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4"/>
  </p:notesMasterIdLst>
  <p:sldIdLst>
    <p:sldId id="258" r:id="rId3"/>
  </p:sldIdLst>
  <p:sldSz cx="21383625" cy="1511935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2DBDB"/>
    <a:srgbClr val="CCECFF"/>
    <a:srgbClr val="E820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41" autoAdjust="0"/>
    <p:restoredTop sz="94660"/>
  </p:normalViewPr>
  <p:slideViewPr>
    <p:cSldViewPr snapToGrid="0">
      <p:cViewPr>
        <p:scale>
          <a:sx n="200" d="100"/>
          <a:sy n="200" d="100"/>
        </p:scale>
        <p:origin x="-14022" y="144"/>
      </p:cViewPr>
      <p:guideLst/>
    </p:cSldViewPr>
  </p:slideViewPr>
  <p:notesTextViewPr>
    <p:cViewPr>
      <p:scale>
        <a:sx n="33" d="100"/>
        <a:sy n="33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650" cy="494138"/>
          </a:xfrm>
          <a:prstGeom prst="rect">
            <a:avLst/>
          </a:prstGeom>
        </p:spPr>
        <p:txBody>
          <a:bodyPr vert="horz" lIns="62812" tIns="31406" rIns="62812" bIns="31406" rtlCol="0"/>
          <a:lstStyle>
            <a:lvl1pPr algn="l">
              <a:defRPr sz="8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14945" y="0"/>
            <a:ext cx="2919734" cy="494138"/>
          </a:xfrm>
          <a:prstGeom prst="rect">
            <a:avLst/>
          </a:prstGeom>
        </p:spPr>
        <p:txBody>
          <a:bodyPr vert="horz" lIns="62812" tIns="31406" rIns="62812" bIns="31406" rtlCol="0"/>
          <a:lstStyle>
            <a:lvl1pPr algn="r">
              <a:defRPr sz="800"/>
            </a:lvl1pPr>
          </a:lstStyle>
          <a:p>
            <a:fld id="{B5726856-8F49-45B3-8D9D-DB0DA2159DD2}" type="datetimeFigureOut">
              <a:rPr lang="de-DE" smtClean="0"/>
              <a:t>12.10.2025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014413" y="1233488"/>
            <a:ext cx="470852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812" tIns="31406" rIns="62812" bIns="31406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4118" y="4748544"/>
            <a:ext cx="5388610" cy="3884073"/>
          </a:xfrm>
          <a:prstGeom prst="rect">
            <a:avLst/>
          </a:prstGeom>
        </p:spPr>
        <p:txBody>
          <a:bodyPr vert="horz" lIns="62812" tIns="31406" rIns="62812" bIns="31406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372175"/>
            <a:ext cx="2918650" cy="494138"/>
          </a:xfrm>
          <a:prstGeom prst="rect">
            <a:avLst/>
          </a:prstGeom>
        </p:spPr>
        <p:txBody>
          <a:bodyPr vert="horz" lIns="62812" tIns="31406" rIns="62812" bIns="31406" rtlCol="0" anchor="b"/>
          <a:lstStyle>
            <a:lvl1pPr algn="l">
              <a:defRPr sz="8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14945" y="9372175"/>
            <a:ext cx="2919734" cy="494138"/>
          </a:xfrm>
          <a:prstGeom prst="rect">
            <a:avLst/>
          </a:prstGeom>
        </p:spPr>
        <p:txBody>
          <a:bodyPr vert="horz" lIns="62812" tIns="31406" rIns="62812" bIns="31406" rtlCol="0" anchor="b"/>
          <a:lstStyle>
            <a:lvl1pPr algn="r">
              <a:defRPr sz="800"/>
            </a:lvl1pPr>
          </a:lstStyle>
          <a:p>
            <a:fld id="{2B23BFAA-B257-4B5C-BA0E-A166B08CEA4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8488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23BFAA-B257-4B5C-BA0E-A166B08CEA42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47465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3" y="2474395"/>
            <a:ext cx="18176081" cy="5263774"/>
          </a:xfrm>
        </p:spPr>
        <p:txBody>
          <a:bodyPr anchor="b"/>
          <a:lstStyle>
            <a:lvl1pPr algn="ctr">
              <a:defRPr sz="13229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4" y="7941160"/>
            <a:ext cx="16037719" cy="3650342"/>
          </a:xfrm>
        </p:spPr>
        <p:txBody>
          <a:bodyPr/>
          <a:lstStyle>
            <a:lvl1pPr marL="0" indent="0" algn="ctr">
              <a:buNone/>
              <a:defRPr sz="5291"/>
            </a:lvl1pPr>
            <a:lvl2pPr marL="1007994" indent="0" algn="ctr">
              <a:buNone/>
              <a:defRPr sz="4410"/>
            </a:lvl2pPr>
            <a:lvl3pPr marL="2015990" indent="0" algn="ctr">
              <a:buNone/>
              <a:defRPr sz="3969"/>
            </a:lvl3pPr>
            <a:lvl4pPr marL="3023984" indent="0" algn="ctr">
              <a:buNone/>
              <a:defRPr sz="3527"/>
            </a:lvl4pPr>
            <a:lvl5pPr marL="4031980" indent="0" algn="ctr">
              <a:buNone/>
              <a:defRPr sz="3527"/>
            </a:lvl5pPr>
            <a:lvl6pPr marL="5039975" indent="0" algn="ctr">
              <a:buNone/>
              <a:defRPr sz="3527"/>
            </a:lvl6pPr>
            <a:lvl7pPr marL="6047971" indent="0" algn="ctr">
              <a:buNone/>
              <a:defRPr sz="3527"/>
            </a:lvl7pPr>
            <a:lvl8pPr marL="7055965" indent="0" algn="ctr">
              <a:buNone/>
              <a:defRPr sz="3527"/>
            </a:lvl8pPr>
            <a:lvl9pPr marL="8063961" indent="0" algn="ctr">
              <a:buNone/>
              <a:defRPr sz="3527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12.10.2025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8775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12.10.2025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4593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804966"/>
            <a:ext cx="4610844" cy="1281295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804966"/>
            <a:ext cx="13565238" cy="128129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12.10.2025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1529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12.10.2025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3758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9" y="3769343"/>
            <a:ext cx="18443377" cy="6289229"/>
          </a:xfrm>
        </p:spPr>
        <p:txBody>
          <a:bodyPr anchor="b"/>
          <a:lstStyle>
            <a:lvl1pPr>
              <a:defRPr sz="13229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9" y="10118070"/>
            <a:ext cx="18443377" cy="3307357"/>
          </a:xfrm>
        </p:spPr>
        <p:txBody>
          <a:bodyPr/>
          <a:lstStyle>
            <a:lvl1pPr marL="0" indent="0">
              <a:buNone/>
              <a:defRPr sz="5291">
                <a:solidFill>
                  <a:schemeClr val="tx1"/>
                </a:solidFill>
              </a:defRPr>
            </a:lvl1pPr>
            <a:lvl2pPr marL="1007994" indent="0">
              <a:buNone/>
              <a:defRPr sz="4410">
                <a:solidFill>
                  <a:schemeClr val="tx1">
                    <a:tint val="75000"/>
                  </a:schemeClr>
                </a:solidFill>
              </a:defRPr>
            </a:lvl2pPr>
            <a:lvl3pPr marL="2015990" indent="0">
              <a:buNone/>
              <a:defRPr sz="3969">
                <a:solidFill>
                  <a:schemeClr val="tx1">
                    <a:tint val="75000"/>
                  </a:schemeClr>
                </a:solidFill>
              </a:defRPr>
            </a:lvl3pPr>
            <a:lvl4pPr marL="3023984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4pPr>
            <a:lvl5pPr marL="4031980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5pPr>
            <a:lvl6pPr marL="5039975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6pPr>
            <a:lvl7pPr marL="6047971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7pPr>
            <a:lvl8pPr marL="7055965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8pPr>
            <a:lvl9pPr marL="8063961" indent="0">
              <a:buNone/>
              <a:defRPr sz="352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12.10.2025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1827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5" y="4024828"/>
            <a:ext cx="9088041" cy="959308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4024828"/>
            <a:ext cx="9088041" cy="959308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12.10.2025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2965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804969"/>
            <a:ext cx="18443377" cy="2922375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3706343"/>
            <a:ext cx="9046275" cy="1816421"/>
          </a:xfrm>
        </p:spPr>
        <p:txBody>
          <a:bodyPr anchor="b"/>
          <a:lstStyle>
            <a:lvl1pPr marL="0" indent="0">
              <a:buNone/>
              <a:defRPr sz="5291" b="1"/>
            </a:lvl1pPr>
            <a:lvl2pPr marL="1007994" indent="0">
              <a:buNone/>
              <a:defRPr sz="4410" b="1"/>
            </a:lvl2pPr>
            <a:lvl3pPr marL="2015990" indent="0">
              <a:buNone/>
              <a:defRPr sz="3969" b="1"/>
            </a:lvl3pPr>
            <a:lvl4pPr marL="3023984" indent="0">
              <a:buNone/>
              <a:defRPr sz="3527" b="1"/>
            </a:lvl4pPr>
            <a:lvl5pPr marL="4031980" indent="0">
              <a:buNone/>
              <a:defRPr sz="3527" b="1"/>
            </a:lvl5pPr>
            <a:lvl6pPr marL="5039975" indent="0">
              <a:buNone/>
              <a:defRPr sz="3527" b="1"/>
            </a:lvl6pPr>
            <a:lvl7pPr marL="6047971" indent="0">
              <a:buNone/>
              <a:defRPr sz="3527" b="1"/>
            </a:lvl7pPr>
            <a:lvl8pPr marL="7055965" indent="0">
              <a:buNone/>
              <a:defRPr sz="3527" b="1"/>
            </a:lvl8pPr>
            <a:lvl9pPr marL="8063961" indent="0">
              <a:buNone/>
              <a:defRPr sz="3527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5522763"/>
            <a:ext cx="9046275" cy="812315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2" y="3706343"/>
            <a:ext cx="9090826" cy="1816421"/>
          </a:xfrm>
        </p:spPr>
        <p:txBody>
          <a:bodyPr anchor="b"/>
          <a:lstStyle>
            <a:lvl1pPr marL="0" indent="0">
              <a:buNone/>
              <a:defRPr sz="5291" b="1"/>
            </a:lvl1pPr>
            <a:lvl2pPr marL="1007994" indent="0">
              <a:buNone/>
              <a:defRPr sz="4410" b="1"/>
            </a:lvl2pPr>
            <a:lvl3pPr marL="2015990" indent="0">
              <a:buNone/>
              <a:defRPr sz="3969" b="1"/>
            </a:lvl3pPr>
            <a:lvl4pPr marL="3023984" indent="0">
              <a:buNone/>
              <a:defRPr sz="3527" b="1"/>
            </a:lvl4pPr>
            <a:lvl5pPr marL="4031980" indent="0">
              <a:buNone/>
              <a:defRPr sz="3527" b="1"/>
            </a:lvl5pPr>
            <a:lvl6pPr marL="5039975" indent="0">
              <a:buNone/>
              <a:defRPr sz="3527" b="1"/>
            </a:lvl6pPr>
            <a:lvl7pPr marL="6047971" indent="0">
              <a:buNone/>
              <a:defRPr sz="3527" b="1"/>
            </a:lvl7pPr>
            <a:lvl8pPr marL="7055965" indent="0">
              <a:buNone/>
              <a:defRPr sz="3527" b="1"/>
            </a:lvl8pPr>
            <a:lvl9pPr marL="8063961" indent="0">
              <a:buNone/>
              <a:defRPr sz="3527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2" y="5522763"/>
            <a:ext cx="9090826" cy="812315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12.10.2025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506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12.10.2025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3035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12.10.2025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954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8" y="1007957"/>
            <a:ext cx="6896776" cy="3527848"/>
          </a:xfrm>
        </p:spPr>
        <p:txBody>
          <a:bodyPr anchor="b"/>
          <a:lstStyle>
            <a:lvl1pPr>
              <a:defRPr sz="7056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7" y="2176910"/>
            <a:ext cx="10825460" cy="10744538"/>
          </a:xfrm>
        </p:spPr>
        <p:txBody>
          <a:bodyPr/>
          <a:lstStyle>
            <a:lvl1pPr>
              <a:defRPr sz="7056"/>
            </a:lvl1pPr>
            <a:lvl2pPr>
              <a:defRPr sz="6173"/>
            </a:lvl2pPr>
            <a:lvl3pPr>
              <a:defRPr sz="5291"/>
            </a:lvl3pPr>
            <a:lvl4pPr>
              <a:defRPr sz="4410"/>
            </a:lvl4pPr>
            <a:lvl5pPr>
              <a:defRPr sz="4410"/>
            </a:lvl5pPr>
            <a:lvl6pPr>
              <a:defRPr sz="4410"/>
            </a:lvl6pPr>
            <a:lvl7pPr>
              <a:defRPr sz="4410"/>
            </a:lvl7pPr>
            <a:lvl8pPr>
              <a:defRPr sz="4410"/>
            </a:lvl8pPr>
            <a:lvl9pPr>
              <a:defRPr sz="441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8" y="4535806"/>
            <a:ext cx="6896776" cy="8403140"/>
          </a:xfrm>
        </p:spPr>
        <p:txBody>
          <a:bodyPr/>
          <a:lstStyle>
            <a:lvl1pPr marL="0" indent="0">
              <a:buNone/>
              <a:defRPr sz="3527"/>
            </a:lvl1pPr>
            <a:lvl2pPr marL="1007994" indent="0">
              <a:buNone/>
              <a:defRPr sz="3086"/>
            </a:lvl2pPr>
            <a:lvl3pPr marL="2015990" indent="0">
              <a:buNone/>
              <a:defRPr sz="2646"/>
            </a:lvl3pPr>
            <a:lvl4pPr marL="3023984" indent="0">
              <a:buNone/>
              <a:defRPr sz="2205"/>
            </a:lvl4pPr>
            <a:lvl5pPr marL="4031980" indent="0">
              <a:buNone/>
              <a:defRPr sz="2205"/>
            </a:lvl5pPr>
            <a:lvl6pPr marL="5039975" indent="0">
              <a:buNone/>
              <a:defRPr sz="2205"/>
            </a:lvl6pPr>
            <a:lvl7pPr marL="6047971" indent="0">
              <a:buNone/>
              <a:defRPr sz="2205"/>
            </a:lvl7pPr>
            <a:lvl8pPr marL="7055965" indent="0">
              <a:buNone/>
              <a:defRPr sz="2205"/>
            </a:lvl8pPr>
            <a:lvl9pPr marL="8063961" indent="0">
              <a:buNone/>
              <a:defRPr sz="220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12.10.2025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5546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8" y="1007957"/>
            <a:ext cx="6896776" cy="3527848"/>
          </a:xfrm>
        </p:spPr>
        <p:txBody>
          <a:bodyPr anchor="b"/>
          <a:lstStyle>
            <a:lvl1pPr>
              <a:defRPr sz="7056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7" y="2176910"/>
            <a:ext cx="10825460" cy="10744538"/>
          </a:xfrm>
        </p:spPr>
        <p:txBody>
          <a:bodyPr anchor="t"/>
          <a:lstStyle>
            <a:lvl1pPr marL="0" indent="0">
              <a:buNone/>
              <a:defRPr sz="7056"/>
            </a:lvl1pPr>
            <a:lvl2pPr marL="1007994" indent="0">
              <a:buNone/>
              <a:defRPr sz="6173"/>
            </a:lvl2pPr>
            <a:lvl3pPr marL="2015990" indent="0">
              <a:buNone/>
              <a:defRPr sz="5291"/>
            </a:lvl3pPr>
            <a:lvl4pPr marL="3023984" indent="0">
              <a:buNone/>
              <a:defRPr sz="4410"/>
            </a:lvl4pPr>
            <a:lvl5pPr marL="4031980" indent="0">
              <a:buNone/>
              <a:defRPr sz="4410"/>
            </a:lvl5pPr>
            <a:lvl6pPr marL="5039975" indent="0">
              <a:buNone/>
              <a:defRPr sz="4410"/>
            </a:lvl6pPr>
            <a:lvl7pPr marL="6047971" indent="0">
              <a:buNone/>
              <a:defRPr sz="4410"/>
            </a:lvl7pPr>
            <a:lvl8pPr marL="7055965" indent="0">
              <a:buNone/>
              <a:defRPr sz="4410"/>
            </a:lvl8pPr>
            <a:lvl9pPr marL="8063961" indent="0">
              <a:buNone/>
              <a:defRPr sz="441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8" y="4535806"/>
            <a:ext cx="6896776" cy="8403140"/>
          </a:xfrm>
        </p:spPr>
        <p:txBody>
          <a:bodyPr/>
          <a:lstStyle>
            <a:lvl1pPr marL="0" indent="0">
              <a:buNone/>
              <a:defRPr sz="3527"/>
            </a:lvl1pPr>
            <a:lvl2pPr marL="1007994" indent="0">
              <a:buNone/>
              <a:defRPr sz="3086"/>
            </a:lvl2pPr>
            <a:lvl3pPr marL="2015990" indent="0">
              <a:buNone/>
              <a:defRPr sz="2646"/>
            </a:lvl3pPr>
            <a:lvl4pPr marL="3023984" indent="0">
              <a:buNone/>
              <a:defRPr sz="2205"/>
            </a:lvl4pPr>
            <a:lvl5pPr marL="4031980" indent="0">
              <a:buNone/>
              <a:defRPr sz="2205"/>
            </a:lvl5pPr>
            <a:lvl6pPr marL="5039975" indent="0">
              <a:buNone/>
              <a:defRPr sz="2205"/>
            </a:lvl6pPr>
            <a:lvl7pPr marL="6047971" indent="0">
              <a:buNone/>
              <a:defRPr sz="2205"/>
            </a:lvl7pPr>
            <a:lvl8pPr marL="7055965" indent="0">
              <a:buNone/>
              <a:defRPr sz="2205"/>
            </a:lvl8pPr>
            <a:lvl9pPr marL="8063961" indent="0">
              <a:buNone/>
              <a:defRPr sz="2205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8E582-503D-4710-AFBB-4829B19D1E63}" type="datetimeFigureOut">
              <a:rPr lang="de-DE" smtClean="0"/>
              <a:t>12.10.2025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5822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804969"/>
            <a:ext cx="18443377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4024828"/>
            <a:ext cx="18443377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14013402"/>
            <a:ext cx="4811316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48E582-503D-4710-AFBB-4829B19D1E63}" type="datetimeFigureOut">
              <a:rPr lang="de-DE" smtClean="0"/>
              <a:t>12.10.2025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14013402"/>
            <a:ext cx="7216973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14013402"/>
            <a:ext cx="4811316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4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E6FE7-BBF1-4A17-8A58-9FB73DA27A8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1600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015990" rtl="0" eaLnBrk="1" latinLnBrk="0" hangingPunct="1">
        <a:lnSpc>
          <a:spcPct val="90000"/>
        </a:lnSpc>
        <a:spcBef>
          <a:spcPct val="0"/>
        </a:spcBef>
        <a:buNone/>
        <a:defRPr sz="97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3999" indent="-503999" algn="l" defTabSz="2015990" rtl="0" eaLnBrk="1" latinLnBrk="0" hangingPunct="1">
        <a:lnSpc>
          <a:spcPct val="90000"/>
        </a:lnSpc>
        <a:spcBef>
          <a:spcPts val="2205"/>
        </a:spcBef>
        <a:buFont typeface="Arial" panose="020B0604020202020204" pitchFamily="34" charset="0"/>
        <a:buChar char="•"/>
        <a:defRPr sz="6173" kern="1200">
          <a:solidFill>
            <a:schemeClr val="tx1"/>
          </a:solidFill>
          <a:latin typeface="+mn-lt"/>
          <a:ea typeface="+mn-ea"/>
          <a:cs typeface="+mn-cs"/>
        </a:defRPr>
      </a:lvl1pPr>
      <a:lvl2pPr marL="1511993" indent="-503999" algn="l" defTabSz="2015990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529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88" indent="-503999" algn="l" defTabSz="2015990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4410" kern="1200">
          <a:solidFill>
            <a:schemeClr val="tx1"/>
          </a:solidFill>
          <a:latin typeface="+mn-lt"/>
          <a:ea typeface="+mn-ea"/>
          <a:cs typeface="+mn-cs"/>
        </a:defRPr>
      </a:lvl3pPr>
      <a:lvl4pPr marL="3527983" indent="-503999" algn="l" defTabSz="2015990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9" kern="1200">
          <a:solidFill>
            <a:schemeClr val="tx1"/>
          </a:solidFill>
          <a:latin typeface="+mn-lt"/>
          <a:ea typeface="+mn-ea"/>
          <a:cs typeface="+mn-cs"/>
        </a:defRPr>
      </a:lvl4pPr>
      <a:lvl5pPr marL="4535978" indent="-503999" algn="l" defTabSz="2015990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9" kern="1200">
          <a:solidFill>
            <a:schemeClr val="tx1"/>
          </a:solidFill>
          <a:latin typeface="+mn-lt"/>
          <a:ea typeface="+mn-ea"/>
          <a:cs typeface="+mn-cs"/>
        </a:defRPr>
      </a:lvl5pPr>
      <a:lvl6pPr marL="5543973" indent="-503999" algn="l" defTabSz="2015990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9" kern="1200">
          <a:solidFill>
            <a:schemeClr val="tx1"/>
          </a:solidFill>
          <a:latin typeface="+mn-lt"/>
          <a:ea typeface="+mn-ea"/>
          <a:cs typeface="+mn-cs"/>
        </a:defRPr>
      </a:lvl6pPr>
      <a:lvl7pPr marL="6551968" indent="-503999" algn="l" defTabSz="2015990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9" kern="1200">
          <a:solidFill>
            <a:schemeClr val="tx1"/>
          </a:solidFill>
          <a:latin typeface="+mn-lt"/>
          <a:ea typeface="+mn-ea"/>
          <a:cs typeface="+mn-cs"/>
        </a:defRPr>
      </a:lvl7pPr>
      <a:lvl8pPr marL="7559962" indent="-503999" algn="l" defTabSz="2015990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9" kern="1200">
          <a:solidFill>
            <a:schemeClr val="tx1"/>
          </a:solidFill>
          <a:latin typeface="+mn-lt"/>
          <a:ea typeface="+mn-ea"/>
          <a:cs typeface="+mn-cs"/>
        </a:defRPr>
      </a:lvl8pPr>
      <a:lvl9pPr marL="8567958" indent="-503999" algn="l" defTabSz="2015990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9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15990" rtl="0" eaLnBrk="1" latinLnBrk="0" hangingPunct="1">
        <a:defRPr sz="3969" kern="1200">
          <a:solidFill>
            <a:schemeClr val="tx1"/>
          </a:solidFill>
          <a:latin typeface="+mn-lt"/>
          <a:ea typeface="+mn-ea"/>
          <a:cs typeface="+mn-cs"/>
        </a:defRPr>
      </a:lvl1pPr>
      <a:lvl2pPr marL="1007994" algn="l" defTabSz="2015990" rtl="0" eaLnBrk="1" latinLnBrk="0" hangingPunct="1">
        <a:defRPr sz="3969" kern="1200">
          <a:solidFill>
            <a:schemeClr val="tx1"/>
          </a:solidFill>
          <a:latin typeface="+mn-lt"/>
          <a:ea typeface="+mn-ea"/>
          <a:cs typeface="+mn-cs"/>
        </a:defRPr>
      </a:lvl2pPr>
      <a:lvl3pPr marL="2015990" algn="l" defTabSz="2015990" rtl="0" eaLnBrk="1" latinLnBrk="0" hangingPunct="1">
        <a:defRPr sz="3969" kern="1200">
          <a:solidFill>
            <a:schemeClr val="tx1"/>
          </a:solidFill>
          <a:latin typeface="+mn-lt"/>
          <a:ea typeface="+mn-ea"/>
          <a:cs typeface="+mn-cs"/>
        </a:defRPr>
      </a:lvl3pPr>
      <a:lvl4pPr marL="3023984" algn="l" defTabSz="2015990" rtl="0" eaLnBrk="1" latinLnBrk="0" hangingPunct="1">
        <a:defRPr sz="3969" kern="1200">
          <a:solidFill>
            <a:schemeClr val="tx1"/>
          </a:solidFill>
          <a:latin typeface="+mn-lt"/>
          <a:ea typeface="+mn-ea"/>
          <a:cs typeface="+mn-cs"/>
        </a:defRPr>
      </a:lvl4pPr>
      <a:lvl5pPr marL="4031980" algn="l" defTabSz="2015990" rtl="0" eaLnBrk="1" latinLnBrk="0" hangingPunct="1">
        <a:defRPr sz="3969" kern="1200">
          <a:solidFill>
            <a:schemeClr val="tx1"/>
          </a:solidFill>
          <a:latin typeface="+mn-lt"/>
          <a:ea typeface="+mn-ea"/>
          <a:cs typeface="+mn-cs"/>
        </a:defRPr>
      </a:lvl5pPr>
      <a:lvl6pPr marL="5039975" algn="l" defTabSz="2015990" rtl="0" eaLnBrk="1" latinLnBrk="0" hangingPunct="1">
        <a:defRPr sz="3969" kern="1200">
          <a:solidFill>
            <a:schemeClr val="tx1"/>
          </a:solidFill>
          <a:latin typeface="+mn-lt"/>
          <a:ea typeface="+mn-ea"/>
          <a:cs typeface="+mn-cs"/>
        </a:defRPr>
      </a:lvl6pPr>
      <a:lvl7pPr marL="6047971" algn="l" defTabSz="2015990" rtl="0" eaLnBrk="1" latinLnBrk="0" hangingPunct="1">
        <a:defRPr sz="3969" kern="1200">
          <a:solidFill>
            <a:schemeClr val="tx1"/>
          </a:solidFill>
          <a:latin typeface="+mn-lt"/>
          <a:ea typeface="+mn-ea"/>
          <a:cs typeface="+mn-cs"/>
        </a:defRPr>
      </a:lvl7pPr>
      <a:lvl8pPr marL="7055965" algn="l" defTabSz="2015990" rtl="0" eaLnBrk="1" latinLnBrk="0" hangingPunct="1">
        <a:defRPr sz="3969" kern="1200">
          <a:solidFill>
            <a:schemeClr val="tx1"/>
          </a:solidFill>
          <a:latin typeface="+mn-lt"/>
          <a:ea typeface="+mn-ea"/>
          <a:cs typeface="+mn-cs"/>
        </a:defRPr>
      </a:lvl8pPr>
      <a:lvl9pPr marL="8063961" algn="l" defTabSz="2015990" rtl="0" eaLnBrk="1" latinLnBrk="0" hangingPunct="1">
        <a:defRPr sz="39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9.sv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svg"/><Relationship Id="rId9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Gerade Verbindung mit Pfeil 1">
            <a:extLst>
              <a:ext uri="{FF2B5EF4-FFF2-40B4-BE49-F238E27FC236}">
                <a16:creationId xmlns:a16="http://schemas.microsoft.com/office/drawing/2014/main" id="{4FD2B39B-FDCA-4241-8469-0F69B006CF19}"/>
              </a:ext>
            </a:extLst>
          </p:cNvPr>
          <p:cNvCxnSpPr>
            <a:cxnSpLocks/>
          </p:cNvCxnSpPr>
          <p:nvPr/>
        </p:nvCxnSpPr>
        <p:spPr>
          <a:xfrm>
            <a:off x="1664324" y="1331513"/>
            <a:ext cx="15556876" cy="0"/>
          </a:xfrm>
          <a:prstGeom prst="straightConnector1">
            <a:avLst/>
          </a:prstGeom>
          <a:ln w="28575">
            <a:solidFill>
              <a:schemeClr val="bg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7AD7CDE0-FB5A-4A09-8A72-DD9AF64B13ED}"/>
              </a:ext>
            </a:extLst>
          </p:cNvPr>
          <p:cNvSpPr/>
          <p:nvPr/>
        </p:nvSpPr>
        <p:spPr>
          <a:xfrm>
            <a:off x="6169975" y="2154110"/>
            <a:ext cx="1833283" cy="44825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899" b="1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Erfolgs-Krise</a:t>
            </a:r>
            <a:endParaRPr lang="de-DE" sz="1100" b="1">
              <a:solidFill>
                <a:schemeClr val="tx1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E8ECA537-705F-45A8-8277-78528CA4D1AE}"/>
              </a:ext>
            </a:extLst>
          </p:cNvPr>
          <p:cNvSpPr/>
          <p:nvPr/>
        </p:nvSpPr>
        <p:spPr>
          <a:xfrm>
            <a:off x="10649143" y="2159053"/>
            <a:ext cx="3490403" cy="44825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049" b="1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Liquiditätskrise</a:t>
            </a:r>
            <a:endParaRPr lang="de-DE" sz="1100" b="1" dirty="0">
              <a:solidFill>
                <a:schemeClr val="tx1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730F7E8E-BBCA-4561-B8AF-E82E0C50B784}"/>
              </a:ext>
            </a:extLst>
          </p:cNvPr>
          <p:cNvSpPr/>
          <p:nvPr/>
        </p:nvSpPr>
        <p:spPr>
          <a:xfrm>
            <a:off x="8413579" y="2152464"/>
            <a:ext cx="1833284" cy="44825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899" b="1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Aufzehrung </a:t>
            </a:r>
            <a:r>
              <a:rPr lang="de-DE" sz="899" b="1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Eigenkapital</a:t>
            </a:r>
            <a:endParaRPr lang="de-DE" sz="1100" b="1" dirty="0">
              <a:solidFill>
                <a:schemeClr val="tx1"/>
              </a:solidFill>
              <a:latin typeface="Century Gothic" panose="020B0502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1C19421E-B6D1-4FDE-AB29-2AC10F26D7BD}"/>
              </a:ext>
            </a:extLst>
          </p:cNvPr>
          <p:cNvSpPr/>
          <p:nvPr/>
        </p:nvSpPr>
        <p:spPr>
          <a:xfrm>
            <a:off x="8409792" y="2643629"/>
            <a:ext cx="1806721" cy="54369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7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Eigenkapital wird nachhaltig angegriffen</a:t>
            </a:r>
            <a:endParaRPr lang="de-DE" sz="1100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7FB56887-015C-440E-A46D-1983A156EB50}"/>
              </a:ext>
            </a:extLst>
          </p:cNvPr>
          <p:cNvSpPr/>
          <p:nvPr/>
        </p:nvSpPr>
        <p:spPr>
          <a:xfrm>
            <a:off x="10649144" y="2651777"/>
            <a:ext cx="3490403" cy="54369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7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Zahlungsfähigkeit und vertraglich vereinbarte Tilgung von Darlehen ist nachhaltig gefährdet</a:t>
            </a:r>
            <a:br>
              <a:rPr lang="de-DE" sz="7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7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-z.B. dauerhafte Ausnutzung der (jederzeit täglich fälligen) Kreditlinien</a:t>
            </a:r>
            <a:endParaRPr lang="de-DE" sz="700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9F46B71B-707F-417E-8CB6-7AF79DBB0553}"/>
              </a:ext>
            </a:extLst>
          </p:cNvPr>
          <p:cNvSpPr/>
          <p:nvPr/>
        </p:nvSpPr>
        <p:spPr>
          <a:xfrm>
            <a:off x="14509849" y="2638834"/>
            <a:ext cx="1857609" cy="55315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Zahlungsunfähigkeit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Überschuldung</a:t>
            </a:r>
            <a:endParaRPr lang="de-DE" sz="1100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Pfeil: nach rechts 14">
            <a:extLst>
              <a:ext uri="{FF2B5EF4-FFF2-40B4-BE49-F238E27FC236}">
                <a16:creationId xmlns:a16="http://schemas.microsoft.com/office/drawing/2014/main" id="{CBF31CD1-A958-4484-85B9-8637B1CB7F5B}"/>
              </a:ext>
            </a:extLst>
          </p:cNvPr>
          <p:cNvSpPr/>
          <p:nvPr/>
        </p:nvSpPr>
        <p:spPr>
          <a:xfrm>
            <a:off x="1664324" y="1614422"/>
            <a:ext cx="15908928" cy="672337"/>
          </a:xfrm>
          <a:prstGeom prst="right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1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Nachteilige Entwicklungen </a:t>
            </a:r>
            <a:r>
              <a:rPr lang="de-DE" sz="1100" dirty="0">
                <a:solidFill>
                  <a:schemeClr val="tx1"/>
                </a:solidFill>
                <a:latin typeface="Century Gothic" panose="020B0502020202020204" pitchFamily="34" charset="0"/>
              </a:rPr>
              <a:t>im Unternehmen (oft ein schleichender Prozess)</a:t>
            </a:r>
          </a:p>
        </p:txBody>
      </p:sp>
      <p:sp>
        <p:nvSpPr>
          <p:cNvPr id="16" name="Textfeld 20">
            <a:extLst>
              <a:ext uri="{FF2B5EF4-FFF2-40B4-BE49-F238E27FC236}">
                <a16:creationId xmlns:a16="http://schemas.microsoft.com/office/drawing/2014/main" id="{B5F6D44B-3EB5-47C1-B754-CCA69FD90959}"/>
              </a:ext>
            </a:extLst>
          </p:cNvPr>
          <p:cNvSpPr txBox="1"/>
          <p:nvPr/>
        </p:nvSpPr>
        <p:spPr>
          <a:xfrm>
            <a:off x="16383028" y="1557335"/>
            <a:ext cx="838172" cy="144239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txBody>
          <a:bodyPr rot="0" spcFirstLastPara="0" vert="horz" wrap="square" lIns="91440" tIns="45719" rIns="91440" bIns="4571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000" b="1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Zeitablauf</a:t>
            </a:r>
            <a:endParaRPr lang="de-DE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hteck: abgerundete Ecken 16">
            <a:extLst>
              <a:ext uri="{FF2B5EF4-FFF2-40B4-BE49-F238E27FC236}">
                <a16:creationId xmlns:a16="http://schemas.microsoft.com/office/drawing/2014/main" id="{8DCE9588-344A-4B51-9BF1-851342B8DAA5}"/>
              </a:ext>
            </a:extLst>
          </p:cNvPr>
          <p:cNvSpPr/>
          <p:nvPr/>
        </p:nvSpPr>
        <p:spPr>
          <a:xfrm>
            <a:off x="1814513" y="1065333"/>
            <a:ext cx="1562100" cy="43615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400" b="1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Potentielle Krise</a:t>
            </a:r>
            <a:endParaRPr lang="de-DE" sz="1400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1DFAD46E-9F79-4E46-9FCD-372FFA661F60}"/>
              </a:ext>
            </a:extLst>
          </p:cNvPr>
          <p:cNvSpPr/>
          <p:nvPr/>
        </p:nvSpPr>
        <p:spPr>
          <a:xfrm>
            <a:off x="3555715" y="1065333"/>
            <a:ext cx="1353824" cy="43615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400" b="1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Latente Krise</a:t>
            </a:r>
            <a:endParaRPr lang="de-DE" sz="1400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1FA68F8D-5428-4AB1-AB0E-33CC21C99556}"/>
              </a:ext>
            </a:extLst>
          </p:cNvPr>
          <p:cNvSpPr/>
          <p:nvPr/>
        </p:nvSpPr>
        <p:spPr>
          <a:xfrm>
            <a:off x="5057782" y="1074009"/>
            <a:ext cx="1795462" cy="43615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400" b="1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Beherrschbare Krise</a:t>
            </a:r>
            <a:endParaRPr lang="de-DE" sz="1400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A22ED9B3-BE8D-440F-9BB5-CD0C9306112B}"/>
              </a:ext>
            </a:extLst>
          </p:cNvPr>
          <p:cNvSpPr/>
          <p:nvPr/>
        </p:nvSpPr>
        <p:spPr>
          <a:xfrm>
            <a:off x="8278502" y="1060908"/>
            <a:ext cx="3841967" cy="46523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400" b="1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Nicht beherrschbare Krise</a:t>
            </a:r>
            <a:endParaRPr lang="de-DE" sz="1400" b="1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BA476C12-C32A-469B-A7AB-31721187E139}"/>
              </a:ext>
            </a:extLst>
          </p:cNvPr>
          <p:cNvSpPr txBox="1"/>
          <p:nvPr/>
        </p:nvSpPr>
        <p:spPr>
          <a:xfrm>
            <a:off x="17286723" y="965479"/>
            <a:ext cx="1748745" cy="561975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txBody>
          <a:bodyPr rot="0" spcFirstLastPara="0" vert="horz" wrap="square" lIns="91440" tIns="45719" rIns="91440" bIns="4571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Bedrohungsgrad</a:t>
            </a:r>
            <a:br>
              <a:rPr lang="de-DE" sz="1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1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Handlungsdruck und Aufgabenkomplexität</a:t>
            </a:r>
            <a:br>
              <a:rPr lang="de-DE" sz="1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10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nehmen zu</a:t>
            </a:r>
            <a:endParaRPr lang="de-DE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Rechteck: abgerundete Ecken 29">
            <a:extLst>
              <a:ext uri="{FF2B5EF4-FFF2-40B4-BE49-F238E27FC236}">
                <a16:creationId xmlns:a16="http://schemas.microsoft.com/office/drawing/2014/main" id="{459355AE-8D61-455D-BA80-C4CF10980ACB}"/>
              </a:ext>
            </a:extLst>
          </p:cNvPr>
          <p:cNvSpPr/>
          <p:nvPr/>
        </p:nvSpPr>
        <p:spPr>
          <a:xfrm>
            <a:off x="1664324" y="3251653"/>
            <a:ext cx="17349419" cy="48577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1400" b="1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Krisenfrüherkennung = zentrale Bedeutung beim </a:t>
            </a:r>
            <a:r>
              <a:rPr lang="de-DE" sz="1400" b="1" dirty="0" err="1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StaRuG</a:t>
            </a:r>
            <a:br>
              <a:rPr lang="de-DE" sz="1400" b="1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11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(je früher wirtschaftliche Schieflage erkannt wird, desto eher ist Krise noch steuerbar, d.h. das Unternehmen ist noch sanierbar, da unternehmerische Substanz und finanzielle Mittel noch nicht verbraucht sind</a:t>
            </a:r>
            <a:endParaRPr lang="de-DE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1" name="Grafik 40" descr="Abwärtstrend">
            <a:extLst>
              <a:ext uri="{FF2B5EF4-FFF2-40B4-BE49-F238E27FC236}">
                <a16:creationId xmlns:a16="http://schemas.microsoft.com/office/drawing/2014/main" id="{30775603-7835-43FF-AC4C-070501E7EA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7349472" y="2286758"/>
            <a:ext cx="983073" cy="983073"/>
          </a:xfrm>
          <a:prstGeom prst="rect">
            <a:avLst/>
          </a:prstGeom>
        </p:spPr>
      </p:pic>
      <p:pic>
        <p:nvPicPr>
          <p:cNvPr id="43" name="Grafik 42" descr="Fabrik">
            <a:extLst>
              <a:ext uri="{FF2B5EF4-FFF2-40B4-BE49-F238E27FC236}">
                <a16:creationId xmlns:a16="http://schemas.microsoft.com/office/drawing/2014/main" id="{C8EE39CF-1685-4BAB-BA9C-620E0B8432C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692943" y="1742664"/>
            <a:ext cx="420780" cy="420780"/>
          </a:xfrm>
          <a:prstGeom prst="rect">
            <a:avLst/>
          </a:prstGeom>
        </p:spPr>
      </p:pic>
      <p:sp>
        <p:nvSpPr>
          <p:cNvPr id="44" name="Rechteck: abgerundete Ecken 43">
            <a:extLst>
              <a:ext uri="{FF2B5EF4-FFF2-40B4-BE49-F238E27FC236}">
                <a16:creationId xmlns:a16="http://schemas.microsoft.com/office/drawing/2014/main" id="{79AB4582-6DDB-4A10-9E39-21538A66A1A1}"/>
              </a:ext>
            </a:extLst>
          </p:cNvPr>
          <p:cNvSpPr/>
          <p:nvPr/>
        </p:nvSpPr>
        <p:spPr>
          <a:xfrm>
            <a:off x="14921519" y="5804011"/>
            <a:ext cx="4092225" cy="60505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Relevante Liquiditätsunterdeckung </a:t>
            </a:r>
            <a:b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am Stichtag</a:t>
            </a:r>
          </a:p>
        </p:txBody>
      </p:sp>
      <p:sp>
        <p:nvSpPr>
          <p:cNvPr id="93" name="Rechteck: abgerundete Ecken 92">
            <a:extLst>
              <a:ext uri="{FF2B5EF4-FFF2-40B4-BE49-F238E27FC236}">
                <a16:creationId xmlns:a16="http://schemas.microsoft.com/office/drawing/2014/main" id="{BADA5676-CC01-434F-89B0-CB6229FAB70B}"/>
              </a:ext>
            </a:extLst>
          </p:cNvPr>
          <p:cNvSpPr/>
          <p:nvPr/>
        </p:nvSpPr>
        <p:spPr>
          <a:xfrm>
            <a:off x="10391662" y="5792651"/>
            <a:ext cx="4079289" cy="60772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Relevante Liquiditätsunterdeckung </a:t>
            </a:r>
            <a:b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innerhalb der nächsten 12 Monate</a:t>
            </a:r>
          </a:p>
        </p:txBody>
      </p:sp>
      <p:sp>
        <p:nvSpPr>
          <p:cNvPr id="94" name="Rechteck: abgerundete Ecken 93">
            <a:extLst>
              <a:ext uri="{FF2B5EF4-FFF2-40B4-BE49-F238E27FC236}">
                <a16:creationId xmlns:a16="http://schemas.microsoft.com/office/drawing/2014/main" id="{34672B45-74D1-46B4-955D-0F6D452D24C2}"/>
              </a:ext>
            </a:extLst>
          </p:cNvPr>
          <p:cNvSpPr/>
          <p:nvPr/>
        </p:nvSpPr>
        <p:spPr>
          <a:xfrm>
            <a:off x="5937218" y="5794859"/>
            <a:ext cx="4096237" cy="607728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Relevante Liquiditätsunterdeckung </a:t>
            </a:r>
            <a:b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innerhalb der nächsten 24 Monate</a:t>
            </a:r>
          </a:p>
        </p:txBody>
      </p:sp>
      <p:sp>
        <p:nvSpPr>
          <p:cNvPr id="95" name="Rechteck: abgerundete Ecken 94">
            <a:extLst>
              <a:ext uri="{FF2B5EF4-FFF2-40B4-BE49-F238E27FC236}">
                <a16:creationId xmlns:a16="http://schemas.microsoft.com/office/drawing/2014/main" id="{F5C9D867-C1B7-404C-957E-307CE2C2ED76}"/>
              </a:ext>
            </a:extLst>
          </p:cNvPr>
          <p:cNvSpPr/>
          <p:nvPr/>
        </p:nvSpPr>
        <p:spPr>
          <a:xfrm>
            <a:off x="1664325" y="5803171"/>
            <a:ext cx="4070043" cy="592961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Keine relevante Liquiditätsunterdeckung </a:t>
            </a:r>
            <a:b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innerhalb der nächsten 24 Monate</a:t>
            </a:r>
          </a:p>
        </p:txBody>
      </p:sp>
      <p:cxnSp>
        <p:nvCxnSpPr>
          <p:cNvPr id="98" name="Gerade Verbindung mit Pfeil 97">
            <a:extLst>
              <a:ext uri="{FF2B5EF4-FFF2-40B4-BE49-F238E27FC236}">
                <a16:creationId xmlns:a16="http://schemas.microsoft.com/office/drawing/2014/main" id="{05DA268B-6E7F-461D-B60A-98B4417D5F8F}"/>
              </a:ext>
            </a:extLst>
          </p:cNvPr>
          <p:cNvCxnSpPr>
            <a:cxnSpLocks/>
          </p:cNvCxnSpPr>
          <p:nvPr/>
        </p:nvCxnSpPr>
        <p:spPr>
          <a:xfrm>
            <a:off x="2977830" y="6383669"/>
            <a:ext cx="0" cy="2659899"/>
          </a:xfrm>
          <a:prstGeom prst="straightConnector1">
            <a:avLst/>
          </a:prstGeom>
          <a:ln w="127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hteck: abgerundete Ecken 98">
            <a:extLst>
              <a:ext uri="{FF2B5EF4-FFF2-40B4-BE49-F238E27FC236}">
                <a16:creationId xmlns:a16="http://schemas.microsoft.com/office/drawing/2014/main" id="{83B50ECB-80EF-496B-A055-AB965BFD4C9B}"/>
              </a:ext>
            </a:extLst>
          </p:cNvPr>
          <p:cNvSpPr/>
          <p:nvPr/>
        </p:nvSpPr>
        <p:spPr>
          <a:xfrm>
            <a:off x="5937217" y="6467190"/>
            <a:ext cx="8531407" cy="36772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Drohende Zahlungsunfähigkeit § 18 InsO</a:t>
            </a:r>
          </a:p>
        </p:txBody>
      </p:sp>
      <p:cxnSp>
        <p:nvCxnSpPr>
          <p:cNvPr id="118" name="Gerade Verbindung mit Pfeil 117">
            <a:extLst>
              <a:ext uri="{FF2B5EF4-FFF2-40B4-BE49-F238E27FC236}">
                <a16:creationId xmlns:a16="http://schemas.microsoft.com/office/drawing/2014/main" id="{BADCB192-E3D4-4536-81A0-E3A8916CAE75}"/>
              </a:ext>
            </a:extLst>
          </p:cNvPr>
          <p:cNvCxnSpPr>
            <a:cxnSpLocks/>
          </p:cNvCxnSpPr>
          <p:nvPr/>
        </p:nvCxnSpPr>
        <p:spPr>
          <a:xfrm>
            <a:off x="7775093" y="6824484"/>
            <a:ext cx="13741" cy="2215368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feld 130">
            <a:extLst>
              <a:ext uri="{FF2B5EF4-FFF2-40B4-BE49-F238E27FC236}">
                <a16:creationId xmlns:a16="http://schemas.microsoft.com/office/drawing/2014/main" id="{C413543C-4200-4AF2-8FF5-AD3D6716DF82}"/>
              </a:ext>
            </a:extLst>
          </p:cNvPr>
          <p:cNvSpPr txBox="1"/>
          <p:nvPr/>
        </p:nvSpPr>
        <p:spPr>
          <a:xfrm>
            <a:off x="8590095" y="8207937"/>
            <a:ext cx="97915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Century Gothic" panose="020B0502020202020204" pitchFamily="34" charset="0"/>
              </a:rPr>
              <a:t>fakultativ</a:t>
            </a:r>
          </a:p>
        </p:txBody>
      </p:sp>
      <p:grpSp>
        <p:nvGrpSpPr>
          <p:cNvPr id="231" name="Gruppieren 230">
            <a:extLst>
              <a:ext uri="{FF2B5EF4-FFF2-40B4-BE49-F238E27FC236}">
                <a16:creationId xmlns:a16="http://schemas.microsoft.com/office/drawing/2014/main" id="{BE307F79-B733-4987-A030-88437CE35122}"/>
              </a:ext>
            </a:extLst>
          </p:cNvPr>
          <p:cNvGrpSpPr/>
          <p:nvPr/>
        </p:nvGrpSpPr>
        <p:grpSpPr>
          <a:xfrm>
            <a:off x="6830488" y="7245892"/>
            <a:ext cx="1255479" cy="1226008"/>
            <a:chOff x="11975484" y="7313352"/>
            <a:chExt cx="1255479" cy="1226008"/>
          </a:xfrm>
          <a:solidFill>
            <a:schemeClr val="bg1">
              <a:lumMod val="85000"/>
            </a:schemeClr>
          </a:solidFill>
        </p:grpSpPr>
        <p:sp>
          <p:nvSpPr>
            <p:cNvPr id="119" name="Textfeld 118">
              <a:extLst>
                <a:ext uri="{FF2B5EF4-FFF2-40B4-BE49-F238E27FC236}">
                  <a16:creationId xmlns:a16="http://schemas.microsoft.com/office/drawing/2014/main" id="{2756A3A6-C344-493F-8656-7E9ABD41774F}"/>
                </a:ext>
              </a:extLst>
            </p:cNvPr>
            <p:cNvSpPr txBox="1"/>
            <p:nvPr/>
          </p:nvSpPr>
          <p:spPr>
            <a:xfrm>
              <a:off x="12185034" y="8285444"/>
              <a:ext cx="979159" cy="2539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de-DE" sz="1000" dirty="0">
                  <a:latin typeface="Century Gothic" panose="020B0502020202020204" pitchFamily="34" charset="0"/>
                </a:rPr>
                <a:t>fakultativ</a:t>
              </a:r>
            </a:p>
          </p:txBody>
        </p:sp>
        <p:sp>
          <p:nvSpPr>
            <p:cNvPr id="143" name="Textfeld 142">
              <a:extLst>
                <a:ext uri="{FF2B5EF4-FFF2-40B4-BE49-F238E27FC236}">
                  <a16:creationId xmlns:a16="http://schemas.microsoft.com/office/drawing/2014/main" id="{750E6AC7-9F15-4882-B9C1-6EBAFF3BF61A}"/>
                </a:ext>
              </a:extLst>
            </p:cNvPr>
            <p:cNvSpPr txBox="1"/>
            <p:nvPr/>
          </p:nvSpPr>
          <p:spPr>
            <a:xfrm>
              <a:off x="11975484" y="7313352"/>
              <a:ext cx="1255479" cy="25391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de-DE" sz="1050" dirty="0">
                  <a:latin typeface="Century Gothic" panose="020B0502020202020204" pitchFamily="34" charset="0"/>
                </a:rPr>
                <a:t>§ 29 </a:t>
              </a:r>
              <a:r>
                <a:rPr lang="de-DE" sz="1000" dirty="0" err="1">
                  <a:latin typeface="Century Gothic" panose="020B0502020202020204" pitchFamily="34" charset="0"/>
                </a:rPr>
                <a:t>StaRUG</a:t>
              </a:r>
              <a:endParaRPr lang="de-DE" sz="1000" dirty="0">
                <a:latin typeface="Century Gothic" panose="020B0502020202020204" pitchFamily="34" charset="0"/>
              </a:endParaRPr>
            </a:p>
          </p:txBody>
        </p:sp>
      </p:grpSp>
      <p:sp>
        <p:nvSpPr>
          <p:cNvPr id="144" name="Textfeld 143">
            <a:extLst>
              <a:ext uri="{FF2B5EF4-FFF2-40B4-BE49-F238E27FC236}">
                <a16:creationId xmlns:a16="http://schemas.microsoft.com/office/drawing/2014/main" id="{066940DD-F851-4C7C-8B8A-85F2971D8BF4}"/>
              </a:ext>
            </a:extLst>
          </p:cNvPr>
          <p:cNvSpPr txBox="1"/>
          <p:nvPr/>
        </p:nvSpPr>
        <p:spPr>
          <a:xfrm>
            <a:off x="8991934" y="6285262"/>
            <a:ext cx="1196883" cy="21544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800" dirty="0">
                <a:latin typeface="Century Gothic" panose="020B0502020202020204" pitchFamily="34" charset="0"/>
              </a:rPr>
              <a:t>§ 18 II 1 InsO n.F.</a:t>
            </a:r>
          </a:p>
        </p:txBody>
      </p:sp>
      <p:sp>
        <p:nvSpPr>
          <p:cNvPr id="145" name="Textfeld 144">
            <a:extLst>
              <a:ext uri="{FF2B5EF4-FFF2-40B4-BE49-F238E27FC236}">
                <a16:creationId xmlns:a16="http://schemas.microsoft.com/office/drawing/2014/main" id="{DF69206D-91FA-48D4-8C89-9CD9625921FB}"/>
              </a:ext>
            </a:extLst>
          </p:cNvPr>
          <p:cNvSpPr txBox="1"/>
          <p:nvPr/>
        </p:nvSpPr>
        <p:spPr>
          <a:xfrm>
            <a:off x="13309503" y="6306339"/>
            <a:ext cx="1301292" cy="21544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800" dirty="0">
                <a:latin typeface="Century Gothic" panose="020B0502020202020204" pitchFamily="34" charset="0"/>
              </a:rPr>
              <a:t>§ 19 II 2 InsO n.F.</a:t>
            </a:r>
          </a:p>
        </p:txBody>
      </p:sp>
      <p:cxnSp>
        <p:nvCxnSpPr>
          <p:cNvPr id="148" name="Gerade Verbindung mit Pfeil 147">
            <a:extLst>
              <a:ext uri="{FF2B5EF4-FFF2-40B4-BE49-F238E27FC236}">
                <a16:creationId xmlns:a16="http://schemas.microsoft.com/office/drawing/2014/main" id="{9994A9F5-8E93-4166-929B-F323F396DEDC}"/>
              </a:ext>
            </a:extLst>
          </p:cNvPr>
          <p:cNvCxnSpPr>
            <a:cxnSpLocks/>
          </p:cNvCxnSpPr>
          <p:nvPr/>
        </p:nvCxnSpPr>
        <p:spPr>
          <a:xfrm>
            <a:off x="10254737" y="7636309"/>
            <a:ext cx="171691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feld 149">
            <a:extLst>
              <a:ext uri="{FF2B5EF4-FFF2-40B4-BE49-F238E27FC236}">
                <a16:creationId xmlns:a16="http://schemas.microsoft.com/office/drawing/2014/main" id="{159DA04F-4C50-446E-9F6E-3472257C43E4}"/>
              </a:ext>
            </a:extLst>
          </p:cNvPr>
          <p:cNvSpPr txBox="1"/>
          <p:nvPr/>
        </p:nvSpPr>
        <p:spPr>
          <a:xfrm>
            <a:off x="5423045" y="8215335"/>
            <a:ext cx="97915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Century Gothic" panose="020B0502020202020204" pitchFamily="34" charset="0"/>
              </a:rPr>
              <a:t>fakultativ</a:t>
            </a:r>
          </a:p>
        </p:txBody>
      </p:sp>
      <p:sp>
        <p:nvSpPr>
          <p:cNvPr id="151" name="Textfeld 150">
            <a:extLst>
              <a:ext uri="{FF2B5EF4-FFF2-40B4-BE49-F238E27FC236}">
                <a16:creationId xmlns:a16="http://schemas.microsoft.com/office/drawing/2014/main" id="{5B911460-EC5B-484C-A9DF-44F33BD2EB27}"/>
              </a:ext>
            </a:extLst>
          </p:cNvPr>
          <p:cNvSpPr txBox="1"/>
          <p:nvPr/>
        </p:nvSpPr>
        <p:spPr>
          <a:xfrm>
            <a:off x="2263002" y="8215335"/>
            <a:ext cx="979159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Century Gothic" panose="020B0502020202020204" pitchFamily="34" charset="0"/>
              </a:rPr>
              <a:t>fakultativ</a:t>
            </a:r>
          </a:p>
        </p:txBody>
      </p:sp>
      <p:sp>
        <p:nvSpPr>
          <p:cNvPr id="195" name="Rechteck 194">
            <a:extLst>
              <a:ext uri="{FF2B5EF4-FFF2-40B4-BE49-F238E27FC236}">
                <a16:creationId xmlns:a16="http://schemas.microsoft.com/office/drawing/2014/main" id="{F340E348-015A-4B34-8060-A488A4EBF204}"/>
              </a:ext>
            </a:extLst>
          </p:cNvPr>
          <p:cNvSpPr/>
          <p:nvPr/>
        </p:nvSpPr>
        <p:spPr>
          <a:xfrm>
            <a:off x="1074550" y="369992"/>
            <a:ext cx="18932945" cy="445445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>
                <a:solidFill>
                  <a:srgbClr val="00B0F0"/>
                </a:solidFill>
                <a:latin typeface="Century Gothic" panose="020B0502020202020204" pitchFamily="34" charset="0"/>
              </a:rPr>
              <a:t>Masterplan </a:t>
            </a:r>
            <a:r>
              <a:rPr lang="de-DE" b="1" dirty="0">
                <a:solidFill>
                  <a:srgbClr val="00B0F0"/>
                </a:solidFill>
                <a:latin typeface="Century Gothic" panose="020B0502020202020204" pitchFamily="34" charset="0"/>
              </a:rPr>
              <a:t>für die WP-Praxis: Proaktiver Umgang mit Unternehmen in </a:t>
            </a:r>
            <a:r>
              <a:rPr lang="de-DE" b="1">
                <a:solidFill>
                  <a:srgbClr val="00B0F0"/>
                </a:solidFill>
                <a:latin typeface="Century Gothic" panose="020B0502020202020204" pitchFamily="34" charset="0"/>
              </a:rPr>
              <a:t>wirtschaftlicher Schieflage – Im Fokus IDW ES 16</a:t>
            </a:r>
            <a:endParaRPr lang="de-DE" b="1" dirty="0">
              <a:solidFill>
                <a:srgbClr val="00B0F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35" name="Grafik 34">
            <a:extLst>
              <a:ext uri="{FF2B5EF4-FFF2-40B4-BE49-F238E27FC236}">
                <a16:creationId xmlns:a16="http://schemas.microsoft.com/office/drawing/2014/main" id="{F9E9CB1C-446D-427D-B188-0AC1A1B917E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49926" y="393940"/>
            <a:ext cx="394661" cy="394661"/>
          </a:xfrm>
          <a:prstGeom prst="rect">
            <a:avLst/>
          </a:prstGeom>
        </p:spPr>
      </p:pic>
      <p:sp>
        <p:nvSpPr>
          <p:cNvPr id="38" name="Textfeld 37">
            <a:extLst>
              <a:ext uri="{FF2B5EF4-FFF2-40B4-BE49-F238E27FC236}">
                <a16:creationId xmlns:a16="http://schemas.microsoft.com/office/drawing/2014/main" id="{FAEAA5C4-8561-498F-AA30-4F51BF7DD056}"/>
              </a:ext>
            </a:extLst>
          </p:cNvPr>
          <p:cNvSpPr txBox="1"/>
          <p:nvPr/>
        </p:nvSpPr>
        <p:spPr>
          <a:xfrm>
            <a:off x="17801395" y="433944"/>
            <a:ext cx="1451495" cy="24622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Century Gothic" panose="020B0502020202020204" pitchFamily="34" charset="0"/>
              </a:rPr>
              <a:t>Wirtschaftsprüfer</a:t>
            </a:r>
          </a:p>
        </p:txBody>
      </p:sp>
      <p:grpSp>
        <p:nvGrpSpPr>
          <p:cNvPr id="67" name="Gruppieren 66">
            <a:extLst>
              <a:ext uri="{FF2B5EF4-FFF2-40B4-BE49-F238E27FC236}">
                <a16:creationId xmlns:a16="http://schemas.microsoft.com/office/drawing/2014/main" id="{3624A4E9-11D3-4DE6-8DC6-6D874924A6F6}"/>
              </a:ext>
            </a:extLst>
          </p:cNvPr>
          <p:cNvGrpSpPr/>
          <p:nvPr/>
        </p:nvGrpSpPr>
        <p:grpSpPr>
          <a:xfrm>
            <a:off x="1087880" y="1779910"/>
            <a:ext cx="476229" cy="4830440"/>
            <a:chOff x="1165968" y="1779910"/>
            <a:chExt cx="459841" cy="7262267"/>
          </a:xfrm>
          <a:solidFill>
            <a:schemeClr val="bg1">
              <a:lumMod val="85000"/>
            </a:schemeClr>
          </a:solidFill>
        </p:grpSpPr>
        <p:sp>
          <p:nvSpPr>
            <p:cNvPr id="59" name="Rechteck 58">
              <a:extLst>
                <a:ext uri="{FF2B5EF4-FFF2-40B4-BE49-F238E27FC236}">
                  <a16:creationId xmlns:a16="http://schemas.microsoft.com/office/drawing/2014/main" id="{68D2CE1D-B3BE-4FDA-80E5-80C8961818EE}"/>
                </a:ext>
              </a:extLst>
            </p:cNvPr>
            <p:cNvSpPr/>
            <p:nvPr/>
          </p:nvSpPr>
          <p:spPr>
            <a:xfrm>
              <a:off x="1165968" y="1779910"/>
              <a:ext cx="459841" cy="7262267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r"/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Jahresabschlussprüfung: Beurteilung </a:t>
              </a:r>
              <a:r>
                <a:rPr lang="de-DE" sz="1000" b="1" dirty="0" err="1">
                  <a:solidFill>
                    <a:schemeClr val="tx1"/>
                  </a:solidFill>
                  <a:latin typeface="Century Gothic" panose="020B0502020202020204" pitchFamily="34" charset="0"/>
                </a:rPr>
                <a:t>going-concern</a:t>
              </a:r>
              <a:endParaRPr lang="de-DE" sz="10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pic>
          <p:nvPicPr>
            <p:cNvPr id="212" name="Grafik 211">
              <a:extLst>
                <a:ext uri="{FF2B5EF4-FFF2-40B4-BE49-F238E27FC236}">
                  <a16:creationId xmlns:a16="http://schemas.microsoft.com/office/drawing/2014/main" id="{9AF8EBBB-8128-4051-AE51-B7877F8B8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22328" y="8232866"/>
              <a:ext cx="339810" cy="523043"/>
            </a:xfrm>
            <a:prstGeom prst="roundRect">
              <a:avLst/>
            </a:prstGeom>
            <a:grpFill/>
          </p:spPr>
        </p:pic>
      </p:grp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DAC94ECB-C1A3-4A43-B5D7-BCAD518DC2F4}"/>
              </a:ext>
            </a:extLst>
          </p:cNvPr>
          <p:cNvGrpSpPr/>
          <p:nvPr/>
        </p:nvGrpSpPr>
        <p:grpSpPr>
          <a:xfrm>
            <a:off x="18044340" y="1759498"/>
            <a:ext cx="866124" cy="832707"/>
            <a:chOff x="18857139" y="2044559"/>
            <a:chExt cx="950494" cy="914400"/>
          </a:xfrm>
          <a:solidFill>
            <a:schemeClr val="bg1">
              <a:lumMod val="85000"/>
            </a:schemeClr>
          </a:solidFill>
        </p:grpSpPr>
        <p:pic>
          <p:nvPicPr>
            <p:cNvPr id="214" name="Grafik 213" descr="Münzen">
              <a:extLst>
                <a:ext uri="{FF2B5EF4-FFF2-40B4-BE49-F238E27FC236}">
                  <a16:creationId xmlns:a16="http://schemas.microsoft.com/office/drawing/2014/main" id="{918DBCBC-26D9-4311-8956-8983A8EC98F7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8857139" y="2044559"/>
              <a:ext cx="914400" cy="914400"/>
            </a:xfrm>
            <a:prstGeom prst="rect">
              <a:avLst/>
            </a:prstGeom>
          </p:spPr>
        </p:pic>
        <p:cxnSp>
          <p:nvCxnSpPr>
            <p:cNvPr id="217" name="Gerader Verbinder 216">
              <a:extLst>
                <a:ext uri="{FF2B5EF4-FFF2-40B4-BE49-F238E27FC236}">
                  <a16:creationId xmlns:a16="http://schemas.microsoft.com/office/drawing/2014/main" id="{A0D3E4DD-E316-484A-9DF0-2CB0F76F5333}"/>
                </a:ext>
              </a:extLst>
            </p:cNvPr>
            <p:cNvCxnSpPr/>
            <p:nvPr/>
          </p:nvCxnSpPr>
          <p:spPr>
            <a:xfrm>
              <a:off x="18880656" y="2044559"/>
              <a:ext cx="926977" cy="812941"/>
            </a:xfrm>
            <a:prstGeom prst="line">
              <a:avLst/>
            </a:prstGeom>
            <a:grpFill/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Gerader Verbinder 217">
              <a:extLst>
                <a:ext uri="{FF2B5EF4-FFF2-40B4-BE49-F238E27FC236}">
                  <a16:creationId xmlns:a16="http://schemas.microsoft.com/office/drawing/2014/main" id="{C32C3192-7A30-461C-8652-0AC92BF5025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8959330" y="2188618"/>
              <a:ext cx="618053" cy="692686"/>
            </a:xfrm>
            <a:prstGeom prst="line">
              <a:avLst/>
            </a:prstGeom>
            <a:grpFill/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6" name="Rechteck: abgerundete Ecken 215">
            <a:extLst>
              <a:ext uri="{FF2B5EF4-FFF2-40B4-BE49-F238E27FC236}">
                <a16:creationId xmlns:a16="http://schemas.microsoft.com/office/drawing/2014/main" id="{FF7383AB-A13E-406F-9D04-8337B20ACCE3}"/>
              </a:ext>
            </a:extLst>
          </p:cNvPr>
          <p:cNvSpPr/>
          <p:nvPr/>
        </p:nvSpPr>
        <p:spPr>
          <a:xfrm>
            <a:off x="1664324" y="2158203"/>
            <a:ext cx="1854613" cy="38731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899" b="1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Stakeholder-Krise</a:t>
            </a:r>
          </a:p>
        </p:txBody>
      </p:sp>
      <p:sp>
        <p:nvSpPr>
          <p:cNvPr id="219" name="Rechteck: abgerundete Ecken 218">
            <a:extLst>
              <a:ext uri="{FF2B5EF4-FFF2-40B4-BE49-F238E27FC236}">
                <a16:creationId xmlns:a16="http://schemas.microsoft.com/office/drawing/2014/main" id="{2ABE074E-13BE-47AC-9160-6802896E39E7}"/>
              </a:ext>
            </a:extLst>
          </p:cNvPr>
          <p:cNvSpPr/>
          <p:nvPr/>
        </p:nvSpPr>
        <p:spPr>
          <a:xfrm>
            <a:off x="3951568" y="2157352"/>
            <a:ext cx="1814449" cy="43075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899" b="1" dirty="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Strategie-Krise</a:t>
            </a:r>
          </a:p>
        </p:txBody>
      </p:sp>
      <p:sp>
        <p:nvSpPr>
          <p:cNvPr id="220" name="Rechteck: abgerundete Ecken 219">
            <a:extLst>
              <a:ext uri="{FF2B5EF4-FFF2-40B4-BE49-F238E27FC236}">
                <a16:creationId xmlns:a16="http://schemas.microsoft.com/office/drawing/2014/main" id="{C8106700-982C-4653-8E11-170FADF27391}"/>
              </a:ext>
            </a:extLst>
          </p:cNvPr>
          <p:cNvSpPr/>
          <p:nvPr/>
        </p:nvSpPr>
        <p:spPr>
          <a:xfrm>
            <a:off x="14512508" y="2162021"/>
            <a:ext cx="1833284" cy="44825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899" b="1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Insolvenzreife</a:t>
            </a:r>
            <a:endParaRPr lang="de-DE" sz="899" b="1" dirty="0">
              <a:solidFill>
                <a:schemeClr val="tx1"/>
              </a:solidFill>
              <a:latin typeface="Century Gothic" panose="020B0502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1" name="Rechteck: abgerundete Ecken 220">
            <a:extLst>
              <a:ext uri="{FF2B5EF4-FFF2-40B4-BE49-F238E27FC236}">
                <a16:creationId xmlns:a16="http://schemas.microsoft.com/office/drawing/2014/main" id="{BB1D100D-7026-452E-B13B-34171125D6BD}"/>
              </a:ext>
            </a:extLst>
          </p:cNvPr>
          <p:cNvSpPr/>
          <p:nvPr/>
        </p:nvSpPr>
        <p:spPr>
          <a:xfrm>
            <a:off x="1664325" y="2665924"/>
            <a:ext cx="1820480" cy="52195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7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Austausch und Zusammenarbeit mit den eigenen Anspruchsgruppen im Unternehmen Ist gestört</a:t>
            </a:r>
            <a:endParaRPr lang="de-DE" sz="1100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2" name="Rechteck: abgerundete Ecken 221">
            <a:extLst>
              <a:ext uri="{FF2B5EF4-FFF2-40B4-BE49-F238E27FC236}">
                <a16:creationId xmlns:a16="http://schemas.microsoft.com/office/drawing/2014/main" id="{4CA2584C-CC24-4027-A3E5-98C9DBCC6BDE}"/>
              </a:ext>
            </a:extLst>
          </p:cNvPr>
          <p:cNvSpPr/>
          <p:nvPr/>
        </p:nvSpPr>
        <p:spPr>
          <a:xfrm>
            <a:off x="3950005" y="2651777"/>
            <a:ext cx="1814449" cy="55136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7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Fehlerhafte strategische Entscheidungen (</a:t>
            </a:r>
            <a:r>
              <a:rPr lang="de-DE" sz="700" dirty="0" err="1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zer</a:t>
            </a:r>
            <a:r>
              <a:rPr lang="de-DE" sz="7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-) stören langfristig wirkende Erfolgsfaktoren</a:t>
            </a:r>
            <a:endParaRPr lang="de-DE" sz="1100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3" name="Rechteck: abgerundete Ecken 222">
            <a:extLst>
              <a:ext uri="{FF2B5EF4-FFF2-40B4-BE49-F238E27FC236}">
                <a16:creationId xmlns:a16="http://schemas.microsoft.com/office/drawing/2014/main" id="{8E262B4A-0B8A-46DC-B08A-41E190A5B488}"/>
              </a:ext>
            </a:extLst>
          </p:cNvPr>
          <p:cNvSpPr/>
          <p:nvPr/>
        </p:nvSpPr>
        <p:spPr>
          <a:xfrm>
            <a:off x="6170482" y="2655318"/>
            <a:ext cx="1833283" cy="54799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de-DE" sz="700" dirty="0">
                <a:solidFill>
                  <a:schemeClr val="tx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Sinkende Umsatz-zahlen</a:t>
            </a:r>
            <a:endParaRPr lang="de-DE" sz="1100" dirty="0">
              <a:solidFill>
                <a:schemeClr val="tx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03500F07-CAA8-42CB-B7B6-35F534F94AF5}"/>
              </a:ext>
            </a:extLst>
          </p:cNvPr>
          <p:cNvGrpSpPr/>
          <p:nvPr/>
        </p:nvGrpSpPr>
        <p:grpSpPr>
          <a:xfrm>
            <a:off x="17926538" y="6767362"/>
            <a:ext cx="1421150" cy="2020140"/>
            <a:chOff x="14912608" y="6771894"/>
            <a:chExt cx="1421150" cy="2020140"/>
          </a:xfrm>
          <a:solidFill>
            <a:schemeClr val="bg1">
              <a:lumMod val="85000"/>
            </a:schemeClr>
          </a:solidFill>
        </p:grpSpPr>
        <p:sp>
          <p:nvSpPr>
            <p:cNvPr id="46" name="Rechteck: abgerundete Ecken 45">
              <a:extLst>
                <a:ext uri="{FF2B5EF4-FFF2-40B4-BE49-F238E27FC236}">
                  <a16:creationId xmlns:a16="http://schemas.microsoft.com/office/drawing/2014/main" id="{E6A3F486-B9E2-4AE3-8CBD-CF290E73FF5D}"/>
                </a:ext>
              </a:extLst>
            </p:cNvPr>
            <p:cNvSpPr/>
            <p:nvPr/>
          </p:nvSpPr>
          <p:spPr>
            <a:xfrm>
              <a:off x="14912608" y="8388304"/>
              <a:ext cx="1421150" cy="403730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Zahlungsstockung</a:t>
              </a:r>
            </a:p>
          </p:txBody>
        </p:sp>
        <p:cxnSp>
          <p:nvCxnSpPr>
            <p:cNvPr id="49" name="Gerade Verbindung mit Pfeil 48">
              <a:extLst>
                <a:ext uri="{FF2B5EF4-FFF2-40B4-BE49-F238E27FC236}">
                  <a16:creationId xmlns:a16="http://schemas.microsoft.com/office/drawing/2014/main" id="{F620C225-BA2F-455A-8BD7-D76E9601DBF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5654463" y="6771894"/>
              <a:ext cx="14623" cy="1592357"/>
            </a:xfrm>
            <a:prstGeom prst="straightConnector1">
              <a:avLst/>
            </a:prstGeom>
            <a:grpFill/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7AE2C078-D053-461A-BA76-B7B905BBE189}"/>
                </a:ext>
              </a:extLst>
            </p:cNvPr>
            <p:cNvSpPr txBox="1"/>
            <p:nvPr/>
          </p:nvSpPr>
          <p:spPr>
            <a:xfrm>
              <a:off x="15285817" y="6884220"/>
              <a:ext cx="380999" cy="2616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de-DE" sz="1050" dirty="0">
                  <a:latin typeface="Century Gothic" panose="020B0502020202020204" pitchFamily="34" charset="0"/>
                </a:rPr>
                <a:t>ja</a:t>
              </a:r>
            </a:p>
          </p:txBody>
        </p:sp>
      </p:grpSp>
      <p:sp>
        <p:nvSpPr>
          <p:cNvPr id="47" name="Rechteck: abgerundete Ecken 46">
            <a:extLst>
              <a:ext uri="{FF2B5EF4-FFF2-40B4-BE49-F238E27FC236}">
                <a16:creationId xmlns:a16="http://schemas.microsoft.com/office/drawing/2014/main" id="{26AAF1BA-051B-47C7-AB05-8266D835E3B8}"/>
              </a:ext>
            </a:extLst>
          </p:cNvPr>
          <p:cNvSpPr/>
          <p:nvPr/>
        </p:nvSpPr>
        <p:spPr>
          <a:xfrm>
            <a:off x="15635718" y="8393655"/>
            <a:ext cx="1879817" cy="403731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Zahlungsunfähigkeit </a:t>
            </a:r>
            <a:b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§ 17 InsO</a:t>
            </a:r>
          </a:p>
        </p:txBody>
      </p:sp>
      <p:sp>
        <p:nvSpPr>
          <p:cNvPr id="70" name="Textfeld 69">
            <a:extLst>
              <a:ext uri="{FF2B5EF4-FFF2-40B4-BE49-F238E27FC236}">
                <a16:creationId xmlns:a16="http://schemas.microsoft.com/office/drawing/2014/main" id="{4E321944-9E67-4FC0-9A97-44E7356BD21E}"/>
              </a:ext>
            </a:extLst>
          </p:cNvPr>
          <p:cNvSpPr txBox="1"/>
          <p:nvPr/>
        </p:nvSpPr>
        <p:spPr>
          <a:xfrm>
            <a:off x="16033551" y="7620346"/>
            <a:ext cx="616621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50" dirty="0">
                <a:latin typeface="Century Gothic" panose="020B0502020202020204" pitchFamily="34" charset="0"/>
              </a:rPr>
              <a:t>nein</a:t>
            </a:r>
          </a:p>
        </p:txBody>
      </p:sp>
      <p:sp>
        <p:nvSpPr>
          <p:cNvPr id="45" name="Rechteck: abgerundete Ecken 44">
            <a:extLst>
              <a:ext uri="{FF2B5EF4-FFF2-40B4-BE49-F238E27FC236}">
                <a16:creationId xmlns:a16="http://schemas.microsoft.com/office/drawing/2014/main" id="{C4860F35-644C-409E-B795-671A6F0E515E}"/>
              </a:ext>
            </a:extLst>
          </p:cNvPr>
          <p:cNvSpPr/>
          <p:nvPr/>
        </p:nvSpPr>
        <p:spPr>
          <a:xfrm>
            <a:off x="14907796" y="6472271"/>
            <a:ext cx="4092226" cy="38531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Deckungslücke kann innerhalb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 Wochen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beseitigt werden?</a:t>
            </a:r>
          </a:p>
        </p:txBody>
      </p:sp>
      <p:sp>
        <p:nvSpPr>
          <p:cNvPr id="51" name="Rechteck: abgerundete Ecken 50">
            <a:extLst>
              <a:ext uri="{FF2B5EF4-FFF2-40B4-BE49-F238E27FC236}">
                <a16:creationId xmlns:a16="http://schemas.microsoft.com/office/drawing/2014/main" id="{59004D65-3836-413E-A903-D04D10C776B2}"/>
              </a:ext>
            </a:extLst>
          </p:cNvPr>
          <p:cNvSpPr/>
          <p:nvPr/>
        </p:nvSpPr>
        <p:spPr>
          <a:xfrm>
            <a:off x="14966271" y="7127599"/>
            <a:ext cx="2533854" cy="40002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Deckungslücke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&lt; 10% 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der fälligen Gesamtverbindlichkeit</a:t>
            </a:r>
          </a:p>
        </p:txBody>
      </p:sp>
      <p:cxnSp>
        <p:nvCxnSpPr>
          <p:cNvPr id="53" name="Gerade Verbindung mit Pfeil 52">
            <a:extLst>
              <a:ext uri="{FF2B5EF4-FFF2-40B4-BE49-F238E27FC236}">
                <a16:creationId xmlns:a16="http://schemas.microsoft.com/office/drawing/2014/main" id="{DE5CB175-153C-444B-99D3-8C94A9A55F1A}"/>
              </a:ext>
            </a:extLst>
          </p:cNvPr>
          <p:cNvCxnSpPr>
            <a:cxnSpLocks/>
          </p:cNvCxnSpPr>
          <p:nvPr/>
        </p:nvCxnSpPr>
        <p:spPr>
          <a:xfrm>
            <a:off x="16343293" y="6839164"/>
            <a:ext cx="0" cy="2593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feld 57">
            <a:extLst>
              <a:ext uri="{FF2B5EF4-FFF2-40B4-BE49-F238E27FC236}">
                <a16:creationId xmlns:a16="http://schemas.microsoft.com/office/drawing/2014/main" id="{4A514195-39EB-4684-82AB-BDFD239314D9}"/>
              </a:ext>
            </a:extLst>
          </p:cNvPr>
          <p:cNvSpPr txBox="1"/>
          <p:nvPr/>
        </p:nvSpPr>
        <p:spPr>
          <a:xfrm>
            <a:off x="16401441" y="6839164"/>
            <a:ext cx="616621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50" dirty="0">
                <a:latin typeface="Century Gothic" panose="020B0502020202020204" pitchFamily="34" charset="0"/>
              </a:rPr>
              <a:t>nein</a:t>
            </a:r>
          </a:p>
        </p:txBody>
      </p:sp>
      <p:cxnSp>
        <p:nvCxnSpPr>
          <p:cNvPr id="88" name="Gerade Verbindung mit Pfeil 87">
            <a:extLst>
              <a:ext uri="{FF2B5EF4-FFF2-40B4-BE49-F238E27FC236}">
                <a16:creationId xmlns:a16="http://schemas.microsoft.com/office/drawing/2014/main" id="{1A2820C8-D4CF-4ED4-A993-F9EF2D49A45A}"/>
              </a:ext>
            </a:extLst>
          </p:cNvPr>
          <p:cNvCxnSpPr>
            <a:cxnSpLocks/>
          </p:cNvCxnSpPr>
          <p:nvPr/>
        </p:nvCxnSpPr>
        <p:spPr>
          <a:xfrm>
            <a:off x="16518459" y="7586855"/>
            <a:ext cx="0" cy="7827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hteck 91">
            <a:extLst>
              <a:ext uri="{FF2B5EF4-FFF2-40B4-BE49-F238E27FC236}">
                <a16:creationId xmlns:a16="http://schemas.microsoft.com/office/drawing/2014/main" id="{6DC31637-2128-4DF9-ABB0-A7E6F7252A92}"/>
              </a:ext>
            </a:extLst>
          </p:cNvPr>
          <p:cNvSpPr/>
          <p:nvPr/>
        </p:nvSpPr>
        <p:spPr>
          <a:xfrm>
            <a:off x="15301282" y="7889347"/>
            <a:ext cx="1168543" cy="4783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00">
                <a:solidFill>
                  <a:schemeClr val="tx1"/>
                </a:solidFill>
                <a:latin typeface="Century Gothic" panose="020B0502020202020204" pitchFamily="34" charset="0"/>
              </a:rPr>
              <a:t>Deckungslücke</a:t>
            </a:r>
            <a:br>
              <a:rPr lang="de-DE" sz="80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800" b="1">
                <a:solidFill>
                  <a:schemeClr val="tx1"/>
                </a:solidFill>
                <a:latin typeface="Century Gothic" panose="020B0502020202020204" pitchFamily="34" charset="0"/>
              </a:rPr>
              <a:t>≥ </a:t>
            </a:r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10% </a:t>
            </a: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der </a:t>
            </a:r>
            <a:r>
              <a:rPr lang="de-DE" sz="800">
                <a:solidFill>
                  <a:schemeClr val="tx1"/>
                </a:solidFill>
                <a:latin typeface="Century Gothic" panose="020B0502020202020204" pitchFamily="34" charset="0"/>
              </a:rPr>
              <a:t>fälligen Gesamtverbindlich-keit</a:t>
            </a:r>
            <a:endParaRPr lang="de-DE" sz="8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02" name="Gerade Verbindung mit Pfeil 101">
            <a:extLst>
              <a:ext uri="{FF2B5EF4-FFF2-40B4-BE49-F238E27FC236}">
                <a16:creationId xmlns:a16="http://schemas.microsoft.com/office/drawing/2014/main" id="{1BF09927-44DA-4E43-B0C8-CD0BD7A381AE}"/>
              </a:ext>
            </a:extLst>
          </p:cNvPr>
          <p:cNvCxnSpPr>
            <a:cxnSpLocks/>
          </p:cNvCxnSpPr>
          <p:nvPr/>
        </p:nvCxnSpPr>
        <p:spPr>
          <a:xfrm>
            <a:off x="16514137" y="8804076"/>
            <a:ext cx="0" cy="2790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feld 102">
            <a:extLst>
              <a:ext uri="{FF2B5EF4-FFF2-40B4-BE49-F238E27FC236}">
                <a16:creationId xmlns:a16="http://schemas.microsoft.com/office/drawing/2014/main" id="{48D5176F-6E9E-4F33-91FE-8243C646328E}"/>
              </a:ext>
            </a:extLst>
          </p:cNvPr>
          <p:cNvSpPr txBox="1"/>
          <p:nvPr/>
        </p:nvSpPr>
        <p:spPr>
          <a:xfrm>
            <a:off x="16522440" y="8861787"/>
            <a:ext cx="903118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Century Gothic" panose="020B0502020202020204" pitchFamily="34" charset="0"/>
              </a:rPr>
              <a:t>zwingend</a:t>
            </a:r>
          </a:p>
        </p:txBody>
      </p:sp>
      <p:sp>
        <p:nvSpPr>
          <p:cNvPr id="76" name="Textfeld 75">
            <a:extLst>
              <a:ext uri="{FF2B5EF4-FFF2-40B4-BE49-F238E27FC236}">
                <a16:creationId xmlns:a16="http://schemas.microsoft.com/office/drawing/2014/main" id="{5CDB6F15-A940-4086-B86D-000353CB56CB}"/>
              </a:ext>
            </a:extLst>
          </p:cNvPr>
          <p:cNvSpPr txBox="1"/>
          <p:nvPr/>
        </p:nvSpPr>
        <p:spPr>
          <a:xfrm>
            <a:off x="16811231" y="8056436"/>
            <a:ext cx="616621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50" dirty="0">
                <a:latin typeface="Century Gothic" panose="020B0502020202020204" pitchFamily="34" charset="0"/>
              </a:rPr>
              <a:t>nein</a:t>
            </a:r>
          </a:p>
        </p:txBody>
      </p:sp>
      <p:cxnSp>
        <p:nvCxnSpPr>
          <p:cNvPr id="90" name="Gerade Verbindung mit Pfeil 89">
            <a:extLst>
              <a:ext uri="{FF2B5EF4-FFF2-40B4-BE49-F238E27FC236}">
                <a16:creationId xmlns:a16="http://schemas.microsoft.com/office/drawing/2014/main" id="{9DD0BCDF-590E-4F0D-822A-097ADD751DE3}"/>
              </a:ext>
            </a:extLst>
          </p:cNvPr>
          <p:cNvCxnSpPr>
            <a:cxnSpLocks/>
          </p:cNvCxnSpPr>
          <p:nvPr/>
        </p:nvCxnSpPr>
        <p:spPr>
          <a:xfrm>
            <a:off x="18273732" y="8101534"/>
            <a:ext cx="0" cy="19135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Gerade Verbindung mit Pfeil 84">
            <a:extLst>
              <a:ext uri="{FF2B5EF4-FFF2-40B4-BE49-F238E27FC236}">
                <a16:creationId xmlns:a16="http://schemas.microsoft.com/office/drawing/2014/main" id="{3EE6A888-8E7C-4ED5-89C8-020D860CCC1E}"/>
              </a:ext>
            </a:extLst>
          </p:cNvPr>
          <p:cNvCxnSpPr>
            <a:cxnSpLocks/>
          </p:cNvCxnSpPr>
          <p:nvPr/>
        </p:nvCxnSpPr>
        <p:spPr>
          <a:xfrm>
            <a:off x="16790866" y="8068193"/>
            <a:ext cx="584" cy="2301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feld 85">
            <a:extLst>
              <a:ext uri="{FF2B5EF4-FFF2-40B4-BE49-F238E27FC236}">
                <a16:creationId xmlns:a16="http://schemas.microsoft.com/office/drawing/2014/main" id="{41233AB2-FF08-41A0-B592-B7B3102CCAB4}"/>
              </a:ext>
            </a:extLst>
          </p:cNvPr>
          <p:cNvSpPr txBox="1"/>
          <p:nvPr/>
        </p:nvSpPr>
        <p:spPr>
          <a:xfrm>
            <a:off x="17962123" y="8048742"/>
            <a:ext cx="380999" cy="2616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50" dirty="0">
                <a:latin typeface="Century Gothic" panose="020B0502020202020204" pitchFamily="34" charset="0"/>
              </a:rPr>
              <a:t>ja</a:t>
            </a:r>
          </a:p>
        </p:txBody>
      </p:sp>
      <p:sp>
        <p:nvSpPr>
          <p:cNvPr id="104" name="Rechteck 103">
            <a:extLst>
              <a:ext uri="{FF2B5EF4-FFF2-40B4-BE49-F238E27FC236}">
                <a16:creationId xmlns:a16="http://schemas.microsoft.com/office/drawing/2014/main" id="{3F5DC859-457A-4654-8F4A-BD1F90A72979}"/>
              </a:ext>
            </a:extLst>
          </p:cNvPr>
          <p:cNvSpPr/>
          <p:nvPr/>
        </p:nvSpPr>
        <p:spPr>
          <a:xfrm>
            <a:off x="10453307" y="7065053"/>
            <a:ext cx="4015317" cy="1764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Beseitigung </a:t>
            </a: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überwiegend wahrscheinlich?</a:t>
            </a:r>
          </a:p>
        </p:txBody>
      </p:sp>
      <p:sp>
        <p:nvSpPr>
          <p:cNvPr id="106" name="Rechteck: abgerundete Ecken 105">
            <a:extLst>
              <a:ext uri="{FF2B5EF4-FFF2-40B4-BE49-F238E27FC236}">
                <a16:creationId xmlns:a16="http://schemas.microsoft.com/office/drawing/2014/main" id="{4D69F17F-75A2-40B1-80E7-CB4D2422CAF8}"/>
              </a:ext>
            </a:extLst>
          </p:cNvPr>
          <p:cNvSpPr/>
          <p:nvPr/>
        </p:nvSpPr>
        <p:spPr>
          <a:xfrm>
            <a:off x="10453308" y="7447179"/>
            <a:ext cx="1837941" cy="4379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Positive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 Fortführungs-prognose</a:t>
            </a:r>
          </a:p>
        </p:txBody>
      </p:sp>
      <p:cxnSp>
        <p:nvCxnSpPr>
          <p:cNvPr id="107" name="Gerade Verbindung mit Pfeil 106">
            <a:extLst>
              <a:ext uri="{FF2B5EF4-FFF2-40B4-BE49-F238E27FC236}">
                <a16:creationId xmlns:a16="http://schemas.microsoft.com/office/drawing/2014/main" id="{65C73240-8CA9-4224-A48D-A60D95266C88}"/>
              </a:ext>
            </a:extLst>
          </p:cNvPr>
          <p:cNvCxnSpPr>
            <a:cxnSpLocks/>
          </p:cNvCxnSpPr>
          <p:nvPr/>
        </p:nvCxnSpPr>
        <p:spPr>
          <a:xfrm>
            <a:off x="11107804" y="7220977"/>
            <a:ext cx="0" cy="1950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feld 107">
            <a:extLst>
              <a:ext uri="{FF2B5EF4-FFF2-40B4-BE49-F238E27FC236}">
                <a16:creationId xmlns:a16="http://schemas.microsoft.com/office/drawing/2014/main" id="{AF059406-A1A7-4C48-A1D1-DD81ED0BC61A}"/>
              </a:ext>
            </a:extLst>
          </p:cNvPr>
          <p:cNvSpPr txBox="1"/>
          <p:nvPr/>
        </p:nvSpPr>
        <p:spPr>
          <a:xfrm>
            <a:off x="13208614" y="7232461"/>
            <a:ext cx="616621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50" dirty="0">
                <a:latin typeface="Century Gothic" panose="020B0502020202020204" pitchFamily="34" charset="0"/>
              </a:rPr>
              <a:t>nein</a:t>
            </a:r>
          </a:p>
        </p:txBody>
      </p:sp>
      <p:sp>
        <p:nvSpPr>
          <p:cNvPr id="110" name="Textfeld 109">
            <a:extLst>
              <a:ext uri="{FF2B5EF4-FFF2-40B4-BE49-F238E27FC236}">
                <a16:creationId xmlns:a16="http://schemas.microsoft.com/office/drawing/2014/main" id="{7214D369-F435-41D3-BA22-52CE4C14E644}"/>
              </a:ext>
            </a:extLst>
          </p:cNvPr>
          <p:cNvSpPr txBox="1"/>
          <p:nvPr/>
        </p:nvSpPr>
        <p:spPr>
          <a:xfrm>
            <a:off x="11291392" y="7224849"/>
            <a:ext cx="616621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50" dirty="0">
                <a:latin typeface="Century Gothic" panose="020B0502020202020204" pitchFamily="34" charset="0"/>
              </a:rPr>
              <a:t>ja</a:t>
            </a:r>
          </a:p>
        </p:txBody>
      </p:sp>
      <p:sp>
        <p:nvSpPr>
          <p:cNvPr id="112" name="Rechteck: abgerundete Ecken 111">
            <a:extLst>
              <a:ext uri="{FF2B5EF4-FFF2-40B4-BE49-F238E27FC236}">
                <a16:creationId xmlns:a16="http://schemas.microsoft.com/office/drawing/2014/main" id="{186A3C8C-B1F4-4E1A-B2C9-57D56AE44ED4}"/>
              </a:ext>
            </a:extLst>
          </p:cNvPr>
          <p:cNvSpPr/>
          <p:nvPr/>
        </p:nvSpPr>
        <p:spPr>
          <a:xfrm>
            <a:off x="12723560" y="8220652"/>
            <a:ext cx="2144804" cy="4091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Überschuldung </a:t>
            </a:r>
            <a:b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§ 19 InsO</a:t>
            </a:r>
          </a:p>
        </p:txBody>
      </p:sp>
      <p:sp>
        <p:nvSpPr>
          <p:cNvPr id="114" name="Textfeld 113">
            <a:extLst>
              <a:ext uri="{FF2B5EF4-FFF2-40B4-BE49-F238E27FC236}">
                <a16:creationId xmlns:a16="http://schemas.microsoft.com/office/drawing/2014/main" id="{33370191-BD51-4B4E-AB83-523260C95F83}"/>
              </a:ext>
            </a:extLst>
          </p:cNvPr>
          <p:cNvSpPr txBox="1"/>
          <p:nvPr/>
        </p:nvSpPr>
        <p:spPr>
          <a:xfrm>
            <a:off x="13056729" y="8852226"/>
            <a:ext cx="920390" cy="25391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000" dirty="0">
                <a:latin typeface="Century Gothic" panose="020B0502020202020204" pitchFamily="34" charset="0"/>
              </a:rPr>
              <a:t>zwingend</a:t>
            </a:r>
          </a:p>
        </p:txBody>
      </p:sp>
      <p:cxnSp>
        <p:nvCxnSpPr>
          <p:cNvPr id="115" name="Gerade Verbindung mit Pfeil 114">
            <a:extLst>
              <a:ext uri="{FF2B5EF4-FFF2-40B4-BE49-F238E27FC236}">
                <a16:creationId xmlns:a16="http://schemas.microsoft.com/office/drawing/2014/main" id="{A428AB3A-9D12-4F01-96B2-1458B2F5C790}"/>
              </a:ext>
            </a:extLst>
          </p:cNvPr>
          <p:cNvCxnSpPr>
            <a:cxnSpLocks/>
          </p:cNvCxnSpPr>
          <p:nvPr/>
        </p:nvCxnSpPr>
        <p:spPr>
          <a:xfrm>
            <a:off x="13049958" y="7898062"/>
            <a:ext cx="0" cy="3616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4" name="Rechteck: abgerundete Ecken 253">
            <a:extLst>
              <a:ext uri="{FF2B5EF4-FFF2-40B4-BE49-F238E27FC236}">
                <a16:creationId xmlns:a16="http://schemas.microsoft.com/office/drawing/2014/main" id="{FF6B3FBB-F4F7-4CBE-B673-CA870854ECB5}"/>
              </a:ext>
            </a:extLst>
          </p:cNvPr>
          <p:cNvSpPr/>
          <p:nvPr/>
        </p:nvSpPr>
        <p:spPr>
          <a:xfrm>
            <a:off x="12326202" y="7443853"/>
            <a:ext cx="2150314" cy="4379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Negative</a:t>
            </a:r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 Fortführungs-prognose</a:t>
            </a:r>
          </a:p>
        </p:txBody>
      </p:sp>
      <p:cxnSp>
        <p:nvCxnSpPr>
          <p:cNvPr id="256" name="Gerade Verbindung mit Pfeil 255">
            <a:extLst>
              <a:ext uri="{FF2B5EF4-FFF2-40B4-BE49-F238E27FC236}">
                <a16:creationId xmlns:a16="http://schemas.microsoft.com/office/drawing/2014/main" id="{6F4C15D3-2B76-499C-B3FF-009B21C30821}"/>
              </a:ext>
            </a:extLst>
          </p:cNvPr>
          <p:cNvCxnSpPr>
            <a:cxnSpLocks/>
          </p:cNvCxnSpPr>
          <p:nvPr/>
        </p:nvCxnSpPr>
        <p:spPr>
          <a:xfrm>
            <a:off x="13047358" y="7241516"/>
            <a:ext cx="0" cy="1950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Gerade Verbindung mit Pfeil 257">
            <a:extLst>
              <a:ext uri="{FF2B5EF4-FFF2-40B4-BE49-F238E27FC236}">
                <a16:creationId xmlns:a16="http://schemas.microsoft.com/office/drawing/2014/main" id="{3C217F30-19FD-41E2-A3A3-C36FFBFE69BF}"/>
              </a:ext>
            </a:extLst>
          </p:cNvPr>
          <p:cNvCxnSpPr>
            <a:cxnSpLocks/>
          </p:cNvCxnSpPr>
          <p:nvPr/>
        </p:nvCxnSpPr>
        <p:spPr>
          <a:xfrm>
            <a:off x="13047358" y="8692600"/>
            <a:ext cx="0" cy="34725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Textfeld 145">
            <a:extLst>
              <a:ext uri="{FF2B5EF4-FFF2-40B4-BE49-F238E27FC236}">
                <a16:creationId xmlns:a16="http://schemas.microsoft.com/office/drawing/2014/main" id="{9C8089F8-ABAC-4499-918F-317DD7ADC5EF}"/>
              </a:ext>
            </a:extLst>
          </p:cNvPr>
          <p:cNvSpPr txBox="1"/>
          <p:nvPr/>
        </p:nvSpPr>
        <p:spPr>
          <a:xfrm>
            <a:off x="9338901" y="7302965"/>
            <a:ext cx="1205172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800" dirty="0">
                <a:latin typeface="Century Gothic" panose="020B0502020202020204" pitchFamily="34" charset="0"/>
              </a:rPr>
              <a:t>Beseitigung Deckungslücke </a:t>
            </a:r>
            <a:br>
              <a:rPr lang="de-DE" sz="800" dirty="0">
                <a:latin typeface="Century Gothic" panose="020B0502020202020204" pitchFamily="34" charset="0"/>
              </a:rPr>
            </a:br>
            <a:r>
              <a:rPr lang="de-DE" sz="800" dirty="0">
                <a:latin typeface="Century Gothic" panose="020B0502020202020204" pitchFamily="34" charset="0"/>
              </a:rPr>
              <a:t>ggf. </a:t>
            </a:r>
            <a:r>
              <a:rPr lang="de-DE" sz="800" b="1" dirty="0">
                <a:latin typeface="Century Gothic" panose="020B0502020202020204" pitchFamily="34" charset="0"/>
              </a:rPr>
              <a:t>auf Grund </a:t>
            </a:r>
            <a:r>
              <a:rPr lang="de-DE" sz="800" dirty="0">
                <a:latin typeface="Century Gothic" panose="020B0502020202020204" pitchFamily="34" charset="0"/>
              </a:rPr>
              <a:t>Restrukturierung nach </a:t>
            </a:r>
            <a:r>
              <a:rPr lang="de-DE" sz="800" b="1" dirty="0" err="1">
                <a:latin typeface="Century Gothic" panose="020B0502020202020204" pitchFamily="34" charset="0"/>
              </a:rPr>
              <a:t>StaRUG</a:t>
            </a:r>
            <a:endParaRPr lang="de-DE" sz="800" b="1" dirty="0">
              <a:latin typeface="Century Gothic" panose="020B0502020202020204" pitchFamily="34" charset="0"/>
            </a:endParaRPr>
          </a:p>
        </p:txBody>
      </p:sp>
      <p:grpSp>
        <p:nvGrpSpPr>
          <p:cNvPr id="280" name="Gruppieren 279">
            <a:extLst>
              <a:ext uri="{FF2B5EF4-FFF2-40B4-BE49-F238E27FC236}">
                <a16:creationId xmlns:a16="http://schemas.microsoft.com/office/drawing/2014/main" id="{65B93647-B9C3-4542-97BF-D30468AD517F}"/>
              </a:ext>
            </a:extLst>
          </p:cNvPr>
          <p:cNvGrpSpPr/>
          <p:nvPr/>
        </p:nvGrpSpPr>
        <p:grpSpPr>
          <a:xfrm flipH="1">
            <a:off x="9366125" y="7143050"/>
            <a:ext cx="1052228" cy="1896801"/>
            <a:chOff x="10216513" y="7210313"/>
            <a:chExt cx="648471" cy="1849918"/>
          </a:xfrm>
          <a:solidFill>
            <a:schemeClr val="bg1">
              <a:lumMod val="85000"/>
            </a:schemeClr>
          </a:solidFill>
        </p:grpSpPr>
        <p:cxnSp>
          <p:nvCxnSpPr>
            <p:cNvPr id="276" name="Gerade Verbindung mit Pfeil 275">
              <a:extLst>
                <a:ext uri="{FF2B5EF4-FFF2-40B4-BE49-F238E27FC236}">
                  <a16:creationId xmlns:a16="http://schemas.microsoft.com/office/drawing/2014/main" id="{50835A0B-0FD3-47E5-8F77-B9BC6342D727}"/>
                </a:ext>
              </a:extLst>
            </p:cNvPr>
            <p:cNvCxnSpPr>
              <a:cxnSpLocks/>
            </p:cNvCxnSpPr>
            <p:nvPr/>
          </p:nvCxnSpPr>
          <p:spPr>
            <a:xfrm>
              <a:off x="10864984" y="7210313"/>
              <a:ext cx="0" cy="1849918"/>
            </a:xfrm>
            <a:prstGeom prst="straightConnector1">
              <a:avLst/>
            </a:prstGeom>
            <a:grpFill/>
            <a:ln w="12700" cmpd="sng">
              <a:solidFill>
                <a:schemeClr val="accent6">
                  <a:lumMod val="75000"/>
                </a:schemeClr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9" name="Gerader Verbinder 278">
              <a:extLst>
                <a:ext uri="{FF2B5EF4-FFF2-40B4-BE49-F238E27FC236}">
                  <a16:creationId xmlns:a16="http://schemas.microsoft.com/office/drawing/2014/main" id="{74825FEA-6AC5-4357-ABCC-A2A0B8E94E84}"/>
                </a:ext>
              </a:extLst>
            </p:cNvPr>
            <p:cNvCxnSpPr/>
            <p:nvPr/>
          </p:nvCxnSpPr>
          <p:spPr>
            <a:xfrm>
              <a:off x="10216513" y="7214313"/>
              <a:ext cx="648471" cy="0"/>
            </a:xfrm>
            <a:prstGeom prst="line">
              <a:avLst/>
            </a:prstGeom>
            <a:grpFill/>
            <a:ln w="12700" cmpd="sng">
              <a:solidFill>
                <a:schemeClr val="accent6">
                  <a:lumMod val="7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2" name="Gerade Verbindung mit Pfeil 281">
            <a:extLst>
              <a:ext uri="{FF2B5EF4-FFF2-40B4-BE49-F238E27FC236}">
                <a16:creationId xmlns:a16="http://schemas.microsoft.com/office/drawing/2014/main" id="{E0D2BA11-9246-415B-82C7-8CC2670E2691}"/>
              </a:ext>
            </a:extLst>
          </p:cNvPr>
          <p:cNvCxnSpPr>
            <a:cxnSpLocks/>
          </p:cNvCxnSpPr>
          <p:nvPr/>
        </p:nvCxnSpPr>
        <p:spPr>
          <a:xfrm flipH="1">
            <a:off x="6155330" y="6828748"/>
            <a:ext cx="7940" cy="2221170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hteck: gefaltete Ecke 21">
            <a:extLst>
              <a:ext uri="{FF2B5EF4-FFF2-40B4-BE49-F238E27FC236}">
                <a16:creationId xmlns:a16="http://schemas.microsoft.com/office/drawing/2014/main" id="{B343671B-7364-4A50-A93B-345A70D878DF}"/>
              </a:ext>
            </a:extLst>
          </p:cNvPr>
          <p:cNvSpPr/>
          <p:nvPr/>
        </p:nvSpPr>
        <p:spPr>
          <a:xfrm rot="16200000">
            <a:off x="-202261" y="7796937"/>
            <a:ext cx="3064016" cy="468727"/>
          </a:xfrm>
          <a:prstGeom prst="foldedCorner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19" rIns="91440" bIns="4571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IDW PS 270 n.F. (10.2021)</a:t>
            </a:r>
            <a:b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Die Beurteilung der Fortführung der  Unternehmenstätigkeit</a:t>
            </a:r>
          </a:p>
          <a:p>
            <a:pPr algn="ctr"/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im Rahmen der Abschlussprüfung</a:t>
            </a:r>
          </a:p>
          <a:p>
            <a:pPr algn="ctr"/>
            <a:endParaRPr lang="de-DE" sz="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0" name="Rechteck: abgerundete Ecken 99">
            <a:extLst>
              <a:ext uri="{FF2B5EF4-FFF2-40B4-BE49-F238E27FC236}">
                <a16:creationId xmlns:a16="http://schemas.microsoft.com/office/drawing/2014/main" id="{D15455D4-58FE-4C1F-8E82-234E3C2C3D8F}"/>
              </a:ext>
            </a:extLst>
          </p:cNvPr>
          <p:cNvSpPr/>
          <p:nvPr/>
        </p:nvSpPr>
        <p:spPr>
          <a:xfrm>
            <a:off x="12675899" y="9159117"/>
            <a:ext cx="6353564" cy="47837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Insolvenzverfahren</a:t>
            </a:r>
            <a:endParaRPr lang="de-DE" sz="105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94" name="Grafik 293">
            <a:extLst>
              <a:ext uri="{FF2B5EF4-FFF2-40B4-BE49-F238E27FC236}">
                <a16:creationId xmlns:a16="http://schemas.microsoft.com/office/drawing/2014/main" id="{371E40C1-0AAF-48BE-A796-7B3D32BE2D4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96283" y="13352013"/>
            <a:ext cx="322480" cy="3224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grpSp>
        <p:nvGrpSpPr>
          <p:cNvPr id="237" name="Gruppieren 236">
            <a:extLst>
              <a:ext uri="{FF2B5EF4-FFF2-40B4-BE49-F238E27FC236}">
                <a16:creationId xmlns:a16="http://schemas.microsoft.com/office/drawing/2014/main" id="{A4B6B884-393A-498A-9DE5-D326425087A3}"/>
              </a:ext>
            </a:extLst>
          </p:cNvPr>
          <p:cNvGrpSpPr/>
          <p:nvPr/>
        </p:nvGrpSpPr>
        <p:grpSpPr>
          <a:xfrm>
            <a:off x="6924606" y="9162447"/>
            <a:ext cx="5318608" cy="5139703"/>
            <a:chOff x="6658206" y="9162447"/>
            <a:chExt cx="5318608" cy="5139703"/>
          </a:xfrm>
          <a:solidFill>
            <a:schemeClr val="bg1">
              <a:lumMod val="85000"/>
            </a:schemeClr>
          </a:solidFill>
        </p:grpSpPr>
        <p:sp>
          <p:nvSpPr>
            <p:cNvPr id="116" name="Rechteck: abgerundete Ecken 115">
              <a:extLst>
                <a:ext uri="{FF2B5EF4-FFF2-40B4-BE49-F238E27FC236}">
                  <a16:creationId xmlns:a16="http://schemas.microsoft.com/office/drawing/2014/main" id="{00AB14AC-5DE8-4959-97E4-266508DC23BB}"/>
                </a:ext>
              </a:extLst>
            </p:cNvPr>
            <p:cNvSpPr/>
            <p:nvPr/>
          </p:nvSpPr>
          <p:spPr>
            <a:xfrm>
              <a:off x="6683628" y="9162447"/>
              <a:ext cx="5293186" cy="48577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(präventiver) Stabilisierungs- und Restrukturierungsrahmen </a:t>
              </a:r>
              <a:r>
                <a:rPr lang="de-DE" sz="105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§§ 2-93 </a:t>
              </a:r>
              <a:r>
                <a:rPr lang="de-DE" sz="1050" b="1" dirty="0" err="1">
                  <a:solidFill>
                    <a:schemeClr val="tx1"/>
                  </a:solidFill>
                  <a:latin typeface="Century Gothic" panose="020B0502020202020204" pitchFamily="34" charset="0"/>
                </a:rPr>
                <a:t>StaRUG</a:t>
              </a:r>
              <a:endParaRPr lang="de-DE" sz="105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grpSp>
          <p:nvGrpSpPr>
            <p:cNvPr id="225" name="Gruppieren 224">
              <a:extLst>
                <a:ext uri="{FF2B5EF4-FFF2-40B4-BE49-F238E27FC236}">
                  <a16:creationId xmlns:a16="http://schemas.microsoft.com/office/drawing/2014/main" id="{8A60E2EA-1450-4A03-938B-09B6AF159C0B}"/>
                </a:ext>
              </a:extLst>
            </p:cNvPr>
            <p:cNvGrpSpPr/>
            <p:nvPr/>
          </p:nvGrpSpPr>
          <p:grpSpPr>
            <a:xfrm>
              <a:off x="6658206" y="9844460"/>
              <a:ext cx="5314711" cy="4457690"/>
              <a:chOff x="8527783" y="9739323"/>
              <a:chExt cx="5314711" cy="4457690"/>
            </a:xfrm>
            <a:grpFill/>
          </p:grpSpPr>
          <p:sp>
            <p:nvSpPr>
              <p:cNvPr id="165" name="Rechteck: abgerundete Ecken 164">
                <a:extLst>
                  <a:ext uri="{FF2B5EF4-FFF2-40B4-BE49-F238E27FC236}">
                    <a16:creationId xmlns:a16="http://schemas.microsoft.com/office/drawing/2014/main" id="{3853407D-210A-4F9E-AA53-A22531CC94BF}"/>
                  </a:ext>
                </a:extLst>
              </p:cNvPr>
              <p:cNvSpPr/>
              <p:nvPr/>
            </p:nvSpPr>
            <p:spPr>
              <a:xfrm>
                <a:off x="8533396" y="11184370"/>
                <a:ext cx="893879" cy="639136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rtlCol="0" anchor="ctr"/>
              <a:lstStyle/>
              <a:p>
                <a:pPr algn="ctr"/>
                <a:r>
                  <a:rPr lang="de-DE" sz="9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Anzeige bei Gericht</a:t>
                </a:r>
              </a:p>
            </p:txBody>
          </p:sp>
          <p:sp>
            <p:nvSpPr>
              <p:cNvPr id="166" name="Rechteck: abgerundete Ecken 165">
                <a:extLst>
                  <a:ext uri="{FF2B5EF4-FFF2-40B4-BE49-F238E27FC236}">
                    <a16:creationId xmlns:a16="http://schemas.microsoft.com/office/drawing/2014/main" id="{31934846-89ED-457D-BB38-B39E5CB5C1EE}"/>
                  </a:ext>
                </a:extLst>
              </p:cNvPr>
              <p:cNvSpPr/>
              <p:nvPr/>
            </p:nvSpPr>
            <p:spPr>
              <a:xfrm>
                <a:off x="8533396" y="9739323"/>
                <a:ext cx="5293187" cy="512504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de-DE" sz="10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Ziel: </a:t>
                </a:r>
                <a:r>
                  <a:rPr lang="de-DE" sz="10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Für Unternehmen in der Krise ein Instrumentarium zur Verfügung zu stellen, durch das sie sich restrukturieren können, ohne formales Insolvenzverfahren eröffnen zu müssen</a:t>
                </a:r>
              </a:p>
            </p:txBody>
          </p:sp>
          <p:sp>
            <p:nvSpPr>
              <p:cNvPr id="172" name="Rechteck: abgerundete Ecken 171">
                <a:extLst>
                  <a:ext uri="{FF2B5EF4-FFF2-40B4-BE49-F238E27FC236}">
                    <a16:creationId xmlns:a16="http://schemas.microsoft.com/office/drawing/2014/main" id="{524AF24D-811E-4C63-AFAA-1E16024B612F}"/>
                  </a:ext>
                </a:extLst>
              </p:cNvPr>
              <p:cNvSpPr/>
              <p:nvPr/>
            </p:nvSpPr>
            <p:spPr>
              <a:xfrm>
                <a:off x="8527783" y="11906250"/>
                <a:ext cx="893879" cy="997148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vert270" lIns="0" tIns="0" rIns="0" bIns="0" rtlCol="0" anchor="ctr"/>
              <a:lstStyle/>
              <a:p>
                <a:pPr algn="ctr"/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Bescheinigung </a:t>
                </a:r>
                <a:b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</a:br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§ 74 II 1+2 </a:t>
                </a:r>
                <a:r>
                  <a:rPr lang="de-DE" sz="8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StaRUG</a:t>
                </a:r>
                <a:endParaRPr lang="de-DE" sz="800" b="1" dirty="0">
                  <a:solidFill>
                    <a:schemeClr val="tx1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174" name="Rechteck: abgerundete Ecken 173">
                <a:extLst>
                  <a:ext uri="{FF2B5EF4-FFF2-40B4-BE49-F238E27FC236}">
                    <a16:creationId xmlns:a16="http://schemas.microsoft.com/office/drawing/2014/main" id="{F121CDC6-72F0-4BD4-A2D4-06FCA273E101}"/>
                  </a:ext>
                </a:extLst>
              </p:cNvPr>
              <p:cNvSpPr/>
              <p:nvPr/>
            </p:nvSpPr>
            <p:spPr>
              <a:xfrm>
                <a:off x="9508311" y="13497412"/>
                <a:ext cx="4332549" cy="699601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71450" indent="-171450">
                  <a:buFontTx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Grundsätzlich: nicht-öffentliches Verfahren, an dem nur betroffene Gläubiger und ggf. Anteilseigner beteiligt werden: Vermeidung des Stigmas einer Insolvenz</a:t>
                </a:r>
              </a:p>
              <a:p>
                <a:pPr marL="171450" indent="-171450">
                  <a:buFontTx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Restrukturierung ohne Zustimmung einzelner Gläubiger möglich</a:t>
                </a:r>
              </a:p>
              <a:p>
                <a:pPr marL="171450" indent="-171450">
                  <a:buFontTx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V.a. für Unternehmen mit hoher Finanzverbindlichkeits-Belastung</a:t>
                </a:r>
              </a:p>
            </p:txBody>
          </p:sp>
          <p:sp>
            <p:nvSpPr>
              <p:cNvPr id="292" name="Pfeil: nach unten 291">
                <a:extLst>
                  <a:ext uri="{FF2B5EF4-FFF2-40B4-BE49-F238E27FC236}">
                    <a16:creationId xmlns:a16="http://schemas.microsoft.com/office/drawing/2014/main" id="{31169A54-F94B-49AB-AD66-3CCCCD8CD840}"/>
                  </a:ext>
                </a:extLst>
              </p:cNvPr>
              <p:cNvSpPr/>
              <p:nvPr/>
            </p:nvSpPr>
            <p:spPr>
              <a:xfrm>
                <a:off x="9576699" y="13216758"/>
                <a:ext cx="247651" cy="153998"/>
              </a:xfrm>
              <a:prstGeom prst="downArrow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de-DE">
                  <a:solidFill>
                    <a:schemeClr val="tx1"/>
                  </a:solidFill>
                </a:endParaRPr>
              </a:p>
            </p:txBody>
          </p:sp>
          <p:sp>
            <p:nvSpPr>
              <p:cNvPr id="295" name="Rechteck: abgerundete Ecken 294">
                <a:extLst>
                  <a:ext uri="{FF2B5EF4-FFF2-40B4-BE49-F238E27FC236}">
                    <a16:creationId xmlns:a16="http://schemas.microsoft.com/office/drawing/2014/main" id="{552C63EE-C3A4-46E2-9491-AD9835C75549}"/>
                  </a:ext>
                </a:extLst>
              </p:cNvPr>
              <p:cNvSpPr/>
              <p:nvPr/>
            </p:nvSpPr>
            <p:spPr>
              <a:xfrm rot="16200000">
                <a:off x="8966616" y="13744310"/>
                <a:ext cx="693078" cy="212327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rtlCol="0" anchor="ctr"/>
              <a:lstStyle/>
              <a:p>
                <a:pPr algn="ctr"/>
                <a:r>
                  <a:rPr lang="de-DE" sz="10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Vorteile</a:t>
                </a:r>
              </a:p>
            </p:txBody>
          </p:sp>
          <p:sp>
            <p:nvSpPr>
              <p:cNvPr id="300" name="Rechteck: abgerundete Ecken 299">
                <a:extLst>
                  <a:ext uri="{FF2B5EF4-FFF2-40B4-BE49-F238E27FC236}">
                    <a16:creationId xmlns:a16="http://schemas.microsoft.com/office/drawing/2014/main" id="{B98DA407-FAF5-4D07-8307-5FB868648E18}"/>
                  </a:ext>
                </a:extLst>
              </p:cNvPr>
              <p:cNvSpPr/>
              <p:nvPr/>
            </p:nvSpPr>
            <p:spPr>
              <a:xfrm>
                <a:off x="11244464" y="10316817"/>
                <a:ext cx="2576978" cy="759729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Flankierend</a:t>
                </a: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: </a:t>
                </a:r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Werkzeugkasten an Instrumenten</a:t>
                </a:r>
                <a:b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</a:b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(Ziel: Erleichterung der Aufstellung und Umsetzung des Restrukturierungsplans)</a:t>
                </a:r>
              </a:p>
            </p:txBody>
          </p:sp>
          <p:sp>
            <p:nvSpPr>
              <p:cNvPr id="301" name="Rechteck: abgerundete Ecken 300">
                <a:extLst>
                  <a:ext uri="{FF2B5EF4-FFF2-40B4-BE49-F238E27FC236}">
                    <a16:creationId xmlns:a16="http://schemas.microsoft.com/office/drawing/2014/main" id="{5FDD1EB2-468A-4067-919E-4672E98FB01A}"/>
                  </a:ext>
                </a:extLst>
              </p:cNvPr>
              <p:cNvSpPr/>
              <p:nvPr/>
            </p:nvSpPr>
            <p:spPr>
              <a:xfrm>
                <a:off x="9509945" y="11908325"/>
                <a:ext cx="4332549" cy="1025919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Bescheinigung, dass Schuldner die Voraussetzungen des § 51 I + II </a:t>
                </a:r>
                <a:r>
                  <a:rPr lang="de-DE" sz="8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StaRUG</a:t>
                </a:r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erfüllt: u.a.</a:t>
                </a:r>
              </a:p>
              <a:p>
                <a:pPr marL="171450" indent="-171450">
                  <a:buFont typeface="Symbol" panose="05050102010706020507" pitchFamily="18" charset="2"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Planung beruht nicht auf unzutreffenden Tatsachen</a:t>
                </a:r>
              </a:p>
              <a:p>
                <a:pPr marL="171450" indent="-171450">
                  <a:buFont typeface="Symbol" panose="05050102010706020507" pitchFamily="18" charset="2"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Restrukturierung ist nicht mangels erwartbarer </a:t>
                </a:r>
                <a:r>
                  <a:rPr lang="de-DE" sz="800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Plannahme</a:t>
                </a: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- oder -bestätigung aussichtslos</a:t>
                </a:r>
              </a:p>
              <a:p>
                <a:pPr marL="171450" indent="-171450">
                  <a:buFont typeface="Symbol" panose="05050102010706020507" pitchFamily="18" charset="2"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Schuldner ist noch nicht drohend zahlungsunfähig</a:t>
                </a:r>
              </a:p>
              <a:p>
                <a:pPr marL="171450" indent="-171450">
                  <a:buFont typeface="Symbol" panose="05050102010706020507" pitchFamily="18" charset="2"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Beantragte Anordnung ist erforderlich, um das Restrukturierungsziel zu verwirklichen</a:t>
                </a:r>
              </a:p>
            </p:txBody>
          </p:sp>
          <p:grpSp>
            <p:nvGrpSpPr>
              <p:cNvPr id="71" name="Gruppieren 70">
                <a:extLst>
                  <a:ext uri="{FF2B5EF4-FFF2-40B4-BE49-F238E27FC236}">
                    <a16:creationId xmlns:a16="http://schemas.microsoft.com/office/drawing/2014/main" id="{17D46FFF-21FE-420C-B231-67B495E3FBE9}"/>
                  </a:ext>
                </a:extLst>
              </p:cNvPr>
              <p:cNvGrpSpPr/>
              <p:nvPr/>
            </p:nvGrpSpPr>
            <p:grpSpPr>
              <a:xfrm>
                <a:off x="8533396" y="10309637"/>
                <a:ext cx="2672767" cy="785959"/>
                <a:chOff x="8533396" y="10309637"/>
                <a:chExt cx="2672767" cy="785959"/>
              </a:xfrm>
              <a:grpFill/>
            </p:grpSpPr>
            <p:sp>
              <p:nvSpPr>
                <p:cNvPr id="299" name="Rechteck: abgerundete Ecken 298">
                  <a:extLst>
                    <a:ext uri="{FF2B5EF4-FFF2-40B4-BE49-F238E27FC236}">
                      <a16:creationId xmlns:a16="http://schemas.microsoft.com/office/drawing/2014/main" id="{177313AA-E9DB-4CB2-81B1-28EB75CE8042}"/>
                    </a:ext>
                  </a:extLst>
                </p:cNvPr>
                <p:cNvSpPr/>
                <p:nvPr/>
              </p:nvSpPr>
              <p:spPr>
                <a:xfrm>
                  <a:off x="8533396" y="10309637"/>
                  <a:ext cx="2576978" cy="766909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de-DE" sz="8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Kernelement</a:t>
                  </a:r>
                  <a:r>
                    <a:rPr lang="de-DE" sz="800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: </a:t>
                  </a:r>
                  <a:r>
                    <a:rPr lang="de-DE" sz="8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Restrukturierungsplan</a:t>
                  </a:r>
                  <a:br>
                    <a:rPr lang="de-DE" sz="800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</a:br>
                  <a:r>
                    <a:rPr lang="de-DE" sz="800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(Regelung der wesentlichen Maßnahmen der Sanierung, Aufstellung und Inkraftsetzung ggf. ohne gerichtliche Beteiligung möglich)</a:t>
                  </a:r>
                </a:p>
              </p:txBody>
            </p:sp>
            <p:sp>
              <p:nvSpPr>
                <p:cNvPr id="169" name="Textfeld 168">
                  <a:extLst>
                    <a:ext uri="{FF2B5EF4-FFF2-40B4-BE49-F238E27FC236}">
                      <a16:creationId xmlns:a16="http://schemas.microsoft.com/office/drawing/2014/main" id="{DB2D1E02-569C-4938-936B-1EFDF1453ED5}"/>
                    </a:ext>
                  </a:extLst>
                </p:cNvPr>
                <p:cNvSpPr txBox="1"/>
                <p:nvPr/>
              </p:nvSpPr>
              <p:spPr>
                <a:xfrm>
                  <a:off x="10409457" y="10910930"/>
                  <a:ext cx="796706" cy="184666"/>
                </a:xfrm>
                <a:prstGeom prst="rect">
                  <a:avLst/>
                </a:prstGeom>
                <a:grpFill/>
              </p:spPr>
              <p:txBody>
                <a:bodyPr wrap="square" rtlCol="0">
                  <a:spAutoFit/>
                </a:bodyPr>
                <a:lstStyle/>
                <a:p>
                  <a:r>
                    <a:rPr lang="de-DE" sz="600" dirty="0">
                      <a:latin typeface="Century Gothic" panose="020B0502020202020204" pitchFamily="34" charset="0"/>
                    </a:rPr>
                    <a:t>§§ 2ff. </a:t>
                  </a:r>
                  <a:r>
                    <a:rPr lang="de-DE" sz="600" dirty="0" err="1">
                      <a:latin typeface="Century Gothic" panose="020B0502020202020204" pitchFamily="34" charset="0"/>
                    </a:rPr>
                    <a:t>StaRUG</a:t>
                  </a:r>
                  <a:endParaRPr lang="de-DE" sz="600" dirty="0">
                    <a:latin typeface="Century Gothic" panose="020B0502020202020204" pitchFamily="34" charset="0"/>
                  </a:endParaRPr>
                </a:p>
              </p:txBody>
            </p:sp>
          </p:grpSp>
          <p:grpSp>
            <p:nvGrpSpPr>
              <p:cNvPr id="72" name="Gruppieren 71">
                <a:extLst>
                  <a:ext uri="{FF2B5EF4-FFF2-40B4-BE49-F238E27FC236}">
                    <a16:creationId xmlns:a16="http://schemas.microsoft.com/office/drawing/2014/main" id="{5CAB5CA6-E930-4991-96CA-1B4E080AA1DA}"/>
                  </a:ext>
                </a:extLst>
              </p:cNvPr>
              <p:cNvGrpSpPr/>
              <p:nvPr/>
            </p:nvGrpSpPr>
            <p:grpSpPr>
              <a:xfrm>
                <a:off x="9921506" y="12987922"/>
                <a:ext cx="3920988" cy="455911"/>
                <a:chOff x="9921506" y="12987922"/>
                <a:chExt cx="3920988" cy="455911"/>
              </a:xfrm>
              <a:grpFill/>
            </p:grpSpPr>
            <p:sp>
              <p:nvSpPr>
                <p:cNvPr id="205" name="Rechteck: gefaltete Ecke 204">
                  <a:extLst>
                    <a:ext uri="{FF2B5EF4-FFF2-40B4-BE49-F238E27FC236}">
                      <a16:creationId xmlns:a16="http://schemas.microsoft.com/office/drawing/2014/main" id="{C4BACE8F-B0A2-4A7A-9F89-742F252DDEA0}"/>
                    </a:ext>
                  </a:extLst>
                </p:cNvPr>
                <p:cNvSpPr/>
                <p:nvPr/>
              </p:nvSpPr>
              <p:spPr>
                <a:xfrm>
                  <a:off x="9921506" y="12987922"/>
                  <a:ext cx="3920988" cy="455911"/>
                </a:xfrm>
                <a:prstGeom prst="foldedCorner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19" rIns="91440" bIns="45719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de-DE" sz="8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IDW S 15 Anforderungen an die Bescheinigung nach § 74 Abs. 2 </a:t>
                  </a:r>
                  <a:r>
                    <a:rPr lang="de-DE" sz="800" b="1" dirty="0" err="1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StaRUG</a:t>
                  </a:r>
                  <a:r>
                    <a:rPr lang="de-DE" sz="8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 und Beurteilung der Voraussetzungen der Stabilisierungsanordnung (§ 51 </a:t>
                  </a:r>
                  <a:r>
                    <a:rPr lang="de-DE" sz="800" b="1" dirty="0" err="1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StaRUG</a:t>
                  </a:r>
                  <a:r>
                    <a:rPr lang="de-DE" sz="800" b="1" dirty="0">
                      <a:solidFill>
                        <a:schemeClr val="tx1"/>
                      </a:solidFill>
                      <a:latin typeface="Century Gothic" panose="020B0502020202020204" pitchFamily="34" charset="0"/>
                    </a:rPr>
                    <a:t>)  (18.08.2022)</a:t>
                  </a:r>
                </a:p>
              </p:txBody>
            </p:sp>
            <p:pic>
              <p:nvPicPr>
                <p:cNvPr id="303" name="Grafik 302">
                  <a:extLst>
                    <a:ext uri="{FF2B5EF4-FFF2-40B4-BE49-F238E27FC236}">
                      <a16:creationId xmlns:a16="http://schemas.microsoft.com/office/drawing/2014/main" id="{D6F15E4B-46BF-4162-B17C-C9E8771153C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9941701" y="13198296"/>
                  <a:ext cx="218208" cy="218208"/>
                </a:xfrm>
                <a:prstGeom prst="rect">
                  <a:avLst/>
                </a:prstGeom>
                <a:grpFill/>
              </p:spPr>
            </p:pic>
          </p:grpSp>
          <p:sp>
            <p:nvSpPr>
              <p:cNvPr id="164" name="Rechteck: abgerundete Ecken 163">
                <a:extLst>
                  <a:ext uri="{FF2B5EF4-FFF2-40B4-BE49-F238E27FC236}">
                    <a16:creationId xmlns:a16="http://schemas.microsoft.com/office/drawing/2014/main" id="{B1469E06-402E-45D2-802D-4A9D7D9B525F}"/>
                  </a:ext>
                </a:extLst>
              </p:cNvPr>
              <p:cNvSpPr/>
              <p:nvPr/>
            </p:nvSpPr>
            <p:spPr>
              <a:xfrm>
                <a:off x="9523677" y="11169596"/>
                <a:ext cx="4297766" cy="653910"/>
              </a:xfrm>
              <a:prstGeom prst="roundRect">
                <a:avLst/>
              </a:prstGeom>
              <a:grpFill/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71450" indent="-171450">
                  <a:buFontTx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Zahlreiche Unterlagen einzureichen….</a:t>
                </a:r>
              </a:p>
              <a:p>
                <a:pPr marL="171450" indent="-171450">
                  <a:buFontTx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ggf. Bestellung eines </a:t>
                </a:r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Restrukturierungsbeauftragten</a:t>
                </a:r>
              </a:p>
              <a:p>
                <a:pPr marL="171450" indent="-171450">
                  <a:buFontTx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Schuldner, Gläubiger etc.: </a:t>
                </a:r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Vorschlagsrecht</a:t>
                </a: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für Restrukturierungsbeauftragten</a:t>
                </a:r>
              </a:p>
              <a:p>
                <a:pPr marL="171450" indent="-171450">
                  <a:buFontTx/>
                  <a:buChar char="-"/>
                </a:pP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Sofern</a:t>
                </a:r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Bescheinigung nach § 74 II 1 + 2 </a:t>
                </a:r>
                <a:r>
                  <a:rPr lang="de-DE" sz="800" b="1" dirty="0" err="1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StaRUG</a:t>
                </a:r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 </a:t>
                </a: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vorgelegt wird</a:t>
                </a:r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, ist Gericht </a:t>
                </a:r>
                <a:r>
                  <a:rPr lang="de-DE" sz="800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an den  Vorschlag </a:t>
                </a:r>
                <a:r>
                  <a:rPr lang="de-DE" sz="800" b="1" dirty="0">
                    <a:solidFill>
                      <a:schemeClr val="tx1"/>
                    </a:solidFill>
                    <a:latin typeface="Century Gothic" panose="020B0502020202020204" pitchFamily="34" charset="0"/>
                  </a:rPr>
                  <a:t>gebunden</a:t>
                </a:r>
              </a:p>
            </p:txBody>
          </p:sp>
          <p:pic>
            <p:nvPicPr>
              <p:cNvPr id="304" name="Grafik 303">
                <a:extLst>
                  <a:ext uri="{FF2B5EF4-FFF2-40B4-BE49-F238E27FC236}">
                    <a16:creationId xmlns:a16="http://schemas.microsoft.com/office/drawing/2014/main" id="{B36429B9-D7FD-48C1-B4C8-EFFAD3C7740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508098" y="11222247"/>
                <a:ext cx="218208" cy="218208"/>
              </a:xfrm>
              <a:prstGeom prst="rect">
                <a:avLst/>
              </a:prstGeom>
              <a:grpFill/>
            </p:spPr>
          </p:pic>
        </p:grpSp>
      </p:grpSp>
      <p:grpSp>
        <p:nvGrpSpPr>
          <p:cNvPr id="224" name="Gruppieren 223">
            <a:extLst>
              <a:ext uri="{FF2B5EF4-FFF2-40B4-BE49-F238E27FC236}">
                <a16:creationId xmlns:a16="http://schemas.microsoft.com/office/drawing/2014/main" id="{41644026-E4FD-464D-BC30-CEBC48F8852D}"/>
              </a:ext>
            </a:extLst>
          </p:cNvPr>
          <p:cNvGrpSpPr/>
          <p:nvPr/>
        </p:nvGrpSpPr>
        <p:grpSpPr>
          <a:xfrm>
            <a:off x="1664325" y="9181112"/>
            <a:ext cx="4859791" cy="4724374"/>
            <a:chOff x="14134209" y="9098829"/>
            <a:chExt cx="4859791" cy="4724374"/>
          </a:xfrm>
          <a:solidFill>
            <a:schemeClr val="bg1">
              <a:lumMod val="85000"/>
            </a:schemeClr>
          </a:solidFill>
        </p:grpSpPr>
        <p:sp>
          <p:nvSpPr>
            <p:cNvPr id="96" name="Rechteck: abgerundete Ecken 95">
              <a:extLst>
                <a:ext uri="{FF2B5EF4-FFF2-40B4-BE49-F238E27FC236}">
                  <a16:creationId xmlns:a16="http://schemas.microsoft.com/office/drawing/2014/main" id="{CE977E4A-E037-44A5-98EA-778794F2D268}"/>
                </a:ext>
              </a:extLst>
            </p:cNvPr>
            <p:cNvSpPr/>
            <p:nvPr/>
          </p:nvSpPr>
          <p:spPr>
            <a:xfrm>
              <a:off x="14134209" y="9098829"/>
              <a:ext cx="4859791" cy="48577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de-DE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Sanierungsmoderation</a:t>
              </a:r>
              <a:r>
                <a:rPr lang="de-DE" sz="105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§§ 94-100 </a:t>
              </a:r>
              <a:r>
                <a:rPr lang="de-DE" sz="1050" b="1" dirty="0" err="1">
                  <a:solidFill>
                    <a:schemeClr val="tx1"/>
                  </a:solidFill>
                  <a:latin typeface="Century Gothic" panose="020B0502020202020204" pitchFamily="34" charset="0"/>
                </a:rPr>
                <a:t>StaRUG</a:t>
              </a:r>
              <a:endParaRPr lang="de-DE" sz="105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53" name="Rechteck: abgerundete Ecken 152">
              <a:extLst>
                <a:ext uri="{FF2B5EF4-FFF2-40B4-BE49-F238E27FC236}">
                  <a16:creationId xmlns:a16="http://schemas.microsoft.com/office/drawing/2014/main" id="{F2B68036-A41A-4F35-8CB8-0173ABD99774}"/>
                </a:ext>
              </a:extLst>
            </p:cNvPr>
            <p:cNvSpPr/>
            <p:nvPr/>
          </p:nvSpPr>
          <p:spPr>
            <a:xfrm>
              <a:off x="14134209" y="9749052"/>
              <a:ext cx="4858641" cy="53018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Ziel:</a:t>
              </a:r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</a:t>
              </a:r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Frühzeitig</a:t>
              </a:r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wirtschaftliche oder finanzielle Schwierigkeiten mit </a:t>
              </a:r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Unterstützung einer sachkundigen Person </a:t>
              </a:r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durch Ausarbeitung eines </a:t>
              </a:r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Sanierungsvergleichs</a:t>
              </a:r>
              <a:r>
                <a:rPr lang="de-DE" sz="10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zu überwinden</a:t>
              </a:r>
            </a:p>
          </p:txBody>
        </p:sp>
        <p:sp>
          <p:nvSpPr>
            <p:cNvPr id="161" name="Rechteck: abgerundete Ecken 160">
              <a:extLst>
                <a:ext uri="{FF2B5EF4-FFF2-40B4-BE49-F238E27FC236}">
                  <a16:creationId xmlns:a16="http://schemas.microsoft.com/office/drawing/2014/main" id="{C2F55515-A889-4F3F-90FD-8A864F1CB124}"/>
                </a:ext>
              </a:extLst>
            </p:cNvPr>
            <p:cNvSpPr/>
            <p:nvPr/>
          </p:nvSpPr>
          <p:spPr>
            <a:xfrm>
              <a:off x="15162578" y="12041393"/>
              <a:ext cx="3826932" cy="30060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de-DE" sz="105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Sanierungsvergleich</a:t>
              </a:r>
            </a:p>
          </p:txBody>
        </p:sp>
        <p:sp>
          <p:nvSpPr>
            <p:cNvPr id="162" name="Rechteck: abgerundete Ecken 161">
              <a:extLst>
                <a:ext uri="{FF2B5EF4-FFF2-40B4-BE49-F238E27FC236}">
                  <a16:creationId xmlns:a16="http://schemas.microsoft.com/office/drawing/2014/main" id="{E93FFA36-A460-451F-99D7-4B0695D4F17D}"/>
                </a:ext>
              </a:extLst>
            </p:cNvPr>
            <p:cNvSpPr/>
            <p:nvPr/>
          </p:nvSpPr>
          <p:spPr>
            <a:xfrm>
              <a:off x="15162576" y="13118038"/>
              <a:ext cx="3826931" cy="70516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171450" indent="-171450">
                <a:buFontTx/>
                <a:buChar char="-"/>
              </a:pPr>
              <a: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Niedrige Zugangshürden zum Verfahren</a:t>
              </a:r>
            </a:p>
            <a:p>
              <a:pPr marL="171450" indent="-171450">
                <a:buFontTx/>
                <a:buChar char="-"/>
              </a:pPr>
              <a: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Vertraulichkeit der Sanierungsmoderation</a:t>
              </a:r>
              <a:b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</a:br>
              <a: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(Reputationsschutz des Schuldners)</a:t>
              </a:r>
            </a:p>
          </p:txBody>
        </p:sp>
        <p:sp>
          <p:nvSpPr>
            <p:cNvPr id="296" name="Rechteck: abgerundete Ecken 295">
              <a:extLst>
                <a:ext uri="{FF2B5EF4-FFF2-40B4-BE49-F238E27FC236}">
                  <a16:creationId xmlns:a16="http://schemas.microsoft.com/office/drawing/2014/main" id="{94B488AF-44F7-4804-AB38-E98979D0ADB6}"/>
                </a:ext>
              </a:extLst>
            </p:cNvPr>
            <p:cNvSpPr/>
            <p:nvPr/>
          </p:nvSpPr>
          <p:spPr>
            <a:xfrm>
              <a:off x="15165918" y="10315985"/>
              <a:ext cx="3826932" cy="772581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171450" indent="-171450">
                <a:buFontTx/>
                <a:buChar char="-"/>
              </a:pPr>
              <a: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Beschreibung der Art der wirtschaftlichen/finanziellen Schwierigkeiten</a:t>
              </a:r>
            </a:p>
            <a:p>
              <a:pPr marL="171450" indent="-171450">
                <a:buFontTx/>
                <a:buChar char="-"/>
              </a:pPr>
              <a: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Gläubiger- und Vermögensverzeichnis</a:t>
              </a:r>
            </a:p>
            <a:p>
              <a:pPr marL="171450" indent="-171450">
                <a:buFontTx/>
                <a:buChar char="-"/>
              </a:pPr>
              <a: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Erklärung: keine Zahlungsunfähigkeit/Überschuldung vorliegt</a:t>
              </a:r>
            </a:p>
          </p:txBody>
        </p:sp>
        <p:sp>
          <p:nvSpPr>
            <p:cNvPr id="298" name="Rechteck: abgerundete Ecken 297">
              <a:extLst>
                <a:ext uri="{FF2B5EF4-FFF2-40B4-BE49-F238E27FC236}">
                  <a16:creationId xmlns:a16="http://schemas.microsoft.com/office/drawing/2014/main" id="{6DA16802-5315-496B-9CC8-C493C3C42812}"/>
                </a:ext>
              </a:extLst>
            </p:cNvPr>
            <p:cNvSpPr/>
            <p:nvPr/>
          </p:nvSpPr>
          <p:spPr>
            <a:xfrm>
              <a:off x="15162577" y="12538338"/>
              <a:ext cx="3826933" cy="30060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Verfahren Laufzeit </a:t>
              </a:r>
              <a:r>
                <a:rPr lang="de-DE" sz="800" dirty="0" err="1">
                  <a:solidFill>
                    <a:schemeClr val="tx1"/>
                  </a:solidFill>
                  <a:latin typeface="Century Gothic" panose="020B0502020202020204" pitchFamily="34" charset="0"/>
                </a:rPr>
                <a:t>idR</a:t>
              </a:r>
              <a: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3 Monate (max. 6 Monate)</a:t>
              </a:r>
            </a:p>
          </p:txBody>
        </p:sp>
        <p:sp>
          <p:nvSpPr>
            <p:cNvPr id="306" name="Rechteck: abgerundete Ecken 305">
              <a:extLst>
                <a:ext uri="{FF2B5EF4-FFF2-40B4-BE49-F238E27FC236}">
                  <a16:creationId xmlns:a16="http://schemas.microsoft.com/office/drawing/2014/main" id="{F5E6250A-2C1F-4622-A242-BDEE9E6FABEE}"/>
                </a:ext>
              </a:extLst>
            </p:cNvPr>
            <p:cNvSpPr/>
            <p:nvPr/>
          </p:nvSpPr>
          <p:spPr>
            <a:xfrm rot="16200000">
              <a:off x="14591795" y="13364456"/>
              <a:ext cx="705164" cy="212327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de-DE" sz="10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Vorteile</a:t>
              </a:r>
            </a:p>
          </p:txBody>
        </p:sp>
        <p:sp>
          <p:nvSpPr>
            <p:cNvPr id="307" name="Rechteck: abgerundete Ecken 306">
              <a:extLst>
                <a:ext uri="{FF2B5EF4-FFF2-40B4-BE49-F238E27FC236}">
                  <a16:creationId xmlns:a16="http://schemas.microsoft.com/office/drawing/2014/main" id="{852E7B1D-23A4-4009-82A6-A2DEBD2EF61C}"/>
                </a:ext>
              </a:extLst>
            </p:cNvPr>
            <p:cNvSpPr/>
            <p:nvPr/>
          </p:nvSpPr>
          <p:spPr>
            <a:xfrm>
              <a:off x="14154638" y="10316816"/>
              <a:ext cx="893879" cy="778779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de-DE" sz="9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Antrag bei Gericht</a:t>
              </a:r>
            </a:p>
          </p:txBody>
        </p:sp>
        <p:sp>
          <p:nvSpPr>
            <p:cNvPr id="308" name="Pfeil: nach unten 307">
              <a:extLst>
                <a:ext uri="{FF2B5EF4-FFF2-40B4-BE49-F238E27FC236}">
                  <a16:creationId xmlns:a16="http://schemas.microsoft.com/office/drawing/2014/main" id="{F6C6BFCB-C75D-42DC-A799-61DD6B5FDE9C}"/>
                </a:ext>
              </a:extLst>
            </p:cNvPr>
            <p:cNvSpPr/>
            <p:nvPr/>
          </p:nvSpPr>
          <p:spPr>
            <a:xfrm>
              <a:off x="16952217" y="12913571"/>
              <a:ext cx="247651" cy="153998"/>
            </a:xfrm>
            <a:prstGeom prst="down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309" name="Pfeil: nach unten 308">
              <a:extLst>
                <a:ext uri="{FF2B5EF4-FFF2-40B4-BE49-F238E27FC236}">
                  <a16:creationId xmlns:a16="http://schemas.microsoft.com/office/drawing/2014/main" id="{6BA6D5B1-7D52-44CB-B4BF-0AC14371A5FA}"/>
                </a:ext>
              </a:extLst>
            </p:cNvPr>
            <p:cNvSpPr/>
            <p:nvPr/>
          </p:nvSpPr>
          <p:spPr>
            <a:xfrm>
              <a:off x="16952622" y="11864210"/>
              <a:ext cx="247651" cy="153998"/>
            </a:xfrm>
            <a:prstGeom prst="down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310" name="Pfeil: nach unten 309">
              <a:extLst>
                <a:ext uri="{FF2B5EF4-FFF2-40B4-BE49-F238E27FC236}">
                  <a16:creationId xmlns:a16="http://schemas.microsoft.com/office/drawing/2014/main" id="{E73546EC-036C-48AC-8241-21D8FBD79E74}"/>
                </a:ext>
              </a:extLst>
            </p:cNvPr>
            <p:cNvSpPr/>
            <p:nvPr/>
          </p:nvSpPr>
          <p:spPr>
            <a:xfrm>
              <a:off x="16965083" y="11164302"/>
              <a:ext cx="247651" cy="153998"/>
            </a:xfrm>
            <a:prstGeom prst="down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tx1"/>
                </a:solidFill>
              </a:endParaRPr>
            </a:p>
          </p:txBody>
        </p:sp>
        <p:sp>
          <p:nvSpPr>
            <p:cNvPr id="297" name="Rechteck: abgerundete Ecken 296">
              <a:extLst>
                <a:ext uri="{FF2B5EF4-FFF2-40B4-BE49-F238E27FC236}">
                  <a16:creationId xmlns:a16="http://schemas.microsoft.com/office/drawing/2014/main" id="{46E8E5E6-1129-4E91-BEE3-E94BB881BB3C}"/>
                </a:ext>
              </a:extLst>
            </p:cNvPr>
            <p:cNvSpPr/>
            <p:nvPr/>
          </p:nvSpPr>
          <p:spPr>
            <a:xfrm>
              <a:off x="15162578" y="11387009"/>
              <a:ext cx="3826932" cy="404488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de-DE" sz="800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Gericht: Bestellung </a:t>
              </a:r>
              <a:r>
                <a:rPr lang="de-DE" sz="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unabhängiger Sanierungsmoderator</a:t>
              </a:r>
            </a:p>
          </p:txBody>
        </p:sp>
        <p:pic>
          <p:nvPicPr>
            <p:cNvPr id="311" name="Grafik 310">
              <a:extLst>
                <a:ext uri="{FF2B5EF4-FFF2-40B4-BE49-F238E27FC236}">
                  <a16:creationId xmlns:a16="http://schemas.microsoft.com/office/drawing/2014/main" id="{8DCABE07-074D-4CB8-B653-8C31D92610C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657528" y="11475165"/>
              <a:ext cx="218208" cy="218208"/>
            </a:xfrm>
            <a:prstGeom prst="rect">
              <a:avLst/>
            </a:prstGeom>
            <a:grpFill/>
          </p:spPr>
        </p:pic>
      </p:grpSp>
      <p:grpSp>
        <p:nvGrpSpPr>
          <p:cNvPr id="79" name="Gruppieren 78">
            <a:extLst>
              <a:ext uri="{FF2B5EF4-FFF2-40B4-BE49-F238E27FC236}">
                <a16:creationId xmlns:a16="http://schemas.microsoft.com/office/drawing/2014/main" id="{910EC2CD-32AA-4667-84A4-20AA64777DB7}"/>
              </a:ext>
            </a:extLst>
          </p:cNvPr>
          <p:cNvGrpSpPr/>
          <p:nvPr/>
        </p:nvGrpSpPr>
        <p:grpSpPr>
          <a:xfrm>
            <a:off x="19329184" y="993018"/>
            <a:ext cx="665364" cy="2276814"/>
            <a:chOff x="19329184" y="993018"/>
            <a:chExt cx="665364" cy="2276814"/>
          </a:xfrm>
          <a:solidFill>
            <a:schemeClr val="bg1">
              <a:lumMod val="85000"/>
            </a:schemeClr>
          </a:solidFill>
        </p:grpSpPr>
        <p:sp>
          <p:nvSpPr>
            <p:cNvPr id="74" name="Geschweifte Klammer rechts 73">
              <a:extLst>
                <a:ext uri="{FF2B5EF4-FFF2-40B4-BE49-F238E27FC236}">
                  <a16:creationId xmlns:a16="http://schemas.microsoft.com/office/drawing/2014/main" id="{3F34A76B-F84E-4158-8B4C-2A18001A7793}"/>
                </a:ext>
              </a:extLst>
            </p:cNvPr>
            <p:cNvSpPr/>
            <p:nvPr/>
          </p:nvSpPr>
          <p:spPr>
            <a:xfrm>
              <a:off x="19329184" y="993018"/>
              <a:ext cx="177484" cy="2276814"/>
            </a:xfrm>
            <a:prstGeom prst="rightBrace">
              <a:avLst/>
            </a:prstGeom>
            <a:grpFill/>
            <a:ln w="25400" cap="rnd">
              <a:solidFill>
                <a:schemeClr val="bg1">
                  <a:lumMod val="75000"/>
                </a:schemeClr>
              </a:solidFill>
              <a:prstDash val="solid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6" name="Rechteck 58">
              <a:extLst>
                <a:ext uri="{FF2B5EF4-FFF2-40B4-BE49-F238E27FC236}">
                  <a16:creationId xmlns:a16="http://schemas.microsoft.com/office/drawing/2014/main" id="{47B197F6-BF7E-4785-891F-16CC1EC1BE0A}"/>
                </a:ext>
              </a:extLst>
            </p:cNvPr>
            <p:cNvSpPr/>
            <p:nvPr/>
          </p:nvSpPr>
          <p:spPr>
            <a:xfrm rot="10800000">
              <a:off x="19518319" y="1174072"/>
              <a:ext cx="476229" cy="190224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de-DE" sz="12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Kriseneinstellung</a:t>
              </a:r>
            </a:p>
          </p:txBody>
        </p:sp>
      </p:grpSp>
      <p:grpSp>
        <p:nvGrpSpPr>
          <p:cNvPr id="80" name="Gruppieren 79">
            <a:extLst>
              <a:ext uri="{FF2B5EF4-FFF2-40B4-BE49-F238E27FC236}">
                <a16:creationId xmlns:a16="http://schemas.microsoft.com/office/drawing/2014/main" id="{0AC1D5E2-1D66-4428-A939-CB5307D946C2}"/>
              </a:ext>
            </a:extLst>
          </p:cNvPr>
          <p:cNvGrpSpPr/>
          <p:nvPr/>
        </p:nvGrpSpPr>
        <p:grpSpPr>
          <a:xfrm>
            <a:off x="19329184" y="3074014"/>
            <a:ext cx="665343" cy="1902243"/>
            <a:chOff x="19329184" y="3101406"/>
            <a:chExt cx="665343" cy="1902243"/>
          </a:xfrm>
          <a:solidFill>
            <a:schemeClr val="bg1">
              <a:lumMod val="85000"/>
            </a:schemeClr>
          </a:solidFill>
        </p:grpSpPr>
        <p:sp>
          <p:nvSpPr>
            <p:cNvPr id="312" name="Geschweifte Klammer rechts 311">
              <a:extLst>
                <a:ext uri="{FF2B5EF4-FFF2-40B4-BE49-F238E27FC236}">
                  <a16:creationId xmlns:a16="http://schemas.microsoft.com/office/drawing/2014/main" id="{827FFA8B-FBCA-4E14-A4C7-F26282BDD9B4}"/>
                </a:ext>
              </a:extLst>
            </p:cNvPr>
            <p:cNvSpPr/>
            <p:nvPr/>
          </p:nvSpPr>
          <p:spPr>
            <a:xfrm>
              <a:off x="19329184" y="3327853"/>
              <a:ext cx="177484" cy="1546638"/>
            </a:xfrm>
            <a:prstGeom prst="rightBrace">
              <a:avLst/>
            </a:prstGeom>
            <a:grpFill/>
            <a:ln w="25400" cap="rnd">
              <a:solidFill>
                <a:schemeClr val="bg1">
                  <a:lumMod val="75000"/>
                </a:schemeClr>
              </a:solidFill>
              <a:prstDash val="solid"/>
              <a:round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18" name="Rechteck 58">
              <a:extLst>
                <a:ext uri="{FF2B5EF4-FFF2-40B4-BE49-F238E27FC236}">
                  <a16:creationId xmlns:a16="http://schemas.microsoft.com/office/drawing/2014/main" id="{4E22B638-9850-41CE-BA64-2BC23E3913F0}"/>
                </a:ext>
              </a:extLst>
            </p:cNvPr>
            <p:cNvSpPr/>
            <p:nvPr/>
          </p:nvSpPr>
          <p:spPr>
            <a:xfrm rot="10800000">
              <a:off x="19518298" y="3101406"/>
              <a:ext cx="476229" cy="190224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de-DE" sz="12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Sorgfaltspflicht</a:t>
              </a:r>
            </a:p>
          </p:txBody>
        </p:sp>
      </p:grpSp>
      <p:sp>
        <p:nvSpPr>
          <p:cNvPr id="314" name="Geschweifte Klammer rechts 313">
            <a:extLst>
              <a:ext uri="{FF2B5EF4-FFF2-40B4-BE49-F238E27FC236}">
                <a16:creationId xmlns:a16="http://schemas.microsoft.com/office/drawing/2014/main" id="{BF3FFB9A-1B25-4DB7-A0A5-DFC71C813E93}"/>
              </a:ext>
            </a:extLst>
          </p:cNvPr>
          <p:cNvSpPr/>
          <p:nvPr/>
        </p:nvSpPr>
        <p:spPr>
          <a:xfrm>
            <a:off x="19231074" y="5017738"/>
            <a:ext cx="399740" cy="9284411"/>
          </a:xfrm>
          <a:prstGeom prst="rightBrace">
            <a:avLst/>
          </a:prstGeom>
          <a:solidFill>
            <a:schemeClr val="bg1">
              <a:lumMod val="85000"/>
            </a:schemeClr>
          </a:solidFill>
          <a:ln w="25400" cap="rnd">
            <a:solidFill>
              <a:schemeClr val="bg1">
                <a:lumMod val="75000"/>
              </a:schemeClr>
            </a:solidFill>
            <a:prstDash val="solid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9" name="Rechteck 58">
            <a:extLst>
              <a:ext uri="{FF2B5EF4-FFF2-40B4-BE49-F238E27FC236}">
                <a16:creationId xmlns:a16="http://schemas.microsoft.com/office/drawing/2014/main" id="{5EE17F76-000E-4B2A-9F16-3E57ED10422C}"/>
              </a:ext>
            </a:extLst>
          </p:cNvPr>
          <p:cNvSpPr/>
          <p:nvPr/>
        </p:nvSpPr>
        <p:spPr>
          <a:xfrm rot="10800000">
            <a:off x="19531266" y="8319762"/>
            <a:ext cx="476229" cy="266530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de-DE" sz="1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Handlungszwang oder -bedarf</a:t>
            </a:r>
          </a:p>
        </p:txBody>
      </p:sp>
      <p:cxnSp>
        <p:nvCxnSpPr>
          <p:cNvPr id="259" name="Gerade Verbindung mit Pfeil 258">
            <a:extLst>
              <a:ext uri="{FF2B5EF4-FFF2-40B4-BE49-F238E27FC236}">
                <a16:creationId xmlns:a16="http://schemas.microsoft.com/office/drawing/2014/main" id="{871AB050-8C4B-4653-A67C-25CF0EB06E80}"/>
              </a:ext>
            </a:extLst>
          </p:cNvPr>
          <p:cNvCxnSpPr/>
          <p:nvPr/>
        </p:nvCxnSpPr>
        <p:spPr>
          <a:xfrm>
            <a:off x="13726783" y="9648413"/>
            <a:ext cx="0" cy="1865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Gerade Verbindung mit Pfeil 259">
            <a:extLst>
              <a:ext uri="{FF2B5EF4-FFF2-40B4-BE49-F238E27FC236}">
                <a16:creationId xmlns:a16="http://schemas.microsoft.com/office/drawing/2014/main" id="{923E5E9F-7EB4-437A-B4A0-680CECE0BFCE}"/>
              </a:ext>
            </a:extLst>
          </p:cNvPr>
          <p:cNvCxnSpPr/>
          <p:nvPr/>
        </p:nvCxnSpPr>
        <p:spPr>
          <a:xfrm>
            <a:off x="15820395" y="9653981"/>
            <a:ext cx="0" cy="1865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Gerade Verbindung mit Pfeil 260">
            <a:extLst>
              <a:ext uri="{FF2B5EF4-FFF2-40B4-BE49-F238E27FC236}">
                <a16:creationId xmlns:a16="http://schemas.microsoft.com/office/drawing/2014/main" id="{B043CAAE-6CCD-44EF-9C91-458860CF76D1}"/>
              </a:ext>
            </a:extLst>
          </p:cNvPr>
          <p:cNvCxnSpPr/>
          <p:nvPr/>
        </p:nvCxnSpPr>
        <p:spPr>
          <a:xfrm>
            <a:off x="18014255" y="9646394"/>
            <a:ext cx="0" cy="1865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Rechteck: abgerundete Ecken 176">
            <a:extLst>
              <a:ext uri="{FF2B5EF4-FFF2-40B4-BE49-F238E27FC236}">
                <a16:creationId xmlns:a16="http://schemas.microsoft.com/office/drawing/2014/main" id="{5F1E38A8-29EB-4373-AE48-1A80A063FE6E}"/>
              </a:ext>
            </a:extLst>
          </p:cNvPr>
          <p:cNvSpPr/>
          <p:nvPr/>
        </p:nvSpPr>
        <p:spPr>
          <a:xfrm>
            <a:off x="12731364" y="9851249"/>
            <a:ext cx="2038207" cy="48577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Regel-Insolvenzverfahren</a:t>
            </a:r>
          </a:p>
        </p:txBody>
      </p:sp>
      <p:sp>
        <p:nvSpPr>
          <p:cNvPr id="180" name="Rechteck: abgerundete Ecken 179">
            <a:extLst>
              <a:ext uri="{FF2B5EF4-FFF2-40B4-BE49-F238E27FC236}">
                <a16:creationId xmlns:a16="http://schemas.microsoft.com/office/drawing/2014/main" id="{05845F3A-35CD-48B9-8BE5-7D383E390536}"/>
              </a:ext>
            </a:extLst>
          </p:cNvPr>
          <p:cNvSpPr/>
          <p:nvPr/>
        </p:nvSpPr>
        <p:spPr>
          <a:xfrm>
            <a:off x="14834348" y="10427138"/>
            <a:ext cx="2059264" cy="28931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Eigenverwaltung durch Geschäftsführung</a:t>
            </a:r>
          </a:p>
        </p:txBody>
      </p:sp>
      <p:sp>
        <p:nvSpPr>
          <p:cNvPr id="182" name="Rechteck: abgerundete Ecken 181">
            <a:extLst>
              <a:ext uri="{FF2B5EF4-FFF2-40B4-BE49-F238E27FC236}">
                <a16:creationId xmlns:a16="http://schemas.microsoft.com/office/drawing/2014/main" id="{E83FF64B-6410-424F-9B81-47659F4BAD6D}"/>
              </a:ext>
            </a:extLst>
          </p:cNvPr>
          <p:cNvSpPr/>
          <p:nvPr/>
        </p:nvSpPr>
        <p:spPr>
          <a:xfrm>
            <a:off x="16958695" y="10781629"/>
            <a:ext cx="2070768" cy="43939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Ziel: schnelle Entschuldung innerhalb von 4-12 Monaten durch </a:t>
            </a:r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Einmalzahlung eines Geldgebers</a:t>
            </a:r>
          </a:p>
        </p:txBody>
      </p:sp>
      <p:sp>
        <p:nvSpPr>
          <p:cNvPr id="184" name="Rechteck: abgerundete Ecken 183">
            <a:extLst>
              <a:ext uri="{FF2B5EF4-FFF2-40B4-BE49-F238E27FC236}">
                <a16:creationId xmlns:a16="http://schemas.microsoft.com/office/drawing/2014/main" id="{384BEAF8-F64B-4C43-AC39-CC443C927522}"/>
              </a:ext>
            </a:extLst>
          </p:cNvPr>
          <p:cNvSpPr/>
          <p:nvPr/>
        </p:nvSpPr>
        <p:spPr>
          <a:xfrm>
            <a:off x="16963031" y="11432697"/>
            <a:ext cx="2066432" cy="40922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Grundlage = </a:t>
            </a:r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Insolvenzplan</a:t>
            </a:r>
            <a:b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dem </a:t>
            </a:r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alle</a:t>
            </a: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 Gläubiger zustimmen müssen</a:t>
            </a:r>
          </a:p>
        </p:txBody>
      </p:sp>
      <p:sp>
        <p:nvSpPr>
          <p:cNvPr id="186" name="Rechteck: abgerundete Ecken 185">
            <a:extLst>
              <a:ext uri="{FF2B5EF4-FFF2-40B4-BE49-F238E27FC236}">
                <a16:creationId xmlns:a16="http://schemas.microsoft.com/office/drawing/2014/main" id="{AF0F877D-1ECF-4D73-ABF1-199F420E13A4}"/>
              </a:ext>
            </a:extLst>
          </p:cNvPr>
          <p:cNvSpPr/>
          <p:nvPr/>
        </p:nvSpPr>
        <p:spPr>
          <a:xfrm>
            <a:off x="16958695" y="10424413"/>
            <a:ext cx="2070768" cy="28931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Eigenverwaltung durch Geschäftsführung</a:t>
            </a:r>
          </a:p>
        </p:txBody>
      </p:sp>
      <p:sp>
        <p:nvSpPr>
          <p:cNvPr id="188" name="Pfeil: nach unten 187">
            <a:extLst>
              <a:ext uri="{FF2B5EF4-FFF2-40B4-BE49-F238E27FC236}">
                <a16:creationId xmlns:a16="http://schemas.microsoft.com/office/drawing/2014/main" id="{8C92FAE1-C8E9-41FE-BF5B-44AFE1CB3EE7}"/>
              </a:ext>
            </a:extLst>
          </p:cNvPr>
          <p:cNvSpPr/>
          <p:nvPr/>
        </p:nvSpPr>
        <p:spPr>
          <a:xfrm>
            <a:off x="15747401" y="10762209"/>
            <a:ext cx="247651" cy="153998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189" name="Rechteck: abgerundete Ecken 188">
            <a:extLst>
              <a:ext uri="{FF2B5EF4-FFF2-40B4-BE49-F238E27FC236}">
                <a16:creationId xmlns:a16="http://schemas.microsoft.com/office/drawing/2014/main" id="{B587DA56-BE66-47D0-9C18-C61EAF40AA33}"/>
              </a:ext>
            </a:extLst>
          </p:cNvPr>
          <p:cNvSpPr/>
          <p:nvPr/>
        </p:nvSpPr>
        <p:spPr>
          <a:xfrm>
            <a:off x="14825724" y="11363826"/>
            <a:ext cx="2067888" cy="24379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Am Ende </a:t>
            </a:r>
            <a:r>
              <a:rPr lang="de-DE" sz="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idR</a:t>
            </a: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: </a:t>
            </a:r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Schuldenschnitt</a:t>
            </a:r>
          </a:p>
        </p:txBody>
      </p:sp>
      <p:sp>
        <p:nvSpPr>
          <p:cNvPr id="190" name="Rechteck: abgerundete Ecken 189">
            <a:extLst>
              <a:ext uri="{FF2B5EF4-FFF2-40B4-BE49-F238E27FC236}">
                <a16:creationId xmlns:a16="http://schemas.microsoft.com/office/drawing/2014/main" id="{AA76E668-430D-437A-B16F-3D8844409395}"/>
              </a:ext>
            </a:extLst>
          </p:cNvPr>
          <p:cNvSpPr/>
          <p:nvPr/>
        </p:nvSpPr>
        <p:spPr>
          <a:xfrm>
            <a:off x="14827286" y="12097691"/>
            <a:ext cx="2066325" cy="116628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>
              <a:buFont typeface="Symbol" panose="05050102010706020507" pitchFamily="18" charset="2"/>
              <a:buChar char="-"/>
            </a:pP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Schutz vor Vollstreckungsmaßnah-</a:t>
            </a:r>
            <a:r>
              <a:rPr lang="de-DE" sz="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men</a:t>
            </a: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 der Gläubiger</a:t>
            </a:r>
          </a:p>
          <a:p>
            <a:pPr marL="171450" indent="-171450">
              <a:buFont typeface="Symbol" panose="05050102010706020507" pitchFamily="18" charset="2"/>
              <a:buChar char="-"/>
            </a:pP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Monatliche Betriebsausgaben: Aufschub für 3 Monate möglich</a:t>
            </a:r>
          </a:p>
          <a:p>
            <a:pPr marL="171450" indent="-171450">
              <a:buFont typeface="Symbol" panose="05050102010706020507" pitchFamily="18" charset="2"/>
              <a:buChar char="-"/>
            </a:pP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Ausstieg, aus unwirtschaftlichen Miet-, Pacht- oder Leasingverträgen</a:t>
            </a:r>
          </a:p>
          <a:p>
            <a:pPr marL="171450" indent="-171450">
              <a:buFont typeface="Symbol" panose="05050102010706020507" pitchFamily="18" charset="2"/>
              <a:buChar char="-"/>
            </a:pP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Kündigungen ohne Sozialplan und Kündigungsfristen möglich</a:t>
            </a:r>
          </a:p>
        </p:txBody>
      </p:sp>
      <p:sp>
        <p:nvSpPr>
          <p:cNvPr id="192" name="Rechteck: abgerundete Ecken 191">
            <a:extLst>
              <a:ext uri="{FF2B5EF4-FFF2-40B4-BE49-F238E27FC236}">
                <a16:creationId xmlns:a16="http://schemas.microsoft.com/office/drawing/2014/main" id="{0E40425E-C213-44C1-BD7E-6F9F2D48ECB1}"/>
              </a:ext>
            </a:extLst>
          </p:cNvPr>
          <p:cNvSpPr/>
          <p:nvPr/>
        </p:nvSpPr>
        <p:spPr>
          <a:xfrm>
            <a:off x="15346401" y="11841920"/>
            <a:ext cx="1039948" cy="212327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/>
          <a:lstStyle/>
          <a:p>
            <a:pPr algn="ctr"/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Vorteile</a:t>
            </a:r>
          </a:p>
        </p:txBody>
      </p:sp>
      <p:sp>
        <p:nvSpPr>
          <p:cNvPr id="194" name="Rechteck: abgerundete Ecken 193">
            <a:extLst>
              <a:ext uri="{FF2B5EF4-FFF2-40B4-BE49-F238E27FC236}">
                <a16:creationId xmlns:a16="http://schemas.microsoft.com/office/drawing/2014/main" id="{3005151B-5799-4DE5-A9D4-635018C691C1}"/>
              </a:ext>
            </a:extLst>
          </p:cNvPr>
          <p:cNvSpPr/>
          <p:nvPr/>
        </p:nvSpPr>
        <p:spPr>
          <a:xfrm>
            <a:off x="12710307" y="11663662"/>
            <a:ext cx="2067449" cy="383077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Zerschlagung oder Sanierung des Unternehmens</a:t>
            </a:r>
          </a:p>
        </p:txBody>
      </p:sp>
      <p:sp>
        <p:nvSpPr>
          <p:cNvPr id="200" name="Rechteck: gefaltete Ecke 199">
            <a:extLst>
              <a:ext uri="{FF2B5EF4-FFF2-40B4-BE49-F238E27FC236}">
                <a16:creationId xmlns:a16="http://schemas.microsoft.com/office/drawing/2014/main" id="{D6039618-0D73-420E-9731-AD9858E6F82D}"/>
              </a:ext>
            </a:extLst>
          </p:cNvPr>
          <p:cNvSpPr/>
          <p:nvPr/>
        </p:nvSpPr>
        <p:spPr>
          <a:xfrm>
            <a:off x="12706906" y="12127354"/>
            <a:ext cx="2070850" cy="640842"/>
          </a:xfrm>
          <a:prstGeom prst="foldedCorner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19" rIns="91440" bIns="45719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IDW S 6 Sanierungsgutachten </a:t>
            </a:r>
            <a:b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b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inkl. FAQ zum IDW S 6</a:t>
            </a:r>
          </a:p>
        </p:txBody>
      </p:sp>
      <p:sp>
        <p:nvSpPr>
          <p:cNvPr id="202" name="Rechteck: gefaltete Ecke 201">
            <a:extLst>
              <a:ext uri="{FF2B5EF4-FFF2-40B4-BE49-F238E27FC236}">
                <a16:creationId xmlns:a16="http://schemas.microsoft.com/office/drawing/2014/main" id="{92E3DD16-24BF-4C34-A77A-7565F3BC7418}"/>
              </a:ext>
            </a:extLst>
          </p:cNvPr>
          <p:cNvSpPr/>
          <p:nvPr/>
        </p:nvSpPr>
        <p:spPr>
          <a:xfrm>
            <a:off x="14820352" y="13330651"/>
            <a:ext cx="2090458" cy="805285"/>
          </a:xfrm>
          <a:prstGeom prst="foldedCorner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19" rIns="91440" bIns="45719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IDW S 9 „Schutzschirmbescheinigung“</a:t>
            </a:r>
          </a:p>
          <a:p>
            <a:pPr algn="ctr"/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Bescheinigung nach § 270d InsO und Beurteilung der Anforderungen nach § 270a InsO (18.08.2022)</a:t>
            </a:r>
          </a:p>
        </p:txBody>
      </p:sp>
      <p:pic>
        <p:nvPicPr>
          <p:cNvPr id="210" name="Grafik 209">
            <a:extLst>
              <a:ext uri="{FF2B5EF4-FFF2-40B4-BE49-F238E27FC236}">
                <a16:creationId xmlns:a16="http://schemas.microsoft.com/office/drawing/2014/main" id="{F38518EF-4EB3-4DC7-ADD3-136FEA9EB77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8797" y="13776929"/>
            <a:ext cx="322480" cy="3224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262" name="Rechteck: abgerundete Ecken 261">
            <a:extLst>
              <a:ext uri="{FF2B5EF4-FFF2-40B4-BE49-F238E27FC236}">
                <a16:creationId xmlns:a16="http://schemas.microsoft.com/office/drawing/2014/main" id="{5712168D-8255-436C-8DE4-E5BE6FA2BF21}"/>
              </a:ext>
            </a:extLst>
          </p:cNvPr>
          <p:cNvSpPr/>
          <p:nvPr/>
        </p:nvSpPr>
        <p:spPr>
          <a:xfrm>
            <a:off x="14830012" y="9851250"/>
            <a:ext cx="2076462" cy="48577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Schutzschirmverfahren</a:t>
            </a:r>
          </a:p>
        </p:txBody>
      </p:sp>
      <p:sp>
        <p:nvSpPr>
          <p:cNvPr id="263" name="Rechteck: abgerundete Ecken 262">
            <a:extLst>
              <a:ext uri="{FF2B5EF4-FFF2-40B4-BE49-F238E27FC236}">
                <a16:creationId xmlns:a16="http://schemas.microsoft.com/office/drawing/2014/main" id="{702BE552-53B8-4E7A-84B8-3532819EA8E0}"/>
              </a:ext>
            </a:extLst>
          </p:cNvPr>
          <p:cNvSpPr/>
          <p:nvPr/>
        </p:nvSpPr>
        <p:spPr>
          <a:xfrm>
            <a:off x="16958695" y="9842812"/>
            <a:ext cx="2076459" cy="48577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Insolvenzplanverfahren</a:t>
            </a:r>
          </a:p>
        </p:txBody>
      </p:sp>
      <p:sp>
        <p:nvSpPr>
          <p:cNvPr id="284" name="Rechteck: abgerundete Ecken 283">
            <a:extLst>
              <a:ext uri="{FF2B5EF4-FFF2-40B4-BE49-F238E27FC236}">
                <a16:creationId xmlns:a16="http://schemas.microsoft.com/office/drawing/2014/main" id="{91B2FF18-8C6B-49E1-A000-3E9BD3B93376}"/>
              </a:ext>
            </a:extLst>
          </p:cNvPr>
          <p:cNvSpPr/>
          <p:nvPr/>
        </p:nvSpPr>
        <p:spPr>
          <a:xfrm>
            <a:off x="12706906" y="10404564"/>
            <a:ext cx="2059264" cy="311887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Externer Insolvenzverwalter</a:t>
            </a:r>
          </a:p>
        </p:txBody>
      </p:sp>
      <p:sp>
        <p:nvSpPr>
          <p:cNvPr id="285" name="Rechteck: abgerundete Ecken 284">
            <a:extLst>
              <a:ext uri="{FF2B5EF4-FFF2-40B4-BE49-F238E27FC236}">
                <a16:creationId xmlns:a16="http://schemas.microsoft.com/office/drawing/2014/main" id="{EFC5C879-6C14-416D-973B-50457833F758}"/>
              </a:ext>
            </a:extLst>
          </p:cNvPr>
          <p:cNvSpPr/>
          <p:nvPr/>
        </p:nvSpPr>
        <p:spPr>
          <a:xfrm>
            <a:off x="12710308" y="10792404"/>
            <a:ext cx="2059361" cy="30248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Verfahren dauert </a:t>
            </a:r>
            <a:r>
              <a:rPr lang="de-DE" sz="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idR</a:t>
            </a: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 3 oder mehr Jahre</a:t>
            </a:r>
          </a:p>
        </p:txBody>
      </p:sp>
      <p:sp>
        <p:nvSpPr>
          <p:cNvPr id="286" name="Rechteck: abgerundete Ecken 285">
            <a:extLst>
              <a:ext uri="{FF2B5EF4-FFF2-40B4-BE49-F238E27FC236}">
                <a16:creationId xmlns:a16="http://schemas.microsoft.com/office/drawing/2014/main" id="{8C40F923-6339-4553-A3A0-4C88799DB3A4}"/>
              </a:ext>
            </a:extLst>
          </p:cNvPr>
          <p:cNvSpPr/>
          <p:nvPr/>
        </p:nvSpPr>
        <p:spPr>
          <a:xfrm>
            <a:off x="14824586" y="10951870"/>
            <a:ext cx="2076462" cy="35096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Unternehmen darf </a:t>
            </a:r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noch nicht zahlungsunfähig</a:t>
            </a: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 sein! </a:t>
            </a:r>
            <a:endParaRPr lang="de-DE" sz="8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287" name="Rechteck: abgerundete Ecken 286">
            <a:extLst>
              <a:ext uri="{FF2B5EF4-FFF2-40B4-BE49-F238E27FC236}">
                <a16:creationId xmlns:a16="http://schemas.microsoft.com/office/drawing/2014/main" id="{3DA61E25-77D7-494D-93E7-D814172E141A}"/>
              </a:ext>
            </a:extLst>
          </p:cNvPr>
          <p:cNvSpPr/>
          <p:nvPr/>
        </p:nvSpPr>
        <p:spPr>
          <a:xfrm>
            <a:off x="12706906" y="11145950"/>
            <a:ext cx="2076462" cy="464565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Ziel: Gläubiger in ihrer Gesamtheit bestmöglich und gleichmäßig zu befriedigen</a:t>
            </a:r>
          </a:p>
        </p:txBody>
      </p:sp>
      <p:sp>
        <p:nvSpPr>
          <p:cNvPr id="288" name="Pfeil: nach unten 287">
            <a:extLst>
              <a:ext uri="{FF2B5EF4-FFF2-40B4-BE49-F238E27FC236}">
                <a16:creationId xmlns:a16="http://schemas.microsoft.com/office/drawing/2014/main" id="{65823CEE-5D44-4DC4-A786-5BA6E562A7CA}"/>
              </a:ext>
            </a:extLst>
          </p:cNvPr>
          <p:cNvSpPr/>
          <p:nvPr/>
        </p:nvSpPr>
        <p:spPr>
          <a:xfrm>
            <a:off x="17874310" y="11259376"/>
            <a:ext cx="247651" cy="153998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289" name="Pfeil: nach unten 288">
            <a:extLst>
              <a:ext uri="{FF2B5EF4-FFF2-40B4-BE49-F238E27FC236}">
                <a16:creationId xmlns:a16="http://schemas.microsoft.com/office/drawing/2014/main" id="{3C307559-EF93-4A47-801A-F7CF8C04FD86}"/>
              </a:ext>
            </a:extLst>
          </p:cNvPr>
          <p:cNvSpPr/>
          <p:nvPr/>
        </p:nvSpPr>
        <p:spPr>
          <a:xfrm>
            <a:off x="15747401" y="11653464"/>
            <a:ext cx="247651" cy="153998"/>
          </a:xfrm>
          <a:prstGeom prst="downArrow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grpSp>
        <p:nvGrpSpPr>
          <p:cNvPr id="183" name="Gruppieren 182">
            <a:extLst>
              <a:ext uri="{FF2B5EF4-FFF2-40B4-BE49-F238E27FC236}">
                <a16:creationId xmlns:a16="http://schemas.microsoft.com/office/drawing/2014/main" id="{92093277-D1DE-4E3C-9CC3-27368D3A7DF4}"/>
              </a:ext>
            </a:extLst>
          </p:cNvPr>
          <p:cNvGrpSpPr/>
          <p:nvPr/>
        </p:nvGrpSpPr>
        <p:grpSpPr>
          <a:xfrm>
            <a:off x="16979723" y="12120912"/>
            <a:ext cx="2049740" cy="1166284"/>
            <a:chOff x="5899782" y="11857396"/>
            <a:chExt cx="2049740" cy="1166284"/>
          </a:xfrm>
          <a:solidFill>
            <a:schemeClr val="bg1">
              <a:lumMod val="85000"/>
            </a:schemeClr>
          </a:solidFill>
        </p:grpSpPr>
        <p:sp>
          <p:nvSpPr>
            <p:cNvPr id="185" name="Rechteck: gefaltete Ecke 184">
              <a:extLst>
                <a:ext uri="{FF2B5EF4-FFF2-40B4-BE49-F238E27FC236}">
                  <a16:creationId xmlns:a16="http://schemas.microsoft.com/office/drawing/2014/main" id="{C8672C1A-8941-49FB-A053-87B109159691}"/>
                </a:ext>
              </a:extLst>
            </p:cNvPr>
            <p:cNvSpPr/>
            <p:nvPr/>
          </p:nvSpPr>
          <p:spPr>
            <a:xfrm>
              <a:off x="5899782" y="11857396"/>
              <a:ext cx="2049740" cy="1166284"/>
            </a:xfrm>
            <a:prstGeom prst="foldedCorner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19" rIns="91440" bIns="45719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de-DE" sz="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IDW S 2 </a:t>
              </a:r>
              <a:br>
                <a:rPr lang="de-DE" sz="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</a:br>
              <a:r>
                <a:rPr lang="de-DE" sz="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Anforderungen an Insolvenzpläne (18.11.2019)</a:t>
              </a:r>
            </a:p>
            <a:p>
              <a:pPr algn="ctr"/>
              <a:endParaRPr lang="de-DE" sz="800" b="1" dirty="0">
                <a:solidFill>
                  <a:schemeClr val="tx1"/>
                </a:solidFill>
                <a:latin typeface="Century Gothic" panose="020B0502020202020204" pitchFamily="34" charset="0"/>
              </a:endParaRPr>
            </a:p>
            <a:p>
              <a:pPr algn="ctr"/>
              <a:r>
                <a:rPr lang="de-DE" sz="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IDW ES 2 n.F.</a:t>
              </a:r>
              <a:br>
                <a:rPr lang="de-DE" sz="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</a:br>
              <a:r>
                <a:rPr lang="de-DE" sz="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Anforderungen an Insolvenzpläne</a:t>
              </a:r>
              <a:br>
                <a:rPr lang="de-DE" sz="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</a:br>
              <a:r>
                <a:rPr lang="de-DE" sz="8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 (27.09.2022)</a:t>
              </a:r>
            </a:p>
          </p:txBody>
        </p:sp>
        <p:pic>
          <p:nvPicPr>
            <p:cNvPr id="187" name="Grafik 186">
              <a:extLst>
                <a:ext uri="{FF2B5EF4-FFF2-40B4-BE49-F238E27FC236}">
                  <a16:creationId xmlns:a16="http://schemas.microsoft.com/office/drawing/2014/main" id="{75E6BAB3-EEC6-4FB0-A866-CE54FB2CD62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28904" y="12670004"/>
              <a:ext cx="322480" cy="322480"/>
            </a:xfrm>
            <a:prstGeom prst="rect">
              <a:avLst/>
            </a:prstGeom>
            <a:grpFill/>
          </p:spPr>
        </p:pic>
      </p:grpSp>
      <p:pic>
        <p:nvPicPr>
          <p:cNvPr id="191" name="Grafik 190">
            <a:extLst>
              <a:ext uri="{FF2B5EF4-FFF2-40B4-BE49-F238E27FC236}">
                <a16:creationId xmlns:a16="http://schemas.microsoft.com/office/drawing/2014/main" id="{493A3D5A-2926-44B8-A6EB-802125A4E38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39254" y="12389290"/>
            <a:ext cx="322480" cy="3224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255" name="Rechteck: abgerundete Ecken 254">
            <a:extLst>
              <a:ext uri="{FF2B5EF4-FFF2-40B4-BE49-F238E27FC236}">
                <a16:creationId xmlns:a16="http://schemas.microsoft.com/office/drawing/2014/main" id="{2F7B7903-6431-472F-A7EF-5782FA71DDC6}"/>
              </a:ext>
            </a:extLst>
          </p:cNvPr>
          <p:cNvSpPr/>
          <p:nvPr/>
        </p:nvSpPr>
        <p:spPr>
          <a:xfrm>
            <a:off x="16575626" y="7604009"/>
            <a:ext cx="1849678" cy="45122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Kann Deckungslücke innerhalb von </a:t>
            </a:r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3-6 Monaten </a:t>
            </a: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sehr wahr-</a:t>
            </a:r>
            <a:r>
              <a:rPr lang="de-DE" sz="800" dirty="0" err="1">
                <a:solidFill>
                  <a:schemeClr val="tx1"/>
                </a:solidFill>
                <a:latin typeface="Century Gothic" panose="020B0502020202020204" pitchFamily="34" charset="0"/>
              </a:rPr>
              <a:t>scheinlich</a:t>
            </a:r>
            <a:r>
              <a:rPr lang="de-DE" sz="800" dirty="0">
                <a:solidFill>
                  <a:schemeClr val="tx1"/>
                </a:solidFill>
                <a:latin typeface="Century Gothic" panose="020B0502020202020204" pitchFamily="34" charset="0"/>
              </a:rPr>
              <a:t> beseitigt werden?</a:t>
            </a:r>
          </a:p>
        </p:txBody>
      </p:sp>
      <p:cxnSp>
        <p:nvCxnSpPr>
          <p:cNvPr id="69" name="Gerade Verbindung mit Pfeil 68">
            <a:extLst>
              <a:ext uri="{FF2B5EF4-FFF2-40B4-BE49-F238E27FC236}">
                <a16:creationId xmlns:a16="http://schemas.microsoft.com/office/drawing/2014/main" id="{F8DBDE5F-8CA5-48A9-85BB-2C0F11F0D506}"/>
              </a:ext>
            </a:extLst>
          </p:cNvPr>
          <p:cNvCxnSpPr>
            <a:cxnSpLocks/>
            <a:endCxn id="255" idx="0"/>
          </p:cNvCxnSpPr>
          <p:nvPr/>
        </p:nvCxnSpPr>
        <p:spPr>
          <a:xfrm>
            <a:off x="16667111" y="7556752"/>
            <a:ext cx="833354" cy="472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Rechteck 172">
            <a:extLst>
              <a:ext uri="{FF2B5EF4-FFF2-40B4-BE49-F238E27FC236}">
                <a16:creationId xmlns:a16="http://schemas.microsoft.com/office/drawing/2014/main" id="{642AE60A-ABF5-4C3D-9438-AA87B654D576}"/>
              </a:ext>
            </a:extLst>
          </p:cNvPr>
          <p:cNvSpPr/>
          <p:nvPr/>
        </p:nvSpPr>
        <p:spPr>
          <a:xfrm>
            <a:off x="18520388" y="14236016"/>
            <a:ext cx="1421150" cy="6120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de-DE" sz="10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Praxishilfe 1/2</a:t>
            </a:r>
          </a:p>
        </p:txBody>
      </p:sp>
      <p:sp>
        <p:nvSpPr>
          <p:cNvPr id="175" name="Rechteck: abgerundete Ecken 174">
            <a:extLst>
              <a:ext uri="{FF2B5EF4-FFF2-40B4-BE49-F238E27FC236}">
                <a16:creationId xmlns:a16="http://schemas.microsoft.com/office/drawing/2014/main" id="{A6ED872F-6B40-4FFE-A313-08223E1ABB8F}"/>
              </a:ext>
            </a:extLst>
          </p:cNvPr>
          <p:cNvSpPr/>
          <p:nvPr/>
        </p:nvSpPr>
        <p:spPr>
          <a:xfrm>
            <a:off x="1685108" y="3785589"/>
            <a:ext cx="16297798" cy="486000"/>
          </a:xfrm>
          <a:prstGeom prst="round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050" b="1" dirty="0">
                <a:solidFill>
                  <a:schemeClr val="bg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Sorgfaltspflicht für Geschäftsführer </a:t>
            </a:r>
            <a:r>
              <a:rPr lang="de-DE" sz="1050" dirty="0">
                <a:solidFill>
                  <a:schemeClr val="bg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haftungsbeschränkter Rechtsformen: fortlaufende Überwachung der Entwicklungen auf bestandsgefährdende Ereignisse + ggf. Krisenreaktions- und Sanierungspflicht </a:t>
            </a:r>
            <a:br>
              <a:rPr lang="de-DE" sz="1050" dirty="0">
                <a:solidFill>
                  <a:schemeClr val="bg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DE" sz="1050" dirty="0">
                <a:solidFill>
                  <a:schemeClr val="bg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(§ 93 I AktG, § 43 I GmbHG, § 84a II BGB)       </a:t>
            </a:r>
            <a:r>
              <a:rPr lang="de-DE" sz="1100" b="1" dirty="0">
                <a:solidFill>
                  <a:schemeClr val="bg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Nachweis System der Krisenfrüherkennung und des Krisenmanagements nach § 1 Abs. 1 </a:t>
            </a:r>
            <a:r>
              <a:rPr lang="de-DE" sz="1100" b="1" dirty="0" err="1">
                <a:solidFill>
                  <a:schemeClr val="bg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StaRuG</a:t>
            </a:r>
            <a:r>
              <a:rPr lang="de-DE" sz="1100" b="1" dirty="0">
                <a:solidFill>
                  <a:schemeClr val="bg1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endParaRPr lang="de-DE" sz="1600" b="1" dirty="0">
              <a:solidFill>
                <a:schemeClr val="bg1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176" name="Gruppieren 175">
            <a:extLst>
              <a:ext uri="{FF2B5EF4-FFF2-40B4-BE49-F238E27FC236}">
                <a16:creationId xmlns:a16="http://schemas.microsoft.com/office/drawing/2014/main" id="{A5B8CAFF-7CBA-4C44-A33E-515D80DD0542}"/>
              </a:ext>
            </a:extLst>
          </p:cNvPr>
          <p:cNvGrpSpPr/>
          <p:nvPr/>
        </p:nvGrpSpPr>
        <p:grpSpPr>
          <a:xfrm>
            <a:off x="1660399" y="3961866"/>
            <a:ext cx="17513571" cy="835674"/>
            <a:chOff x="1650671" y="3935473"/>
            <a:chExt cx="17491911" cy="1125125"/>
          </a:xfrm>
          <a:solidFill>
            <a:schemeClr val="bg1">
              <a:lumMod val="85000"/>
            </a:schemeClr>
          </a:solidFill>
        </p:grpSpPr>
        <p:sp>
          <p:nvSpPr>
            <p:cNvPr id="178" name="Rechteck: abgerundete Ecken 177">
              <a:extLst>
                <a:ext uri="{FF2B5EF4-FFF2-40B4-BE49-F238E27FC236}">
                  <a16:creationId xmlns:a16="http://schemas.microsoft.com/office/drawing/2014/main" id="{6B777553-8C59-465B-9A38-07E0547E264D}"/>
                </a:ext>
              </a:extLst>
            </p:cNvPr>
            <p:cNvSpPr/>
            <p:nvPr/>
          </p:nvSpPr>
          <p:spPr>
            <a:xfrm>
              <a:off x="1650671" y="4406263"/>
              <a:ext cx="16369603" cy="654335"/>
            </a:xfrm>
            <a:prstGeom prst="roundRect">
              <a:avLst/>
            </a:prstGeom>
            <a:solidFill>
              <a:srgbClr val="FFFFA3"/>
            </a:solidFill>
            <a:ln>
              <a:noFill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de-DE" sz="1050" dirty="0">
                  <a:solidFill>
                    <a:schemeClr val="tx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Einbindung </a:t>
              </a:r>
              <a:r>
                <a:rPr lang="de-DE" sz="1050" dirty="0" err="1">
                  <a:solidFill>
                    <a:schemeClr val="tx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StB</a:t>
              </a:r>
              <a:r>
                <a:rPr lang="de-DE" sz="1050" dirty="0">
                  <a:solidFill>
                    <a:schemeClr val="tx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/WP in Frühwarnsystem:                                              </a:t>
              </a:r>
              <a:r>
                <a:rPr lang="de-DE" sz="1100" b="1" dirty="0">
                  <a:solidFill>
                    <a:schemeClr val="tx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Hinweis- und Warnpflichten über mögliche Insolvenzgründe nach § 102 </a:t>
              </a:r>
              <a:r>
                <a:rPr lang="de-DE" sz="1100" b="1" dirty="0" err="1">
                  <a:solidFill>
                    <a:schemeClr val="tx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StaRuG</a:t>
              </a:r>
              <a:r>
                <a:rPr lang="de-DE" sz="1100" b="1" dirty="0">
                  <a:solidFill>
                    <a:schemeClr val="tx1"/>
                  </a:solidFill>
                  <a:latin typeface="Century Gothic" panose="020B0502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endParaRPr lang="de-DE" sz="1600" b="1" dirty="0">
                <a:solidFill>
                  <a:schemeClr val="tx1"/>
                </a:solidFill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79" name="Grafik 178">
              <a:extLst>
                <a:ext uri="{FF2B5EF4-FFF2-40B4-BE49-F238E27FC236}">
                  <a16:creationId xmlns:a16="http://schemas.microsoft.com/office/drawing/2014/main" id="{EE7B2BC3-2142-4137-9B07-829D342A3E75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02722" y="4568541"/>
              <a:ext cx="389541" cy="389541"/>
            </a:xfrm>
            <a:prstGeom prst="rect">
              <a:avLst/>
            </a:prstGeom>
            <a:grpFill/>
          </p:spPr>
        </p:pic>
        <p:grpSp>
          <p:nvGrpSpPr>
            <p:cNvPr id="181" name="Gruppieren 180">
              <a:extLst>
                <a:ext uri="{FF2B5EF4-FFF2-40B4-BE49-F238E27FC236}">
                  <a16:creationId xmlns:a16="http://schemas.microsoft.com/office/drawing/2014/main" id="{31E338E0-5D6E-4A22-B3F8-232E7C774028}"/>
                </a:ext>
              </a:extLst>
            </p:cNvPr>
            <p:cNvGrpSpPr/>
            <p:nvPr/>
          </p:nvGrpSpPr>
          <p:grpSpPr>
            <a:xfrm>
              <a:off x="18133739" y="3935473"/>
              <a:ext cx="1008843" cy="912414"/>
              <a:chOff x="19223431" y="4041201"/>
              <a:chExt cx="1008843" cy="912414"/>
            </a:xfrm>
            <a:grpFill/>
          </p:grpSpPr>
          <p:pic>
            <p:nvPicPr>
              <p:cNvPr id="193" name="Grafik 192" descr="Warnung">
                <a:extLst>
                  <a:ext uri="{FF2B5EF4-FFF2-40B4-BE49-F238E27FC236}">
                    <a16:creationId xmlns:a16="http://schemas.microsoft.com/office/drawing/2014/main" id="{7F8BBCA8-8BEC-413B-8973-872C4575BE7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p:blipFill>
            <p:spPr>
              <a:xfrm>
                <a:off x="19351043" y="4041201"/>
                <a:ext cx="568669" cy="568669"/>
              </a:xfrm>
              <a:prstGeom prst="rect">
                <a:avLst/>
              </a:prstGeom>
            </p:spPr>
          </p:pic>
          <p:sp>
            <p:nvSpPr>
              <p:cNvPr id="196" name="Textfeld 195">
                <a:extLst>
                  <a:ext uri="{FF2B5EF4-FFF2-40B4-BE49-F238E27FC236}">
                    <a16:creationId xmlns:a16="http://schemas.microsoft.com/office/drawing/2014/main" id="{56F8134E-0854-43C7-97F6-072FFFF233D2}"/>
                  </a:ext>
                </a:extLst>
              </p:cNvPr>
              <p:cNvSpPr txBox="1"/>
              <p:nvPr/>
            </p:nvSpPr>
            <p:spPr>
              <a:xfrm>
                <a:off x="19223431" y="4539234"/>
                <a:ext cx="1008843" cy="414381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de-DE" sz="1400" b="1" dirty="0">
                    <a:latin typeface="Century Gothic" panose="020B0502020202020204" pitchFamily="34" charset="0"/>
                  </a:rPr>
                  <a:t>Haftung!</a:t>
                </a:r>
              </a:p>
            </p:txBody>
          </p:sp>
        </p:grpSp>
      </p:grpSp>
      <p:sp>
        <p:nvSpPr>
          <p:cNvPr id="197" name="Rechteck: abgerundete Ecken 196">
            <a:extLst>
              <a:ext uri="{FF2B5EF4-FFF2-40B4-BE49-F238E27FC236}">
                <a16:creationId xmlns:a16="http://schemas.microsoft.com/office/drawing/2014/main" id="{87D11FD3-A3F8-41E8-B43F-C767E559FFB7}"/>
              </a:ext>
            </a:extLst>
          </p:cNvPr>
          <p:cNvSpPr/>
          <p:nvPr/>
        </p:nvSpPr>
        <p:spPr>
          <a:xfrm>
            <a:off x="1685106" y="4862112"/>
            <a:ext cx="17349419" cy="485775"/>
          </a:xfrm>
          <a:prstGeom prst="roundRect">
            <a:avLst/>
          </a:prstGeom>
          <a:solidFill>
            <a:srgbClr val="FF0000"/>
          </a:solidFill>
          <a:ln w="28575"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solidFill>
                  <a:schemeClr val="bg1"/>
                </a:solidFill>
                <a:latin typeface="Century Gothic" panose="020B0502020202020204" pitchFamily="34" charset="0"/>
              </a:rPr>
              <a:t>Pflicht des Geschäftsleiters: Fortlaufende revolvierende Liquiditätsplanung für mindestens 24 Monate!</a:t>
            </a:r>
          </a:p>
        </p:txBody>
      </p:sp>
      <p:sp>
        <p:nvSpPr>
          <p:cNvPr id="201" name="Rechteck: gefaltete Ecke 200">
            <a:extLst>
              <a:ext uri="{FF2B5EF4-FFF2-40B4-BE49-F238E27FC236}">
                <a16:creationId xmlns:a16="http://schemas.microsoft.com/office/drawing/2014/main" id="{333FFB61-80AF-44EE-B3B7-9291C1D2B130}"/>
              </a:ext>
            </a:extLst>
          </p:cNvPr>
          <p:cNvSpPr/>
          <p:nvPr/>
        </p:nvSpPr>
        <p:spPr>
          <a:xfrm>
            <a:off x="14700837" y="4970624"/>
            <a:ext cx="4129611" cy="257113"/>
          </a:xfrm>
          <a:prstGeom prst="foldedCorner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19" rIns="91440" bIns="45719" numCol="1" spcCol="0" rtlCol="0" fromWordArt="0" anchor="b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de-DE" sz="8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IDW PH 02/2017 „Beurteilung einer Unternehmensplanung…“ (02.01.2017)</a:t>
            </a:r>
          </a:p>
        </p:txBody>
      </p:sp>
      <p:pic>
        <p:nvPicPr>
          <p:cNvPr id="203" name="Grafik 202">
            <a:extLst>
              <a:ext uri="{FF2B5EF4-FFF2-40B4-BE49-F238E27FC236}">
                <a16:creationId xmlns:a16="http://schemas.microsoft.com/office/drawing/2014/main" id="{38E65206-3332-465B-BEBA-D8C163C2754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50848" y="4927209"/>
            <a:ext cx="351920" cy="34789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208" name="Rechteck: gefaltete Ecke 207">
            <a:extLst>
              <a:ext uri="{FF2B5EF4-FFF2-40B4-BE49-F238E27FC236}">
                <a16:creationId xmlns:a16="http://schemas.microsoft.com/office/drawing/2014/main" id="{567C70A8-A23D-4E7C-BFDC-D0366F5D8A30}"/>
              </a:ext>
            </a:extLst>
          </p:cNvPr>
          <p:cNvSpPr/>
          <p:nvPr/>
        </p:nvSpPr>
        <p:spPr>
          <a:xfrm>
            <a:off x="4536575" y="5469983"/>
            <a:ext cx="6672017" cy="275478"/>
          </a:xfrm>
          <a:prstGeom prst="foldedCorner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19" rIns="91440" bIns="45719" numCol="1" spcCol="0" rtlCol="0" fromWordArt="0" anchor="b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de-DE" sz="9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      IDW S 6 „Anforderungen an Sanierungskonzepte“ (22.06.2023)  inkl. FAQ zum IDW S 6</a:t>
            </a:r>
          </a:p>
        </p:txBody>
      </p:sp>
      <p:sp>
        <p:nvSpPr>
          <p:cNvPr id="198" name="Rechteck 197">
            <a:extLst>
              <a:ext uri="{FF2B5EF4-FFF2-40B4-BE49-F238E27FC236}">
                <a16:creationId xmlns:a16="http://schemas.microsoft.com/office/drawing/2014/main" id="{B2047FF4-A27A-4688-A781-D100BBBB8724}"/>
              </a:ext>
            </a:extLst>
          </p:cNvPr>
          <p:cNvSpPr/>
          <p:nvPr/>
        </p:nvSpPr>
        <p:spPr>
          <a:xfrm>
            <a:off x="1056304" y="14235032"/>
            <a:ext cx="1421150" cy="6120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  <a:t>Seite 1 von 1</a:t>
            </a:r>
            <a:br>
              <a:rPr lang="de-DE" sz="10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de-DE" sz="1000" b="1">
                <a:solidFill>
                  <a:srgbClr val="00B0F0"/>
                </a:solidFill>
                <a:latin typeface="Century Gothic" panose="020B0502020202020204" pitchFamily="34" charset="0"/>
              </a:rPr>
              <a:t>UWP 3 </a:t>
            </a:r>
            <a:r>
              <a:rPr lang="de-DE" sz="10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2025</a:t>
            </a:r>
          </a:p>
        </p:txBody>
      </p:sp>
      <p:pic>
        <p:nvPicPr>
          <p:cNvPr id="204" name="Grafik 203">
            <a:extLst>
              <a:ext uri="{FF2B5EF4-FFF2-40B4-BE49-F238E27FC236}">
                <a16:creationId xmlns:a16="http://schemas.microsoft.com/office/drawing/2014/main" id="{76401256-14E3-47A1-B67E-377901AFF8EF}"/>
              </a:ext>
            </a:extLst>
          </p:cNvPr>
          <p:cNvPicPr/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7840" y="14347190"/>
            <a:ext cx="1134745" cy="323850"/>
          </a:xfrm>
          <a:prstGeom prst="rect">
            <a:avLst/>
          </a:prstGeom>
          <a:noFill/>
          <a:ln>
            <a:noFill/>
          </a:ln>
        </p:spPr>
      </p:pic>
      <p:sp>
        <p:nvSpPr>
          <p:cNvPr id="206" name="Rechteck: gefaltete Ecke 205">
            <a:extLst>
              <a:ext uri="{FF2B5EF4-FFF2-40B4-BE49-F238E27FC236}">
                <a16:creationId xmlns:a16="http://schemas.microsoft.com/office/drawing/2014/main" id="{98844909-03D0-4387-8227-4088E7234006}"/>
              </a:ext>
            </a:extLst>
          </p:cNvPr>
          <p:cNvSpPr/>
          <p:nvPr/>
        </p:nvSpPr>
        <p:spPr>
          <a:xfrm>
            <a:off x="15195404" y="3885596"/>
            <a:ext cx="2697569" cy="293846"/>
          </a:xfrm>
          <a:prstGeom prst="foldedCorner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b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de-DE" sz="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IDW ES 16 Ausgestaltung der Krisenfrüherkennung und des Krisenmanagements nach § 1 </a:t>
            </a:r>
            <a:r>
              <a:rPr lang="de-DE" sz="800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StaRUG</a:t>
            </a:r>
            <a:r>
              <a:rPr lang="de-DE" sz="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 (03.02.2025)</a:t>
            </a:r>
          </a:p>
        </p:txBody>
      </p:sp>
      <p:pic>
        <p:nvPicPr>
          <p:cNvPr id="207" name="Grafik 206">
            <a:extLst>
              <a:ext uri="{FF2B5EF4-FFF2-40B4-BE49-F238E27FC236}">
                <a16:creationId xmlns:a16="http://schemas.microsoft.com/office/drawing/2014/main" id="{60B31038-0978-4770-B8DA-7F34479C8A3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3535" y="3860652"/>
            <a:ext cx="351920" cy="34789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213" name="Rechteck: gefaltete Ecke 212">
            <a:extLst>
              <a:ext uri="{FF2B5EF4-FFF2-40B4-BE49-F238E27FC236}">
                <a16:creationId xmlns:a16="http://schemas.microsoft.com/office/drawing/2014/main" id="{B8DF178E-1F7F-4FE8-96F2-A17136B0A55D}"/>
              </a:ext>
            </a:extLst>
          </p:cNvPr>
          <p:cNvSpPr/>
          <p:nvPr/>
        </p:nvSpPr>
        <p:spPr>
          <a:xfrm>
            <a:off x="12254238" y="5446991"/>
            <a:ext cx="5596212" cy="275478"/>
          </a:xfrm>
          <a:prstGeom prst="foldedCorner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19" rIns="91440" bIns="45719" numCol="1" spcCol="0" rtlCol="0" fromWordArt="0" anchor="b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de-DE" sz="900" b="1" dirty="0">
                <a:solidFill>
                  <a:schemeClr val="tx1"/>
                </a:solidFill>
                <a:latin typeface="Century Gothic" panose="020B0502020202020204" pitchFamily="34" charset="0"/>
              </a:rPr>
              <a:t>IDW ES 11 n.F. Beurteilung des Vorliegens von Insolvenzeröffnungsgründen (27.09.2022)</a:t>
            </a:r>
          </a:p>
        </p:txBody>
      </p:sp>
      <p:pic>
        <p:nvPicPr>
          <p:cNvPr id="215" name="Grafik 214">
            <a:extLst>
              <a:ext uri="{FF2B5EF4-FFF2-40B4-BE49-F238E27FC236}">
                <a16:creationId xmlns:a16="http://schemas.microsoft.com/office/drawing/2014/main" id="{880428B5-C80A-48B5-9196-A7546A44C8A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53001" y="5431961"/>
            <a:ext cx="351920" cy="34789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</p:pic>
      <p:sp>
        <p:nvSpPr>
          <p:cNvPr id="199" name="Rechteck 198">
            <a:extLst>
              <a:ext uri="{FF2B5EF4-FFF2-40B4-BE49-F238E27FC236}">
                <a16:creationId xmlns:a16="http://schemas.microsoft.com/office/drawing/2014/main" id="{FCF29E12-2B22-453B-87F9-DFAE0D453725}"/>
              </a:ext>
            </a:extLst>
          </p:cNvPr>
          <p:cNvSpPr/>
          <p:nvPr/>
        </p:nvSpPr>
        <p:spPr>
          <a:xfrm rot="16200000">
            <a:off x="19579264" y="521541"/>
            <a:ext cx="380232" cy="153888"/>
          </a:xfrm>
          <a:prstGeom prst="rect">
            <a:avLst/>
          </a:prstGeom>
          <a:solidFill>
            <a:srgbClr val="00B0F0"/>
          </a:solidFill>
        </p:spPr>
        <p:txBody>
          <a:bodyPr wrap="none">
            <a:spAutoFit/>
          </a:bodyPr>
          <a:lstStyle/>
          <a:p>
            <a:r>
              <a:rPr lang="de-DE" sz="400">
                <a:solidFill>
                  <a:srgbClr val="00B0F0"/>
                </a:solidFill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05/2025</a:t>
            </a:r>
            <a:endParaRPr lang="de-DE" sz="400"/>
          </a:p>
        </p:txBody>
      </p:sp>
    </p:spTree>
    <p:extLst>
      <p:ext uri="{BB962C8B-B14F-4D97-AF65-F5344CB8AC3E}">
        <p14:creationId xmlns:p14="http://schemas.microsoft.com/office/powerpoint/2010/main" val="100775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BSO999929 xmlns="http://www.datev.de/BSOffice/999929">e316073b-387d-4228-bcd0-0c0077859474</BSO999929>
</file>

<file path=customXml/itemProps1.xml><?xml version="1.0" encoding="utf-8"?>
<ds:datastoreItem xmlns:ds="http://schemas.openxmlformats.org/officeDocument/2006/customXml" ds:itemID="{1F6E6FBC-77D2-4C50-B784-59BCA02A335F}">
  <ds:schemaRefs>
    <ds:schemaRef ds:uri="http://www.datev.de/BSOffice/99992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939</Words>
  <Application>Microsoft Office PowerPoint</Application>
  <PresentationFormat>Benutzerdefiniert</PresentationFormat>
  <Paragraphs>131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Symbol</vt:lpstr>
      <vt:lpstr>Times New Roman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Henrich, Cornelia - AUDfIT</dc:creator>
  <cp:lastModifiedBy>Ufkes, Christina - LÖSLE</cp:lastModifiedBy>
  <cp:revision>231</cp:revision>
  <cp:lastPrinted>2025-10-12T11:16:55Z</cp:lastPrinted>
  <dcterms:created xsi:type="dcterms:W3CDTF">2024-06-04T08:41:03Z</dcterms:created>
  <dcterms:modified xsi:type="dcterms:W3CDTF">2025-10-12T11:16:56Z</dcterms:modified>
</cp:coreProperties>
</file>