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2"/>
  </p:sldMasterIdLst>
  <p:sldIdLst>
    <p:sldId id="256" r:id="rId3"/>
  </p:sldIdLst>
  <p:sldSz cx="15119350" cy="21383625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umbacher, Lara - LÖSLE" initials="KL-L" lastIdx="1" clrIdx="0">
    <p:extLst>
      <p:ext uri="{19B8F6BF-5375-455C-9EA6-DF929625EA0E}">
        <p15:presenceInfo xmlns:p15="http://schemas.microsoft.com/office/powerpoint/2012/main" userId="S-1-5-21-134908484-2103704901-1513918487-12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110" y="-53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4278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2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6976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7936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01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7326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089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441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0909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368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A5FF-CE29-4E84-81D7-E5B8885FEC2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961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EA5FF-CE29-4E84-81D7-E5B8885FEC21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5BEF9-DE29-43FF-88E3-92C4E1ED02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101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9" name="Tabelle 258">
            <a:extLst>
              <a:ext uri="{FF2B5EF4-FFF2-40B4-BE49-F238E27FC236}">
                <a16:creationId xmlns:a16="http://schemas.microsoft.com/office/drawing/2014/main" id="{1C9E1873-727B-430D-9341-B6EDA077DD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578748"/>
              </p:ext>
            </p:extLst>
          </p:nvPr>
        </p:nvGraphicFramePr>
        <p:xfrm>
          <a:off x="293857" y="497951"/>
          <a:ext cx="13355467" cy="54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41477">
                  <a:extLst>
                    <a:ext uri="{9D8B030D-6E8A-4147-A177-3AD203B41FA5}">
                      <a16:colId xmlns:a16="http://schemas.microsoft.com/office/drawing/2014/main" val="2821952353"/>
                    </a:ext>
                  </a:extLst>
                </a:gridCol>
                <a:gridCol w="513990">
                  <a:extLst>
                    <a:ext uri="{9D8B030D-6E8A-4147-A177-3AD203B41FA5}">
                      <a16:colId xmlns:a16="http://schemas.microsoft.com/office/drawing/2014/main" val="107050236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450215" indent="-450215">
                        <a:spcAft>
                          <a:spcPts val="0"/>
                        </a:spcAft>
                        <a:tabLst>
                          <a:tab pos="450215" algn="l"/>
                          <a:tab pos="701675" algn="l"/>
                          <a:tab pos="449580" algn="l"/>
                        </a:tabLst>
                      </a:pPr>
                      <a:r>
                        <a:rPr lang="de-DE" sz="1500" kern="1400" dirty="0" err="1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Prüferische</a:t>
                      </a:r>
                      <a:r>
                        <a:rPr lang="de-DE" sz="1500" kern="1400" dirty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 Vorgehensweise zur Feststellung und Beurteilung von Qualitätsrisiken nach IDW EPS 140 </a:t>
                      </a:r>
                      <a:r>
                        <a:rPr lang="de-DE" sz="1500" kern="1400" dirty="0" err="1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n.F</a:t>
                      </a:r>
                      <a:r>
                        <a:rPr lang="de-DE" sz="1500" kern="1400" dirty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 (10.2024)</a:t>
                      </a:r>
                      <a:endParaRPr lang="de-DE" sz="1500" b="1" kern="140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1056" marR="41056" marT="42957" marB="4295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indent="-450215" algn="ctr">
                        <a:spcAft>
                          <a:spcPts val="0"/>
                        </a:spcAft>
                        <a:tabLst>
                          <a:tab pos="450215" algn="l"/>
                          <a:tab pos="701675" algn="l"/>
                          <a:tab pos="449580" algn="l"/>
                        </a:tabLst>
                      </a:pPr>
                      <a:endParaRPr lang="de-DE" sz="1100" b="1" kern="140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1056" marR="41056" marT="0" marB="0"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889927"/>
                  </a:ext>
                </a:extLst>
              </a:tr>
            </a:tbl>
          </a:graphicData>
        </a:graphic>
      </p:graphicFrame>
      <p:sp>
        <p:nvSpPr>
          <p:cNvPr id="260" name="Rechteck: abgerundete Ecken 259">
            <a:extLst>
              <a:ext uri="{FF2B5EF4-FFF2-40B4-BE49-F238E27FC236}">
                <a16:creationId xmlns:a16="http://schemas.microsoft.com/office/drawing/2014/main" id="{854A540E-FBF8-49FD-8683-85A1BFD8B461}"/>
              </a:ext>
            </a:extLst>
          </p:cNvPr>
          <p:cNvSpPr/>
          <p:nvPr/>
        </p:nvSpPr>
        <p:spPr>
          <a:xfrm>
            <a:off x="379636" y="1311136"/>
            <a:ext cx="360003" cy="342736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437" b="1" dirty="0">
                <a:solidFill>
                  <a:schemeClr val="tx1"/>
                </a:solidFill>
                <a:latin typeface="Century Gothic" panose="020B0502020202020204" pitchFamily="34" charset="0"/>
              </a:rPr>
              <a:t>Verständnisgewinnung</a:t>
            </a:r>
          </a:p>
        </p:txBody>
      </p:sp>
      <p:sp>
        <p:nvSpPr>
          <p:cNvPr id="261" name="Rechteck: abgerundete Ecken 260">
            <a:extLst>
              <a:ext uri="{FF2B5EF4-FFF2-40B4-BE49-F238E27FC236}">
                <a16:creationId xmlns:a16="http://schemas.microsoft.com/office/drawing/2014/main" id="{C650D387-FDAD-4E0D-AD56-E3A0EB452418}"/>
              </a:ext>
            </a:extLst>
          </p:cNvPr>
          <p:cNvSpPr/>
          <p:nvPr/>
        </p:nvSpPr>
        <p:spPr>
          <a:xfrm>
            <a:off x="1352042" y="1325777"/>
            <a:ext cx="4435278" cy="357342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Verständnisgewinnung WP-Praxis und ihrem Auftragsportfolio</a:t>
            </a:r>
          </a:p>
        </p:txBody>
      </p:sp>
      <p:sp>
        <p:nvSpPr>
          <p:cNvPr id="262" name="Rechteck: abgerundete Ecken 261">
            <a:extLst>
              <a:ext uri="{FF2B5EF4-FFF2-40B4-BE49-F238E27FC236}">
                <a16:creationId xmlns:a16="http://schemas.microsoft.com/office/drawing/2014/main" id="{465FD5D7-F912-4AEB-A940-FDDFDAC2F873}"/>
              </a:ext>
            </a:extLst>
          </p:cNvPr>
          <p:cNvSpPr/>
          <p:nvPr/>
        </p:nvSpPr>
        <p:spPr>
          <a:xfrm>
            <a:off x="6291606" y="1344705"/>
            <a:ext cx="7325518" cy="357342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Verständnisgewinnung des zu prüfenden Qualitätssicherungssystems</a:t>
            </a:r>
          </a:p>
        </p:txBody>
      </p:sp>
      <p:sp>
        <p:nvSpPr>
          <p:cNvPr id="263" name="Textfeld 262">
            <a:extLst>
              <a:ext uri="{FF2B5EF4-FFF2-40B4-BE49-F238E27FC236}">
                <a16:creationId xmlns:a16="http://schemas.microsoft.com/office/drawing/2014/main" id="{C7EDEB62-B7FB-477B-8CB8-D8A552F04B4D}"/>
              </a:ext>
            </a:extLst>
          </p:cNvPr>
          <p:cNvSpPr txBox="1"/>
          <p:nvPr/>
        </p:nvSpPr>
        <p:spPr>
          <a:xfrm>
            <a:off x="1323932" y="1998562"/>
            <a:ext cx="41132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Komplexität, Mitarbeiterzahl, Organisationsform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Geschäftsmodell und Geschäftsprozesse; Kooperationen, Netzwerk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Eigenschaften und Führungsstil der Praxisleitung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Ressourcen der WP-Praxis, inkl. Ressourcen von Dienstleistern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Umfeld der WP-Praxis (Konkurrenz, Branche, Gesetze)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Mandantenstruktur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1000" dirty="0">
                <a:latin typeface="Century Gothic" panose="020B0502020202020204" pitchFamily="34" charset="0"/>
              </a:rPr>
              <a:t>Auftragsarten (Tätigkeitsschwerpunkte, Form der Berichterstattung)</a:t>
            </a:r>
          </a:p>
        </p:txBody>
      </p:sp>
      <p:graphicFrame>
        <p:nvGraphicFramePr>
          <p:cNvPr id="264" name="Tabelle 263">
            <a:extLst>
              <a:ext uri="{FF2B5EF4-FFF2-40B4-BE49-F238E27FC236}">
                <a16:creationId xmlns:a16="http://schemas.microsoft.com/office/drawing/2014/main" id="{4F8B11ED-E3CD-4452-B69A-69FA6279C8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800391"/>
              </p:ext>
            </p:extLst>
          </p:nvPr>
        </p:nvGraphicFramePr>
        <p:xfrm>
          <a:off x="6280500" y="2074593"/>
          <a:ext cx="4067621" cy="20558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957">
                  <a:extLst>
                    <a:ext uri="{9D8B030D-6E8A-4147-A177-3AD203B41FA5}">
                      <a16:colId xmlns:a16="http://schemas.microsoft.com/office/drawing/2014/main" val="1504918158"/>
                    </a:ext>
                  </a:extLst>
                </a:gridCol>
                <a:gridCol w="3582664">
                  <a:extLst>
                    <a:ext uri="{9D8B030D-6E8A-4147-A177-3AD203B41FA5}">
                      <a16:colId xmlns:a16="http://schemas.microsoft.com/office/drawing/2014/main" val="3897254850"/>
                    </a:ext>
                  </a:extLst>
                </a:gridCol>
              </a:tblGrid>
              <a:tr h="294886">
                <a:tc gridSpan="2">
                  <a:txBody>
                    <a:bodyPr/>
                    <a:lstStyle/>
                    <a:p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Praxisführung und – </a:t>
                      </a:r>
                      <a:r>
                        <a:rPr lang="de-DE" sz="1000" b="1" dirty="0" err="1">
                          <a:latin typeface="Century Gothic" panose="020B0502020202020204" pitchFamily="34" charset="0"/>
                        </a:rPr>
                        <a:t>steuerung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, Qualitätskultur</a:t>
                      </a:r>
                    </a:p>
                  </a:txBody>
                  <a:tcPr marL="54742" marR="54742" marT="27371" marB="27371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46513"/>
                  </a:ext>
                </a:extLst>
              </a:tr>
              <a:tr h="294886">
                <a:tc rowSpan="3">
                  <a:txBody>
                    <a:bodyPr/>
                    <a:lstStyle/>
                    <a:p>
                      <a:pPr algn="ctr"/>
                      <a:r>
                        <a:rPr lang="de-DE" sz="1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Risikobeurteilungsprozess</a:t>
                      </a:r>
                    </a:p>
                  </a:txBody>
                  <a:tcPr marL="54742" marR="54742" marT="27371" marB="27371"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entury Gothic" panose="020B0502020202020204" pitchFamily="34" charset="0"/>
                        </a:rPr>
                        <a:t>Festlegung von 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Qualitätszielen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086681"/>
                  </a:ext>
                </a:extLst>
              </a:tr>
              <a:tr h="361933">
                <a:tc vMerge="1">
                  <a:txBody>
                    <a:bodyPr/>
                    <a:lstStyle/>
                    <a:p>
                      <a:endParaRPr lang="de-DE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entury Gothic" panose="020B0502020202020204" pitchFamily="34" charset="0"/>
                        </a:rPr>
                        <a:t>Identifizierung und Beurteilung der 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qualitätsgefährdenden Risiken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73646"/>
                  </a:ext>
                </a:extLst>
              </a:tr>
              <a:tr h="514326">
                <a:tc vMerge="1">
                  <a:txBody>
                    <a:bodyPr/>
                    <a:lstStyle/>
                    <a:p>
                      <a:endParaRPr lang="de-DE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latin typeface="Century Gothic" panose="020B0502020202020204" pitchFamily="34" charset="0"/>
                        </a:rPr>
                        <a:t>Ausgestaltung und Einrichtung von 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Regelungen oder Maßnahmen</a:t>
                      </a: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Reaktionen</a:t>
                      </a: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 auf qualitätsgefährdende Risiken)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38673"/>
                  </a:ext>
                </a:extLst>
              </a:tr>
              <a:tr h="294886">
                <a:tc gridSpan="2">
                  <a:txBody>
                    <a:bodyPr/>
                    <a:lstStyle/>
                    <a:p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Information und Kommunikation</a:t>
                      </a:r>
                    </a:p>
                  </a:txBody>
                  <a:tcPr marL="54742" marR="54742" marT="27371" marB="27371"/>
                </a:tc>
                <a:tc hMerge="1">
                  <a:txBody>
                    <a:bodyPr/>
                    <a:lstStyle/>
                    <a:p>
                      <a:endParaRPr lang="de-DE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812273"/>
                  </a:ext>
                </a:extLst>
              </a:tr>
              <a:tr h="294886">
                <a:tc gridSpan="2">
                  <a:txBody>
                    <a:bodyPr/>
                    <a:lstStyle/>
                    <a:p>
                      <a:r>
                        <a:rPr lang="de-DE" sz="1000" dirty="0">
                          <a:latin typeface="Century Gothic" panose="020B0502020202020204" pitchFamily="34" charset="0"/>
                        </a:rPr>
                        <a:t>Überwachung (</a:t>
                      </a:r>
                      <a:r>
                        <a:rPr lang="de-DE" sz="1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Nachschau- und Verbesserungsprozess</a:t>
                      </a: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)</a:t>
                      </a:r>
                    </a:p>
                  </a:txBody>
                  <a:tcPr marL="54742" marR="54742" marT="27371" marB="27371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917534"/>
                  </a:ext>
                </a:extLst>
              </a:tr>
            </a:tbl>
          </a:graphicData>
        </a:graphic>
      </p:graphicFrame>
      <p:sp>
        <p:nvSpPr>
          <p:cNvPr id="265" name="Rechteck: abgerundete Ecken 264">
            <a:extLst>
              <a:ext uri="{FF2B5EF4-FFF2-40B4-BE49-F238E27FC236}">
                <a16:creationId xmlns:a16="http://schemas.microsoft.com/office/drawing/2014/main" id="{72AA4B8D-DD26-458A-AA1C-2E13DDAEC40A}"/>
              </a:ext>
            </a:extLst>
          </p:cNvPr>
          <p:cNvSpPr/>
          <p:nvPr/>
        </p:nvSpPr>
        <p:spPr>
          <a:xfrm>
            <a:off x="6675858" y="1854106"/>
            <a:ext cx="3276905" cy="1976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58" b="1" dirty="0">
                <a:solidFill>
                  <a:schemeClr val="tx1"/>
                </a:solidFill>
                <a:latin typeface="Century Gothic" panose="020B0502020202020204" pitchFamily="34" charset="0"/>
              </a:rPr>
              <a:t>Bestandteile des Qualitätssicherungssystems</a:t>
            </a:r>
          </a:p>
        </p:txBody>
      </p:sp>
      <p:graphicFrame>
        <p:nvGraphicFramePr>
          <p:cNvPr id="266" name="Tabelle 265">
            <a:extLst>
              <a:ext uri="{FF2B5EF4-FFF2-40B4-BE49-F238E27FC236}">
                <a16:creationId xmlns:a16="http://schemas.microsoft.com/office/drawing/2014/main" id="{90380791-94AF-405A-98BD-0DE3D3E86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820312"/>
              </p:ext>
            </p:extLst>
          </p:nvPr>
        </p:nvGraphicFramePr>
        <p:xfrm>
          <a:off x="10814714" y="2162590"/>
          <a:ext cx="2753057" cy="19701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53057">
                  <a:extLst>
                    <a:ext uri="{9D8B030D-6E8A-4147-A177-3AD203B41FA5}">
                      <a16:colId xmlns:a16="http://schemas.microsoft.com/office/drawing/2014/main" val="4209376269"/>
                    </a:ext>
                  </a:extLst>
                </a:gridCol>
              </a:tblGrid>
              <a:tr h="227147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Auftragsabwicklung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913655"/>
                  </a:ext>
                </a:extLst>
              </a:tr>
              <a:tr h="346698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Ressourcen</a:t>
                      </a: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 (personelle, technologische, fachliche)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153702"/>
                  </a:ext>
                </a:extLst>
              </a:tr>
              <a:tr h="492676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Annahme, Fortführung und vorzeitige Beendigung </a:t>
                      </a: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von Mandantenbeziehungen und Aufträgen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855933"/>
                  </a:ext>
                </a:extLst>
              </a:tr>
              <a:tr h="346698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Umgang mit 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Beschwerden und Vorwürfen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5843"/>
                  </a:ext>
                </a:extLst>
              </a:tr>
              <a:tr h="346698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5"/>
                      </a:pPr>
                      <a:r>
                        <a:rPr lang="de-DE" sz="1000" dirty="0">
                          <a:latin typeface="Century Gothic" panose="020B0502020202020204" pitchFamily="34" charset="0"/>
                        </a:rPr>
                        <a:t>Beachtung der </a:t>
                      </a:r>
                      <a:r>
                        <a:rPr lang="de-DE" sz="1000" b="1" dirty="0">
                          <a:latin typeface="Century Gothic" panose="020B0502020202020204" pitchFamily="34" charset="0"/>
                        </a:rPr>
                        <a:t>relevanten beruflichen Verhaltensanforderungen</a:t>
                      </a:r>
                    </a:p>
                  </a:txBody>
                  <a:tcPr marL="54742" marR="54742" marT="27371" marB="27371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446861"/>
                  </a:ext>
                </a:extLst>
              </a:tr>
            </a:tbl>
          </a:graphicData>
        </a:graphic>
      </p:graphicFrame>
      <p:sp>
        <p:nvSpPr>
          <p:cNvPr id="267" name="Rechteck: abgerundete Ecken 266">
            <a:extLst>
              <a:ext uri="{FF2B5EF4-FFF2-40B4-BE49-F238E27FC236}">
                <a16:creationId xmlns:a16="http://schemas.microsoft.com/office/drawing/2014/main" id="{D96DD034-E531-49CD-A22B-A5D14EBCBFDC}"/>
              </a:ext>
            </a:extLst>
          </p:cNvPr>
          <p:cNvSpPr/>
          <p:nvPr/>
        </p:nvSpPr>
        <p:spPr>
          <a:xfrm>
            <a:off x="10545500" y="1805150"/>
            <a:ext cx="3276905" cy="3351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58" b="1" dirty="0">
                <a:solidFill>
                  <a:schemeClr val="tx1"/>
                </a:solidFill>
                <a:latin typeface="Century Gothic" panose="020B0502020202020204" pitchFamily="34" charset="0"/>
              </a:rPr>
              <a:t>Regelungsbereiche</a:t>
            </a:r>
            <a:br>
              <a:rPr lang="de-DE" sz="958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958" b="1" dirty="0">
                <a:solidFill>
                  <a:schemeClr val="tx1"/>
                </a:solidFill>
                <a:latin typeface="Century Gothic" panose="020B0502020202020204" pitchFamily="34" charset="0"/>
              </a:rPr>
              <a:t> des Qualitätssicherungssystems</a:t>
            </a:r>
          </a:p>
        </p:txBody>
      </p:sp>
      <p:sp>
        <p:nvSpPr>
          <p:cNvPr id="268" name="Pfeil: nach rechts 267">
            <a:extLst>
              <a:ext uri="{FF2B5EF4-FFF2-40B4-BE49-F238E27FC236}">
                <a16:creationId xmlns:a16="http://schemas.microsoft.com/office/drawing/2014/main" id="{EEDE4E3C-3703-47F1-9F95-F56F5FB58111}"/>
              </a:ext>
            </a:extLst>
          </p:cNvPr>
          <p:cNvSpPr/>
          <p:nvPr/>
        </p:nvSpPr>
        <p:spPr>
          <a:xfrm>
            <a:off x="10454563" y="2628981"/>
            <a:ext cx="273709" cy="60127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/>
          </a:p>
        </p:txBody>
      </p:sp>
      <p:sp>
        <p:nvSpPr>
          <p:cNvPr id="269" name="Rechteck: abgerundete Ecken 268">
            <a:extLst>
              <a:ext uri="{FF2B5EF4-FFF2-40B4-BE49-F238E27FC236}">
                <a16:creationId xmlns:a16="http://schemas.microsoft.com/office/drawing/2014/main" id="{8696EC7D-F5CB-4D6D-8180-B821C18A61A6}"/>
              </a:ext>
            </a:extLst>
          </p:cNvPr>
          <p:cNvSpPr/>
          <p:nvPr/>
        </p:nvSpPr>
        <p:spPr>
          <a:xfrm>
            <a:off x="384714" y="4886803"/>
            <a:ext cx="360003" cy="291131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197" b="1" dirty="0">
                <a:solidFill>
                  <a:schemeClr val="tx1"/>
                </a:solidFill>
                <a:latin typeface="Century Gothic" panose="020B0502020202020204" pitchFamily="34" charset="0"/>
              </a:rPr>
              <a:t>Identifizierung von Qualitätsrisiken</a:t>
            </a:r>
          </a:p>
        </p:txBody>
      </p:sp>
      <p:sp>
        <p:nvSpPr>
          <p:cNvPr id="270" name="Rechteck: abgerundete Ecken 269">
            <a:extLst>
              <a:ext uri="{FF2B5EF4-FFF2-40B4-BE49-F238E27FC236}">
                <a16:creationId xmlns:a16="http://schemas.microsoft.com/office/drawing/2014/main" id="{DF87C144-E07E-4891-BE6F-E810BCC47CF9}"/>
              </a:ext>
            </a:extLst>
          </p:cNvPr>
          <p:cNvSpPr/>
          <p:nvPr/>
        </p:nvSpPr>
        <p:spPr>
          <a:xfrm>
            <a:off x="1352042" y="4322857"/>
            <a:ext cx="12241732" cy="415646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Ergebnis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Ausreichendes Verständnis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für die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vorläufige Einschätzung risikobehafteter Bereiche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als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Grundlage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für die Identifizierung und Beurteilung der Qualitätsrisiken</a:t>
            </a:r>
          </a:p>
        </p:txBody>
      </p:sp>
      <p:sp>
        <p:nvSpPr>
          <p:cNvPr id="271" name="Rechteck: abgerundete Ecken 270">
            <a:extLst>
              <a:ext uri="{FF2B5EF4-FFF2-40B4-BE49-F238E27FC236}">
                <a16:creationId xmlns:a16="http://schemas.microsoft.com/office/drawing/2014/main" id="{DC92CA19-95B1-48C2-9BB5-047D323DF7FC}"/>
              </a:ext>
            </a:extLst>
          </p:cNvPr>
          <p:cNvSpPr/>
          <p:nvPr/>
        </p:nvSpPr>
        <p:spPr>
          <a:xfrm>
            <a:off x="1373052" y="4838806"/>
            <a:ext cx="5534054" cy="386001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Von der WP-Praxis identifizierte und beurteilte qualitätsgefährdende Risiken („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Bruttorisiken</a:t>
            </a:r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“)</a:t>
            </a:r>
          </a:p>
        </p:txBody>
      </p:sp>
      <p:sp>
        <p:nvSpPr>
          <p:cNvPr id="272" name="Rechteck: abgerundete Ecken 271">
            <a:extLst>
              <a:ext uri="{FF2B5EF4-FFF2-40B4-BE49-F238E27FC236}">
                <a16:creationId xmlns:a16="http://schemas.microsoft.com/office/drawing/2014/main" id="{D838F6FC-7A01-41E1-8AB1-77C3D14B7A1F}"/>
              </a:ext>
            </a:extLst>
          </p:cNvPr>
          <p:cNvSpPr/>
          <p:nvPr/>
        </p:nvSpPr>
        <p:spPr>
          <a:xfrm>
            <a:off x="7155074" y="4842090"/>
            <a:ext cx="2691473" cy="386001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Von der WP-Praxis 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nicht</a:t>
            </a:r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 identifizierte qualitätsgefährdende Risiken</a:t>
            </a:r>
          </a:p>
        </p:txBody>
      </p:sp>
      <p:sp>
        <p:nvSpPr>
          <p:cNvPr id="273" name="Rechteck: abgerundete Ecken 272">
            <a:extLst>
              <a:ext uri="{FF2B5EF4-FFF2-40B4-BE49-F238E27FC236}">
                <a16:creationId xmlns:a16="http://schemas.microsoft.com/office/drawing/2014/main" id="{3046E943-9122-4437-9A70-D72FDBC87FE9}"/>
              </a:ext>
            </a:extLst>
          </p:cNvPr>
          <p:cNvSpPr/>
          <p:nvPr/>
        </p:nvSpPr>
        <p:spPr>
          <a:xfrm>
            <a:off x="10809553" y="4848989"/>
            <a:ext cx="2814697" cy="386001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Mögliche Mängel 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außerhalb</a:t>
            </a:r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 des 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Risikobeurteilungsprozesses</a:t>
            </a:r>
          </a:p>
        </p:txBody>
      </p:sp>
      <p:sp>
        <p:nvSpPr>
          <p:cNvPr id="274" name="Textfeld 273">
            <a:extLst>
              <a:ext uri="{FF2B5EF4-FFF2-40B4-BE49-F238E27FC236}">
                <a16:creationId xmlns:a16="http://schemas.microsoft.com/office/drawing/2014/main" id="{A31DDC2B-88BF-4F5B-8836-E2BF140561E9}"/>
              </a:ext>
            </a:extLst>
          </p:cNvPr>
          <p:cNvSpPr txBox="1"/>
          <p:nvPr/>
        </p:nvSpPr>
        <p:spPr>
          <a:xfrm>
            <a:off x="1504204" y="5865260"/>
            <a:ext cx="3907957" cy="534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Berücksichtigung der </a:t>
            </a:r>
            <a:r>
              <a:rPr lang="de-DE" sz="958" b="1" dirty="0">
                <a:latin typeface="Century Gothic" panose="020B0502020202020204" pitchFamily="34" charset="0"/>
              </a:rPr>
              <a:t>zur Bewältigung der qualitätsgefährdenden Risiken </a:t>
            </a:r>
            <a:r>
              <a:rPr lang="de-DE" sz="958" dirty="0">
                <a:latin typeface="Century Gothic" panose="020B0502020202020204" pitchFamily="34" charset="0"/>
              </a:rPr>
              <a:t>eingeführten </a:t>
            </a:r>
            <a:r>
              <a:rPr lang="de-DE" sz="958" b="1" dirty="0">
                <a:solidFill>
                  <a:srgbClr val="FF0000"/>
                </a:solidFill>
                <a:latin typeface="Century Gothic" panose="020B0502020202020204" pitchFamily="34" charset="0"/>
              </a:rPr>
              <a:t>Regelungen und Maßnahmen der WP-Praxis</a:t>
            </a:r>
          </a:p>
        </p:txBody>
      </p:sp>
      <p:sp>
        <p:nvSpPr>
          <p:cNvPr id="275" name="Textfeld 274">
            <a:extLst>
              <a:ext uri="{FF2B5EF4-FFF2-40B4-BE49-F238E27FC236}">
                <a16:creationId xmlns:a16="http://schemas.microsoft.com/office/drawing/2014/main" id="{EA201F20-291D-4480-A3BB-0736E46BEC5F}"/>
              </a:ext>
            </a:extLst>
          </p:cNvPr>
          <p:cNvSpPr txBox="1"/>
          <p:nvPr/>
        </p:nvSpPr>
        <p:spPr>
          <a:xfrm>
            <a:off x="1504204" y="6492825"/>
            <a:ext cx="3907957" cy="3871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958" b="1" dirty="0">
                <a:latin typeface="Century Gothic" panose="020B0502020202020204" pitchFamily="34" charset="0"/>
              </a:rPr>
              <a:t>Regelungen und Maßnahmen </a:t>
            </a:r>
            <a:r>
              <a:rPr lang="de-DE" sz="958" b="1" dirty="0">
                <a:solidFill>
                  <a:srgbClr val="FF0000"/>
                </a:solidFill>
                <a:latin typeface="Century Gothic" panose="020B0502020202020204" pitchFamily="34" charset="0"/>
              </a:rPr>
              <a:t>unangemessen oder unwirksam</a:t>
            </a:r>
            <a:r>
              <a:rPr lang="de-DE" sz="958" b="1" dirty="0">
                <a:latin typeface="Century Gothic" panose="020B0502020202020204" pitchFamily="34" charset="0"/>
              </a:rPr>
              <a:t>?</a:t>
            </a:r>
          </a:p>
        </p:txBody>
      </p:sp>
      <p:sp>
        <p:nvSpPr>
          <p:cNvPr id="276" name="Pfeil: nach unten 275">
            <a:extLst>
              <a:ext uri="{FF2B5EF4-FFF2-40B4-BE49-F238E27FC236}">
                <a16:creationId xmlns:a16="http://schemas.microsoft.com/office/drawing/2014/main" id="{86EF975B-4D4B-4438-AE7B-17352CE705EA}"/>
              </a:ext>
            </a:extLst>
          </p:cNvPr>
          <p:cNvSpPr/>
          <p:nvPr/>
        </p:nvSpPr>
        <p:spPr>
          <a:xfrm>
            <a:off x="2485811" y="6380781"/>
            <a:ext cx="220488" cy="179081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/>
          </a:p>
        </p:txBody>
      </p:sp>
      <p:sp>
        <p:nvSpPr>
          <p:cNvPr id="277" name="Textfeld 276">
            <a:extLst>
              <a:ext uri="{FF2B5EF4-FFF2-40B4-BE49-F238E27FC236}">
                <a16:creationId xmlns:a16="http://schemas.microsoft.com/office/drawing/2014/main" id="{6606E2C3-2153-4F15-B88F-06BFEEF77E90}"/>
              </a:ext>
            </a:extLst>
          </p:cNvPr>
          <p:cNvSpPr txBox="1"/>
          <p:nvPr/>
        </p:nvSpPr>
        <p:spPr>
          <a:xfrm>
            <a:off x="1373052" y="7451164"/>
            <a:ext cx="1942859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Zu vernachlässigendes bzw. </a:t>
            </a:r>
            <a:r>
              <a:rPr lang="de-DE" sz="1000" b="1" dirty="0">
                <a:latin typeface="Century Gothic" panose="020B0502020202020204" pitchFamily="34" charset="0"/>
              </a:rPr>
              <a:t>kein Qualitätsrisiko</a:t>
            </a:r>
            <a:endParaRPr lang="de-DE" sz="1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78" name="Textfeld 277">
            <a:extLst>
              <a:ext uri="{FF2B5EF4-FFF2-40B4-BE49-F238E27FC236}">
                <a16:creationId xmlns:a16="http://schemas.microsoft.com/office/drawing/2014/main" id="{2B301620-9D12-4B72-8E30-80C7BF54D5F6}"/>
              </a:ext>
            </a:extLst>
          </p:cNvPr>
          <p:cNvSpPr txBox="1"/>
          <p:nvPr/>
        </p:nvSpPr>
        <p:spPr>
          <a:xfrm>
            <a:off x="1373052" y="5334568"/>
            <a:ext cx="5548514" cy="2397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958" b="1" dirty="0">
                <a:latin typeface="Century Gothic" panose="020B0502020202020204" pitchFamily="34" charset="0"/>
              </a:rPr>
              <a:t>Beurteilung</a:t>
            </a:r>
            <a:r>
              <a:rPr lang="de-DE" sz="958" dirty="0">
                <a:latin typeface="Century Gothic" panose="020B0502020202020204" pitchFamily="34" charset="0"/>
              </a:rPr>
              <a:t> der Risiken aus Sicht des </a:t>
            </a:r>
            <a:r>
              <a:rPr lang="de-DE" sz="958" dirty="0" err="1">
                <a:latin typeface="Century Gothic" panose="020B0502020202020204" pitchFamily="34" charset="0"/>
              </a:rPr>
              <a:t>PfQK</a:t>
            </a:r>
            <a:r>
              <a:rPr lang="de-DE" sz="958" dirty="0">
                <a:latin typeface="Century Gothic" panose="020B0502020202020204" pitchFamily="34" charset="0"/>
              </a:rPr>
              <a:t> </a:t>
            </a:r>
            <a:r>
              <a:rPr lang="de-DE" sz="958" b="1" dirty="0">
                <a:latin typeface="Century Gothic" panose="020B0502020202020204" pitchFamily="34" charset="0"/>
              </a:rPr>
              <a:t>nachvollziehbar</a:t>
            </a:r>
            <a:r>
              <a:rPr lang="de-DE" sz="958" dirty="0">
                <a:latin typeface="Century Gothic" panose="020B0502020202020204" pitchFamily="34" charset="0"/>
              </a:rPr>
              <a:t>?</a:t>
            </a:r>
            <a:endParaRPr lang="de-DE" sz="958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79" name="Pfeil: nach unten 278">
            <a:extLst>
              <a:ext uri="{FF2B5EF4-FFF2-40B4-BE49-F238E27FC236}">
                <a16:creationId xmlns:a16="http://schemas.microsoft.com/office/drawing/2014/main" id="{4AFD6F48-2C2B-431C-AFB5-4E09BB184AA0}"/>
              </a:ext>
            </a:extLst>
          </p:cNvPr>
          <p:cNvSpPr/>
          <p:nvPr/>
        </p:nvSpPr>
        <p:spPr>
          <a:xfrm>
            <a:off x="2578051" y="5596600"/>
            <a:ext cx="250900" cy="298853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80" name="Textfeld 279">
            <a:extLst>
              <a:ext uri="{FF2B5EF4-FFF2-40B4-BE49-F238E27FC236}">
                <a16:creationId xmlns:a16="http://schemas.microsoft.com/office/drawing/2014/main" id="{4786C7F5-8264-42F0-9740-FA90026C40F2}"/>
              </a:ext>
            </a:extLst>
          </p:cNvPr>
          <p:cNvSpPr txBox="1"/>
          <p:nvPr/>
        </p:nvSpPr>
        <p:spPr>
          <a:xfrm>
            <a:off x="2828952" y="5588357"/>
            <a:ext cx="608242" cy="239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ja</a:t>
            </a:r>
          </a:p>
        </p:txBody>
      </p:sp>
      <p:sp>
        <p:nvSpPr>
          <p:cNvPr id="281" name="Pfeil: nach unten 280">
            <a:extLst>
              <a:ext uri="{FF2B5EF4-FFF2-40B4-BE49-F238E27FC236}">
                <a16:creationId xmlns:a16="http://schemas.microsoft.com/office/drawing/2014/main" id="{DECBD9D2-B801-4D1A-9446-4800811C9CA3}"/>
              </a:ext>
            </a:extLst>
          </p:cNvPr>
          <p:cNvSpPr/>
          <p:nvPr/>
        </p:nvSpPr>
        <p:spPr>
          <a:xfrm>
            <a:off x="6121063" y="5699983"/>
            <a:ext cx="250900" cy="1621166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82" name="Textfeld 281">
            <a:extLst>
              <a:ext uri="{FF2B5EF4-FFF2-40B4-BE49-F238E27FC236}">
                <a16:creationId xmlns:a16="http://schemas.microsoft.com/office/drawing/2014/main" id="{39431A32-5672-4C4A-A10B-E2E085935F1D}"/>
              </a:ext>
            </a:extLst>
          </p:cNvPr>
          <p:cNvSpPr txBox="1"/>
          <p:nvPr/>
        </p:nvSpPr>
        <p:spPr>
          <a:xfrm>
            <a:off x="5787320" y="5615540"/>
            <a:ext cx="608242" cy="239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nein</a:t>
            </a:r>
          </a:p>
        </p:txBody>
      </p:sp>
      <p:sp>
        <p:nvSpPr>
          <p:cNvPr id="283" name="Pfeil: nach unten 282">
            <a:extLst>
              <a:ext uri="{FF2B5EF4-FFF2-40B4-BE49-F238E27FC236}">
                <a16:creationId xmlns:a16="http://schemas.microsoft.com/office/drawing/2014/main" id="{E6676874-8AFE-4119-B736-4FCEB6B1B3A6}"/>
              </a:ext>
            </a:extLst>
          </p:cNvPr>
          <p:cNvSpPr/>
          <p:nvPr/>
        </p:nvSpPr>
        <p:spPr>
          <a:xfrm>
            <a:off x="2069171" y="6979186"/>
            <a:ext cx="250900" cy="228901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84" name="Textfeld 283">
            <a:extLst>
              <a:ext uri="{FF2B5EF4-FFF2-40B4-BE49-F238E27FC236}">
                <a16:creationId xmlns:a16="http://schemas.microsoft.com/office/drawing/2014/main" id="{24A58670-3799-43B9-8076-DC01AA982340}"/>
              </a:ext>
            </a:extLst>
          </p:cNvPr>
          <p:cNvSpPr txBox="1"/>
          <p:nvPr/>
        </p:nvSpPr>
        <p:spPr>
          <a:xfrm>
            <a:off x="2320072" y="6970943"/>
            <a:ext cx="608242" cy="239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nein</a:t>
            </a:r>
          </a:p>
        </p:txBody>
      </p:sp>
      <p:sp>
        <p:nvSpPr>
          <p:cNvPr id="285" name="Pfeil: nach unten 284">
            <a:extLst>
              <a:ext uri="{FF2B5EF4-FFF2-40B4-BE49-F238E27FC236}">
                <a16:creationId xmlns:a16="http://schemas.microsoft.com/office/drawing/2014/main" id="{0484AC02-121A-4785-B460-926B82320B56}"/>
              </a:ext>
            </a:extLst>
          </p:cNvPr>
          <p:cNvSpPr/>
          <p:nvPr/>
        </p:nvSpPr>
        <p:spPr>
          <a:xfrm>
            <a:off x="4479332" y="6949285"/>
            <a:ext cx="250900" cy="298853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86" name="Textfeld 285">
            <a:extLst>
              <a:ext uri="{FF2B5EF4-FFF2-40B4-BE49-F238E27FC236}">
                <a16:creationId xmlns:a16="http://schemas.microsoft.com/office/drawing/2014/main" id="{C31856A2-EEE2-434B-AB04-0A205CB1A381}"/>
              </a:ext>
            </a:extLst>
          </p:cNvPr>
          <p:cNvSpPr txBox="1"/>
          <p:nvPr/>
        </p:nvSpPr>
        <p:spPr>
          <a:xfrm>
            <a:off x="4730232" y="6941042"/>
            <a:ext cx="608242" cy="239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ja</a:t>
            </a:r>
          </a:p>
        </p:txBody>
      </p:sp>
      <p:sp>
        <p:nvSpPr>
          <p:cNvPr id="287" name="Textfeld 286">
            <a:extLst>
              <a:ext uri="{FF2B5EF4-FFF2-40B4-BE49-F238E27FC236}">
                <a16:creationId xmlns:a16="http://schemas.microsoft.com/office/drawing/2014/main" id="{ABD02003-FF2F-4290-A33B-5FA7C1F54547}"/>
              </a:ext>
            </a:extLst>
          </p:cNvPr>
          <p:cNvSpPr txBox="1"/>
          <p:nvPr/>
        </p:nvSpPr>
        <p:spPr>
          <a:xfrm>
            <a:off x="3794901" y="7452772"/>
            <a:ext cx="9767836" cy="24622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000" b="1" dirty="0">
                <a:latin typeface="Century Gothic" panose="020B0502020202020204" pitchFamily="34" charset="0"/>
              </a:rPr>
              <a:t>Risiko eines Mangels des Qualitätssicherungssystems</a:t>
            </a:r>
            <a:endParaRPr lang="de-DE" sz="1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88" name="Pfeil: nach unten 287">
            <a:extLst>
              <a:ext uri="{FF2B5EF4-FFF2-40B4-BE49-F238E27FC236}">
                <a16:creationId xmlns:a16="http://schemas.microsoft.com/office/drawing/2014/main" id="{E58F0566-84B1-4086-978D-5A9472976359}"/>
              </a:ext>
            </a:extLst>
          </p:cNvPr>
          <p:cNvSpPr/>
          <p:nvPr/>
        </p:nvSpPr>
        <p:spPr>
          <a:xfrm>
            <a:off x="7005811" y="7844264"/>
            <a:ext cx="250900" cy="20268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89" name="Textfeld 288">
            <a:extLst>
              <a:ext uri="{FF2B5EF4-FFF2-40B4-BE49-F238E27FC236}">
                <a16:creationId xmlns:a16="http://schemas.microsoft.com/office/drawing/2014/main" id="{000D16A7-C1B5-49CA-9894-7CC38539628C}"/>
              </a:ext>
            </a:extLst>
          </p:cNvPr>
          <p:cNvSpPr txBox="1"/>
          <p:nvPr/>
        </p:nvSpPr>
        <p:spPr>
          <a:xfrm>
            <a:off x="7256711" y="7798117"/>
            <a:ext cx="2607839" cy="239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Wesentlichkeitsüberlegungen</a:t>
            </a:r>
          </a:p>
        </p:txBody>
      </p:sp>
      <p:sp>
        <p:nvSpPr>
          <p:cNvPr id="290" name="Textfeld 289">
            <a:extLst>
              <a:ext uri="{FF2B5EF4-FFF2-40B4-BE49-F238E27FC236}">
                <a16:creationId xmlns:a16="http://schemas.microsoft.com/office/drawing/2014/main" id="{27460381-F850-4031-939F-37397B40E8FF}"/>
              </a:ext>
            </a:extLst>
          </p:cNvPr>
          <p:cNvSpPr txBox="1"/>
          <p:nvPr/>
        </p:nvSpPr>
        <p:spPr>
          <a:xfrm>
            <a:off x="4891960" y="8047490"/>
            <a:ext cx="5822697" cy="23974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Durch den </a:t>
            </a:r>
            <a:r>
              <a:rPr lang="de-DE" sz="958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PfQK</a:t>
            </a:r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 identifizierte Qualitätsrisiken</a:t>
            </a:r>
          </a:p>
        </p:txBody>
      </p:sp>
      <p:sp>
        <p:nvSpPr>
          <p:cNvPr id="291" name="Rechteck: abgerundete Ecken 290">
            <a:extLst>
              <a:ext uri="{FF2B5EF4-FFF2-40B4-BE49-F238E27FC236}">
                <a16:creationId xmlns:a16="http://schemas.microsoft.com/office/drawing/2014/main" id="{AEC966F8-CF1B-4198-A0E9-713CFB3FF883}"/>
              </a:ext>
            </a:extLst>
          </p:cNvPr>
          <p:cNvSpPr/>
          <p:nvPr/>
        </p:nvSpPr>
        <p:spPr>
          <a:xfrm>
            <a:off x="1352042" y="5884773"/>
            <a:ext cx="4215880" cy="1432792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/>
          </a:p>
        </p:txBody>
      </p:sp>
      <p:sp>
        <p:nvSpPr>
          <p:cNvPr id="292" name="Textfeld 291">
            <a:extLst>
              <a:ext uri="{FF2B5EF4-FFF2-40B4-BE49-F238E27FC236}">
                <a16:creationId xmlns:a16="http://schemas.microsoft.com/office/drawing/2014/main" id="{6E169C52-D769-4BAC-AF0F-087BB4F6DC03}"/>
              </a:ext>
            </a:extLst>
          </p:cNvPr>
          <p:cNvSpPr txBox="1"/>
          <p:nvPr/>
        </p:nvSpPr>
        <p:spPr>
          <a:xfrm>
            <a:off x="3652876" y="5640680"/>
            <a:ext cx="1455980" cy="239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„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Nettobetrachtung</a:t>
            </a:r>
            <a:r>
              <a:rPr lang="de-DE" sz="958" dirty="0">
                <a:latin typeface="Century Gothic" panose="020B0502020202020204" pitchFamily="34" charset="0"/>
              </a:rPr>
              <a:t>“</a:t>
            </a:r>
          </a:p>
        </p:txBody>
      </p:sp>
      <p:sp>
        <p:nvSpPr>
          <p:cNvPr id="293" name="Pfeil: nach unten 292">
            <a:extLst>
              <a:ext uri="{FF2B5EF4-FFF2-40B4-BE49-F238E27FC236}">
                <a16:creationId xmlns:a16="http://schemas.microsoft.com/office/drawing/2014/main" id="{5CE3EDD4-13A4-40EC-85A8-AEACBACC1B74}"/>
              </a:ext>
            </a:extLst>
          </p:cNvPr>
          <p:cNvSpPr/>
          <p:nvPr/>
        </p:nvSpPr>
        <p:spPr>
          <a:xfrm>
            <a:off x="8383045" y="5311718"/>
            <a:ext cx="250900" cy="2084036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94" name="Pfeil: nach unten 293">
            <a:extLst>
              <a:ext uri="{FF2B5EF4-FFF2-40B4-BE49-F238E27FC236}">
                <a16:creationId xmlns:a16="http://schemas.microsoft.com/office/drawing/2014/main" id="{7FE6DA63-20D7-4857-8CED-353FB2639BD7}"/>
              </a:ext>
            </a:extLst>
          </p:cNvPr>
          <p:cNvSpPr/>
          <p:nvPr/>
        </p:nvSpPr>
        <p:spPr>
          <a:xfrm>
            <a:off x="11656567" y="5286888"/>
            <a:ext cx="250900" cy="2072345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4742" tIns="27371" rIns="54742" bIns="2737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662"/>
          </a:p>
        </p:txBody>
      </p:sp>
      <p:sp>
        <p:nvSpPr>
          <p:cNvPr id="295" name="Rechteck: abgerundete Ecken 294">
            <a:extLst>
              <a:ext uri="{FF2B5EF4-FFF2-40B4-BE49-F238E27FC236}">
                <a16:creationId xmlns:a16="http://schemas.microsoft.com/office/drawing/2014/main" id="{915AA678-0400-4328-B49C-BB6F61F7B20B}"/>
              </a:ext>
            </a:extLst>
          </p:cNvPr>
          <p:cNvSpPr/>
          <p:nvPr/>
        </p:nvSpPr>
        <p:spPr>
          <a:xfrm>
            <a:off x="379636" y="7915554"/>
            <a:ext cx="360003" cy="179390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197" b="1" dirty="0">
                <a:solidFill>
                  <a:schemeClr val="tx1"/>
                </a:solidFill>
                <a:latin typeface="Century Gothic" panose="020B0502020202020204" pitchFamily="34" charset="0"/>
              </a:rPr>
              <a:t>Beurteilung</a:t>
            </a:r>
          </a:p>
        </p:txBody>
      </p:sp>
      <p:sp>
        <p:nvSpPr>
          <p:cNvPr id="296" name="Textfeld 295">
            <a:extLst>
              <a:ext uri="{FF2B5EF4-FFF2-40B4-BE49-F238E27FC236}">
                <a16:creationId xmlns:a16="http://schemas.microsoft.com/office/drawing/2014/main" id="{1E75611E-9155-4355-B1C3-9E5CD75EEF33}"/>
              </a:ext>
            </a:extLst>
          </p:cNvPr>
          <p:cNvSpPr txBox="1"/>
          <p:nvPr/>
        </p:nvSpPr>
        <p:spPr>
          <a:xfrm>
            <a:off x="1450903" y="8369444"/>
            <a:ext cx="38544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Century Gothic" panose="020B0502020202020204" pitchFamily="34" charset="0"/>
              </a:rPr>
              <a:t>Qualitative</a:t>
            </a:r>
            <a:r>
              <a:rPr lang="de-DE" sz="1000" dirty="0">
                <a:latin typeface="Century Gothic" panose="020B0502020202020204" pitchFamily="34" charset="0"/>
              </a:rPr>
              <a:t> Beurteilung der </a:t>
            </a:r>
          </a:p>
          <a:p>
            <a:pPr marL="169863" indent="-169863">
              <a:buFontTx/>
              <a:buChar char="-"/>
            </a:pPr>
            <a:r>
              <a:rPr lang="de-DE" sz="1000" dirty="0">
                <a:latin typeface="Century Gothic" panose="020B0502020202020204" pitchFamily="34" charset="0"/>
              </a:rPr>
              <a:t>in den </a:t>
            </a:r>
            <a:r>
              <a:rPr lang="de-DE" sz="1000" b="1" dirty="0">
                <a:latin typeface="Century Gothic" panose="020B0502020202020204" pitchFamily="34" charset="0"/>
              </a:rPr>
              <a:t>einzelnen Bestandteilen </a:t>
            </a:r>
            <a:r>
              <a:rPr lang="de-DE" sz="1000" dirty="0">
                <a:latin typeface="Century Gothic" panose="020B0502020202020204" pitchFamily="34" charset="0"/>
              </a:rPr>
              <a:t>und </a:t>
            </a:r>
          </a:p>
          <a:p>
            <a:pPr marL="169863" indent="-169863">
              <a:buFontTx/>
              <a:buChar char="-"/>
            </a:pPr>
            <a:r>
              <a:rPr lang="de-DE" sz="1000" dirty="0">
                <a:latin typeface="Century Gothic" panose="020B0502020202020204" pitchFamily="34" charset="0"/>
              </a:rPr>
              <a:t>in den </a:t>
            </a:r>
            <a:r>
              <a:rPr lang="de-DE" sz="1000" b="1" dirty="0">
                <a:latin typeface="Century Gothic" panose="020B0502020202020204" pitchFamily="34" charset="0"/>
              </a:rPr>
              <a:t>einzelnen Regelungsbereichen </a:t>
            </a:r>
          </a:p>
          <a:p>
            <a:r>
              <a:rPr lang="de-DE" sz="1000" dirty="0">
                <a:latin typeface="Century Gothic" panose="020B0502020202020204" pitchFamily="34" charset="0"/>
              </a:rPr>
              <a:t>des Qualitätssicherungssystems </a:t>
            </a:r>
            <a:r>
              <a:rPr lang="de-DE" sz="1000" b="1" dirty="0">
                <a:latin typeface="Century Gothic" panose="020B0502020202020204" pitchFamily="34" charset="0"/>
              </a:rPr>
              <a:t>identifizierten Qualitätsrisiken</a:t>
            </a:r>
          </a:p>
        </p:txBody>
      </p:sp>
      <p:sp>
        <p:nvSpPr>
          <p:cNvPr id="297" name="Textfeld 296">
            <a:extLst>
              <a:ext uri="{FF2B5EF4-FFF2-40B4-BE49-F238E27FC236}">
                <a16:creationId xmlns:a16="http://schemas.microsoft.com/office/drawing/2014/main" id="{2550C822-F8BA-418E-A95A-1A706E6BC810}"/>
              </a:ext>
            </a:extLst>
          </p:cNvPr>
          <p:cNvSpPr txBox="1"/>
          <p:nvPr/>
        </p:nvSpPr>
        <p:spPr>
          <a:xfrm>
            <a:off x="5278362" y="8386018"/>
            <a:ext cx="5440182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b="1" dirty="0">
                <a:latin typeface="Century Gothic" panose="020B0502020202020204" pitchFamily="34" charset="0"/>
              </a:rPr>
              <a:t>Prüfung, inwieweit die Qualitätsrisiken </a:t>
            </a:r>
          </a:p>
          <a:p>
            <a:r>
              <a:rPr lang="de-DE" sz="1000" dirty="0">
                <a:latin typeface="Century Gothic" panose="020B0502020202020204" pitchFamily="34" charset="0"/>
              </a:rPr>
              <a:t>z.B. im Hinblick auf </a:t>
            </a:r>
          </a:p>
          <a:p>
            <a:pPr marL="171079" indent="-171079">
              <a:buFontTx/>
              <a:buChar char="-"/>
            </a:pPr>
            <a:r>
              <a:rPr lang="de-DE" sz="1000" dirty="0">
                <a:latin typeface="Century Gothic" panose="020B0502020202020204" pitchFamily="34" charset="0"/>
              </a:rPr>
              <a:t>den Ausbildungs- und Fortbildungsstand der Mitarbeiter</a:t>
            </a:r>
          </a:p>
          <a:p>
            <a:pPr marL="171079" indent="-171079">
              <a:buFontTx/>
              <a:buChar char="-"/>
            </a:pPr>
            <a:r>
              <a:rPr lang="de-DE" sz="1000" dirty="0">
                <a:latin typeface="Century Gothic" panose="020B0502020202020204" pitchFamily="34" charset="0"/>
              </a:rPr>
              <a:t>im Rahmen der Auftragsabwicklung durch die WP-Praxis</a:t>
            </a:r>
          </a:p>
          <a:p>
            <a:r>
              <a:rPr lang="de-DE" sz="1000" dirty="0">
                <a:latin typeface="Century Gothic" panose="020B0502020202020204" pitchFamily="34" charset="0"/>
              </a:rPr>
              <a:t>zu einer </a:t>
            </a:r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konkreten Gefahr </a:t>
            </a:r>
            <a:r>
              <a:rPr lang="de-DE" sz="1000" dirty="0">
                <a:latin typeface="Century Gothic" panose="020B0502020202020204" pitchFamily="34" charset="0"/>
              </a:rPr>
              <a:t>führen, </a:t>
            </a:r>
          </a:p>
          <a:p>
            <a:r>
              <a:rPr lang="de-DE" sz="1000" dirty="0">
                <a:latin typeface="Century Gothic" panose="020B0502020202020204" pitchFamily="34" charset="0"/>
              </a:rPr>
              <a:t>dass die </a:t>
            </a:r>
            <a:r>
              <a:rPr lang="de-DE" sz="1000" b="1" dirty="0">
                <a:latin typeface="Century Gothic" panose="020B0502020202020204" pitchFamily="34" charset="0"/>
              </a:rPr>
              <a:t>beruflichen Leistungen</a:t>
            </a:r>
            <a:r>
              <a:rPr lang="de-DE" sz="1000" dirty="0">
                <a:latin typeface="Century Gothic" panose="020B0502020202020204" pitchFamily="34" charset="0"/>
              </a:rPr>
              <a:t>, die Gegenstand der Qualitätskontrolle sind, </a:t>
            </a:r>
          </a:p>
          <a:p>
            <a:r>
              <a:rPr lang="de-DE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nicht in Übereinstimmung </a:t>
            </a:r>
            <a:r>
              <a:rPr lang="de-DE" sz="1000" dirty="0">
                <a:latin typeface="Century Gothic" panose="020B0502020202020204" pitchFamily="34" charset="0"/>
              </a:rPr>
              <a:t>mit den </a:t>
            </a:r>
            <a:r>
              <a:rPr lang="de-DE" sz="1000" b="1" dirty="0">
                <a:latin typeface="Century Gothic" panose="020B0502020202020204" pitchFamily="34" charset="0"/>
              </a:rPr>
              <a:t>gesetzlichen und satzungsmäßigen Anforderungen erbracht </a:t>
            </a:r>
            <a:r>
              <a:rPr lang="de-DE" sz="1000" dirty="0">
                <a:latin typeface="Century Gothic" panose="020B0502020202020204" pitchFamily="34" charset="0"/>
              </a:rPr>
              <a:t>werden.</a:t>
            </a:r>
          </a:p>
        </p:txBody>
      </p:sp>
      <p:sp>
        <p:nvSpPr>
          <p:cNvPr id="298" name="Textfeld 297">
            <a:extLst>
              <a:ext uri="{FF2B5EF4-FFF2-40B4-BE49-F238E27FC236}">
                <a16:creationId xmlns:a16="http://schemas.microsoft.com/office/drawing/2014/main" id="{1CD7EF87-C176-4183-B928-F97EF1AA28C3}"/>
              </a:ext>
            </a:extLst>
          </p:cNvPr>
          <p:cNvSpPr txBox="1"/>
          <p:nvPr/>
        </p:nvSpPr>
        <p:spPr>
          <a:xfrm>
            <a:off x="11350374" y="8223620"/>
            <a:ext cx="2295830" cy="829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8" dirty="0">
                <a:latin typeface="Century Gothic" panose="020B0502020202020204" pitchFamily="34" charset="0"/>
              </a:rPr>
              <a:t>Falls im Prüfungsablauf </a:t>
            </a:r>
            <a:r>
              <a:rPr lang="de-DE" sz="958" b="1" dirty="0">
                <a:solidFill>
                  <a:srgbClr val="FF0000"/>
                </a:solidFill>
                <a:latin typeface="Century Gothic" panose="020B0502020202020204" pitchFamily="34" charset="0"/>
              </a:rPr>
              <a:t>neue Erkenntnisse</a:t>
            </a:r>
            <a:r>
              <a:rPr lang="de-DE" sz="958" dirty="0">
                <a:latin typeface="Century Gothic" panose="020B0502020202020204" pitchFamily="34" charset="0"/>
              </a:rPr>
              <a:t> auftreten:</a:t>
            </a:r>
          </a:p>
          <a:p>
            <a:r>
              <a:rPr lang="de-DE" sz="958" dirty="0">
                <a:latin typeface="Century Gothic" panose="020B0502020202020204" pitchFamily="34" charset="0"/>
              </a:rPr>
              <a:t>ggf. </a:t>
            </a:r>
            <a:r>
              <a:rPr lang="de-DE" sz="958" b="1" dirty="0">
                <a:latin typeface="Century Gothic" panose="020B0502020202020204" pitchFamily="34" charset="0"/>
              </a:rPr>
              <a:t>Anpassung Risikobeurteilung </a:t>
            </a:r>
            <a:r>
              <a:rPr lang="de-DE" sz="958" dirty="0">
                <a:latin typeface="Century Gothic" panose="020B0502020202020204" pitchFamily="34" charset="0"/>
              </a:rPr>
              <a:t>und </a:t>
            </a:r>
            <a:r>
              <a:rPr lang="de-DE" sz="958" b="1" dirty="0">
                <a:latin typeface="Century Gothic" panose="020B0502020202020204" pitchFamily="34" charset="0"/>
              </a:rPr>
              <a:t>Modifizierung geplanter Prüfungshandlungen</a:t>
            </a:r>
          </a:p>
        </p:txBody>
      </p:sp>
      <p:sp>
        <p:nvSpPr>
          <p:cNvPr id="299" name="Pfeil: nach oben gekrümmt 298">
            <a:extLst>
              <a:ext uri="{FF2B5EF4-FFF2-40B4-BE49-F238E27FC236}">
                <a16:creationId xmlns:a16="http://schemas.microsoft.com/office/drawing/2014/main" id="{ACE1FACD-9103-4CFB-8076-58F1F1AA1025}"/>
              </a:ext>
            </a:extLst>
          </p:cNvPr>
          <p:cNvSpPr/>
          <p:nvPr/>
        </p:nvSpPr>
        <p:spPr>
          <a:xfrm rot="5400000">
            <a:off x="11712603" y="9068020"/>
            <a:ext cx="331164" cy="20268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>
              <a:solidFill>
                <a:schemeClr val="tx1"/>
              </a:solidFill>
            </a:endParaRPr>
          </a:p>
        </p:txBody>
      </p:sp>
      <p:sp>
        <p:nvSpPr>
          <p:cNvPr id="300" name="Pfeil: nach oben gekrümmt 299">
            <a:extLst>
              <a:ext uri="{FF2B5EF4-FFF2-40B4-BE49-F238E27FC236}">
                <a16:creationId xmlns:a16="http://schemas.microsoft.com/office/drawing/2014/main" id="{6271D7A1-648F-4E09-B2E6-6202EEEAE785}"/>
              </a:ext>
            </a:extLst>
          </p:cNvPr>
          <p:cNvSpPr/>
          <p:nvPr/>
        </p:nvSpPr>
        <p:spPr>
          <a:xfrm rot="16200000">
            <a:off x="12434047" y="9048907"/>
            <a:ext cx="331164" cy="20268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>
              <a:solidFill>
                <a:schemeClr val="tx1"/>
              </a:solidFill>
            </a:endParaRPr>
          </a:p>
        </p:txBody>
      </p:sp>
      <p:sp>
        <p:nvSpPr>
          <p:cNvPr id="301" name="Textfeld 300">
            <a:extLst>
              <a:ext uri="{FF2B5EF4-FFF2-40B4-BE49-F238E27FC236}">
                <a16:creationId xmlns:a16="http://schemas.microsoft.com/office/drawing/2014/main" id="{93844034-1295-4BF1-8348-5A956410B360}"/>
              </a:ext>
            </a:extLst>
          </p:cNvPr>
          <p:cNvSpPr txBox="1"/>
          <p:nvPr/>
        </p:nvSpPr>
        <p:spPr>
          <a:xfrm>
            <a:off x="11937807" y="9027589"/>
            <a:ext cx="599511" cy="313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1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Iterativer Prozess</a:t>
            </a:r>
          </a:p>
        </p:txBody>
      </p:sp>
      <p:sp>
        <p:nvSpPr>
          <p:cNvPr id="302" name="Rechteck: abgerundete Ecken 301">
            <a:extLst>
              <a:ext uri="{FF2B5EF4-FFF2-40B4-BE49-F238E27FC236}">
                <a16:creationId xmlns:a16="http://schemas.microsoft.com/office/drawing/2014/main" id="{76016325-EB03-4077-9278-36448D5349F4}"/>
              </a:ext>
            </a:extLst>
          </p:cNvPr>
          <p:cNvSpPr/>
          <p:nvPr/>
        </p:nvSpPr>
        <p:spPr>
          <a:xfrm>
            <a:off x="1352041" y="9924318"/>
            <a:ext cx="12241733" cy="486462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Ergebnis</a:t>
            </a:r>
            <a:r>
              <a:rPr lang="de-DE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Prüfprogramm für Beurteilung der Angemessenheit des QSS</a:t>
            </a:r>
            <a:endParaRPr lang="de-DE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4" name="Rechteck: abgerundete Ecken 303">
            <a:extLst>
              <a:ext uri="{FF2B5EF4-FFF2-40B4-BE49-F238E27FC236}">
                <a16:creationId xmlns:a16="http://schemas.microsoft.com/office/drawing/2014/main" id="{BE4DA366-1FE1-47A4-8F91-739052206FD9}"/>
              </a:ext>
            </a:extLst>
          </p:cNvPr>
          <p:cNvSpPr/>
          <p:nvPr/>
        </p:nvSpPr>
        <p:spPr>
          <a:xfrm>
            <a:off x="379636" y="10605272"/>
            <a:ext cx="360003" cy="595098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197" b="1" dirty="0">
                <a:solidFill>
                  <a:schemeClr val="tx1"/>
                </a:solidFill>
                <a:latin typeface="Century Gothic" panose="020B0502020202020204" pitchFamily="34" charset="0"/>
              </a:rPr>
              <a:t>Durchführung von Prüfungshandlungen</a:t>
            </a:r>
          </a:p>
        </p:txBody>
      </p:sp>
      <p:sp>
        <p:nvSpPr>
          <p:cNvPr id="305" name="Rechteck: abgerundete Ecken 304">
            <a:extLst>
              <a:ext uri="{FF2B5EF4-FFF2-40B4-BE49-F238E27FC236}">
                <a16:creationId xmlns:a16="http://schemas.microsoft.com/office/drawing/2014/main" id="{0862EE18-3FE3-466C-9370-278F359362A3}"/>
              </a:ext>
            </a:extLst>
          </p:cNvPr>
          <p:cNvSpPr/>
          <p:nvPr/>
        </p:nvSpPr>
        <p:spPr>
          <a:xfrm>
            <a:off x="1352041" y="10605272"/>
            <a:ext cx="6019014" cy="357342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Beurteilung der 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Angemessenheit</a:t>
            </a:r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 des QSS</a:t>
            </a:r>
          </a:p>
        </p:txBody>
      </p:sp>
      <p:sp>
        <p:nvSpPr>
          <p:cNvPr id="306" name="Rechteck: abgerundete Ecken 305">
            <a:extLst>
              <a:ext uri="{FF2B5EF4-FFF2-40B4-BE49-F238E27FC236}">
                <a16:creationId xmlns:a16="http://schemas.microsoft.com/office/drawing/2014/main" id="{627A5EE6-A285-414E-9CFC-CD8230900893}"/>
              </a:ext>
            </a:extLst>
          </p:cNvPr>
          <p:cNvSpPr/>
          <p:nvPr/>
        </p:nvSpPr>
        <p:spPr>
          <a:xfrm>
            <a:off x="8140936" y="10605272"/>
            <a:ext cx="5422664" cy="357342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Beurteilung der </a:t>
            </a:r>
            <a:r>
              <a:rPr lang="de-DE" sz="958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Wirksamkeit</a:t>
            </a:r>
            <a:r>
              <a:rPr lang="de-DE" sz="958" b="1" dirty="0">
                <a:solidFill>
                  <a:schemeClr val="bg1"/>
                </a:solidFill>
                <a:latin typeface="Century Gothic" panose="020B0502020202020204" pitchFamily="34" charset="0"/>
              </a:rPr>
              <a:t> des QSS</a:t>
            </a:r>
          </a:p>
        </p:txBody>
      </p:sp>
      <p:sp>
        <p:nvSpPr>
          <p:cNvPr id="307" name="Rechteck: abgerundete Ecken 306">
            <a:extLst>
              <a:ext uri="{FF2B5EF4-FFF2-40B4-BE49-F238E27FC236}">
                <a16:creationId xmlns:a16="http://schemas.microsoft.com/office/drawing/2014/main" id="{5D7CE870-947E-4508-ABF5-7E07DDE5A4F1}"/>
              </a:ext>
            </a:extLst>
          </p:cNvPr>
          <p:cNvSpPr/>
          <p:nvPr/>
        </p:nvSpPr>
        <p:spPr>
          <a:xfrm>
            <a:off x="1456685" y="15880797"/>
            <a:ext cx="5990400" cy="675457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Ergebnis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: Feststellungen zur Beurteilung der 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Angemessenheit des QSS als </a:t>
            </a:r>
          </a:p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Grundlage für das Prüfungsprogramm zur Beurteilung der Wirksamkeit des QSS</a:t>
            </a:r>
          </a:p>
        </p:txBody>
      </p:sp>
      <p:cxnSp>
        <p:nvCxnSpPr>
          <p:cNvPr id="308" name="Verbinder: gewinkelt 307">
            <a:extLst>
              <a:ext uri="{FF2B5EF4-FFF2-40B4-BE49-F238E27FC236}">
                <a16:creationId xmlns:a16="http://schemas.microsoft.com/office/drawing/2014/main" id="{B5C9365B-649D-4CC0-94AC-A637C70E14BA}"/>
              </a:ext>
            </a:extLst>
          </p:cNvPr>
          <p:cNvCxnSpPr>
            <a:cxnSpLocks/>
            <a:stCxn id="307" idx="3"/>
            <a:endCxn id="306" idx="1"/>
          </p:cNvCxnSpPr>
          <p:nvPr/>
        </p:nvCxnSpPr>
        <p:spPr>
          <a:xfrm flipV="1">
            <a:off x="7447085" y="10783943"/>
            <a:ext cx="693851" cy="5434583"/>
          </a:xfrm>
          <a:prstGeom prst="bentConnector3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" name="Rechteck: abgerundete Ecken 308">
            <a:extLst>
              <a:ext uri="{FF2B5EF4-FFF2-40B4-BE49-F238E27FC236}">
                <a16:creationId xmlns:a16="http://schemas.microsoft.com/office/drawing/2014/main" id="{02A10A0A-4EFA-42FE-A131-0B81BF3249E9}"/>
              </a:ext>
            </a:extLst>
          </p:cNvPr>
          <p:cNvSpPr/>
          <p:nvPr/>
        </p:nvSpPr>
        <p:spPr>
          <a:xfrm>
            <a:off x="8216967" y="15072566"/>
            <a:ext cx="5345770" cy="357342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Ergebnis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: Feststellungen zur Beurteilung der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Wirksamkeit des QSS</a:t>
            </a:r>
          </a:p>
        </p:txBody>
      </p:sp>
      <p:sp>
        <p:nvSpPr>
          <p:cNvPr id="310" name="Rechteck: abgerundete Ecken 309">
            <a:extLst>
              <a:ext uri="{FF2B5EF4-FFF2-40B4-BE49-F238E27FC236}">
                <a16:creationId xmlns:a16="http://schemas.microsoft.com/office/drawing/2014/main" id="{E963D117-1CEC-48F1-A5C5-37A3E50356CD}"/>
              </a:ext>
            </a:extLst>
          </p:cNvPr>
          <p:cNvSpPr/>
          <p:nvPr/>
        </p:nvSpPr>
        <p:spPr>
          <a:xfrm>
            <a:off x="388278" y="16768731"/>
            <a:ext cx="360003" cy="330375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197" b="1" dirty="0">
                <a:solidFill>
                  <a:schemeClr val="tx1"/>
                </a:solidFill>
                <a:latin typeface="Century Gothic" panose="020B0502020202020204" pitchFamily="34" charset="0"/>
              </a:rPr>
              <a:t>Ableitung Prüfungsergebnis</a:t>
            </a:r>
          </a:p>
        </p:txBody>
      </p:sp>
      <p:sp>
        <p:nvSpPr>
          <p:cNvPr id="311" name="Rechteck: abgerundete Ecken 310">
            <a:extLst>
              <a:ext uri="{FF2B5EF4-FFF2-40B4-BE49-F238E27FC236}">
                <a16:creationId xmlns:a16="http://schemas.microsoft.com/office/drawing/2014/main" id="{12E44CD2-7ED3-4373-85D0-24D0D152D2A6}"/>
              </a:ext>
            </a:extLst>
          </p:cNvPr>
          <p:cNvSpPr/>
          <p:nvPr/>
        </p:nvSpPr>
        <p:spPr>
          <a:xfrm>
            <a:off x="1456686" y="16768731"/>
            <a:ext cx="5991187" cy="651813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Auswertung der Prüfungsergebnisse und Beurteilung der Wesentlichkeit von festgestellten Mängeln im QSS</a:t>
            </a:r>
          </a:p>
        </p:txBody>
      </p:sp>
      <p:sp>
        <p:nvSpPr>
          <p:cNvPr id="312" name="Rechteck: abgerundete Ecken 311">
            <a:extLst>
              <a:ext uri="{FF2B5EF4-FFF2-40B4-BE49-F238E27FC236}">
                <a16:creationId xmlns:a16="http://schemas.microsoft.com/office/drawing/2014/main" id="{8266ACA2-951E-4DE3-A9CC-03AA651855B4}"/>
              </a:ext>
            </a:extLst>
          </p:cNvPr>
          <p:cNvSpPr/>
          <p:nvPr/>
        </p:nvSpPr>
        <p:spPr>
          <a:xfrm>
            <a:off x="9595505" y="17701308"/>
            <a:ext cx="3323474" cy="696988"/>
          </a:xfrm>
          <a:prstGeom prst="roundRect">
            <a:avLst/>
          </a:prstGeom>
          <a:solidFill>
            <a:srgbClr val="FFF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Ergebnis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: Beurteilung, ob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wesentliche Mängel im QSS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vorliegen und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abschließendes Prüfungsurteil</a:t>
            </a:r>
          </a:p>
        </p:txBody>
      </p:sp>
      <p:sp>
        <p:nvSpPr>
          <p:cNvPr id="313" name="Textfeld 312">
            <a:extLst>
              <a:ext uri="{FF2B5EF4-FFF2-40B4-BE49-F238E27FC236}">
                <a16:creationId xmlns:a16="http://schemas.microsoft.com/office/drawing/2014/main" id="{B11816AF-697A-46E2-91E4-F891433821C8}"/>
              </a:ext>
            </a:extLst>
          </p:cNvPr>
          <p:cNvSpPr txBox="1"/>
          <p:nvPr/>
        </p:nvSpPr>
        <p:spPr>
          <a:xfrm>
            <a:off x="8162795" y="11127283"/>
            <a:ext cx="2768453" cy="3502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838" b="1" dirty="0">
                <a:latin typeface="Century Gothic" panose="020B0502020202020204" pitchFamily="34" charset="0"/>
              </a:rPr>
              <a:t>Wirksamkeit des Nachschau- und Verbesserungsprozesses</a:t>
            </a:r>
          </a:p>
        </p:txBody>
      </p:sp>
      <p:sp>
        <p:nvSpPr>
          <p:cNvPr id="314" name="Textfeld 313">
            <a:extLst>
              <a:ext uri="{FF2B5EF4-FFF2-40B4-BE49-F238E27FC236}">
                <a16:creationId xmlns:a16="http://schemas.microsoft.com/office/drawing/2014/main" id="{33759D7A-C5F4-4DD2-8D68-E66C73EA5A0F}"/>
              </a:ext>
            </a:extLst>
          </p:cNvPr>
          <p:cNvSpPr txBox="1"/>
          <p:nvPr/>
        </p:nvSpPr>
        <p:spPr>
          <a:xfrm>
            <a:off x="1323157" y="11127284"/>
            <a:ext cx="213502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Praxisführung und –</a:t>
            </a:r>
            <a:r>
              <a:rPr lang="de-DE" sz="900" b="1" dirty="0" err="1">
                <a:highlight>
                  <a:srgbClr val="C0C0C0"/>
                </a:highlight>
                <a:latin typeface="Century Gothic" panose="020B0502020202020204" pitchFamily="34" charset="0"/>
              </a:rPr>
              <a:t>steuerung</a:t>
            </a:r>
            <a:endParaRPr lang="de-DE" sz="900" b="1" dirty="0">
              <a:highlight>
                <a:srgbClr val="C0C0C0"/>
              </a:highlight>
              <a:latin typeface="Century Gothic" panose="020B0502020202020204" pitchFamily="34" charset="0"/>
            </a:endParaRP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Regelungen und Maßnahmen zur Schaffung Qualitätskultur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Rollen-/Aufgabenverteilung</a:t>
            </a:r>
            <a:br>
              <a:rPr lang="de-DE" sz="900" dirty="0">
                <a:latin typeface="Century Gothic" panose="020B0502020202020204" pitchFamily="34" charset="0"/>
              </a:rPr>
            </a:br>
            <a:r>
              <a:rPr lang="de-DE" sz="900" dirty="0">
                <a:latin typeface="Century Gothic" panose="020B0502020202020204" pitchFamily="34" charset="0"/>
              </a:rPr>
              <a:t>für QMS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Steuerung vorhandener Ressourcen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Prozess Gesamtbeurteilung des QSS </a:t>
            </a:r>
          </a:p>
        </p:txBody>
      </p:sp>
      <p:sp>
        <p:nvSpPr>
          <p:cNvPr id="315" name="Textfeld 314">
            <a:extLst>
              <a:ext uri="{FF2B5EF4-FFF2-40B4-BE49-F238E27FC236}">
                <a16:creationId xmlns:a16="http://schemas.microsoft.com/office/drawing/2014/main" id="{711EB1E5-0CE6-4C04-AB41-D4B6BE94F17A}"/>
              </a:ext>
            </a:extLst>
          </p:cNvPr>
          <p:cNvSpPr txBox="1"/>
          <p:nvPr/>
        </p:nvSpPr>
        <p:spPr>
          <a:xfrm>
            <a:off x="3315911" y="11127283"/>
            <a:ext cx="19881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Regelungen und Maßnahmen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Information über </a:t>
            </a:r>
            <a:r>
              <a:rPr lang="de-DE" sz="900" b="1" dirty="0">
                <a:latin typeface="Century Gothic" panose="020B0502020202020204" pitchFamily="34" charset="0"/>
              </a:rPr>
              <a:t>Prüfungsansatz der WP-Praxis </a:t>
            </a:r>
            <a:r>
              <a:rPr lang="de-DE" sz="900" dirty="0">
                <a:latin typeface="Century Gothic" panose="020B0502020202020204" pitchFamily="34" charset="0"/>
              </a:rPr>
              <a:t>zur Durchführung von Abschlussprüfungen und Nachhaltigkeitsprüfungen einholen und deren </a:t>
            </a:r>
            <a:r>
              <a:rPr lang="de-DE" sz="900" b="1" dirty="0">
                <a:latin typeface="Century Gothic" panose="020B0502020202020204" pitchFamily="34" charset="0"/>
              </a:rPr>
              <a:t>Angemessenheit </a:t>
            </a:r>
            <a:r>
              <a:rPr lang="de-DE" sz="900" dirty="0">
                <a:latin typeface="Century Gothic" panose="020B0502020202020204" pitchFamily="34" charset="0"/>
              </a:rPr>
              <a:t>beurteilen.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Eingesetzte </a:t>
            </a:r>
            <a:r>
              <a:rPr lang="de-DE" sz="900" b="1" dirty="0">
                <a:latin typeface="Century Gothic" panose="020B0502020202020204" pitchFamily="34" charset="0"/>
              </a:rPr>
              <a:t>technologische und fachliche Ressourcen </a:t>
            </a:r>
            <a:r>
              <a:rPr lang="de-DE" sz="900" dirty="0">
                <a:latin typeface="Century Gothic" panose="020B0502020202020204" pitchFamily="34" charset="0"/>
              </a:rPr>
              <a:t>für Prüfungsdurchführung (</a:t>
            </a:r>
            <a:r>
              <a:rPr lang="de-DE" sz="900" b="1" dirty="0">
                <a:latin typeface="Century Gothic" panose="020B0502020202020204" pitchFamily="34" charset="0"/>
              </a:rPr>
              <a:t>Softwarebescheinigungen</a:t>
            </a:r>
            <a:r>
              <a:rPr lang="de-DE" sz="900" dirty="0">
                <a:latin typeface="Century Gothic" panose="020B0502020202020204" pitchFamily="34" charset="0"/>
              </a:rPr>
              <a:t> zulässig)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endParaRPr lang="de-DE" sz="900" dirty="0">
              <a:latin typeface="Century Gothic" panose="020B0502020202020204" pitchFamily="34" charset="0"/>
            </a:endParaRPr>
          </a:p>
        </p:txBody>
      </p:sp>
      <p:sp>
        <p:nvSpPr>
          <p:cNvPr id="316" name="Textfeld 315">
            <a:extLst>
              <a:ext uri="{FF2B5EF4-FFF2-40B4-BE49-F238E27FC236}">
                <a16:creationId xmlns:a16="http://schemas.microsoft.com/office/drawing/2014/main" id="{6769F5AE-9AF4-497B-9FBB-C3B68BD6CC82}"/>
              </a:ext>
            </a:extLst>
          </p:cNvPr>
          <p:cNvSpPr txBox="1"/>
          <p:nvPr/>
        </p:nvSpPr>
        <p:spPr>
          <a:xfrm>
            <a:off x="5480041" y="11166926"/>
            <a:ext cx="198819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Information und Kommunikation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Prozesse zur Erfassung und Verarbeitung </a:t>
            </a:r>
            <a:r>
              <a:rPr lang="de-DE" sz="900" dirty="0">
                <a:latin typeface="Century Gothic" panose="020B0502020202020204" pitchFamily="34" charset="0"/>
              </a:rPr>
              <a:t>QMS-relevanter Informationen (z.B. systematische Erfassung von Infos für Unabhängigkeit)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Kommunikation innerhalb WP-Praxis </a:t>
            </a:r>
            <a:r>
              <a:rPr lang="de-DE" sz="900" dirty="0">
                <a:latin typeface="Century Gothic" panose="020B0502020202020204" pitchFamily="34" charset="0"/>
              </a:rPr>
              <a:t>zur Unterstützung QMS (Fachpersonal – QMS-Verantwortliche) 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Kommunikation mit Dritten </a:t>
            </a:r>
            <a:r>
              <a:rPr lang="de-DE" sz="900" dirty="0">
                <a:latin typeface="Century Gothic" panose="020B0502020202020204" pitchFamily="34" charset="0"/>
              </a:rPr>
              <a:t>über QMS (z.B. Dienstleister, Aufsichtsorgane von Mandanten)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endParaRPr lang="de-DE" sz="900" dirty="0">
              <a:latin typeface="Century Gothic" panose="020B0502020202020204" pitchFamily="34" charset="0"/>
            </a:endParaRPr>
          </a:p>
        </p:txBody>
      </p:sp>
      <p:sp>
        <p:nvSpPr>
          <p:cNvPr id="317" name="Textfeld 316">
            <a:extLst>
              <a:ext uri="{FF2B5EF4-FFF2-40B4-BE49-F238E27FC236}">
                <a16:creationId xmlns:a16="http://schemas.microsoft.com/office/drawing/2014/main" id="{23FE0BFA-86BC-407B-B157-FA049D7B3670}"/>
              </a:ext>
            </a:extLst>
          </p:cNvPr>
          <p:cNvSpPr txBox="1"/>
          <p:nvPr/>
        </p:nvSpPr>
        <p:spPr>
          <a:xfrm>
            <a:off x="1373051" y="14717292"/>
            <a:ext cx="59359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Nachschau- und Verbesserungsprozess</a:t>
            </a:r>
            <a:endParaRPr lang="de-DE" sz="900" dirty="0">
              <a:highlight>
                <a:srgbClr val="C0C0C0"/>
              </a:highlight>
              <a:latin typeface="Century Gothic" panose="020B0502020202020204" pitchFamily="34" charset="0"/>
            </a:endParaRP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Nachschaubeauftragter</a:t>
            </a:r>
            <a:r>
              <a:rPr lang="de-DE" sz="900" dirty="0">
                <a:latin typeface="Century Gothic" panose="020B0502020202020204" pitchFamily="34" charset="0"/>
              </a:rPr>
              <a:t>: notwendige Fähigkeit und Durchsetzungskraft und Objektivität vorhanden?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Zur </a:t>
            </a:r>
            <a:r>
              <a:rPr lang="de-DE" sz="900" b="1" dirty="0">
                <a:latin typeface="Century Gothic" panose="020B0502020202020204" pitchFamily="34" charset="0"/>
              </a:rPr>
              <a:t>Nachschau eingesetzte Mitarbeiter</a:t>
            </a:r>
            <a:r>
              <a:rPr lang="de-DE" sz="900" dirty="0">
                <a:latin typeface="Century Gothic" panose="020B0502020202020204" pitchFamily="34" charset="0"/>
              </a:rPr>
              <a:t>: fachlich und persönlich </a:t>
            </a:r>
            <a:r>
              <a:rPr lang="de-DE" sz="900" b="1" dirty="0">
                <a:latin typeface="Century Gothic" panose="020B0502020202020204" pitchFamily="34" charset="0"/>
              </a:rPr>
              <a:t>geeignet</a:t>
            </a:r>
            <a:r>
              <a:rPr lang="de-DE" sz="900" dirty="0">
                <a:latin typeface="Century Gothic" panose="020B0502020202020204" pitchFamily="34" charset="0"/>
              </a:rPr>
              <a:t>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Verfahren der Nachschau </a:t>
            </a:r>
            <a:r>
              <a:rPr lang="de-DE" sz="900" dirty="0">
                <a:latin typeface="Century Gothic" panose="020B0502020202020204" pitchFamily="34" charset="0"/>
              </a:rPr>
              <a:t>(inkl. Turnus, Umfang, kritische Grundhaltung etc.) </a:t>
            </a:r>
            <a:r>
              <a:rPr lang="de-DE" sz="900" b="1" dirty="0">
                <a:latin typeface="Century Gothic" panose="020B0502020202020204" pitchFamily="34" charset="0"/>
              </a:rPr>
              <a:t>angemessen</a:t>
            </a:r>
            <a:r>
              <a:rPr lang="de-DE" sz="900" dirty="0">
                <a:latin typeface="Century Gothic" panose="020B0502020202020204" pitchFamily="34" charset="0"/>
              </a:rPr>
              <a:t>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Ergebnisse der Nachschau</a:t>
            </a:r>
            <a:r>
              <a:rPr lang="de-DE" sz="900" dirty="0">
                <a:latin typeface="Century Gothic" panose="020B0502020202020204" pitchFamily="34" charset="0"/>
              </a:rPr>
              <a:t>: wurden </a:t>
            </a:r>
            <a:r>
              <a:rPr lang="de-DE" sz="900" b="1" dirty="0">
                <a:latin typeface="Century Gothic" panose="020B0502020202020204" pitchFamily="34" charset="0"/>
              </a:rPr>
              <a:t>Ursachen</a:t>
            </a:r>
            <a:r>
              <a:rPr lang="de-DE" sz="900" dirty="0">
                <a:latin typeface="Century Gothic" panose="020B0502020202020204" pitchFamily="34" charset="0"/>
              </a:rPr>
              <a:t> von QMS-Mängeln </a:t>
            </a:r>
            <a:r>
              <a:rPr lang="de-DE" sz="900" b="1" dirty="0">
                <a:latin typeface="Century Gothic" panose="020B0502020202020204" pitchFamily="34" charset="0"/>
              </a:rPr>
              <a:t>analysiert</a:t>
            </a:r>
            <a:r>
              <a:rPr lang="de-DE" sz="900" dirty="0">
                <a:latin typeface="Century Gothic" panose="020B0502020202020204" pitchFamily="34" charset="0"/>
              </a:rPr>
              <a:t> und Maßnahmen zu deren Behebung (</a:t>
            </a:r>
            <a:r>
              <a:rPr lang="de-DE" sz="900" b="1" dirty="0">
                <a:latin typeface="Century Gothic" panose="020B0502020202020204" pitchFamily="34" charset="0"/>
              </a:rPr>
              <a:t>Verbesserungsprozess</a:t>
            </a:r>
            <a:r>
              <a:rPr lang="de-DE" sz="900" dirty="0">
                <a:latin typeface="Century Gothic" panose="020B0502020202020204" pitchFamily="34" charset="0"/>
              </a:rPr>
              <a:t>) ergriffen?</a:t>
            </a:r>
          </a:p>
        </p:txBody>
      </p:sp>
      <p:sp>
        <p:nvSpPr>
          <p:cNvPr id="318" name="Textfeld 317">
            <a:extLst>
              <a:ext uri="{FF2B5EF4-FFF2-40B4-BE49-F238E27FC236}">
                <a16:creationId xmlns:a16="http://schemas.microsoft.com/office/drawing/2014/main" id="{20381EEA-C0F9-487B-B538-7C7FB9C2CFC3}"/>
              </a:ext>
            </a:extLst>
          </p:cNvPr>
          <p:cNvSpPr txBox="1"/>
          <p:nvPr/>
        </p:nvSpPr>
        <p:spPr>
          <a:xfrm>
            <a:off x="8162794" y="11501459"/>
            <a:ext cx="2373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Century Gothic" panose="020B0502020202020204" pitchFamily="34" charset="0"/>
              </a:rPr>
              <a:t>Wird eine wirksame Überwachung der Einhaltung des QSS ermöglicht?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Werden angemessene </a:t>
            </a:r>
            <a:r>
              <a:rPr lang="de-DE" sz="900" b="1" dirty="0">
                <a:latin typeface="Century Gothic" panose="020B0502020202020204" pitchFamily="34" charset="0"/>
              </a:rPr>
              <a:t>Regelungen</a:t>
            </a:r>
            <a:r>
              <a:rPr lang="de-DE" sz="900" dirty="0">
                <a:latin typeface="Century Gothic" panose="020B0502020202020204" pitchFamily="34" charset="0"/>
              </a:rPr>
              <a:t> </a:t>
            </a:r>
            <a:r>
              <a:rPr lang="de-DE" sz="900" b="1" dirty="0">
                <a:latin typeface="Century Gothic" panose="020B0502020202020204" pitchFamily="34" charset="0"/>
              </a:rPr>
              <a:t>tatsächlich eingehalten </a:t>
            </a:r>
            <a:r>
              <a:rPr lang="de-DE" sz="900" dirty="0">
                <a:latin typeface="Century Gothic" panose="020B0502020202020204" pitchFamily="34" charset="0"/>
              </a:rPr>
              <a:t>und 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sind die </a:t>
            </a:r>
            <a:r>
              <a:rPr lang="de-DE" sz="900" b="1" dirty="0">
                <a:latin typeface="Century Gothic" panose="020B0502020202020204" pitchFamily="34" charset="0"/>
              </a:rPr>
              <a:t>Nachschauergebnisse vertretbar?</a:t>
            </a:r>
          </a:p>
        </p:txBody>
      </p:sp>
      <p:sp>
        <p:nvSpPr>
          <p:cNvPr id="319" name="Textfeld 318">
            <a:extLst>
              <a:ext uri="{FF2B5EF4-FFF2-40B4-BE49-F238E27FC236}">
                <a16:creationId xmlns:a16="http://schemas.microsoft.com/office/drawing/2014/main" id="{8F5D2076-4D41-41FA-9B57-310D925BC876}"/>
              </a:ext>
            </a:extLst>
          </p:cNvPr>
          <p:cNvSpPr txBox="1"/>
          <p:nvPr/>
        </p:nvSpPr>
        <p:spPr>
          <a:xfrm>
            <a:off x="8162794" y="12726828"/>
            <a:ext cx="23730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Werden </a:t>
            </a:r>
            <a:r>
              <a:rPr lang="de-DE" sz="900" b="1" dirty="0">
                <a:latin typeface="Century Gothic" panose="020B0502020202020204" pitchFamily="34" charset="0"/>
              </a:rPr>
              <a:t>Kriterien für Auswahl der Aufträge </a:t>
            </a:r>
            <a:r>
              <a:rPr lang="de-DE" sz="900" dirty="0">
                <a:latin typeface="Century Gothic" panose="020B0502020202020204" pitchFamily="34" charset="0"/>
              </a:rPr>
              <a:t>für Nachschau eingehalten?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Wurde </a:t>
            </a:r>
            <a:r>
              <a:rPr lang="de-DE" sz="900" b="1" dirty="0">
                <a:latin typeface="Century Gothic" panose="020B0502020202020204" pitchFamily="34" charset="0"/>
              </a:rPr>
              <a:t>bei Selbstvergewisserung angemessener zeitlicher Abstand eingehalten?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Wurden </a:t>
            </a:r>
            <a:r>
              <a:rPr lang="de-DE" sz="900" b="1" dirty="0">
                <a:latin typeface="Century Gothic" panose="020B0502020202020204" pitchFamily="34" charset="0"/>
              </a:rPr>
              <a:t>Feststellungen</a:t>
            </a:r>
            <a:r>
              <a:rPr lang="de-DE" sz="900" dirty="0">
                <a:latin typeface="Century Gothic" panose="020B0502020202020204" pitchFamily="34" charset="0"/>
              </a:rPr>
              <a:t> der Nachschau darauf hin </a:t>
            </a:r>
            <a:r>
              <a:rPr lang="de-DE" sz="900" b="1" dirty="0">
                <a:latin typeface="Century Gothic" panose="020B0502020202020204" pitchFamily="34" charset="0"/>
              </a:rPr>
              <a:t>beurteilt, ob ein QMS-Mangel </a:t>
            </a:r>
            <a:r>
              <a:rPr lang="de-DE" sz="900" dirty="0">
                <a:latin typeface="Century Gothic" panose="020B0502020202020204" pitchFamily="34" charset="0"/>
              </a:rPr>
              <a:t>vorliegt?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Wurde bei identifizierten QMS-Mängeln </a:t>
            </a:r>
            <a:r>
              <a:rPr lang="de-DE" sz="900" b="1" dirty="0">
                <a:latin typeface="Century Gothic" panose="020B0502020202020204" pitchFamily="34" charset="0"/>
              </a:rPr>
              <a:t>Ursachenanalyse</a:t>
            </a:r>
            <a:r>
              <a:rPr lang="de-DE" sz="900" dirty="0">
                <a:latin typeface="Century Gothic" panose="020B0502020202020204" pitchFamily="34" charset="0"/>
              </a:rPr>
              <a:t> durchgeführt?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Wurde auf Feststellungen </a:t>
            </a:r>
            <a:r>
              <a:rPr lang="de-DE" sz="900" b="1" dirty="0">
                <a:latin typeface="Century Gothic" panose="020B0502020202020204" pitchFamily="34" charset="0"/>
              </a:rPr>
              <a:t>angemessen reagiert?</a:t>
            </a:r>
          </a:p>
        </p:txBody>
      </p:sp>
      <p:sp>
        <p:nvSpPr>
          <p:cNvPr id="320" name="Pfeil: nach unten 319">
            <a:extLst>
              <a:ext uri="{FF2B5EF4-FFF2-40B4-BE49-F238E27FC236}">
                <a16:creationId xmlns:a16="http://schemas.microsoft.com/office/drawing/2014/main" id="{CD4D0DAC-817D-43DE-9975-CC1404013ED8}"/>
              </a:ext>
            </a:extLst>
          </p:cNvPr>
          <p:cNvSpPr/>
          <p:nvPr/>
        </p:nvSpPr>
        <p:spPr>
          <a:xfrm>
            <a:off x="9181723" y="12424789"/>
            <a:ext cx="289075" cy="206041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/>
          </a:p>
        </p:txBody>
      </p:sp>
      <p:sp>
        <p:nvSpPr>
          <p:cNvPr id="321" name="Rechteck: abgerundete Ecken 320">
            <a:extLst>
              <a:ext uri="{FF2B5EF4-FFF2-40B4-BE49-F238E27FC236}">
                <a16:creationId xmlns:a16="http://schemas.microsoft.com/office/drawing/2014/main" id="{17C34976-FB3B-4B76-9A64-644AF0F891E3}"/>
              </a:ext>
            </a:extLst>
          </p:cNvPr>
          <p:cNvSpPr/>
          <p:nvPr/>
        </p:nvSpPr>
        <p:spPr>
          <a:xfrm>
            <a:off x="10511585" y="11594449"/>
            <a:ext cx="433373" cy="270958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900" b="1" dirty="0">
                <a:solidFill>
                  <a:schemeClr val="tx1"/>
                </a:solidFill>
              </a:rPr>
              <a:t>Wirksame Nachschau </a:t>
            </a:r>
            <a:r>
              <a:rPr lang="de-DE" sz="900" dirty="0">
                <a:solidFill>
                  <a:schemeClr val="tx1"/>
                </a:solidFill>
              </a:rPr>
              <a:t>kann zu </a:t>
            </a:r>
            <a:r>
              <a:rPr lang="de-DE" sz="900" b="1" dirty="0">
                <a:solidFill>
                  <a:schemeClr val="bg1"/>
                </a:solidFill>
                <a:highlight>
                  <a:srgbClr val="FF0000"/>
                </a:highlight>
              </a:rPr>
              <a:t>Reduzierung des Prüfungsumfangs </a:t>
            </a:r>
            <a:r>
              <a:rPr lang="de-DE" sz="900" dirty="0">
                <a:solidFill>
                  <a:schemeClr val="tx1"/>
                </a:solidFill>
              </a:rPr>
              <a:t>der Qualitätskontrolle führen</a:t>
            </a:r>
          </a:p>
        </p:txBody>
      </p:sp>
      <p:sp>
        <p:nvSpPr>
          <p:cNvPr id="322" name="Textfeld 321">
            <a:extLst>
              <a:ext uri="{FF2B5EF4-FFF2-40B4-BE49-F238E27FC236}">
                <a16:creationId xmlns:a16="http://schemas.microsoft.com/office/drawing/2014/main" id="{803D5F42-255A-4892-ADCC-656337159C25}"/>
              </a:ext>
            </a:extLst>
          </p:cNvPr>
          <p:cNvSpPr txBox="1"/>
          <p:nvPr/>
        </p:nvSpPr>
        <p:spPr>
          <a:xfrm>
            <a:off x="11128927" y="11140042"/>
            <a:ext cx="2440572" cy="3502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838" b="1" dirty="0">
                <a:latin typeface="Century Gothic" panose="020B0502020202020204" pitchFamily="34" charset="0"/>
              </a:rPr>
              <a:t>Wirksamkeit der weiteren Bestandteile des risikobasierten QSS</a:t>
            </a:r>
          </a:p>
        </p:txBody>
      </p:sp>
      <p:sp>
        <p:nvSpPr>
          <p:cNvPr id="323" name="Textfeld 322">
            <a:extLst>
              <a:ext uri="{FF2B5EF4-FFF2-40B4-BE49-F238E27FC236}">
                <a16:creationId xmlns:a16="http://schemas.microsoft.com/office/drawing/2014/main" id="{39B4DD38-C984-4E7F-B53B-C74D7B7CE58C}"/>
              </a:ext>
            </a:extLst>
          </p:cNvPr>
          <p:cNvSpPr txBox="1"/>
          <p:nvPr/>
        </p:nvSpPr>
        <p:spPr>
          <a:xfrm>
            <a:off x="11082102" y="11514218"/>
            <a:ext cx="251167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Century Gothic" panose="020B0502020202020204" pitchFamily="34" charset="0"/>
              </a:rPr>
              <a:t>Prüfungshandlungen zur Beurteilung der Wirksamkeit der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Praxisführung und –</a:t>
            </a:r>
            <a:r>
              <a:rPr lang="de-DE" sz="900" dirty="0" err="1">
                <a:latin typeface="Century Gothic" panose="020B0502020202020204" pitchFamily="34" charset="0"/>
              </a:rPr>
              <a:t>steuerung</a:t>
            </a:r>
            <a:endParaRPr lang="de-DE" sz="900" dirty="0">
              <a:latin typeface="Century Gothic" panose="020B0502020202020204" pitchFamily="34" charset="0"/>
            </a:endParaRP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Risikobeurteilungsprozess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Information und Kommunikation</a:t>
            </a:r>
          </a:p>
        </p:txBody>
      </p:sp>
      <p:sp>
        <p:nvSpPr>
          <p:cNvPr id="324" name="Textfeld 323">
            <a:extLst>
              <a:ext uri="{FF2B5EF4-FFF2-40B4-BE49-F238E27FC236}">
                <a16:creationId xmlns:a16="http://schemas.microsoft.com/office/drawing/2014/main" id="{7ED3E2E8-ABBC-4B93-9A0A-3C4075D8D972}"/>
              </a:ext>
            </a:extLst>
          </p:cNvPr>
          <p:cNvSpPr txBox="1"/>
          <p:nvPr/>
        </p:nvSpPr>
        <p:spPr>
          <a:xfrm>
            <a:off x="11074975" y="12360843"/>
            <a:ext cx="24945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Century Gothic" panose="020B0502020202020204" pitchFamily="34" charset="0"/>
              </a:rPr>
              <a:t>Prüfungshandlungen zur Beurteilung der Wirksamkeit der </a:t>
            </a:r>
            <a:r>
              <a:rPr lang="de-DE" sz="9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Auftragsdurchführung</a:t>
            </a:r>
            <a:r>
              <a:rPr lang="de-DE" sz="900" b="1" dirty="0">
                <a:latin typeface="Century Gothic" panose="020B0502020202020204" pitchFamily="34" charset="0"/>
              </a:rPr>
              <a:t>: </a:t>
            </a:r>
          </a:p>
          <a:p>
            <a:r>
              <a:rPr lang="de-DE" sz="900" dirty="0" err="1">
                <a:latin typeface="Century Gothic" panose="020B0502020202020204" pitchFamily="34" charset="0"/>
              </a:rPr>
              <a:t>PfQK</a:t>
            </a:r>
            <a:r>
              <a:rPr lang="de-DE" sz="900" dirty="0">
                <a:latin typeface="Century Gothic" panose="020B0502020202020204" pitchFamily="34" charset="0"/>
              </a:rPr>
              <a:t> muss </a:t>
            </a:r>
            <a:r>
              <a:rPr lang="de-DE" sz="900" b="1" dirty="0">
                <a:latin typeface="Century Gothic" panose="020B0502020202020204" pitchFamily="34" charset="0"/>
              </a:rPr>
              <a:t>Auftragsprüfungen </a:t>
            </a:r>
            <a:r>
              <a:rPr lang="de-DE" sz="900" dirty="0">
                <a:latin typeface="Century Gothic" panose="020B0502020202020204" pitchFamily="34" charset="0"/>
              </a:rPr>
              <a:t>durchführen:</a:t>
            </a:r>
            <a:br>
              <a:rPr lang="de-DE" sz="900" dirty="0">
                <a:latin typeface="Century Gothic" panose="020B0502020202020204" pitchFamily="34" charset="0"/>
              </a:rPr>
            </a:br>
            <a:endParaRPr lang="de-DE" sz="900" dirty="0">
              <a:latin typeface="Century Gothic" panose="020B0502020202020204" pitchFamily="34" charset="0"/>
            </a:endParaRP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Berichterstattung über Auftragsabwicklung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zugehörige Arbeitspapiere</a:t>
            </a:r>
          </a:p>
        </p:txBody>
      </p:sp>
      <p:sp>
        <p:nvSpPr>
          <p:cNvPr id="325" name="Textfeld 324">
            <a:extLst>
              <a:ext uri="{FF2B5EF4-FFF2-40B4-BE49-F238E27FC236}">
                <a16:creationId xmlns:a16="http://schemas.microsoft.com/office/drawing/2014/main" id="{E5E17AC3-A7A4-4847-B8D4-C15159752D3C}"/>
              </a:ext>
            </a:extLst>
          </p:cNvPr>
          <p:cNvSpPr txBox="1"/>
          <p:nvPr/>
        </p:nvSpPr>
        <p:spPr>
          <a:xfrm>
            <a:off x="11131054" y="13661067"/>
            <a:ext cx="2438445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1" dirty="0">
                <a:solidFill>
                  <a:schemeClr val="bg1"/>
                </a:solidFill>
                <a:highlight>
                  <a:srgbClr val="FF0000"/>
                </a:highlight>
                <a:latin typeface="Century Gothic" panose="020B0502020202020204" pitchFamily="34" charset="0"/>
              </a:rPr>
              <a:t>Beachte</a:t>
            </a:r>
            <a:r>
              <a:rPr lang="de-DE" sz="900" b="1" dirty="0">
                <a:latin typeface="Century Gothic" panose="020B0502020202020204" pitchFamily="34" charset="0"/>
              </a:rPr>
              <a:t>: „keine erneute Abschlussprüfung“</a:t>
            </a:r>
          </a:p>
          <a:p>
            <a:r>
              <a:rPr lang="de-DE" sz="900" b="1" dirty="0">
                <a:latin typeface="Century Gothic" panose="020B0502020202020204" pitchFamily="34" charset="0"/>
              </a:rPr>
              <a:t>Keine erneute Prüfung des Nachhaltigkeitsberichts</a:t>
            </a:r>
            <a:endParaRPr lang="de-DE" sz="900" dirty="0">
              <a:latin typeface="Century Gothic" panose="020B0502020202020204" pitchFamily="34" charset="0"/>
            </a:endParaRPr>
          </a:p>
        </p:txBody>
      </p:sp>
      <p:sp>
        <p:nvSpPr>
          <p:cNvPr id="327" name="Textfeld 326">
            <a:extLst>
              <a:ext uri="{FF2B5EF4-FFF2-40B4-BE49-F238E27FC236}">
                <a16:creationId xmlns:a16="http://schemas.microsoft.com/office/drawing/2014/main" id="{99DF8178-047E-43AB-9C9E-A532F83D147C}"/>
              </a:ext>
            </a:extLst>
          </p:cNvPr>
          <p:cNvSpPr txBox="1"/>
          <p:nvPr/>
        </p:nvSpPr>
        <p:spPr>
          <a:xfrm>
            <a:off x="11068212" y="14660062"/>
            <a:ext cx="2494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Century Gothic" panose="020B0502020202020204" pitchFamily="34" charset="0"/>
              </a:rPr>
              <a:t>Zeitnahe Erörterung von Feststellungen mit WP</a:t>
            </a:r>
            <a:endParaRPr lang="de-DE" sz="900" dirty="0">
              <a:latin typeface="Century Gothic" panose="020B0502020202020204" pitchFamily="34" charset="0"/>
            </a:endParaRPr>
          </a:p>
        </p:txBody>
      </p:sp>
      <p:sp>
        <p:nvSpPr>
          <p:cNvPr id="328" name="Textfeld 327">
            <a:extLst>
              <a:ext uri="{FF2B5EF4-FFF2-40B4-BE49-F238E27FC236}">
                <a16:creationId xmlns:a16="http://schemas.microsoft.com/office/drawing/2014/main" id="{4966DE44-EB69-4548-A92A-38806D0339BD}"/>
              </a:ext>
            </a:extLst>
          </p:cNvPr>
          <p:cNvSpPr txBox="1"/>
          <p:nvPr/>
        </p:nvSpPr>
        <p:spPr>
          <a:xfrm>
            <a:off x="1498502" y="17530353"/>
            <a:ext cx="198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Schlussbesprechung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endParaRPr lang="de-DE" sz="900" b="1" dirty="0">
              <a:latin typeface="Century Gothic" panose="020B0502020202020204" pitchFamily="34" charset="0"/>
            </a:endParaRP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Prüfungsergebnisse sind </a:t>
            </a:r>
            <a:r>
              <a:rPr lang="de-DE" sz="900" b="1" dirty="0">
                <a:latin typeface="Century Gothic" panose="020B0502020202020204" pitchFamily="34" charset="0"/>
              </a:rPr>
              <a:t>mit der Leitung der WP-Praxis zu erörtern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Ggf. Teilnahme eines Vertreters der </a:t>
            </a:r>
            <a:r>
              <a:rPr lang="de-DE" sz="900" b="1" dirty="0">
                <a:latin typeface="Century Gothic" panose="020B0502020202020204" pitchFamily="34" charset="0"/>
              </a:rPr>
              <a:t>Kommission für Qualitätskontrolle</a:t>
            </a:r>
          </a:p>
        </p:txBody>
      </p:sp>
      <p:sp>
        <p:nvSpPr>
          <p:cNvPr id="329" name="Textfeld 328">
            <a:extLst>
              <a:ext uri="{FF2B5EF4-FFF2-40B4-BE49-F238E27FC236}">
                <a16:creationId xmlns:a16="http://schemas.microsoft.com/office/drawing/2014/main" id="{C8200578-5E65-4C09-A644-4FA9D40E4AB3}"/>
              </a:ext>
            </a:extLst>
          </p:cNvPr>
          <p:cNvSpPr txBox="1"/>
          <p:nvPr/>
        </p:nvSpPr>
        <p:spPr>
          <a:xfrm>
            <a:off x="3458183" y="17530353"/>
            <a:ext cx="198819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Einholung Vollständigkeitserklärung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endParaRPr lang="de-DE" sz="900" b="1" dirty="0">
              <a:latin typeface="Century Gothic" panose="020B0502020202020204" pitchFamily="34" charset="0"/>
            </a:endParaRPr>
          </a:p>
          <a:p>
            <a:r>
              <a:rPr lang="de-DE" sz="900" b="1" dirty="0">
                <a:latin typeface="Century Gothic" panose="020B0502020202020204" pitchFamily="34" charset="0"/>
              </a:rPr>
              <a:t>Bestätigung</a:t>
            </a:r>
            <a:r>
              <a:rPr lang="de-DE" sz="900" dirty="0">
                <a:latin typeface="Century Gothic" panose="020B0502020202020204" pitchFamily="34" charset="0"/>
              </a:rPr>
              <a:t>, dass 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alle für die Beurteilung </a:t>
            </a:r>
            <a:r>
              <a:rPr lang="de-DE" sz="900" dirty="0">
                <a:latin typeface="Century Gothic" panose="020B0502020202020204" pitchFamily="34" charset="0"/>
              </a:rPr>
              <a:t>der Angemessenheit und Wirksamkeit des QSS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relevanten Erklärungen und Nachweise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zur Verfügung gestellt wurden.</a:t>
            </a:r>
          </a:p>
        </p:txBody>
      </p:sp>
      <p:sp>
        <p:nvSpPr>
          <p:cNvPr id="330" name="Textfeld 329">
            <a:extLst>
              <a:ext uri="{FF2B5EF4-FFF2-40B4-BE49-F238E27FC236}">
                <a16:creationId xmlns:a16="http://schemas.microsoft.com/office/drawing/2014/main" id="{8C348D6C-B1D1-4C64-B6CA-A8FB9DF60FA2}"/>
              </a:ext>
            </a:extLst>
          </p:cNvPr>
          <p:cNvSpPr txBox="1"/>
          <p:nvPr/>
        </p:nvSpPr>
        <p:spPr>
          <a:xfrm>
            <a:off x="5581614" y="17530353"/>
            <a:ext cx="19881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Abschließende Prüfungshandlungen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endParaRPr lang="de-DE" sz="900" b="1" dirty="0">
              <a:latin typeface="Century Gothic" panose="020B0502020202020204" pitchFamily="34" charset="0"/>
            </a:endParaRPr>
          </a:p>
          <a:p>
            <a:r>
              <a:rPr lang="de-DE" sz="900" b="1" dirty="0">
                <a:latin typeface="Century Gothic" panose="020B0502020202020204" pitchFamily="34" charset="0"/>
              </a:rPr>
              <a:t>Auswirkungen von Ereignissen, </a:t>
            </a:r>
            <a:endParaRPr lang="de-DE" sz="900" dirty="0">
              <a:latin typeface="Century Gothic" panose="020B0502020202020204" pitchFamily="34" charset="0"/>
            </a:endParaRP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dirty="0">
                <a:latin typeface="Century Gothic" panose="020B0502020202020204" pitchFamily="34" charset="0"/>
              </a:rPr>
              <a:t>die</a:t>
            </a:r>
            <a:r>
              <a:rPr lang="de-DE" sz="900" b="1" dirty="0">
                <a:latin typeface="Century Gothic" panose="020B0502020202020204" pitchFamily="34" charset="0"/>
              </a:rPr>
              <a:t> nach Ablauf des Beurteilungszeitraums </a:t>
            </a:r>
            <a:r>
              <a:rPr lang="de-DE" sz="900" dirty="0">
                <a:latin typeface="Century Gothic" panose="020B0502020202020204" pitchFamily="34" charset="0"/>
              </a:rPr>
              <a:t>eintreten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900" b="1" dirty="0">
                <a:latin typeface="Century Gothic" panose="020B0502020202020204" pitchFamily="34" charset="0"/>
              </a:rPr>
              <a:t>bis</a:t>
            </a:r>
            <a:r>
              <a:rPr lang="de-DE" sz="900" dirty="0">
                <a:latin typeface="Century Gothic" panose="020B0502020202020204" pitchFamily="34" charset="0"/>
              </a:rPr>
              <a:t> zum Datum des </a:t>
            </a:r>
            <a:r>
              <a:rPr lang="de-DE" sz="900" b="1" dirty="0">
                <a:latin typeface="Century Gothic" panose="020B0502020202020204" pitchFamily="34" charset="0"/>
              </a:rPr>
              <a:t>Qualitätskontrollberichts</a:t>
            </a:r>
            <a:br>
              <a:rPr lang="de-DE" sz="900" b="1" dirty="0">
                <a:latin typeface="Century Gothic" panose="020B0502020202020204" pitchFamily="34" charset="0"/>
              </a:rPr>
            </a:br>
            <a:r>
              <a:rPr lang="de-DE" sz="900" b="1" dirty="0">
                <a:latin typeface="Century Gothic" panose="020B0502020202020204" pitchFamily="34" charset="0"/>
              </a:rPr>
              <a:t>sind zu berücksichtigen. </a:t>
            </a:r>
          </a:p>
        </p:txBody>
      </p:sp>
      <p:sp>
        <p:nvSpPr>
          <p:cNvPr id="331" name="Rechteck: abgerundete Ecken 330">
            <a:extLst>
              <a:ext uri="{FF2B5EF4-FFF2-40B4-BE49-F238E27FC236}">
                <a16:creationId xmlns:a16="http://schemas.microsoft.com/office/drawing/2014/main" id="{EE649068-DF2A-4283-B8D7-A46B2D7AAFC7}"/>
              </a:ext>
            </a:extLst>
          </p:cNvPr>
          <p:cNvSpPr/>
          <p:nvPr/>
        </p:nvSpPr>
        <p:spPr>
          <a:xfrm>
            <a:off x="1498502" y="19200101"/>
            <a:ext cx="5949371" cy="357342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Dokumentation</a:t>
            </a:r>
          </a:p>
        </p:txBody>
      </p:sp>
      <p:sp>
        <p:nvSpPr>
          <p:cNvPr id="332" name="Rechteck: abgerundete Ecken 331">
            <a:extLst>
              <a:ext uri="{FF2B5EF4-FFF2-40B4-BE49-F238E27FC236}">
                <a16:creationId xmlns:a16="http://schemas.microsoft.com/office/drawing/2014/main" id="{884D60E4-168D-4BB7-9E2F-408F06B92718}"/>
              </a:ext>
            </a:extLst>
          </p:cNvPr>
          <p:cNvSpPr/>
          <p:nvPr/>
        </p:nvSpPr>
        <p:spPr>
          <a:xfrm>
            <a:off x="7683566" y="19194465"/>
            <a:ext cx="5235413" cy="36036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Qualitätskontrollbericht</a:t>
            </a:r>
          </a:p>
        </p:txBody>
      </p:sp>
      <p:sp>
        <p:nvSpPr>
          <p:cNvPr id="333" name="Textfeld 332">
            <a:extLst>
              <a:ext uri="{FF2B5EF4-FFF2-40B4-BE49-F238E27FC236}">
                <a16:creationId xmlns:a16="http://schemas.microsoft.com/office/drawing/2014/main" id="{F266FA76-9F56-4201-8533-EAFD056450A8}"/>
              </a:ext>
            </a:extLst>
          </p:cNvPr>
          <p:cNvSpPr txBox="1"/>
          <p:nvPr/>
        </p:nvSpPr>
        <p:spPr>
          <a:xfrm>
            <a:off x="1452883" y="19651199"/>
            <a:ext cx="1988192" cy="350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838" b="1" dirty="0">
                <a:latin typeface="Century Gothic" panose="020B0502020202020204" pitchFamily="34" charset="0"/>
              </a:rPr>
              <a:t>Auftragsannahme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838" b="1" dirty="0">
                <a:latin typeface="Century Gothic" panose="020B0502020202020204" pitchFamily="34" charset="0"/>
              </a:rPr>
              <a:t>Risikobasierte Prüfungsplanung</a:t>
            </a:r>
          </a:p>
        </p:txBody>
      </p:sp>
      <p:sp>
        <p:nvSpPr>
          <p:cNvPr id="334" name="Textfeld 333">
            <a:extLst>
              <a:ext uri="{FF2B5EF4-FFF2-40B4-BE49-F238E27FC236}">
                <a16:creationId xmlns:a16="http://schemas.microsoft.com/office/drawing/2014/main" id="{A3EFA818-21A3-445B-BA32-9B1956B3C1DA}"/>
              </a:ext>
            </a:extLst>
          </p:cNvPr>
          <p:cNvSpPr txBox="1"/>
          <p:nvPr/>
        </p:nvSpPr>
        <p:spPr>
          <a:xfrm>
            <a:off x="7656502" y="19654317"/>
            <a:ext cx="4361763" cy="350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38" b="1" dirty="0">
                <a:latin typeface="Century Gothic" panose="020B0502020202020204" pitchFamily="34" charset="0"/>
              </a:rPr>
              <a:t>Schriftlicher Bericht über die durchgeführte Qualitätskontrolle, der ein Prüfungsurteil zu enthalten hat.</a:t>
            </a:r>
            <a:endParaRPr lang="de-DE" sz="838" dirty="0">
              <a:latin typeface="Century Gothic" panose="020B0502020202020204" pitchFamily="34" charset="0"/>
            </a:endParaRPr>
          </a:p>
        </p:txBody>
      </p:sp>
      <p:sp>
        <p:nvSpPr>
          <p:cNvPr id="335" name="Pfeil: nach rechts 334">
            <a:extLst>
              <a:ext uri="{FF2B5EF4-FFF2-40B4-BE49-F238E27FC236}">
                <a16:creationId xmlns:a16="http://schemas.microsoft.com/office/drawing/2014/main" id="{072C709F-656D-4738-842A-E6811DF509D7}"/>
              </a:ext>
            </a:extLst>
          </p:cNvPr>
          <p:cNvSpPr/>
          <p:nvPr/>
        </p:nvSpPr>
        <p:spPr>
          <a:xfrm>
            <a:off x="8886830" y="17875007"/>
            <a:ext cx="509403" cy="357342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/>
          </a:p>
        </p:txBody>
      </p:sp>
      <p:sp>
        <p:nvSpPr>
          <p:cNvPr id="336" name="Textfeld 335">
            <a:extLst>
              <a:ext uri="{FF2B5EF4-FFF2-40B4-BE49-F238E27FC236}">
                <a16:creationId xmlns:a16="http://schemas.microsoft.com/office/drawing/2014/main" id="{98BC388F-A0D6-4D29-922E-F1A7015423B8}"/>
              </a:ext>
            </a:extLst>
          </p:cNvPr>
          <p:cNvSpPr txBox="1"/>
          <p:nvPr/>
        </p:nvSpPr>
        <p:spPr>
          <a:xfrm>
            <a:off x="4497882" y="19651199"/>
            <a:ext cx="1988192" cy="479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838" b="1" dirty="0">
                <a:latin typeface="Century Gothic" panose="020B0502020202020204" pitchFamily="34" charset="0"/>
              </a:rPr>
              <a:t>Prüfungsdurchführung</a:t>
            </a:r>
          </a:p>
          <a:p>
            <a:pPr marL="171079" indent="-171079">
              <a:buFont typeface="Arial" panose="020B0604020202020204" pitchFamily="34" charset="0"/>
              <a:buChar char="•"/>
            </a:pPr>
            <a:r>
              <a:rPr lang="de-DE" sz="838" b="1" dirty="0">
                <a:latin typeface="Century Gothic" panose="020B0502020202020204" pitchFamily="34" charset="0"/>
              </a:rPr>
              <a:t>Prüfungsergebnisse</a:t>
            </a:r>
            <a:r>
              <a:rPr lang="de-DE" sz="838" dirty="0">
                <a:latin typeface="Century Gothic" panose="020B0502020202020204" pitchFamily="34" charset="0"/>
              </a:rPr>
              <a:t> der Qualitätskontrolle</a:t>
            </a:r>
          </a:p>
        </p:txBody>
      </p:sp>
      <p:sp>
        <p:nvSpPr>
          <p:cNvPr id="354" name="Rechteck 353">
            <a:extLst>
              <a:ext uri="{FF2B5EF4-FFF2-40B4-BE49-F238E27FC236}">
                <a16:creationId xmlns:a16="http://schemas.microsoft.com/office/drawing/2014/main" id="{8FECF0F7-B3C1-4C54-8DC9-E39DB49D4C61}"/>
              </a:ext>
            </a:extLst>
          </p:cNvPr>
          <p:cNvSpPr/>
          <p:nvPr/>
        </p:nvSpPr>
        <p:spPr>
          <a:xfrm>
            <a:off x="9723120" y="20702456"/>
            <a:ext cx="3521778" cy="3664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15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Praxishilfe 1/4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995505F-36FB-4338-97D0-E1732A5D1D3D}"/>
              </a:ext>
            </a:extLst>
          </p:cNvPr>
          <p:cNvSpPr txBox="1"/>
          <p:nvPr/>
        </p:nvSpPr>
        <p:spPr>
          <a:xfrm rot="16200000">
            <a:off x="13355501" y="721784"/>
            <a:ext cx="384213" cy="92333"/>
          </a:xfrm>
          <a:prstGeom prst="rect">
            <a:avLst/>
          </a:prstGeom>
          <a:solidFill>
            <a:srgbClr val="00B0F0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600" dirty="0">
                <a:solidFill>
                  <a:srgbClr val="00B0F0"/>
                </a:solidFill>
                <a:latin typeface="Century Gothic" panose="020B0502020202020204" pitchFamily="34" charset="0"/>
              </a:rPr>
              <a:t>07/2025</a:t>
            </a:r>
          </a:p>
        </p:txBody>
      </p:sp>
      <p:sp>
        <p:nvSpPr>
          <p:cNvPr id="83" name="Pfeil: nach unten 82">
            <a:extLst>
              <a:ext uri="{FF2B5EF4-FFF2-40B4-BE49-F238E27FC236}">
                <a16:creationId xmlns:a16="http://schemas.microsoft.com/office/drawing/2014/main" id="{0CC88B59-FB9E-4B7A-9D15-FCB88448D434}"/>
              </a:ext>
            </a:extLst>
          </p:cNvPr>
          <p:cNvSpPr/>
          <p:nvPr/>
        </p:nvSpPr>
        <p:spPr>
          <a:xfrm>
            <a:off x="12097494" y="14454265"/>
            <a:ext cx="289075" cy="206041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62"/>
          </a:p>
        </p:txBody>
      </p:sp>
    </p:spTree>
    <p:extLst>
      <p:ext uri="{BB962C8B-B14F-4D97-AF65-F5344CB8AC3E}">
        <p14:creationId xmlns:p14="http://schemas.microsoft.com/office/powerpoint/2010/main" val="1883575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SO999929 xmlns="http://www.datev.de/BSOffice/999929">50986eab-e53f-4617-bfee-be357ba14c69</BSO999929>
</file>

<file path=customXml/itemProps1.xml><?xml version="1.0" encoding="utf-8"?>
<ds:datastoreItem xmlns:ds="http://schemas.openxmlformats.org/officeDocument/2006/customXml" ds:itemID="{EC8790BB-342F-47CB-B913-A0F5597237A4}">
  <ds:schemaRefs>
    <ds:schemaRef ds:uri="http://www.datev.de/BSOffice/9999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804</Words>
  <Application>Microsoft Office PowerPoint</Application>
  <PresentationFormat>Benutzerdefiniert</PresentationFormat>
  <Paragraphs>130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Zoller, Kevin - AUDfIT</dc:creator>
  <cp:lastModifiedBy>Koch, Anja - AUDfIT</cp:lastModifiedBy>
  <cp:revision>138</cp:revision>
  <cp:lastPrinted>2025-08-03T10:19:56Z</cp:lastPrinted>
  <dcterms:created xsi:type="dcterms:W3CDTF">2023-03-15T11:21:54Z</dcterms:created>
  <dcterms:modified xsi:type="dcterms:W3CDTF">2025-09-15T07:45:35Z</dcterms:modified>
</cp:coreProperties>
</file>