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notesMasterIdLst>
    <p:notesMasterId r:id="rId4"/>
  </p:notesMasterIdLst>
  <p:sldIdLst>
    <p:sldId id="257" r:id="rId3"/>
  </p:sldIdLst>
  <p:sldSz cx="15119350" cy="1069181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8B22"/>
    <a:srgbClr val="0070C0"/>
    <a:srgbClr val="CCECFF"/>
    <a:srgbClr val="C5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4275697" cy="716214"/>
          </a:xfrm>
          <a:prstGeom prst="rect">
            <a:avLst/>
          </a:prstGeom>
        </p:spPr>
        <p:txBody>
          <a:bodyPr vert="horz" lIns="126802" tIns="63402" rIns="126802" bIns="63402" rtlCol="0"/>
          <a:lstStyle>
            <a:lvl1pPr algn="l">
              <a:defRPr sz="16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8414" y="5"/>
            <a:ext cx="4275697" cy="716214"/>
          </a:xfrm>
          <a:prstGeom prst="rect">
            <a:avLst/>
          </a:prstGeom>
        </p:spPr>
        <p:txBody>
          <a:bodyPr vert="horz" lIns="126802" tIns="63402" rIns="126802" bIns="63402" rtlCol="0"/>
          <a:lstStyle>
            <a:lvl1pPr algn="r">
              <a:defRPr sz="1600"/>
            </a:lvl1pPr>
          </a:lstStyle>
          <a:p>
            <a:fld id="{1B079B68-F9E8-40EE-8EE2-CE6D6CA723CF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522413" y="1787525"/>
            <a:ext cx="6821487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6802" tIns="63402" rIns="126802" bIns="6340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6198" y="6880526"/>
            <a:ext cx="7893933" cy="5627706"/>
          </a:xfrm>
          <a:prstGeom prst="rect">
            <a:avLst/>
          </a:prstGeom>
        </p:spPr>
        <p:txBody>
          <a:bodyPr vert="horz" lIns="126802" tIns="63402" rIns="126802" bIns="63402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13579233"/>
            <a:ext cx="4275697" cy="716214"/>
          </a:xfrm>
          <a:prstGeom prst="rect">
            <a:avLst/>
          </a:prstGeom>
        </p:spPr>
        <p:txBody>
          <a:bodyPr vert="horz" lIns="126802" tIns="63402" rIns="126802" bIns="63402" rtlCol="0" anchor="b"/>
          <a:lstStyle>
            <a:lvl1pPr algn="l">
              <a:defRPr sz="16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8414" y="13579233"/>
            <a:ext cx="4275697" cy="716214"/>
          </a:xfrm>
          <a:prstGeom prst="rect">
            <a:avLst/>
          </a:prstGeom>
        </p:spPr>
        <p:txBody>
          <a:bodyPr vert="horz" lIns="126802" tIns="63402" rIns="126802" bIns="63402" rtlCol="0" anchor="b"/>
          <a:lstStyle>
            <a:lvl1pPr algn="r">
              <a:defRPr sz="1600"/>
            </a:lvl1pPr>
          </a:lstStyle>
          <a:p>
            <a:fld id="{D875DD19-2466-40B7-ADA8-E8730D0EA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52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42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7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9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86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28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63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488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30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80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5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129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DBD12-3BD8-460C-9E8F-0C829816639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072F-D784-4C8E-A56D-C02C3AD899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32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hteck 133">
            <a:extLst>
              <a:ext uri="{FF2B5EF4-FFF2-40B4-BE49-F238E27FC236}">
                <a16:creationId xmlns:a16="http://schemas.microsoft.com/office/drawing/2014/main" id="{1FB585F0-93DE-4C84-8086-D3A5B2B6E63B}"/>
              </a:ext>
            </a:extLst>
          </p:cNvPr>
          <p:cNvSpPr/>
          <p:nvPr/>
        </p:nvSpPr>
        <p:spPr>
          <a:xfrm>
            <a:off x="11468392" y="2565748"/>
            <a:ext cx="2797507" cy="5499652"/>
          </a:xfrm>
          <a:prstGeom prst="rect">
            <a:avLst/>
          </a:prstGeom>
          <a:solidFill>
            <a:srgbClr val="C5F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Rechteck 132">
            <a:extLst>
              <a:ext uri="{FF2B5EF4-FFF2-40B4-BE49-F238E27FC236}">
                <a16:creationId xmlns:a16="http://schemas.microsoft.com/office/drawing/2014/main" id="{AC4BB31D-043F-403F-B91C-62AF3E6D99AD}"/>
              </a:ext>
            </a:extLst>
          </p:cNvPr>
          <p:cNvSpPr/>
          <p:nvPr/>
        </p:nvSpPr>
        <p:spPr>
          <a:xfrm>
            <a:off x="830525" y="2544472"/>
            <a:ext cx="2249408" cy="5499652"/>
          </a:xfrm>
          <a:prstGeom prst="rect">
            <a:avLst/>
          </a:prstGeom>
          <a:solidFill>
            <a:srgbClr val="C5F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A271BFAA-965E-4D47-8A5A-0FD67FE08284}"/>
              </a:ext>
            </a:extLst>
          </p:cNvPr>
          <p:cNvSpPr/>
          <p:nvPr/>
        </p:nvSpPr>
        <p:spPr>
          <a:xfrm>
            <a:off x="3075452" y="2544472"/>
            <a:ext cx="1159335" cy="549965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D09C0A0-553F-4B31-AC03-BC758C2862DA}"/>
              </a:ext>
            </a:extLst>
          </p:cNvPr>
          <p:cNvSpPr/>
          <p:nvPr/>
        </p:nvSpPr>
        <p:spPr>
          <a:xfrm>
            <a:off x="4241969" y="2544472"/>
            <a:ext cx="7089903" cy="54996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Gleichschenkliges Dreieck 5">
            <a:extLst>
              <a:ext uri="{FF2B5EF4-FFF2-40B4-BE49-F238E27FC236}">
                <a16:creationId xmlns:a16="http://schemas.microsoft.com/office/drawing/2014/main" id="{9288673A-3921-4A72-9148-84DA3128FBAD}"/>
              </a:ext>
            </a:extLst>
          </p:cNvPr>
          <p:cNvSpPr/>
          <p:nvPr/>
        </p:nvSpPr>
        <p:spPr>
          <a:xfrm>
            <a:off x="4329600" y="1643060"/>
            <a:ext cx="6944104" cy="874643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 descr="Fabrik">
            <a:extLst>
              <a:ext uri="{FF2B5EF4-FFF2-40B4-BE49-F238E27FC236}">
                <a16:creationId xmlns:a16="http://schemas.microsoft.com/office/drawing/2014/main" id="{237287DC-F91E-4FC8-ADE1-5B5C0F492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64418" y="2293478"/>
            <a:ext cx="3674469" cy="3674469"/>
          </a:xfrm>
          <a:prstGeom prst="rect">
            <a:avLst/>
          </a:prstGeom>
        </p:spPr>
      </p:pic>
      <p:pic>
        <p:nvPicPr>
          <p:cNvPr id="16" name="Grafik 15" descr="Haus">
            <a:extLst>
              <a:ext uri="{FF2B5EF4-FFF2-40B4-BE49-F238E27FC236}">
                <a16:creationId xmlns:a16="http://schemas.microsoft.com/office/drawing/2014/main" id="{6491073F-A08C-46A2-AD50-51E6BAEFEF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56417" y="5208838"/>
            <a:ext cx="1560611" cy="1560611"/>
          </a:xfrm>
          <a:prstGeom prst="rect">
            <a:avLst/>
          </a:prstGeom>
        </p:spPr>
      </p:pic>
      <p:pic>
        <p:nvPicPr>
          <p:cNvPr id="18" name="Grafik 17" descr="Sitzungssaal">
            <a:extLst>
              <a:ext uri="{FF2B5EF4-FFF2-40B4-BE49-F238E27FC236}">
                <a16:creationId xmlns:a16="http://schemas.microsoft.com/office/drawing/2014/main" id="{11340E69-516A-40E2-A36B-7E30DD1FF0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56568" y="6119269"/>
            <a:ext cx="914400" cy="914400"/>
          </a:xfrm>
          <a:prstGeom prst="rect">
            <a:avLst/>
          </a:prstGeom>
        </p:spPr>
      </p:pic>
      <p:sp>
        <p:nvSpPr>
          <p:cNvPr id="41" name="Pfeil: nach rechts 40">
            <a:extLst>
              <a:ext uri="{FF2B5EF4-FFF2-40B4-BE49-F238E27FC236}">
                <a16:creationId xmlns:a16="http://schemas.microsoft.com/office/drawing/2014/main" id="{90DFB07B-C7BA-43AC-AF39-7B18C65FAB4E}"/>
              </a:ext>
            </a:extLst>
          </p:cNvPr>
          <p:cNvSpPr/>
          <p:nvPr/>
        </p:nvSpPr>
        <p:spPr>
          <a:xfrm>
            <a:off x="4356260" y="4505914"/>
            <a:ext cx="2019618" cy="338489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Pfeil: nach rechts 45">
            <a:extLst>
              <a:ext uri="{FF2B5EF4-FFF2-40B4-BE49-F238E27FC236}">
                <a16:creationId xmlns:a16="http://schemas.microsoft.com/office/drawing/2014/main" id="{7B903C06-38A4-48A9-BA48-BCECE470CA07}"/>
              </a:ext>
            </a:extLst>
          </p:cNvPr>
          <p:cNvSpPr/>
          <p:nvPr/>
        </p:nvSpPr>
        <p:spPr>
          <a:xfrm>
            <a:off x="9268465" y="4486683"/>
            <a:ext cx="2421949" cy="384831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Pfeil: nach rechts 61">
            <a:extLst>
              <a:ext uri="{FF2B5EF4-FFF2-40B4-BE49-F238E27FC236}">
                <a16:creationId xmlns:a16="http://schemas.microsoft.com/office/drawing/2014/main" id="{69C8BC60-C716-4636-AA68-216ECF1964B2}"/>
              </a:ext>
            </a:extLst>
          </p:cNvPr>
          <p:cNvSpPr/>
          <p:nvPr/>
        </p:nvSpPr>
        <p:spPr>
          <a:xfrm>
            <a:off x="4339591" y="5781822"/>
            <a:ext cx="355942" cy="337447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4" name="Grafik 73" descr="Büroarbeiter">
            <a:extLst>
              <a:ext uri="{FF2B5EF4-FFF2-40B4-BE49-F238E27FC236}">
                <a16:creationId xmlns:a16="http://schemas.microsoft.com/office/drawing/2014/main" id="{DCB9DDF3-C566-494A-AB95-DBFFF3BFCC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76122" y="1625002"/>
            <a:ext cx="753484" cy="753484"/>
          </a:xfrm>
          <a:prstGeom prst="rect">
            <a:avLst/>
          </a:prstGeom>
        </p:spPr>
      </p:pic>
      <p:sp>
        <p:nvSpPr>
          <p:cNvPr id="124" name="Textfeld 123">
            <a:extLst>
              <a:ext uri="{FF2B5EF4-FFF2-40B4-BE49-F238E27FC236}">
                <a16:creationId xmlns:a16="http://schemas.microsoft.com/office/drawing/2014/main" id="{5FCFCF27-61A8-4D9E-A718-EA7F875DEF9E}"/>
              </a:ext>
            </a:extLst>
          </p:cNvPr>
          <p:cNvSpPr txBox="1"/>
          <p:nvPr/>
        </p:nvSpPr>
        <p:spPr>
          <a:xfrm>
            <a:off x="830523" y="8595168"/>
            <a:ext cx="2147161" cy="338554"/>
          </a:xfrm>
          <a:prstGeom prst="rect">
            <a:avLst/>
          </a:prstGeom>
          <a:solidFill>
            <a:srgbClr val="C5F1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228B22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 3</a:t>
            </a:r>
          </a:p>
        </p:txBody>
      </p:sp>
      <p:sp>
        <p:nvSpPr>
          <p:cNvPr id="125" name="Textfeld 124">
            <a:extLst>
              <a:ext uri="{FF2B5EF4-FFF2-40B4-BE49-F238E27FC236}">
                <a16:creationId xmlns:a16="http://schemas.microsoft.com/office/drawing/2014/main" id="{D815CEC1-C503-4483-96A4-29C8E787FE6B}"/>
              </a:ext>
            </a:extLst>
          </p:cNvPr>
          <p:cNvSpPr txBox="1"/>
          <p:nvPr/>
        </p:nvSpPr>
        <p:spPr>
          <a:xfrm>
            <a:off x="11468392" y="8603755"/>
            <a:ext cx="2797507" cy="338554"/>
          </a:xfrm>
          <a:prstGeom prst="rect">
            <a:avLst/>
          </a:prstGeom>
          <a:solidFill>
            <a:srgbClr val="C5F1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228B22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 3</a:t>
            </a:r>
          </a:p>
        </p:txBody>
      </p:sp>
      <p:sp>
        <p:nvSpPr>
          <p:cNvPr id="126" name="Textfeld 125">
            <a:extLst>
              <a:ext uri="{FF2B5EF4-FFF2-40B4-BE49-F238E27FC236}">
                <a16:creationId xmlns:a16="http://schemas.microsoft.com/office/drawing/2014/main" id="{CCC8466C-EBAB-49EF-A77C-BE6E7B04C30E}"/>
              </a:ext>
            </a:extLst>
          </p:cNvPr>
          <p:cNvSpPr txBox="1"/>
          <p:nvPr/>
        </p:nvSpPr>
        <p:spPr>
          <a:xfrm>
            <a:off x="3002502" y="8595792"/>
            <a:ext cx="1159334" cy="338554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2</a:t>
            </a:r>
          </a:p>
        </p:txBody>
      </p:sp>
      <p:sp>
        <p:nvSpPr>
          <p:cNvPr id="127" name="Textfeld 126">
            <a:extLst>
              <a:ext uri="{FF2B5EF4-FFF2-40B4-BE49-F238E27FC236}">
                <a16:creationId xmlns:a16="http://schemas.microsoft.com/office/drawing/2014/main" id="{85E283F5-3BC9-44C9-9FCB-F440120F6129}"/>
              </a:ext>
            </a:extLst>
          </p:cNvPr>
          <p:cNvSpPr txBox="1"/>
          <p:nvPr/>
        </p:nvSpPr>
        <p:spPr>
          <a:xfrm>
            <a:off x="4235037" y="8595168"/>
            <a:ext cx="7060601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latin typeface="Century Gothic" panose="020B0502020202020204" pitchFamily="34" charset="0"/>
              </a:rPr>
              <a:t> 1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83F7C817-0C95-4C6F-ADB6-145A624179FD}"/>
              </a:ext>
            </a:extLst>
          </p:cNvPr>
          <p:cNvSpPr txBox="1"/>
          <p:nvPr/>
        </p:nvSpPr>
        <p:spPr>
          <a:xfrm>
            <a:off x="7223650" y="2297265"/>
            <a:ext cx="1635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Geschäftsleitung</a:t>
            </a:r>
          </a:p>
        </p:txBody>
      </p:sp>
      <p:sp>
        <p:nvSpPr>
          <p:cNvPr id="136" name="Rechteck 135">
            <a:extLst>
              <a:ext uri="{FF2B5EF4-FFF2-40B4-BE49-F238E27FC236}">
                <a16:creationId xmlns:a16="http://schemas.microsoft.com/office/drawing/2014/main" id="{7E72FD64-B28E-4EB6-BC48-C3AA6688882C}"/>
              </a:ext>
            </a:extLst>
          </p:cNvPr>
          <p:cNvSpPr/>
          <p:nvPr/>
        </p:nvSpPr>
        <p:spPr>
          <a:xfrm>
            <a:off x="778822" y="237599"/>
            <a:ext cx="13487077" cy="631632"/>
          </a:xfrm>
          <a:prstGeom prst="rect">
            <a:avLst/>
          </a:prstGeom>
          <a:solidFill>
            <a:srgbClr val="C5F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rgbClr val="228B22"/>
                </a:solidFill>
                <a:latin typeface="Century Gothic" panose="020B0502020202020204" pitchFamily="34" charset="0"/>
              </a:rPr>
              <a:t>Der Wertschöpfungsprozess (Leerformular)</a:t>
            </a: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52E00E10-F682-4026-9DF2-32CD503851AE}"/>
              </a:ext>
            </a:extLst>
          </p:cNvPr>
          <p:cNvSpPr txBox="1"/>
          <p:nvPr/>
        </p:nvSpPr>
        <p:spPr>
          <a:xfrm>
            <a:off x="4258467" y="9029038"/>
            <a:ext cx="706060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Direkte</a:t>
            </a:r>
            <a:r>
              <a:rPr lang="de-DE" sz="1600" dirty="0">
                <a:latin typeface="Century Gothic" panose="020B0502020202020204" pitchFamily="34" charset="0"/>
              </a:rPr>
              <a:t> Emissionen des Unternehmens (originärer Einflussbereich)</a:t>
            </a:r>
          </a:p>
        </p:txBody>
      </p:sp>
      <p:sp>
        <p:nvSpPr>
          <p:cNvPr id="118" name="Textfeld 117">
            <a:extLst>
              <a:ext uri="{FF2B5EF4-FFF2-40B4-BE49-F238E27FC236}">
                <a16:creationId xmlns:a16="http://schemas.microsoft.com/office/drawing/2014/main" id="{5FF7232D-0174-4961-8C15-3E5CC714539B}"/>
              </a:ext>
            </a:extLst>
          </p:cNvPr>
          <p:cNvSpPr txBox="1"/>
          <p:nvPr/>
        </p:nvSpPr>
        <p:spPr>
          <a:xfrm>
            <a:off x="11486112" y="9015226"/>
            <a:ext cx="256686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Indirekte</a:t>
            </a:r>
            <a:r>
              <a:rPr lang="de-DE" sz="1600" dirty="0">
                <a:latin typeface="Century Gothic" panose="020B0502020202020204" pitchFamily="34" charset="0"/>
              </a:rPr>
              <a:t> Emissionen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2187B651-201E-4F0D-8A8E-4C878B38740A}"/>
              </a:ext>
            </a:extLst>
          </p:cNvPr>
          <p:cNvSpPr txBox="1"/>
          <p:nvPr/>
        </p:nvSpPr>
        <p:spPr>
          <a:xfrm>
            <a:off x="614160" y="9026226"/>
            <a:ext cx="42938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Indirekte</a:t>
            </a:r>
            <a:r>
              <a:rPr lang="de-DE" sz="1600" dirty="0">
                <a:latin typeface="Century Gothic" panose="020B0502020202020204" pitchFamily="34" charset="0"/>
              </a:rPr>
              <a:t> Emissionen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DFB6EDA-7C81-40BD-8F5E-AA1FA866EB0B}"/>
              </a:ext>
            </a:extLst>
          </p:cNvPr>
          <p:cNvSpPr/>
          <p:nvPr/>
        </p:nvSpPr>
        <p:spPr>
          <a:xfrm>
            <a:off x="1485933" y="1837188"/>
            <a:ext cx="1540123" cy="338554"/>
          </a:xfrm>
          <a:prstGeom prst="rect">
            <a:avLst/>
          </a:prstGeom>
          <a:solidFill>
            <a:srgbClr val="C5F1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228B22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 3 (1/2)</a:t>
            </a:r>
          </a:p>
        </p:txBody>
      </p:sp>
      <p:sp>
        <p:nvSpPr>
          <p:cNvPr id="157" name="Rechteck 156">
            <a:extLst>
              <a:ext uri="{FF2B5EF4-FFF2-40B4-BE49-F238E27FC236}">
                <a16:creationId xmlns:a16="http://schemas.microsoft.com/office/drawing/2014/main" id="{1939EB83-61C8-4085-AFF2-98575E7E8DC0}"/>
              </a:ext>
            </a:extLst>
          </p:cNvPr>
          <p:cNvSpPr/>
          <p:nvPr/>
        </p:nvSpPr>
        <p:spPr>
          <a:xfrm>
            <a:off x="12464086" y="1830640"/>
            <a:ext cx="1540123" cy="338554"/>
          </a:xfrm>
          <a:prstGeom prst="rect">
            <a:avLst/>
          </a:prstGeom>
          <a:solidFill>
            <a:srgbClr val="C5F1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228B22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 3 (2/2)</a:t>
            </a:r>
          </a:p>
        </p:txBody>
      </p:sp>
      <p:sp>
        <p:nvSpPr>
          <p:cNvPr id="158" name="Textfeld 157">
            <a:extLst>
              <a:ext uri="{FF2B5EF4-FFF2-40B4-BE49-F238E27FC236}">
                <a16:creationId xmlns:a16="http://schemas.microsoft.com/office/drawing/2014/main" id="{9EF0FCFB-D2E1-4F3C-8C92-3D1C26007CA8}"/>
              </a:ext>
            </a:extLst>
          </p:cNvPr>
          <p:cNvSpPr txBox="1"/>
          <p:nvPr/>
        </p:nvSpPr>
        <p:spPr>
          <a:xfrm>
            <a:off x="3082635" y="1854195"/>
            <a:ext cx="1159334" cy="338554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2</a:t>
            </a: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11F873B8-4D50-4E9B-BA57-1E05CBDC055D}"/>
              </a:ext>
            </a:extLst>
          </p:cNvPr>
          <p:cNvSpPr txBox="1"/>
          <p:nvPr/>
        </p:nvSpPr>
        <p:spPr>
          <a:xfrm>
            <a:off x="8422681" y="1154799"/>
            <a:ext cx="122765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latin typeface="Century Gothic" panose="020B0502020202020204" pitchFamily="34" charset="0"/>
              </a:rPr>
              <a:t>Scope</a:t>
            </a:r>
            <a:r>
              <a:rPr lang="de-DE" sz="1600" b="1" dirty="0">
                <a:latin typeface="Century Gothic" panose="020B0502020202020204" pitchFamily="34" charset="0"/>
              </a:rPr>
              <a:t> 1</a:t>
            </a:r>
          </a:p>
        </p:txBody>
      </p:sp>
      <p:sp>
        <p:nvSpPr>
          <p:cNvPr id="17" name="Pfeil: nach oben 16">
            <a:extLst>
              <a:ext uri="{FF2B5EF4-FFF2-40B4-BE49-F238E27FC236}">
                <a16:creationId xmlns:a16="http://schemas.microsoft.com/office/drawing/2014/main" id="{96D2F2E2-CF3F-4941-9384-080B280ACE54}"/>
              </a:ext>
            </a:extLst>
          </p:cNvPr>
          <p:cNvSpPr/>
          <p:nvPr/>
        </p:nvSpPr>
        <p:spPr>
          <a:xfrm>
            <a:off x="2006391" y="2222299"/>
            <a:ext cx="254505" cy="252349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Pfeil: nach oben 161">
            <a:extLst>
              <a:ext uri="{FF2B5EF4-FFF2-40B4-BE49-F238E27FC236}">
                <a16:creationId xmlns:a16="http://schemas.microsoft.com/office/drawing/2014/main" id="{E0D3C434-4077-42C5-8248-E96FAD064349}"/>
              </a:ext>
            </a:extLst>
          </p:cNvPr>
          <p:cNvSpPr/>
          <p:nvPr/>
        </p:nvSpPr>
        <p:spPr>
          <a:xfrm>
            <a:off x="3522659" y="2241352"/>
            <a:ext cx="254505" cy="252349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Pfeil: nach oben 162">
            <a:extLst>
              <a:ext uri="{FF2B5EF4-FFF2-40B4-BE49-F238E27FC236}">
                <a16:creationId xmlns:a16="http://schemas.microsoft.com/office/drawing/2014/main" id="{DC2C3BF5-40E6-4C95-97E4-F0987DCB7F26}"/>
              </a:ext>
            </a:extLst>
          </p:cNvPr>
          <p:cNvSpPr/>
          <p:nvPr/>
        </p:nvSpPr>
        <p:spPr>
          <a:xfrm>
            <a:off x="13139121" y="2261106"/>
            <a:ext cx="254505" cy="252349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Pfeil: nach oben 163">
            <a:extLst>
              <a:ext uri="{FF2B5EF4-FFF2-40B4-BE49-F238E27FC236}">
                <a16:creationId xmlns:a16="http://schemas.microsoft.com/office/drawing/2014/main" id="{70C2E93F-82BA-45D0-B522-6767CEC26388}"/>
              </a:ext>
            </a:extLst>
          </p:cNvPr>
          <p:cNvSpPr/>
          <p:nvPr/>
        </p:nvSpPr>
        <p:spPr>
          <a:xfrm>
            <a:off x="8852358" y="1566256"/>
            <a:ext cx="254505" cy="252349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Textfeld 115">
            <a:extLst>
              <a:ext uri="{FF2B5EF4-FFF2-40B4-BE49-F238E27FC236}">
                <a16:creationId xmlns:a16="http://schemas.microsoft.com/office/drawing/2014/main" id="{CBB8413F-F94E-491B-8C75-3B47EF629B41}"/>
              </a:ext>
            </a:extLst>
          </p:cNvPr>
          <p:cNvSpPr txBox="1"/>
          <p:nvPr/>
        </p:nvSpPr>
        <p:spPr>
          <a:xfrm>
            <a:off x="778822" y="9313530"/>
            <a:ext cx="2223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Century Gothic" panose="020B0502020202020204" pitchFamily="34" charset="0"/>
              </a:rPr>
              <a:t>Durch </a:t>
            </a:r>
            <a:r>
              <a:rPr lang="de-DE" sz="1200" b="1" dirty="0">
                <a:latin typeface="Century Gothic" panose="020B0502020202020204" pitchFamily="34" charset="0"/>
              </a:rPr>
              <a:t>vorgelagerte</a:t>
            </a:r>
            <a:r>
              <a:rPr lang="de-DE" sz="1200" dirty="0">
                <a:latin typeface="Century Gothic" panose="020B0502020202020204" pitchFamily="34" charset="0"/>
              </a:rPr>
              <a:t> Tätigkeiten</a:t>
            </a: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249E78B8-DE6D-4503-BF8E-A370F669D4BB}"/>
              </a:ext>
            </a:extLst>
          </p:cNvPr>
          <p:cNvSpPr txBox="1"/>
          <p:nvPr/>
        </p:nvSpPr>
        <p:spPr>
          <a:xfrm>
            <a:off x="3027319" y="9314154"/>
            <a:ext cx="121465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200" dirty="0">
                <a:latin typeface="Century Gothic" panose="020B0502020202020204" pitchFamily="34" charset="0"/>
              </a:rPr>
              <a:t>Durch </a:t>
            </a:r>
            <a:r>
              <a:rPr lang="de-DE" sz="1200" dirty="0" err="1">
                <a:latin typeface="Century Gothic" panose="020B0502020202020204" pitchFamily="34" charset="0"/>
              </a:rPr>
              <a:t>unteneh-menseigene</a:t>
            </a:r>
            <a:r>
              <a:rPr lang="de-DE" sz="1200" dirty="0">
                <a:latin typeface="Century Gothic" panose="020B0502020202020204" pitchFamily="34" charset="0"/>
              </a:rPr>
              <a:t> Aktivitäten</a:t>
            </a: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734BB8D5-62D6-4689-82D6-EAE5585F190E}"/>
              </a:ext>
            </a:extLst>
          </p:cNvPr>
          <p:cNvSpPr txBox="1"/>
          <p:nvPr/>
        </p:nvSpPr>
        <p:spPr>
          <a:xfrm>
            <a:off x="11601649" y="9426698"/>
            <a:ext cx="2223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Century Gothic" panose="020B0502020202020204" pitchFamily="34" charset="0"/>
              </a:rPr>
              <a:t>Durch nachgelagerte Tätigkeiten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317301FF-ACDF-4E8A-B8A6-DEE0D816E171}"/>
              </a:ext>
            </a:extLst>
          </p:cNvPr>
          <p:cNvSpPr txBox="1"/>
          <p:nvPr/>
        </p:nvSpPr>
        <p:spPr>
          <a:xfrm>
            <a:off x="778822" y="10173931"/>
            <a:ext cx="13764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VSME BASICS 2026</a:t>
            </a:r>
            <a:r>
              <a:rPr lang="de-DE" sz="14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																					                  	             </a:t>
            </a:r>
            <a:r>
              <a:rPr lang="de-DE" sz="1200" b="1">
                <a:solidFill>
                  <a:srgbClr val="228B22"/>
                </a:solidFill>
                <a:latin typeface="Century Gothic" panose="020B0502020202020204" pitchFamily="34" charset="0"/>
              </a:rPr>
              <a:t>Praxishilfe 3/11 </a:t>
            </a:r>
            <a:endParaRPr lang="de-DE" sz="1200" b="1" dirty="0">
              <a:solidFill>
                <a:srgbClr val="228B2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91249725-4F26-47D7-859E-31E4DED92020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710" y="5260182"/>
            <a:ext cx="1471930" cy="17145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70DFE63-019F-484B-99AC-D5B072D714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222" y="10094031"/>
            <a:ext cx="2467522" cy="288000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03F8279C-365A-4E96-B31B-42B9D6880BB8}"/>
              </a:ext>
            </a:extLst>
          </p:cNvPr>
          <p:cNvSpPr txBox="1"/>
          <p:nvPr/>
        </p:nvSpPr>
        <p:spPr>
          <a:xfrm rot="16200000">
            <a:off x="13861427" y="469153"/>
            <a:ext cx="53340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" dirty="0">
                <a:solidFill>
                  <a:srgbClr val="228B22"/>
                </a:solidFill>
                <a:highlight>
                  <a:srgbClr val="228B22"/>
                </a:highlight>
                <a:latin typeface="Century Gothic" panose="020B0502020202020204" pitchFamily="34" charset="0"/>
              </a:rPr>
              <a:t>02/2026</a:t>
            </a:r>
          </a:p>
        </p:txBody>
      </p:sp>
    </p:spTree>
    <p:extLst>
      <p:ext uri="{BB962C8B-B14F-4D97-AF65-F5344CB8AC3E}">
        <p14:creationId xmlns:p14="http://schemas.microsoft.com/office/powerpoint/2010/main" val="202667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9f0726f7-747b-4b05-9674-df1831b0dbe2</BSO999929>
</file>

<file path=customXml/itemProps1.xml><?xml version="1.0" encoding="utf-8"?>
<ds:datastoreItem xmlns:ds="http://schemas.openxmlformats.org/officeDocument/2006/customXml" ds:itemID="{F5E53F5D-65D5-46F8-ABBE-9289100A871A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79</Words>
  <Application>Microsoft Office PowerPoint</Application>
  <PresentationFormat>Benutzerdefiniert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Koch, Anja - AUDfIT</cp:lastModifiedBy>
  <cp:revision>44</cp:revision>
  <cp:lastPrinted>2026-02-19T10:09:15Z</cp:lastPrinted>
  <dcterms:created xsi:type="dcterms:W3CDTF">2024-06-21T12:25:43Z</dcterms:created>
  <dcterms:modified xsi:type="dcterms:W3CDTF">2026-02-24T13:57:21Z</dcterms:modified>
</cp:coreProperties>
</file>