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2"/>
  </p:sldMasterIdLst>
  <p:notesMasterIdLst>
    <p:notesMasterId r:id="rId4"/>
  </p:notesMasterIdLst>
  <p:sldIdLst>
    <p:sldId id="257" r:id="rId3"/>
  </p:sldIdLst>
  <p:sldSz cx="15119350" cy="10691813"/>
  <p:notesSz cx="9866313" cy="142954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8B22"/>
    <a:srgbClr val="A6A6A6"/>
    <a:srgbClr val="CCECFF"/>
    <a:srgbClr val="0070C0"/>
    <a:srgbClr val="C5F1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5"/>
            <a:ext cx="4275697" cy="716214"/>
          </a:xfrm>
          <a:prstGeom prst="rect">
            <a:avLst/>
          </a:prstGeom>
        </p:spPr>
        <p:txBody>
          <a:bodyPr vert="horz" lIns="126808" tIns="63405" rIns="126808" bIns="63405" rtlCol="0"/>
          <a:lstStyle>
            <a:lvl1pPr algn="l">
              <a:defRPr sz="16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588414" y="5"/>
            <a:ext cx="4275697" cy="716214"/>
          </a:xfrm>
          <a:prstGeom prst="rect">
            <a:avLst/>
          </a:prstGeom>
        </p:spPr>
        <p:txBody>
          <a:bodyPr vert="horz" lIns="126808" tIns="63405" rIns="126808" bIns="63405" rtlCol="0"/>
          <a:lstStyle>
            <a:lvl1pPr algn="r">
              <a:defRPr sz="1600"/>
            </a:lvl1pPr>
          </a:lstStyle>
          <a:p>
            <a:fld id="{1B079B68-F9E8-40EE-8EE2-CE6D6CA723CF}" type="datetimeFigureOut">
              <a:rPr lang="de-DE" smtClean="0"/>
              <a:t>24.02.2026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524000" y="1789113"/>
            <a:ext cx="6818313" cy="4821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26808" tIns="63405" rIns="126808" bIns="63405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86197" y="6880526"/>
            <a:ext cx="7893933" cy="5627706"/>
          </a:xfrm>
          <a:prstGeom prst="rect">
            <a:avLst/>
          </a:prstGeom>
        </p:spPr>
        <p:txBody>
          <a:bodyPr vert="horz" lIns="126808" tIns="63405" rIns="126808" bIns="63405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13579232"/>
            <a:ext cx="4275697" cy="716214"/>
          </a:xfrm>
          <a:prstGeom prst="rect">
            <a:avLst/>
          </a:prstGeom>
        </p:spPr>
        <p:txBody>
          <a:bodyPr vert="horz" lIns="126808" tIns="63405" rIns="126808" bIns="63405" rtlCol="0" anchor="b"/>
          <a:lstStyle>
            <a:lvl1pPr algn="l">
              <a:defRPr sz="16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588414" y="13579232"/>
            <a:ext cx="4275697" cy="716214"/>
          </a:xfrm>
          <a:prstGeom prst="rect">
            <a:avLst/>
          </a:prstGeom>
        </p:spPr>
        <p:txBody>
          <a:bodyPr vert="horz" lIns="126808" tIns="63405" rIns="126808" bIns="63405" rtlCol="0" anchor="b"/>
          <a:lstStyle>
            <a:lvl1pPr algn="r">
              <a:defRPr sz="1600"/>
            </a:lvl1pPr>
          </a:lstStyle>
          <a:p>
            <a:fld id="{D875DD19-2466-40B7-ADA8-E8730D0EA3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952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BD12-3BD8-460C-9E8F-0C8298166392}" type="datetimeFigureOut">
              <a:rPr lang="de-DE" smtClean="0"/>
              <a:t>24.02.2026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072F-D784-4C8E-A56D-C02C3AD899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21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BD12-3BD8-460C-9E8F-0C8298166392}" type="datetimeFigureOut">
              <a:rPr lang="de-DE" smtClean="0"/>
              <a:t>24.02.2026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072F-D784-4C8E-A56D-C02C3AD899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273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BD12-3BD8-460C-9E8F-0C8298166392}" type="datetimeFigureOut">
              <a:rPr lang="de-DE" smtClean="0"/>
              <a:t>24.02.2026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072F-D784-4C8E-A56D-C02C3AD899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910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BD12-3BD8-460C-9E8F-0C8298166392}" type="datetimeFigureOut">
              <a:rPr lang="de-DE" smtClean="0"/>
              <a:t>24.02.2026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072F-D784-4C8E-A56D-C02C3AD899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2861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BD12-3BD8-460C-9E8F-0C8298166392}" type="datetimeFigureOut">
              <a:rPr lang="de-DE" smtClean="0"/>
              <a:t>24.02.2026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072F-D784-4C8E-A56D-C02C3AD899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2281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BD12-3BD8-460C-9E8F-0C8298166392}" type="datetimeFigureOut">
              <a:rPr lang="de-DE" smtClean="0"/>
              <a:t>24.02.2026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072F-D784-4C8E-A56D-C02C3AD899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0634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BD12-3BD8-460C-9E8F-0C8298166392}" type="datetimeFigureOut">
              <a:rPr lang="de-DE" smtClean="0"/>
              <a:t>24.02.2026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072F-D784-4C8E-A56D-C02C3AD899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488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BD12-3BD8-460C-9E8F-0C8298166392}" type="datetimeFigureOut">
              <a:rPr lang="de-DE" smtClean="0"/>
              <a:t>24.02.2026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072F-D784-4C8E-A56D-C02C3AD899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6303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BD12-3BD8-460C-9E8F-0C8298166392}" type="datetimeFigureOut">
              <a:rPr lang="de-DE" smtClean="0"/>
              <a:t>24.02.2026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072F-D784-4C8E-A56D-C02C3AD899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8800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BD12-3BD8-460C-9E8F-0C8298166392}" type="datetimeFigureOut">
              <a:rPr lang="de-DE" smtClean="0"/>
              <a:t>24.02.2026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072F-D784-4C8E-A56D-C02C3AD899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351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BD12-3BD8-460C-9E8F-0C8298166392}" type="datetimeFigureOut">
              <a:rPr lang="de-DE" smtClean="0"/>
              <a:t>24.02.2026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072F-D784-4C8E-A56D-C02C3AD899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1296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DBD12-3BD8-460C-9E8F-0C8298166392}" type="datetimeFigureOut">
              <a:rPr lang="de-DE" smtClean="0"/>
              <a:t>24.02.2026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7072F-D784-4C8E-A56D-C02C3AD899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326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33" Type="http://schemas.openxmlformats.org/officeDocument/2006/relationships/image" Target="../media/image32.svg"/><Relationship Id="rId38" Type="http://schemas.openxmlformats.org/officeDocument/2006/relationships/image" Target="../media/image37.svg"/><Relationship Id="rId46" Type="http://schemas.openxmlformats.org/officeDocument/2006/relationships/image" Target="../media/image45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45" Type="http://schemas.openxmlformats.org/officeDocument/2006/relationships/image" Target="../media/image44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36" Type="http://schemas.openxmlformats.org/officeDocument/2006/relationships/image" Target="../media/image35.sv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svg"/><Relationship Id="rId44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hteck 133">
            <a:extLst>
              <a:ext uri="{FF2B5EF4-FFF2-40B4-BE49-F238E27FC236}">
                <a16:creationId xmlns:a16="http://schemas.microsoft.com/office/drawing/2014/main" id="{1FB585F0-93DE-4C84-8086-D3A5B2B6E63B}"/>
              </a:ext>
            </a:extLst>
          </p:cNvPr>
          <p:cNvSpPr/>
          <p:nvPr/>
        </p:nvSpPr>
        <p:spPr>
          <a:xfrm>
            <a:off x="11495688" y="2743172"/>
            <a:ext cx="2797507" cy="5499652"/>
          </a:xfrm>
          <a:prstGeom prst="rect">
            <a:avLst/>
          </a:prstGeom>
          <a:solidFill>
            <a:srgbClr val="C5F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3" name="Rechteck 132">
            <a:extLst>
              <a:ext uri="{FF2B5EF4-FFF2-40B4-BE49-F238E27FC236}">
                <a16:creationId xmlns:a16="http://schemas.microsoft.com/office/drawing/2014/main" id="{AC4BB31D-043F-403F-B91C-62AF3E6D99AD}"/>
              </a:ext>
            </a:extLst>
          </p:cNvPr>
          <p:cNvSpPr/>
          <p:nvPr/>
        </p:nvSpPr>
        <p:spPr>
          <a:xfrm>
            <a:off x="803944" y="2729524"/>
            <a:ext cx="2249408" cy="5499652"/>
          </a:xfrm>
          <a:prstGeom prst="rect">
            <a:avLst/>
          </a:prstGeom>
          <a:solidFill>
            <a:srgbClr val="C5F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0" name="Rechteck 89">
            <a:extLst>
              <a:ext uri="{FF2B5EF4-FFF2-40B4-BE49-F238E27FC236}">
                <a16:creationId xmlns:a16="http://schemas.microsoft.com/office/drawing/2014/main" id="{A271BFAA-965E-4D47-8A5A-0FD67FE08284}"/>
              </a:ext>
            </a:extLst>
          </p:cNvPr>
          <p:cNvSpPr/>
          <p:nvPr/>
        </p:nvSpPr>
        <p:spPr>
          <a:xfrm>
            <a:off x="3102748" y="2729524"/>
            <a:ext cx="1159335" cy="5499652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D09C0A0-553F-4B31-AC03-BC758C2862DA}"/>
              </a:ext>
            </a:extLst>
          </p:cNvPr>
          <p:cNvSpPr/>
          <p:nvPr/>
        </p:nvSpPr>
        <p:spPr>
          <a:xfrm>
            <a:off x="4335209" y="2729524"/>
            <a:ext cx="7089903" cy="54996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Gleichschenkliges Dreieck 5">
            <a:extLst>
              <a:ext uri="{FF2B5EF4-FFF2-40B4-BE49-F238E27FC236}">
                <a16:creationId xmlns:a16="http://schemas.microsoft.com/office/drawing/2014/main" id="{9288673A-3921-4A72-9148-84DA3128FBAD}"/>
              </a:ext>
            </a:extLst>
          </p:cNvPr>
          <p:cNvSpPr/>
          <p:nvPr/>
        </p:nvSpPr>
        <p:spPr>
          <a:xfrm>
            <a:off x="4356896" y="1806836"/>
            <a:ext cx="6944104" cy="874643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 descr="Auto">
            <a:extLst>
              <a:ext uri="{FF2B5EF4-FFF2-40B4-BE49-F238E27FC236}">
                <a16:creationId xmlns:a16="http://schemas.microsoft.com/office/drawing/2014/main" id="{11E6BFD7-CFA0-4417-9BB1-7FD0AA01D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1025" y="6594686"/>
            <a:ext cx="914400" cy="914400"/>
          </a:xfrm>
          <a:prstGeom prst="rect">
            <a:avLst/>
          </a:prstGeom>
        </p:spPr>
      </p:pic>
      <p:pic>
        <p:nvPicPr>
          <p:cNvPr id="12" name="Grafik 11" descr="LKW">
            <a:extLst>
              <a:ext uri="{FF2B5EF4-FFF2-40B4-BE49-F238E27FC236}">
                <a16:creationId xmlns:a16="http://schemas.microsoft.com/office/drawing/2014/main" id="{E63DBA67-1F92-41CA-94BE-5E3DCD8F0A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78549" y="4458214"/>
            <a:ext cx="914400" cy="914400"/>
          </a:xfrm>
          <a:prstGeom prst="rect">
            <a:avLst/>
          </a:prstGeom>
        </p:spPr>
      </p:pic>
      <p:pic>
        <p:nvPicPr>
          <p:cNvPr id="14" name="Grafik 13" descr="Fabrik">
            <a:extLst>
              <a:ext uri="{FF2B5EF4-FFF2-40B4-BE49-F238E27FC236}">
                <a16:creationId xmlns:a16="http://schemas.microsoft.com/office/drawing/2014/main" id="{237287DC-F91E-4FC8-ADE1-5B5C0F492D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91714" y="2457254"/>
            <a:ext cx="3674469" cy="3674469"/>
          </a:xfrm>
          <a:prstGeom prst="rect">
            <a:avLst/>
          </a:prstGeom>
        </p:spPr>
      </p:pic>
      <p:pic>
        <p:nvPicPr>
          <p:cNvPr id="16" name="Grafik 15" descr="Haus">
            <a:extLst>
              <a:ext uri="{FF2B5EF4-FFF2-40B4-BE49-F238E27FC236}">
                <a16:creationId xmlns:a16="http://schemas.microsoft.com/office/drawing/2014/main" id="{6491073F-A08C-46A2-AD50-51E6BAEFEF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83713" y="5372614"/>
            <a:ext cx="1560611" cy="1560611"/>
          </a:xfrm>
          <a:prstGeom prst="rect">
            <a:avLst/>
          </a:prstGeom>
        </p:spPr>
      </p:pic>
      <p:pic>
        <p:nvPicPr>
          <p:cNvPr id="18" name="Grafik 17" descr="Sitzungssaal">
            <a:extLst>
              <a:ext uri="{FF2B5EF4-FFF2-40B4-BE49-F238E27FC236}">
                <a16:creationId xmlns:a16="http://schemas.microsoft.com/office/drawing/2014/main" id="{11340E69-516A-40E2-A36B-7E30DD1FF0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83864" y="6283045"/>
            <a:ext cx="914400" cy="914400"/>
          </a:xfrm>
          <a:prstGeom prst="rect">
            <a:avLst/>
          </a:prstGeom>
        </p:spPr>
      </p:pic>
      <p:pic>
        <p:nvPicPr>
          <p:cNvPr id="22" name="Grafik 21" descr="Gruppieren">
            <a:extLst>
              <a:ext uri="{FF2B5EF4-FFF2-40B4-BE49-F238E27FC236}">
                <a16:creationId xmlns:a16="http://schemas.microsoft.com/office/drawing/2014/main" id="{24D2E4B0-883C-494E-A749-B12AB629AE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293670" y="4414264"/>
            <a:ext cx="914400" cy="914400"/>
          </a:xfrm>
          <a:prstGeom prst="rect">
            <a:avLst/>
          </a:prstGeom>
        </p:spPr>
      </p:pic>
      <p:pic>
        <p:nvPicPr>
          <p:cNvPr id="28" name="Grafik 27" descr="Schildkröte">
            <a:extLst>
              <a:ext uri="{FF2B5EF4-FFF2-40B4-BE49-F238E27FC236}">
                <a16:creationId xmlns:a16="http://schemas.microsoft.com/office/drawing/2014/main" id="{C8B5773D-0D99-44BC-9F52-9D8C860685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643156" y="7094248"/>
            <a:ext cx="914400" cy="914400"/>
          </a:xfrm>
          <a:prstGeom prst="rect">
            <a:avLst/>
          </a:prstGeom>
        </p:spPr>
      </p:pic>
      <p:pic>
        <p:nvPicPr>
          <p:cNvPr id="30" name="Grafik 29" descr="Recycling-Schild">
            <a:extLst>
              <a:ext uri="{FF2B5EF4-FFF2-40B4-BE49-F238E27FC236}">
                <a16:creationId xmlns:a16="http://schemas.microsoft.com/office/drawing/2014/main" id="{143AFEFF-A1E7-4DF2-8079-6211D5A697F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568563" y="5596203"/>
            <a:ext cx="529338" cy="529338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CF721EE5-DF63-4E1C-B2E8-26731E1EC209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25" y="4280351"/>
            <a:ext cx="727828" cy="727828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1E80444F-F379-4FF1-BF33-5CD03940C998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832" y="4669690"/>
            <a:ext cx="727829" cy="727829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DE999ABF-9AE4-4100-925D-7D9BA825FE90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36" y="3567140"/>
            <a:ext cx="818181" cy="818181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E4228D72-E276-4616-B774-342585CED16E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1651">
            <a:off x="2213284" y="4013771"/>
            <a:ext cx="700385" cy="700385"/>
          </a:xfrm>
          <a:prstGeom prst="rect">
            <a:avLst/>
          </a:prstGeom>
        </p:spPr>
      </p:pic>
      <p:sp>
        <p:nvSpPr>
          <p:cNvPr id="41" name="Pfeil: nach rechts 40">
            <a:extLst>
              <a:ext uri="{FF2B5EF4-FFF2-40B4-BE49-F238E27FC236}">
                <a16:creationId xmlns:a16="http://schemas.microsoft.com/office/drawing/2014/main" id="{90DFB07B-C7BA-43AC-AF39-7B18C65FAB4E}"/>
              </a:ext>
            </a:extLst>
          </p:cNvPr>
          <p:cNvSpPr/>
          <p:nvPr/>
        </p:nvSpPr>
        <p:spPr>
          <a:xfrm>
            <a:off x="4383556" y="4669690"/>
            <a:ext cx="2019618" cy="338489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 descr="Zahnräder">
            <a:extLst>
              <a:ext uri="{FF2B5EF4-FFF2-40B4-BE49-F238E27FC236}">
                <a16:creationId xmlns:a16="http://schemas.microsoft.com/office/drawing/2014/main" id="{0EFA9A68-6DA1-4DD4-AB36-5F5C204A72D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682300" y="4218694"/>
            <a:ext cx="1458429" cy="1458429"/>
          </a:xfrm>
          <a:prstGeom prst="rect">
            <a:avLst/>
          </a:prstGeom>
        </p:spPr>
      </p:pic>
      <p:pic>
        <p:nvPicPr>
          <p:cNvPr id="24" name="Grafik 23" descr="Schlägel und Eisen">
            <a:extLst>
              <a:ext uri="{FF2B5EF4-FFF2-40B4-BE49-F238E27FC236}">
                <a16:creationId xmlns:a16="http://schemas.microsoft.com/office/drawing/2014/main" id="{236D1C62-61CF-4B69-B018-0E76B826C24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417830" y="4295190"/>
            <a:ext cx="534940" cy="534940"/>
          </a:xfrm>
          <a:prstGeom prst="rect">
            <a:avLst/>
          </a:prstGeom>
        </p:spPr>
      </p:pic>
      <p:sp>
        <p:nvSpPr>
          <p:cNvPr id="46" name="Pfeil: nach rechts 45">
            <a:extLst>
              <a:ext uri="{FF2B5EF4-FFF2-40B4-BE49-F238E27FC236}">
                <a16:creationId xmlns:a16="http://schemas.microsoft.com/office/drawing/2014/main" id="{7B903C06-38A4-48A9-BA48-BCECE470CA07}"/>
              </a:ext>
            </a:extLst>
          </p:cNvPr>
          <p:cNvSpPr/>
          <p:nvPr/>
        </p:nvSpPr>
        <p:spPr>
          <a:xfrm>
            <a:off x="9295761" y="4650459"/>
            <a:ext cx="2421949" cy="384831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Pfeil: nach rechts 46">
            <a:extLst>
              <a:ext uri="{FF2B5EF4-FFF2-40B4-BE49-F238E27FC236}">
                <a16:creationId xmlns:a16="http://schemas.microsoft.com/office/drawing/2014/main" id="{AFEF5CA9-58AD-48E3-92E0-BEFDBF3F8F3A}"/>
              </a:ext>
            </a:extLst>
          </p:cNvPr>
          <p:cNvSpPr/>
          <p:nvPr/>
        </p:nvSpPr>
        <p:spPr>
          <a:xfrm>
            <a:off x="12748667" y="4702742"/>
            <a:ext cx="545004" cy="384831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9" name="Grafik 48">
            <a:extLst>
              <a:ext uri="{FF2B5EF4-FFF2-40B4-BE49-F238E27FC236}">
                <a16:creationId xmlns:a16="http://schemas.microsoft.com/office/drawing/2014/main" id="{0A82F0AF-9D9F-437F-BA0D-043C8F2B2FB6}"/>
              </a:ext>
            </a:extLst>
          </p:cNvPr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985" y="6064315"/>
            <a:ext cx="511145" cy="643443"/>
          </a:xfrm>
          <a:prstGeom prst="rect">
            <a:avLst/>
          </a:prstGeom>
        </p:spPr>
      </p:pic>
      <p:sp>
        <p:nvSpPr>
          <p:cNvPr id="50" name="Pfeil: nach rechts 49">
            <a:extLst>
              <a:ext uri="{FF2B5EF4-FFF2-40B4-BE49-F238E27FC236}">
                <a16:creationId xmlns:a16="http://schemas.microsoft.com/office/drawing/2014/main" id="{19DE8659-B517-425A-9D44-2C7CA135D9E5}"/>
              </a:ext>
            </a:extLst>
          </p:cNvPr>
          <p:cNvSpPr/>
          <p:nvPr/>
        </p:nvSpPr>
        <p:spPr>
          <a:xfrm rot="427369">
            <a:off x="9321286" y="5541772"/>
            <a:ext cx="2103578" cy="384831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Pfeil: nach rechts 50">
            <a:extLst>
              <a:ext uri="{FF2B5EF4-FFF2-40B4-BE49-F238E27FC236}">
                <a16:creationId xmlns:a16="http://schemas.microsoft.com/office/drawing/2014/main" id="{E25AA282-5618-49D4-985A-9A01CED83699}"/>
              </a:ext>
            </a:extLst>
          </p:cNvPr>
          <p:cNvSpPr/>
          <p:nvPr/>
        </p:nvSpPr>
        <p:spPr>
          <a:xfrm rot="6920681">
            <a:off x="13099722" y="5696536"/>
            <a:ext cx="712211" cy="39050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3" name="Grafik 52">
            <a:extLst>
              <a:ext uri="{FF2B5EF4-FFF2-40B4-BE49-F238E27FC236}">
                <a16:creationId xmlns:a16="http://schemas.microsoft.com/office/drawing/2014/main" id="{6372BB6B-69AC-47D1-ACA2-658F14A6830A}"/>
              </a:ext>
            </a:extLst>
          </p:cNvPr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241" y="3460208"/>
            <a:ext cx="719624" cy="719624"/>
          </a:xfrm>
          <a:prstGeom prst="rect">
            <a:avLst/>
          </a:prstGeom>
        </p:spPr>
      </p:pic>
      <p:pic>
        <p:nvPicPr>
          <p:cNvPr id="55" name="Grafik 54">
            <a:extLst>
              <a:ext uri="{FF2B5EF4-FFF2-40B4-BE49-F238E27FC236}">
                <a16:creationId xmlns:a16="http://schemas.microsoft.com/office/drawing/2014/main" id="{4F09C293-4910-4697-9F05-FFAFB5E5A9A1}"/>
              </a:ext>
            </a:extLst>
          </p:cNvPr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880" y="6043907"/>
            <a:ext cx="837520" cy="837520"/>
          </a:xfrm>
          <a:prstGeom prst="rect">
            <a:avLst/>
          </a:prstGeom>
        </p:spPr>
      </p:pic>
      <p:cxnSp>
        <p:nvCxnSpPr>
          <p:cNvPr id="57" name="Gerade Verbindung mit Pfeil 56">
            <a:extLst>
              <a:ext uri="{FF2B5EF4-FFF2-40B4-BE49-F238E27FC236}">
                <a16:creationId xmlns:a16="http://schemas.microsoft.com/office/drawing/2014/main" id="{781CE7AC-9FFA-4145-BF09-ED10C1F3168C}"/>
              </a:ext>
            </a:extLst>
          </p:cNvPr>
          <p:cNvCxnSpPr/>
          <p:nvPr/>
        </p:nvCxnSpPr>
        <p:spPr>
          <a:xfrm flipV="1">
            <a:off x="7250946" y="5814734"/>
            <a:ext cx="0" cy="22917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>
            <a:extLst>
              <a:ext uri="{FF2B5EF4-FFF2-40B4-BE49-F238E27FC236}">
                <a16:creationId xmlns:a16="http://schemas.microsoft.com/office/drawing/2014/main" id="{3352AC46-7818-4E83-A1B6-79F315B6243D}"/>
              </a:ext>
            </a:extLst>
          </p:cNvPr>
          <p:cNvCxnSpPr/>
          <p:nvPr/>
        </p:nvCxnSpPr>
        <p:spPr>
          <a:xfrm flipH="1">
            <a:off x="6244324" y="6300872"/>
            <a:ext cx="659642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Grafik 60">
            <a:extLst>
              <a:ext uri="{FF2B5EF4-FFF2-40B4-BE49-F238E27FC236}">
                <a16:creationId xmlns:a16="http://schemas.microsoft.com/office/drawing/2014/main" id="{F70EF59F-8A0D-49DF-BDDA-6B0A15D73B75}"/>
              </a:ext>
            </a:extLst>
          </p:cNvPr>
          <p:cNvPicPr>
            <a:picLocks noChangeAspect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22" y="6051896"/>
            <a:ext cx="778290" cy="692580"/>
          </a:xfrm>
          <a:prstGeom prst="rect">
            <a:avLst/>
          </a:prstGeom>
        </p:spPr>
      </p:pic>
      <p:sp>
        <p:nvSpPr>
          <p:cNvPr id="62" name="Pfeil: nach rechts 61">
            <a:extLst>
              <a:ext uri="{FF2B5EF4-FFF2-40B4-BE49-F238E27FC236}">
                <a16:creationId xmlns:a16="http://schemas.microsoft.com/office/drawing/2014/main" id="{69C8BC60-C716-4636-AA68-216ECF1964B2}"/>
              </a:ext>
            </a:extLst>
          </p:cNvPr>
          <p:cNvSpPr/>
          <p:nvPr/>
        </p:nvSpPr>
        <p:spPr>
          <a:xfrm>
            <a:off x="4366887" y="5945598"/>
            <a:ext cx="355942" cy="337447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6" name="Grafik 65" descr="Auto">
            <a:extLst>
              <a:ext uri="{FF2B5EF4-FFF2-40B4-BE49-F238E27FC236}">
                <a16:creationId xmlns:a16="http://schemas.microsoft.com/office/drawing/2014/main" id="{2B95CEAA-7FEC-49B8-BB72-B86797B39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6029" y="5930532"/>
            <a:ext cx="914400" cy="914400"/>
          </a:xfrm>
          <a:prstGeom prst="rect">
            <a:avLst/>
          </a:prstGeom>
        </p:spPr>
      </p:pic>
      <p:pic>
        <p:nvPicPr>
          <p:cNvPr id="68" name="Grafik 67" descr="Train">
            <a:extLst>
              <a:ext uri="{FF2B5EF4-FFF2-40B4-BE49-F238E27FC236}">
                <a16:creationId xmlns:a16="http://schemas.microsoft.com/office/drawing/2014/main" id="{B3A84606-60BF-4FFE-8069-FCC553F699E9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073239" y="7316345"/>
            <a:ext cx="609785" cy="609785"/>
          </a:xfrm>
          <a:prstGeom prst="rect">
            <a:avLst/>
          </a:prstGeom>
        </p:spPr>
      </p:pic>
      <p:pic>
        <p:nvPicPr>
          <p:cNvPr id="70" name="Grafik 69" descr="Flugzeug">
            <a:extLst>
              <a:ext uri="{FF2B5EF4-FFF2-40B4-BE49-F238E27FC236}">
                <a16:creationId xmlns:a16="http://schemas.microsoft.com/office/drawing/2014/main" id="{E6A6F441-6FBB-431F-AE49-D7B06324DD93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 rot="17926625">
            <a:off x="1461472" y="6861136"/>
            <a:ext cx="914400" cy="914400"/>
          </a:xfrm>
          <a:prstGeom prst="rect">
            <a:avLst/>
          </a:prstGeom>
        </p:spPr>
      </p:pic>
      <p:pic>
        <p:nvPicPr>
          <p:cNvPr id="72" name="Grafik 71">
            <a:extLst>
              <a:ext uri="{FF2B5EF4-FFF2-40B4-BE49-F238E27FC236}">
                <a16:creationId xmlns:a16="http://schemas.microsoft.com/office/drawing/2014/main" id="{FA29F795-3C7C-4350-B2BB-A884D0B5DAD6}"/>
              </a:ext>
            </a:extLst>
          </p:cNvPr>
          <p:cNvPicPr>
            <a:picLocks noChangeAspect="1"/>
          </p:cNvPicPr>
          <p:nvPr/>
        </p:nvPicPr>
        <p:blipFill>
          <a:blip r:embed="rId3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634" y="1699195"/>
            <a:ext cx="753483" cy="753483"/>
          </a:xfrm>
          <a:prstGeom prst="rect">
            <a:avLst/>
          </a:prstGeom>
        </p:spPr>
      </p:pic>
      <p:pic>
        <p:nvPicPr>
          <p:cNvPr id="74" name="Grafik 73" descr="Büroarbeiter">
            <a:extLst>
              <a:ext uri="{FF2B5EF4-FFF2-40B4-BE49-F238E27FC236}">
                <a16:creationId xmlns:a16="http://schemas.microsoft.com/office/drawing/2014/main" id="{DCB9DDF3-C566-494A-AB95-DBFFF3BFCC98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7503418" y="1788778"/>
            <a:ext cx="753484" cy="753484"/>
          </a:xfrm>
          <a:prstGeom prst="rect">
            <a:avLst/>
          </a:prstGeom>
        </p:spPr>
      </p:pic>
      <p:pic>
        <p:nvPicPr>
          <p:cNvPr id="77" name="Grafik 76" descr="Bauarbeiter">
            <a:extLst>
              <a:ext uri="{FF2B5EF4-FFF2-40B4-BE49-F238E27FC236}">
                <a16:creationId xmlns:a16="http://schemas.microsoft.com/office/drawing/2014/main" id="{CB4D4922-EDDF-4067-81EA-1C64540DFFEB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9451682" y="3155626"/>
            <a:ext cx="542616" cy="542616"/>
          </a:xfrm>
          <a:prstGeom prst="rect">
            <a:avLst/>
          </a:prstGeom>
        </p:spPr>
      </p:pic>
      <p:pic>
        <p:nvPicPr>
          <p:cNvPr id="79" name="Grafik 78" descr="Programmierer">
            <a:extLst>
              <a:ext uri="{FF2B5EF4-FFF2-40B4-BE49-F238E27FC236}">
                <a16:creationId xmlns:a16="http://schemas.microsoft.com/office/drawing/2014/main" id="{362227C4-5D9B-4A19-98E1-730A8D0FAEE3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9865384" y="2881158"/>
            <a:ext cx="542616" cy="542616"/>
          </a:xfrm>
          <a:prstGeom prst="rect">
            <a:avLst/>
          </a:prstGeom>
        </p:spPr>
      </p:pic>
      <p:pic>
        <p:nvPicPr>
          <p:cNvPr id="80" name="Grafik 79" descr="Bauarbeiter">
            <a:extLst>
              <a:ext uri="{FF2B5EF4-FFF2-40B4-BE49-F238E27FC236}">
                <a16:creationId xmlns:a16="http://schemas.microsoft.com/office/drawing/2014/main" id="{5D976C80-C351-4472-9010-0EF105E2632F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0145837" y="3360427"/>
            <a:ext cx="542616" cy="542616"/>
          </a:xfrm>
          <a:prstGeom prst="rect">
            <a:avLst/>
          </a:prstGeom>
        </p:spPr>
      </p:pic>
      <p:pic>
        <p:nvPicPr>
          <p:cNvPr id="81" name="Grafik 80" descr="Bauarbeiter">
            <a:extLst>
              <a:ext uri="{FF2B5EF4-FFF2-40B4-BE49-F238E27FC236}">
                <a16:creationId xmlns:a16="http://schemas.microsoft.com/office/drawing/2014/main" id="{CC262587-81A4-4279-A9A1-029C9C21A1AB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2828408" y="3666425"/>
            <a:ext cx="542616" cy="542616"/>
          </a:xfrm>
          <a:prstGeom prst="rect">
            <a:avLst/>
          </a:prstGeom>
        </p:spPr>
      </p:pic>
      <p:pic>
        <p:nvPicPr>
          <p:cNvPr id="82" name="Grafik 81" descr="Programmierer">
            <a:extLst>
              <a:ext uri="{FF2B5EF4-FFF2-40B4-BE49-F238E27FC236}">
                <a16:creationId xmlns:a16="http://schemas.microsoft.com/office/drawing/2014/main" id="{17D7E560-5013-431D-94FC-7F6DB98EB28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3242110" y="3391957"/>
            <a:ext cx="542616" cy="542616"/>
          </a:xfrm>
          <a:prstGeom prst="rect">
            <a:avLst/>
          </a:prstGeom>
        </p:spPr>
      </p:pic>
      <p:pic>
        <p:nvPicPr>
          <p:cNvPr id="84" name="Grafik 83">
            <a:extLst>
              <a:ext uri="{FF2B5EF4-FFF2-40B4-BE49-F238E27FC236}">
                <a16:creationId xmlns:a16="http://schemas.microsoft.com/office/drawing/2014/main" id="{C03C396A-B3EA-47C3-AEDD-2145CC058907}"/>
              </a:ext>
            </a:extLst>
          </p:cNvPr>
          <p:cNvPicPr>
            <a:picLocks noChangeAspect="1"/>
          </p:cNvPicPr>
          <p:nvPr/>
        </p:nvPicPr>
        <p:blipFill>
          <a:blip r:embed="rId4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58" y="2934538"/>
            <a:ext cx="657499" cy="657499"/>
          </a:xfrm>
          <a:prstGeom prst="rect">
            <a:avLst/>
          </a:prstGeom>
        </p:spPr>
      </p:pic>
      <p:pic>
        <p:nvPicPr>
          <p:cNvPr id="86" name="Grafik 85">
            <a:extLst>
              <a:ext uri="{FF2B5EF4-FFF2-40B4-BE49-F238E27FC236}">
                <a16:creationId xmlns:a16="http://schemas.microsoft.com/office/drawing/2014/main" id="{64BB0D91-B39C-442C-AFBE-7EDEEF465081}"/>
              </a:ext>
            </a:extLst>
          </p:cNvPr>
          <p:cNvPicPr>
            <a:picLocks noChangeAspect="1"/>
          </p:cNvPicPr>
          <p:nvPr/>
        </p:nvPicPr>
        <p:blipFill>
          <a:blip r:embed="rId4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851" y="3011349"/>
            <a:ext cx="657499" cy="657499"/>
          </a:xfrm>
          <a:prstGeom prst="rect">
            <a:avLst/>
          </a:prstGeom>
        </p:spPr>
      </p:pic>
      <p:pic>
        <p:nvPicPr>
          <p:cNvPr id="92" name="Grafik 91">
            <a:extLst>
              <a:ext uri="{FF2B5EF4-FFF2-40B4-BE49-F238E27FC236}">
                <a16:creationId xmlns:a16="http://schemas.microsoft.com/office/drawing/2014/main" id="{1B34F0FE-9A74-4321-84C1-1A96E8999FD9}"/>
              </a:ext>
            </a:extLst>
          </p:cNvPr>
          <p:cNvPicPr>
            <a:picLocks noChangeAspect="1"/>
          </p:cNvPicPr>
          <p:nvPr/>
        </p:nvPicPr>
        <p:blipFill>
          <a:blip r:embed="rId4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580" y="7334085"/>
            <a:ext cx="692580" cy="692580"/>
          </a:xfrm>
          <a:prstGeom prst="rect">
            <a:avLst/>
          </a:prstGeom>
        </p:spPr>
      </p:pic>
      <p:sp>
        <p:nvSpPr>
          <p:cNvPr id="94" name="Textfeld 93">
            <a:extLst>
              <a:ext uri="{FF2B5EF4-FFF2-40B4-BE49-F238E27FC236}">
                <a16:creationId xmlns:a16="http://schemas.microsoft.com/office/drawing/2014/main" id="{DFA931DE-0485-4A63-8FF7-C01503E11C94}"/>
              </a:ext>
            </a:extLst>
          </p:cNvPr>
          <p:cNvSpPr txBox="1"/>
          <p:nvPr/>
        </p:nvSpPr>
        <p:spPr>
          <a:xfrm>
            <a:off x="6392050" y="7997190"/>
            <a:ext cx="564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Century Gothic" panose="020B0502020202020204" pitchFamily="34" charset="0"/>
              </a:rPr>
              <a:t>Gas</a:t>
            </a:r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EE634C8A-EE46-4173-8A23-5D92ECC759C3}"/>
              </a:ext>
            </a:extLst>
          </p:cNvPr>
          <p:cNvSpPr txBox="1"/>
          <p:nvPr/>
        </p:nvSpPr>
        <p:spPr>
          <a:xfrm>
            <a:off x="3148525" y="6725870"/>
            <a:ext cx="8293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Century Gothic" panose="020B0502020202020204" pitchFamily="34" charset="0"/>
              </a:rPr>
              <a:t>Strom</a:t>
            </a:r>
          </a:p>
        </p:txBody>
      </p:sp>
      <p:sp>
        <p:nvSpPr>
          <p:cNvPr id="97" name="Textfeld 96">
            <a:extLst>
              <a:ext uri="{FF2B5EF4-FFF2-40B4-BE49-F238E27FC236}">
                <a16:creationId xmlns:a16="http://schemas.microsoft.com/office/drawing/2014/main" id="{F558EAC4-E72F-49DB-9AAF-45B1B54A820A}"/>
              </a:ext>
            </a:extLst>
          </p:cNvPr>
          <p:cNvSpPr txBox="1"/>
          <p:nvPr/>
        </p:nvSpPr>
        <p:spPr>
          <a:xfrm>
            <a:off x="5356426" y="4223790"/>
            <a:ext cx="10467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Century Gothic" panose="020B0502020202020204" pitchFamily="34" charset="0"/>
              </a:rPr>
              <a:t>Gabelstapler</a:t>
            </a:r>
          </a:p>
        </p:txBody>
      </p:sp>
      <p:sp>
        <p:nvSpPr>
          <p:cNvPr id="98" name="Textfeld 97">
            <a:extLst>
              <a:ext uri="{FF2B5EF4-FFF2-40B4-BE49-F238E27FC236}">
                <a16:creationId xmlns:a16="http://schemas.microsoft.com/office/drawing/2014/main" id="{F707FAB8-950A-4C45-B426-5B70FB2F3B63}"/>
              </a:ext>
            </a:extLst>
          </p:cNvPr>
          <p:cNvSpPr txBox="1"/>
          <p:nvPr/>
        </p:nvSpPr>
        <p:spPr>
          <a:xfrm>
            <a:off x="9644997" y="7340823"/>
            <a:ext cx="1558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Century Gothic" panose="020B0502020202020204" pitchFamily="34" charset="0"/>
              </a:rPr>
              <a:t>Dienstreisen mit eigenem Fuhrpark</a:t>
            </a:r>
          </a:p>
        </p:txBody>
      </p:sp>
      <p:sp>
        <p:nvSpPr>
          <p:cNvPr id="99" name="Textfeld 98">
            <a:extLst>
              <a:ext uri="{FF2B5EF4-FFF2-40B4-BE49-F238E27FC236}">
                <a16:creationId xmlns:a16="http://schemas.microsoft.com/office/drawing/2014/main" id="{CCA08A80-0AE9-4089-A81B-15A1958E1630}"/>
              </a:ext>
            </a:extLst>
          </p:cNvPr>
          <p:cNvSpPr txBox="1"/>
          <p:nvPr/>
        </p:nvSpPr>
        <p:spPr>
          <a:xfrm>
            <a:off x="4448351" y="7767322"/>
            <a:ext cx="1558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Century Gothic" panose="020B0502020202020204" pitchFamily="34" charset="0"/>
              </a:rPr>
              <a:t>Biodiversität (versiegelte Flächen)</a:t>
            </a:r>
          </a:p>
        </p:txBody>
      </p:sp>
      <p:sp>
        <p:nvSpPr>
          <p:cNvPr id="100" name="Textfeld 99">
            <a:extLst>
              <a:ext uri="{FF2B5EF4-FFF2-40B4-BE49-F238E27FC236}">
                <a16:creationId xmlns:a16="http://schemas.microsoft.com/office/drawing/2014/main" id="{D032CDB8-AC47-4D33-80B4-DEC312CB239D}"/>
              </a:ext>
            </a:extLst>
          </p:cNvPr>
          <p:cNvSpPr txBox="1"/>
          <p:nvPr/>
        </p:nvSpPr>
        <p:spPr>
          <a:xfrm>
            <a:off x="6870442" y="6868839"/>
            <a:ext cx="1227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>
                <a:latin typeface="Century Gothic" panose="020B0502020202020204" pitchFamily="34" charset="0"/>
              </a:rPr>
              <a:t>Hackschnitzel-Heizung</a:t>
            </a:r>
          </a:p>
        </p:txBody>
      </p:sp>
      <p:sp>
        <p:nvSpPr>
          <p:cNvPr id="101" name="Textfeld 100">
            <a:extLst>
              <a:ext uri="{FF2B5EF4-FFF2-40B4-BE49-F238E27FC236}">
                <a16:creationId xmlns:a16="http://schemas.microsoft.com/office/drawing/2014/main" id="{7B2F41D7-B7ED-41C9-A655-BD5350CEA893}"/>
              </a:ext>
            </a:extLst>
          </p:cNvPr>
          <p:cNvSpPr txBox="1"/>
          <p:nvPr/>
        </p:nvSpPr>
        <p:spPr>
          <a:xfrm>
            <a:off x="6064039" y="5583811"/>
            <a:ext cx="28450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>
                <a:latin typeface="Century Gothic" panose="020B0502020202020204" pitchFamily="34" charset="0"/>
              </a:rPr>
              <a:t>Herstellung von Betonfertigteilen</a:t>
            </a:r>
          </a:p>
        </p:txBody>
      </p:sp>
      <p:sp>
        <p:nvSpPr>
          <p:cNvPr id="102" name="Textfeld 101">
            <a:extLst>
              <a:ext uri="{FF2B5EF4-FFF2-40B4-BE49-F238E27FC236}">
                <a16:creationId xmlns:a16="http://schemas.microsoft.com/office/drawing/2014/main" id="{0B4A7D57-6B1B-421E-9555-4A03AA4FDB8E}"/>
              </a:ext>
            </a:extLst>
          </p:cNvPr>
          <p:cNvSpPr txBox="1"/>
          <p:nvPr/>
        </p:nvSpPr>
        <p:spPr>
          <a:xfrm>
            <a:off x="841937" y="3574885"/>
            <a:ext cx="829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Century Gothic" panose="020B0502020202020204" pitchFamily="34" charset="0"/>
              </a:rPr>
              <a:t>Stahl-matten</a:t>
            </a:r>
          </a:p>
        </p:txBody>
      </p:sp>
      <p:sp>
        <p:nvSpPr>
          <p:cNvPr id="103" name="Textfeld 102">
            <a:extLst>
              <a:ext uri="{FF2B5EF4-FFF2-40B4-BE49-F238E27FC236}">
                <a16:creationId xmlns:a16="http://schemas.microsoft.com/office/drawing/2014/main" id="{3B985195-E51C-4185-94FA-EA24AAAE82E6}"/>
              </a:ext>
            </a:extLst>
          </p:cNvPr>
          <p:cNvSpPr txBox="1"/>
          <p:nvPr/>
        </p:nvSpPr>
        <p:spPr>
          <a:xfrm>
            <a:off x="2273418" y="3622428"/>
            <a:ext cx="8293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Century Gothic" panose="020B0502020202020204" pitchFamily="34" charset="0"/>
              </a:rPr>
              <a:t>Styropor</a:t>
            </a:r>
          </a:p>
        </p:txBody>
      </p:sp>
      <p:sp>
        <p:nvSpPr>
          <p:cNvPr id="104" name="Textfeld 103">
            <a:extLst>
              <a:ext uri="{FF2B5EF4-FFF2-40B4-BE49-F238E27FC236}">
                <a16:creationId xmlns:a16="http://schemas.microsoft.com/office/drawing/2014/main" id="{959F8315-672B-458A-AB38-28221B8DC9E0}"/>
              </a:ext>
            </a:extLst>
          </p:cNvPr>
          <p:cNvSpPr txBox="1"/>
          <p:nvPr/>
        </p:nvSpPr>
        <p:spPr>
          <a:xfrm>
            <a:off x="854175" y="5018098"/>
            <a:ext cx="8293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Century Gothic" panose="020B0502020202020204" pitchFamily="34" charset="0"/>
              </a:rPr>
              <a:t>Zement</a:t>
            </a:r>
          </a:p>
        </p:txBody>
      </p:sp>
      <p:sp>
        <p:nvSpPr>
          <p:cNvPr id="105" name="Textfeld 104">
            <a:extLst>
              <a:ext uri="{FF2B5EF4-FFF2-40B4-BE49-F238E27FC236}">
                <a16:creationId xmlns:a16="http://schemas.microsoft.com/office/drawing/2014/main" id="{FFF18CA2-AB9E-42C2-9939-A2B8BC7D7BA7}"/>
              </a:ext>
            </a:extLst>
          </p:cNvPr>
          <p:cNvSpPr txBox="1"/>
          <p:nvPr/>
        </p:nvSpPr>
        <p:spPr>
          <a:xfrm>
            <a:off x="1688881" y="5291838"/>
            <a:ext cx="8293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Century Gothic" panose="020B0502020202020204" pitchFamily="34" charset="0"/>
              </a:rPr>
              <a:t>Sand/Kies</a:t>
            </a:r>
          </a:p>
        </p:txBody>
      </p:sp>
      <p:sp>
        <p:nvSpPr>
          <p:cNvPr id="106" name="Textfeld 105">
            <a:extLst>
              <a:ext uri="{FF2B5EF4-FFF2-40B4-BE49-F238E27FC236}">
                <a16:creationId xmlns:a16="http://schemas.microsoft.com/office/drawing/2014/main" id="{AA907841-DD4B-47F4-AE7F-398F99338394}"/>
              </a:ext>
            </a:extLst>
          </p:cNvPr>
          <p:cNvSpPr txBox="1"/>
          <p:nvPr/>
        </p:nvSpPr>
        <p:spPr>
          <a:xfrm>
            <a:off x="2271694" y="4658969"/>
            <a:ext cx="896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Century Gothic" panose="020B0502020202020204" pitchFamily="34" charset="0"/>
              </a:rPr>
              <a:t>Beton-Zusatzstoffe</a:t>
            </a:r>
          </a:p>
        </p:txBody>
      </p:sp>
      <p:sp>
        <p:nvSpPr>
          <p:cNvPr id="107" name="Textfeld 106">
            <a:extLst>
              <a:ext uri="{FF2B5EF4-FFF2-40B4-BE49-F238E27FC236}">
                <a16:creationId xmlns:a16="http://schemas.microsoft.com/office/drawing/2014/main" id="{2502F765-9BC0-433E-ACED-EA5F4A68B6CA}"/>
              </a:ext>
            </a:extLst>
          </p:cNvPr>
          <p:cNvSpPr txBox="1"/>
          <p:nvPr/>
        </p:nvSpPr>
        <p:spPr>
          <a:xfrm>
            <a:off x="1571381" y="4418509"/>
            <a:ext cx="8293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Century Gothic" panose="020B0502020202020204" pitchFamily="34" charset="0"/>
              </a:rPr>
              <a:t>Wasser</a:t>
            </a:r>
          </a:p>
        </p:txBody>
      </p:sp>
      <p:sp>
        <p:nvSpPr>
          <p:cNvPr id="108" name="Textfeld 107">
            <a:extLst>
              <a:ext uri="{FF2B5EF4-FFF2-40B4-BE49-F238E27FC236}">
                <a16:creationId xmlns:a16="http://schemas.microsoft.com/office/drawing/2014/main" id="{6329CDE8-A42F-43D2-9685-85DA2E1F86CC}"/>
              </a:ext>
            </a:extLst>
          </p:cNvPr>
          <p:cNvSpPr txBox="1"/>
          <p:nvPr/>
        </p:nvSpPr>
        <p:spPr>
          <a:xfrm>
            <a:off x="1216070" y="6641468"/>
            <a:ext cx="1635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Century Gothic" panose="020B0502020202020204" pitchFamily="34" charset="0"/>
              </a:rPr>
              <a:t>Anreise Beschäftigte zum Arbeitsplatz</a:t>
            </a:r>
          </a:p>
        </p:txBody>
      </p:sp>
      <p:sp>
        <p:nvSpPr>
          <p:cNvPr id="109" name="Textfeld 108">
            <a:extLst>
              <a:ext uri="{FF2B5EF4-FFF2-40B4-BE49-F238E27FC236}">
                <a16:creationId xmlns:a16="http://schemas.microsoft.com/office/drawing/2014/main" id="{30095B2C-4DD9-4BDF-A65D-4022EDEEFE94}"/>
              </a:ext>
            </a:extLst>
          </p:cNvPr>
          <p:cNvSpPr txBox="1"/>
          <p:nvPr/>
        </p:nvSpPr>
        <p:spPr>
          <a:xfrm>
            <a:off x="1645900" y="7693781"/>
            <a:ext cx="16352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Century Gothic" panose="020B0502020202020204" pitchFamily="34" charset="0"/>
              </a:rPr>
              <a:t>Dienstreisen mit externen Transportmitteln</a:t>
            </a:r>
          </a:p>
        </p:txBody>
      </p:sp>
      <p:sp>
        <p:nvSpPr>
          <p:cNvPr id="110" name="Textfeld 109">
            <a:extLst>
              <a:ext uri="{FF2B5EF4-FFF2-40B4-BE49-F238E27FC236}">
                <a16:creationId xmlns:a16="http://schemas.microsoft.com/office/drawing/2014/main" id="{669E0220-E9B8-4B39-B242-3C14C153B39F}"/>
              </a:ext>
            </a:extLst>
          </p:cNvPr>
          <p:cNvSpPr txBox="1"/>
          <p:nvPr/>
        </p:nvSpPr>
        <p:spPr>
          <a:xfrm>
            <a:off x="9515196" y="3880241"/>
            <a:ext cx="16352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Century Gothic" panose="020B0502020202020204" pitchFamily="34" charset="0"/>
              </a:rPr>
              <a:t>Eigene Mitarbeiter</a:t>
            </a:r>
          </a:p>
        </p:txBody>
      </p:sp>
      <p:sp>
        <p:nvSpPr>
          <p:cNvPr id="111" name="Textfeld 110">
            <a:extLst>
              <a:ext uri="{FF2B5EF4-FFF2-40B4-BE49-F238E27FC236}">
                <a16:creationId xmlns:a16="http://schemas.microsoft.com/office/drawing/2014/main" id="{DA2AD750-E97F-46C4-B1BC-AEDF546C421A}"/>
              </a:ext>
            </a:extLst>
          </p:cNvPr>
          <p:cNvSpPr txBox="1"/>
          <p:nvPr/>
        </p:nvSpPr>
        <p:spPr>
          <a:xfrm>
            <a:off x="12803853" y="4166308"/>
            <a:ext cx="1635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Century Gothic" panose="020B0502020202020204" pitchFamily="34" charset="0"/>
              </a:rPr>
              <a:t>Mitarbeiter in der Wertschöpfungskette</a:t>
            </a:r>
          </a:p>
        </p:txBody>
      </p:sp>
      <p:sp>
        <p:nvSpPr>
          <p:cNvPr id="112" name="Textfeld 111">
            <a:extLst>
              <a:ext uri="{FF2B5EF4-FFF2-40B4-BE49-F238E27FC236}">
                <a16:creationId xmlns:a16="http://schemas.microsoft.com/office/drawing/2014/main" id="{5A6665AD-60A6-4C84-9C5C-FE55FF925422}"/>
              </a:ext>
            </a:extLst>
          </p:cNvPr>
          <p:cNvSpPr txBox="1"/>
          <p:nvPr/>
        </p:nvSpPr>
        <p:spPr>
          <a:xfrm>
            <a:off x="13230011" y="5171238"/>
            <a:ext cx="1162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Century Gothic" panose="020B0502020202020204" pitchFamily="34" charset="0"/>
              </a:rPr>
              <a:t>Endnutzer und Verbraucher</a:t>
            </a:r>
          </a:p>
        </p:txBody>
      </p:sp>
      <p:sp>
        <p:nvSpPr>
          <p:cNvPr id="113" name="Textfeld 112">
            <a:extLst>
              <a:ext uri="{FF2B5EF4-FFF2-40B4-BE49-F238E27FC236}">
                <a16:creationId xmlns:a16="http://schemas.microsoft.com/office/drawing/2014/main" id="{AD0CE5E4-56E1-4562-BAD8-8E1D9B5F5187}"/>
              </a:ext>
            </a:extLst>
          </p:cNvPr>
          <p:cNvSpPr txBox="1"/>
          <p:nvPr/>
        </p:nvSpPr>
        <p:spPr>
          <a:xfrm>
            <a:off x="12344484" y="6761676"/>
            <a:ext cx="12315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Century Gothic" panose="020B0502020202020204" pitchFamily="34" charset="0"/>
              </a:rPr>
              <a:t>Endverarbeitung der verkauften Produkte</a:t>
            </a:r>
          </a:p>
        </p:txBody>
      </p:sp>
      <p:sp>
        <p:nvSpPr>
          <p:cNvPr id="114" name="Textfeld 113">
            <a:extLst>
              <a:ext uri="{FF2B5EF4-FFF2-40B4-BE49-F238E27FC236}">
                <a16:creationId xmlns:a16="http://schemas.microsoft.com/office/drawing/2014/main" id="{A402CA77-3634-4880-A36A-6BC39C399E98}"/>
              </a:ext>
            </a:extLst>
          </p:cNvPr>
          <p:cNvSpPr txBox="1"/>
          <p:nvPr/>
        </p:nvSpPr>
        <p:spPr>
          <a:xfrm>
            <a:off x="11395814" y="6109037"/>
            <a:ext cx="1058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Century Gothic" panose="020B0502020202020204" pitchFamily="34" charset="0"/>
              </a:rPr>
              <a:t>Recycling</a:t>
            </a:r>
          </a:p>
        </p:txBody>
      </p:sp>
      <p:sp>
        <p:nvSpPr>
          <p:cNvPr id="115" name="Textfeld 114">
            <a:extLst>
              <a:ext uri="{FF2B5EF4-FFF2-40B4-BE49-F238E27FC236}">
                <a16:creationId xmlns:a16="http://schemas.microsoft.com/office/drawing/2014/main" id="{BC8BC2F8-AFDF-4E05-B468-D22A111F7217}"/>
              </a:ext>
            </a:extLst>
          </p:cNvPr>
          <p:cNvSpPr txBox="1"/>
          <p:nvPr/>
        </p:nvSpPr>
        <p:spPr>
          <a:xfrm>
            <a:off x="11706583" y="5161401"/>
            <a:ext cx="1353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Century Gothic" panose="020B0502020202020204" pitchFamily="34" charset="0"/>
              </a:rPr>
              <a:t>Transport durch Spedition</a:t>
            </a:r>
          </a:p>
        </p:txBody>
      </p:sp>
      <p:sp>
        <p:nvSpPr>
          <p:cNvPr id="124" name="Textfeld 123">
            <a:extLst>
              <a:ext uri="{FF2B5EF4-FFF2-40B4-BE49-F238E27FC236}">
                <a16:creationId xmlns:a16="http://schemas.microsoft.com/office/drawing/2014/main" id="{5FCFCF27-61A8-4D9E-A718-EA7F875DEF9E}"/>
              </a:ext>
            </a:extLst>
          </p:cNvPr>
          <p:cNvSpPr txBox="1"/>
          <p:nvPr/>
        </p:nvSpPr>
        <p:spPr>
          <a:xfrm>
            <a:off x="803944" y="8837336"/>
            <a:ext cx="2273912" cy="338554"/>
          </a:xfrm>
          <a:prstGeom prst="rect">
            <a:avLst/>
          </a:prstGeom>
          <a:solidFill>
            <a:srgbClr val="C5F1C5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Scope</a:t>
            </a:r>
            <a:r>
              <a:rPr lang="de-DE" sz="1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3</a:t>
            </a:r>
          </a:p>
        </p:txBody>
      </p:sp>
      <p:sp>
        <p:nvSpPr>
          <p:cNvPr id="125" name="Textfeld 124">
            <a:extLst>
              <a:ext uri="{FF2B5EF4-FFF2-40B4-BE49-F238E27FC236}">
                <a16:creationId xmlns:a16="http://schemas.microsoft.com/office/drawing/2014/main" id="{D815CEC1-C503-4483-96A4-29C8E787FE6B}"/>
              </a:ext>
            </a:extLst>
          </p:cNvPr>
          <p:cNvSpPr txBox="1"/>
          <p:nvPr/>
        </p:nvSpPr>
        <p:spPr>
          <a:xfrm>
            <a:off x="11568563" y="8832275"/>
            <a:ext cx="2724632" cy="338554"/>
          </a:xfrm>
          <a:prstGeom prst="rect">
            <a:avLst/>
          </a:prstGeom>
          <a:solidFill>
            <a:srgbClr val="C5F1C5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err="1">
                <a:solidFill>
                  <a:srgbClr val="228B22"/>
                </a:solidFill>
                <a:latin typeface="Century Gothic" panose="020B0502020202020204" pitchFamily="34" charset="0"/>
              </a:rPr>
              <a:t>Scope</a:t>
            </a:r>
            <a:r>
              <a:rPr lang="de-DE" sz="1600" b="1" dirty="0">
                <a:solidFill>
                  <a:srgbClr val="228B22"/>
                </a:solidFill>
                <a:latin typeface="Century Gothic" panose="020B0502020202020204" pitchFamily="34" charset="0"/>
              </a:rPr>
              <a:t> 3</a:t>
            </a:r>
          </a:p>
        </p:txBody>
      </p:sp>
      <p:sp>
        <p:nvSpPr>
          <p:cNvPr id="126" name="Textfeld 125">
            <a:extLst>
              <a:ext uri="{FF2B5EF4-FFF2-40B4-BE49-F238E27FC236}">
                <a16:creationId xmlns:a16="http://schemas.microsoft.com/office/drawing/2014/main" id="{CCC8466C-EBAB-49EF-A77C-BE6E7B04C30E}"/>
              </a:ext>
            </a:extLst>
          </p:cNvPr>
          <p:cNvSpPr txBox="1"/>
          <p:nvPr/>
        </p:nvSpPr>
        <p:spPr>
          <a:xfrm>
            <a:off x="3102673" y="8837960"/>
            <a:ext cx="1159334" cy="338554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Scope</a:t>
            </a:r>
            <a:r>
              <a:rPr lang="de-DE" sz="1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2</a:t>
            </a:r>
          </a:p>
        </p:txBody>
      </p:sp>
      <p:sp>
        <p:nvSpPr>
          <p:cNvPr id="127" name="Textfeld 126">
            <a:extLst>
              <a:ext uri="{FF2B5EF4-FFF2-40B4-BE49-F238E27FC236}">
                <a16:creationId xmlns:a16="http://schemas.microsoft.com/office/drawing/2014/main" id="{85E283F5-3BC9-44C9-9FCB-F440120F6129}"/>
              </a:ext>
            </a:extLst>
          </p:cNvPr>
          <p:cNvSpPr txBox="1"/>
          <p:nvPr/>
        </p:nvSpPr>
        <p:spPr>
          <a:xfrm>
            <a:off x="4335208" y="8837336"/>
            <a:ext cx="7060601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err="1">
                <a:latin typeface="Century Gothic" panose="020B0502020202020204" pitchFamily="34" charset="0"/>
              </a:rPr>
              <a:t>Scope</a:t>
            </a:r>
            <a:r>
              <a:rPr lang="de-DE" sz="1600" b="1" dirty="0">
                <a:latin typeface="Century Gothic" panose="020B0502020202020204" pitchFamily="34" charset="0"/>
              </a:rPr>
              <a:t> 1</a:t>
            </a:r>
          </a:p>
        </p:txBody>
      </p:sp>
      <p:sp>
        <p:nvSpPr>
          <p:cNvPr id="128" name="Textfeld 127">
            <a:extLst>
              <a:ext uri="{FF2B5EF4-FFF2-40B4-BE49-F238E27FC236}">
                <a16:creationId xmlns:a16="http://schemas.microsoft.com/office/drawing/2014/main" id="{F0DD6269-7924-4793-9F30-D3B0A36756D0}"/>
              </a:ext>
            </a:extLst>
          </p:cNvPr>
          <p:cNvSpPr txBox="1"/>
          <p:nvPr/>
        </p:nvSpPr>
        <p:spPr>
          <a:xfrm>
            <a:off x="9639106" y="2441277"/>
            <a:ext cx="16352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Century Gothic" panose="020B0502020202020204" pitchFamily="34" charset="0"/>
              </a:rPr>
              <a:t>Photovoltaikanlage</a:t>
            </a:r>
          </a:p>
        </p:txBody>
      </p:sp>
      <p:sp>
        <p:nvSpPr>
          <p:cNvPr id="129" name="Textfeld 128">
            <a:extLst>
              <a:ext uri="{FF2B5EF4-FFF2-40B4-BE49-F238E27FC236}">
                <a16:creationId xmlns:a16="http://schemas.microsoft.com/office/drawing/2014/main" id="{83F7C817-0C95-4C6F-ADB6-145A624179FD}"/>
              </a:ext>
            </a:extLst>
          </p:cNvPr>
          <p:cNvSpPr txBox="1"/>
          <p:nvPr/>
        </p:nvSpPr>
        <p:spPr>
          <a:xfrm>
            <a:off x="7250946" y="2461041"/>
            <a:ext cx="16352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Century Gothic" panose="020B0502020202020204" pitchFamily="34" charset="0"/>
              </a:rPr>
              <a:t>Geschäftsleitung</a:t>
            </a:r>
          </a:p>
        </p:txBody>
      </p:sp>
      <p:sp>
        <p:nvSpPr>
          <p:cNvPr id="130" name="Textfeld 129">
            <a:extLst>
              <a:ext uri="{FF2B5EF4-FFF2-40B4-BE49-F238E27FC236}">
                <a16:creationId xmlns:a16="http://schemas.microsoft.com/office/drawing/2014/main" id="{C1E8480A-557E-483F-94CB-0162D2F1C886}"/>
              </a:ext>
            </a:extLst>
          </p:cNvPr>
          <p:cNvSpPr txBox="1"/>
          <p:nvPr/>
        </p:nvSpPr>
        <p:spPr>
          <a:xfrm>
            <a:off x="4705160" y="6789557"/>
            <a:ext cx="1245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>
                <a:latin typeface="Century Gothic" panose="020B0502020202020204" pitchFamily="34" charset="0"/>
              </a:rPr>
              <a:t>Verwaltungs-gebäude</a:t>
            </a:r>
          </a:p>
        </p:txBody>
      </p:sp>
      <p:pic>
        <p:nvPicPr>
          <p:cNvPr id="131" name="Grafik 130" descr="LKW">
            <a:extLst>
              <a:ext uri="{FF2B5EF4-FFF2-40B4-BE49-F238E27FC236}">
                <a16:creationId xmlns:a16="http://schemas.microsoft.com/office/drawing/2014/main" id="{B8ED6B99-DFBC-4BF8-86DB-9943FF6EC8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71318" y="5315016"/>
            <a:ext cx="702382" cy="702382"/>
          </a:xfrm>
          <a:prstGeom prst="rect">
            <a:avLst/>
          </a:prstGeom>
        </p:spPr>
      </p:pic>
      <p:sp>
        <p:nvSpPr>
          <p:cNvPr id="132" name="Textfeld 131">
            <a:extLst>
              <a:ext uri="{FF2B5EF4-FFF2-40B4-BE49-F238E27FC236}">
                <a16:creationId xmlns:a16="http://schemas.microsoft.com/office/drawing/2014/main" id="{73F3BA1F-E935-4E0A-B169-8EF21F142871}"/>
              </a:ext>
            </a:extLst>
          </p:cNvPr>
          <p:cNvSpPr txBox="1"/>
          <p:nvPr/>
        </p:nvSpPr>
        <p:spPr>
          <a:xfrm>
            <a:off x="2288192" y="5925604"/>
            <a:ext cx="8668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Century Gothic" panose="020B0502020202020204" pitchFamily="34" charset="0"/>
              </a:rPr>
              <a:t>Transport</a:t>
            </a:r>
          </a:p>
        </p:txBody>
      </p:sp>
      <p:sp>
        <p:nvSpPr>
          <p:cNvPr id="91" name="Textfeld 90">
            <a:extLst>
              <a:ext uri="{FF2B5EF4-FFF2-40B4-BE49-F238E27FC236}">
                <a16:creationId xmlns:a16="http://schemas.microsoft.com/office/drawing/2014/main" id="{52E00E10-F682-4026-9DF2-32CD503851AE}"/>
              </a:ext>
            </a:extLst>
          </p:cNvPr>
          <p:cNvSpPr txBox="1"/>
          <p:nvPr/>
        </p:nvSpPr>
        <p:spPr>
          <a:xfrm>
            <a:off x="4289174" y="9290397"/>
            <a:ext cx="706060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entury Gothic" panose="020B0502020202020204" pitchFamily="34" charset="0"/>
              </a:rPr>
              <a:t>Direkte Emissionen des Unternehmens (originärer Einflussbereich)</a:t>
            </a:r>
          </a:p>
        </p:txBody>
      </p:sp>
      <p:sp>
        <p:nvSpPr>
          <p:cNvPr id="118" name="Textfeld 117">
            <a:extLst>
              <a:ext uri="{FF2B5EF4-FFF2-40B4-BE49-F238E27FC236}">
                <a16:creationId xmlns:a16="http://schemas.microsoft.com/office/drawing/2014/main" id="{5FF7232D-0174-4961-8C15-3E5CC714539B}"/>
              </a:ext>
            </a:extLst>
          </p:cNvPr>
          <p:cNvSpPr txBox="1"/>
          <p:nvPr/>
        </p:nvSpPr>
        <p:spPr>
          <a:xfrm>
            <a:off x="11531337" y="9295502"/>
            <a:ext cx="256686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entury Gothic" panose="020B0502020202020204" pitchFamily="34" charset="0"/>
              </a:rPr>
              <a:t>Indirekte Emissionen</a:t>
            </a:r>
          </a:p>
        </p:txBody>
      </p:sp>
      <p:sp>
        <p:nvSpPr>
          <p:cNvPr id="121" name="Textfeld 120">
            <a:extLst>
              <a:ext uri="{FF2B5EF4-FFF2-40B4-BE49-F238E27FC236}">
                <a16:creationId xmlns:a16="http://schemas.microsoft.com/office/drawing/2014/main" id="{2187B651-201E-4F0D-8A8E-4C878B38740A}"/>
              </a:ext>
            </a:extLst>
          </p:cNvPr>
          <p:cNvSpPr txBox="1"/>
          <p:nvPr/>
        </p:nvSpPr>
        <p:spPr>
          <a:xfrm>
            <a:off x="502654" y="9252433"/>
            <a:ext cx="429382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entury Gothic" panose="020B0502020202020204" pitchFamily="34" charset="0"/>
              </a:rPr>
              <a:t>Indirekte Emissionen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97B5A6E-E73F-464C-970B-DF5807001169}"/>
              </a:ext>
            </a:extLst>
          </p:cNvPr>
          <p:cNvPicPr>
            <a:picLocks noChangeAspect="1"/>
          </p:cNvPicPr>
          <p:nvPr/>
        </p:nvPicPr>
        <p:blipFill>
          <a:blip r:embed="rId4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935" y="7357421"/>
            <a:ext cx="621858" cy="62185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A34102C-1212-4BF4-8DEC-D35390957ECC}"/>
              </a:ext>
            </a:extLst>
          </p:cNvPr>
          <p:cNvPicPr>
            <a:picLocks noChangeAspect="1"/>
          </p:cNvPicPr>
          <p:nvPr/>
        </p:nvPicPr>
        <p:blipFill>
          <a:blip r:embed="rId4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190" y="4826310"/>
            <a:ext cx="885777" cy="885777"/>
          </a:xfrm>
          <a:prstGeom prst="rect">
            <a:avLst/>
          </a:prstGeom>
          <a:ln w="60325">
            <a:solidFill>
              <a:srgbClr val="228B22"/>
            </a:solidFill>
          </a:ln>
        </p:spPr>
      </p:pic>
      <p:sp>
        <p:nvSpPr>
          <p:cNvPr id="141" name="Textfeld 140">
            <a:extLst>
              <a:ext uri="{FF2B5EF4-FFF2-40B4-BE49-F238E27FC236}">
                <a16:creationId xmlns:a16="http://schemas.microsoft.com/office/drawing/2014/main" id="{F7F9623A-3F7F-4A40-8225-6FA001BC59AD}"/>
              </a:ext>
            </a:extLst>
          </p:cNvPr>
          <p:cNvSpPr txBox="1"/>
          <p:nvPr/>
        </p:nvSpPr>
        <p:spPr>
          <a:xfrm>
            <a:off x="9864116" y="5914910"/>
            <a:ext cx="15584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Century Gothic" panose="020B0502020202020204" pitchFamily="34" charset="0"/>
              </a:rPr>
              <a:t>Produkt - Umsatz</a:t>
            </a:r>
          </a:p>
        </p:txBody>
      </p:sp>
      <p:sp>
        <p:nvSpPr>
          <p:cNvPr id="142" name="Textfeld 141">
            <a:extLst>
              <a:ext uri="{FF2B5EF4-FFF2-40B4-BE49-F238E27FC236}">
                <a16:creationId xmlns:a16="http://schemas.microsoft.com/office/drawing/2014/main" id="{DD3CFF35-606B-4699-A6C4-C3CBDC7267AC}"/>
              </a:ext>
            </a:extLst>
          </p:cNvPr>
          <p:cNvSpPr txBox="1"/>
          <p:nvPr/>
        </p:nvSpPr>
        <p:spPr>
          <a:xfrm>
            <a:off x="7017047" y="8001505"/>
            <a:ext cx="10689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Century Gothic" panose="020B0502020202020204" pitchFamily="34" charset="0"/>
              </a:rPr>
              <a:t>Hackschnitzel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F96C239B-1335-4677-8AEA-BA408D39E832}"/>
              </a:ext>
            </a:extLst>
          </p:cNvPr>
          <p:cNvSpPr/>
          <p:nvPr/>
        </p:nvSpPr>
        <p:spPr>
          <a:xfrm>
            <a:off x="6082026" y="7288314"/>
            <a:ext cx="2074550" cy="95816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DC1E217-91C8-4429-A8CB-7683BF15D0AC}"/>
              </a:ext>
            </a:extLst>
          </p:cNvPr>
          <p:cNvSpPr txBox="1"/>
          <p:nvPr/>
        </p:nvSpPr>
        <p:spPr>
          <a:xfrm>
            <a:off x="8111665" y="7370352"/>
            <a:ext cx="430887" cy="91439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de-DE" sz="1600" dirty="0">
                <a:latin typeface="Century Gothic" panose="020B0502020202020204" pitchFamily="34" charset="0"/>
              </a:rPr>
              <a:t>Energie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9DB1173-4873-4D63-8CB5-A4AE1AE02950}"/>
              </a:ext>
            </a:extLst>
          </p:cNvPr>
          <p:cNvPicPr>
            <a:picLocks noChangeAspect="1"/>
          </p:cNvPicPr>
          <p:nvPr/>
        </p:nvPicPr>
        <p:blipFill>
          <a:blip r:embed="rId4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52509" y="4610993"/>
            <a:ext cx="1046679" cy="785856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CDFB6EDA-7C81-40BD-8F5E-AA1FA866EB0B}"/>
              </a:ext>
            </a:extLst>
          </p:cNvPr>
          <p:cNvSpPr/>
          <p:nvPr/>
        </p:nvSpPr>
        <p:spPr>
          <a:xfrm>
            <a:off x="1513229" y="2000964"/>
            <a:ext cx="1540123" cy="338554"/>
          </a:xfrm>
          <a:prstGeom prst="rect">
            <a:avLst/>
          </a:prstGeom>
          <a:solidFill>
            <a:srgbClr val="C5F1C5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err="1">
                <a:solidFill>
                  <a:srgbClr val="228B22"/>
                </a:solidFill>
                <a:latin typeface="Century Gothic" panose="020B0502020202020204" pitchFamily="34" charset="0"/>
              </a:rPr>
              <a:t>Scope</a:t>
            </a:r>
            <a:r>
              <a:rPr lang="de-DE" sz="1600" b="1" dirty="0">
                <a:solidFill>
                  <a:srgbClr val="228B22"/>
                </a:solidFill>
                <a:latin typeface="Century Gothic" panose="020B0502020202020204" pitchFamily="34" charset="0"/>
              </a:rPr>
              <a:t> 3 (1/2)</a:t>
            </a:r>
          </a:p>
        </p:txBody>
      </p:sp>
      <p:sp>
        <p:nvSpPr>
          <p:cNvPr id="157" name="Rechteck 156">
            <a:extLst>
              <a:ext uri="{FF2B5EF4-FFF2-40B4-BE49-F238E27FC236}">
                <a16:creationId xmlns:a16="http://schemas.microsoft.com/office/drawing/2014/main" id="{1939EB83-61C8-4085-AFF2-98575E7E8DC0}"/>
              </a:ext>
            </a:extLst>
          </p:cNvPr>
          <p:cNvSpPr/>
          <p:nvPr/>
        </p:nvSpPr>
        <p:spPr>
          <a:xfrm>
            <a:off x="12491382" y="2008064"/>
            <a:ext cx="1540123" cy="338554"/>
          </a:xfrm>
          <a:prstGeom prst="rect">
            <a:avLst/>
          </a:prstGeom>
          <a:solidFill>
            <a:srgbClr val="C5F1C5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err="1">
                <a:solidFill>
                  <a:srgbClr val="228B22"/>
                </a:solidFill>
                <a:latin typeface="Century Gothic" panose="020B0502020202020204" pitchFamily="34" charset="0"/>
              </a:rPr>
              <a:t>Scope</a:t>
            </a:r>
            <a:r>
              <a:rPr lang="de-DE" sz="1600" b="1" dirty="0">
                <a:solidFill>
                  <a:srgbClr val="228B22"/>
                </a:solidFill>
                <a:latin typeface="Century Gothic" panose="020B0502020202020204" pitchFamily="34" charset="0"/>
              </a:rPr>
              <a:t> 3 (2/2)</a:t>
            </a:r>
          </a:p>
        </p:txBody>
      </p:sp>
      <p:sp>
        <p:nvSpPr>
          <p:cNvPr id="158" name="Textfeld 157">
            <a:extLst>
              <a:ext uri="{FF2B5EF4-FFF2-40B4-BE49-F238E27FC236}">
                <a16:creationId xmlns:a16="http://schemas.microsoft.com/office/drawing/2014/main" id="{9EF0FCFB-D2E1-4F3C-8C92-3D1C26007CA8}"/>
              </a:ext>
            </a:extLst>
          </p:cNvPr>
          <p:cNvSpPr txBox="1"/>
          <p:nvPr/>
        </p:nvSpPr>
        <p:spPr>
          <a:xfrm>
            <a:off x="3109931" y="2017971"/>
            <a:ext cx="1159334" cy="338554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Scope</a:t>
            </a:r>
            <a:r>
              <a:rPr lang="de-DE" sz="1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2</a:t>
            </a:r>
          </a:p>
        </p:txBody>
      </p:sp>
      <p:sp>
        <p:nvSpPr>
          <p:cNvPr id="161" name="Textfeld 160">
            <a:extLst>
              <a:ext uri="{FF2B5EF4-FFF2-40B4-BE49-F238E27FC236}">
                <a16:creationId xmlns:a16="http://schemas.microsoft.com/office/drawing/2014/main" id="{11F873B8-4D50-4E9B-BA57-1E05CBDC055D}"/>
              </a:ext>
            </a:extLst>
          </p:cNvPr>
          <p:cNvSpPr txBox="1"/>
          <p:nvPr/>
        </p:nvSpPr>
        <p:spPr>
          <a:xfrm>
            <a:off x="8449977" y="1318575"/>
            <a:ext cx="1227652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err="1">
                <a:latin typeface="Century Gothic" panose="020B0502020202020204" pitchFamily="34" charset="0"/>
              </a:rPr>
              <a:t>Scope</a:t>
            </a:r>
            <a:r>
              <a:rPr lang="de-DE" sz="1600" b="1" dirty="0">
                <a:latin typeface="Century Gothic" panose="020B0502020202020204" pitchFamily="34" charset="0"/>
              </a:rPr>
              <a:t> 1</a:t>
            </a:r>
          </a:p>
        </p:txBody>
      </p:sp>
      <p:sp>
        <p:nvSpPr>
          <p:cNvPr id="17" name="Pfeil: nach oben 16">
            <a:extLst>
              <a:ext uri="{FF2B5EF4-FFF2-40B4-BE49-F238E27FC236}">
                <a16:creationId xmlns:a16="http://schemas.microsoft.com/office/drawing/2014/main" id="{96D2F2E2-CF3F-4941-9384-080B280ACE54}"/>
              </a:ext>
            </a:extLst>
          </p:cNvPr>
          <p:cNvSpPr/>
          <p:nvPr/>
        </p:nvSpPr>
        <p:spPr>
          <a:xfrm>
            <a:off x="2033687" y="2386075"/>
            <a:ext cx="254505" cy="252349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2" name="Pfeil: nach oben 161">
            <a:extLst>
              <a:ext uri="{FF2B5EF4-FFF2-40B4-BE49-F238E27FC236}">
                <a16:creationId xmlns:a16="http://schemas.microsoft.com/office/drawing/2014/main" id="{E0D3C434-4077-42C5-8248-E96FAD064349}"/>
              </a:ext>
            </a:extLst>
          </p:cNvPr>
          <p:cNvSpPr/>
          <p:nvPr/>
        </p:nvSpPr>
        <p:spPr>
          <a:xfrm>
            <a:off x="3549955" y="2405128"/>
            <a:ext cx="254505" cy="252349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3" name="Pfeil: nach oben 162">
            <a:extLst>
              <a:ext uri="{FF2B5EF4-FFF2-40B4-BE49-F238E27FC236}">
                <a16:creationId xmlns:a16="http://schemas.microsoft.com/office/drawing/2014/main" id="{DC2C3BF5-40E6-4C95-97E4-F0987DCB7F26}"/>
              </a:ext>
            </a:extLst>
          </p:cNvPr>
          <p:cNvSpPr/>
          <p:nvPr/>
        </p:nvSpPr>
        <p:spPr>
          <a:xfrm>
            <a:off x="13166417" y="2424882"/>
            <a:ext cx="254505" cy="252349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4" name="Pfeil: nach oben 163">
            <a:extLst>
              <a:ext uri="{FF2B5EF4-FFF2-40B4-BE49-F238E27FC236}">
                <a16:creationId xmlns:a16="http://schemas.microsoft.com/office/drawing/2014/main" id="{70C2E93F-82BA-45D0-B522-6767CEC26388}"/>
              </a:ext>
            </a:extLst>
          </p:cNvPr>
          <p:cNvSpPr/>
          <p:nvPr/>
        </p:nvSpPr>
        <p:spPr>
          <a:xfrm>
            <a:off x="8879654" y="1730032"/>
            <a:ext cx="254505" cy="252349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F02DE654-B351-4F87-B2FE-D9B4B119FD54}"/>
              </a:ext>
            </a:extLst>
          </p:cNvPr>
          <p:cNvSpPr/>
          <p:nvPr/>
        </p:nvSpPr>
        <p:spPr>
          <a:xfrm>
            <a:off x="803944" y="263000"/>
            <a:ext cx="13635144" cy="633600"/>
          </a:xfrm>
          <a:prstGeom prst="rect">
            <a:avLst/>
          </a:prstGeom>
          <a:solidFill>
            <a:srgbClr val="C5F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>
                <a:solidFill>
                  <a:srgbClr val="228B22"/>
                </a:solidFill>
                <a:latin typeface="Century Gothic" panose="020B0502020202020204" pitchFamily="34" charset="0"/>
              </a:rPr>
              <a:t>Der </a:t>
            </a:r>
            <a:r>
              <a:rPr lang="de-DE" b="1" dirty="0">
                <a:solidFill>
                  <a:srgbClr val="228B22"/>
                </a:solidFill>
                <a:latin typeface="Century Gothic" panose="020B0502020202020204" pitchFamily="34" charset="0"/>
              </a:rPr>
              <a:t>Wertschöpfungsprozess bei der Herstellung von Betonfertigteilen (Business-Modell)</a:t>
            </a:r>
          </a:p>
        </p:txBody>
      </p:sp>
      <p:sp>
        <p:nvSpPr>
          <p:cNvPr id="119" name="Pfeil: nach rechts 118">
            <a:extLst>
              <a:ext uri="{FF2B5EF4-FFF2-40B4-BE49-F238E27FC236}">
                <a16:creationId xmlns:a16="http://schemas.microsoft.com/office/drawing/2014/main" id="{ED6C1801-D66E-4A6E-A4DE-D150920A415C}"/>
              </a:ext>
            </a:extLst>
          </p:cNvPr>
          <p:cNvSpPr/>
          <p:nvPr/>
        </p:nvSpPr>
        <p:spPr>
          <a:xfrm>
            <a:off x="4656539" y="1034759"/>
            <a:ext cx="2019618" cy="338489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78E44726-B812-426F-8BB1-C134C6292ED7}"/>
              </a:ext>
            </a:extLst>
          </p:cNvPr>
          <p:cNvSpPr/>
          <p:nvPr/>
        </p:nvSpPr>
        <p:spPr>
          <a:xfrm>
            <a:off x="6781386" y="4924667"/>
            <a:ext cx="636444" cy="486888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5246B190-81AF-479A-A4C6-0041CFF5CC84}"/>
              </a:ext>
            </a:extLst>
          </p:cNvPr>
          <p:cNvPicPr>
            <a:picLocks noChangeAspect="1"/>
          </p:cNvPicPr>
          <p:nvPr/>
        </p:nvPicPr>
        <p:blipFill>
          <a:blip r:embed="rId4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928" y="4735554"/>
            <a:ext cx="834296" cy="834296"/>
          </a:xfrm>
          <a:prstGeom prst="rect">
            <a:avLst/>
          </a:prstGeom>
          <a:noFill/>
        </p:spPr>
      </p:pic>
      <p:sp>
        <p:nvSpPr>
          <p:cNvPr id="122" name="Textfeld 121">
            <a:extLst>
              <a:ext uri="{FF2B5EF4-FFF2-40B4-BE49-F238E27FC236}">
                <a16:creationId xmlns:a16="http://schemas.microsoft.com/office/drawing/2014/main" id="{5C65CEA4-6D7A-4250-B970-A767CEBEA3F6}"/>
              </a:ext>
            </a:extLst>
          </p:cNvPr>
          <p:cNvSpPr txBox="1"/>
          <p:nvPr/>
        </p:nvSpPr>
        <p:spPr>
          <a:xfrm rot="16200000">
            <a:off x="14033703" y="469153"/>
            <a:ext cx="5334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" dirty="0">
                <a:solidFill>
                  <a:srgbClr val="228B22"/>
                </a:solidFill>
                <a:highlight>
                  <a:srgbClr val="228B22"/>
                </a:highlight>
                <a:latin typeface="Century Gothic" panose="020B0502020202020204" pitchFamily="34" charset="0"/>
              </a:rPr>
              <a:t>02/2026</a:t>
            </a:r>
          </a:p>
        </p:txBody>
      </p:sp>
      <p:sp>
        <p:nvSpPr>
          <p:cNvPr id="117" name="Textfeld 116">
            <a:extLst>
              <a:ext uri="{FF2B5EF4-FFF2-40B4-BE49-F238E27FC236}">
                <a16:creationId xmlns:a16="http://schemas.microsoft.com/office/drawing/2014/main" id="{B0AADF1A-2967-4BE2-8B53-B60086F49AFB}"/>
              </a:ext>
            </a:extLst>
          </p:cNvPr>
          <p:cNvSpPr txBox="1"/>
          <p:nvPr/>
        </p:nvSpPr>
        <p:spPr>
          <a:xfrm>
            <a:off x="753422" y="10173931"/>
            <a:ext cx="13764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228B22"/>
                </a:solidFill>
                <a:latin typeface="Century Gothic" panose="020B0502020202020204" pitchFamily="34" charset="0"/>
              </a:rPr>
              <a:t>VSME BASICS 2026</a:t>
            </a:r>
            <a:r>
              <a:rPr lang="de-DE" sz="1400" b="1" dirty="0">
                <a:solidFill>
                  <a:srgbClr val="228B22"/>
                </a:solidFill>
                <a:latin typeface="Century Gothic" panose="020B0502020202020204" pitchFamily="34" charset="0"/>
              </a:rPr>
              <a:t>																					                   	         </a:t>
            </a:r>
            <a:r>
              <a:rPr lang="de-DE" sz="1200" b="1" dirty="0">
                <a:solidFill>
                  <a:srgbClr val="228B22"/>
                </a:solidFill>
                <a:latin typeface="Century Gothic" panose="020B0502020202020204" pitchFamily="34" charset="0"/>
              </a:rPr>
              <a:t>Praxishilfe 3/12  </a:t>
            </a:r>
          </a:p>
        </p:txBody>
      </p:sp>
      <p:pic>
        <p:nvPicPr>
          <p:cNvPr id="123" name="Grafik 122">
            <a:extLst>
              <a:ext uri="{FF2B5EF4-FFF2-40B4-BE49-F238E27FC236}">
                <a16:creationId xmlns:a16="http://schemas.microsoft.com/office/drawing/2014/main" id="{ABE6A048-9793-4D82-BC4B-AD645A39D4CF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822" y="10106731"/>
            <a:ext cx="2467522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676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BSO999929 xmlns="http://www.datev.de/BSOffice/999929">d86db9c7-35c9-484e-b994-53b0c3fe90bd</BSO999929>
</file>

<file path=customXml/itemProps1.xml><?xml version="1.0" encoding="utf-8"?>
<ds:datastoreItem xmlns:ds="http://schemas.openxmlformats.org/officeDocument/2006/customXml" ds:itemID="{0E94ED5E-08A9-4A3E-9608-5157E8307778}">
  <ds:schemaRefs>
    <ds:schemaRef ds:uri="http://www.datev.de/BSOffice/99992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132</Words>
  <Application>Microsoft Office PowerPoint</Application>
  <PresentationFormat>Benutzerdefiniert</PresentationFormat>
  <Paragraphs>42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Henrich, Cornelia - AUDfIT</dc:creator>
  <cp:lastModifiedBy>Koch, Anja - AUDfIT</cp:lastModifiedBy>
  <cp:revision>42</cp:revision>
  <cp:lastPrinted>2026-02-19T10:16:53Z</cp:lastPrinted>
  <dcterms:created xsi:type="dcterms:W3CDTF">2024-06-21T12:25:43Z</dcterms:created>
  <dcterms:modified xsi:type="dcterms:W3CDTF">2026-02-24T13:58:35Z</dcterms:modified>
</cp:coreProperties>
</file>