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4"/>
  </p:notesMasterIdLst>
  <p:sldIdLst>
    <p:sldId id="257" r:id="rId3"/>
  </p:sldIdLst>
  <p:sldSz cx="15119350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6A6A6"/>
    <a:srgbClr val="228B22"/>
    <a:srgbClr val="CCECFF"/>
    <a:srgbClr val="C5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275697" cy="716214"/>
          </a:xfrm>
          <a:prstGeom prst="rect">
            <a:avLst/>
          </a:prstGeom>
        </p:spPr>
        <p:txBody>
          <a:bodyPr vert="horz" lIns="126802" tIns="63402" rIns="126802" bIns="63402" rtlCol="0"/>
          <a:lstStyle>
            <a:lvl1pPr algn="l">
              <a:defRPr sz="16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8414" y="5"/>
            <a:ext cx="4275697" cy="716214"/>
          </a:xfrm>
          <a:prstGeom prst="rect">
            <a:avLst/>
          </a:prstGeom>
        </p:spPr>
        <p:txBody>
          <a:bodyPr vert="horz" lIns="126802" tIns="63402" rIns="126802" bIns="63402" rtlCol="0"/>
          <a:lstStyle>
            <a:lvl1pPr algn="r">
              <a:defRPr sz="1600"/>
            </a:lvl1pPr>
          </a:lstStyle>
          <a:p>
            <a:fld id="{1B079B68-F9E8-40EE-8EE2-CE6D6CA723CF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522413" y="1787525"/>
            <a:ext cx="68214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6802" tIns="63402" rIns="126802" bIns="6340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198" y="6880526"/>
            <a:ext cx="7893933" cy="5627706"/>
          </a:xfrm>
          <a:prstGeom prst="rect">
            <a:avLst/>
          </a:prstGeom>
        </p:spPr>
        <p:txBody>
          <a:bodyPr vert="horz" lIns="126802" tIns="63402" rIns="126802" bIns="6340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13579233"/>
            <a:ext cx="4275697" cy="716214"/>
          </a:xfrm>
          <a:prstGeom prst="rect">
            <a:avLst/>
          </a:prstGeom>
        </p:spPr>
        <p:txBody>
          <a:bodyPr vert="horz" lIns="126802" tIns="63402" rIns="126802" bIns="63402" rtlCol="0" anchor="b"/>
          <a:lstStyle>
            <a:lvl1pPr algn="l">
              <a:defRPr sz="16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8414" y="13579233"/>
            <a:ext cx="4275697" cy="716214"/>
          </a:xfrm>
          <a:prstGeom prst="rect">
            <a:avLst/>
          </a:prstGeom>
        </p:spPr>
        <p:txBody>
          <a:bodyPr vert="horz" lIns="126802" tIns="63402" rIns="126802" bIns="63402" rtlCol="0" anchor="b"/>
          <a:lstStyle>
            <a:lvl1pPr algn="r">
              <a:defRPr sz="1600"/>
            </a:lvl1pPr>
          </a:lstStyle>
          <a:p>
            <a:fld id="{D875DD19-2466-40B7-ADA8-E8730D0E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91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8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8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3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8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3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8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2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BD12-3BD8-460C-9E8F-0C8298166392}" type="datetimeFigureOut">
              <a:rPr lang="de-DE" smtClean="0"/>
              <a:t>24.02.2026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072F-D784-4C8E-A56D-C02C3AD89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2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hteck 133">
            <a:extLst>
              <a:ext uri="{FF2B5EF4-FFF2-40B4-BE49-F238E27FC236}">
                <a16:creationId xmlns:a16="http://schemas.microsoft.com/office/drawing/2014/main" id="{1FB585F0-93DE-4C84-8086-D3A5B2B6E63B}"/>
              </a:ext>
            </a:extLst>
          </p:cNvPr>
          <p:cNvSpPr/>
          <p:nvPr/>
        </p:nvSpPr>
        <p:spPr>
          <a:xfrm>
            <a:off x="11438718" y="2784362"/>
            <a:ext cx="2797507" cy="549965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AC4BB31D-043F-403F-B91C-62AF3E6D99AD}"/>
              </a:ext>
            </a:extLst>
          </p:cNvPr>
          <p:cNvSpPr/>
          <p:nvPr/>
        </p:nvSpPr>
        <p:spPr>
          <a:xfrm>
            <a:off x="746974" y="2784362"/>
            <a:ext cx="2249408" cy="5499652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A271BFAA-965E-4D47-8A5A-0FD67FE08284}"/>
              </a:ext>
            </a:extLst>
          </p:cNvPr>
          <p:cNvSpPr/>
          <p:nvPr/>
        </p:nvSpPr>
        <p:spPr>
          <a:xfrm>
            <a:off x="3045778" y="2794121"/>
            <a:ext cx="1159335" cy="54996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D09C0A0-553F-4B31-AC03-BC758C2862DA}"/>
              </a:ext>
            </a:extLst>
          </p:cNvPr>
          <p:cNvSpPr/>
          <p:nvPr/>
        </p:nvSpPr>
        <p:spPr>
          <a:xfrm>
            <a:off x="4278239" y="2794121"/>
            <a:ext cx="7089903" cy="5499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9288673A-3921-4A72-9148-84DA3128FBAD}"/>
              </a:ext>
            </a:extLst>
          </p:cNvPr>
          <p:cNvSpPr/>
          <p:nvPr/>
        </p:nvSpPr>
        <p:spPr>
          <a:xfrm>
            <a:off x="4299926" y="1861674"/>
            <a:ext cx="6944104" cy="8746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Auto">
            <a:extLst>
              <a:ext uri="{FF2B5EF4-FFF2-40B4-BE49-F238E27FC236}">
                <a16:creationId xmlns:a16="http://schemas.microsoft.com/office/drawing/2014/main" id="{11E6BFD7-CFA0-4417-9BB1-7FD0AA01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4055" y="6649524"/>
            <a:ext cx="914400" cy="914400"/>
          </a:xfrm>
          <a:prstGeom prst="rect">
            <a:avLst/>
          </a:prstGeom>
        </p:spPr>
      </p:pic>
      <p:pic>
        <p:nvPicPr>
          <p:cNvPr id="12" name="Grafik 11" descr="LKW">
            <a:extLst>
              <a:ext uri="{FF2B5EF4-FFF2-40B4-BE49-F238E27FC236}">
                <a16:creationId xmlns:a16="http://schemas.microsoft.com/office/drawing/2014/main" id="{E63DBA67-1F92-41CA-94BE-5E3DCD8F0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21579" y="4513052"/>
            <a:ext cx="914400" cy="914400"/>
          </a:xfrm>
          <a:prstGeom prst="rect">
            <a:avLst/>
          </a:prstGeom>
        </p:spPr>
      </p:pic>
      <p:pic>
        <p:nvPicPr>
          <p:cNvPr id="14" name="Grafik 13" descr="Fabrik">
            <a:extLst>
              <a:ext uri="{FF2B5EF4-FFF2-40B4-BE49-F238E27FC236}">
                <a16:creationId xmlns:a16="http://schemas.microsoft.com/office/drawing/2014/main" id="{237287DC-F91E-4FC8-ADE1-5B5C0F492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4744" y="2512092"/>
            <a:ext cx="3674469" cy="3674469"/>
          </a:xfrm>
          <a:prstGeom prst="rect">
            <a:avLst/>
          </a:prstGeom>
        </p:spPr>
      </p:pic>
      <p:pic>
        <p:nvPicPr>
          <p:cNvPr id="16" name="Grafik 15" descr="Haus">
            <a:extLst>
              <a:ext uri="{FF2B5EF4-FFF2-40B4-BE49-F238E27FC236}">
                <a16:creationId xmlns:a16="http://schemas.microsoft.com/office/drawing/2014/main" id="{6491073F-A08C-46A2-AD50-51E6BAEFE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6743" y="5427452"/>
            <a:ext cx="1560611" cy="1560611"/>
          </a:xfrm>
          <a:prstGeom prst="rect">
            <a:avLst/>
          </a:prstGeom>
        </p:spPr>
      </p:pic>
      <p:pic>
        <p:nvPicPr>
          <p:cNvPr id="18" name="Grafik 17" descr="Sitzungssaal">
            <a:extLst>
              <a:ext uri="{FF2B5EF4-FFF2-40B4-BE49-F238E27FC236}">
                <a16:creationId xmlns:a16="http://schemas.microsoft.com/office/drawing/2014/main" id="{11340E69-516A-40E2-A36B-7E30DD1FF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6894" y="6337883"/>
            <a:ext cx="914400" cy="914400"/>
          </a:xfrm>
          <a:prstGeom prst="rect">
            <a:avLst/>
          </a:prstGeom>
        </p:spPr>
      </p:pic>
      <p:pic>
        <p:nvPicPr>
          <p:cNvPr id="22" name="Grafik 21" descr="Gruppieren">
            <a:extLst>
              <a:ext uri="{FF2B5EF4-FFF2-40B4-BE49-F238E27FC236}">
                <a16:creationId xmlns:a16="http://schemas.microsoft.com/office/drawing/2014/main" id="{24D2E4B0-883C-494E-A749-B12AB629A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36700" y="4455454"/>
            <a:ext cx="914400" cy="914400"/>
          </a:xfrm>
          <a:prstGeom prst="rect">
            <a:avLst/>
          </a:prstGeom>
        </p:spPr>
      </p:pic>
      <p:pic>
        <p:nvPicPr>
          <p:cNvPr id="28" name="Grafik 27" descr="Schildkröte">
            <a:extLst>
              <a:ext uri="{FF2B5EF4-FFF2-40B4-BE49-F238E27FC236}">
                <a16:creationId xmlns:a16="http://schemas.microsoft.com/office/drawing/2014/main" id="{C8B5773D-0D99-44BC-9F52-9D8C86068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86186" y="7149086"/>
            <a:ext cx="914400" cy="914400"/>
          </a:xfrm>
          <a:prstGeom prst="rect">
            <a:avLst/>
          </a:prstGeom>
        </p:spPr>
      </p:pic>
      <p:pic>
        <p:nvPicPr>
          <p:cNvPr id="30" name="Grafik 29" descr="Recycling-Schild">
            <a:extLst>
              <a:ext uri="{FF2B5EF4-FFF2-40B4-BE49-F238E27FC236}">
                <a16:creationId xmlns:a16="http://schemas.microsoft.com/office/drawing/2014/main" id="{143AFEFF-A1E7-4DF2-8079-6211D5A697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11593" y="5651041"/>
            <a:ext cx="529338" cy="5293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F721EE5-DF63-4E1C-B2E8-26731E1EC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5" y="4335189"/>
            <a:ext cx="727828" cy="727828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E80444F-F379-4FF1-BF33-5CD03940C99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62" y="4724528"/>
            <a:ext cx="727829" cy="72782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E999ABF-9AE4-4100-925D-7D9BA825FE90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66" y="3621978"/>
            <a:ext cx="818181" cy="81818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4228D72-E276-4616-B774-342585CED16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51">
            <a:off x="2156314" y="4068609"/>
            <a:ext cx="700385" cy="700385"/>
          </a:xfrm>
          <a:prstGeom prst="rect">
            <a:avLst/>
          </a:prstGeom>
        </p:spPr>
      </p:pic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90DFB07B-C7BA-43AC-AF39-7B18C65FAB4E}"/>
              </a:ext>
            </a:extLst>
          </p:cNvPr>
          <p:cNvSpPr/>
          <p:nvPr/>
        </p:nvSpPr>
        <p:spPr>
          <a:xfrm>
            <a:off x="4326586" y="4724528"/>
            <a:ext cx="2019618" cy="33848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4" name="Grafik 23" descr="Schlägel und Eisen">
            <a:extLst>
              <a:ext uri="{FF2B5EF4-FFF2-40B4-BE49-F238E27FC236}">
                <a16:creationId xmlns:a16="http://schemas.microsoft.com/office/drawing/2014/main" id="{236D1C62-61CF-4B69-B018-0E76B826C2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0860" y="4350028"/>
            <a:ext cx="534940" cy="53494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104D664-7AEA-4848-8DE1-A369138A6F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63" y="1260708"/>
            <a:ext cx="1026022" cy="102602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30618CBA-3A42-4DC9-AECD-0D4574A116F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74" y="7871632"/>
            <a:ext cx="914400" cy="9144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7B903C06-38A4-48A9-BA48-BCECE470CA07}"/>
              </a:ext>
            </a:extLst>
          </p:cNvPr>
          <p:cNvSpPr/>
          <p:nvPr/>
        </p:nvSpPr>
        <p:spPr>
          <a:xfrm>
            <a:off x="9238791" y="4705297"/>
            <a:ext cx="2421949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AFEF5CA9-58AD-48E3-92E0-BEFDBF3F8F3A}"/>
              </a:ext>
            </a:extLst>
          </p:cNvPr>
          <p:cNvSpPr/>
          <p:nvPr/>
        </p:nvSpPr>
        <p:spPr>
          <a:xfrm>
            <a:off x="12691697" y="4757580"/>
            <a:ext cx="545004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0A82F0AF-9D9F-437F-BA0D-043C8F2B2FB6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015" y="6119153"/>
            <a:ext cx="511145" cy="643443"/>
          </a:xfrm>
          <a:prstGeom prst="rect">
            <a:avLst/>
          </a:prstGeom>
        </p:spPr>
      </p:pic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19DE8659-B517-425A-9D44-2C7CA135D9E5}"/>
              </a:ext>
            </a:extLst>
          </p:cNvPr>
          <p:cNvSpPr/>
          <p:nvPr/>
        </p:nvSpPr>
        <p:spPr>
          <a:xfrm rot="427369">
            <a:off x="9264316" y="5596610"/>
            <a:ext cx="2103578" cy="38483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Pfeil: nach rechts 50">
            <a:extLst>
              <a:ext uri="{FF2B5EF4-FFF2-40B4-BE49-F238E27FC236}">
                <a16:creationId xmlns:a16="http://schemas.microsoft.com/office/drawing/2014/main" id="{E25AA282-5618-49D4-985A-9A01CED83699}"/>
              </a:ext>
            </a:extLst>
          </p:cNvPr>
          <p:cNvSpPr/>
          <p:nvPr/>
        </p:nvSpPr>
        <p:spPr>
          <a:xfrm rot="6920681">
            <a:off x="13042752" y="5751374"/>
            <a:ext cx="712211" cy="3905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6372BB6B-69AC-47D1-ACA2-658F14A6830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71" y="3515046"/>
            <a:ext cx="719624" cy="719624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F09C293-4910-4697-9F05-FFAFB5E5A9A1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10" y="6118725"/>
            <a:ext cx="837520" cy="837520"/>
          </a:xfrm>
          <a:prstGeom prst="rect">
            <a:avLst/>
          </a:prstGeom>
        </p:spPr>
      </p:pic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781CE7AC-9FFA-4145-BF09-ED10C1F3168C}"/>
              </a:ext>
            </a:extLst>
          </p:cNvPr>
          <p:cNvCxnSpPr/>
          <p:nvPr/>
        </p:nvCxnSpPr>
        <p:spPr>
          <a:xfrm flipV="1">
            <a:off x="7193388" y="5828571"/>
            <a:ext cx="0" cy="2291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3352AC46-7818-4E83-A1B6-79F315B6243D}"/>
              </a:ext>
            </a:extLst>
          </p:cNvPr>
          <p:cNvCxnSpPr/>
          <p:nvPr/>
        </p:nvCxnSpPr>
        <p:spPr>
          <a:xfrm flipH="1">
            <a:off x="6187354" y="6355710"/>
            <a:ext cx="65964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fik 60">
            <a:extLst>
              <a:ext uri="{FF2B5EF4-FFF2-40B4-BE49-F238E27FC236}">
                <a16:creationId xmlns:a16="http://schemas.microsoft.com/office/drawing/2014/main" id="{F70EF59F-8A0D-49DF-BDDA-6B0A15D73B75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52" y="6106734"/>
            <a:ext cx="778290" cy="692580"/>
          </a:xfrm>
          <a:prstGeom prst="rect">
            <a:avLst/>
          </a:prstGeom>
        </p:spPr>
      </p:pic>
      <p:sp>
        <p:nvSpPr>
          <p:cNvPr id="62" name="Pfeil: nach rechts 61">
            <a:extLst>
              <a:ext uri="{FF2B5EF4-FFF2-40B4-BE49-F238E27FC236}">
                <a16:creationId xmlns:a16="http://schemas.microsoft.com/office/drawing/2014/main" id="{69C8BC60-C716-4636-AA68-216ECF1964B2}"/>
              </a:ext>
            </a:extLst>
          </p:cNvPr>
          <p:cNvSpPr/>
          <p:nvPr/>
        </p:nvSpPr>
        <p:spPr>
          <a:xfrm>
            <a:off x="4309917" y="6000436"/>
            <a:ext cx="355942" cy="33744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Grafik 65" descr="Auto">
            <a:extLst>
              <a:ext uri="{FF2B5EF4-FFF2-40B4-BE49-F238E27FC236}">
                <a16:creationId xmlns:a16="http://schemas.microsoft.com/office/drawing/2014/main" id="{2B95CEAA-7FEC-49B8-BB72-B86797B3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59" y="5985370"/>
            <a:ext cx="914400" cy="914400"/>
          </a:xfrm>
          <a:prstGeom prst="rect">
            <a:avLst/>
          </a:prstGeom>
        </p:spPr>
      </p:pic>
      <p:pic>
        <p:nvPicPr>
          <p:cNvPr id="68" name="Grafik 67" descr="Train">
            <a:extLst>
              <a:ext uri="{FF2B5EF4-FFF2-40B4-BE49-F238E27FC236}">
                <a16:creationId xmlns:a16="http://schemas.microsoft.com/office/drawing/2014/main" id="{B3A84606-60BF-4FFE-8069-FCC553F699E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16269" y="7371183"/>
            <a:ext cx="609785" cy="609785"/>
          </a:xfrm>
          <a:prstGeom prst="rect">
            <a:avLst/>
          </a:prstGeom>
        </p:spPr>
      </p:pic>
      <p:pic>
        <p:nvPicPr>
          <p:cNvPr id="70" name="Grafik 69" descr="Flugzeug">
            <a:extLst>
              <a:ext uri="{FF2B5EF4-FFF2-40B4-BE49-F238E27FC236}">
                <a16:creationId xmlns:a16="http://schemas.microsoft.com/office/drawing/2014/main" id="{E6A6F441-6FBB-431F-AE49-D7B06324DD9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7926625">
            <a:off x="1404502" y="6915974"/>
            <a:ext cx="914400" cy="9144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FA29F795-3C7C-4350-B2BB-A884D0B5DAD6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64" y="1754033"/>
            <a:ext cx="753483" cy="753483"/>
          </a:xfrm>
          <a:prstGeom prst="rect">
            <a:avLst/>
          </a:prstGeom>
        </p:spPr>
      </p:pic>
      <p:pic>
        <p:nvPicPr>
          <p:cNvPr id="74" name="Grafik 73" descr="Büroarbeiter">
            <a:extLst>
              <a:ext uri="{FF2B5EF4-FFF2-40B4-BE49-F238E27FC236}">
                <a16:creationId xmlns:a16="http://schemas.microsoft.com/office/drawing/2014/main" id="{DCB9DDF3-C566-494A-AB95-DBFFF3BFCC9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446448" y="1843616"/>
            <a:ext cx="753484" cy="753484"/>
          </a:xfrm>
          <a:prstGeom prst="rect">
            <a:avLst/>
          </a:prstGeom>
        </p:spPr>
      </p:pic>
      <p:pic>
        <p:nvPicPr>
          <p:cNvPr id="77" name="Grafik 76" descr="Bauarbeiter">
            <a:extLst>
              <a:ext uri="{FF2B5EF4-FFF2-40B4-BE49-F238E27FC236}">
                <a16:creationId xmlns:a16="http://schemas.microsoft.com/office/drawing/2014/main" id="{CB4D4922-EDDF-4067-81EA-1C64540DFFE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394712" y="3210464"/>
            <a:ext cx="542616" cy="542616"/>
          </a:xfrm>
          <a:prstGeom prst="rect">
            <a:avLst/>
          </a:prstGeom>
        </p:spPr>
      </p:pic>
      <p:pic>
        <p:nvPicPr>
          <p:cNvPr id="79" name="Grafik 78" descr="Programmierer">
            <a:extLst>
              <a:ext uri="{FF2B5EF4-FFF2-40B4-BE49-F238E27FC236}">
                <a16:creationId xmlns:a16="http://schemas.microsoft.com/office/drawing/2014/main" id="{362227C4-5D9B-4A19-98E1-730A8D0FAEE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808414" y="2935996"/>
            <a:ext cx="542616" cy="542616"/>
          </a:xfrm>
          <a:prstGeom prst="rect">
            <a:avLst/>
          </a:prstGeom>
        </p:spPr>
      </p:pic>
      <p:pic>
        <p:nvPicPr>
          <p:cNvPr id="80" name="Grafik 79" descr="Bauarbeiter">
            <a:extLst>
              <a:ext uri="{FF2B5EF4-FFF2-40B4-BE49-F238E27FC236}">
                <a16:creationId xmlns:a16="http://schemas.microsoft.com/office/drawing/2014/main" id="{5D976C80-C351-4472-9010-0EF105E2632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088867" y="3415265"/>
            <a:ext cx="542616" cy="542616"/>
          </a:xfrm>
          <a:prstGeom prst="rect">
            <a:avLst/>
          </a:prstGeom>
        </p:spPr>
      </p:pic>
      <p:pic>
        <p:nvPicPr>
          <p:cNvPr id="81" name="Grafik 80" descr="Bauarbeiter">
            <a:extLst>
              <a:ext uri="{FF2B5EF4-FFF2-40B4-BE49-F238E27FC236}">
                <a16:creationId xmlns:a16="http://schemas.microsoft.com/office/drawing/2014/main" id="{CC262587-81A4-4279-A9A1-029C9C21A1A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771438" y="3721263"/>
            <a:ext cx="542616" cy="542616"/>
          </a:xfrm>
          <a:prstGeom prst="rect">
            <a:avLst/>
          </a:prstGeom>
        </p:spPr>
      </p:pic>
      <p:pic>
        <p:nvPicPr>
          <p:cNvPr id="82" name="Grafik 81" descr="Programmierer">
            <a:extLst>
              <a:ext uri="{FF2B5EF4-FFF2-40B4-BE49-F238E27FC236}">
                <a16:creationId xmlns:a16="http://schemas.microsoft.com/office/drawing/2014/main" id="{17D7E560-5013-431D-94FC-7F6DB98EB28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185140" y="3446795"/>
            <a:ext cx="542616" cy="542616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C03C396A-B3EA-47C3-AEDD-2145CC058907}"/>
              </a:ext>
            </a:extLst>
          </p:cNvPr>
          <p:cNvPicPr>
            <a:picLocks noChangeAspect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8" y="2989376"/>
            <a:ext cx="657499" cy="657499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64BB0D91-B39C-442C-AFBE-7EDEEF465081}"/>
              </a:ext>
            </a:extLst>
          </p:cNvPr>
          <p:cNvPicPr>
            <a:picLocks noChangeAspect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81" y="3066187"/>
            <a:ext cx="657499" cy="657499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B34F0FE-9A74-4321-84C1-1A96E8999FD9}"/>
              </a:ext>
            </a:extLst>
          </p:cNvPr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10" y="7388923"/>
            <a:ext cx="692580" cy="692580"/>
          </a:xfrm>
          <a:prstGeom prst="rect">
            <a:avLst/>
          </a:prstGeom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DFA931DE-0485-4A63-8FF7-C01503E11C94}"/>
              </a:ext>
            </a:extLst>
          </p:cNvPr>
          <p:cNvSpPr txBox="1"/>
          <p:nvPr/>
        </p:nvSpPr>
        <p:spPr>
          <a:xfrm>
            <a:off x="6335080" y="8052028"/>
            <a:ext cx="564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Gas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E634C8A-EE46-4173-8A23-5D92ECC759C3}"/>
              </a:ext>
            </a:extLst>
          </p:cNvPr>
          <p:cNvSpPr txBox="1"/>
          <p:nvPr/>
        </p:nvSpPr>
        <p:spPr>
          <a:xfrm>
            <a:off x="3091555" y="6780708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Strom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F558EAC4-E72F-49DB-9AAF-45B1B54A820A}"/>
              </a:ext>
            </a:extLst>
          </p:cNvPr>
          <p:cNvSpPr txBox="1"/>
          <p:nvPr/>
        </p:nvSpPr>
        <p:spPr>
          <a:xfrm>
            <a:off x="5299456" y="4278628"/>
            <a:ext cx="1046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Gabelstapler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F707FAB8-950A-4C45-B426-5B70FB2F3B63}"/>
              </a:ext>
            </a:extLst>
          </p:cNvPr>
          <p:cNvSpPr txBox="1"/>
          <p:nvPr/>
        </p:nvSpPr>
        <p:spPr>
          <a:xfrm>
            <a:off x="9588027" y="7395661"/>
            <a:ext cx="155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Dienstreisen mit eigenem Fuhrpark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CCA08A80-0AE9-4089-A81B-15A1958E1630}"/>
              </a:ext>
            </a:extLst>
          </p:cNvPr>
          <p:cNvSpPr txBox="1"/>
          <p:nvPr/>
        </p:nvSpPr>
        <p:spPr>
          <a:xfrm>
            <a:off x="4391381" y="7822160"/>
            <a:ext cx="155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Biodiversität (versiegelte Flächen)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032CDB8-AC47-4D33-80B4-DEC312CB239D}"/>
              </a:ext>
            </a:extLst>
          </p:cNvPr>
          <p:cNvSpPr txBox="1"/>
          <p:nvPr/>
        </p:nvSpPr>
        <p:spPr>
          <a:xfrm>
            <a:off x="6813472" y="6923677"/>
            <a:ext cx="122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Hackschnitzel-Heizung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7B2F41D7-B7ED-41C9-A655-BD5350CEA893}"/>
              </a:ext>
            </a:extLst>
          </p:cNvPr>
          <p:cNvSpPr txBox="1"/>
          <p:nvPr/>
        </p:nvSpPr>
        <p:spPr>
          <a:xfrm>
            <a:off x="6007069" y="5638649"/>
            <a:ext cx="2845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Herstellung von Betonfertigteilen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0B4A7D57-6B1B-421E-9555-4A03AA4FDB8E}"/>
              </a:ext>
            </a:extLst>
          </p:cNvPr>
          <p:cNvSpPr txBox="1"/>
          <p:nvPr/>
        </p:nvSpPr>
        <p:spPr>
          <a:xfrm>
            <a:off x="784967" y="3629723"/>
            <a:ext cx="82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Stahl-matten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3B985195-E51C-4185-94FA-EA24AAAE82E6}"/>
              </a:ext>
            </a:extLst>
          </p:cNvPr>
          <p:cNvSpPr txBox="1"/>
          <p:nvPr/>
        </p:nvSpPr>
        <p:spPr>
          <a:xfrm>
            <a:off x="2216448" y="3677266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Styropor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959F8315-672B-458A-AB38-28221B8DC9E0}"/>
              </a:ext>
            </a:extLst>
          </p:cNvPr>
          <p:cNvSpPr txBox="1"/>
          <p:nvPr/>
        </p:nvSpPr>
        <p:spPr>
          <a:xfrm>
            <a:off x="797205" y="5072936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Zement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FFF18CA2-AB9E-42C2-9939-A2B8BC7D7BA7}"/>
              </a:ext>
            </a:extLst>
          </p:cNvPr>
          <p:cNvSpPr txBox="1"/>
          <p:nvPr/>
        </p:nvSpPr>
        <p:spPr>
          <a:xfrm>
            <a:off x="1631911" y="5346676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Sand/Kies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AA907841-DD4B-47F4-AE7F-398F99338394}"/>
              </a:ext>
            </a:extLst>
          </p:cNvPr>
          <p:cNvSpPr txBox="1"/>
          <p:nvPr/>
        </p:nvSpPr>
        <p:spPr>
          <a:xfrm>
            <a:off x="2214724" y="4713807"/>
            <a:ext cx="896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Beton-Zusatzstoffe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2502F765-9BC0-433E-ACED-EA5F4A68B6CA}"/>
              </a:ext>
            </a:extLst>
          </p:cNvPr>
          <p:cNvSpPr txBox="1"/>
          <p:nvPr/>
        </p:nvSpPr>
        <p:spPr>
          <a:xfrm>
            <a:off x="1514411" y="4473347"/>
            <a:ext cx="829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Wasser</a:t>
            </a: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6329CDE8-A42F-43D2-9685-85DA2E1F86CC}"/>
              </a:ext>
            </a:extLst>
          </p:cNvPr>
          <p:cNvSpPr txBox="1"/>
          <p:nvPr/>
        </p:nvSpPr>
        <p:spPr>
          <a:xfrm>
            <a:off x="1159100" y="6696306"/>
            <a:ext cx="163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Anreise Beschäftigte zum Arbeitsplatz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30095B2C-4DD9-4BDF-A65D-4022EDEEFE94}"/>
              </a:ext>
            </a:extLst>
          </p:cNvPr>
          <p:cNvSpPr txBox="1"/>
          <p:nvPr/>
        </p:nvSpPr>
        <p:spPr>
          <a:xfrm>
            <a:off x="1588930" y="7748619"/>
            <a:ext cx="163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Dienstreisen mit externen Transportmitteln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669E0220-E9B8-4B39-B242-3C14C153B39F}"/>
              </a:ext>
            </a:extLst>
          </p:cNvPr>
          <p:cNvSpPr txBox="1"/>
          <p:nvPr/>
        </p:nvSpPr>
        <p:spPr>
          <a:xfrm>
            <a:off x="9458226" y="3935079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Eigene Mitarbeiter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DA2AD750-E97F-46C4-B1BC-AEDF546C421A}"/>
              </a:ext>
            </a:extLst>
          </p:cNvPr>
          <p:cNvSpPr txBox="1"/>
          <p:nvPr/>
        </p:nvSpPr>
        <p:spPr>
          <a:xfrm>
            <a:off x="12746883" y="4207498"/>
            <a:ext cx="163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Mitarbeiter in der Wertschöpfungskette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5A6665AD-60A6-4C84-9C5C-FE55FF925422}"/>
              </a:ext>
            </a:extLst>
          </p:cNvPr>
          <p:cNvSpPr txBox="1"/>
          <p:nvPr/>
        </p:nvSpPr>
        <p:spPr>
          <a:xfrm>
            <a:off x="13173041" y="5212428"/>
            <a:ext cx="1162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Endnutzer und Verbraucher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AD0CE5E4-56E1-4562-BAD8-8E1D9B5F5187}"/>
              </a:ext>
            </a:extLst>
          </p:cNvPr>
          <p:cNvSpPr txBox="1"/>
          <p:nvPr/>
        </p:nvSpPr>
        <p:spPr>
          <a:xfrm>
            <a:off x="12287514" y="6816514"/>
            <a:ext cx="1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Endverarbeitung der verkauften Produkte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A402CA77-3634-4880-A36A-6BC39C399E98}"/>
              </a:ext>
            </a:extLst>
          </p:cNvPr>
          <p:cNvSpPr txBox="1"/>
          <p:nvPr/>
        </p:nvSpPr>
        <p:spPr>
          <a:xfrm>
            <a:off x="11338844" y="6163875"/>
            <a:ext cx="105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Recycling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BC8BC2F8-AFDF-4E05-B468-D22A111F7217}"/>
              </a:ext>
            </a:extLst>
          </p:cNvPr>
          <p:cNvSpPr txBox="1"/>
          <p:nvPr/>
        </p:nvSpPr>
        <p:spPr>
          <a:xfrm>
            <a:off x="11649613" y="5216239"/>
            <a:ext cx="1353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Transport durch Spedition</a:t>
            </a:r>
          </a:p>
        </p:txBody>
      </p:sp>
      <p:sp>
        <p:nvSpPr>
          <p:cNvPr id="116" name="Denkblase: wolkenförmig 115">
            <a:extLst>
              <a:ext uri="{FF2B5EF4-FFF2-40B4-BE49-F238E27FC236}">
                <a16:creationId xmlns:a16="http://schemas.microsoft.com/office/drawing/2014/main" id="{9BEAB3D8-1880-4654-B7E6-6E6298A94C95}"/>
              </a:ext>
            </a:extLst>
          </p:cNvPr>
          <p:cNvSpPr/>
          <p:nvPr/>
        </p:nvSpPr>
        <p:spPr>
          <a:xfrm>
            <a:off x="4518248" y="3471562"/>
            <a:ext cx="442512" cy="376947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Denkblase: wolkenförmig 116">
            <a:extLst>
              <a:ext uri="{FF2B5EF4-FFF2-40B4-BE49-F238E27FC236}">
                <a16:creationId xmlns:a16="http://schemas.microsoft.com/office/drawing/2014/main" id="{9A0F90FA-DBED-4B91-A676-C9EC22A59BCC}"/>
              </a:ext>
            </a:extLst>
          </p:cNvPr>
          <p:cNvSpPr/>
          <p:nvPr/>
        </p:nvSpPr>
        <p:spPr>
          <a:xfrm>
            <a:off x="9148760" y="6766176"/>
            <a:ext cx="378285" cy="340548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Denkblase: wolkenförmig 118">
            <a:extLst>
              <a:ext uri="{FF2B5EF4-FFF2-40B4-BE49-F238E27FC236}">
                <a16:creationId xmlns:a16="http://schemas.microsoft.com/office/drawing/2014/main" id="{E54FF31B-C8D4-4560-B5D8-6297A392E74B}"/>
              </a:ext>
            </a:extLst>
          </p:cNvPr>
          <p:cNvSpPr/>
          <p:nvPr/>
        </p:nvSpPr>
        <p:spPr>
          <a:xfrm>
            <a:off x="6328450" y="2339316"/>
            <a:ext cx="442512" cy="376947"/>
          </a:xfrm>
          <a:prstGeom prst="cloudCallout">
            <a:avLst>
              <a:gd name="adj1" fmla="val 42056"/>
              <a:gd name="adj2" fmla="val 12170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Denkblase: wolkenförmig 119">
            <a:extLst>
              <a:ext uri="{FF2B5EF4-FFF2-40B4-BE49-F238E27FC236}">
                <a16:creationId xmlns:a16="http://schemas.microsoft.com/office/drawing/2014/main" id="{3477748D-77E7-4F90-8038-68B89A321E59}"/>
              </a:ext>
            </a:extLst>
          </p:cNvPr>
          <p:cNvSpPr/>
          <p:nvPr/>
        </p:nvSpPr>
        <p:spPr>
          <a:xfrm>
            <a:off x="7869954" y="6015801"/>
            <a:ext cx="442512" cy="376947"/>
          </a:xfrm>
          <a:prstGeom prst="cloudCallout">
            <a:avLst>
              <a:gd name="adj1" fmla="val -86718"/>
              <a:gd name="adj2" fmla="val 13577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5FCFCF27-61A8-4D9E-A718-EA7F875DEF9E}"/>
              </a:ext>
            </a:extLst>
          </p:cNvPr>
          <p:cNvSpPr txBox="1"/>
          <p:nvPr/>
        </p:nvSpPr>
        <p:spPr>
          <a:xfrm>
            <a:off x="746974" y="9191714"/>
            <a:ext cx="2249408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D815CEC1-C503-4483-96A4-29C8E787FE6B}"/>
              </a:ext>
            </a:extLst>
          </p:cNvPr>
          <p:cNvSpPr txBox="1"/>
          <p:nvPr/>
        </p:nvSpPr>
        <p:spPr>
          <a:xfrm>
            <a:off x="11438717" y="9191441"/>
            <a:ext cx="2797507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CCC8466C-EBAB-49EF-A77C-BE6E7B04C30E}"/>
              </a:ext>
            </a:extLst>
          </p:cNvPr>
          <p:cNvSpPr txBox="1"/>
          <p:nvPr/>
        </p:nvSpPr>
        <p:spPr>
          <a:xfrm>
            <a:off x="3045703" y="9192338"/>
            <a:ext cx="1159334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5E283F5-3BC9-44C9-9FCB-F440120F6129}"/>
              </a:ext>
            </a:extLst>
          </p:cNvPr>
          <p:cNvSpPr txBox="1"/>
          <p:nvPr/>
        </p:nvSpPr>
        <p:spPr>
          <a:xfrm>
            <a:off x="4278238" y="9191714"/>
            <a:ext cx="70873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F0DD6269-7924-4793-9F30-D3B0A36756D0}"/>
              </a:ext>
            </a:extLst>
          </p:cNvPr>
          <p:cNvSpPr txBox="1"/>
          <p:nvPr/>
        </p:nvSpPr>
        <p:spPr>
          <a:xfrm>
            <a:off x="9582136" y="2496115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Photovoltaikanlage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3F7C817-0C95-4C6F-ADB6-145A624179FD}"/>
              </a:ext>
            </a:extLst>
          </p:cNvPr>
          <p:cNvSpPr txBox="1"/>
          <p:nvPr/>
        </p:nvSpPr>
        <p:spPr>
          <a:xfrm>
            <a:off x="7193976" y="2515879"/>
            <a:ext cx="163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Geschäftsleitung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C1E8480A-557E-483F-94CB-0162D2F1C886}"/>
              </a:ext>
            </a:extLst>
          </p:cNvPr>
          <p:cNvSpPr txBox="1"/>
          <p:nvPr/>
        </p:nvSpPr>
        <p:spPr>
          <a:xfrm>
            <a:off x="4648190" y="6844395"/>
            <a:ext cx="1245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Verwaltungs-gebäude</a:t>
            </a:r>
          </a:p>
        </p:txBody>
      </p:sp>
      <p:pic>
        <p:nvPicPr>
          <p:cNvPr id="131" name="Grafik 130" descr="LKW">
            <a:extLst>
              <a:ext uri="{FF2B5EF4-FFF2-40B4-BE49-F238E27FC236}">
                <a16:creationId xmlns:a16="http://schemas.microsoft.com/office/drawing/2014/main" id="{B8ED6B99-DFBC-4BF8-86DB-9943FF6E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4348" y="5369854"/>
            <a:ext cx="702382" cy="702382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73F3BA1F-E935-4E0A-B169-8EF21F142871}"/>
              </a:ext>
            </a:extLst>
          </p:cNvPr>
          <p:cNvSpPr txBox="1"/>
          <p:nvPr/>
        </p:nvSpPr>
        <p:spPr>
          <a:xfrm>
            <a:off x="2231222" y="5980442"/>
            <a:ext cx="866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Transport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23616D7D-E757-4281-A1F7-97238BA53FFE}"/>
              </a:ext>
            </a:extLst>
          </p:cNvPr>
          <p:cNvSpPr txBox="1"/>
          <p:nvPr/>
        </p:nvSpPr>
        <p:spPr>
          <a:xfrm>
            <a:off x="9215550" y="8841618"/>
            <a:ext cx="1227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>
                <a:latin typeface="Century Gothic" panose="020B0502020202020204" pitchFamily="34" charset="0"/>
              </a:rPr>
              <a:t>Abwassser</a:t>
            </a:r>
            <a:endParaRPr lang="de-DE" sz="1000" dirty="0">
              <a:latin typeface="Century Gothic" panose="020B0502020202020204" pitchFamily="34" charset="0"/>
            </a:endParaRP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52E00E10-F682-4026-9DF2-32CD503851AE}"/>
              </a:ext>
            </a:extLst>
          </p:cNvPr>
          <p:cNvSpPr txBox="1"/>
          <p:nvPr/>
        </p:nvSpPr>
        <p:spPr>
          <a:xfrm>
            <a:off x="4232204" y="9590183"/>
            <a:ext cx="70606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Direkte Emissionen des Unternehmens (originärer Einflussbereich)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5FF7232D-0174-4961-8C15-3E5CC714539B}"/>
              </a:ext>
            </a:extLst>
          </p:cNvPr>
          <p:cNvSpPr txBox="1"/>
          <p:nvPr/>
        </p:nvSpPr>
        <p:spPr>
          <a:xfrm>
            <a:off x="11474367" y="9595288"/>
            <a:ext cx="25668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Indirekte Emissionen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2187B651-201E-4F0D-8A8E-4C878B38740A}"/>
              </a:ext>
            </a:extLst>
          </p:cNvPr>
          <p:cNvSpPr txBox="1"/>
          <p:nvPr/>
        </p:nvSpPr>
        <p:spPr>
          <a:xfrm>
            <a:off x="445684" y="9565867"/>
            <a:ext cx="42938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Indirekte Emissionen</a:t>
            </a:r>
          </a:p>
        </p:txBody>
      </p:sp>
      <p:sp>
        <p:nvSpPr>
          <p:cNvPr id="123" name="Denkblase: wolkenförmig 122">
            <a:extLst>
              <a:ext uri="{FF2B5EF4-FFF2-40B4-BE49-F238E27FC236}">
                <a16:creationId xmlns:a16="http://schemas.microsoft.com/office/drawing/2014/main" id="{E36177D7-D366-4080-86E1-92084158E1CA}"/>
              </a:ext>
            </a:extLst>
          </p:cNvPr>
          <p:cNvSpPr/>
          <p:nvPr/>
        </p:nvSpPr>
        <p:spPr>
          <a:xfrm>
            <a:off x="673848" y="6217224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7B5A6E-E73F-464C-970B-DF5807001169}"/>
              </a:ext>
            </a:extLst>
          </p:cNvPr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65" y="7412259"/>
            <a:ext cx="621858" cy="621858"/>
          </a:xfrm>
          <a:prstGeom prst="rect">
            <a:avLst/>
          </a:prstGeom>
        </p:spPr>
      </p:pic>
      <p:sp>
        <p:nvSpPr>
          <p:cNvPr id="138" name="Denkblase: wolkenförmig 137">
            <a:extLst>
              <a:ext uri="{FF2B5EF4-FFF2-40B4-BE49-F238E27FC236}">
                <a16:creationId xmlns:a16="http://schemas.microsoft.com/office/drawing/2014/main" id="{1E773D03-E2CB-436A-9991-02162A6955BF}"/>
              </a:ext>
            </a:extLst>
          </p:cNvPr>
          <p:cNvSpPr/>
          <p:nvPr/>
        </p:nvSpPr>
        <p:spPr>
          <a:xfrm>
            <a:off x="12784643" y="5777738"/>
            <a:ext cx="232919" cy="197034"/>
          </a:xfrm>
          <a:prstGeom prst="cloudCallout">
            <a:avLst>
              <a:gd name="adj1" fmla="val -15431"/>
              <a:gd name="adj2" fmla="val 1480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Denkblase: wolkenförmig 138">
            <a:extLst>
              <a:ext uri="{FF2B5EF4-FFF2-40B4-BE49-F238E27FC236}">
                <a16:creationId xmlns:a16="http://schemas.microsoft.com/office/drawing/2014/main" id="{08D2ADE3-D76D-4EB8-8EBA-E63613877A04}"/>
              </a:ext>
            </a:extLst>
          </p:cNvPr>
          <p:cNvSpPr/>
          <p:nvPr/>
        </p:nvSpPr>
        <p:spPr>
          <a:xfrm>
            <a:off x="11915340" y="5557636"/>
            <a:ext cx="232919" cy="197034"/>
          </a:xfrm>
          <a:prstGeom prst="cloudCallout">
            <a:avLst>
              <a:gd name="adj1" fmla="val -15431"/>
              <a:gd name="adj2" fmla="val 1480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Denkblase: wolkenförmig 139">
            <a:extLst>
              <a:ext uri="{FF2B5EF4-FFF2-40B4-BE49-F238E27FC236}">
                <a16:creationId xmlns:a16="http://schemas.microsoft.com/office/drawing/2014/main" id="{0DA85533-4DAC-4ED2-A998-1AB9C4DEDB24}"/>
              </a:ext>
            </a:extLst>
          </p:cNvPr>
          <p:cNvSpPr/>
          <p:nvPr/>
        </p:nvSpPr>
        <p:spPr>
          <a:xfrm>
            <a:off x="11549668" y="4410574"/>
            <a:ext cx="232919" cy="197034"/>
          </a:xfrm>
          <a:prstGeom prst="cloudCallout">
            <a:avLst>
              <a:gd name="adj1" fmla="val 18707"/>
              <a:gd name="adj2" fmla="val 15472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34102C-1212-4BF4-8DEC-D35390957EC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20" y="4881148"/>
            <a:ext cx="885777" cy="885777"/>
          </a:xfrm>
          <a:prstGeom prst="rect">
            <a:avLst/>
          </a:prstGeom>
          <a:ln w="60325">
            <a:solidFill>
              <a:srgbClr val="228B22"/>
            </a:solidFill>
          </a:ln>
        </p:spPr>
      </p:pic>
      <p:sp>
        <p:nvSpPr>
          <p:cNvPr id="141" name="Textfeld 140">
            <a:extLst>
              <a:ext uri="{FF2B5EF4-FFF2-40B4-BE49-F238E27FC236}">
                <a16:creationId xmlns:a16="http://schemas.microsoft.com/office/drawing/2014/main" id="{F7F9623A-3F7F-4A40-8225-6FA001BC59AD}"/>
              </a:ext>
            </a:extLst>
          </p:cNvPr>
          <p:cNvSpPr txBox="1"/>
          <p:nvPr/>
        </p:nvSpPr>
        <p:spPr>
          <a:xfrm>
            <a:off x="9807146" y="5969748"/>
            <a:ext cx="1558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Produkt - Umsatz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DD3CFF35-606B-4699-A6C4-C3CBDC7267AC}"/>
              </a:ext>
            </a:extLst>
          </p:cNvPr>
          <p:cNvSpPr txBox="1"/>
          <p:nvPr/>
        </p:nvSpPr>
        <p:spPr>
          <a:xfrm>
            <a:off x="6960077" y="8056343"/>
            <a:ext cx="1068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Century Gothic" panose="020B0502020202020204" pitchFamily="34" charset="0"/>
              </a:rPr>
              <a:t>Hackschnitzel</a:t>
            </a:r>
          </a:p>
        </p:txBody>
      </p:sp>
      <p:sp>
        <p:nvSpPr>
          <p:cNvPr id="143" name="Denkblase: wolkenförmig 142">
            <a:extLst>
              <a:ext uri="{FF2B5EF4-FFF2-40B4-BE49-F238E27FC236}">
                <a16:creationId xmlns:a16="http://schemas.microsoft.com/office/drawing/2014/main" id="{CA1E81C6-3CE0-4FC3-93CB-1FDD81DE80B1}"/>
              </a:ext>
            </a:extLst>
          </p:cNvPr>
          <p:cNvSpPr/>
          <p:nvPr/>
        </p:nvSpPr>
        <p:spPr>
          <a:xfrm>
            <a:off x="6397238" y="7067948"/>
            <a:ext cx="232919" cy="197034"/>
          </a:xfrm>
          <a:prstGeom prst="cloudCallout">
            <a:avLst>
              <a:gd name="adj1" fmla="val -55258"/>
              <a:gd name="adj2" fmla="val 1480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Denkblase: wolkenförmig 144">
            <a:extLst>
              <a:ext uri="{FF2B5EF4-FFF2-40B4-BE49-F238E27FC236}">
                <a16:creationId xmlns:a16="http://schemas.microsoft.com/office/drawing/2014/main" id="{49448FF9-A700-44AC-8064-39F2A02D7BAA}"/>
              </a:ext>
            </a:extLst>
          </p:cNvPr>
          <p:cNvSpPr/>
          <p:nvPr/>
        </p:nvSpPr>
        <p:spPr>
          <a:xfrm>
            <a:off x="656394" y="4235954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Denkblase: wolkenförmig 145">
            <a:extLst>
              <a:ext uri="{FF2B5EF4-FFF2-40B4-BE49-F238E27FC236}">
                <a16:creationId xmlns:a16="http://schemas.microsoft.com/office/drawing/2014/main" id="{CB349D05-95CD-4A5C-88D4-BD31FEE941F0}"/>
              </a:ext>
            </a:extLst>
          </p:cNvPr>
          <p:cNvSpPr/>
          <p:nvPr/>
        </p:nvSpPr>
        <p:spPr>
          <a:xfrm>
            <a:off x="806568" y="2704063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Denkblase: wolkenförmig 146">
            <a:extLst>
              <a:ext uri="{FF2B5EF4-FFF2-40B4-BE49-F238E27FC236}">
                <a16:creationId xmlns:a16="http://schemas.microsoft.com/office/drawing/2014/main" id="{00606CFF-D3E8-4F4A-8828-399F3B2D758B}"/>
              </a:ext>
            </a:extLst>
          </p:cNvPr>
          <p:cNvSpPr/>
          <p:nvPr/>
        </p:nvSpPr>
        <p:spPr>
          <a:xfrm>
            <a:off x="1595679" y="4699218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Denkblase: wolkenförmig 147">
            <a:extLst>
              <a:ext uri="{FF2B5EF4-FFF2-40B4-BE49-F238E27FC236}">
                <a16:creationId xmlns:a16="http://schemas.microsoft.com/office/drawing/2014/main" id="{05A9C8C9-E5ED-49F5-9764-6D7EBBE9F721}"/>
              </a:ext>
            </a:extLst>
          </p:cNvPr>
          <p:cNvSpPr/>
          <p:nvPr/>
        </p:nvSpPr>
        <p:spPr>
          <a:xfrm>
            <a:off x="2162467" y="2857564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Denkblase: wolkenförmig 148">
            <a:extLst>
              <a:ext uri="{FF2B5EF4-FFF2-40B4-BE49-F238E27FC236}">
                <a16:creationId xmlns:a16="http://schemas.microsoft.com/office/drawing/2014/main" id="{94FB0480-A4B2-43F0-AE8D-7C518EBECF79}"/>
              </a:ext>
            </a:extLst>
          </p:cNvPr>
          <p:cNvSpPr/>
          <p:nvPr/>
        </p:nvSpPr>
        <p:spPr>
          <a:xfrm>
            <a:off x="2327647" y="3951006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Denkblase: wolkenförmig 149">
            <a:extLst>
              <a:ext uri="{FF2B5EF4-FFF2-40B4-BE49-F238E27FC236}">
                <a16:creationId xmlns:a16="http://schemas.microsoft.com/office/drawing/2014/main" id="{6756CE58-4445-4067-B107-8F0B56449A4A}"/>
              </a:ext>
            </a:extLst>
          </p:cNvPr>
          <p:cNvSpPr/>
          <p:nvPr/>
        </p:nvSpPr>
        <p:spPr>
          <a:xfrm>
            <a:off x="1886233" y="5557636"/>
            <a:ext cx="198723" cy="196762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Denkblase: wolkenförmig 150">
            <a:extLst>
              <a:ext uri="{FF2B5EF4-FFF2-40B4-BE49-F238E27FC236}">
                <a16:creationId xmlns:a16="http://schemas.microsoft.com/office/drawing/2014/main" id="{9C0EDC40-6416-4B1B-914C-8B26AD20D0C7}"/>
              </a:ext>
            </a:extLst>
          </p:cNvPr>
          <p:cNvSpPr/>
          <p:nvPr/>
        </p:nvSpPr>
        <p:spPr>
          <a:xfrm>
            <a:off x="3400078" y="5668408"/>
            <a:ext cx="232919" cy="197034"/>
          </a:xfrm>
          <a:prstGeom prst="cloudCallout">
            <a:avLst>
              <a:gd name="adj1" fmla="val -32500"/>
              <a:gd name="adj2" fmla="val 20180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D869AD6-F2D0-4E08-9E36-94C4386FBB0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924" y="6960687"/>
            <a:ext cx="582301" cy="58230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C23DA0C2-F3B1-4638-8628-589469E15765}"/>
              </a:ext>
            </a:extLst>
          </p:cNvPr>
          <p:cNvSpPr txBox="1"/>
          <p:nvPr/>
        </p:nvSpPr>
        <p:spPr>
          <a:xfrm>
            <a:off x="11582856" y="7577483"/>
            <a:ext cx="87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Century Gothic" panose="020B0502020202020204" pitchFamily="34" charset="0"/>
              </a:rPr>
              <a:t>Entsorgung </a:t>
            </a:r>
            <a:br>
              <a:rPr lang="de-DE" sz="1000" dirty="0">
                <a:latin typeface="Century Gothic" panose="020B0502020202020204" pitchFamily="34" charset="0"/>
              </a:rPr>
            </a:br>
            <a:r>
              <a:rPr lang="de-DE" sz="1000" dirty="0">
                <a:latin typeface="Century Gothic" panose="020B0502020202020204" pitchFamily="34" charset="0"/>
              </a:rPr>
              <a:t>Altöl</a:t>
            </a:r>
          </a:p>
        </p:txBody>
      </p:sp>
      <p:sp>
        <p:nvSpPr>
          <p:cNvPr id="153" name="Denkblase: wolkenförmig 152">
            <a:extLst>
              <a:ext uri="{FF2B5EF4-FFF2-40B4-BE49-F238E27FC236}">
                <a16:creationId xmlns:a16="http://schemas.microsoft.com/office/drawing/2014/main" id="{93A78000-1C18-4EFB-90EF-D459494AA864}"/>
              </a:ext>
            </a:extLst>
          </p:cNvPr>
          <p:cNvSpPr/>
          <p:nvPr/>
        </p:nvSpPr>
        <p:spPr>
          <a:xfrm>
            <a:off x="12021519" y="6539838"/>
            <a:ext cx="232919" cy="197034"/>
          </a:xfrm>
          <a:prstGeom prst="cloudCallout">
            <a:avLst>
              <a:gd name="adj1" fmla="val -15431"/>
              <a:gd name="adj2" fmla="val 1480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Denkblase: wolkenförmig 153">
            <a:extLst>
              <a:ext uri="{FF2B5EF4-FFF2-40B4-BE49-F238E27FC236}">
                <a16:creationId xmlns:a16="http://schemas.microsoft.com/office/drawing/2014/main" id="{5BC77DFC-3C6A-4284-A056-E2AB851F11ED}"/>
              </a:ext>
            </a:extLst>
          </p:cNvPr>
          <p:cNvSpPr/>
          <p:nvPr/>
        </p:nvSpPr>
        <p:spPr>
          <a:xfrm>
            <a:off x="2443546" y="7110514"/>
            <a:ext cx="232919" cy="197034"/>
          </a:xfrm>
          <a:prstGeom prst="cloudCallout">
            <a:avLst>
              <a:gd name="adj1" fmla="val -157671"/>
              <a:gd name="adj2" fmla="val 16817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Denkblase: wolkenförmig 154">
            <a:extLst>
              <a:ext uri="{FF2B5EF4-FFF2-40B4-BE49-F238E27FC236}">
                <a16:creationId xmlns:a16="http://schemas.microsoft.com/office/drawing/2014/main" id="{0DF1DE33-F847-4492-A9E7-B20EC4925B93}"/>
              </a:ext>
            </a:extLst>
          </p:cNvPr>
          <p:cNvSpPr/>
          <p:nvPr/>
        </p:nvSpPr>
        <p:spPr>
          <a:xfrm>
            <a:off x="926181" y="7093513"/>
            <a:ext cx="232919" cy="197034"/>
          </a:xfrm>
          <a:prstGeom prst="cloudCallout">
            <a:avLst>
              <a:gd name="adj1" fmla="val 69913"/>
              <a:gd name="adj2" fmla="val 22871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6C239B-1335-4677-8AEA-BA408D39E832}"/>
              </a:ext>
            </a:extLst>
          </p:cNvPr>
          <p:cNvSpPr/>
          <p:nvPr/>
        </p:nvSpPr>
        <p:spPr>
          <a:xfrm>
            <a:off x="6025056" y="7343152"/>
            <a:ext cx="2074550" cy="9581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C1E217-91C8-4429-A8CB-7683BF15D0AC}"/>
              </a:ext>
            </a:extLst>
          </p:cNvPr>
          <p:cNvSpPr txBox="1"/>
          <p:nvPr/>
        </p:nvSpPr>
        <p:spPr>
          <a:xfrm>
            <a:off x="8054695" y="7425190"/>
            <a:ext cx="430887" cy="9143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1600" dirty="0">
                <a:latin typeface="Century Gothic" panose="020B0502020202020204" pitchFamily="34" charset="0"/>
              </a:rPr>
              <a:t>Energie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DB1173-4873-4D63-8CB5-A4AE1AE02950}"/>
              </a:ext>
            </a:extLst>
          </p:cNvPr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5539" y="4665831"/>
            <a:ext cx="1046679" cy="785856"/>
          </a:xfrm>
          <a:prstGeom prst="rect">
            <a:avLst/>
          </a:prstGeom>
        </p:spPr>
      </p:pic>
      <p:sp>
        <p:nvSpPr>
          <p:cNvPr id="122" name="Denkblase: wolkenförmig 121">
            <a:extLst>
              <a:ext uri="{FF2B5EF4-FFF2-40B4-BE49-F238E27FC236}">
                <a16:creationId xmlns:a16="http://schemas.microsoft.com/office/drawing/2014/main" id="{BDD900B5-A023-4BD0-AE7A-15EAACA0FAB3}"/>
              </a:ext>
            </a:extLst>
          </p:cNvPr>
          <p:cNvSpPr/>
          <p:nvPr/>
        </p:nvSpPr>
        <p:spPr>
          <a:xfrm>
            <a:off x="3867940" y="4334471"/>
            <a:ext cx="232919" cy="197034"/>
          </a:xfrm>
          <a:prstGeom prst="cloudCallout">
            <a:avLst>
              <a:gd name="adj1" fmla="val -38189"/>
              <a:gd name="adj2" fmla="val 22871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4" name="Denkblase: wolkenförmig 143">
            <a:extLst>
              <a:ext uri="{FF2B5EF4-FFF2-40B4-BE49-F238E27FC236}">
                <a16:creationId xmlns:a16="http://schemas.microsoft.com/office/drawing/2014/main" id="{F8EB2261-C21D-421C-BB1A-DB1D54F87EBA}"/>
              </a:ext>
            </a:extLst>
          </p:cNvPr>
          <p:cNvSpPr/>
          <p:nvPr/>
        </p:nvSpPr>
        <p:spPr>
          <a:xfrm>
            <a:off x="846322" y="1911045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DFB6EDA-7C81-40BD-8F5E-AA1FA866EB0B}"/>
              </a:ext>
            </a:extLst>
          </p:cNvPr>
          <p:cNvSpPr/>
          <p:nvPr/>
        </p:nvSpPr>
        <p:spPr>
          <a:xfrm>
            <a:off x="1456259" y="2055802"/>
            <a:ext cx="1540123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 (1/2)</a:t>
            </a:r>
          </a:p>
        </p:txBody>
      </p:sp>
      <p:sp>
        <p:nvSpPr>
          <p:cNvPr id="156" name="Denkblase: wolkenförmig 155">
            <a:extLst>
              <a:ext uri="{FF2B5EF4-FFF2-40B4-BE49-F238E27FC236}">
                <a16:creationId xmlns:a16="http://schemas.microsoft.com/office/drawing/2014/main" id="{A14D362D-98E6-47BA-9A0C-61249511BB69}"/>
              </a:ext>
            </a:extLst>
          </p:cNvPr>
          <p:cNvSpPr/>
          <p:nvPr/>
        </p:nvSpPr>
        <p:spPr>
          <a:xfrm>
            <a:off x="11824475" y="1904497"/>
            <a:ext cx="232919" cy="197034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Rechteck 156">
            <a:extLst>
              <a:ext uri="{FF2B5EF4-FFF2-40B4-BE49-F238E27FC236}">
                <a16:creationId xmlns:a16="http://schemas.microsoft.com/office/drawing/2014/main" id="{1939EB83-61C8-4085-AFF2-98575E7E8DC0}"/>
              </a:ext>
            </a:extLst>
          </p:cNvPr>
          <p:cNvSpPr/>
          <p:nvPr/>
        </p:nvSpPr>
        <p:spPr>
          <a:xfrm>
            <a:off x="12434412" y="2049254"/>
            <a:ext cx="1540123" cy="338554"/>
          </a:xfrm>
          <a:prstGeom prst="rect">
            <a:avLst/>
          </a:prstGeom>
          <a:solidFill>
            <a:srgbClr val="C5F1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228B22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 3 (2/2)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9EF0FCFB-D2E1-4F3C-8C92-3D1C26007CA8}"/>
              </a:ext>
            </a:extLst>
          </p:cNvPr>
          <p:cNvSpPr txBox="1"/>
          <p:nvPr/>
        </p:nvSpPr>
        <p:spPr>
          <a:xfrm>
            <a:off x="3052961" y="2072809"/>
            <a:ext cx="1159334" cy="33855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159" name="Denkblase: wolkenförmig 158">
            <a:extLst>
              <a:ext uri="{FF2B5EF4-FFF2-40B4-BE49-F238E27FC236}">
                <a16:creationId xmlns:a16="http://schemas.microsoft.com/office/drawing/2014/main" id="{3DA28BF5-060F-49EB-8702-7D8D8A85057A}"/>
              </a:ext>
            </a:extLst>
          </p:cNvPr>
          <p:cNvSpPr/>
          <p:nvPr/>
        </p:nvSpPr>
        <p:spPr>
          <a:xfrm>
            <a:off x="4005953" y="1716098"/>
            <a:ext cx="232919" cy="197034"/>
          </a:xfrm>
          <a:prstGeom prst="cloudCallout">
            <a:avLst>
              <a:gd name="adj1" fmla="val -38189"/>
              <a:gd name="adj2" fmla="val 22871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Denkblase: wolkenförmig 159">
            <a:extLst>
              <a:ext uri="{FF2B5EF4-FFF2-40B4-BE49-F238E27FC236}">
                <a16:creationId xmlns:a16="http://schemas.microsoft.com/office/drawing/2014/main" id="{5B125F77-592D-4ACD-9842-1438A5ACCC88}"/>
              </a:ext>
            </a:extLst>
          </p:cNvPr>
          <p:cNvSpPr/>
          <p:nvPr/>
        </p:nvSpPr>
        <p:spPr>
          <a:xfrm>
            <a:off x="7575012" y="1025409"/>
            <a:ext cx="442512" cy="376947"/>
          </a:xfrm>
          <a:prstGeom prst="cloudCallout">
            <a:avLst>
              <a:gd name="adj1" fmla="val 143878"/>
              <a:gd name="adj2" fmla="val 1076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11F873B8-4D50-4E9B-BA57-1E05CBDC055D}"/>
              </a:ext>
            </a:extLst>
          </p:cNvPr>
          <p:cNvSpPr txBox="1"/>
          <p:nvPr/>
        </p:nvSpPr>
        <p:spPr>
          <a:xfrm>
            <a:off x="8393007" y="1373413"/>
            <a:ext cx="122765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Century Gothic" panose="020B0502020202020204" pitchFamily="34" charset="0"/>
              </a:rPr>
              <a:t>Scope</a:t>
            </a:r>
            <a:r>
              <a:rPr lang="de-DE" sz="1600" b="1" dirty="0">
                <a:latin typeface="Century Gothic" panose="020B0502020202020204" pitchFamily="34" charset="0"/>
              </a:rPr>
              <a:t> 1</a:t>
            </a:r>
          </a:p>
        </p:txBody>
      </p:sp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96D2F2E2-CF3F-4941-9384-080B280ACE54}"/>
              </a:ext>
            </a:extLst>
          </p:cNvPr>
          <p:cNvSpPr/>
          <p:nvPr/>
        </p:nvSpPr>
        <p:spPr>
          <a:xfrm>
            <a:off x="1976717" y="2440913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Pfeil: nach oben 161">
            <a:extLst>
              <a:ext uri="{FF2B5EF4-FFF2-40B4-BE49-F238E27FC236}">
                <a16:creationId xmlns:a16="http://schemas.microsoft.com/office/drawing/2014/main" id="{E0D3C434-4077-42C5-8248-E96FAD064349}"/>
              </a:ext>
            </a:extLst>
          </p:cNvPr>
          <p:cNvSpPr/>
          <p:nvPr/>
        </p:nvSpPr>
        <p:spPr>
          <a:xfrm>
            <a:off x="3492985" y="2459966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Pfeil: nach oben 162">
            <a:extLst>
              <a:ext uri="{FF2B5EF4-FFF2-40B4-BE49-F238E27FC236}">
                <a16:creationId xmlns:a16="http://schemas.microsoft.com/office/drawing/2014/main" id="{DC2C3BF5-40E6-4C95-97E4-F0987DCB7F26}"/>
              </a:ext>
            </a:extLst>
          </p:cNvPr>
          <p:cNvSpPr/>
          <p:nvPr/>
        </p:nvSpPr>
        <p:spPr>
          <a:xfrm>
            <a:off x="13109447" y="2479720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Pfeil: nach oben 163">
            <a:extLst>
              <a:ext uri="{FF2B5EF4-FFF2-40B4-BE49-F238E27FC236}">
                <a16:creationId xmlns:a16="http://schemas.microsoft.com/office/drawing/2014/main" id="{70C2E93F-82BA-45D0-B522-6767CEC26388}"/>
              </a:ext>
            </a:extLst>
          </p:cNvPr>
          <p:cNvSpPr/>
          <p:nvPr/>
        </p:nvSpPr>
        <p:spPr>
          <a:xfrm>
            <a:off x="8822684" y="1784870"/>
            <a:ext cx="254505" cy="25234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AF9D629D-02A3-4580-84F2-7E21F7CC222A}"/>
              </a:ext>
            </a:extLst>
          </p:cNvPr>
          <p:cNvSpPr/>
          <p:nvPr/>
        </p:nvSpPr>
        <p:spPr>
          <a:xfrm>
            <a:off x="746974" y="194713"/>
            <a:ext cx="13489251" cy="633600"/>
          </a:xfrm>
          <a:prstGeom prst="rect">
            <a:avLst/>
          </a:prstGeom>
          <a:solidFill>
            <a:srgbClr val="C5F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228B22"/>
                </a:solidFill>
                <a:latin typeface="Century Gothic" panose="020B0502020202020204" pitchFamily="34" charset="0"/>
              </a:rPr>
              <a:t>Der Wertschöpfungsprozess bei der Herstellung von Betonfertigteilen (Business Modell &amp; Impacts)</a:t>
            </a:r>
          </a:p>
        </p:txBody>
      </p:sp>
      <p:sp>
        <p:nvSpPr>
          <p:cNvPr id="137" name="Denkblase: wolkenförmig 136">
            <a:extLst>
              <a:ext uri="{FF2B5EF4-FFF2-40B4-BE49-F238E27FC236}">
                <a16:creationId xmlns:a16="http://schemas.microsoft.com/office/drawing/2014/main" id="{C54E03C7-C548-4850-8790-D1D79DD1672D}"/>
              </a:ext>
            </a:extLst>
          </p:cNvPr>
          <p:cNvSpPr/>
          <p:nvPr/>
        </p:nvSpPr>
        <p:spPr>
          <a:xfrm>
            <a:off x="7791178" y="7125480"/>
            <a:ext cx="232919" cy="197034"/>
          </a:xfrm>
          <a:prstGeom prst="cloudCallout">
            <a:avLst>
              <a:gd name="adj1" fmla="val -15431"/>
              <a:gd name="adj2" fmla="val 1480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766CB-4B17-45DD-9502-9907647A8803}"/>
              </a:ext>
            </a:extLst>
          </p:cNvPr>
          <p:cNvSpPr/>
          <p:nvPr/>
        </p:nvSpPr>
        <p:spPr>
          <a:xfrm>
            <a:off x="6741294" y="4961274"/>
            <a:ext cx="555921" cy="48669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246B190-81AF-479A-A4C6-0041CFF5CC84}"/>
              </a:ext>
            </a:extLst>
          </p:cNvPr>
          <p:cNvPicPr>
            <a:picLocks noChangeAspect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64" y="4711052"/>
            <a:ext cx="834296" cy="834296"/>
          </a:xfrm>
          <a:prstGeom prst="rect">
            <a:avLst/>
          </a:prstGeom>
          <a:noFill/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BF712FF5-46D0-434C-BE44-096FAE98DC91}"/>
              </a:ext>
            </a:extLst>
          </p:cNvPr>
          <p:cNvSpPr/>
          <p:nvPr/>
        </p:nvSpPr>
        <p:spPr>
          <a:xfrm>
            <a:off x="7502636" y="5008916"/>
            <a:ext cx="1417823" cy="492488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Zahnräder">
            <a:extLst>
              <a:ext uri="{FF2B5EF4-FFF2-40B4-BE49-F238E27FC236}">
                <a16:creationId xmlns:a16="http://schemas.microsoft.com/office/drawing/2014/main" id="{0EFA9A68-6DA1-4DD4-AB36-5F5C204A72D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625330" y="4273532"/>
            <a:ext cx="1458429" cy="1458429"/>
          </a:xfrm>
          <a:prstGeom prst="rect">
            <a:avLst/>
          </a:prstGeom>
        </p:spPr>
      </p:pic>
      <p:sp>
        <p:nvSpPr>
          <p:cNvPr id="136" name="Textfeld 135">
            <a:extLst>
              <a:ext uri="{FF2B5EF4-FFF2-40B4-BE49-F238E27FC236}">
                <a16:creationId xmlns:a16="http://schemas.microsoft.com/office/drawing/2014/main" id="{2D0D3D17-18F8-4498-A820-ADEEE9F9ED6F}"/>
              </a:ext>
            </a:extLst>
          </p:cNvPr>
          <p:cNvSpPr txBox="1"/>
          <p:nvPr/>
        </p:nvSpPr>
        <p:spPr>
          <a:xfrm rot="16200000">
            <a:off x="13749778" y="455616"/>
            <a:ext cx="6316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" dirty="0">
                <a:solidFill>
                  <a:srgbClr val="228B22"/>
                </a:solidFill>
                <a:highlight>
                  <a:srgbClr val="228B22"/>
                </a:highlight>
                <a:latin typeface="Century Gothic" panose="020B0502020202020204" pitchFamily="34" charset="0"/>
              </a:rPr>
              <a:t>02/2026</a:t>
            </a:r>
          </a:p>
        </p:txBody>
      </p:sp>
      <p:sp>
        <p:nvSpPr>
          <p:cNvPr id="165" name="Textfeld 164">
            <a:extLst>
              <a:ext uri="{FF2B5EF4-FFF2-40B4-BE49-F238E27FC236}">
                <a16:creationId xmlns:a16="http://schemas.microsoft.com/office/drawing/2014/main" id="{CCD3BECF-0A1D-4B42-89F2-D74EFA1AA5AA}"/>
              </a:ext>
            </a:extLst>
          </p:cNvPr>
          <p:cNvSpPr txBox="1"/>
          <p:nvPr/>
        </p:nvSpPr>
        <p:spPr>
          <a:xfrm>
            <a:off x="739066" y="10173931"/>
            <a:ext cx="1376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VSME BASICS 2026</a:t>
            </a:r>
            <a:r>
              <a:rPr lang="de-DE" sz="14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																					                  	                 </a:t>
            </a:r>
            <a:r>
              <a:rPr lang="de-DE" sz="1200" b="1" dirty="0">
                <a:solidFill>
                  <a:srgbClr val="228B22"/>
                </a:solidFill>
                <a:latin typeface="Century Gothic" panose="020B0502020202020204" pitchFamily="34" charset="0"/>
              </a:rPr>
              <a:t>Praxishilfe 3/13  </a:t>
            </a:r>
          </a:p>
        </p:txBody>
      </p:sp>
      <p:pic>
        <p:nvPicPr>
          <p:cNvPr id="168" name="Grafik 167">
            <a:extLst>
              <a:ext uri="{FF2B5EF4-FFF2-40B4-BE49-F238E27FC236}">
                <a16:creationId xmlns:a16="http://schemas.microsoft.com/office/drawing/2014/main" id="{44D363F8-7F2D-4DDB-B395-29D37925DAF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50" y="10149227"/>
            <a:ext cx="2202954" cy="2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166b561a-a8ae-40c4-836f-eb4b411ca58e</BSO999929>
</file>

<file path=customXml/itemProps1.xml><?xml version="1.0" encoding="utf-8"?>
<ds:datastoreItem xmlns:ds="http://schemas.openxmlformats.org/officeDocument/2006/customXml" ds:itemID="{F556BEF9-13A3-4A3D-836E-E12E038BDF11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Benutzerdefiniert</PresentationFormat>
  <Paragraphs>44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Henrich, Cornelia - AUDfIT</dc:creator>
  <cp:lastModifiedBy>Koch, Anja - AUDfIT</cp:lastModifiedBy>
  <cp:revision>42</cp:revision>
  <cp:lastPrinted>2026-02-19T10:25:31Z</cp:lastPrinted>
  <dcterms:created xsi:type="dcterms:W3CDTF">2024-06-21T12:25:43Z</dcterms:created>
  <dcterms:modified xsi:type="dcterms:W3CDTF">2026-02-24T14:00:02Z</dcterms:modified>
</cp:coreProperties>
</file>