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1383625" cy="1511935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0" d="100"/>
          <a:sy n="50" d="100"/>
        </p:scale>
        <p:origin x="132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2474395"/>
            <a:ext cx="18176081" cy="5263774"/>
          </a:xfrm>
        </p:spPr>
        <p:txBody>
          <a:bodyPr anchor="b"/>
          <a:lstStyle>
            <a:lvl1pPr algn="ctr">
              <a:defRPr sz="132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7941160"/>
            <a:ext cx="16037719" cy="3650342"/>
          </a:xfrm>
        </p:spPr>
        <p:txBody>
          <a:bodyPr/>
          <a:lstStyle>
            <a:lvl1pPr marL="0" indent="0" algn="ctr">
              <a:buNone/>
              <a:defRPr sz="5291"/>
            </a:lvl1pPr>
            <a:lvl2pPr marL="1007943" indent="0" algn="ctr">
              <a:buNone/>
              <a:defRPr sz="4409"/>
            </a:lvl2pPr>
            <a:lvl3pPr marL="2015886" indent="0" algn="ctr">
              <a:buNone/>
              <a:defRPr sz="3968"/>
            </a:lvl3pPr>
            <a:lvl4pPr marL="3023829" indent="0" algn="ctr">
              <a:buNone/>
              <a:defRPr sz="3527"/>
            </a:lvl4pPr>
            <a:lvl5pPr marL="4031772" indent="0" algn="ctr">
              <a:buNone/>
              <a:defRPr sz="3527"/>
            </a:lvl5pPr>
            <a:lvl6pPr marL="5039716" indent="0" algn="ctr">
              <a:buNone/>
              <a:defRPr sz="3527"/>
            </a:lvl6pPr>
            <a:lvl7pPr marL="6047659" indent="0" algn="ctr">
              <a:buNone/>
              <a:defRPr sz="3527"/>
            </a:lvl7pPr>
            <a:lvl8pPr marL="7055602" indent="0" algn="ctr">
              <a:buNone/>
              <a:defRPr sz="3527"/>
            </a:lvl8pPr>
            <a:lvl9pPr marL="8063545" indent="0" algn="ctr">
              <a:buNone/>
              <a:defRPr sz="3527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31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93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3769342"/>
            <a:ext cx="18443377" cy="6289229"/>
          </a:xfrm>
        </p:spPr>
        <p:txBody>
          <a:bodyPr anchor="b"/>
          <a:lstStyle>
            <a:lvl1pPr>
              <a:defRPr sz="132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10118069"/>
            <a:ext cx="18443377" cy="3307357"/>
          </a:xfrm>
        </p:spPr>
        <p:txBody>
          <a:bodyPr/>
          <a:lstStyle>
            <a:lvl1pPr marL="0" indent="0">
              <a:buNone/>
              <a:defRPr sz="5291">
                <a:solidFill>
                  <a:schemeClr val="tx1"/>
                </a:solidFill>
              </a:defRPr>
            </a:lvl1pPr>
            <a:lvl2pPr marL="1007943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2pPr>
            <a:lvl3pPr marL="201588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3pPr>
            <a:lvl4pPr marL="302382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4pPr>
            <a:lvl5pPr marL="403177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5pPr>
            <a:lvl6pPr marL="5039716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6pPr>
            <a:lvl7pPr marL="604765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7pPr>
            <a:lvl8pPr marL="705560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8pPr>
            <a:lvl9pPr marL="8063545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9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4024827"/>
            <a:ext cx="908804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4024827"/>
            <a:ext cx="908804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91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804969"/>
            <a:ext cx="18443377" cy="29223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3706342"/>
            <a:ext cx="9046274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5522763"/>
            <a:ext cx="9046274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3706342"/>
            <a:ext cx="9090826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5522763"/>
            <a:ext cx="9090826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35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29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5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2176910"/>
            <a:ext cx="10825460" cy="10744538"/>
          </a:xfrm>
        </p:spPr>
        <p:txBody>
          <a:bodyPr/>
          <a:lstStyle>
            <a:lvl1pPr>
              <a:defRPr sz="7055"/>
            </a:lvl1pPr>
            <a:lvl2pPr>
              <a:defRPr sz="6173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8063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2176910"/>
            <a:ext cx="10825460" cy="10744538"/>
          </a:xfrm>
        </p:spPr>
        <p:txBody>
          <a:bodyPr anchor="t"/>
          <a:lstStyle>
            <a:lvl1pPr marL="0" indent="0">
              <a:buNone/>
              <a:defRPr sz="7055"/>
            </a:lvl1pPr>
            <a:lvl2pPr marL="1007943" indent="0">
              <a:buNone/>
              <a:defRPr sz="6173"/>
            </a:lvl2pPr>
            <a:lvl3pPr marL="2015886" indent="0">
              <a:buNone/>
              <a:defRPr sz="5291"/>
            </a:lvl3pPr>
            <a:lvl4pPr marL="3023829" indent="0">
              <a:buNone/>
              <a:defRPr sz="4409"/>
            </a:lvl4pPr>
            <a:lvl5pPr marL="4031772" indent="0">
              <a:buNone/>
              <a:defRPr sz="4409"/>
            </a:lvl5pPr>
            <a:lvl6pPr marL="5039716" indent="0">
              <a:buNone/>
              <a:defRPr sz="4409"/>
            </a:lvl6pPr>
            <a:lvl7pPr marL="6047659" indent="0">
              <a:buNone/>
              <a:defRPr sz="4409"/>
            </a:lvl7pPr>
            <a:lvl8pPr marL="7055602" indent="0">
              <a:buNone/>
              <a:defRPr sz="4409"/>
            </a:lvl8pPr>
            <a:lvl9pPr marL="8063545" indent="0">
              <a:buNone/>
              <a:defRPr sz="440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97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44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804966"/>
            <a:ext cx="4610844" cy="1281295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804966"/>
            <a:ext cx="13565237" cy="128129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18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97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15886" rtl="0" eaLnBrk="1" latinLnBrk="0" hangingPunct="1">
        <a:lnSpc>
          <a:spcPct val="90000"/>
        </a:lnSpc>
        <a:spcBef>
          <a:spcPct val="0"/>
        </a:spcBef>
        <a:buNone/>
        <a:defRPr sz="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3972" indent="-503972" algn="l" defTabSz="2015886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519858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3pPr>
      <a:lvl4pPr marL="3527801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535744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54368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551630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559573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56751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1pPr>
      <a:lvl2pPr marL="1007943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201588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02382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03177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03971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04765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05560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063545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4ED78ED8-D385-4306-BEF1-4F437C13282F}"/>
              </a:ext>
            </a:extLst>
          </p:cNvPr>
          <p:cNvSpPr/>
          <p:nvPr/>
        </p:nvSpPr>
        <p:spPr>
          <a:xfrm>
            <a:off x="627683" y="1036556"/>
            <a:ext cx="16200752" cy="123092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: abgerundete Ecken 68">
            <a:extLst>
              <a:ext uri="{FF2B5EF4-FFF2-40B4-BE49-F238E27FC236}">
                <a16:creationId xmlns:a16="http://schemas.microsoft.com/office/drawing/2014/main" id="{C0CEDCB8-BCB2-4488-B067-8680B5360FE6}"/>
              </a:ext>
            </a:extLst>
          </p:cNvPr>
          <p:cNvSpPr/>
          <p:nvPr/>
        </p:nvSpPr>
        <p:spPr>
          <a:xfrm>
            <a:off x="1567694" y="3116325"/>
            <a:ext cx="15032727" cy="7515864"/>
          </a:xfrm>
          <a:prstGeom prst="roundRect">
            <a:avLst>
              <a:gd name="adj" fmla="val 16362"/>
            </a:avLst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7D23B73-9746-40A9-9C1D-6D66A61DE62F}"/>
              </a:ext>
            </a:extLst>
          </p:cNvPr>
          <p:cNvSpPr/>
          <p:nvPr/>
        </p:nvSpPr>
        <p:spPr>
          <a:xfrm>
            <a:off x="6208470" y="10751572"/>
            <a:ext cx="3673612" cy="25023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94D4CD6C-41FF-4758-8915-9CC34E22FCF0}"/>
              </a:ext>
            </a:extLst>
          </p:cNvPr>
          <p:cNvSpPr/>
          <p:nvPr/>
        </p:nvSpPr>
        <p:spPr>
          <a:xfrm>
            <a:off x="2363570" y="3952711"/>
            <a:ext cx="11283732" cy="6431773"/>
          </a:xfrm>
          <a:prstGeom prst="roundRect">
            <a:avLst>
              <a:gd name="adj" fmla="val 1636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B2FE97BF-FD96-420D-B2E9-B667D8F8237B}"/>
              </a:ext>
            </a:extLst>
          </p:cNvPr>
          <p:cNvSpPr/>
          <p:nvPr/>
        </p:nvSpPr>
        <p:spPr>
          <a:xfrm>
            <a:off x="2577148" y="5376249"/>
            <a:ext cx="10850880" cy="47856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2" name="Textfeld 7">
            <a:extLst>
              <a:ext uri="{FF2B5EF4-FFF2-40B4-BE49-F238E27FC236}">
                <a16:creationId xmlns:a16="http://schemas.microsoft.com/office/drawing/2014/main" id="{AD004E3D-DF2B-4C4C-992D-6734A8710D06}"/>
              </a:ext>
            </a:extLst>
          </p:cNvPr>
          <p:cNvSpPr txBox="1"/>
          <p:nvPr/>
        </p:nvSpPr>
        <p:spPr>
          <a:xfrm>
            <a:off x="2981008" y="5541080"/>
            <a:ext cx="3238500" cy="40821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Kanzleiorganisation</a:t>
            </a:r>
            <a:endParaRPr lang="de-DE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feld 8">
            <a:extLst>
              <a:ext uri="{FF2B5EF4-FFF2-40B4-BE49-F238E27FC236}">
                <a16:creationId xmlns:a16="http://schemas.microsoft.com/office/drawing/2014/main" id="{04623C73-DCB7-4BCF-B456-60C18FA6E842}"/>
              </a:ext>
            </a:extLst>
          </p:cNvPr>
          <p:cNvSpPr txBox="1"/>
          <p:nvPr/>
        </p:nvSpPr>
        <p:spPr>
          <a:xfrm>
            <a:off x="6425248" y="5541080"/>
            <a:ext cx="3238500" cy="40232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Auftragsabwicklung</a:t>
            </a:r>
            <a:endParaRPr lang="de-DE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feld 9">
            <a:extLst>
              <a:ext uri="{FF2B5EF4-FFF2-40B4-BE49-F238E27FC236}">
                <a16:creationId xmlns:a16="http://schemas.microsoft.com/office/drawing/2014/main" id="{3DFD0918-D87C-4721-AF8F-312D9F66D1E2}"/>
              </a:ext>
            </a:extLst>
          </p:cNvPr>
          <p:cNvSpPr txBox="1"/>
          <p:nvPr/>
        </p:nvSpPr>
        <p:spPr>
          <a:xfrm>
            <a:off x="9785668" y="5541080"/>
            <a:ext cx="3238500" cy="35131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Nachschau</a:t>
            </a:r>
            <a:endParaRPr lang="de-DE" sz="14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feld 10">
            <a:extLst>
              <a:ext uri="{FF2B5EF4-FFF2-40B4-BE49-F238E27FC236}">
                <a16:creationId xmlns:a16="http://schemas.microsoft.com/office/drawing/2014/main" id="{7C4DB3F4-49F0-4908-A2B4-78268AD35653}"/>
              </a:ext>
            </a:extLst>
          </p:cNvPr>
          <p:cNvSpPr txBox="1"/>
          <p:nvPr/>
        </p:nvSpPr>
        <p:spPr>
          <a:xfrm>
            <a:off x="3209608" y="5949296"/>
            <a:ext cx="2804160" cy="2125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interner Abläufe und Prozesse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Dokumentenmanagement und Archivierung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Termin- und Ressourcenplanung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Mandantenkommunikation und</a:t>
            </a:r>
            <a:b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-verwaltung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Qualitätsmanagement und Einhaltung gesetzlicher Vorgaben 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 und Datensicherheitsmanagement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feld 11">
            <a:extLst>
              <a:ext uri="{FF2B5EF4-FFF2-40B4-BE49-F238E27FC236}">
                <a16:creationId xmlns:a16="http://schemas.microsoft.com/office/drawing/2014/main" id="{F36F4C02-6798-4B96-88A3-2B1279F1E1FF}"/>
              </a:ext>
            </a:extLst>
          </p:cNvPr>
          <p:cNvSpPr txBox="1"/>
          <p:nvPr/>
        </p:nvSpPr>
        <p:spPr>
          <a:xfrm>
            <a:off x="6653848" y="5949296"/>
            <a:ext cx="2804160" cy="2125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Annahme und Prüfung von Mandantenaufträgen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Planung und Durchführung von Prüfungsaufträgen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Sammlung, Analyse und Auswertung von Unterlagen und Daten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Erstellung von Prüfungsberichten und Bestätigungsvermerken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Kommunikation mit dem Mandanten während des Prüfungsprozesses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Rechnungsstellung und Nachbearbeitung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feld 12">
            <a:extLst>
              <a:ext uri="{FF2B5EF4-FFF2-40B4-BE49-F238E27FC236}">
                <a16:creationId xmlns:a16="http://schemas.microsoft.com/office/drawing/2014/main" id="{C2CC287D-13ED-45FC-8455-D66841B4AE88}"/>
              </a:ext>
            </a:extLst>
          </p:cNvPr>
          <p:cNvSpPr txBox="1"/>
          <p:nvPr/>
        </p:nvSpPr>
        <p:spPr>
          <a:xfrm>
            <a:off x="10029508" y="5949296"/>
            <a:ext cx="2804160" cy="187452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Überprüfung der Einhaltung interner und externer Standards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 Abschluss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eines Auftrags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Qualitätssicherung und Nachkontrolle der Prüfungsprozesse (Nachvollziehbarkeit von Entscheidungen!)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 von Fehlerquellen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 Ableitung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 Verbesserungsmaßnahmen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Dokumentation der Ergebnisse und ggf. Nachbesprechung mit Mandanten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Vorbereitung auf externe Qualitätskontrollen (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z. B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Peer Reviews)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feld 13">
            <a:extLst>
              <a:ext uri="{FF2B5EF4-FFF2-40B4-BE49-F238E27FC236}">
                <a16:creationId xmlns:a16="http://schemas.microsoft.com/office/drawing/2014/main" id="{C4CC41D2-5C03-4504-8E78-F6DF9FF77A2B}"/>
              </a:ext>
            </a:extLst>
          </p:cNvPr>
          <p:cNvSpPr txBox="1"/>
          <p:nvPr/>
        </p:nvSpPr>
        <p:spPr>
          <a:xfrm>
            <a:off x="3209608" y="8181956"/>
            <a:ext cx="2804160" cy="173359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Digitalisierung/KI: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Dokumentenmanagement-Systeme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Termin- und Ressourcenplanung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Personalplanung und -schulung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IT-Security und Datenschutz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Aktenführung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Cloud-Lösungen</a:t>
            </a:r>
            <a:endParaRPr lang="de-DE" sz="11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Dokumentenablage</a:t>
            </a: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Chatbots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für Mandantenanfragen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feld 14">
            <a:extLst>
              <a:ext uri="{FF2B5EF4-FFF2-40B4-BE49-F238E27FC236}">
                <a16:creationId xmlns:a16="http://schemas.microsoft.com/office/drawing/2014/main" id="{88595DC1-DD3A-4C57-B00C-51DAFB1E4953}"/>
              </a:ext>
            </a:extLst>
          </p:cNvPr>
          <p:cNvSpPr txBox="1"/>
          <p:nvPr/>
        </p:nvSpPr>
        <p:spPr>
          <a:xfrm>
            <a:off x="6653848" y="8189576"/>
            <a:ext cx="2804160" cy="172597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Prüfungssoftware / vollständig digitale Prüfprozesse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Datenanalyse-Tools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Elektronische Rechnungsstellung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Prüfungsakten</a:t>
            </a: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Datenanalysen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Mustererkennung bei Transaktionen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KI-gestützte Risikoanalysen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feld 15">
            <a:extLst>
              <a:ext uri="{FF2B5EF4-FFF2-40B4-BE49-F238E27FC236}">
                <a16:creationId xmlns:a16="http://schemas.microsoft.com/office/drawing/2014/main" id="{53979194-DB24-4E4B-9641-F83B88FB71AF}"/>
              </a:ext>
            </a:extLst>
          </p:cNvPr>
          <p:cNvSpPr txBox="1"/>
          <p:nvPr/>
        </p:nvSpPr>
        <p:spPr>
          <a:xfrm>
            <a:off x="10029508" y="7900016"/>
            <a:ext cx="2804160" cy="203120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Qualitätsmanagement-Software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Nachverfolgung von Prüfungen (Nachschau und Kontrollprozesse)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IT-gestützte Dokumentation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Audit-Trail-Tools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(Protokollierung,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 was wann getan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hat)</a:t>
            </a:r>
            <a:endParaRPr lang="de-DE" sz="11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KI-gestützte Qualitätssicherung</a:t>
            </a:r>
            <a:endParaRPr lang="de-DE" sz="11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Fehleranalyse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Prädiktive Analytics für Prozessverbesserung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581E9CE-E585-4A9A-A661-8385121C916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EFF2F4"/>
              </a:clrFrom>
              <a:clrTo>
                <a:srgbClr val="EFF2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464" y="408686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CFD5B82-F603-4FFD-B24B-86DF3DE65E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9FAF9"/>
              </a:clrFrom>
              <a:clrTo>
                <a:srgbClr val="F9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09596" y="1253461"/>
            <a:ext cx="1126722" cy="1027361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BC8F2AEC-4C44-4E5F-8C5B-56EB388F9263}"/>
              </a:ext>
            </a:extLst>
          </p:cNvPr>
          <p:cNvSpPr txBox="1"/>
          <p:nvPr/>
        </p:nvSpPr>
        <p:spPr>
          <a:xfrm>
            <a:off x="3518959" y="1231384"/>
            <a:ext cx="1888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DSGVO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(Datenschutz-Grundverordnung)</a:t>
            </a:r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06F65BD-8B3B-4AED-988D-E56CCED66E54}"/>
              </a:ext>
            </a:extLst>
          </p:cNvPr>
          <p:cNvSpPr txBox="1"/>
          <p:nvPr/>
        </p:nvSpPr>
        <p:spPr>
          <a:xfrm>
            <a:off x="6381494" y="1217295"/>
            <a:ext cx="1603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Urheberrecht</a:t>
            </a:r>
            <a:endParaRPr lang="de-DE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EDEB0311-0696-47DB-A162-FF744493147E}"/>
              </a:ext>
            </a:extLst>
          </p:cNvPr>
          <p:cNvSpPr txBox="1"/>
          <p:nvPr/>
        </p:nvSpPr>
        <p:spPr>
          <a:xfrm rot="16200000">
            <a:off x="785125" y="4852383"/>
            <a:ext cx="25753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Gewissenhaftigkeit</a:t>
            </a:r>
            <a:r>
              <a:rPr lang="de-DE" sz="1100" dirty="0">
                <a:latin typeface="Century Gothic" panose="020B0502020202020204" pitchFamily="34" charset="0"/>
              </a:rPr>
              <a:t> 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(§ 43 Abs. 1 S. 1 WPO, § 4 BS WP/vBP)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01D2E01-A833-4896-AF19-9AB568AFD396}"/>
              </a:ext>
            </a:extLst>
          </p:cNvPr>
          <p:cNvSpPr txBox="1"/>
          <p:nvPr/>
        </p:nvSpPr>
        <p:spPr>
          <a:xfrm rot="16200000">
            <a:off x="575437" y="7619270"/>
            <a:ext cx="2994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Eigenverantwortlichkeit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1 S. 1 WPO, § 12 BS WP/vBP)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9FDEEC4-5CDB-4BBA-86AB-CADEC2CD3D49}"/>
              </a:ext>
            </a:extLst>
          </p:cNvPr>
          <p:cNvSpPr txBox="1"/>
          <p:nvPr/>
        </p:nvSpPr>
        <p:spPr>
          <a:xfrm>
            <a:off x="4020762" y="3378815"/>
            <a:ext cx="27622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Verschwiegenheitspflicht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1 S. 1 WPO, § 10 BS WP/vBP)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7ABAD5B4-8142-48F2-A4B6-DF2DF55B2D96}"/>
              </a:ext>
            </a:extLst>
          </p:cNvPr>
          <p:cNvSpPr txBox="1"/>
          <p:nvPr/>
        </p:nvSpPr>
        <p:spPr>
          <a:xfrm>
            <a:off x="7182545" y="3432747"/>
            <a:ext cx="2762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Fachliche Fortbildung 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2 S. 4 WPO, § 5 BS WP/vBP)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F5D7371-3726-4ADE-992E-F59861014DD5}"/>
              </a:ext>
            </a:extLst>
          </p:cNvPr>
          <p:cNvSpPr txBox="1"/>
          <p:nvPr/>
        </p:nvSpPr>
        <p:spPr>
          <a:xfrm>
            <a:off x="10507100" y="3451968"/>
            <a:ext cx="38520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>
                <a:latin typeface="Century Gothic" panose="020B0502020202020204" pitchFamily="34" charset="0"/>
              </a:rPr>
              <a:t>Dokumentation / Hand- </a:t>
            </a:r>
            <a:r>
              <a:rPr lang="de-DE" sz="1100" b="1" dirty="0">
                <a:latin typeface="Century Gothic" panose="020B0502020202020204" pitchFamily="34" charset="0"/>
              </a:rPr>
              <a:t>bzw. Prüfungsakte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51b WPO, u.a. §§ 39 und 58 BS WP/vBP)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05A8655A-9FE7-496F-BFBC-CF4B36FA01C0}"/>
              </a:ext>
            </a:extLst>
          </p:cNvPr>
          <p:cNvSpPr txBox="1"/>
          <p:nvPr/>
        </p:nvSpPr>
        <p:spPr>
          <a:xfrm rot="5400000">
            <a:off x="12570659" y="5376871"/>
            <a:ext cx="2762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Qualitätssicherung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55b WPO,  §§ 50ff. BS WP/vBP)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46561E9-DD24-484A-B8FB-E0120A3B7FC1}"/>
              </a:ext>
            </a:extLst>
          </p:cNvPr>
          <p:cNvSpPr txBox="1"/>
          <p:nvPr/>
        </p:nvSpPr>
        <p:spPr>
          <a:xfrm rot="5400000">
            <a:off x="12606767" y="8250010"/>
            <a:ext cx="27622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Maßnahmen zur auftragsbezogenen Qualitätssicherung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48,60 BS WP/vBP)</a:t>
            </a:r>
          </a:p>
        </p:txBody>
      </p:sp>
      <p:sp>
        <p:nvSpPr>
          <p:cNvPr id="39" name="Textfeld 13">
            <a:extLst>
              <a:ext uri="{FF2B5EF4-FFF2-40B4-BE49-F238E27FC236}">
                <a16:creationId xmlns:a16="http://schemas.microsoft.com/office/drawing/2014/main" id="{236C4364-5E55-4A2F-865B-803EA16A740B}"/>
              </a:ext>
            </a:extLst>
          </p:cNvPr>
          <p:cNvSpPr txBox="1"/>
          <p:nvPr/>
        </p:nvSpPr>
        <p:spPr>
          <a:xfrm rot="16200000">
            <a:off x="5171074" y="11782324"/>
            <a:ext cx="1551078" cy="339347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Mandant </a:t>
            </a:r>
            <a:endParaRPr lang="de-DE" sz="20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feld 13">
            <a:extLst>
              <a:ext uri="{FF2B5EF4-FFF2-40B4-BE49-F238E27FC236}">
                <a16:creationId xmlns:a16="http://schemas.microsoft.com/office/drawing/2014/main" id="{0CAD9CD7-B539-4A5D-8AE2-8E8F2537E9F1}"/>
              </a:ext>
            </a:extLst>
          </p:cNvPr>
          <p:cNvSpPr txBox="1"/>
          <p:nvPr/>
        </p:nvSpPr>
        <p:spPr>
          <a:xfrm>
            <a:off x="7057220" y="11197206"/>
            <a:ext cx="1617132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Cloud-Computing</a:t>
            </a:r>
          </a:p>
        </p:txBody>
      </p:sp>
      <p:sp>
        <p:nvSpPr>
          <p:cNvPr id="54" name="Textfeld 13">
            <a:extLst>
              <a:ext uri="{FF2B5EF4-FFF2-40B4-BE49-F238E27FC236}">
                <a16:creationId xmlns:a16="http://schemas.microsoft.com/office/drawing/2014/main" id="{B3D19B0B-2515-4FB4-8D95-BED9EDBD32D0}"/>
              </a:ext>
            </a:extLst>
          </p:cNvPr>
          <p:cNvSpPr txBox="1"/>
          <p:nvPr/>
        </p:nvSpPr>
        <p:spPr>
          <a:xfrm>
            <a:off x="7972919" y="11587678"/>
            <a:ext cx="1211391" cy="263811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Blockchain</a:t>
            </a:r>
          </a:p>
        </p:txBody>
      </p:sp>
      <p:sp>
        <p:nvSpPr>
          <p:cNvPr id="55" name="Textfeld 13">
            <a:extLst>
              <a:ext uri="{FF2B5EF4-FFF2-40B4-BE49-F238E27FC236}">
                <a16:creationId xmlns:a16="http://schemas.microsoft.com/office/drawing/2014/main" id="{5EBA0309-B184-4E58-B84B-00DDD5ED95FF}"/>
              </a:ext>
            </a:extLst>
          </p:cNvPr>
          <p:cNvSpPr txBox="1"/>
          <p:nvPr/>
        </p:nvSpPr>
        <p:spPr>
          <a:xfrm>
            <a:off x="8284443" y="11989750"/>
            <a:ext cx="1813561" cy="579359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Kryptowährungen</a:t>
            </a:r>
            <a:endParaRPr lang="de-DE" sz="16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feld 13">
            <a:extLst>
              <a:ext uri="{FF2B5EF4-FFF2-40B4-BE49-F238E27FC236}">
                <a16:creationId xmlns:a16="http://schemas.microsoft.com/office/drawing/2014/main" id="{B522B623-044B-4EFC-8F57-A16E1FD43830}"/>
              </a:ext>
            </a:extLst>
          </p:cNvPr>
          <p:cNvSpPr txBox="1"/>
          <p:nvPr/>
        </p:nvSpPr>
        <p:spPr>
          <a:xfrm>
            <a:off x="7113059" y="11627004"/>
            <a:ext cx="889529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Big-Data</a:t>
            </a:r>
            <a:endParaRPr lang="de-DE" sz="16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feld 13">
            <a:extLst>
              <a:ext uri="{FF2B5EF4-FFF2-40B4-BE49-F238E27FC236}">
                <a16:creationId xmlns:a16="http://schemas.microsoft.com/office/drawing/2014/main" id="{6244388B-EC05-4625-82B3-0DE49216D289}"/>
              </a:ext>
            </a:extLst>
          </p:cNvPr>
          <p:cNvSpPr txBox="1"/>
          <p:nvPr/>
        </p:nvSpPr>
        <p:spPr>
          <a:xfrm>
            <a:off x="8002588" y="10917466"/>
            <a:ext cx="1617132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KI in Prozessen</a:t>
            </a:r>
          </a:p>
        </p:txBody>
      </p:sp>
      <p:sp>
        <p:nvSpPr>
          <p:cNvPr id="6" name="Gleichschenkliges Dreieck 5">
            <a:extLst>
              <a:ext uri="{FF2B5EF4-FFF2-40B4-BE49-F238E27FC236}">
                <a16:creationId xmlns:a16="http://schemas.microsoft.com/office/drawing/2014/main" id="{FC5462FB-AF2A-42BF-9F08-F8A1344A6E0B}"/>
              </a:ext>
            </a:extLst>
          </p:cNvPr>
          <p:cNvSpPr/>
          <p:nvPr/>
        </p:nvSpPr>
        <p:spPr>
          <a:xfrm>
            <a:off x="3372230" y="4058285"/>
            <a:ext cx="8934450" cy="1241764"/>
          </a:xfrm>
          <a:prstGeom prst="triangle">
            <a:avLst>
              <a:gd name="adj" fmla="val 498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BAB3E6-5F17-4570-A684-8D498E43607A}"/>
              </a:ext>
            </a:extLst>
          </p:cNvPr>
          <p:cNvSpPr txBox="1"/>
          <p:nvPr/>
        </p:nvSpPr>
        <p:spPr>
          <a:xfrm>
            <a:off x="6237826" y="4662765"/>
            <a:ext cx="338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Qualitätsmanagementsystem</a:t>
            </a:r>
          </a:p>
        </p:txBody>
      </p:sp>
      <p:sp>
        <p:nvSpPr>
          <p:cNvPr id="8" name="Pfeil: nach oben und unten 7">
            <a:extLst>
              <a:ext uri="{FF2B5EF4-FFF2-40B4-BE49-F238E27FC236}">
                <a16:creationId xmlns:a16="http://schemas.microsoft.com/office/drawing/2014/main" id="{077028D4-4F93-4220-BFE0-199B4C3E67DE}"/>
              </a:ext>
            </a:extLst>
          </p:cNvPr>
          <p:cNvSpPr/>
          <p:nvPr/>
        </p:nvSpPr>
        <p:spPr>
          <a:xfrm>
            <a:off x="7772779" y="10141386"/>
            <a:ext cx="458785" cy="594341"/>
          </a:xfrm>
          <a:prstGeom prst="up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0F3A6C5-6B19-47A6-9594-25E5912A5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55383" y="11542052"/>
            <a:ext cx="774316" cy="774316"/>
          </a:xfrm>
          <a:prstGeom prst="rect">
            <a:avLst/>
          </a:prstGeom>
        </p:spPr>
      </p:pic>
      <p:sp>
        <p:nvSpPr>
          <p:cNvPr id="63" name="Textfeld 18">
            <a:extLst>
              <a:ext uri="{FF2B5EF4-FFF2-40B4-BE49-F238E27FC236}">
                <a16:creationId xmlns:a16="http://schemas.microsoft.com/office/drawing/2014/main" id="{40F80074-6D16-489F-A15A-70CA31CF624D}"/>
              </a:ext>
            </a:extLst>
          </p:cNvPr>
          <p:cNvSpPr txBox="1"/>
          <p:nvPr/>
        </p:nvSpPr>
        <p:spPr>
          <a:xfrm rot="5400000">
            <a:off x="13175580" y="11786086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Risiken</a:t>
            </a:r>
            <a:endParaRPr lang="de-DE" sz="11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feld 18">
            <a:extLst>
              <a:ext uri="{FF2B5EF4-FFF2-40B4-BE49-F238E27FC236}">
                <a16:creationId xmlns:a16="http://schemas.microsoft.com/office/drawing/2014/main" id="{3B8663EA-CE31-4200-82D2-B9E0E9BC05D4}"/>
              </a:ext>
            </a:extLst>
          </p:cNvPr>
          <p:cNvSpPr txBox="1"/>
          <p:nvPr/>
        </p:nvSpPr>
        <p:spPr>
          <a:xfrm rot="5400000">
            <a:off x="12299274" y="10535769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Datenschutz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feld 18">
            <a:extLst>
              <a:ext uri="{FF2B5EF4-FFF2-40B4-BE49-F238E27FC236}">
                <a16:creationId xmlns:a16="http://schemas.microsoft.com/office/drawing/2014/main" id="{05840D6D-E811-437A-9F0C-E5038D42CCB8}"/>
              </a:ext>
            </a:extLst>
          </p:cNvPr>
          <p:cNvSpPr txBox="1"/>
          <p:nvPr/>
        </p:nvSpPr>
        <p:spPr>
          <a:xfrm rot="5400000">
            <a:off x="14136538" y="10325889"/>
            <a:ext cx="329747" cy="166247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 durch die KI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feld 18">
            <a:extLst>
              <a:ext uri="{FF2B5EF4-FFF2-40B4-BE49-F238E27FC236}">
                <a16:creationId xmlns:a16="http://schemas.microsoft.com/office/drawing/2014/main" id="{74E894EE-B226-4BDF-ADDF-7C42BB987419}"/>
              </a:ext>
            </a:extLst>
          </p:cNvPr>
          <p:cNvSpPr txBox="1"/>
          <p:nvPr/>
        </p:nvSpPr>
        <p:spPr>
          <a:xfrm rot="5400000">
            <a:off x="11934665" y="11193754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Cybersecurity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feld 18">
            <a:extLst>
              <a:ext uri="{FF2B5EF4-FFF2-40B4-BE49-F238E27FC236}">
                <a16:creationId xmlns:a16="http://schemas.microsoft.com/office/drawing/2014/main" id="{50C32C96-334D-4583-B765-393B2157F2A4}"/>
              </a:ext>
            </a:extLst>
          </p:cNvPr>
          <p:cNvSpPr txBox="1"/>
          <p:nvPr/>
        </p:nvSpPr>
        <p:spPr>
          <a:xfrm rot="5400000">
            <a:off x="14309535" y="11137403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Kontrollverlust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feld 18">
            <a:extLst>
              <a:ext uri="{FF2B5EF4-FFF2-40B4-BE49-F238E27FC236}">
                <a16:creationId xmlns:a16="http://schemas.microsoft.com/office/drawing/2014/main" id="{A264E6DC-AF8F-4930-B410-468201AE0427}"/>
              </a:ext>
            </a:extLst>
          </p:cNvPr>
          <p:cNvSpPr txBox="1"/>
          <p:nvPr/>
        </p:nvSpPr>
        <p:spPr>
          <a:xfrm rot="5400000">
            <a:off x="14245022" y="11593488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Geldwäsche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043283D-594D-48EC-AB26-D61F97353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7072" y="12426267"/>
            <a:ext cx="668730" cy="668730"/>
          </a:xfrm>
          <a:prstGeom prst="rect">
            <a:avLst/>
          </a:prstGeom>
        </p:spPr>
      </p:pic>
      <p:sp>
        <p:nvSpPr>
          <p:cNvPr id="71" name="Textfeld 13">
            <a:extLst>
              <a:ext uri="{FF2B5EF4-FFF2-40B4-BE49-F238E27FC236}">
                <a16:creationId xmlns:a16="http://schemas.microsoft.com/office/drawing/2014/main" id="{20A7BCF3-D250-40CB-8510-AF5A5CB4F81B}"/>
              </a:ext>
            </a:extLst>
          </p:cNvPr>
          <p:cNvSpPr txBox="1"/>
          <p:nvPr/>
        </p:nvSpPr>
        <p:spPr>
          <a:xfrm>
            <a:off x="10877814" y="12641896"/>
            <a:ext cx="1813561" cy="403073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Compliance-Systeme</a:t>
            </a:r>
            <a:endParaRPr lang="de-DE" sz="16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57DA95E7-1F99-4ADB-A65A-8CE33D151353}"/>
              </a:ext>
            </a:extLst>
          </p:cNvPr>
          <p:cNvSpPr/>
          <p:nvPr/>
        </p:nvSpPr>
        <p:spPr>
          <a:xfrm>
            <a:off x="14601613" y="3942296"/>
            <a:ext cx="1801306" cy="601838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49" name="Textfeld 18">
            <a:extLst>
              <a:ext uri="{FF2B5EF4-FFF2-40B4-BE49-F238E27FC236}">
                <a16:creationId xmlns:a16="http://schemas.microsoft.com/office/drawing/2014/main" id="{358BD27D-9D27-47B8-B218-A9ACDEB981AE}"/>
              </a:ext>
            </a:extLst>
          </p:cNvPr>
          <p:cNvSpPr txBox="1"/>
          <p:nvPr/>
        </p:nvSpPr>
        <p:spPr>
          <a:xfrm rot="5400000">
            <a:off x="15161219" y="3682761"/>
            <a:ext cx="560836" cy="1414496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Fachliche Verlautbarungen</a:t>
            </a:r>
            <a:endParaRPr lang="de-DE" sz="105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10BE5A2B-9ED0-4B90-BD8B-EC82B8368329}"/>
              </a:ext>
            </a:extLst>
          </p:cNvPr>
          <p:cNvSpPr txBox="1"/>
          <p:nvPr/>
        </p:nvSpPr>
        <p:spPr>
          <a:xfrm>
            <a:off x="14764347" y="5021356"/>
            <a:ext cx="1534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IDW PS 861 (Freiwillige Prüfungen von KI-Systemen)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8A4D2B78-5A29-4B48-96EA-9BC0402DB1AA}"/>
              </a:ext>
            </a:extLst>
          </p:cNvPr>
          <p:cNvSpPr txBox="1"/>
          <p:nvPr/>
        </p:nvSpPr>
        <p:spPr>
          <a:xfrm>
            <a:off x="14734389" y="6182798"/>
            <a:ext cx="16499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F&amp;A zur praktischen Anwendung von Automatisierten Tools und Techniken (ATT) im Rahmen der Abschlussprüfung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B578EDC8-45A4-44F1-8896-70565D88CA32}"/>
              </a:ext>
            </a:extLst>
          </p:cNvPr>
          <p:cNvSpPr txBox="1"/>
          <p:nvPr/>
        </p:nvSpPr>
        <p:spPr>
          <a:xfrm>
            <a:off x="14722359" y="7419929"/>
            <a:ext cx="15763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IDW Knowledge Paper zum AI Act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10F42F3-7848-47C6-9D5E-7AAEB273F663}"/>
              </a:ext>
            </a:extLst>
          </p:cNvPr>
          <p:cNvSpPr txBox="1"/>
          <p:nvPr/>
        </p:nvSpPr>
        <p:spPr>
          <a:xfrm>
            <a:off x="14719808" y="8056546"/>
            <a:ext cx="1576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WPK: KI – F&amp;A zum Einsatz </a:t>
            </a:r>
            <a:r>
              <a:rPr lang="de-DE" sz="1100" b="1">
                <a:solidFill>
                  <a:schemeClr val="bg1"/>
                </a:solidFill>
                <a:latin typeface="Century Gothic" panose="020B0502020202020204" pitchFamily="34" charset="0"/>
              </a:rPr>
              <a:t>von Künstlicher </a:t>
            </a:r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Intelligenz in der WP-Praxis (24.01.2025)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87464A-20BF-48F6-9B8A-72A0BD40FBC8}"/>
              </a:ext>
            </a:extLst>
          </p:cNvPr>
          <p:cNvGrpSpPr/>
          <p:nvPr/>
        </p:nvGrpSpPr>
        <p:grpSpPr>
          <a:xfrm>
            <a:off x="17005574" y="1036555"/>
            <a:ext cx="3049243" cy="13107199"/>
            <a:chOff x="16884924" y="941305"/>
            <a:chExt cx="3049243" cy="1310719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377CB47B-0432-4FA6-993D-2E5AAA74008F}"/>
                </a:ext>
              </a:extLst>
            </p:cNvPr>
            <p:cNvSpPr/>
            <p:nvPr/>
          </p:nvSpPr>
          <p:spPr>
            <a:xfrm>
              <a:off x="16884924" y="941305"/>
              <a:ext cx="3049243" cy="13107199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93362706-DEB0-4F63-8D14-4F8B3168B2AD}"/>
                </a:ext>
              </a:extLst>
            </p:cNvPr>
            <p:cNvSpPr txBox="1"/>
            <p:nvPr/>
          </p:nvSpPr>
          <p:spPr>
            <a:xfrm>
              <a:off x="17021175" y="1070846"/>
              <a:ext cx="2743200" cy="369332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</a:rPr>
                <a:t>Geplante Beiträge in UWP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3FAFB60C-76C7-4CAC-818C-7FE17D63C033}"/>
                </a:ext>
              </a:extLst>
            </p:cNvPr>
            <p:cNvSpPr/>
            <p:nvPr/>
          </p:nvSpPr>
          <p:spPr>
            <a:xfrm>
              <a:off x="17019991" y="1609677"/>
              <a:ext cx="813202" cy="1222639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87DE95A1-204D-445B-8FD7-1FF8977B1512}"/>
                </a:ext>
              </a:extLst>
            </p:cNvPr>
            <p:cNvSpPr/>
            <p:nvPr/>
          </p:nvSpPr>
          <p:spPr>
            <a:xfrm>
              <a:off x="18000752" y="1596084"/>
              <a:ext cx="813202" cy="122399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85799217-3784-461C-A162-292301AD29E9}"/>
                </a:ext>
              </a:extLst>
            </p:cNvPr>
            <p:cNvSpPr/>
            <p:nvPr/>
          </p:nvSpPr>
          <p:spPr>
            <a:xfrm>
              <a:off x="18947507" y="1609677"/>
              <a:ext cx="813202" cy="122399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Textfeld 93">
              <a:extLst>
                <a:ext uri="{FF2B5EF4-FFF2-40B4-BE49-F238E27FC236}">
                  <a16:creationId xmlns:a16="http://schemas.microsoft.com/office/drawing/2014/main" id="{4009A163-E948-4D8E-8BCC-0E2252E70012}"/>
                </a:ext>
              </a:extLst>
            </p:cNvPr>
            <p:cNvSpPr txBox="1"/>
            <p:nvPr/>
          </p:nvSpPr>
          <p:spPr>
            <a:xfrm>
              <a:off x="17051068" y="1664171"/>
              <a:ext cx="738664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Bedeutung für Wirtschaftsprüfer</a:t>
              </a:r>
            </a:p>
          </p:txBody>
        </p:sp>
        <p:sp>
          <p:nvSpPr>
            <p:cNvPr id="95" name="Textfeld 94">
              <a:extLst>
                <a:ext uri="{FF2B5EF4-FFF2-40B4-BE49-F238E27FC236}">
                  <a16:creationId xmlns:a16="http://schemas.microsoft.com/office/drawing/2014/main" id="{5A4E8CDA-44DF-4115-A842-E13E69BC96AC}"/>
                </a:ext>
              </a:extLst>
            </p:cNvPr>
            <p:cNvSpPr txBox="1"/>
            <p:nvPr/>
          </p:nvSpPr>
          <p:spPr>
            <a:xfrm>
              <a:off x="18188233" y="1658548"/>
              <a:ext cx="461665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Regulatorik</a:t>
              </a:r>
            </a:p>
          </p:txBody>
        </p:sp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682B2B4D-1EEF-44ED-BDD8-7D776A78BD8F}"/>
                </a:ext>
              </a:extLst>
            </p:cNvPr>
            <p:cNvSpPr txBox="1"/>
            <p:nvPr/>
          </p:nvSpPr>
          <p:spPr>
            <a:xfrm>
              <a:off x="19121905" y="1653508"/>
              <a:ext cx="461665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Anwendungsfälle</a:t>
              </a:r>
            </a:p>
          </p:txBody>
        </p:sp>
        <p:sp>
          <p:nvSpPr>
            <p:cNvPr id="88" name="Textfeld 87">
              <a:extLst>
                <a:ext uri="{FF2B5EF4-FFF2-40B4-BE49-F238E27FC236}">
                  <a16:creationId xmlns:a16="http://schemas.microsoft.com/office/drawing/2014/main" id="{1AC629DE-1995-4149-AF08-101D4CDBF876}"/>
                </a:ext>
              </a:extLst>
            </p:cNvPr>
            <p:cNvSpPr txBox="1"/>
            <p:nvPr/>
          </p:nvSpPr>
          <p:spPr>
            <a:xfrm rot="16200000">
              <a:off x="18004006" y="4805589"/>
              <a:ext cx="2719442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Digitale Zukunft: Neue Technologien für die Wirtschaftsprüfung (UWP 3 2025)</a:t>
              </a: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80DFC707-1235-4C47-AA3D-4B558BAF48DA}"/>
                </a:ext>
              </a:extLst>
            </p:cNvPr>
            <p:cNvSpPr txBox="1"/>
            <p:nvPr/>
          </p:nvSpPr>
          <p:spPr>
            <a:xfrm rot="16200000">
              <a:off x="18394520" y="7211092"/>
              <a:ext cx="1938414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Kryptowährungen Teil I: Systematik </a:t>
              </a:r>
              <a:r>
                <a:rPr lang="de-DE" sz="1200" b="1">
                  <a:latin typeface="Century Gothic" panose="020B0502020202020204" pitchFamily="34" charset="0"/>
                </a:rPr>
                <a:t>und Risiken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82231CA0-44DE-43FE-B8E0-9879FA22FB37}"/>
                </a:ext>
              </a:extLst>
            </p:cNvPr>
            <p:cNvSpPr txBox="1"/>
            <p:nvPr/>
          </p:nvSpPr>
          <p:spPr>
            <a:xfrm rot="16200000">
              <a:off x="18225021" y="9389480"/>
              <a:ext cx="2265481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Kryptowährungen Teil II: Bilanzieren, bewerten, prüfen</a:t>
              </a:r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25C2DE28-0FCE-4E24-A1C6-CDC2F44A18B7}"/>
                </a:ext>
              </a:extLst>
            </p:cNvPr>
            <p:cNvSpPr txBox="1"/>
            <p:nvPr/>
          </p:nvSpPr>
          <p:spPr>
            <a:xfrm rot="16200000">
              <a:off x="17969869" y="11962871"/>
              <a:ext cx="2728155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Die Prüfung von KI-Systemen nach IDW PS 861 (</a:t>
              </a:r>
              <a:r>
                <a:rPr lang="de-DE" sz="1200" b="1">
                  <a:latin typeface="Century Gothic" panose="020B0502020202020204" pitchFamily="34" charset="0"/>
                </a:rPr>
                <a:t>03.2023)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415143E-69EC-4C05-B194-EAA00BF99245}"/>
                </a:ext>
              </a:extLst>
            </p:cNvPr>
            <p:cNvSpPr txBox="1"/>
            <p:nvPr/>
          </p:nvSpPr>
          <p:spPr>
            <a:xfrm rot="16200000">
              <a:off x="16706266" y="4167372"/>
              <a:ext cx="1467892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KI aus dem Blickwinkel des Wirtschaftsprüfers</a:t>
              </a:r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F3BE7080-36E9-4919-AFA0-A0D777C4B02D}"/>
                </a:ext>
              </a:extLst>
            </p:cNvPr>
            <p:cNvSpPr txBox="1"/>
            <p:nvPr/>
          </p:nvSpPr>
          <p:spPr>
            <a:xfrm rot="16200000">
              <a:off x="16498926" y="5908542"/>
              <a:ext cx="1863528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KI hier, KI dort – doch was ist wirklich relevant für den WP? </a:t>
              </a:r>
            </a:p>
          </p:txBody>
        </p:sp>
        <p:sp>
          <p:nvSpPr>
            <p:cNvPr id="86" name="Textfeld 85">
              <a:extLst>
                <a:ext uri="{FF2B5EF4-FFF2-40B4-BE49-F238E27FC236}">
                  <a16:creationId xmlns:a16="http://schemas.microsoft.com/office/drawing/2014/main" id="{C69251BD-6804-4CDE-9CD4-51963AB6CDFD}"/>
                </a:ext>
              </a:extLst>
            </p:cNvPr>
            <p:cNvSpPr txBox="1"/>
            <p:nvPr/>
          </p:nvSpPr>
          <p:spPr>
            <a:xfrm rot="16200000">
              <a:off x="16604911" y="7750676"/>
              <a:ext cx="1651557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Praxisfall: KI in der Rechnungsprüfung bei der </a:t>
              </a:r>
              <a:r>
                <a:rPr lang="de-DE" sz="1200" b="1" dirty="0" err="1">
                  <a:latin typeface="Century Gothic" panose="020B0502020202020204" pitchFamily="34" charset="0"/>
                </a:rPr>
                <a:t>TechGmbH</a:t>
              </a:r>
              <a:r>
                <a:rPr lang="de-DE" sz="1200" b="1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2D643AAE-9D4C-486F-9519-2542CF294628}"/>
                </a:ext>
              </a:extLst>
            </p:cNvPr>
            <p:cNvSpPr txBox="1"/>
            <p:nvPr/>
          </p:nvSpPr>
          <p:spPr>
            <a:xfrm rot="16200000">
              <a:off x="16302863" y="9779501"/>
              <a:ext cx="2249145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Welche Anpassungen sind im QMS der WP-Praxis aufgrund KI notwendig?</a:t>
              </a:r>
            </a:p>
          </p:txBody>
        </p: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911F6153-6035-4B43-A6AE-4F496E4CE339}"/>
                </a:ext>
              </a:extLst>
            </p:cNvPr>
            <p:cNvSpPr txBox="1"/>
            <p:nvPr/>
          </p:nvSpPr>
          <p:spPr>
            <a:xfrm rot="16200000">
              <a:off x="17048088" y="4805588"/>
              <a:ext cx="2728155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Digitale Ordnung schafft Prüfungsrealität: EU-Strategien zu Daten, KI und Cybersicherheit</a:t>
              </a: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D57B77A0-B8E4-4B29-A72E-3BEFA980A2CF}"/>
                </a:ext>
              </a:extLst>
            </p:cNvPr>
            <p:cNvSpPr txBox="1"/>
            <p:nvPr/>
          </p:nvSpPr>
          <p:spPr>
            <a:xfrm rot="16200000">
              <a:off x="17050189" y="7617750"/>
              <a:ext cx="2728155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Der EU AI Act: Erster Regulierungsrahmen für Künstliche Intelligenz (UWP 3 2025)</a:t>
              </a: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0AEF3A4D-9B25-4FF8-A6CD-B48AAEBE6FB1}"/>
                </a:ext>
              </a:extLst>
            </p:cNvPr>
            <p:cNvSpPr txBox="1"/>
            <p:nvPr/>
          </p:nvSpPr>
          <p:spPr>
            <a:xfrm rot="16200000">
              <a:off x="17179755" y="10302918"/>
              <a:ext cx="2480144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NIS-2 Richtlinie </a:t>
              </a:r>
              <a:r>
                <a:rPr lang="de-DE" sz="1200" b="1">
                  <a:latin typeface="Century Gothic" panose="020B0502020202020204" pitchFamily="34" charset="0"/>
                </a:rPr>
                <a:t>zur Cybersicherheit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961EE0D0-4AB4-4B5B-97D4-5BE11A284F09}"/>
                </a:ext>
              </a:extLst>
            </p:cNvPr>
            <p:cNvSpPr txBox="1"/>
            <p:nvPr/>
          </p:nvSpPr>
          <p:spPr>
            <a:xfrm rot="16200000">
              <a:off x="16587302" y="11893727"/>
              <a:ext cx="1690707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10 Schritte zur Integration der KI in der Praxis</a:t>
              </a:r>
            </a:p>
          </p:txBody>
        </p:sp>
      </p:grpSp>
      <p:sp>
        <p:nvSpPr>
          <p:cNvPr id="98" name="Textfeld 97">
            <a:extLst>
              <a:ext uri="{FF2B5EF4-FFF2-40B4-BE49-F238E27FC236}">
                <a16:creationId xmlns:a16="http://schemas.microsoft.com/office/drawing/2014/main" id="{453D50B4-8D8A-4C58-A00C-53BC075A7A5D}"/>
              </a:ext>
            </a:extLst>
          </p:cNvPr>
          <p:cNvSpPr txBox="1"/>
          <p:nvPr/>
        </p:nvSpPr>
        <p:spPr>
          <a:xfrm>
            <a:off x="12421219" y="1217295"/>
            <a:ext cx="1616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Markets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EDCFEC9A-70EE-4335-9946-B3D4294C817D}"/>
              </a:ext>
            </a:extLst>
          </p:cNvPr>
          <p:cNvSpPr txBox="1"/>
          <p:nvPr/>
        </p:nvSpPr>
        <p:spPr>
          <a:xfrm>
            <a:off x="10414968" y="1217377"/>
            <a:ext cx="1616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Service Act</a:t>
            </a: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DF9554B0-6FE7-4A8E-9E62-8531E0E6DBED}"/>
              </a:ext>
            </a:extLst>
          </p:cNvPr>
          <p:cNvSpPr txBox="1"/>
          <p:nvPr/>
        </p:nvSpPr>
        <p:spPr>
          <a:xfrm>
            <a:off x="6363201" y="2228168"/>
            <a:ext cx="1616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Governance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27C4F451-3765-48D9-B735-9CA9670E59AA}"/>
              </a:ext>
            </a:extLst>
          </p:cNvPr>
          <p:cNvSpPr txBox="1"/>
          <p:nvPr/>
        </p:nvSpPr>
        <p:spPr>
          <a:xfrm>
            <a:off x="12417865" y="2699922"/>
            <a:ext cx="1139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Act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904C222B-F6C0-4A95-A4DA-3D2B8E79BC5C}"/>
              </a:ext>
            </a:extLst>
          </p:cNvPr>
          <p:cNvSpPr txBox="1"/>
          <p:nvPr/>
        </p:nvSpPr>
        <p:spPr>
          <a:xfrm>
            <a:off x="14349771" y="2127450"/>
            <a:ext cx="231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Cyber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Resilience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63A27DF0-68D5-4C5C-A786-7AB2DEDB8C92}"/>
              </a:ext>
            </a:extLst>
          </p:cNvPr>
          <p:cNvSpPr txBox="1"/>
          <p:nvPr/>
        </p:nvSpPr>
        <p:spPr>
          <a:xfrm>
            <a:off x="14366422" y="2698821"/>
            <a:ext cx="2762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NIS 2 - Richtlinie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13AA1EC8-0909-4A1E-8555-F6E6D21778FF}"/>
              </a:ext>
            </a:extLst>
          </p:cNvPr>
          <p:cNvSpPr txBox="1"/>
          <p:nvPr/>
        </p:nvSpPr>
        <p:spPr>
          <a:xfrm>
            <a:off x="8490673" y="2456072"/>
            <a:ext cx="2148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Intelligence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9CC79445-05FD-40A3-9864-3EB224538B6A}"/>
              </a:ext>
            </a:extLst>
          </p:cNvPr>
          <p:cNvSpPr txBox="1"/>
          <p:nvPr/>
        </p:nvSpPr>
        <p:spPr>
          <a:xfrm>
            <a:off x="3518960" y="2717567"/>
            <a:ext cx="2762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Digitale Dienste Gesetz</a:t>
            </a:r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5D6AE556-2C73-44BC-9705-15E7B587B652}"/>
              </a:ext>
            </a:extLst>
          </p:cNvPr>
          <p:cNvSpPr txBox="1"/>
          <p:nvPr/>
        </p:nvSpPr>
        <p:spPr>
          <a:xfrm rot="16200000">
            <a:off x="22089" y="10050803"/>
            <a:ext cx="2193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EU Digitalstrategie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9CCAF514-DFC9-4572-AE05-ED2682F815D5}"/>
              </a:ext>
            </a:extLst>
          </p:cNvPr>
          <p:cNvSpPr txBox="1"/>
          <p:nvPr/>
        </p:nvSpPr>
        <p:spPr>
          <a:xfrm rot="16200000">
            <a:off x="-206678" y="7551398"/>
            <a:ext cx="265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Der Weg der EU in die Digitale Dekade 2030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2F8BFAE7-240B-49F3-871D-F0E2B4E32F0C}"/>
              </a:ext>
            </a:extLst>
          </p:cNvPr>
          <p:cNvSpPr txBox="1"/>
          <p:nvPr/>
        </p:nvSpPr>
        <p:spPr>
          <a:xfrm rot="16200000">
            <a:off x="-207528" y="5020964"/>
            <a:ext cx="265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Die europäische Datenstrategie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9" name="Grafik 108">
            <a:extLst>
              <a:ext uri="{FF2B5EF4-FFF2-40B4-BE49-F238E27FC236}">
                <a16:creationId xmlns:a16="http://schemas.microsoft.com/office/drawing/2014/main" id="{FEA1B6E9-2F6E-4D8B-85F8-178F61389CD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229" y="11398209"/>
            <a:ext cx="547969" cy="547969"/>
          </a:xfrm>
          <a:prstGeom prst="rect">
            <a:avLst/>
          </a:prstGeom>
        </p:spPr>
      </p:pic>
      <p:sp>
        <p:nvSpPr>
          <p:cNvPr id="110" name="Pfeil: nach oben 109">
            <a:extLst>
              <a:ext uri="{FF2B5EF4-FFF2-40B4-BE49-F238E27FC236}">
                <a16:creationId xmlns:a16="http://schemas.microsoft.com/office/drawing/2014/main" id="{0D763722-2BDE-4DA2-B5AF-F26CCA044D75}"/>
              </a:ext>
            </a:extLst>
          </p:cNvPr>
          <p:cNvSpPr/>
          <p:nvPr/>
        </p:nvSpPr>
        <p:spPr>
          <a:xfrm>
            <a:off x="942524" y="9171266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Pfeil: nach oben 110">
            <a:extLst>
              <a:ext uri="{FF2B5EF4-FFF2-40B4-BE49-F238E27FC236}">
                <a16:creationId xmlns:a16="http://schemas.microsoft.com/office/drawing/2014/main" id="{3C4AC06E-62C2-4666-8E2D-90F06F9FA530}"/>
              </a:ext>
            </a:extLst>
          </p:cNvPr>
          <p:cNvSpPr/>
          <p:nvPr/>
        </p:nvSpPr>
        <p:spPr>
          <a:xfrm>
            <a:off x="923723" y="6715716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Textfeld 114">
            <a:extLst>
              <a:ext uri="{FF2B5EF4-FFF2-40B4-BE49-F238E27FC236}">
                <a16:creationId xmlns:a16="http://schemas.microsoft.com/office/drawing/2014/main" id="{586F17EE-4035-4778-83A2-7F9585733306}"/>
              </a:ext>
            </a:extLst>
          </p:cNvPr>
          <p:cNvSpPr txBox="1"/>
          <p:nvPr/>
        </p:nvSpPr>
        <p:spPr>
          <a:xfrm rot="16200000">
            <a:off x="146558" y="3531704"/>
            <a:ext cx="1970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Aktionsplan für den „KI-Kontinent“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Pfeil: nach oben 115">
            <a:extLst>
              <a:ext uri="{FF2B5EF4-FFF2-40B4-BE49-F238E27FC236}">
                <a16:creationId xmlns:a16="http://schemas.microsoft.com/office/drawing/2014/main" id="{5725926E-B671-4307-A933-89F908CDAE1D}"/>
              </a:ext>
            </a:extLst>
          </p:cNvPr>
          <p:cNvSpPr/>
          <p:nvPr/>
        </p:nvSpPr>
        <p:spPr>
          <a:xfrm>
            <a:off x="955628" y="4767898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7" name="Grafik 116">
            <a:extLst>
              <a:ext uri="{FF2B5EF4-FFF2-40B4-BE49-F238E27FC236}">
                <a16:creationId xmlns:a16="http://schemas.microsoft.com/office/drawing/2014/main" id="{38DB4452-EA2A-4A43-A439-D5BE5850BF0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5318" y="11933301"/>
            <a:ext cx="1277461" cy="1277461"/>
          </a:xfrm>
          <a:prstGeom prst="rect">
            <a:avLst/>
          </a:prstGeom>
        </p:spPr>
      </p:pic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05CD66CC-00CF-4977-80B2-C564B1D2D317}"/>
              </a:ext>
            </a:extLst>
          </p:cNvPr>
          <p:cNvCxnSpPr/>
          <p:nvPr/>
        </p:nvCxnSpPr>
        <p:spPr>
          <a:xfrm>
            <a:off x="13470176" y="12395549"/>
            <a:ext cx="217634" cy="627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feld 119">
            <a:extLst>
              <a:ext uri="{FF2B5EF4-FFF2-40B4-BE49-F238E27FC236}">
                <a16:creationId xmlns:a16="http://schemas.microsoft.com/office/drawing/2014/main" id="{0DC3E75B-9310-4BB4-BC56-0515055EA81C}"/>
              </a:ext>
            </a:extLst>
          </p:cNvPr>
          <p:cNvSpPr txBox="1"/>
          <p:nvPr/>
        </p:nvSpPr>
        <p:spPr>
          <a:xfrm>
            <a:off x="14392025" y="1216219"/>
            <a:ext cx="1126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MiCA</a:t>
            </a:r>
            <a:endParaRPr lang="de-DE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5FDA7086-3D3F-43D6-9618-DA3A22FFD9FD}"/>
              </a:ext>
            </a:extLst>
          </p:cNvPr>
          <p:cNvSpPr/>
          <p:nvPr/>
        </p:nvSpPr>
        <p:spPr>
          <a:xfrm>
            <a:off x="627683" y="350810"/>
            <a:ext cx="19420061" cy="540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00B0F0"/>
                </a:solidFill>
                <a:latin typeface="Century Gothic" panose="020B0502020202020204" pitchFamily="34" charset="0"/>
              </a:rPr>
              <a:t>Digitale Transformation und KI: Herausforderungen und Pflichten für Wirtschaftsprüfer</a:t>
            </a:r>
          </a:p>
        </p:txBody>
      </p:sp>
      <p:sp>
        <p:nvSpPr>
          <p:cNvPr id="113" name="Textfeld 6">
            <a:extLst>
              <a:ext uri="{FF2B5EF4-FFF2-40B4-BE49-F238E27FC236}">
                <a16:creationId xmlns:a16="http://schemas.microsoft.com/office/drawing/2014/main" id="{4172C8CF-6FB0-4E53-B065-BB8654047614}"/>
              </a:ext>
            </a:extLst>
          </p:cNvPr>
          <p:cNvSpPr txBox="1"/>
          <p:nvPr/>
        </p:nvSpPr>
        <p:spPr>
          <a:xfrm rot="15509332">
            <a:off x="2802298" y="2864046"/>
            <a:ext cx="379089" cy="1750287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Berufspflichten</a:t>
            </a:r>
            <a:endParaRPr lang="de-DE" sz="11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feld 6">
            <a:extLst>
              <a:ext uri="{FF2B5EF4-FFF2-40B4-BE49-F238E27FC236}">
                <a16:creationId xmlns:a16="http://schemas.microsoft.com/office/drawing/2014/main" id="{2D7D1CB5-0A71-4726-B795-EE7EF5591AC8}"/>
              </a:ext>
            </a:extLst>
          </p:cNvPr>
          <p:cNvSpPr txBox="1"/>
          <p:nvPr/>
        </p:nvSpPr>
        <p:spPr>
          <a:xfrm rot="15509332">
            <a:off x="1890226" y="787856"/>
            <a:ext cx="379089" cy="2441981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Regulatorik</a:t>
            </a:r>
            <a:endParaRPr lang="de-DE" sz="11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9" name="Rechteck 128">
            <a:extLst>
              <a:ext uri="{FF2B5EF4-FFF2-40B4-BE49-F238E27FC236}">
                <a16:creationId xmlns:a16="http://schemas.microsoft.com/office/drawing/2014/main" id="{5B8FC9C2-32E7-4C9A-AE6B-E8AD453848CE}"/>
              </a:ext>
            </a:extLst>
          </p:cNvPr>
          <p:cNvSpPr/>
          <p:nvPr/>
        </p:nvSpPr>
        <p:spPr>
          <a:xfrm>
            <a:off x="16576538" y="14350142"/>
            <a:ext cx="3560309" cy="612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3/4</a:t>
            </a:r>
          </a:p>
        </p:txBody>
      </p:sp>
      <p:sp>
        <p:nvSpPr>
          <p:cNvPr id="130" name="Textfeld 13">
            <a:extLst>
              <a:ext uri="{FF2B5EF4-FFF2-40B4-BE49-F238E27FC236}">
                <a16:creationId xmlns:a16="http://schemas.microsoft.com/office/drawing/2014/main" id="{C0EDD8FC-5FBD-4F53-AD4D-80824684B37C}"/>
              </a:ext>
            </a:extLst>
          </p:cNvPr>
          <p:cNvSpPr txBox="1"/>
          <p:nvPr/>
        </p:nvSpPr>
        <p:spPr>
          <a:xfrm>
            <a:off x="627683" y="13626540"/>
            <a:ext cx="3458937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droht Haftung?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feld 13">
            <a:extLst>
              <a:ext uri="{FF2B5EF4-FFF2-40B4-BE49-F238E27FC236}">
                <a16:creationId xmlns:a16="http://schemas.microsoft.com/office/drawing/2014/main" id="{811B4B95-CA99-4FB3-892F-D39E6C153E99}"/>
              </a:ext>
            </a:extLst>
          </p:cNvPr>
          <p:cNvSpPr txBox="1"/>
          <p:nvPr/>
        </p:nvSpPr>
        <p:spPr>
          <a:xfrm>
            <a:off x="6881415" y="13598815"/>
            <a:ext cx="3458939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drohen Sanktionen?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feld 13">
            <a:extLst>
              <a:ext uri="{FF2B5EF4-FFF2-40B4-BE49-F238E27FC236}">
                <a16:creationId xmlns:a16="http://schemas.microsoft.com/office/drawing/2014/main" id="{881A7F0F-83DF-49F6-9FD3-385ED41E3F77}"/>
              </a:ext>
            </a:extLst>
          </p:cNvPr>
          <p:cNvSpPr txBox="1"/>
          <p:nvPr/>
        </p:nvSpPr>
        <p:spPr>
          <a:xfrm>
            <a:off x="13368129" y="13585363"/>
            <a:ext cx="3458938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drohen Reputationsverluste?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Textfeld 18">
            <a:extLst>
              <a:ext uri="{FF2B5EF4-FFF2-40B4-BE49-F238E27FC236}">
                <a16:creationId xmlns:a16="http://schemas.microsoft.com/office/drawing/2014/main" id="{F972B6A7-8821-4157-A812-8BD96BBB759E}"/>
              </a:ext>
            </a:extLst>
          </p:cNvPr>
          <p:cNvSpPr txBox="1"/>
          <p:nvPr/>
        </p:nvSpPr>
        <p:spPr>
          <a:xfrm rot="5400000">
            <a:off x="3282788" y="10308060"/>
            <a:ext cx="876726" cy="239838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Schutzschild</a:t>
            </a:r>
            <a:b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sichern technische und organisatorische Maßnahmen die Compliance?</a:t>
            </a:r>
            <a:endParaRPr lang="de-DE" sz="105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7A9FC62-8D68-4306-993C-D67C40B6F7D5}"/>
              </a:ext>
            </a:extLst>
          </p:cNvPr>
          <p:cNvGrpSpPr/>
          <p:nvPr/>
        </p:nvGrpSpPr>
        <p:grpSpPr>
          <a:xfrm>
            <a:off x="1827771" y="11147833"/>
            <a:ext cx="557311" cy="860516"/>
            <a:chOff x="1827771" y="11517031"/>
            <a:chExt cx="642666" cy="953176"/>
          </a:xfrm>
        </p:grpSpPr>
        <p:sp>
          <p:nvSpPr>
            <p:cNvPr id="9" name="Pfeil: Fünfeck 8">
              <a:extLst>
                <a:ext uri="{FF2B5EF4-FFF2-40B4-BE49-F238E27FC236}">
                  <a16:creationId xmlns:a16="http://schemas.microsoft.com/office/drawing/2014/main" id="{7274C47F-2EEB-45EA-B624-70C041E5D8D2}"/>
                </a:ext>
              </a:extLst>
            </p:cNvPr>
            <p:cNvSpPr/>
            <p:nvPr/>
          </p:nvSpPr>
          <p:spPr>
            <a:xfrm rot="5400000">
              <a:off x="1672516" y="11672286"/>
              <a:ext cx="953176" cy="64266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dditionszeichen 10">
              <a:extLst>
                <a:ext uri="{FF2B5EF4-FFF2-40B4-BE49-F238E27FC236}">
                  <a16:creationId xmlns:a16="http://schemas.microsoft.com/office/drawing/2014/main" id="{A3B180BE-973A-4825-8266-D3EE5DF4664E}"/>
                </a:ext>
              </a:extLst>
            </p:cNvPr>
            <p:cNvSpPr/>
            <p:nvPr/>
          </p:nvSpPr>
          <p:spPr>
            <a:xfrm rot="10800000">
              <a:off x="2007959" y="11650493"/>
              <a:ext cx="272314" cy="494793"/>
            </a:xfrm>
            <a:prstGeom prst="mathPlu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FC93FF18-D6AD-DE34-FFCE-6C3C39FE366D}"/>
              </a:ext>
            </a:extLst>
          </p:cNvPr>
          <p:cNvSpPr/>
          <p:nvPr/>
        </p:nvSpPr>
        <p:spPr>
          <a:xfrm>
            <a:off x="627682" y="14350142"/>
            <a:ext cx="3791918" cy="612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UQMS 2. HJ 2026 / 1. HJ 2027</a:t>
            </a:r>
            <a:endParaRPr lang="de-DE" sz="10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926973D1-D08C-F0B3-A0DB-40F0834B51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6103" y="14335053"/>
            <a:ext cx="1447800" cy="395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23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623</Words>
  <Application>Microsoft Office PowerPoint</Application>
  <PresentationFormat>Benutzerdefiniert</PresentationFormat>
  <Paragraphs>111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Henrich, Cornelia - AUDfIT</dc:creator>
  <cp:lastModifiedBy>Pede, Sascha - LÖSLE</cp:lastModifiedBy>
  <cp:revision>82</cp:revision>
  <cp:lastPrinted>2026-08-19T14:18:04Z</cp:lastPrinted>
  <dcterms:created xsi:type="dcterms:W3CDTF">2025-05-12T12:29:11Z</dcterms:created>
  <dcterms:modified xsi:type="dcterms:W3CDTF">2026-09-04T08:47:49Z</dcterms:modified>
</cp:coreProperties>
</file>