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sldIdLst>
    <p:sldId id="257" r:id="rId3"/>
  </p:sldIdLst>
  <p:sldSz cx="21383625" cy="1511935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72" y="-48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1.xml"/><Relationship Id="rId7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2474395"/>
            <a:ext cx="18176081" cy="5263774"/>
          </a:xfrm>
        </p:spPr>
        <p:txBody>
          <a:bodyPr anchor="b"/>
          <a:lstStyle>
            <a:lvl1pPr algn="ctr">
              <a:defRPr sz="13228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7941160"/>
            <a:ext cx="16037719" cy="3650342"/>
          </a:xfrm>
        </p:spPr>
        <p:txBody>
          <a:bodyPr/>
          <a:lstStyle>
            <a:lvl1pPr marL="0" indent="0" algn="ctr">
              <a:buNone/>
              <a:defRPr sz="5291"/>
            </a:lvl1pPr>
            <a:lvl2pPr marL="1007943" indent="0" algn="ctr">
              <a:buNone/>
              <a:defRPr sz="4409"/>
            </a:lvl2pPr>
            <a:lvl3pPr marL="2015886" indent="0" algn="ctr">
              <a:buNone/>
              <a:defRPr sz="3968"/>
            </a:lvl3pPr>
            <a:lvl4pPr marL="3023829" indent="0" algn="ctr">
              <a:buNone/>
              <a:defRPr sz="3527"/>
            </a:lvl4pPr>
            <a:lvl5pPr marL="4031772" indent="0" algn="ctr">
              <a:buNone/>
              <a:defRPr sz="3527"/>
            </a:lvl5pPr>
            <a:lvl6pPr marL="5039716" indent="0" algn="ctr">
              <a:buNone/>
              <a:defRPr sz="3527"/>
            </a:lvl6pPr>
            <a:lvl7pPr marL="6047659" indent="0" algn="ctr">
              <a:buNone/>
              <a:defRPr sz="3527"/>
            </a:lvl7pPr>
            <a:lvl8pPr marL="7055602" indent="0" algn="ctr">
              <a:buNone/>
              <a:defRPr sz="3527"/>
            </a:lvl8pPr>
            <a:lvl9pPr marL="8063545" indent="0" algn="ctr">
              <a:buNone/>
              <a:defRPr sz="3527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7005-09E2-4086-A647-6E1A04FE269B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96707-E377-41D1-88AC-3D6BCFE396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5310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7005-09E2-4086-A647-6E1A04FE269B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96707-E377-41D1-88AC-3D6BCFE396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1938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3769342"/>
            <a:ext cx="18443377" cy="6289229"/>
          </a:xfrm>
        </p:spPr>
        <p:txBody>
          <a:bodyPr anchor="b"/>
          <a:lstStyle>
            <a:lvl1pPr>
              <a:defRPr sz="13228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10118069"/>
            <a:ext cx="18443377" cy="3307357"/>
          </a:xfrm>
        </p:spPr>
        <p:txBody>
          <a:bodyPr/>
          <a:lstStyle>
            <a:lvl1pPr marL="0" indent="0">
              <a:buNone/>
              <a:defRPr sz="5291">
                <a:solidFill>
                  <a:schemeClr val="tx1"/>
                </a:solidFill>
              </a:defRPr>
            </a:lvl1pPr>
            <a:lvl2pPr marL="1007943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2pPr>
            <a:lvl3pPr marL="2015886" indent="0">
              <a:buNone/>
              <a:defRPr sz="3968">
                <a:solidFill>
                  <a:schemeClr val="tx1">
                    <a:tint val="75000"/>
                  </a:schemeClr>
                </a:solidFill>
              </a:defRPr>
            </a:lvl3pPr>
            <a:lvl4pPr marL="3023829" indent="0">
              <a:buNone/>
              <a:defRPr sz="3527">
                <a:solidFill>
                  <a:schemeClr val="tx1">
                    <a:tint val="75000"/>
                  </a:schemeClr>
                </a:solidFill>
              </a:defRPr>
            </a:lvl4pPr>
            <a:lvl5pPr marL="4031772" indent="0">
              <a:buNone/>
              <a:defRPr sz="3527">
                <a:solidFill>
                  <a:schemeClr val="tx1">
                    <a:tint val="75000"/>
                  </a:schemeClr>
                </a:solidFill>
              </a:defRPr>
            </a:lvl5pPr>
            <a:lvl6pPr marL="5039716" indent="0">
              <a:buNone/>
              <a:defRPr sz="3527">
                <a:solidFill>
                  <a:schemeClr val="tx1">
                    <a:tint val="75000"/>
                  </a:schemeClr>
                </a:solidFill>
              </a:defRPr>
            </a:lvl6pPr>
            <a:lvl7pPr marL="6047659" indent="0">
              <a:buNone/>
              <a:defRPr sz="3527">
                <a:solidFill>
                  <a:schemeClr val="tx1">
                    <a:tint val="75000"/>
                  </a:schemeClr>
                </a:solidFill>
              </a:defRPr>
            </a:lvl7pPr>
            <a:lvl8pPr marL="7055602" indent="0">
              <a:buNone/>
              <a:defRPr sz="3527">
                <a:solidFill>
                  <a:schemeClr val="tx1">
                    <a:tint val="75000"/>
                  </a:schemeClr>
                </a:solidFill>
              </a:defRPr>
            </a:lvl8pPr>
            <a:lvl9pPr marL="8063545" indent="0">
              <a:buNone/>
              <a:defRPr sz="352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7005-09E2-4086-A647-6E1A04FE269B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96707-E377-41D1-88AC-3D6BCFE396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5947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4024827"/>
            <a:ext cx="9088041" cy="959308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4024827"/>
            <a:ext cx="9088041" cy="959308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7005-09E2-4086-A647-6E1A04FE269B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96707-E377-41D1-88AC-3D6BCFE396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7915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804969"/>
            <a:ext cx="18443377" cy="2922375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3706342"/>
            <a:ext cx="9046274" cy="1816421"/>
          </a:xfrm>
        </p:spPr>
        <p:txBody>
          <a:bodyPr anchor="b"/>
          <a:lstStyle>
            <a:lvl1pPr marL="0" indent="0">
              <a:buNone/>
              <a:defRPr sz="5291" b="1"/>
            </a:lvl1pPr>
            <a:lvl2pPr marL="1007943" indent="0">
              <a:buNone/>
              <a:defRPr sz="4409" b="1"/>
            </a:lvl2pPr>
            <a:lvl3pPr marL="2015886" indent="0">
              <a:buNone/>
              <a:defRPr sz="3968" b="1"/>
            </a:lvl3pPr>
            <a:lvl4pPr marL="3023829" indent="0">
              <a:buNone/>
              <a:defRPr sz="3527" b="1"/>
            </a:lvl4pPr>
            <a:lvl5pPr marL="4031772" indent="0">
              <a:buNone/>
              <a:defRPr sz="3527" b="1"/>
            </a:lvl5pPr>
            <a:lvl6pPr marL="5039716" indent="0">
              <a:buNone/>
              <a:defRPr sz="3527" b="1"/>
            </a:lvl6pPr>
            <a:lvl7pPr marL="6047659" indent="0">
              <a:buNone/>
              <a:defRPr sz="3527" b="1"/>
            </a:lvl7pPr>
            <a:lvl8pPr marL="7055602" indent="0">
              <a:buNone/>
              <a:defRPr sz="3527" b="1"/>
            </a:lvl8pPr>
            <a:lvl9pPr marL="8063545" indent="0">
              <a:buNone/>
              <a:defRPr sz="3527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5522763"/>
            <a:ext cx="9046274" cy="812315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3706342"/>
            <a:ext cx="9090826" cy="1816421"/>
          </a:xfrm>
        </p:spPr>
        <p:txBody>
          <a:bodyPr anchor="b"/>
          <a:lstStyle>
            <a:lvl1pPr marL="0" indent="0">
              <a:buNone/>
              <a:defRPr sz="5291" b="1"/>
            </a:lvl1pPr>
            <a:lvl2pPr marL="1007943" indent="0">
              <a:buNone/>
              <a:defRPr sz="4409" b="1"/>
            </a:lvl2pPr>
            <a:lvl3pPr marL="2015886" indent="0">
              <a:buNone/>
              <a:defRPr sz="3968" b="1"/>
            </a:lvl3pPr>
            <a:lvl4pPr marL="3023829" indent="0">
              <a:buNone/>
              <a:defRPr sz="3527" b="1"/>
            </a:lvl4pPr>
            <a:lvl5pPr marL="4031772" indent="0">
              <a:buNone/>
              <a:defRPr sz="3527" b="1"/>
            </a:lvl5pPr>
            <a:lvl6pPr marL="5039716" indent="0">
              <a:buNone/>
              <a:defRPr sz="3527" b="1"/>
            </a:lvl6pPr>
            <a:lvl7pPr marL="6047659" indent="0">
              <a:buNone/>
              <a:defRPr sz="3527" b="1"/>
            </a:lvl7pPr>
            <a:lvl8pPr marL="7055602" indent="0">
              <a:buNone/>
              <a:defRPr sz="3527" b="1"/>
            </a:lvl8pPr>
            <a:lvl9pPr marL="8063545" indent="0">
              <a:buNone/>
              <a:defRPr sz="3527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5522763"/>
            <a:ext cx="9090826" cy="812315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7005-09E2-4086-A647-6E1A04FE269B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96707-E377-41D1-88AC-3D6BCFE396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0356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7005-09E2-4086-A647-6E1A04FE269B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96707-E377-41D1-88AC-3D6BCFE396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0296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7005-09E2-4086-A647-6E1A04FE269B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96707-E377-41D1-88AC-3D6BCFE396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6551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007957"/>
            <a:ext cx="6896776" cy="3527848"/>
          </a:xfrm>
        </p:spPr>
        <p:txBody>
          <a:bodyPr anchor="b"/>
          <a:lstStyle>
            <a:lvl1pPr>
              <a:defRPr sz="705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2176910"/>
            <a:ext cx="10825460" cy="10744538"/>
          </a:xfrm>
        </p:spPr>
        <p:txBody>
          <a:bodyPr/>
          <a:lstStyle>
            <a:lvl1pPr>
              <a:defRPr sz="7055"/>
            </a:lvl1pPr>
            <a:lvl2pPr>
              <a:defRPr sz="6173"/>
            </a:lvl2pPr>
            <a:lvl3pPr>
              <a:defRPr sz="5291"/>
            </a:lvl3pPr>
            <a:lvl4pPr>
              <a:defRPr sz="4409"/>
            </a:lvl4pPr>
            <a:lvl5pPr>
              <a:defRPr sz="4409"/>
            </a:lvl5pPr>
            <a:lvl6pPr>
              <a:defRPr sz="4409"/>
            </a:lvl6pPr>
            <a:lvl7pPr>
              <a:defRPr sz="4409"/>
            </a:lvl7pPr>
            <a:lvl8pPr>
              <a:defRPr sz="4409"/>
            </a:lvl8pPr>
            <a:lvl9pPr>
              <a:defRPr sz="4409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4535805"/>
            <a:ext cx="6896776" cy="8403140"/>
          </a:xfrm>
        </p:spPr>
        <p:txBody>
          <a:bodyPr/>
          <a:lstStyle>
            <a:lvl1pPr marL="0" indent="0">
              <a:buNone/>
              <a:defRPr sz="3527"/>
            </a:lvl1pPr>
            <a:lvl2pPr marL="1007943" indent="0">
              <a:buNone/>
              <a:defRPr sz="3086"/>
            </a:lvl2pPr>
            <a:lvl3pPr marL="2015886" indent="0">
              <a:buNone/>
              <a:defRPr sz="2646"/>
            </a:lvl3pPr>
            <a:lvl4pPr marL="3023829" indent="0">
              <a:buNone/>
              <a:defRPr sz="2205"/>
            </a:lvl4pPr>
            <a:lvl5pPr marL="4031772" indent="0">
              <a:buNone/>
              <a:defRPr sz="2205"/>
            </a:lvl5pPr>
            <a:lvl6pPr marL="5039716" indent="0">
              <a:buNone/>
              <a:defRPr sz="2205"/>
            </a:lvl6pPr>
            <a:lvl7pPr marL="6047659" indent="0">
              <a:buNone/>
              <a:defRPr sz="2205"/>
            </a:lvl7pPr>
            <a:lvl8pPr marL="7055602" indent="0">
              <a:buNone/>
              <a:defRPr sz="2205"/>
            </a:lvl8pPr>
            <a:lvl9pPr marL="8063545" indent="0">
              <a:buNone/>
              <a:defRPr sz="220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7005-09E2-4086-A647-6E1A04FE269B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96707-E377-41D1-88AC-3D6BCFE396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8063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007957"/>
            <a:ext cx="6896776" cy="3527848"/>
          </a:xfrm>
        </p:spPr>
        <p:txBody>
          <a:bodyPr anchor="b"/>
          <a:lstStyle>
            <a:lvl1pPr>
              <a:defRPr sz="705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2176910"/>
            <a:ext cx="10825460" cy="10744538"/>
          </a:xfrm>
        </p:spPr>
        <p:txBody>
          <a:bodyPr anchor="t"/>
          <a:lstStyle>
            <a:lvl1pPr marL="0" indent="0">
              <a:buNone/>
              <a:defRPr sz="7055"/>
            </a:lvl1pPr>
            <a:lvl2pPr marL="1007943" indent="0">
              <a:buNone/>
              <a:defRPr sz="6173"/>
            </a:lvl2pPr>
            <a:lvl3pPr marL="2015886" indent="0">
              <a:buNone/>
              <a:defRPr sz="5291"/>
            </a:lvl3pPr>
            <a:lvl4pPr marL="3023829" indent="0">
              <a:buNone/>
              <a:defRPr sz="4409"/>
            </a:lvl4pPr>
            <a:lvl5pPr marL="4031772" indent="0">
              <a:buNone/>
              <a:defRPr sz="4409"/>
            </a:lvl5pPr>
            <a:lvl6pPr marL="5039716" indent="0">
              <a:buNone/>
              <a:defRPr sz="4409"/>
            </a:lvl6pPr>
            <a:lvl7pPr marL="6047659" indent="0">
              <a:buNone/>
              <a:defRPr sz="4409"/>
            </a:lvl7pPr>
            <a:lvl8pPr marL="7055602" indent="0">
              <a:buNone/>
              <a:defRPr sz="4409"/>
            </a:lvl8pPr>
            <a:lvl9pPr marL="8063545" indent="0">
              <a:buNone/>
              <a:defRPr sz="4409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4535805"/>
            <a:ext cx="6896776" cy="8403140"/>
          </a:xfrm>
        </p:spPr>
        <p:txBody>
          <a:bodyPr/>
          <a:lstStyle>
            <a:lvl1pPr marL="0" indent="0">
              <a:buNone/>
              <a:defRPr sz="3527"/>
            </a:lvl1pPr>
            <a:lvl2pPr marL="1007943" indent="0">
              <a:buNone/>
              <a:defRPr sz="3086"/>
            </a:lvl2pPr>
            <a:lvl3pPr marL="2015886" indent="0">
              <a:buNone/>
              <a:defRPr sz="2646"/>
            </a:lvl3pPr>
            <a:lvl4pPr marL="3023829" indent="0">
              <a:buNone/>
              <a:defRPr sz="2205"/>
            </a:lvl4pPr>
            <a:lvl5pPr marL="4031772" indent="0">
              <a:buNone/>
              <a:defRPr sz="2205"/>
            </a:lvl5pPr>
            <a:lvl6pPr marL="5039716" indent="0">
              <a:buNone/>
              <a:defRPr sz="2205"/>
            </a:lvl6pPr>
            <a:lvl7pPr marL="6047659" indent="0">
              <a:buNone/>
              <a:defRPr sz="2205"/>
            </a:lvl7pPr>
            <a:lvl8pPr marL="7055602" indent="0">
              <a:buNone/>
              <a:defRPr sz="2205"/>
            </a:lvl8pPr>
            <a:lvl9pPr marL="8063545" indent="0">
              <a:buNone/>
              <a:defRPr sz="220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7005-09E2-4086-A647-6E1A04FE269B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96707-E377-41D1-88AC-3D6BCFE396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9974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7005-09E2-4086-A647-6E1A04FE269B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96707-E377-41D1-88AC-3D6BCFE396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0449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804966"/>
            <a:ext cx="4610844" cy="1281295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804966"/>
            <a:ext cx="13565237" cy="128129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7005-09E2-4086-A647-6E1A04FE269B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496707-E377-41D1-88AC-3D6BCFE396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9188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804969"/>
            <a:ext cx="18443377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4024827"/>
            <a:ext cx="18443377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14013401"/>
            <a:ext cx="4811316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4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E7005-09E2-4086-A647-6E1A04FE269B}" type="datetimeFigureOut">
              <a:rPr lang="de-DE" smtClean="0"/>
              <a:t>04.09.2026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14013401"/>
            <a:ext cx="7216973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4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14013401"/>
            <a:ext cx="4811316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4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96707-E377-41D1-88AC-3D6BCFE3966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5971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015886" rtl="0" eaLnBrk="1" latinLnBrk="0" hangingPunct="1">
        <a:lnSpc>
          <a:spcPct val="90000"/>
        </a:lnSpc>
        <a:spcBef>
          <a:spcPct val="0"/>
        </a:spcBef>
        <a:buNone/>
        <a:defRPr sz="9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03972" indent="-503972" algn="l" defTabSz="2015886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6173" kern="1200">
          <a:solidFill>
            <a:schemeClr val="tx1"/>
          </a:solidFill>
          <a:latin typeface="+mn-lt"/>
          <a:ea typeface="+mn-ea"/>
          <a:cs typeface="+mn-cs"/>
        </a:defRPr>
      </a:lvl1pPr>
      <a:lvl2pPr marL="1511915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5291" kern="1200">
          <a:solidFill>
            <a:schemeClr val="tx1"/>
          </a:solidFill>
          <a:latin typeface="+mn-lt"/>
          <a:ea typeface="+mn-ea"/>
          <a:cs typeface="+mn-cs"/>
        </a:defRPr>
      </a:lvl2pPr>
      <a:lvl3pPr marL="2519858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3pPr>
      <a:lvl4pPr marL="3527801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4pPr>
      <a:lvl5pPr marL="4535744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5pPr>
      <a:lvl6pPr marL="5543687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6pPr>
      <a:lvl7pPr marL="6551630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7pPr>
      <a:lvl8pPr marL="7559573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8pPr>
      <a:lvl9pPr marL="8567517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1pPr>
      <a:lvl2pPr marL="1007943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2pPr>
      <a:lvl3pPr marL="2015886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3pPr>
      <a:lvl4pPr marL="3023829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4pPr>
      <a:lvl5pPr marL="4031772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5pPr>
      <a:lvl6pPr marL="5039716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6pPr>
      <a:lvl7pPr marL="6047659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7pPr>
      <a:lvl8pPr marL="7055602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8pPr>
      <a:lvl9pPr marL="8063545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4ED78ED8-D385-4306-BEF1-4F437C13282F}"/>
              </a:ext>
            </a:extLst>
          </p:cNvPr>
          <p:cNvSpPr/>
          <p:nvPr/>
        </p:nvSpPr>
        <p:spPr>
          <a:xfrm>
            <a:off x="627683" y="941306"/>
            <a:ext cx="16200752" cy="1230923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9" name="Rechteck: abgerundete Ecken 68">
            <a:extLst>
              <a:ext uri="{FF2B5EF4-FFF2-40B4-BE49-F238E27FC236}">
                <a16:creationId xmlns:a16="http://schemas.microsoft.com/office/drawing/2014/main" id="{C0CEDCB8-BCB2-4488-B067-8680B5360FE6}"/>
              </a:ext>
            </a:extLst>
          </p:cNvPr>
          <p:cNvSpPr/>
          <p:nvPr/>
        </p:nvSpPr>
        <p:spPr>
          <a:xfrm>
            <a:off x="1567694" y="3021075"/>
            <a:ext cx="15032727" cy="7515864"/>
          </a:xfrm>
          <a:prstGeom prst="roundRect">
            <a:avLst>
              <a:gd name="adj" fmla="val 16362"/>
            </a:avLst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17D23B73-9746-40A9-9C1D-6D66A61DE62F}"/>
              </a:ext>
            </a:extLst>
          </p:cNvPr>
          <p:cNvSpPr/>
          <p:nvPr/>
        </p:nvSpPr>
        <p:spPr>
          <a:xfrm>
            <a:off x="6208470" y="10656322"/>
            <a:ext cx="3673612" cy="250233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Rechteck: abgerundete Ecken 31">
            <a:extLst>
              <a:ext uri="{FF2B5EF4-FFF2-40B4-BE49-F238E27FC236}">
                <a16:creationId xmlns:a16="http://schemas.microsoft.com/office/drawing/2014/main" id="{94D4CD6C-41FF-4758-8915-9CC34E22FCF0}"/>
              </a:ext>
            </a:extLst>
          </p:cNvPr>
          <p:cNvSpPr/>
          <p:nvPr/>
        </p:nvSpPr>
        <p:spPr>
          <a:xfrm>
            <a:off x="2363570" y="3857461"/>
            <a:ext cx="11283732" cy="6431773"/>
          </a:xfrm>
          <a:prstGeom prst="roundRect">
            <a:avLst>
              <a:gd name="adj" fmla="val 16362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21" name="Rechteck: abgerundete Ecken 20">
            <a:extLst>
              <a:ext uri="{FF2B5EF4-FFF2-40B4-BE49-F238E27FC236}">
                <a16:creationId xmlns:a16="http://schemas.microsoft.com/office/drawing/2014/main" id="{B2FE97BF-FD96-420D-B2E9-B667D8F8237B}"/>
              </a:ext>
            </a:extLst>
          </p:cNvPr>
          <p:cNvSpPr/>
          <p:nvPr/>
        </p:nvSpPr>
        <p:spPr>
          <a:xfrm>
            <a:off x="2577148" y="5280999"/>
            <a:ext cx="10850880" cy="4785620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de-DE"/>
          </a:p>
        </p:txBody>
      </p:sp>
      <p:sp>
        <p:nvSpPr>
          <p:cNvPr id="22" name="Textfeld 7">
            <a:extLst>
              <a:ext uri="{FF2B5EF4-FFF2-40B4-BE49-F238E27FC236}">
                <a16:creationId xmlns:a16="http://schemas.microsoft.com/office/drawing/2014/main" id="{AD004E3D-DF2B-4C4C-992D-6734A8710D06}"/>
              </a:ext>
            </a:extLst>
          </p:cNvPr>
          <p:cNvSpPr txBox="1"/>
          <p:nvPr/>
        </p:nvSpPr>
        <p:spPr>
          <a:xfrm>
            <a:off x="2981008" y="5445830"/>
            <a:ext cx="3238500" cy="408216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de-DE" sz="14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Kanzleiorganisation</a:t>
            </a:r>
            <a:endParaRPr lang="de-DE" sz="14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feld 8">
            <a:extLst>
              <a:ext uri="{FF2B5EF4-FFF2-40B4-BE49-F238E27FC236}">
                <a16:creationId xmlns:a16="http://schemas.microsoft.com/office/drawing/2014/main" id="{04623C73-DCB7-4BCF-B456-60C18FA6E842}"/>
              </a:ext>
            </a:extLst>
          </p:cNvPr>
          <p:cNvSpPr txBox="1"/>
          <p:nvPr/>
        </p:nvSpPr>
        <p:spPr>
          <a:xfrm>
            <a:off x="6425248" y="5445830"/>
            <a:ext cx="3238500" cy="402322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de-DE" sz="14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Auftragsabwicklung</a:t>
            </a:r>
            <a:endParaRPr lang="de-DE" sz="14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feld 9">
            <a:extLst>
              <a:ext uri="{FF2B5EF4-FFF2-40B4-BE49-F238E27FC236}">
                <a16:creationId xmlns:a16="http://schemas.microsoft.com/office/drawing/2014/main" id="{3DFD0918-D87C-4721-AF8F-312D9F66D1E2}"/>
              </a:ext>
            </a:extLst>
          </p:cNvPr>
          <p:cNvSpPr txBox="1"/>
          <p:nvPr/>
        </p:nvSpPr>
        <p:spPr>
          <a:xfrm>
            <a:off x="9785668" y="5445830"/>
            <a:ext cx="3238500" cy="351315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de-DE" sz="1400" b="1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Nachschau</a:t>
            </a:r>
            <a:endParaRPr lang="de-DE" sz="140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feld 10">
            <a:extLst>
              <a:ext uri="{FF2B5EF4-FFF2-40B4-BE49-F238E27FC236}">
                <a16:creationId xmlns:a16="http://schemas.microsoft.com/office/drawing/2014/main" id="{7C4DB3F4-49F0-4908-A2B4-78268AD35653}"/>
              </a:ext>
            </a:extLst>
          </p:cNvPr>
          <p:cNvSpPr txBox="1"/>
          <p:nvPr/>
        </p:nvSpPr>
        <p:spPr>
          <a:xfrm>
            <a:off x="3209608" y="5854046"/>
            <a:ext cx="2804160" cy="212598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6695" indent="-226695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Organisation interner Abläufe und Prozesse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Dokumentenmanagement und Archivierung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Termin- und Ressourcenplanung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0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Mandantenkommunikation und</a:t>
            </a:r>
            <a:br>
              <a:rPr lang="de-DE" sz="10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10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-verwaltung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Qualitätsmanagement und Einhaltung gesetzlicher Vorgaben 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IT- und Datensicherheitsmanagement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feld 11">
            <a:extLst>
              <a:ext uri="{FF2B5EF4-FFF2-40B4-BE49-F238E27FC236}">
                <a16:creationId xmlns:a16="http://schemas.microsoft.com/office/drawing/2014/main" id="{F36F4C02-6798-4B96-88A3-2B1279F1E1FF}"/>
              </a:ext>
            </a:extLst>
          </p:cNvPr>
          <p:cNvSpPr txBox="1"/>
          <p:nvPr/>
        </p:nvSpPr>
        <p:spPr>
          <a:xfrm>
            <a:off x="6653848" y="5854046"/>
            <a:ext cx="2804160" cy="212598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6695" indent="-226695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Annahme und Prüfung von Mandantenaufträgen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Planung und Durchführung von Prüfungsaufträgen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Sammlung, Analyse und Auswertung von Unterlagen und Daten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Erstellung von Prüfungsberichten und Bestätigungsvermerken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Kommunikation mit dem Mandanten während des Prüfungsprozesses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10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Rechnungsstellung und Nachbearbeitung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feld 12">
            <a:extLst>
              <a:ext uri="{FF2B5EF4-FFF2-40B4-BE49-F238E27FC236}">
                <a16:creationId xmlns:a16="http://schemas.microsoft.com/office/drawing/2014/main" id="{C2CC287D-13ED-45FC-8455-D66841B4AE88}"/>
              </a:ext>
            </a:extLst>
          </p:cNvPr>
          <p:cNvSpPr txBox="1"/>
          <p:nvPr/>
        </p:nvSpPr>
        <p:spPr>
          <a:xfrm>
            <a:off x="10029508" y="5854046"/>
            <a:ext cx="2804160" cy="187452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6695" indent="-226695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Überprüfung der Einhaltung interner und externer Standards </a:t>
            </a:r>
            <a:r>
              <a:rPr lang="de-DE" sz="9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nach Abschluss </a:t>
            </a: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eines Auftrags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Qualitätssicherung und Nachkontrolle der Prüfungsprozesse (Nachvollziehbarkeit von Entscheidungen!)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Analyse von Fehlerquellen </a:t>
            </a:r>
            <a:r>
              <a:rPr lang="de-DE" sz="9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und Ableitung </a:t>
            </a: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von Verbesserungsmaßnahmen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Dokumentation der Ergebnisse und ggf. Nachbesprechung mit Mandanten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Vorbereitung auf externe Qualitätskontrollen (</a:t>
            </a:r>
            <a:r>
              <a:rPr lang="de-DE" sz="9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z. B</a:t>
            </a: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Peer Reviews)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feld 13">
            <a:extLst>
              <a:ext uri="{FF2B5EF4-FFF2-40B4-BE49-F238E27FC236}">
                <a16:creationId xmlns:a16="http://schemas.microsoft.com/office/drawing/2014/main" id="{C4CC41D2-5C03-4504-8E78-F6DF9FF77A2B}"/>
              </a:ext>
            </a:extLst>
          </p:cNvPr>
          <p:cNvSpPr txBox="1"/>
          <p:nvPr/>
        </p:nvSpPr>
        <p:spPr>
          <a:xfrm>
            <a:off x="3209608" y="8086706"/>
            <a:ext cx="2804160" cy="1733592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6695" indent="-226695" algn="l">
              <a:spcBef>
                <a:spcPts val="600"/>
              </a:spcBef>
              <a:spcAft>
                <a:spcPts val="0"/>
              </a:spcAft>
            </a:pPr>
            <a:r>
              <a:rPr lang="de-DE" sz="10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Beispiele für Digitalisierung/KI:</a:t>
            </a:r>
            <a:endParaRPr lang="de-DE" sz="1100" b="1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Dokumentenmanagement-Systeme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Termin- und Ressourcenplanung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Personalplanung und -schulung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IT-Security und Datenschutz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Digitale Aktenführung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Cloud-Lösungen</a:t>
            </a:r>
            <a:endParaRPr lang="de-DE" sz="1100" dirty="0"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Automatisierte Dokumentenablage</a:t>
            </a: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 err="1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Chatbots</a:t>
            </a: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für Mandantenanfragen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feld 14">
            <a:extLst>
              <a:ext uri="{FF2B5EF4-FFF2-40B4-BE49-F238E27FC236}">
                <a16:creationId xmlns:a16="http://schemas.microsoft.com/office/drawing/2014/main" id="{88595DC1-DD3A-4C57-B00C-51DAFB1E4953}"/>
              </a:ext>
            </a:extLst>
          </p:cNvPr>
          <p:cNvSpPr txBox="1"/>
          <p:nvPr/>
        </p:nvSpPr>
        <p:spPr>
          <a:xfrm>
            <a:off x="6653848" y="8094326"/>
            <a:ext cx="2804160" cy="1725972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6695" indent="-226695" algn="l">
              <a:spcBef>
                <a:spcPts val="600"/>
              </a:spcBef>
              <a:spcAft>
                <a:spcPts val="0"/>
              </a:spcAft>
            </a:pPr>
            <a:r>
              <a:rPr lang="de-DE" sz="10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Beispiele für Digitalisierung:</a:t>
            </a:r>
            <a:endParaRPr lang="de-DE" sz="1100" b="1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Prüfungssoftware / vollständig digitale Prüfprozesse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Datenanalyse-Tools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Elektronische Rechnungsstellung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Digitale Prüfungsakten</a:t>
            </a: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Automatisierte Datenanalysen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Mustererkennung bei Transaktionen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KI-gestützte Risikoanalysen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feld 15">
            <a:extLst>
              <a:ext uri="{FF2B5EF4-FFF2-40B4-BE49-F238E27FC236}">
                <a16:creationId xmlns:a16="http://schemas.microsoft.com/office/drawing/2014/main" id="{53979194-DB24-4E4B-9641-F83B88FB71AF}"/>
              </a:ext>
            </a:extLst>
          </p:cNvPr>
          <p:cNvSpPr txBox="1"/>
          <p:nvPr/>
        </p:nvSpPr>
        <p:spPr>
          <a:xfrm>
            <a:off x="10029508" y="7804766"/>
            <a:ext cx="2804160" cy="2031201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6695" indent="-226695" algn="l">
              <a:spcBef>
                <a:spcPts val="600"/>
              </a:spcBef>
              <a:spcAft>
                <a:spcPts val="0"/>
              </a:spcAft>
            </a:pPr>
            <a:r>
              <a:rPr lang="de-DE" sz="10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Beispiele für Digitalisierung:</a:t>
            </a:r>
            <a:endParaRPr lang="de-DE" sz="1100" b="1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Qualitätsmanagement-Software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Digitale Nachverfolgung von Prüfungen (Nachschau und Kontrollprozesse)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6695" indent="-226695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IT-gestützte Dokumentation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Audit-Trail-Tools </a:t>
            </a:r>
            <a:r>
              <a:rPr lang="de-DE" sz="9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(Protokollierung, </a:t>
            </a: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wer was wann getan </a:t>
            </a:r>
            <a:r>
              <a:rPr lang="de-DE" sz="9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hat)</a:t>
            </a:r>
            <a:endParaRPr lang="de-DE" sz="110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KI-gestützte Qualitätssicherung</a:t>
            </a:r>
            <a:endParaRPr lang="de-DE" sz="110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Automatisierte </a:t>
            </a: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Fehleranalyse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l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de-DE" sz="900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Prädiktive Analytics für Prozessverbesserung</a:t>
            </a:r>
            <a:endParaRPr lang="de-DE" sz="11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B581E9CE-E585-4A9A-A661-8385121C9168}"/>
              </a:ext>
            </a:extLst>
          </p:cNvPr>
          <p:cNvPicPr/>
          <p:nvPr/>
        </p:nvPicPr>
        <p:blipFill>
          <a:blip r:embed="rId2" cstate="print">
            <a:clrChange>
              <a:clrFrom>
                <a:srgbClr val="EFF2F4"/>
              </a:clrFrom>
              <a:clrTo>
                <a:srgbClr val="EFF2F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464" y="3991610"/>
            <a:ext cx="895350" cy="8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2CFD5B82-F603-4FFD-B24B-86DF3DE65E6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9FAF9"/>
              </a:clrFrom>
              <a:clrTo>
                <a:srgbClr val="F9FAF9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09596" y="1158211"/>
            <a:ext cx="1126722" cy="1027361"/>
          </a:xfrm>
          <a:prstGeom prst="rect">
            <a:avLst/>
          </a:prstGeom>
        </p:spPr>
      </p:pic>
      <p:sp>
        <p:nvSpPr>
          <p:cNvPr id="37" name="Textfeld 36">
            <a:extLst>
              <a:ext uri="{FF2B5EF4-FFF2-40B4-BE49-F238E27FC236}">
                <a16:creationId xmlns:a16="http://schemas.microsoft.com/office/drawing/2014/main" id="{BC8F2AEC-4C44-4E5F-8C5B-56EB388F9263}"/>
              </a:ext>
            </a:extLst>
          </p:cNvPr>
          <p:cNvSpPr txBox="1"/>
          <p:nvPr/>
        </p:nvSpPr>
        <p:spPr>
          <a:xfrm>
            <a:off x="3518959" y="1136134"/>
            <a:ext cx="18888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DSGVO</a:t>
            </a:r>
            <a:br>
              <a:rPr lang="de-DE" dirty="0">
                <a:solidFill>
                  <a:schemeClr val="bg1"/>
                </a:solidFill>
              </a:rPr>
            </a:br>
            <a:r>
              <a:rPr lang="de-DE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(Datenschutz-Grundverordnung)</a:t>
            </a:r>
            <a:endParaRPr lang="de-DE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206F65BD-8B3B-4AED-988D-E56CCED66E54}"/>
              </a:ext>
            </a:extLst>
          </p:cNvPr>
          <p:cNvSpPr txBox="1"/>
          <p:nvPr/>
        </p:nvSpPr>
        <p:spPr>
          <a:xfrm>
            <a:off x="6381494" y="1122045"/>
            <a:ext cx="16039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Urheberrecht</a:t>
            </a:r>
            <a:endParaRPr lang="de-DE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EDEB0311-0696-47DB-A162-FF744493147E}"/>
              </a:ext>
            </a:extLst>
          </p:cNvPr>
          <p:cNvSpPr txBox="1"/>
          <p:nvPr/>
        </p:nvSpPr>
        <p:spPr>
          <a:xfrm rot="16200000">
            <a:off x="785125" y="4757133"/>
            <a:ext cx="257532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Century Gothic" panose="020B0502020202020204" pitchFamily="34" charset="0"/>
              </a:rPr>
              <a:t>Gewissenhaftigkeit</a:t>
            </a:r>
            <a:r>
              <a:rPr lang="de-DE" sz="1100" dirty="0">
                <a:latin typeface="Century Gothic" panose="020B0502020202020204" pitchFamily="34" charset="0"/>
              </a:rPr>
              <a:t> </a:t>
            </a:r>
            <a:br>
              <a:rPr lang="de-DE" sz="1100" dirty="0">
                <a:latin typeface="Century Gothic" panose="020B0502020202020204" pitchFamily="34" charset="0"/>
              </a:rPr>
            </a:br>
            <a:r>
              <a:rPr lang="de-DE" sz="1100" dirty="0">
                <a:latin typeface="Century Gothic" panose="020B0502020202020204" pitchFamily="34" charset="0"/>
              </a:rPr>
              <a:t>(§ 43 Abs. 1 S. 1 WPO, § 4 BS WP/vBP)</a:t>
            </a: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801D2E01-A833-4896-AF19-9AB568AFD396}"/>
              </a:ext>
            </a:extLst>
          </p:cNvPr>
          <p:cNvSpPr txBox="1"/>
          <p:nvPr/>
        </p:nvSpPr>
        <p:spPr>
          <a:xfrm rot="16200000">
            <a:off x="575437" y="7524020"/>
            <a:ext cx="299470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Century Gothic" panose="020B0502020202020204" pitchFamily="34" charset="0"/>
              </a:rPr>
              <a:t>Eigenverantwortlichkeit</a:t>
            </a:r>
            <a:br>
              <a:rPr lang="de-DE" sz="1100" dirty="0">
                <a:latin typeface="Century Gothic" panose="020B0502020202020204" pitchFamily="34" charset="0"/>
              </a:rPr>
            </a:br>
            <a:r>
              <a:rPr lang="de-DE" sz="1100" dirty="0">
                <a:latin typeface="Century Gothic" panose="020B0502020202020204" pitchFamily="34" charset="0"/>
              </a:rPr>
              <a:t> (§ 43 Abs. 1 S. 1 WPO, § 12 BS WP/vBP)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D9FDEEC4-5CDB-4BBA-86AB-CADEC2CD3D49}"/>
              </a:ext>
            </a:extLst>
          </p:cNvPr>
          <p:cNvSpPr txBox="1"/>
          <p:nvPr/>
        </p:nvSpPr>
        <p:spPr>
          <a:xfrm>
            <a:off x="4020762" y="3283565"/>
            <a:ext cx="27622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Century Gothic" panose="020B0502020202020204" pitchFamily="34" charset="0"/>
              </a:rPr>
              <a:t>Verschwiegenheitspflicht</a:t>
            </a:r>
            <a:br>
              <a:rPr lang="de-DE" sz="1100" dirty="0">
                <a:latin typeface="Century Gothic" panose="020B0502020202020204" pitchFamily="34" charset="0"/>
              </a:rPr>
            </a:br>
            <a:r>
              <a:rPr lang="de-DE" sz="1100" dirty="0">
                <a:latin typeface="Century Gothic" panose="020B0502020202020204" pitchFamily="34" charset="0"/>
              </a:rPr>
              <a:t> (§ 43 Abs. 1 S. 1 WPO, § 10 BS WP/vBP)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7ABAD5B4-8142-48F2-A4B6-DF2DF55B2D96}"/>
              </a:ext>
            </a:extLst>
          </p:cNvPr>
          <p:cNvSpPr txBox="1"/>
          <p:nvPr/>
        </p:nvSpPr>
        <p:spPr>
          <a:xfrm>
            <a:off x="7182545" y="3337497"/>
            <a:ext cx="27622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Century Gothic" panose="020B0502020202020204" pitchFamily="34" charset="0"/>
              </a:rPr>
              <a:t>Fachliche Fortbildung </a:t>
            </a:r>
            <a:br>
              <a:rPr lang="de-DE" sz="1100" dirty="0">
                <a:latin typeface="Century Gothic" panose="020B0502020202020204" pitchFamily="34" charset="0"/>
              </a:rPr>
            </a:br>
            <a:r>
              <a:rPr lang="de-DE" sz="1100" dirty="0">
                <a:latin typeface="Century Gothic" panose="020B0502020202020204" pitchFamily="34" charset="0"/>
              </a:rPr>
              <a:t> (§ 43 Abs. 2 S. 4 WPO, § 5 BS WP/vBP)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6F5D7371-3726-4ADE-992E-F59861014DD5}"/>
              </a:ext>
            </a:extLst>
          </p:cNvPr>
          <p:cNvSpPr txBox="1"/>
          <p:nvPr/>
        </p:nvSpPr>
        <p:spPr>
          <a:xfrm>
            <a:off x="10507100" y="3356718"/>
            <a:ext cx="38520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>
                <a:latin typeface="Century Gothic" panose="020B0502020202020204" pitchFamily="34" charset="0"/>
              </a:rPr>
              <a:t>Dokumentation / Hand- </a:t>
            </a:r>
            <a:r>
              <a:rPr lang="de-DE" sz="1100" b="1" dirty="0">
                <a:latin typeface="Century Gothic" panose="020B0502020202020204" pitchFamily="34" charset="0"/>
              </a:rPr>
              <a:t>bzw. Prüfungsakte</a:t>
            </a:r>
            <a:br>
              <a:rPr lang="de-DE" sz="1100" dirty="0">
                <a:latin typeface="Century Gothic" panose="020B0502020202020204" pitchFamily="34" charset="0"/>
              </a:rPr>
            </a:br>
            <a:r>
              <a:rPr lang="de-DE" sz="1100" dirty="0">
                <a:latin typeface="Century Gothic" panose="020B0502020202020204" pitchFamily="34" charset="0"/>
              </a:rPr>
              <a:t> (§ 51b WPO, u.a. §§ 39 und 58 BS WP/vBP)</a:t>
            </a: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05A8655A-9FE7-496F-BFBC-CF4B36FA01C0}"/>
              </a:ext>
            </a:extLst>
          </p:cNvPr>
          <p:cNvSpPr txBox="1"/>
          <p:nvPr/>
        </p:nvSpPr>
        <p:spPr>
          <a:xfrm rot="5400000">
            <a:off x="12570659" y="5281621"/>
            <a:ext cx="27622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Century Gothic" panose="020B0502020202020204" pitchFamily="34" charset="0"/>
              </a:rPr>
              <a:t>Qualitätssicherung</a:t>
            </a:r>
            <a:br>
              <a:rPr lang="de-DE" sz="1100" dirty="0">
                <a:latin typeface="Century Gothic" panose="020B0502020202020204" pitchFamily="34" charset="0"/>
              </a:rPr>
            </a:br>
            <a:r>
              <a:rPr lang="de-DE" sz="1100" dirty="0">
                <a:latin typeface="Century Gothic" panose="020B0502020202020204" pitchFamily="34" charset="0"/>
              </a:rPr>
              <a:t> (§ 55b WPO,  §§ 50ff. BS WP/vBP)</a:t>
            </a:r>
          </a:p>
        </p:txBody>
      </p:sp>
      <p:sp>
        <p:nvSpPr>
          <p:cNvPr id="47" name="Textfeld 46">
            <a:extLst>
              <a:ext uri="{FF2B5EF4-FFF2-40B4-BE49-F238E27FC236}">
                <a16:creationId xmlns:a16="http://schemas.microsoft.com/office/drawing/2014/main" id="{746561E9-DD24-484A-B8FB-E0120A3B7FC1}"/>
              </a:ext>
            </a:extLst>
          </p:cNvPr>
          <p:cNvSpPr txBox="1"/>
          <p:nvPr/>
        </p:nvSpPr>
        <p:spPr>
          <a:xfrm rot="5400000">
            <a:off x="12606767" y="8154760"/>
            <a:ext cx="27622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latin typeface="Century Gothic" panose="020B0502020202020204" pitchFamily="34" charset="0"/>
              </a:rPr>
              <a:t>Maßnahmen zur auftragsbezogenen Qualitätssicherung</a:t>
            </a:r>
            <a:br>
              <a:rPr lang="de-DE" sz="1100" dirty="0">
                <a:latin typeface="Century Gothic" panose="020B0502020202020204" pitchFamily="34" charset="0"/>
              </a:rPr>
            </a:br>
            <a:r>
              <a:rPr lang="de-DE" sz="1100" dirty="0">
                <a:latin typeface="Century Gothic" panose="020B0502020202020204" pitchFamily="34" charset="0"/>
              </a:rPr>
              <a:t> (§ 48,60 BS WP/vBP)</a:t>
            </a:r>
          </a:p>
        </p:txBody>
      </p:sp>
      <p:sp>
        <p:nvSpPr>
          <p:cNvPr id="39" name="Textfeld 13">
            <a:extLst>
              <a:ext uri="{FF2B5EF4-FFF2-40B4-BE49-F238E27FC236}">
                <a16:creationId xmlns:a16="http://schemas.microsoft.com/office/drawing/2014/main" id="{236C4364-5E55-4A2F-865B-803EA16A740B}"/>
              </a:ext>
            </a:extLst>
          </p:cNvPr>
          <p:cNvSpPr txBox="1"/>
          <p:nvPr/>
        </p:nvSpPr>
        <p:spPr>
          <a:xfrm rot="16200000">
            <a:off x="5171074" y="11687074"/>
            <a:ext cx="1551078" cy="339347"/>
          </a:xfrm>
          <a:prstGeom prst="rect">
            <a:avLst/>
          </a:prstGeom>
          <a:solidFill>
            <a:schemeClr val="lt1">
              <a:alpha val="0"/>
            </a:scheme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6695" indent="-226695" algn="ctr">
              <a:spcBef>
                <a:spcPts val="600"/>
              </a:spcBef>
              <a:spcAft>
                <a:spcPts val="0"/>
              </a:spcAft>
            </a:pPr>
            <a:r>
              <a:rPr lang="de-DE" sz="16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Mandant </a:t>
            </a:r>
            <a:endParaRPr lang="de-DE" sz="2000" b="1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feld 13">
            <a:extLst>
              <a:ext uri="{FF2B5EF4-FFF2-40B4-BE49-F238E27FC236}">
                <a16:creationId xmlns:a16="http://schemas.microsoft.com/office/drawing/2014/main" id="{0CAD9CD7-B539-4A5D-8AE2-8E8F2537E9F1}"/>
              </a:ext>
            </a:extLst>
          </p:cNvPr>
          <p:cNvSpPr txBox="1"/>
          <p:nvPr/>
        </p:nvSpPr>
        <p:spPr>
          <a:xfrm>
            <a:off x="7057220" y="11101956"/>
            <a:ext cx="1617132" cy="339346"/>
          </a:xfrm>
          <a:prstGeom prst="rect">
            <a:avLst/>
          </a:prstGeom>
          <a:solidFill>
            <a:schemeClr val="lt1">
              <a:alpha val="0"/>
            </a:scheme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226695" indent="-226695">
              <a:spcBef>
                <a:spcPts val="600"/>
              </a:spcBef>
              <a:spcAft>
                <a:spcPts val="0"/>
              </a:spcAft>
              <a:defRPr sz="12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e-DE" b="1" dirty="0"/>
              <a:t>Cloud-Computing</a:t>
            </a:r>
          </a:p>
        </p:txBody>
      </p:sp>
      <p:sp>
        <p:nvSpPr>
          <p:cNvPr id="54" name="Textfeld 13">
            <a:extLst>
              <a:ext uri="{FF2B5EF4-FFF2-40B4-BE49-F238E27FC236}">
                <a16:creationId xmlns:a16="http://schemas.microsoft.com/office/drawing/2014/main" id="{B3D19B0B-2515-4FB4-8D95-BED9EDBD32D0}"/>
              </a:ext>
            </a:extLst>
          </p:cNvPr>
          <p:cNvSpPr txBox="1"/>
          <p:nvPr/>
        </p:nvSpPr>
        <p:spPr>
          <a:xfrm>
            <a:off x="7972919" y="11492428"/>
            <a:ext cx="1211391" cy="263811"/>
          </a:xfrm>
          <a:prstGeom prst="rect">
            <a:avLst/>
          </a:prstGeom>
          <a:solidFill>
            <a:schemeClr val="lt1">
              <a:alpha val="0"/>
            </a:scheme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226695" indent="-226695">
              <a:spcBef>
                <a:spcPts val="600"/>
              </a:spcBef>
              <a:spcAft>
                <a:spcPts val="0"/>
              </a:spcAft>
              <a:defRPr sz="12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e-DE" b="1" dirty="0"/>
              <a:t>Blockchain</a:t>
            </a:r>
          </a:p>
        </p:txBody>
      </p:sp>
      <p:sp>
        <p:nvSpPr>
          <p:cNvPr id="55" name="Textfeld 13">
            <a:extLst>
              <a:ext uri="{FF2B5EF4-FFF2-40B4-BE49-F238E27FC236}">
                <a16:creationId xmlns:a16="http://schemas.microsoft.com/office/drawing/2014/main" id="{5EBA0309-B184-4E58-B84B-00DDD5ED95FF}"/>
              </a:ext>
            </a:extLst>
          </p:cNvPr>
          <p:cNvSpPr txBox="1"/>
          <p:nvPr/>
        </p:nvSpPr>
        <p:spPr>
          <a:xfrm>
            <a:off x="8284443" y="11894500"/>
            <a:ext cx="1813561" cy="579359"/>
          </a:xfrm>
          <a:prstGeom prst="rect">
            <a:avLst/>
          </a:prstGeom>
          <a:solidFill>
            <a:schemeClr val="lt1">
              <a:alpha val="0"/>
            </a:scheme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6695" indent="-226695" algn="l">
              <a:spcBef>
                <a:spcPts val="600"/>
              </a:spcBef>
              <a:spcAft>
                <a:spcPts val="0"/>
              </a:spcAft>
            </a:pPr>
            <a:r>
              <a:rPr lang="de-DE" sz="1200" b="1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Kryptowährungen</a:t>
            </a:r>
            <a:endParaRPr lang="de-DE" sz="1600" b="1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feld 13">
            <a:extLst>
              <a:ext uri="{FF2B5EF4-FFF2-40B4-BE49-F238E27FC236}">
                <a16:creationId xmlns:a16="http://schemas.microsoft.com/office/drawing/2014/main" id="{B522B623-044B-4EFC-8F57-A16E1FD43830}"/>
              </a:ext>
            </a:extLst>
          </p:cNvPr>
          <p:cNvSpPr txBox="1"/>
          <p:nvPr/>
        </p:nvSpPr>
        <p:spPr>
          <a:xfrm>
            <a:off x="7113059" y="11531754"/>
            <a:ext cx="889529" cy="339346"/>
          </a:xfrm>
          <a:prstGeom prst="rect">
            <a:avLst/>
          </a:prstGeom>
          <a:solidFill>
            <a:schemeClr val="lt1">
              <a:alpha val="0"/>
            </a:scheme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6695" indent="-226695" algn="l">
              <a:spcBef>
                <a:spcPts val="600"/>
              </a:spcBef>
              <a:spcAft>
                <a:spcPts val="0"/>
              </a:spcAft>
            </a:pPr>
            <a:r>
              <a:rPr lang="de-DE" sz="1200" b="1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Big-Data</a:t>
            </a:r>
            <a:endParaRPr lang="de-DE" sz="1600" b="1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feld 13">
            <a:extLst>
              <a:ext uri="{FF2B5EF4-FFF2-40B4-BE49-F238E27FC236}">
                <a16:creationId xmlns:a16="http://schemas.microsoft.com/office/drawing/2014/main" id="{6244388B-EC05-4625-82B3-0DE49216D289}"/>
              </a:ext>
            </a:extLst>
          </p:cNvPr>
          <p:cNvSpPr txBox="1"/>
          <p:nvPr/>
        </p:nvSpPr>
        <p:spPr>
          <a:xfrm>
            <a:off x="8002588" y="10822216"/>
            <a:ext cx="1617132" cy="339346"/>
          </a:xfrm>
          <a:prstGeom prst="rect">
            <a:avLst/>
          </a:prstGeom>
          <a:solidFill>
            <a:schemeClr val="lt1">
              <a:alpha val="0"/>
            </a:scheme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226695" indent="-226695">
              <a:spcBef>
                <a:spcPts val="600"/>
              </a:spcBef>
              <a:spcAft>
                <a:spcPts val="0"/>
              </a:spcAft>
              <a:defRPr sz="120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e-DE" b="1" dirty="0"/>
              <a:t>KI in Prozessen</a:t>
            </a:r>
          </a:p>
        </p:txBody>
      </p:sp>
      <p:sp>
        <p:nvSpPr>
          <p:cNvPr id="6" name="Gleichschenkliges Dreieck 5">
            <a:extLst>
              <a:ext uri="{FF2B5EF4-FFF2-40B4-BE49-F238E27FC236}">
                <a16:creationId xmlns:a16="http://schemas.microsoft.com/office/drawing/2014/main" id="{FC5462FB-AF2A-42BF-9F08-F8A1344A6E0B}"/>
              </a:ext>
            </a:extLst>
          </p:cNvPr>
          <p:cNvSpPr/>
          <p:nvPr/>
        </p:nvSpPr>
        <p:spPr>
          <a:xfrm>
            <a:off x="3372230" y="3963035"/>
            <a:ext cx="8934450" cy="1241764"/>
          </a:xfrm>
          <a:prstGeom prst="triangle">
            <a:avLst>
              <a:gd name="adj" fmla="val 49893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9BAB3E6-5F17-4570-A684-8D498E43607A}"/>
              </a:ext>
            </a:extLst>
          </p:cNvPr>
          <p:cNvSpPr txBox="1"/>
          <p:nvPr/>
        </p:nvSpPr>
        <p:spPr>
          <a:xfrm>
            <a:off x="6237826" y="4567515"/>
            <a:ext cx="33800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solidFill>
                  <a:schemeClr val="bg1"/>
                </a:solidFill>
              </a:rPr>
              <a:t>Qualitätsmanagementsystem</a:t>
            </a:r>
          </a:p>
        </p:txBody>
      </p:sp>
      <p:sp>
        <p:nvSpPr>
          <p:cNvPr id="8" name="Pfeil: nach oben und unten 7">
            <a:extLst>
              <a:ext uri="{FF2B5EF4-FFF2-40B4-BE49-F238E27FC236}">
                <a16:creationId xmlns:a16="http://schemas.microsoft.com/office/drawing/2014/main" id="{077028D4-4F93-4220-BFE0-199B4C3E67DE}"/>
              </a:ext>
            </a:extLst>
          </p:cNvPr>
          <p:cNvSpPr/>
          <p:nvPr/>
        </p:nvSpPr>
        <p:spPr>
          <a:xfrm>
            <a:off x="7772779" y="10046136"/>
            <a:ext cx="458785" cy="594341"/>
          </a:xfrm>
          <a:prstGeom prst="upDown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0F3A6C5-6B19-47A6-9594-25E5912A5D1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955383" y="11446802"/>
            <a:ext cx="774316" cy="774316"/>
          </a:xfrm>
          <a:prstGeom prst="rect">
            <a:avLst/>
          </a:prstGeom>
        </p:spPr>
      </p:pic>
      <p:sp>
        <p:nvSpPr>
          <p:cNvPr id="63" name="Textfeld 18">
            <a:extLst>
              <a:ext uri="{FF2B5EF4-FFF2-40B4-BE49-F238E27FC236}">
                <a16:creationId xmlns:a16="http://schemas.microsoft.com/office/drawing/2014/main" id="{40F80074-6D16-489F-A15A-70CA31CF624D}"/>
              </a:ext>
            </a:extLst>
          </p:cNvPr>
          <p:cNvSpPr txBox="1"/>
          <p:nvPr/>
        </p:nvSpPr>
        <p:spPr>
          <a:xfrm rot="5400000">
            <a:off x="13175580" y="11690836"/>
            <a:ext cx="329747" cy="129944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vert270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de-DE" sz="1400" b="1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Risiken</a:t>
            </a:r>
            <a:endParaRPr lang="de-DE" sz="1100" b="1" dirty="0">
              <a:solidFill>
                <a:srgbClr val="FF0000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Textfeld 18">
            <a:extLst>
              <a:ext uri="{FF2B5EF4-FFF2-40B4-BE49-F238E27FC236}">
                <a16:creationId xmlns:a16="http://schemas.microsoft.com/office/drawing/2014/main" id="{3B8663EA-CE31-4200-82D2-B9E0E9BC05D4}"/>
              </a:ext>
            </a:extLst>
          </p:cNvPr>
          <p:cNvSpPr txBox="1"/>
          <p:nvPr/>
        </p:nvSpPr>
        <p:spPr>
          <a:xfrm rot="5400000">
            <a:off x="12299274" y="10440519"/>
            <a:ext cx="329747" cy="129944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vert270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de-DE" sz="12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Datenschutz</a:t>
            </a:r>
            <a:endParaRPr lang="de-DE" sz="1050" b="1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Textfeld 18">
            <a:extLst>
              <a:ext uri="{FF2B5EF4-FFF2-40B4-BE49-F238E27FC236}">
                <a16:creationId xmlns:a16="http://schemas.microsoft.com/office/drawing/2014/main" id="{05840D6D-E811-437A-9F0C-E5038D42CCB8}"/>
              </a:ext>
            </a:extLst>
          </p:cNvPr>
          <p:cNvSpPr txBox="1"/>
          <p:nvPr/>
        </p:nvSpPr>
        <p:spPr>
          <a:xfrm rot="5400000">
            <a:off x="14136538" y="10230639"/>
            <a:ext cx="329747" cy="166247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vert270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de-DE" sz="12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Bias durch die KI</a:t>
            </a:r>
            <a:endParaRPr lang="de-DE" sz="1050" b="1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feld 18">
            <a:extLst>
              <a:ext uri="{FF2B5EF4-FFF2-40B4-BE49-F238E27FC236}">
                <a16:creationId xmlns:a16="http://schemas.microsoft.com/office/drawing/2014/main" id="{74E894EE-B226-4BDF-ADDF-7C42BB987419}"/>
              </a:ext>
            </a:extLst>
          </p:cNvPr>
          <p:cNvSpPr txBox="1"/>
          <p:nvPr/>
        </p:nvSpPr>
        <p:spPr>
          <a:xfrm rot="5400000">
            <a:off x="11934665" y="11098504"/>
            <a:ext cx="329747" cy="129944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vert270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de-DE" sz="12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Cybersecurity</a:t>
            </a:r>
            <a:endParaRPr lang="de-DE" sz="1050" b="1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Textfeld 18">
            <a:extLst>
              <a:ext uri="{FF2B5EF4-FFF2-40B4-BE49-F238E27FC236}">
                <a16:creationId xmlns:a16="http://schemas.microsoft.com/office/drawing/2014/main" id="{50C32C96-334D-4583-B765-393B2157F2A4}"/>
              </a:ext>
            </a:extLst>
          </p:cNvPr>
          <p:cNvSpPr txBox="1"/>
          <p:nvPr/>
        </p:nvSpPr>
        <p:spPr>
          <a:xfrm rot="5400000">
            <a:off x="14309535" y="11042153"/>
            <a:ext cx="329747" cy="129944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vert270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de-DE" sz="12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Kontrollverlust</a:t>
            </a:r>
            <a:endParaRPr lang="de-DE" sz="1050" b="1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Textfeld 18">
            <a:extLst>
              <a:ext uri="{FF2B5EF4-FFF2-40B4-BE49-F238E27FC236}">
                <a16:creationId xmlns:a16="http://schemas.microsoft.com/office/drawing/2014/main" id="{A264E6DC-AF8F-4930-B410-468201AE0427}"/>
              </a:ext>
            </a:extLst>
          </p:cNvPr>
          <p:cNvSpPr txBox="1"/>
          <p:nvPr/>
        </p:nvSpPr>
        <p:spPr>
          <a:xfrm rot="5400000">
            <a:off x="14245022" y="11498238"/>
            <a:ext cx="329747" cy="1299442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vert270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de-DE" sz="12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Geldwäsche</a:t>
            </a:r>
            <a:endParaRPr lang="de-DE" sz="1050" b="1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D043283D-594D-48EC-AB26-D61F973539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57072" y="12331017"/>
            <a:ext cx="668730" cy="668730"/>
          </a:xfrm>
          <a:prstGeom prst="rect">
            <a:avLst/>
          </a:prstGeom>
        </p:spPr>
      </p:pic>
      <p:sp>
        <p:nvSpPr>
          <p:cNvPr id="71" name="Textfeld 13">
            <a:extLst>
              <a:ext uri="{FF2B5EF4-FFF2-40B4-BE49-F238E27FC236}">
                <a16:creationId xmlns:a16="http://schemas.microsoft.com/office/drawing/2014/main" id="{20A7BCF3-D250-40CB-8510-AF5A5CB4F81B}"/>
              </a:ext>
            </a:extLst>
          </p:cNvPr>
          <p:cNvSpPr txBox="1"/>
          <p:nvPr/>
        </p:nvSpPr>
        <p:spPr>
          <a:xfrm>
            <a:off x="10877814" y="12546646"/>
            <a:ext cx="1813561" cy="403073"/>
          </a:xfrm>
          <a:prstGeom prst="rect">
            <a:avLst/>
          </a:prstGeom>
          <a:solidFill>
            <a:schemeClr val="lt1">
              <a:alpha val="0"/>
            </a:schemeClr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26695" indent="-226695" algn="l">
              <a:spcBef>
                <a:spcPts val="600"/>
              </a:spcBef>
              <a:spcAft>
                <a:spcPts val="0"/>
              </a:spcAft>
            </a:pPr>
            <a:r>
              <a:rPr lang="de-DE" sz="1200" b="1" dirty="0">
                <a:solidFill>
                  <a:schemeClr val="bg1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Compliance-Systeme</a:t>
            </a:r>
            <a:endParaRPr lang="de-DE" sz="1600" b="1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hteck: abgerundete Ecken 14">
            <a:extLst>
              <a:ext uri="{FF2B5EF4-FFF2-40B4-BE49-F238E27FC236}">
                <a16:creationId xmlns:a16="http://schemas.microsoft.com/office/drawing/2014/main" id="{57DA95E7-1F99-4ADB-A65A-8CE33D151353}"/>
              </a:ext>
            </a:extLst>
          </p:cNvPr>
          <p:cNvSpPr/>
          <p:nvPr/>
        </p:nvSpPr>
        <p:spPr>
          <a:xfrm>
            <a:off x="14601613" y="3847046"/>
            <a:ext cx="1801306" cy="6018388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1"/>
              </a:solidFill>
            </a:endParaRPr>
          </a:p>
        </p:txBody>
      </p:sp>
      <p:sp>
        <p:nvSpPr>
          <p:cNvPr id="49" name="Textfeld 18">
            <a:extLst>
              <a:ext uri="{FF2B5EF4-FFF2-40B4-BE49-F238E27FC236}">
                <a16:creationId xmlns:a16="http://schemas.microsoft.com/office/drawing/2014/main" id="{358BD27D-9D27-47B8-B218-A9ACDEB981AE}"/>
              </a:ext>
            </a:extLst>
          </p:cNvPr>
          <p:cNvSpPr txBox="1"/>
          <p:nvPr/>
        </p:nvSpPr>
        <p:spPr>
          <a:xfrm rot="5400000">
            <a:off x="15161219" y="3587511"/>
            <a:ext cx="560836" cy="1414496"/>
          </a:xfrm>
          <a:prstGeom prst="roundRect">
            <a:avLst/>
          </a:prstGeom>
          <a:solidFill>
            <a:srgbClr val="FF0000"/>
          </a:solidFill>
          <a:ln w="6350">
            <a:noFill/>
          </a:ln>
        </p:spPr>
        <p:txBody>
          <a:bodyPr rot="0" spcFirstLastPara="0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de-DE" sz="12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Fachliche Verlautbarungen</a:t>
            </a:r>
            <a:endParaRPr lang="de-DE" sz="1050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10BE5A2B-9ED0-4B90-BD8B-EC82B8368329}"/>
              </a:ext>
            </a:extLst>
          </p:cNvPr>
          <p:cNvSpPr txBox="1"/>
          <p:nvPr/>
        </p:nvSpPr>
        <p:spPr>
          <a:xfrm>
            <a:off x="14764347" y="4926106"/>
            <a:ext cx="15343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IDW PS 861 (Freiwillige Prüfungen von KI-Systemen)</a:t>
            </a:r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8A4D2B78-5A29-4B48-96EA-9BC0402DB1AA}"/>
              </a:ext>
            </a:extLst>
          </p:cNvPr>
          <p:cNvSpPr txBox="1"/>
          <p:nvPr/>
        </p:nvSpPr>
        <p:spPr>
          <a:xfrm>
            <a:off x="14734389" y="6087548"/>
            <a:ext cx="16499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F&amp;A zur praktischen Anwendung von Automatisierten Tools und Techniken (ATT) im Rahmen der Abschlussprüfung</a:t>
            </a:r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B578EDC8-45A4-44F1-8896-70565D88CA32}"/>
              </a:ext>
            </a:extLst>
          </p:cNvPr>
          <p:cNvSpPr txBox="1"/>
          <p:nvPr/>
        </p:nvSpPr>
        <p:spPr>
          <a:xfrm>
            <a:off x="14722359" y="7324679"/>
            <a:ext cx="15763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IDW Knowledge Paper zum AI Act</a:t>
            </a:r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F10F42F3-7848-47C6-9D5E-7AAEB273F663}"/>
              </a:ext>
            </a:extLst>
          </p:cNvPr>
          <p:cNvSpPr txBox="1"/>
          <p:nvPr/>
        </p:nvSpPr>
        <p:spPr>
          <a:xfrm>
            <a:off x="14719808" y="7961296"/>
            <a:ext cx="157637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WPK: KI – F&amp;A zum Einsatz </a:t>
            </a:r>
            <a:r>
              <a:rPr lang="de-DE" sz="1100" b="1">
                <a:solidFill>
                  <a:schemeClr val="bg1"/>
                </a:solidFill>
                <a:latin typeface="Century Gothic" panose="020B0502020202020204" pitchFamily="34" charset="0"/>
              </a:rPr>
              <a:t>von Künstlicher </a:t>
            </a:r>
            <a:r>
              <a:rPr lang="de-DE" sz="11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Intelligenz in der WP-Praxis (24.01.2025)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4A87464A-20BF-48F6-9B8A-72A0BD40FBC8}"/>
              </a:ext>
            </a:extLst>
          </p:cNvPr>
          <p:cNvGrpSpPr/>
          <p:nvPr/>
        </p:nvGrpSpPr>
        <p:grpSpPr>
          <a:xfrm>
            <a:off x="17005574" y="941305"/>
            <a:ext cx="3049243" cy="13107199"/>
            <a:chOff x="16884924" y="941305"/>
            <a:chExt cx="3049243" cy="13107199"/>
          </a:xfrm>
        </p:grpSpPr>
        <p:sp>
          <p:nvSpPr>
            <p:cNvPr id="2" name="Rechteck 1">
              <a:extLst>
                <a:ext uri="{FF2B5EF4-FFF2-40B4-BE49-F238E27FC236}">
                  <a16:creationId xmlns:a16="http://schemas.microsoft.com/office/drawing/2014/main" id="{377CB47B-0432-4FA6-993D-2E5AAA74008F}"/>
                </a:ext>
              </a:extLst>
            </p:cNvPr>
            <p:cNvSpPr/>
            <p:nvPr/>
          </p:nvSpPr>
          <p:spPr>
            <a:xfrm>
              <a:off x="16884924" y="941305"/>
              <a:ext cx="3049243" cy="13107199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93362706-DEB0-4F63-8D14-4F8B3168B2AD}"/>
                </a:ext>
              </a:extLst>
            </p:cNvPr>
            <p:cNvSpPr txBox="1"/>
            <p:nvPr/>
          </p:nvSpPr>
          <p:spPr>
            <a:xfrm>
              <a:off x="17021175" y="1070846"/>
              <a:ext cx="2743200" cy="369332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 rtlCol="0">
              <a:spAutoFit/>
            </a:bodyPr>
            <a:lstStyle/>
            <a:p>
              <a:r>
                <a:rPr lang="de-DE" b="1" dirty="0">
                  <a:solidFill>
                    <a:schemeClr val="bg1"/>
                  </a:solidFill>
                </a:rPr>
                <a:t>Geplante Beiträge in UWP</a:t>
              </a:r>
            </a:p>
          </p:txBody>
        </p:sp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3FAFB60C-76C7-4CAC-818C-7FE17D63C033}"/>
                </a:ext>
              </a:extLst>
            </p:cNvPr>
            <p:cNvSpPr/>
            <p:nvPr/>
          </p:nvSpPr>
          <p:spPr>
            <a:xfrm>
              <a:off x="17019991" y="1609677"/>
              <a:ext cx="813202" cy="1222639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0" name="Rechteck 89">
              <a:extLst>
                <a:ext uri="{FF2B5EF4-FFF2-40B4-BE49-F238E27FC236}">
                  <a16:creationId xmlns:a16="http://schemas.microsoft.com/office/drawing/2014/main" id="{87DE95A1-204D-445B-8FD7-1FF8977B1512}"/>
                </a:ext>
              </a:extLst>
            </p:cNvPr>
            <p:cNvSpPr/>
            <p:nvPr/>
          </p:nvSpPr>
          <p:spPr>
            <a:xfrm>
              <a:off x="18000752" y="1596084"/>
              <a:ext cx="813202" cy="1223999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1" name="Rechteck 90">
              <a:extLst>
                <a:ext uri="{FF2B5EF4-FFF2-40B4-BE49-F238E27FC236}">
                  <a16:creationId xmlns:a16="http://schemas.microsoft.com/office/drawing/2014/main" id="{85799217-3784-461C-A162-292301AD29E9}"/>
                </a:ext>
              </a:extLst>
            </p:cNvPr>
            <p:cNvSpPr/>
            <p:nvPr/>
          </p:nvSpPr>
          <p:spPr>
            <a:xfrm>
              <a:off x="18947507" y="1609677"/>
              <a:ext cx="813202" cy="1223999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4" name="Textfeld 93">
              <a:extLst>
                <a:ext uri="{FF2B5EF4-FFF2-40B4-BE49-F238E27FC236}">
                  <a16:creationId xmlns:a16="http://schemas.microsoft.com/office/drawing/2014/main" id="{4009A163-E948-4D8E-8BCC-0E2252E70012}"/>
                </a:ext>
              </a:extLst>
            </p:cNvPr>
            <p:cNvSpPr txBox="1"/>
            <p:nvPr/>
          </p:nvSpPr>
          <p:spPr>
            <a:xfrm>
              <a:off x="17051068" y="1664171"/>
              <a:ext cx="738664" cy="2195175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de-DE" b="1" dirty="0">
                  <a:solidFill>
                    <a:schemeClr val="bg1"/>
                  </a:solidFill>
                  <a:highlight>
                    <a:srgbClr val="FF0000"/>
                  </a:highlight>
                  <a:latin typeface="Century Gothic" panose="020B0502020202020204" pitchFamily="34" charset="0"/>
                </a:rPr>
                <a:t>Bedeutung für Wirtschaftsprüfer</a:t>
              </a:r>
            </a:p>
          </p:txBody>
        </p:sp>
        <p:sp>
          <p:nvSpPr>
            <p:cNvPr id="95" name="Textfeld 94">
              <a:extLst>
                <a:ext uri="{FF2B5EF4-FFF2-40B4-BE49-F238E27FC236}">
                  <a16:creationId xmlns:a16="http://schemas.microsoft.com/office/drawing/2014/main" id="{5A4E8CDA-44DF-4115-A842-E13E69BC96AC}"/>
                </a:ext>
              </a:extLst>
            </p:cNvPr>
            <p:cNvSpPr txBox="1"/>
            <p:nvPr/>
          </p:nvSpPr>
          <p:spPr>
            <a:xfrm>
              <a:off x="18188233" y="1658548"/>
              <a:ext cx="461665" cy="2195175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de-DE" b="1" dirty="0">
                  <a:solidFill>
                    <a:schemeClr val="bg1"/>
                  </a:solidFill>
                  <a:highlight>
                    <a:srgbClr val="FF0000"/>
                  </a:highlight>
                  <a:latin typeface="Century Gothic" panose="020B0502020202020204" pitchFamily="34" charset="0"/>
                </a:rPr>
                <a:t>Regulatorik</a:t>
              </a:r>
            </a:p>
          </p:txBody>
        </p:sp>
        <p:sp>
          <p:nvSpPr>
            <p:cNvPr id="97" name="Textfeld 96">
              <a:extLst>
                <a:ext uri="{FF2B5EF4-FFF2-40B4-BE49-F238E27FC236}">
                  <a16:creationId xmlns:a16="http://schemas.microsoft.com/office/drawing/2014/main" id="{682B2B4D-1EEF-44ED-BDD8-7D776A78BD8F}"/>
                </a:ext>
              </a:extLst>
            </p:cNvPr>
            <p:cNvSpPr txBox="1"/>
            <p:nvPr/>
          </p:nvSpPr>
          <p:spPr>
            <a:xfrm>
              <a:off x="19121905" y="1653508"/>
              <a:ext cx="461665" cy="2195175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de-DE" b="1" dirty="0">
                  <a:solidFill>
                    <a:schemeClr val="bg1"/>
                  </a:solidFill>
                  <a:highlight>
                    <a:srgbClr val="FF0000"/>
                  </a:highlight>
                  <a:latin typeface="Century Gothic" panose="020B0502020202020204" pitchFamily="34" charset="0"/>
                </a:rPr>
                <a:t>Anwendungsfälle</a:t>
              </a:r>
            </a:p>
          </p:txBody>
        </p:sp>
        <p:sp>
          <p:nvSpPr>
            <p:cNvPr id="88" name="Textfeld 87">
              <a:extLst>
                <a:ext uri="{FF2B5EF4-FFF2-40B4-BE49-F238E27FC236}">
                  <a16:creationId xmlns:a16="http://schemas.microsoft.com/office/drawing/2014/main" id="{1AC629DE-1995-4149-AF08-101D4CDBF876}"/>
                </a:ext>
              </a:extLst>
            </p:cNvPr>
            <p:cNvSpPr txBox="1"/>
            <p:nvPr/>
          </p:nvSpPr>
          <p:spPr>
            <a:xfrm rot="16200000">
              <a:off x="18004006" y="4805589"/>
              <a:ext cx="2719442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e-DE" sz="1200" b="1" dirty="0">
                  <a:latin typeface="Century Gothic" panose="020B0502020202020204" pitchFamily="34" charset="0"/>
                </a:rPr>
                <a:t>Digitale Zukunft: Neue Technologien für die Wirtschaftsprüfung (UWP 3 2025)</a:t>
              </a:r>
            </a:p>
          </p:txBody>
        </p:sp>
        <p:sp>
          <p:nvSpPr>
            <p:cNvPr id="82" name="Textfeld 81">
              <a:extLst>
                <a:ext uri="{FF2B5EF4-FFF2-40B4-BE49-F238E27FC236}">
                  <a16:creationId xmlns:a16="http://schemas.microsoft.com/office/drawing/2014/main" id="{80DFC707-1235-4C47-AA3D-4B558BAF48DA}"/>
                </a:ext>
              </a:extLst>
            </p:cNvPr>
            <p:cNvSpPr txBox="1"/>
            <p:nvPr/>
          </p:nvSpPr>
          <p:spPr>
            <a:xfrm rot="16200000">
              <a:off x="18394520" y="7211092"/>
              <a:ext cx="1938414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e-DE" sz="1200" b="1" dirty="0">
                  <a:latin typeface="Century Gothic" panose="020B0502020202020204" pitchFamily="34" charset="0"/>
                </a:rPr>
                <a:t>Kryptowährungen Teil I: Systematik </a:t>
              </a:r>
              <a:r>
                <a:rPr lang="de-DE" sz="1200" b="1">
                  <a:latin typeface="Century Gothic" panose="020B0502020202020204" pitchFamily="34" charset="0"/>
                </a:rPr>
                <a:t>und Risiken</a:t>
              </a:r>
            </a:p>
            <a:p>
              <a:endParaRPr lang="de-DE" sz="12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83" name="Textfeld 82">
              <a:extLst>
                <a:ext uri="{FF2B5EF4-FFF2-40B4-BE49-F238E27FC236}">
                  <a16:creationId xmlns:a16="http://schemas.microsoft.com/office/drawing/2014/main" id="{82231CA0-44DE-43FE-B8E0-9879FA22FB37}"/>
                </a:ext>
              </a:extLst>
            </p:cNvPr>
            <p:cNvSpPr txBox="1"/>
            <p:nvPr/>
          </p:nvSpPr>
          <p:spPr>
            <a:xfrm rot="16200000">
              <a:off x="18225021" y="9389480"/>
              <a:ext cx="2265481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e-DE" sz="1200" b="1" dirty="0">
                  <a:latin typeface="Century Gothic" panose="020B0502020202020204" pitchFamily="34" charset="0"/>
                </a:rPr>
                <a:t>Kryptowährungen Teil II: Bilanzieren, bewerten, prüfen</a:t>
              </a:r>
            </a:p>
          </p:txBody>
        </p:sp>
        <p:sp>
          <p:nvSpPr>
            <p:cNvPr id="84" name="Textfeld 83">
              <a:extLst>
                <a:ext uri="{FF2B5EF4-FFF2-40B4-BE49-F238E27FC236}">
                  <a16:creationId xmlns:a16="http://schemas.microsoft.com/office/drawing/2014/main" id="{25C2DE28-0FCE-4E24-A1C6-CDC2F44A18B7}"/>
                </a:ext>
              </a:extLst>
            </p:cNvPr>
            <p:cNvSpPr txBox="1"/>
            <p:nvPr/>
          </p:nvSpPr>
          <p:spPr>
            <a:xfrm rot="16200000">
              <a:off x="17969869" y="11962871"/>
              <a:ext cx="2728155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 anchor="ctr">
              <a:spAutoFit/>
            </a:bodyPr>
            <a:lstStyle/>
            <a:p>
              <a:r>
                <a:rPr lang="de-DE" sz="1200" b="1" dirty="0">
                  <a:latin typeface="Century Gothic" panose="020B0502020202020204" pitchFamily="34" charset="0"/>
                </a:rPr>
                <a:t>Die Prüfung von KI-Systemen nach IDW PS 861 (</a:t>
              </a:r>
              <a:r>
                <a:rPr lang="de-DE" sz="1200" b="1">
                  <a:latin typeface="Century Gothic" panose="020B0502020202020204" pitchFamily="34" charset="0"/>
                </a:rPr>
                <a:t>03.2023)</a:t>
              </a:r>
            </a:p>
            <a:p>
              <a:endParaRPr lang="de-DE" sz="12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D415143E-69EC-4C05-B194-EAA00BF99245}"/>
                </a:ext>
              </a:extLst>
            </p:cNvPr>
            <p:cNvSpPr txBox="1"/>
            <p:nvPr/>
          </p:nvSpPr>
          <p:spPr>
            <a:xfrm rot="16200000">
              <a:off x="16706266" y="4167372"/>
              <a:ext cx="1467892" cy="646331"/>
            </a:xfrm>
            <a:prstGeom prst="rect">
              <a:avLst/>
            </a:prstGeom>
            <a:solidFill>
              <a:srgbClr val="CCECFF"/>
            </a:solidFill>
          </p:spPr>
          <p:txBody>
            <a:bodyPr wrap="square" rtlCol="0">
              <a:spAutoFit/>
            </a:bodyPr>
            <a:lstStyle/>
            <a:p>
              <a:r>
                <a:rPr lang="de-DE" sz="1200" b="1" dirty="0">
                  <a:latin typeface="Century Gothic" panose="020B0502020202020204" pitchFamily="34" charset="0"/>
                </a:rPr>
                <a:t>KI aus dem Blickwinkel des Wirtschaftsprüfers</a:t>
              </a:r>
            </a:p>
          </p:txBody>
        </p:sp>
        <p:sp>
          <p:nvSpPr>
            <p:cNvPr id="85" name="Textfeld 84">
              <a:extLst>
                <a:ext uri="{FF2B5EF4-FFF2-40B4-BE49-F238E27FC236}">
                  <a16:creationId xmlns:a16="http://schemas.microsoft.com/office/drawing/2014/main" id="{F3BE7080-36E9-4919-AFA0-A0D777C4B02D}"/>
                </a:ext>
              </a:extLst>
            </p:cNvPr>
            <p:cNvSpPr txBox="1"/>
            <p:nvPr/>
          </p:nvSpPr>
          <p:spPr>
            <a:xfrm rot="16200000">
              <a:off x="16498926" y="5908542"/>
              <a:ext cx="1863528" cy="646331"/>
            </a:xfrm>
            <a:prstGeom prst="rect">
              <a:avLst/>
            </a:prstGeom>
            <a:solidFill>
              <a:srgbClr val="CCECFF"/>
            </a:solidFill>
          </p:spPr>
          <p:txBody>
            <a:bodyPr wrap="square" rtlCol="0">
              <a:spAutoFit/>
            </a:bodyPr>
            <a:lstStyle/>
            <a:p>
              <a:r>
                <a:rPr lang="de-DE" sz="1200" b="1" dirty="0">
                  <a:latin typeface="Century Gothic" panose="020B0502020202020204" pitchFamily="34" charset="0"/>
                </a:rPr>
                <a:t>KI hier, KI dort – doch was ist wirklich relevant für den WP? </a:t>
              </a:r>
            </a:p>
          </p:txBody>
        </p:sp>
        <p:sp>
          <p:nvSpPr>
            <p:cNvPr id="86" name="Textfeld 85">
              <a:extLst>
                <a:ext uri="{FF2B5EF4-FFF2-40B4-BE49-F238E27FC236}">
                  <a16:creationId xmlns:a16="http://schemas.microsoft.com/office/drawing/2014/main" id="{C69251BD-6804-4CDE-9CD4-51963AB6CDFD}"/>
                </a:ext>
              </a:extLst>
            </p:cNvPr>
            <p:cNvSpPr txBox="1"/>
            <p:nvPr/>
          </p:nvSpPr>
          <p:spPr>
            <a:xfrm rot="16200000">
              <a:off x="16604911" y="7750676"/>
              <a:ext cx="1651557" cy="646331"/>
            </a:xfrm>
            <a:prstGeom prst="rect">
              <a:avLst/>
            </a:prstGeom>
            <a:solidFill>
              <a:srgbClr val="CCECFF"/>
            </a:solidFill>
          </p:spPr>
          <p:txBody>
            <a:bodyPr wrap="square" rtlCol="0">
              <a:spAutoFit/>
            </a:bodyPr>
            <a:lstStyle/>
            <a:p>
              <a:r>
                <a:rPr lang="de-DE" sz="1200" b="1" dirty="0">
                  <a:latin typeface="Century Gothic" panose="020B0502020202020204" pitchFamily="34" charset="0"/>
                </a:rPr>
                <a:t>Praxisfall: KI in der Rechnungsprüfung bei der </a:t>
              </a:r>
              <a:r>
                <a:rPr lang="de-DE" sz="1200" b="1" dirty="0" err="1">
                  <a:latin typeface="Century Gothic" panose="020B0502020202020204" pitchFamily="34" charset="0"/>
                </a:rPr>
                <a:t>TechGmbH</a:t>
              </a:r>
              <a:r>
                <a:rPr lang="de-DE" sz="1200" b="1" dirty="0">
                  <a:latin typeface="Century Gothic" panose="020B0502020202020204" pitchFamily="34" charset="0"/>
                </a:rPr>
                <a:t> </a:t>
              </a:r>
            </a:p>
          </p:txBody>
        </p:sp>
        <p:sp>
          <p:nvSpPr>
            <p:cNvPr id="81" name="Textfeld 80">
              <a:extLst>
                <a:ext uri="{FF2B5EF4-FFF2-40B4-BE49-F238E27FC236}">
                  <a16:creationId xmlns:a16="http://schemas.microsoft.com/office/drawing/2014/main" id="{2D643AAE-9D4C-486F-9519-2542CF294628}"/>
                </a:ext>
              </a:extLst>
            </p:cNvPr>
            <p:cNvSpPr txBox="1"/>
            <p:nvPr/>
          </p:nvSpPr>
          <p:spPr>
            <a:xfrm rot="16200000">
              <a:off x="16302863" y="9779501"/>
              <a:ext cx="2249145" cy="646331"/>
            </a:xfrm>
            <a:prstGeom prst="rect">
              <a:avLst/>
            </a:prstGeom>
            <a:solidFill>
              <a:srgbClr val="CCECFF"/>
            </a:solidFill>
          </p:spPr>
          <p:txBody>
            <a:bodyPr wrap="square" rtlCol="0">
              <a:spAutoFit/>
            </a:bodyPr>
            <a:lstStyle/>
            <a:p>
              <a:r>
                <a:rPr lang="de-DE" sz="1200" b="1" dirty="0">
                  <a:latin typeface="Century Gothic" panose="020B0502020202020204" pitchFamily="34" charset="0"/>
                </a:rPr>
                <a:t>Welche Anpassungen sind im QMS der WP-Praxis aufgrund KI notwendig?</a:t>
              </a:r>
            </a:p>
          </p:txBody>
        </p:sp>
        <p:sp>
          <p:nvSpPr>
            <p:cNvPr id="89" name="Textfeld 88">
              <a:extLst>
                <a:ext uri="{FF2B5EF4-FFF2-40B4-BE49-F238E27FC236}">
                  <a16:creationId xmlns:a16="http://schemas.microsoft.com/office/drawing/2014/main" id="{911F6153-6035-4B43-A6AE-4F496E4CE339}"/>
                </a:ext>
              </a:extLst>
            </p:cNvPr>
            <p:cNvSpPr txBox="1"/>
            <p:nvPr/>
          </p:nvSpPr>
          <p:spPr>
            <a:xfrm rot="16200000">
              <a:off x="17048088" y="4805588"/>
              <a:ext cx="2728155" cy="6463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e-DE" sz="1200" b="1" dirty="0">
                  <a:latin typeface="Century Gothic" panose="020B0502020202020204" pitchFamily="34" charset="0"/>
                </a:rPr>
                <a:t>Digitale Ordnung schafft Prüfungsrealität: EU-Strategien zu Daten, KI und Cybersicherheit</a:t>
              </a:r>
            </a:p>
          </p:txBody>
        </p:sp>
        <p:sp>
          <p:nvSpPr>
            <p:cNvPr id="79" name="Textfeld 78">
              <a:extLst>
                <a:ext uri="{FF2B5EF4-FFF2-40B4-BE49-F238E27FC236}">
                  <a16:creationId xmlns:a16="http://schemas.microsoft.com/office/drawing/2014/main" id="{D57B77A0-B8E4-4B29-A72E-3BEFA980A2CF}"/>
                </a:ext>
              </a:extLst>
            </p:cNvPr>
            <p:cNvSpPr txBox="1"/>
            <p:nvPr/>
          </p:nvSpPr>
          <p:spPr>
            <a:xfrm rot="16200000">
              <a:off x="17050189" y="7617750"/>
              <a:ext cx="2728155" cy="6463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de-DE" sz="1200" b="1" dirty="0">
                  <a:latin typeface="Century Gothic" panose="020B0502020202020204" pitchFamily="34" charset="0"/>
                </a:rPr>
                <a:t>Der EU AI Act: Erster Regulierungsrahmen für Künstliche Intelligenz (UWP 3 2025)</a:t>
              </a:r>
            </a:p>
          </p:txBody>
        </p:sp>
        <p:sp>
          <p:nvSpPr>
            <p:cNvPr id="80" name="Textfeld 79">
              <a:extLst>
                <a:ext uri="{FF2B5EF4-FFF2-40B4-BE49-F238E27FC236}">
                  <a16:creationId xmlns:a16="http://schemas.microsoft.com/office/drawing/2014/main" id="{0AEF3A4D-9B25-4FF8-A6CD-B48AAEBE6FB1}"/>
                </a:ext>
              </a:extLst>
            </p:cNvPr>
            <p:cNvSpPr txBox="1"/>
            <p:nvPr/>
          </p:nvSpPr>
          <p:spPr>
            <a:xfrm rot="16200000">
              <a:off x="17179755" y="10302918"/>
              <a:ext cx="2480144" cy="6463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 anchor="ctr">
              <a:spAutoFit/>
            </a:bodyPr>
            <a:lstStyle/>
            <a:p>
              <a:r>
                <a:rPr lang="de-DE" sz="1200" b="1" dirty="0">
                  <a:latin typeface="Century Gothic" panose="020B0502020202020204" pitchFamily="34" charset="0"/>
                </a:rPr>
                <a:t>NIS-2 Richtlinie </a:t>
              </a:r>
              <a:r>
                <a:rPr lang="de-DE" sz="1200" b="1">
                  <a:latin typeface="Century Gothic" panose="020B0502020202020204" pitchFamily="34" charset="0"/>
                </a:rPr>
                <a:t>zur Cybersicherheit</a:t>
              </a:r>
            </a:p>
            <a:p>
              <a:endParaRPr lang="de-DE" sz="12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87" name="Textfeld 86">
              <a:extLst>
                <a:ext uri="{FF2B5EF4-FFF2-40B4-BE49-F238E27FC236}">
                  <a16:creationId xmlns:a16="http://schemas.microsoft.com/office/drawing/2014/main" id="{961EE0D0-4AB4-4B5B-97D4-5BE11A284F09}"/>
                </a:ext>
              </a:extLst>
            </p:cNvPr>
            <p:cNvSpPr txBox="1"/>
            <p:nvPr/>
          </p:nvSpPr>
          <p:spPr>
            <a:xfrm rot="16200000">
              <a:off x="16587302" y="11893727"/>
              <a:ext cx="1690707" cy="646331"/>
            </a:xfrm>
            <a:prstGeom prst="rect">
              <a:avLst/>
            </a:prstGeom>
            <a:solidFill>
              <a:srgbClr val="CCECFF"/>
            </a:solidFill>
          </p:spPr>
          <p:txBody>
            <a:bodyPr wrap="square" rtlCol="0">
              <a:spAutoFit/>
            </a:bodyPr>
            <a:lstStyle/>
            <a:p>
              <a:r>
                <a:rPr lang="de-DE" sz="1200" b="1" dirty="0">
                  <a:latin typeface="Century Gothic" panose="020B0502020202020204" pitchFamily="34" charset="0"/>
                </a:rPr>
                <a:t>10 Schritte zur Integration der KI in der Praxis</a:t>
              </a:r>
            </a:p>
          </p:txBody>
        </p:sp>
      </p:grpSp>
      <p:sp>
        <p:nvSpPr>
          <p:cNvPr id="98" name="Textfeld 97">
            <a:extLst>
              <a:ext uri="{FF2B5EF4-FFF2-40B4-BE49-F238E27FC236}">
                <a16:creationId xmlns:a16="http://schemas.microsoft.com/office/drawing/2014/main" id="{453D50B4-8D8A-4C58-A00C-53BC075A7A5D}"/>
              </a:ext>
            </a:extLst>
          </p:cNvPr>
          <p:cNvSpPr txBox="1"/>
          <p:nvPr/>
        </p:nvSpPr>
        <p:spPr>
          <a:xfrm>
            <a:off x="12421219" y="1122045"/>
            <a:ext cx="1616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Digital </a:t>
            </a:r>
            <a:r>
              <a:rPr lang="de-DE" sz="16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Markets</a:t>
            </a:r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Act</a:t>
            </a:r>
          </a:p>
        </p:txBody>
      </p:sp>
      <p:sp>
        <p:nvSpPr>
          <p:cNvPr id="99" name="Textfeld 98">
            <a:extLst>
              <a:ext uri="{FF2B5EF4-FFF2-40B4-BE49-F238E27FC236}">
                <a16:creationId xmlns:a16="http://schemas.microsoft.com/office/drawing/2014/main" id="{EDCFEC9A-70EE-4335-9946-B3D4294C817D}"/>
              </a:ext>
            </a:extLst>
          </p:cNvPr>
          <p:cNvSpPr txBox="1"/>
          <p:nvPr/>
        </p:nvSpPr>
        <p:spPr>
          <a:xfrm>
            <a:off x="10414968" y="1122127"/>
            <a:ext cx="16164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Digital Service Act</a:t>
            </a:r>
          </a:p>
        </p:txBody>
      </p:sp>
      <p:sp>
        <p:nvSpPr>
          <p:cNvPr id="100" name="Textfeld 99">
            <a:extLst>
              <a:ext uri="{FF2B5EF4-FFF2-40B4-BE49-F238E27FC236}">
                <a16:creationId xmlns:a16="http://schemas.microsoft.com/office/drawing/2014/main" id="{DF9554B0-6FE7-4A8E-9E62-8531E0E6DBED}"/>
              </a:ext>
            </a:extLst>
          </p:cNvPr>
          <p:cNvSpPr txBox="1"/>
          <p:nvPr/>
        </p:nvSpPr>
        <p:spPr>
          <a:xfrm>
            <a:off x="6363201" y="2132918"/>
            <a:ext cx="16164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Digital </a:t>
            </a:r>
            <a:r>
              <a:rPr lang="de-DE" sz="16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Governance</a:t>
            </a:r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Act</a:t>
            </a:r>
          </a:p>
        </p:txBody>
      </p:sp>
      <p:sp>
        <p:nvSpPr>
          <p:cNvPr id="101" name="Textfeld 100">
            <a:extLst>
              <a:ext uri="{FF2B5EF4-FFF2-40B4-BE49-F238E27FC236}">
                <a16:creationId xmlns:a16="http://schemas.microsoft.com/office/drawing/2014/main" id="{27C4F451-3765-48D9-B735-9CA9670E59AA}"/>
              </a:ext>
            </a:extLst>
          </p:cNvPr>
          <p:cNvSpPr txBox="1"/>
          <p:nvPr/>
        </p:nvSpPr>
        <p:spPr>
          <a:xfrm>
            <a:off x="12417865" y="2604672"/>
            <a:ext cx="1139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Data Act</a:t>
            </a:r>
          </a:p>
        </p:txBody>
      </p:sp>
      <p:sp>
        <p:nvSpPr>
          <p:cNvPr id="102" name="Textfeld 101">
            <a:extLst>
              <a:ext uri="{FF2B5EF4-FFF2-40B4-BE49-F238E27FC236}">
                <a16:creationId xmlns:a16="http://schemas.microsoft.com/office/drawing/2014/main" id="{904C222B-F6C0-4A95-A4DA-3D2B8E79BC5C}"/>
              </a:ext>
            </a:extLst>
          </p:cNvPr>
          <p:cNvSpPr txBox="1"/>
          <p:nvPr/>
        </p:nvSpPr>
        <p:spPr>
          <a:xfrm>
            <a:off x="14349771" y="2032200"/>
            <a:ext cx="23102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Cyber</a:t>
            </a:r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sz="16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Resilience</a:t>
            </a:r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Act</a:t>
            </a:r>
          </a:p>
        </p:txBody>
      </p:sp>
      <p:sp>
        <p:nvSpPr>
          <p:cNvPr id="103" name="Textfeld 102">
            <a:extLst>
              <a:ext uri="{FF2B5EF4-FFF2-40B4-BE49-F238E27FC236}">
                <a16:creationId xmlns:a16="http://schemas.microsoft.com/office/drawing/2014/main" id="{63A27DF0-68D5-4C5C-A786-7AB2DEDB8C92}"/>
              </a:ext>
            </a:extLst>
          </p:cNvPr>
          <p:cNvSpPr txBox="1"/>
          <p:nvPr/>
        </p:nvSpPr>
        <p:spPr>
          <a:xfrm>
            <a:off x="14366422" y="2603571"/>
            <a:ext cx="2762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NIS 2 - Richtlinie</a:t>
            </a:r>
          </a:p>
        </p:txBody>
      </p:sp>
      <p:sp>
        <p:nvSpPr>
          <p:cNvPr id="104" name="Textfeld 103">
            <a:extLst>
              <a:ext uri="{FF2B5EF4-FFF2-40B4-BE49-F238E27FC236}">
                <a16:creationId xmlns:a16="http://schemas.microsoft.com/office/drawing/2014/main" id="{13AA1EC8-0909-4A1E-8555-F6E6D21778FF}"/>
              </a:ext>
            </a:extLst>
          </p:cNvPr>
          <p:cNvSpPr txBox="1"/>
          <p:nvPr/>
        </p:nvSpPr>
        <p:spPr>
          <a:xfrm>
            <a:off x="8490673" y="2360822"/>
            <a:ext cx="21487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Artificial</a:t>
            </a:r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sz="16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Intelligence</a:t>
            </a:r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Act</a:t>
            </a:r>
          </a:p>
        </p:txBody>
      </p:sp>
      <p:sp>
        <p:nvSpPr>
          <p:cNvPr id="105" name="Textfeld 104">
            <a:extLst>
              <a:ext uri="{FF2B5EF4-FFF2-40B4-BE49-F238E27FC236}">
                <a16:creationId xmlns:a16="http://schemas.microsoft.com/office/drawing/2014/main" id="{9CC79445-05FD-40A3-9864-3EB224538B6A}"/>
              </a:ext>
            </a:extLst>
          </p:cNvPr>
          <p:cNvSpPr txBox="1"/>
          <p:nvPr/>
        </p:nvSpPr>
        <p:spPr>
          <a:xfrm>
            <a:off x="3518960" y="2622317"/>
            <a:ext cx="2762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Digitale Dienste Gesetz</a:t>
            </a:r>
            <a:endParaRPr lang="de-DE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6" name="Textfeld 105">
            <a:extLst>
              <a:ext uri="{FF2B5EF4-FFF2-40B4-BE49-F238E27FC236}">
                <a16:creationId xmlns:a16="http://schemas.microsoft.com/office/drawing/2014/main" id="{5D6AE556-2C73-44BC-9705-15E7B587B652}"/>
              </a:ext>
            </a:extLst>
          </p:cNvPr>
          <p:cNvSpPr txBox="1"/>
          <p:nvPr/>
        </p:nvSpPr>
        <p:spPr>
          <a:xfrm rot="16200000">
            <a:off x="22089" y="9955553"/>
            <a:ext cx="21930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EU Digitalstrategie</a:t>
            </a:r>
            <a:endParaRPr lang="de-DE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7" name="Textfeld 106">
            <a:extLst>
              <a:ext uri="{FF2B5EF4-FFF2-40B4-BE49-F238E27FC236}">
                <a16:creationId xmlns:a16="http://schemas.microsoft.com/office/drawing/2014/main" id="{9CCAF514-DFC9-4572-AE05-ED2682F815D5}"/>
              </a:ext>
            </a:extLst>
          </p:cNvPr>
          <p:cNvSpPr txBox="1"/>
          <p:nvPr/>
        </p:nvSpPr>
        <p:spPr>
          <a:xfrm rot="16200000">
            <a:off x="-206678" y="7456148"/>
            <a:ext cx="26505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Der Weg der EU in die Digitale Dekade 2030</a:t>
            </a:r>
            <a:endParaRPr lang="de-DE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08" name="Textfeld 107">
            <a:extLst>
              <a:ext uri="{FF2B5EF4-FFF2-40B4-BE49-F238E27FC236}">
                <a16:creationId xmlns:a16="http://schemas.microsoft.com/office/drawing/2014/main" id="{2F8BFAE7-240B-49F3-871D-F0E2B4E32F0C}"/>
              </a:ext>
            </a:extLst>
          </p:cNvPr>
          <p:cNvSpPr txBox="1"/>
          <p:nvPr/>
        </p:nvSpPr>
        <p:spPr>
          <a:xfrm rot="16200000">
            <a:off x="-207528" y="4925714"/>
            <a:ext cx="26505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Die europäische Datenstrategie</a:t>
            </a:r>
            <a:endParaRPr lang="de-DE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9" name="Grafik 108">
            <a:extLst>
              <a:ext uri="{FF2B5EF4-FFF2-40B4-BE49-F238E27FC236}">
                <a16:creationId xmlns:a16="http://schemas.microsoft.com/office/drawing/2014/main" id="{FEA1B6E9-2F6E-4D8B-85F8-178F61389CD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2229" y="11302959"/>
            <a:ext cx="547969" cy="547969"/>
          </a:xfrm>
          <a:prstGeom prst="rect">
            <a:avLst/>
          </a:prstGeom>
        </p:spPr>
      </p:pic>
      <p:sp>
        <p:nvSpPr>
          <p:cNvPr id="110" name="Pfeil: nach oben 109">
            <a:extLst>
              <a:ext uri="{FF2B5EF4-FFF2-40B4-BE49-F238E27FC236}">
                <a16:creationId xmlns:a16="http://schemas.microsoft.com/office/drawing/2014/main" id="{0D763722-2BDE-4DA2-B5AF-F26CCA044D75}"/>
              </a:ext>
            </a:extLst>
          </p:cNvPr>
          <p:cNvSpPr/>
          <p:nvPr/>
        </p:nvSpPr>
        <p:spPr>
          <a:xfrm>
            <a:off x="942524" y="9076016"/>
            <a:ext cx="336981" cy="283078"/>
          </a:xfrm>
          <a:prstGeom prst="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1" name="Pfeil: nach oben 110">
            <a:extLst>
              <a:ext uri="{FF2B5EF4-FFF2-40B4-BE49-F238E27FC236}">
                <a16:creationId xmlns:a16="http://schemas.microsoft.com/office/drawing/2014/main" id="{3C4AC06E-62C2-4666-8E2D-90F06F9FA530}"/>
              </a:ext>
            </a:extLst>
          </p:cNvPr>
          <p:cNvSpPr/>
          <p:nvPr/>
        </p:nvSpPr>
        <p:spPr>
          <a:xfrm>
            <a:off x="923723" y="6620466"/>
            <a:ext cx="336981" cy="283078"/>
          </a:xfrm>
          <a:prstGeom prst="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5" name="Textfeld 114">
            <a:extLst>
              <a:ext uri="{FF2B5EF4-FFF2-40B4-BE49-F238E27FC236}">
                <a16:creationId xmlns:a16="http://schemas.microsoft.com/office/drawing/2014/main" id="{586F17EE-4035-4778-83A2-7F9585733306}"/>
              </a:ext>
            </a:extLst>
          </p:cNvPr>
          <p:cNvSpPr txBox="1"/>
          <p:nvPr/>
        </p:nvSpPr>
        <p:spPr>
          <a:xfrm rot="16200000">
            <a:off x="146558" y="3436454"/>
            <a:ext cx="19702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Aktionsplan für den „KI-Kontinent“</a:t>
            </a:r>
            <a:endParaRPr lang="de-DE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16" name="Pfeil: nach oben 115">
            <a:extLst>
              <a:ext uri="{FF2B5EF4-FFF2-40B4-BE49-F238E27FC236}">
                <a16:creationId xmlns:a16="http://schemas.microsoft.com/office/drawing/2014/main" id="{5725926E-B671-4307-A933-89F908CDAE1D}"/>
              </a:ext>
            </a:extLst>
          </p:cNvPr>
          <p:cNvSpPr/>
          <p:nvPr/>
        </p:nvSpPr>
        <p:spPr>
          <a:xfrm>
            <a:off x="955628" y="4672648"/>
            <a:ext cx="336981" cy="283078"/>
          </a:xfrm>
          <a:prstGeom prst="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7" name="Grafik 116">
            <a:extLst>
              <a:ext uri="{FF2B5EF4-FFF2-40B4-BE49-F238E27FC236}">
                <a16:creationId xmlns:a16="http://schemas.microsoft.com/office/drawing/2014/main" id="{38DB4452-EA2A-4A43-A439-D5BE5850BF0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95318" y="11838051"/>
            <a:ext cx="1277461" cy="1277461"/>
          </a:xfrm>
          <a:prstGeom prst="rect">
            <a:avLst/>
          </a:prstGeom>
        </p:spPr>
      </p:pic>
      <p:cxnSp>
        <p:nvCxnSpPr>
          <p:cNvPr id="119" name="Gerader Verbinder 118">
            <a:extLst>
              <a:ext uri="{FF2B5EF4-FFF2-40B4-BE49-F238E27FC236}">
                <a16:creationId xmlns:a16="http://schemas.microsoft.com/office/drawing/2014/main" id="{05CD66CC-00CF-4977-80B2-C564B1D2D317}"/>
              </a:ext>
            </a:extLst>
          </p:cNvPr>
          <p:cNvCxnSpPr/>
          <p:nvPr/>
        </p:nvCxnSpPr>
        <p:spPr>
          <a:xfrm>
            <a:off x="13470176" y="12300299"/>
            <a:ext cx="217634" cy="627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feld 119">
            <a:extLst>
              <a:ext uri="{FF2B5EF4-FFF2-40B4-BE49-F238E27FC236}">
                <a16:creationId xmlns:a16="http://schemas.microsoft.com/office/drawing/2014/main" id="{0DC3E75B-9310-4BB4-BC56-0515055EA81C}"/>
              </a:ext>
            </a:extLst>
          </p:cNvPr>
          <p:cNvSpPr txBox="1"/>
          <p:nvPr/>
        </p:nvSpPr>
        <p:spPr>
          <a:xfrm>
            <a:off x="14392025" y="1120969"/>
            <a:ext cx="11267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MiCA</a:t>
            </a:r>
            <a:endParaRPr lang="de-DE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3" name="Rechteck 92">
            <a:extLst>
              <a:ext uri="{FF2B5EF4-FFF2-40B4-BE49-F238E27FC236}">
                <a16:creationId xmlns:a16="http://schemas.microsoft.com/office/drawing/2014/main" id="{5FDA7086-3D3F-43D6-9618-DA3A22FFD9FD}"/>
              </a:ext>
            </a:extLst>
          </p:cNvPr>
          <p:cNvSpPr/>
          <p:nvPr/>
        </p:nvSpPr>
        <p:spPr>
          <a:xfrm>
            <a:off x="627683" y="350812"/>
            <a:ext cx="19406546" cy="5400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b="1" dirty="0">
                <a:solidFill>
                  <a:srgbClr val="00B0F0"/>
                </a:solidFill>
                <a:latin typeface="Century Gothic" panose="020B0502020202020204" pitchFamily="34" charset="0"/>
              </a:rPr>
              <a:t>Digitale Transformation und KI: Herausforderungen und Pflichten für Wirtschaftsprüfer</a:t>
            </a:r>
          </a:p>
        </p:txBody>
      </p:sp>
      <p:sp>
        <p:nvSpPr>
          <p:cNvPr id="113" name="Textfeld 6">
            <a:extLst>
              <a:ext uri="{FF2B5EF4-FFF2-40B4-BE49-F238E27FC236}">
                <a16:creationId xmlns:a16="http://schemas.microsoft.com/office/drawing/2014/main" id="{4172C8CF-6FB0-4E53-B065-BB8654047614}"/>
              </a:ext>
            </a:extLst>
          </p:cNvPr>
          <p:cNvSpPr txBox="1"/>
          <p:nvPr/>
        </p:nvSpPr>
        <p:spPr>
          <a:xfrm rot="15509332">
            <a:off x="2802298" y="2768796"/>
            <a:ext cx="379089" cy="1750287"/>
          </a:xfrm>
          <a:prstGeom prst="roundRect">
            <a:avLst/>
          </a:prstGeom>
          <a:solidFill>
            <a:srgbClr val="FF0000"/>
          </a:solidFill>
          <a:ln w="6350">
            <a:noFill/>
          </a:ln>
        </p:spPr>
        <p:txBody>
          <a:bodyPr rot="0" spcFirstLastPara="0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de-DE" sz="14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Berufspflichten</a:t>
            </a:r>
            <a:endParaRPr lang="de-DE" sz="1100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Textfeld 6">
            <a:extLst>
              <a:ext uri="{FF2B5EF4-FFF2-40B4-BE49-F238E27FC236}">
                <a16:creationId xmlns:a16="http://schemas.microsoft.com/office/drawing/2014/main" id="{2D7D1CB5-0A71-4726-B795-EE7EF5591AC8}"/>
              </a:ext>
            </a:extLst>
          </p:cNvPr>
          <p:cNvSpPr txBox="1"/>
          <p:nvPr/>
        </p:nvSpPr>
        <p:spPr>
          <a:xfrm rot="15509332">
            <a:off x="1890226" y="692606"/>
            <a:ext cx="379089" cy="2441981"/>
          </a:xfrm>
          <a:prstGeom prst="roundRect">
            <a:avLst/>
          </a:prstGeom>
          <a:solidFill>
            <a:srgbClr val="FF0000"/>
          </a:solidFill>
          <a:ln w="6350">
            <a:noFill/>
          </a:ln>
        </p:spPr>
        <p:txBody>
          <a:bodyPr rot="0" spcFirstLastPara="0" vert="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spcAft>
                <a:spcPts val="0"/>
              </a:spcAft>
            </a:pPr>
            <a:r>
              <a:rPr lang="de-DE" sz="14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Regulatorik</a:t>
            </a:r>
            <a:endParaRPr lang="de-DE" sz="1100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Textfeld 13">
            <a:extLst>
              <a:ext uri="{FF2B5EF4-FFF2-40B4-BE49-F238E27FC236}">
                <a16:creationId xmlns:a16="http://schemas.microsoft.com/office/drawing/2014/main" id="{C0EDD8FC-5FBD-4F53-AD4D-80824684B37C}"/>
              </a:ext>
            </a:extLst>
          </p:cNvPr>
          <p:cNvSpPr txBox="1"/>
          <p:nvPr/>
        </p:nvSpPr>
        <p:spPr>
          <a:xfrm>
            <a:off x="627683" y="13531290"/>
            <a:ext cx="3458937" cy="516613"/>
          </a:xfrm>
          <a:prstGeom prst="roundRect">
            <a:avLst/>
          </a:prstGeom>
          <a:solidFill>
            <a:srgbClr val="FF0000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60000" indent="-226695" algn="ctr">
              <a:spcBef>
                <a:spcPts val="600"/>
              </a:spcBef>
              <a:spcAft>
                <a:spcPts val="0"/>
              </a:spcAft>
            </a:pPr>
            <a:r>
              <a:rPr lang="de-DE" sz="14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 droht Haftung?</a:t>
            </a:r>
            <a:endParaRPr lang="de-DE" sz="1400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Textfeld 13">
            <a:extLst>
              <a:ext uri="{FF2B5EF4-FFF2-40B4-BE49-F238E27FC236}">
                <a16:creationId xmlns:a16="http://schemas.microsoft.com/office/drawing/2014/main" id="{811B4B95-CA99-4FB3-892F-D39E6C153E99}"/>
              </a:ext>
            </a:extLst>
          </p:cNvPr>
          <p:cNvSpPr txBox="1"/>
          <p:nvPr/>
        </p:nvSpPr>
        <p:spPr>
          <a:xfrm>
            <a:off x="6881415" y="13503565"/>
            <a:ext cx="3458939" cy="516613"/>
          </a:xfrm>
          <a:prstGeom prst="roundRect">
            <a:avLst/>
          </a:prstGeom>
          <a:solidFill>
            <a:srgbClr val="FF0000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60000" indent="-226695" algn="ctr">
              <a:spcBef>
                <a:spcPts val="600"/>
              </a:spcBef>
              <a:spcAft>
                <a:spcPts val="0"/>
              </a:spcAft>
            </a:pPr>
            <a:r>
              <a:rPr lang="de-DE" sz="1400" b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 drohen Sanktionen?</a:t>
            </a:r>
            <a:endParaRPr lang="de-DE" sz="1400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Textfeld 13">
            <a:extLst>
              <a:ext uri="{FF2B5EF4-FFF2-40B4-BE49-F238E27FC236}">
                <a16:creationId xmlns:a16="http://schemas.microsoft.com/office/drawing/2014/main" id="{881A7F0F-83DF-49F6-9FD3-385ED41E3F77}"/>
              </a:ext>
            </a:extLst>
          </p:cNvPr>
          <p:cNvSpPr txBox="1"/>
          <p:nvPr/>
        </p:nvSpPr>
        <p:spPr>
          <a:xfrm>
            <a:off x="13368129" y="13490113"/>
            <a:ext cx="3458938" cy="516613"/>
          </a:xfrm>
          <a:prstGeom prst="roundRect">
            <a:avLst/>
          </a:prstGeom>
          <a:solidFill>
            <a:srgbClr val="FF0000"/>
          </a:solidFill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60000" indent="-226695" algn="ctr">
              <a:spcBef>
                <a:spcPts val="600"/>
              </a:spcBef>
              <a:spcAft>
                <a:spcPts val="0"/>
              </a:spcAft>
            </a:pPr>
            <a:r>
              <a:rPr lang="de-DE" sz="1400" b="1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 drohen Reputationsverluste?</a:t>
            </a:r>
            <a:endParaRPr lang="de-DE" sz="1400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4" name="Textfeld 18">
            <a:extLst>
              <a:ext uri="{FF2B5EF4-FFF2-40B4-BE49-F238E27FC236}">
                <a16:creationId xmlns:a16="http://schemas.microsoft.com/office/drawing/2014/main" id="{F972B6A7-8821-4157-A812-8BD96BBB759E}"/>
              </a:ext>
            </a:extLst>
          </p:cNvPr>
          <p:cNvSpPr txBox="1"/>
          <p:nvPr/>
        </p:nvSpPr>
        <p:spPr>
          <a:xfrm rot="5400000">
            <a:off x="3282788" y="10212810"/>
            <a:ext cx="876726" cy="2398384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vert270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de-DE" sz="1200" b="1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Schutzschild</a:t>
            </a:r>
            <a:br>
              <a:rPr lang="de-DE" sz="1200" b="1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1200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 sichern technische und organisatorische Maßnahmen die Compliance?</a:t>
            </a:r>
            <a:endParaRPr lang="de-DE" sz="105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37A9FC62-8D68-4306-993C-D67C40B6F7D5}"/>
              </a:ext>
            </a:extLst>
          </p:cNvPr>
          <p:cNvGrpSpPr/>
          <p:nvPr/>
        </p:nvGrpSpPr>
        <p:grpSpPr>
          <a:xfrm>
            <a:off x="1827771" y="11052583"/>
            <a:ext cx="557311" cy="860516"/>
            <a:chOff x="1827771" y="11517031"/>
            <a:chExt cx="642666" cy="953176"/>
          </a:xfrm>
        </p:grpSpPr>
        <p:sp>
          <p:nvSpPr>
            <p:cNvPr id="9" name="Pfeil: Fünfeck 8">
              <a:extLst>
                <a:ext uri="{FF2B5EF4-FFF2-40B4-BE49-F238E27FC236}">
                  <a16:creationId xmlns:a16="http://schemas.microsoft.com/office/drawing/2014/main" id="{7274C47F-2EEB-45EA-B624-70C041E5D8D2}"/>
                </a:ext>
              </a:extLst>
            </p:cNvPr>
            <p:cNvSpPr/>
            <p:nvPr/>
          </p:nvSpPr>
          <p:spPr>
            <a:xfrm rot="5400000">
              <a:off x="1672516" y="11672286"/>
              <a:ext cx="953176" cy="642666"/>
            </a:xfrm>
            <a:prstGeom prst="homePlat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Additionszeichen 10">
              <a:extLst>
                <a:ext uri="{FF2B5EF4-FFF2-40B4-BE49-F238E27FC236}">
                  <a16:creationId xmlns:a16="http://schemas.microsoft.com/office/drawing/2014/main" id="{A3B180BE-973A-4825-8266-D3EE5DF4664E}"/>
                </a:ext>
              </a:extLst>
            </p:cNvPr>
            <p:cNvSpPr/>
            <p:nvPr/>
          </p:nvSpPr>
          <p:spPr>
            <a:xfrm rot="10800000">
              <a:off x="2007959" y="11650493"/>
              <a:ext cx="272314" cy="494793"/>
            </a:xfrm>
            <a:prstGeom prst="mathPlus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6" name="Rechteck 15">
            <a:extLst>
              <a:ext uri="{FF2B5EF4-FFF2-40B4-BE49-F238E27FC236}">
                <a16:creationId xmlns:a16="http://schemas.microsoft.com/office/drawing/2014/main" id="{E6ED8775-66E4-2986-488D-5394FEDECD71}"/>
              </a:ext>
            </a:extLst>
          </p:cNvPr>
          <p:cNvSpPr/>
          <p:nvPr/>
        </p:nvSpPr>
        <p:spPr>
          <a:xfrm>
            <a:off x="16646427" y="14519369"/>
            <a:ext cx="3521778" cy="3664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de-DE" sz="1200" b="1" dirty="0">
                <a:solidFill>
                  <a:srgbClr val="00B0F0"/>
                </a:solidFill>
                <a:latin typeface="Century Gothic" panose="020B0502020202020204" pitchFamily="34" charset="0"/>
              </a:rPr>
              <a:t>Praxishilfe 4/1</a:t>
            </a:r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7A0A777F-4A19-4C16-70F0-98E75BD40387}"/>
              </a:ext>
            </a:extLst>
          </p:cNvPr>
          <p:cNvSpPr/>
          <p:nvPr/>
        </p:nvSpPr>
        <p:spPr>
          <a:xfrm>
            <a:off x="526081" y="14475827"/>
            <a:ext cx="3102944" cy="3664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200" dirty="0">
                <a:solidFill>
                  <a:schemeClr val="tx1"/>
                </a:solidFill>
                <a:latin typeface="Century Gothic" panose="020B0502020202020204" pitchFamily="34" charset="0"/>
              </a:rPr>
              <a:t>Seite 1 von 1</a:t>
            </a:r>
          </a:p>
          <a:p>
            <a:r>
              <a:rPr lang="de-DE" sz="1200" b="1" dirty="0" err="1">
                <a:solidFill>
                  <a:srgbClr val="00B0F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UPfQK</a:t>
            </a:r>
            <a:r>
              <a:rPr lang="de-DE" sz="1200" b="1" dirty="0">
                <a:solidFill>
                  <a:srgbClr val="00B0F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2. HJ 2026 / 1. HJ 2027</a:t>
            </a:r>
            <a:endParaRPr lang="de-DE" sz="1000" b="1" dirty="0">
              <a:solidFill>
                <a:srgbClr val="00B0F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4" name="Grafik 33">
            <a:extLst>
              <a:ext uri="{FF2B5EF4-FFF2-40B4-BE49-F238E27FC236}">
                <a16:creationId xmlns:a16="http://schemas.microsoft.com/office/drawing/2014/main" id="{8A9863FA-7CD0-1F82-2F87-CC069B493F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103" y="14388671"/>
            <a:ext cx="1447800" cy="3956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6231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BSO999929 xmlns="http://www.datev.de/BSOffice/999929">047b61ac-c1ef-4e4b-980a-6df2bd71cd39</BSO999929>
</file>

<file path=customXml/itemProps1.xml><?xml version="1.0" encoding="utf-8"?>
<ds:datastoreItem xmlns:ds="http://schemas.openxmlformats.org/officeDocument/2006/customXml" ds:itemID="{AB5890B4-A71A-409D-8472-4F12CDF0D2BC}">
  <ds:schemaRefs>
    <ds:schemaRef ds:uri="http://www.datev.de/BSOffice/99992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627</Words>
  <Application>Microsoft Office PowerPoint</Application>
  <PresentationFormat>Benutzerdefiniert</PresentationFormat>
  <Paragraphs>112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Henrich, Cornelia - AUDfIT</dc:creator>
  <cp:lastModifiedBy>Pede, Sascha - LÖSLE</cp:lastModifiedBy>
  <cp:revision>77</cp:revision>
  <cp:lastPrinted>2026-07-14T06:26:59Z</cp:lastPrinted>
  <dcterms:created xsi:type="dcterms:W3CDTF">2025-05-12T12:29:11Z</dcterms:created>
  <dcterms:modified xsi:type="dcterms:W3CDTF">2026-09-04T12:05:21Z</dcterms:modified>
</cp:coreProperties>
</file>