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4"/>
  </p:notesMasterIdLst>
  <p:sldIdLst>
    <p:sldId id="256" r:id="rId3"/>
  </p:sldIdLst>
  <p:sldSz cx="12801600" cy="9601200" type="A3"/>
  <p:notesSz cx="9866313" cy="14295438"/>
  <p:defaultTextStyle>
    <a:defPPr>
      <a:defRPr lang="de-DE"/>
    </a:defPPr>
    <a:lvl1pPr marL="0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03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006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009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013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016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019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022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025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0F0"/>
    <a:srgbClr val="228B22"/>
    <a:srgbClr val="CCECFF"/>
    <a:srgbClr val="FFFFA3"/>
    <a:srgbClr val="C5E3FF"/>
    <a:srgbClr val="AFD9FF"/>
    <a:srgbClr val="93E3FF"/>
    <a:srgbClr val="65D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53" autoAdjust="0"/>
    <p:restoredTop sz="94269" autoAdjust="0"/>
  </p:normalViewPr>
  <p:slideViewPr>
    <p:cSldViewPr>
      <p:cViewPr varScale="1">
        <p:scale>
          <a:sx n="75" d="100"/>
          <a:sy n="75" d="100"/>
        </p:scale>
        <p:origin x="1848" y="60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4" y="8"/>
            <a:ext cx="4275138" cy="714377"/>
          </a:xfrm>
          <a:prstGeom prst="rect">
            <a:avLst/>
          </a:prstGeom>
        </p:spPr>
        <p:txBody>
          <a:bodyPr vert="horz" lIns="90601" tIns="45299" rIns="90601" bIns="45299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588004" y="8"/>
            <a:ext cx="4276726" cy="714377"/>
          </a:xfrm>
          <a:prstGeom prst="rect">
            <a:avLst/>
          </a:prstGeom>
        </p:spPr>
        <p:txBody>
          <a:bodyPr vert="horz" lIns="90601" tIns="45299" rIns="90601" bIns="45299" rtlCol="0"/>
          <a:lstStyle>
            <a:lvl1pPr algn="r">
              <a:defRPr sz="1200"/>
            </a:lvl1pPr>
          </a:lstStyle>
          <a:p>
            <a:fld id="{D7EF958E-E734-4228-98E3-1EA63BFD1B85}" type="datetimeFigureOut">
              <a:rPr lang="de-DE" smtClean="0"/>
              <a:t>09.09.2025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7313" y="1071563"/>
            <a:ext cx="7151687" cy="5362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01" tIns="45299" rIns="90601" bIns="45299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87425" y="6789738"/>
            <a:ext cx="7893050" cy="6434137"/>
          </a:xfrm>
          <a:prstGeom prst="rect">
            <a:avLst/>
          </a:prstGeom>
        </p:spPr>
        <p:txBody>
          <a:bodyPr vert="horz" lIns="90601" tIns="45299" rIns="90601" bIns="45299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4" y="13577897"/>
            <a:ext cx="4275138" cy="714377"/>
          </a:xfrm>
          <a:prstGeom prst="rect">
            <a:avLst/>
          </a:prstGeom>
        </p:spPr>
        <p:txBody>
          <a:bodyPr vert="horz" lIns="90601" tIns="45299" rIns="90601" bIns="45299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588004" y="13577897"/>
            <a:ext cx="4276726" cy="714377"/>
          </a:xfrm>
          <a:prstGeom prst="rect">
            <a:avLst/>
          </a:prstGeom>
        </p:spPr>
        <p:txBody>
          <a:bodyPr vert="horz" lIns="90601" tIns="45299" rIns="90601" bIns="45299" rtlCol="0" anchor="b"/>
          <a:lstStyle>
            <a:lvl1pPr algn="r">
              <a:defRPr sz="1200"/>
            </a:lvl1pPr>
          </a:lstStyle>
          <a:p>
            <a:fld id="{8EAB2FCB-F22C-4812-A5AD-E61EF0E10B8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1260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8000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0003" algn="l" defTabSz="128000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80006" algn="l" defTabSz="128000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20009" algn="l" defTabSz="128000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60013" algn="l" defTabSz="128000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00016" algn="l" defTabSz="128000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40019" algn="l" defTabSz="128000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480022" algn="l" defTabSz="128000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20025" algn="l" defTabSz="128000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AB2FCB-F22C-4812-A5AD-E61EF0E10B81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6942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60120" y="2982597"/>
            <a:ext cx="10881360" cy="205803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0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0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0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0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0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0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7F401-DB6E-41FE-8B4A-0BF28977311A}" type="datetimeFigureOut">
              <a:rPr lang="de-DE" smtClean="0"/>
              <a:t>09.09.2025</a:t>
            </a:fld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C5682-2011-4B25-8957-AD7A25551A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1617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7F401-DB6E-41FE-8B4A-0BF28977311A}" type="datetimeFigureOut">
              <a:rPr lang="de-DE" smtClean="0"/>
              <a:t>09.09.2025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C5682-2011-4B25-8957-AD7A25551A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2764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9281160" y="384495"/>
            <a:ext cx="2880360" cy="819213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40080" y="384495"/>
            <a:ext cx="8427720" cy="819213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7F401-DB6E-41FE-8B4A-0BF28977311A}" type="datetimeFigureOut">
              <a:rPr lang="de-DE" smtClean="0"/>
              <a:t>09.09.2025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C5682-2011-4B25-8957-AD7A25551A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524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7F401-DB6E-41FE-8B4A-0BF28977311A}" type="datetimeFigureOut">
              <a:rPr lang="de-DE" smtClean="0"/>
              <a:t>09.09.2025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C5682-2011-4B25-8957-AD7A25551A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4190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11238" y="6169662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011238" y="4069400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03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006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00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01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01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01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02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02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7F401-DB6E-41FE-8B4A-0BF28977311A}" type="datetimeFigureOut">
              <a:rPr lang="de-DE" smtClean="0"/>
              <a:t>09.09.2025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C5682-2011-4B25-8957-AD7A25551A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6990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40080" y="2240282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507480" y="2240282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7F401-DB6E-41FE-8B4A-0BF28977311A}" type="datetimeFigureOut">
              <a:rPr lang="de-DE" smtClean="0"/>
              <a:t>09.09.2025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C5682-2011-4B25-8957-AD7A25551A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548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03" indent="0">
              <a:buNone/>
              <a:defRPr sz="2800" b="1"/>
            </a:lvl2pPr>
            <a:lvl3pPr marL="1280006" indent="0">
              <a:buNone/>
              <a:defRPr sz="2500" b="1"/>
            </a:lvl3pPr>
            <a:lvl4pPr marL="1920009" indent="0">
              <a:buNone/>
              <a:defRPr sz="2200" b="1"/>
            </a:lvl4pPr>
            <a:lvl5pPr marL="2560013" indent="0">
              <a:buNone/>
              <a:defRPr sz="2200" b="1"/>
            </a:lvl5pPr>
            <a:lvl6pPr marL="3200016" indent="0">
              <a:buNone/>
              <a:defRPr sz="2200" b="1"/>
            </a:lvl6pPr>
            <a:lvl7pPr marL="3840019" indent="0">
              <a:buNone/>
              <a:defRPr sz="2200" b="1"/>
            </a:lvl7pPr>
            <a:lvl8pPr marL="4480022" indent="0">
              <a:buNone/>
              <a:defRPr sz="2200" b="1"/>
            </a:lvl8pPr>
            <a:lvl9pPr marL="5120025" indent="0">
              <a:buNone/>
              <a:defRPr sz="22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503037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03" indent="0">
              <a:buNone/>
              <a:defRPr sz="2800" b="1"/>
            </a:lvl2pPr>
            <a:lvl3pPr marL="1280006" indent="0">
              <a:buNone/>
              <a:defRPr sz="2500" b="1"/>
            </a:lvl3pPr>
            <a:lvl4pPr marL="1920009" indent="0">
              <a:buNone/>
              <a:defRPr sz="2200" b="1"/>
            </a:lvl4pPr>
            <a:lvl5pPr marL="2560013" indent="0">
              <a:buNone/>
              <a:defRPr sz="2200" b="1"/>
            </a:lvl5pPr>
            <a:lvl6pPr marL="3200016" indent="0">
              <a:buNone/>
              <a:defRPr sz="2200" b="1"/>
            </a:lvl6pPr>
            <a:lvl7pPr marL="3840019" indent="0">
              <a:buNone/>
              <a:defRPr sz="2200" b="1"/>
            </a:lvl7pPr>
            <a:lvl8pPr marL="4480022" indent="0">
              <a:buNone/>
              <a:defRPr sz="2200" b="1"/>
            </a:lvl8pPr>
            <a:lvl9pPr marL="5120025" indent="0">
              <a:buNone/>
              <a:defRPr sz="22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503037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7F401-DB6E-41FE-8B4A-0BF28977311A}" type="datetimeFigureOut">
              <a:rPr lang="de-DE" smtClean="0"/>
              <a:t>09.09.2025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C5682-2011-4B25-8957-AD7A25551A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6412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7F401-DB6E-41FE-8B4A-0BF28977311A}" type="datetimeFigureOut">
              <a:rPr lang="de-DE" smtClean="0"/>
              <a:t>09.09.2025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C5682-2011-4B25-8957-AD7A25551A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81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7F401-DB6E-41FE-8B4A-0BF28977311A}" type="datetimeFigureOut">
              <a:rPr lang="de-DE" smtClean="0"/>
              <a:t>09.09.2025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C5682-2011-4B25-8957-AD7A25551A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8419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0082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005070" y="382272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40082" y="2009142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03" indent="0">
              <a:buNone/>
              <a:defRPr sz="1700"/>
            </a:lvl2pPr>
            <a:lvl3pPr marL="1280006" indent="0">
              <a:buNone/>
              <a:defRPr sz="1400"/>
            </a:lvl3pPr>
            <a:lvl4pPr marL="1920009" indent="0">
              <a:buNone/>
              <a:defRPr sz="1300"/>
            </a:lvl4pPr>
            <a:lvl5pPr marL="2560013" indent="0">
              <a:buNone/>
              <a:defRPr sz="1300"/>
            </a:lvl5pPr>
            <a:lvl6pPr marL="3200016" indent="0">
              <a:buNone/>
              <a:defRPr sz="1300"/>
            </a:lvl6pPr>
            <a:lvl7pPr marL="3840019" indent="0">
              <a:buNone/>
              <a:defRPr sz="1300"/>
            </a:lvl7pPr>
            <a:lvl8pPr marL="4480022" indent="0">
              <a:buNone/>
              <a:defRPr sz="1300"/>
            </a:lvl8pPr>
            <a:lvl9pPr marL="5120025" indent="0">
              <a:buNone/>
              <a:defRPr sz="13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7F401-DB6E-41FE-8B4A-0BF28977311A}" type="datetimeFigureOut">
              <a:rPr lang="de-DE" smtClean="0"/>
              <a:t>09.09.2025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C5682-2011-4B25-8957-AD7A25551A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3406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03" indent="0">
              <a:buNone/>
              <a:defRPr sz="3900"/>
            </a:lvl2pPr>
            <a:lvl3pPr marL="1280006" indent="0">
              <a:buNone/>
              <a:defRPr sz="3400"/>
            </a:lvl3pPr>
            <a:lvl4pPr marL="1920009" indent="0">
              <a:buNone/>
              <a:defRPr sz="2800"/>
            </a:lvl4pPr>
            <a:lvl5pPr marL="2560013" indent="0">
              <a:buNone/>
              <a:defRPr sz="2800"/>
            </a:lvl5pPr>
            <a:lvl6pPr marL="3200016" indent="0">
              <a:buNone/>
              <a:defRPr sz="2800"/>
            </a:lvl6pPr>
            <a:lvl7pPr marL="3840019" indent="0">
              <a:buNone/>
              <a:defRPr sz="2800"/>
            </a:lvl7pPr>
            <a:lvl8pPr marL="4480022" indent="0">
              <a:buNone/>
              <a:defRPr sz="2800"/>
            </a:lvl8pPr>
            <a:lvl9pPr marL="5120025" indent="0">
              <a:buNone/>
              <a:defRPr sz="28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03" indent="0">
              <a:buNone/>
              <a:defRPr sz="1700"/>
            </a:lvl2pPr>
            <a:lvl3pPr marL="1280006" indent="0">
              <a:buNone/>
              <a:defRPr sz="1400"/>
            </a:lvl3pPr>
            <a:lvl4pPr marL="1920009" indent="0">
              <a:buNone/>
              <a:defRPr sz="1300"/>
            </a:lvl4pPr>
            <a:lvl5pPr marL="2560013" indent="0">
              <a:buNone/>
              <a:defRPr sz="1300"/>
            </a:lvl5pPr>
            <a:lvl6pPr marL="3200016" indent="0">
              <a:buNone/>
              <a:defRPr sz="1300"/>
            </a:lvl6pPr>
            <a:lvl7pPr marL="3840019" indent="0">
              <a:buNone/>
              <a:defRPr sz="1300"/>
            </a:lvl7pPr>
            <a:lvl8pPr marL="4480022" indent="0">
              <a:buNone/>
              <a:defRPr sz="1300"/>
            </a:lvl8pPr>
            <a:lvl9pPr marL="5120025" indent="0">
              <a:buNone/>
              <a:defRPr sz="13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7F401-DB6E-41FE-8B4A-0BF28977311A}" type="datetimeFigureOut">
              <a:rPr lang="de-DE" smtClean="0"/>
              <a:t>09.09.2025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C5682-2011-4B25-8957-AD7A25551A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8629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01" tIns="64001" rIns="128001" bIns="64001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0080" y="2240282"/>
            <a:ext cx="11521440" cy="6336348"/>
          </a:xfrm>
          <a:prstGeom prst="rect">
            <a:avLst/>
          </a:prstGeom>
        </p:spPr>
        <p:txBody>
          <a:bodyPr vert="horz" lIns="128001" tIns="64001" rIns="128001" bIns="64001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40080" y="8898892"/>
            <a:ext cx="2987040" cy="511175"/>
          </a:xfrm>
          <a:prstGeom prst="rect">
            <a:avLst/>
          </a:prstGeom>
        </p:spPr>
        <p:txBody>
          <a:bodyPr vert="horz" lIns="128001" tIns="64001" rIns="128001" bIns="64001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47F401-DB6E-41FE-8B4A-0BF28977311A}" type="datetimeFigureOut">
              <a:rPr lang="de-DE" smtClean="0"/>
              <a:t>09.09.2025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373880" y="8898892"/>
            <a:ext cx="4053840" cy="511175"/>
          </a:xfrm>
          <a:prstGeom prst="rect">
            <a:avLst/>
          </a:prstGeom>
        </p:spPr>
        <p:txBody>
          <a:bodyPr vert="horz" lIns="128001" tIns="64001" rIns="128001" bIns="64001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9174480" y="8898892"/>
            <a:ext cx="2987040" cy="511175"/>
          </a:xfrm>
          <a:prstGeom prst="rect">
            <a:avLst/>
          </a:prstGeom>
        </p:spPr>
        <p:txBody>
          <a:bodyPr vert="horz" lIns="128001" tIns="64001" rIns="128001" bIns="64001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8C5682-2011-4B25-8957-AD7A25551A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6028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006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03" indent="-480003" algn="l" defTabSz="1280006" rtl="0" eaLnBrk="1" latinLnBrk="0" hangingPunct="1">
        <a:spcBef>
          <a:spcPct val="2000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005" indent="-400002" algn="l" defTabSz="1280006" rtl="0" eaLnBrk="1" latinLnBrk="0" hangingPunct="1">
        <a:spcBef>
          <a:spcPct val="20000"/>
        </a:spcBef>
        <a:buFont typeface="Arial" panose="020B0604020202020204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008" indent="-320002" algn="l" defTabSz="1280006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011" indent="-320002" algn="l" defTabSz="1280006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014" indent="-320002" algn="l" defTabSz="1280006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017" indent="-320002" algn="l" defTabSz="1280006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020" indent="-320002" algn="l" defTabSz="1280006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025" indent="-320002" algn="l" defTabSz="1280006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028" indent="-320002" algn="l" defTabSz="1280006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2800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03" algn="l" defTabSz="12800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006" algn="l" defTabSz="12800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009" algn="l" defTabSz="12800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013" algn="l" defTabSz="12800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016" algn="l" defTabSz="12800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019" algn="l" defTabSz="12800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022" algn="l" defTabSz="12800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025" algn="l" defTabSz="12800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0518200" y="7983873"/>
            <a:ext cx="2000624" cy="1327708"/>
          </a:xfrm>
          <a:prstGeom prst="rect">
            <a:avLst/>
          </a:prstGeom>
          <a:solidFill>
            <a:srgbClr val="FFFFA3"/>
          </a:solidFill>
          <a:ln w="38100">
            <a:solidFill>
              <a:srgbClr val="FFFF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61" name="Gerade Verbindung 60"/>
          <p:cNvCxnSpPr>
            <a:cxnSpLocks/>
          </p:cNvCxnSpPr>
          <p:nvPr/>
        </p:nvCxnSpPr>
        <p:spPr>
          <a:xfrm>
            <a:off x="3052200" y="1664143"/>
            <a:ext cx="4644744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3"/>
          <p:cNvSpPr txBox="1">
            <a:spLocks noChangeArrowheads="1"/>
          </p:cNvSpPr>
          <p:nvPr/>
        </p:nvSpPr>
        <p:spPr>
          <a:xfrm>
            <a:off x="999972" y="2278667"/>
            <a:ext cx="2052000" cy="468000"/>
          </a:xfrm>
          <a:prstGeom prst="rect">
            <a:avLst/>
          </a:prstGeom>
          <a:noFill/>
          <a:ln w="19050">
            <a:solidFill>
              <a:srgbClr val="00B0F0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de-DE"/>
            </a:defPPr>
            <a:lvl1pPr marL="506730" indent="-50673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latin typeface="Century Gothic" panose="020B0502020202020204" pitchFamily="34" charset="0"/>
              </a:defRPr>
            </a:lvl1pPr>
            <a:lvl2pPr marL="377825" lvl="1" indent="-377825" defTabSz="58674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§"/>
              <a:defRPr sz="1600" b="1" kern="0">
                <a:latin typeface="Century Gothic" panose="020B0502020202020204" pitchFamily="34" charset="0"/>
              </a:defRPr>
            </a:lvl2pPr>
            <a:lvl3pPr marL="2011363" indent="-50673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latin typeface="Century Gothic" panose="020B0502020202020204" pitchFamily="34" charset="0"/>
              </a:defRPr>
            </a:lvl3pPr>
            <a:lvl4pPr marL="2755900" indent="-493395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latin typeface="Century Gothic" panose="020B0502020202020204" pitchFamily="34" charset="0"/>
              </a:defRPr>
            </a:lvl4pPr>
            <a:lvl5pPr marL="3520440" indent="-51339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latin typeface="Century Gothic" panose="020B0502020202020204" pitchFamily="34" charset="0"/>
              </a:defRPr>
            </a:lvl5pPr>
            <a:lvl6pPr marL="4160520" indent="-513398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/>
            </a:lvl6pPr>
            <a:lvl7pPr marL="4800600" indent="-513398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/>
            </a:lvl7pPr>
            <a:lvl8pPr marL="5440680" indent="-513398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/>
            </a:lvl8pPr>
            <a:lvl9pPr marL="6080760" indent="-513398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/>
            </a:lvl9pPr>
          </a:lstStyle>
          <a:p>
            <a:pPr marL="180975" lvl="1" indent="-180975">
              <a:buFont typeface="Arial" panose="020B0604020202020204" pitchFamily="34" charset="0"/>
              <a:buChar char="•"/>
            </a:pPr>
            <a:r>
              <a:rPr lang="de-DE" altLang="de-DE" sz="1200" dirty="0"/>
              <a:t>einmal jährlich</a:t>
            </a:r>
          </a:p>
          <a:p>
            <a:pPr lvl="1">
              <a:buFont typeface="Arial" panose="020B0604020202020204" pitchFamily="34" charset="0"/>
              <a:buChar char="•"/>
            </a:pPr>
            <a:endParaRPr lang="de-DE" altLang="de-DE" sz="1200" dirty="0"/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979587" y="553404"/>
            <a:ext cx="2540890" cy="46977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de-DE"/>
            </a:defPPr>
            <a:lvl1pPr marL="506730" indent="-50673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latin typeface="Century Gothic" panose="020B0502020202020204" pitchFamily="34" charset="0"/>
              </a:defRPr>
            </a:lvl1pPr>
            <a:lvl2pPr marL="377825" lvl="1" indent="-377825" defTabSz="58674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§"/>
              <a:defRPr sz="1600" b="1" kern="0">
                <a:latin typeface="Century Gothic" panose="020B0502020202020204" pitchFamily="34" charset="0"/>
              </a:defRPr>
            </a:lvl2pPr>
            <a:lvl3pPr marL="2011363" indent="-50673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latin typeface="Century Gothic" panose="020B0502020202020204" pitchFamily="34" charset="0"/>
              </a:defRPr>
            </a:lvl3pPr>
            <a:lvl4pPr marL="2755900" indent="-493395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latin typeface="Century Gothic" panose="020B0502020202020204" pitchFamily="34" charset="0"/>
              </a:defRPr>
            </a:lvl4pPr>
            <a:lvl5pPr marL="3520440" indent="-51339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latin typeface="Century Gothic" panose="020B0502020202020204" pitchFamily="34" charset="0"/>
              </a:defRPr>
            </a:lvl5pPr>
            <a:lvl6pPr marL="4160520" indent="-513398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/>
            </a:lvl6pPr>
            <a:lvl7pPr marL="4800600" indent="-513398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/>
            </a:lvl7pPr>
            <a:lvl8pPr marL="5440680" indent="-513398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/>
            </a:lvl8pPr>
            <a:lvl9pPr marL="6080760" indent="-513398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/>
            </a:lvl9pPr>
          </a:lstStyle>
          <a:p>
            <a:pPr marL="0" lvl="1" indent="0" algn="ctr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  <a:buNone/>
            </a:pPr>
            <a:r>
              <a:rPr lang="de-DE" altLang="de-DE" sz="1400" dirty="0">
                <a:solidFill>
                  <a:schemeClr val="bg1"/>
                </a:solidFill>
              </a:rPr>
              <a:t>NACHSCHAURICHTLINIE</a:t>
            </a:r>
          </a:p>
        </p:txBody>
      </p:sp>
      <p:sp>
        <p:nvSpPr>
          <p:cNvPr id="21" name="Rectangle 3"/>
          <p:cNvSpPr txBox="1">
            <a:spLocks noChangeArrowheads="1"/>
          </p:cNvSpPr>
          <p:nvPr/>
        </p:nvSpPr>
        <p:spPr bwMode="auto">
          <a:xfrm>
            <a:off x="3268452" y="2279723"/>
            <a:ext cx="2052000" cy="468000"/>
          </a:xfrm>
          <a:prstGeom prst="rect">
            <a:avLst/>
          </a:prstGeom>
          <a:noFill/>
          <a:ln w="19050">
            <a:solidFill>
              <a:srgbClr val="00B0F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180975" lvl="1" indent="-180975" defTabSz="586740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de-DE" altLang="de-DE" sz="1200" b="1" kern="0" dirty="0"/>
              <a:t>anlassbezogen</a:t>
            </a:r>
          </a:p>
          <a:p>
            <a:pPr marL="180975" lvl="1" indent="-180975" defTabSz="586740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de-DE" altLang="de-DE" sz="1200" b="1" kern="0" dirty="0"/>
              <a:t>unterjährig</a:t>
            </a:r>
          </a:p>
        </p:txBody>
      </p:sp>
      <p:sp>
        <p:nvSpPr>
          <p:cNvPr id="22" name="Rectangle 3"/>
          <p:cNvSpPr txBox="1">
            <a:spLocks noChangeArrowheads="1"/>
          </p:cNvSpPr>
          <p:nvPr/>
        </p:nvSpPr>
        <p:spPr bwMode="auto">
          <a:xfrm>
            <a:off x="1008510" y="1751461"/>
            <a:ext cx="4312170" cy="381381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spcBef>
                <a:spcPts val="0"/>
              </a:spcBef>
              <a:buNone/>
              <a:defRPr/>
            </a:pPr>
            <a:r>
              <a:rPr lang="de-DE" altLang="de-DE" sz="1400" b="1" kern="0" dirty="0"/>
              <a:t>„KLEINE NACHSCHAU“</a:t>
            </a:r>
          </a:p>
        </p:txBody>
      </p:sp>
      <p:sp>
        <p:nvSpPr>
          <p:cNvPr id="23" name="Rectangle 3"/>
          <p:cNvSpPr txBox="1">
            <a:spLocks noChangeArrowheads="1"/>
          </p:cNvSpPr>
          <p:nvPr/>
        </p:nvSpPr>
        <p:spPr bwMode="auto">
          <a:xfrm>
            <a:off x="4240558" y="935653"/>
            <a:ext cx="2787355" cy="585692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spcBef>
                <a:spcPts val="0"/>
              </a:spcBef>
              <a:buNone/>
              <a:defRPr/>
            </a:pPr>
            <a:r>
              <a:rPr lang="de-DE" altLang="de-DE" sz="1400" b="1" kern="0" dirty="0"/>
              <a:t>externe Nachschau</a:t>
            </a:r>
          </a:p>
          <a:p>
            <a:pPr marL="0" lvl="1" indent="0" defTabSz="586740" eaLnBrk="1" hangingPunct="1">
              <a:spcBef>
                <a:spcPts val="0"/>
              </a:spcBef>
              <a:buNone/>
              <a:defRPr/>
            </a:pPr>
            <a:r>
              <a:rPr lang="de-DE" altLang="de-DE" sz="1200" b="1" kern="0" dirty="0"/>
              <a:t>= fremd beauftragte Person</a:t>
            </a:r>
          </a:p>
        </p:txBody>
      </p:sp>
      <p:sp>
        <p:nvSpPr>
          <p:cNvPr id="24" name="Rectangle 3"/>
          <p:cNvSpPr txBox="1">
            <a:spLocks noChangeArrowheads="1"/>
          </p:cNvSpPr>
          <p:nvPr/>
        </p:nvSpPr>
        <p:spPr bwMode="auto">
          <a:xfrm>
            <a:off x="4240559" y="534664"/>
            <a:ext cx="2787355" cy="381381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spcBef>
                <a:spcPts val="0"/>
              </a:spcBef>
              <a:buNone/>
              <a:defRPr/>
            </a:pPr>
            <a:r>
              <a:rPr lang="de-DE" altLang="de-DE" sz="1400" b="1" kern="0" dirty="0"/>
              <a:t>interne Nachschau</a:t>
            </a:r>
          </a:p>
        </p:txBody>
      </p:sp>
      <p:sp>
        <p:nvSpPr>
          <p:cNvPr id="25" name="Rectangle 3"/>
          <p:cNvSpPr txBox="1">
            <a:spLocks noChangeArrowheads="1"/>
          </p:cNvSpPr>
          <p:nvPr/>
        </p:nvSpPr>
        <p:spPr bwMode="auto">
          <a:xfrm>
            <a:off x="7264399" y="1006668"/>
            <a:ext cx="4176959" cy="64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180975" lvl="1" indent="-180975" defTabSz="586740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de-DE" altLang="de-DE" sz="1400" b="1" kern="0" dirty="0">
                <a:solidFill>
                  <a:srgbClr val="00B0F0"/>
                </a:solidFill>
              </a:rPr>
              <a:t>Fall 2:</a:t>
            </a:r>
            <a:r>
              <a:rPr lang="de-DE" altLang="de-DE" sz="1400" b="1" kern="0" dirty="0"/>
              <a:t> Selbstvergewisserung</a:t>
            </a:r>
          </a:p>
          <a:p>
            <a:pPr marL="352425" lvl="1" indent="-171450" defTabSz="586740"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de-DE" altLang="de-DE" sz="1100" b="1" kern="0" dirty="0"/>
              <a:t>Fall: keine andere geeignete Person in der WP-Praxis</a:t>
            </a:r>
          </a:p>
          <a:p>
            <a:pPr marL="352425" lvl="1" indent="-171450" defTabSz="586740"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de-DE" altLang="de-DE" sz="1100" b="1" kern="0" dirty="0"/>
              <a:t>nach ISQC1 nicht zulässig</a:t>
            </a:r>
          </a:p>
        </p:txBody>
      </p:sp>
      <p:sp>
        <p:nvSpPr>
          <p:cNvPr id="26" name="Rectangle 3"/>
          <p:cNvSpPr txBox="1">
            <a:spLocks noChangeArrowheads="1"/>
          </p:cNvSpPr>
          <p:nvPr/>
        </p:nvSpPr>
        <p:spPr bwMode="auto">
          <a:xfrm>
            <a:off x="7264401" y="597029"/>
            <a:ext cx="2880049" cy="517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180975" lvl="1" indent="-180975" defTabSz="586740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de-DE" altLang="de-DE" sz="1400" b="1" kern="0" dirty="0">
                <a:solidFill>
                  <a:srgbClr val="00B0F0"/>
                </a:solidFill>
              </a:rPr>
              <a:t>Fall 1: </a:t>
            </a:r>
            <a:r>
              <a:rPr lang="de-DE" altLang="de-DE" sz="1400" b="1" kern="0" dirty="0"/>
              <a:t>Nicht mit dem Auftrag </a:t>
            </a:r>
          </a:p>
          <a:p>
            <a:pPr marL="196850" lvl="1" indent="-187200" defTabSz="586740" eaLnBrk="1" hangingPunct="1">
              <a:lnSpc>
                <a:spcPct val="80000"/>
              </a:lnSpc>
              <a:buNone/>
              <a:tabLst>
                <a:tab pos="714375" algn="l"/>
              </a:tabLst>
              <a:defRPr/>
            </a:pPr>
            <a:r>
              <a:rPr lang="de-DE" altLang="de-DE" sz="1400" b="1" kern="0" dirty="0"/>
              <a:t>		befasste Person</a:t>
            </a:r>
            <a:endParaRPr lang="de-DE" altLang="de-DE" sz="1200" b="1" kern="0" dirty="0"/>
          </a:p>
        </p:txBody>
      </p:sp>
      <p:sp>
        <p:nvSpPr>
          <p:cNvPr id="27" name="Rectangle 3"/>
          <p:cNvSpPr txBox="1">
            <a:spLocks noChangeArrowheads="1"/>
          </p:cNvSpPr>
          <p:nvPr/>
        </p:nvSpPr>
        <p:spPr bwMode="auto">
          <a:xfrm>
            <a:off x="987773" y="2903819"/>
            <a:ext cx="4312171" cy="267616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spcBef>
                <a:spcPts val="0"/>
              </a:spcBef>
              <a:buNone/>
              <a:defRPr/>
            </a:pPr>
            <a:r>
              <a:rPr lang="de-DE" altLang="de-DE" sz="1400" b="1" kern="0" dirty="0"/>
              <a:t>MINDESTUMFANG</a:t>
            </a:r>
          </a:p>
        </p:txBody>
      </p:sp>
      <p:sp>
        <p:nvSpPr>
          <p:cNvPr id="28" name="Rectangle 3"/>
          <p:cNvSpPr txBox="1">
            <a:spLocks noChangeArrowheads="1"/>
          </p:cNvSpPr>
          <p:nvPr/>
        </p:nvSpPr>
        <p:spPr bwMode="auto">
          <a:xfrm>
            <a:off x="7480920" y="2277686"/>
            <a:ext cx="2376264" cy="468000"/>
          </a:xfrm>
          <a:prstGeom prst="rect">
            <a:avLst/>
          </a:prstGeom>
          <a:noFill/>
          <a:ln w="19050">
            <a:solidFill>
              <a:srgbClr val="00B0F0"/>
            </a:solidFill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196850" lvl="1" indent="-196850" defTabSz="586740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de-DE" altLang="de-DE" sz="1200" b="1" kern="0" dirty="0"/>
              <a:t>zyklisch nach n Jahren</a:t>
            </a:r>
          </a:p>
          <a:p>
            <a:pPr marL="196850" lvl="1" indent="-196850" defTabSz="586740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de-DE" altLang="de-DE" sz="1200" b="1" kern="0" dirty="0"/>
              <a:t>Zyklusdauer max. 6 Jahre</a:t>
            </a:r>
          </a:p>
        </p:txBody>
      </p:sp>
      <p:sp>
        <p:nvSpPr>
          <p:cNvPr id="29" name="Rectangle 3"/>
          <p:cNvSpPr txBox="1">
            <a:spLocks noChangeArrowheads="1"/>
          </p:cNvSpPr>
          <p:nvPr/>
        </p:nvSpPr>
        <p:spPr bwMode="auto">
          <a:xfrm>
            <a:off x="9929192" y="2264819"/>
            <a:ext cx="1872208" cy="468000"/>
          </a:xfrm>
          <a:prstGeom prst="rect">
            <a:avLst/>
          </a:prstGeom>
          <a:noFill/>
          <a:ln w="19050">
            <a:solidFill>
              <a:srgbClr val="00B0F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206375" lvl="1" indent="-206375" defTabSz="586740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de-DE" altLang="de-DE" sz="1200" b="1" kern="0" dirty="0"/>
              <a:t>anlassbezogen</a:t>
            </a:r>
          </a:p>
          <a:p>
            <a:pPr marL="206375" lvl="1" indent="-206375" defTabSz="586740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de-DE" altLang="de-DE" sz="1200" b="1" kern="0" dirty="0"/>
              <a:t>außerzyklisch</a:t>
            </a:r>
          </a:p>
        </p:txBody>
      </p:sp>
      <p:sp>
        <p:nvSpPr>
          <p:cNvPr id="30" name="Rectangle 3"/>
          <p:cNvSpPr txBox="1">
            <a:spLocks noChangeArrowheads="1"/>
          </p:cNvSpPr>
          <p:nvPr/>
        </p:nvSpPr>
        <p:spPr bwMode="auto">
          <a:xfrm>
            <a:off x="7480896" y="1752343"/>
            <a:ext cx="4349130" cy="381381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spcBef>
                <a:spcPts val="0"/>
              </a:spcBef>
              <a:buNone/>
              <a:defRPr/>
            </a:pPr>
            <a:r>
              <a:rPr lang="de-DE" altLang="de-DE" sz="1400" b="1" kern="0" dirty="0"/>
              <a:t>„UMFASSENDE NACHSCHAU “</a:t>
            </a:r>
          </a:p>
        </p:txBody>
      </p:sp>
      <p:sp>
        <p:nvSpPr>
          <p:cNvPr id="31" name="Rectangle 3"/>
          <p:cNvSpPr txBox="1">
            <a:spLocks noChangeArrowheads="1"/>
          </p:cNvSpPr>
          <p:nvPr/>
        </p:nvSpPr>
        <p:spPr bwMode="auto">
          <a:xfrm>
            <a:off x="7460184" y="2903819"/>
            <a:ext cx="4341216" cy="271148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spcBef>
                <a:spcPts val="0"/>
              </a:spcBef>
              <a:buNone/>
              <a:defRPr/>
            </a:pPr>
            <a:r>
              <a:rPr lang="de-DE" altLang="de-DE" sz="1400" b="1" kern="0" dirty="0"/>
              <a:t>UMFANG</a:t>
            </a:r>
          </a:p>
        </p:txBody>
      </p:sp>
      <p:sp>
        <p:nvSpPr>
          <p:cNvPr id="32" name="Rectangle 3"/>
          <p:cNvSpPr txBox="1">
            <a:spLocks noChangeArrowheads="1"/>
          </p:cNvSpPr>
          <p:nvPr/>
        </p:nvSpPr>
        <p:spPr bwMode="auto">
          <a:xfrm>
            <a:off x="979595" y="4251773"/>
            <a:ext cx="3423600" cy="64800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180975" lvl="1" indent="-180975" defTabSz="586740" eaLnBrk="1" hangingPunct="1">
              <a:lnSpc>
                <a:spcPct val="80000"/>
              </a:lnSpc>
              <a:buClrTx/>
              <a:buFont typeface="+mj-lt"/>
              <a:buAutoNum type="arabicPeriod" startAt="3"/>
              <a:defRPr/>
            </a:pPr>
            <a:r>
              <a:rPr lang="de-DE" altLang="de-DE" sz="1000" b="1" kern="0" dirty="0"/>
              <a:t>SOLLSYSTEM – Jahresupdate (alle Bereiche)</a:t>
            </a:r>
          </a:p>
          <a:p>
            <a:pPr marL="266700" lvl="1" indent="-85725" defTabSz="586740" eaLnBrk="1" hangingPunct="1">
              <a:lnSpc>
                <a:spcPct val="80000"/>
              </a:lnSpc>
              <a:buClrTx/>
              <a:buFont typeface="Arial" panose="020B0604020202020204" pitchFamily="34" charset="0"/>
              <a:buChar char="•"/>
              <a:defRPr/>
            </a:pPr>
            <a:r>
              <a:rPr lang="de-DE" altLang="de-DE" sz="900" b="1" kern="0" dirty="0"/>
              <a:t>Grundsätze &amp; Verfahren</a:t>
            </a:r>
            <a:br>
              <a:rPr lang="de-DE" altLang="de-DE" sz="900" b="1" kern="0" dirty="0"/>
            </a:br>
            <a:r>
              <a:rPr lang="de-DE" altLang="de-DE" sz="900" b="1" kern="0" dirty="0"/>
              <a:t>§ 55b Abs. 1, Abs. 2 Nr. 1-7 WPO</a:t>
            </a:r>
          </a:p>
          <a:p>
            <a:pPr marL="266700" lvl="1" indent="-85725" defTabSz="586740" eaLnBrk="1" hangingPunct="1">
              <a:lnSpc>
                <a:spcPct val="80000"/>
              </a:lnSpc>
              <a:buClrTx/>
              <a:buFont typeface="Arial" panose="020B0604020202020204" pitchFamily="34" charset="0"/>
              <a:buChar char="•"/>
              <a:defRPr/>
            </a:pPr>
            <a:r>
              <a:rPr lang="de-DE" altLang="de-DE" sz="900" b="1" kern="0" dirty="0"/>
              <a:t>Angemessenheit entsprechend </a:t>
            </a:r>
            <a:r>
              <a:rPr lang="de-DE" altLang="de-DE" sz="900" b="1" kern="0" dirty="0" err="1"/>
              <a:t>Risikoanaylse</a:t>
            </a:r>
            <a:endParaRPr lang="de-DE" altLang="de-DE" sz="900" b="1" kern="0" dirty="0">
              <a:solidFill>
                <a:srgbClr val="FF0000"/>
              </a:solidFill>
            </a:endParaRPr>
          </a:p>
        </p:txBody>
      </p:sp>
      <p:sp>
        <p:nvSpPr>
          <p:cNvPr id="34" name="Rectangle 2"/>
          <p:cNvSpPr txBox="1">
            <a:spLocks noChangeArrowheads="1"/>
          </p:cNvSpPr>
          <p:nvPr/>
        </p:nvSpPr>
        <p:spPr>
          <a:xfrm>
            <a:off x="43484" y="44629"/>
            <a:ext cx="12694020" cy="432479"/>
          </a:xfrm>
          <a:prstGeom prst="rect">
            <a:avLst/>
          </a:prstGeom>
          <a:solidFill>
            <a:srgbClr val="CCECFF"/>
          </a:solidFill>
          <a:ln w="15875">
            <a:noFill/>
          </a:ln>
        </p:spPr>
        <p:txBody>
          <a:bodyPr vert="horz" lIns="128001" tIns="64001" rIns="128001" bIns="64001" rtlCol="0" anchor="ctr">
            <a:noAutofit/>
          </a:bodyPr>
          <a:lstStyle>
            <a:lvl1pPr algn="ctr" defTabSz="1280006" rtl="0" eaLnBrk="1" latinLnBrk="0" hangingPunct="1">
              <a:spcBef>
                <a:spcPct val="0"/>
              </a:spcBef>
              <a:buNone/>
              <a:defRPr sz="6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altLang="de-DE" sz="1600" b="1">
                <a:solidFill>
                  <a:srgbClr val="00B0F0"/>
                </a:solidFill>
                <a:latin typeface="Century Gothic" panose="020B0502020202020204" pitchFamily="34" charset="0"/>
              </a:rPr>
              <a:t>Übersicht</a:t>
            </a:r>
            <a:r>
              <a:rPr lang="de-DE" altLang="de-DE" sz="1600" b="1" dirty="0">
                <a:solidFill>
                  <a:srgbClr val="00B0F0"/>
                </a:solidFill>
                <a:latin typeface="Century Gothic" panose="020B0502020202020204" pitchFamily="34" charset="0"/>
              </a:rPr>
              <a:t>: Nachschausystem 2025 gemäß § 55b Abs. 3 WPO – Basis IDW QMS 1 (09.2022) </a:t>
            </a:r>
          </a:p>
        </p:txBody>
      </p:sp>
      <p:sp>
        <p:nvSpPr>
          <p:cNvPr id="35" name="Rectangle 3"/>
          <p:cNvSpPr txBox="1">
            <a:spLocks noChangeArrowheads="1"/>
          </p:cNvSpPr>
          <p:nvPr/>
        </p:nvSpPr>
        <p:spPr bwMode="auto">
          <a:xfrm>
            <a:off x="4388890" y="4382459"/>
            <a:ext cx="950842" cy="35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 dirty="0"/>
              <a:t>Nachschau-</a:t>
            </a:r>
          </a:p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/>
              <a:t>bogen 2/2025</a:t>
            </a:r>
            <a:endParaRPr lang="de-DE" altLang="de-DE" sz="800" b="1" kern="0" dirty="0"/>
          </a:p>
        </p:txBody>
      </p:sp>
      <p:sp>
        <p:nvSpPr>
          <p:cNvPr id="36" name="Rectangle 3"/>
          <p:cNvSpPr txBox="1">
            <a:spLocks noChangeArrowheads="1"/>
          </p:cNvSpPr>
          <p:nvPr/>
        </p:nvSpPr>
        <p:spPr bwMode="auto">
          <a:xfrm>
            <a:off x="7518965" y="4400147"/>
            <a:ext cx="965281" cy="35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 dirty="0"/>
              <a:t>Nachschau-</a:t>
            </a:r>
          </a:p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/>
              <a:t>bogen 2/2025</a:t>
            </a:r>
            <a:endParaRPr lang="de-DE" altLang="de-DE" sz="800" b="1" kern="0" dirty="0"/>
          </a:p>
        </p:txBody>
      </p:sp>
      <p:sp>
        <p:nvSpPr>
          <p:cNvPr id="37" name="Rectangle 3"/>
          <p:cNvSpPr txBox="1">
            <a:spLocks noChangeArrowheads="1"/>
          </p:cNvSpPr>
          <p:nvPr/>
        </p:nvSpPr>
        <p:spPr bwMode="auto">
          <a:xfrm>
            <a:off x="979594" y="3296554"/>
            <a:ext cx="3423600" cy="42513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180975" lvl="1" indent="-180975" defTabSz="586740" eaLnBrk="1" hangingPunct="1">
              <a:lnSpc>
                <a:spcPct val="80000"/>
              </a:lnSpc>
              <a:buClrTx/>
              <a:buFont typeface="+mj-lt"/>
              <a:buAutoNum type="arabicPeriod"/>
              <a:defRPr/>
            </a:pPr>
            <a:r>
              <a:rPr lang="de-DE" altLang="de-DE" sz="1000" b="1" kern="0" dirty="0"/>
              <a:t>Beseitigung von in der Vergangenheit festgestellten Mängeln erledigt?</a:t>
            </a:r>
            <a:endParaRPr lang="de-DE" altLang="de-DE" sz="800" b="1" kern="0" dirty="0"/>
          </a:p>
        </p:txBody>
      </p:sp>
      <p:sp>
        <p:nvSpPr>
          <p:cNvPr id="38" name="Rectangle 3"/>
          <p:cNvSpPr txBox="1">
            <a:spLocks noChangeArrowheads="1"/>
          </p:cNvSpPr>
          <p:nvPr/>
        </p:nvSpPr>
        <p:spPr bwMode="auto">
          <a:xfrm>
            <a:off x="979593" y="4947182"/>
            <a:ext cx="3423600" cy="662119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180975" lvl="1" indent="-180975" defTabSz="586740" eaLnBrk="1" hangingPunct="1">
              <a:lnSpc>
                <a:spcPct val="80000"/>
              </a:lnSpc>
              <a:buClrTx/>
              <a:buFont typeface="+mj-lt"/>
              <a:buAutoNum type="arabicPeriod" startAt="4"/>
              <a:defRPr/>
            </a:pPr>
            <a:r>
              <a:rPr lang="de-DE" altLang="de-DE" sz="1000" b="1" kern="0" dirty="0">
                <a:solidFill>
                  <a:srgbClr val="FF0000"/>
                </a:solidFill>
              </a:rPr>
              <a:t>Kontrolle aller Bereiche der</a:t>
            </a:r>
            <a:br>
              <a:rPr lang="de-DE" altLang="de-DE" sz="1000" b="1" kern="0" dirty="0">
                <a:solidFill>
                  <a:srgbClr val="FF0000"/>
                </a:solidFill>
              </a:rPr>
            </a:br>
            <a:r>
              <a:rPr lang="de-DE" altLang="de-DE" sz="1000" b="1" kern="0" dirty="0">
                <a:solidFill>
                  <a:srgbClr val="FF0000"/>
                </a:solidFill>
              </a:rPr>
              <a:t>Kanzleiorganisation</a:t>
            </a:r>
          </a:p>
          <a:p>
            <a:pPr marL="266700" lvl="1" indent="-85725" defTabSz="586740" eaLnBrk="1" hangingPunct="1">
              <a:lnSpc>
                <a:spcPct val="80000"/>
              </a:lnSpc>
              <a:buClrTx/>
              <a:buFont typeface="Arial" panose="020B0604020202020204" pitchFamily="34" charset="0"/>
              <a:buChar char="•"/>
              <a:defRPr/>
            </a:pPr>
            <a:r>
              <a:rPr lang="de-DE" altLang="de-DE" sz="900" b="1" kern="0" dirty="0">
                <a:solidFill>
                  <a:srgbClr val="FF0000"/>
                </a:solidFill>
              </a:rPr>
              <a:t>Einhalten der Vorgaben – Wirksamkeit gegeben?</a:t>
            </a:r>
          </a:p>
        </p:txBody>
      </p:sp>
      <p:sp>
        <p:nvSpPr>
          <p:cNvPr id="39" name="Rectangle 3"/>
          <p:cNvSpPr txBox="1">
            <a:spLocks noChangeArrowheads="1"/>
          </p:cNvSpPr>
          <p:nvPr/>
        </p:nvSpPr>
        <p:spPr bwMode="auto">
          <a:xfrm>
            <a:off x="4383902" y="3321363"/>
            <a:ext cx="960817" cy="35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ctr" anchorCtr="1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 dirty="0"/>
              <a:t>Nachschau-</a:t>
            </a:r>
          </a:p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/>
              <a:t>bogen 1/2025</a:t>
            </a:r>
            <a:endParaRPr lang="de-DE" altLang="de-DE" sz="800" b="1" kern="0" dirty="0"/>
          </a:p>
        </p:txBody>
      </p:sp>
      <p:sp>
        <p:nvSpPr>
          <p:cNvPr id="40" name="Rectangle 3"/>
          <p:cNvSpPr txBox="1">
            <a:spLocks noChangeArrowheads="1"/>
          </p:cNvSpPr>
          <p:nvPr/>
        </p:nvSpPr>
        <p:spPr bwMode="auto">
          <a:xfrm>
            <a:off x="4414258" y="5080234"/>
            <a:ext cx="960115" cy="35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 dirty="0"/>
              <a:t>Nachschau-</a:t>
            </a:r>
          </a:p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/>
              <a:t>bogen 3/2025</a:t>
            </a:r>
            <a:endParaRPr lang="de-DE" altLang="de-DE" sz="800" b="1" kern="0" dirty="0"/>
          </a:p>
        </p:txBody>
      </p:sp>
      <p:sp>
        <p:nvSpPr>
          <p:cNvPr id="41" name="Rectangle 3"/>
          <p:cNvSpPr txBox="1">
            <a:spLocks noChangeArrowheads="1"/>
          </p:cNvSpPr>
          <p:nvPr/>
        </p:nvSpPr>
        <p:spPr bwMode="auto">
          <a:xfrm>
            <a:off x="979587" y="6581564"/>
            <a:ext cx="3423600" cy="846764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152400" lvl="1" indent="-152400" defTabSz="586740" eaLnBrk="1" hangingPunct="1">
              <a:lnSpc>
                <a:spcPct val="80000"/>
              </a:lnSpc>
              <a:buClrTx/>
              <a:buFont typeface="+mj-lt"/>
              <a:buAutoNum type="arabicPeriod" startAt="6"/>
              <a:tabLst>
                <a:tab pos="628650" algn="l"/>
                <a:tab pos="714375" algn="l"/>
              </a:tabLst>
              <a:defRPr/>
            </a:pPr>
            <a:r>
              <a:rPr lang="de-DE" altLang="de-DE" sz="1000" b="1" kern="0" dirty="0"/>
              <a:t>Auftragsabwicklung – Einzelauftrag</a:t>
            </a:r>
          </a:p>
          <a:p>
            <a:pPr marL="266700" lvl="1" indent="-133350" defTabSz="586740" eaLnBrk="1" hangingPunct="1">
              <a:lnSpc>
                <a:spcPct val="80000"/>
              </a:lnSpc>
              <a:buClrTx/>
              <a:buFont typeface="Arial" panose="020B0604020202020204" pitchFamily="34" charset="0"/>
              <a:buChar char="•"/>
              <a:defRPr/>
            </a:pPr>
            <a:r>
              <a:rPr lang="de-DE" altLang="de-DE" sz="900" b="1" kern="0" dirty="0"/>
              <a:t>Kontrolle der Auftragsabwicklung, insb.</a:t>
            </a:r>
          </a:p>
          <a:p>
            <a:pPr marL="409575" lvl="1" indent="-161925" defTabSz="586740" eaLnBrk="1" hangingPunct="1">
              <a:lnSpc>
                <a:spcPct val="80000"/>
              </a:lnSpc>
              <a:buClrTx/>
              <a:buFont typeface="Wingdings" panose="05000000000000000000" pitchFamily="2" charset="2"/>
              <a:buChar char="Ø"/>
              <a:defRPr/>
            </a:pPr>
            <a:r>
              <a:rPr lang="de-DE" altLang="de-DE" sz="900" b="1" kern="0" dirty="0"/>
              <a:t>Anleitung / Kontrolle der Mitarbeiter – Handakte</a:t>
            </a:r>
          </a:p>
          <a:p>
            <a:pPr marL="409575" lvl="1" indent="-161925" defTabSz="586740" eaLnBrk="1" hangingPunct="1">
              <a:lnSpc>
                <a:spcPct val="80000"/>
              </a:lnSpc>
              <a:buClrTx/>
              <a:buFont typeface="Wingdings" panose="05000000000000000000" pitchFamily="2" charset="2"/>
              <a:buChar char="Ø"/>
              <a:defRPr/>
            </a:pPr>
            <a:r>
              <a:rPr lang="de-DE" altLang="de-DE" sz="900" b="1" kern="0" dirty="0"/>
              <a:t>Dokumentation / Auftragsabwicklung</a:t>
            </a:r>
          </a:p>
        </p:txBody>
      </p:sp>
      <p:sp>
        <p:nvSpPr>
          <p:cNvPr id="45" name="Rectangle 3"/>
          <p:cNvSpPr txBox="1">
            <a:spLocks noChangeArrowheads="1"/>
          </p:cNvSpPr>
          <p:nvPr/>
        </p:nvSpPr>
        <p:spPr bwMode="auto">
          <a:xfrm>
            <a:off x="8412063" y="3295774"/>
            <a:ext cx="3412800" cy="42513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266700" lvl="1" indent="-266700" defTabSz="586740" eaLnBrk="1" hangingPunct="1">
              <a:lnSpc>
                <a:spcPct val="80000"/>
              </a:lnSpc>
              <a:buClrTx/>
              <a:buFont typeface="+mj-lt"/>
              <a:buAutoNum type="arabicPeriod"/>
              <a:defRPr/>
            </a:pPr>
            <a:r>
              <a:rPr lang="de-DE" altLang="de-DE" sz="1000" b="1" kern="0" dirty="0"/>
              <a:t>Beseitigung von in der Vergangenheit festgestellten Mängeln erledigt?</a:t>
            </a:r>
          </a:p>
        </p:txBody>
      </p:sp>
      <p:sp>
        <p:nvSpPr>
          <p:cNvPr id="46" name="Rectangle 3"/>
          <p:cNvSpPr txBox="1">
            <a:spLocks noChangeArrowheads="1"/>
          </p:cNvSpPr>
          <p:nvPr/>
        </p:nvSpPr>
        <p:spPr bwMode="auto">
          <a:xfrm>
            <a:off x="7486592" y="3339030"/>
            <a:ext cx="961475" cy="35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ctr" anchorCtr="1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 dirty="0"/>
              <a:t>Nachschau-</a:t>
            </a:r>
          </a:p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/>
              <a:t>bogen 1/2025</a:t>
            </a:r>
            <a:endParaRPr lang="de-DE" altLang="de-DE" sz="800" b="1" kern="0" dirty="0"/>
          </a:p>
        </p:txBody>
      </p:sp>
      <p:sp>
        <p:nvSpPr>
          <p:cNvPr id="47" name="Rectangle 3"/>
          <p:cNvSpPr txBox="1">
            <a:spLocks noChangeArrowheads="1"/>
          </p:cNvSpPr>
          <p:nvPr/>
        </p:nvSpPr>
        <p:spPr bwMode="auto">
          <a:xfrm>
            <a:off x="8412063" y="4947182"/>
            <a:ext cx="3412800" cy="662119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180975" lvl="1" indent="-180975" defTabSz="586740" eaLnBrk="1" hangingPunct="1">
              <a:lnSpc>
                <a:spcPct val="80000"/>
              </a:lnSpc>
              <a:buClrTx/>
              <a:buFont typeface="+mj-lt"/>
              <a:buAutoNum type="arabicPeriod" startAt="4"/>
              <a:defRPr/>
            </a:pPr>
            <a:r>
              <a:rPr lang="de-DE" altLang="de-DE" sz="1000" b="1" kern="0" dirty="0"/>
              <a:t>Kontrolle aller Bereiche der</a:t>
            </a:r>
            <a:br>
              <a:rPr lang="de-DE" altLang="de-DE" sz="1000" b="1" kern="0" dirty="0"/>
            </a:br>
            <a:r>
              <a:rPr lang="de-DE" altLang="de-DE" sz="1000" b="1" kern="0" dirty="0"/>
              <a:t>Kanzleiorganisation</a:t>
            </a:r>
          </a:p>
          <a:p>
            <a:pPr marL="266700" lvl="1" indent="-85725" defTabSz="586740" eaLnBrk="1" hangingPunct="1">
              <a:lnSpc>
                <a:spcPct val="80000"/>
              </a:lnSpc>
              <a:buClrTx/>
              <a:buFont typeface="Arial" panose="020B0604020202020204" pitchFamily="34" charset="0"/>
              <a:buChar char="•"/>
              <a:defRPr/>
            </a:pPr>
            <a:r>
              <a:rPr lang="de-DE" altLang="de-DE" sz="900" b="1" kern="0" dirty="0"/>
              <a:t>Einhalten der Vorgaben – Wirksamkeit gegeben?</a:t>
            </a:r>
          </a:p>
        </p:txBody>
      </p:sp>
      <p:sp>
        <p:nvSpPr>
          <p:cNvPr id="48" name="Rectangle 3"/>
          <p:cNvSpPr txBox="1">
            <a:spLocks noChangeArrowheads="1"/>
          </p:cNvSpPr>
          <p:nvPr/>
        </p:nvSpPr>
        <p:spPr bwMode="auto">
          <a:xfrm>
            <a:off x="8412063" y="5652903"/>
            <a:ext cx="3412800" cy="90000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171450" lvl="1" indent="-171450" defTabSz="586740" eaLnBrk="1" hangingPunct="1">
              <a:lnSpc>
                <a:spcPct val="80000"/>
              </a:lnSpc>
              <a:buClrTx/>
              <a:buFont typeface="+mj-lt"/>
              <a:buAutoNum type="arabicPeriod" startAt="5"/>
              <a:defRPr/>
            </a:pPr>
            <a:r>
              <a:rPr lang="de-DE" altLang="de-DE" sz="1000" b="1" kern="0" dirty="0"/>
              <a:t>Aufträge: Dokumentation Stichprobenauswahl</a:t>
            </a:r>
          </a:p>
          <a:p>
            <a:pPr marL="285750" lvl="1" indent="-123825" defTabSz="586740" eaLnBrk="1" hangingPunct="1">
              <a:lnSpc>
                <a:spcPct val="80000"/>
              </a:lnSpc>
              <a:buClrTx/>
              <a:buFont typeface="Arial" panose="020B0604020202020204" pitchFamily="34" charset="0"/>
              <a:buChar char="•"/>
              <a:defRPr/>
            </a:pPr>
            <a:r>
              <a:rPr lang="de-DE" altLang="de-DE" sz="900" b="1" kern="0" dirty="0"/>
              <a:t>Ausgangspunkt / Auftragsdatei: umfassende Stichprobe / Erläuterung zu § 49 BS WP/</a:t>
            </a:r>
            <a:r>
              <a:rPr lang="de-DE" altLang="de-DE" sz="900" b="1" kern="0" dirty="0" err="1"/>
              <a:t>vBP</a:t>
            </a:r>
            <a:endParaRPr lang="de-DE" altLang="de-DE" sz="900" b="1" kern="0" dirty="0"/>
          </a:p>
          <a:p>
            <a:pPr marL="285750" lvl="1" indent="-123825" defTabSz="586740" eaLnBrk="1" hangingPunct="1">
              <a:lnSpc>
                <a:spcPct val="80000"/>
              </a:lnSpc>
              <a:buClrTx/>
              <a:buFont typeface="Arial" panose="020B0604020202020204" pitchFamily="34" charset="0"/>
              <a:buChar char="•"/>
              <a:defRPr/>
            </a:pPr>
            <a:r>
              <a:rPr lang="de-DE" altLang="de-DE" sz="900" b="1" kern="0" dirty="0"/>
              <a:t>Nebenbedingung: alle </a:t>
            </a:r>
            <a:r>
              <a:rPr lang="de-DE" altLang="de-DE" sz="900" b="1" kern="0" dirty="0" err="1"/>
              <a:t>verantwortl</a:t>
            </a:r>
            <a:r>
              <a:rPr lang="de-DE" altLang="de-DE" sz="900" b="1" kern="0" dirty="0"/>
              <a:t>. Prüfungspartner </a:t>
            </a:r>
            <a:r>
              <a:rPr lang="de-DE" sz="900" b="1" dirty="0"/>
              <a:t>≥</a:t>
            </a:r>
            <a:r>
              <a:rPr lang="de-DE" altLang="de-DE" sz="900" b="1" kern="0" dirty="0"/>
              <a:t>  1 Auftrag</a:t>
            </a:r>
            <a:endParaRPr lang="de-DE" altLang="de-DE" sz="1000" b="1" kern="0" dirty="0"/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 bwMode="auto">
          <a:xfrm>
            <a:off x="7475959" y="5092763"/>
            <a:ext cx="960115" cy="35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 dirty="0"/>
              <a:t>Nachschau-</a:t>
            </a:r>
          </a:p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/>
              <a:t>bogen 3/2025</a:t>
            </a:r>
            <a:endParaRPr lang="de-DE" altLang="de-DE" sz="800" b="1" kern="0" dirty="0"/>
          </a:p>
        </p:txBody>
      </p:sp>
      <p:sp>
        <p:nvSpPr>
          <p:cNvPr id="50" name="Rectangle 3"/>
          <p:cNvSpPr txBox="1">
            <a:spLocks noChangeArrowheads="1"/>
          </p:cNvSpPr>
          <p:nvPr/>
        </p:nvSpPr>
        <p:spPr bwMode="auto">
          <a:xfrm>
            <a:off x="7437098" y="5675371"/>
            <a:ext cx="1080120" cy="35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 dirty="0"/>
              <a:t>Nachschau-</a:t>
            </a:r>
          </a:p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/>
              <a:t>bogen 4/2025</a:t>
            </a:r>
            <a:endParaRPr lang="de-DE" altLang="de-DE" sz="800" b="1" kern="0" dirty="0"/>
          </a:p>
        </p:txBody>
      </p:sp>
      <p:sp>
        <p:nvSpPr>
          <p:cNvPr id="51" name="Rectangle 3"/>
          <p:cNvSpPr txBox="1">
            <a:spLocks noChangeArrowheads="1"/>
          </p:cNvSpPr>
          <p:nvPr/>
        </p:nvSpPr>
        <p:spPr bwMode="auto">
          <a:xfrm>
            <a:off x="8412063" y="6581564"/>
            <a:ext cx="3412800" cy="837716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161925" lvl="1" indent="-161925" defTabSz="586740" eaLnBrk="1" hangingPunct="1">
              <a:lnSpc>
                <a:spcPct val="80000"/>
              </a:lnSpc>
              <a:buClrTx/>
              <a:buFont typeface="+mj-lt"/>
              <a:buAutoNum type="arabicPeriod" startAt="6"/>
              <a:defRPr/>
            </a:pPr>
            <a:r>
              <a:rPr lang="de-DE" altLang="de-DE" sz="1000" b="1" kern="0" dirty="0"/>
              <a:t>Auftragsabwicklung – Einzelaufträge</a:t>
            </a:r>
          </a:p>
          <a:p>
            <a:pPr marL="285750" lvl="1" indent="-123825" defTabSz="586740" eaLnBrk="1" hangingPunct="1">
              <a:lnSpc>
                <a:spcPct val="80000"/>
              </a:lnSpc>
              <a:buClrTx/>
              <a:buFont typeface="Arial" panose="020B0604020202020204" pitchFamily="34" charset="0"/>
              <a:buChar char="•"/>
              <a:defRPr/>
            </a:pPr>
            <a:r>
              <a:rPr lang="de-DE" altLang="de-DE" sz="900" b="1" kern="0" dirty="0"/>
              <a:t>komplette Kontrolle des Auftrages</a:t>
            </a:r>
          </a:p>
        </p:txBody>
      </p:sp>
      <p:sp>
        <p:nvSpPr>
          <p:cNvPr id="53" name="Geschweifte Klammer links 52"/>
          <p:cNvSpPr/>
          <p:nvPr/>
        </p:nvSpPr>
        <p:spPr>
          <a:xfrm rot="16200000">
            <a:off x="6298993" y="1387666"/>
            <a:ext cx="211616" cy="12731066"/>
          </a:xfrm>
          <a:prstGeom prst="leftBrace">
            <a:avLst/>
          </a:prstGeom>
          <a:noFill/>
          <a:ln w="19050">
            <a:solidFill>
              <a:srgbClr val="00B0F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4" name="Rectangle 3"/>
          <p:cNvSpPr txBox="1">
            <a:spLocks noChangeArrowheads="1"/>
          </p:cNvSpPr>
          <p:nvPr/>
        </p:nvSpPr>
        <p:spPr bwMode="auto">
          <a:xfrm>
            <a:off x="2329470" y="7853519"/>
            <a:ext cx="7814980" cy="265617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spcBef>
                <a:spcPts val="0"/>
              </a:spcBef>
              <a:buNone/>
              <a:defRPr/>
            </a:pPr>
            <a:r>
              <a:rPr lang="de-DE" altLang="de-DE" sz="1050" b="1" kern="0" dirty="0">
                <a:solidFill>
                  <a:srgbClr val="00B0F0"/>
                </a:solidFill>
              </a:rPr>
              <a:t>Jährlicher Bericht über die Nachschau (§55b Abs. 3 S. 3 WPO) an die Praxisleitung</a:t>
            </a:r>
          </a:p>
        </p:txBody>
      </p:sp>
      <p:sp>
        <p:nvSpPr>
          <p:cNvPr id="55" name="Rectangle 3"/>
          <p:cNvSpPr txBox="1">
            <a:spLocks noChangeArrowheads="1"/>
          </p:cNvSpPr>
          <p:nvPr/>
        </p:nvSpPr>
        <p:spPr bwMode="auto">
          <a:xfrm>
            <a:off x="2181926" y="8112459"/>
            <a:ext cx="8539477" cy="193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342900" lvl="1" indent="-342900" defTabSz="586740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de-DE" altLang="de-DE" sz="900" b="1" kern="0" dirty="0"/>
              <a:t>Eckdaten zur Nachschau</a:t>
            </a:r>
            <a:endParaRPr lang="de-DE" altLang="de-DE" sz="700" b="1" kern="0" dirty="0"/>
          </a:p>
        </p:txBody>
      </p:sp>
      <p:sp>
        <p:nvSpPr>
          <p:cNvPr id="56" name="Rectangle 3"/>
          <p:cNvSpPr txBox="1">
            <a:spLocks noChangeArrowheads="1"/>
          </p:cNvSpPr>
          <p:nvPr/>
        </p:nvSpPr>
        <p:spPr bwMode="auto">
          <a:xfrm>
            <a:off x="2181926" y="8280121"/>
            <a:ext cx="8539477" cy="193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342900" lvl="1" indent="-342900" defTabSz="586740" eaLnBrk="1" hangingPunct="1">
              <a:lnSpc>
                <a:spcPct val="80000"/>
              </a:lnSpc>
              <a:buFont typeface="+mj-lt"/>
              <a:buAutoNum type="arabicPeriod" startAt="2"/>
              <a:defRPr/>
            </a:pPr>
            <a:r>
              <a:rPr lang="de-DE" altLang="de-DE" sz="900" b="1" kern="0" dirty="0"/>
              <a:t>Ergebnisse aus der Bewertung des QSS (Darstellung der Mängel)</a:t>
            </a:r>
            <a:endParaRPr lang="de-DE" altLang="de-DE" sz="700" b="1" kern="0" dirty="0"/>
          </a:p>
        </p:txBody>
      </p:sp>
      <p:sp>
        <p:nvSpPr>
          <p:cNvPr id="57" name="Rectangle 3"/>
          <p:cNvSpPr txBox="1">
            <a:spLocks noChangeArrowheads="1"/>
          </p:cNvSpPr>
          <p:nvPr/>
        </p:nvSpPr>
        <p:spPr bwMode="auto">
          <a:xfrm>
            <a:off x="2181926" y="8481618"/>
            <a:ext cx="8539477" cy="193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342900" lvl="1" indent="-342900" defTabSz="586740" eaLnBrk="1" hangingPunct="1">
              <a:lnSpc>
                <a:spcPct val="80000"/>
              </a:lnSpc>
              <a:buFont typeface="+mj-lt"/>
              <a:buAutoNum type="arabicPeriod" startAt="3"/>
              <a:defRPr/>
            </a:pPr>
            <a:r>
              <a:rPr lang="de-DE" altLang="de-DE" sz="900" b="1" kern="0" dirty="0"/>
              <a:t>Maßnahmen nach § 55 Abs. 3 S. 2 WPO bei Mängeln</a:t>
            </a:r>
            <a:endParaRPr lang="de-DE" altLang="de-DE" sz="700" b="1" kern="0" dirty="0"/>
          </a:p>
        </p:txBody>
      </p:sp>
      <p:sp>
        <p:nvSpPr>
          <p:cNvPr id="58" name="Rectangle 3"/>
          <p:cNvSpPr txBox="1">
            <a:spLocks noChangeArrowheads="1"/>
          </p:cNvSpPr>
          <p:nvPr/>
        </p:nvSpPr>
        <p:spPr bwMode="auto">
          <a:xfrm>
            <a:off x="2165713" y="8662449"/>
            <a:ext cx="8539477" cy="26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342900" lvl="1" indent="-342900" defTabSz="586740" eaLnBrk="1" hangingPunct="1">
              <a:lnSpc>
                <a:spcPct val="80000"/>
              </a:lnSpc>
              <a:buFont typeface="+mj-lt"/>
              <a:buAutoNum type="arabicPeriod" startAt="4"/>
              <a:defRPr/>
            </a:pPr>
            <a:r>
              <a:rPr lang="de-DE" altLang="de-DE" sz="900" b="1" kern="0" dirty="0"/>
              <a:t>Darstellung der Verstöße gegen Berufspflichten oder gegen die Verordnung (EU) Nr. 537/2014, die Folgen und die Maßnahmen zur Behebung</a:t>
            </a:r>
            <a:endParaRPr lang="de-DE" altLang="de-DE" sz="700" b="1" kern="0" dirty="0"/>
          </a:p>
        </p:txBody>
      </p:sp>
      <p:sp>
        <p:nvSpPr>
          <p:cNvPr id="2" name="Ellipse 1"/>
          <p:cNvSpPr/>
          <p:nvPr/>
        </p:nvSpPr>
        <p:spPr>
          <a:xfrm>
            <a:off x="7486592" y="8096493"/>
            <a:ext cx="1260000" cy="61200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00" b="1">
                <a:latin typeface="Century Gothic" panose="020B0502020202020204" pitchFamily="34" charset="0"/>
              </a:rPr>
              <a:t>Nachschau-bericht 2025</a:t>
            </a:r>
            <a:endParaRPr lang="de-DE" sz="900" b="1" dirty="0">
              <a:latin typeface="Century Gothic" panose="020B0502020202020204" pitchFamily="34" charset="0"/>
            </a:endParaRPr>
          </a:p>
        </p:txBody>
      </p:sp>
      <p:sp>
        <p:nvSpPr>
          <p:cNvPr id="44" name="Ellipse 43"/>
          <p:cNvSpPr/>
          <p:nvPr/>
        </p:nvSpPr>
        <p:spPr>
          <a:xfrm>
            <a:off x="984703" y="1067470"/>
            <a:ext cx="1332000" cy="57600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00" b="1" dirty="0">
                <a:latin typeface="Century Gothic" panose="020B0502020202020204" pitchFamily="34" charset="0"/>
              </a:rPr>
              <a:t>Nachschau-richtlinie 2025</a:t>
            </a:r>
          </a:p>
        </p:txBody>
      </p:sp>
      <p:sp>
        <p:nvSpPr>
          <p:cNvPr id="59" name="Ellipse 58"/>
          <p:cNvSpPr/>
          <p:nvPr/>
        </p:nvSpPr>
        <p:spPr>
          <a:xfrm>
            <a:off x="5576645" y="1572194"/>
            <a:ext cx="1332000" cy="61200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00" b="1" dirty="0">
                <a:latin typeface="Century Gothic" panose="020B0502020202020204" pitchFamily="34" charset="0"/>
              </a:rPr>
              <a:t>Nachschau-bögen 2025</a:t>
            </a:r>
          </a:p>
        </p:txBody>
      </p:sp>
      <p:cxnSp>
        <p:nvCxnSpPr>
          <p:cNvPr id="4" name="Gerade Verbindung 3"/>
          <p:cNvCxnSpPr>
            <a:cxnSpLocks/>
          </p:cNvCxnSpPr>
          <p:nvPr/>
        </p:nvCxnSpPr>
        <p:spPr>
          <a:xfrm>
            <a:off x="2368352" y="1020200"/>
            <a:ext cx="0" cy="76257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Gerade Verbindung 59"/>
          <p:cNvCxnSpPr>
            <a:cxnSpLocks/>
          </p:cNvCxnSpPr>
          <p:nvPr/>
        </p:nvCxnSpPr>
        <p:spPr>
          <a:xfrm>
            <a:off x="3052200" y="1020200"/>
            <a:ext cx="0" cy="642546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Gerade Verbindung 63"/>
          <p:cNvCxnSpPr>
            <a:cxnSpLocks/>
            <a:stCxn id="24" idx="3"/>
          </p:cNvCxnSpPr>
          <p:nvPr/>
        </p:nvCxnSpPr>
        <p:spPr>
          <a:xfrm flipV="1">
            <a:off x="7027914" y="725354"/>
            <a:ext cx="329181" cy="1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Gerade Verbindung 67"/>
          <p:cNvCxnSpPr>
            <a:cxnSpLocks/>
            <a:stCxn id="20" idx="3"/>
            <a:endCxn id="24" idx="1"/>
          </p:cNvCxnSpPr>
          <p:nvPr/>
        </p:nvCxnSpPr>
        <p:spPr>
          <a:xfrm flipV="1">
            <a:off x="3520477" y="725355"/>
            <a:ext cx="720082" cy="62935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Gerade Verbindung 68"/>
          <p:cNvCxnSpPr>
            <a:cxnSpLocks/>
            <a:stCxn id="20" idx="3"/>
            <a:endCxn id="23" idx="1"/>
          </p:cNvCxnSpPr>
          <p:nvPr/>
        </p:nvCxnSpPr>
        <p:spPr>
          <a:xfrm>
            <a:off x="3520477" y="788290"/>
            <a:ext cx="720081" cy="440209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Gerade Verbindung 70"/>
          <p:cNvCxnSpPr/>
          <p:nvPr/>
        </p:nvCxnSpPr>
        <p:spPr>
          <a:xfrm>
            <a:off x="2013302" y="2122686"/>
            <a:ext cx="0" cy="10800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Gerade Verbindung 71"/>
          <p:cNvCxnSpPr/>
          <p:nvPr/>
        </p:nvCxnSpPr>
        <p:spPr>
          <a:xfrm>
            <a:off x="4288185" y="2125836"/>
            <a:ext cx="0" cy="10800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Ellipse 4"/>
          <p:cNvSpPr/>
          <p:nvPr/>
        </p:nvSpPr>
        <p:spPr>
          <a:xfrm>
            <a:off x="4421460" y="4321434"/>
            <a:ext cx="900000" cy="468376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2" name="Ellipse 81"/>
          <p:cNvSpPr/>
          <p:nvPr/>
        </p:nvSpPr>
        <p:spPr>
          <a:xfrm>
            <a:off x="4421460" y="3263007"/>
            <a:ext cx="900000" cy="468376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3" name="Ellipse 82"/>
          <p:cNvSpPr/>
          <p:nvPr/>
        </p:nvSpPr>
        <p:spPr>
          <a:xfrm>
            <a:off x="4421460" y="5021158"/>
            <a:ext cx="864452" cy="468376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7" name="Rectangle 3"/>
          <p:cNvSpPr txBox="1">
            <a:spLocks noChangeArrowheads="1"/>
          </p:cNvSpPr>
          <p:nvPr/>
        </p:nvSpPr>
        <p:spPr bwMode="auto">
          <a:xfrm>
            <a:off x="979595" y="5653350"/>
            <a:ext cx="3423600" cy="880218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161925" lvl="1" indent="-161925" defTabSz="586740" eaLnBrk="1" hangingPunct="1">
              <a:lnSpc>
                <a:spcPct val="80000"/>
              </a:lnSpc>
              <a:buClrTx/>
              <a:buFont typeface="+mj-lt"/>
              <a:buAutoNum type="arabicPeriod" startAt="5"/>
              <a:defRPr/>
            </a:pPr>
            <a:r>
              <a:rPr lang="de-DE" altLang="de-DE" sz="1000" b="1" kern="0" dirty="0"/>
              <a:t>Aufträge: Dokumentation Stichprobenauswahl</a:t>
            </a:r>
          </a:p>
          <a:p>
            <a:pPr marL="266700" lvl="1" indent="-114300" defTabSz="586740" eaLnBrk="1" hangingPunct="1">
              <a:lnSpc>
                <a:spcPct val="80000"/>
              </a:lnSpc>
              <a:buClrTx/>
              <a:buFont typeface="Arial" panose="020B0604020202020204" pitchFamily="34" charset="0"/>
              <a:buChar char="•"/>
              <a:defRPr/>
            </a:pPr>
            <a:r>
              <a:rPr lang="de-DE" altLang="de-DE" sz="900" b="1" kern="0" dirty="0"/>
              <a:t>kleine Stichprobe</a:t>
            </a:r>
          </a:p>
          <a:p>
            <a:pPr marL="266700" lvl="1" indent="-114300" defTabSz="586740" eaLnBrk="1" hangingPunct="1">
              <a:lnSpc>
                <a:spcPct val="80000"/>
              </a:lnSpc>
              <a:buClrTx/>
              <a:buFont typeface="Arial" panose="020B0604020202020204" pitchFamily="34" charset="0"/>
              <a:buChar char="•"/>
              <a:defRPr/>
            </a:pPr>
            <a:r>
              <a:rPr lang="de-DE" altLang="de-DE" sz="900" b="1" kern="0" dirty="0"/>
              <a:t>Ausgangspunkt: erweiterte Auftragsdatei</a:t>
            </a:r>
          </a:p>
        </p:txBody>
      </p:sp>
      <p:sp>
        <p:nvSpPr>
          <p:cNvPr id="80" name="Ellipse 79"/>
          <p:cNvSpPr/>
          <p:nvPr/>
        </p:nvSpPr>
        <p:spPr>
          <a:xfrm>
            <a:off x="7527936" y="4328005"/>
            <a:ext cx="881842" cy="468376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1" name="Ellipse 80"/>
          <p:cNvSpPr/>
          <p:nvPr/>
        </p:nvSpPr>
        <p:spPr>
          <a:xfrm>
            <a:off x="7528545" y="3275856"/>
            <a:ext cx="881231" cy="468376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8" name="Ellipse 87"/>
          <p:cNvSpPr/>
          <p:nvPr/>
        </p:nvSpPr>
        <p:spPr>
          <a:xfrm>
            <a:off x="7512365" y="5041760"/>
            <a:ext cx="897412" cy="447773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9" name="Ellipse 88"/>
          <p:cNvSpPr/>
          <p:nvPr/>
        </p:nvSpPr>
        <p:spPr>
          <a:xfrm>
            <a:off x="7522696" y="5618930"/>
            <a:ext cx="883201" cy="430391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/>
          <p:cNvSpPr/>
          <p:nvPr/>
        </p:nvSpPr>
        <p:spPr>
          <a:xfrm>
            <a:off x="10346191" y="9351956"/>
            <a:ext cx="2391313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de-DE" sz="1100" b="1">
                <a:solidFill>
                  <a:srgbClr val="00B0F0"/>
                </a:solidFill>
                <a:latin typeface="Century Gothic" panose="020B0502020202020204" pitchFamily="34" charset="0"/>
              </a:rPr>
              <a:t>Praxishilfe 5/2</a:t>
            </a:r>
            <a:endParaRPr lang="de-DE" sz="1100" b="1" dirty="0">
              <a:solidFill>
                <a:srgbClr val="00B0F0"/>
              </a:solidFill>
              <a:latin typeface="Century Gothic" panose="020B0502020202020204" pitchFamily="34" charset="0"/>
            </a:endParaRPr>
          </a:p>
        </p:txBody>
      </p:sp>
      <p:sp>
        <p:nvSpPr>
          <p:cNvPr id="91" name="Rechteck 90"/>
          <p:cNvSpPr/>
          <p:nvPr/>
        </p:nvSpPr>
        <p:spPr>
          <a:xfrm>
            <a:off x="216421" y="9195310"/>
            <a:ext cx="9637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dirty="0">
                <a:latin typeface="Century Gothic" panose="020B0502020202020204" pitchFamily="34" charset="0"/>
              </a:rPr>
              <a:t>Seite 1 von 1</a:t>
            </a:r>
          </a:p>
          <a:p>
            <a:r>
              <a:rPr lang="de-DE" sz="1000" b="1">
                <a:solidFill>
                  <a:srgbClr val="00B0F0"/>
                </a:solidFill>
                <a:latin typeface="Century Gothic" panose="020B0502020202020204" pitchFamily="34" charset="0"/>
              </a:rPr>
              <a:t>UPfQK 2025</a:t>
            </a:r>
            <a:endParaRPr lang="de-DE" sz="1000" b="1" dirty="0">
              <a:solidFill>
                <a:srgbClr val="00B0F0"/>
              </a:solidFill>
              <a:latin typeface="Century Gothic" panose="020B0502020202020204" pitchFamily="34" charset="0"/>
            </a:endParaRPr>
          </a:p>
        </p:txBody>
      </p:sp>
      <p:sp>
        <p:nvSpPr>
          <p:cNvPr id="95" name="Rectangle 3"/>
          <p:cNvSpPr txBox="1">
            <a:spLocks noChangeArrowheads="1"/>
          </p:cNvSpPr>
          <p:nvPr/>
        </p:nvSpPr>
        <p:spPr bwMode="auto">
          <a:xfrm>
            <a:off x="5320681" y="4248150"/>
            <a:ext cx="2195999" cy="639840"/>
          </a:xfrm>
          <a:prstGeom prst="rect">
            <a:avLst/>
          </a:prstGeom>
          <a:noFill/>
          <a:ln w="19050">
            <a:solidFill>
              <a:srgbClr val="00B0F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lnSpc>
                <a:spcPct val="80000"/>
              </a:lnSpc>
              <a:buClrTx/>
              <a:buNone/>
              <a:defRPr/>
            </a:pPr>
            <a:r>
              <a:rPr lang="de-DE" altLang="de-DE" sz="1000" b="1" kern="0" dirty="0"/>
              <a:t>III  AUFBAUPRÜFUNG</a:t>
            </a:r>
          </a:p>
          <a:p>
            <a:pPr marL="180975" lvl="1" indent="0" defTabSz="586740" eaLnBrk="1" hangingPunct="1">
              <a:lnSpc>
                <a:spcPct val="80000"/>
              </a:lnSpc>
              <a:buClrTx/>
              <a:buNone/>
              <a:defRPr/>
            </a:pPr>
            <a:r>
              <a:rPr lang="de-DE" altLang="de-DE" sz="1000" b="1" kern="0" dirty="0"/>
              <a:t>ALLE BEREICHE</a:t>
            </a:r>
          </a:p>
          <a:p>
            <a:pPr marL="266700" lvl="1" indent="-104775" defTabSz="586740" eaLnBrk="1" hangingPunct="1">
              <a:lnSpc>
                <a:spcPct val="80000"/>
              </a:lnSpc>
              <a:spcBef>
                <a:spcPts val="0"/>
              </a:spcBef>
              <a:buClrTx/>
              <a:buFont typeface="Arial" panose="020B0604020202020204" pitchFamily="34" charset="0"/>
              <a:buChar char="•"/>
              <a:defRPr/>
            </a:pPr>
            <a:r>
              <a:rPr lang="de-DE" altLang="de-DE" sz="900" b="1" kern="0" dirty="0"/>
              <a:t>fachliche Fortentwicklung</a:t>
            </a:r>
          </a:p>
        </p:txBody>
      </p:sp>
      <p:sp>
        <p:nvSpPr>
          <p:cNvPr id="96" name="Rectangle 3"/>
          <p:cNvSpPr txBox="1">
            <a:spLocks noChangeArrowheads="1"/>
          </p:cNvSpPr>
          <p:nvPr/>
        </p:nvSpPr>
        <p:spPr bwMode="auto">
          <a:xfrm>
            <a:off x="5321591" y="3269569"/>
            <a:ext cx="2196000" cy="461814"/>
          </a:xfrm>
          <a:prstGeom prst="rect">
            <a:avLst/>
          </a:prstGeom>
          <a:noFill/>
          <a:ln w="19050">
            <a:solidFill>
              <a:srgbClr val="00B0F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179388" eaLnBrk="1" hangingPunct="1">
              <a:spcBef>
                <a:spcPts val="0"/>
              </a:spcBef>
              <a:buClrTx/>
              <a:buNone/>
              <a:tabLst>
                <a:tab pos="133350" algn="l"/>
              </a:tabLst>
              <a:defRPr/>
            </a:pPr>
            <a:r>
              <a:rPr lang="de-DE" altLang="de-DE" sz="1000" b="1" kern="0" dirty="0"/>
              <a:t>I   RÜCKSCHAU ALLE BEREICHE</a:t>
            </a:r>
          </a:p>
          <a:p>
            <a:pPr marL="266700" lvl="1" indent="-123825" defTabSz="586740" eaLnBrk="1" hangingPunct="1">
              <a:spcBef>
                <a:spcPts val="0"/>
              </a:spcBef>
              <a:buClrTx/>
              <a:buFont typeface="Arial" panose="020B0604020202020204" pitchFamily="34" charset="0"/>
              <a:buChar char="•"/>
              <a:defRPr/>
            </a:pPr>
            <a:r>
              <a:rPr lang="de-DE" altLang="de-DE" sz="900" b="1" kern="0" dirty="0"/>
              <a:t>Fehlerbeseitigung erfolgt?</a:t>
            </a:r>
          </a:p>
        </p:txBody>
      </p:sp>
      <p:sp>
        <p:nvSpPr>
          <p:cNvPr id="97" name="Rectangle 3"/>
          <p:cNvSpPr txBox="1">
            <a:spLocks noChangeArrowheads="1"/>
          </p:cNvSpPr>
          <p:nvPr/>
        </p:nvSpPr>
        <p:spPr bwMode="auto">
          <a:xfrm>
            <a:off x="5320681" y="4945111"/>
            <a:ext cx="2195998" cy="663172"/>
          </a:xfrm>
          <a:prstGeom prst="rect">
            <a:avLst/>
          </a:prstGeom>
          <a:noFill/>
          <a:ln w="19050">
            <a:solidFill>
              <a:srgbClr val="00B0F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lnSpc>
                <a:spcPct val="80000"/>
              </a:lnSpc>
              <a:buClrTx/>
              <a:buNone/>
              <a:defRPr/>
            </a:pPr>
            <a:r>
              <a:rPr lang="de-DE" altLang="de-DE" sz="900" b="1" kern="0" dirty="0"/>
              <a:t>IV  FUNKTIONSPRÜFUNG</a:t>
            </a:r>
          </a:p>
          <a:p>
            <a:pPr marL="180975" lvl="1" indent="0" defTabSz="586740" eaLnBrk="1" hangingPunct="1">
              <a:lnSpc>
                <a:spcPct val="80000"/>
              </a:lnSpc>
              <a:buClrTx/>
              <a:buNone/>
              <a:defRPr/>
            </a:pPr>
            <a:r>
              <a:rPr lang="de-DE" altLang="de-DE" sz="900" b="1" kern="0" dirty="0"/>
              <a:t>KANZLEIORGANISATION</a:t>
            </a:r>
          </a:p>
          <a:p>
            <a:pPr marL="257175" lvl="1" indent="-95250" defTabSz="586740" eaLnBrk="1" hangingPunct="1">
              <a:lnSpc>
                <a:spcPct val="80000"/>
              </a:lnSpc>
              <a:buClrTx/>
              <a:buFont typeface="Arial" panose="020B0604020202020204" pitchFamily="34" charset="0"/>
              <a:buChar char="•"/>
              <a:defRPr/>
            </a:pPr>
            <a:r>
              <a:rPr lang="de-DE" altLang="de-DE" sz="900" b="1" kern="0" dirty="0"/>
              <a:t>Einhaltung der Vorgaben</a:t>
            </a:r>
          </a:p>
          <a:p>
            <a:pPr marL="0" lvl="1" indent="0" defTabSz="586740" eaLnBrk="1" hangingPunct="1">
              <a:lnSpc>
                <a:spcPct val="80000"/>
              </a:lnSpc>
              <a:buClrTx/>
              <a:buNone/>
              <a:defRPr/>
            </a:pPr>
            <a:endParaRPr lang="de-DE" altLang="de-DE" sz="1000" b="1" kern="0" dirty="0"/>
          </a:p>
        </p:txBody>
      </p:sp>
      <p:sp>
        <p:nvSpPr>
          <p:cNvPr id="98" name="Rectangle 3"/>
          <p:cNvSpPr txBox="1">
            <a:spLocks noChangeArrowheads="1"/>
          </p:cNvSpPr>
          <p:nvPr/>
        </p:nvSpPr>
        <p:spPr bwMode="auto">
          <a:xfrm>
            <a:off x="5326699" y="5664440"/>
            <a:ext cx="2195998" cy="1608511"/>
          </a:xfrm>
          <a:prstGeom prst="rect">
            <a:avLst/>
          </a:prstGeom>
          <a:noFill/>
          <a:ln w="19050">
            <a:solidFill>
              <a:srgbClr val="00B0F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lnSpc>
                <a:spcPct val="80000"/>
              </a:lnSpc>
              <a:buClrTx/>
              <a:buNone/>
              <a:defRPr/>
            </a:pPr>
            <a:r>
              <a:rPr lang="de-DE" altLang="de-DE" sz="1000" b="1" kern="0" dirty="0"/>
              <a:t>V  FUNKTIONSPRÜFUNG</a:t>
            </a:r>
          </a:p>
          <a:p>
            <a:pPr marL="180975" lvl="1" indent="0" defTabSz="586740" eaLnBrk="1" hangingPunct="1">
              <a:lnSpc>
                <a:spcPct val="80000"/>
              </a:lnSpc>
              <a:buClrTx/>
              <a:buNone/>
              <a:defRPr/>
            </a:pPr>
            <a:r>
              <a:rPr lang="de-DE" altLang="de-DE" sz="1000" b="1" kern="0" dirty="0"/>
              <a:t>AUFTRAGSABWICKLUNG</a:t>
            </a:r>
          </a:p>
          <a:p>
            <a:pPr marL="257175" lvl="1" indent="-95250" defTabSz="586740" eaLnBrk="1" hangingPunct="1">
              <a:lnSpc>
                <a:spcPct val="80000"/>
              </a:lnSpc>
              <a:buClrTx/>
              <a:buFont typeface="Arial" panose="020B0604020202020204" pitchFamily="34" charset="0"/>
              <a:buChar char="•"/>
              <a:defRPr/>
            </a:pPr>
            <a:r>
              <a:rPr lang="de-DE" altLang="de-DE" sz="900" b="1" kern="0" dirty="0"/>
              <a:t>Einhaltung der Vorgaben</a:t>
            </a:r>
          </a:p>
        </p:txBody>
      </p:sp>
      <p:cxnSp>
        <p:nvCxnSpPr>
          <p:cNvPr id="100" name="Gerade Verbindung 99"/>
          <p:cNvCxnSpPr/>
          <p:nvPr/>
        </p:nvCxnSpPr>
        <p:spPr>
          <a:xfrm flipH="1">
            <a:off x="5375734" y="3674233"/>
            <a:ext cx="432000" cy="0"/>
          </a:xfrm>
          <a:prstGeom prst="line">
            <a:avLst/>
          </a:prstGeom>
          <a:ln w="19050">
            <a:solidFill>
              <a:srgbClr val="00B0F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5" name="Gerade Verbindung 104"/>
          <p:cNvCxnSpPr/>
          <p:nvPr/>
        </p:nvCxnSpPr>
        <p:spPr>
          <a:xfrm>
            <a:off x="6976864" y="3674233"/>
            <a:ext cx="432000" cy="0"/>
          </a:xfrm>
          <a:prstGeom prst="line">
            <a:avLst/>
          </a:prstGeom>
          <a:ln w="19050">
            <a:solidFill>
              <a:srgbClr val="00B0F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2" name="Geschweifte Klammer links 111"/>
          <p:cNvSpPr/>
          <p:nvPr/>
        </p:nvSpPr>
        <p:spPr>
          <a:xfrm rot="16200000">
            <a:off x="10067141" y="4867679"/>
            <a:ext cx="171781" cy="5234601"/>
          </a:xfrm>
          <a:prstGeom prst="leftBrace">
            <a:avLst>
              <a:gd name="adj1" fmla="val 8333"/>
              <a:gd name="adj2" fmla="val 49818"/>
            </a:avLst>
          </a:prstGeom>
          <a:noFill/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4" name="Rectangle 3"/>
          <p:cNvSpPr txBox="1">
            <a:spLocks noChangeArrowheads="1"/>
          </p:cNvSpPr>
          <p:nvPr/>
        </p:nvSpPr>
        <p:spPr bwMode="auto">
          <a:xfrm>
            <a:off x="8481711" y="7576921"/>
            <a:ext cx="3302891" cy="149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1200" b="1" kern="0" dirty="0">
                <a:highlight>
                  <a:srgbClr val="CCECFF"/>
                </a:highlight>
              </a:rPr>
              <a:t>Zusammenfassende Darstellung Mängel</a:t>
            </a:r>
          </a:p>
        </p:txBody>
      </p:sp>
      <p:sp>
        <p:nvSpPr>
          <p:cNvPr id="115" name="Rectangle 3"/>
          <p:cNvSpPr txBox="1">
            <a:spLocks noChangeArrowheads="1"/>
          </p:cNvSpPr>
          <p:nvPr/>
        </p:nvSpPr>
        <p:spPr bwMode="auto">
          <a:xfrm>
            <a:off x="626390" y="4251276"/>
            <a:ext cx="301804" cy="64800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900" b="1" kern="0" dirty="0"/>
              <a:t>x</a:t>
            </a:r>
          </a:p>
        </p:txBody>
      </p:sp>
      <p:sp>
        <p:nvSpPr>
          <p:cNvPr id="116" name="Rectangle 3"/>
          <p:cNvSpPr txBox="1">
            <a:spLocks noChangeArrowheads="1"/>
          </p:cNvSpPr>
          <p:nvPr/>
        </p:nvSpPr>
        <p:spPr bwMode="auto">
          <a:xfrm>
            <a:off x="338356" y="4251276"/>
            <a:ext cx="288034" cy="64800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900" b="1" kern="0" dirty="0"/>
              <a:t>x</a:t>
            </a:r>
          </a:p>
        </p:txBody>
      </p:sp>
      <p:sp>
        <p:nvSpPr>
          <p:cNvPr id="117" name="Rectangle 3"/>
          <p:cNvSpPr txBox="1">
            <a:spLocks noChangeArrowheads="1"/>
          </p:cNvSpPr>
          <p:nvPr/>
        </p:nvSpPr>
        <p:spPr bwMode="auto">
          <a:xfrm>
            <a:off x="50322" y="4249812"/>
            <a:ext cx="288034" cy="64800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900" b="1" kern="0" dirty="0"/>
              <a:t>x</a:t>
            </a:r>
          </a:p>
        </p:txBody>
      </p:sp>
      <p:sp>
        <p:nvSpPr>
          <p:cNvPr id="118" name="Rectangle 3"/>
          <p:cNvSpPr txBox="1">
            <a:spLocks noChangeArrowheads="1"/>
          </p:cNvSpPr>
          <p:nvPr/>
        </p:nvSpPr>
        <p:spPr bwMode="auto">
          <a:xfrm>
            <a:off x="12435700" y="4249425"/>
            <a:ext cx="301804" cy="64800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ClrTx/>
              <a:buNone/>
              <a:defRPr/>
            </a:pPr>
            <a:r>
              <a:rPr lang="de-DE" altLang="de-DE" sz="900" b="1" kern="0" dirty="0"/>
              <a:t>x</a:t>
            </a:r>
          </a:p>
        </p:txBody>
      </p:sp>
      <p:sp>
        <p:nvSpPr>
          <p:cNvPr id="119" name="Rectangle 3"/>
          <p:cNvSpPr txBox="1">
            <a:spLocks noChangeArrowheads="1"/>
          </p:cNvSpPr>
          <p:nvPr/>
        </p:nvSpPr>
        <p:spPr bwMode="auto">
          <a:xfrm>
            <a:off x="12147666" y="4249425"/>
            <a:ext cx="288034" cy="64800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ClrTx/>
              <a:buNone/>
              <a:defRPr/>
            </a:pPr>
            <a:r>
              <a:rPr lang="de-DE" altLang="de-DE" sz="900" b="1" kern="0" dirty="0"/>
              <a:t>x</a:t>
            </a:r>
          </a:p>
        </p:txBody>
      </p:sp>
      <p:sp>
        <p:nvSpPr>
          <p:cNvPr id="120" name="Rectangle 3"/>
          <p:cNvSpPr txBox="1">
            <a:spLocks noChangeArrowheads="1"/>
          </p:cNvSpPr>
          <p:nvPr/>
        </p:nvSpPr>
        <p:spPr bwMode="auto">
          <a:xfrm>
            <a:off x="11859632" y="4248646"/>
            <a:ext cx="288034" cy="648852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ClrTx/>
              <a:buNone/>
              <a:defRPr/>
            </a:pPr>
            <a:r>
              <a:rPr lang="de-DE" altLang="de-DE" sz="900" b="1" kern="0" dirty="0"/>
              <a:t>x</a:t>
            </a:r>
          </a:p>
        </p:txBody>
      </p:sp>
      <p:sp>
        <p:nvSpPr>
          <p:cNvPr id="121" name="Rectangle 3"/>
          <p:cNvSpPr txBox="1">
            <a:spLocks noChangeArrowheads="1"/>
          </p:cNvSpPr>
          <p:nvPr/>
        </p:nvSpPr>
        <p:spPr bwMode="auto">
          <a:xfrm>
            <a:off x="12435700" y="3295774"/>
            <a:ext cx="301804" cy="42513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ClrTx/>
              <a:buNone/>
              <a:defRPr/>
            </a:pPr>
            <a:r>
              <a:rPr lang="de-DE" altLang="de-DE" sz="900" b="1" kern="0" dirty="0"/>
              <a:t>x</a:t>
            </a:r>
          </a:p>
        </p:txBody>
      </p:sp>
      <p:sp>
        <p:nvSpPr>
          <p:cNvPr id="122" name="Rectangle 3"/>
          <p:cNvSpPr txBox="1">
            <a:spLocks noChangeArrowheads="1"/>
          </p:cNvSpPr>
          <p:nvPr/>
        </p:nvSpPr>
        <p:spPr bwMode="auto">
          <a:xfrm>
            <a:off x="12147666" y="3295774"/>
            <a:ext cx="288034" cy="42513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ClrTx/>
              <a:buNone/>
              <a:defRPr/>
            </a:pPr>
            <a:r>
              <a:rPr lang="de-DE" altLang="de-DE" sz="900" b="1" kern="0" dirty="0"/>
              <a:t>x</a:t>
            </a:r>
          </a:p>
        </p:txBody>
      </p:sp>
      <p:sp>
        <p:nvSpPr>
          <p:cNvPr id="123" name="Rectangle 3"/>
          <p:cNvSpPr txBox="1">
            <a:spLocks noChangeArrowheads="1"/>
          </p:cNvSpPr>
          <p:nvPr/>
        </p:nvSpPr>
        <p:spPr bwMode="auto">
          <a:xfrm>
            <a:off x="11859632" y="3295774"/>
            <a:ext cx="288034" cy="42513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ClrTx/>
              <a:buNone/>
              <a:defRPr/>
            </a:pPr>
            <a:r>
              <a:rPr lang="de-DE" altLang="de-DE" sz="900" b="1" kern="0" dirty="0"/>
              <a:t>x</a:t>
            </a:r>
          </a:p>
        </p:txBody>
      </p:sp>
      <p:sp>
        <p:nvSpPr>
          <p:cNvPr id="124" name="Rectangle 3"/>
          <p:cNvSpPr txBox="1">
            <a:spLocks noChangeArrowheads="1"/>
          </p:cNvSpPr>
          <p:nvPr/>
        </p:nvSpPr>
        <p:spPr bwMode="auto">
          <a:xfrm>
            <a:off x="626388" y="3296554"/>
            <a:ext cx="301804" cy="42513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900" b="1" kern="0" dirty="0"/>
              <a:t>x</a:t>
            </a:r>
          </a:p>
        </p:txBody>
      </p:sp>
      <p:sp>
        <p:nvSpPr>
          <p:cNvPr id="125" name="Rectangle 3"/>
          <p:cNvSpPr txBox="1">
            <a:spLocks noChangeArrowheads="1"/>
          </p:cNvSpPr>
          <p:nvPr/>
        </p:nvSpPr>
        <p:spPr bwMode="auto">
          <a:xfrm>
            <a:off x="338354" y="3296554"/>
            <a:ext cx="288034" cy="42513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900" b="1" kern="0" dirty="0"/>
              <a:t>x</a:t>
            </a:r>
          </a:p>
        </p:txBody>
      </p:sp>
      <p:sp>
        <p:nvSpPr>
          <p:cNvPr id="126" name="Rectangle 3"/>
          <p:cNvSpPr txBox="1">
            <a:spLocks noChangeArrowheads="1"/>
          </p:cNvSpPr>
          <p:nvPr/>
        </p:nvSpPr>
        <p:spPr bwMode="auto">
          <a:xfrm>
            <a:off x="50320" y="3296554"/>
            <a:ext cx="288034" cy="42513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900" b="1" kern="0" dirty="0"/>
              <a:t>x</a:t>
            </a:r>
          </a:p>
        </p:txBody>
      </p:sp>
      <p:sp>
        <p:nvSpPr>
          <p:cNvPr id="127" name="Rectangle 3"/>
          <p:cNvSpPr txBox="1">
            <a:spLocks noChangeArrowheads="1"/>
          </p:cNvSpPr>
          <p:nvPr/>
        </p:nvSpPr>
        <p:spPr bwMode="auto">
          <a:xfrm>
            <a:off x="626388" y="4947182"/>
            <a:ext cx="301804" cy="662119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lnSpc>
                <a:spcPct val="80000"/>
              </a:lnSpc>
              <a:buNone/>
              <a:defRPr/>
            </a:pPr>
            <a:endParaRPr lang="de-DE" altLang="de-DE" sz="900" b="1" kern="0" dirty="0"/>
          </a:p>
        </p:txBody>
      </p:sp>
      <p:sp>
        <p:nvSpPr>
          <p:cNvPr id="128" name="Rectangle 3"/>
          <p:cNvSpPr txBox="1">
            <a:spLocks noChangeArrowheads="1"/>
          </p:cNvSpPr>
          <p:nvPr/>
        </p:nvSpPr>
        <p:spPr bwMode="auto">
          <a:xfrm>
            <a:off x="338354" y="4947182"/>
            <a:ext cx="288034" cy="662119"/>
          </a:xfrm>
          <a:prstGeom prst="rect">
            <a:avLst/>
          </a:prstGeom>
          <a:solidFill>
            <a:srgbClr val="FF0000"/>
          </a:solidFill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vert270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700" b="1" kern="0" dirty="0">
                <a:solidFill>
                  <a:schemeClr val="bg1"/>
                </a:solidFill>
              </a:rPr>
              <a:t>alle Bereiche</a:t>
            </a:r>
          </a:p>
        </p:txBody>
      </p:sp>
      <p:sp>
        <p:nvSpPr>
          <p:cNvPr id="129" name="Rectangle 3"/>
          <p:cNvSpPr txBox="1">
            <a:spLocks noChangeArrowheads="1"/>
          </p:cNvSpPr>
          <p:nvPr/>
        </p:nvSpPr>
        <p:spPr bwMode="auto">
          <a:xfrm>
            <a:off x="50320" y="4947182"/>
            <a:ext cx="288034" cy="662119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lnSpc>
                <a:spcPct val="80000"/>
              </a:lnSpc>
              <a:buNone/>
              <a:defRPr/>
            </a:pPr>
            <a:endParaRPr lang="de-DE" altLang="de-DE" sz="900" b="1" kern="0" dirty="0"/>
          </a:p>
        </p:txBody>
      </p:sp>
      <p:sp>
        <p:nvSpPr>
          <p:cNvPr id="130" name="Rectangle 3"/>
          <p:cNvSpPr txBox="1">
            <a:spLocks noChangeArrowheads="1"/>
          </p:cNvSpPr>
          <p:nvPr/>
        </p:nvSpPr>
        <p:spPr bwMode="auto">
          <a:xfrm>
            <a:off x="12435700" y="4952253"/>
            <a:ext cx="301804" cy="662119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lnSpc>
                <a:spcPct val="80000"/>
              </a:lnSpc>
              <a:buClrTx/>
              <a:buNone/>
              <a:defRPr/>
            </a:pPr>
            <a:endParaRPr lang="de-DE" altLang="de-DE" sz="900" b="1" kern="0" dirty="0"/>
          </a:p>
        </p:txBody>
      </p:sp>
      <p:sp>
        <p:nvSpPr>
          <p:cNvPr id="131" name="Rectangle 3"/>
          <p:cNvSpPr txBox="1">
            <a:spLocks noChangeArrowheads="1"/>
          </p:cNvSpPr>
          <p:nvPr/>
        </p:nvSpPr>
        <p:spPr bwMode="auto">
          <a:xfrm>
            <a:off x="12147666" y="4952253"/>
            <a:ext cx="288034" cy="662119"/>
          </a:xfrm>
          <a:prstGeom prst="rect">
            <a:avLst/>
          </a:prstGeom>
          <a:solidFill>
            <a:srgbClr val="FF0000"/>
          </a:solidFill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vert270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lnSpc>
                <a:spcPct val="80000"/>
              </a:lnSpc>
              <a:buClrTx/>
              <a:buNone/>
              <a:defRPr/>
            </a:pPr>
            <a:r>
              <a:rPr lang="de-DE" altLang="de-DE" sz="700" b="1" kern="0" dirty="0">
                <a:solidFill>
                  <a:schemeClr val="bg1"/>
                </a:solidFill>
              </a:rPr>
              <a:t>Alle Bereiche</a:t>
            </a:r>
          </a:p>
        </p:txBody>
      </p:sp>
      <p:sp>
        <p:nvSpPr>
          <p:cNvPr id="132" name="Rectangle 3"/>
          <p:cNvSpPr txBox="1">
            <a:spLocks noChangeArrowheads="1"/>
          </p:cNvSpPr>
          <p:nvPr/>
        </p:nvSpPr>
        <p:spPr bwMode="auto">
          <a:xfrm>
            <a:off x="11859632" y="4952253"/>
            <a:ext cx="288034" cy="662119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lnSpc>
                <a:spcPct val="80000"/>
              </a:lnSpc>
              <a:buClrTx/>
              <a:buNone/>
              <a:defRPr/>
            </a:pPr>
            <a:endParaRPr lang="de-DE" altLang="de-DE" sz="900" b="1" kern="0" dirty="0"/>
          </a:p>
        </p:txBody>
      </p:sp>
      <p:sp>
        <p:nvSpPr>
          <p:cNvPr id="136" name="Rectangle 3"/>
          <p:cNvSpPr txBox="1">
            <a:spLocks noChangeArrowheads="1"/>
          </p:cNvSpPr>
          <p:nvPr/>
        </p:nvSpPr>
        <p:spPr bwMode="auto">
          <a:xfrm>
            <a:off x="12435700" y="5653582"/>
            <a:ext cx="301804" cy="1745926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lnSpc>
                <a:spcPct val="80000"/>
              </a:lnSpc>
              <a:buClrTx/>
              <a:buNone/>
              <a:defRPr/>
            </a:pPr>
            <a:endParaRPr lang="de-DE" altLang="de-DE" sz="900" b="1" kern="0"/>
          </a:p>
        </p:txBody>
      </p:sp>
      <p:sp>
        <p:nvSpPr>
          <p:cNvPr id="137" name="Rectangle 3"/>
          <p:cNvSpPr txBox="1">
            <a:spLocks noChangeArrowheads="1"/>
          </p:cNvSpPr>
          <p:nvPr/>
        </p:nvSpPr>
        <p:spPr bwMode="auto">
          <a:xfrm>
            <a:off x="12147666" y="5653582"/>
            <a:ext cx="288034" cy="1745926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lnSpc>
                <a:spcPct val="80000"/>
              </a:lnSpc>
              <a:buClrTx/>
              <a:buNone/>
              <a:defRPr/>
            </a:pPr>
            <a:endParaRPr lang="de-DE" altLang="de-DE" sz="900" b="1" kern="0" dirty="0"/>
          </a:p>
        </p:txBody>
      </p:sp>
      <p:sp>
        <p:nvSpPr>
          <p:cNvPr id="138" name="Rectangle 3"/>
          <p:cNvSpPr txBox="1">
            <a:spLocks noChangeArrowheads="1"/>
          </p:cNvSpPr>
          <p:nvPr/>
        </p:nvSpPr>
        <p:spPr bwMode="auto">
          <a:xfrm>
            <a:off x="11859632" y="5658720"/>
            <a:ext cx="288034" cy="1740370"/>
          </a:xfrm>
          <a:prstGeom prst="rect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vert270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lnSpc>
                <a:spcPct val="80000"/>
              </a:lnSpc>
              <a:buClrTx/>
              <a:buNone/>
              <a:defRPr/>
            </a:pPr>
            <a:r>
              <a:rPr lang="de-DE" altLang="de-DE" sz="700" b="1" kern="0" dirty="0">
                <a:solidFill>
                  <a:schemeClr val="bg1"/>
                </a:solidFill>
              </a:rPr>
              <a:t>größere Auftragsauswahl</a:t>
            </a:r>
          </a:p>
        </p:txBody>
      </p:sp>
      <p:sp>
        <p:nvSpPr>
          <p:cNvPr id="142" name="Rectangle 3"/>
          <p:cNvSpPr txBox="1">
            <a:spLocks noChangeArrowheads="1"/>
          </p:cNvSpPr>
          <p:nvPr/>
        </p:nvSpPr>
        <p:spPr bwMode="auto">
          <a:xfrm>
            <a:off x="626388" y="5653582"/>
            <a:ext cx="301804" cy="1751482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lnSpc>
                <a:spcPct val="80000"/>
              </a:lnSpc>
              <a:buNone/>
              <a:defRPr/>
            </a:pPr>
            <a:endParaRPr lang="de-DE" altLang="de-DE" sz="900" b="1" kern="0" dirty="0"/>
          </a:p>
        </p:txBody>
      </p:sp>
      <p:sp>
        <p:nvSpPr>
          <p:cNvPr id="143" name="Rectangle 3"/>
          <p:cNvSpPr txBox="1">
            <a:spLocks noChangeArrowheads="1"/>
          </p:cNvSpPr>
          <p:nvPr/>
        </p:nvSpPr>
        <p:spPr bwMode="auto">
          <a:xfrm>
            <a:off x="338354" y="5653582"/>
            <a:ext cx="288034" cy="1751471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lnSpc>
                <a:spcPct val="80000"/>
              </a:lnSpc>
              <a:buNone/>
              <a:defRPr/>
            </a:pPr>
            <a:endParaRPr lang="de-DE" altLang="de-DE" sz="900" b="1" kern="0" dirty="0"/>
          </a:p>
        </p:txBody>
      </p:sp>
      <p:sp>
        <p:nvSpPr>
          <p:cNvPr id="144" name="Rectangle 3"/>
          <p:cNvSpPr txBox="1">
            <a:spLocks noChangeArrowheads="1"/>
          </p:cNvSpPr>
          <p:nvPr/>
        </p:nvSpPr>
        <p:spPr bwMode="auto">
          <a:xfrm>
            <a:off x="50320" y="5653645"/>
            <a:ext cx="288034" cy="1751401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vert270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700" b="1" kern="0" dirty="0"/>
              <a:t>Kleine Auftragsauswahl  </a:t>
            </a:r>
          </a:p>
          <a:p>
            <a:pPr marL="0" lvl="1" indent="0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700" b="1" kern="0" dirty="0"/>
              <a:t>min. 1 Auftrag)</a:t>
            </a:r>
          </a:p>
        </p:txBody>
      </p:sp>
      <p:sp>
        <p:nvSpPr>
          <p:cNvPr id="145" name="Rectangle 3"/>
          <p:cNvSpPr txBox="1">
            <a:spLocks noChangeArrowheads="1"/>
          </p:cNvSpPr>
          <p:nvPr/>
        </p:nvSpPr>
        <p:spPr bwMode="auto">
          <a:xfrm>
            <a:off x="626388" y="2070970"/>
            <a:ext cx="301804" cy="108000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vert270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700" b="1" kern="0" dirty="0"/>
              <a:t>Nachschausystem</a:t>
            </a:r>
          </a:p>
        </p:txBody>
      </p:sp>
      <p:sp>
        <p:nvSpPr>
          <p:cNvPr id="146" name="Rectangle 3"/>
          <p:cNvSpPr txBox="1">
            <a:spLocks noChangeArrowheads="1"/>
          </p:cNvSpPr>
          <p:nvPr/>
        </p:nvSpPr>
        <p:spPr bwMode="auto">
          <a:xfrm>
            <a:off x="338354" y="2070970"/>
            <a:ext cx="288034" cy="108000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vert270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700" b="1" kern="0" dirty="0"/>
              <a:t>Kanzleiorganisation</a:t>
            </a:r>
          </a:p>
        </p:txBody>
      </p:sp>
      <p:sp>
        <p:nvSpPr>
          <p:cNvPr id="147" name="Rectangle 3"/>
          <p:cNvSpPr txBox="1">
            <a:spLocks noChangeArrowheads="1"/>
          </p:cNvSpPr>
          <p:nvPr/>
        </p:nvSpPr>
        <p:spPr bwMode="auto">
          <a:xfrm>
            <a:off x="50320" y="2070970"/>
            <a:ext cx="288034" cy="108000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vert270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700" b="1" kern="0" dirty="0"/>
              <a:t>Auftragsdurchführung</a:t>
            </a:r>
          </a:p>
        </p:txBody>
      </p:sp>
      <p:sp>
        <p:nvSpPr>
          <p:cNvPr id="148" name="Rectangle 3"/>
          <p:cNvSpPr txBox="1">
            <a:spLocks noChangeArrowheads="1"/>
          </p:cNvSpPr>
          <p:nvPr/>
        </p:nvSpPr>
        <p:spPr bwMode="auto">
          <a:xfrm>
            <a:off x="43484" y="1782770"/>
            <a:ext cx="884708" cy="288000"/>
          </a:xfrm>
          <a:prstGeom prst="rect">
            <a:avLst/>
          </a:prstGeom>
          <a:solidFill>
            <a:srgbClr val="CCECFF"/>
          </a:solidFill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de-DE"/>
            </a:defPPr>
            <a:lvl1pPr marL="506730" indent="-50673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latin typeface="Century Gothic" panose="020B0502020202020204" pitchFamily="34" charset="0"/>
              </a:defRPr>
            </a:lvl1pPr>
            <a:lvl2pPr marL="377825" lvl="1" indent="-377825" defTabSz="58674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§"/>
              <a:defRPr sz="1600" b="1" kern="0">
                <a:latin typeface="Century Gothic" panose="020B0502020202020204" pitchFamily="34" charset="0"/>
              </a:defRPr>
            </a:lvl2pPr>
            <a:lvl3pPr marL="2011363" indent="-50673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latin typeface="Century Gothic" panose="020B0502020202020204" pitchFamily="34" charset="0"/>
              </a:defRPr>
            </a:lvl3pPr>
            <a:lvl4pPr marL="2755900" indent="-493395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latin typeface="Century Gothic" panose="020B0502020202020204" pitchFamily="34" charset="0"/>
              </a:defRPr>
            </a:lvl4pPr>
            <a:lvl5pPr marL="3520440" indent="-51339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latin typeface="Century Gothic" panose="020B0502020202020204" pitchFamily="34" charset="0"/>
              </a:defRPr>
            </a:lvl5pPr>
            <a:lvl6pPr marL="4160520" indent="-513398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/>
            </a:lvl6pPr>
            <a:lvl7pPr marL="4800600" indent="-513398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/>
            </a:lvl7pPr>
            <a:lvl8pPr marL="5440680" indent="-513398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/>
            </a:lvl8pPr>
            <a:lvl9pPr marL="6080760" indent="-513398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/>
            </a:lvl9pPr>
          </a:lstStyle>
          <a:p>
            <a:pPr marL="0" lvl="1" indent="0">
              <a:buNone/>
            </a:pPr>
            <a:r>
              <a:rPr lang="de-DE" altLang="de-DE" sz="800" dirty="0"/>
              <a:t>Gegenstand der Prüfung</a:t>
            </a:r>
          </a:p>
        </p:txBody>
      </p:sp>
      <p:sp>
        <p:nvSpPr>
          <p:cNvPr id="149" name="Rectangle 3"/>
          <p:cNvSpPr txBox="1">
            <a:spLocks noChangeArrowheads="1"/>
          </p:cNvSpPr>
          <p:nvPr/>
        </p:nvSpPr>
        <p:spPr bwMode="auto">
          <a:xfrm>
            <a:off x="12435700" y="2070970"/>
            <a:ext cx="301804" cy="108000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vert270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700" b="1" kern="0" dirty="0"/>
              <a:t>Nachschausystem</a:t>
            </a:r>
          </a:p>
        </p:txBody>
      </p:sp>
      <p:sp>
        <p:nvSpPr>
          <p:cNvPr id="150" name="Rectangle 3"/>
          <p:cNvSpPr txBox="1">
            <a:spLocks noChangeArrowheads="1"/>
          </p:cNvSpPr>
          <p:nvPr/>
        </p:nvSpPr>
        <p:spPr bwMode="auto">
          <a:xfrm>
            <a:off x="12147666" y="2070970"/>
            <a:ext cx="288034" cy="108000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vert270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700" b="1" kern="0" dirty="0"/>
              <a:t>Kanzleiorganisation</a:t>
            </a:r>
          </a:p>
        </p:txBody>
      </p:sp>
      <p:sp>
        <p:nvSpPr>
          <p:cNvPr id="151" name="Rectangle 3"/>
          <p:cNvSpPr txBox="1">
            <a:spLocks noChangeArrowheads="1"/>
          </p:cNvSpPr>
          <p:nvPr/>
        </p:nvSpPr>
        <p:spPr bwMode="auto">
          <a:xfrm>
            <a:off x="11859632" y="2070970"/>
            <a:ext cx="288034" cy="108000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vert270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700" b="1" kern="0" dirty="0"/>
              <a:t>Auftragsdurchführung</a:t>
            </a:r>
          </a:p>
        </p:txBody>
      </p:sp>
      <p:sp>
        <p:nvSpPr>
          <p:cNvPr id="152" name="Rectangle 3"/>
          <p:cNvSpPr txBox="1">
            <a:spLocks noChangeArrowheads="1"/>
          </p:cNvSpPr>
          <p:nvPr/>
        </p:nvSpPr>
        <p:spPr bwMode="auto">
          <a:xfrm>
            <a:off x="11852796" y="1782770"/>
            <a:ext cx="884708" cy="288000"/>
          </a:xfrm>
          <a:prstGeom prst="rect">
            <a:avLst/>
          </a:prstGeom>
          <a:solidFill>
            <a:srgbClr val="CCECFF"/>
          </a:solidFill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de-DE"/>
            </a:defPPr>
            <a:lvl1pPr marL="506730" indent="-50673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latin typeface="Century Gothic" panose="020B0502020202020204" pitchFamily="34" charset="0"/>
              </a:defRPr>
            </a:lvl1pPr>
            <a:lvl2pPr marL="377825" lvl="1" indent="-377825" defTabSz="58674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§"/>
              <a:defRPr sz="1600" b="1" kern="0">
                <a:latin typeface="Century Gothic" panose="020B0502020202020204" pitchFamily="34" charset="0"/>
              </a:defRPr>
            </a:lvl2pPr>
            <a:lvl3pPr marL="2011363" indent="-50673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latin typeface="Century Gothic" panose="020B0502020202020204" pitchFamily="34" charset="0"/>
              </a:defRPr>
            </a:lvl3pPr>
            <a:lvl4pPr marL="2755900" indent="-493395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latin typeface="Century Gothic" panose="020B0502020202020204" pitchFamily="34" charset="0"/>
              </a:defRPr>
            </a:lvl4pPr>
            <a:lvl5pPr marL="3520440" indent="-51339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latin typeface="Century Gothic" panose="020B0502020202020204" pitchFamily="34" charset="0"/>
              </a:defRPr>
            </a:lvl5pPr>
            <a:lvl6pPr marL="4160520" indent="-513398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/>
            </a:lvl6pPr>
            <a:lvl7pPr marL="4800600" indent="-513398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/>
            </a:lvl7pPr>
            <a:lvl8pPr marL="5440680" indent="-513398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/>
            </a:lvl8pPr>
            <a:lvl9pPr marL="6080760" indent="-513398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/>
            </a:lvl9pPr>
          </a:lstStyle>
          <a:p>
            <a:pPr marL="0" lvl="1" indent="0">
              <a:buNone/>
            </a:pPr>
            <a:r>
              <a:rPr lang="de-DE" altLang="de-DE" sz="800" dirty="0"/>
              <a:t>Gegenstand der Prüfung</a:t>
            </a:r>
          </a:p>
        </p:txBody>
      </p:sp>
      <p:sp>
        <p:nvSpPr>
          <p:cNvPr id="166" name="Rectangle 3"/>
          <p:cNvSpPr txBox="1">
            <a:spLocks noChangeArrowheads="1"/>
          </p:cNvSpPr>
          <p:nvPr/>
        </p:nvSpPr>
        <p:spPr bwMode="auto">
          <a:xfrm>
            <a:off x="7433266" y="7024828"/>
            <a:ext cx="1080120" cy="35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 dirty="0"/>
              <a:t>Nachschau-</a:t>
            </a:r>
          </a:p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/>
              <a:t>bogen 6/2025</a:t>
            </a:r>
            <a:endParaRPr lang="de-DE" altLang="de-DE" sz="800" b="1" kern="0" dirty="0"/>
          </a:p>
        </p:txBody>
      </p:sp>
      <p:sp>
        <p:nvSpPr>
          <p:cNvPr id="167" name="Ellipse 166"/>
          <p:cNvSpPr/>
          <p:nvPr/>
        </p:nvSpPr>
        <p:spPr>
          <a:xfrm>
            <a:off x="7522968" y="6989163"/>
            <a:ext cx="876061" cy="415278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cxnSp>
        <p:nvCxnSpPr>
          <p:cNvPr id="168" name="Gerade Verbindung 167"/>
          <p:cNvCxnSpPr/>
          <p:nvPr/>
        </p:nvCxnSpPr>
        <p:spPr>
          <a:xfrm>
            <a:off x="496144" y="3151365"/>
            <a:ext cx="0" cy="124032"/>
          </a:xfrm>
          <a:prstGeom prst="line">
            <a:avLst/>
          </a:prstGeom>
          <a:ln w="19050">
            <a:solidFill>
              <a:srgbClr val="00B0F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9" name="Gerade Verbindung 168"/>
          <p:cNvCxnSpPr/>
          <p:nvPr/>
        </p:nvCxnSpPr>
        <p:spPr>
          <a:xfrm>
            <a:off x="784176" y="3151341"/>
            <a:ext cx="0" cy="124032"/>
          </a:xfrm>
          <a:prstGeom prst="line">
            <a:avLst/>
          </a:prstGeom>
          <a:ln w="19050">
            <a:solidFill>
              <a:srgbClr val="00B0F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0" name="Gerade Verbindung 169"/>
          <p:cNvCxnSpPr/>
          <p:nvPr/>
        </p:nvCxnSpPr>
        <p:spPr>
          <a:xfrm>
            <a:off x="208112" y="3151341"/>
            <a:ext cx="0" cy="124032"/>
          </a:xfrm>
          <a:prstGeom prst="line">
            <a:avLst/>
          </a:prstGeom>
          <a:ln w="19050">
            <a:solidFill>
              <a:srgbClr val="00B0F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1" name="Gerade Verbindung 170"/>
          <p:cNvCxnSpPr/>
          <p:nvPr/>
        </p:nvCxnSpPr>
        <p:spPr>
          <a:xfrm>
            <a:off x="12305456" y="3151365"/>
            <a:ext cx="0" cy="124032"/>
          </a:xfrm>
          <a:prstGeom prst="line">
            <a:avLst/>
          </a:prstGeom>
          <a:ln w="19050">
            <a:solidFill>
              <a:srgbClr val="00B0F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2" name="Gerade Verbindung 171"/>
          <p:cNvCxnSpPr/>
          <p:nvPr/>
        </p:nvCxnSpPr>
        <p:spPr>
          <a:xfrm>
            <a:off x="12593488" y="3151341"/>
            <a:ext cx="0" cy="124032"/>
          </a:xfrm>
          <a:prstGeom prst="line">
            <a:avLst/>
          </a:prstGeom>
          <a:ln w="19050">
            <a:solidFill>
              <a:srgbClr val="00B0F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3" name="Gerade Verbindung 172"/>
          <p:cNvCxnSpPr/>
          <p:nvPr/>
        </p:nvCxnSpPr>
        <p:spPr>
          <a:xfrm>
            <a:off x="12017424" y="3151341"/>
            <a:ext cx="0" cy="124032"/>
          </a:xfrm>
          <a:prstGeom prst="line">
            <a:avLst/>
          </a:prstGeom>
          <a:ln w="19050">
            <a:solidFill>
              <a:srgbClr val="00B0F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1" name="Rectangle 3"/>
          <p:cNvSpPr txBox="1">
            <a:spLocks noChangeArrowheads="1"/>
          </p:cNvSpPr>
          <p:nvPr/>
        </p:nvSpPr>
        <p:spPr bwMode="auto">
          <a:xfrm>
            <a:off x="11889850" y="7917539"/>
            <a:ext cx="720000" cy="1544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spcBef>
                <a:spcPts val="0"/>
              </a:spcBef>
              <a:spcAft>
                <a:spcPts val="300"/>
              </a:spcAft>
              <a:buNone/>
              <a:defRPr/>
            </a:pPr>
            <a:endParaRPr lang="de-DE" altLang="de-DE" sz="700" b="1" kern="0" dirty="0"/>
          </a:p>
          <a:p>
            <a:pPr marL="0" lvl="1" indent="0" defTabSz="586740" eaLnBrk="1" hangingPunct="1">
              <a:spcBef>
                <a:spcPts val="100"/>
              </a:spcBef>
              <a:spcAft>
                <a:spcPts val="100"/>
              </a:spcAft>
              <a:buNone/>
              <a:defRPr/>
            </a:pPr>
            <a:r>
              <a:rPr lang="de-DE" altLang="de-DE" sz="700" b="1" kern="0"/>
              <a:t>= PH   5/3</a:t>
            </a:r>
            <a:endParaRPr lang="de-DE" altLang="de-DE" sz="700" b="1" kern="0" dirty="0"/>
          </a:p>
          <a:p>
            <a:pPr marL="0" lvl="1" indent="0" defTabSz="586740" eaLnBrk="1" hangingPunct="1">
              <a:spcBef>
                <a:spcPts val="100"/>
              </a:spcBef>
              <a:spcAft>
                <a:spcPts val="100"/>
              </a:spcAft>
              <a:buNone/>
              <a:defRPr/>
            </a:pPr>
            <a:r>
              <a:rPr lang="de-DE" altLang="de-DE" sz="700" b="1" kern="0"/>
              <a:t>= PH   5/4</a:t>
            </a:r>
            <a:endParaRPr lang="de-DE" altLang="de-DE" sz="700" b="1" kern="0" dirty="0"/>
          </a:p>
          <a:p>
            <a:pPr marL="0" lvl="1" indent="0" defTabSz="586740" eaLnBrk="1" hangingPunct="1">
              <a:spcBef>
                <a:spcPts val="100"/>
              </a:spcBef>
              <a:spcAft>
                <a:spcPts val="100"/>
              </a:spcAft>
              <a:buNone/>
              <a:defRPr/>
            </a:pPr>
            <a:r>
              <a:rPr lang="de-DE" altLang="de-DE" sz="700" b="1" kern="0" dirty="0"/>
              <a:t>= </a:t>
            </a:r>
            <a:r>
              <a:rPr lang="de-DE" altLang="de-DE" sz="700" b="1" kern="0"/>
              <a:t>PH   5/5</a:t>
            </a:r>
            <a:endParaRPr lang="de-DE" altLang="de-DE" sz="700" b="1" kern="0" dirty="0"/>
          </a:p>
          <a:p>
            <a:pPr marL="0" lvl="1" indent="0" defTabSz="586740" eaLnBrk="1" hangingPunct="1">
              <a:spcBef>
                <a:spcPts val="100"/>
              </a:spcBef>
              <a:spcAft>
                <a:spcPts val="100"/>
              </a:spcAft>
              <a:buNone/>
              <a:defRPr/>
            </a:pPr>
            <a:r>
              <a:rPr lang="de-DE" altLang="de-DE" sz="700" b="1" kern="0" dirty="0"/>
              <a:t>= </a:t>
            </a:r>
            <a:r>
              <a:rPr lang="de-DE" altLang="de-DE" sz="700" b="1" kern="0"/>
              <a:t>PH   5/6</a:t>
            </a:r>
            <a:endParaRPr lang="de-DE" altLang="de-DE" sz="700" b="1" kern="0" dirty="0"/>
          </a:p>
          <a:p>
            <a:pPr marL="0" lvl="1" indent="0" defTabSz="586740" eaLnBrk="1" hangingPunct="1">
              <a:spcBef>
                <a:spcPts val="100"/>
              </a:spcBef>
              <a:spcAft>
                <a:spcPts val="100"/>
              </a:spcAft>
              <a:buNone/>
              <a:defRPr/>
            </a:pPr>
            <a:r>
              <a:rPr lang="de-DE" altLang="de-DE" sz="700" b="1" kern="0" dirty="0"/>
              <a:t>= </a:t>
            </a:r>
            <a:r>
              <a:rPr lang="de-DE" altLang="de-DE" sz="700" b="1" kern="0"/>
              <a:t>PH   5/7</a:t>
            </a:r>
            <a:endParaRPr lang="de-DE" altLang="de-DE" sz="700" b="1" kern="0" dirty="0"/>
          </a:p>
          <a:p>
            <a:pPr marL="0" lvl="1" indent="0" defTabSz="586740" eaLnBrk="1" hangingPunct="1">
              <a:spcBef>
                <a:spcPts val="100"/>
              </a:spcBef>
              <a:spcAft>
                <a:spcPts val="100"/>
              </a:spcAft>
              <a:buNone/>
              <a:defRPr/>
            </a:pPr>
            <a:r>
              <a:rPr lang="de-DE" altLang="de-DE" sz="700" b="1" kern="0" dirty="0"/>
              <a:t>= </a:t>
            </a:r>
            <a:r>
              <a:rPr lang="de-DE" altLang="de-DE" sz="700" b="1" kern="0"/>
              <a:t>PH   5/8</a:t>
            </a:r>
            <a:endParaRPr lang="de-DE" altLang="de-DE" sz="700" b="1" kern="0" dirty="0"/>
          </a:p>
          <a:p>
            <a:pPr marL="0" lvl="1" indent="0" defTabSz="586740" eaLnBrk="1" hangingPunct="1">
              <a:spcBef>
                <a:spcPts val="100"/>
              </a:spcBef>
              <a:spcAft>
                <a:spcPts val="100"/>
              </a:spcAft>
              <a:buNone/>
              <a:defRPr/>
            </a:pPr>
            <a:r>
              <a:rPr lang="de-DE" altLang="de-DE" sz="700" b="1" kern="0" dirty="0"/>
              <a:t>= </a:t>
            </a:r>
            <a:r>
              <a:rPr lang="de-DE" altLang="de-DE" sz="700" b="1" kern="0"/>
              <a:t>PH   5/9</a:t>
            </a:r>
            <a:endParaRPr lang="de-DE" altLang="de-DE" sz="700" b="1" kern="0" dirty="0"/>
          </a:p>
          <a:p>
            <a:pPr marL="0" lvl="1" indent="0" defTabSz="586740" eaLnBrk="1" hangingPunct="1">
              <a:spcBef>
                <a:spcPts val="100"/>
              </a:spcBef>
              <a:spcAft>
                <a:spcPts val="100"/>
              </a:spcAft>
              <a:buNone/>
              <a:defRPr/>
            </a:pPr>
            <a:r>
              <a:rPr lang="de-DE" altLang="de-DE" sz="700" b="1" kern="0" dirty="0"/>
              <a:t>= PH 5/10</a:t>
            </a:r>
          </a:p>
          <a:p>
            <a:pPr marL="0" lvl="1" indent="0" defTabSz="586740" eaLnBrk="1" hangingPunct="1">
              <a:spcBef>
                <a:spcPts val="100"/>
              </a:spcBef>
              <a:spcAft>
                <a:spcPts val="100"/>
              </a:spcAft>
              <a:buNone/>
              <a:defRPr/>
            </a:pPr>
            <a:r>
              <a:rPr lang="de-DE" altLang="de-DE" sz="700" b="1" kern="0" dirty="0"/>
              <a:t>= PH 5/11</a:t>
            </a:r>
          </a:p>
        </p:txBody>
      </p:sp>
      <p:sp>
        <p:nvSpPr>
          <p:cNvPr id="162" name="Rectangle 3"/>
          <p:cNvSpPr txBox="1">
            <a:spLocks noChangeArrowheads="1"/>
          </p:cNvSpPr>
          <p:nvPr/>
        </p:nvSpPr>
        <p:spPr bwMode="auto">
          <a:xfrm rot="243720">
            <a:off x="10552062" y="466068"/>
            <a:ext cx="2035156" cy="551640"/>
          </a:xfrm>
          <a:prstGeom prst="roundRect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de-DE" altLang="de-DE" sz="800" b="1" kern="0" dirty="0">
                <a:solidFill>
                  <a:schemeClr val="bg1"/>
                </a:solidFill>
              </a:rPr>
              <a:t>gebührenfreies Downloaden der vollständigen Fassung der Prüferhilfen unter www.audfit.de </a:t>
            </a:r>
          </a:p>
        </p:txBody>
      </p:sp>
      <p:sp>
        <p:nvSpPr>
          <p:cNvPr id="175" name="Rectangle 3"/>
          <p:cNvSpPr txBox="1">
            <a:spLocks noChangeArrowheads="1"/>
          </p:cNvSpPr>
          <p:nvPr/>
        </p:nvSpPr>
        <p:spPr bwMode="auto">
          <a:xfrm>
            <a:off x="10465414" y="7918106"/>
            <a:ext cx="1656000" cy="1462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spcBef>
                <a:spcPts val="0"/>
              </a:spcBef>
              <a:spcAft>
                <a:spcPts val="300"/>
              </a:spcAft>
              <a:buNone/>
              <a:defRPr/>
            </a:pPr>
            <a:r>
              <a:rPr lang="de-DE" altLang="de-DE" sz="700" b="1" kern="0" dirty="0"/>
              <a:t>LEGENDE:</a:t>
            </a:r>
          </a:p>
          <a:p>
            <a:pPr marL="0" lvl="1" indent="0" defTabSz="809625" eaLnBrk="1" hangingPunct="1">
              <a:spcBef>
                <a:spcPts val="100"/>
              </a:spcBef>
              <a:spcAft>
                <a:spcPts val="100"/>
              </a:spcAft>
              <a:buNone/>
              <a:tabLst>
                <a:tab pos="1052513" algn="l"/>
                <a:tab pos="1219200" algn="l"/>
              </a:tabLst>
              <a:defRPr/>
            </a:pPr>
            <a:r>
              <a:rPr lang="de-DE" altLang="de-DE" sz="700" b="1" kern="0" dirty="0"/>
              <a:t>Nachschaurichtlinie     2025</a:t>
            </a:r>
          </a:p>
          <a:p>
            <a:pPr marL="0" lvl="1" indent="0" defTabSz="586740" eaLnBrk="1" hangingPunct="1">
              <a:spcBef>
                <a:spcPts val="100"/>
              </a:spcBef>
              <a:spcAft>
                <a:spcPts val="100"/>
              </a:spcAft>
              <a:buNone/>
              <a:defRPr/>
            </a:pPr>
            <a:r>
              <a:rPr lang="de-DE" altLang="de-DE" sz="700" b="1" kern="0" dirty="0"/>
              <a:t>Nachschaubogen    1/2025</a:t>
            </a:r>
          </a:p>
          <a:p>
            <a:pPr marL="0" lvl="1" indent="0" defTabSz="586740" eaLnBrk="1" hangingPunct="1">
              <a:spcBef>
                <a:spcPts val="100"/>
              </a:spcBef>
              <a:spcAft>
                <a:spcPts val="100"/>
              </a:spcAft>
              <a:buNone/>
              <a:defRPr/>
            </a:pPr>
            <a:r>
              <a:rPr lang="de-DE" altLang="de-DE" sz="700" b="1" kern="0" dirty="0"/>
              <a:t>Nachschaubogen    2/2025</a:t>
            </a:r>
          </a:p>
          <a:p>
            <a:pPr marL="0" lvl="1" indent="0" defTabSz="586740" eaLnBrk="1" hangingPunct="1">
              <a:spcBef>
                <a:spcPts val="100"/>
              </a:spcBef>
              <a:spcAft>
                <a:spcPts val="100"/>
              </a:spcAft>
              <a:buNone/>
              <a:defRPr/>
            </a:pPr>
            <a:r>
              <a:rPr lang="de-DE" altLang="de-DE" sz="700" b="1" kern="0" dirty="0"/>
              <a:t>Nachschaubogen    3/2025</a:t>
            </a:r>
          </a:p>
          <a:p>
            <a:pPr marL="0" lvl="1" indent="0" defTabSz="895350" eaLnBrk="1" hangingPunct="1">
              <a:spcBef>
                <a:spcPts val="100"/>
              </a:spcBef>
              <a:spcAft>
                <a:spcPts val="100"/>
              </a:spcAft>
              <a:buNone/>
              <a:defRPr/>
            </a:pPr>
            <a:r>
              <a:rPr lang="de-DE" altLang="de-DE" sz="700" b="1" kern="0" dirty="0"/>
              <a:t>Nachschaubogen    4/2025</a:t>
            </a:r>
          </a:p>
          <a:p>
            <a:pPr marL="0" lvl="1" indent="0" defTabSz="586740" eaLnBrk="1" hangingPunct="1">
              <a:spcBef>
                <a:spcPts val="100"/>
              </a:spcBef>
              <a:spcAft>
                <a:spcPts val="100"/>
              </a:spcAft>
              <a:buNone/>
              <a:defRPr/>
            </a:pPr>
            <a:r>
              <a:rPr lang="de-DE" altLang="de-DE" sz="700" b="1" kern="0"/>
              <a:t>Nachschaubogen  5a/2025</a:t>
            </a:r>
            <a:endParaRPr lang="de-DE" altLang="de-DE" sz="700" b="1" kern="0" dirty="0"/>
          </a:p>
          <a:p>
            <a:pPr marL="0" lvl="1" indent="0" defTabSz="586740" eaLnBrk="1" hangingPunct="1">
              <a:spcBef>
                <a:spcPts val="100"/>
              </a:spcBef>
              <a:spcAft>
                <a:spcPts val="100"/>
              </a:spcAft>
              <a:buNone/>
              <a:defRPr/>
            </a:pPr>
            <a:r>
              <a:rPr lang="de-DE" altLang="de-DE" sz="700" b="1" kern="0" dirty="0"/>
              <a:t>Nachschaubogen  5b/2025</a:t>
            </a:r>
          </a:p>
          <a:p>
            <a:pPr marL="0" lvl="1" indent="0" defTabSz="586740" eaLnBrk="1" hangingPunct="1">
              <a:spcBef>
                <a:spcPts val="100"/>
              </a:spcBef>
              <a:spcAft>
                <a:spcPts val="100"/>
              </a:spcAft>
              <a:buNone/>
              <a:tabLst>
                <a:tab pos="987425" algn="l"/>
                <a:tab pos="1041400" algn="l"/>
              </a:tabLst>
              <a:defRPr/>
            </a:pPr>
            <a:r>
              <a:rPr lang="de-DE" altLang="de-DE" sz="700" b="1" kern="0" dirty="0"/>
              <a:t>Nachschaubogen    6/2025</a:t>
            </a:r>
          </a:p>
          <a:p>
            <a:pPr marL="0" lvl="1" indent="0" defTabSz="714375" eaLnBrk="1" hangingPunct="1">
              <a:spcBef>
                <a:spcPts val="100"/>
              </a:spcBef>
              <a:spcAft>
                <a:spcPts val="100"/>
              </a:spcAft>
              <a:buNone/>
              <a:tabLst>
                <a:tab pos="1055688" algn="l"/>
              </a:tabLst>
              <a:defRPr/>
            </a:pPr>
            <a:r>
              <a:rPr lang="de-DE" altLang="de-DE" sz="700" b="1" kern="0" dirty="0"/>
              <a:t>Nachschaubericht       2025</a:t>
            </a:r>
          </a:p>
        </p:txBody>
      </p:sp>
      <p:sp>
        <p:nvSpPr>
          <p:cNvPr id="155" name="Rectangle 3">
            <a:extLst>
              <a:ext uri="{FF2B5EF4-FFF2-40B4-BE49-F238E27FC236}">
                <a16:creationId xmlns:a16="http://schemas.microsoft.com/office/drawing/2014/main" id="{2819FB56-7E89-43CA-B7C4-9A09417949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3290" y="6115967"/>
            <a:ext cx="1080120" cy="35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 dirty="0"/>
              <a:t>Nachschau-</a:t>
            </a:r>
          </a:p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 dirty="0"/>
              <a:t>bogen 5a</a:t>
            </a:r>
            <a:r>
              <a:rPr lang="de-DE" altLang="de-DE" sz="800" b="1" kern="0"/>
              <a:t>/2025</a:t>
            </a:r>
            <a:endParaRPr lang="de-DE" altLang="de-DE" sz="800" b="1" kern="0" dirty="0"/>
          </a:p>
        </p:txBody>
      </p:sp>
      <p:sp>
        <p:nvSpPr>
          <p:cNvPr id="156" name="Ellipse 155">
            <a:extLst>
              <a:ext uri="{FF2B5EF4-FFF2-40B4-BE49-F238E27FC236}">
                <a16:creationId xmlns:a16="http://schemas.microsoft.com/office/drawing/2014/main" id="{BFB4B98F-9FE4-4125-9568-371504AFFF9A}"/>
              </a:ext>
            </a:extLst>
          </p:cNvPr>
          <p:cNvSpPr/>
          <p:nvPr/>
        </p:nvSpPr>
        <p:spPr>
          <a:xfrm>
            <a:off x="7520570" y="6091069"/>
            <a:ext cx="891494" cy="412550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7" name="Rectangle 3">
            <a:extLst>
              <a:ext uri="{FF2B5EF4-FFF2-40B4-BE49-F238E27FC236}">
                <a16:creationId xmlns:a16="http://schemas.microsoft.com/office/drawing/2014/main" id="{CE76D2CF-186B-4CC6-A3E0-B61D0CC4C6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1348" y="6555537"/>
            <a:ext cx="1038247" cy="35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 dirty="0"/>
              <a:t>Nachschau-</a:t>
            </a:r>
          </a:p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 dirty="0"/>
              <a:t>bogen 5b</a:t>
            </a:r>
            <a:r>
              <a:rPr lang="de-DE" altLang="de-DE" sz="800" b="1" kern="0"/>
              <a:t>/2025</a:t>
            </a:r>
            <a:endParaRPr lang="de-DE" altLang="de-DE" sz="800" b="1" kern="0" dirty="0"/>
          </a:p>
        </p:txBody>
      </p:sp>
      <p:sp>
        <p:nvSpPr>
          <p:cNvPr id="158" name="Ellipse 157">
            <a:extLst>
              <a:ext uri="{FF2B5EF4-FFF2-40B4-BE49-F238E27FC236}">
                <a16:creationId xmlns:a16="http://schemas.microsoft.com/office/drawing/2014/main" id="{343ACB2D-CB9E-44E6-8C2F-67BA17A07B55}"/>
              </a:ext>
            </a:extLst>
          </p:cNvPr>
          <p:cNvSpPr/>
          <p:nvPr/>
        </p:nvSpPr>
        <p:spPr>
          <a:xfrm>
            <a:off x="7518340" y="6537259"/>
            <a:ext cx="887557" cy="415601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59" name="Gerade Verbindung 63">
            <a:extLst>
              <a:ext uri="{FF2B5EF4-FFF2-40B4-BE49-F238E27FC236}">
                <a16:creationId xmlns:a16="http://schemas.microsoft.com/office/drawing/2014/main" id="{EFF7A47D-F11D-44E0-8449-52F88FB99249}"/>
              </a:ext>
            </a:extLst>
          </p:cNvPr>
          <p:cNvCxnSpPr>
            <a:cxnSpLocks/>
            <a:stCxn id="24" idx="3"/>
          </p:cNvCxnSpPr>
          <p:nvPr/>
        </p:nvCxnSpPr>
        <p:spPr>
          <a:xfrm>
            <a:off x="7027914" y="725355"/>
            <a:ext cx="329181" cy="409959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3" name="Gerade Verbindung 71">
            <a:extLst>
              <a:ext uri="{FF2B5EF4-FFF2-40B4-BE49-F238E27FC236}">
                <a16:creationId xmlns:a16="http://schemas.microsoft.com/office/drawing/2014/main" id="{82FB9FC8-AB76-48EA-BD4C-4250927713BA}"/>
              </a:ext>
            </a:extLst>
          </p:cNvPr>
          <p:cNvCxnSpPr/>
          <p:nvPr/>
        </p:nvCxnSpPr>
        <p:spPr>
          <a:xfrm>
            <a:off x="7696944" y="1658739"/>
            <a:ext cx="0" cy="10800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4" name="Gerade Verbindung 70">
            <a:extLst>
              <a:ext uri="{FF2B5EF4-FFF2-40B4-BE49-F238E27FC236}">
                <a16:creationId xmlns:a16="http://schemas.microsoft.com/office/drawing/2014/main" id="{83D0CE69-4038-409F-9DF7-AA826AA9D48A}"/>
              </a:ext>
            </a:extLst>
          </p:cNvPr>
          <p:cNvCxnSpPr/>
          <p:nvPr/>
        </p:nvCxnSpPr>
        <p:spPr>
          <a:xfrm>
            <a:off x="8662421" y="2125737"/>
            <a:ext cx="0" cy="10800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6" name="Gerade Verbindung 71">
            <a:extLst>
              <a:ext uri="{FF2B5EF4-FFF2-40B4-BE49-F238E27FC236}">
                <a16:creationId xmlns:a16="http://schemas.microsoft.com/office/drawing/2014/main" id="{4E50E1AD-DB25-4B83-BE07-49D68546B6D6}"/>
              </a:ext>
            </a:extLst>
          </p:cNvPr>
          <p:cNvCxnSpPr/>
          <p:nvPr/>
        </p:nvCxnSpPr>
        <p:spPr>
          <a:xfrm>
            <a:off x="10861104" y="2128887"/>
            <a:ext cx="0" cy="10800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7" name="Gerade Verbindung 70">
            <a:extLst>
              <a:ext uri="{FF2B5EF4-FFF2-40B4-BE49-F238E27FC236}">
                <a16:creationId xmlns:a16="http://schemas.microsoft.com/office/drawing/2014/main" id="{1AEDA8FF-6325-47BC-9877-2059E29C1CBE}"/>
              </a:ext>
            </a:extLst>
          </p:cNvPr>
          <p:cNvCxnSpPr/>
          <p:nvPr/>
        </p:nvCxnSpPr>
        <p:spPr>
          <a:xfrm>
            <a:off x="2017494" y="2769518"/>
            <a:ext cx="0" cy="10800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8" name="Gerade Verbindung 71">
            <a:extLst>
              <a:ext uri="{FF2B5EF4-FFF2-40B4-BE49-F238E27FC236}">
                <a16:creationId xmlns:a16="http://schemas.microsoft.com/office/drawing/2014/main" id="{632C3130-F989-4578-8585-7BBEA3E9A0B7}"/>
              </a:ext>
            </a:extLst>
          </p:cNvPr>
          <p:cNvCxnSpPr/>
          <p:nvPr/>
        </p:nvCxnSpPr>
        <p:spPr>
          <a:xfrm>
            <a:off x="4292377" y="2772668"/>
            <a:ext cx="0" cy="10800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9" name="Gerade Verbindung 70">
            <a:extLst>
              <a:ext uri="{FF2B5EF4-FFF2-40B4-BE49-F238E27FC236}">
                <a16:creationId xmlns:a16="http://schemas.microsoft.com/office/drawing/2014/main" id="{6ACC63A5-026B-47FC-8F10-A337BCE8AB22}"/>
              </a:ext>
            </a:extLst>
          </p:cNvPr>
          <p:cNvCxnSpPr/>
          <p:nvPr/>
        </p:nvCxnSpPr>
        <p:spPr>
          <a:xfrm>
            <a:off x="8666613" y="2772569"/>
            <a:ext cx="0" cy="10800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0" name="Gerade Verbindung 71">
            <a:extLst>
              <a:ext uri="{FF2B5EF4-FFF2-40B4-BE49-F238E27FC236}">
                <a16:creationId xmlns:a16="http://schemas.microsoft.com/office/drawing/2014/main" id="{E97F9935-5DB6-4879-AB22-DAE869038828}"/>
              </a:ext>
            </a:extLst>
          </p:cNvPr>
          <p:cNvCxnSpPr/>
          <p:nvPr/>
        </p:nvCxnSpPr>
        <p:spPr>
          <a:xfrm>
            <a:off x="10865296" y="2775719"/>
            <a:ext cx="0" cy="10800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1" name="Rectangle 3">
            <a:extLst>
              <a:ext uri="{FF2B5EF4-FFF2-40B4-BE49-F238E27FC236}">
                <a16:creationId xmlns:a16="http://schemas.microsoft.com/office/drawing/2014/main" id="{DE4AA9DC-2BF2-4CBA-89AC-167676F7BA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9594" y="3783236"/>
            <a:ext cx="3423600" cy="42513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180975" lvl="1" indent="-180975" defTabSz="586740" eaLnBrk="1" hangingPunct="1">
              <a:lnSpc>
                <a:spcPct val="80000"/>
              </a:lnSpc>
              <a:buClrTx/>
              <a:buFont typeface="+mj-lt"/>
              <a:buAutoNum type="arabicPeriod" startAt="2"/>
              <a:defRPr/>
            </a:pPr>
            <a:r>
              <a:rPr lang="de-DE" altLang="de-DE" sz="1000" b="1" kern="0" dirty="0">
                <a:solidFill>
                  <a:srgbClr val="FF0000"/>
                </a:solidFill>
              </a:rPr>
              <a:t>Beurteilung Angemessenheit der kanzleiindividuellen Risikoanalyse</a:t>
            </a:r>
            <a:br>
              <a:rPr lang="de-DE" altLang="de-DE" sz="1050" b="1" kern="0" dirty="0">
                <a:solidFill>
                  <a:srgbClr val="FF0000"/>
                </a:solidFill>
              </a:rPr>
            </a:br>
            <a:r>
              <a:rPr lang="de-DE" altLang="de-DE" sz="900" b="1" kern="0" dirty="0">
                <a:solidFill>
                  <a:srgbClr val="FF0000"/>
                </a:solidFill>
              </a:rPr>
              <a:t>(Ziele, Risiken, Maßnahmen)</a:t>
            </a:r>
          </a:p>
        </p:txBody>
      </p:sp>
      <p:sp>
        <p:nvSpPr>
          <p:cNvPr id="182" name="Rectangle 3">
            <a:extLst>
              <a:ext uri="{FF2B5EF4-FFF2-40B4-BE49-F238E27FC236}">
                <a16:creationId xmlns:a16="http://schemas.microsoft.com/office/drawing/2014/main" id="{7EB2F6D6-9B85-4315-A972-61384B8F1D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12063" y="3782456"/>
            <a:ext cx="3412800" cy="42513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247650" lvl="1" indent="-247650" defTabSz="586740" eaLnBrk="1" hangingPunct="1">
              <a:lnSpc>
                <a:spcPct val="80000"/>
              </a:lnSpc>
              <a:buClrTx/>
              <a:buFont typeface="+mj-lt"/>
              <a:buAutoNum type="arabicPeriod" startAt="2"/>
              <a:defRPr/>
            </a:pPr>
            <a:r>
              <a:rPr lang="de-DE" altLang="de-DE" sz="1000" b="1" kern="0" dirty="0">
                <a:solidFill>
                  <a:srgbClr val="FF0000"/>
                </a:solidFill>
              </a:rPr>
              <a:t>Beurteilung Angemessenheit der kanzleiindividuellen Risikoanalyse</a:t>
            </a:r>
            <a:br>
              <a:rPr lang="de-DE" altLang="de-DE" sz="1050" b="1" kern="0" dirty="0">
                <a:solidFill>
                  <a:srgbClr val="FF0000"/>
                </a:solidFill>
              </a:rPr>
            </a:br>
            <a:r>
              <a:rPr lang="de-DE" altLang="de-DE" sz="900" b="1" kern="0" dirty="0">
                <a:solidFill>
                  <a:srgbClr val="FF0000"/>
                </a:solidFill>
              </a:rPr>
              <a:t>(Ziele, Risiken, Maßnahmen)</a:t>
            </a:r>
          </a:p>
        </p:txBody>
      </p:sp>
      <p:sp>
        <p:nvSpPr>
          <p:cNvPr id="183" name="Rectangle 3">
            <a:extLst>
              <a:ext uri="{FF2B5EF4-FFF2-40B4-BE49-F238E27FC236}">
                <a16:creationId xmlns:a16="http://schemas.microsoft.com/office/drawing/2014/main" id="{1E59276D-CF5F-4F73-AA2A-94033CB5B0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35700" y="3782456"/>
            <a:ext cx="301804" cy="42513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ClrTx/>
              <a:buNone/>
              <a:defRPr/>
            </a:pPr>
            <a:endParaRPr lang="de-DE" altLang="de-DE" sz="900" b="1" kern="0" dirty="0"/>
          </a:p>
        </p:txBody>
      </p:sp>
      <p:sp>
        <p:nvSpPr>
          <p:cNvPr id="184" name="Rectangle 3">
            <a:extLst>
              <a:ext uri="{FF2B5EF4-FFF2-40B4-BE49-F238E27FC236}">
                <a16:creationId xmlns:a16="http://schemas.microsoft.com/office/drawing/2014/main" id="{BED91565-ACE2-47FE-8CE4-F3B3EDD9A0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47666" y="3782456"/>
            <a:ext cx="288034" cy="42513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ClrTx/>
              <a:buNone/>
              <a:defRPr/>
            </a:pPr>
            <a:r>
              <a:rPr lang="de-DE" altLang="de-DE" sz="900" b="1" kern="0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185" name="Rectangle 3">
            <a:extLst>
              <a:ext uri="{FF2B5EF4-FFF2-40B4-BE49-F238E27FC236}">
                <a16:creationId xmlns:a16="http://schemas.microsoft.com/office/drawing/2014/main" id="{DCCB4049-6F6B-455E-BFF2-21510999DC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59632" y="3782456"/>
            <a:ext cx="288034" cy="42513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ClrTx/>
              <a:buNone/>
              <a:defRPr/>
            </a:pPr>
            <a:r>
              <a:rPr lang="de-DE" altLang="de-DE" sz="900" b="1" kern="0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186" name="Rectangle 3">
            <a:extLst>
              <a:ext uri="{FF2B5EF4-FFF2-40B4-BE49-F238E27FC236}">
                <a16:creationId xmlns:a16="http://schemas.microsoft.com/office/drawing/2014/main" id="{89E060A2-8D8B-41E0-A273-29501A5DBD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388" y="3783236"/>
            <a:ext cx="301804" cy="42513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endParaRPr lang="de-DE" altLang="de-DE" sz="900" b="1" kern="0" dirty="0"/>
          </a:p>
        </p:txBody>
      </p:sp>
      <p:sp>
        <p:nvSpPr>
          <p:cNvPr id="187" name="Rectangle 3">
            <a:extLst>
              <a:ext uri="{FF2B5EF4-FFF2-40B4-BE49-F238E27FC236}">
                <a16:creationId xmlns:a16="http://schemas.microsoft.com/office/drawing/2014/main" id="{C1C8C103-1429-4E24-9C1D-1DA54293DF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354" y="3783236"/>
            <a:ext cx="288034" cy="42513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900" b="1" kern="0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188" name="Rectangle 3">
            <a:extLst>
              <a:ext uri="{FF2B5EF4-FFF2-40B4-BE49-F238E27FC236}">
                <a16:creationId xmlns:a16="http://schemas.microsoft.com/office/drawing/2014/main" id="{C58D70B5-7A20-41C9-AF41-216DE6A875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0" y="3783236"/>
            <a:ext cx="288034" cy="42513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900" b="1" kern="0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189" name="Rectangle 3">
            <a:extLst>
              <a:ext uri="{FF2B5EF4-FFF2-40B4-BE49-F238E27FC236}">
                <a16:creationId xmlns:a16="http://schemas.microsoft.com/office/drawing/2014/main" id="{4FCB6AD2-BD1F-48BF-BA20-7FC14C735D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7192" y="3787331"/>
            <a:ext cx="1044545" cy="449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ctr" anchorCtr="1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 dirty="0">
                <a:solidFill>
                  <a:srgbClr val="FF0000"/>
                </a:solidFill>
              </a:rPr>
              <a:t>formfreies Dokument</a:t>
            </a:r>
          </a:p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 dirty="0">
                <a:solidFill>
                  <a:srgbClr val="FF0000"/>
                </a:solidFill>
              </a:rPr>
              <a:t>(review </a:t>
            </a:r>
            <a:r>
              <a:rPr lang="de-DE" altLang="de-DE" sz="800" b="1" kern="0" dirty="0" err="1">
                <a:solidFill>
                  <a:srgbClr val="FF0000"/>
                </a:solidFill>
              </a:rPr>
              <a:t>marks</a:t>
            </a:r>
            <a:r>
              <a:rPr lang="de-DE" altLang="de-DE" sz="800" b="1" kern="0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190" name="Ellipse 189">
            <a:extLst>
              <a:ext uri="{FF2B5EF4-FFF2-40B4-BE49-F238E27FC236}">
                <a16:creationId xmlns:a16="http://schemas.microsoft.com/office/drawing/2014/main" id="{83E0FCFB-CA5A-4461-B924-C900015835CA}"/>
              </a:ext>
            </a:extLst>
          </p:cNvPr>
          <p:cNvSpPr/>
          <p:nvPr/>
        </p:nvSpPr>
        <p:spPr>
          <a:xfrm>
            <a:off x="4421460" y="3787136"/>
            <a:ext cx="886643" cy="468376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2" name="Ellipse 191">
            <a:extLst>
              <a:ext uri="{FF2B5EF4-FFF2-40B4-BE49-F238E27FC236}">
                <a16:creationId xmlns:a16="http://schemas.microsoft.com/office/drawing/2014/main" id="{FA4B0174-6418-495C-910D-0BEB8C83DDF2}"/>
              </a:ext>
            </a:extLst>
          </p:cNvPr>
          <p:cNvSpPr/>
          <p:nvPr/>
        </p:nvSpPr>
        <p:spPr>
          <a:xfrm>
            <a:off x="7528545" y="3787107"/>
            <a:ext cx="881231" cy="468376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3" name="Rectangle 3">
            <a:extLst>
              <a:ext uri="{FF2B5EF4-FFF2-40B4-BE49-F238E27FC236}">
                <a16:creationId xmlns:a16="http://schemas.microsoft.com/office/drawing/2014/main" id="{DC11FEC6-03E6-4DCF-BBE7-F3E8F7AA9D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0680" y="3783111"/>
            <a:ext cx="2196000" cy="408899"/>
          </a:xfrm>
          <a:prstGeom prst="rect">
            <a:avLst/>
          </a:prstGeom>
          <a:noFill/>
          <a:ln w="19050">
            <a:solidFill>
              <a:srgbClr val="00B0F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179388" eaLnBrk="1" hangingPunct="1">
              <a:spcBef>
                <a:spcPts val="0"/>
              </a:spcBef>
              <a:buClrTx/>
              <a:buNone/>
              <a:tabLst>
                <a:tab pos="180975" algn="l"/>
              </a:tabLst>
              <a:defRPr/>
            </a:pPr>
            <a:r>
              <a:rPr lang="de-DE" altLang="de-DE" sz="1000" b="1" kern="0" dirty="0">
                <a:solidFill>
                  <a:srgbClr val="FF0000"/>
                </a:solidFill>
              </a:rPr>
              <a:t>II   Nachschau Risikoanalyse</a:t>
            </a:r>
          </a:p>
        </p:txBody>
      </p:sp>
      <p:cxnSp>
        <p:nvCxnSpPr>
          <p:cNvPr id="194" name="Gerade Verbindung 99">
            <a:extLst>
              <a:ext uri="{FF2B5EF4-FFF2-40B4-BE49-F238E27FC236}">
                <a16:creationId xmlns:a16="http://schemas.microsoft.com/office/drawing/2014/main" id="{266FF5CC-62D8-44AC-BC0C-A6F7E667137F}"/>
              </a:ext>
            </a:extLst>
          </p:cNvPr>
          <p:cNvCxnSpPr/>
          <p:nvPr/>
        </p:nvCxnSpPr>
        <p:spPr>
          <a:xfrm flipH="1">
            <a:off x="5366209" y="4156720"/>
            <a:ext cx="432000" cy="0"/>
          </a:xfrm>
          <a:prstGeom prst="line">
            <a:avLst/>
          </a:prstGeom>
          <a:ln w="19050">
            <a:solidFill>
              <a:srgbClr val="00B0F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5" name="Gerade Verbindung 104">
            <a:extLst>
              <a:ext uri="{FF2B5EF4-FFF2-40B4-BE49-F238E27FC236}">
                <a16:creationId xmlns:a16="http://schemas.microsoft.com/office/drawing/2014/main" id="{4841DBB5-6013-468C-B2C1-EC04A71EBE20}"/>
              </a:ext>
            </a:extLst>
          </p:cNvPr>
          <p:cNvCxnSpPr/>
          <p:nvPr/>
        </p:nvCxnSpPr>
        <p:spPr>
          <a:xfrm>
            <a:off x="6986389" y="4156720"/>
            <a:ext cx="432000" cy="0"/>
          </a:xfrm>
          <a:prstGeom prst="line">
            <a:avLst/>
          </a:prstGeom>
          <a:ln w="19050">
            <a:solidFill>
              <a:srgbClr val="00B0F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6" name="Rectangle 3">
            <a:extLst>
              <a:ext uri="{FF2B5EF4-FFF2-40B4-BE49-F238E27FC236}">
                <a16:creationId xmlns:a16="http://schemas.microsoft.com/office/drawing/2014/main" id="{33BE8CEE-80EC-4ED5-ACC7-770770A921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12063" y="4251276"/>
            <a:ext cx="3412800" cy="64800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180975" lvl="1" indent="-180975" defTabSz="586740" eaLnBrk="1" hangingPunct="1">
              <a:lnSpc>
                <a:spcPct val="80000"/>
              </a:lnSpc>
              <a:buClrTx/>
              <a:buFont typeface="+mj-lt"/>
              <a:buAutoNum type="arabicPeriod" startAt="3"/>
              <a:defRPr/>
            </a:pPr>
            <a:r>
              <a:rPr lang="de-DE" altLang="de-DE" sz="1000" b="1" kern="0" dirty="0"/>
              <a:t>SOLLSYSTEM – Jahresupdate (alle Bereiche)</a:t>
            </a:r>
          </a:p>
          <a:p>
            <a:pPr marL="266700" lvl="1" indent="-85725" defTabSz="586740" eaLnBrk="1" hangingPunct="1">
              <a:lnSpc>
                <a:spcPct val="80000"/>
              </a:lnSpc>
              <a:buClrTx/>
              <a:buFont typeface="Arial" panose="020B0604020202020204" pitchFamily="34" charset="0"/>
              <a:buChar char="•"/>
              <a:defRPr/>
            </a:pPr>
            <a:r>
              <a:rPr lang="de-DE" altLang="de-DE" sz="900" b="1" kern="0" dirty="0"/>
              <a:t>Grundsätze &amp; Verfahren</a:t>
            </a:r>
            <a:br>
              <a:rPr lang="de-DE" altLang="de-DE" sz="900" b="1" kern="0" dirty="0"/>
            </a:br>
            <a:r>
              <a:rPr lang="de-DE" altLang="de-DE" sz="900" b="1" kern="0" dirty="0"/>
              <a:t>§ 55b Abs. 1, Abs. 2 Nr. 1-7 WPO</a:t>
            </a:r>
          </a:p>
          <a:p>
            <a:pPr marL="266700" lvl="1" indent="-85725" defTabSz="586740" eaLnBrk="1" hangingPunct="1">
              <a:lnSpc>
                <a:spcPct val="80000"/>
              </a:lnSpc>
              <a:buClrTx/>
              <a:buFont typeface="Arial" panose="020B0604020202020204" pitchFamily="34" charset="0"/>
              <a:buChar char="•"/>
              <a:defRPr/>
            </a:pPr>
            <a:r>
              <a:rPr lang="de-DE" altLang="de-DE" sz="900" b="1" kern="0" dirty="0"/>
              <a:t>Angemessenheit entsprechend Risikoanalyse</a:t>
            </a:r>
            <a:endParaRPr lang="de-DE" altLang="de-DE" sz="900" b="1" kern="0" dirty="0">
              <a:solidFill>
                <a:srgbClr val="FF0000"/>
              </a:solidFill>
            </a:endParaRPr>
          </a:p>
        </p:txBody>
      </p:sp>
      <p:cxnSp>
        <p:nvCxnSpPr>
          <p:cNvPr id="197" name="Gerade Verbindung 99">
            <a:extLst>
              <a:ext uri="{FF2B5EF4-FFF2-40B4-BE49-F238E27FC236}">
                <a16:creationId xmlns:a16="http://schemas.microsoft.com/office/drawing/2014/main" id="{B9593454-E274-4A7E-8101-0580E43E5FBA}"/>
              </a:ext>
            </a:extLst>
          </p:cNvPr>
          <p:cNvCxnSpPr/>
          <p:nvPr/>
        </p:nvCxnSpPr>
        <p:spPr>
          <a:xfrm flipH="1">
            <a:off x="5358079" y="4809524"/>
            <a:ext cx="432000" cy="0"/>
          </a:xfrm>
          <a:prstGeom prst="line">
            <a:avLst/>
          </a:prstGeom>
          <a:ln w="19050">
            <a:solidFill>
              <a:srgbClr val="00B0F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8" name="Gerade Verbindung 104">
            <a:extLst>
              <a:ext uri="{FF2B5EF4-FFF2-40B4-BE49-F238E27FC236}">
                <a16:creationId xmlns:a16="http://schemas.microsoft.com/office/drawing/2014/main" id="{7F07DD8F-B55E-48FB-AAE2-92726187785F}"/>
              </a:ext>
            </a:extLst>
          </p:cNvPr>
          <p:cNvCxnSpPr/>
          <p:nvPr/>
        </p:nvCxnSpPr>
        <p:spPr>
          <a:xfrm>
            <a:off x="6978259" y="4809524"/>
            <a:ext cx="432000" cy="0"/>
          </a:xfrm>
          <a:prstGeom prst="line">
            <a:avLst/>
          </a:prstGeom>
          <a:ln w="19050">
            <a:solidFill>
              <a:srgbClr val="00B0F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9" name="Gerade Verbindung 99">
            <a:extLst>
              <a:ext uri="{FF2B5EF4-FFF2-40B4-BE49-F238E27FC236}">
                <a16:creationId xmlns:a16="http://schemas.microsoft.com/office/drawing/2014/main" id="{77D6C6CD-5FAA-4C5E-B7DB-E775A54C7972}"/>
              </a:ext>
            </a:extLst>
          </p:cNvPr>
          <p:cNvCxnSpPr/>
          <p:nvPr/>
        </p:nvCxnSpPr>
        <p:spPr>
          <a:xfrm flipH="1">
            <a:off x="5366209" y="5517834"/>
            <a:ext cx="432000" cy="0"/>
          </a:xfrm>
          <a:prstGeom prst="line">
            <a:avLst/>
          </a:prstGeom>
          <a:ln w="19050">
            <a:solidFill>
              <a:srgbClr val="00B0F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0" name="Gerade Verbindung 104">
            <a:extLst>
              <a:ext uri="{FF2B5EF4-FFF2-40B4-BE49-F238E27FC236}">
                <a16:creationId xmlns:a16="http://schemas.microsoft.com/office/drawing/2014/main" id="{A440293E-F722-47C3-8340-41D6E0DE9997}"/>
              </a:ext>
            </a:extLst>
          </p:cNvPr>
          <p:cNvCxnSpPr/>
          <p:nvPr/>
        </p:nvCxnSpPr>
        <p:spPr>
          <a:xfrm>
            <a:off x="6986389" y="5517834"/>
            <a:ext cx="432000" cy="0"/>
          </a:xfrm>
          <a:prstGeom prst="line">
            <a:avLst/>
          </a:prstGeom>
          <a:ln w="19050">
            <a:solidFill>
              <a:srgbClr val="00B0F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1" name="Gerade Verbindung 99">
            <a:extLst>
              <a:ext uri="{FF2B5EF4-FFF2-40B4-BE49-F238E27FC236}">
                <a16:creationId xmlns:a16="http://schemas.microsoft.com/office/drawing/2014/main" id="{E775974E-4A93-4BB3-ABD6-11C1E12FF4F1}"/>
              </a:ext>
            </a:extLst>
          </p:cNvPr>
          <p:cNvCxnSpPr/>
          <p:nvPr/>
        </p:nvCxnSpPr>
        <p:spPr>
          <a:xfrm flipH="1">
            <a:off x="5366209" y="7182257"/>
            <a:ext cx="432000" cy="0"/>
          </a:xfrm>
          <a:prstGeom prst="line">
            <a:avLst/>
          </a:prstGeom>
          <a:ln w="19050">
            <a:solidFill>
              <a:srgbClr val="00B0F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2" name="Gerade Verbindung 104">
            <a:extLst>
              <a:ext uri="{FF2B5EF4-FFF2-40B4-BE49-F238E27FC236}">
                <a16:creationId xmlns:a16="http://schemas.microsoft.com/office/drawing/2014/main" id="{7EAF9AA7-099C-4871-922E-BE33C5A5F791}"/>
              </a:ext>
            </a:extLst>
          </p:cNvPr>
          <p:cNvCxnSpPr/>
          <p:nvPr/>
        </p:nvCxnSpPr>
        <p:spPr>
          <a:xfrm>
            <a:off x="6986389" y="7182257"/>
            <a:ext cx="432000" cy="0"/>
          </a:xfrm>
          <a:prstGeom prst="line">
            <a:avLst/>
          </a:prstGeom>
          <a:ln w="19050">
            <a:solidFill>
              <a:srgbClr val="00B0F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3" name="Rectangle 3">
            <a:extLst>
              <a:ext uri="{FF2B5EF4-FFF2-40B4-BE49-F238E27FC236}">
                <a16:creationId xmlns:a16="http://schemas.microsoft.com/office/drawing/2014/main" id="{8FFA932F-DA18-4FD3-B31D-4C66E31149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4516" y="5627090"/>
            <a:ext cx="1017221" cy="35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 dirty="0"/>
              <a:t>Nachschau-</a:t>
            </a:r>
          </a:p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/>
              <a:t>bogen 4/2025</a:t>
            </a:r>
            <a:endParaRPr lang="de-DE" altLang="de-DE" sz="800" b="1" kern="0" dirty="0"/>
          </a:p>
        </p:txBody>
      </p:sp>
      <p:sp>
        <p:nvSpPr>
          <p:cNvPr id="204" name="Ellipse 203">
            <a:extLst>
              <a:ext uri="{FF2B5EF4-FFF2-40B4-BE49-F238E27FC236}">
                <a16:creationId xmlns:a16="http://schemas.microsoft.com/office/drawing/2014/main" id="{ED3BEFDC-DB75-4DF3-8B0D-E49C2D0164EF}"/>
              </a:ext>
            </a:extLst>
          </p:cNvPr>
          <p:cNvSpPr/>
          <p:nvPr/>
        </p:nvSpPr>
        <p:spPr>
          <a:xfrm>
            <a:off x="4412088" y="5570649"/>
            <a:ext cx="905875" cy="468376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5" name="Rectangle 3">
            <a:extLst>
              <a:ext uri="{FF2B5EF4-FFF2-40B4-BE49-F238E27FC236}">
                <a16:creationId xmlns:a16="http://schemas.microsoft.com/office/drawing/2014/main" id="{386DEFCB-761B-4543-82A4-8617FB036A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7331" y="7053576"/>
            <a:ext cx="1080120" cy="35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 dirty="0"/>
              <a:t>Nachschau-</a:t>
            </a:r>
          </a:p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/>
              <a:t>bogen 6/2025</a:t>
            </a:r>
            <a:endParaRPr lang="de-DE" altLang="de-DE" sz="800" b="1" kern="0" dirty="0"/>
          </a:p>
        </p:txBody>
      </p:sp>
      <p:sp>
        <p:nvSpPr>
          <p:cNvPr id="206" name="Ellipse 205">
            <a:extLst>
              <a:ext uri="{FF2B5EF4-FFF2-40B4-BE49-F238E27FC236}">
                <a16:creationId xmlns:a16="http://schemas.microsoft.com/office/drawing/2014/main" id="{A46F1E94-82E8-4837-8497-508CCFEB3518}"/>
              </a:ext>
            </a:extLst>
          </p:cNvPr>
          <p:cNvSpPr/>
          <p:nvPr/>
        </p:nvSpPr>
        <p:spPr>
          <a:xfrm>
            <a:off x="4411882" y="7005415"/>
            <a:ext cx="896061" cy="432000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7" name="Rectangle 3">
            <a:extLst>
              <a:ext uri="{FF2B5EF4-FFF2-40B4-BE49-F238E27FC236}">
                <a16:creationId xmlns:a16="http://schemas.microsoft.com/office/drawing/2014/main" id="{29619006-9F62-47FD-A5FF-DAD43577FF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7482" y="6125663"/>
            <a:ext cx="1017221" cy="35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 dirty="0"/>
              <a:t>Nachschau-</a:t>
            </a:r>
          </a:p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 dirty="0"/>
              <a:t>bogen 5a</a:t>
            </a:r>
            <a:r>
              <a:rPr lang="de-DE" altLang="de-DE" sz="800" b="1" kern="0"/>
              <a:t>/2025</a:t>
            </a:r>
            <a:endParaRPr lang="de-DE" altLang="de-DE" sz="800" b="1" kern="0" dirty="0"/>
          </a:p>
        </p:txBody>
      </p:sp>
      <p:sp>
        <p:nvSpPr>
          <p:cNvPr id="208" name="Ellipse 207">
            <a:extLst>
              <a:ext uri="{FF2B5EF4-FFF2-40B4-BE49-F238E27FC236}">
                <a16:creationId xmlns:a16="http://schemas.microsoft.com/office/drawing/2014/main" id="{2548F33E-335E-4876-AE37-19D5CEA69B54}"/>
              </a:ext>
            </a:extLst>
          </p:cNvPr>
          <p:cNvSpPr/>
          <p:nvPr/>
        </p:nvSpPr>
        <p:spPr>
          <a:xfrm>
            <a:off x="4424173" y="6081712"/>
            <a:ext cx="896280" cy="434467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9" name="Rectangle 3">
            <a:extLst>
              <a:ext uri="{FF2B5EF4-FFF2-40B4-BE49-F238E27FC236}">
                <a16:creationId xmlns:a16="http://schemas.microsoft.com/office/drawing/2014/main" id="{139212B9-1255-4E59-8ABD-C5E41BA3BA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6857" y="6569996"/>
            <a:ext cx="1080120" cy="35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 dirty="0"/>
              <a:t>Nachschau-</a:t>
            </a:r>
          </a:p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 dirty="0"/>
              <a:t>bogen 5b</a:t>
            </a:r>
            <a:r>
              <a:rPr lang="de-DE" altLang="de-DE" sz="800" b="1" kern="0"/>
              <a:t>/2025</a:t>
            </a:r>
            <a:endParaRPr lang="de-DE" altLang="de-DE" sz="800" b="1" kern="0" dirty="0"/>
          </a:p>
        </p:txBody>
      </p:sp>
      <p:sp>
        <p:nvSpPr>
          <p:cNvPr id="210" name="Ellipse 209">
            <a:extLst>
              <a:ext uri="{FF2B5EF4-FFF2-40B4-BE49-F238E27FC236}">
                <a16:creationId xmlns:a16="http://schemas.microsoft.com/office/drawing/2014/main" id="{ECE8D481-3682-4E1F-9031-409EB852D873}"/>
              </a:ext>
            </a:extLst>
          </p:cNvPr>
          <p:cNvSpPr/>
          <p:nvPr/>
        </p:nvSpPr>
        <p:spPr>
          <a:xfrm>
            <a:off x="4421944" y="6527903"/>
            <a:ext cx="896020" cy="450018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1" name="Geschweifte Klammer links 210">
            <a:extLst>
              <a:ext uri="{FF2B5EF4-FFF2-40B4-BE49-F238E27FC236}">
                <a16:creationId xmlns:a16="http://schemas.microsoft.com/office/drawing/2014/main" id="{3018B1C7-D323-4616-8884-C36EA10B79AD}"/>
              </a:ext>
            </a:extLst>
          </p:cNvPr>
          <p:cNvSpPr/>
          <p:nvPr/>
        </p:nvSpPr>
        <p:spPr>
          <a:xfrm rot="16200000">
            <a:off x="2595980" y="4863261"/>
            <a:ext cx="171782" cy="5285208"/>
          </a:xfrm>
          <a:prstGeom prst="leftBrace">
            <a:avLst>
              <a:gd name="adj1" fmla="val 8333"/>
              <a:gd name="adj2" fmla="val 49818"/>
            </a:avLst>
          </a:prstGeom>
          <a:noFill/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2" name="Rectangle 3">
            <a:extLst>
              <a:ext uri="{FF2B5EF4-FFF2-40B4-BE49-F238E27FC236}">
                <a16:creationId xmlns:a16="http://schemas.microsoft.com/office/drawing/2014/main" id="{428F8465-192A-45C0-9798-40064969C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247" y="7597772"/>
            <a:ext cx="3302891" cy="149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1200" b="1" kern="0" dirty="0">
                <a:highlight>
                  <a:srgbClr val="CCECFF"/>
                </a:highlight>
              </a:rPr>
              <a:t>Zusammenfassende Darstellung Mängel</a:t>
            </a:r>
          </a:p>
        </p:txBody>
      </p:sp>
      <p:sp>
        <p:nvSpPr>
          <p:cNvPr id="213" name="Rectangle 3">
            <a:extLst>
              <a:ext uri="{FF2B5EF4-FFF2-40B4-BE49-F238E27FC236}">
                <a16:creationId xmlns:a16="http://schemas.microsoft.com/office/drawing/2014/main" id="{942D00DA-4611-426C-8198-23B6F3E335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2850" y="8596102"/>
            <a:ext cx="2293709" cy="468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900" b="1" kern="0" dirty="0">
                <a:solidFill>
                  <a:schemeClr val="bg1"/>
                </a:solidFill>
                <a:highlight>
                  <a:srgbClr val="FF0000"/>
                </a:highlight>
              </a:rPr>
              <a:t>*(lt. Risikoanalyse alle Bereiche) Neuerung nach IDW QMS 1 (09.2022) – ab 15.12.2023</a:t>
            </a:r>
          </a:p>
        </p:txBody>
      </p:sp>
      <p:sp>
        <p:nvSpPr>
          <p:cNvPr id="93" name="Gleichschenkliges Dreieck 92">
            <a:extLst>
              <a:ext uri="{FF2B5EF4-FFF2-40B4-BE49-F238E27FC236}">
                <a16:creationId xmlns:a16="http://schemas.microsoft.com/office/drawing/2014/main" id="{83C2D7D1-FD8F-4B26-AC9B-D6C5A690B575}"/>
              </a:ext>
            </a:extLst>
          </p:cNvPr>
          <p:cNvSpPr/>
          <p:nvPr/>
        </p:nvSpPr>
        <p:spPr>
          <a:xfrm>
            <a:off x="82698" y="8309340"/>
            <a:ext cx="301807" cy="272117"/>
          </a:xfrm>
          <a:prstGeom prst="triangle">
            <a:avLst/>
          </a:prstGeom>
          <a:solidFill>
            <a:srgbClr val="FF0000"/>
          </a:solidFill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4" name="Rectangle 3">
            <a:extLst>
              <a:ext uri="{FF2B5EF4-FFF2-40B4-BE49-F238E27FC236}">
                <a16:creationId xmlns:a16="http://schemas.microsoft.com/office/drawing/2014/main" id="{54350AD1-549C-4865-8033-AB7F71E122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542" y="8410303"/>
            <a:ext cx="477659" cy="170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1000" b="1" kern="0" dirty="0">
                <a:solidFill>
                  <a:schemeClr val="bg1"/>
                </a:solidFill>
              </a:rPr>
              <a:t>!</a:t>
            </a:r>
          </a:p>
        </p:txBody>
      </p:sp>
      <p:sp>
        <p:nvSpPr>
          <p:cNvPr id="160" name="Rectangle 3">
            <a:extLst>
              <a:ext uri="{FF2B5EF4-FFF2-40B4-BE49-F238E27FC236}">
                <a16:creationId xmlns:a16="http://schemas.microsoft.com/office/drawing/2014/main" id="{A703A028-BDBC-4DC6-A689-56EA2CC767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9590" y="3768359"/>
            <a:ext cx="1031485" cy="449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ctr" anchorCtr="1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 dirty="0">
                <a:solidFill>
                  <a:srgbClr val="FF0000"/>
                </a:solidFill>
              </a:rPr>
              <a:t>formfreies Dokument</a:t>
            </a:r>
          </a:p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 dirty="0">
                <a:solidFill>
                  <a:srgbClr val="FF0000"/>
                </a:solidFill>
              </a:rPr>
              <a:t>(review </a:t>
            </a:r>
            <a:r>
              <a:rPr lang="de-DE" altLang="de-DE" sz="800" b="1" kern="0" dirty="0" err="1">
                <a:solidFill>
                  <a:srgbClr val="FF0000"/>
                </a:solidFill>
              </a:rPr>
              <a:t>marks</a:t>
            </a:r>
            <a:r>
              <a:rPr lang="de-DE" altLang="de-DE" sz="800" b="1" kern="0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165" name="Rectangle 3">
            <a:extLst>
              <a:ext uri="{FF2B5EF4-FFF2-40B4-BE49-F238E27FC236}">
                <a16:creationId xmlns:a16="http://schemas.microsoft.com/office/drawing/2014/main" id="{5182DB0A-A58C-4C14-8A22-5462B3D218E9}"/>
              </a:ext>
            </a:extLst>
          </p:cNvPr>
          <p:cNvSpPr txBox="1">
            <a:spLocks noChangeArrowheads="1"/>
          </p:cNvSpPr>
          <p:nvPr/>
        </p:nvSpPr>
        <p:spPr bwMode="auto">
          <a:xfrm rot="824488">
            <a:off x="11063582" y="3811174"/>
            <a:ext cx="570194" cy="279225"/>
          </a:xfrm>
          <a:prstGeom prst="round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spcBef>
                <a:spcPts val="0"/>
              </a:spcBef>
              <a:buNone/>
              <a:defRPr/>
            </a:pPr>
            <a:r>
              <a:rPr lang="de-DE" altLang="de-DE" sz="1000" b="1" kern="0" dirty="0">
                <a:solidFill>
                  <a:schemeClr val="bg1"/>
                </a:solidFill>
              </a:rPr>
              <a:t>NEU</a:t>
            </a:r>
          </a:p>
        </p:txBody>
      </p:sp>
      <p:sp>
        <p:nvSpPr>
          <p:cNvPr id="217" name="Rectangle 3">
            <a:extLst>
              <a:ext uri="{FF2B5EF4-FFF2-40B4-BE49-F238E27FC236}">
                <a16:creationId xmlns:a16="http://schemas.microsoft.com/office/drawing/2014/main" id="{5DF5882B-D9D9-4F1B-A144-C978E1FD35C6}"/>
              </a:ext>
            </a:extLst>
          </p:cNvPr>
          <p:cNvSpPr txBox="1">
            <a:spLocks noChangeArrowheads="1"/>
          </p:cNvSpPr>
          <p:nvPr/>
        </p:nvSpPr>
        <p:spPr bwMode="auto">
          <a:xfrm rot="824488">
            <a:off x="7030572" y="3730759"/>
            <a:ext cx="493297" cy="251984"/>
          </a:xfrm>
          <a:prstGeom prst="round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spcBef>
                <a:spcPts val="0"/>
              </a:spcBef>
              <a:buNone/>
              <a:defRPr/>
            </a:pPr>
            <a:r>
              <a:rPr lang="de-DE" altLang="de-DE" sz="800" b="1" kern="0" dirty="0">
                <a:solidFill>
                  <a:schemeClr val="bg1"/>
                </a:solidFill>
              </a:rPr>
              <a:t>NEU</a:t>
            </a:r>
          </a:p>
        </p:txBody>
      </p:sp>
      <p:sp>
        <p:nvSpPr>
          <p:cNvPr id="191" name="Rectangle 3">
            <a:extLst>
              <a:ext uri="{FF2B5EF4-FFF2-40B4-BE49-F238E27FC236}">
                <a16:creationId xmlns:a16="http://schemas.microsoft.com/office/drawing/2014/main" id="{5D6F86CC-1B24-4400-A848-423C7144499E}"/>
              </a:ext>
            </a:extLst>
          </p:cNvPr>
          <p:cNvSpPr txBox="1">
            <a:spLocks noChangeArrowheads="1"/>
          </p:cNvSpPr>
          <p:nvPr/>
        </p:nvSpPr>
        <p:spPr bwMode="auto">
          <a:xfrm rot="824488">
            <a:off x="3832294" y="3864313"/>
            <a:ext cx="493297" cy="251984"/>
          </a:xfrm>
          <a:prstGeom prst="round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spcBef>
                <a:spcPts val="0"/>
              </a:spcBef>
              <a:buNone/>
              <a:defRPr/>
            </a:pPr>
            <a:r>
              <a:rPr lang="de-DE" altLang="de-DE" sz="800" b="1" kern="0" dirty="0">
                <a:solidFill>
                  <a:schemeClr val="bg1"/>
                </a:solidFill>
              </a:rPr>
              <a:t>NEU</a:t>
            </a:r>
          </a:p>
        </p:txBody>
      </p:sp>
      <p:sp>
        <p:nvSpPr>
          <p:cNvPr id="216" name="Rectangle 3">
            <a:extLst>
              <a:ext uri="{FF2B5EF4-FFF2-40B4-BE49-F238E27FC236}">
                <a16:creationId xmlns:a16="http://schemas.microsoft.com/office/drawing/2014/main" id="{9D1F72CC-4656-4A9E-9609-F5B2152AAE98}"/>
              </a:ext>
            </a:extLst>
          </p:cNvPr>
          <p:cNvSpPr txBox="1">
            <a:spLocks noChangeArrowheads="1"/>
          </p:cNvSpPr>
          <p:nvPr/>
        </p:nvSpPr>
        <p:spPr bwMode="auto">
          <a:xfrm rot="824488">
            <a:off x="3821026" y="5031577"/>
            <a:ext cx="493297" cy="251984"/>
          </a:xfrm>
          <a:prstGeom prst="round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spcBef>
                <a:spcPts val="0"/>
              </a:spcBef>
              <a:buNone/>
              <a:defRPr/>
            </a:pPr>
            <a:r>
              <a:rPr lang="de-DE" altLang="de-DE" sz="800" b="1" kern="0" dirty="0">
                <a:solidFill>
                  <a:schemeClr val="bg1"/>
                </a:solidFill>
              </a:rPr>
              <a:t>NEU</a:t>
            </a:r>
          </a:p>
        </p:txBody>
      </p:sp>
      <p:pic>
        <p:nvPicPr>
          <p:cNvPr id="218" name="Grafik 217">
            <a:extLst>
              <a:ext uri="{FF2B5EF4-FFF2-40B4-BE49-F238E27FC236}">
                <a16:creationId xmlns:a16="http://schemas.microsoft.com/office/drawing/2014/main" id="{88EC250F-3FBB-4F67-B03C-5517350D854B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5063" y="9118578"/>
            <a:ext cx="1447800" cy="39560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172CEB1C-5FE7-429E-A102-2E8248787CC0}"/>
              </a:ext>
            </a:extLst>
          </p:cNvPr>
          <p:cNvSpPr txBox="1"/>
          <p:nvPr/>
        </p:nvSpPr>
        <p:spPr>
          <a:xfrm>
            <a:off x="2308446" y="8976700"/>
            <a:ext cx="2363917" cy="507831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de-DE" sz="900" b="1" dirty="0">
                <a:solidFill>
                  <a:schemeClr val="bg1"/>
                </a:solidFill>
                <a:latin typeface="Century Gothic" panose="020B0502020202020204" pitchFamily="34" charset="0"/>
              </a:rPr>
              <a:t>Falls Sie die Nachschaubögen als PDF benötigen, schreiben Sie bitte an: seminare@audfit.de</a:t>
            </a:r>
          </a:p>
        </p:txBody>
      </p:sp>
    </p:spTree>
    <p:extLst>
      <p:ext uri="{BB962C8B-B14F-4D97-AF65-F5344CB8AC3E}">
        <p14:creationId xmlns:p14="http://schemas.microsoft.com/office/powerpoint/2010/main" val="796513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 autoUpdateAnimBg="0"/>
    </p:bld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BSO999929 xmlns="http://www.datev.de/BSOffice/999929">c1138a33-a883-424f-9241-3aca9850ed46</BSO999929>
</file>

<file path=customXml/itemProps1.xml><?xml version="1.0" encoding="utf-8"?>
<ds:datastoreItem xmlns:ds="http://schemas.openxmlformats.org/officeDocument/2006/customXml" ds:itemID="{1D25C990-6B59-4350-816B-1F7C3F057AF5}">
  <ds:schemaRefs>
    <ds:schemaRef ds:uri="http://www.datev.de/BSOffice/99992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594</Words>
  <Application>Microsoft Office PowerPoint</Application>
  <PresentationFormat>A3-Papier (297 x 420 mm)</PresentationFormat>
  <Paragraphs>162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Wingdings</vt:lpstr>
      <vt:lpstr>Larissa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Sauer, Timo - LÖSLE</dc:creator>
  <cp:lastModifiedBy>Koch, Anja - AUDfIT</cp:lastModifiedBy>
  <cp:revision>144</cp:revision>
  <cp:lastPrinted>2025-08-28T06:16:50Z</cp:lastPrinted>
  <dcterms:created xsi:type="dcterms:W3CDTF">2016-11-04T08:58:57Z</dcterms:created>
  <dcterms:modified xsi:type="dcterms:W3CDTF">2025-09-09T08:59:26Z</dcterms:modified>
</cp:coreProperties>
</file>