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4"/>
  </p:notesMasterIdLst>
  <p:sldIdLst>
    <p:sldId id="256" r:id="rId3"/>
  </p:sldIdLst>
  <p:sldSz cx="12801600" cy="9601200" type="A3"/>
  <p:notesSz cx="6735763" cy="9866313"/>
  <p:defaultTextStyle>
    <a:defPPr>
      <a:defRPr lang="de-DE"/>
    </a:defPPr>
    <a:lvl1pPr marL="0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228B22"/>
    <a:srgbClr val="CCECFF"/>
    <a:srgbClr val="FFFFA3"/>
    <a:srgbClr val="C5E3FF"/>
    <a:srgbClr val="AFD9FF"/>
    <a:srgbClr val="93E3FF"/>
    <a:srgbClr val="65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 autoAdjust="0"/>
    <p:restoredTop sz="94269" autoAdjust="0"/>
  </p:normalViewPr>
  <p:slideViewPr>
    <p:cSldViewPr>
      <p:cViewPr varScale="1">
        <p:scale>
          <a:sx n="73" d="100"/>
          <a:sy n="73" d="100"/>
        </p:scale>
        <p:origin x="1932" y="5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2918650" cy="493043"/>
          </a:xfrm>
          <a:prstGeom prst="rect">
            <a:avLst/>
          </a:prstGeom>
        </p:spPr>
        <p:txBody>
          <a:bodyPr vert="horz" lIns="62252" tIns="31125" rIns="62252" bIns="31125" rtlCol="0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4948" y="6"/>
            <a:ext cx="2919734" cy="493043"/>
          </a:xfrm>
          <a:prstGeom prst="rect">
            <a:avLst/>
          </a:prstGeom>
        </p:spPr>
        <p:txBody>
          <a:bodyPr vert="horz" lIns="62252" tIns="31125" rIns="62252" bIns="31125" rtlCol="0"/>
          <a:lstStyle>
            <a:lvl1pPr algn="r">
              <a:defRPr sz="800"/>
            </a:lvl1pPr>
          </a:lstStyle>
          <a:p>
            <a:fld id="{D7EF958E-E734-4228-98E3-1EA63BFD1B85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252" tIns="31125" rIns="62252" bIns="3112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4118" y="4686088"/>
            <a:ext cx="5388610" cy="4440662"/>
          </a:xfrm>
          <a:prstGeom prst="rect">
            <a:avLst/>
          </a:prstGeom>
        </p:spPr>
        <p:txBody>
          <a:bodyPr vert="horz" lIns="62252" tIns="31125" rIns="62252" bIns="31125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371087"/>
            <a:ext cx="2918650" cy="493043"/>
          </a:xfrm>
          <a:prstGeom prst="rect">
            <a:avLst/>
          </a:prstGeom>
        </p:spPr>
        <p:txBody>
          <a:bodyPr vert="horz" lIns="62252" tIns="31125" rIns="62252" bIns="31125" rtlCol="0" anchor="b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4948" y="9371087"/>
            <a:ext cx="2919734" cy="493043"/>
          </a:xfrm>
          <a:prstGeom prst="rect">
            <a:avLst/>
          </a:prstGeom>
        </p:spPr>
        <p:txBody>
          <a:bodyPr vert="horz" lIns="62252" tIns="31125" rIns="62252" bIns="31125" rtlCol="0" anchor="b"/>
          <a:lstStyle>
            <a:lvl1pPr algn="r">
              <a:defRPr sz="800"/>
            </a:lvl1pPr>
          </a:lstStyle>
          <a:p>
            <a:fld id="{8EAB2FCB-F22C-4812-A5AD-E61EF0E1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260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B2FCB-F22C-4812-A5AD-E61EF0E10B8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94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1617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419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8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990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54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41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81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41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340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62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276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52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01" tIns="64001" rIns="128001" bIns="64001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01" tIns="64001" rIns="128001" bIns="64001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7F401-DB6E-41FE-8B4A-0BF28977311A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02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00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03" indent="-480003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005" indent="-40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00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011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014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0518200" y="7983873"/>
            <a:ext cx="2000624" cy="1327708"/>
          </a:xfrm>
          <a:prstGeom prst="rect">
            <a:avLst/>
          </a:prstGeom>
          <a:solidFill>
            <a:srgbClr val="FFFFA3"/>
          </a:solidFill>
          <a:ln w="38100">
            <a:solidFill>
              <a:srgbClr val="FFFF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1" name="Gerade Verbindung 60"/>
          <p:cNvCxnSpPr>
            <a:cxnSpLocks/>
          </p:cNvCxnSpPr>
          <p:nvPr/>
        </p:nvCxnSpPr>
        <p:spPr>
          <a:xfrm>
            <a:off x="3052200" y="1664143"/>
            <a:ext cx="464474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999972" y="2278667"/>
            <a:ext cx="2052000" cy="468000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180975" lvl="1" indent="-180975">
              <a:buFont typeface="Arial" panose="020B0604020202020204" pitchFamily="34" charset="0"/>
              <a:buChar char="•"/>
            </a:pPr>
            <a:r>
              <a:rPr lang="de-DE" altLang="de-DE" sz="1200" dirty="0"/>
              <a:t>einmal jährlich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altLang="de-DE" sz="1200" dirty="0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979587" y="553404"/>
            <a:ext cx="2540890" cy="469772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de-DE" altLang="de-DE" sz="1400" dirty="0">
                <a:solidFill>
                  <a:schemeClr val="bg1"/>
                </a:solidFill>
              </a:rPr>
              <a:t>NACHSCHAURICHTLINIE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3268452" y="2279723"/>
            <a:ext cx="2052000" cy="468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anlassbezogen</a:t>
            </a:r>
          </a:p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unterjährig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1008510" y="1751461"/>
            <a:ext cx="4312170" cy="38138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„KLEINE NACHSCHAU“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240558" y="935653"/>
            <a:ext cx="2787355" cy="58569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externe Nachschau</a:t>
            </a:r>
          </a:p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200" b="1" kern="0" dirty="0"/>
              <a:t>= fremd beauftragte Person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240559" y="534664"/>
            <a:ext cx="2787355" cy="38138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interne Nachschau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7264399" y="1006668"/>
            <a:ext cx="4176959" cy="6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400" b="1" kern="0" dirty="0">
                <a:solidFill>
                  <a:srgbClr val="00B0F0"/>
                </a:solidFill>
              </a:rPr>
              <a:t>Fall 2:</a:t>
            </a:r>
            <a:r>
              <a:rPr lang="de-DE" altLang="de-DE" sz="1400" b="1" kern="0" dirty="0"/>
              <a:t> Selbstvergewisserung</a:t>
            </a:r>
          </a:p>
          <a:p>
            <a:pPr marL="352425" lvl="1" indent="-171450" defTabSz="58674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de-DE" altLang="de-DE" sz="1100" b="1" kern="0" dirty="0"/>
              <a:t>Fall: keine andere geeignete Person in der WP-Praxis</a:t>
            </a:r>
          </a:p>
          <a:p>
            <a:pPr marL="352425" lvl="1" indent="-171450" defTabSz="58674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de-DE" altLang="de-DE" sz="1100" b="1" kern="0" dirty="0"/>
              <a:t>nach ISQC1 nicht zulässig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264401" y="597029"/>
            <a:ext cx="2880049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400" b="1" kern="0" dirty="0">
                <a:solidFill>
                  <a:srgbClr val="00B0F0"/>
                </a:solidFill>
              </a:rPr>
              <a:t>Fall 1: </a:t>
            </a:r>
            <a:r>
              <a:rPr lang="de-DE" altLang="de-DE" sz="1400" b="1" kern="0" dirty="0"/>
              <a:t>Nicht mit dem Auftrag </a:t>
            </a:r>
          </a:p>
          <a:p>
            <a:pPr marL="196850" lvl="1" indent="-187200" defTabSz="586740" eaLnBrk="1" hangingPunct="1">
              <a:lnSpc>
                <a:spcPct val="80000"/>
              </a:lnSpc>
              <a:buNone/>
              <a:tabLst>
                <a:tab pos="714375" algn="l"/>
              </a:tabLst>
              <a:defRPr/>
            </a:pPr>
            <a:r>
              <a:rPr lang="de-DE" altLang="de-DE" sz="1400" b="1" kern="0" dirty="0"/>
              <a:t>		befasste Person</a:t>
            </a:r>
            <a:endParaRPr lang="de-DE" altLang="de-DE" sz="1200" b="1" kern="0" dirty="0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987773" y="2903819"/>
            <a:ext cx="4312171" cy="26761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MINDESTUMFANG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480920" y="2277686"/>
            <a:ext cx="2376264" cy="468000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96850" lvl="1" indent="-196850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zyklisch nach n Jahren</a:t>
            </a:r>
          </a:p>
          <a:p>
            <a:pPr marL="196850" lvl="1" indent="-196850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Zyklusdauer max. 6 Jahre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9929192" y="2264819"/>
            <a:ext cx="1872208" cy="468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206375" lvl="1" indent="-2063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anlassbezogen</a:t>
            </a:r>
          </a:p>
          <a:p>
            <a:pPr marL="206375" lvl="1" indent="-2063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außerzyklisch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7480896" y="1752343"/>
            <a:ext cx="4349130" cy="38138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„UMFASSENDE NACHSCHAU “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7460184" y="2903819"/>
            <a:ext cx="4341216" cy="27114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UMFANG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979595" y="4251773"/>
            <a:ext cx="3423600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3"/>
              <a:defRPr/>
            </a:pPr>
            <a:r>
              <a:rPr lang="de-DE" altLang="de-DE" sz="1000" b="1" kern="0" dirty="0"/>
              <a:t>SOLLSYSTEM – Jahresupdate (alle Bereiche)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Grundsätze &amp; Verfahren</a:t>
            </a:r>
            <a:br>
              <a:rPr lang="de-DE" altLang="de-DE" sz="900" b="1" kern="0" dirty="0"/>
            </a:br>
            <a:r>
              <a:rPr lang="de-DE" altLang="de-DE" sz="900" b="1" kern="0" dirty="0"/>
              <a:t>§ 55b Abs. 1, Abs. 2 Nr. 1-7 WPO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Angemessenheit entsprechend </a:t>
            </a:r>
            <a:r>
              <a:rPr lang="de-DE" altLang="de-DE" sz="900" b="1" kern="0" dirty="0" err="1"/>
              <a:t>Risikoanaylse</a:t>
            </a:r>
            <a:endParaRPr lang="de-DE" altLang="de-DE" sz="900" b="1" kern="0" dirty="0">
              <a:solidFill>
                <a:srgbClr val="FF0000"/>
              </a:solidFill>
            </a:endParaRPr>
          </a:p>
        </p:txBody>
      </p: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43484" y="44629"/>
            <a:ext cx="12694020" cy="432479"/>
          </a:xfrm>
          <a:prstGeom prst="rect">
            <a:avLst/>
          </a:prstGeom>
          <a:solidFill>
            <a:srgbClr val="CCECFF"/>
          </a:solidFill>
          <a:ln w="15875">
            <a:noFill/>
          </a:ln>
        </p:spPr>
        <p:txBody>
          <a:bodyPr vert="horz" lIns="128001" tIns="64001" rIns="128001" bIns="64001" rtlCol="0" anchor="ctr">
            <a:noAutofit/>
          </a:bodyPr>
          <a:lstStyle>
            <a:lvl1pPr algn="ctr" defTabSz="1280006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1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Übersicht: Nachschausystem 2026 gemäß § 55b Abs. 3 WPO – Basis IDW QMS 1 (09.2022) 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4388890" y="4382459"/>
            <a:ext cx="950842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2/2026</a:t>
            </a:r>
            <a:endParaRPr lang="de-DE" altLang="de-DE" sz="800" b="1" kern="0" dirty="0"/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7518965" y="4400147"/>
            <a:ext cx="965281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2/2026</a:t>
            </a:r>
            <a:endParaRPr lang="de-DE" altLang="de-DE" sz="800" b="1" kern="0" dirty="0"/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979594" y="3296554"/>
            <a:ext cx="34236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/>
              <a:defRPr/>
            </a:pPr>
            <a:r>
              <a:rPr lang="de-DE" altLang="de-DE" sz="1000" b="1" kern="0" dirty="0"/>
              <a:t>Beseitigung von in der Vergangenheit festgestellten Mängeln erledigt?</a:t>
            </a:r>
            <a:endParaRPr lang="de-DE" altLang="de-DE" sz="800" b="1" kern="0" dirty="0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979593" y="4947182"/>
            <a:ext cx="3423600" cy="6621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4"/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Kontrolle aller Bereiche der</a:t>
            </a:r>
            <a:br>
              <a:rPr lang="de-DE" altLang="de-DE" sz="1000" b="1" kern="0" dirty="0">
                <a:solidFill>
                  <a:srgbClr val="FF0000"/>
                </a:solidFill>
              </a:rPr>
            </a:br>
            <a:r>
              <a:rPr lang="de-DE" altLang="de-DE" sz="1000" b="1" kern="0" dirty="0">
                <a:solidFill>
                  <a:srgbClr val="FF0000"/>
                </a:solidFill>
              </a:rPr>
              <a:t>Kanzleiorganisation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Einhalten der Vorgaben – Wirksamkeit gegeben?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4383902" y="3321363"/>
            <a:ext cx="960817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1/2026</a:t>
            </a:r>
            <a:endParaRPr lang="de-DE" altLang="de-DE" sz="800" b="1" kern="0" dirty="0"/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4414258" y="5080234"/>
            <a:ext cx="960115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3/2026</a:t>
            </a:r>
            <a:endParaRPr lang="de-DE" altLang="de-DE" sz="800" b="1" kern="0" dirty="0"/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979587" y="6581564"/>
            <a:ext cx="3423600" cy="846764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52400" lvl="1" indent="-152400" defTabSz="586740" eaLnBrk="1" hangingPunct="1">
              <a:lnSpc>
                <a:spcPct val="80000"/>
              </a:lnSpc>
              <a:buClrTx/>
              <a:buFont typeface="+mj-lt"/>
              <a:buAutoNum type="arabicPeriod" startAt="6"/>
              <a:tabLst>
                <a:tab pos="628650" algn="l"/>
                <a:tab pos="714375" algn="l"/>
              </a:tabLst>
              <a:defRPr/>
            </a:pPr>
            <a:r>
              <a:rPr lang="de-DE" altLang="de-DE" sz="1000" b="1" kern="0" dirty="0"/>
              <a:t>Auftragsabwicklung – Einzelauftrag</a:t>
            </a:r>
          </a:p>
          <a:p>
            <a:pPr marL="266700" lvl="1" indent="-13335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Kontrolle der Auftragsabwicklung, insb.</a:t>
            </a:r>
          </a:p>
          <a:p>
            <a:pPr marL="409575" lvl="1" indent="-161925" defTabSz="586740" eaLnBrk="1" hangingPunct="1">
              <a:lnSpc>
                <a:spcPct val="8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de-DE" altLang="de-DE" sz="900" b="1" kern="0" dirty="0"/>
              <a:t>Anleitung / Kontrolle der Mitarbeiter – Handakte</a:t>
            </a:r>
          </a:p>
          <a:p>
            <a:pPr marL="409575" lvl="1" indent="-161925" defTabSz="586740" eaLnBrk="1" hangingPunct="1">
              <a:lnSpc>
                <a:spcPct val="8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de-DE" altLang="de-DE" sz="900" b="1" kern="0" dirty="0"/>
              <a:t>Dokumentation / Auftragsabwicklung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2063" y="3295774"/>
            <a:ext cx="34128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266700" lvl="1" indent="-266700" defTabSz="586740" eaLnBrk="1" hangingPunct="1">
              <a:lnSpc>
                <a:spcPct val="80000"/>
              </a:lnSpc>
              <a:buClrTx/>
              <a:buFont typeface="+mj-lt"/>
              <a:buAutoNum type="arabicPeriod"/>
              <a:defRPr/>
            </a:pPr>
            <a:r>
              <a:rPr lang="de-DE" altLang="de-DE" sz="1000" b="1" kern="0" dirty="0"/>
              <a:t>Beseitigung von in der Vergangenheit festgestellten Mängeln erledigt?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486592" y="3339030"/>
            <a:ext cx="961475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1/2026</a:t>
            </a:r>
            <a:endParaRPr lang="de-DE" altLang="de-DE" sz="800" b="1" kern="0" dirty="0"/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8412063" y="4947182"/>
            <a:ext cx="3412800" cy="6621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4"/>
              <a:defRPr/>
            </a:pPr>
            <a:r>
              <a:rPr lang="de-DE" altLang="de-DE" sz="1000" b="1" kern="0" dirty="0"/>
              <a:t>Kontrolle aller Bereiche der</a:t>
            </a:r>
            <a:br>
              <a:rPr lang="de-DE" altLang="de-DE" sz="1000" b="1" kern="0" dirty="0"/>
            </a:br>
            <a:r>
              <a:rPr lang="de-DE" altLang="de-DE" sz="1000" b="1" kern="0" dirty="0"/>
              <a:t>Kanzleiorganisation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Einhalten der Vorgaben – Wirksamkeit gegeben?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8412063" y="5652903"/>
            <a:ext cx="3412800" cy="90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71450" lvl="1" indent="-171450" defTabSz="586740" eaLnBrk="1" hangingPunct="1">
              <a:lnSpc>
                <a:spcPct val="80000"/>
              </a:lnSpc>
              <a:buClrTx/>
              <a:buFont typeface="+mj-lt"/>
              <a:buAutoNum type="arabicPeriod" startAt="5"/>
              <a:defRPr/>
            </a:pPr>
            <a:r>
              <a:rPr lang="de-DE" altLang="de-DE" sz="1000" b="1" kern="0" dirty="0"/>
              <a:t>Aufträge: Dokumentation Stichprobenauswahl</a:t>
            </a:r>
          </a:p>
          <a:p>
            <a:pPr marL="285750" lvl="1" indent="-1238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Ausgangspunkt / Auftragsdatei: umfassende Stichprobe / Erläuterung zu § 49 BS WP/</a:t>
            </a:r>
            <a:r>
              <a:rPr lang="de-DE" altLang="de-DE" sz="900" b="1" kern="0" dirty="0" err="1"/>
              <a:t>vBP</a:t>
            </a:r>
            <a:endParaRPr lang="de-DE" altLang="de-DE" sz="900" b="1" kern="0" dirty="0"/>
          </a:p>
          <a:p>
            <a:pPr marL="285750" lvl="1" indent="-1238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Nebenbedingung: alle </a:t>
            </a:r>
            <a:r>
              <a:rPr lang="de-DE" altLang="de-DE" sz="900" b="1" kern="0" dirty="0" err="1"/>
              <a:t>verantwortl</a:t>
            </a:r>
            <a:r>
              <a:rPr lang="de-DE" altLang="de-DE" sz="900" b="1" kern="0" dirty="0"/>
              <a:t>. Prüfungspartner </a:t>
            </a:r>
            <a:r>
              <a:rPr lang="de-DE" sz="900" b="1" dirty="0"/>
              <a:t>≥</a:t>
            </a:r>
            <a:r>
              <a:rPr lang="de-DE" altLang="de-DE" sz="900" b="1" kern="0" dirty="0"/>
              <a:t>  1 Auftrag</a:t>
            </a:r>
            <a:endParaRPr lang="de-DE" altLang="de-DE" sz="1000" b="1" kern="0" dirty="0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7475959" y="5092763"/>
            <a:ext cx="960115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3/2026</a:t>
            </a:r>
            <a:endParaRPr lang="de-DE" altLang="de-DE" sz="800" b="1" kern="0" dirty="0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7437098" y="5675371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4/2026</a:t>
            </a:r>
            <a:endParaRPr lang="de-DE" altLang="de-DE" sz="800" b="1" kern="0" dirty="0"/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8412063" y="6581564"/>
            <a:ext cx="3412800" cy="83771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61925" lvl="1" indent="-161925" defTabSz="586740" eaLnBrk="1" hangingPunct="1">
              <a:lnSpc>
                <a:spcPct val="80000"/>
              </a:lnSpc>
              <a:buClrTx/>
              <a:buFont typeface="+mj-lt"/>
              <a:buAutoNum type="arabicPeriod" startAt="6"/>
              <a:defRPr/>
            </a:pPr>
            <a:r>
              <a:rPr lang="de-DE" altLang="de-DE" sz="1000" b="1" kern="0" dirty="0"/>
              <a:t>Auftragsabwicklung – Einzelaufträge</a:t>
            </a:r>
          </a:p>
          <a:p>
            <a:pPr marL="285750" lvl="1" indent="-1238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komplette Kontrolle des Auftrages</a:t>
            </a:r>
          </a:p>
        </p:txBody>
      </p:sp>
      <p:sp>
        <p:nvSpPr>
          <p:cNvPr id="53" name="Geschweifte Klammer links 52"/>
          <p:cNvSpPr/>
          <p:nvPr/>
        </p:nvSpPr>
        <p:spPr>
          <a:xfrm rot="16200000">
            <a:off x="6298993" y="1387666"/>
            <a:ext cx="211616" cy="12731066"/>
          </a:xfrm>
          <a:prstGeom prst="leftBrace">
            <a:avLst/>
          </a:prstGeom>
          <a:noFill/>
          <a:ln w="190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2329470" y="7853519"/>
            <a:ext cx="7814980" cy="26561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050" b="1" kern="0" dirty="0">
                <a:solidFill>
                  <a:srgbClr val="00B0F0"/>
                </a:solidFill>
              </a:rPr>
              <a:t>Jährlicher Bericht über die Nachschau (§55b Abs. 3 S. 3 WPO) an die Praxisleitung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2181926" y="8112459"/>
            <a:ext cx="8539477" cy="1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de-DE" altLang="de-DE" sz="900" b="1" kern="0" dirty="0"/>
              <a:t>Eckdaten zur Nachschau</a:t>
            </a:r>
            <a:endParaRPr lang="de-DE" altLang="de-DE" sz="700" b="1" kern="0" dirty="0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2181926" y="8280121"/>
            <a:ext cx="8539477" cy="1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 startAt="2"/>
              <a:defRPr/>
            </a:pPr>
            <a:r>
              <a:rPr lang="de-DE" altLang="de-DE" sz="900" b="1" kern="0" dirty="0"/>
              <a:t>Ergebnisse aus der Bewertung des QSS (Darstellung der Mängel)</a:t>
            </a:r>
            <a:endParaRPr lang="de-DE" altLang="de-DE" sz="700" b="1" kern="0" dirty="0"/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2181926" y="8481618"/>
            <a:ext cx="8539477" cy="1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 startAt="3"/>
              <a:defRPr/>
            </a:pPr>
            <a:r>
              <a:rPr lang="de-DE" altLang="de-DE" sz="900" b="1" kern="0" dirty="0"/>
              <a:t>Maßnahmen nach § 55 Abs. 3 S. 2 WPO bei Mängeln</a:t>
            </a:r>
            <a:endParaRPr lang="de-DE" altLang="de-DE" sz="700" b="1" kern="0" dirty="0"/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165713" y="8662449"/>
            <a:ext cx="8539477" cy="2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 startAt="4"/>
              <a:defRPr/>
            </a:pPr>
            <a:r>
              <a:rPr lang="de-DE" altLang="de-DE" sz="900" b="1" kern="0" dirty="0"/>
              <a:t>Darstellung der Verstöße gegen Berufspflichten oder gegen die Verordnung (EU) Nr. 537/2014, die Folgen und die Maßnahmen zur Behebung</a:t>
            </a:r>
            <a:endParaRPr lang="de-DE" altLang="de-DE" sz="700" b="1" kern="0" dirty="0"/>
          </a:p>
        </p:txBody>
      </p:sp>
      <p:sp>
        <p:nvSpPr>
          <p:cNvPr id="2" name="Ellipse 1"/>
          <p:cNvSpPr/>
          <p:nvPr/>
        </p:nvSpPr>
        <p:spPr>
          <a:xfrm>
            <a:off x="7486592" y="8096493"/>
            <a:ext cx="1260000" cy="612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>
                <a:latin typeface="Century Gothic" panose="020B0502020202020204" pitchFamily="34" charset="0"/>
              </a:rPr>
              <a:t>Nachschau-bericht 2026</a:t>
            </a:r>
            <a:endParaRPr lang="de-DE" sz="900" b="1" dirty="0">
              <a:latin typeface="Century Gothic" panose="020B0502020202020204" pitchFamily="34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984703" y="1067470"/>
            <a:ext cx="1332000" cy="57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>
                <a:latin typeface="Century Gothic" panose="020B0502020202020204" pitchFamily="34" charset="0"/>
              </a:rPr>
              <a:t>Nachschau-richtlinie 2026</a:t>
            </a:r>
            <a:endParaRPr lang="de-DE" sz="900" b="1" dirty="0">
              <a:latin typeface="Century Gothic" panose="020B0502020202020204" pitchFamily="34" charset="0"/>
            </a:endParaRPr>
          </a:p>
        </p:txBody>
      </p:sp>
      <p:sp>
        <p:nvSpPr>
          <p:cNvPr id="59" name="Ellipse 58"/>
          <p:cNvSpPr/>
          <p:nvPr/>
        </p:nvSpPr>
        <p:spPr>
          <a:xfrm>
            <a:off x="5576645" y="1572194"/>
            <a:ext cx="1332000" cy="612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>
                <a:latin typeface="Century Gothic" panose="020B0502020202020204" pitchFamily="34" charset="0"/>
              </a:rPr>
              <a:t>Nachschau-bögen 2026</a:t>
            </a:r>
            <a:endParaRPr lang="de-DE" sz="900" b="1" dirty="0">
              <a:latin typeface="Century Gothic" panose="020B0502020202020204" pitchFamily="34" charset="0"/>
            </a:endParaRPr>
          </a:p>
        </p:txBody>
      </p:sp>
      <p:cxnSp>
        <p:nvCxnSpPr>
          <p:cNvPr id="4" name="Gerade Verbindung 3"/>
          <p:cNvCxnSpPr>
            <a:cxnSpLocks/>
          </p:cNvCxnSpPr>
          <p:nvPr/>
        </p:nvCxnSpPr>
        <p:spPr>
          <a:xfrm>
            <a:off x="2368352" y="1020200"/>
            <a:ext cx="0" cy="76257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Gerade Verbindung 59"/>
          <p:cNvCxnSpPr>
            <a:cxnSpLocks/>
          </p:cNvCxnSpPr>
          <p:nvPr/>
        </p:nvCxnSpPr>
        <p:spPr>
          <a:xfrm>
            <a:off x="3052200" y="1020200"/>
            <a:ext cx="0" cy="64254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 Verbindung 63"/>
          <p:cNvCxnSpPr>
            <a:cxnSpLocks/>
            <a:stCxn id="24" idx="3"/>
          </p:cNvCxnSpPr>
          <p:nvPr/>
        </p:nvCxnSpPr>
        <p:spPr>
          <a:xfrm flipV="1">
            <a:off x="7027914" y="725354"/>
            <a:ext cx="329181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Gerade Verbindung 67"/>
          <p:cNvCxnSpPr>
            <a:cxnSpLocks/>
            <a:stCxn id="20" idx="3"/>
            <a:endCxn id="24" idx="1"/>
          </p:cNvCxnSpPr>
          <p:nvPr/>
        </p:nvCxnSpPr>
        <p:spPr>
          <a:xfrm flipV="1">
            <a:off x="3520477" y="725355"/>
            <a:ext cx="720082" cy="6293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 Verbindung 68"/>
          <p:cNvCxnSpPr>
            <a:cxnSpLocks/>
            <a:stCxn id="20" idx="3"/>
            <a:endCxn id="23" idx="1"/>
          </p:cNvCxnSpPr>
          <p:nvPr/>
        </p:nvCxnSpPr>
        <p:spPr>
          <a:xfrm>
            <a:off x="3520477" y="788290"/>
            <a:ext cx="720081" cy="44020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>
            <a:off x="2013302" y="2122686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>
            <a:off x="4288185" y="2125836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4421460" y="4321434"/>
            <a:ext cx="900000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Ellipse 81"/>
          <p:cNvSpPr/>
          <p:nvPr/>
        </p:nvSpPr>
        <p:spPr>
          <a:xfrm>
            <a:off x="4421460" y="3263007"/>
            <a:ext cx="900000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Ellipse 82"/>
          <p:cNvSpPr/>
          <p:nvPr/>
        </p:nvSpPr>
        <p:spPr>
          <a:xfrm>
            <a:off x="4421460" y="5021158"/>
            <a:ext cx="864452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tangle 3"/>
          <p:cNvSpPr txBox="1">
            <a:spLocks noChangeArrowheads="1"/>
          </p:cNvSpPr>
          <p:nvPr/>
        </p:nvSpPr>
        <p:spPr bwMode="auto">
          <a:xfrm>
            <a:off x="979595" y="5653350"/>
            <a:ext cx="3423600" cy="880218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61925" lvl="1" indent="-161925" defTabSz="586740" eaLnBrk="1" hangingPunct="1">
              <a:lnSpc>
                <a:spcPct val="80000"/>
              </a:lnSpc>
              <a:buClrTx/>
              <a:buFont typeface="+mj-lt"/>
              <a:buAutoNum type="arabicPeriod" startAt="5"/>
              <a:defRPr/>
            </a:pPr>
            <a:r>
              <a:rPr lang="de-DE" altLang="de-DE" sz="1000" b="1" kern="0" dirty="0"/>
              <a:t>Aufträge: Dokumentation Stichprobenauswahl</a:t>
            </a:r>
          </a:p>
          <a:p>
            <a:pPr marL="266700" lvl="1" indent="-11430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kleine Stichprobe</a:t>
            </a:r>
          </a:p>
          <a:p>
            <a:pPr marL="266700" lvl="1" indent="-11430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Ausgangspunkt: erweiterte Auftragsdatei</a:t>
            </a:r>
          </a:p>
        </p:txBody>
      </p:sp>
      <p:sp>
        <p:nvSpPr>
          <p:cNvPr id="80" name="Ellipse 79"/>
          <p:cNvSpPr/>
          <p:nvPr/>
        </p:nvSpPr>
        <p:spPr>
          <a:xfrm>
            <a:off x="7527936" y="4328005"/>
            <a:ext cx="881842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Ellipse 80"/>
          <p:cNvSpPr/>
          <p:nvPr/>
        </p:nvSpPr>
        <p:spPr>
          <a:xfrm>
            <a:off x="7528545" y="3275856"/>
            <a:ext cx="881231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Ellipse 87"/>
          <p:cNvSpPr/>
          <p:nvPr/>
        </p:nvSpPr>
        <p:spPr>
          <a:xfrm>
            <a:off x="7512365" y="5041760"/>
            <a:ext cx="897412" cy="447773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Ellipse 88"/>
          <p:cNvSpPr/>
          <p:nvPr/>
        </p:nvSpPr>
        <p:spPr>
          <a:xfrm>
            <a:off x="7522696" y="5618930"/>
            <a:ext cx="883201" cy="430391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0346191" y="9351956"/>
            <a:ext cx="2391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1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Praxishilfe 5/2</a:t>
            </a:r>
          </a:p>
        </p:txBody>
      </p:sp>
      <p:sp>
        <p:nvSpPr>
          <p:cNvPr id="91" name="Rechteck 90"/>
          <p:cNvSpPr/>
          <p:nvPr/>
        </p:nvSpPr>
        <p:spPr>
          <a:xfrm>
            <a:off x="216421" y="9195310"/>
            <a:ext cx="2000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latin typeface="Century Gothic" panose="020B0502020202020204" pitchFamily="34" charset="0"/>
              </a:rPr>
              <a:t>Seite 1 von 1</a:t>
            </a:r>
          </a:p>
          <a:p>
            <a:r>
              <a:rPr lang="de-DE" sz="1000" b="1" dirty="0" err="1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UPfQK</a:t>
            </a:r>
            <a:r>
              <a:rPr lang="de-DE" sz="10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 HJ 2026 / 1. HJ 2027</a:t>
            </a:r>
            <a:endParaRPr lang="de-DE" sz="4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95" name="Rectangle 3"/>
          <p:cNvSpPr txBox="1">
            <a:spLocks noChangeArrowheads="1"/>
          </p:cNvSpPr>
          <p:nvPr/>
        </p:nvSpPr>
        <p:spPr bwMode="auto">
          <a:xfrm>
            <a:off x="5320681" y="4248150"/>
            <a:ext cx="2195999" cy="63984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III  AUFBAUPRÜFUNG</a:t>
            </a:r>
          </a:p>
          <a:p>
            <a:pPr marL="180975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ALLE BEREICHE</a:t>
            </a:r>
          </a:p>
          <a:p>
            <a:pPr marL="266700" lvl="1" indent="-104775" defTabSz="586740" eaLnBrk="1" hangingPunct="1">
              <a:lnSpc>
                <a:spcPct val="8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fachliche Fortentwicklung</a:t>
            </a:r>
          </a:p>
        </p:txBody>
      </p:sp>
      <p:sp>
        <p:nvSpPr>
          <p:cNvPr id="96" name="Rectangle 3"/>
          <p:cNvSpPr txBox="1">
            <a:spLocks noChangeArrowheads="1"/>
          </p:cNvSpPr>
          <p:nvPr/>
        </p:nvSpPr>
        <p:spPr bwMode="auto">
          <a:xfrm>
            <a:off x="5321591" y="3269569"/>
            <a:ext cx="2196000" cy="461814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179388" eaLnBrk="1" hangingPunct="1">
              <a:spcBef>
                <a:spcPts val="0"/>
              </a:spcBef>
              <a:buClrTx/>
              <a:buNone/>
              <a:tabLst>
                <a:tab pos="133350" algn="l"/>
              </a:tabLst>
              <a:defRPr/>
            </a:pPr>
            <a:r>
              <a:rPr lang="de-DE" altLang="de-DE" sz="1000" b="1" kern="0" dirty="0"/>
              <a:t>I   RÜCKSCHAU ALLE BEREICHE</a:t>
            </a:r>
          </a:p>
          <a:p>
            <a:pPr marL="266700" lvl="1" indent="-123825" defTabSz="586740" eaLnBrk="1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Fehlerbeseitigung erfolgt?</a:t>
            </a:r>
          </a:p>
        </p:txBody>
      </p:sp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5320681" y="4945111"/>
            <a:ext cx="2195998" cy="663172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IV  FUNKTIONSPRÜFUNG</a:t>
            </a:r>
          </a:p>
          <a:p>
            <a:pPr marL="180975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KANZLEIORGANISATION</a:t>
            </a:r>
          </a:p>
          <a:p>
            <a:pPr marL="257175" lvl="1" indent="-9525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Einhaltung der Vorgaben</a:t>
            </a:r>
          </a:p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1000" b="1" kern="0" dirty="0"/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5326699" y="5664440"/>
            <a:ext cx="2195998" cy="1608511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V  FUNKTIONSPRÜFUNG</a:t>
            </a:r>
          </a:p>
          <a:p>
            <a:pPr marL="180975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AUFTRAGSABWICKLUNG</a:t>
            </a:r>
          </a:p>
          <a:p>
            <a:pPr marL="257175" lvl="1" indent="-9525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Einhaltung der Vorgaben</a:t>
            </a:r>
          </a:p>
        </p:txBody>
      </p:sp>
      <p:cxnSp>
        <p:nvCxnSpPr>
          <p:cNvPr id="100" name="Gerade Verbindung 99"/>
          <p:cNvCxnSpPr/>
          <p:nvPr/>
        </p:nvCxnSpPr>
        <p:spPr>
          <a:xfrm flipH="1">
            <a:off x="5375734" y="3674233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Gerade Verbindung 104"/>
          <p:cNvCxnSpPr/>
          <p:nvPr/>
        </p:nvCxnSpPr>
        <p:spPr>
          <a:xfrm>
            <a:off x="6976864" y="3674233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Geschweifte Klammer links 111"/>
          <p:cNvSpPr/>
          <p:nvPr/>
        </p:nvSpPr>
        <p:spPr>
          <a:xfrm rot="16200000">
            <a:off x="10067141" y="4867679"/>
            <a:ext cx="171781" cy="5234601"/>
          </a:xfrm>
          <a:prstGeom prst="leftBrace">
            <a:avLst>
              <a:gd name="adj1" fmla="val 8333"/>
              <a:gd name="adj2" fmla="val 49818"/>
            </a:avLst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Rectangle 3"/>
          <p:cNvSpPr txBox="1">
            <a:spLocks noChangeArrowheads="1"/>
          </p:cNvSpPr>
          <p:nvPr/>
        </p:nvSpPr>
        <p:spPr bwMode="auto">
          <a:xfrm>
            <a:off x="8481711" y="7576921"/>
            <a:ext cx="3302891" cy="14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1200" b="1" kern="0" dirty="0">
                <a:highlight>
                  <a:srgbClr val="CCECFF"/>
                </a:highlight>
              </a:rPr>
              <a:t>Zusammenfassende Darstellung Mängel</a:t>
            </a:r>
          </a:p>
        </p:txBody>
      </p:sp>
      <p:sp>
        <p:nvSpPr>
          <p:cNvPr id="115" name="Rectangle 3"/>
          <p:cNvSpPr txBox="1">
            <a:spLocks noChangeArrowheads="1"/>
          </p:cNvSpPr>
          <p:nvPr/>
        </p:nvSpPr>
        <p:spPr bwMode="auto">
          <a:xfrm>
            <a:off x="626390" y="4251276"/>
            <a:ext cx="30180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6" name="Rectangle 3"/>
          <p:cNvSpPr txBox="1">
            <a:spLocks noChangeArrowheads="1"/>
          </p:cNvSpPr>
          <p:nvPr/>
        </p:nvSpPr>
        <p:spPr bwMode="auto">
          <a:xfrm>
            <a:off x="338356" y="4251276"/>
            <a:ext cx="28803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7" name="Rectangle 3"/>
          <p:cNvSpPr txBox="1">
            <a:spLocks noChangeArrowheads="1"/>
          </p:cNvSpPr>
          <p:nvPr/>
        </p:nvSpPr>
        <p:spPr bwMode="auto">
          <a:xfrm>
            <a:off x="50322" y="4249812"/>
            <a:ext cx="28803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8" name="Rectangle 3"/>
          <p:cNvSpPr txBox="1">
            <a:spLocks noChangeArrowheads="1"/>
          </p:cNvSpPr>
          <p:nvPr/>
        </p:nvSpPr>
        <p:spPr bwMode="auto">
          <a:xfrm>
            <a:off x="12435700" y="4249425"/>
            <a:ext cx="30180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9" name="Rectangle 3"/>
          <p:cNvSpPr txBox="1">
            <a:spLocks noChangeArrowheads="1"/>
          </p:cNvSpPr>
          <p:nvPr/>
        </p:nvSpPr>
        <p:spPr bwMode="auto">
          <a:xfrm>
            <a:off x="12147666" y="4249425"/>
            <a:ext cx="28803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0" name="Rectangle 3"/>
          <p:cNvSpPr txBox="1">
            <a:spLocks noChangeArrowheads="1"/>
          </p:cNvSpPr>
          <p:nvPr/>
        </p:nvSpPr>
        <p:spPr bwMode="auto">
          <a:xfrm>
            <a:off x="11859632" y="4248646"/>
            <a:ext cx="288034" cy="648852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1" name="Rectangle 3"/>
          <p:cNvSpPr txBox="1">
            <a:spLocks noChangeArrowheads="1"/>
          </p:cNvSpPr>
          <p:nvPr/>
        </p:nvSpPr>
        <p:spPr bwMode="auto">
          <a:xfrm>
            <a:off x="12435700" y="3295774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2" name="Rectangle 3"/>
          <p:cNvSpPr txBox="1">
            <a:spLocks noChangeArrowheads="1"/>
          </p:cNvSpPr>
          <p:nvPr/>
        </p:nvSpPr>
        <p:spPr bwMode="auto">
          <a:xfrm>
            <a:off x="12147666" y="329577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3" name="Rectangle 3"/>
          <p:cNvSpPr txBox="1">
            <a:spLocks noChangeArrowheads="1"/>
          </p:cNvSpPr>
          <p:nvPr/>
        </p:nvSpPr>
        <p:spPr bwMode="auto">
          <a:xfrm>
            <a:off x="11859632" y="329577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4" name="Rectangle 3"/>
          <p:cNvSpPr txBox="1">
            <a:spLocks noChangeArrowheads="1"/>
          </p:cNvSpPr>
          <p:nvPr/>
        </p:nvSpPr>
        <p:spPr bwMode="auto">
          <a:xfrm>
            <a:off x="626388" y="3296554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5" name="Rectangle 3"/>
          <p:cNvSpPr txBox="1">
            <a:spLocks noChangeArrowheads="1"/>
          </p:cNvSpPr>
          <p:nvPr/>
        </p:nvSpPr>
        <p:spPr bwMode="auto">
          <a:xfrm>
            <a:off x="338354" y="329655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6" name="Rectangle 3"/>
          <p:cNvSpPr txBox="1">
            <a:spLocks noChangeArrowheads="1"/>
          </p:cNvSpPr>
          <p:nvPr/>
        </p:nvSpPr>
        <p:spPr bwMode="auto">
          <a:xfrm>
            <a:off x="50320" y="329655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7" name="Rectangle 3"/>
          <p:cNvSpPr txBox="1">
            <a:spLocks noChangeArrowheads="1"/>
          </p:cNvSpPr>
          <p:nvPr/>
        </p:nvSpPr>
        <p:spPr bwMode="auto">
          <a:xfrm>
            <a:off x="626388" y="4947182"/>
            <a:ext cx="30180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28" name="Rectangle 3"/>
          <p:cNvSpPr txBox="1">
            <a:spLocks noChangeArrowheads="1"/>
          </p:cNvSpPr>
          <p:nvPr/>
        </p:nvSpPr>
        <p:spPr bwMode="auto">
          <a:xfrm>
            <a:off x="338354" y="4947182"/>
            <a:ext cx="288034" cy="662119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>
                <a:solidFill>
                  <a:schemeClr val="bg1"/>
                </a:solidFill>
              </a:rPr>
              <a:t>alle Bereiche</a:t>
            </a:r>
          </a:p>
        </p:txBody>
      </p:sp>
      <p:sp>
        <p:nvSpPr>
          <p:cNvPr id="129" name="Rectangle 3"/>
          <p:cNvSpPr txBox="1">
            <a:spLocks noChangeArrowheads="1"/>
          </p:cNvSpPr>
          <p:nvPr/>
        </p:nvSpPr>
        <p:spPr bwMode="auto">
          <a:xfrm>
            <a:off x="50320" y="4947182"/>
            <a:ext cx="28803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30" name="Rectangle 3"/>
          <p:cNvSpPr txBox="1">
            <a:spLocks noChangeArrowheads="1"/>
          </p:cNvSpPr>
          <p:nvPr/>
        </p:nvSpPr>
        <p:spPr bwMode="auto">
          <a:xfrm>
            <a:off x="12435700" y="4952253"/>
            <a:ext cx="30180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31" name="Rectangle 3"/>
          <p:cNvSpPr txBox="1">
            <a:spLocks noChangeArrowheads="1"/>
          </p:cNvSpPr>
          <p:nvPr/>
        </p:nvSpPr>
        <p:spPr bwMode="auto">
          <a:xfrm>
            <a:off x="12147666" y="4952253"/>
            <a:ext cx="288034" cy="662119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700" b="1" kern="0" dirty="0">
                <a:solidFill>
                  <a:schemeClr val="bg1"/>
                </a:solidFill>
              </a:rPr>
              <a:t>Alle Bereiche</a:t>
            </a:r>
          </a:p>
        </p:txBody>
      </p:sp>
      <p:sp>
        <p:nvSpPr>
          <p:cNvPr id="132" name="Rectangle 3"/>
          <p:cNvSpPr txBox="1">
            <a:spLocks noChangeArrowheads="1"/>
          </p:cNvSpPr>
          <p:nvPr/>
        </p:nvSpPr>
        <p:spPr bwMode="auto">
          <a:xfrm>
            <a:off x="11859632" y="4952253"/>
            <a:ext cx="28803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36" name="Rectangle 3"/>
          <p:cNvSpPr txBox="1">
            <a:spLocks noChangeArrowheads="1"/>
          </p:cNvSpPr>
          <p:nvPr/>
        </p:nvSpPr>
        <p:spPr bwMode="auto">
          <a:xfrm>
            <a:off x="12435700" y="5653582"/>
            <a:ext cx="301804" cy="174592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/>
          </a:p>
        </p:txBody>
      </p:sp>
      <p:sp>
        <p:nvSpPr>
          <p:cNvPr id="137" name="Rectangle 3"/>
          <p:cNvSpPr txBox="1">
            <a:spLocks noChangeArrowheads="1"/>
          </p:cNvSpPr>
          <p:nvPr/>
        </p:nvSpPr>
        <p:spPr bwMode="auto">
          <a:xfrm>
            <a:off x="12147666" y="5653582"/>
            <a:ext cx="288034" cy="174592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38" name="Rectangle 3"/>
          <p:cNvSpPr txBox="1">
            <a:spLocks noChangeArrowheads="1"/>
          </p:cNvSpPr>
          <p:nvPr/>
        </p:nvSpPr>
        <p:spPr bwMode="auto">
          <a:xfrm>
            <a:off x="11859632" y="5658720"/>
            <a:ext cx="288034" cy="174037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700" b="1" kern="0" dirty="0">
                <a:solidFill>
                  <a:schemeClr val="bg1"/>
                </a:solidFill>
              </a:rPr>
              <a:t>größere Auftragsauswahl</a:t>
            </a:r>
          </a:p>
        </p:txBody>
      </p:sp>
      <p:sp>
        <p:nvSpPr>
          <p:cNvPr id="142" name="Rectangle 3"/>
          <p:cNvSpPr txBox="1">
            <a:spLocks noChangeArrowheads="1"/>
          </p:cNvSpPr>
          <p:nvPr/>
        </p:nvSpPr>
        <p:spPr bwMode="auto">
          <a:xfrm>
            <a:off x="626388" y="5653582"/>
            <a:ext cx="301804" cy="1751482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43" name="Rectangle 3"/>
          <p:cNvSpPr txBox="1">
            <a:spLocks noChangeArrowheads="1"/>
          </p:cNvSpPr>
          <p:nvPr/>
        </p:nvSpPr>
        <p:spPr bwMode="auto">
          <a:xfrm>
            <a:off x="338354" y="5653582"/>
            <a:ext cx="288034" cy="1751471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50320" y="5653645"/>
            <a:ext cx="288034" cy="1751401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Kleine Auftragsauswahl  </a:t>
            </a:r>
          </a:p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min. 1 Auftrag)</a:t>
            </a:r>
          </a:p>
        </p:txBody>
      </p:sp>
      <p:sp>
        <p:nvSpPr>
          <p:cNvPr id="145" name="Rectangle 3"/>
          <p:cNvSpPr txBox="1">
            <a:spLocks noChangeArrowheads="1"/>
          </p:cNvSpPr>
          <p:nvPr/>
        </p:nvSpPr>
        <p:spPr bwMode="auto">
          <a:xfrm>
            <a:off x="626388" y="2070970"/>
            <a:ext cx="30180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Nachschausystem</a:t>
            </a:r>
          </a:p>
        </p:txBody>
      </p:sp>
      <p:sp>
        <p:nvSpPr>
          <p:cNvPr id="146" name="Rectangle 3"/>
          <p:cNvSpPr txBox="1">
            <a:spLocks noChangeArrowheads="1"/>
          </p:cNvSpPr>
          <p:nvPr/>
        </p:nvSpPr>
        <p:spPr bwMode="auto">
          <a:xfrm>
            <a:off x="338354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Kanzleiorganisation</a:t>
            </a:r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50320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Auftragsdurchführung</a:t>
            </a: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43484" y="1782770"/>
            <a:ext cx="884708" cy="2880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0" lvl="1" indent="0">
              <a:buNone/>
            </a:pPr>
            <a:r>
              <a:rPr lang="de-DE" altLang="de-DE" sz="800" dirty="0"/>
              <a:t>Gegenstand der Prüfung</a:t>
            </a:r>
          </a:p>
        </p:txBody>
      </p:sp>
      <p:sp>
        <p:nvSpPr>
          <p:cNvPr id="149" name="Rectangle 3"/>
          <p:cNvSpPr txBox="1">
            <a:spLocks noChangeArrowheads="1"/>
          </p:cNvSpPr>
          <p:nvPr/>
        </p:nvSpPr>
        <p:spPr bwMode="auto">
          <a:xfrm>
            <a:off x="12435700" y="2070970"/>
            <a:ext cx="30180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Nachschausystem</a:t>
            </a:r>
          </a:p>
        </p:txBody>
      </p:sp>
      <p:sp>
        <p:nvSpPr>
          <p:cNvPr id="150" name="Rectangle 3"/>
          <p:cNvSpPr txBox="1">
            <a:spLocks noChangeArrowheads="1"/>
          </p:cNvSpPr>
          <p:nvPr/>
        </p:nvSpPr>
        <p:spPr bwMode="auto">
          <a:xfrm>
            <a:off x="12147666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Kanzleiorganisation</a:t>
            </a:r>
          </a:p>
        </p:txBody>
      </p:sp>
      <p:sp>
        <p:nvSpPr>
          <p:cNvPr id="151" name="Rectangle 3"/>
          <p:cNvSpPr txBox="1">
            <a:spLocks noChangeArrowheads="1"/>
          </p:cNvSpPr>
          <p:nvPr/>
        </p:nvSpPr>
        <p:spPr bwMode="auto">
          <a:xfrm>
            <a:off x="11859632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Auftragsdurchführung</a:t>
            </a:r>
          </a:p>
        </p:txBody>
      </p:sp>
      <p:sp>
        <p:nvSpPr>
          <p:cNvPr id="152" name="Rectangle 3"/>
          <p:cNvSpPr txBox="1">
            <a:spLocks noChangeArrowheads="1"/>
          </p:cNvSpPr>
          <p:nvPr/>
        </p:nvSpPr>
        <p:spPr bwMode="auto">
          <a:xfrm>
            <a:off x="11852796" y="1782770"/>
            <a:ext cx="884708" cy="2880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0" lvl="1" indent="0">
              <a:buNone/>
            </a:pPr>
            <a:r>
              <a:rPr lang="de-DE" altLang="de-DE" sz="800" dirty="0"/>
              <a:t>Gegenstand der Prüfung</a:t>
            </a:r>
          </a:p>
        </p:txBody>
      </p:sp>
      <p:sp>
        <p:nvSpPr>
          <p:cNvPr id="166" name="Rectangle 3"/>
          <p:cNvSpPr txBox="1">
            <a:spLocks noChangeArrowheads="1"/>
          </p:cNvSpPr>
          <p:nvPr/>
        </p:nvSpPr>
        <p:spPr bwMode="auto">
          <a:xfrm>
            <a:off x="7433266" y="7024828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6/2026</a:t>
            </a:r>
            <a:endParaRPr lang="de-DE" altLang="de-DE" sz="800" b="1" kern="0" dirty="0"/>
          </a:p>
        </p:txBody>
      </p:sp>
      <p:sp>
        <p:nvSpPr>
          <p:cNvPr id="167" name="Ellipse 166"/>
          <p:cNvSpPr/>
          <p:nvPr/>
        </p:nvSpPr>
        <p:spPr>
          <a:xfrm>
            <a:off x="7522968" y="6989163"/>
            <a:ext cx="876061" cy="415278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68" name="Gerade Verbindung 167"/>
          <p:cNvCxnSpPr/>
          <p:nvPr/>
        </p:nvCxnSpPr>
        <p:spPr>
          <a:xfrm>
            <a:off x="496144" y="3151365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>
            <a:off x="784176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>
            <a:off x="208112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Gerade Verbindung 170"/>
          <p:cNvCxnSpPr/>
          <p:nvPr/>
        </p:nvCxnSpPr>
        <p:spPr>
          <a:xfrm>
            <a:off x="12305456" y="3151365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Gerade Verbindung 171"/>
          <p:cNvCxnSpPr/>
          <p:nvPr/>
        </p:nvCxnSpPr>
        <p:spPr>
          <a:xfrm>
            <a:off x="12593488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Gerade Verbindung 172"/>
          <p:cNvCxnSpPr/>
          <p:nvPr/>
        </p:nvCxnSpPr>
        <p:spPr>
          <a:xfrm>
            <a:off x="12017424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Rectangle 3"/>
          <p:cNvSpPr txBox="1">
            <a:spLocks noChangeArrowheads="1"/>
          </p:cNvSpPr>
          <p:nvPr/>
        </p:nvSpPr>
        <p:spPr bwMode="auto">
          <a:xfrm rot="243720">
            <a:off x="10552062" y="466068"/>
            <a:ext cx="2035156" cy="551640"/>
          </a:xfrm>
          <a:prstGeom prst="round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altLang="de-DE" sz="800" b="1" kern="0" dirty="0">
                <a:solidFill>
                  <a:schemeClr val="bg1"/>
                </a:solidFill>
              </a:rPr>
              <a:t>gebührenfreies Downloaden der vollständigen Fassung der Prüferhilfen unter www.loesle.de </a:t>
            </a:r>
          </a:p>
        </p:txBody>
      </p:sp>
      <p:sp>
        <p:nvSpPr>
          <p:cNvPr id="175" name="Rectangle 3"/>
          <p:cNvSpPr txBox="1">
            <a:spLocks noChangeArrowheads="1"/>
          </p:cNvSpPr>
          <p:nvPr/>
        </p:nvSpPr>
        <p:spPr bwMode="auto">
          <a:xfrm>
            <a:off x="10465414" y="7918106"/>
            <a:ext cx="1656000" cy="146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de-DE" altLang="de-DE" sz="700" b="1" kern="0" dirty="0"/>
              <a:t>LEGENDE:</a:t>
            </a:r>
          </a:p>
          <a:p>
            <a:pPr marL="0" lvl="1" indent="0" defTabSz="809625" eaLnBrk="1" hangingPunct="1">
              <a:spcBef>
                <a:spcPts val="100"/>
              </a:spcBef>
              <a:spcAft>
                <a:spcPts val="100"/>
              </a:spcAft>
              <a:buNone/>
              <a:tabLst>
                <a:tab pos="1052513" algn="l"/>
                <a:tab pos="1219200" algn="l"/>
              </a:tabLst>
              <a:defRPr/>
            </a:pPr>
            <a:r>
              <a:rPr lang="de-DE" altLang="de-DE" sz="700" b="1" kern="0"/>
              <a:t>Nachschaurichtlinie     2026</a:t>
            </a:r>
            <a:endParaRPr lang="de-DE" altLang="de-DE" sz="700" b="1" kern="0" dirty="0"/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/>
              <a:t>Nachschaubogen    1/2026</a:t>
            </a:r>
            <a:endParaRPr lang="de-DE" altLang="de-DE" sz="700" b="1" kern="0" dirty="0"/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/>
              <a:t>Nachschaubogen    2/2026</a:t>
            </a:r>
            <a:endParaRPr lang="de-DE" altLang="de-DE" sz="700" b="1" kern="0" dirty="0"/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/>
              <a:t>Nachschaubogen    3/2026</a:t>
            </a:r>
            <a:endParaRPr lang="de-DE" altLang="de-DE" sz="700" b="1" kern="0" dirty="0"/>
          </a:p>
          <a:p>
            <a:pPr marL="0" lvl="1" indent="0" defTabSz="89535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/>
              <a:t>Nachschaubogen    4/2026</a:t>
            </a:r>
            <a:endParaRPr lang="de-DE" altLang="de-DE" sz="700" b="1" kern="0" dirty="0"/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/>
              <a:t>Nachschaubogen  5a/2026</a:t>
            </a:r>
            <a:endParaRPr lang="de-DE" altLang="de-DE" sz="700" b="1" kern="0" dirty="0"/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 dirty="0"/>
              <a:t>Nachschaubogen  5b</a:t>
            </a:r>
            <a:r>
              <a:rPr lang="de-DE" altLang="de-DE" sz="700" b="1" kern="0"/>
              <a:t>/2026</a:t>
            </a:r>
            <a:endParaRPr lang="de-DE" altLang="de-DE" sz="700" b="1" kern="0" dirty="0"/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tabLst>
                <a:tab pos="987425" algn="l"/>
                <a:tab pos="1041400" algn="l"/>
              </a:tabLst>
              <a:defRPr/>
            </a:pPr>
            <a:r>
              <a:rPr lang="de-DE" altLang="de-DE" sz="700" b="1" kern="0"/>
              <a:t>Nachschaubogen    6/2026</a:t>
            </a:r>
            <a:endParaRPr lang="de-DE" altLang="de-DE" sz="700" b="1" kern="0" dirty="0"/>
          </a:p>
          <a:p>
            <a:pPr marL="0" lvl="1" indent="0" defTabSz="714375" eaLnBrk="1" hangingPunct="1">
              <a:spcBef>
                <a:spcPts val="100"/>
              </a:spcBef>
              <a:spcAft>
                <a:spcPts val="100"/>
              </a:spcAft>
              <a:buNone/>
              <a:tabLst>
                <a:tab pos="1055688" algn="l"/>
              </a:tabLst>
              <a:defRPr/>
            </a:pPr>
            <a:r>
              <a:rPr lang="de-DE" altLang="de-DE" sz="700" b="1" kern="0"/>
              <a:t>Nachschaubericht       2026</a:t>
            </a:r>
            <a:endParaRPr lang="de-DE" altLang="de-DE" sz="700" b="1" kern="0" dirty="0"/>
          </a:p>
        </p:txBody>
      </p:sp>
      <p:sp>
        <p:nvSpPr>
          <p:cNvPr id="155" name="Rectangle 3">
            <a:extLst>
              <a:ext uri="{FF2B5EF4-FFF2-40B4-BE49-F238E27FC236}">
                <a16:creationId xmlns:a16="http://schemas.microsoft.com/office/drawing/2014/main" id="{2819FB56-7E89-43CA-B7C4-9A094179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3290" y="6115967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5a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156" name="Ellipse 155">
            <a:extLst>
              <a:ext uri="{FF2B5EF4-FFF2-40B4-BE49-F238E27FC236}">
                <a16:creationId xmlns:a16="http://schemas.microsoft.com/office/drawing/2014/main" id="{BFB4B98F-9FE4-4125-9568-371504AFFF9A}"/>
              </a:ext>
            </a:extLst>
          </p:cNvPr>
          <p:cNvSpPr/>
          <p:nvPr/>
        </p:nvSpPr>
        <p:spPr>
          <a:xfrm>
            <a:off x="7520570" y="6091069"/>
            <a:ext cx="891494" cy="412550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7" name="Rectangle 3">
            <a:extLst>
              <a:ext uri="{FF2B5EF4-FFF2-40B4-BE49-F238E27FC236}">
                <a16:creationId xmlns:a16="http://schemas.microsoft.com/office/drawing/2014/main" id="{CE76D2CF-186B-4CC6-A3E0-B61D0CC4C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348" y="6555537"/>
            <a:ext cx="1038247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5b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158" name="Ellipse 157">
            <a:extLst>
              <a:ext uri="{FF2B5EF4-FFF2-40B4-BE49-F238E27FC236}">
                <a16:creationId xmlns:a16="http://schemas.microsoft.com/office/drawing/2014/main" id="{343ACB2D-CB9E-44E6-8C2F-67BA17A07B55}"/>
              </a:ext>
            </a:extLst>
          </p:cNvPr>
          <p:cNvSpPr/>
          <p:nvPr/>
        </p:nvSpPr>
        <p:spPr>
          <a:xfrm>
            <a:off x="7518340" y="6537259"/>
            <a:ext cx="887557" cy="415601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9" name="Gerade Verbindung 63">
            <a:extLst>
              <a:ext uri="{FF2B5EF4-FFF2-40B4-BE49-F238E27FC236}">
                <a16:creationId xmlns:a16="http://schemas.microsoft.com/office/drawing/2014/main" id="{EFF7A47D-F11D-44E0-8449-52F88FB9924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7027914" y="725355"/>
            <a:ext cx="329181" cy="40995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Gerade Verbindung 71">
            <a:extLst>
              <a:ext uri="{FF2B5EF4-FFF2-40B4-BE49-F238E27FC236}">
                <a16:creationId xmlns:a16="http://schemas.microsoft.com/office/drawing/2014/main" id="{82FB9FC8-AB76-48EA-BD4C-4250927713BA}"/>
              </a:ext>
            </a:extLst>
          </p:cNvPr>
          <p:cNvCxnSpPr/>
          <p:nvPr/>
        </p:nvCxnSpPr>
        <p:spPr>
          <a:xfrm>
            <a:off x="7696944" y="1658739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Gerade Verbindung 70">
            <a:extLst>
              <a:ext uri="{FF2B5EF4-FFF2-40B4-BE49-F238E27FC236}">
                <a16:creationId xmlns:a16="http://schemas.microsoft.com/office/drawing/2014/main" id="{83D0CE69-4038-409F-9DF7-AA826AA9D48A}"/>
              </a:ext>
            </a:extLst>
          </p:cNvPr>
          <p:cNvCxnSpPr/>
          <p:nvPr/>
        </p:nvCxnSpPr>
        <p:spPr>
          <a:xfrm>
            <a:off x="8662421" y="2125737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Gerade Verbindung 71">
            <a:extLst>
              <a:ext uri="{FF2B5EF4-FFF2-40B4-BE49-F238E27FC236}">
                <a16:creationId xmlns:a16="http://schemas.microsoft.com/office/drawing/2014/main" id="{4E50E1AD-DB25-4B83-BE07-49D68546B6D6}"/>
              </a:ext>
            </a:extLst>
          </p:cNvPr>
          <p:cNvCxnSpPr/>
          <p:nvPr/>
        </p:nvCxnSpPr>
        <p:spPr>
          <a:xfrm>
            <a:off x="10861104" y="2128887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Gerade Verbindung 70">
            <a:extLst>
              <a:ext uri="{FF2B5EF4-FFF2-40B4-BE49-F238E27FC236}">
                <a16:creationId xmlns:a16="http://schemas.microsoft.com/office/drawing/2014/main" id="{1AEDA8FF-6325-47BC-9877-2059E29C1CBE}"/>
              </a:ext>
            </a:extLst>
          </p:cNvPr>
          <p:cNvCxnSpPr/>
          <p:nvPr/>
        </p:nvCxnSpPr>
        <p:spPr>
          <a:xfrm>
            <a:off x="2017494" y="2769518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Gerade Verbindung 71">
            <a:extLst>
              <a:ext uri="{FF2B5EF4-FFF2-40B4-BE49-F238E27FC236}">
                <a16:creationId xmlns:a16="http://schemas.microsoft.com/office/drawing/2014/main" id="{632C3130-F989-4578-8585-7BBEA3E9A0B7}"/>
              </a:ext>
            </a:extLst>
          </p:cNvPr>
          <p:cNvCxnSpPr/>
          <p:nvPr/>
        </p:nvCxnSpPr>
        <p:spPr>
          <a:xfrm>
            <a:off x="4292377" y="2772668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Gerade Verbindung 70">
            <a:extLst>
              <a:ext uri="{FF2B5EF4-FFF2-40B4-BE49-F238E27FC236}">
                <a16:creationId xmlns:a16="http://schemas.microsoft.com/office/drawing/2014/main" id="{6ACC63A5-026B-47FC-8F10-A337BCE8AB22}"/>
              </a:ext>
            </a:extLst>
          </p:cNvPr>
          <p:cNvCxnSpPr/>
          <p:nvPr/>
        </p:nvCxnSpPr>
        <p:spPr>
          <a:xfrm>
            <a:off x="8666613" y="2772569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Gerade Verbindung 71">
            <a:extLst>
              <a:ext uri="{FF2B5EF4-FFF2-40B4-BE49-F238E27FC236}">
                <a16:creationId xmlns:a16="http://schemas.microsoft.com/office/drawing/2014/main" id="{E97F9935-5DB6-4879-AB22-DAE869038828}"/>
              </a:ext>
            </a:extLst>
          </p:cNvPr>
          <p:cNvCxnSpPr/>
          <p:nvPr/>
        </p:nvCxnSpPr>
        <p:spPr>
          <a:xfrm>
            <a:off x="10865296" y="2775719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1" name="Rectangle 3">
            <a:extLst>
              <a:ext uri="{FF2B5EF4-FFF2-40B4-BE49-F238E27FC236}">
                <a16:creationId xmlns:a16="http://schemas.microsoft.com/office/drawing/2014/main" id="{DE4AA9DC-2BF2-4CBA-89AC-167676F7B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594" y="3783236"/>
            <a:ext cx="34236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2"/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Beurteilung Angemessenheit der kanzleiindividuellen Risikoanalyse</a:t>
            </a:r>
            <a:br>
              <a:rPr lang="de-DE" altLang="de-DE" sz="1050" b="1" kern="0" dirty="0">
                <a:solidFill>
                  <a:srgbClr val="FF0000"/>
                </a:solidFill>
              </a:rPr>
            </a:br>
            <a:r>
              <a:rPr lang="de-DE" altLang="de-DE" sz="900" b="1" kern="0" dirty="0">
                <a:solidFill>
                  <a:srgbClr val="FF0000"/>
                </a:solidFill>
              </a:rPr>
              <a:t>(Ziele, Risiken, Maßnahmen)</a:t>
            </a:r>
          </a:p>
        </p:txBody>
      </p:sp>
      <p:sp>
        <p:nvSpPr>
          <p:cNvPr id="182" name="Rectangle 3">
            <a:extLst>
              <a:ext uri="{FF2B5EF4-FFF2-40B4-BE49-F238E27FC236}">
                <a16:creationId xmlns:a16="http://schemas.microsoft.com/office/drawing/2014/main" id="{7EB2F6D6-9B85-4315-A972-61384B8F1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063" y="3782456"/>
            <a:ext cx="34128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247650" lvl="1" indent="-247650" defTabSz="586740" eaLnBrk="1" hangingPunct="1">
              <a:lnSpc>
                <a:spcPct val="80000"/>
              </a:lnSpc>
              <a:buClrTx/>
              <a:buFont typeface="+mj-lt"/>
              <a:buAutoNum type="arabicPeriod" startAt="2"/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Beurteilung Angemessenheit der kanzleiindividuellen Risikoanalyse</a:t>
            </a:r>
            <a:br>
              <a:rPr lang="de-DE" altLang="de-DE" sz="1050" b="1" kern="0" dirty="0">
                <a:solidFill>
                  <a:srgbClr val="FF0000"/>
                </a:solidFill>
              </a:rPr>
            </a:br>
            <a:r>
              <a:rPr lang="de-DE" altLang="de-DE" sz="900" b="1" kern="0" dirty="0">
                <a:solidFill>
                  <a:srgbClr val="FF0000"/>
                </a:solidFill>
              </a:rPr>
              <a:t>(Ziele, Risiken, Maßnahmen)</a:t>
            </a:r>
          </a:p>
        </p:txBody>
      </p:sp>
      <p:sp>
        <p:nvSpPr>
          <p:cNvPr id="183" name="Rectangle 3">
            <a:extLst>
              <a:ext uri="{FF2B5EF4-FFF2-40B4-BE49-F238E27FC236}">
                <a16:creationId xmlns:a16="http://schemas.microsoft.com/office/drawing/2014/main" id="{1E59276D-CF5F-4F73-AA2A-94033CB5B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5700" y="3782456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84" name="Rectangle 3">
            <a:extLst>
              <a:ext uri="{FF2B5EF4-FFF2-40B4-BE49-F238E27FC236}">
                <a16:creationId xmlns:a16="http://schemas.microsoft.com/office/drawing/2014/main" id="{BED91565-ACE2-47FE-8CE4-F3B3EDD9A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7666" y="378245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5" name="Rectangle 3">
            <a:extLst>
              <a:ext uri="{FF2B5EF4-FFF2-40B4-BE49-F238E27FC236}">
                <a16:creationId xmlns:a16="http://schemas.microsoft.com/office/drawing/2014/main" id="{DCCB4049-6F6B-455E-BFF2-21510999D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9632" y="378245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6" name="Rectangle 3">
            <a:extLst>
              <a:ext uri="{FF2B5EF4-FFF2-40B4-BE49-F238E27FC236}">
                <a16:creationId xmlns:a16="http://schemas.microsoft.com/office/drawing/2014/main" id="{89E060A2-8D8B-41E0-A273-29501A5DB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88" y="3783236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87" name="Rectangle 3">
            <a:extLst>
              <a:ext uri="{FF2B5EF4-FFF2-40B4-BE49-F238E27FC236}">
                <a16:creationId xmlns:a16="http://schemas.microsoft.com/office/drawing/2014/main" id="{C1C8C103-1429-4E24-9C1D-1DA54293D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54" y="378323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8" name="Rectangle 3">
            <a:extLst>
              <a:ext uri="{FF2B5EF4-FFF2-40B4-BE49-F238E27FC236}">
                <a16:creationId xmlns:a16="http://schemas.microsoft.com/office/drawing/2014/main" id="{C58D70B5-7A20-41C9-AF41-216DE6A87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0" y="378323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9" name="Rectangle 3">
            <a:extLst>
              <a:ext uri="{FF2B5EF4-FFF2-40B4-BE49-F238E27FC236}">
                <a16:creationId xmlns:a16="http://schemas.microsoft.com/office/drawing/2014/main" id="{4FCB6AD2-BD1F-48BF-BA20-7FC14C735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192" y="3787331"/>
            <a:ext cx="1044545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formfreies Dokument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(review </a:t>
            </a:r>
            <a:r>
              <a:rPr lang="de-DE" altLang="de-DE" sz="800" b="1" kern="0" dirty="0" err="1">
                <a:solidFill>
                  <a:srgbClr val="FF0000"/>
                </a:solidFill>
              </a:rPr>
              <a:t>marks</a:t>
            </a:r>
            <a:r>
              <a:rPr lang="de-DE" altLang="de-DE" sz="800" b="1" kern="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90" name="Ellipse 189">
            <a:extLst>
              <a:ext uri="{FF2B5EF4-FFF2-40B4-BE49-F238E27FC236}">
                <a16:creationId xmlns:a16="http://schemas.microsoft.com/office/drawing/2014/main" id="{83E0FCFB-CA5A-4461-B924-C900015835CA}"/>
              </a:ext>
            </a:extLst>
          </p:cNvPr>
          <p:cNvSpPr/>
          <p:nvPr/>
        </p:nvSpPr>
        <p:spPr>
          <a:xfrm>
            <a:off x="4421460" y="3787136"/>
            <a:ext cx="886643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2" name="Ellipse 191">
            <a:extLst>
              <a:ext uri="{FF2B5EF4-FFF2-40B4-BE49-F238E27FC236}">
                <a16:creationId xmlns:a16="http://schemas.microsoft.com/office/drawing/2014/main" id="{FA4B0174-6418-495C-910D-0BEB8C83DDF2}"/>
              </a:ext>
            </a:extLst>
          </p:cNvPr>
          <p:cNvSpPr/>
          <p:nvPr/>
        </p:nvSpPr>
        <p:spPr>
          <a:xfrm>
            <a:off x="7528545" y="3787107"/>
            <a:ext cx="881231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3" name="Rectangle 3">
            <a:extLst>
              <a:ext uri="{FF2B5EF4-FFF2-40B4-BE49-F238E27FC236}">
                <a16:creationId xmlns:a16="http://schemas.microsoft.com/office/drawing/2014/main" id="{DC11FEC6-03E6-4DCF-BBE7-F3E8F7AA9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80" y="3783111"/>
            <a:ext cx="2196000" cy="408899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179388" eaLnBrk="1" hangingPunct="1">
              <a:spcBef>
                <a:spcPts val="0"/>
              </a:spcBef>
              <a:buClrTx/>
              <a:buNone/>
              <a:tabLst>
                <a:tab pos="180975" algn="l"/>
              </a:tabLst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II   Nachschau Risikoanalyse</a:t>
            </a:r>
          </a:p>
        </p:txBody>
      </p:sp>
      <p:cxnSp>
        <p:nvCxnSpPr>
          <p:cNvPr id="194" name="Gerade Verbindung 99">
            <a:extLst>
              <a:ext uri="{FF2B5EF4-FFF2-40B4-BE49-F238E27FC236}">
                <a16:creationId xmlns:a16="http://schemas.microsoft.com/office/drawing/2014/main" id="{266FF5CC-62D8-44AC-BC0C-A6F7E667137F}"/>
              </a:ext>
            </a:extLst>
          </p:cNvPr>
          <p:cNvCxnSpPr/>
          <p:nvPr/>
        </p:nvCxnSpPr>
        <p:spPr>
          <a:xfrm flipH="1">
            <a:off x="5366209" y="4156720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Gerade Verbindung 104">
            <a:extLst>
              <a:ext uri="{FF2B5EF4-FFF2-40B4-BE49-F238E27FC236}">
                <a16:creationId xmlns:a16="http://schemas.microsoft.com/office/drawing/2014/main" id="{4841DBB5-6013-468C-B2C1-EC04A71EBE20}"/>
              </a:ext>
            </a:extLst>
          </p:cNvPr>
          <p:cNvCxnSpPr/>
          <p:nvPr/>
        </p:nvCxnSpPr>
        <p:spPr>
          <a:xfrm>
            <a:off x="6986389" y="4156720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Rectangle 3">
            <a:extLst>
              <a:ext uri="{FF2B5EF4-FFF2-40B4-BE49-F238E27FC236}">
                <a16:creationId xmlns:a16="http://schemas.microsoft.com/office/drawing/2014/main" id="{33BE8CEE-80EC-4ED5-ACC7-770770A92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063" y="4251276"/>
            <a:ext cx="3412800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3"/>
              <a:defRPr/>
            </a:pPr>
            <a:r>
              <a:rPr lang="de-DE" altLang="de-DE" sz="1000" b="1" kern="0" dirty="0"/>
              <a:t>SOLLSYSTEM – Jahresupdate (alle Bereiche)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Grundsätze &amp; Verfahren</a:t>
            </a:r>
            <a:br>
              <a:rPr lang="de-DE" altLang="de-DE" sz="900" b="1" kern="0" dirty="0"/>
            </a:br>
            <a:r>
              <a:rPr lang="de-DE" altLang="de-DE" sz="900" b="1" kern="0" dirty="0"/>
              <a:t>§ 55b Abs. 1, Abs. 2 Nr. 1-7 WPO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Angemessenheit entsprechend Risikoanalyse</a:t>
            </a:r>
            <a:endParaRPr lang="de-DE" altLang="de-DE" sz="900" b="1" kern="0" dirty="0">
              <a:solidFill>
                <a:srgbClr val="FF0000"/>
              </a:solidFill>
            </a:endParaRPr>
          </a:p>
        </p:txBody>
      </p:sp>
      <p:cxnSp>
        <p:nvCxnSpPr>
          <p:cNvPr id="197" name="Gerade Verbindung 99">
            <a:extLst>
              <a:ext uri="{FF2B5EF4-FFF2-40B4-BE49-F238E27FC236}">
                <a16:creationId xmlns:a16="http://schemas.microsoft.com/office/drawing/2014/main" id="{B9593454-E274-4A7E-8101-0580E43E5FBA}"/>
              </a:ext>
            </a:extLst>
          </p:cNvPr>
          <p:cNvCxnSpPr/>
          <p:nvPr/>
        </p:nvCxnSpPr>
        <p:spPr>
          <a:xfrm flipH="1">
            <a:off x="5358079" y="480952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Gerade Verbindung 104">
            <a:extLst>
              <a:ext uri="{FF2B5EF4-FFF2-40B4-BE49-F238E27FC236}">
                <a16:creationId xmlns:a16="http://schemas.microsoft.com/office/drawing/2014/main" id="{7F07DD8F-B55E-48FB-AAE2-92726187785F}"/>
              </a:ext>
            </a:extLst>
          </p:cNvPr>
          <p:cNvCxnSpPr/>
          <p:nvPr/>
        </p:nvCxnSpPr>
        <p:spPr>
          <a:xfrm>
            <a:off x="6978259" y="480952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9" name="Gerade Verbindung 99">
            <a:extLst>
              <a:ext uri="{FF2B5EF4-FFF2-40B4-BE49-F238E27FC236}">
                <a16:creationId xmlns:a16="http://schemas.microsoft.com/office/drawing/2014/main" id="{77D6C6CD-5FAA-4C5E-B7DB-E775A54C7972}"/>
              </a:ext>
            </a:extLst>
          </p:cNvPr>
          <p:cNvCxnSpPr/>
          <p:nvPr/>
        </p:nvCxnSpPr>
        <p:spPr>
          <a:xfrm flipH="1">
            <a:off x="5366209" y="551783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Gerade Verbindung 104">
            <a:extLst>
              <a:ext uri="{FF2B5EF4-FFF2-40B4-BE49-F238E27FC236}">
                <a16:creationId xmlns:a16="http://schemas.microsoft.com/office/drawing/2014/main" id="{A440293E-F722-47C3-8340-41D6E0DE9997}"/>
              </a:ext>
            </a:extLst>
          </p:cNvPr>
          <p:cNvCxnSpPr/>
          <p:nvPr/>
        </p:nvCxnSpPr>
        <p:spPr>
          <a:xfrm>
            <a:off x="6986389" y="551783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Gerade Verbindung 99">
            <a:extLst>
              <a:ext uri="{FF2B5EF4-FFF2-40B4-BE49-F238E27FC236}">
                <a16:creationId xmlns:a16="http://schemas.microsoft.com/office/drawing/2014/main" id="{E775974E-4A93-4BB3-ABD6-11C1E12FF4F1}"/>
              </a:ext>
            </a:extLst>
          </p:cNvPr>
          <p:cNvCxnSpPr/>
          <p:nvPr/>
        </p:nvCxnSpPr>
        <p:spPr>
          <a:xfrm flipH="1">
            <a:off x="5366209" y="7182257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2" name="Gerade Verbindung 104">
            <a:extLst>
              <a:ext uri="{FF2B5EF4-FFF2-40B4-BE49-F238E27FC236}">
                <a16:creationId xmlns:a16="http://schemas.microsoft.com/office/drawing/2014/main" id="{7EAF9AA7-099C-4871-922E-BE33C5A5F791}"/>
              </a:ext>
            </a:extLst>
          </p:cNvPr>
          <p:cNvCxnSpPr/>
          <p:nvPr/>
        </p:nvCxnSpPr>
        <p:spPr>
          <a:xfrm>
            <a:off x="6986389" y="7182257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3" name="Rectangle 3">
            <a:extLst>
              <a:ext uri="{FF2B5EF4-FFF2-40B4-BE49-F238E27FC236}">
                <a16:creationId xmlns:a16="http://schemas.microsoft.com/office/drawing/2014/main" id="{8FFA932F-DA18-4FD3-B31D-4C66E3114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516" y="5627090"/>
            <a:ext cx="1017221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4/2026</a:t>
            </a:r>
            <a:endParaRPr lang="de-DE" altLang="de-DE" sz="800" b="1" kern="0" dirty="0"/>
          </a:p>
        </p:txBody>
      </p:sp>
      <p:sp>
        <p:nvSpPr>
          <p:cNvPr id="204" name="Ellipse 203">
            <a:extLst>
              <a:ext uri="{FF2B5EF4-FFF2-40B4-BE49-F238E27FC236}">
                <a16:creationId xmlns:a16="http://schemas.microsoft.com/office/drawing/2014/main" id="{ED3BEFDC-DB75-4DF3-8B0D-E49C2D0164EF}"/>
              </a:ext>
            </a:extLst>
          </p:cNvPr>
          <p:cNvSpPr/>
          <p:nvPr/>
        </p:nvSpPr>
        <p:spPr>
          <a:xfrm>
            <a:off x="4412088" y="5570649"/>
            <a:ext cx="905875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5" name="Rectangle 3">
            <a:extLst>
              <a:ext uri="{FF2B5EF4-FFF2-40B4-BE49-F238E27FC236}">
                <a16:creationId xmlns:a16="http://schemas.microsoft.com/office/drawing/2014/main" id="{386DEFCB-761B-4543-82A4-8617FB036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7331" y="7053576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6/2026</a:t>
            </a:r>
            <a:endParaRPr lang="de-DE" altLang="de-DE" sz="800" b="1" kern="0" dirty="0"/>
          </a:p>
        </p:txBody>
      </p:sp>
      <p:sp>
        <p:nvSpPr>
          <p:cNvPr id="206" name="Ellipse 205">
            <a:extLst>
              <a:ext uri="{FF2B5EF4-FFF2-40B4-BE49-F238E27FC236}">
                <a16:creationId xmlns:a16="http://schemas.microsoft.com/office/drawing/2014/main" id="{A46F1E94-82E8-4837-8497-508CCFEB3518}"/>
              </a:ext>
            </a:extLst>
          </p:cNvPr>
          <p:cNvSpPr/>
          <p:nvPr/>
        </p:nvSpPr>
        <p:spPr>
          <a:xfrm>
            <a:off x="4411882" y="7005415"/>
            <a:ext cx="896061" cy="432000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7" name="Rectangle 3">
            <a:extLst>
              <a:ext uri="{FF2B5EF4-FFF2-40B4-BE49-F238E27FC236}">
                <a16:creationId xmlns:a16="http://schemas.microsoft.com/office/drawing/2014/main" id="{29619006-9F62-47FD-A5FF-DAD43577F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7482" y="6125663"/>
            <a:ext cx="1017221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5a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208" name="Ellipse 207">
            <a:extLst>
              <a:ext uri="{FF2B5EF4-FFF2-40B4-BE49-F238E27FC236}">
                <a16:creationId xmlns:a16="http://schemas.microsoft.com/office/drawing/2014/main" id="{2548F33E-335E-4876-AE37-19D5CEA69B54}"/>
              </a:ext>
            </a:extLst>
          </p:cNvPr>
          <p:cNvSpPr/>
          <p:nvPr/>
        </p:nvSpPr>
        <p:spPr>
          <a:xfrm>
            <a:off x="4424173" y="6081712"/>
            <a:ext cx="896280" cy="434467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9" name="Rectangle 3">
            <a:extLst>
              <a:ext uri="{FF2B5EF4-FFF2-40B4-BE49-F238E27FC236}">
                <a16:creationId xmlns:a16="http://schemas.microsoft.com/office/drawing/2014/main" id="{139212B9-1255-4E59-8ABD-C5E41BA3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6857" y="6569996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5b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210" name="Ellipse 209">
            <a:extLst>
              <a:ext uri="{FF2B5EF4-FFF2-40B4-BE49-F238E27FC236}">
                <a16:creationId xmlns:a16="http://schemas.microsoft.com/office/drawing/2014/main" id="{ECE8D481-3682-4E1F-9031-409EB852D873}"/>
              </a:ext>
            </a:extLst>
          </p:cNvPr>
          <p:cNvSpPr/>
          <p:nvPr/>
        </p:nvSpPr>
        <p:spPr>
          <a:xfrm>
            <a:off x="4421944" y="6527903"/>
            <a:ext cx="896020" cy="450018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Geschweifte Klammer links 210">
            <a:extLst>
              <a:ext uri="{FF2B5EF4-FFF2-40B4-BE49-F238E27FC236}">
                <a16:creationId xmlns:a16="http://schemas.microsoft.com/office/drawing/2014/main" id="{3018B1C7-D323-4616-8884-C36EA10B79AD}"/>
              </a:ext>
            </a:extLst>
          </p:cNvPr>
          <p:cNvSpPr/>
          <p:nvPr/>
        </p:nvSpPr>
        <p:spPr>
          <a:xfrm rot="16200000">
            <a:off x="2595980" y="4863261"/>
            <a:ext cx="171782" cy="5285208"/>
          </a:xfrm>
          <a:prstGeom prst="leftBrace">
            <a:avLst>
              <a:gd name="adj1" fmla="val 8333"/>
              <a:gd name="adj2" fmla="val 49818"/>
            </a:avLst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2" name="Rectangle 3">
            <a:extLst>
              <a:ext uri="{FF2B5EF4-FFF2-40B4-BE49-F238E27FC236}">
                <a16:creationId xmlns:a16="http://schemas.microsoft.com/office/drawing/2014/main" id="{428F8465-192A-45C0-9798-40064969C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247" y="7597772"/>
            <a:ext cx="3302891" cy="14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1200" b="1" kern="0" dirty="0">
                <a:highlight>
                  <a:srgbClr val="CCECFF"/>
                </a:highlight>
              </a:rPr>
              <a:t>Zusammenfassende Darstellung Mängel</a:t>
            </a:r>
          </a:p>
        </p:txBody>
      </p:sp>
      <p:sp>
        <p:nvSpPr>
          <p:cNvPr id="213" name="Rectangle 3">
            <a:extLst>
              <a:ext uri="{FF2B5EF4-FFF2-40B4-BE49-F238E27FC236}">
                <a16:creationId xmlns:a16="http://schemas.microsoft.com/office/drawing/2014/main" id="{942D00DA-4611-426C-8198-23B6F3E33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850" y="8596102"/>
            <a:ext cx="2293709" cy="46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>
                <a:solidFill>
                  <a:schemeClr val="bg1"/>
                </a:solidFill>
                <a:highlight>
                  <a:srgbClr val="FF0000"/>
                </a:highlight>
              </a:rPr>
              <a:t>*(lt. Risikoanalyse alle Bereiche) Neuerung nach IDW QMS 1 (09.2022) – ab 15.12.2023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ACEB1D7B-80FC-A055-6958-BF044CA544A1}"/>
              </a:ext>
            </a:extLst>
          </p:cNvPr>
          <p:cNvGrpSpPr/>
          <p:nvPr/>
        </p:nvGrpSpPr>
        <p:grpSpPr>
          <a:xfrm>
            <a:off x="3825902" y="3829504"/>
            <a:ext cx="478503" cy="272117"/>
            <a:chOff x="82698" y="8309340"/>
            <a:chExt cx="478503" cy="272117"/>
          </a:xfrm>
        </p:grpSpPr>
        <p:sp>
          <p:nvSpPr>
            <p:cNvPr id="93" name="Gleichschenkliges Dreieck 92">
              <a:extLst>
                <a:ext uri="{FF2B5EF4-FFF2-40B4-BE49-F238E27FC236}">
                  <a16:creationId xmlns:a16="http://schemas.microsoft.com/office/drawing/2014/main" id="{83C2D7D1-FD8F-4B26-AC9B-D6C5A690B575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4" name="Rectangle 3">
              <a:extLst>
                <a:ext uri="{FF2B5EF4-FFF2-40B4-BE49-F238E27FC236}">
                  <a16:creationId xmlns:a16="http://schemas.microsoft.com/office/drawing/2014/main" id="{54350AD1-549C-4865-8033-AB7F71E12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sp>
        <p:nvSpPr>
          <p:cNvPr id="160" name="Rectangle 3">
            <a:extLst>
              <a:ext uri="{FF2B5EF4-FFF2-40B4-BE49-F238E27FC236}">
                <a16:creationId xmlns:a16="http://schemas.microsoft.com/office/drawing/2014/main" id="{A703A028-BDBC-4DC6-A689-56EA2CC76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590" y="3768359"/>
            <a:ext cx="1031485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formfreies Dokument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(review </a:t>
            </a:r>
            <a:r>
              <a:rPr lang="de-DE" altLang="de-DE" sz="800" b="1" kern="0" dirty="0" err="1">
                <a:solidFill>
                  <a:srgbClr val="FF0000"/>
                </a:solidFill>
              </a:rPr>
              <a:t>marks</a:t>
            </a:r>
            <a:r>
              <a:rPr lang="de-DE" altLang="de-DE" sz="800" b="1" kern="0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218" name="Grafik 217">
            <a:extLst>
              <a:ext uri="{FF2B5EF4-FFF2-40B4-BE49-F238E27FC236}">
                <a16:creationId xmlns:a16="http://schemas.microsoft.com/office/drawing/2014/main" id="{88EC250F-3FBB-4F67-B03C-5517350D854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063" y="9118578"/>
            <a:ext cx="1447800" cy="3956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72CEB1C-5FE7-429E-A102-2E8248787CC0}"/>
              </a:ext>
            </a:extLst>
          </p:cNvPr>
          <p:cNvSpPr txBox="1"/>
          <p:nvPr/>
        </p:nvSpPr>
        <p:spPr>
          <a:xfrm>
            <a:off x="2308446" y="8976700"/>
            <a:ext cx="2363917" cy="5078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Falls Sie die Nachschaubögen als PDF benötigen, schreiben Sie bitte an: </a:t>
            </a:r>
            <a:r>
              <a:rPr lang="de-DE" sz="900" b="1">
                <a:solidFill>
                  <a:schemeClr val="bg1"/>
                </a:solidFill>
                <a:latin typeface="Century Gothic" panose="020B0502020202020204" pitchFamily="34" charset="0"/>
              </a:rPr>
              <a:t>seminare@loesle.</a:t>
            </a:r>
            <a:r>
              <a:rPr lang="de-DE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C799764C-7B1F-B394-8CDE-C3453A200A4E}"/>
              </a:ext>
            </a:extLst>
          </p:cNvPr>
          <p:cNvGrpSpPr/>
          <p:nvPr/>
        </p:nvGrpSpPr>
        <p:grpSpPr>
          <a:xfrm>
            <a:off x="11225336" y="3827033"/>
            <a:ext cx="478503" cy="272117"/>
            <a:chOff x="82698" y="8309340"/>
            <a:chExt cx="478503" cy="272117"/>
          </a:xfrm>
        </p:grpSpPr>
        <p:sp>
          <p:nvSpPr>
            <p:cNvPr id="12" name="Gleichschenkliges Dreieck 11">
              <a:extLst>
                <a:ext uri="{FF2B5EF4-FFF2-40B4-BE49-F238E27FC236}">
                  <a16:creationId xmlns:a16="http://schemas.microsoft.com/office/drawing/2014/main" id="{AA1D6B95-B0A2-28AE-1363-4A41721C5060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101BD9E8-FCCE-8D98-6C85-CE2F5DC31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15E1850-2CA3-9084-2E20-604D3EA36419}"/>
              </a:ext>
            </a:extLst>
          </p:cNvPr>
          <p:cNvGrpSpPr/>
          <p:nvPr/>
        </p:nvGrpSpPr>
        <p:grpSpPr>
          <a:xfrm>
            <a:off x="123006" y="8306118"/>
            <a:ext cx="478503" cy="272117"/>
            <a:chOff x="82698" y="8309340"/>
            <a:chExt cx="478503" cy="272117"/>
          </a:xfrm>
        </p:grpSpPr>
        <p:sp>
          <p:nvSpPr>
            <p:cNvPr id="15" name="Gleichschenkliges Dreieck 14">
              <a:extLst>
                <a:ext uri="{FF2B5EF4-FFF2-40B4-BE49-F238E27FC236}">
                  <a16:creationId xmlns:a16="http://schemas.microsoft.com/office/drawing/2014/main" id="{CFD2A9A3-5724-ADBB-24E4-176F71511A4C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AE6F13E0-35FC-6A7F-3839-294FE9ABC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930FCB70-AC92-6623-D602-FD4158E33116}"/>
              </a:ext>
            </a:extLst>
          </p:cNvPr>
          <p:cNvGrpSpPr/>
          <p:nvPr/>
        </p:nvGrpSpPr>
        <p:grpSpPr>
          <a:xfrm>
            <a:off x="7178215" y="3815825"/>
            <a:ext cx="478503" cy="272117"/>
            <a:chOff x="82698" y="8309340"/>
            <a:chExt cx="478503" cy="272117"/>
          </a:xfrm>
        </p:grpSpPr>
        <p:sp>
          <p:nvSpPr>
            <p:cNvPr id="18" name="Gleichschenkliges Dreieck 17">
              <a:extLst>
                <a:ext uri="{FF2B5EF4-FFF2-40B4-BE49-F238E27FC236}">
                  <a16:creationId xmlns:a16="http://schemas.microsoft.com/office/drawing/2014/main" id="{3569B000-967E-75DC-B4AF-0FDEFDA71AFD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Rectangle 3">
              <a:extLst>
                <a:ext uri="{FF2B5EF4-FFF2-40B4-BE49-F238E27FC236}">
                  <a16:creationId xmlns:a16="http://schemas.microsoft.com/office/drawing/2014/main" id="{03875734-B9E6-CBC2-F7B5-6D9CB6A6F6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48970D65-100E-8A7B-D76B-955FC851633C}"/>
              </a:ext>
            </a:extLst>
          </p:cNvPr>
          <p:cNvGrpSpPr/>
          <p:nvPr/>
        </p:nvGrpSpPr>
        <p:grpSpPr>
          <a:xfrm>
            <a:off x="3839621" y="5015566"/>
            <a:ext cx="478503" cy="272117"/>
            <a:chOff x="82698" y="8309340"/>
            <a:chExt cx="478503" cy="272117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0160C519-6411-1BE7-759A-8EBE13B697EC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Rectangle 3">
              <a:extLst>
                <a:ext uri="{FF2B5EF4-FFF2-40B4-BE49-F238E27FC236}">
                  <a16:creationId xmlns:a16="http://schemas.microsoft.com/office/drawing/2014/main" id="{134BA1B9-E3E9-5D44-AC2D-55F164CA1A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651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 autoUpdateAnimBg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SO999929 xmlns="http://www.datev.de/BSOffice/999929">c1138a33-a883-424f-9241-3aca9850ed46</BSO999929>
</file>

<file path=customXml/itemProps1.xml><?xml version="1.0" encoding="utf-8"?>
<ds:datastoreItem xmlns:ds="http://schemas.openxmlformats.org/officeDocument/2006/customXml" ds:itemID="{1D25C990-6B59-4350-816B-1F7C3F057AF5}">
  <ds:schemaRefs>
    <ds:schemaRef ds:uri="http://www.datev.de/BSOffice/9999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A3-Papier (297 x 420 mm)</PresentationFormat>
  <Paragraphs>152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Sauer, Timo - LÖSLE</dc:creator>
  <cp:lastModifiedBy>Pede, Sascha - LÖSLE</cp:lastModifiedBy>
  <cp:revision>154</cp:revision>
  <cp:lastPrinted>2026-08-11T06:22:45Z</cp:lastPrinted>
  <dcterms:created xsi:type="dcterms:W3CDTF">2016-11-04T08:58:57Z</dcterms:created>
  <dcterms:modified xsi:type="dcterms:W3CDTF">2026-09-07T07:12:02Z</dcterms:modified>
</cp:coreProperties>
</file>