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sldIdLst>
    <p:sldId id="256" r:id="rId3"/>
  </p:sldIdLst>
  <p:sldSz cx="15119350" cy="21383625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umbacher, Lara - LÖSLE" initials="KL-L" lastIdx="1" clrIdx="0">
    <p:extLst>
      <p:ext uri="{19B8F6BF-5375-455C-9EA6-DF929625EA0E}">
        <p15:presenceInfo xmlns:p15="http://schemas.microsoft.com/office/powerpoint/2012/main" userId="S-1-5-21-134908484-2103704901-1513918487-12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3"/>
    <a:srgbClr val="C5F1C5"/>
    <a:srgbClr val="00B0F0"/>
    <a:srgbClr val="F2DBDB"/>
    <a:srgbClr val="F4B18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22" y="-5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27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2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697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793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01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326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8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41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090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68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961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A5FF-CE29-4E84-81D7-E5B8885FEC21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5BEF9-DE29-43FF-88E3-92C4E1ED02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01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hteck 217">
            <a:extLst>
              <a:ext uri="{FF2B5EF4-FFF2-40B4-BE49-F238E27FC236}">
                <a16:creationId xmlns:a16="http://schemas.microsoft.com/office/drawing/2014/main" id="{6A462361-52DC-47B5-B1BB-69B1AB15E3E8}"/>
              </a:ext>
            </a:extLst>
          </p:cNvPr>
          <p:cNvSpPr/>
          <p:nvPr/>
        </p:nvSpPr>
        <p:spPr>
          <a:xfrm>
            <a:off x="7237084" y="4176278"/>
            <a:ext cx="3218833" cy="993916"/>
          </a:xfrm>
          <a:prstGeom prst="rect">
            <a:avLst/>
          </a:prstGeom>
          <a:solidFill>
            <a:srgbClr val="F2DBDB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highlight>
                <a:srgbClr val="F2DBDB"/>
              </a:highlight>
              <a:latin typeface="Century Gothic" panose="020B0502020202020204" pitchFamily="34" charset="0"/>
            </a:endParaRPr>
          </a:p>
        </p:txBody>
      </p:sp>
      <p:cxnSp>
        <p:nvCxnSpPr>
          <p:cNvPr id="87" name="Gerader Verbinder 86">
            <a:extLst>
              <a:ext uri="{FF2B5EF4-FFF2-40B4-BE49-F238E27FC236}">
                <a16:creationId xmlns:a16="http://schemas.microsoft.com/office/drawing/2014/main" id="{B2F06ACA-C03A-428B-AE7E-C1BC61C03B9B}"/>
              </a:ext>
            </a:extLst>
          </p:cNvPr>
          <p:cNvCxnSpPr>
            <a:cxnSpLocks/>
          </p:cNvCxnSpPr>
          <p:nvPr/>
        </p:nvCxnSpPr>
        <p:spPr>
          <a:xfrm>
            <a:off x="12744348" y="11178755"/>
            <a:ext cx="0" cy="4131667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hteck 165">
            <a:extLst>
              <a:ext uri="{FF2B5EF4-FFF2-40B4-BE49-F238E27FC236}">
                <a16:creationId xmlns:a16="http://schemas.microsoft.com/office/drawing/2014/main" id="{7749FB11-2264-4F54-A31E-DF81964DB604}"/>
              </a:ext>
            </a:extLst>
          </p:cNvPr>
          <p:cNvSpPr/>
          <p:nvPr/>
        </p:nvSpPr>
        <p:spPr>
          <a:xfrm>
            <a:off x="9734803" y="11477086"/>
            <a:ext cx="1154668" cy="1125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1" name="Rechteck: abgerundete Ecken 150">
            <a:extLst>
              <a:ext uri="{FF2B5EF4-FFF2-40B4-BE49-F238E27FC236}">
                <a16:creationId xmlns:a16="http://schemas.microsoft.com/office/drawing/2014/main" id="{8358C019-6153-4E5C-9D9F-5E12143D96F5}"/>
              </a:ext>
            </a:extLst>
          </p:cNvPr>
          <p:cNvSpPr/>
          <p:nvPr/>
        </p:nvSpPr>
        <p:spPr>
          <a:xfrm>
            <a:off x="4230782" y="17609931"/>
            <a:ext cx="9637182" cy="276665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24C1299-A4CC-40CD-BFBC-4BED228B4F38}"/>
              </a:ext>
            </a:extLst>
          </p:cNvPr>
          <p:cNvSpPr/>
          <p:nvPr/>
        </p:nvSpPr>
        <p:spPr>
          <a:xfrm>
            <a:off x="293918" y="209549"/>
            <a:ext cx="14020800" cy="59750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Masterpaper ISA [DE] 315 (</a:t>
            </a:r>
            <a:r>
              <a:rPr lang="de-DE" sz="1200" b="1" dirty="0" err="1">
                <a:solidFill>
                  <a:srgbClr val="00B0F0"/>
                </a:solidFill>
                <a:latin typeface="Century Gothic" panose="020B0502020202020204" pitchFamily="34" charset="0"/>
              </a:rPr>
              <a:t>Revised</a:t>
            </a:r>
            <a:r>
              <a:rPr lang="de-DE" sz="1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 2019) (Schritte </a:t>
            </a:r>
            <a:r>
              <a:rPr lang="de-DE" sz="12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1</a:t>
            </a:r>
            <a:r>
              <a:rPr lang="de-DE" sz="1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 - </a:t>
            </a:r>
            <a:r>
              <a:rPr lang="de-DE" sz="12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10</a:t>
            </a:r>
            <a:r>
              <a:rPr lang="de-DE" sz="1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) - Verstehen der Einheit ihres wirtschaftlichen Umfelds sowie Beurteilung der Risiken wesentlicher falscher Angaben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B8EBA41B-952B-42D1-9081-427A5DF6E6E0}"/>
              </a:ext>
            </a:extLst>
          </p:cNvPr>
          <p:cNvSpPr/>
          <p:nvPr/>
        </p:nvSpPr>
        <p:spPr>
          <a:xfrm>
            <a:off x="498167" y="1051377"/>
            <a:ext cx="13590979" cy="343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Analyse: Prüfungshandlungen zur Risikobeurteilung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F583583-FD02-4286-A57C-88058C3F909A}"/>
              </a:ext>
            </a:extLst>
          </p:cNvPr>
          <p:cNvSpPr/>
          <p:nvPr/>
        </p:nvSpPr>
        <p:spPr>
          <a:xfrm>
            <a:off x="293918" y="848177"/>
            <a:ext cx="774700" cy="4572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durch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3BE0283-EACD-4605-99A0-B10712F60E4C}"/>
              </a:ext>
            </a:extLst>
          </p:cNvPr>
          <p:cNvSpPr/>
          <p:nvPr/>
        </p:nvSpPr>
        <p:spPr>
          <a:xfrm>
            <a:off x="7193068" y="1608264"/>
            <a:ext cx="3262850" cy="457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2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Prüfungsbezogenes internes Kontrollsystem (IKS)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67AE947-DF28-42F9-AACB-98EE85E9CCB9}"/>
              </a:ext>
            </a:extLst>
          </p:cNvPr>
          <p:cNvSpPr/>
          <p:nvPr/>
        </p:nvSpPr>
        <p:spPr>
          <a:xfrm>
            <a:off x="1002446" y="1618018"/>
            <a:ext cx="5985296" cy="457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1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Geschäftstätigkeit; Umfeld; Rechnungslegungsgrundsätze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37302AA0-F558-47E3-A5BF-0C3231C905BF}"/>
              </a:ext>
            </a:extLst>
          </p:cNvPr>
          <p:cNvSpPr/>
          <p:nvPr/>
        </p:nvSpPr>
        <p:spPr>
          <a:xfrm>
            <a:off x="10783936" y="2993532"/>
            <a:ext cx="3262850" cy="457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3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Teambesprechung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1A7E2AB1-DDDB-43B4-ADAA-BAE35AB4F81E}"/>
              </a:ext>
            </a:extLst>
          </p:cNvPr>
          <p:cNvSpPr/>
          <p:nvPr/>
        </p:nvSpPr>
        <p:spPr>
          <a:xfrm rot="16200000">
            <a:off x="-1367356" y="3168041"/>
            <a:ext cx="3862556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VERSTÄNDNISGEWINNUNG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6B03120-33A7-412E-B6ED-A16130D6514E}"/>
              </a:ext>
            </a:extLst>
          </p:cNvPr>
          <p:cNvSpPr/>
          <p:nvPr/>
        </p:nvSpPr>
        <p:spPr>
          <a:xfrm>
            <a:off x="7208589" y="2090864"/>
            <a:ext cx="3261600" cy="3369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Sichtung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Schaffung eines Mindestverständnisses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Kenntniserwerb Kontrollaktivitäten</a:t>
            </a:r>
          </a:p>
          <a:p>
            <a:endParaRPr lang="de-DE" sz="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Kenntnisse</a:t>
            </a:r>
          </a:p>
          <a:p>
            <a:pPr defTabSz="342900">
              <a:spcBef>
                <a:spcPts val="300"/>
              </a:spcBef>
              <a:spcAft>
                <a:spcPts val="300"/>
              </a:spcAft>
            </a:pP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Vorrangig: 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Gewinnung Verständnis</a:t>
            </a:r>
            <a:b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		Komponenten 1-4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Kontrollumfeld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Risikobeurteilungsprozess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Rechnungslegungsrelevantes Informationssystem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Überwachung des IKS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Beurteilung: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Aufbauprüfung (wirksame Ausgestaltung)  und Implementierung 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der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 startAt="5"/>
            </a:pP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Kontrollaktivitäten</a:t>
            </a:r>
            <a:b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(als 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relevant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für Abschlussprüfung identifiziert)</a:t>
            </a:r>
            <a:b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+ </a:t>
            </a:r>
            <a:r>
              <a:rPr lang="de-DE" sz="10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Identifizierung von </a:t>
            </a:r>
            <a: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Risiken aus der Nutzung IT</a:t>
            </a:r>
            <a:b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</a:br>
            <a:r>
              <a:rPr lang="de-DE" sz="8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    (IT-Umfeld und IT-Anwendungen)</a:t>
            </a:r>
            <a:endParaRPr lang="de-DE" sz="1000" dirty="0">
              <a:solidFill>
                <a:schemeClr val="tx1"/>
              </a:solidFill>
              <a:highlight>
                <a:srgbClr val="F2DBDB"/>
              </a:highlight>
              <a:latin typeface="Century Gothic" panose="020B0502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Zielsetzung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Mindestverständnis</a:t>
            </a:r>
          </a:p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200F866-2CAE-493F-9E43-6E3516FCD392}"/>
              </a:ext>
            </a:extLst>
          </p:cNvPr>
          <p:cNvSpPr/>
          <p:nvPr/>
        </p:nvSpPr>
        <p:spPr>
          <a:xfrm>
            <a:off x="7208589" y="3359050"/>
            <a:ext cx="3261600" cy="861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304F6DD-7A1F-4A19-8C07-3E8401F09E2F}"/>
              </a:ext>
            </a:extLst>
          </p:cNvPr>
          <p:cNvSpPr/>
          <p:nvPr/>
        </p:nvSpPr>
        <p:spPr>
          <a:xfrm>
            <a:off x="1016717" y="2100618"/>
            <a:ext cx="2892454" cy="2591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Verstehen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Erstwürdigung</a:t>
            </a:r>
          </a:p>
          <a:p>
            <a:endParaRPr lang="de-DE" sz="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Kenntnisse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Externes Umfeld, einschl. maßgebendes Rechnungslegungssystem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Merkmale der Einheit, einschl. Rechnungslegungsmethoden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Ziele, Strategien und rechnungslegungs-bezogene Geschäftsrisiken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Messung und Überwachung des wirtschaftlichen Erfolgs (Kennzahlen)</a:t>
            </a:r>
          </a:p>
          <a:p>
            <a:endParaRPr lang="de-DE" sz="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Zielsetzung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Verständnis für inhärente Risikofaktoren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35D0D79-6E4F-4B8F-BE7F-BD0ABE0EC6DC}"/>
              </a:ext>
            </a:extLst>
          </p:cNvPr>
          <p:cNvSpPr/>
          <p:nvPr/>
        </p:nvSpPr>
        <p:spPr>
          <a:xfrm>
            <a:off x="10739672" y="1512419"/>
            <a:ext cx="3261600" cy="1482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Aft>
                <a:spcPts val="300"/>
              </a:spcAft>
            </a:pPr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Art der Prüfungshandlungen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Befragungen des Vorstandes und sonstigen Personen im Unternehmen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Analytische Prüfungshandlungen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Beobachtung und Inaugenscheinnahme</a:t>
            </a:r>
          </a:p>
          <a:p>
            <a:pPr marL="228600" indent="-228600">
              <a:spcAft>
                <a:spcPts val="300"/>
              </a:spcAft>
              <a:buFont typeface="+mj-lt"/>
              <a:buAutoNum type="arabicPeriod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Diskussion im Prüfungsteam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59843F44-438B-4289-80E4-8780C8DCDDCA}"/>
              </a:ext>
            </a:extLst>
          </p:cNvPr>
          <p:cNvSpPr/>
          <p:nvPr/>
        </p:nvSpPr>
        <p:spPr>
          <a:xfrm rot="16200000">
            <a:off x="-1954687" y="7694568"/>
            <a:ext cx="5037217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chemeClr val="tx1"/>
                </a:solidFill>
                <a:latin typeface="Century Gothic" panose="020B0502020202020204" pitchFamily="34" charset="0"/>
              </a:rPr>
              <a:t>Risikoidentifizierung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1324A6BF-D435-4291-834F-7341AD5627DA}"/>
              </a:ext>
            </a:extLst>
          </p:cNvPr>
          <p:cNvSpPr/>
          <p:nvPr/>
        </p:nvSpPr>
        <p:spPr>
          <a:xfrm>
            <a:off x="2332809" y="4761620"/>
            <a:ext cx="4381218" cy="555343"/>
          </a:xfrm>
          <a:prstGeom prst="roundRect">
            <a:avLst/>
          </a:prstGeom>
          <a:solidFill>
            <a:srgbClr val="F2DBD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ZIEL</a:t>
            </a:r>
          </a:p>
          <a:p>
            <a:pPr algn="ctr"/>
            <a:r>
              <a:rPr lang="de-DE" sz="10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Verständnisgewinnung/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Erstbeurteilung inhärente Risikofaktoren</a:t>
            </a:r>
            <a:b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Komplexität, Subjektivität, Veränderung, Unsicherheit, Bias/dolose Handlungen und quantitative Faktoren (Tz. 19c)</a:t>
            </a:r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F759CC2-DAA2-4792-8311-8DA3A6839302}"/>
              </a:ext>
            </a:extLst>
          </p:cNvPr>
          <p:cNvSpPr/>
          <p:nvPr/>
        </p:nvSpPr>
        <p:spPr>
          <a:xfrm>
            <a:off x="1082690" y="6670592"/>
            <a:ext cx="2829263" cy="77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3B52B11F-FDDF-4AC4-87A1-49BEA0C9F722}"/>
              </a:ext>
            </a:extLst>
          </p:cNvPr>
          <p:cNvSpPr/>
          <p:nvPr/>
        </p:nvSpPr>
        <p:spPr>
          <a:xfrm>
            <a:off x="2127827" y="6173528"/>
            <a:ext cx="1728647" cy="457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4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Identifizierung Risiken auf Abschlussebene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9DC4F8C1-A79D-4801-B7D7-521184476A44}"/>
              </a:ext>
            </a:extLst>
          </p:cNvPr>
          <p:cNvSpPr/>
          <p:nvPr/>
        </p:nvSpPr>
        <p:spPr>
          <a:xfrm>
            <a:off x="2127827" y="6709301"/>
            <a:ext cx="1810315" cy="1593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Einfluss von Faktoren auf den Abschluss als Ganzes oder auf eine Vielzahl von Aussagen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Indikatoren Integrität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Geschäftsgebaren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Branche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Insolvenznähe, </a:t>
            </a:r>
            <a:b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Going-Concern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?</a:t>
            </a:r>
          </a:p>
        </p:txBody>
      </p:sp>
      <p:graphicFrame>
        <p:nvGraphicFramePr>
          <p:cNvPr id="39" name="Tabelle 38">
            <a:extLst>
              <a:ext uri="{FF2B5EF4-FFF2-40B4-BE49-F238E27FC236}">
                <a16:creationId xmlns:a16="http://schemas.microsoft.com/office/drawing/2014/main" id="{D1B2CABF-D502-4DCA-9DB9-4BE1E71C2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304335"/>
              </p:ext>
            </p:extLst>
          </p:nvPr>
        </p:nvGraphicFramePr>
        <p:xfrm>
          <a:off x="4308525" y="6259443"/>
          <a:ext cx="6853101" cy="2895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731">
                  <a:extLst>
                    <a:ext uri="{9D8B030D-6E8A-4147-A177-3AD203B41FA5}">
                      <a16:colId xmlns:a16="http://schemas.microsoft.com/office/drawing/2014/main" val="3944845407"/>
                    </a:ext>
                  </a:extLst>
                </a:gridCol>
                <a:gridCol w="1681355">
                  <a:extLst>
                    <a:ext uri="{9D8B030D-6E8A-4147-A177-3AD203B41FA5}">
                      <a16:colId xmlns:a16="http://schemas.microsoft.com/office/drawing/2014/main" val="3383291253"/>
                    </a:ext>
                  </a:extLst>
                </a:gridCol>
                <a:gridCol w="446419">
                  <a:extLst>
                    <a:ext uri="{9D8B030D-6E8A-4147-A177-3AD203B41FA5}">
                      <a16:colId xmlns:a16="http://schemas.microsoft.com/office/drawing/2014/main" val="3797941986"/>
                    </a:ext>
                  </a:extLst>
                </a:gridCol>
                <a:gridCol w="494975">
                  <a:extLst>
                    <a:ext uri="{9D8B030D-6E8A-4147-A177-3AD203B41FA5}">
                      <a16:colId xmlns:a16="http://schemas.microsoft.com/office/drawing/2014/main" val="528955884"/>
                    </a:ext>
                  </a:extLst>
                </a:gridCol>
                <a:gridCol w="749798">
                  <a:extLst>
                    <a:ext uri="{9D8B030D-6E8A-4147-A177-3AD203B41FA5}">
                      <a16:colId xmlns:a16="http://schemas.microsoft.com/office/drawing/2014/main" val="1578445197"/>
                    </a:ext>
                  </a:extLst>
                </a:gridCol>
                <a:gridCol w="541521">
                  <a:extLst>
                    <a:ext uri="{9D8B030D-6E8A-4147-A177-3AD203B41FA5}">
                      <a16:colId xmlns:a16="http://schemas.microsoft.com/office/drawing/2014/main" val="4147556433"/>
                    </a:ext>
                  </a:extLst>
                </a:gridCol>
                <a:gridCol w="562349">
                  <a:extLst>
                    <a:ext uri="{9D8B030D-6E8A-4147-A177-3AD203B41FA5}">
                      <a16:colId xmlns:a16="http://schemas.microsoft.com/office/drawing/2014/main" val="4181269640"/>
                    </a:ext>
                  </a:extLst>
                </a:gridCol>
                <a:gridCol w="718557">
                  <a:extLst>
                    <a:ext uri="{9D8B030D-6E8A-4147-A177-3AD203B41FA5}">
                      <a16:colId xmlns:a16="http://schemas.microsoft.com/office/drawing/2014/main" val="2275659795"/>
                    </a:ext>
                  </a:extLst>
                </a:gridCol>
                <a:gridCol w="666488">
                  <a:extLst>
                    <a:ext uri="{9D8B030D-6E8A-4147-A177-3AD203B41FA5}">
                      <a16:colId xmlns:a16="http://schemas.microsoft.com/office/drawing/2014/main" val="2126755030"/>
                    </a:ext>
                  </a:extLst>
                </a:gridCol>
                <a:gridCol w="669908">
                  <a:extLst>
                    <a:ext uri="{9D8B030D-6E8A-4147-A177-3AD203B41FA5}">
                      <a16:colId xmlns:a16="http://schemas.microsoft.com/office/drawing/2014/main" val="621861258"/>
                    </a:ext>
                  </a:extLst>
                </a:gridCol>
              </a:tblGrid>
              <a:tr h="265167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Risikobeurteilung nach ISA [DE] 315 (</a:t>
                      </a:r>
                      <a:r>
                        <a:rPr lang="de-DE" sz="800" b="1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Revised</a:t>
                      </a: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2019): „Spektrum der inhärenten Risiken“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385778"/>
                  </a:ext>
                </a:extLst>
              </a:tr>
              <a:tr h="265167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Relevante Risiken auf Aussageebene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GuV-Posten / Bilanz-Posten / </a:t>
                      </a:r>
                      <a:r>
                        <a:rPr lang="de-DE" sz="800" b="1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Anhangangaben</a:t>
                      </a:r>
                      <a:endParaRPr lang="de-DE" sz="8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1665"/>
                  </a:ext>
                </a:extLst>
              </a:tr>
              <a:tr h="306096">
                <a:tc rowSpan="8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9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Inhärente Risikofaktoren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i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z.B. Vorräte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i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(Exemplarische Beschriftung)</a:t>
                      </a:r>
                      <a:endParaRPr lang="de-DE" sz="800" b="1" i="1" dirty="0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8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8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Existenz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Eigentum</a:t>
                      </a:r>
                    </a:p>
                  </a:txBody>
                  <a:tcPr marL="0" marR="0" marT="3600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Vollständigkeit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Bewertung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Ausweis</a:t>
                      </a:r>
                    </a:p>
                  </a:txBody>
                  <a:tcPr marL="68580" marR="6858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Rechnerische Richtigkeit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Abgrenzung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Genauigkeit</a:t>
                      </a:r>
                    </a:p>
                  </a:txBody>
                  <a:tcPr marL="0" marR="0" marT="0" marB="3600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091410"/>
                  </a:ext>
                </a:extLst>
              </a:tr>
              <a:tr h="235814">
                <a:tc vMerge="1"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Komplexität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363046"/>
                  </a:ext>
                </a:extLst>
              </a:tr>
              <a:tr h="235814">
                <a:tc vMerge="1"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Subjektivität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346749"/>
                  </a:ext>
                </a:extLst>
              </a:tr>
              <a:tr h="235814">
                <a:tc vMerge="1"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Unsicherheit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689368"/>
                  </a:ext>
                </a:extLst>
              </a:tr>
              <a:tr h="235814">
                <a:tc vMerge="1"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Änderungen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27983"/>
                  </a:ext>
                </a:extLst>
              </a:tr>
              <a:tr h="235814">
                <a:tc vMerge="1"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Einseitige Ausrichtung / </a:t>
                      </a:r>
                      <a:b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dolose Handlungen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633591"/>
                  </a:ext>
                </a:extLst>
              </a:tr>
              <a:tr h="303721">
                <a:tc v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10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Risikobeurteilung insgesamt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(Begründung der Risikobeurteilung)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de-DE" sz="8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51196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39063"/>
                  </a:ext>
                </a:extLst>
              </a:tr>
              <a:tr h="393551">
                <a:tc vMerge="1"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A3"/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Risiko, dass aussagebezogene PH alleine nicht ausreichend sind </a:t>
                      </a:r>
                      <a:r>
                        <a:rPr lang="de-DE" sz="7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(nur im Falle einer Feststellung zu dokumentieren)</a:t>
                      </a: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A3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de-DE" sz="900" b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109238"/>
                  </a:ext>
                </a:extLst>
              </a:tr>
            </a:tbl>
          </a:graphicData>
        </a:graphic>
      </p:graphicFrame>
      <p:sp>
        <p:nvSpPr>
          <p:cNvPr id="40" name="Rechteck: abgerundete Ecken 39">
            <a:extLst>
              <a:ext uri="{FF2B5EF4-FFF2-40B4-BE49-F238E27FC236}">
                <a16:creationId xmlns:a16="http://schemas.microsoft.com/office/drawing/2014/main" id="{ED74F6EE-7236-46C1-8594-EB2654864B44}"/>
              </a:ext>
            </a:extLst>
          </p:cNvPr>
          <p:cNvSpPr/>
          <p:nvPr/>
        </p:nvSpPr>
        <p:spPr>
          <a:xfrm>
            <a:off x="1997179" y="11159249"/>
            <a:ext cx="2012536" cy="418262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3398D3B0-5E0A-4EF4-A783-D063EB7BC5A6}"/>
              </a:ext>
            </a:extLst>
          </p:cNvPr>
          <p:cNvSpPr/>
          <p:nvPr/>
        </p:nvSpPr>
        <p:spPr>
          <a:xfrm>
            <a:off x="2088916" y="5394761"/>
            <a:ext cx="1787544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 ABSCHLUSSEBENE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08B583C0-84DF-4BAF-9F93-2BA72CDF0728}"/>
              </a:ext>
            </a:extLst>
          </p:cNvPr>
          <p:cNvSpPr/>
          <p:nvPr/>
        </p:nvSpPr>
        <p:spPr>
          <a:xfrm>
            <a:off x="4230782" y="5472346"/>
            <a:ext cx="6805733" cy="218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 AUSSAGEEBENE!      nur Risiken, die vertretbar niedriges Maß überschreiten </a:t>
            </a:r>
            <a: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(Reelle Risiken)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DB5FC9A0-0387-4C9C-BABD-CD819B4443C3}"/>
              </a:ext>
            </a:extLst>
          </p:cNvPr>
          <p:cNvSpPr/>
          <p:nvPr/>
        </p:nvSpPr>
        <p:spPr>
          <a:xfrm>
            <a:off x="4095288" y="2144247"/>
            <a:ext cx="2892454" cy="2368448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Kriterien (Auswahl)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Organisationsstruktur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Eigentümerschaft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Führung und Überwachung der Einheit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Geschäftsmodell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Umfang IT-Einsatz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Branchenbezogene, regulatorische und andere externe Faktoren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Intern und extern genutzte Erfolgskennzahlen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Maßgebende Rechnungslegungs-grundsätze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Rechnungslegungsmethoden der Einheiten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Gründe für etwaige Änderungen</a:t>
            </a:r>
          </a:p>
        </p:txBody>
      </p: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2F26C15D-6B94-49F4-BE4B-B7DD8A5A5282}"/>
              </a:ext>
            </a:extLst>
          </p:cNvPr>
          <p:cNvCxnSpPr>
            <a:cxnSpLocks/>
          </p:cNvCxnSpPr>
          <p:nvPr/>
        </p:nvCxnSpPr>
        <p:spPr>
          <a:xfrm>
            <a:off x="1875170" y="2623315"/>
            <a:ext cx="2165386" cy="79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Gerade Verbindung mit Pfeil 120">
            <a:extLst>
              <a:ext uri="{FF2B5EF4-FFF2-40B4-BE49-F238E27FC236}">
                <a16:creationId xmlns:a16="http://schemas.microsoft.com/office/drawing/2014/main" id="{B630FF8F-15D2-4236-967E-B4B18C4F1177}"/>
              </a:ext>
            </a:extLst>
          </p:cNvPr>
          <p:cNvCxnSpPr>
            <a:cxnSpLocks/>
          </p:cNvCxnSpPr>
          <p:nvPr/>
        </p:nvCxnSpPr>
        <p:spPr>
          <a:xfrm>
            <a:off x="5907321" y="4604119"/>
            <a:ext cx="1" cy="2157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Gerade Verbindung mit Pfeil 124">
            <a:extLst>
              <a:ext uri="{FF2B5EF4-FFF2-40B4-BE49-F238E27FC236}">
                <a16:creationId xmlns:a16="http://schemas.microsoft.com/office/drawing/2014/main" id="{8752250A-BFD6-4552-A352-5A47DEC27051}"/>
              </a:ext>
            </a:extLst>
          </p:cNvPr>
          <p:cNvCxnSpPr>
            <a:cxnSpLocks/>
            <a:endCxn id="19" idx="3"/>
          </p:cNvCxnSpPr>
          <p:nvPr/>
        </p:nvCxnSpPr>
        <p:spPr>
          <a:xfrm flipH="1">
            <a:off x="6714027" y="5035705"/>
            <a:ext cx="431244" cy="3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r Verbinder 133">
            <a:extLst>
              <a:ext uri="{FF2B5EF4-FFF2-40B4-BE49-F238E27FC236}">
                <a16:creationId xmlns:a16="http://schemas.microsoft.com/office/drawing/2014/main" id="{C5D2D4F4-104B-4FFD-9867-CB54B0C44895}"/>
              </a:ext>
            </a:extLst>
          </p:cNvPr>
          <p:cNvCxnSpPr>
            <a:cxnSpLocks/>
          </p:cNvCxnSpPr>
          <p:nvPr/>
        </p:nvCxnSpPr>
        <p:spPr>
          <a:xfrm>
            <a:off x="14224746" y="1223352"/>
            <a:ext cx="0" cy="161242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r Verbinder 140">
            <a:extLst>
              <a:ext uri="{FF2B5EF4-FFF2-40B4-BE49-F238E27FC236}">
                <a16:creationId xmlns:a16="http://schemas.microsoft.com/office/drawing/2014/main" id="{8838CB42-4BF4-4184-8C99-339AFD822E64}"/>
              </a:ext>
            </a:extLst>
          </p:cNvPr>
          <p:cNvCxnSpPr>
            <a:cxnSpLocks/>
          </p:cNvCxnSpPr>
          <p:nvPr/>
        </p:nvCxnSpPr>
        <p:spPr>
          <a:xfrm>
            <a:off x="13987548" y="1223352"/>
            <a:ext cx="24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hteck: abgerundete Ecken 77">
            <a:extLst>
              <a:ext uri="{FF2B5EF4-FFF2-40B4-BE49-F238E27FC236}">
                <a16:creationId xmlns:a16="http://schemas.microsoft.com/office/drawing/2014/main" id="{8C97CFE1-8854-4888-8D72-FA9E7C8F4A71}"/>
              </a:ext>
            </a:extLst>
          </p:cNvPr>
          <p:cNvSpPr/>
          <p:nvPr/>
        </p:nvSpPr>
        <p:spPr>
          <a:xfrm rot="16200000">
            <a:off x="-2243743" y="13516685"/>
            <a:ext cx="5623320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chemeClr val="tx1"/>
                </a:solidFill>
                <a:latin typeface="Century Gothic" panose="020B0502020202020204" pitchFamily="34" charset="0"/>
              </a:rPr>
              <a:t>Risikobeurteilung</a:t>
            </a:r>
          </a:p>
        </p:txBody>
      </p:sp>
      <p:sp>
        <p:nvSpPr>
          <p:cNvPr id="84" name="Rechteck: abgerundete Ecken 83">
            <a:extLst>
              <a:ext uri="{FF2B5EF4-FFF2-40B4-BE49-F238E27FC236}">
                <a16:creationId xmlns:a16="http://schemas.microsoft.com/office/drawing/2014/main" id="{95E38CCF-66DF-47F1-8D69-2464E8A0D5D6}"/>
              </a:ext>
            </a:extLst>
          </p:cNvPr>
          <p:cNvSpPr/>
          <p:nvPr/>
        </p:nvSpPr>
        <p:spPr>
          <a:xfrm rot="16200000">
            <a:off x="11358847" y="12458542"/>
            <a:ext cx="3364110" cy="470124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Schritt 8</a:t>
            </a:r>
          </a:p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Notwendigkeit IKS-Aufbauprüfung?</a:t>
            </a:r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01F781AD-CEE6-42FD-B709-677C41F4345E}"/>
              </a:ext>
            </a:extLst>
          </p:cNvPr>
          <p:cNvSpPr/>
          <p:nvPr/>
        </p:nvSpPr>
        <p:spPr>
          <a:xfrm>
            <a:off x="4507443" y="10113485"/>
            <a:ext cx="2285345" cy="271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 AUSSAGEEBENE, FORTS.</a:t>
            </a:r>
          </a:p>
        </p:txBody>
      </p:sp>
      <p:sp>
        <p:nvSpPr>
          <p:cNvPr id="96" name="Rechteck: abgerundete Ecken 95">
            <a:extLst>
              <a:ext uri="{FF2B5EF4-FFF2-40B4-BE49-F238E27FC236}">
                <a16:creationId xmlns:a16="http://schemas.microsoft.com/office/drawing/2014/main" id="{EE439D77-9D2D-493C-9F9B-577F5F1AC800}"/>
              </a:ext>
            </a:extLst>
          </p:cNvPr>
          <p:cNvSpPr/>
          <p:nvPr/>
        </p:nvSpPr>
        <p:spPr>
          <a:xfrm>
            <a:off x="6949010" y="11391844"/>
            <a:ext cx="1728000" cy="5760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Bedeutsame Risiken*)</a:t>
            </a:r>
          </a:p>
        </p:txBody>
      </p:sp>
      <p:sp>
        <p:nvSpPr>
          <p:cNvPr id="97" name="Rechteck: abgerundete Ecken 96">
            <a:extLst>
              <a:ext uri="{FF2B5EF4-FFF2-40B4-BE49-F238E27FC236}">
                <a16:creationId xmlns:a16="http://schemas.microsoft.com/office/drawing/2014/main" id="{FEE2F770-E0D2-4ACB-95B5-04FD776EEA5B}"/>
              </a:ext>
            </a:extLst>
          </p:cNvPr>
          <p:cNvSpPr/>
          <p:nvPr/>
        </p:nvSpPr>
        <p:spPr>
          <a:xfrm>
            <a:off x="4667555" y="12161478"/>
            <a:ext cx="1728000" cy="576000"/>
          </a:xfrm>
          <a:prstGeom prst="round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Übrige Risiken </a:t>
            </a:r>
          </a:p>
          <a:p>
            <a:pPr algn="ctr"/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(geringe Risiken und/oder nicht wesentliche falsche Angaben)</a:t>
            </a:r>
            <a:endParaRPr lang="de-DE" sz="7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Rechteck: abgerundete Ecken 97">
            <a:extLst>
              <a:ext uri="{FF2B5EF4-FFF2-40B4-BE49-F238E27FC236}">
                <a16:creationId xmlns:a16="http://schemas.microsoft.com/office/drawing/2014/main" id="{76A4210A-A93E-424A-9A9D-445F78D64509}"/>
              </a:ext>
            </a:extLst>
          </p:cNvPr>
          <p:cNvSpPr/>
          <p:nvPr/>
        </p:nvSpPr>
        <p:spPr>
          <a:xfrm>
            <a:off x="6949010" y="12158570"/>
            <a:ext cx="1728000" cy="576000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Wesentliche Risiken</a:t>
            </a:r>
          </a:p>
          <a:p>
            <a:pPr algn="ctr"/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(Risiken über vertretbar niedrigem Maß)</a:t>
            </a:r>
          </a:p>
        </p:txBody>
      </p:sp>
      <p:sp>
        <p:nvSpPr>
          <p:cNvPr id="99" name="Rechteck: abgerundete Ecken 98">
            <a:extLst>
              <a:ext uri="{FF2B5EF4-FFF2-40B4-BE49-F238E27FC236}">
                <a16:creationId xmlns:a16="http://schemas.microsoft.com/office/drawing/2014/main" id="{6B7A0F71-DE38-443A-BD09-D260EB561ECC}"/>
              </a:ext>
            </a:extLst>
          </p:cNvPr>
          <p:cNvSpPr/>
          <p:nvPr/>
        </p:nvSpPr>
        <p:spPr>
          <a:xfrm>
            <a:off x="4662104" y="11391844"/>
            <a:ext cx="1728000" cy="576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Wesentliche Risiken</a:t>
            </a:r>
          </a:p>
          <a:p>
            <a:pPr algn="ctr"/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(bei denen aussagebezogene Prüfungshandlungen nicht ausreichend scheinen)</a:t>
            </a:r>
          </a:p>
        </p:txBody>
      </p:sp>
      <p:cxnSp>
        <p:nvCxnSpPr>
          <p:cNvPr id="102" name="Gerade Verbindung mit Pfeil 101">
            <a:extLst>
              <a:ext uri="{FF2B5EF4-FFF2-40B4-BE49-F238E27FC236}">
                <a16:creationId xmlns:a16="http://schemas.microsoft.com/office/drawing/2014/main" id="{6AA31DF7-0D3D-475E-BC33-76B79550CFA0}"/>
              </a:ext>
            </a:extLst>
          </p:cNvPr>
          <p:cNvCxnSpPr>
            <a:cxnSpLocks/>
          </p:cNvCxnSpPr>
          <p:nvPr/>
        </p:nvCxnSpPr>
        <p:spPr>
          <a:xfrm flipV="1">
            <a:off x="4601129" y="11023380"/>
            <a:ext cx="0" cy="17915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>
            <a:extLst>
              <a:ext uri="{FF2B5EF4-FFF2-40B4-BE49-F238E27FC236}">
                <a16:creationId xmlns:a16="http://schemas.microsoft.com/office/drawing/2014/main" id="{303455BB-EDDB-401A-8E32-68D24604F3A6}"/>
              </a:ext>
            </a:extLst>
          </p:cNvPr>
          <p:cNvCxnSpPr>
            <a:cxnSpLocks/>
          </p:cNvCxnSpPr>
          <p:nvPr/>
        </p:nvCxnSpPr>
        <p:spPr>
          <a:xfrm>
            <a:off x="4558533" y="12859417"/>
            <a:ext cx="429279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hteck: abgerundete Ecken 106">
            <a:extLst>
              <a:ext uri="{FF2B5EF4-FFF2-40B4-BE49-F238E27FC236}">
                <a16:creationId xmlns:a16="http://schemas.microsoft.com/office/drawing/2014/main" id="{FE02A1F3-B771-42CD-9F53-03CAE24B6328}"/>
              </a:ext>
            </a:extLst>
          </p:cNvPr>
          <p:cNvSpPr/>
          <p:nvPr/>
        </p:nvSpPr>
        <p:spPr>
          <a:xfrm>
            <a:off x="8959395" y="10540908"/>
            <a:ext cx="3742357" cy="3865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rgbClr val="00B0F0"/>
                </a:solidFill>
                <a:latin typeface="Century Gothic" panose="020B0502020202020204" pitchFamily="34" charset="0"/>
              </a:rPr>
              <a:t>Bewertung der Risiken auf Aussageebene </a:t>
            </a:r>
          </a:p>
        </p:txBody>
      </p:sp>
      <p:sp>
        <p:nvSpPr>
          <p:cNvPr id="110" name="Rechteck 109">
            <a:extLst>
              <a:ext uri="{FF2B5EF4-FFF2-40B4-BE49-F238E27FC236}">
                <a16:creationId xmlns:a16="http://schemas.microsoft.com/office/drawing/2014/main" id="{69E383FE-F9DF-48C3-A720-7E218DD00F95}"/>
              </a:ext>
            </a:extLst>
          </p:cNvPr>
          <p:cNvSpPr/>
          <p:nvPr/>
        </p:nvSpPr>
        <p:spPr>
          <a:xfrm>
            <a:off x="7489323" y="12863488"/>
            <a:ext cx="1459060" cy="309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X</a:t>
            </a:r>
          </a:p>
          <a:p>
            <a:pPr algn="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Wahrscheinlichkeit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112" name="Flussdiagramm: Verbinder 111">
            <a:extLst>
              <a:ext uri="{FF2B5EF4-FFF2-40B4-BE49-F238E27FC236}">
                <a16:creationId xmlns:a16="http://schemas.microsoft.com/office/drawing/2014/main" id="{3138EDDF-E538-40AD-888F-A410AD039622}"/>
              </a:ext>
            </a:extLst>
          </p:cNvPr>
          <p:cNvSpPr/>
          <p:nvPr/>
        </p:nvSpPr>
        <p:spPr>
          <a:xfrm>
            <a:off x="9109899" y="11119246"/>
            <a:ext cx="360000" cy="3600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3" name="Flussdiagramm: Verbinder 112">
            <a:extLst>
              <a:ext uri="{FF2B5EF4-FFF2-40B4-BE49-F238E27FC236}">
                <a16:creationId xmlns:a16="http://schemas.microsoft.com/office/drawing/2014/main" id="{FCF332D2-CB51-43EC-86F4-28010DA72157}"/>
              </a:ext>
            </a:extLst>
          </p:cNvPr>
          <p:cNvSpPr/>
          <p:nvPr/>
        </p:nvSpPr>
        <p:spPr>
          <a:xfrm>
            <a:off x="9109899" y="11576115"/>
            <a:ext cx="360000" cy="3600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6" name="Flussdiagramm: Verbinder 115">
            <a:extLst>
              <a:ext uri="{FF2B5EF4-FFF2-40B4-BE49-F238E27FC236}">
                <a16:creationId xmlns:a16="http://schemas.microsoft.com/office/drawing/2014/main" id="{BC3B10B3-929E-4125-85A9-21A4F7E239AA}"/>
              </a:ext>
            </a:extLst>
          </p:cNvPr>
          <p:cNvSpPr/>
          <p:nvPr/>
        </p:nvSpPr>
        <p:spPr>
          <a:xfrm>
            <a:off x="9109899" y="12032984"/>
            <a:ext cx="360000" cy="360000"/>
          </a:xfrm>
          <a:prstGeom prst="flowChartConnector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7" name="Flussdiagramm: Verbinder 116">
            <a:extLst>
              <a:ext uri="{FF2B5EF4-FFF2-40B4-BE49-F238E27FC236}">
                <a16:creationId xmlns:a16="http://schemas.microsoft.com/office/drawing/2014/main" id="{EBFB63BE-B1AA-44C6-BF8B-6AF69FF1D8EE}"/>
              </a:ext>
            </a:extLst>
          </p:cNvPr>
          <p:cNvSpPr/>
          <p:nvPr/>
        </p:nvSpPr>
        <p:spPr>
          <a:xfrm>
            <a:off x="9109899" y="12489853"/>
            <a:ext cx="360000" cy="360000"/>
          </a:xfrm>
          <a:prstGeom prst="flowChartConnector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2E26418-8346-440B-B21E-554E08071708}"/>
              </a:ext>
            </a:extLst>
          </p:cNvPr>
          <p:cNvSpPr/>
          <p:nvPr/>
        </p:nvSpPr>
        <p:spPr>
          <a:xfrm>
            <a:off x="8970736" y="11062558"/>
            <a:ext cx="620794" cy="186661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Rechteck 117">
            <a:extLst>
              <a:ext uri="{FF2B5EF4-FFF2-40B4-BE49-F238E27FC236}">
                <a16:creationId xmlns:a16="http://schemas.microsoft.com/office/drawing/2014/main" id="{0E21BAFD-CED4-452B-B0B0-8BC3E1F45962}"/>
              </a:ext>
            </a:extLst>
          </p:cNvPr>
          <p:cNvSpPr/>
          <p:nvPr/>
        </p:nvSpPr>
        <p:spPr>
          <a:xfrm>
            <a:off x="9630918" y="11006991"/>
            <a:ext cx="3092716" cy="1821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9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 Besondere Pflichten</a:t>
            </a:r>
            <a:r>
              <a:rPr lang="de-DE" sz="900" b="1" dirty="0">
                <a:solidFill>
                  <a:srgbClr val="FF0000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.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Aufbauprüfung relevantes IKS zur Bewertung des Kontrollrisikos</a:t>
            </a:r>
          </a:p>
          <a:p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Besondere Pflichten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Aufbauprüfung relevantes IKS zur Bewertung des Kontrollrisikos</a:t>
            </a:r>
          </a:p>
          <a:p>
            <a:r>
              <a:rPr lang="de-DE" sz="900" b="1" dirty="0">
                <a:solidFill>
                  <a:schemeClr val="tx1"/>
                </a:solidFill>
                <a:highlight>
                  <a:srgbClr val="FFFFA3"/>
                </a:highlight>
                <a:latin typeface="Century Gothic" panose="020B0502020202020204" pitchFamily="34" charset="0"/>
              </a:rPr>
              <a:t> Einschätzung Prüfer pro Risiko</a:t>
            </a:r>
            <a:r>
              <a:rPr lang="de-DE" sz="900" b="1" dirty="0">
                <a:solidFill>
                  <a:srgbClr val="FFFFA3"/>
                </a:solidFill>
                <a:highlight>
                  <a:srgbClr val="FFFFA3"/>
                </a:highlight>
                <a:latin typeface="Century Gothic" panose="020B0502020202020204" pitchFamily="34" charset="0"/>
              </a:rPr>
              <a:t>.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Risiko erfordert, dass Prüfer sich auf die Wirksamkeit IKS verlassen muss?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Ja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IKS-Aufbauprüfung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Nein  </a:t>
            </a:r>
            <a:r>
              <a:rPr lang="de-DE" sz="9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  <a:sym typeface="Wingdings" panose="05000000000000000000" pitchFamily="2" charset="2"/>
              </a:rPr>
              <a:t>Kontrollrisiko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entspricht der Bewertung des inhärenten Risikos</a:t>
            </a:r>
            <a:endParaRPr lang="de-DE" sz="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de-DE" sz="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de-DE" sz="900" b="1" dirty="0">
                <a:solidFill>
                  <a:schemeClr val="tx1"/>
                </a:solidFill>
                <a:highlight>
                  <a:srgbClr val="C5F1C5"/>
                </a:highlight>
                <a:latin typeface="Century Gothic" panose="020B0502020202020204" pitchFamily="34" charset="0"/>
              </a:rPr>
              <a:t> Keine weiteren Prüfungshandlungen</a:t>
            </a:r>
            <a:r>
              <a:rPr lang="de-DE" sz="900" b="1" dirty="0">
                <a:solidFill>
                  <a:srgbClr val="C5F1C5"/>
                </a:solidFill>
                <a:highlight>
                  <a:srgbClr val="C5F1C5"/>
                </a:highlight>
                <a:latin typeface="Century Gothic" panose="020B0502020202020204" pitchFamily="34" charset="0"/>
              </a:rPr>
              <a:t>.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Übrige Risiken falscher Angaben: Geringe Risiken und/oder nicht wesentliche falsche Angaben</a:t>
            </a:r>
            <a:endParaRPr lang="de-DE" sz="9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9" name="Rechteck 118">
            <a:extLst>
              <a:ext uri="{FF2B5EF4-FFF2-40B4-BE49-F238E27FC236}">
                <a16:creationId xmlns:a16="http://schemas.microsoft.com/office/drawing/2014/main" id="{CF371773-8A9E-4D81-AA8E-B43C0F06EBEA}"/>
              </a:ext>
            </a:extLst>
          </p:cNvPr>
          <p:cNvSpPr/>
          <p:nvPr/>
        </p:nvSpPr>
        <p:spPr>
          <a:xfrm>
            <a:off x="4469189" y="13061379"/>
            <a:ext cx="8271473" cy="2312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8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*) Bedeutsame Risiken</a:t>
            </a:r>
          </a:p>
          <a:p>
            <a:endParaRPr lang="de-DE" sz="7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Ein identifiziertes Risiko wesentlicher falscher Darstellungen, bei dem die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inhärenten Risikofaktoren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(Kombination aus der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Wahrscheinlichkeit</a:t>
            </a:r>
            <a:b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des Eintritts einer falschen Darstellung und dem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Ausmaß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der potenziellen falschen Darstellung)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nahe am oberen Ende des Spektrums</a:t>
            </a:r>
            <a:b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inhärenter Risiken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liegen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ODER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das in Übereinstimmung mit den Anforderungen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anderer ISA [DE] als bedeutsames Risiko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zu behandeln ist</a:t>
            </a:r>
            <a:b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(ISA [DE] 240 Tz. 27; ISA [DE] 550 Tz. 18)</a:t>
            </a:r>
          </a:p>
          <a:p>
            <a:endParaRPr lang="de-DE" sz="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de-DE" sz="8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Beispiele für erhöhte und damit ggf. bedeutsame Risiken:</a:t>
            </a:r>
          </a:p>
          <a:p>
            <a:endParaRPr lang="de-DE" sz="300" b="1" dirty="0">
              <a:solidFill>
                <a:schemeClr val="bg1"/>
              </a:solidFill>
              <a:highlight>
                <a:srgbClr val="FF0000"/>
              </a:highlight>
              <a:latin typeface="Century Gothic" panose="020B0502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Möglichkeit mehrerer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alternativer Bewertungsmethoden</a:t>
            </a:r>
            <a:endParaRPr lang="de-DE" sz="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Geschätzte Werte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mit hoher Schätzunsicherheit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Komplexe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Datenerfassung und -verarbeitung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Abschlussposten oder </a:t>
            </a:r>
            <a:r>
              <a:rPr lang="de-DE" sz="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Anhangangaben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mit </a:t>
            </a: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komplexen Berechnungen</a:t>
            </a:r>
            <a:endParaRPr lang="de-DE" sz="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Änderungen</a:t>
            </a: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 in der betrieblichen Tätigkeit der Einheit und im Rechnungswesen</a:t>
            </a:r>
            <a:b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(z.B. Zukauf /Zusammenschlüsse von Unternehmen)</a:t>
            </a:r>
          </a:p>
          <a:p>
            <a:endParaRPr lang="de-DE" sz="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2" name="Rechteck 121">
            <a:extLst>
              <a:ext uri="{FF2B5EF4-FFF2-40B4-BE49-F238E27FC236}">
                <a16:creationId xmlns:a16="http://schemas.microsoft.com/office/drawing/2014/main" id="{5D5A81B2-F8F9-49BA-83B7-3CFBB2C5FF74}"/>
              </a:ext>
            </a:extLst>
          </p:cNvPr>
          <p:cNvSpPr/>
          <p:nvPr/>
        </p:nvSpPr>
        <p:spPr>
          <a:xfrm rot="16200000">
            <a:off x="11918158" y="12552605"/>
            <a:ext cx="3238360" cy="444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Beurteilung </a:t>
            </a:r>
            <a: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der Ausgestaltung 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und der Implementierung relevanter Bestandteile des IKS (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Aufbauprüfung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de-DE" sz="9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Pfeil: nach rechts 47">
            <a:extLst>
              <a:ext uri="{FF2B5EF4-FFF2-40B4-BE49-F238E27FC236}">
                <a16:creationId xmlns:a16="http://schemas.microsoft.com/office/drawing/2014/main" id="{EEBD1489-9EBA-454F-B6C2-7E4029A3F5E7}"/>
              </a:ext>
            </a:extLst>
          </p:cNvPr>
          <p:cNvSpPr/>
          <p:nvPr/>
        </p:nvSpPr>
        <p:spPr>
          <a:xfrm>
            <a:off x="10878062" y="11077944"/>
            <a:ext cx="1918510" cy="53835"/>
          </a:xfrm>
          <a:prstGeom prst="rightArrow">
            <a:avLst/>
          </a:prstGeom>
          <a:solidFill>
            <a:srgbClr val="FF0000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7" name="Pfeil: nach rechts 126">
            <a:extLst>
              <a:ext uri="{FF2B5EF4-FFF2-40B4-BE49-F238E27FC236}">
                <a16:creationId xmlns:a16="http://schemas.microsoft.com/office/drawing/2014/main" id="{33F85692-23C5-4491-89BA-93A694E2F39C}"/>
              </a:ext>
            </a:extLst>
          </p:cNvPr>
          <p:cNvSpPr/>
          <p:nvPr/>
        </p:nvSpPr>
        <p:spPr>
          <a:xfrm>
            <a:off x="10928476" y="11497666"/>
            <a:ext cx="1877364" cy="8406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Pfeil: nach rechts 127">
            <a:extLst>
              <a:ext uri="{FF2B5EF4-FFF2-40B4-BE49-F238E27FC236}">
                <a16:creationId xmlns:a16="http://schemas.microsoft.com/office/drawing/2014/main" id="{AC953686-DB68-4EA8-B12D-A30AFD1E6953}"/>
              </a:ext>
            </a:extLst>
          </p:cNvPr>
          <p:cNvSpPr/>
          <p:nvPr/>
        </p:nvSpPr>
        <p:spPr>
          <a:xfrm>
            <a:off x="11439804" y="11901647"/>
            <a:ext cx="1335124" cy="100373"/>
          </a:xfrm>
          <a:prstGeom prst="rightArrow">
            <a:avLst/>
          </a:prstGeom>
          <a:solidFill>
            <a:srgbClr val="FFFFA3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Rechteck: abgerundete Ecken 128">
            <a:extLst>
              <a:ext uri="{FF2B5EF4-FFF2-40B4-BE49-F238E27FC236}">
                <a16:creationId xmlns:a16="http://schemas.microsoft.com/office/drawing/2014/main" id="{1C24E3CE-5EC3-4EF7-BED2-AFDEF7F77E26}"/>
              </a:ext>
            </a:extLst>
          </p:cNvPr>
          <p:cNvSpPr/>
          <p:nvPr/>
        </p:nvSpPr>
        <p:spPr>
          <a:xfrm>
            <a:off x="4526024" y="10547276"/>
            <a:ext cx="4291026" cy="51719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7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Klassifizierung der beurteilten Risiken für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wesentliche falsche Darstelllungen</a:t>
            </a:r>
          </a:p>
        </p:txBody>
      </p:sp>
      <p:sp>
        <p:nvSpPr>
          <p:cNvPr id="53" name="Pfeil: nach oben 52">
            <a:extLst>
              <a:ext uri="{FF2B5EF4-FFF2-40B4-BE49-F238E27FC236}">
                <a16:creationId xmlns:a16="http://schemas.microsoft.com/office/drawing/2014/main" id="{1C5313E5-BCA8-495C-85F9-CA9456A4C706}"/>
              </a:ext>
            </a:extLst>
          </p:cNvPr>
          <p:cNvSpPr/>
          <p:nvPr/>
        </p:nvSpPr>
        <p:spPr>
          <a:xfrm>
            <a:off x="898322" y="4697359"/>
            <a:ext cx="1083791" cy="11900987"/>
          </a:xfrm>
          <a:prstGeom prst="upArrow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„STAND-BACK“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(Anpassung der Risikoidentifizierung / -beurteilung, wenn der Prüfer neue Informationen</a:t>
            </a: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hat, die zu ursprünglichen Informationen inkonsistent sind!)</a:t>
            </a:r>
          </a:p>
        </p:txBody>
      </p:sp>
      <p:sp>
        <p:nvSpPr>
          <p:cNvPr id="131" name="Rechteck: abgerundete Ecken 130">
            <a:extLst>
              <a:ext uri="{FF2B5EF4-FFF2-40B4-BE49-F238E27FC236}">
                <a16:creationId xmlns:a16="http://schemas.microsoft.com/office/drawing/2014/main" id="{DD26D732-7CB5-4607-AEC9-7265D6CE9F01}"/>
              </a:ext>
            </a:extLst>
          </p:cNvPr>
          <p:cNvSpPr/>
          <p:nvPr/>
        </p:nvSpPr>
        <p:spPr>
          <a:xfrm>
            <a:off x="1990162" y="5680372"/>
            <a:ext cx="2021671" cy="429559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2" name="Rechteck 131">
            <a:extLst>
              <a:ext uri="{FF2B5EF4-FFF2-40B4-BE49-F238E27FC236}">
                <a16:creationId xmlns:a16="http://schemas.microsoft.com/office/drawing/2014/main" id="{A4FA3C21-1D10-4065-BD2C-25042062D57C}"/>
              </a:ext>
            </a:extLst>
          </p:cNvPr>
          <p:cNvSpPr/>
          <p:nvPr/>
        </p:nvSpPr>
        <p:spPr>
          <a:xfrm>
            <a:off x="1883733" y="10369189"/>
            <a:ext cx="2248216" cy="231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 ABSCHLUSSEBENE, FORTS.</a:t>
            </a:r>
          </a:p>
        </p:txBody>
      </p:sp>
      <p:sp>
        <p:nvSpPr>
          <p:cNvPr id="135" name="Rechteck: abgerundete Ecken 134">
            <a:extLst>
              <a:ext uri="{FF2B5EF4-FFF2-40B4-BE49-F238E27FC236}">
                <a16:creationId xmlns:a16="http://schemas.microsoft.com/office/drawing/2014/main" id="{BE29167C-35E4-4EB1-A319-8D8E1C012478}"/>
              </a:ext>
            </a:extLst>
          </p:cNvPr>
          <p:cNvSpPr/>
          <p:nvPr/>
        </p:nvSpPr>
        <p:spPr>
          <a:xfrm>
            <a:off x="2088248" y="10712191"/>
            <a:ext cx="1523530" cy="72253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6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Beurteilung der Risiken auf Abschlussebene</a:t>
            </a:r>
          </a:p>
        </p:txBody>
      </p:sp>
      <p:sp>
        <p:nvSpPr>
          <p:cNvPr id="137" name="Rechteck: abgerundete Ecken 136">
            <a:extLst>
              <a:ext uri="{FF2B5EF4-FFF2-40B4-BE49-F238E27FC236}">
                <a16:creationId xmlns:a16="http://schemas.microsoft.com/office/drawing/2014/main" id="{D7F5930E-E484-4C17-9883-00C71A14D061}"/>
              </a:ext>
            </a:extLst>
          </p:cNvPr>
          <p:cNvSpPr/>
          <p:nvPr/>
        </p:nvSpPr>
        <p:spPr>
          <a:xfrm rot="16200000">
            <a:off x="-1024000" y="18479454"/>
            <a:ext cx="3184628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chemeClr val="tx1"/>
                </a:solidFill>
                <a:latin typeface="Century Gothic" panose="020B0502020202020204" pitchFamily="34" charset="0"/>
              </a:rPr>
              <a:t>Prüfungshandlungen</a:t>
            </a:r>
          </a:p>
        </p:txBody>
      </p:sp>
      <p:sp>
        <p:nvSpPr>
          <p:cNvPr id="138" name="Rechteck: abgerundete Ecken 137">
            <a:extLst>
              <a:ext uri="{FF2B5EF4-FFF2-40B4-BE49-F238E27FC236}">
                <a16:creationId xmlns:a16="http://schemas.microsoft.com/office/drawing/2014/main" id="{F6904C8F-AFDF-4B7E-B763-3F587E3B5955}"/>
              </a:ext>
            </a:extLst>
          </p:cNvPr>
          <p:cNvSpPr/>
          <p:nvPr/>
        </p:nvSpPr>
        <p:spPr>
          <a:xfrm>
            <a:off x="1082690" y="17154349"/>
            <a:ext cx="10541843" cy="3865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Prüfungshandlungen des Abschlussprüfers als Reaktion auf beurteilte Risiken (ISA [DE] 330)</a:t>
            </a:r>
          </a:p>
        </p:txBody>
      </p:sp>
      <p:cxnSp>
        <p:nvCxnSpPr>
          <p:cNvPr id="140" name="Gerade Verbindung mit Pfeil 139">
            <a:extLst>
              <a:ext uri="{FF2B5EF4-FFF2-40B4-BE49-F238E27FC236}">
                <a16:creationId xmlns:a16="http://schemas.microsoft.com/office/drawing/2014/main" id="{8D8CD9AF-7948-4DA0-9933-F0248D5E6CC4}"/>
              </a:ext>
            </a:extLst>
          </p:cNvPr>
          <p:cNvCxnSpPr>
            <a:cxnSpLocks/>
            <a:endCxn id="138" idx="3"/>
          </p:cNvCxnSpPr>
          <p:nvPr/>
        </p:nvCxnSpPr>
        <p:spPr>
          <a:xfrm flipH="1">
            <a:off x="11624533" y="17347626"/>
            <a:ext cx="260763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hteck: abgerundete Ecken 142">
            <a:extLst>
              <a:ext uri="{FF2B5EF4-FFF2-40B4-BE49-F238E27FC236}">
                <a16:creationId xmlns:a16="http://schemas.microsoft.com/office/drawing/2014/main" id="{5FCC7189-7BCB-45D2-ADD1-4AAFD6D937CB}"/>
              </a:ext>
            </a:extLst>
          </p:cNvPr>
          <p:cNvSpPr/>
          <p:nvPr/>
        </p:nvSpPr>
        <p:spPr>
          <a:xfrm>
            <a:off x="1034391" y="18345488"/>
            <a:ext cx="1155778" cy="46471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Kritische Grundhaltung</a:t>
            </a:r>
          </a:p>
        </p:txBody>
      </p:sp>
      <p:sp>
        <p:nvSpPr>
          <p:cNvPr id="145" name="Rechteck: abgerundete Ecken 144">
            <a:extLst>
              <a:ext uri="{FF2B5EF4-FFF2-40B4-BE49-F238E27FC236}">
                <a16:creationId xmlns:a16="http://schemas.microsoft.com/office/drawing/2014/main" id="{79C894A0-C239-4A7B-89A2-453A7BB10931}"/>
              </a:ext>
            </a:extLst>
          </p:cNvPr>
          <p:cNvSpPr/>
          <p:nvPr/>
        </p:nvSpPr>
        <p:spPr>
          <a:xfrm>
            <a:off x="967020" y="17601504"/>
            <a:ext cx="3088663" cy="274879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6" name="Rechteck 145">
            <a:extLst>
              <a:ext uri="{FF2B5EF4-FFF2-40B4-BE49-F238E27FC236}">
                <a16:creationId xmlns:a16="http://schemas.microsoft.com/office/drawing/2014/main" id="{6A25BE69-C433-44FC-B885-5D81F3D44F15}"/>
              </a:ext>
            </a:extLst>
          </p:cNvPr>
          <p:cNvSpPr/>
          <p:nvPr/>
        </p:nvSpPr>
        <p:spPr>
          <a:xfrm>
            <a:off x="1073076" y="17607040"/>
            <a:ext cx="2877742" cy="8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Allgemeine Reaktionen des Abschlussprüfers, um auf die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wesentlicher falscher Angaben auf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ABSCHLUSSEBENE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einzugehen</a:t>
            </a:r>
          </a:p>
        </p:txBody>
      </p:sp>
      <p:sp>
        <p:nvSpPr>
          <p:cNvPr id="147" name="Rechteck: abgerundete Ecken 146">
            <a:extLst>
              <a:ext uri="{FF2B5EF4-FFF2-40B4-BE49-F238E27FC236}">
                <a16:creationId xmlns:a16="http://schemas.microsoft.com/office/drawing/2014/main" id="{0FFC8C70-0985-4BD2-9B5C-16D2960A43A0}"/>
              </a:ext>
            </a:extLst>
          </p:cNvPr>
          <p:cNvSpPr/>
          <p:nvPr/>
        </p:nvSpPr>
        <p:spPr>
          <a:xfrm>
            <a:off x="1929021" y="18899623"/>
            <a:ext cx="1155778" cy="46471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Besetzung des Prüfungsteams</a:t>
            </a:r>
          </a:p>
        </p:txBody>
      </p:sp>
      <p:sp>
        <p:nvSpPr>
          <p:cNvPr id="148" name="Rechteck: abgerundete Ecken 147">
            <a:extLst>
              <a:ext uri="{FF2B5EF4-FFF2-40B4-BE49-F238E27FC236}">
                <a16:creationId xmlns:a16="http://schemas.microsoft.com/office/drawing/2014/main" id="{2B1A9A5D-B6C7-46A2-A714-3E63FCADF0C0}"/>
              </a:ext>
            </a:extLst>
          </p:cNvPr>
          <p:cNvSpPr/>
          <p:nvPr/>
        </p:nvSpPr>
        <p:spPr>
          <a:xfrm>
            <a:off x="2801786" y="18345487"/>
            <a:ext cx="1155778" cy="46471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Qualitäts-sicherung</a:t>
            </a:r>
          </a:p>
        </p:txBody>
      </p:sp>
      <p:sp>
        <p:nvSpPr>
          <p:cNvPr id="149" name="Rechteck: abgerundete Ecken 148">
            <a:extLst>
              <a:ext uri="{FF2B5EF4-FFF2-40B4-BE49-F238E27FC236}">
                <a16:creationId xmlns:a16="http://schemas.microsoft.com/office/drawing/2014/main" id="{80C7DE6F-4AAA-4F11-970D-909E045EB6E7}"/>
              </a:ext>
            </a:extLst>
          </p:cNvPr>
          <p:cNvSpPr/>
          <p:nvPr/>
        </p:nvSpPr>
        <p:spPr>
          <a:xfrm>
            <a:off x="1034391" y="19548647"/>
            <a:ext cx="1155778" cy="46471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Überraschungs-elemente</a:t>
            </a:r>
          </a:p>
        </p:txBody>
      </p:sp>
      <p:sp>
        <p:nvSpPr>
          <p:cNvPr id="150" name="Rechteck: abgerundete Ecken 149">
            <a:extLst>
              <a:ext uri="{FF2B5EF4-FFF2-40B4-BE49-F238E27FC236}">
                <a16:creationId xmlns:a16="http://schemas.microsoft.com/office/drawing/2014/main" id="{01E74727-DDE5-4342-9604-FC7A8F225A74}"/>
              </a:ext>
            </a:extLst>
          </p:cNvPr>
          <p:cNvSpPr/>
          <p:nvPr/>
        </p:nvSpPr>
        <p:spPr>
          <a:xfrm>
            <a:off x="2672559" y="19554508"/>
            <a:ext cx="1285005" cy="464711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Sonstige Aspekte des Prüfungsvorgehens</a:t>
            </a:r>
          </a:p>
        </p:txBody>
      </p:sp>
      <p:sp>
        <p:nvSpPr>
          <p:cNvPr id="67" name="Pfeil: nach rechts 66">
            <a:extLst>
              <a:ext uri="{FF2B5EF4-FFF2-40B4-BE49-F238E27FC236}">
                <a16:creationId xmlns:a16="http://schemas.microsoft.com/office/drawing/2014/main" id="{96994A40-D7B4-45FD-BEF5-36C7A9530F83}"/>
              </a:ext>
            </a:extLst>
          </p:cNvPr>
          <p:cNvSpPr/>
          <p:nvPr/>
        </p:nvSpPr>
        <p:spPr>
          <a:xfrm>
            <a:off x="3828908" y="18839992"/>
            <a:ext cx="739712" cy="46471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2" name="Rechteck 151">
            <a:extLst>
              <a:ext uri="{FF2B5EF4-FFF2-40B4-BE49-F238E27FC236}">
                <a16:creationId xmlns:a16="http://schemas.microsoft.com/office/drawing/2014/main" id="{85407FD0-202D-4DF9-ABF6-C351FFD1971E}"/>
              </a:ext>
            </a:extLst>
          </p:cNvPr>
          <p:cNvSpPr/>
          <p:nvPr/>
        </p:nvSpPr>
        <p:spPr>
          <a:xfrm>
            <a:off x="4408406" y="17624752"/>
            <a:ext cx="8116917" cy="399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Festlegung von Art, Zeitpunkt bzw. Zeitraum und Umfang von weiteren Prüfungshandlungen, um auf die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RISIKEN 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wesentlicher falscher Angaben auf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AUSSAGEEBENE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einzugehen für</a:t>
            </a:r>
          </a:p>
        </p:txBody>
      </p:sp>
      <p:sp>
        <p:nvSpPr>
          <p:cNvPr id="153" name="Rechteck: abgerundete Ecken 152">
            <a:extLst>
              <a:ext uri="{FF2B5EF4-FFF2-40B4-BE49-F238E27FC236}">
                <a16:creationId xmlns:a16="http://schemas.microsoft.com/office/drawing/2014/main" id="{2457C14E-C850-4434-B7AE-8B500F1F2113}"/>
              </a:ext>
            </a:extLst>
          </p:cNvPr>
          <p:cNvSpPr/>
          <p:nvPr/>
        </p:nvSpPr>
        <p:spPr>
          <a:xfrm>
            <a:off x="7461779" y="18161840"/>
            <a:ext cx="1589850" cy="644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Bedeutsame Risiken</a:t>
            </a:r>
          </a:p>
        </p:txBody>
      </p:sp>
      <p:sp>
        <p:nvSpPr>
          <p:cNvPr id="154" name="Rechteck: abgerundete Ecken 153">
            <a:extLst>
              <a:ext uri="{FF2B5EF4-FFF2-40B4-BE49-F238E27FC236}">
                <a16:creationId xmlns:a16="http://schemas.microsoft.com/office/drawing/2014/main" id="{0EC32BB0-2EBB-4FEC-9CA5-98B93B40D6DE}"/>
              </a:ext>
            </a:extLst>
          </p:cNvPr>
          <p:cNvSpPr/>
          <p:nvPr/>
        </p:nvSpPr>
        <p:spPr>
          <a:xfrm>
            <a:off x="4753507" y="18161840"/>
            <a:ext cx="2397124" cy="644212"/>
          </a:xfrm>
          <a:prstGeom prst="roundRect">
            <a:avLst/>
          </a:prstGeom>
          <a:solidFill>
            <a:srgbClr val="F4B183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Risiken wesentlicher falscher Angaben, bei denen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aussagebezogene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 Prüfungshandlungen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alleine nicht ausreichend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sind</a:t>
            </a:r>
          </a:p>
        </p:txBody>
      </p:sp>
      <p:sp>
        <p:nvSpPr>
          <p:cNvPr id="155" name="Rechteck: abgerundete Ecken 154">
            <a:extLst>
              <a:ext uri="{FF2B5EF4-FFF2-40B4-BE49-F238E27FC236}">
                <a16:creationId xmlns:a16="http://schemas.microsoft.com/office/drawing/2014/main" id="{ADB1D2F9-7A35-4171-8F15-4420A9F9579D}"/>
              </a:ext>
            </a:extLst>
          </p:cNvPr>
          <p:cNvSpPr/>
          <p:nvPr/>
        </p:nvSpPr>
        <p:spPr>
          <a:xfrm>
            <a:off x="4755572" y="18991799"/>
            <a:ext cx="2397124" cy="550969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Durchführung von Funktionsprüfungen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zur Prüfung der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Wirksamkeit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der internen Kontrollen</a:t>
            </a:r>
          </a:p>
        </p:txBody>
      </p:sp>
      <p:sp>
        <p:nvSpPr>
          <p:cNvPr id="156" name="Rechteck: abgerundete Ecken 155">
            <a:extLst>
              <a:ext uri="{FF2B5EF4-FFF2-40B4-BE49-F238E27FC236}">
                <a16:creationId xmlns:a16="http://schemas.microsoft.com/office/drawing/2014/main" id="{9E25927C-9B3E-4850-A372-1C17D6EE5B5D}"/>
              </a:ext>
            </a:extLst>
          </p:cNvPr>
          <p:cNvSpPr/>
          <p:nvPr/>
        </p:nvSpPr>
        <p:spPr>
          <a:xfrm>
            <a:off x="9146474" y="18172387"/>
            <a:ext cx="2293330" cy="644212"/>
          </a:xfrm>
          <a:prstGeom prst="roundRect">
            <a:avLst/>
          </a:prstGeom>
          <a:solidFill>
            <a:srgbClr val="FFFFA3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Sonstige über einem vertretbar niedrigen Maß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liegende Risiken wesentlicher falscher Angaben</a:t>
            </a:r>
          </a:p>
        </p:txBody>
      </p:sp>
      <p:sp>
        <p:nvSpPr>
          <p:cNvPr id="157" name="Rechteck: abgerundete Ecken 156">
            <a:extLst>
              <a:ext uri="{FF2B5EF4-FFF2-40B4-BE49-F238E27FC236}">
                <a16:creationId xmlns:a16="http://schemas.microsoft.com/office/drawing/2014/main" id="{597CEF3E-C5B7-46B6-AB1E-6953751160F3}"/>
              </a:ext>
            </a:extLst>
          </p:cNvPr>
          <p:cNvSpPr/>
          <p:nvPr/>
        </p:nvSpPr>
        <p:spPr>
          <a:xfrm>
            <a:off x="8299106" y="18991799"/>
            <a:ext cx="2397124" cy="644212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Prüfungssicherheit soll aus durch die Aufbauprüfung entstehende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Erwartung über die Wirksamkeit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der internen Kontrollen erlangt werden? </a:t>
            </a:r>
          </a:p>
        </p:txBody>
      </p:sp>
      <p:sp>
        <p:nvSpPr>
          <p:cNvPr id="158" name="Rechteck: abgerundete Ecken 157">
            <a:extLst>
              <a:ext uri="{FF2B5EF4-FFF2-40B4-BE49-F238E27FC236}">
                <a16:creationId xmlns:a16="http://schemas.microsoft.com/office/drawing/2014/main" id="{8071B18F-528A-4B5F-8673-A3179EC39A3F}"/>
              </a:ext>
            </a:extLst>
          </p:cNvPr>
          <p:cNvSpPr/>
          <p:nvPr/>
        </p:nvSpPr>
        <p:spPr>
          <a:xfrm>
            <a:off x="5278032" y="19956957"/>
            <a:ext cx="5957343" cy="330424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Gestaltung von Art, Zeitpunkt bzw. Zeitraum und Umfang 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aussagebezogener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Prüfungshandlungen</a:t>
            </a:r>
          </a:p>
        </p:txBody>
      </p:sp>
      <p:cxnSp>
        <p:nvCxnSpPr>
          <p:cNvPr id="159" name="Gerade Verbindung mit Pfeil 158">
            <a:extLst>
              <a:ext uri="{FF2B5EF4-FFF2-40B4-BE49-F238E27FC236}">
                <a16:creationId xmlns:a16="http://schemas.microsoft.com/office/drawing/2014/main" id="{7FECBC6D-4EEB-4066-9F33-70CD9A4B3445}"/>
              </a:ext>
            </a:extLst>
          </p:cNvPr>
          <p:cNvCxnSpPr>
            <a:cxnSpLocks/>
            <a:stCxn id="157" idx="1"/>
            <a:endCxn id="155" idx="3"/>
          </p:cNvCxnSpPr>
          <p:nvPr/>
        </p:nvCxnSpPr>
        <p:spPr>
          <a:xfrm flipH="1" flipV="1">
            <a:off x="7152696" y="19267284"/>
            <a:ext cx="1146410" cy="4662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hteck: abgerundete Ecken 159">
            <a:extLst>
              <a:ext uri="{FF2B5EF4-FFF2-40B4-BE49-F238E27FC236}">
                <a16:creationId xmlns:a16="http://schemas.microsoft.com/office/drawing/2014/main" id="{C26A7B95-FBB5-4CBB-8D36-64310918459B}"/>
              </a:ext>
            </a:extLst>
          </p:cNvPr>
          <p:cNvSpPr/>
          <p:nvPr/>
        </p:nvSpPr>
        <p:spPr>
          <a:xfrm>
            <a:off x="7521920" y="19344786"/>
            <a:ext cx="447198" cy="216000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JA</a:t>
            </a:r>
          </a:p>
        </p:txBody>
      </p:sp>
      <p:sp>
        <p:nvSpPr>
          <p:cNvPr id="161" name="Rechteck: abgerundete Ecken 160">
            <a:extLst>
              <a:ext uri="{FF2B5EF4-FFF2-40B4-BE49-F238E27FC236}">
                <a16:creationId xmlns:a16="http://schemas.microsoft.com/office/drawing/2014/main" id="{935F65B4-BD99-42C6-924D-433A0AAEDB94}"/>
              </a:ext>
            </a:extLst>
          </p:cNvPr>
          <p:cNvSpPr/>
          <p:nvPr/>
        </p:nvSpPr>
        <p:spPr>
          <a:xfrm>
            <a:off x="8871915" y="19692731"/>
            <a:ext cx="504000" cy="18000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NEIN</a:t>
            </a:r>
          </a:p>
        </p:txBody>
      </p:sp>
      <p:cxnSp>
        <p:nvCxnSpPr>
          <p:cNvPr id="162" name="Gerade Verbindung mit Pfeil 161">
            <a:extLst>
              <a:ext uri="{FF2B5EF4-FFF2-40B4-BE49-F238E27FC236}">
                <a16:creationId xmlns:a16="http://schemas.microsoft.com/office/drawing/2014/main" id="{61C2289B-3FD3-49E8-B949-A4DB69062AE1}"/>
              </a:ext>
            </a:extLst>
          </p:cNvPr>
          <p:cNvCxnSpPr>
            <a:cxnSpLocks/>
            <a:stCxn id="154" idx="2"/>
            <a:endCxn id="155" idx="0"/>
          </p:cNvCxnSpPr>
          <p:nvPr/>
        </p:nvCxnSpPr>
        <p:spPr>
          <a:xfrm>
            <a:off x="5952069" y="18806052"/>
            <a:ext cx="2065" cy="1857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Gerade Verbindung mit Pfeil 162">
            <a:extLst>
              <a:ext uri="{FF2B5EF4-FFF2-40B4-BE49-F238E27FC236}">
                <a16:creationId xmlns:a16="http://schemas.microsoft.com/office/drawing/2014/main" id="{9E1B1D88-1D19-4E30-874F-C9984E5A4B55}"/>
              </a:ext>
            </a:extLst>
          </p:cNvPr>
          <p:cNvCxnSpPr>
            <a:cxnSpLocks/>
          </p:cNvCxnSpPr>
          <p:nvPr/>
        </p:nvCxnSpPr>
        <p:spPr>
          <a:xfrm>
            <a:off x="8790855" y="18806052"/>
            <a:ext cx="2065" cy="1857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rade Verbindung mit Pfeil 163">
            <a:extLst>
              <a:ext uri="{FF2B5EF4-FFF2-40B4-BE49-F238E27FC236}">
                <a16:creationId xmlns:a16="http://schemas.microsoft.com/office/drawing/2014/main" id="{82F3E86B-426F-43B2-94AB-374DD58053C3}"/>
              </a:ext>
            </a:extLst>
          </p:cNvPr>
          <p:cNvCxnSpPr>
            <a:cxnSpLocks/>
          </p:cNvCxnSpPr>
          <p:nvPr/>
        </p:nvCxnSpPr>
        <p:spPr>
          <a:xfrm>
            <a:off x="9652633" y="18814242"/>
            <a:ext cx="2065" cy="1857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Gerade Verbindung mit Pfeil 164">
            <a:extLst>
              <a:ext uri="{FF2B5EF4-FFF2-40B4-BE49-F238E27FC236}">
                <a16:creationId xmlns:a16="http://schemas.microsoft.com/office/drawing/2014/main" id="{3C9C25EE-8752-450E-830C-EF00615781C9}"/>
              </a:ext>
            </a:extLst>
          </p:cNvPr>
          <p:cNvCxnSpPr>
            <a:cxnSpLocks/>
            <a:stCxn id="157" idx="2"/>
          </p:cNvCxnSpPr>
          <p:nvPr/>
        </p:nvCxnSpPr>
        <p:spPr>
          <a:xfrm>
            <a:off x="9497668" y="19636011"/>
            <a:ext cx="0" cy="33162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71DFF2E6-BD32-493A-914A-FB2157FFDBB9}"/>
              </a:ext>
            </a:extLst>
          </p:cNvPr>
          <p:cNvSpPr/>
          <p:nvPr/>
        </p:nvSpPr>
        <p:spPr>
          <a:xfrm>
            <a:off x="12673236" y="3621738"/>
            <a:ext cx="1444707" cy="1231912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Klarere Verknüpfung der Ergebnisse der Risikobeurteilungen mit den übrigen Prüfungshandlungen</a:t>
            </a: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DF50DC76-F70F-4F2A-B8B1-9042A5513CDC}"/>
              </a:ext>
            </a:extLst>
          </p:cNvPr>
          <p:cNvSpPr/>
          <p:nvPr/>
        </p:nvSpPr>
        <p:spPr>
          <a:xfrm>
            <a:off x="4579993" y="5747630"/>
            <a:ext cx="8086078" cy="451887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Schritt 5</a:t>
            </a:r>
          </a:p>
          <a:p>
            <a:pPr algn="ctr"/>
            <a:r>
              <a:rPr lang="de-DE" sz="9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Identifizierung relevanter Aussagen / Verstehen inhärenter Risikofaktoren /</a:t>
            </a:r>
          </a:p>
          <a:p>
            <a:pPr algn="ctr"/>
            <a:r>
              <a:rPr lang="de-DE" sz="9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Bedeutsame Arten von Geschäftsvorfällen, Kontensalden, Abschlussangaben (Tz. 29)</a:t>
            </a:r>
          </a:p>
        </p:txBody>
      </p:sp>
      <p:sp>
        <p:nvSpPr>
          <p:cNvPr id="179" name="Rechteck 178">
            <a:extLst>
              <a:ext uri="{FF2B5EF4-FFF2-40B4-BE49-F238E27FC236}">
                <a16:creationId xmlns:a16="http://schemas.microsoft.com/office/drawing/2014/main" id="{8E06C3EB-C8D4-4F72-AD1A-B6CFD1D3E376}"/>
              </a:ext>
            </a:extLst>
          </p:cNvPr>
          <p:cNvSpPr/>
          <p:nvPr/>
        </p:nvSpPr>
        <p:spPr>
          <a:xfrm>
            <a:off x="7145273" y="1559621"/>
            <a:ext cx="3372384" cy="3945948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0" name="Rechteck 179">
            <a:extLst>
              <a:ext uri="{FF2B5EF4-FFF2-40B4-BE49-F238E27FC236}">
                <a16:creationId xmlns:a16="http://schemas.microsoft.com/office/drawing/2014/main" id="{AAE39940-C4EC-4693-B979-C7DB414F2DB2}"/>
              </a:ext>
            </a:extLst>
          </p:cNvPr>
          <p:cNvSpPr/>
          <p:nvPr/>
        </p:nvSpPr>
        <p:spPr>
          <a:xfrm>
            <a:off x="954978" y="1578162"/>
            <a:ext cx="6087496" cy="3022803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3" name="Rechteck 182">
            <a:extLst>
              <a:ext uri="{FF2B5EF4-FFF2-40B4-BE49-F238E27FC236}">
                <a16:creationId xmlns:a16="http://schemas.microsoft.com/office/drawing/2014/main" id="{CC92B427-19A2-4C0B-9130-963F31A8E1E5}"/>
              </a:ext>
            </a:extLst>
          </p:cNvPr>
          <p:cNvSpPr/>
          <p:nvPr/>
        </p:nvSpPr>
        <p:spPr>
          <a:xfrm>
            <a:off x="10723686" y="2932373"/>
            <a:ext cx="3394257" cy="590944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5" name="Rechteck 184">
            <a:extLst>
              <a:ext uri="{FF2B5EF4-FFF2-40B4-BE49-F238E27FC236}">
                <a16:creationId xmlns:a16="http://schemas.microsoft.com/office/drawing/2014/main" id="{F7EE06C3-9F99-469F-A94E-DBC2B08301F5}"/>
              </a:ext>
            </a:extLst>
          </p:cNvPr>
          <p:cNvSpPr/>
          <p:nvPr/>
        </p:nvSpPr>
        <p:spPr>
          <a:xfrm>
            <a:off x="2054136" y="6075329"/>
            <a:ext cx="1885302" cy="2310153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771D6120-22FA-49E1-931C-E8D6CA072ED5}"/>
              </a:ext>
            </a:extLst>
          </p:cNvPr>
          <p:cNvSpPr/>
          <p:nvPr/>
        </p:nvSpPr>
        <p:spPr>
          <a:xfrm>
            <a:off x="4173436" y="5680373"/>
            <a:ext cx="9915709" cy="443160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4" name="Rechteck: abgerundete Ecken 93">
            <a:extLst>
              <a:ext uri="{FF2B5EF4-FFF2-40B4-BE49-F238E27FC236}">
                <a16:creationId xmlns:a16="http://schemas.microsoft.com/office/drawing/2014/main" id="{EC648F0C-4C0F-499D-9F96-A479BD326346}"/>
              </a:ext>
            </a:extLst>
          </p:cNvPr>
          <p:cNvSpPr/>
          <p:nvPr/>
        </p:nvSpPr>
        <p:spPr>
          <a:xfrm>
            <a:off x="4190442" y="10344777"/>
            <a:ext cx="9710893" cy="504098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94" name="Rechteck 193">
            <a:extLst>
              <a:ext uri="{FF2B5EF4-FFF2-40B4-BE49-F238E27FC236}">
                <a16:creationId xmlns:a16="http://schemas.microsoft.com/office/drawing/2014/main" id="{8A601E13-B409-4142-8ACE-A0D640154AD0}"/>
              </a:ext>
            </a:extLst>
          </p:cNvPr>
          <p:cNvSpPr/>
          <p:nvPr/>
        </p:nvSpPr>
        <p:spPr>
          <a:xfrm>
            <a:off x="7136466" y="1443560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95" name="Rechteck 194">
            <a:extLst>
              <a:ext uri="{FF2B5EF4-FFF2-40B4-BE49-F238E27FC236}">
                <a16:creationId xmlns:a16="http://schemas.microsoft.com/office/drawing/2014/main" id="{08543A5E-B3BC-4D05-955A-B3A40EE8C0C4}"/>
              </a:ext>
            </a:extLst>
          </p:cNvPr>
          <p:cNvSpPr/>
          <p:nvPr/>
        </p:nvSpPr>
        <p:spPr>
          <a:xfrm>
            <a:off x="944595" y="1446956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96" name="Rechteck 195">
            <a:extLst>
              <a:ext uri="{FF2B5EF4-FFF2-40B4-BE49-F238E27FC236}">
                <a16:creationId xmlns:a16="http://schemas.microsoft.com/office/drawing/2014/main" id="{C58C342F-B31F-4ADE-A460-471B033E345C}"/>
              </a:ext>
            </a:extLst>
          </p:cNvPr>
          <p:cNvSpPr/>
          <p:nvPr/>
        </p:nvSpPr>
        <p:spPr>
          <a:xfrm>
            <a:off x="10714233" y="2809215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98" name="Rechteck 197">
            <a:extLst>
              <a:ext uri="{FF2B5EF4-FFF2-40B4-BE49-F238E27FC236}">
                <a16:creationId xmlns:a16="http://schemas.microsoft.com/office/drawing/2014/main" id="{ECE8EB8B-4579-4E85-AABF-D839668EC2AC}"/>
              </a:ext>
            </a:extLst>
          </p:cNvPr>
          <p:cNvSpPr/>
          <p:nvPr/>
        </p:nvSpPr>
        <p:spPr>
          <a:xfrm>
            <a:off x="1980073" y="5969828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99" name="Rechteck 198">
            <a:extLst>
              <a:ext uri="{FF2B5EF4-FFF2-40B4-BE49-F238E27FC236}">
                <a16:creationId xmlns:a16="http://schemas.microsoft.com/office/drawing/2014/main" id="{A9B85358-272C-4686-82D9-925F12283CCE}"/>
              </a:ext>
            </a:extLst>
          </p:cNvPr>
          <p:cNvSpPr/>
          <p:nvPr/>
        </p:nvSpPr>
        <p:spPr>
          <a:xfrm>
            <a:off x="4807486" y="5750498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202" name="Rechteck 201">
            <a:extLst>
              <a:ext uri="{FF2B5EF4-FFF2-40B4-BE49-F238E27FC236}">
                <a16:creationId xmlns:a16="http://schemas.microsoft.com/office/drawing/2014/main" id="{F2409854-CA69-4123-B3F2-599B57AC6C68}"/>
              </a:ext>
            </a:extLst>
          </p:cNvPr>
          <p:cNvSpPr/>
          <p:nvPr/>
        </p:nvSpPr>
        <p:spPr>
          <a:xfrm>
            <a:off x="4850205" y="10432441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172" name="Rechteck 171">
            <a:extLst>
              <a:ext uri="{FF2B5EF4-FFF2-40B4-BE49-F238E27FC236}">
                <a16:creationId xmlns:a16="http://schemas.microsoft.com/office/drawing/2014/main" id="{08E79E8C-2AFD-49AE-8093-B67CBB65EA5C}"/>
              </a:ext>
            </a:extLst>
          </p:cNvPr>
          <p:cNvSpPr/>
          <p:nvPr/>
        </p:nvSpPr>
        <p:spPr>
          <a:xfrm rot="5400000">
            <a:off x="9873939" y="7610460"/>
            <a:ext cx="3874690" cy="113562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30" name="Gerade Verbindung mit Pfeil 129">
            <a:extLst>
              <a:ext uri="{FF2B5EF4-FFF2-40B4-BE49-F238E27FC236}">
                <a16:creationId xmlns:a16="http://schemas.microsoft.com/office/drawing/2014/main" id="{056EBA3F-395A-44D6-B0DD-1FCC4DA06B4C}"/>
              </a:ext>
            </a:extLst>
          </p:cNvPr>
          <p:cNvCxnSpPr>
            <a:cxnSpLocks/>
          </p:cNvCxnSpPr>
          <p:nvPr/>
        </p:nvCxnSpPr>
        <p:spPr>
          <a:xfrm>
            <a:off x="5907319" y="5253265"/>
            <a:ext cx="0" cy="4271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hteck 172">
            <a:extLst>
              <a:ext uri="{FF2B5EF4-FFF2-40B4-BE49-F238E27FC236}">
                <a16:creationId xmlns:a16="http://schemas.microsoft.com/office/drawing/2014/main" id="{536E5990-BCD4-47D4-B818-643A62B8C3C1}"/>
              </a:ext>
            </a:extLst>
          </p:cNvPr>
          <p:cNvSpPr/>
          <p:nvPr/>
        </p:nvSpPr>
        <p:spPr>
          <a:xfrm rot="16200000">
            <a:off x="-2156163" y="8397280"/>
            <a:ext cx="7170282" cy="56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de-DE" sz="1050" b="1" dirty="0">
                <a:solidFill>
                  <a:schemeClr val="tx1"/>
                </a:solidFill>
                <a:latin typeface="Century Gothic" panose="020B0502020202020204" pitchFamily="34" charset="0"/>
              </a:rPr>
              <a:t>„STAND-BACK“</a:t>
            </a:r>
          </a:p>
          <a:p>
            <a:pPr algn="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(Anpassung der Risikoidentifizierung / -beurteilung, wenn der Prüfer neue Informationen</a:t>
            </a:r>
          </a:p>
          <a:p>
            <a:pPr algn="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hat, die zu ursprünglichen Informationen inkonsistent sind!)</a:t>
            </a:r>
          </a:p>
        </p:txBody>
      </p:sp>
      <p:sp>
        <p:nvSpPr>
          <p:cNvPr id="175" name="Rechteck: abgerundete Ecken 174">
            <a:extLst>
              <a:ext uri="{FF2B5EF4-FFF2-40B4-BE49-F238E27FC236}">
                <a16:creationId xmlns:a16="http://schemas.microsoft.com/office/drawing/2014/main" id="{2F193F4A-F27D-4D46-B154-AB9D95E0EBFF}"/>
              </a:ext>
            </a:extLst>
          </p:cNvPr>
          <p:cNvSpPr/>
          <p:nvPr/>
        </p:nvSpPr>
        <p:spPr>
          <a:xfrm rot="16200000">
            <a:off x="10176711" y="5722375"/>
            <a:ext cx="8981604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chemeClr val="tx1"/>
                </a:solidFill>
                <a:latin typeface="Century Gothic" panose="020B0502020202020204" pitchFamily="34" charset="0"/>
              </a:rPr>
              <a:t>Dokumentation</a:t>
            </a:r>
          </a:p>
        </p:txBody>
      </p:sp>
      <p:sp>
        <p:nvSpPr>
          <p:cNvPr id="176" name="Rechteck: abgerundete Ecken 175">
            <a:extLst>
              <a:ext uri="{FF2B5EF4-FFF2-40B4-BE49-F238E27FC236}">
                <a16:creationId xmlns:a16="http://schemas.microsoft.com/office/drawing/2014/main" id="{5832D4C6-30FF-4EA3-B185-15D80930616B}"/>
              </a:ext>
            </a:extLst>
          </p:cNvPr>
          <p:cNvSpPr/>
          <p:nvPr/>
        </p:nvSpPr>
        <p:spPr>
          <a:xfrm rot="16200000">
            <a:off x="9963993" y="15403053"/>
            <a:ext cx="9407042" cy="54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cap="all" dirty="0">
                <a:solidFill>
                  <a:schemeClr val="tx1"/>
                </a:solidFill>
                <a:latin typeface="Century Gothic" panose="020B0502020202020204" pitchFamily="34" charset="0"/>
              </a:rPr>
              <a:t>Dokumentation</a:t>
            </a:r>
          </a:p>
        </p:txBody>
      </p:sp>
      <p:sp>
        <p:nvSpPr>
          <p:cNvPr id="181" name="Rechteck 180">
            <a:extLst>
              <a:ext uri="{FF2B5EF4-FFF2-40B4-BE49-F238E27FC236}">
                <a16:creationId xmlns:a16="http://schemas.microsoft.com/office/drawing/2014/main" id="{079F45B3-92B9-42E3-AF17-54B0303C4B65}"/>
              </a:ext>
            </a:extLst>
          </p:cNvPr>
          <p:cNvSpPr/>
          <p:nvPr/>
        </p:nvSpPr>
        <p:spPr>
          <a:xfrm>
            <a:off x="1956246" y="10622767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182" name="Rechteck 181">
            <a:extLst>
              <a:ext uri="{FF2B5EF4-FFF2-40B4-BE49-F238E27FC236}">
                <a16:creationId xmlns:a16="http://schemas.microsoft.com/office/drawing/2014/main" id="{DA99D343-5B32-4343-9810-0AB849FDCAA5}"/>
              </a:ext>
            </a:extLst>
          </p:cNvPr>
          <p:cNvSpPr/>
          <p:nvPr/>
        </p:nvSpPr>
        <p:spPr>
          <a:xfrm>
            <a:off x="12860902" y="13942587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203" name="Rechteck 202">
            <a:extLst>
              <a:ext uri="{FF2B5EF4-FFF2-40B4-BE49-F238E27FC236}">
                <a16:creationId xmlns:a16="http://schemas.microsoft.com/office/drawing/2014/main" id="{612810A6-F11B-40E8-843C-3654A06D9C39}"/>
              </a:ext>
            </a:extLst>
          </p:cNvPr>
          <p:cNvSpPr/>
          <p:nvPr/>
        </p:nvSpPr>
        <p:spPr>
          <a:xfrm>
            <a:off x="14487024" y="10800899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0" name="Rechteck 209">
            <a:extLst>
              <a:ext uri="{FF2B5EF4-FFF2-40B4-BE49-F238E27FC236}">
                <a16:creationId xmlns:a16="http://schemas.microsoft.com/office/drawing/2014/main" id="{0F2B649F-9D6A-487F-B3A1-0D4024147BD6}"/>
              </a:ext>
            </a:extLst>
          </p:cNvPr>
          <p:cNvSpPr/>
          <p:nvPr/>
        </p:nvSpPr>
        <p:spPr>
          <a:xfrm>
            <a:off x="14497433" y="10857185"/>
            <a:ext cx="32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</a:p>
        </p:txBody>
      </p:sp>
      <p:sp>
        <p:nvSpPr>
          <p:cNvPr id="187" name="Rechteck 186">
            <a:extLst>
              <a:ext uri="{FF2B5EF4-FFF2-40B4-BE49-F238E27FC236}">
                <a16:creationId xmlns:a16="http://schemas.microsoft.com/office/drawing/2014/main" id="{7F3D83AD-56A6-4A2F-A7A4-74DA9AACFE23}"/>
              </a:ext>
            </a:extLst>
          </p:cNvPr>
          <p:cNvSpPr/>
          <p:nvPr/>
        </p:nvSpPr>
        <p:spPr>
          <a:xfrm>
            <a:off x="14476615" y="1341336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8" name="Rechteck 187">
            <a:extLst>
              <a:ext uri="{FF2B5EF4-FFF2-40B4-BE49-F238E27FC236}">
                <a16:creationId xmlns:a16="http://schemas.microsoft.com/office/drawing/2014/main" id="{93CA42B7-4D23-461E-BD6F-959B19905362}"/>
              </a:ext>
            </a:extLst>
          </p:cNvPr>
          <p:cNvSpPr/>
          <p:nvPr/>
        </p:nvSpPr>
        <p:spPr>
          <a:xfrm>
            <a:off x="14487024" y="1397622"/>
            <a:ext cx="32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</a:p>
        </p:txBody>
      </p:sp>
      <p:sp>
        <p:nvSpPr>
          <p:cNvPr id="190" name="Rechteck 189">
            <a:extLst>
              <a:ext uri="{FF2B5EF4-FFF2-40B4-BE49-F238E27FC236}">
                <a16:creationId xmlns:a16="http://schemas.microsoft.com/office/drawing/2014/main" id="{CAD935B2-C5E8-427E-A01F-24B88A508F41}"/>
              </a:ext>
            </a:extLst>
          </p:cNvPr>
          <p:cNvSpPr/>
          <p:nvPr/>
        </p:nvSpPr>
        <p:spPr>
          <a:xfrm>
            <a:off x="979915" y="15217168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191" name="Rechteck 190">
            <a:extLst>
              <a:ext uri="{FF2B5EF4-FFF2-40B4-BE49-F238E27FC236}">
                <a16:creationId xmlns:a16="http://schemas.microsoft.com/office/drawing/2014/main" id="{31786548-30AC-4482-8E2A-FE4C60A950D4}"/>
              </a:ext>
            </a:extLst>
          </p:cNvPr>
          <p:cNvSpPr/>
          <p:nvPr/>
        </p:nvSpPr>
        <p:spPr>
          <a:xfrm>
            <a:off x="929115" y="6207567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192" name="Rechteck: abgerundete Ecken 191">
            <a:extLst>
              <a:ext uri="{FF2B5EF4-FFF2-40B4-BE49-F238E27FC236}">
                <a16:creationId xmlns:a16="http://schemas.microsoft.com/office/drawing/2014/main" id="{48B68139-F183-499A-B81B-BE206AD1D48F}"/>
              </a:ext>
            </a:extLst>
          </p:cNvPr>
          <p:cNvSpPr/>
          <p:nvPr/>
        </p:nvSpPr>
        <p:spPr>
          <a:xfrm>
            <a:off x="1975542" y="15496064"/>
            <a:ext cx="2019552" cy="38655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Bewertete Risiken auf Abschlussebene</a:t>
            </a:r>
          </a:p>
        </p:txBody>
      </p:sp>
      <p:sp>
        <p:nvSpPr>
          <p:cNvPr id="193" name="Rechteck: abgerundete Ecken 192">
            <a:extLst>
              <a:ext uri="{FF2B5EF4-FFF2-40B4-BE49-F238E27FC236}">
                <a16:creationId xmlns:a16="http://schemas.microsoft.com/office/drawing/2014/main" id="{3520F0EF-6A7F-4137-8C5E-D1C9107A23AE}"/>
              </a:ext>
            </a:extLst>
          </p:cNvPr>
          <p:cNvSpPr/>
          <p:nvPr/>
        </p:nvSpPr>
        <p:spPr>
          <a:xfrm>
            <a:off x="4266878" y="15500793"/>
            <a:ext cx="9710891" cy="386553"/>
          </a:xfrm>
          <a:prstGeom prst="roundRect">
            <a:avLst/>
          </a:prstGeom>
          <a:solidFill>
            <a:srgbClr val="FFFF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Bewertete Risiken auf Aussageebene</a:t>
            </a:r>
          </a:p>
        </p:txBody>
      </p:sp>
      <p:sp>
        <p:nvSpPr>
          <p:cNvPr id="169" name="Rechteck 168">
            <a:extLst>
              <a:ext uri="{FF2B5EF4-FFF2-40B4-BE49-F238E27FC236}">
                <a16:creationId xmlns:a16="http://schemas.microsoft.com/office/drawing/2014/main" id="{E815D88E-77FA-4863-88E4-9D42C66097DC}"/>
              </a:ext>
            </a:extLst>
          </p:cNvPr>
          <p:cNvSpPr/>
          <p:nvPr/>
        </p:nvSpPr>
        <p:spPr>
          <a:xfrm>
            <a:off x="2204587" y="14176640"/>
            <a:ext cx="972000" cy="908439"/>
          </a:xfrm>
          <a:prstGeom prst="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Beurteilung Art und</a:t>
            </a:r>
          </a:p>
          <a:p>
            <a:r>
              <a:rPr lang="de-DE" sz="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Umfang der Auswirkungen auf den Abschluss</a:t>
            </a:r>
          </a:p>
        </p:txBody>
      </p:sp>
      <p:sp>
        <p:nvSpPr>
          <p:cNvPr id="170" name="Rechteck 169">
            <a:extLst>
              <a:ext uri="{FF2B5EF4-FFF2-40B4-BE49-F238E27FC236}">
                <a16:creationId xmlns:a16="http://schemas.microsoft.com/office/drawing/2014/main" id="{1911D021-0D68-4E23-A412-79DC1DD8F657}"/>
              </a:ext>
            </a:extLst>
          </p:cNvPr>
          <p:cNvSpPr/>
          <p:nvPr/>
        </p:nvSpPr>
        <p:spPr>
          <a:xfrm>
            <a:off x="2912153" y="13045596"/>
            <a:ext cx="938566" cy="682630"/>
          </a:xfrm>
          <a:prstGeom prst="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8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Feststellung, ob Auswirkung auf die Beurteilung der Risiken auf Aussageebene</a:t>
            </a:r>
          </a:p>
        </p:txBody>
      </p:sp>
      <p:cxnSp>
        <p:nvCxnSpPr>
          <p:cNvPr id="174" name="Gerade Verbindung mit Pfeil 173">
            <a:extLst>
              <a:ext uri="{FF2B5EF4-FFF2-40B4-BE49-F238E27FC236}">
                <a16:creationId xmlns:a16="http://schemas.microsoft.com/office/drawing/2014/main" id="{F47FFB30-84AB-4AF6-9F70-CC59CB11E837}"/>
              </a:ext>
            </a:extLst>
          </p:cNvPr>
          <p:cNvCxnSpPr>
            <a:cxnSpLocks/>
          </p:cNvCxnSpPr>
          <p:nvPr/>
        </p:nvCxnSpPr>
        <p:spPr>
          <a:xfrm flipH="1">
            <a:off x="2190169" y="11453079"/>
            <a:ext cx="32350" cy="39940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feil: nach rechts 31">
            <a:extLst>
              <a:ext uri="{FF2B5EF4-FFF2-40B4-BE49-F238E27FC236}">
                <a16:creationId xmlns:a16="http://schemas.microsoft.com/office/drawing/2014/main" id="{DD22F6EF-8E5D-4707-B6FF-0792EA12F62E}"/>
              </a:ext>
            </a:extLst>
          </p:cNvPr>
          <p:cNvSpPr/>
          <p:nvPr/>
        </p:nvSpPr>
        <p:spPr>
          <a:xfrm>
            <a:off x="3863662" y="11498018"/>
            <a:ext cx="720000" cy="306000"/>
          </a:xfrm>
          <a:prstGeom prst="rightArrow">
            <a:avLst/>
          </a:prstGeom>
          <a:solidFill>
            <a:srgbClr val="00B0F0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F5AAA30F-065D-45FF-9432-75251FBBE815}"/>
              </a:ext>
            </a:extLst>
          </p:cNvPr>
          <p:cNvSpPr/>
          <p:nvPr/>
        </p:nvSpPr>
        <p:spPr>
          <a:xfrm>
            <a:off x="3866142" y="11615232"/>
            <a:ext cx="133477" cy="22760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4" name="Rechteck 183">
            <a:extLst>
              <a:ext uri="{FF2B5EF4-FFF2-40B4-BE49-F238E27FC236}">
                <a16:creationId xmlns:a16="http://schemas.microsoft.com/office/drawing/2014/main" id="{51210459-8104-49CB-8F41-B963D349B5B0}"/>
              </a:ext>
            </a:extLst>
          </p:cNvPr>
          <p:cNvSpPr/>
          <p:nvPr/>
        </p:nvSpPr>
        <p:spPr>
          <a:xfrm rot="5400000">
            <a:off x="3383886" y="13308586"/>
            <a:ext cx="144000" cy="102138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9" name="Gerade Verbindung mit Pfeil 138">
            <a:extLst>
              <a:ext uri="{FF2B5EF4-FFF2-40B4-BE49-F238E27FC236}">
                <a16:creationId xmlns:a16="http://schemas.microsoft.com/office/drawing/2014/main" id="{59C1D37D-63DE-4C85-A008-D5B1B419D7F1}"/>
              </a:ext>
            </a:extLst>
          </p:cNvPr>
          <p:cNvCxnSpPr>
            <a:cxnSpLocks/>
          </p:cNvCxnSpPr>
          <p:nvPr/>
        </p:nvCxnSpPr>
        <p:spPr>
          <a:xfrm>
            <a:off x="3455886" y="11440379"/>
            <a:ext cx="0" cy="15932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Ellipse 143">
            <a:extLst>
              <a:ext uri="{FF2B5EF4-FFF2-40B4-BE49-F238E27FC236}">
                <a16:creationId xmlns:a16="http://schemas.microsoft.com/office/drawing/2014/main" id="{8F244342-BD47-42C1-87A9-E8D8E976181C}"/>
              </a:ext>
            </a:extLst>
          </p:cNvPr>
          <p:cNvSpPr/>
          <p:nvPr/>
        </p:nvSpPr>
        <p:spPr>
          <a:xfrm>
            <a:off x="4662104" y="7186863"/>
            <a:ext cx="236502" cy="2380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68" name="Ellipse 167">
            <a:extLst>
              <a:ext uri="{FF2B5EF4-FFF2-40B4-BE49-F238E27FC236}">
                <a16:creationId xmlns:a16="http://schemas.microsoft.com/office/drawing/2014/main" id="{E9BEED7D-AA21-427E-A4B2-F060D9992E96}"/>
              </a:ext>
            </a:extLst>
          </p:cNvPr>
          <p:cNvSpPr/>
          <p:nvPr/>
        </p:nvSpPr>
        <p:spPr>
          <a:xfrm>
            <a:off x="4662104" y="7424530"/>
            <a:ext cx="236502" cy="2380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29233EA3-3C4F-4154-B881-A9A4C0608976}"/>
              </a:ext>
            </a:extLst>
          </p:cNvPr>
          <p:cNvSpPr/>
          <p:nvPr/>
        </p:nvSpPr>
        <p:spPr>
          <a:xfrm>
            <a:off x="4662104" y="7662197"/>
            <a:ext cx="236502" cy="2380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77" name="Ellipse 176">
            <a:extLst>
              <a:ext uri="{FF2B5EF4-FFF2-40B4-BE49-F238E27FC236}">
                <a16:creationId xmlns:a16="http://schemas.microsoft.com/office/drawing/2014/main" id="{013F0780-DE7E-4330-8700-0513F4C77898}"/>
              </a:ext>
            </a:extLst>
          </p:cNvPr>
          <p:cNvSpPr/>
          <p:nvPr/>
        </p:nvSpPr>
        <p:spPr>
          <a:xfrm>
            <a:off x="4662104" y="7899864"/>
            <a:ext cx="236502" cy="2380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86" name="Ellipse 185">
            <a:extLst>
              <a:ext uri="{FF2B5EF4-FFF2-40B4-BE49-F238E27FC236}">
                <a16:creationId xmlns:a16="http://schemas.microsoft.com/office/drawing/2014/main" id="{E0AB774B-9181-4511-B95F-6EDA36885B5B}"/>
              </a:ext>
            </a:extLst>
          </p:cNvPr>
          <p:cNvSpPr>
            <a:spLocks noChangeAspect="1"/>
          </p:cNvSpPr>
          <p:nvPr/>
        </p:nvSpPr>
        <p:spPr>
          <a:xfrm>
            <a:off x="6451955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</a:t>
            </a:r>
          </a:p>
        </p:txBody>
      </p:sp>
      <p:sp>
        <p:nvSpPr>
          <p:cNvPr id="189" name="Ellipse 188">
            <a:extLst>
              <a:ext uri="{FF2B5EF4-FFF2-40B4-BE49-F238E27FC236}">
                <a16:creationId xmlns:a16="http://schemas.microsoft.com/office/drawing/2014/main" id="{0497D276-F3EF-495E-9E9B-F02A896A7715}"/>
              </a:ext>
            </a:extLst>
          </p:cNvPr>
          <p:cNvSpPr/>
          <p:nvPr/>
        </p:nvSpPr>
        <p:spPr>
          <a:xfrm>
            <a:off x="6855612" y="6584568"/>
            <a:ext cx="324000" cy="324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7" name="Ellipse 196">
            <a:extLst>
              <a:ext uri="{FF2B5EF4-FFF2-40B4-BE49-F238E27FC236}">
                <a16:creationId xmlns:a16="http://schemas.microsoft.com/office/drawing/2014/main" id="{2AE8CE55-55C8-4CBF-AE09-2EF794C8FBF6}"/>
              </a:ext>
            </a:extLst>
          </p:cNvPr>
          <p:cNvSpPr>
            <a:spLocks noChangeAspect="1"/>
          </p:cNvSpPr>
          <p:nvPr/>
        </p:nvSpPr>
        <p:spPr>
          <a:xfrm>
            <a:off x="7530927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</a:t>
            </a:r>
          </a:p>
        </p:txBody>
      </p:sp>
      <p:sp>
        <p:nvSpPr>
          <p:cNvPr id="200" name="Ellipse 199">
            <a:extLst>
              <a:ext uri="{FF2B5EF4-FFF2-40B4-BE49-F238E27FC236}">
                <a16:creationId xmlns:a16="http://schemas.microsoft.com/office/drawing/2014/main" id="{4CBD83B2-3BB5-4BA1-A4A6-4B6B622F967F}"/>
              </a:ext>
            </a:extLst>
          </p:cNvPr>
          <p:cNvSpPr>
            <a:spLocks noChangeAspect="1"/>
          </p:cNvSpPr>
          <p:nvPr/>
        </p:nvSpPr>
        <p:spPr>
          <a:xfrm>
            <a:off x="8182163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201" name="Ellipse 200">
            <a:extLst>
              <a:ext uri="{FF2B5EF4-FFF2-40B4-BE49-F238E27FC236}">
                <a16:creationId xmlns:a16="http://schemas.microsoft.com/office/drawing/2014/main" id="{8C8F57D1-1E17-4510-BC68-8C7747299BBB}"/>
              </a:ext>
            </a:extLst>
          </p:cNvPr>
          <p:cNvSpPr/>
          <p:nvPr/>
        </p:nvSpPr>
        <p:spPr>
          <a:xfrm>
            <a:off x="4662104" y="8137532"/>
            <a:ext cx="236502" cy="2380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E155C55C-97C1-43D7-A410-E2A43A91306B}"/>
              </a:ext>
            </a:extLst>
          </p:cNvPr>
          <p:cNvSpPr/>
          <p:nvPr/>
        </p:nvSpPr>
        <p:spPr>
          <a:xfrm rot="5400000">
            <a:off x="10684792" y="8514601"/>
            <a:ext cx="2210692" cy="985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Zuordnung auf Rechnungslegung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Konkreter Bezug auf Jahresabschluss herstellen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Identifizierung einzelner risikobehafteter Abschlussangaben, Geschäftsvorfälle, Konten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BB922338-755B-4442-9A43-A434A1D925BE}"/>
              </a:ext>
            </a:extLst>
          </p:cNvPr>
          <p:cNvSpPr/>
          <p:nvPr/>
        </p:nvSpPr>
        <p:spPr>
          <a:xfrm rot="5400000">
            <a:off x="11209800" y="6569882"/>
            <a:ext cx="1274710" cy="71606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Risiken auf Aussageebene</a:t>
            </a:r>
          </a:p>
        </p:txBody>
      </p:sp>
      <p:cxnSp>
        <p:nvCxnSpPr>
          <p:cNvPr id="178" name="Gerade Verbindung mit Pfeil 177">
            <a:extLst>
              <a:ext uri="{FF2B5EF4-FFF2-40B4-BE49-F238E27FC236}">
                <a16:creationId xmlns:a16="http://schemas.microsoft.com/office/drawing/2014/main" id="{DB831140-AB1B-436B-B2C2-CA63205376D3}"/>
              </a:ext>
            </a:extLst>
          </p:cNvPr>
          <p:cNvCxnSpPr>
            <a:cxnSpLocks/>
          </p:cNvCxnSpPr>
          <p:nvPr/>
        </p:nvCxnSpPr>
        <p:spPr>
          <a:xfrm>
            <a:off x="12166182" y="7575248"/>
            <a:ext cx="0" cy="3742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Gerade Verbindung mit Pfeil 132">
            <a:extLst>
              <a:ext uri="{FF2B5EF4-FFF2-40B4-BE49-F238E27FC236}">
                <a16:creationId xmlns:a16="http://schemas.microsoft.com/office/drawing/2014/main" id="{2EA4A800-CD96-4895-A068-4228C0AA35CD}"/>
              </a:ext>
            </a:extLst>
          </p:cNvPr>
          <p:cNvCxnSpPr>
            <a:cxnSpLocks/>
          </p:cNvCxnSpPr>
          <p:nvPr/>
        </p:nvCxnSpPr>
        <p:spPr>
          <a:xfrm>
            <a:off x="12014688" y="7587948"/>
            <a:ext cx="0" cy="3742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 Verbindung mit Pfeil 135">
            <a:extLst>
              <a:ext uri="{FF2B5EF4-FFF2-40B4-BE49-F238E27FC236}">
                <a16:creationId xmlns:a16="http://schemas.microsoft.com/office/drawing/2014/main" id="{23A67391-4F8C-4DB3-9E73-EF7627807D48}"/>
              </a:ext>
            </a:extLst>
          </p:cNvPr>
          <p:cNvCxnSpPr>
            <a:cxnSpLocks/>
          </p:cNvCxnSpPr>
          <p:nvPr/>
        </p:nvCxnSpPr>
        <p:spPr>
          <a:xfrm>
            <a:off x="11715661" y="7587947"/>
            <a:ext cx="0" cy="3742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eck 203">
            <a:extLst>
              <a:ext uri="{FF2B5EF4-FFF2-40B4-BE49-F238E27FC236}">
                <a16:creationId xmlns:a16="http://schemas.microsoft.com/office/drawing/2014/main" id="{26FA271B-0067-4864-953D-E4312B8DDA0C}"/>
              </a:ext>
            </a:extLst>
          </p:cNvPr>
          <p:cNvSpPr/>
          <p:nvPr/>
        </p:nvSpPr>
        <p:spPr>
          <a:xfrm>
            <a:off x="6823548" y="6643381"/>
            <a:ext cx="452714" cy="232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R&amp;V</a:t>
            </a:r>
          </a:p>
        </p:txBody>
      </p:sp>
      <p:sp>
        <p:nvSpPr>
          <p:cNvPr id="205" name="Ellipse 204">
            <a:extLst>
              <a:ext uri="{FF2B5EF4-FFF2-40B4-BE49-F238E27FC236}">
                <a16:creationId xmlns:a16="http://schemas.microsoft.com/office/drawing/2014/main" id="{EF591ECB-E3BE-4B6C-BAE0-AC37F30430E0}"/>
              </a:ext>
            </a:extLst>
          </p:cNvPr>
          <p:cNvSpPr>
            <a:spLocks noChangeAspect="1"/>
          </p:cNvSpPr>
          <p:nvPr/>
        </p:nvSpPr>
        <p:spPr>
          <a:xfrm>
            <a:off x="8723714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206" name="Ellipse 205">
            <a:extLst>
              <a:ext uri="{FF2B5EF4-FFF2-40B4-BE49-F238E27FC236}">
                <a16:creationId xmlns:a16="http://schemas.microsoft.com/office/drawing/2014/main" id="{EA117E97-D827-4FE6-A076-8CB5320AE9A4}"/>
              </a:ext>
            </a:extLst>
          </p:cNvPr>
          <p:cNvSpPr>
            <a:spLocks noChangeAspect="1"/>
          </p:cNvSpPr>
          <p:nvPr/>
        </p:nvSpPr>
        <p:spPr>
          <a:xfrm>
            <a:off x="9355028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</a:t>
            </a:r>
          </a:p>
        </p:txBody>
      </p:sp>
      <p:sp>
        <p:nvSpPr>
          <p:cNvPr id="207" name="Ellipse 206">
            <a:extLst>
              <a:ext uri="{FF2B5EF4-FFF2-40B4-BE49-F238E27FC236}">
                <a16:creationId xmlns:a16="http://schemas.microsoft.com/office/drawing/2014/main" id="{29B7DFBD-77F9-4C05-9687-D340FA0CF13A}"/>
              </a:ext>
            </a:extLst>
          </p:cNvPr>
          <p:cNvSpPr>
            <a:spLocks noChangeAspect="1"/>
          </p:cNvSpPr>
          <p:nvPr/>
        </p:nvSpPr>
        <p:spPr>
          <a:xfrm>
            <a:off x="10056637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</a:t>
            </a:r>
          </a:p>
        </p:txBody>
      </p:sp>
      <p:sp>
        <p:nvSpPr>
          <p:cNvPr id="208" name="Ellipse 207">
            <a:extLst>
              <a:ext uri="{FF2B5EF4-FFF2-40B4-BE49-F238E27FC236}">
                <a16:creationId xmlns:a16="http://schemas.microsoft.com/office/drawing/2014/main" id="{4BD83F2A-C5DD-46DD-B517-5220BD6AF981}"/>
              </a:ext>
            </a:extLst>
          </p:cNvPr>
          <p:cNvSpPr>
            <a:spLocks noChangeAspect="1"/>
          </p:cNvSpPr>
          <p:nvPr/>
        </p:nvSpPr>
        <p:spPr>
          <a:xfrm>
            <a:off x="10667303" y="6715349"/>
            <a:ext cx="214592" cy="2160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</a:t>
            </a:r>
          </a:p>
        </p:txBody>
      </p:sp>
      <p:sp>
        <p:nvSpPr>
          <p:cNvPr id="209" name="Rechteck 208">
            <a:extLst>
              <a:ext uri="{FF2B5EF4-FFF2-40B4-BE49-F238E27FC236}">
                <a16:creationId xmlns:a16="http://schemas.microsoft.com/office/drawing/2014/main" id="{F880B432-D9F3-4EA2-8EFD-7D755BCD778C}"/>
              </a:ext>
            </a:extLst>
          </p:cNvPr>
          <p:cNvSpPr/>
          <p:nvPr/>
        </p:nvSpPr>
        <p:spPr>
          <a:xfrm>
            <a:off x="4476872" y="9611553"/>
            <a:ext cx="2386613" cy="378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200"/>
              </a:spcBef>
            </a:pP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 = niedrig / </a:t>
            </a: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 = mittel /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 = hoch</a:t>
            </a:r>
          </a:p>
          <a:p>
            <a:pPr>
              <a:spcBef>
                <a:spcPts val="200"/>
              </a:spcBef>
            </a:pPr>
            <a:r>
              <a:rPr lang="de-DE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R&amp;V </a:t>
            </a:r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= Rechte &amp; Verpflichtungen</a:t>
            </a:r>
          </a:p>
        </p:txBody>
      </p:sp>
      <p:sp>
        <p:nvSpPr>
          <p:cNvPr id="211" name="Rechteck: abgerundete Ecken 210">
            <a:extLst>
              <a:ext uri="{FF2B5EF4-FFF2-40B4-BE49-F238E27FC236}">
                <a16:creationId xmlns:a16="http://schemas.microsoft.com/office/drawing/2014/main" id="{2AFFE123-1FB7-47AB-BE8C-99A9D08A8693}"/>
              </a:ext>
            </a:extLst>
          </p:cNvPr>
          <p:cNvSpPr/>
          <p:nvPr/>
        </p:nvSpPr>
        <p:spPr>
          <a:xfrm>
            <a:off x="6673933" y="9399967"/>
            <a:ext cx="1728000" cy="5760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Bedeutsame Risiken*)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43FD985-1E6A-403A-AAA0-D0DBEF601461}"/>
              </a:ext>
            </a:extLst>
          </p:cNvPr>
          <p:cNvCxnSpPr>
            <a:cxnSpLocks/>
            <a:endCxn id="211" idx="1"/>
          </p:cNvCxnSpPr>
          <p:nvPr/>
        </p:nvCxnSpPr>
        <p:spPr>
          <a:xfrm>
            <a:off x="5469164" y="9153015"/>
            <a:ext cx="1204769" cy="5349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 Verbindung mit Pfeil 211">
            <a:extLst>
              <a:ext uri="{FF2B5EF4-FFF2-40B4-BE49-F238E27FC236}">
                <a16:creationId xmlns:a16="http://schemas.microsoft.com/office/drawing/2014/main" id="{FF4E7FD1-1339-4D1B-9C23-2F4FBE584DF6}"/>
              </a:ext>
            </a:extLst>
          </p:cNvPr>
          <p:cNvCxnSpPr>
            <a:cxnSpLocks/>
          </p:cNvCxnSpPr>
          <p:nvPr/>
        </p:nvCxnSpPr>
        <p:spPr>
          <a:xfrm flipH="1">
            <a:off x="8237894" y="8752949"/>
            <a:ext cx="1236679" cy="5778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Gerade Verbindung mit Pfeil 212">
            <a:extLst>
              <a:ext uri="{FF2B5EF4-FFF2-40B4-BE49-F238E27FC236}">
                <a16:creationId xmlns:a16="http://schemas.microsoft.com/office/drawing/2014/main" id="{D0A4AC4F-2B46-487D-A921-A6D10C4D3EF7}"/>
              </a:ext>
            </a:extLst>
          </p:cNvPr>
          <p:cNvCxnSpPr>
            <a:cxnSpLocks/>
            <a:endCxn id="211" idx="0"/>
          </p:cNvCxnSpPr>
          <p:nvPr/>
        </p:nvCxnSpPr>
        <p:spPr>
          <a:xfrm>
            <a:off x="7537933" y="9140909"/>
            <a:ext cx="0" cy="2590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Gerade Verbindung mit Pfeil 213">
            <a:extLst>
              <a:ext uri="{FF2B5EF4-FFF2-40B4-BE49-F238E27FC236}">
                <a16:creationId xmlns:a16="http://schemas.microsoft.com/office/drawing/2014/main" id="{211C5AF4-7E09-4486-909C-81C65ECFBECD}"/>
              </a:ext>
            </a:extLst>
          </p:cNvPr>
          <p:cNvCxnSpPr>
            <a:cxnSpLocks/>
          </p:cNvCxnSpPr>
          <p:nvPr/>
        </p:nvCxnSpPr>
        <p:spPr>
          <a:xfrm>
            <a:off x="8515756" y="11342734"/>
            <a:ext cx="0" cy="1810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C07555A7-2C41-46CC-91E7-5F416226AECF}"/>
              </a:ext>
            </a:extLst>
          </p:cNvPr>
          <p:cNvCxnSpPr>
            <a:cxnSpLocks/>
          </p:cNvCxnSpPr>
          <p:nvPr/>
        </p:nvCxnSpPr>
        <p:spPr>
          <a:xfrm flipH="1" flipV="1">
            <a:off x="7969118" y="10035427"/>
            <a:ext cx="519562" cy="13073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hteck 214">
            <a:extLst>
              <a:ext uri="{FF2B5EF4-FFF2-40B4-BE49-F238E27FC236}">
                <a16:creationId xmlns:a16="http://schemas.microsoft.com/office/drawing/2014/main" id="{C5917458-2E32-4AED-AC3D-B7EF35C76273}"/>
              </a:ext>
            </a:extLst>
          </p:cNvPr>
          <p:cNvSpPr/>
          <p:nvPr/>
        </p:nvSpPr>
        <p:spPr>
          <a:xfrm>
            <a:off x="360252" y="20790770"/>
            <a:ext cx="1076140" cy="235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Seite 1 von 1</a:t>
            </a:r>
          </a:p>
        </p:txBody>
      </p:sp>
      <p:sp>
        <p:nvSpPr>
          <p:cNvPr id="219" name="Rechteck 218">
            <a:extLst>
              <a:ext uri="{FF2B5EF4-FFF2-40B4-BE49-F238E27FC236}">
                <a16:creationId xmlns:a16="http://schemas.microsoft.com/office/drawing/2014/main" id="{F0329A3E-BD6D-4EEC-A0C1-8B7EF9DABA46}"/>
              </a:ext>
            </a:extLst>
          </p:cNvPr>
          <p:cNvSpPr/>
          <p:nvPr/>
        </p:nvSpPr>
        <p:spPr>
          <a:xfrm>
            <a:off x="9673670" y="3553114"/>
            <a:ext cx="919419" cy="2532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Würdigung</a:t>
            </a:r>
          </a:p>
        </p:txBody>
      </p:sp>
      <p:sp>
        <p:nvSpPr>
          <p:cNvPr id="9" name="Geschweifte Klammer rechts 8">
            <a:extLst>
              <a:ext uri="{FF2B5EF4-FFF2-40B4-BE49-F238E27FC236}">
                <a16:creationId xmlns:a16="http://schemas.microsoft.com/office/drawing/2014/main" id="{B3630FDA-0A63-435D-936D-6D6F1923D0D2}"/>
              </a:ext>
            </a:extLst>
          </p:cNvPr>
          <p:cNvSpPr/>
          <p:nvPr/>
        </p:nvSpPr>
        <p:spPr>
          <a:xfrm>
            <a:off x="9461640" y="3264842"/>
            <a:ext cx="153573" cy="84240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1" name="Verbinder: gekrümmt 70">
            <a:extLst>
              <a:ext uri="{FF2B5EF4-FFF2-40B4-BE49-F238E27FC236}">
                <a16:creationId xmlns:a16="http://schemas.microsoft.com/office/drawing/2014/main" id="{C583B941-6198-4097-8C41-EEC86DF53CCF}"/>
              </a:ext>
            </a:extLst>
          </p:cNvPr>
          <p:cNvCxnSpPr>
            <a:cxnSpLocks/>
            <a:stCxn id="218" idx="3"/>
          </p:cNvCxnSpPr>
          <p:nvPr/>
        </p:nvCxnSpPr>
        <p:spPr>
          <a:xfrm>
            <a:off x="10455917" y="4673236"/>
            <a:ext cx="3836604" cy="8186181"/>
          </a:xfrm>
          <a:prstGeom prst="bentConnector2">
            <a:avLst/>
          </a:prstGeom>
          <a:ln w="444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1AA1C118-221F-4F09-A628-1FCDA8665C9C}"/>
              </a:ext>
            </a:extLst>
          </p:cNvPr>
          <p:cNvCxnSpPr>
            <a:cxnSpLocks/>
          </p:cNvCxnSpPr>
          <p:nvPr/>
        </p:nvCxnSpPr>
        <p:spPr>
          <a:xfrm flipH="1">
            <a:off x="13932191" y="12836472"/>
            <a:ext cx="371504" cy="1389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hteck: abgerundete Ecken 219">
            <a:extLst>
              <a:ext uri="{FF2B5EF4-FFF2-40B4-BE49-F238E27FC236}">
                <a16:creationId xmlns:a16="http://schemas.microsoft.com/office/drawing/2014/main" id="{61F97650-8D45-40EE-8FEA-A87AF7342562}"/>
              </a:ext>
            </a:extLst>
          </p:cNvPr>
          <p:cNvSpPr/>
          <p:nvPr/>
        </p:nvSpPr>
        <p:spPr>
          <a:xfrm>
            <a:off x="10681258" y="4976065"/>
            <a:ext cx="1324528" cy="59094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0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Vorläufige </a:t>
            </a:r>
            <a:r>
              <a:rPr lang="de-DE" sz="1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Risikobeurteilung notwendig</a:t>
            </a: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34BC0196-A165-402A-9A86-5F3EED271CF1}"/>
              </a:ext>
            </a:extLst>
          </p:cNvPr>
          <p:cNvSpPr/>
          <p:nvPr/>
        </p:nvSpPr>
        <p:spPr>
          <a:xfrm rot="16200000">
            <a:off x="-356183" y="10383284"/>
            <a:ext cx="1880244" cy="6552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latin typeface="Century Gothic" panose="020B0502020202020204" pitchFamily="34" charset="0"/>
              </a:rPr>
              <a:t>Zusammenfassung möglich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4D293026-88C7-4894-9F69-82DF25F30A72}"/>
              </a:ext>
            </a:extLst>
          </p:cNvPr>
          <p:cNvSpPr/>
          <p:nvPr/>
        </p:nvSpPr>
        <p:spPr>
          <a:xfrm>
            <a:off x="8701364" y="8875430"/>
            <a:ext cx="2455725" cy="1188301"/>
          </a:xfrm>
          <a:prstGeom prst="rect">
            <a:avLst/>
          </a:prstGeom>
          <a:solidFill>
            <a:srgbClr val="F2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Hinweis</a:t>
            </a:r>
            <a:r>
              <a:rPr lang="de-DE" sz="900" dirty="0">
                <a:solidFill>
                  <a:srgbClr val="FF0000"/>
                </a:solidFill>
                <a:latin typeface="Century Gothic" panose="020B0502020202020204" pitchFamily="34" charset="0"/>
              </a:rPr>
              <a:t>: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Grundsatz: Beurteilung des inhärenten Risikos nach Wahrscheinlichkeit und Ausmaß (Tz.31) aber: 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keine separate Beurteilung von Ausmaß und Wahrscheinlichkeit notwendig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: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erfolgt implizit durch Würdigung der inhärenten Risikofaktoren </a:t>
            </a:r>
            <a:r>
              <a:rPr lang="de-DE" sz="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(vgl. F+A zu ISA 315 Abschn.5.4ff.) </a:t>
            </a:r>
            <a:endParaRPr lang="de-DE" sz="7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7" name="Rechteck 216">
            <a:extLst>
              <a:ext uri="{FF2B5EF4-FFF2-40B4-BE49-F238E27FC236}">
                <a16:creationId xmlns:a16="http://schemas.microsoft.com/office/drawing/2014/main" id="{8F14FEEA-6999-45C8-A60D-05536F4B628B}"/>
              </a:ext>
            </a:extLst>
          </p:cNvPr>
          <p:cNvSpPr/>
          <p:nvPr/>
        </p:nvSpPr>
        <p:spPr>
          <a:xfrm>
            <a:off x="8927752" y="15965144"/>
            <a:ext cx="5021971" cy="1083932"/>
          </a:xfrm>
          <a:prstGeom prst="rect">
            <a:avLst/>
          </a:prstGeom>
          <a:solidFill>
            <a:srgbClr val="F2D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Unabhängig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von (ermessenbehafteter) Risikobeurteilung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  <a:b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de-DE" sz="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Planung von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aussagebezogenen Prüfungshandlungen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für 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wesentlicher Arten 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von </a:t>
            </a:r>
            <a:b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-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Geschäftsvorfällen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 („einzelne Soll- und Habenbuchungen im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Buchungsjournal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“)</a:t>
            </a:r>
            <a:b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-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Kontensalden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 („Saldo der Konten in der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Summen- und Saldenliste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“)</a:t>
            </a:r>
            <a:b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-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Abschlussangaben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 („einzelne Posten der 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Bilanz oder Gewinn- und Verlustrechnung</a:t>
            </a:r>
            <a: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  <a:t>“)</a:t>
            </a:r>
            <a:br>
              <a:rPr lang="de-DE" sz="9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(IDW [DE] 330 Tz. 18)</a:t>
            </a:r>
            <a:endParaRPr lang="de-DE" sz="9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45227A71-4A3A-459E-825B-32D7AA50ED98}"/>
              </a:ext>
            </a:extLst>
          </p:cNvPr>
          <p:cNvSpPr/>
          <p:nvPr/>
        </p:nvSpPr>
        <p:spPr>
          <a:xfrm>
            <a:off x="9639048" y="4980587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26 </a:t>
            </a:r>
            <a:r>
              <a:rPr lang="de-DE" sz="7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b+c</a:t>
            </a:r>
            <a:endParaRPr lang="de-DE" sz="7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3" name="Rechteck: abgerundete Ecken 222">
            <a:extLst>
              <a:ext uri="{FF2B5EF4-FFF2-40B4-BE49-F238E27FC236}">
                <a16:creationId xmlns:a16="http://schemas.microsoft.com/office/drawing/2014/main" id="{5C666389-4A54-4AFC-BDD4-B75A409B02E3}"/>
              </a:ext>
            </a:extLst>
          </p:cNvPr>
          <p:cNvSpPr/>
          <p:nvPr/>
        </p:nvSpPr>
        <p:spPr>
          <a:xfrm>
            <a:off x="9587517" y="2936006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21-25</a:t>
            </a:r>
          </a:p>
        </p:txBody>
      </p:sp>
      <p:sp>
        <p:nvSpPr>
          <p:cNvPr id="224" name="Rechteck: abgerundete Ecken 223">
            <a:extLst>
              <a:ext uri="{FF2B5EF4-FFF2-40B4-BE49-F238E27FC236}">
                <a16:creationId xmlns:a16="http://schemas.microsoft.com/office/drawing/2014/main" id="{3D120604-34B7-4819-996C-58A6336766F0}"/>
              </a:ext>
            </a:extLst>
          </p:cNvPr>
          <p:cNvSpPr/>
          <p:nvPr/>
        </p:nvSpPr>
        <p:spPr>
          <a:xfrm>
            <a:off x="6036352" y="1783711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19a+b</a:t>
            </a:r>
          </a:p>
        </p:txBody>
      </p:sp>
      <p:sp>
        <p:nvSpPr>
          <p:cNvPr id="225" name="Rechteck: abgerundete Ecken 224">
            <a:extLst>
              <a:ext uri="{FF2B5EF4-FFF2-40B4-BE49-F238E27FC236}">
                <a16:creationId xmlns:a16="http://schemas.microsoft.com/office/drawing/2014/main" id="{BE021A25-AE9F-4A58-9171-D36EE3AA983B}"/>
              </a:ext>
            </a:extLst>
          </p:cNvPr>
          <p:cNvSpPr/>
          <p:nvPr/>
        </p:nvSpPr>
        <p:spPr>
          <a:xfrm>
            <a:off x="2691909" y="5811724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28a</a:t>
            </a:r>
          </a:p>
        </p:txBody>
      </p:sp>
      <p:sp>
        <p:nvSpPr>
          <p:cNvPr id="226" name="Rechteck: abgerundete Ecken 225">
            <a:extLst>
              <a:ext uri="{FF2B5EF4-FFF2-40B4-BE49-F238E27FC236}">
                <a16:creationId xmlns:a16="http://schemas.microsoft.com/office/drawing/2014/main" id="{A9F847B7-F795-4926-9D00-D3C0689619EB}"/>
              </a:ext>
            </a:extLst>
          </p:cNvPr>
          <p:cNvSpPr/>
          <p:nvPr/>
        </p:nvSpPr>
        <p:spPr>
          <a:xfrm>
            <a:off x="5525149" y="5897258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28b</a:t>
            </a: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0E77E846-F341-4CF1-AF4E-45646A41AC7C}"/>
              </a:ext>
            </a:extLst>
          </p:cNvPr>
          <p:cNvSpPr/>
          <p:nvPr/>
        </p:nvSpPr>
        <p:spPr>
          <a:xfrm>
            <a:off x="10574455" y="4063144"/>
            <a:ext cx="2044147" cy="877780"/>
          </a:xfrm>
          <a:prstGeom prst="rect">
            <a:avLst/>
          </a:prstGeom>
          <a:solidFill>
            <a:srgbClr val="F2DBDB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26 erstmals </a:t>
            </a:r>
            <a:r>
              <a:rPr lang="de-DE" sz="700" b="1" dirty="0">
                <a:solidFill>
                  <a:schemeClr val="tx1"/>
                </a:solidFill>
                <a:latin typeface="Century Gothic" panose="020B0502020202020204" pitchFamily="34" charset="0"/>
              </a:rPr>
              <a:t>zentrale Darstellung der relevanten Kontrollaktivitäten </a:t>
            </a:r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für die Abschlussprüfung; </a:t>
            </a:r>
            <a:r>
              <a:rPr lang="de-DE" sz="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nur für diese </a:t>
            </a:r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ist </a:t>
            </a:r>
          </a:p>
          <a:p>
            <a:pPr marL="171450" indent="-171450">
              <a:buFontTx/>
              <a:buChar char="-"/>
            </a:pPr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die </a:t>
            </a:r>
            <a:r>
              <a:rPr lang="de-DE" sz="7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Ausgestaltung</a:t>
            </a:r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 zu beurteilen und </a:t>
            </a:r>
          </a:p>
          <a:p>
            <a:pPr marL="171450" indent="-171450">
              <a:buFontTx/>
              <a:buChar char="-"/>
            </a:pPr>
            <a:r>
              <a:rPr lang="de-DE" sz="7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Implementierung</a:t>
            </a:r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 festzustellen. </a:t>
            </a:r>
          </a:p>
          <a:p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Für alle übrigen Komponenten des IKS reicht Beurteilung deren Angemessenheit </a:t>
            </a:r>
            <a:r>
              <a:rPr lang="de-DE" sz="700" i="1" dirty="0">
                <a:solidFill>
                  <a:schemeClr val="tx1"/>
                </a:solidFill>
                <a:latin typeface="Century Gothic" panose="020B0502020202020204" pitchFamily="34" charset="0"/>
              </a:rPr>
              <a:t>(F+A ISA 315 Abschn. 4.5f)</a:t>
            </a:r>
          </a:p>
        </p:txBody>
      </p:sp>
      <p:sp>
        <p:nvSpPr>
          <p:cNvPr id="228" name="Rechteck: abgerundete Ecken 227">
            <a:extLst>
              <a:ext uri="{FF2B5EF4-FFF2-40B4-BE49-F238E27FC236}">
                <a16:creationId xmlns:a16="http://schemas.microsoft.com/office/drawing/2014/main" id="{C07E8701-7D85-4F24-ADF5-155EA86EB04C}"/>
              </a:ext>
            </a:extLst>
          </p:cNvPr>
          <p:cNvSpPr/>
          <p:nvPr/>
        </p:nvSpPr>
        <p:spPr>
          <a:xfrm>
            <a:off x="9639048" y="4552991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26 a</a:t>
            </a:r>
          </a:p>
        </p:txBody>
      </p:sp>
      <p:sp>
        <p:nvSpPr>
          <p:cNvPr id="229" name="Rechteck: abgerundete Ecken 228">
            <a:extLst>
              <a:ext uri="{FF2B5EF4-FFF2-40B4-BE49-F238E27FC236}">
                <a16:creationId xmlns:a16="http://schemas.microsoft.com/office/drawing/2014/main" id="{E191180D-5B8B-4CB0-BA00-4F0F39852C89}"/>
              </a:ext>
            </a:extLst>
          </p:cNvPr>
          <p:cNvSpPr/>
          <p:nvPr/>
        </p:nvSpPr>
        <p:spPr>
          <a:xfrm>
            <a:off x="2244606" y="13992327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30 b</a:t>
            </a:r>
          </a:p>
        </p:txBody>
      </p:sp>
      <p:sp>
        <p:nvSpPr>
          <p:cNvPr id="230" name="Rechteck: abgerundete Ecken 229">
            <a:extLst>
              <a:ext uri="{FF2B5EF4-FFF2-40B4-BE49-F238E27FC236}">
                <a16:creationId xmlns:a16="http://schemas.microsoft.com/office/drawing/2014/main" id="{53F21221-F66E-44CE-8D4A-B7D01F907D8F}"/>
              </a:ext>
            </a:extLst>
          </p:cNvPr>
          <p:cNvSpPr/>
          <p:nvPr/>
        </p:nvSpPr>
        <p:spPr>
          <a:xfrm>
            <a:off x="2691841" y="12862735"/>
            <a:ext cx="700587" cy="141271"/>
          </a:xfrm>
          <a:prstGeom prst="roundRect">
            <a:avLst/>
          </a:prstGeom>
          <a:solidFill>
            <a:srgbClr val="F2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Tz. 30 a</a:t>
            </a:r>
          </a:p>
        </p:txBody>
      </p:sp>
      <p:sp>
        <p:nvSpPr>
          <p:cNvPr id="108" name="Rechteck 107">
            <a:extLst>
              <a:ext uri="{FF2B5EF4-FFF2-40B4-BE49-F238E27FC236}">
                <a16:creationId xmlns:a16="http://schemas.microsoft.com/office/drawing/2014/main" id="{76CDE2F2-9B9E-465F-9FEB-B356D148D4D2}"/>
              </a:ext>
            </a:extLst>
          </p:cNvPr>
          <p:cNvSpPr/>
          <p:nvPr/>
        </p:nvSpPr>
        <p:spPr>
          <a:xfrm rot="16200000">
            <a:off x="3674259" y="11704822"/>
            <a:ext cx="1459060" cy="309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(</a:t>
            </a:r>
            <a:r>
              <a:rPr lang="de-DE" sz="9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Ausmaß</a:t>
            </a:r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/Schaden)</a:t>
            </a:r>
          </a:p>
          <a:p>
            <a:pPr algn="r"/>
            <a:r>
              <a:rPr lang="de-DE" sz="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Y</a:t>
            </a:r>
          </a:p>
        </p:txBody>
      </p:sp>
      <p:sp>
        <p:nvSpPr>
          <p:cNvPr id="232" name="Rechteck 231">
            <a:extLst>
              <a:ext uri="{FF2B5EF4-FFF2-40B4-BE49-F238E27FC236}">
                <a16:creationId xmlns:a16="http://schemas.microsoft.com/office/drawing/2014/main" id="{CD606698-08F4-453F-B685-4FA8ACD8DB74}"/>
              </a:ext>
            </a:extLst>
          </p:cNvPr>
          <p:cNvSpPr/>
          <p:nvPr/>
        </p:nvSpPr>
        <p:spPr>
          <a:xfrm>
            <a:off x="11524980" y="18125605"/>
            <a:ext cx="2268133" cy="1238730"/>
          </a:xfrm>
          <a:prstGeom prst="rect">
            <a:avLst/>
          </a:prstGeom>
          <a:solidFill>
            <a:srgbClr val="F2D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8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Beurteilung des Kontrollrisikos </a:t>
            </a: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(Tz. 34)</a:t>
            </a:r>
            <a:b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</a:b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(inhärentes Risiko und Kontrollrisiko sind </a:t>
            </a:r>
            <a:r>
              <a:rPr lang="de-DE" sz="8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stets gesondert </a:t>
            </a: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zu beurteilen);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8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plant</a:t>
            </a: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 WP die Wirksamkeit der Funktion der Kontrollen zu prüfen: </a:t>
            </a:r>
            <a:r>
              <a:rPr lang="de-DE" sz="8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Beurteilung des Kontrollrisikos notwendig</a:t>
            </a:r>
          </a:p>
          <a:p>
            <a:pPr marL="171450" indent="-171450">
              <a:buFont typeface="Symbol" panose="05050102010706020507" pitchFamily="18" charset="2"/>
              <a:buChar char="-"/>
            </a:pP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plant WP </a:t>
            </a:r>
            <a:r>
              <a:rPr lang="de-DE" sz="800" b="1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keine Wirksamkeitsprüfung</a:t>
            </a:r>
            <a: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: </a:t>
            </a:r>
            <a:br>
              <a:rPr lang="de-DE" sz="800" dirty="0">
                <a:solidFill>
                  <a:schemeClr val="tx1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</a:br>
            <a:r>
              <a:rPr lang="de-DE" sz="800" b="1" dirty="0">
                <a:solidFill>
                  <a:srgbClr val="FF0000"/>
                </a:solidFill>
                <a:highlight>
                  <a:srgbClr val="F2DBDB"/>
                </a:highlight>
                <a:latin typeface="Century Gothic" panose="020B0502020202020204" pitchFamily="34" charset="0"/>
              </a:rPr>
              <a:t>Kontrollrisiko entspricht dem inhärenten Risiko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B756C979-EDF9-4C36-87CF-6DA22AF3FF44}"/>
              </a:ext>
            </a:extLst>
          </p:cNvPr>
          <p:cNvSpPr txBox="1"/>
          <p:nvPr/>
        </p:nvSpPr>
        <p:spPr>
          <a:xfrm>
            <a:off x="9587517" y="19692731"/>
            <a:ext cx="2055843" cy="215444"/>
          </a:xfrm>
          <a:prstGeom prst="rect">
            <a:avLst/>
          </a:prstGeom>
          <a:solidFill>
            <a:srgbClr val="F2DBDB"/>
          </a:solidFill>
          <a:ln w="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Kontrollrisiko = inhärentes Risiko</a:t>
            </a:r>
          </a:p>
        </p:txBody>
      </p:sp>
      <p:sp>
        <p:nvSpPr>
          <p:cNvPr id="234" name="Textfeld 233">
            <a:extLst>
              <a:ext uri="{FF2B5EF4-FFF2-40B4-BE49-F238E27FC236}">
                <a16:creationId xmlns:a16="http://schemas.microsoft.com/office/drawing/2014/main" id="{D6B70BB0-E898-4682-8D07-5D2FFF01BB10}"/>
              </a:ext>
            </a:extLst>
          </p:cNvPr>
          <p:cNvSpPr txBox="1"/>
          <p:nvPr/>
        </p:nvSpPr>
        <p:spPr>
          <a:xfrm>
            <a:off x="4772936" y="19648270"/>
            <a:ext cx="2372331" cy="215444"/>
          </a:xfrm>
          <a:prstGeom prst="rect">
            <a:avLst/>
          </a:prstGeom>
          <a:solidFill>
            <a:srgbClr val="F2DBDB"/>
          </a:solidFill>
          <a:ln w="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Gesonderte Beurteilung des Kontrollrisikos</a:t>
            </a:r>
          </a:p>
        </p:txBody>
      </p:sp>
      <p:cxnSp>
        <p:nvCxnSpPr>
          <p:cNvPr id="235" name="Gerade Verbindung mit Pfeil 234">
            <a:extLst>
              <a:ext uri="{FF2B5EF4-FFF2-40B4-BE49-F238E27FC236}">
                <a16:creationId xmlns:a16="http://schemas.microsoft.com/office/drawing/2014/main" id="{B201A76B-6984-4492-A920-60A8E9AFD46B}"/>
              </a:ext>
            </a:extLst>
          </p:cNvPr>
          <p:cNvCxnSpPr>
            <a:cxnSpLocks/>
            <a:stCxn id="155" idx="2"/>
          </p:cNvCxnSpPr>
          <p:nvPr/>
        </p:nvCxnSpPr>
        <p:spPr>
          <a:xfrm flipH="1">
            <a:off x="5950378" y="19542768"/>
            <a:ext cx="3756" cy="10550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Ellipse 236">
            <a:extLst>
              <a:ext uri="{FF2B5EF4-FFF2-40B4-BE49-F238E27FC236}">
                <a16:creationId xmlns:a16="http://schemas.microsoft.com/office/drawing/2014/main" id="{A955808D-1493-4FA7-81F6-59EF46780FAD}"/>
              </a:ext>
            </a:extLst>
          </p:cNvPr>
          <p:cNvSpPr/>
          <p:nvPr/>
        </p:nvSpPr>
        <p:spPr>
          <a:xfrm>
            <a:off x="1959853" y="1644188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238" name="Ellipse 237">
            <a:extLst>
              <a:ext uri="{FF2B5EF4-FFF2-40B4-BE49-F238E27FC236}">
                <a16:creationId xmlns:a16="http://schemas.microsoft.com/office/drawing/2014/main" id="{7E2CBA43-477E-4938-B3C0-557595467F2A}"/>
              </a:ext>
            </a:extLst>
          </p:cNvPr>
          <p:cNvSpPr/>
          <p:nvPr/>
        </p:nvSpPr>
        <p:spPr>
          <a:xfrm>
            <a:off x="5501454" y="1632801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39" name="Ellipse 238">
            <a:extLst>
              <a:ext uri="{FF2B5EF4-FFF2-40B4-BE49-F238E27FC236}">
                <a16:creationId xmlns:a16="http://schemas.microsoft.com/office/drawing/2014/main" id="{7C1A85A7-A7E1-4FB1-B297-844244C2B0EC}"/>
              </a:ext>
            </a:extLst>
          </p:cNvPr>
          <p:cNvSpPr/>
          <p:nvPr/>
        </p:nvSpPr>
        <p:spPr>
          <a:xfrm>
            <a:off x="9242649" y="2643983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40" name="Ellipse 239">
            <a:extLst>
              <a:ext uri="{FF2B5EF4-FFF2-40B4-BE49-F238E27FC236}">
                <a16:creationId xmlns:a16="http://schemas.microsoft.com/office/drawing/2014/main" id="{6335D32B-6FEB-4AD0-98C8-E8AFAEE5A512}"/>
              </a:ext>
            </a:extLst>
          </p:cNvPr>
          <p:cNvSpPr/>
          <p:nvPr/>
        </p:nvSpPr>
        <p:spPr>
          <a:xfrm>
            <a:off x="9984214" y="4229632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241" name="Ellipse 240">
            <a:extLst>
              <a:ext uri="{FF2B5EF4-FFF2-40B4-BE49-F238E27FC236}">
                <a16:creationId xmlns:a16="http://schemas.microsoft.com/office/drawing/2014/main" id="{BA4E6112-C7C4-4015-8158-D1A812D9CCDE}"/>
              </a:ext>
            </a:extLst>
          </p:cNvPr>
          <p:cNvSpPr/>
          <p:nvPr/>
        </p:nvSpPr>
        <p:spPr>
          <a:xfrm>
            <a:off x="6442554" y="4663481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242" name="Ellipse 241">
            <a:extLst>
              <a:ext uri="{FF2B5EF4-FFF2-40B4-BE49-F238E27FC236}">
                <a16:creationId xmlns:a16="http://schemas.microsoft.com/office/drawing/2014/main" id="{FDD6F4B8-DBF3-4317-9662-0C353F11A4D3}"/>
              </a:ext>
            </a:extLst>
          </p:cNvPr>
          <p:cNvSpPr/>
          <p:nvPr/>
        </p:nvSpPr>
        <p:spPr>
          <a:xfrm>
            <a:off x="3510650" y="5958825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245" name="Ellipse 244">
            <a:extLst>
              <a:ext uri="{FF2B5EF4-FFF2-40B4-BE49-F238E27FC236}">
                <a16:creationId xmlns:a16="http://schemas.microsoft.com/office/drawing/2014/main" id="{421ADE50-EBE5-415D-857C-E44F58977749}"/>
              </a:ext>
            </a:extLst>
          </p:cNvPr>
          <p:cNvSpPr/>
          <p:nvPr/>
        </p:nvSpPr>
        <p:spPr>
          <a:xfrm>
            <a:off x="2328127" y="13649298"/>
            <a:ext cx="246491" cy="22457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246" name="Ellipse 245">
            <a:extLst>
              <a:ext uri="{FF2B5EF4-FFF2-40B4-BE49-F238E27FC236}">
                <a16:creationId xmlns:a16="http://schemas.microsoft.com/office/drawing/2014/main" id="{EF3BED7A-BAA2-45BD-9E53-A57A50C1F6E7}"/>
              </a:ext>
            </a:extLst>
          </p:cNvPr>
          <p:cNvSpPr/>
          <p:nvPr/>
        </p:nvSpPr>
        <p:spPr>
          <a:xfrm>
            <a:off x="3092234" y="12569834"/>
            <a:ext cx="246491" cy="22457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247" name="Ellipse 246">
            <a:extLst>
              <a:ext uri="{FF2B5EF4-FFF2-40B4-BE49-F238E27FC236}">
                <a16:creationId xmlns:a16="http://schemas.microsoft.com/office/drawing/2014/main" id="{7AECAF16-D8A8-4656-919C-380C13B40F70}"/>
              </a:ext>
            </a:extLst>
          </p:cNvPr>
          <p:cNvSpPr/>
          <p:nvPr/>
        </p:nvSpPr>
        <p:spPr>
          <a:xfrm>
            <a:off x="11235375" y="5945516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r>
          </a:p>
        </p:txBody>
      </p:sp>
      <p:sp>
        <p:nvSpPr>
          <p:cNvPr id="248" name="Ellipse 247">
            <a:extLst>
              <a:ext uri="{FF2B5EF4-FFF2-40B4-BE49-F238E27FC236}">
                <a16:creationId xmlns:a16="http://schemas.microsoft.com/office/drawing/2014/main" id="{22093AD5-AD38-4A3A-B945-4829635FE56D}"/>
              </a:ext>
            </a:extLst>
          </p:cNvPr>
          <p:cNvSpPr/>
          <p:nvPr/>
        </p:nvSpPr>
        <p:spPr>
          <a:xfrm>
            <a:off x="6265350" y="5734808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</a:p>
        </p:txBody>
      </p:sp>
      <p:sp>
        <p:nvSpPr>
          <p:cNvPr id="249" name="Ellipse 248">
            <a:extLst>
              <a:ext uri="{FF2B5EF4-FFF2-40B4-BE49-F238E27FC236}">
                <a16:creationId xmlns:a16="http://schemas.microsoft.com/office/drawing/2014/main" id="{735939D3-FD8F-44B1-A234-63DB2157F698}"/>
              </a:ext>
            </a:extLst>
          </p:cNvPr>
          <p:cNvSpPr/>
          <p:nvPr/>
        </p:nvSpPr>
        <p:spPr>
          <a:xfrm>
            <a:off x="10394411" y="6260003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</a:t>
            </a:r>
          </a:p>
        </p:txBody>
      </p:sp>
      <p:sp>
        <p:nvSpPr>
          <p:cNvPr id="250" name="Ellipse 249">
            <a:extLst>
              <a:ext uri="{FF2B5EF4-FFF2-40B4-BE49-F238E27FC236}">
                <a16:creationId xmlns:a16="http://schemas.microsoft.com/office/drawing/2014/main" id="{9FF6178F-3CD3-4AA3-9FE8-0BAC3646AC97}"/>
              </a:ext>
            </a:extLst>
          </p:cNvPr>
          <p:cNvSpPr/>
          <p:nvPr/>
        </p:nvSpPr>
        <p:spPr>
          <a:xfrm>
            <a:off x="6125147" y="11252513"/>
            <a:ext cx="246491" cy="22457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16</a:t>
            </a:r>
          </a:p>
        </p:txBody>
      </p:sp>
      <p:sp>
        <p:nvSpPr>
          <p:cNvPr id="251" name="Ellipse 250">
            <a:extLst>
              <a:ext uri="{FF2B5EF4-FFF2-40B4-BE49-F238E27FC236}">
                <a16:creationId xmlns:a16="http://schemas.microsoft.com/office/drawing/2014/main" id="{7D870B9B-B928-4206-8046-1431F54C168B}"/>
              </a:ext>
            </a:extLst>
          </p:cNvPr>
          <p:cNvSpPr/>
          <p:nvPr/>
        </p:nvSpPr>
        <p:spPr>
          <a:xfrm>
            <a:off x="8106399" y="11308807"/>
            <a:ext cx="246491" cy="22457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r>
          </a:p>
        </p:txBody>
      </p:sp>
      <p:sp>
        <p:nvSpPr>
          <p:cNvPr id="252" name="Ellipse 251">
            <a:extLst>
              <a:ext uri="{FF2B5EF4-FFF2-40B4-BE49-F238E27FC236}">
                <a16:creationId xmlns:a16="http://schemas.microsoft.com/office/drawing/2014/main" id="{52D33D2E-0A5C-4455-98B4-CE461ED75DE9}"/>
              </a:ext>
            </a:extLst>
          </p:cNvPr>
          <p:cNvSpPr/>
          <p:nvPr/>
        </p:nvSpPr>
        <p:spPr>
          <a:xfrm>
            <a:off x="8782456" y="16092416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r>
          </a:p>
        </p:txBody>
      </p:sp>
      <p:sp>
        <p:nvSpPr>
          <p:cNvPr id="253" name="Ellipse 252">
            <a:extLst>
              <a:ext uri="{FF2B5EF4-FFF2-40B4-BE49-F238E27FC236}">
                <a16:creationId xmlns:a16="http://schemas.microsoft.com/office/drawing/2014/main" id="{C1B35406-796D-4CF4-B0E9-46E52424EAB5}"/>
              </a:ext>
            </a:extLst>
          </p:cNvPr>
          <p:cNvSpPr/>
          <p:nvPr/>
        </p:nvSpPr>
        <p:spPr>
          <a:xfrm>
            <a:off x="7177236" y="19662661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</a:p>
        </p:txBody>
      </p:sp>
      <p:sp>
        <p:nvSpPr>
          <p:cNvPr id="254" name="Ellipse 253">
            <a:extLst>
              <a:ext uri="{FF2B5EF4-FFF2-40B4-BE49-F238E27FC236}">
                <a16:creationId xmlns:a16="http://schemas.microsoft.com/office/drawing/2014/main" id="{1AA7EC41-76CB-422D-B4FD-A2CA7F0CD902}"/>
              </a:ext>
            </a:extLst>
          </p:cNvPr>
          <p:cNvSpPr/>
          <p:nvPr/>
        </p:nvSpPr>
        <p:spPr>
          <a:xfrm>
            <a:off x="11685462" y="19683601"/>
            <a:ext cx="246491" cy="248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D22EC46-9771-87EC-08CF-ACE9F2252B33}"/>
              </a:ext>
            </a:extLst>
          </p:cNvPr>
          <p:cNvSpPr txBox="1"/>
          <p:nvPr/>
        </p:nvSpPr>
        <p:spPr>
          <a:xfrm>
            <a:off x="293918" y="20904256"/>
            <a:ext cx="14717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																						     </a:t>
            </a:r>
            <a:r>
              <a:rPr lang="de-DE" sz="1400" b="1">
                <a:solidFill>
                  <a:srgbClr val="00B0F0"/>
                </a:solidFill>
                <a:latin typeface="Century Gothic" panose="020B0502020202020204" pitchFamily="34" charset="0"/>
              </a:rPr>
              <a:t>	Praxishilfe 7/5</a:t>
            </a:r>
            <a:endParaRPr lang="de-DE" sz="14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06ADE940-32C7-1F5E-624C-3E86683BB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2805" y="20852033"/>
            <a:ext cx="108052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75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50986eab-e53f-4617-bfee-be357ba14c69</BSO999929>
</file>

<file path=customXml/itemProps1.xml><?xml version="1.0" encoding="utf-8"?>
<ds:datastoreItem xmlns:ds="http://schemas.openxmlformats.org/officeDocument/2006/customXml" ds:itemID="{EC8790BB-342F-47CB-B913-A0F5597237A4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1321</Words>
  <Application>Microsoft Office PowerPoint</Application>
  <PresentationFormat>Benutzerdefiniert</PresentationFormat>
  <Paragraphs>289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Symbol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Zoller, Kevin - AUDfIT</dc:creator>
  <cp:lastModifiedBy>Hirth, Tina - LÖSLE</cp:lastModifiedBy>
  <cp:revision>128</cp:revision>
  <cp:lastPrinted>2026-03-20T09:32:00Z</cp:lastPrinted>
  <dcterms:created xsi:type="dcterms:W3CDTF">2023-03-15T11:21:54Z</dcterms:created>
  <dcterms:modified xsi:type="dcterms:W3CDTF">2026-03-24T11:08:37Z</dcterms:modified>
</cp:coreProperties>
</file>