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21383625" cy="15119350"/>
  <p:notesSz cx="9866313" cy="142954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138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2474395"/>
            <a:ext cx="18176081" cy="5263774"/>
          </a:xfrm>
        </p:spPr>
        <p:txBody>
          <a:bodyPr anchor="b"/>
          <a:lstStyle>
            <a:lvl1pPr algn="ctr">
              <a:defRPr sz="13228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7941160"/>
            <a:ext cx="16037719" cy="3650342"/>
          </a:xfrm>
        </p:spPr>
        <p:txBody>
          <a:bodyPr/>
          <a:lstStyle>
            <a:lvl1pPr marL="0" indent="0" algn="ctr">
              <a:buNone/>
              <a:defRPr sz="5291"/>
            </a:lvl1pPr>
            <a:lvl2pPr marL="1007943" indent="0" algn="ctr">
              <a:buNone/>
              <a:defRPr sz="4409"/>
            </a:lvl2pPr>
            <a:lvl3pPr marL="2015886" indent="0" algn="ctr">
              <a:buNone/>
              <a:defRPr sz="3968"/>
            </a:lvl3pPr>
            <a:lvl4pPr marL="3023829" indent="0" algn="ctr">
              <a:buNone/>
              <a:defRPr sz="3527"/>
            </a:lvl4pPr>
            <a:lvl5pPr marL="4031772" indent="0" algn="ctr">
              <a:buNone/>
              <a:defRPr sz="3527"/>
            </a:lvl5pPr>
            <a:lvl6pPr marL="5039716" indent="0" algn="ctr">
              <a:buNone/>
              <a:defRPr sz="3527"/>
            </a:lvl6pPr>
            <a:lvl7pPr marL="6047659" indent="0" algn="ctr">
              <a:buNone/>
              <a:defRPr sz="3527"/>
            </a:lvl7pPr>
            <a:lvl8pPr marL="7055602" indent="0" algn="ctr">
              <a:buNone/>
              <a:defRPr sz="3527"/>
            </a:lvl8pPr>
            <a:lvl9pPr marL="8063545" indent="0" algn="ctr">
              <a:buNone/>
              <a:defRPr sz="3527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EB07C-7F9F-4FBE-8856-1D3D3B536E91}" type="datetimeFigureOut">
              <a:rPr lang="de-DE" smtClean="0"/>
              <a:t>13.10.2025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E28EB-4E87-4DC0-B7D9-BE2C15FE7E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2565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EB07C-7F9F-4FBE-8856-1D3D3B536E91}" type="datetimeFigureOut">
              <a:rPr lang="de-DE" smtClean="0"/>
              <a:t>13.10.2025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E28EB-4E87-4DC0-B7D9-BE2C15FE7E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3370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804966"/>
            <a:ext cx="4610844" cy="1281295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804966"/>
            <a:ext cx="13565237" cy="1281295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EB07C-7F9F-4FBE-8856-1D3D3B536E91}" type="datetimeFigureOut">
              <a:rPr lang="de-DE" smtClean="0"/>
              <a:t>13.10.2025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E28EB-4E87-4DC0-B7D9-BE2C15FE7E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5996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EB07C-7F9F-4FBE-8856-1D3D3B536E91}" type="datetimeFigureOut">
              <a:rPr lang="de-DE" smtClean="0"/>
              <a:t>13.10.2025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E28EB-4E87-4DC0-B7D9-BE2C15FE7E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9352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3769342"/>
            <a:ext cx="18443377" cy="6289229"/>
          </a:xfrm>
        </p:spPr>
        <p:txBody>
          <a:bodyPr anchor="b"/>
          <a:lstStyle>
            <a:lvl1pPr>
              <a:defRPr sz="13228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10118069"/>
            <a:ext cx="18443377" cy="3307357"/>
          </a:xfrm>
        </p:spPr>
        <p:txBody>
          <a:bodyPr/>
          <a:lstStyle>
            <a:lvl1pPr marL="0" indent="0">
              <a:buNone/>
              <a:defRPr sz="5291">
                <a:solidFill>
                  <a:schemeClr val="tx1"/>
                </a:solidFill>
              </a:defRPr>
            </a:lvl1pPr>
            <a:lvl2pPr marL="1007943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2pPr>
            <a:lvl3pPr marL="2015886" indent="0">
              <a:buNone/>
              <a:defRPr sz="3968">
                <a:solidFill>
                  <a:schemeClr val="tx1">
                    <a:tint val="75000"/>
                  </a:schemeClr>
                </a:solidFill>
              </a:defRPr>
            </a:lvl3pPr>
            <a:lvl4pPr marL="3023829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4pPr>
            <a:lvl5pPr marL="4031772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5pPr>
            <a:lvl6pPr marL="5039716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6pPr>
            <a:lvl7pPr marL="6047659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7pPr>
            <a:lvl8pPr marL="7055602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8pPr>
            <a:lvl9pPr marL="8063545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EB07C-7F9F-4FBE-8856-1D3D3B536E91}" type="datetimeFigureOut">
              <a:rPr lang="de-DE" smtClean="0"/>
              <a:t>13.10.2025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E28EB-4E87-4DC0-B7D9-BE2C15FE7E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3602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4024827"/>
            <a:ext cx="9088041" cy="959308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4024827"/>
            <a:ext cx="9088041" cy="959308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EB07C-7F9F-4FBE-8856-1D3D3B536E91}" type="datetimeFigureOut">
              <a:rPr lang="de-DE" smtClean="0"/>
              <a:t>13.10.2025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E28EB-4E87-4DC0-B7D9-BE2C15FE7E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837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804969"/>
            <a:ext cx="18443377" cy="2922375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3706342"/>
            <a:ext cx="9046274" cy="1816421"/>
          </a:xfrm>
        </p:spPr>
        <p:txBody>
          <a:bodyPr anchor="b"/>
          <a:lstStyle>
            <a:lvl1pPr marL="0" indent="0">
              <a:buNone/>
              <a:defRPr sz="5291" b="1"/>
            </a:lvl1pPr>
            <a:lvl2pPr marL="1007943" indent="0">
              <a:buNone/>
              <a:defRPr sz="4409" b="1"/>
            </a:lvl2pPr>
            <a:lvl3pPr marL="2015886" indent="0">
              <a:buNone/>
              <a:defRPr sz="3968" b="1"/>
            </a:lvl3pPr>
            <a:lvl4pPr marL="3023829" indent="0">
              <a:buNone/>
              <a:defRPr sz="3527" b="1"/>
            </a:lvl4pPr>
            <a:lvl5pPr marL="4031772" indent="0">
              <a:buNone/>
              <a:defRPr sz="3527" b="1"/>
            </a:lvl5pPr>
            <a:lvl6pPr marL="5039716" indent="0">
              <a:buNone/>
              <a:defRPr sz="3527" b="1"/>
            </a:lvl6pPr>
            <a:lvl7pPr marL="6047659" indent="0">
              <a:buNone/>
              <a:defRPr sz="3527" b="1"/>
            </a:lvl7pPr>
            <a:lvl8pPr marL="7055602" indent="0">
              <a:buNone/>
              <a:defRPr sz="3527" b="1"/>
            </a:lvl8pPr>
            <a:lvl9pPr marL="8063545" indent="0">
              <a:buNone/>
              <a:defRPr sz="3527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5522763"/>
            <a:ext cx="9046274" cy="812315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3706342"/>
            <a:ext cx="9090826" cy="1816421"/>
          </a:xfrm>
        </p:spPr>
        <p:txBody>
          <a:bodyPr anchor="b"/>
          <a:lstStyle>
            <a:lvl1pPr marL="0" indent="0">
              <a:buNone/>
              <a:defRPr sz="5291" b="1"/>
            </a:lvl1pPr>
            <a:lvl2pPr marL="1007943" indent="0">
              <a:buNone/>
              <a:defRPr sz="4409" b="1"/>
            </a:lvl2pPr>
            <a:lvl3pPr marL="2015886" indent="0">
              <a:buNone/>
              <a:defRPr sz="3968" b="1"/>
            </a:lvl3pPr>
            <a:lvl4pPr marL="3023829" indent="0">
              <a:buNone/>
              <a:defRPr sz="3527" b="1"/>
            </a:lvl4pPr>
            <a:lvl5pPr marL="4031772" indent="0">
              <a:buNone/>
              <a:defRPr sz="3527" b="1"/>
            </a:lvl5pPr>
            <a:lvl6pPr marL="5039716" indent="0">
              <a:buNone/>
              <a:defRPr sz="3527" b="1"/>
            </a:lvl6pPr>
            <a:lvl7pPr marL="6047659" indent="0">
              <a:buNone/>
              <a:defRPr sz="3527" b="1"/>
            </a:lvl7pPr>
            <a:lvl8pPr marL="7055602" indent="0">
              <a:buNone/>
              <a:defRPr sz="3527" b="1"/>
            </a:lvl8pPr>
            <a:lvl9pPr marL="8063545" indent="0">
              <a:buNone/>
              <a:defRPr sz="3527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5522763"/>
            <a:ext cx="9090826" cy="812315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EB07C-7F9F-4FBE-8856-1D3D3B536E91}" type="datetimeFigureOut">
              <a:rPr lang="de-DE" smtClean="0"/>
              <a:t>13.10.2025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E28EB-4E87-4DC0-B7D9-BE2C15FE7E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2631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EB07C-7F9F-4FBE-8856-1D3D3B536E91}" type="datetimeFigureOut">
              <a:rPr lang="de-DE" smtClean="0"/>
              <a:t>13.10.2025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E28EB-4E87-4DC0-B7D9-BE2C15FE7E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5917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EB07C-7F9F-4FBE-8856-1D3D3B536E91}" type="datetimeFigureOut">
              <a:rPr lang="de-DE" smtClean="0"/>
              <a:t>13.10.2025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E28EB-4E87-4DC0-B7D9-BE2C15FE7E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06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007957"/>
            <a:ext cx="6896776" cy="3527848"/>
          </a:xfrm>
        </p:spPr>
        <p:txBody>
          <a:bodyPr anchor="b"/>
          <a:lstStyle>
            <a:lvl1pPr>
              <a:defRPr sz="705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2176910"/>
            <a:ext cx="10825460" cy="10744538"/>
          </a:xfrm>
        </p:spPr>
        <p:txBody>
          <a:bodyPr/>
          <a:lstStyle>
            <a:lvl1pPr>
              <a:defRPr sz="7055"/>
            </a:lvl1pPr>
            <a:lvl2pPr>
              <a:defRPr sz="6173"/>
            </a:lvl2pPr>
            <a:lvl3pPr>
              <a:defRPr sz="5291"/>
            </a:lvl3pPr>
            <a:lvl4pPr>
              <a:defRPr sz="4409"/>
            </a:lvl4pPr>
            <a:lvl5pPr>
              <a:defRPr sz="4409"/>
            </a:lvl5pPr>
            <a:lvl6pPr>
              <a:defRPr sz="4409"/>
            </a:lvl6pPr>
            <a:lvl7pPr>
              <a:defRPr sz="4409"/>
            </a:lvl7pPr>
            <a:lvl8pPr>
              <a:defRPr sz="4409"/>
            </a:lvl8pPr>
            <a:lvl9pPr>
              <a:defRPr sz="4409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4535805"/>
            <a:ext cx="6896776" cy="8403140"/>
          </a:xfrm>
        </p:spPr>
        <p:txBody>
          <a:bodyPr/>
          <a:lstStyle>
            <a:lvl1pPr marL="0" indent="0">
              <a:buNone/>
              <a:defRPr sz="3527"/>
            </a:lvl1pPr>
            <a:lvl2pPr marL="1007943" indent="0">
              <a:buNone/>
              <a:defRPr sz="3086"/>
            </a:lvl2pPr>
            <a:lvl3pPr marL="2015886" indent="0">
              <a:buNone/>
              <a:defRPr sz="2646"/>
            </a:lvl3pPr>
            <a:lvl4pPr marL="3023829" indent="0">
              <a:buNone/>
              <a:defRPr sz="2205"/>
            </a:lvl4pPr>
            <a:lvl5pPr marL="4031772" indent="0">
              <a:buNone/>
              <a:defRPr sz="2205"/>
            </a:lvl5pPr>
            <a:lvl6pPr marL="5039716" indent="0">
              <a:buNone/>
              <a:defRPr sz="2205"/>
            </a:lvl6pPr>
            <a:lvl7pPr marL="6047659" indent="0">
              <a:buNone/>
              <a:defRPr sz="2205"/>
            </a:lvl7pPr>
            <a:lvl8pPr marL="7055602" indent="0">
              <a:buNone/>
              <a:defRPr sz="2205"/>
            </a:lvl8pPr>
            <a:lvl9pPr marL="8063545" indent="0">
              <a:buNone/>
              <a:defRPr sz="2205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EB07C-7F9F-4FBE-8856-1D3D3B536E91}" type="datetimeFigureOut">
              <a:rPr lang="de-DE" smtClean="0"/>
              <a:t>13.10.2025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E28EB-4E87-4DC0-B7D9-BE2C15FE7E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6384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007957"/>
            <a:ext cx="6896776" cy="3527848"/>
          </a:xfrm>
        </p:spPr>
        <p:txBody>
          <a:bodyPr anchor="b"/>
          <a:lstStyle>
            <a:lvl1pPr>
              <a:defRPr sz="705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2176910"/>
            <a:ext cx="10825460" cy="10744538"/>
          </a:xfrm>
        </p:spPr>
        <p:txBody>
          <a:bodyPr anchor="t"/>
          <a:lstStyle>
            <a:lvl1pPr marL="0" indent="0">
              <a:buNone/>
              <a:defRPr sz="7055"/>
            </a:lvl1pPr>
            <a:lvl2pPr marL="1007943" indent="0">
              <a:buNone/>
              <a:defRPr sz="6173"/>
            </a:lvl2pPr>
            <a:lvl3pPr marL="2015886" indent="0">
              <a:buNone/>
              <a:defRPr sz="5291"/>
            </a:lvl3pPr>
            <a:lvl4pPr marL="3023829" indent="0">
              <a:buNone/>
              <a:defRPr sz="4409"/>
            </a:lvl4pPr>
            <a:lvl5pPr marL="4031772" indent="0">
              <a:buNone/>
              <a:defRPr sz="4409"/>
            </a:lvl5pPr>
            <a:lvl6pPr marL="5039716" indent="0">
              <a:buNone/>
              <a:defRPr sz="4409"/>
            </a:lvl6pPr>
            <a:lvl7pPr marL="6047659" indent="0">
              <a:buNone/>
              <a:defRPr sz="4409"/>
            </a:lvl7pPr>
            <a:lvl8pPr marL="7055602" indent="0">
              <a:buNone/>
              <a:defRPr sz="4409"/>
            </a:lvl8pPr>
            <a:lvl9pPr marL="8063545" indent="0">
              <a:buNone/>
              <a:defRPr sz="4409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4535805"/>
            <a:ext cx="6896776" cy="8403140"/>
          </a:xfrm>
        </p:spPr>
        <p:txBody>
          <a:bodyPr/>
          <a:lstStyle>
            <a:lvl1pPr marL="0" indent="0">
              <a:buNone/>
              <a:defRPr sz="3527"/>
            </a:lvl1pPr>
            <a:lvl2pPr marL="1007943" indent="0">
              <a:buNone/>
              <a:defRPr sz="3086"/>
            </a:lvl2pPr>
            <a:lvl3pPr marL="2015886" indent="0">
              <a:buNone/>
              <a:defRPr sz="2646"/>
            </a:lvl3pPr>
            <a:lvl4pPr marL="3023829" indent="0">
              <a:buNone/>
              <a:defRPr sz="2205"/>
            </a:lvl4pPr>
            <a:lvl5pPr marL="4031772" indent="0">
              <a:buNone/>
              <a:defRPr sz="2205"/>
            </a:lvl5pPr>
            <a:lvl6pPr marL="5039716" indent="0">
              <a:buNone/>
              <a:defRPr sz="2205"/>
            </a:lvl6pPr>
            <a:lvl7pPr marL="6047659" indent="0">
              <a:buNone/>
              <a:defRPr sz="2205"/>
            </a:lvl7pPr>
            <a:lvl8pPr marL="7055602" indent="0">
              <a:buNone/>
              <a:defRPr sz="2205"/>
            </a:lvl8pPr>
            <a:lvl9pPr marL="8063545" indent="0">
              <a:buNone/>
              <a:defRPr sz="2205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EB07C-7F9F-4FBE-8856-1D3D3B536E91}" type="datetimeFigureOut">
              <a:rPr lang="de-DE" smtClean="0"/>
              <a:t>13.10.2025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E28EB-4E87-4DC0-B7D9-BE2C15FE7E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1912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804969"/>
            <a:ext cx="18443377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4024827"/>
            <a:ext cx="18443377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14013401"/>
            <a:ext cx="4811316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6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EB07C-7F9F-4FBE-8856-1D3D3B536E91}" type="datetimeFigureOut">
              <a:rPr lang="de-DE" smtClean="0"/>
              <a:t>13.10.2025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14013401"/>
            <a:ext cx="7216973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6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14013401"/>
            <a:ext cx="4811316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6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E28EB-4E87-4DC0-B7D9-BE2C15FE7E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4194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015886" rtl="0" eaLnBrk="1" latinLnBrk="0" hangingPunct="1">
        <a:lnSpc>
          <a:spcPct val="90000"/>
        </a:lnSpc>
        <a:spcBef>
          <a:spcPct val="0"/>
        </a:spcBef>
        <a:buNone/>
        <a:defRPr sz="9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3972" indent="-503972" algn="l" defTabSz="2015886" rtl="0" eaLnBrk="1" latinLnBrk="0" hangingPunct="1">
        <a:lnSpc>
          <a:spcPct val="90000"/>
        </a:lnSpc>
        <a:spcBef>
          <a:spcPts val="2205"/>
        </a:spcBef>
        <a:buFont typeface="Arial" panose="020B0604020202020204" pitchFamily="34" charset="0"/>
        <a:buChar char="•"/>
        <a:defRPr sz="6173" kern="1200">
          <a:solidFill>
            <a:schemeClr val="tx1"/>
          </a:solidFill>
          <a:latin typeface="+mn-lt"/>
          <a:ea typeface="+mn-ea"/>
          <a:cs typeface="+mn-cs"/>
        </a:defRPr>
      </a:lvl1pPr>
      <a:lvl2pPr marL="1511915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5291" kern="1200">
          <a:solidFill>
            <a:schemeClr val="tx1"/>
          </a:solidFill>
          <a:latin typeface="+mn-lt"/>
          <a:ea typeface="+mn-ea"/>
          <a:cs typeface="+mn-cs"/>
        </a:defRPr>
      </a:lvl2pPr>
      <a:lvl3pPr marL="2519858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4409" kern="1200">
          <a:solidFill>
            <a:schemeClr val="tx1"/>
          </a:solidFill>
          <a:latin typeface="+mn-lt"/>
          <a:ea typeface="+mn-ea"/>
          <a:cs typeface="+mn-cs"/>
        </a:defRPr>
      </a:lvl3pPr>
      <a:lvl4pPr marL="3527801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4pPr>
      <a:lvl5pPr marL="4535744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5pPr>
      <a:lvl6pPr marL="5543687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6pPr>
      <a:lvl7pPr marL="6551630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7pPr>
      <a:lvl8pPr marL="7559573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8pPr>
      <a:lvl9pPr marL="8567517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1pPr>
      <a:lvl2pPr marL="1007943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2pPr>
      <a:lvl3pPr marL="2015886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3pPr>
      <a:lvl4pPr marL="3023829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4pPr>
      <a:lvl5pPr marL="4031772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5pPr>
      <a:lvl6pPr marL="5039716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6pPr>
      <a:lvl7pPr marL="6047659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7pPr>
      <a:lvl8pPr marL="7055602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8pPr>
      <a:lvl9pPr marL="8063545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34258DF4-05CA-46F0-A8EA-CB127F63C7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5126763"/>
              </p:ext>
            </p:extLst>
          </p:nvPr>
        </p:nvGraphicFramePr>
        <p:xfrm>
          <a:off x="904875" y="657066"/>
          <a:ext cx="19272885" cy="6434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272885">
                  <a:extLst>
                    <a:ext uri="{9D8B030D-6E8A-4147-A177-3AD203B41FA5}">
                      <a16:colId xmlns:a16="http://schemas.microsoft.com/office/drawing/2014/main" val="3058265217"/>
                    </a:ext>
                  </a:extLst>
                </a:gridCol>
              </a:tblGrid>
              <a:tr h="643414">
                <a:tc>
                  <a:txBody>
                    <a:bodyPr/>
                    <a:lstStyle/>
                    <a:p>
                      <a:pPr marL="450215" indent="-450215">
                        <a:spcAft>
                          <a:spcPts val="0"/>
                        </a:spcAft>
                        <a:tabLst>
                          <a:tab pos="450215" algn="l"/>
                          <a:tab pos="701675" algn="l"/>
                          <a:tab pos="449580" algn="l"/>
                        </a:tabLst>
                      </a:pPr>
                      <a:r>
                        <a:rPr lang="de-DE" sz="1600" b="1" kern="1400">
                          <a:solidFill>
                            <a:srgbClr val="00B0F0"/>
                          </a:solidFill>
                          <a:effectLst/>
                          <a:latin typeface="Century Gothic" panose="020B0502020202020204" pitchFamily="34" charset="0"/>
                        </a:rPr>
                        <a:t>Schematische </a:t>
                      </a:r>
                      <a:r>
                        <a:rPr lang="de-DE" sz="1600" b="1" kern="1400" dirty="0">
                          <a:solidFill>
                            <a:srgbClr val="00B0F0"/>
                          </a:solidFill>
                          <a:effectLst/>
                          <a:latin typeface="Century Gothic" panose="020B0502020202020204" pitchFamily="34" charset="0"/>
                        </a:rPr>
                        <a:t>Darstellung exemplarischer Prüfungshandlungen zu Kryptowährungen </a:t>
                      </a:r>
                      <a:endParaRPr lang="de-DE" sz="1600" b="1" kern="1400" dirty="0">
                        <a:solidFill>
                          <a:srgbClr val="00A7DE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71755" marB="71755" anchor="ctr"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6371007"/>
                  </a:ext>
                </a:extLst>
              </a:tr>
            </a:tbl>
          </a:graphicData>
        </a:graphic>
      </p:graphicFrame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FEAA703E-5DD3-4C29-AB60-EBA7B74583F6}"/>
              </a:ext>
            </a:extLst>
          </p:cNvPr>
          <p:cNvSpPr/>
          <p:nvPr/>
        </p:nvSpPr>
        <p:spPr>
          <a:xfrm rot="16200000">
            <a:off x="-1495917" y="4593360"/>
            <a:ext cx="5341586" cy="53999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VERSTÄNDNISGEWINNUNG</a:t>
            </a: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374705B6-3A0A-48B3-A902-6BEE26EADE8E}"/>
              </a:ext>
            </a:extLst>
          </p:cNvPr>
          <p:cNvSpPr/>
          <p:nvPr/>
        </p:nvSpPr>
        <p:spPr>
          <a:xfrm rot="16200000">
            <a:off x="-1989852" y="10479928"/>
            <a:ext cx="6329457" cy="53999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b="1" cap="all" dirty="0">
                <a:solidFill>
                  <a:schemeClr val="tx1"/>
                </a:solidFill>
                <a:latin typeface="Century Gothic" panose="020B0502020202020204" pitchFamily="34" charset="0"/>
              </a:rPr>
              <a:t>Risikoidentifizierung</a:t>
            </a:r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F9CBE524-7AD0-4C47-BCFB-D48B027413BA}"/>
              </a:ext>
            </a:extLst>
          </p:cNvPr>
          <p:cNvSpPr/>
          <p:nvPr/>
        </p:nvSpPr>
        <p:spPr>
          <a:xfrm>
            <a:off x="1545918" y="1574548"/>
            <a:ext cx="18631842" cy="34395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Analyse: Prüfungshandlungen zur Risikobeurteilung</a:t>
            </a:r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8453743E-0360-4BB4-9775-7F1B4A6A51FA}"/>
              </a:ext>
            </a:extLst>
          </p:cNvPr>
          <p:cNvSpPr/>
          <p:nvPr/>
        </p:nvSpPr>
        <p:spPr>
          <a:xfrm>
            <a:off x="12407635" y="2228018"/>
            <a:ext cx="7643358" cy="457199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Schritt 2</a:t>
            </a:r>
          </a:p>
          <a:p>
            <a:pPr algn="ctr"/>
            <a:r>
              <a:rPr lang="de-DE" sz="1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Prüfungsbezogenes internes Kontrollsystem (IKS)</a:t>
            </a: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5AE0FA06-C3B0-4BE0-8493-B4241F7E9D41}"/>
              </a:ext>
            </a:extLst>
          </p:cNvPr>
          <p:cNvSpPr/>
          <p:nvPr/>
        </p:nvSpPr>
        <p:spPr>
          <a:xfrm>
            <a:off x="1878746" y="2232421"/>
            <a:ext cx="10230962" cy="457199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Schritt 1</a:t>
            </a:r>
          </a:p>
          <a:p>
            <a:pPr algn="ctr"/>
            <a:r>
              <a:rPr lang="de-DE" sz="1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Geschäftstätigkeit; Umfeld; Rechnungslegungsgrundsätze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EF7D04E7-55F4-42BB-8D40-2243EAA3F2D5}"/>
              </a:ext>
            </a:extLst>
          </p:cNvPr>
          <p:cNvSpPr/>
          <p:nvPr/>
        </p:nvSpPr>
        <p:spPr>
          <a:xfrm>
            <a:off x="12423158" y="2710621"/>
            <a:ext cx="3261600" cy="32518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de-DE" sz="1000" b="1">
                <a:solidFill>
                  <a:schemeClr val="tx1"/>
                </a:solidFill>
                <a:latin typeface="Century Gothic" panose="020B0502020202020204" pitchFamily="34" charset="0"/>
              </a:rPr>
              <a:t>Allgemeine übergreifende Aspekte:</a:t>
            </a:r>
          </a:p>
          <a:p>
            <a:pPr marL="171476" indent="-171476">
              <a:buFont typeface="Arial" panose="020B0604020202020204" pitchFamily="34" charset="0"/>
              <a:buChar char="•"/>
            </a:pPr>
            <a: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  <a:t>Sichtung</a:t>
            </a:r>
            <a:endParaRPr lang="de-DE" sz="1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171476" indent="-171476">
              <a:buFont typeface="Arial" panose="020B0604020202020204" pitchFamily="34" charset="0"/>
              <a:buChar char="•"/>
            </a:pP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Schaffung eines Mindestverständnisses</a:t>
            </a:r>
          </a:p>
          <a:p>
            <a:pPr marL="171476" indent="-171476">
              <a:buFont typeface="Arial" panose="020B0604020202020204" pitchFamily="34" charset="0"/>
              <a:buChar char="•"/>
            </a:pP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Kenntniserwerb Kontrollaktivitäten</a:t>
            </a:r>
          </a:p>
          <a:p>
            <a:endParaRPr lang="de-DE" sz="6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de-DE" sz="10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Kenntnisse</a:t>
            </a:r>
          </a:p>
          <a:p>
            <a:pPr defTabSz="342953">
              <a:spcBef>
                <a:spcPts val="300"/>
              </a:spcBef>
              <a:spcAft>
                <a:spcPts val="300"/>
              </a:spcAft>
            </a:pP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Vorrangig: 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Gewinnung Verständnis</a:t>
            </a:r>
            <a:b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		Komponenten 1-4</a:t>
            </a:r>
          </a:p>
          <a:p>
            <a:pPr marL="228636" indent="-228636">
              <a:spcAft>
                <a:spcPts val="300"/>
              </a:spcAft>
              <a:buFont typeface="+mj-lt"/>
              <a:buAutoNum type="arabicPeriod"/>
            </a:pP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Kontrollumfeld</a:t>
            </a:r>
          </a:p>
          <a:p>
            <a:pPr marL="228636" indent="-228636">
              <a:spcAft>
                <a:spcPts val="300"/>
              </a:spcAft>
              <a:buFont typeface="+mj-lt"/>
              <a:buAutoNum type="arabicPeriod"/>
            </a:pP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Risikobeurteilungsprozess</a:t>
            </a:r>
          </a:p>
          <a:p>
            <a:pPr marL="228636" indent="-228636">
              <a:spcAft>
                <a:spcPts val="300"/>
              </a:spcAft>
              <a:buFont typeface="+mj-lt"/>
              <a:buAutoNum type="arabicPeriod"/>
            </a:pP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Rechnungslegungsrelevantes Informationssystem</a:t>
            </a:r>
          </a:p>
          <a:p>
            <a:pPr marL="228636" indent="-228636">
              <a:spcAft>
                <a:spcPts val="300"/>
              </a:spcAft>
              <a:buFont typeface="+mj-lt"/>
              <a:buAutoNum type="arabicPeriod"/>
            </a:pP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Überwachung des IKS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Beurteilung: 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Aufbau und Implementierung der</a:t>
            </a:r>
          </a:p>
          <a:p>
            <a:pPr marL="228636" indent="-228636">
              <a:spcAft>
                <a:spcPts val="300"/>
              </a:spcAft>
              <a:buFont typeface="+mj-lt"/>
              <a:buAutoNum type="arabicPeriod" startAt="5"/>
            </a:pP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Kontrollaktivitäten</a:t>
            </a:r>
          </a:p>
          <a:p>
            <a:endParaRPr lang="de-DE" sz="6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de-DE" sz="10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Zielsetzung</a:t>
            </a:r>
          </a:p>
          <a:p>
            <a:pPr marL="171476" indent="-171476">
              <a:buFont typeface="Arial" panose="020B0604020202020204" pitchFamily="34" charset="0"/>
              <a:buChar char="•"/>
            </a:pP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Mindestverständnis</a:t>
            </a:r>
          </a:p>
          <a:p>
            <a:endParaRPr lang="de-DE" sz="1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de-DE" sz="10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CDB718E8-1F60-458E-A382-424F45F32C75}"/>
              </a:ext>
            </a:extLst>
          </p:cNvPr>
          <p:cNvSpPr/>
          <p:nvPr/>
        </p:nvSpPr>
        <p:spPr>
          <a:xfrm>
            <a:off x="1893020" y="2715022"/>
            <a:ext cx="2892453" cy="25912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de-DE" sz="1000" b="1">
                <a:solidFill>
                  <a:schemeClr val="tx1"/>
                </a:solidFill>
                <a:latin typeface="Century Gothic" panose="020B0502020202020204" pitchFamily="34" charset="0"/>
              </a:rPr>
              <a:t>Allgemeine übergreifende Aspekte</a:t>
            </a:r>
          </a:p>
          <a:p>
            <a:pPr marL="171476" indent="-171476">
              <a:buFont typeface="Arial" panose="020B0604020202020204" pitchFamily="34" charset="0"/>
              <a:buChar char="•"/>
            </a:pPr>
            <a: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  <a:t>Verstehen</a:t>
            </a:r>
            <a:endParaRPr lang="de-DE" sz="1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171476" indent="-171476">
              <a:buFont typeface="Arial" panose="020B0604020202020204" pitchFamily="34" charset="0"/>
              <a:buChar char="•"/>
            </a:pP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Erstwürdigung</a:t>
            </a:r>
          </a:p>
          <a:p>
            <a:endParaRPr lang="de-DE" sz="6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de-DE" sz="10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Kenntnisse</a:t>
            </a:r>
          </a:p>
          <a:p>
            <a:pPr marL="228636" indent="-228636">
              <a:spcAft>
                <a:spcPts val="300"/>
              </a:spcAft>
              <a:buFont typeface="+mj-lt"/>
              <a:buAutoNum type="arabicPeriod"/>
            </a:pP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Externes Umfeld, einschl. maßgebendes Rechnungslegungssystem</a:t>
            </a:r>
          </a:p>
          <a:p>
            <a:pPr marL="228636" indent="-228636">
              <a:spcAft>
                <a:spcPts val="300"/>
              </a:spcAft>
              <a:buFont typeface="+mj-lt"/>
              <a:buAutoNum type="arabicPeriod"/>
            </a:pP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Merkmale der Einheit, einschl. Rechnungslegungsmethoden</a:t>
            </a:r>
          </a:p>
          <a:p>
            <a:pPr marL="228636" indent="-228636">
              <a:spcAft>
                <a:spcPts val="300"/>
              </a:spcAft>
              <a:buFont typeface="+mj-lt"/>
              <a:buAutoNum type="arabicPeriod"/>
            </a:pP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Ziele, Strategien und rechnungslegungs-bezogene Geschäftsrisiken</a:t>
            </a:r>
          </a:p>
          <a:p>
            <a:pPr marL="228636" indent="-228636">
              <a:spcAft>
                <a:spcPts val="300"/>
              </a:spcAft>
              <a:buFont typeface="+mj-lt"/>
              <a:buAutoNum type="arabicPeriod"/>
            </a:pP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Messung und Überwachung des wirtschaftlichen Erfolgs (Kennzahlen)</a:t>
            </a:r>
          </a:p>
          <a:p>
            <a:endParaRPr lang="de-DE" sz="6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de-DE" sz="10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Zielsetzung</a:t>
            </a:r>
          </a:p>
          <a:p>
            <a:pPr marL="171476" indent="-171476">
              <a:buFont typeface="Arial" panose="020B0604020202020204" pitchFamily="34" charset="0"/>
              <a:buChar char="•"/>
            </a:pP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Verständnis für inhärente Risikofaktoren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7D93AE0A-E5A6-4E28-A099-A725F231E745}"/>
              </a:ext>
            </a:extLst>
          </p:cNvPr>
          <p:cNvSpPr/>
          <p:nvPr/>
        </p:nvSpPr>
        <p:spPr>
          <a:xfrm>
            <a:off x="4971591" y="2758650"/>
            <a:ext cx="2892453" cy="2547578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de-DE" sz="1000" b="1">
                <a:solidFill>
                  <a:schemeClr val="tx1"/>
                </a:solidFill>
                <a:latin typeface="Century Gothic" panose="020B0502020202020204" pitchFamily="34" charset="0"/>
              </a:rPr>
              <a:t>Allgemeine übergreifende Kriterien </a:t>
            </a: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(Auswahl)</a:t>
            </a:r>
          </a:p>
          <a:p>
            <a:pPr marL="171476" indent="-171476">
              <a:buFont typeface="Arial" panose="020B0604020202020204" pitchFamily="34" charset="0"/>
              <a:buChar char="•"/>
            </a:pP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Organisationsstruktur</a:t>
            </a:r>
          </a:p>
          <a:p>
            <a:pPr marL="171476" indent="-171476">
              <a:buFont typeface="Arial" panose="020B0604020202020204" pitchFamily="34" charset="0"/>
              <a:buChar char="•"/>
            </a:pP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Eigentümerschaft</a:t>
            </a:r>
          </a:p>
          <a:p>
            <a:pPr marL="171476" indent="-171476">
              <a:buFont typeface="Arial" panose="020B0604020202020204" pitchFamily="34" charset="0"/>
              <a:buChar char="•"/>
            </a:pP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Führung und Überwachung der Einheit</a:t>
            </a:r>
          </a:p>
          <a:p>
            <a:pPr marL="171476" indent="-171476">
              <a:buFont typeface="Arial" panose="020B0604020202020204" pitchFamily="34" charset="0"/>
              <a:buChar char="•"/>
            </a:pP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Geschäftsmodell</a:t>
            </a:r>
          </a:p>
          <a:p>
            <a:pPr marL="171476" indent="-171476">
              <a:buFont typeface="Arial" panose="020B0604020202020204" pitchFamily="34" charset="0"/>
              <a:buChar char="•"/>
            </a:pPr>
            <a:r>
              <a:rPr lang="de-DE" sz="1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Integration IT-Einsatz</a:t>
            </a:r>
          </a:p>
          <a:p>
            <a:pPr marL="171476" indent="-171476">
              <a:buFont typeface="Arial" panose="020B0604020202020204" pitchFamily="34" charset="0"/>
              <a:buChar char="•"/>
            </a:pP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Branchenbezogene, regulatorische und andere externe Faktoren</a:t>
            </a:r>
          </a:p>
          <a:p>
            <a:pPr marL="171476" indent="-171476">
              <a:buFont typeface="Arial" panose="020B0604020202020204" pitchFamily="34" charset="0"/>
              <a:buChar char="•"/>
            </a:pP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Intern und extern genutzte Erfolgskennzahlen</a:t>
            </a:r>
          </a:p>
          <a:p>
            <a:pPr marL="171476" indent="-171476">
              <a:buFont typeface="Arial" panose="020B0604020202020204" pitchFamily="34" charset="0"/>
              <a:buChar char="•"/>
            </a:pP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Maßgebende Rechnungslegungs-grundsätze</a:t>
            </a:r>
          </a:p>
          <a:p>
            <a:pPr marL="171476" indent="-171476">
              <a:buFont typeface="Arial" panose="020B0604020202020204" pitchFamily="34" charset="0"/>
              <a:buChar char="•"/>
            </a:pP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Rechnungslegungsmethoden der Einheiten</a:t>
            </a:r>
          </a:p>
          <a:p>
            <a:pPr marL="171476" indent="-171476">
              <a:buFont typeface="Arial" panose="020B0604020202020204" pitchFamily="34" charset="0"/>
              <a:buChar char="•"/>
            </a:pP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Gründe für etwaige Änderungen</a:t>
            </a:r>
          </a:p>
        </p:txBody>
      </p:sp>
      <p:cxnSp>
        <p:nvCxnSpPr>
          <p:cNvPr id="12" name="Gerade Verbindung mit Pfeil 11">
            <a:extLst>
              <a:ext uri="{FF2B5EF4-FFF2-40B4-BE49-F238E27FC236}">
                <a16:creationId xmlns:a16="http://schemas.microsoft.com/office/drawing/2014/main" id="{46F395D8-1C0D-4698-9821-9CE502926EB3}"/>
              </a:ext>
            </a:extLst>
          </p:cNvPr>
          <p:cNvCxnSpPr>
            <a:cxnSpLocks/>
          </p:cNvCxnSpPr>
          <p:nvPr/>
        </p:nvCxnSpPr>
        <p:spPr>
          <a:xfrm>
            <a:off x="2759466" y="3394883"/>
            <a:ext cx="2165386" cy="790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hteck 14">
            <a:extLst>
              <a:ext uri="{FF2B5EF4-FFF2-40B4-BE49-F238E27FC236}">
                <a16:creationId xmlns:a16="http://schemas.microsoft.com/office/drawing/2014/main" id="{14D4F3FA-778D-4B42-821D-7DBA8CAA72B4}"/>
              </a:ext>
            </a:extLst>
          </p:cNvPr>
          <p:cNvSpPr/>
          <p:nvPr/>
        </p:nvSpPr>
        <p:spPr>
          <a:xfrm>
            <a:off x="1831280" y="2192566"/>
            <a:ext cx="10384518" cy="4839066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de-DE" sz="10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3DF7D5A8-46F4-4C7A-A745-F40F4C23B437}"/>
              </a:ext>
            </a:extLst>
          </p:cNvPr>
          <p:cNvSpPr/>
          <p:nvPr/>
        </p:nvSpPr>
        <p:spPr>
          <a:xfrm>
            <a:off x="1919124" y="2276617"/>
            <a:ext cx="360000" cy="36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4B373281-A703-4D97-B7BE-DED7F49FCC4D}"/>
              </a:ext>
            </a:extLst>
          </p:cNvPr>
          <p:cNvSpPr/>
          <p:nvPr/>
        </p:nvSpPr>
        <p:spPr>
          <a:xfrm>
            <a:off x="12342565" y="2192567"/>
            <a:ext cx="7835195" cy="6722834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de-DE" sz="10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4ADEF29E-B5CB-4DD1-ACE0-048203ACF9BD}"/>
              </a:ext>
            </a:extLst>
          </p:cNvPr>
          <p:cNvSpPr/>
          <p:nvPr/>
        </p:nvSpPr>
        <p:spPr>
          <a:xfrm>
            <a:off x="7967161" y="2758650"/>
            <a:ext cx="4129191" cy="4070775"/>
          </a:xfrm>
          <a:prstGeom prst="rect">
            <a:avLst/>
          </a:prstGeom>
          <a:solidFill>
            <a:srgbClr val="CCECFF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de-DE" sz="1000" b="1">
                <a:solidFill>
                  <a:srgbClr val="FF0000"/>
                </a:solidFill>
                <a:latin typeface="Century Gothic" panose="020B0502020202020204" pitchFamily="34" charset="0"/>
              </a:rPr>
              <a:t>Spezielle Aspekte in Zusammenhang mit </a:t>
            </a:r>
            <a:r>
              <a:rPr lang="de-DE" sz="1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Kryptowährungen:</a:t>
            </a:r>
          </a:p>
          <a:p>
            <a:endParaRPr lang="de-DE" sz="1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Verstehen, </a:t>
            </a:r>
            <a:r>
              <a:rPr lang="de-DE" sz="1000" b="1">
                <a:solidFill>
                  <a:srgbClr val="FF0000"/>
                </a:solidFill>
                <a:latin typeface="Century Gothic" panose="020B0502020202020204" pitchFamily="34" charset="0"/>
              </a:rPr>
              <a:t>wie</a:t>
            </a:r>
            <a:r>
              <a:rPr lang="de-DE" sz="1000" b="1">
                <a:solidFill>
                  <a:schemeClr val="tx1"/>
                </a:solidFill>
                <a:latin typeface="Century Gothic" panose="020B0502020202020204" pitchFamily="34" charset="0"/>
              </a:rPr>
              <a:t> Kryptowährungen bei der Unternehmung</a:t>
            </a:r>
            <a:endParaRPr lang="de-DE" sz="1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erworben </a:t>
            </a:r>
            <a:b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(Mining, Erwerb über Börse gegen Euro, Tausch gegen Produkte/Dienstleistungen </a:t>
            </a:r>
            <a:r>
              <a:rPr lang="de-DE" sz="10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etc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),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verwaltet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b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(eigene </a:t>
            </a:r>
            <a:r>
              <a:rPr lang="de-DE" sz="10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Wallets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de-DE" sz="10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Drittverwahrer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..) und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verwendet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b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(Nutzungszweck der Kryptowährung als </a:t>
            </a:r>
            <a:b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- Zahlungsmittel</a:t>
            </a:r>
            <a:b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- Investition/Wertanlage</a:t>
            </a:r>
            <a:b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- Sonstiges)</a:t>
            </a:r>
          </a:p>
          <a:p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werden.</a:t>
            </a:r>
          </a:p>
          <a:p>
            <a:endParaRPr lang="de-DE" sz="1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Verstehen </a:t>
            </a:r>
            <a:r>
              <a:rPr lang="de-DE" sz="1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des IT-Einsatzes für Kryptowährungen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:</a:t>
            </a:r>
          </a:p>
          <a:p>
            <a:pPr marL="228600" indent="-228600">
              <a:buFont typeface="+mj-lt"/>
              <a:buAutoNum type="arabicPeriod"/>
            </a:pP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Identifikation der </a:t>
            </a: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eingesetzten </a:t>
            </a:r>
            <a:r>
              <a:rPr lang="de-DE" sz="10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Wallets</a:t>
            </a: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und deren Anbieter</a:t>
            </a:r>
          </a:p>
          <a:p>
            <a:pPr marL="228600" indent="-228600">
              <a:buFont typeface="+mj-lt"/>
              <a:buAutoNum type="arabicPeriod"/>
            </a:pP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Erfassung genutzter </a:t>
            </a: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Krypto-Plattformen und –Börsen</a:t>
            </a:r>
            <a:b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- Zugang, Schnittstellen, </a:t>
            </a:r>
            <a:b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- Automatisierter Datenaustausch von Börse/Wallet-System und ERP-System</a:t>
            </a:r>
          </a:p>
          <a:p>
            <a:pPr marL="228600" indent="-228600">
              <a:buFont typeface="+mj-lt"/>
              <a:buAutoNum type="arabicPeriod"/>
            </a:pP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Identifikation der </a:t>
            </a: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eingesetzten Software </a:t>
            </a:r>
            <a:b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- </a:t>
            </a: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für Krypto-Transaktionsverwaltung 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im Unternehmen und </a:t>
            </a:r>
            <a:b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- für deren </a:t>
            </a: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Buchhaltung</a:t>
            </a:r>
            <a:b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b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endParaRPr lang="de-DE" sz="1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de-DE" sz="1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de-DE" sz="1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de-DE" sz="1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de-DE" sz="10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18B95595-0285-4DC3-BA34-6B2005CEC218}"/>
              </a:ext>
            </a:extLst>
          </p:cNvPr>
          <p:cNvSpPr/>
          <p:nvPr/>
        </p:nvSpPr>
        <p:spPr>
          <a:xfrm>
            <a:off x="16187886" y="2747658"/>
            <a:ext cx="3863107" cy="6100932"/>
          </a:xfrm>
          <a:prstGeom prst="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de-DE" sz="1000" b="1">
                <a:solidFill>
                  <a:srgbClr val="FF0000"/>
                </a:solidFill>
                <a:latin typeface="Century Gothic" panose="020B0502020202020204" pitchFamily="34" charset="0"/>
              </a:rPr>
              <a:t>Spezielle Aspekte in Zusammenhang mit </a:t>
            </a:r>
            <a:r>
              <a:rPr lang="de-DE" sz="1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Kryptowährungen:</a:t>
            </a:r>
          </a:p>
          <a:p>
            <a:pPr>
              <a:spcBef>
                <a:spcPts val="600"/>
              </a:spcBef>
            </a:pPr>
            <a:r>
              <a:rPr lang="de-DE" sz="1000" b="1">
                <a:solidFill>
                  <a:srgbClr val="FF0000"/>
                </a:solidFill>
                <a:latin typeface="Century Gothic" panose="020B0502020202020204" pitchFamily="34" charset="0"/>
              </a:rPr>
              <a:t>Verständnis </a:t>
            </a:r>
            <a:r>
              <a:rPr lang="de-DE" sz="1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Kontrollen innerhalb IT-Systeme:</a:t>
            </a:r>
          </a:p>
          <a:p>
            <a:pPr marL="228600" indent="-228600">
              <a:buFont typeface="+mj-lt"/>
              <a:buAutoNum type="arabicPeriod"/>
            </a:pP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Zugriffs- und Berechtigungskonzepte</a:t>
            </a:r>
            <a:br>
              <a:rPr lang="de-DE" sz="1000" b="1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  <a:t>a.</a:t>
            </a: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  <a:t>Wer 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hat Zugang zu den </a:t>
            </a:r>
            <a:r>
              <a:rPr lang="de-DE" sz="10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Wallets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 und </a:t>
            </a:r>
            <a: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  <a:t>den privaten</a:t>
            </a:r>
            <a:b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  <a:t>     Schlüsseln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?</a:t>
            </a:r>
            <a:b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  <a:t>b. Wie 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ist der Zugriff geregelt</a:t>
            </a:r>
            <a: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  <a:t>, dokumentiert</a:t>
            </a:r>
            <a:b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  <a:t>     beschränkt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?</a:t>
            </a:r>
            <a:b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  <a:t>c.  Nutzung 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von Multi-</a:t>
            </a:r>
            <a:r>
              <a:rPr lang="de-DE" sz="10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Signature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-Verfahren?</a:t>
            </a:r>
            <a:b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endParaRPr lang="de-DE" sz="1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Back-up- und Recovery-Prozesse</a:t>
            </a:r>
            <a:b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  <a:t>a. Wie 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werden Wallet-Daten, insbesondere private </a:t>
            </a:r>
            <a: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  <a:t>Keys,</a:t>
            </a:r>
            <a:b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  <a:t>     gesichert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?</a:t>
            </a:r>
            <a:b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  <a:t>b. Was 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passiert bei Verlust der Zugriffsdaten?</a:t>
            </a:r>
            <a:b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endParaRPr lang="de-DE" sz="1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Sicherheitskonzepte und Schutzmaßnahmen gegen Cyberrisiken</a:t>
            </a:r>
            <a:b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  <a:t>a. Einsatz 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von Firewalls, Virenscannern</a:t>
            </a:r>
            <a: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  <a:t>, Zwei-Faktor-</a:t>
            </a:r>
            <a:b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  <a:t>    Authentifizierung</a:t>
            </a:r>
            <a:b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  <a:t>b. Regelmäßige 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Sicherheitsupdates und </a:t>
            </a:r>
            <a:b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  <a:t>c. Penetrationstests</a:t>
            </a:r>
          </a:p>
          <a:p>
            <a:pPr>
              <a:spcBef>
                <a:spcPts val="600"/>
              </a:spcBef>
            </a:pPr>
            <a:r>
              <a:rPr lang="de-DE" sz="1000" b="1">
                <a:solidFill>
                  <a:srgbClr val="FF0000"/>
                </a:solidFill>
                <a:latin typeface="Century Gothic" panose="020B0502020202020204" pitchFamily="34" charset="0"/>
              </a:rPr>
              <a:t>Verständnis der Transaktionsprozesse:</a:t>
            </a:r>
          </a:p>
          <a:p>
            <a:pPr marL="228600" indent="-228600">
              <a:buFont typeface="+mj-lt"/>
              <a:buAutoNum type="arabicPeriod" startAt="4"/>
            </a:pPr>
            <a:r>
              <a:rPr lang="de-DE" sz="1000" b="1">
                <a:solidFill>
                  <a:schemeClr val="tx1"/>
                </a:solidFill>
                <a:latin typeface="Century Gothic" panose="020B0502020202020204" pitchFamily="34" charset="0"/>
              </a:rPr>
              <a:t>Abläufe </a:t>
            </a: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bei Erwerb, Verkauf und Tausch von Kryptowährungen</a:t>
            </a:r>
            <a:br>
              <a:rPr lang="de-DE" sz="1000" b="1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  <a:t>a. Wer 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initiiert Transaktionen?</a:t>
            </a:r>
            <a:b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  <a:t>b. Wie 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erfolgt die Autorisierung und Dokumentation?</a:t>
            </a:r>
          </a:p>
          <a:p>
            <a:pPr marL="228600" indent="-228600">
              <a:buFont typeface="+mj-lt"/>
              <a:buAutoNum type="arabicPeriod" startAt="5"/>
            </a:pP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Verwendung im Unternehmen</a:t>
            </a:r>
            <a:b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  <a:t>Sind 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Kryptowährungen separiert oder in operative Prozesse </a:t>
            </a:r>
            <a: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  <a:t>integriert?</a:t>
            </a:r>
          </a:p>
          <a:p>
            <a:pPr>
              <a:spcBef>
                <a:spcPts val="600"/>
              </a:spcBef>
            </a:pPr>
            <a:r>
              <a:rPr lang="de-DE" sz="1000" b="1">
                <a:solidFill>
                  <a:srgbClr val="FF0000"/>
                </a:solidFill>
                <a:latin typeface="Century Gothic" panose="020B0502020202020204" pitchFamily="34" charset="0"/>
              </a:rPr>
              <a:t>Schnittstellen </a:t>
            </a:r>
            <a:r>
              <a:rPr lang="de-DE" sz="1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zu weiteren Systemen</a:t>
            </a:r>
          </a:p>
          <a:p>
            <a:pPr marL="228600" indent="-228600">
              <a:buFont typeface="+mj-lt"/>
              <a:buAutoNum type="arabicPeriod" startAt="6"/>
            </a:pP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Integration in ERP-Systeme und Buchhaltung</a:t>
            </a:r>
            <a:b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  <a:t>a. manuelle 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oder automatisierte Buchungen?</a:t>
            </a:r>
            <a:b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  <a:t>b. Nachvollziehbarkeit 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der Abstimmung </a:t>
            </a:r>
            <a: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  <a:t>der Daten</a:t>
            </a:r>
            <a:b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  <a:t>     zwischen </a:t>
            </a:r>
            <a:r>
              <a:rPr lang="de-DE" sz="10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Wallets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 und Buchhaltung?</a:t>
            </a:r>
          </a:p>
          <a:p>
            <a:pPr marL="228600" indent="-228600">
              <a:buFont typeface="+mj-lt"/>
              <a:buAutoNum type="arabicPeriod" startAt="7"/>
            </a:pP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Datenaufbereitung und Nachvollziehbarkeit</a:t>
            </a:r>
            <a:b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  <a:t>a. Dokumentation 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von Transaktionen </a:t>
            </a:r>
            <a:b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(</a:t>
            </a:r>
            <a: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  <a:t>z. B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. Hashes, Zeitstempel, Gegenpartei)</a:t>
            </a:r>
            <a:b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000">
                <a:solidFill>
                  <a:schemeClr val="tx1"/>
                </a:solidFill>
                <a:latin typeface="Century Gothic" panose="020B0502020202020204" pitchFamily="34" charset="0"/>
              </a:rPr>
              <a:t>b. Nutzung 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von Blockchain-Explorern zur Nachverfolgung?</a:t>
            </a:r>
          </a:p>
          <a:p>
            <a:endParaRPr lang="de-DE" sz="10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3" name="Rechteck: abgerundete Ecken 22">
            <a:extLst>
              <a:ext uri="{FF2B5EF4-FFF2-40B4-BE49-F238E27FC236}">
                <a16:creationId xmlns:a16="http://schemas.microsoft.com/office/drawing/2014/main" id="{2CFC726A-6645-40B0-AC18-DF51743951D2}"/>
              </a:ext>
            </a:extLst>
          </p:cNvPr>
          <p:cNvSpPr/>
          <p:nvPr/>
        </p:nvSpPr>
        <p:spPr>
          <a:xfrm>
            <a:off x="2172564" y="9446964"/>
            <a:ext cx="4905696" cy="457199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b="1">
                <a:solidFill>
                  <a:schemeClr val="bg1"/>
                </a:solidFill>
                <a:latin typeface="Century Gothic" panose="020B0502020202020204" pitchFamily="34" charset="0"/>
              </a:rPr>
              <a:t>Schritt 3</a:t>
            </a:r>
            <a:endParaRPr lang="de-DE" sz="1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de-DE" sz="1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Identifizierung Risiken auf Abschlussebene</a:t>
            </a:r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4FBBD43A-5BC3-4EA0-8833-6041CAEFFCA1}"/>
              </a:ext>
            </a:extLst>
          </p:cNvPr>
          <p:cNvSpPr/>
          <p:nvPr/>
        </p:nvSpPr>
        <p:spPr>
          <a:xfrm>
            <a:off x="2356776" y="9982737"/>
            <a:ext cx="1810315" cy="1593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Einfluss von Faktoren auf den Abschluss als Ganzes oder auf eine Vielzahl von Aussagen</a:t>
            </a:r>
          </a:p>
          <a:p>
            <a:pPr marL="171476" indent="-171476">
              <a:buFont typeface="Arial" panose="020B0604020202020204" pitchFamily="34" charset="0"/>
              <a:buChar char="•"/>
            </a:pP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Indikatoren Integrität Management</a:t>
            </a:r>
          </a:p>
          <a:p>
            <a:pPr marL="171476" indent="-171476">
              <a:buFont typeface="Arial" panose="020B0604020202020204" pitchFamily="34" charset="0"/>
              <a:buChar char="•"/>
            </a:pP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Geschäftsgebaren</a:t>
            </a:r>
          </a:p>
          <a:p>
            <a:pPr marL="171476" indent="-171476">
              <a:buFont typeface="Arial" panose="020B0604020202020204" pitchFamily="34" charset="0"/>
              <a:buChar char="•"/>
            </a:pP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Branche</a:t>
            </a:r>
          </a:p>
          <a:p>
            <a:pPr marL="171476" indent="-171476">
              <a:buFont typeface="Arial" panose="020B0604020202020204" pitchFamily="34" charset="0"/>
              <a:buChar char="•"/>
            </a:pP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Insolvenznähe, </a:t>
            </a:r>
            <a:r>
              <a:rPr lang="de-DE" sz="10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Going-Concern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?</a:t>
            </a:r>
          </a:p>
        </p:txBody>
      </p:sp>
      <p:graphicFrame>
        <p:nvGraphicFramePr>
          <p:cNvPr id="25" name="Tabelle 24">
            <a:extLst>
              <a:ext uri="{FF2B5EF4-FFF2-40B4-BE49-F238E27FC236}">
                <a16:creationId xmlns:a16="http://schemas.microsoft.com/office/drawing/2014/main" id="{4D55B1D0-6B8F-4D88-B721-A5D469A206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2404421"/>
              </p:ext>
            </p:extLst>
          </p:nvPr>
        </p:nvGraphicFramePr>
        <p:xfrm>
          <a:off x="7881436" y="9520813"/>
          <a:ext cx="12336080" cy="46854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9137">
                  <a:extLst>
                    <a:ext uri="{9D8B030D-6E8A-4147-A177-3AD203B41FA5}">
                      <a16:colId xmlns:a16="http://schemas.microsoft.com/office/drawing/2014/main" val="3944845407"/>
                    </a:ext>
                  </a:extLst>
                </a:gridCol>
                <a:gridCol w="3026559">
                  <a:extLst>
                    <a:ext uri="{9D8B030D-6E8A-4147-A177-3AD203B41FA5}">
                      <a16:colId xmlns:a16="http://schemas.microsoft.com/office/drawing/2014/main" val="3383291253"/>
                    </a:ext>
                  </a:extLst>
                </a:gridCol>
                <a:gridCol w="1091298">
                  <a:extLst>
                    <a:ext uri="{9D8B030D-6E8A-4147-A177-3AD203B41FA5}">
                      <a16:colId xmlns:a16="http://schemas.microsoft.com/office/drawing/2014/main" val="3797941986"/>
                    </a:ext>
                  </a:extLst>
                </a:gridCol>
                <a:gridCol w="1091298">
                  <a:extLst>
                    <a:ext uri="{9D8B030D-6E8A-4147-A177-3AD203B41FA5}">
                      <a16:colId xmlns:a16="http://schemas.microsoft.com/office/drawing/2014/main" val="528955884"/>
                    </a:ext>
                  </a:extLst>
                </a:gridCol>
                <a:gridCol w="1091298">
                  <a:extLst>
                    <a:ext uri="{9D8B030D-6E8A-4147-A177-3AD203B41FA5}">
                      <a16:colId xmlns:a16="http://schemas.microsoft.com/office/drawing/2014/main" val="1578445197"/>
                    </a:ext>
                  </a:extLst>
                </a:gridCol>
                <a:gridCol w="1091298">
                  <a:extLst>
                    <a:ext uri="{9D8B030D-6E8A-4147-A177-3AD203B41FA5}">
                      <a16:colId xmlns:a16="http://schemas.microsoft.com/office/drawing/2014/main" val="4147556433"/>
                    </a:ext>
                  </a:extLst>
                </a:gridCol>
                <a:gridCol w="1091298">
                  <a:extLst>
                    <a:ext uri="{9D8B030D-6E8A-4147-A177-3AD203B41FA5}">
                      <a16:colId xmlns:a16="http://schemas.microsoft.com/office/drawing/2014/main" val="4181269640"/>
                    </a:ext>
                  </a:extLst>
                </a:gridCol>
                <a:gridCol w="1091298">
                  <a:extLst>
                    <a:ext uri="{9D8B030D-6E8A-4147-A177-3AD203B41FA5}">
                      <a16:colId xmlns:a16="http://schemas.microsoft.com/office/drawing/2014/main" val="2275659795"/>
                    </a:ext>
                  </a:extLst>
                </a:gridCol>
                <a:gridCol w="1091298">
                  <a:extLst>
                    <a:ext uri="{9D8B030D-6E8A-4147-A177-3AD203B41FA5}">
                      <a16:colId xmlns:a16="http://schemas.microsoft.com/office/drawing/2014/main" val="2126755030"/>
                    </a:ext>
                  </a:extLst>
                </a:gridCol>
                <a:gridCol w="1091298">
                  <a:extLst>
                    <a:ext uri="{9D8B030D-6E8A-4147-A177-3AD203B41FA5}">
                      <a16:colId xmlns:a16="http://schemas.microsoft.com/office/drawing/2014/main" val="621861258"/>
                    </a:ext>
                  </a:extLst>
                </a:gridCol>
              </a:tblGrid>
              <a:tr h="370931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endParaRPr lang="de-DE" sz="80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9"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de-DE" sz="8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Risikobeurteilung nach ISA [DE] 315 (</a:t>
                      </a:r>
                      <a:r>
                        <a:rPr lang="de-DE" sz="800" b="1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Revised</a:t>
                      </a:r>
                      <a:r>
                        <a:rPr lang="de-DE" sz="8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2019): „Spektrum der inhärenten Risiken“ </a:t>
                      </a:r>
                      <a:r>
                        <a:rPr lang="de-DE" sz="900" b="1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(Aspekte, die bei Kryptowährungen in die Risikoidentifikation einbezogen werden könnten)</a:t>
                      </a:r>
                      <a:endParaRPr lang="de-DE" sz="800" b="1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endParaRPr lang="de-DE" sz="90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endParaRPr lang="de-DE" sz="90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endParaRPr lang="de-DE" sz="90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endParaRPr lang="de-DE" sz="90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endParaRPr lang="de-DE" sz="90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endParaRPr lang="de-DE" sz="90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endParaRPr lang="de-DE" sz="90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endParaRPr lang="de-DE" sz="90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6385778"/>
                  </a:ext>
                </a:extLst>
              </a:tr>
              <a:tr h="370931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endParaRPr lang="de-DE" sz="80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de-DE" sz="8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Relevante Risiken auf Aussageebene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8">
                  <a:txBody>
                    <a:bodyPr/>
                    <a:lstStyle/>
                    <a:p>
                      <a:pPr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8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GuV-Posten / Bilanz-Posten / </a:t>
                      </a:r>
                      <a:r>
                        <a:rPr lang="de-DE" sz="800" b="1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Anhangangaben</a:t>
                      </a:r>
                      <a:endParaRPr lang="de-DE" sz="80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endParaRPr lang="de-DE" sz="90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endParaRPr lang="de-DE" sz="90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endParaRPr lang="de-DE" sz="90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endParaRPr lang="de-DE" sz="90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endParaRPr lang="de-DE" sz="90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endParaRPr lang="de-DE" sz="90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endParaRPr lang="de-DE" sz="90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761665"/>
                  </a:ext>
                </a:extLst>
              </a:tr>
              <a:tr h="428184">
                <a:tc rowSpan="8"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de-DE" sz="8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Inhärente Risikofaktoren</a:t>
                      </a: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de-DE" sz="800" b="1" i="1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z. B. Kryptowährungen</a:t>
                      </a:r>
                      <a:endParaRPr lang="de-DE" sz="800" b="1" i="1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de-DE" sz="800" b="1" i="1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(Sonstige Vermögensgegenstände)</a:t>
                      </a:r>
                      <a:endParaRPr lang="de-DE" sz="800" b="1" i="1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de-DE" sz="8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Existenz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Eigentum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de-DE" sz="8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Vollständigkeit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de-DE" sz="8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Bewertung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de-DE" sz="8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Ausweis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de-DE" sz="8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Rechnerische Richtigkeit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de-DE" sz="8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Abgrenzung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de-DE" sz="8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Genauigkeit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091410"/>
                  </a:ext>
                </a:extLst>
              </a:tr>
              <a:tr h="329869">
                <a:tc vMerge="1"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90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Komplexität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1" i="1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Verifizierung über Blockchain erfordert technisches Know-how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1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Verwaltung privater Schlüssel und Multi-Signatur-</a:t>
                      </a:r>
                      <a:r>
                        <a:rPr lang="de-DE" sz="800" b="0" i="1" dirty="0" err="1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Wallets</a:t>
                      </a:r>
                      <a:r>
                        <a:rPr lang="de-DE" sz="800" b="0" i="1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erhöht Komplexität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1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Fragmentierte Transaktionshistorie über verschiedene Börsen/Blockchains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1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Unterschiedliche Bewertungsmethoden (Börsenkurs vs. Interne Modelle)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1" i="1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Unsicherheit bei Klassifikation (Umlauf- oder Anlagevermögen)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1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Manuelle Übertragung von Blockchain-Daten in </a:t>
                      </a:r>
                      <a:r>
                        <a:rPr lang="de-DE" sz="800" b="0" i="1" dirty="0" err="1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Fibu</a:t>
                      </a:r>
                      <a:endParaRPr lang="de-DE" sz="800" b="0" i="1" dirty="0">
                        <a:solidFill>
                          <a:srgbClr val="0070C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1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Zeitliche Zuordnung bei Übertragung von Währungen auf verschiedene Blockchains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1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Unterschiedliche Dezimalstellen bei Token (z.B. ETH 18, BTC: 8)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363046"/>
                  </a:ext>
                </a:extLst>
              </a:tr>
              <a:tr h="329869">
                <a:tc vMerge="1"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90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Subjektivität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1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Abhängigkeit von externen Block-Explorern oder Wallet-Anbietern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1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Zugehörigkeit </a:t>
                      </a:r>
                      <a:r>
                        <a:rPr lang="de-DE" sz="800" b="0" i="1" dirty="0" err="1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Wallets</a:t>
                      </a:r>
                      <a:r>
                        <a:rPr lang="de-DE" sz="800" b="0" i="1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zum Unternehmen objektiv belegbar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1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Subjektive Erfassung von Transaktionen aus dezentralen Quellen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1" i="1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Subjektive Auswahl relevanter Marktdaten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1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Ausweisentscheidung bei hybrider Nutzung (Zahlungsmittel/ Investition)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1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Subjektive Interpretation von Transaktionsgebühren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de-DE" sz="800" b="1" i="1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Periodengerechte Erfassung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1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Schätzung von  nicht börsengehandelten Beträgen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346749"/>
                  </a:ext>
                </a:extLst>
              </a:tr>
              <a:tr h="329869">
                <a:tc vMerge="1"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90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Unsicherheit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1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Risiko von 51%-Angriffen auf Blockchain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1" i="1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Unklare Rechtslage bei Verlust privater Keys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1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Evtl. unvollständige Transaktionsprotokolle bei privaten Blockchains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1" i="1" dirty="0" err="1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Exterme</a:t>
                      </a:r>
                      <a:r>
                        <a:rPr lang="de-DE" sz="800" b="1" i="1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800" b="1" i="1" dirty="0" err="1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Preisvollatilität</a:t>
                      </a:r>
                      <a:endParaRPr lang="de-DE" sz="800" b="1" i="1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1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Fehlende gesetzliche Vorgaben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1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Fehler in Smart </a:t>
                      </a:r>
                      <a:r>
                        <a:rPr lang="de-DE" sz="800" b="0" i="1" dirty="0" err="1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Contracts</a:t>
                      </a:r>
                      <a:r>
                        <a:rPr lang="de-DE" sz="800" b="0" i="1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beeinträchtigen Berechnungen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1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Zeitunterschiede zwischen Block-</a:t>
                      </a:r>
                      <a:r>
                        <a:rPr lang="de-DE" sz="800" b="0" i="1" dirty="0" err="1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chain</a:t>
                      </a:r>
                      <a:r>
                        <a:rPr lang="de-DE" sz="800" b="0" i="1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-Bestätigung und </a:t>
                      </a:r>
                      <a:r>
                        <a:rPr lang="de-DE" sz="800" b="0" i="1" dirty="0" err="1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Fibu</a:t>
                      </a:r>
                      <a:r>
                        <a:rPr lang="de-DE" sz="800" b="0" i="1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-Buchung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1" dirty="0" err="1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Volatilitätsbe</a:t>
                      </a:r>
                      <a:r>
                        <a:rPr lang="de-DE" sz="800" b="0" i="1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-dingte Rundungs-differenzen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2689368"/>
                  </a:ext>
                </a:extLst>
              </a:tr>
              <a:tr h="329869">
                <a:tc vMerge="1"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90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Änderungen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1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Software-Updates können Zugriff auf </a:t>
                      </a:r>
                      <a:r>
                        <a:rPr lang="de-DE" sz="800" b="0" i="1" dirty="0" err="1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Wallets</a:t>
                      </a:r>
                      <a:r>
                        <a:rPr lang="de-DE" sz="800" b="0" i="1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800" b="0" i="1" dirty="0" err="1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beeinträgchtigen</a:t>
                      </a:r>
                      <a:endParaRPr lang="de-DE" sz="800" b="0" i="1" dirty="0">
                        <a:solidFill>
                          <a:srgbClr val="0070C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1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Änderungen in </a:t>
                      </a:r>
                      <a:r>
                        <a:rPr lang="de-DE" sz="800" b="0" i="1" dirty="0" err="1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Schlüsselverwal-tungsprozessen</a:t>
                      </a:r>
                      <a:endParaRPr lang="de-DE" sz="800" b="0" i="1" dirty="0">
                        <a:solidFill>
                          <a:srgbClr val="0070C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1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Neue Transaktions-protokolle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1" i="1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Regulatorische Änderungen </a:t>
                      </a:r>
                      <a:r>
                        <a:rPr lang="de-DE" sz="800" b="1" i="1" dirty="0" err="1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beeiinflussen</a:t>
                      </a:r>
                      <a:r>
                        <a:rPr lang="de-DE" sz="800" b="1" i="1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Marktbewertungen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1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Neue Accounting-Standards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1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Änderungen in Blockchain-Protokollen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1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Wechsel Bilanzierungsmethode (</a:t>
                      </a:r>
                      <a:r>
                        <a:rPr lang="de-DE" sz="800" b="0" i="1" dirty="0" err="1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FiFo</a:t>
                      </a:r>
                      <a:r>
                        <a:rPr lang="de-DE" sz="800" b="0" i="1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1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Anpassung Bewertungsmodelle bei neuen Vorgaben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727983"/>
                  </a:ext>
                </a:extLst>
              </a:tr>
              <a:tr h="329869">
                <a:tc vMerge="1"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90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Einseitige Ausrichtung / dolose Handlungen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1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Gefälschte Transaktionsbestätigungen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1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Diebstahl privater Schlüssel durch Insider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1" i="1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Verschleierung von Transaktionen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1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Kursmanipulation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1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Falsche Klassifikation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1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Verwendung falscher Umrechnungskurse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1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Vorverlegung Buchungszeitpunkt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1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Falsche Angaben zum Marktwert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4633591"/>
                  </a:ext>
                </a:extLst>
              </a:tr>
              <a:tr h="424864">
                <a:tc vMerge="1"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endParaRPr lang="de-DE" sz="10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de-DE" sz="8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Risikobeurteilung insgesamt</a:t>
                      </a:r>
                    </a:p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de-DE" sz="7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(Begründung der Risikobeurteilung)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800" b="1" i="1" dirty="0">
                        <a:solidFill>
                          <a:srgbClr val="0070C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800" b="0" i="1" dirty="0">
                        <a:solidFill>
                          <a:srgbClr val="0070C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800" b="0" i="1" dirty="0">
                        <a:solidFill>
                          <a:srgbClr val="0070C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endParaRPr lang="de-DE" sz="800" b="1" i="1" dirty="0">
                        <a:solidFill>
                          <a:srgbClr val="0070C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endParaRPr lang="de-DE" sz="800" b="0" i="1" dirty="0">
                        <a:solidFill>
                          <a:srgbClr val="0070C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endParaRPr lang="de-DE" sz="800" b="0" i="1" dirty="0">
                        <a:solidFill>
                          <a:srgbClr val="0070C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endParaRPr lang="de-DE" sz="800" b="1" i="1" dirty="0">
                        <a:solidFill>
                          <a:srgbClr val="0070C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800" b="0" i="1" dirty="0">
                        <a:solidFill>
                          <a:srgbClr val="0070C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439063"/>
                  </a:ext>
                </a:extLst>
              </a:tr>
              <a:tr h="408272">
                <a:tc vMerge="1"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de-DE" sz="9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A3"/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de-DE" sz="8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Risiko, dass aussagebezogene PH alleine nicht ausreichend sind </a:t>
                      </a:r>
                      <a:r>
                        <a:rPr lang="de-DE" sz="7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(nur im Falle einer Feststellung zu dokumentieren)</a:t>
                      </a:r>
                      <a:endParaRPr lang="de-DE" sz="8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endParaRPr lang="de-DE" sz="8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endParaRPr lang="de-DE" sz="9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endParaRPr lang="de-DE" sz="9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endParaRPr lang="de-DE" sz="9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endParaRPr lang="de-DE" sz="9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endParaRPr lang="de-DE" sz="9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endParaRPr lang="de-DE" sz="9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endParaRPr lang="de-DE" sz="9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9109238"/>
                  </a:ext>
                </a:extLst>
              </a:tr>
            </a:tbl>
          </a:graphicData>
        </a:graphic>
      </p:graphicFrame>
      <p:sp>
        <p:nvSpPr>
          <p:cNvPr id="26" name="Rechteck 25">
            <a:extLst>
              <a:ext uri="{FF2B5EF4-FFF2-40B4-BE49-F238E27FC236}">
                <a16:creationId xmlns:a16="http://schemas.microsoft.com/office/drawing/2014/main" id="{29DE4B7A-D265-46C7-8812-E4D668B4579D}"/>
              </a:ext>
            </a:extLst>
          </p:cNvPr>
          <p:cNvSpPr/>
          <p:nvPr/>
        </p:nvSpPr>
        <p:spPr>
          <a:xfrm>
            <a:off x="1940992" y="8722254"/>
            <a:ext cx="1787544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de-DE" sz="1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RISIKEN ABSCHLUSSEBENE</a:t>
            </a:r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F0D33566-1764-4004-8B76-D8F52E664581}"/>
              </a:ext>
            </a:extLst>
          </p:cNvPr>
          <p:cNvSpPr/>
          <p:nvPr/>
        </p:nvSpPr>
        <p:spPr>
          <a:xfrm>
            <a:off x="7805948" y="8719405"/>
            <a:ext cx="1787544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de-DE" sz="1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RISIKEN AUSSAGEEBENE</a:t>
            </a:r>
          </a:p>
        </p:txBody>
      </p:sp>
      <p:sp>
        <p:nvSpPr>
          <p:cNvPr id="28" name="Rechteck: abgerundete Ecken 27">
            <a:extLst>
              <a:ext uri="{FF2B5EF4-FFF2-40B4-BE49-F238E27FC236}">
                <a16:creationId xmlns:a16="http://schemas.microsoft.com/office/drawing/2014/main" id="{E7C458C3-0DE5-4772-8C23-141F1FA23B77}"/>
              </a:ext>
            </a:extLst>
          </p:cNvPr>
          <p:cNvSpPr/>
          <p:nvPr/>
        </p:nvSpPr>
        <p:spPr>
          <a:xfrm>
            <a:off x="1831280" y="8953808"/>
            <a:ext cx="5685063" cy="4890244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de-DE" sz="1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9" name="Rechteck: abgerundete Ecken 28">
            <a:extLst>
              <a:ext uri="{FF2B5EF4-FFF2-40B4-BE49-F238E27FC236}">
                <a16:creationId xmlns:a16="http://schemas.microsoft.com/office/drawing/2014/main" id="{2E83B016-2BA1-4586-9BE4-46E367B1DB77}"/>
              </a:ext>
            </a:extLst>
          </p:cNvPr>
          <p:cNvSpPr/>
          <p:nvPr/>
        </p:nvSpPr>
        <p:spPr>
          <a:xfrm>
            <a:off x="8152905" y="9008990"/>
            <a:ext cx="12064607" cy="451887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899" b="1">
                <a:solidFill>
                  <a:schemeClr val="bg1"/>
                </a:solidFill>
                <a:latin typeface="Century Gothic" panose="020B0502020202020204" pitchFamily="34" charset="0"/>
              </a:rPr>
              <a:t>Schritt 4</a:t>
            </a:r>
            <a:endParaRPr lang="de-DE" sz="899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de-DE" sz="899" b="1" dirty="0">
                <a:solidFill>
                  <a:schemeClr val="bg1"/>
                </a:solidFill>
                <a:latin typeface="Century Gothic" panose="020B0502020202020204" pitchFamily="34" charset="0"/>
              </a:rPr>
              <a:t>Relevante Aussagen / Verstehen inhärenter Risikofaktoren /</a:t>
            </a:r>
          </a:p>
          <a:p>
            <a:pPr algn="ctr"/>
            <a:r>
              <a:rPr lang="de-DE" sz="899" b="1" dirty="0">
                <a:solidFill>
                  <a:schemeClr val="bg1"/>
                </a:solidFill>
                <a:latin typeface="Century Gothic" panose="020B0502020202020204" pitchFamily="34" charset="0"/>
              </a:rPr>
              <a:t>Wesentliche Kategorien von Geschäftsvorfällen sowie relevante Kontrollen</a:t>
            </a:r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31EE0FDD-84F0-429A-A66A-0991948ED2DA}"/>
              </a:ext>
            </a:extLst>
          </p:cNvPr>
          <p:cNvSpPr/>
          <p:nvPr/>
        </p:nvSpPr>
        <p:spPr>
          <a:xfrm>
            <a:off x="2095363" y="9348766"/>
            <a:ext cx="5073977" cy="4196035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de-DE" sz="10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1" name="Rechteck 30">
            <a:extLst>
              <a:ext uri="{FF2B5EF4-FFF2-40B4-BE49-F238E27FC236}">
                <a16:creationId xmlns:a16="http://schemas.microsoft.com/office/drawing/2014/main" id="{7B741C68-8B70-4B8C-8D95-A81E6F9A779E}"/>
              </a:ext>
            </a:extLst>
          </p:cNvPr>
          <p:cNvSpPr/>
          <p:nvPr/>
        </p:nvSpPr>
        <p:spPr>
          <a:xfrm>
            <a:off x="2239215" y="9495563"/>
            <a:ext cx="360000" cy="36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3</a:t>
            </a:r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BD5F0467-89DA-48CB-BDE2-7E2375F87E0B}"/>
              </a:ext>
            </a:extLst>
          </p:cNvPr>
          <p:cNvSpPr/>
          <p:nvPr/>
        </p:nvSpPr>
        <p:spPr>
          <a:xfrm>
            <a:off x="8215245" y="9041594"/>
            <a:ext cx="360000" cy="36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4</a:t>
            </a:r>
          </a:p>
        </p:txBody>
      </p:sp>
      <p:sp>
        <p:nvSpPr>
          <p:cNvPr id="33" name="Ellipse 32">
            <a:extLst>
              <a:ext uri="{FF2B5EF4-FFF2-40B4-BE49-F238E27FC236}">
                <a16:creationId xmlns:a16="http://schemas.microsoft.com/office/drawing/2014/main" id="{F1F159C0-F57E-4718-9A2F-F85B28265F44}"/>
              </a:ext>
            </a:extLst>
          </p:cNvPr>
          <p:cNvSpPr/>
          <p:nvPr/>
        </p:nvSpPr>
        <p:spPr>
          <a:xfrm>
            <a:off x="8616735" y="10964041"/>
            <a:ext cx="236501" cy="23805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899" b="1" dirty="0">
                <a:solidFill>
                  <a:schemeClr val="bg1"/>
                </a:solidFill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34" name="Ellipse 33">
            <a:extLst>
              <a:ext uri="{FF2B5EF4-FFF2-40B4-BE49-F238E27FC236}">
                <a16:creationId xmlns:a16="http://schemas.microsoft.com/office/drawing/2014/main" id="{28CA0257-C738-4340-BECB-05EC33A702B5}"/>
              </a:ext>
            </a:extLst>
          </p:cNvPr>
          <p:cNvSpPr/>
          <p:nvPr/>
        </p:nvSpPr>
        <p:spPr>
          <a:xfrm>
            <a:off x="8616736" y="11654084"/>
            <a:ext cx="236501" cy="23805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899" b="1" dirty="0">
                <a:solidFill>
                  <a:schemeClr val="bg1"/>
                </a:solidFill>
                <a:latin typeface="Century Gothic" panose="020B0502020202020204" pitchFamily="34" charset="0"/>
              </a:rPr>
              <a:t>2</a:t>
            </a:r>
          </a:p>
        </p:txBody>
      </p:sp>
      <p:sp>
        <p:nvSpPr>
          <p:cNvPr id="35" name="Ellipse 34">
            <a:extLst>
              <a:ext uri="{FF2B5EF4-FFF2-40B4-BE49-F238E27FC236}">
                <a16:creationId xmlns:a16="http://schemas.microsoft.com/office/drawing/2014/main" id="{08D06D9C-F2CF-41ED-AFD1-27B6C45BF5F6}"/>
              </a:ext>
            </a:extLst>
          </p:cNvPr>
          <p:cNvSpPr/>
          <p:nvPr/>
        </p:nvSpPr>
        <p:spPr>
          <a:xfrm>
            <a:off x="8622142" y="12139930"/>
            <a:ext cx="236501" cy="23805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899" b="1" dirty="0">
                <a:solidFill>
                  <a:schemeClr val="bg1"/>
                </a:solidFill>
                <a:latin typeface="Century Gothic" panose="020B0502020202020204" pitchFamily="34" charset="0"/>
              </a:rPr>
              <a:t>3</a:t>
            </a:r>
          </a:p>
        </p:txBody>
      </p:sp>
      <p:sp>
        <p:nvSpPr>
          <p:cNvPr id="36" name="Ellipse 35">
            <a:extLst>
              <a:ext uri="{FF2B5EF4-FFF2-40B4-BE49-F238E27FC236}">
                <a16:creationId xmlns:a16="http://schemas.microsoft.com/office/drawing/2014/main" id="{3F5AFD29-9122-4424-86B2-C60B8BCCA07B}"/>
              </a:ext>
            </a:extLst>
          </p:cNvPr>
          <p:cNvSpPr/>
          <p:nvPr/>
        </p:nvSpPr>
        <p:spPr>
          <a:xfrm>
            <a:off x="8622142" y="12635515"/>
            <a:ext cx="236501" cy="23805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899" b="1" dirty="0">
                <a:solidFill>
                  <a:schemeClr val="bg1"/>
                </a:solidFill>
                <a:latin typeface="Century Gothic" panose="020B0502020202020204" pitchFamily="34" charset="0"/>
              </a:rPr>
              <a:t>4</a:t>
            </a:r>
          </a:p>
        </p:txBody>
      </p:sp>
      <p:sp>
        <p:nvSpPr>
          <p:cNvPr id="37" name="Ellipse 36">
            <a:extLst>
              <a:ext uri="{FF2B5EF4-FFF2-40B4-BE49-F238E27FC236}">
                <a16:creationId xmlns:a16="http://schemas.microsoft.com/office/drawing/2014/main" id="{31358A43-7973-403F-A645-84B2A25862FE}"/>
              </a:ext>
            </a:extLst>
          </p:cNvPr>
          <p:cNvSpPr/>
          <p:nvPr/>
        </p:nvSpPr>
        <p:spPr>
          <a:xfrm>
            <a:off x="11750206" y="10262567"/>
            <a:ext cx="236501" cy="23805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899" b="1" dirty="0">
                <a:solidFill>
                  <a:schemeClr val="bg1"/>
                </a:solidFill>
                <a:latin typeface="Century Gothic" panose="020B0502020202020204" pitchFamily="34" charset="0"/>
              </a:rPr>
              <a:t>E</a:t>
            </a:r>
          </a:p>
        </p:txBody>
      </p:sp>
      <p:sp>
        <p:nvSpPr>
          <p:cNvPr id="38" name="Ellipse 37">
            <a:extLst>
              <a:ext uri="{FF2B5EF4-FFF2-40B4-BE49-F238E27FC236}">
                <a16:creationId xmlns:a16="http://schemas.microsoft.com/office/drawing/2014/main" id="{FAE8C079-4882-4685-BAA3-06D3D0C0EE0C}"/>
              </a:ext>
            </a:extLst>
          </p:cNvPr>
          <p:cNvSpPr/>
          <p:nvPr/>
        </p:nvSpPr>
        <p:spPr>
          <a:xfrm>
            <a:off x="12571807" y="10229924"/>
            <a:ext cx="324000" cy="32400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501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9" name="Ellipse 38">
            <a:extLst>
              <a:ext uri="{FF2B5EF4-FFF2-40B4-BE49-F238E27FC236}">
                <a16:creationId xmlns:a16="http://schemas.microsoft.com/office/drawing/2014/main" id="{F2F5E41C-7CDB-40E2-8BD7-D01C2B2836A4}"/>
              </a:ext>
            </a:extLst>
          </p:cNvPr>
          <p:cNvSpPr/>
          <p:nvPr/>
        </p:nvSpPr>
        <p:spPr>
          <a:xfrm>
            <a:off x="13722861" y="10284174"/>
            <a:ext cx="236501" cy="23805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899" b="1" dirty="0">
                <a:solidFill>
                  <a:schemeClr val="bg1"/>
                </a:solidFill>
                <a:latin typeface="Century Gothic" panose="020B0502020202020204" pitchFamily="34" charset="0"/>
              </a:rPr>
              <a:t>V</a:t>
            </a:r>
          </a:p>
        </p:txBody>
      </p:sp>
      <p:sp>
        <p:nvSpPr>
          <p:cNvPr id="40" name="Ellipse 39">
            <a:extLst>
              <a:ext uri="{FF2B5EF4-FFF2-40B4-BE49-F238E27FC236}">
                <a16:creationId xmlns:a16="http://schemas.microsoft.com/office/drawing/2014/main" id="{E41B0085-7D75-4806-9A13-6CFA89053F6E}"/>
              </a:ext>
            </a:extLst>
          </p:cNvPr>
          <p:cNvSpPr/>
          <p:nvPr/>
        </p:nvSpPr>
        <p:spPr>
          <a:xfrm>
            <a:off x="14904249" y="10284174"/>
            <a:ext cx="236501" cy="23805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899" b="1" dirty="0">
                <a:solidFill>
                  <a:schemeClr val="bg1"/>
                </a:solidFill>
                <a:latin typeface="Century Gothic" panose="020B0502020202020204" pitchFamily="34" charset="0"/>
              </a:rPr>
              <a:t>B</a:t>
            </a:r>
          </a:p>
        </p:txBody>
      </p:sp>
      <p:sp>
        <p:nvSpPr>
          <p:cNvPr id="41" name="Ellipse 40">
            <a:extLst>
              <a:ext uri="{FF2B5EF4-FFF2-40B4-BE49-F238E27FC236}">
                <a16:creationId xmlns:a16="http://schemas.microsoft.com/office/drawing/2014/main" id="{BE106A5E-B16A-478E-B5BB-D6A2D3664C7D}"/>
              </a:ext>
            </a:extLst>
          </p:cNvPr>
          <p:cNvSpPr/>
          <p:nvPr/>
        </p:nvSpPr>
        <p:spPr>
          <a:xfrm>
            <a:off x="8617295" y="13077673"/>
            <a:ext cx="236501" cy="23805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899" b="1" dirty="0">
                <a:solidFill>
                  <a:schemeClr val="bg1"/>
                </a:solidFill>
                <a:latin typeface="Century Gothic" panose="020B0502020202020204" pitchFamily="34" charset="0"/>
              </a:rPr>
              <a:t>5</a:t>
            </a:r>
          </a:p>
        </p:txBody>
      </p:sp>
      <p:sp>
        <p:nvSpPr>
          <p:cNvPr id="42" name="Rechteck 41">
            <a:extLst>
              <a:ext uri="{FF2B5EF4-FFF2-40B4-BE49-F238E27FC236}">
                <a16:creationId xmlns:a16="http://schemas.microsoft.com/office/drawing/2014/main" id="{2F2F5A7B-F36B-4FB3-A1E4-5AC39F963FC2}"/>
              </a:ext>
            </a:extLst>
          </p:cNvPr>
          <p:cNvSpPr/>
          <p:nvPr/>
        </p:nvSpPr>
        <p:spPr>
          <a:xfrm>
            <a:off x="12535650" y="10284174"/>
            <a:ext cx="452714" cy="2326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de-DE" sz="899" b="1" dirty="0">
                <a:solidFill>
                  <a:schemeClr val="bg1"/>
                </a:solidFill>
                <a:latin typeface="Century Gothic" panose="020B0502020202020204" pitchFamily="34" charset="0"/>
              </a:rPr>
              <a:t>R&amp;V</a:t>
            </a:r>
          </a:p>
        </p:txBody>
      </p:sp>
      <p:sp>
        <p:nvSpPr>
          <p:cNvPr id="43" name="Ellipse 42">
            <a:extLst>
              <a:ext uri="{FF2B5EF4-FFF2-40B4-BE49-F238E27FC236}">
                <a16:creationId xmlns:a16="http://schemas.microsoft.com/office/drawing/2014/main" id="{832DBB45-AB4C-41B6-8510-7D0386607F5A}"/>
              </a:ext>
            </a:extLst>
          </p:cNvPr>
          <p:cNvSpPr/>
          <p:nvPr/>
        </p:nvSpPr>
        <p:spPr>
          <a:xfrm>
            <a:off x="15866365" y="10286231"/>
            <a:ext cx="236501" cy="23805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899" b="1" dirty="0">
                <a:solidFill>
                  <a:schemeClr val="bg1"/>
                </a:solidFill>
                <a:latin typeface="Century Gothic" panose="020B0502020202020204" pitchFamily="34" charset="0"/>
              </a:rPr>
              <a:t>A</a:t>
            </a:r>
          </a:p>
        </p:txBody>
      </p:sp>
      <p:sp>
        <p:nvSpPr>
          <p:cNvPr id="44" name="Ellipse 43">
            <a:extLst>
              <a:ext uri="{FF2B5EF4-FFF2-40B4-BE49-F238E27FC236}">
                <a16:creationId xmlns:a16="http://schemas.microsoft.com/office/drawing/2014/main" id="{848F10BE-01EA-4AC7-AD72-7B7314819A50}"/>
              </a:ext>
            </a:extLst>
          </p:cNvPr>
          <p:cNvSpPr/>
          <p:nvPr/>
        </p:nvSpPr>
        <p:spPr>
          <a:xfrm>
            <a:off x="17030523" y="10176817"/>
            <a:ext cx="236501" cy="23805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899" b="1" dirty="0">
                <a:solidFill>
                  <a:schemeClr val="bg1"/>
                </a:solidFill>
                <a:latin typeface="Century Gothic" panose="020B0502020202020204" pitchFamily="34" charset="0"/>
              </a:rPr>
              <a:t>R</a:t>
            </a:r>
          </a:p>
        </p:txBody>
      </p:sp>
      <p:sp>
        <p:nvSpPr>
          <p:cNvPr id="45" name="Ellipse 44">
            <a:extLst>
              <a:ext uri="{FF2B5EF4-FFF2-40B4-BE49-F238E27FC236}">
                <a16:creationId xmlns:a16="http://schemas.microsoft.com/office/drawing/2014/main" id="{C552B5B5-9FC9-4D23-A500-A6108A4D2730}"/>
              </a:ext>
            </a:extLst>
          </p:cNvPr>
          <p:cNvSpPr/>
          <p:nvPr/>
        </p:nvSpPr>
        <p:spPr>
          <a:xfrm>
            <a:off x="18312931" y="10213445"/>
            <a:ext cx="236501" cy="23805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899" b="1" dirty="0">
                <a:solidFill>
                  <a:schemeClr val="bg1"/>
                </a:solidFill>
                <a:latin typeface="Century Gothic" panose="020B0502020202020204" pitchFamily="34" charset="0"/>
              </a:rPr>
              <a:t>P</a:t>
            </a:r>
          </a:p>
        </p:txBody>
      </p:sp>
      <p:sp>
        <p:nvSpPr>
          <p:cNvPr id="46" name="Ellipse 45">
            <a:extLst>
              <a:ext uri="{FF2B5EF4-FFF2-40B4-BE49-F238E27FC236}">
                <a16:creationId xmlns:a16="http://schemas.microsoft.com/office/drawing/2014/main" id="{63FFF2BE-A674-494A-A799-C0FDDD5241D2}"/>
              </a:ext>
            </a:extLst>
          </p:cNvPr>
          <p:cNvSpPr/>
          <p:nvPr/>
        </p:nvSpPr>
        <p:spPr>
          <a:xfrm>
            <a:off x="19445636" y="10245574"/>
            <a:ext cx="236501" cy="23805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899" b="1" dirty="0">
                <a:solidFill>
                  <a:schemeClr val="bg1"/>
                </a:solidFill>
                <a:latin typeface="Century Gothic" panose="020B0502020202020204" pitchFamily="34" charset="0"/>
              </a:rPr>
              <a:t>G</a:t>
            </a:r>
          </a:p>
        </p:txBody>
      </p:sp>
      <p:sp>
        <p:nvSpPr>
          <p:cNvPr id="51" name="Rechteck 50">
            <a:extLst>
              <a:ext uri="{FF2B5EF4-FFF2-40B4-BE49-F238E27FC236}">
                <a16:creationId xmlns:a16="http://schemas.microsoft.com/office/drawing/2014/main" id="{421257F4-8AB0-4056-A26C-A0F0C8AFFF30}"/>
              </a:ext>
            </a:extLst>
          </p:cNvPr>
          <p:cNvSpPr/>
          <p:nvPr/>
        </p:nvSpPr>
        <p:spPr>
          <a:xfrm>
            <a:off x="4162496" y="10009667"/>
            <a:ext cx="2932871" cy="3441770"/>
          </a:xfrm>
          <a:prstGeom prst="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de-DE" sz="1000" b="1">
                <a:solidFill>
                  <a:srgbClr val="FF0000"/>
                </a:solidFill>
                <a:latin typeface="Century Gothic" panose="020B0502020202020204" pitchFamily="34" charset="0"/>
              </a:rPr>
              <a:t>Spezielle Aspekte </a:t>
            </a:r>
            <a:r>
              <a:rPr lang="de-DE" sz="1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für Kryptowährungen:</a:t>
            </a:r>
          </a:p>
          <a:p>
            <a:b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Kryptowährungen sind </a:t>
            </a:r>
            <a:r>
              <a:rPr lang="de-DE" sz="10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anonymisierbar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, schnell übertragbar und schwer kontrollierbar. </a:t>
            </a:r>
          </a:p>
          <a:p>
            <a:b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Risiken für Fraud: </a:t>
            </a:r>
            <a:br>
              <a:rPr lang="de-DE" sz="1000" b="1" dirty="0">
                <a:solidFill>
                  <a:srgbClr val="FF0000"/>
                </a:solidFill>
                <a:latin typeface="Century Gothic" panose="020B0502020202020204" pitchFamily="34" charset="0"/>
              </a:rPr>
            </a:b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Im Extremfall ermöglichen sie dem Management: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Verschleierung von Vermögenswerten 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(z.B. Nutzung nicht offengelegter </a:t>
            </a:r>
            <a:r>
              <a:rPr lang="de-DE" sz="10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Wallets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Nicht deklarierte Transaktionen 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mit nahestehenden Personen oder Dritten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Bilanzfälschung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 durch falsche Angaben zu Bestand, Bewertung oder Eigentum</a:t>
            </a:r>
            <a:b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endParaRPr lang="de-DE" sz="1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de-DE" sz="1000" b="1" dirty="0" err="1">
                <a:solidFill>
                  <a:srgbClr val="FF0000"/>
                </a:solidFill>
                <a:latin typeface="Century Gothic" panose="020B0502020202020204" pitchFamily="34" charset="0"/>
              </a:rPr>
              <a:t>Going</a:t>
            </a:r>
            <a:r>
              <a:rPr lang="de-DE" sz="1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-</a:t>
            </a:r>
            <a:r>
              <a:rPr lang="de-DE" sz="1000" b="1" dirty="0" err="1">
                <a:solidFill>
                  <a:srgbClr val="FF0000"/>
                </a:solidFill>
                <a:latin typeface="Century Gothic" panose="020B0502020202020204" pitchFamily="34" charset="0"/>
              </a:rPr>
              <a:t>Concern</a:t>
            </a:r>
            <a:r>
              <a:rPr lang="de-DE" sz="1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-Risiken:</a:t>
            </a:r>
          </a:p>
          <a:p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Wenn das Unternehmen </a:t>
            </a: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sehr stark auf Kryptowährungen setzt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, könnte aufgrund der </a:t>
            </a: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Volatilität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 die Unternehmensfortführung bei </a:t>
            </a: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Totalverlust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 gefährdet werden.</a:t>
            </a:r>
          </a:p>
        </p:txBody>
      </p:sp>
      <p:sp>
        <p:nvSpPr>
          <p:cNvPr id="10" name="Rechteck: abgerundete Ecken 9">
            <a:extLst>
              <a:ext uri="{FF2B5EF4-FFF2-40B4-BE49-F238E27FC236}">
                <a16:creationId xmlns:a16="http://schemas.microsoft.com/office/drawing/2014/main" id="{2B9B8AE2-5512-47C7-ADC4-2E32BCF8C75D}"/>
              </a:ext>
            </a:extLst>
          </p:cNvPr>
          <p:cNvSpPr/>
          <p:nvPr/>
        </p:nvSpPr>
        <p:spPr>
          <a:xfrm rot="188180">
            <a:off x="17067729" y="1437514"/>
            <a:ext cx="2746930" cy="618018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latin typeface="Century Gothic" panose="020B0502020202020204" pitchFamily="34" charset="0"/>
              </a:rPr>
              <a:t>Auszug aus Prüfungsschema</a:t>
            </a:r>
            <a:br>
              <a:rPr lang="de-DE" sz="1400" b="1" dirty="0">
                <a:latin typeface="Century Gothic" panose="020B0502020202020204" pitchFamily="34" charset="0"/>
              </a:rPr>
            </a:br>
            <a:r>
              <a:rPr lang="de-DE" sz="1400" b="1" dirty="0">
                <a:latin typeface="Century Gothic" panose="020B0502020202020204" pitchFamily="34" charset="0"/>
              </a:rPr>
              <a:t> ISA [DE] 315 (</a:t>
            </a:r>
            <a:r>
              <a:rPr lang="de-DE" sz="1400" b="1" dirty="0" err="1">
                <a:latin typeface="Century Gothic" panose="020B0502020202020204" pitchFamily="34" charset="0"/>
              </a:rPr>
              <a:t>Revised</a:t>
            </a:r>
            <a:r>
              <a:rPr lang="de-DE" sz="1400" b="1" dirty="0">
                <a:latin typeface="Century Gothic" panose="020B0502020202020204" pitchFamily="34" charset="0"/>
              </a:rPr>
              <a:t> 2019)</a:t>
            </a:r>
          </a:p>
        </p:txBody>
      </p:sp>
      <p:sp>
        <p:nvSpPr>
          <p:cNvPr id="48" name="Rechteck 47">
            <a:extLst>
              <a:ext uri="{FF2B5EF4-FFF2-40B4-BE49-F238E27FC236}">
                <a16:creationId xmlns:a16="http://schemas.microsoft.com/office/drawing/2014/main" id="{CD47ECFE-D0A7-403E-B5D7-252893F5BD8F}"/>
              </a:ext>
            </a:extLst>
          </p:cNvPr>
          <p:cNvSpPr/>
          <p:nvPr/>
        </p:nvSpPr>
        <p:spPr>
          <a:xfrm>
            <a:off x="16696449" y="14206235"/>
            <a:ext cx="3598244" cy="6120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DE" sz="1200" b="1">
                <a:solidFill>
                  <a:srgbClr val="00B0F0"/>
                </a:solidFill>
                <a:latin typeface="Century Gothic" panose="020B0502020202020204" pitchFamily="34" charset="0"/>
              </a:rPr>
              <a:t>Praxishilfe 9/3</a:t>
            </a:r>
            <a:endParaRPr lang="de-DE" sz="1200" b="1" dirty="0">
              <a:solidFill>
                <a:srgbClr val="00B0F0"/>
              </a:solidFill>
              <a:latin typeface="Century Gothic" panose="020B0502020202020204" pitchFamily="34" charset="0"/>
            </a:endParaRP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5728BF4B-5476-4EA5-B5E5-64B536518191}"/>
              </a:ext>
            </a:extLst>
          </p:cNvPr>
          <p:cNvSpPr/>
          <p:nvPr/>
        </p:nvSpPr>
        <p:spPr>
          <a:xfrm>
            <a:off x="12460568" y="2272246"/>
            <a:ext cx="360000" cy="36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2</a:t>
            </a:r>
          </a:p>
        </p:txBody>
      </p:sp>
      <p:sp>
        <p:nvSpPr>
          <p:cNvPr id="47" name="Rechteck: abgerundete Ecken 46">
            <a:extLst>
              <a:ext uri="{FF2B5EF4-FFF2-40B4-BE49-F238E27FC236}">
                <a16:creationId xmlns:a16="http://schemas.microsoft.com/office/drawing/2014/main" id="{1ACEFDC4-0479-4277-9C95-CCE7C1D18B3C}"/>
              </a:ext>
            </a:extLst>
          </p:cNvPr>
          <p:cNvSpPr/>
          <p:nvPr/>
        </p:nvSpPr>
        <p:spPr>
          <a:xfrm>
            <a:off x="14100574" y="13914658"/>
            <a:ext cx="1728000" cy="47893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Bedeutsame Risiken ?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6DB5503A-4891-41E5-BA21-9268AD12131E}"/>
              </a:ext>
            </a:extLst>
          </p:cNvPr>
          <p:cNvSpPr/>
          <p:nvPr/>
        </p:nvSpPr>
        <p:spPr>
          <a:xfrm rot="16200000">
            <a:off x="19727143" y="889074"/>
            <a:ext cx="468302" cy="17939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600">
                <a:solidFill>
                  <a:srgbClr val="00B0F0"/>
                </a:solidFill>
                <a:latin typeface="Century Gothic" panose="020B0502020202020204" pitchFamily="34" charset="0"/>
              </a:rPr>
              <a:t>09/2025</a:t>
            </a:r>
          </a:p>
        </p:txBody>
      </p:sp>
    </p:spTree>
    <p:extLst>
      <p:ext uri="{BB962C8B-B14F-4D97-AF65-F5344CB8AC3E}">
        <p14:creationId xmlns:p14="http://schemas.microsoft.com/office/powerpoint/2010/main" val="18944983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936</Words>
  <Application>Microsoft Office PowerPoint</Application>
  <PresentationFormat>Benutzerdefiniert</PresentationFormat>
  <Paragraphs>175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Times New Roman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Henrich, Cornelia - AUDfIT</dc:creator>
  <cp:lastModifiedBy>Ufkes, Christina - LÖSLE</cp:lastModifiedBy>
  <cp:revision>31</cp:revision>
  <cp:lastPrinted>2025-10-06T13:14:00Z</cp:lastPrinted>
  <dcterms:created xsi:type="dcterms:W3CDTF">2025-05-21T05:37:03Z</dcterms:created>
  <dcterms:modified xsi:type="dcterms:W3CDTF">2025-10-13T09:04:03Z</dcterms:modified>
</cp:coreProperties>
</file>