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4980" r:id="rId3"/>
    <p:sldId id="5034" r:id="rId4"/>
    <p:sldId id="361" r:id="rId5"/>
    <p:sldId id="5587" r:id="rId6"/>
    <p:sldId id="5578" r:id="rId7"/>
    <p:sldId id="5581" r:id="rId8"/>
    <p:sldId id="5582" r:id="rId9"/>
    <p:sldId id="5586" r:id="rId10"/>
    <p:sldId id="5580" r:id="rId11"/>
    <p:sldId id="5585" r:id="rId12"/>
    <p:sldId id="5584" r:id="rId13"/>
    <p:sldId id="5583" r:id="rId14"/>
    <p:sldId id="5588" r:id="rId15"/>
    <p:sldId id="5575" r:id="rId16"/>
    <p:sldId id="5577" r:id="rId17"/>
    <p:sldId id="5589" r:id="rId18"/>
    <p:sldId id="5044" r:id="rId19"/>
    <p:sldId id="5033" r:id="rId20"/>
    <p:sldId id="5036" r:id="rId21"/>
    <p:sldId id="5592" r:id="rId22"/>
    <p:sldId id="5590" r:id="rId23"/>
    <p:sldId id="5591" r:id="rId24"/>
    <p:sldId id="5030" r:id="rId25"/>
    <p:sldId id="5026" r:id="rId26"/>
    <p:sldId id="5304" r:id="rId27"/>
    <p:sldId id="5572" r:id="rId28"/>
    <p:sldId id="5223" r:id="rId29"/>
    <p:sldId id="5574" r:id="rId30"/>
    <p:sldId id="5224" r:id="rId31"/>
    <p:sldId id="5232" r:id="rId32"/>
    <p:sldId id="5594" r:id="rId33"/>
    <p:sldId id="5233" r:id="rId34"/>
    <p:sldId id="5593" r:id="rId35"/>
    <p:sldId id="5595" r:id="rId36"/>
    <p:sldId id="5596" r:id="rId37"/>
    <p:sldId id="4989" r:id="rId38"/>
  </p:sldIdLst>
  <p:sldSz cx="12192000" cy="6858000"/>
  <p:notesSz cx="6735763" cy="9866313"/>
  <p:custDataLst>
    <p:tags r:id="rId4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2363">
          <p15:clr>
            <a:srgbClr val="A4A3A4"/>
          </p15:clr>
        </p15:guide>
        <p15:guide id="4" pos="2691">
          <p15:clr>
            <a:srgbClr val="A4A3A4"/>
          </p15:clr>
        </p15:guide>
        <p15:guide id="5" pos="2596">
          <p15:clr>
            <a:srgbClr val="A4A3A4"/>
          </p15:clr>
        </p15:guide>
        <p15:guide id="6" pos="7381">
          <p15:clr>
            <a:srgbClr val="A4A3A4"/>
          </p15:clr>
        </p15:guide>
        <p15:guide id="7" pos="5110" userDrawn="1">
          <p15:clr>
            <a:srgbClr val="A4A3A4"/>
          </p15:clr>
        </p15:guide>
        <p15:guide id="8" pos="307">
          <p15:clr>
            <a:srgbClr val="A4A3A4"/>
          </p15:clr>
        </p15:guide>
        <p15:guide id="9" pos="4989">
          <p15:clr>
            <a:srgbClr val="A4A3A4"/>
          </p15:clr>
        </p15:guide>
        <p15:guide id="10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Paula - LÖSLE" initials="KP-L" lastIdx="0" clrIdx="0">
    <p:extLst>
      <p:ext uri="{19B8F6BF-5375-455C-9EA6-DF929625EA0E}">
        <p15:presenceInfo xmlns:p15="http://schemas.microsoft.com/office/powerpoint/2012/main" userId="S-1-5-21-134908484-2103704901-1513918487-1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22"/>
    <a:srgbClr val="C5F1C5"/>
    <a:srgbClr val="00B0F0"/>
    <a:srgbClr val="A2E8A2"/>
    <a:srgbClr val="FFFFA3"/>
    <a:srgbClr val="F2D9D9"/>
    <a:srgbClr val="CCECFF"/>
    <a:srgbClr val="F2F2F3"/>
    <a:srgbClr val="FADDCB"/>
    <a:srgbClr val="CB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760" autoAdjust="0"/>
  </p:normalViewPr>
  <p:slideViewPr>
    <p:cSldViewPr>
      <p:cViewPr varScale="1">
        <p:scale>
          <a:sx n="100" d="100"/>
          <a:sy n="100" d="100"/>
        </p:scale>
        <p:origin x="834" y="72"/>
      </p:cViewPr>
      <p:guideLst>
        <p:guide orient="horz" pos="709"/>
        <p:guide orient="horz" pos="2296"/>
        <p:guide orient="horz" pos="2363"/>
        <p:guide pos="2691"/>
        <p:guide pos="2596"/>
        <p:guide pos="7381"/>
        <p:guide pos="5110"/>
        <p:guide pos="307"/>
        <p:guide pos="4989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42528"/>
    </p:cViewPr>
  </p:sorterViewPr>
  <p:notesViewPr>
    <p:cSldViewPr>
      <p:cViewPr varScale="1">
        <p:scale>
          <a:sx n="164" d="100"/>
          <a:sy n="164" d="100"/>
        </p:scale>
        <p:origin x="-1494" y="-96"/>
      </p:cViewPr>
      <p:guideLst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Vor</a:t>
            </a:r>
            <a:r>
              <a:rPr lang="en-US" dirty="0"/>
              <a:t> Omnibus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B-448E-915D-6234F2067FAF}"/>
              </c:ext>
            </c:extLst>
          </c:dPt>
          <c:dPt>
            <c:idx val="1"/>
            <c:bubble3D val="0"/>
            <c:spPr>
              <a:solidFill>
                <a:srgbClr val="228B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1-4EDD-BD98-229CA6939595}"/>
              </c:ext>
            </c:extLst>
          </c:dPt>
          <c:cat>
            <c:strRef>
              <c:f>Tabelle1!$A$2:$A$3</c:f>
              <c:strCache>
                <c:ptCount val="2"/>
                <c:pt idx="0">
                  <c:v>Direkt berichtspflichtig
(CSRD - ESRS)</c:v>
                </c:pt>
                <c:pt idx="1">
                  <c:v>Indirekt berichtspflichtig (VSME)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15000</c:v>
                </c:pt>
                <c:pt idx="1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1-4EDD-BD98-229CA6939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Nach</a:t>
            </a:r>
            <a:r>
              <a:rPr lang="en-US" dirty="0"/>
              <a:t> Omnibus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3-4C2D-9409-D0FC7E1244C1}"/>
              </c:ext>
            </c:extLst>
          </c:dPt>
          <c:dPt>
            <c:idx val="1"/>
            <c:bubble3D val="0"/>
            <c:spPr>
              <a:solidFill>
                <a:srgbClr val="228B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93-4C2D-9409-D0FC7E1244C1}"/>
              </c:ext>
            </c:extLst>
          </c:dPt>
          <c:cat>
            <c:strRef>
              <c:f>Tabelle1!$A$2:$A$3</c:f>
              <c:strCache>
                <c:ptCount val="2"/>
                <c:pt idx="0">
                  <c:v>Direkt berichtspflichtig
(CSRD - ESRS)</c:v>
                </c:pt>
                <c:pt idx="1">
                  <c:v>Indirekt berichtspflichtig (VSME)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3000</c:v>
                </c:pt>
                <c:pt idx="1">
                  <c:v>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3-4C2D-9409-D0FC7E124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5382FEA-FF1D-4AA6-93E7-9F1707EE8F2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t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26CC24-CAB7-472E-9F26-D045C8788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17949" y="14"/>
            <a:ext cx="291623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t" anchorCtr="0" compatLnSpc="1">
            <a:prstTxWarp prst="textNoShape">
              <a:avLst/>
            </a:prstTxWarp>
          </a:bodyPr>
          <a:lstStyle>
            <a:lvl1pPr algn="r"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5475BB-1967-4DBD-8FAE-A5F95E54F63E}" type="datetimeFigureOut">
              <a:rPr lang="de-DE" altLang="de-DE"/>
              <a:pPr>
                <a:defRPr/>
              </a:pPr>
              <a:t>05.11.2025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AB038A-8BDC-43A3-8A6C-4E6AAD056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b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95B366-1A5F-46BD-BF3B-E5468385E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17949" y="9371017"/>
            <a:ext cx="291623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b" anchorCtr="0" compatLnSpc="1">
            <a:prstTxWarp prst="textNoShape">
              <a:avLst/>
            </a:prstTxWarp>
          </a:bodyPr>
          <a:lstStyle>
            <a:lvl1pPr algn="r" defTabSz="893280" eaLnBrk="1" hangingPunct="1">
              <a:spcBef>
                <a:spcPct val="0"/>
              </a:spcBef>
              <a:buFontTx/>
              <a:buNone/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FF51A-F969-498D-8CB2-775AB223EA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8FEEE5E-C4CB-450C-ADB8-53C95514F52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982013-6FC1-4260-98FD-59BB2908D96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1636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>
            <a:lvl1pPr algn="r"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99BA0A-5E5E-4A31-82FA-5F4ED4E2349A}" type="datetimeFigureOut">
              <a:rPr lang="de-DE" altLang="de-DE"/>
              <a:pPr>
                <a:defRPr/>
              </a:pPr>
              <a:t>05.11.2025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7F54D78-898E-453A-8021-6AF9700CE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564313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7" tIns="47538" rIns="95077" bIns="4753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0651C42D-28F8-4FD7-AFF3-F570E8219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3115" y="4686305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8BDA06-856D-498E-8376-46DBB854B9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b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5FB8C4-553B-4631-B9A4-7DB6E478B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1636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b" anchorCtr="0" compatLnSpc="1">
            <a:prstTxWarp prst="textNoShape">
              <a:avLst/>
            </a:prstTxWarp>
          </a:bodyPr>
          <a:lstStyle>
            <a:lvl1pPr algn="r" defTabSz="893280" eaLnBrk="1" hangingPunct="1">
              <a:spcBef>
                <a:spcPct val="0"/>
              </a:spcBef>
              <a:buFontTx/>
              <a:buNone/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9AC2DF-086D-4F2C-A1B1-9D3E7D7D91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C145C11D-F440-46FD-88DB-C517A0395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80E837CA-FA21-455C-B68B-9E9D1D1A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954EB715-2F75-4209-A895-47AAB20F1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0" indent="-257743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112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0694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876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2860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6952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1048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5147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1DF81F-2DB9-445F-BE54-E14C603FF5F8}" type="slidenum">
              <a:rPr lang="de-DE" altLang="de-DE" sz="1400"/>
              <a:pPr>
                <a:spcBef>
                  <a:spcPct val="0"/>
                </a:spcBef>
              </a:pPr>
              <a:t>1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0632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C145C11D-F440-46FD-88DB-C517A0395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80E837CA-FA21-455C-B68B-9E9D1D1A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954EB715-2F75-4209-A895-47AAB20F1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0" indent="-257743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112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0694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876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2860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6952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1048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5147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1DF81F-2DB9-445F-BE54-E14C603FF5F8}" type="slidenum">
              <a:rPr lang="de-DE" altLang="de-DE" sz="1400"/>
              <a:pPr>
                <a:spcBef>
                  <a:spcPct val="0"/>
                </a:spcBef>
              </a:pPr>
              <a:t>2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0632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868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815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05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>
            <a:extLst>
              <a:ext uri="{FF2B5EF4-FFF2-40B4-BE49-F238E27FC236}">
                <a16:creationId xmlns:a16="http://schemas.microsoft.com/office/drawing/2014/main" id="{1665837B-3F86-4A73-A69F-8C8A8FEBD9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BE955CD1-847F-43F8-BC28-DF05C6BC55F5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5E8E6-7ACC-4CB7-9FF7-20EE898A5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B2E5E29-7CCE-4537-A1B3-72F983BC9E5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|</a:t>
            </a:r>
          </a:p>
        </p:txBody>
      </p: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9BB361AB-A55C-4ECF-8BE3-7FBBB3BA7E17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2864DEEB-AB19-421E-BD7A-195152D6BE0B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7ED752C9-6AF0-4CFD-AF08-0B2910243A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39EA4B7-9884-43CF-ACC1-0BBAB6B37AF8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5D14A7-3250-45EC-9DF7-D5B105972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0" y="226800"/>
            <a:ext cx="1938532" cy="2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groß +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E986B50-8403-47DB-B58A-7BD600B93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3950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>
            <a:extLst>
              <a:ext uri="{FF2B5EF4-FFF2-40B4-BE49-F238E27FC236}">
                <a16:creationId xmlns:a16="http://schemas.microsoft.com/office/drawing/2014/main" id="{C743F5D4-2F57-45CF-8FE9-203339552187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039FAEB3-E723-4624-B37F-A92F684F7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9738"/>
            <a:ext cx="3608839" cy="505969"/>
          </a:xfrm>
          <a:prstGeom prst="rect">
            <a:avLst/>
          </a:prstGeom>
        </p:spPr>
      </p:pic>
      <p:cxnSp>
        <p:nvCxnSpPr>
          <p:cNvPr id="13" name="Gerade Verbindung 10">
            <a:extLst>
              <a:ext uri="{FF2B5EF4-FFF2-40B4-BE49-F238E27FC236}">
                <a16:creationId xmlns:a16="http://schemas.microsoft.com/office/drawing/2014/main" id="{36FEFF3C-4DC7-44D7-A661-B76AA3367E1D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DAD4497-ACE0-4EAC-BF7F-4A4652DC7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6656388"/>
            <a:ext cx="7683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FontTx/>
              <a:buNone/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EF1B868-7E4C-4875-8B66-CBE3F69D42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A4E2615D-E42F-4575-8A5B-0C539D987303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D9510765-0CBE-4888-91D6-679A75D72D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59945E-A83B-4B5B-A7AE-3FFC963A9E69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1504"/>
      </p:ext>
    </p:extLst>
  </p:cSld>
  <p:clrMapOvr>
    <a:masterClrMapping/>
  </p:clrMapOvr>
  <p:transition spd="slow"/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89E19-BE89-4D1B-9B89-7D940C4A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6656388"/>
            <a:ext cx="7683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FontTx/>
              <a:buNone/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A7CCA3DD-47E1-46EF-9124-603D56A8526E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25274CD7-4D4B-4DA7-AC12-D3C0EF54A4E3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8">
            <a:extLst>
              <a:ext uri="{FF2B5EF4-FFF2-40B4-BE49-F238E27FC236}">
                <a16:creationId xmlns:a16="http://schemas.microsoft.com/office/drawing/2014/main" id="{5E7C5A06-94AA-40A0-9EEA-4E7E4DDC07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A4E2615D-E42F-4575-8A5B-0C539D987303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7B34B817-D836-4EF9-A6DB-4D660714551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959ED0-15E8-4C77-B1FA-B997900E7D81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A83D0-95F5-496A-9DBE-8BC1A84BDE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0" y="226800"/>
            <a:ext cx="1938532" cy="275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619" r:id="rId1"/>
    <p:sldLayoutId id="2147492644" r:id="rId2"/>
    <p:sldLayoutId id="2147492645" r:id="rId3"/>
    <p:sldLayoutId id="2147492646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180975" indent="-179388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541338" indent="-18097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895350" indent="-17462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257300" indent="-18097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k.de/bodensee-oberschwaben/international/news/-omnibus-paket--64884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ponsible-investor.com/european-commission-to-launch-call-for-evidence-on-environmental-omnibu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eminare@audfit.d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B8ADB85-7359-4843-B756-7161E95D3C7B}"/>
              </a:ext>
            </a:extLst>
          </p:cNvPr>
          <p:cNvSpPr txBox="1">
            <a:spLocks/>
          </p:cNvSpPr>
          <p:nvPr/>
        </p:nvSpPr>
        <p:spPr bwMode="auto">
          <a:xfrm>
            <a:off x="550865" y="1188228"/>
            <a:ext cx="1087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Aktuelle Informationen für alle ESG-Interessierte (Zwischen-Update 11/2025)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FC0CDA2-67A4-4E4E-8394-569887C68562}"/>
              </a:ext>
            </a:extLst>
          </p:cNvPr>
          <p:cNvSpPr txBox="1">
            <a:spLocks/>
          </p:cNvSpPr>
          <p:nvPr/>
        </p:nvSpPr>
        <p:spPr bwMode="auto">
          <a:xfrm>
            <a:off x="547934" y="2055936"/>
            <a:ext cx="973906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0" dirty="0">
                <a:latin typeface="Century Gothic" panose="020B0502020202020204" pitchFamily="34" charset="0"/>
              </a:rPr>
              <a:t>Erfahren Sie kompakt und – top aktuell - praxisnah, </a:t>
            </a:r>
            <a:r>
              <a:rPr lang="de-DE" altLang="de-DE" sz="1600" dirty="0">
                <a:latin typeface="Century Gothic" panose="020B0502020202020204" pitchFamily="34" charset="0"/>
              </a:rPr>
              <a:t>welche neuen ESG-Anforderungen aus Brüssel und Berlin </a:t>
            </a:r>
            <a:r>
              <a:rPr lang="de-DE" altLang="de-DE" sz="1600" b="0" dirty="0">
                <a:latin typeface="Century Gothic" panose="020B0502020202020204" pitchFamily="34" charset="0"/>
              </a:rPr>
              <a:t>auf die Unternehmen in Deutschland zukommen.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1600" b="0" dirty="0">
                <a:latin typeface="Century Gothic" panose="020B0502020202020204" pitchFamily="34" charset="0"/>
              </a:rPr>
              <a:t>Von 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EU-Gesetzen zur Lieferkette (CSDDD, EUDR etc.),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ESRS-Entwürfen</a:t>
            </a:r>
            <a:r>
              <a:rPr lang="de-DE" altLang="de-DE" sz="1600" b="0" dirty="0">
                <a:latin typeface="Century Gothic" panose="020B0502020202020204" pitchFamily="34" charset="0"/>
              </a:rPr>
              <a:t> (neue Long-Liste der Themen) über 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VSME </a:t>
            </a:r>
            <a:r>
              <a:rPr lang="de-DE" altLang="de-DE" sz="1600" b="0" dirty="0">
                <a:latin typeface="Century Gothic" panose="020B0502020202020204" pitchFamily="34" charset="0"/>
              </a:rPr>
              <a:t>bis zur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Century Gothic" panose="020B0502020202020204" pitchFamily="34" charset="0"/>
              </a:rPr>
              <a:t>Grandfatherregelung</a:t>
            </a:r>
            <a:r>
              <a:rPr lang="de-DE" altLang="de-DE" sz="1600" dirty="0">
                <a:latin typeface="Century Gothic" panose="020B0502020202020204" pitchFamily="34" charset="0"/>
              </a:rPr>
              <a:t> nach dem Referentenentwurf </a:t>
            </a:r>
            <a:br>
              <a:rPr lang="de-DE" altLang="de-DE" sz="1600" dirty="0">
                <a:latin typeface="Century Gothic" panose="020B0502020202020204" pitchFamily="34" charset="0"/>
              </a:rPr>
            </a:br>
            <a:r>
              <a:rPr lang="de-DE" altLang="de-DE" sz="1600" dirty="0">
                <a:latin typeface="Century Gothic" panose="020B0502020202020204" pitchFamily="34" charset="0"/>
              </a:rPr>
              <a:t>des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r>
              <a:rPr lang="de-DE" altLang="de-DE" sz="16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altLang="de-DE" sz="1600" b="0" dirty="0">
                <a:latin typeface="Century Gothic" panose="020B0502020202020204" pitchFamily="34" charset="0"/>
              </a:rPr>
              <a:t>– wir bringen Sie auf den neuesten Stand.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CF6817D-51DA-47D2-9DC5-73D032B16E81}"/>
              </a:ext>
            </a:extLst>
          </p:cNvPr>
          <p:cNvSpPr txBox="1">
            <a:spLocks/>
          </p:cNvSpPr>
          <p:nvPr/>
        </p:nvSpPr>
        <p:spPr bwMode="auto">
          <a:xfrm>
            <a:off x="550865" y="1628800"/>
            <a:ext cx="69132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Century Gothic" panose="020B0502020202020204" pitchFamily="34" charset="0"/>
              </a:rPr>
              <a:t>Top Aktuell: Neue Entwicklungen in der EU und in Deutschland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DDDF733-5BF2-4E37-8120-6694BB9888C6}"/>
              </a:ext>
            </a:extLst>
          </p:cNvPr>
          <p:cNvSpPr txBox="1">
            <a:spLocks/>
          </p:cNvSpPr>
          <p:nvPr/>
        </p:nvSpPr>
        <p:spPr bwMode="auto">
          <a:xfrm>
            <a:off x="538726" y="692696"/>
            <a:ext cx="81876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ESG </a:t>
            </a:r>
            <a:r>
              <a:rPr lang="de-DE" altLang="de-DE" sz="2800" i="1" dirty="0">
                <a:solidFill>
                  <a:srgbClr val="228B22"/>
                </a:solidFill>
                <a:latin typeface="Century Gothic" panose="020B0502020202020204" pitchFamily="34" charset="0"/>
              </a:rPr>
              <a:t>aktuell</a:t>
            </a: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 11/2025 – gebührenfrei –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E093313-12B7-4FFA-BAFA-91A1DA1E28A8}"/>
              </a:ext>
            </a:extLst>
          </p:cNvPr>
          <p:cNvSpPr txBox="1">
            <a:spLocks/>
          </p:cNvSpPr>
          <p:nvPr/>
        </p:nvSpPr>
        <p:spPr bwMode="auto">
          <a:xfrm>
            <a:off x="547935" y="4743033"/>
            <a:ext cx="1065326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altLang="de-DE" b="0" dirty="0">
                <a:latin typeface="Century Gothic" panose="020B0502020202020204" pitchFamily="34" charset="0"/>
              </a:rPr>
              <a:t>Die </a:t>
            </a:r>
            <a:r>
              <a:rPr lang="de-DE" alt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nachfolgenden</a:t>
            </a:r>
            <a:r>
              <a:rPr lang="de-DE" altLang="de-DE" b="0" dirty="0">
                <a:latin typeface="Century Gothic" panose="020B0502020202020204" pitchFamily="34" charset="0"/>
              </a:rPr>
              <a:t> Ausführungen geben Ihnen einen </a:t>
            </a:r>
            <a:r>
              <a:rPr lang="de-DE" altLang="de-DE" dirty="0">
                <a:latin typeface="Century Gothic" panose="020B0502020202020204" pitchFamily="34" charset="0"/>
              </a:rPr>
              <a:t>kurzen Überblick </a:t>
            </a:r>
            <a:r>
              <a:rPr lang="de-DE" altLang="de-DE" b="0" dirty="0">
                <a:latin typeface="Century Gothic" panose="020B0502020202020204" pitchFamily="34" charset="0"/>
              </a:rPr>
              <a:t>über die gegenwärtigen </a:t>
            </a:r>
            <a:br>
              <a:rPr lang="de-DE" altLang="de-DE" b="0" dirty="0">
                <a:latin typeface="Century Gothic" panose="020B0502020202020204" pitchFamily="34" charset="0"/>
              </a:rPr>
            </a:br>
            <a:r>
              <a:rPr lang="de-DE" altLang="de-DE" dirty="0">
                <a:latin typeface="Century Gothic" panose="020B0502020202020204" pitchFamily="34" charset="0"/>
              </a:rPr>
              <a:t>fachlichen Entwicklungen</a:t>
            </a:r>
            <a:r>
              <a:rPr lang="de-DE" altLang="de-DE" b="0" dirty="0">
                <a:latin typeface="Century Gothic" panose="020B0502020202020204" pitchFamily="34" charset="0"/>
              </a:rPr>
              <a:t> (Stand: 10/2025).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Die Informationen dienen ausschließlich der </a:t>
            </a:r>
            <a:r>
              <a:rPr lang="de-DE" altLang="de-DE" dirty="0">
                <a:latin typeface="Century Gothic" panose="020B0502020202020204" pitchFamily="34" charset="0"/>
              </a:rPr>
              <a:t>allgemeinen Aktualisierung Ihres Fachwissens </a:t>
            </a:r>
            <a:r>
              <a:rPr lang="de-DE" altLang="de-DE" b="0" dirty="0">
                <a:latin typeface="Century Gothic" panose="020B0502020202020204" pitchFamily="34" charset="0"/>
              </a:rPr>
              <a:t>und erheben </a:t>
            </a:r>
            <a:br>
              <a:rPr lang="de-DE" altLang="de-DE" b="0" dirty="0">
                <a:latin typeface="Century Gothic" panose="020B0502020202020204" pitchFamily="34" charset="0"/>
              </a:rPr>
            </a:br>
            <a:r>
              <a:rPr lang="de-DE" altLang="de-DE" dirty="0">
                <a:latin typeface="Century Gothic" panose="020B0502020202020204" pitchFamily="34" charset="0"/>
              </a:rPr>
              <a:t>keinen Anspruch auf Vollständigkeit und dauerhafte Aktualität.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Sie </a:t>
            </a:r>
            <a:r>
              <a:rPr lang="de-DE" altLang="de-DE" dirty="0">
                <a:latin typeface="Century Gothic" panose="020B0502020202020204" pitchFamily="34" charset="0"/>
              </a:rPr>
              <a:t>ersetzen keine individuelle Beratung</a:t>
            </a:r>
            <a:r>
              <a:rPr lang="de-DE" altLang="de-DE" b="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Entscheidungen, die auf Grundlage dieser Inhalte getroffen werden, erfolgen in </a:t>
            </a:r>
            <a:r>
              <a:rPr lang="de-DE" altLang="de-DE" dirty="0">
                <a:latin typeface="Century Gothic" panose="020B0502020202020204" pitchFamily="34" charset="0"/>
              </a:rPr>
              <a:t>eigener Verantwortung. 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3D0E09-D529-4F3F-8C29-4FC0DB4AE3C6}"/>
              </a:ext>
            </a:extLst>
          </p:cNvPr>
          <p:cNvGrpSpPr/>
          <p:nvPr/>
        </p:nvGrpSpPr>
        <p:grpSpPr>
          <a:xfrm>
            <a:off x="6165695" y="2924944"/>
            <a:ext cx="4181959" cy="1724632"/>
            <a:chOff x="7395593" y="3065569"/>
            <a:chExt cx="3308919" cy="136459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5D1FCDB-E067-4E92-A3E1-1A59669E6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9891" y="3316508"/>
              <a:ext cx="1113653" cy="1113653"/>
            </a:xfrm>
            <a:prstGeom prst="rect">
              <a:avLst/>
            </a:prstGeom>
          </p:spPr>
        </p:pic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325B1BF6-6B34-4783-8752-30ABEC5D5BEA}"/>
                </a:ext>
              </a:extLst>
            </p:cNvPr>
            <p:cNvSpPr/>
            <p:nvPr/>
          </p:nvSpPr>
          <p:spPr>
            <a:xfrm>
              <a:off x="7395593" y="3065569"/>
              <a:ext cx="3308919" cy="1226575"/>
            </a:xfrm>
            <a:prstGeom prst="roundRect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D7158A2-EA60-416E-BDBA-0C0EF397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9428" y="3252765"/>
              <a:ext cx="926457" cy="926457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4C78DDD-BD6E-4F51-9608-6F9BD31C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1349" y="3316508"/>
              <a:ext cx="648676" cy="648676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6E11FF2-8959-4B0F-BCA1-2EC0137C1023}"/>
                </a:ext>
              </a:extLst>
            </p:cNvPr>
            <p:cNvSpPr/>
            <p:nvPr/>
          </p:nvSpPr>
          <p:spPr>
            <a:xfrm>
              <a:off x="9170859" y="3162710"/>
              <a:ext cx="613057" cy="18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CSRD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899FE99-FB3D-4F9F-B1D4-1EE57ACABCE3}"/>
                </a:ext>
              </a:extLst>
            </p:cNvPr>
            <p:cNvSpPr/>
            <p:nvPr/>
          </p:nvSpPr>
          <p:spPr>
            <a:xfrm>
              <a:off x="9902361" y="3162710"/>
              <a:ext cx="629357" cy="18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CDDDD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FA26AA1-A017-4F47-BE48-1763CBC01191}"/>
                </a:ext>
              </a:extLst>
            </p:cNvPr>
            <p:cNvSpPr/>
            <p:nvPr/>
          </p:nvSpPr>
          <p:spPr>
            <a:xfrm>
              <a:off x="9359891" y="3371005"/>
              <a:ext cx="984581" cy="1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EU-Taxonomie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21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1.6. Norm Nr. 5: EU-Entwaldungsverordnung (EUDR –EU-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Deforestation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Regulation)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2783"/>
              </p:ext>
            </p:extLst>
          </p:nvPr>
        </p:nvGraphicFramePr>
        <p:xfrm>
          <a:off x="1055441" y="1142158"/>
          <a:ext cx="9073008" cy="49671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5792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57216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109239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Verhinderung von Entwaldung und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Waldschädigung durch Handel mit risikobehafteten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Rohstoffen und Produkten;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Nachweis u.a. notwendig, dass die </a:t>
                      </a:r>
                      <a:r>
                        <a:rPr lang="de-DE" sz="1200" b="1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Produkte nicht auf Flächen produziert wurden</a:t>
                      </a:r>
                      <a:r>
                        <a:rPr lang="de-DE" sz="1200" b="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 die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nach dem 31.12.2020 </a:t>
                      </a:r>
                      <a:r>
                        <a:rPr lang="de-DE" sz="1200" b="1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entwaldet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wurden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Fokus: Transparenz und Nachvollziehbarkeit der Lieferketten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52087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Alle Inverkehrbringer, Exporteure und Händler betroffener Waren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(z.B.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Soja, Palmöl, Rindfleisch, Kaffee, Kakao, Holz, Kautschuk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) in der EU.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52087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Anwendung ab 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entury Gothic" panose="020B0502020202020204" pitchFamily="34" charset="0"/>
                        </a:rPr>
                        <a:t>30. Dezember 2025 für große und mittlere Unternehmen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Übergangsfrist für kleine und Kleinst-Unternehmen bis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Juni 2026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.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78070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Rückverfolgbarkeit bis zur Anbau- bzw. Produktionsfläche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Geolokationsdaten und Risikobewertung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Nachweisführung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dass Produkte entwaldungsfrei und legal erzeugt wurden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66565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Erste EU-Verordnung mit verpflichtender, datengetriebener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damit kontrollierbarer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Rückverfolgbarkeit bis zur Quelle. </a:t>
                      </a:r>
                      <a:b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(d. h. Nutzung von Geodaten)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1236207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Hoher Dokumentations- und Nachweisaufwand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(Pflicht zur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Geolokation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und Rückverfolgbarkeit bis zur Produktionsfläche erfordert erhebliche Dateninfrastruktur und Prüfprozesse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Benachteiligung kleiner Lieferanten und Produzenten in Drittländern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Unklare Definitionen und Auslegungsspielräume bei „entwaldungsfrei“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Kosten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für auditfähige Prüfungen und Nachweise (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Zertifizierung, Audits, Drittdatenbeschaffung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53162426-E2F5-48CB-876A-42B8A9C1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983" y="519113"/>
            <a:ext cx="582737" cy="5827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97C8571-F12E-42B8-815E-33D928D67D64}"/>
              </a:ext>
            </a:extLst>
          </p:cNvPr>
          <p:cNvSpPr/>
          <p:nvPr/>
        </p:nvSpPr>
        <p:spPr>
          <a:xfrm>
            <a:off x="9624392" y="686779"/>
            <a:ext cx="2231922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Gegen globale Entwaldung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63A6E87-F3AA-4837-9819-3180D22042C5}"/>
              </a:ext>
            </a:extLst>
          </p:cNvPr>
          <p:cNvSpPr/>
          <p:nvPr/>
        </p:nvSpPr>
        <p:spPr>
          <a:xfrm>
            <a:off x="9192181" y="2599135"/>
            <a:ext cx="2376264" cy="2304256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Vorschlag EU-Parlament: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Verschiebung (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nur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) für Kleinst- und Kleinunternehmen um 1 Jahr – Anwendung ab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30.12.2026, d. h. 01.01.2027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Neue Kategorie: nachgelagerte Marktteilnehmer (keine Sorgfaltspflichtenprüfung der Vorlieferanten)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893A00-FDAD-4261-87A5-C3E7764C8786}"/>
              </a:ext>
            </a:extLst>
          </p:cNvPr>
          <p:cNvSpPr/>
          <p:nvPr/>
        </p:nvSpPr>
        <p:spPr>
          <a:xfrm>
            <a:off x="10204745" y="1178295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pic>
        <p:nvPicPr>
          <p:cNvPr id="5" name="Grafik 4" descr="Warnung">
            <a:extLst>
              <a:ext uri="{FF2B5EF4-FFF2-40B4-BE49-F238E27FC236}">
                <a16:creationId xmlns:a16="http://schemas.microsoft.com/office/drawing/2014/main" id="{02089345-4A51-4FA7-8A43-92E1171D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955" y="2924944"/>
            <a:ext cx="385192" cy="385192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1251B74-3FAE-47C5-8BA3-D7327DE2A854}"/>
              </a:ext>
            </a:extLst>
          </p:cNvPr>
          <p:cNvSpPr/>
          <p:nvPr/>
        </p:nvSpPr>
        <p:spPr>
          <a:xfrm>
            <a:off x="10141036" y="5403387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06ADF24-9FD9-49A8-90BE-137840389CB5}"/>
              </a:ext>
            </a:extLst>
          </p:cNvPr>
          <p:cNvSpPr/>
          <p:nvPr/>
        </p:nvSpPr>
        <p:spPr>
          <a:xfrm>
            <a:off x="10351290" y="5306037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63F5D6-B6A2-45D5-BD64-73E06568EE82}"/>
              </a:ext>
            </a:extLst>
          </p:cNvPr>
          <p:cNvSpPr/>
          <p:nvPr/>
        </p:nvSpPr>
        <p:spPr>
          <a:xfrm>
            <a:off x="1059133" y="4884341"/>
            <a:ext cx="9069316" cy="12058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45BB13-2F87-4D5F-BF79-D86F1EAC87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7813" y="5579686"/>
            <a:ext cx="421411" cy="421411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8E14C58-0E29-4F8A-9922-C05B40BD3A7C}"/>
              </a:ext>
            </a:extLst>
          </p:cNvPr>
          <p:cNvCxnSpPr/>
          <p:nvPr/>
        </p:nvCxnSpPr>
        <p:spPr>
          <a:xfrm flipV="1">
            <a:off x="10776520" y="4884341"/>
            <a:ext cx="0" cy="4216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287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1.7. Norm Nr. 6: Carbon Border Adjustment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Mechanism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(CBAM)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99098"/>
              </p:ext>
            </p:extLst>
          </p:nvPr>
        </p:nvGraphicFramePr>
        <p:xfrm>
          <a:off x="1067322" y="1157658"/>
          <a:ext cx="9061125" cy="4668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3676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47449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Vermeidung der Verlagerung von CO²-Emissionen,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beispielsweise in Zusammenhang mit der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a)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Verlagerung CO²-intensiver Produktion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aus der EU ins Ausland mit niedrigeren Standards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b)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Substitution von EU-Produkte durch CO²-intensive Importe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durch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Einführung eines CO²-Grenzausgleichsmechanismus für Importe.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gleiche Klimaschutzbedingungen für EU-Produzenten und Importeure zu schaffen.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Importeure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müssen CO²-Preis auf den Import bestimmter Waren bezahlen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die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außerhalb der EU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hergestellt werden: dafür müssen sie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Zertifikate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(entsprechend der Menge der bei der Herstellung entstandenen CO²-Emissionen) erwerben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Importeure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bestimmter CO²-intensiver Güter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(z.B. Stahl, Aluminium, Zement, Düngemittel, Elektrizität, Wasserstoff)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Übergangsphase mit Berichtspflichten seit Oktober 2023; finanzielle Verpflichtungen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ab 2026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Erfassung und Meldung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der eingebetteten Emissionen importierter Güter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Erwerb von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CBAM-Zertifikaten als Ausgleich für CO²-Kosten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Nachweisführung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und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der Emissionsdaten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Bindet erstmals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Klimapolitik und Handelspolitik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zusammen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als neues, global wirksames Steuerungsinstrument.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Übermäßige Belastung kleiner Importeure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mit Wettbewerbsnachteil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Unsicherheiten und Kosten beim Erheben von Daten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für vorgelagerte Produktionsstufen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Komplexität und administrative Hürden beim Erwerb von CBAM-Zertifikaten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v.a. für KMU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Wettbewerbsverzerrung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sofern doppelte Belastung aufgrund CO²-Preis aus Drittland entsteht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1E931294-7E8B-4871-990F-59A31291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679378"/>
            <a:ext cx="438721" cy="4387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86D894-864B-40BB-AF75-FE2017226A4B}"/>
              </a:ext>
            </a:extLst>
          </p:cNvPr>
          <p:cNvSpPr/>
          <p:nvPr/>
        </p:nvSpPr>
        <p:spPr>
          <a:xfrm>
            <a:off x="8976320" y="686779"/>
            <a:ext cx="251995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CO²-Grenzausgleich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5B7CE7D-E1B6-4F9D-B96F-0A68FBE7B2D7}"/>
              </a:ext>
            </a:extLst>
          </p:cNvPr>
          <p:cNvSpPr/>
          <p:nvPr/>
        </p:nvSpPr>
        <p:spPr>
          <a:xfrm>
            <a:off x="9684870" y="2723057"/>
            <a:ext cx="2159914" cy="1843686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Omnibus-Paket: geplant u.a.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Befreiung, sofern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50 Tonnen 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eingeführter Waren pro Importeur und Jahr nicht überschritten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Somit Reduzierung Anwenderkreis um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91% geplant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37CC896-BD77-4E4B-9C30-81DFD7DA1626}"/>
              </a:ext>
            </a:extLst>
          </p:cNvPr>
          <p:cNvSpPr/>
          <p:nvPr/>
        </p:nvSpPr>
        <p:spPr>
          <a:xfrm>
            <a:off x="10128447" y="5230516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F1EE9BF-7C74-4714-B8DD-E974CFE4086E}"/>
              </a:ext>
            </a:extLst>
          </p:cNvPr>
          <p:cNvSpPr/>
          <p:nvPr/>
        </p:nvSpPr>
        <p:spPr>
          <a:xfrm>
            <a:off x="10342913" y="5046411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670B1D4-9247-41C5-8E9F-80DC754DDCC3}"/>
              </a:ext>
            </a:extLst>
          </p:cNvPr>
          <p:cNvSpPr/>
          <p:nvPr/>
        </p:nvSpPr>
        <p:spPr>
          <a:xfrm>
            <a:off x="1046965" y="5027361"/>
            <a:ext cx="9069316" cy="77976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40F5EFD-8A51-4AAF-BF7D-1CAE846EE6F8}"/>
              </a:ext>
            </a:extLst>
          </p:cNvPr>
          <p:cNvCxnSpPr/>
          <p:nvPr/>
        </p:nvCxnSpPr>
        <p:spPr>
          <a:xfrm flipV="1">
            <a:off x="10776520" y="4527365"/>
            <a:ext cx="0" cy="4216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5956B92B-C9DE-4FD7-B569-C145E9F2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4678" y="5355287"/>
            <a:ext cx="421411" cy="42141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B5EABB48-7894-4E31-B119-DCCC8F952FDC}"/>
              </a:ext>
            </a:extLst>
          </p:cNvPr>
          <p:cNvSpPr/>
          <p:nvPr/>
        </p:nvSpPr>
        <p:spPr>
          <a:xfrm>
            <a:off x="10208870" y="1165572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</p:spTree>
    <p:extLst>
      <p:ext uri="{BB962C8B-B14F-4D97-AF65-F5344CB8AC3E}">
        <p14:creationId xmlns:p14="http://schemas.microsoft.com/office/powerpoint/2010/main" val="39220868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1.8. Norm Nr. 7: Batterie-Verordnung (EUBR – EU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Batteries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Regulation)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59590"/>
              </p:ext>
            </p:extLst>
          </p:nvPr>
        </p:nvGraphicFramePr>
        <p:xfrm>
          <a:off x="1055441" y="1257607"/>
          <a:ext cx="9001000" cy="3840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8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2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Sicherstellung eines nachhaltigen Lebenszyklus von Batterien,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Von der Rohstoffgewinnung über Produktion bis Recycling (Förderung der Kreislaufwirtschaft)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Alle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Hersteller, Importeure und Händler,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die Batterien in der EU in Verkehr bringen, </a:t>
                      </a: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einschließlich E-Fahrzeug- und Industriebatterien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Diese Verordnung gilt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18.02.2024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18.08.2024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Pflicht zur Kennzeichnung, dass Batterien CE-Konformitätsverfahren durchlaufen haben;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18.08.2025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weitere Pflichten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 in der Lieferkette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für Rohstoffe (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ab 2027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CO²-Fußabdruck-Deklaration und Mindestanteile an Recyclingmaterial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Nachweispflichten und Rücknahmesysteme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Digitale Batterie-Pässe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mit Herkunfts- und Nachhaltigkeitsinformation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Erste EU-Verordnung mit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digitalem Produktpass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 verbindlicher Kreislaufwirtschaftsstrategie für eine gesamte Branche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Komplexität der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Sorgfaltspflichten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(Anforderung, Herkunftsdaten über Rohstoffe bis zur Mine zurückzuverfolgen, sind technisch schwer umsetzbar und verursachen hohen Aufwand)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Digitale Produktpässe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zu führen, ist insbesondere für KMU technisch und organisatorisch anspruchsvoll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Strenge Recycling- und Rücknahmepflichten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kann erhebliche Investitionen erfordern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3B41E07B-CB9D-427D-89DD-E55F2E77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82" y="616525"/>
            <a:ext cx="431722" cy="43172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BEB2FF1-8918-4914-8824-AF2E03AFD664}"/>
              </a:ext>
            </a:extLst>
          </p:cNvPr>
          <p:cNvSpPr/>
          <p:nvPr/>
        </p:nvSpPr>
        <p:spPr>
          <a:xfrm>
            <a:off x="8976320" y="686779"/>
            <a:ext cx="251995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Kreislaufwirtschaft für Batterien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1ED9942-8724-405D-B02B-5CE2A7BF05BB}"/>
              </a:ext>
            </a:extLst>
          </p:cNvPr>
          <p:cNvSpPr/>
          <p:nvPr/>
        </p:nvSpPr>
        <p:spPr>
          <a:xfrm>
            <a:off x="1936800" y="5297615"/>
            <a:ext cx="8119641" cy="813989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 Umsetzung in Deutschland durch Batterierecht-EU Anpassungsgesetz (</a:t>
            </a:r>
            <a:r>
              <a:rPr lang="de-DE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Batt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-EU-</a:t>
            </a:r>
            <a:r>
              <a:rPr lang="de-DE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AnpG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– BGBl 06.10.2025)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Einheitlicher Rechtsrahmen für Produktion und Entsorgung von Batterien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Sorgfaltspflichten in Lieferkette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Anhebung der Sammelziele für Gerätebatterien auf bis zu 73% bis Ende 2030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7ABBAB-6840-4D83-B0E8-5C5AD071AFA3}"/>
              </a:ext>
            </a:extLst>
          </p:cNvPr>
          <p:cNvSpPr/>
          <p:nvPr/>
        </p:nvSpPr>
        <p:spPr>
          <a:xfrm>
            <a:off x="10208870" y="125353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9FBEA47-E172-4EC2-A364-82B093068A6D}"/>
              </a:ext>
            </a:extLst>
          </p:cNvPr>
          <p:cNvSpPr/>
          <p:nvPr/>
        </p:nvSpPr>
        <p:spPr>
          <a:xfrm>
            <a:off x="10070950" y="4418832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958199-A410-4C69-8DA3-BED17AA84945}"/>
              </a:ext>
            </a:extLst>
          </p:cNvPr>
          <p:cNvSpPr/>
          <p:nvPr/>
        </p:nvSpPr>
        <p:spPr>
          <a:xfrm>
            <a:off x="10281204" y="4321482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849DA56-34C5-4D30-9E95-36C03E812DDB}"/>
              </a:ext>
            </a:extLst>
          </p:cNvPr>
          <p:cNvSpPr/>
          <p:nvPr/>
        </p:nvSpPr>
        <p:spPr>
          <a:xfrm>
            <a:off x="1055439" y="4077072"/>
            <a:ext cx="9002923" cy="102860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F2AB90-0768-4F16-A721-D7B25B6E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7727" y="4595131"/>
            <a:ext cx="421411" cy="4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130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363" y="3071813"/>
            <a:ext cx="985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2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„Entbürokratisierung“: Omnibus-Verfahren der EU</a:t>
            </a:r>
          </a:p>
        </p:txBody>
      </p:sp>
    </p:spTree>
    <p:extLst>
      <p:ext uri="{BB962C8B-B14F-4D97-AF65-F5344CB8AC3E}">
        <p14:creationId xmlns:p14="http://schemas.microsoft.com/office/powerpoint/2010/main" val="8791690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F779B1-B8C5-4D02-83F5-4DCCB5BDA509}"/>
              </a:ext>
            </a:extLst>
          </p:cNvPr>
          <p:cNvSpPr/>
          <p:nvPr/>
        </p:nvSpPr>
        <p:spPr>
          <a:xfrm>
            <a:off x="380874" y="2975466"/>
            <a:ext cx="1235134" cy="3211555"/>
          </a:xfrm>
          <a:prstGeom prst="roundRect">
            <a:avLst/>
          </a:prstGeom>
          <a:solidFill>
            <a:srgbClr val="C5F1C5"/>
          </a:solidFill>
          <a:ln w="15875"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694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2.1. Es gibt aktuell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sechs veröffentlichte 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Omnibus-Verfahren – nicht nur einen!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19653-1CEA-4DE4-93BE-B5ED4A7BA6D8}"/>
              </a:ext>
            </a:extLst>
          </p:cNvPr>
          <p:cNvSpPr txBox="1"/>
          <p:nvPr/>
        </p:nvSpPr>
        <p:spPr>
          <a:xfrm>
            <a:off x="958540" y="1183013"/>
            <a:ext cx="10308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Drei zentrale übergreifende Ziele </a:t>
            </a:r>
            <a:r>
              <a:rPr lang="de-DE" sz="1400" b="0" dirty="0">
                <a:latin typeface="Century Gothic" panose="020B0502020202020204" pitchFamily="34" charset="0"/>
              </a:rPr>
              <a:t>für die Omnibusverfahren als </a:t>
            </a:r>
            <a:r>
              <a:rPr lang="de-DE" sz="1400" dirty="0">
                <a:latin typeface="Century Gothic" panose="020B0502020202020204" pitchFamily="34" charset="0"/>
              </a:rPr>
              <a:t>Reaktion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auf die zahlreichen Kritikpunkte </a:t>
            </a:r>
            <a:b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(aus Deutschland)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an den Regularien</a:t>
            </a:r>
            <a:r>
              <a:rPr lang="de-DE" sz="1400" dirty="0">
                <a:latin typeface="Century Gothic" panose="020B0502020202020204" pitchFamily="34" charset="0"/>
              </a:rPr>
              <a:t>:</a:t>
            </a:r>
            <a:br>
              <a:rPr lang="de-DE" sz="1400" dirty="0">
                <a:latin typeface="Century Gothic" panose="020B0502020202020204" pitchFamily="34" charset="0"/>
              </a:rPr>
            </a:br>
            <a:endParaRPr lang="de-DE" sz="14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entury Gothic" panose="020B0502020202020204" pitchFamily="34" charset="0"/>
              </a:rPr>
              <a:t>Die Vereinfachung der politischen Maßnahmen </a:t>
            </a:r>
            <a:r>
              <a:rPr lang="de-DE" sz="1400" b="0" dirty="0">
                <a:latin typeface="Century Gothic" panose="020B0502020202020204" pitchFamily="34" charset="0"/>
              </a:rPr>
              <a:t>und Rechtsvorschriften 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1</a:t>
            </a:r>
            <a:r>
              <a:rPr lang="de-DE" sz="1400" b="0" dirty="0">
                <a:latin typeface="Century Gothic" panose="020B0502020202020204" pitchFamily="34" charset="0"/>
              </a:rPr>
              <a:t>) der EU und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ihre </a:t>
            </a:r>
            <a:r>
              <a:rPr lang="de-DE" sz="1400" dirty="0">
                <a:latin typeface="Century Gothic" panose="020B0502020202020204" pitchFamily="34" charset="0"/>
              </a:rPr>
              <a:t>erleichterte Umsetzbarkeit </a:t>
            </a:r>
            <a:r>
              <a:rPr lang="de-DE" sz="1400" b="0" dirty="0"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2</a:t>
            </a:r>
            <a:r>
              <a:rPr lang="de-DE" sz="1400" b="0" dirty="0">
                <a:latin typeface="Century Gothic" panose="020B0502020202020204" pitchFamily="34" charset="0"/>
              </a:rPr>
              <a:t>) sind wesentlich für die Stärkung der Wettbewerbsfähigkeit Europas.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Das dritte Element ist die </a:t>
            </a:r>
            <a:r>
              <a:rPr lang="de-DE" sz="1400" dirty="0">
                <a:latin typeface="Century Gothic" panose="020B0502020202020204" pitchFamily="34" charset="0"/>
              </a:rPr>
              <a:t>Durchsetzung </a:t>
            </a:r>
            <a:r>
              <a:rPr lang="de-DE" sz="1400" b="0" dirty="0"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</a:t>
            </a:r>
            <a:r>
              <a:rPr lang="de-DE" sz="1400" b="0" dirty="0">
                <a:latin typeface="Century Gothic" panose="020B0502020202020204" pitchFamily="34" charset="0"/>
              </a:rPr>
              <a:t>3): Sofern Mitgliedstaaten EU-Gesetze nicht umsetzen werden, droht die Einleitung eines Vertragsverletzungsverfahrens.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64C3A8-25C2-486B-A456-822C0CCB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779" y="3381661"/>
            <a:ext cx="745324" cy="7453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7ACDA4-6F27-4444-A1B6-BA1B6F493C88}"/>
              </a:ext>
            </a:extLst>
          </p:cNvPr>
          <p:cNvSpPr txBox="1"/>
          <p:nvPr/>
        </p:nvSpPr>
        <p:spPr>
          <a:xfrm>
            <a:off x="263352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212ED8-CCD5-4C1E-AED5-F8266F83153B}"/>
              </a:ext>
            </a:extLst>
          </p:cNvPr>
          <p:cNvSpPr txBox="1"/>
          <p:nvPr/>
        </p:nvSpPr>
        <p:spPr>
          <a:xfrm>
            <a:off x="428417" y="4170797"/>
            <a:ext cx="118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Erhebliche </a:t>
            </a:r>
            <a:r>
              <a:rPr lang="de-DE" sz="1100" dirty="0">
                <a:latin typeface="Century Gothic" panose="020B0502020202020204" pitchFamily="34" charset="0"/>
              </a:rPr>
              <a:t>Vereinfachung im Bereich der Nachhaltigkeit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D384B1-AF75-4EC1-87CF-988D7EAD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76" y="3409457"/>
            <a:ext cx="745324" cy="74532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46DE8FE-4003-4EBE-95F2-0F8D22FCD70C}"/>
              </a:ext>
            </a:extLst>
          </p:cNvPr>
          <p:cNvSpPr txBox="1"/>
          <p:nvPr/>
        </p:nvSpPr>
        <p:spPr>
          <a:xfrm>
            <a:off x="148748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0BF22D-87C7-4A83-BA05-FB92E12923B2}"/>
              </a:ext>
            </a:extLst>
          </p:cNvPr>
          <p:cNvSpPr txBox="1"/>
          <p:nvPr/>
        </p:nvSpPr>
        <p:spPr>
          <a:xfrm>
            <a:off x="1582275" y="4151448"/>
            <a:ext cx="1380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und Optimierung von </a:t>
            </a:r>
            <a:r>
              <a:rPr lang="de-DE" sz="1100" dirty="0">
                <a:latin typeface="Century Gothic" panose="020B0502020202020204" pitchFamily="34" charset="0"/>
              </a:rPr>
              <a:t>Investitions-programmen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0BF431-7FD7-460A-B368-C85041AC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25" y="3409457"/>
            <a:ext cx="745324" cy="74532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1127471-4B10-4E40-9457-3763D6103C10}"/>
              </a:ext>
            </a:extLst>
          </p:cNvPr>
          <p:cNvSpPr txBox="1"/>
          <p:nvPr/>
        </p:nvSpPr>
        <p:spPr>
          <a:xfrm>
            <a:off x="256760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III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6E1204-CC49-4DFD-BCD8-6EDD2A0B2E9E}"/>
              </a:ext>
            </a:extLst>
          </p:cNvPr>
          <p:cNvSpPr txBox="1"/>
          <p:nvPr/>
        </p:nvSpPr>
        <p:spPr>
          <a:xfrm>
            <a:off x="2783633" y="4170797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Vereinfa-chungen</a:t>
            </a:r>
            <a:r>
              <a:rPr lang="de-DE" sz="1100" b="0" dirty="0">
                <a:latin typeface="Century Gothic" panose="020B0502020202020204" pitchFamily="34" charset="0"/>
              </a:rPr>
              <a:t> in Regularien der </a:t>
            </a:r>
            <a:r>
              <a:rPr lang="de-DE" sz="1100" dirty="0">
                <a:latin typeface="Century Gothic" panose="020B0502020202020204" pitchFamily="34" charset="0"/>
              </a:rPr>
              <a:t>Landwirt-</a:t>
            </a:r>
            <a:r>
              <a:rPr lang="de-DE" sz="1100" dirty="0" err="1">
                <a:latin typeface="Century Gothic" panose="020B0502020202020204" pitchFamily="34" charset="0"/>
              </a:rPr>
              <a:t>schaft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D9D33C-2849-442D-B674-7C0BDCD0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96" y="3401182"/>
            <a:ext cx="745324" cy="74532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D0F16CE-7EAD-4ACA-B57F-755FA51376FB}"/>
              </a:ext>
            </a:extLst>
          </p:cNvPr>
          <p:cNvSpPr txBox="1"/>
          <p:nvPr/>
        </p:nvSpPr>
        <p:spPr>
          <a:xfrm>
            <a:off x="364772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4F87A6A-8C97-422F-8A95-99B1B6D0AF04}"/>
              </a:ext>
            </a:extLst>
          </p:cNvPr>
          <p:cNvSpPr txBox="1"/>
          <p:nvPr/>
        </p:nvSpPr>
        <p:spPr>
          <a:xfrm>
            <a:off x="3791746" y="4187817"/>
            <a:ext cx="10900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Produktspezi-</a:t>
            </a:r>
            <a:r>
              <a:rPr lang="de-DE" sz="1100" b="0" dirty="0" err="1">
                <a:latin typeface="Century Gothic" panose="020B0502020202020204" pitchFamily="34" charset="0"/>
              </a:rPr>
              <a:t>fikationen</a:t>
            </a:r>
            <a:r>
              <a:rPr lang="de-DE" sz="1100" b="0" dirty="0">
                <a:latin typeface="Century Gothic" panose="020B0502020202020204" pitchFamily="34" charset="0"/>
              </a:rPr>
              <a:t> &amp; </a:t>
            </a:r>
            <a:r>
              <a:rPr lang="de-DE" sz="1100" dirty="0">
                <a:latin typeface="Century Gothic" panose="020B0502020202020204" pitchFamily="34" charset="0"/>
              </a:rPr>
              <a:t>Small-Mid-Caps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900" b="0" dirty="0">
                <a:latin typeface="Century Gothic" panose="020B0502020202020204" pitchFamily="34" charset="0"/>
              </a:rPr>
              <a:t>u.a. </a:t>
            </a:r>
          </a:p>
          <a:p>
            <a:pPr algn="ctr"/>
            <a:r>
              <a:rPr lang="de-DE" sz="900" b="0" dirty="0">
                <a:latin typeface="Century Gothic" panose="020B0502020202020204" pitchFamily="34" charset="0"/>
              </a:rPr>
              <a:t>EU-Batterie-VO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7AA8ECC-0267-4C39-BAF3-4963261D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63" y="3395796"/>
            <a:ext cx="745324" cy="74532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8E1BEB5-9377-4CF5-AF54-45F22103E7E4}"/>
              </a:ext>
            </a:extLst>
          </p:cNvPr>
          <p:cNvSpPr txBox="1"/>
          <p:nvPr/>
        </p:nvSpPr>
        <p:spPr>
          <a:xfrm>
            <a:off x="472784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F3B41F7-7620-4A31-BF2B-95BC59ED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61" y="3415382"/>
            <a:ext cx="745324" cy="74532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18789BD1-7D93-47E5-882D-12E3CB1D5995}"/>
              </a:ext>
            </a:extLst>
          </p:cNvPr>
          <p:cNvSpPr txBox="1"/>
          <p:nvPr/>
        </p:nvSpPr>
        <p:spPr>
          <a:xfrm>
            <a:off x="5735960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A4EF80-F748-4837-A48F-A17365986454}"/>
              </a:ext>
            </a:extLst>
          </p:cNvPr>
          <p:cNvSpPr txBox="1"/>
          <p:nvPr/>
        </p:nvSpPr>
        <p:spPr>
          <a:xfrm>
            <a:off x="5967483" y="4205371"/>
            <a:ext cx="1056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in der </a:t>
            </a:r>
            <a:r>
              <a:rPr lang="de-DE" sz="1100" dirty="0">
                <a:latin typeface="Century Gothic" panose="020B0502020202020204" pitchFamily="34" charset="0"/>
              </a:rPr>
              <a:t>chemischen Industrie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DA4AAD-F407-4828-A377-1A958E8565F1}"/>
              </a:ext>
            </a:extLst>
          </p:cNvPr>
          <p:cNvSpPr txBox="1"/>
          <p:nvPr/>
        </p:nvSpPr>
        <p:spPr>
          <a:xfrm>
            <a:off x="5802920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08.07.2025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724227E-9F74-430C-928B-1108B95FF2B9}"/>
              </a:ext>
            </a:extLst>
          </p:cNvPr>
          <p:cNvSpPr txBox="1"/>
          <p:nvPr/>
        </p:nvSpPr>
        <p:spPr>
          <a:xfrm>
            <a:off x="4697815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17.06.2025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2623EDD-09DA-43E0-A3A4-7872C6917F0A}"/>
              </a:ext>
            </a:extLst>
          </p:cNvPr>
          <p:cNvSpPr txBox="1"/>
          <p:nvPr/>
        </p:nvSpPr>
        <p:spPr>
          <a:xfrm>
            <a:off x="3578855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21.05.2025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281F13-3515-43AA-B137-EFB5AE5BD9FD}"/>
              </a:ext>
            </a:extLst>
          </p:cNvPr>
          <p:cNvSpPr txBox="1"/>
          <p:nvPr/>
        </p:nvSpPr>
        <p:spPr>
          <a:xfrm>
            <a:off x="2536127" y="5848698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14.05.2025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3331D57-B99B-497D-87A7-D348FF9E0602}"/>
              </a:ext>
            </a:extLst>
          </p:cNvPr>
          <p:cNvSpPr txBox="1"/>
          <p:nvPr/>
        </p:nvSpPr>
        <p:spPr>
          <a:xfrm>
            <a:off x="1495028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61E3E68-65E2-45E3-B33E-4E910DC4D76A}"/>
              </a:ext>
            </a:extLst>
          </p:cNvPr>
          <p:cNvSpPr txBox="1"/>
          <p:nvPr/>
        </p:nvSpPr>
        <p:spPr>
          <a:xfrm>
            <a:off x="343679" y="5838014"/>
            <a:ext cx="138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DE64AD4-D0DB-44D4-82C2-229574D4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72" y="3415382"/>
            <a:ext cx="745324" cy="745324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39AFDEB-3938-4D76-8069-664C24BBF348}"/>
              </a:ext>
            </a:extLst>
          </p:cNvPr>
          <p:cNvSpPr txBox="1"/>
          <p:nvPr/>
        </p:nvSpPr>
        <p:spPr>
          <a:xfrm>
            <a:off x="6816080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VII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24B6BFC-77E0-4DEA-8F79-49D4C6D6BB3A}"/>
              </a:ext>
            </a:extLst>
          </p:cNvPr>
          <p:cNvSpPr txBox="1"/>
          <p:nvPr/>
        </p:nvSpPr>
        <p:spPr>
          <a:xfrm>
            <a:off x="6990544" y="4222332"/>
            <a:ext cx="120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von Regularien im Bereich </a:t>
            </a:r>
            <a:r>
              <a:rPr lang="de-DE" sz="1100" dirty="0">
                <a:latin typeface="Century Gothic" panose="020B0502020202020204" pitchFamily="34" charset="0"/>
              </a:rPr>
              <a:t>Digitalisierung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EEBE770-B6FD-41EE-85A1-4D5F4E1123FF}"/>
              </a:ext>
            </a:extLst>
          </p:cNvPr>
          <p:cNvSpPr txBox="1"/>
          <p:nvPr/>
        </p:nvSpPr>
        <p:spPr>
          <a:xfrm>
            <a:off x="6890048" y="580364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7F3A341-487A-4EE7-A2FA-D7067A322810}"/>
              </a:ext>
            </a:extLst>
          </p:cNvPr>
          <p:cNvSpPr txBox="1"/>
          <p:nvPr/>
        </p:nvSpPr>
        <p:spPr>
          <a:xfrm>
            <a:off x="4848234" y="4200577"/>
            <a:ext cx="1119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im </a:t>
            </a:r>
            <a:r>
              <a:rPr lang="de-DE" sz="1100" dirty="0">
                <a:latin typeface="Century Gothic" panose="020B0502020202020204" pitchFamily="34" charset="0"/>
              </a:rPr>
              <a:t>Verteidigungs-bereich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3E9B77A-1778-4998-996C-1B858A98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0" y="3418491"/>
            <a:ext cx="745324" cy="745324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8ADA8C89-38DF-477A-BD6A-B17F02FC98EA}"/>
              </a:ext>
            </a:extLst>
          </p:cNvPr>
          <p:cNvSpPr txBox="1"/>
          <p:nvPr/>
        </p:nvSpPr>
        <p:spPr>
          <a:xfrm>
            <a:off x="7872322" y="3070903"/>
            <a:ext cx="160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VIII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0F42158-1751-425E-8F7B-07D0BC0F9BC0}"/>
              </a:ext>
            </a:extLst>
          </p:cNvPr>
          <p:cNvSpPr txBox="1"/>
          <p:nvPr/>
        </p:nvSpPr>
        <p:spPr>
          <a:xfrm>
            <a:off x="8162743" y="4238026"/>
            <a:ext cx="10564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im </a:t>
            </a:r>
            <a:r>
              <a:rPr lang="de-DE" sz="1100" dirty="0">
                <a:latin typeface="Century Gothic" panose="020B0502020202020204" pitchFamily="34" charset="0"/>
              </a:rPr>
              <a:t>Umwelt-bereich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F20080F-6FB2-4B0E-8DEA-8775C135C1CB}"/>
              </a:ext>
            </a:extLst>
          </p:cNvPr>
          <p:cNvSpPr txBox="1"/>
          <p:nvPr/>
        </p:nvSpPr>
        <p:spPr>
          <a:xfrm>
            <a:off x="9363483" y="5619884"/>
            <a:ext cx="1380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 am 17.7.2025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61F0EB2-B495-461D-A3E7-F1835D058464}"/>
              </a:ext>
            </a:extLst>
          </p:cNvPr>
          <p:cNvSpPr txBox="1"/>
          <p:nvPr/>
        </p:nvSpPr>
        <p:spPr>
          <a:xfrm>
            <a:off x="1618610" y="6040992"/>
            <a:ext cx="938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0" dirty="0">
                <a:latin typeface="Century Gothic" panose="020B0502020202020204" pitchFamily="34" charset="0"/>
                <a:hlinkClick r:id="rId3"/>
              </a:rPr>
              <a:t>https://www.ihk.de/bodensee-oberschwaben/international/news/-omnibus-paket--6488410</a:t>
            </a:r>
            <a:r>
              <a:rPr lang="de-DE" sz="900" b="0" dirty="0">
                <a:latin typeface="Century Gothic" panose="020B0502020202020204" pitchFamily="34" charset="0"/>
              </a:rPr>
              <a:t> ; </a:t>
            </a:r>
            <a:r>
              <a:rPr lang="de-DE" sz="900" b="0" dirty="0">
                <a:latin typeface="Century Gothic" panose="020B0502020202020204" pitchFamily="34" charset="0"/>
                <a:hlinkClick r:id="rId4"/>
              </a:rPr>
              <a:t>https://www.responsible-investor.com/european-commission-to-launch-call-for-evidence-on-environmental-omnibus/</a:t>
            </a:r>
            <a:r>
              <a:rPr lang="de-DE" sz="900" b="0" dirty="0">
                <a:latin typeface="Century Gothic" panose="020B0502020202020204" pitchFamily="34" charset="0"/>
              </a:rPr>
              <a:t> (Abruf: 08.10.2025)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94C90F13-F8D8-470C-8CE1-1A5F399F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148" y="3417579"/>
            <a:ext cx="745324" cy="745324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9193C70D-2A88-4CCE-AAB5-D139A6BC8EBD}"/>
              </a:ext>
            </a:extLst>
          </p:cNvPr>
          <p:cNvSpPr txBox="1"/>
          <p:nvPr/>
        </p:nvSpPr>
        <p:spPr>
          <a:xfrm>
            <a:off x="9096458" y="3058592"/>
            <a:ext cx="160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IX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6651F6C-82FE-430A-A1C5-6E704AE48E08}"/>
              </a:ext>
            </a:extLst>
          </p:cNvPr>
          <p:cNvSpPr txBox="1"/>
          <p:nvPr/>
        </p:nvSpPr>
        <p:spPr>
          <a:xfrm>
            <a:off x="9423209" y="4217370"/>
            <a:ext cx="138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bei der </a:t>
            </a:r>
            <a:r>
              <a:rPr lang="de-DE" sz="1100" dirty="0">
                <a:latin typeface="Century Gothic" panose="020B0502020202020204" pitchFamily="34" charset="0"/>
              </a:rPr>
              <a:t>EUDR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(EU-Entwaldungs-VO) 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ED6ED89-A32B-4BD5-AF37-D8AC8A6536C5}"/>
              </a:ext>
            </a:extLst>
          </p:cNvPr>
          <p:cNvSpPr txBox="1"/>
          <p:nvPr/>
        </p:nvSpPr>
        <p:spPr>
          <a:xfrm>
            <a:off x="8036599" y="5789161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ECB86F0-1738-45C7-AFEE-59D72522C540}"/>
              </a:ext>
            </a:extLst>
          </p:cNvPr>
          <p:cNvCxnSpPr/>
          <p:nvPr/>
        </p:nvCxnSpPr>
        <p:spPr>
          <a:xfrm>
            <a:off x="9288000" y="2998895"/>
            <a:ext cx="0" cy="304209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F23E0ACE-E5D6-4FDF-92A0-EC0097302532}"/>
              </a:ext>
            </a:extLst>
          </p:cNvPr>
          <p:cNvSpPr txBox="1"/>
          <p:nvPr/>
        </p:nvSpPr>
        <p:spPr>
          <a:xfrm>
            <a:off x="560833" y="4955627"/>
            <a:ext cx="95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CSRD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CSDDD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EU-Tax-VO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CBAM</a:t>
            </a:r>
          </a:p>
        </p:txBody>
      </p:sp>
    </p:spTree>
    <p:extLst>
      <p:ext uri="{BB962C8B-B14F-4D97-AF65-F5344CB8AC3E}">
        <p14:creationId xmlns:p14="http://schemas.microsoft.com/office/powerpoint/2010/main" val="9257262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F779B1-B8C5-4D02-83F5-4DCCB5BDA509}"/>
              </a:ext>
            </a:extLst>
          </p:cNvPr>
          <p:cNvSpPr/>
          <p:nvPr/>
        </p:nvSpPr>
        <p:spPr>
          <a:xfrm>
            <a:off x="1102506" y="2528259"/>
            <a:ext cx="1416783" cy="3211555"/>
          </a:xfrm>
          <a:prstGeom prst="roundRect">
            <a:avLst/>
          </a:prstGeom>
          <a:solidFill>
            <a:srgbClr val="C5F1C5"/>
          </a:solidFill>
          <a:ln w="15875"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15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2.2. Das zentrale Omnibus-Verfahren für die Nachhaltigkeitsberichterstattung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D9D33C-2849-442D-B674-7C0BDCD0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2676" y="2668539"/>
            <a:ext cx="1206090" cy="120609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D0F16CE-7EAD-4ACA-B57F-755FA51376FB}"/>
              </a:ext>
            </a:extLst>
          </p:cNvPr>
          <p:cNvSpPr txBox="1"/>
          <p:nvPr/>
        </p:nvSpPr>
        <p:spPr>
          <a:xfrm>
            <a:off x="1115675" y="2597533"/>
            <a:ext cx="138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2623EDD-09DA-43E0-A3A4-7872C6917F0A}"/>
              </a:ext>
            </a:extLst>
          </p:cNvPr>
          <p:cNvSpPr txBox="1"/>
          <p:nvPr/>
        </p:nvSpPr>
        <p:spPr>
          <a:xfrm>
            <a:off x="1052759" y="5364644"/>
            <a:ext cx="138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8E74D2-6261-48E0-8935-FC8B22358763}"/>
              </a:ext>
            </a:extLst>
          </p:cNvPr>
          <p:cNvSpPr txBox="1"/>
          <p:nvPr/>
        </p:nvSpPr>
        <p:spPr>
          <a:xfrm>
            <a:off x="1052759" y="3740090"/>
            <a:ext cx="138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>
                <a:latin typeface="Century Gothic" panose="020B0502020202020204" pitchFamily="34" charset="0"/>
              </a:rPr>
              <a:t>Erhebliche </a:t>
            </a:r>
            <a:r>
              <a:rPr lang="de-DE" sz="1200" dirty="0">
                <a:latin typeface="Century Gothic" panose="020B0502020202020204" pitchFamily="34" charset="0"/>
              </a:rPr>
              <a:t>Vereinfachung im Bereich der Nachhaltigkeit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CE2150-FF40-4474-92FA-29A93B28567A}"/>
              </a:ext>
            </a:extLst>
          </p:cNvPr>
          <p:cNvSpPr txBox="1"/>
          <p:nvPr/>
        </p:nvSpPr>
        <p:spPr>
          <a:xfrm>
            <a:off x="2645335" y="248431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45F1D25-4C4F-4713-934F-24740BD203F3}"/>
              </a:ext>
            </a:extLst>
          </p:cNvPr>
          <p:cNvSpPr txBox="1"/>
          <p:nvPr/>
        </p:nvSpPr>
        <p:spPr>
          <a:xfrm>
            <a:off x="2646805" y="403810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FA1662-0E96-4ABC-A9E0-9C59637E7F18}"/>
              </a:ext>
            </a:extLst>
          </p:cNvPr>
          <p:cNvSpPr txBox="1"/>
          <p:nvPr/>
        </p:nvSpPr>
        <p:spPr>
          <a:xfrm>
            <a:off x="2607305" y="5262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BD4CD2-10C7-4927-B886-0A0A03F2F25D}"/>
              </a:ext>
            </a:extLst>
          </p:cNvPr>
          <p:cNvSpPr txBox="1"/>
          <p:nvPr/>
        </p:nvSpPr>
        <p:spPr>
          <a:xfrm>
            <a:off x="4517543" y="4038100"/>
            <a:ext cx="3954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 im Hinblick auf bestimmte Anforderungen</a:t>
            </a:r>
            <a:r>
              <a:rPr lang="de-DE" sz="1400" b="0" dirty="0">
                <a:latin typeface="Century Gothic" panose="020B0502020202020204" pitchFamily="34" charset="0"/>
              </a:rPr>
              <a:t> an die Nachhaltigkeits-berichterstattung und Sorgfaltspflicht von Unternehmen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(Inhaltliche Änderungen)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9674082-FB81-4359-9245-B3055E2EF6FB}"/>
              </a:ext>
            </a:extLst>
          </p:cNvPr>
          <p:cNvSpPr txBox="1"/>
          <p:nvPr/>
        </p:nvSpPr>
        <p:spPr>
          <a:xfrm>
            <a:off x="4517543" y="2484311"/>
            <a:ext cx="3882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</a:t>
            </a:r>
            <a:r>
              <a:rPr lang="de-DE" sz="1400" b="0" dirty="0">
                <a:latin typeface="Century Gothic" panose="020B0502020202020204" pitchFamily="34" charset="0"/>
              </a:rPr>
              <a:t> hinsichtlich der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Termine</a:t>
            </a:r>
            <a:r>
              <a:rPr lang="de-DE" sz="1400" dirty="0">
                <a:latin typeface="Century Gothic" panose="020B0502020202020204" pitchFamily="34" charset="0"/>
              </a:rPr>
              <a:t>, ab denen </a:t>
            </a:r>
            <a:r>
              <a:rPr lang="de-DE" sz="1400" b="0" dirty="0">
                <a:latin typeface="Century Gothic" panose="020B0502020202020204" pitchFamily="34" charset="0"/>
              </a:rPr>
              <a:t>die Mitgliedstaaten bestimmte Anforderungen an die Nachhaltigkeits-berichterstattung und Sorgfaltspflicht von Unternehmen </a:t>
            </a:r>
            <a:r>
              <a:rPr lang="de-DE" sz="1400" dirty="0">
                <a:latin typeface="Century Gothic" panose="020B0502020202020204" pitchFamily="34" charset="0"/>
              </a:rPr>
              <a:t>anwenden müssen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Stop-the-clock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39BE6A-EECC-490F-8B4F-C88FAF5A0AA4}"/>
              </a:ext>
            </a:extLst>
          </p:cNvPr>
          <p:cNvSpPr txBox="1"/>
          <p:nvPr/>
        </p:nvSpPr>
        <p:spPr>
          <a:xfrm>
            <a:off x="4567203" y="5262760"/>
            <a:ext cx="370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 der Verordnung hinsichtlich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der Vereinfachung und Stärkung des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CO²-Grenzausgleichssystems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(Inhaltliche Änderungen CBAM)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0A135AB-65A1-4D5B-87C9-02010DD3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42347"/>
              </p:ext>
            </p:extLst>
          </p:nvPr>
        </p:nvGraphicFramePr>
        <p:xfrm>
          <a:off x="8688288" y="947253"/>
          <a:ext cx="2016225" cy="150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107113686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329719231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15055618"/>
                    </a:ext>
                  </a:extLst>
                </a:gridCol>
              </a:tblGrid>
              <a:tr h="280828">
                <a:tc gridSpan="3">
                  <a:txBody>
                    <a:bodyPr/>
                    <a:lstStyle/>
                    <a:p>
                      <a:r>
                        <a:rPr lang="de-DE" sz="1100" dirty="0">
                          <a:latin typeface="Century Gothic" panose="020B0502020202020204" pitchFamily="34" charset="0"/>
                        </a:rPr>
                        <a:t>Stand TRILOG-Verfahren</a:t>
                      </a:r>
                      <a:endParaRPr lang="de-DE" sz="11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T="72000" marB="108000">
                    <a:solidFill>
                      <a:srgbClr val="228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>
                    <a:solidFill>
                      <a:srgbClr val="228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27156"/>
                  </a:ext>
                </a:extLst>
              </a:tr>
              <a:tr h="1157324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EU-Rat</a:t>
                      </a:r>
                    </a:p>
                  </a:txBody>
                  <a:tcPr marL="144000" marT="72000" marB="108000" vert="vert270"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EU-</a:t>
                      </a:r>
                      <a:r>
                        <a:rPr lang="de-DE" sz="1100" b="1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Komission</a:t>
                      </a:r>
                      <a:endParaRPr lang="de-DE" sz="11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EU-Parlament</a:t>
                      </a:r>
                    </a:p>
                  </a:txBody>
                  <a:tcPr marL="144000" marB="108000" vert="vert270" anchor="ctr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58453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14A2EAA-B2D6-44E6-A7D2-A1805EE9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78563"/>
              </p:ext>
            </p:extLst>
          </p:nvPr>
        </p:nvGraphicFramePr>
        <p:xfrm>
          <a:off x="8688288" y="3232669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266E9D0-020F-40B3-980B-AFB9F6545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01164"/>
              </p:ext>
            </p:extLst>
          </p:nvPr>
        </p:nvGraphicFramePr>
        <p:xfrm>
          <a:off x="8688288" y="4479546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82DE0B14-8119-421C-A8DA-AB6D0AAEE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85156"/>
              </p:ext>
            </p:extLst>
          </p:nvPr>
        </p:nvGraphicFramePr>
        <p:xfrm>
          <a:off x="8688288" y="5601314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7432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Checkliste RNL">
            <a:extLst>
              <a:ext uri="{FF2B5EF4-FFF2-40B4-BE49-F238E27FC236}">
                <a16:creationId xmlns:a16="http://schemas.microsoft.com/office/drawing/2014/main" id="{52FD6546-47B0-4707-A4C7-78425594F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327" y="4192451"/>
            <a:ext cx="385582" cy="385582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94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2.3 Trilog-Verfahren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49B656-C76C-4578-89BD-348619A62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719" y="3296537"/>
            <a:ext cx="823913" cy="6429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717EE1-4971-4FE5-8621-44C728A4B2D3}"/>
              </a:ext>
            </a:extLst>
          </p:cNvPr>
          <p:cNvSpPr txBox="1"/>
          <p:nvPr/>
        </p:nvSpPr>
        <p:spPr>
          <a:xfrm>
            <a:off x="5232066" y="336711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Europäischer Rat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(Ministerrat)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8A2C7D-B67E-48D8-8789-4D74E37C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612" y="4967003"/>
            <a:ext cx="1152128" cy="61832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F49A1FA-6C93-4EAD-A5CF-820EFA89E7D2}"/>
              </a:ext>
            </a:extLst>
          </p:cNvPr>
          <p:cNvSpPr txBox="1"/>
          <p:nvPr/>
        </p:nvSpPr>
        <p:spPr>
          <a:xfrm>
            <a:off x="5534740" y="507797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Europäisches Parlament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89250CC-3398-4DB2-BFBF-9D03D9799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4010528"/>
            <a:ext cx="1116917" cy="844565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4F5BCBD-4100-4472-A8F7-759274F39944}"/>
              </a:ext>
            </a:extLst>
          </p:cNvPr>
          <p:cNvSpPr/>
          <p:nvPr/>
        </p:nvSpPr>
        <p:spPr>
          <a:xfrm>
            <a:off x="2351584" y="4256596"/>
            <a:ext cx="1512168" cy="4308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Entwurf geänderter Rechtsakte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EF14D6EC-D9BA-42AE-A7AA-7E2A60A40FAB}"/>
              </a:ext>
            </a:extLst>
          </p:cNvPr>
          <p:cNvSpPr/>
          <p:nvPr/>
        </p:nvSpPr>
        <p:spPr>
          <a:xfrm>
            <a:off x="3988523" y="4327732"/>
            <a:ext cx="739326" cy="2886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1CE539C3-10FB-4C90-94F6-B6F8CBE3451E}"/>
              </a:ext>
            </a:extLst>
          </p:cNvPr>
          <p:cNvSpPr/>
          <p:nvPr/>
        </p:nvSpPr>
        <p:spPr>
          <a:xfrm>
            <a:off x="4812435" y="3939475"/>
            <a:ext cx="198965" cy="31712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2FA3F0D6-2CCA-4E57-AA02-8E0330877E26}"/>
              </a:ext>
            </a:extLst>
          </p:cNvPr>
          <p:cNvSpPr/>
          <p:nvPr/>
        </p:nvSpPr>
        <p:spPr>
          <a:xfrm>
            <a:off x="4812435" y="4616345"/>
            <a:ext cx="198965" cy="379558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Checkliste RNL">
            <a:extLst>
              <a:ext uri="{FF2B5EF4-FFF2-40B4-BE49-F238E27FC236}">
                <a16:creationId xmlns:a16="http://schemas.microsoft.com/office/drawing/2014/main" id="{AA023FBD-679C-48B9-A8A1-3B10ACAA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7849" y="4256596"/>
            <a:ext cx="385582" cy="385582"/>
          </a:xfrm>
          <a:prstGeom prst="rect">
            <a:avLst/>
          </a:prstGeom>
        </p:spPr>
      </p:pic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E44B0220-F19D-4C1D-9D90-8BBE5373402B}"/>
              </a:ext>
            </a:extLst>
          </p:cNvPr>
          <p:cNvSpPr/>
          <p:nvPr/>
        </p:nvSpPr>
        <p:spPr>
          <a:xfrm>
            <a:off x="5496758" y="4276155"/>
            <a:ext cx="3009532" cy="2886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Checkliste RNL">
            <a:extLst>
              <a:ext uri="{FF2B5EF4-FFF2-40B4-BE49-F238E27FC236}">
                <a16:creationId xmlns:a16="http://schemas.microsoft.com/office/drawing/2014/main" id="{CE643F14-E193-4075-9991-76E9701E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6074" y="4200033"/>
            <a:ext cx="385582" cy="385582"/>
          </a:xfrm>
          <a:prstGeom prst="rect">
            <a:avLst/>
          </a:prstGeom>
        </p:spPr>
      </p:pic>
      <p:pic>
        <p:nvPicPr>
          <p:cNvPr id="27" name="Grafik 26" descr="Checkliste RNL">
            <a:extLst>
              <a:ext uri="{FF2B5EF4-FFF2-40B4-BE49-F238E27FC236}">
                <a16:creationId xmlns:a16="http://schemas.microsoft.com/office/drawing/2014/main" id="{38E0CF23-AC64-4041-8B9B-6A1A2C59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0411" y="4011106"/>
            <a:ext cx="763435" cy="763435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7B716180-BD38-4291-828B-CBA451CBE572}"/>
              </a:ext>
            </a:extLst>
          </p:cNvPr>
          <p:cNvSpPr/>
          <p:nvPr/>
        </p:nvSpPr>
        <p:spPr>
          <a:xfrm>
            <a:off x="4280103" y="4010528"/>
            <a:ext cx="1254637" cy="85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69D8403-4E40-4C91-9469-D9C0C8B4A198}"/>
              </a:ext>
            </a:extLst>
          </p:cNvPr>
          <p:cNvSpPr txBox="1"/>
          <p:nvPr/>
        </p:nvSpPr>
        <p:spPr>
          <a:xfrm>
            <a:off x="5541348" y="3891237"/>
            <a:ext cx="311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Kompromissfindung und Einigung auf eine gemeinsame Änderungsfassung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D156C3B9-4C4A-4289-AD08-377040669923}"/>
              </a:ext>
            </a:extLst>
          </p:cNvPr>
          <p:cNvSpPr/>
          <p:nvPr/>
        </p:nvSpPr>
        <p:spPr>
          <a:xfrm>
            <a:off x="9258850" y="4306770"/>
            <a:ext cx="479442" cy="2446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3458D91-063F-477E-849A-1CC67AABA377}"/>
              </a:ext>
            </a:extLst>
          </p:cNvPr>
          <p:cNvSpPr txBox="1"/>
          <p:nvPr/>
        </p:nvSpPr>
        <p:spPr>
          <a:xfrm>
            <a:off x="9734954" y="421367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Umsetzung in nationales Recht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6AA8AA1-C307-4DCE-96EB-9E33DCF63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52" y="3782787"/>
            <a:ext cx="430887" cy="430887"/>
          </a:xfrm>
          <a:prstGeom prst="rect">
            <a:avLst/>
          </a:prstGeom>
        </p:spPr>
      </p:pic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4C04090-AB3C-4A6E-A7A7-C07B894D9094}"/>
              </a:ext>
            </a:extLst>
          </p:cNvPr>
          <p:cNvCxnSpPr/>
          <p:nvPr/>
        </p:nvCxnSpPr>
        <p:spPr>
          <a:xfrm>
            <a:off x="9190818" y="3406805"/>
            <a:ext cx="23028" cy="198225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2AD3F0C0-3ED2-47B2-B4BC-42E038BB0E6D}"/>
              </a:ext>
            </a:extLst>
          </p:cNvPr>
          <p:cNvSpPr txBox="1"/>
          <p:nvPr/>
        </p:nvSpPr>
        <p:spPr>
          <a:xfrm>
            <a:off x="881157" y="499590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 Kommission 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40EFEF8-356A-45A1-96CE-3D36650BC5DF}"/>
              </a:ext>
            </a:extLst>
          </p:cNvPr>
          <p:cNvSpPr/>
          <p:nvPr/>
        </p:nvSpPr>
        <p:spPr>
          <a:xfrm>
            <a:off x="3745279" y="5598691"/>
            <a:ext cx="1368152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13.10.2025 Rechtsausschuss erteilt Mandat an Parlament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31163050-6C3A-4F70-B311-945439FB4D72}"/>
              </a:ext>
            </a:extLst>
          </p:cNvPr>
          <p:cNvSpPr/>
          <p:nvPr/>
        </p:nvSpPr>
        <p:spPr>
          <a:xfrm>
            <a:off x="5269841" y="2939120"/>
            <a:ext cx="1834271" cy="37916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23.06.2025 Vorlage seiner Verhandlungsposition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46B49BF3-FE18-4076-990C-46FD1FF1E838}"/>
              </a:ext>
            </a:extLst>
          </p:cNvPr>
          <p:cNvSpPr/>
          <p:nvPr/>
        </p:nvSpPr>
        <p:spPr>
          <a:xfrm>
            <a:off x="726533" y="3556912"/>
            <a:ext cx="1971755" cy="466819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26.02.2025 Vorlage seiner Verhandlungsposition im Rahmen der Omnibus-Pakete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3F4C826A-D63A-43E4-9560-1D8CDB04FBED}"/>
              </a:ext>
            </a:extLst>
          </p:cNvPr>
          <p:cNvSpPr/>
          <p:nvPr/>
        </p:nvSpPr>
        <p:spPr>
          <a:xfrm>
            <a:off x="5141405" y="5598691"/>
            <a:ext cx="2350800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22.10.2025 EU-Parlament verwehrt dem Rechtsausschuss das Verhandlungsmandat; </a:t>
            </a:r>
            <a:b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Gesamtes EU-Parlament muss über Omnibus I debattieren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4FEBDFC8-90CA-4BDE-B242-F9D958105B63}"/>
              </a:ext>
            </a:extLst>
          </p:cNvPr>
          <p:cNvSpPr/>
          <p:nvPr/>
        </p:nvSpPr>
        <p:spPr>
          <a:xfrm>
            <a:off x="7520179" y="5598691"/>
            <a:ext cx="1793153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November 2025: Erneute Abstimmung im EU-Parlament</a:t>
            </a:r>
            <a:b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(Im Vorfeld: Änderungs-anträge möglich)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1DFDD31-E628-4F40-BCCB-4E99B4B5679B}"/>
              </a:ext>
            </a:extLst>
          </p:cNvPr>
          <p:cNvSpPr txBox="1"/>
          <p:nvPr/>
        </p:nvSpPr>
        <p:spPr>
          <a:xfrm>
            <a:off x="995253" y="1123167"/>
            <a:ext cx="104408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0" dirty="0">
                <a:latin typeface="Century Gothic" panose="020B0502020202020204" pitchFamily="34" charset="0"/>
              </a:rPr>
              <a:t>Das „</a:t>
            </a: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Trilog-Verfahren</a:t>
            </a:r>
            <a:r>
              <a:rPr lang="de-DE" sz="1300" b="0" dirty="0">
                <a:latin typeface="Century Gothic" panose="020B0502020202020204" pitchFamily="34" charset="0"/>
              </a:rPr>
              <a:t>“ </a:t>
            </a:r>
          </a:p>
          <a:p>
            <a:endParaRPr lang="de-DE" sz="1300" b="0" dirty="0">
              <a:latin typeface="Century Gothic" panose="020B0502020202020204" pitchFamily="34" charset="0"/>
            </a:endParaRPr>
          </a:p>
          <a:p>
            <a:r>
              <a:rPr lang="de-DE" sz="1300" b="0" dirty="0">
                <a:latin typeface="Century Gothic" panose="020B0502020202020204" pitchFamily="34" charset="0"/>
              </a:rPr>
              <a:t>ist ein </a:t>
            </a:r>
            <a:r>
              <a:rPr lang="de-DE" sz="1300" dirty="0">
                <a:latin typeface="Century Gothic" panose="020B0502020202020204" pitchFamily="34" charset="0"/>
              </a:rPr>
              <a:t>besonderes Verhandlungsformat der EU</a:t>
            </a:r>
            <a:r>
              <a:rPr lang="de-DE" sz="1300" b="0" dirty="0">
                <a:latin typeface="Century Gothic" panose="020B0502020202020204" pitchFamily="34" charset="0"/>
              </a:rPr>
              <a:t>, </a:t>
            </a:r>
          </a:p>
          <a:p>
            <a:br>
              <a:rPr lang="de-DE" sz="1300" b="0" dirty="0">
                <a:latin typeface="Century Gothic" panose="020B0502020202020204" pitchFamily="34" charset="0"/>
              </a:rPr>
            </a:br>
            <a:r>
              <a:rPr lang="de-DE" sz="1300" b="0" dirty="0">
                <a:latin typeface="Century Gothic" panose="020B0502020202020204" pitchFamily="34" charset="0"/>
              </a:rPr>
              <a:t>bei dem </a:t>
            </a:r>
            <a:r>
              <a:rPr lang="de-DE" sz="1300" dirty="0">
                <a:latin typeface="Century Gothic" panose="020B0502020202020204" pitchFamily="34" charset="0"/>
              </a:rPr>
              <a:t>die drei wichtigsten EU-Institutionen</a:t>
            </a:r>
            <a:r>
              <a:rPr lang="de-DE" sz="1300" b="0" dirty="0">
                <a:latin typeface="Century Gothic" panose="020B0502020202020204" pitchFamily="34" charset="0"/>
              </a:rPr>
              <a:t>:</a:t>
            </a:r>
            <a:br>
              <a:rPr lang="de-DE" sz="1300" b="0" dirty="0">
                <a:latin typeface="Century Gothic" panose="020B0502020202020204" pitchFamily="34" charset="0"/>
              </a:rPr>
            </a:br>
            <a:endParaRPr lang="de-DE" sz="1300" b="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Europäische Kommission</a:t>
            </a: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EU-Rat (Ministerrat) und</a:t>
            </a: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EU-Parlament</a:t>
            </a:r>
            <a:b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de-DE" sz="13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gemeinsam</a:t>
            </a:r>
            <a:r>
              <a:rPr lang="de-DE" sz="1300" b="0" dirty="0">
                <a:latin typeface="Century Gothic" panose="020B0502020202020204" pitchFamily="34" charset="0"/>
              </a:rPr>
              <a:t> an einem </a:t>
            </a:r>
            <a:r>
              <a:rPr lang="de-DE" sz="1300" dirty="0">
                <a:latin typeface="Century Gothic" panose="020B0502020202020204" pitchFamily="34" charset="0"/>
              </a:rPr>
              <a:t>Richtlinientext</a:t>
            </a:r>
            <a:r>
              <a:rPr lang="de-DE" sz="1300" b="0" dirty="0">
                <a:latin typeface="Century Gothic" panose="020B0502020202020204" pitchFamily="34" charset="0"/>
              </a:rPr>
              <a:t> arbeiten.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16F2AD-D00A-4EA0-9DA0-9253DD0BD5A2}"/>
              </a:ext>
            </a:extLst>
          </p:cNvPr>
          <p:cNvSpPr/>
          <p:nvPr/>
        </p:nvSpPr>
        <p:spPr>
          <a:xfrm>
            <a:off x="7622917" y="1856398"/>
            <a:ext cx="1766746" cy="10373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Trilog-Verfahren beginnt (erst) nach inhaltlicher Positionierung des EU-Parlaments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80F1A6E-EB9E-461B-B48D-C9BE35224984}"/>
              </a:ext>
            </a:extLst>
          </p:cNvPr>
          <p:cNvCxnSpPr/>
          <p:nvPr/>
        </p:nvCxnSpPr>
        <p:spPr>
          <a:xfrm flipH="1">
            <a:off x="7896200" y="2939120"/>
            <a:ext cx="610090" cy="93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6888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58485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2.4 Verhandlungspositionen der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drei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EU-Institutionen zur Anpassung der CSRD: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Ausgang gegenwärtig offen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14372D8-6EE1-456D-909F-7FBB2BD85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71392"/>
              </p:ext>
            </p:extLst>
          </p:nvPr>
        </p:nvGraphicFramePr>
        <p:xfrm>
          <a:off x="1066181" y="1042559"/>
          <a:ext cx="10440836" cy="52169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3059">
                  <a:extLst>
                    <a:ext uri="{9D8B030D-6E8A-4147-A177-3AD203B41FA5}">
                      <a16:colId xmlns:a16="http://schemas.microsoft.com/office/drawing/2014/main" val="1572687022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4089372052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77500104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1388672569"/>
                    </a:ext>
                  </a:extLst>
                </a:gridCol>
              </a:tblGrid>
              <a:tr h="540808"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EU-Kommission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EU-Rat (Ministerrat)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EU-Parlament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53864"/>
                  </a:ext>
                </a:extLst>
              </a:tr>
              <a:tr h="66484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Schwellenwerte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  <a:br>
                        <a:rPr lang="de-DE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 Mio.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 </a:t>
                      </a:r>
                      <a:r>
                        <a:rPr lang="de-DE" sz="1100" b="1" dirty="0"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≥ 25 Mio. € Bilanzsumme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450 Mio. 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29139"/>
                  </a:ext>
                </a:extLst>
              </a:tr>
              <a:tr h="1284368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Wertschöpfungskette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„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Value-Chain-</a:t>
                      </a:r>
                      <a:r>
                        <a:rPr lang="de-DE" sz="1200" b="1" dirty="0" err="1">
                          <a:latin typeface="Century Gothic" panose="020B0502020202020204" pitchFamily="34" charset="0"/>
                        </a:rPr>
                        <a:t>cap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“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i="1" dirty="0">
                          <a:latin typeface="Century Gothic" panose="020B0502020202020204" pitchFamily="34" charset="0"/>
                        </a:rPr>
                        <a:t>für &lt; 1.000 Mitarbeiter gelten geringere Datenanforderungen nach </a:t>
                      </a:r>
                      <a:r>
                        <a:rPr lang="de-DE" sz="1200" b="1" i="1" dirty="0">
                          <a:latin typeface="Century Gothic" panose="020B0502020202020204" pitchFamily="34" charset="0"/>
                        </a:rPr>
                        <a:t>VSME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43585"/>
                  </a:ext>
                </a:extLst>
              </a:tr>
              <a:tr h="785731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latin typeface="Century Gothic" panose="020B0502020202020204" pitchFamily="34" charset="0"/>
                        </a:rPr>
                        <a:t>Klimatransitionspläne</a:t>
                      </a:r>
                      <a:endParaRPr lang="de-DE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45274"/>
                  </a:ext>
                </a:extLst>
              </a:tr>
              <a:tr h="1284368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Sonstiges</a:t>
                      </a: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Nur „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limited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assurance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“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endParaRPr lang="de-DE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Vereinfachung ESRS 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endParaRPr lang="de-DE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Keine sektorspezifischen Standards</a:t>
                      </a: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Überprüfungsklausel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für Schwellenwerte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100" i="1" dirty="0">
                          <a:latin typeface="Century Gothic" panose="020B0502020202020204" pitchFamily="34" charset="0"/>
                        </a:rPr>
                        <a:t>(mögliche Ausweitung des Anwendungsbereichs, um angemessene Verfügbarkeit von Nachhaltigkeitsinformationen zu gewährleisten)</a:t>
                      </a:r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617013"/>
                  </a:ext>
                </a:extLst>
              </a:tr>
              <a:tr h="634629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  <a:highlight>
                            <a:srgbClr val="228B22"/>
                          </a:highlight>
                          <a:latin typeface="Century Gothic" panose="020B0502020202020204" pitchFamily="34" charset="0"/>
                        </a:rPr>
                        <a:t>CSDDD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– Schwellenwerte</a:t>
                      </a: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450 Mio. 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1,5 Mrd.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7897835"/>
                  </a:ext>
                </a:extLst>
              </a:tr>
            </a:tbl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2D63758-9C43-47A4-B16E-6762502248BB}"/>
              </a:ext>
            </a:extLst>
          </p:cNvPr>
          <p:cNvSpPr/>
          <p:nvPr/>
        </p:nvSpPr>
        <p:spPr>
          <a:xfrm>
            <a:off x="8853515" y="1700808"/>
            <a:ext cx="2567400" cy="2880321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13.10.2025: </a:t>
            </a: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Rechtsausschuss nimmt Position an</a:t>
            </a:r>
          </a:p>
          <a:p>
            <a:endParaRPr lang="de-DE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Schwellenwert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Century Gothic" panose="020B0502020202020204" pitchFamily="34" charset="0"/>
              </a:rPr>
              <a:t>≥ 1.000 Mitarbeiter +</a:t>
            </a: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≥ 450 Mio.  € </a:t>
            </a:r>
            <a:r>
              <a:rPr lang="de-DE" sz="1200" dirty="0">
                <a:latin typeface="Century Gothic" panose="020B0502020202020204" pitchFamily="34" charset="0"/>
              </a:rPr>
              <a:t>Umsatz</a:t>
            </a:r>
            <a:br>
              <a:rPr lang="de-DE" sz="1200" dirty="0">
                <a:latin typeface="Century Gothic" panose="020B0502020202020204" pitchFamily="34" charset="0"/>
              </a:rPr>
            </a:b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100" i="1" dirty="0">
                <a:latin typeface="Century Gothic" panose="020B0502020202020204" pitchFamily="34" charset="0"/>
              </a:rPr>
              <a:t>(analog zum geplanten Anwendungsbereich der EU-Taxonomie-VO)</a:t>
            </a:r>
          </a:p>
          <a:p>
            <a:endParaRPr lang="de-DE" sz="1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22.10.2025 EU-Parlament verwehrt Rechtsausschuss Verhandlungsmandat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(aktuell in Diskussion: 1.750 MA)</a:t>
            </a:r>
            <a:endParaRPr lang="de-DE" sz="1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C505D0BB-6E6A-44C0-AA47-7842D02AC5B9}"/>
              </a:ext>
            </a:extLst>
          </p:cNvPr>
          <p:cNvSpPr/>
          <p:nvPr/>
        </p:nvSpPr>
        <p:spPr>
          <a:xfrm>
            <a:off x="9912424" y="4653135"/>
            <a:ext cx="360040" cy="2658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196F41A-2256-492B-819C-CB53B3D85D48}"/>
              </a:ext>
            </a:extLst>
          </p:cNvPr>
          <p:cNvSpPr/>
          <p:nvPr/>
        </p:nvSpPr>
        <p:spPr>
          <a:xfrm>
            <a:off x="8853515" y="5013175"/>
            <a:ext cx="2567400" cy="1152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sz="1200" dirty="0">
                <a:latin typeface="Century Gothic" panose="020B0502020202020204" pitchFamily="34" charset="0"/>
              </a:rPr>
              <a:t>Jede Meldung ist „nur“ eine Wasserstandsmeldung</a:t>
            </a:r>
          </a:p>
          <a:p>
            <a:pPr marL="342900" indent="-342900">
              <a:buAutoNum type="arabicPeriod"/>
            </a:pPr>
            <a:endParaRPr lang="de-DE" sz="12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sz="1200" dirty="0">
                <a:latin typeface="Century Gothic" panose="020B0502020202020204" pitchFamily="34" charset="0"/>
              </a:rPr>
              <a:t>Alles ist offen!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05AE89-2C57-4FF4-8E15-D4381F50A198}"/>
              </a:ext>
            </a:extLst>
          </p:cNvPr>
          <p:cNvSpPr txBox="1"/>
          <p:nvPr/>
        </p:nvSpPr>
        <p:spPr>
          <a:xfrm>
            <a:off x="10382250" y="4653135"/>
            <a:ext cx="89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8090143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1813"/>
            <a:ext cx="115125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3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Unternehmen unter 1.000 Mitarbeiter*):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Wahlmöglichkeit zur Berichterstattung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9FBC791-3E83-46F0-8CD9-4525D9129914}"/>
              </a:ext>
            </a:extLst>
          </p:cNvPr>
          <p:cNvSpPr/>
          <p:nvPr/>
        </p:nvSpPr>
        <p:spPr>
          <a:xfrm>
            <a:off x="407368" y="5949280"/>
            <a:ext cx="87129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356540285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24" y="713804"/>
            <a:ext cx="10663346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47675" indent="-447675" defTabSz="269875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3.1. Warum sollten sich die Unternehmen nach dem Omnibus weiterhin mit Nachhaltigkeit beschäftigen?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A81EDAD-DD5E-4592-AE52-4498E22D0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11295"/>
              </p:ext>
            </p:extLst>
          </p:nvPr>
        </p:nvGraphicFramePr>
        <p:xfrm>
          <a:off x="617424" y="3414002"/>
          <a:ext cx="4424040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0762846-D43E-44B8-9236-0C34FFEF0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144081"/>
              </p:ext>
            </p:extLst>
          </p:nvPr>
        </p:nvGraphicFramePr>
        <p:xfrm>
          <a:off x="5447928" y="3457786"/>
          <a:ext cx="4424040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E35BE91-7F03-4C30-B8CD-51545CBF1CC8}"/>
              </a:ext>
            </a:extLst>
          </p:cNvPr>
          <p:cNvSpPr/>
          <p:nvPr/>
        </p:nvSpPr>
        <p:spPr>
          <a:xfrm>
            <a:off x="3984683" y="4876764"/>
            <a:ext cx="2448272" cy="3238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043EB1-3C45-4642-80BF-30B5D69FE19E}"/>
              </a:ext>
            </a:extLst>
          </p:cNvPr>
          <p:cNvSpPr txBox="1"/>
          <p:nvPr/>
        </p:nvSpPr>
        <p:spPr>
          <a:xfrm>
            <a:off x="3953636" y="4083877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Reduzierung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</a:t>
            </a:r>
            <a:r>
              <a:rPr lang="de-DE" sz="1400" b="0" dirty="0">
                <a:latin typeface="Century Gothic" panose="020B0502020202020204" pitchFamily="34" charset="0"/>
              </a:rPr>
              <a:t> berichtspflichtiger Unternehmen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um rd. 80%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5B95BEB-C734-4E5F-8D39-57121BC01376}"/>
              </a:ext>
            </a:extLst>
          </p:cNvPr>
          <p:cNvSpPr txBox="1"/>
          <p:nvPr/>
        </p:nvSpPr>
        <p:spPr>
          <a:xfrm>
            <a:off x="983432" y="1272008"/>
            <a:ext cx="9505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Durch die Vorschläge der Omnibus-Richtlinie wird sich voraussichtlich der </a:t>
            </a:r>
            <a:r>
              <a:rPr lang="de-DE" sz="1400" dirty="0">
                <a:latin typeface="Century Gothic" panose="020B0502020202020204" pitchFamily="34" charset="0"/>
              </a:rPr>
              <a:t>Anwenderkreis der Unternehmen, die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 </a:t>
            </a:r>
            <a:r>
              <a:rPr lang="de-DE" sz="1400" dirty="0">
                <a:latin typeface="Century Gothic" panose="020B0502020202020204" pitchFamily="34" charset="0"/>
              </a:rPr>
              <a:t>nach CSRD berichten müssen, um rd. 80% reduzieren</a:t>
            </a:r>
            <a:r>
              <a:rPr lang="de-DE" sz="1400" b="0" dirty="0">
                <a:latin typeface="Century Gothic" panose="020B0502020202020204" pitchFamily="34" charset="0"/>
              </a:rPr>
              <a:t>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sz="1400" b="0" dirty="0">
                <a:latin typeface="Century Gothic" panose="020B0502020202020204" pitchFamily="34" charset="0"/>
              </a:rPr>
              <a:t>Gleichzeitig wird auch die </a:t>
            </a:r>
            <a:r>
              <a:rPr lang="de-DE" sz="1400" dirty="0">
                <a:latin typeface="Century Gothic" panose="020B0502020202020204" pitchFamily="34" charset="0"/>
              </a:rPr>
              <a:t>Möglichkeit zur Einholung von Nachhaltigkeitsinformationen </a:t>
            </a:r>
            <a:r>
              <a:rPr lang="de-DE" sz="1400" b="0" dirty="0">
                <a:latin typeface="Century Gothic" panose="020B0502020202020204" pitchFamily="34" charset="0"/>
              </a:rPr>
              <a:t>von Unternehmen aus der Wertschöpfungskette </a:t>
            </a:r>
            <a:r>
              <a:rPr lang="de-DE" sz="1400" dirty="0">
                <a:latin typeface="Century Gothic" panose="020B0502020202020204" pitchFamily="34" charset="0"/>
              </a:rPr>
              <a:t>inhaltlich auf die VSME-Informationen begrenzt</a:t>
            </a:r>
            <a:r>
              <a:rPr lang="de-DE" sz="1400" b="0" dirty="0">
                <a:latin typeface="Century Gothic" panose="020B0502020202020204" pitchFamily="34" charset="0"/>
              </a:rPr>
              <a:t>,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d. h. gedeckelt („Value Chain Cap“).</a:t>
            </a:r>
          </a:p>
          <a:p>
            <a:endParaRPr lang="de-DE" sz="1100" b="0" dirty="0">
              <a:latin typeface="Century Gothic" panose="020B0502020202020204" pitchFamily="34" charset="0"/>
            </a:endParaRPr>
          </a:p>
          <a:p>
            <a:pPr lvl="1"/>
            <a:r>
              <a:rPr lang="de-DE" sz="1400" b="0" dirty="0">
                <a:latin typeface="Century Gothic" panose="020B0502020202020204" pitchFamily="34" charset="0"/>
              </a:rPr>
              <a:t>Von den Unternehmen, die </a:t>
            </a:r>
            <a:r>
              <a:rPr lang="de-DE" sz="1400" dirty="0">
                <a:latin typeface="Century Gothic" panose="020B0502020202020204" pitchFamily="34" charset="0"/>
              </a:rPr>
              <a:t>zukünftig nicht mehr direkt der CSRD-Berichtspflicht </a:t>
            </a:r>
            <a:r>
              <a:rPr lang="de-DE" sz="1400" b="0" dirty="0">
                <a:latin typeface="Century Gothic" panose="020B0502020202020204" pitchFamily="34" charset="0"/>
              </a:rPr>
              <a:t>unterliegen,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werden voraussichtlich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indirekt - durch einzelvertragliche Vereinbarungen - </a:t>
            </a:r>
            <a:b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Nachhaltigkeitsinformationen nach dem VSME-Standard </a:t>
            </a:r>
            <a:r>
              <a:rPr lang="de-DE" sz="1400" b="0" dirty="0">
                <a:latin typeface="Century Gothic" panose="020B0502020202020204" pitchFamily="34" charset="0"/>
              </a:rPr>
              <a:t>erwartet.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4F42F69-2C27-4E14-BAE5-AA704B9EA8D4}"/>
              </a:ext>
            </a:extLst>
          </p:cNvPr>
          <p:cNvSpPr/>
          <p:nvPr/>
        </p:nvSpPr>
        <p:spPr>
          <a:xfrm>
            <a:off x="1053992" y="2740890"/>
            <a:ext cx="36004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1D4B28-60AE-41AC-A68C-EBBB87CF464B}"/>
              </a:ext>
            </a:extLst>
          </p:cNvPr>
          <p:cNvSpPr txBox="1"/>
          <p:nvPr/>
        </p:nvSpPr>
        <p:spPr>
          <a:xfrm>
            <a:off x="8558071" y="4435630"/>
            <a:ext cx="171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Entsprechende Erhöhung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indirekt</a:t>
            </a:r>
            <a:r>
              <a:rPr lang="de-DE" sz="1400" b="0" dirty="0">
                <a:latin typeface="Century Gothic" panose="020B0502020202020204" pitchFamily="34" charset="0"/>
              </a:rPr>
              <a:t> berichtspflichtiger Unternehmen</a:t>
            </a:r>
            <a:endParaRPr lang="de-DE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304274-B7EB-4DB0-819F-50541547F2A8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39761164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C0CDA2-67A4-4E4E-8394-569887C68562}"/>
              </a:ext>
            </a:extLst>
          </p:cNvPr>
          <p:cNvSpPr txBox="1">
            <a:spLocks/>
          </p:cNvSpPr>
          <p:nvPr/>
        </p:nvSpPr>
        <p:spPr bwMode="auto">
          <a:xfrm>
            <a:off x="550020" y="3321568"/>
            <a:ext cx="8498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Century Gothic" panose="020B0502020202020204" pitchFamily="34" charset="0"/>
              </a:rPr>
              <a:t>Zentrale Fragestellungen in Form von ESG aktuell 11/2026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CF6817D-51DA-47D2-9DC5-73D032B16E81}"/>
              </a:ext>
            </a:extLst>
          </p:cNvPr>
          <p:cNvSpPr txBox="1">
            <a:spLocks/>
          </p:cNvSpPr>
          <p:nvPr/>
        </p:nvSpPr>
        <p:spPr bwMode="auto">
          <a:xfrm>
            <a:off x="550021" y="674961"/>
            <a:ext cx="943441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de-DE" altLang="de-DE" sz="2000" dirty="0">
                <a:latin typeface="Century Gothic" panose="020B0502020202020204" pitchFamily="34" charset="0"/>
              </a:rPr>
              <a:t>Was dürfen Sie heute von uns erwarten?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altLang="de-DE" sz="1800" dirty="0">
                <a:latin typeface="Century Gothic" panose="020B0502020202020204" pitchFamily="34" charset="0"/>
              </a:rPr>
              <a:t>Die Neuerungen können nur überblickartig dargestellt werden. Inhalte im Detail werden ausgewertet und in ESG Next-level Update 2026 [6h] systematisch und praxisnah vermittelt.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„Save </a:t>
            </a:r>
            <a:r>
              <a:rPr lang="de-DE" altLang="de-DE" sz="18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the</a:t>
            </a: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 date 21.01.2026“, 09:00 – 16:30 Uhr.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de-DE" altLang="de-DE" sz="1800" dirty="0">
                <a:latin typeface="Century Gothic" panose="020B0502020202020204" pitchFamily="34" charset="0"/>
              </a:rPr>
              <a:t>Nachfolgend: Bewusster Verzicht auf die Darstellung von Änderungen in der Taxonomie VO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0352C1D-FFF9-4776-AC1E-C6EA92E9E93E}"/>
              </a:ext>
            </a:extLst>
          </p:cNvPr>
          <p:cNvGrpSpPr/>
          <p:nvPr/>
        </p:nvGrpSpPr>
        <p:grpSpPr>
          <a:xfrm>
            <a:off x="557248" y="3861048"/>
            <a:ext cx="9866460" cy="1202070"/>
            <a:chOff x="695400" y="5085184"/>
            <a:chExt cx="9866460" cy="1202070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0DCE8A6-5774-4CC4-A5C5-CEE0069AF5B3}"/>
                </a:ext>
              </a:extLst>
            </p:cNvPr>
            <p:cNvSpPr txBox="1"/>
            <p:nvPr/>
          </p:nvSpPr>
          <p:spPr>
            <a:xfrm>
              <a:off x="1415480" y="5733256"/>
              <a:ext cx="914638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Century Gothic" panose="020B0502020202020204" pitchFamily="34" charset="0"/>
                </a:rPr>
                <a:t>Die ESG-Regeln ändern sich rasant. Welche Wahlmöglichkeit hinsichtlich der Erstellung eines Nachhaltigkeitsberichts werden gegenwärtig diskutiert?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43117D1-1DB8-4B56-86B1-8E69120C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5126755"/>
              <a:ext cx="409300" cy="4093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5A19939-282C-4598-9873-469D898D9DB8}"/>
                </a:ext>
              </a:extLst>
            </p:cNvPr>
            <p:cNvSpPr txBox="1"/>
            <p:nvPr/>
          </p:nvSpPr>
          <p:spPr>
            <a:xfrm>
              <a:off x="1415480" y="5085184"/>
              <a:ext cx="864232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Century Gothic" panose="020B0502020202020204" pitchFamily="34" charset="0"/>
                </a:rPr>
                <a:t>Aktuell gibt es zahlreiche EU-Vorschriften auf dem Gebiet der Nachhaltigkeit und Lieferkette. Wie kann man hier den Überblick behalten?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498A57C-8299-4904-B5D2-C0287EC5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5774827"/>
              <a:ext cx="409300" cy="40930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90DDCDB9-4713-4D37-8B26-DB665FF12C29}"/>
              </a:ext>
            </a:extLst>
          </p:cNvPr>
          <p:cNvSpPr txBox="1"/>
          <p:nvPr/>
        </p:nvSpPr>
        <p:spPr>
          <a:xfrm>
            <a:off x="1277328" y="5156348"/>
            <a:ext cx="91463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Bleibt es weiterhin bei der </a:t>
            </a:r>
            <a:r>
              <a:rPr lang="de-DE" sz="1800" dirty="0" err="1">
                <a:latin typeface="Century Gothic" panose="020B0502020202020204" pitchFamily="34" charset="0"/>
              </a:rPr>
              <a:t>Grandfatherregelung</a:t>
            </a:r>
            <a:r>
              <a:rPr lang="de-DE" sz="1800" dirty="0">
                <a:latin typeface="Century Gothic" panose="020B0502020202020204" pitchFamily="34" charset="0"/>
              </a:rPr>
              <a:t> und welche Fristen sind hier von </a:t>
            </a:r>
            <a:r>
              <a:rPr lang="de-DE" sz="1800" dirty="0" err="1">
                <a:latin typeface="Century Gothic" panose="020B0502020202020204" pitchFamily="34" charset="0"/>
              </a:rPr>
              <a:t>WP´s</a:t>
            </a:r>
            <a:r>
              <a:rPr lang="de-DE" sz="1800" dirty="0">
                <a:latin typeface="Century Gothic" panose="020B0502020202020204" pitchFamily="34" charset="0"/>
              </a:rPr>
              <a:t> zu beachten?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E3D032-1DB8-4D7A-AD93-9E4924C4A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8" y="5197919"/>
            <a:ext cx="409300" cy="4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9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3.2 Handlungsspielraum für Unternehmen mit weniger als 1.000 Mitarbeitern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947427" y="1135560"/>
            <a:ext cx="9109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Ungeachtet der Tatsache, dass viele Unternehmen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nicht</a:t>
            </a:r>
            <a:r>
              <a:rPr lang="de-DE" sz="1400" b="0" dirty="0">
                <a:latin typeface="Century Gothic" panose="020B0502020202020204" pitchFamily="34" charset="0"/>
              </a:rPr>
              <a:t> der </a:t>
            </a:r>
            <a:r>
              <a:rPr lang="de-DE" sz="1400" dirty="0">
                <a:latin typeface="Century Gothic" panose="020B0502020202020204" pitchFamily="34" charset="0"/>
              </a:rPr>
              <a:t>gesetzlichen Pflicht zur Erstellung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eines Nachhaltigkeitsberichts nach der CSRD </a:t>
            </a:r>
            <a:r>
              <a:rPr lang="de-DE" sz="1400" b="0" dirty="0">
                <a:latin typeface="Century Gothic" panose="020B0502020202020204" pitchFamily="34" charset="0"/>
              </a:rPr>
              <a:t>unter vollumfänglicher Anwendung der ESRS </a:t>
            </a:r>
            <a:r>
              <a:rPr lang="de-DE" sz="1400" dirty="0">
                <a:latin typeface="Century Gothic" panose="020B0502020202020204" pitchFamily="34" charset="0"/>
              </a:rPr>
              <a:t>unterliegen werden, </a:t>
            </a:r>
            <a:r>
              <a:rPr lang="de-DE" sz="1400" b="0" dirty="0">
                <a:latin typeface="Century Gothic" panose="020B0502020202020204" pitchFamily="34" charset="0"/>
              </a:rPr>
              <a:t>werden sich die Unternehmen aufgrund von </a:t>
            </a:r>
            <a:r>
              <a:rPr lang="de-DE" sz="1400" dirty="0">
                <a:latin typeface="Century Gothic" panose="020B0502020202020204" pitchFamily="34" charset="0"/>
              </a:rPr>
              <a:t>Informationsbedürfnissen der Stakeholder </a:t>
            </a:r>
            <a:r>
              <a:rPr lang="de-DE" sz="1400" b="0" dirty="0">
                <a:latin typeface="Century Gothic" panose="020B0502020202020204" pitchFamily="34" charset="0"/>
              </a:rPr>
              <a:t>(Kunden, Banken etc.) </a:t>
            </a:r>
            <a:r>
              <a:rPr lang="de-DE" sz="1400" dirty="0">
                <a:latin typeface="Century Gothic" panose="020B0502020202020204" pitchFamily="34" charset="0"/>
              </a:rPr>
              <a:t>mit der Nachhaltigkeit ihres Unternehmens befassen müssen</a:t>
            </a:r>
            <a:r>
              <a:rPr lang="de-DE" sz="1400" b="0" dirty="0">
                <a:latin typeface="Century Gothic" panose="020B0502020202020204" pitchFamily="34" charset="0"/>
              </a:rPr>
              <a:t>.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Sie müssen eine </a:t>
            </a:r>
            <a:r>
              <a:rPr lang="de-DE" sz="1400" dirty="0">
                <a:latin typeface="Century Gothic" panose="020B0502020202020204" pitchFamily="34" charset="0"/>
              </a:rPr>
              <a:t>Entscheidung</a:t>
            </a:r>
            <a:r>
              <a:rPr lang="de-DE" sz="1400" b="0" dirty="0">
                <a:latin typeface="Century Gothic" panose="020B0502020202020204" pitchFamily="34" charset="0"/>
              </a:rPr>
              <a:t> treffen: 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2DCF1B3-E124-4D72-A277-6D96C8EE7F6C}"/>
              </a:ext>
            </a:extLst>
          </p:cNvPr>
          <p:cNvSpPr/>
          <p:nvPr/>
        </p:nvSpPr>
        <p:spPr>
          <a:xfrm>
            <a:off x="14935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1</a:t>
            </a:r>
          </a:p>
          <a:p>
            <a:pPr algn="ctr"/>
            <a:r>
              <a:rPr lang="de-DE" sz="1400" dirty="0"/>
              <a:t>„große Lösung“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84BB87-485F-4A07-8D52-5E7FAEF41B28}"/>
              </a:ext>
            </a:extLst>
          </p:cNvPr>
          <p:cNvSpPr txBox="1"/>
          <p:nvPr/>
        </p:nvSpPr>
        <p:spPr>
          <a:xfrm>
            <a:off x="1349856" y="3636314"/>
            <a:ext cx="27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Freiwillige</a:t>
            </a:r>
            <a:r>
              <a:rPr lang="de-DE" sz="1200" dirty="0">
                <a:latin typeface="Century Gothic" panose="020B0502020202020204" pitchFamily="34" charset="0"/>
              </a:rPr>
              <a:t> Anwendung der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CSRD-Nachhaltigkeitsberichterstattung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C20CAF-91DB-438D-A405-AB4B84C61C0C}"/>
              </a:ext>
            </a:extLst>
          </p:cNvPr>
          <p:cNvSpPr txBox="1"/>
          <p:nvPr/>
        </p:nvSpPr>
        <p:spPr>
          <a:xfrm>
            <a:off x="4373867" y="3636314"/>
            <a:ext cx="27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Nachhaltigkeitsbericht auf der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Grundlage des VSME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010AFE7-3372-4621-A7F1-C4AB463801E4}"/>
              </a:ext>
            </a:extLst>
          </p:cNvPr>
          <p:cNvSpPr txBox="1"/>
          <p:nvPr/>
        </p:nvSpPr>
        <p:spPr>
          <a:xfrm>
            <a:off x="1376576" y="4331154"/>
            <a:ext cx="275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Aufgrund der Änderung und Vereinfachung der ESRS:</a:t>
            </a:r>
          </a:p>
          <a:p>
            <a:pPr algn="ctr"/>
            <a:endParaRPr lang="de-DE" sz="1200" dirty="0">
              <a:latin typeface="Century Gothic" panose="020B0502020202020204" pitchFamily="34" charset="0"/>
            </a:endParaRPr>
          </a:p>
          <a:p>
            <a:pPr algn="ctr"/>
            <a:r>
              <a:rPr lang="de-DE" sz="1200" b="0" dirty="0">
                <a:latin typeface="Century Gothic" panose="020B0502020202020204" pitchFamily="34" charset="0"/>
              </a:rPr>
              <a:t>Erheblich </a:t>
            </a:r>
            <a:r>
              <a:rPr lang="de-DE" sz="1200" dirty="0">
                <a:latin typeface="Century Gothic" panose="020B0502020202020204" pitchFamily="34" charset="0"/>
              </a:rPr>
              <a:t>reduzierter Berichtsumfang </a:t>
            </a:r>
            <a:r>
              <a:rPr lang="de-DE" sz="1200" b="0" dirty="0">
                <a:latin typeface="Century Gothic" panose="020B0502020202020204" pitchFamily="34" charset="0"/>
              </a:rPr>
              <a:t>im Vergleich zu bisherigem Stand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58811C3B-B01D-4531-A68A-E865205C2B64}"/>
              </a:ext>
            </a:extLst>
          </p:cNvPr>
          <p:cNvSpPr/>
          <p:nvPr/>
        </p:nvSpPr>
        <p:spPr>
          <a:xfrm>
            <a:off x="2582946" y="4131016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45A77C9-E38B-44C2-A28D-D4C23293EFCA}"/>
              </a:ext>
            </a:extLst>
          </p:cNvPr>
          <p:cNvSpPr txBox="1"/>
          <p:nvPr/>
        </p:nvSpPr>
        <p:spPr>
          <a:xfrm>
            <a:off x="4400195" y="4331154"/>
            <a:ext cx="275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Reduzierter einheitlicher Berichtsumfang  zur Berichterstattung gegenüber Stakeholdern</a:t>
            </a:r>
            <a:endParaRPr lang="de-DE" sz="1200" b="0" dirty="0">
              <a:latin typeface="Century Gothic" panose="020B0502020202020204" pitchFamily="34" charset="0"/>
            </a:endParaRPr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305A987F-D62B-4CD8-BE13-03C033A5994B}"/>
              </a:ext>
            </a:extLst>
          </p:cNvPr>
          <p:cNvSpPr/>
          <p:nvPr/>
        </p:nvSpPr>
        <p:spPr>
          <a:xfrm>
            <a:off x="5606565" y="4131016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C9FC45D-9FB4-46C9-AA48-E015F556927E}"/>
              </a:ext>
            </a:extLst>
          </p:cNvPr>
          <p:cNvSpPr txBox="1"/>
          <p:nvPr/>
        </p:nvSpPr>
        <p:spPr>
          <a:xfrm>
            <a:off x="7392469" y="3631335"/>
            <a:ext cx="275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Abwarten und Beobachten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4F3BCC2-846B-47D8-92EF-D2C9FC0406DE}"/>
              </a:ext>
            </a:extLst>
          </p:cNvPr>
          <p:cNvSpPr txBox="1"/>
          <p:nvPr/>
        </p:nvSpPr>
        <p:spPr>
          <a:xfrm>
            <a:off x="7418797" y="4326175"/>
            <a:ext cx="275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Vielleicht hat Ihr Unternehmen  nicht mit Anfragen durch Stakeholder zu rechnen.</a:t>
            </a:r>
            <a:endParaRPr lang="de-DE" sz="1200" b="0" dirty="0">
              <a:latin typeface="Century Gothic" panose="020B0502020202020204" pitchFamily="34" charset="0"/>
            </a:endParaRP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898A2E52-67E9-42BF-80FB-F41087522447}"/>
              </a:ext>
            </a:extLst>
          </p:cNvPr>
          <p:cNvSpPr/>
          <p:nvPr/>
        </p:nvSpPr>
        <p:spPr>
          <a:xfrm>
            <a:off x="8625167" y="4126037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A7860EB-A27A-4333-85EF-4F871F05805D}"/>
              </a:ext>
            </a:extLst>
          </p:cNvPr>
          <p:cNvSpPr/>
          <p:nvPr/>
        </p:nvSpPr>
        <p:spPr>
          <a:xfrm>
            <a:off x="45415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2</a:t>
            </a:r>
          </a:p>
          <a:p>
            <a:pPr algn="ctr"/>
            <a:r>
              <a:rPr lang="de-DE" sz="1400" dirty="0"/>
              <a:t>„kleine Lösung“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20F5183-F5C2-405C-B422-FAA784E44652}"/>
              </a:ext>
            </a:extLst>
          </p:cNvPr>
          <p:cNvSpPr/>
          <p:nvPr/>
        </p:nvSpPr>
        <p:spPr>
          <a:xfrm>
            <a:off x="74752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3</a:t>
            </a:r>
          </a:p>
          <a:p>
            <a:pPr algn="ctr"/>
            <a:r>
              <a:rPr lang="de-DE" sz="1400" dirty="0"/>
              <a:t>„Zurückhaltung“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CD0A95-5841-4D0A-91B3-5BC453AACFBF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57660368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39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3.3 Variante 1: CSRD-Bericht unter Berücksichtigung der Vereinfachung der ESRS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985366" y="1154207"/>
            <a:ext cx="92150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1: Sämtliche Datenpunkte werden zukünftig vollständig im Hauptteil der ESRS genannt; </a:t>
            </a:r>
            <a:r>
              <a:rPr lang="de-DE" b="0" dirty="0">
                <a:latin typeface="Century Gothic" panose="020B0502020202020204" pitchFamily="34" charset="0"/>
              </a:rPr>
              <a:t>d. h. keine zusätzlichen Datenpunkte in den Erläuterungen (</a:t>
            </a:r>
            <a:r>
              <a:rPr lang="de-DE" b="0" dirty="0" err="1">
                <a:latin typeface="Century Gothic" panose="020B0502020202020204" pitchFamily="34" charset="0"/>
              </a:rPr>
              <a:t>Application</a:t>
            </a:r>
            <a:r>
              <a:rPr lang="de-DE" b="0" dirty="0">
                <a:latin typeface="Century Gothic" panose="020B0502020202020204" pitchFamily="34" charset="0"/>
              </a:rPr>
              <a:t> Requirements)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2: Verbesserung Lesbarkeit</a:t>
            </a:r>
            <a:r>
              <a:rPr lang="de-DE" b="0" dirty="0">
                <a:latin typeface="Century Gothic" panose="020B0502020202020204" pitchFamily="34" charset="0"/>
              </a:rPr>
              <a:t>: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Anwendungserläuterungen </a:t>
            </a:r>
            <a:r>
              <a:rPr lang="de-DE" b="0" dirty="0">
                <a:latin typeface="Century Gothic" panose="020B0502020202020204" pitchFamily="34" charset="0"/>
              </a:rPr>
              <a:t>sind </a:t>
            </a:r>
            <a:r>
              <a:rPr lang="de-DE" dirty="0">
                <a:latin typeface="Century Gothic" panose="020B0502020202020204" pitchFamily="34" charset="0"/>
              </a:rPr>
              <a:t>direkt bei den Angabepflichten </a:t>
            </a:r>
            <a:r>
              <a:rPr lang="de-DE" b="0" dirty="0">
                <a:latin typeface="Century Gothic" panose="020B0502020202020204" pitchFamily="34" charset="0"/>
              </a:rPr>
              <a:t>aufgeführt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(nicht wie bisher in einem gesonderten Teil)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3: Streichung sämtlicher „Kann-Vorschriften“ 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4: Long-List</a:t>
            </a:r>
            <a:r>
              <a:rPr lang="de-DE" b="0" dirty="0">
                <a:latin typeface="Century Gothic" panose="020B0502020202020204" pitchFamily="34" charset="0"/>
              </a:rPr>
              <a:t>: Streichung „Unter-unter-Themen“-Ebene: 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B61610B-D722-4BCF-8572-31950924B112}"/>
              </a:ext>
            </a:extLst>
          </p:cNvPr>
          <p:cNvSpPr/>
          <p:nvPr/>
        </p:nvSpPr>
        <p:spPr>
          <a:xfrm>
            <a:off x="1487488" y="4236939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Hauptthema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70D3BBF-5FF2-4F33-840D-578BEC469CFC}"/>
              </a:ext>
            </a:extLst>
          </p:cNvPr>
          <p:cNvSpPr/>
          <p:nvPr/>
        </p:nvSpPr>
        <p:spPr>
          <a:xfrm>
            <a:off x="1775520" y="4634625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Unterthema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721C3DC-7A00-4A9E-BC8F-6BC77F98B5BA}"/>
              </a:ext>
            </a:extLst>
          </p:cNvPr>
          <p:cNvSpPr/>
          <p:nvPr/>
        </p:nvSpPr>
        <p:spPr>
          <a:xfrm>
            <a:off x="2135560" y="5032311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Unter-unter-Thema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09F3320-4D08-4696-89E3-6BD5B487C548}"/>
              </a:ext>
            </a:extLst>
          </p:cNvPr>
          <p:cNvSpPr/>
          <p:nvPr/>
        </p:nvSpPr>
        <p:spPr>
          <a:xfrm>
            <a:off x="1181547" y="4291038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756913-70C9-42C2-9B47-E2E69D40D933}"/>
              </a:ext>
            </a:extLst>
          </p:cNvPr>
          <p:cNvSpPr/>
          <p:nvPr/>
        </p:nvSpPr>
        <p:spPr>
          <a:xfrm>
            <a:off x="1479164" y="4683067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8664E31-EC93-469A-8416-7FB87C4D869F}"/>
              </a:ext>
            </a:extLst>
          </p:cNvPr>
          <p:cNvSpPr/>
          <p:nvPr/>
        </p:nvSpPr>
        <p:spPr>
          <a:xfrm>
            <a:off x="1847528" y="5077269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8BAE903-98CD-4ACE-8053-6A7987E2DF39}"/>
              </a:ext>
            </a:extLst>
          </p:cNvPr>
          <p:cNvSpPr/>
          <p:nvPr/>
        </p:nvSpPr>
        <p:spPr>
          <a:xfrm>
            <a:off x="5807968" y="4398864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Hauptthema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1AF1F45-B045-4657-821A-D1ACEE2562B0}"/>
              </a:ext>
            </a:extLst>
          </p:cNvPr>
          <p:cNvSpPr/>
          <p:nvPr/>
        </p:nvSpPr>
        <p:spPr>
          <a:xfrm>
            <a:off x="6096000" y="4796550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Unterthema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C0CEDBC-FB82-42D2-A6E0-62656942B101}"/>
              </a:ext>
            </a:extLst>
          </p:cNvPr>
          <p:cNvSpPr/>
          <p:nvPr/>
        </p:nvSpPr>
        <p:spPr>
          <a:xfrm>
            <a:off x="5502027" y="4452963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AB5835-BDD6-4D98-83F6-4315F36D71A7}"/>
              </a:ext>
            </a:extLst>
          </p:cNvPr>
          <p:cNvSpPr/>
          <p:nvPr/>
        </p:nvSpPr>
        <p:spPr>
          <a:xfrm>
            <a:off x="5799644" y="4844992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570751E-EB25-4969-8441-C6C0DDCB672E}"/>
              </a:ext>
            </a:extLst>
          </p:cNvPr>
          <p:cNvSpPr/>
          <p:nvPr/>
        </p:nvSpPr>
        <p:spPr>
          <a:xfrm>
            <a:off x="4251365" y="4612935"/>
            <a:ext cx="648072" cy="2754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222AE9-54D5-41FA-9D41-AA77F9B3D13D}"/>
              </a:ext>
            </a:extLst>
          </p:cNvPr>
          <p:cNvSpPr txBox="1"/>
          <p:nvPr/>
        </p:nvSpPr>
        <p:spPr>
          <a:xfrm>
            <a:off x="1415480" y="5603551"/>
            <a:ext cx="2754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Bisherige</a:t>
            </a:r>
            <a:r>
              <a:rPr lang="de-DE" sz="1100" b="0" dirty="0">
                <a:latin typeface="Century Gothic" panose="020B0502020202020204" pitchFamily="34" charset="0"/>
              </a:rPr>
              <a:t> Gliederungsebenen 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nach ESRS 1 </a:t>
            </a:r>
            <a:r>
              <a:rPr lang="de-DE" sz="1100" dirty="0">
                <a:latin typeface="Century Gothic" panose="020B0502020202020204" pitchFamily="34" charset="0"/>
              </a:rPr>
              <a:t>AR 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997F45-2640-43DB-B2AA-4F72174A7345}"/>
              </a:ext>
            </a:extLst>
          </p:cNvPr>
          <p:cNvSpPr txBox="1"/>
          <p:nvPr/>
        </p:nvSpPr>
        <p:spPr>
          <a:xfrm>
            <a:off x="5484094" y="5603550"/>
            <a:ext cx="2754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Zukünftige</a:t>
            </a:r>
            <a:r>
              <a:rPr lang="de-DE" sz="1100" b="0" dirty="0">
                <a:latin typeface="Century Gothic" panose="020B0502020202020204" pitchFamily="34" charset="0"/>
              </a:rPr>
              <a:t> Gliederungsebenen 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nach Entwurf ESRS 1 </a:t>
            </a:r>
            <a:r>
              <a:rPr lang="de-DE" sz="1100" dirty="0">
                <a:latin typeface="Century Gothic" panose="020B0502020202020204" pitchFamily="34" charset="0"/>
              </a:rPr>
              <a:t>Anlage A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6CE7FB6-FBC2-4DF0-989F-1A2978EB6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84" y="5029865"/>
            <a:ext cx="422176" cy="42217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4E6288A-EF6E-410F-857B-7C95A23D3AF8}"/>
              </a:ext>
            </a:extLst>
          </p:cNvPr>
          <p:cNvSpPr txBox="1"/>
          <p:nvPr/>
        </p:nvSpPr>
        <p:spPr>
          <a:xfrm>
            <a:off x="9050101" y="4971440"/>
            <a:ext cx="180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Eine </a:t>
            </a:r>
            <a:r>
              <a:rPr lang="de-DE" sz="1100" dirty="0">
                <a:latin typeface="Century Gothic" panose="020B0502020202020204" pitchFamily="34" charset="0"/>
              </a:rPr>
              <a:t>vergleichende Gegenüberstellung der Themen </a:t>
            </a:r>
            <a:r>
              <a:rPr lang="de-DE" sz="1100" b="0" dirty="0">
                <a:latin typeface="Century Gothic" panose="020B0502020202020204" pitchFamily="34" charset="0"/>
              </a:rPr>
              <a:t>finden Sie in den </a:t>
            </a:r>
            <a:r>
              <a:rPr lang="de-DE" sz="1100" dirty="0">
                <a:latin typeface="Century Gothic" panose="020B0502020202020204" pitchFamily="34" charset="0"/>
              </a:rPr>
              <a:t>Praxishilfen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06BBAC-A094-4050-A7D7-C40572B55859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EA22710F-2025-4FD3-8F37-F519D5A924A3}"/>
              </a:ext>
            </a:extLst>
          </p:cNvPr>
          <p:cNvSpPr/>
          <p:nvPr/>
        </p:nvSpPr>
        <p:spPr>
          <a:xfrm rot="681783">
            <a:off x="8929309" y="2129326"/>
            <a:ext cx="2567074" cy="10327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Detaillierte Analyse erfolgt in ESG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Next-level Update Teil I  [3h]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b="0" dirty="0" err="1">
                <a:latin typeface="Century Gothic" panose="020B0502020202020204" pitchFamily="34" charset="0"/>
              </a:rPr>
              <a:t>Nachhaltigkeitsberichterstasttung</a:t>
            </a:r>
            <a:r>
              <a:rPr lang="de-DE" sz="1000" b="0" dirty="0">
                <a:latin typeface="Century Gothic" panose="020B0502020202020204" pitchFamily="34" charset="0"/>
              </a:rPr>
              <a:t> nach CSRD &amp; ESRS („nach Omnibus“) </a:t>
            </a:r>
            <a:r>
              <a:rPr lang="de-DE" sz="1000" dirty="0">
                <a:latin typeface="Century Gothic" panose="020B0502020202020204" pitchFamily="34" charset="0"/>
              </a:rPr>
              <a:t>am 21.01.2026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buchbar ab sofort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6EC961-108E-401D-B485-0CDB9E798747}"/>
              </a:ext>
            </a:extLst>
          </p:cNvPr>
          <p:cNvSpPr txBox="1"/>
          <p:nvPr/>
        </p:nvSpPr>
        <p:spPr>
          <a:xfrm>
            <a:off x="8081963" y="5945063"/>
            <a:ext cx="2046486" cy="374571"/>
          </a:xfrm>
          <a:prstGeom prst="round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vgl. </a:t>
            </a:r>
            <a:r>
              <a:rPr lang="de-DE">
                <a:latin typeface="Century Gothic" panose="020B0502020202020204" pitchFamily="34" charset="0"/>
              </a:rPr>
              <a:t>Praxishilfe 2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1445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72" y="675395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3.4 Freiwillige Nachhaltigkeitsberichterstattung: Anwendung des VSME empfohlen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2063552" y="1172817"/>
            <a:ext cx="4104132" cy="338554"/>
          </a:xfrm>
          <a:prstGeom prst="rect">
            <a:avLst/>
          </a:prstGeom>
          <a:solidFill>
            <a:srgbClr val="228B22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Basic Modul (</a:t>
            </a:r>
            <a:r>
              <a:rPr lang="de-DE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Minimalanforderungen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1833D1-6F0B-495D-A75C-0F0DDEBF502F}"/>
              </a:ext>
            </a:extLst>
          </p:cNvPr>
          <p:cNvSpPr/>
          <p:nvPr/>
        </p:nvSpPr>
        <p:spPr>
          <a:xfrm rot="277858">
            <a:off x="8684535" y="5685650"/>
            <a:ext cx="2567074" cy="821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Detaillierte Analyse erfolgt in ESG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Next-level Update Teil II  [3h] </a:t>
            </a:r>
            <a:r>
              <a:rPr lang="de-DE" sz="1000" b="0" dirty="0">
                <a:latin typeface="Century Gothic" panose="020B0502020202020204" pitchFamily="34" charset="0"/>
              </a:rPr>
              <a:t>Nachhaltigkeitsberichterstattung nach dem VSME-Standard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am 21.01.2026; buchbar ab sofort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904FAB8-F52F-4F16-831C-507B76AD7A1A}"/>
              </a:ext>
            </a:extLst>
          </p:cNvPr>
          <p:cNvSpPr txBox="1"/>
          <p:nvPr/>
        </p:nvSpPr>
        <p:spPr>
          <a:xfrm>
            <a:off x="6528048" y="1168948"/>
            <a:ext cx="4752528" cy="338554"/>
          </a:xfrm>
          <a:prstGeom prst="rect">
            <a:avLst/>
          </a:prstGeom>
          <a:solidFill>
            <a:srgbClr val="228B22"/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Comprehensive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Modul (</a:t>
            </a:r>
            <a:r>
              <a:rPr lang="de-DE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Optionale Ergänzung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6B56CF-4B19-471C-B0A8-F32A5F555705}"/>
              </a:ext>
            </a:extLst>
          </p:cNvPr>
          <p:cNvSpPr txBox="1"/>
          <p:nvPr/>
        </p:nvSpPr>
        <p:spPr>
          <a:xfrm>
            <a:off x="623392" y="1739457"/>
            <a:ext cx="1380668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Bereichsüber-greifend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487D54-D7FC-46A6-84AB-63EB1992A71C}"/>
              </a:ext>
            </a:extLst>
          </p:cNvPr>
          <p:cNvSpPr txBox="1"/>
          <p:nvPr/>
        </p:nvSpPr>
        <p:spPr>
          <a:xfrm>
            <a:off x="631072" y="2499199"/>
            <a:ext cx="1380668" cy="144000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Umwelt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FAA7923-691F-4FCC-9134-FC85B18D4A4C}"/>
              </a:ext>
            </a:extLst>
          </p:cNvPr>
          <p:cNvSpPr txBox="1"/>
          <p:nvPr/>
        </p:nvSpPr>
        <p:spPr>
          <a:xfrm>
            <a:off x="631072" y="4019612"/>
            <a:ext cx="1380668" cy="86400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Soziales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52DE67B-E420-4642-B08B-E1F89375DA5E}"/>
              </a:ext>
            </a:extLst>
          </p:cNvPr>
          <p:cNvSpPr txBox="1"/>
          <p:nvPr/>
        </p:nvSpPr>
        <p:spPr>
          <a:xfrm>
            <a:off x="623392" y="5033987"/>
            <a:ext cx="1380668" cy="54000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entury Gothic" panose="020B0502020202020204" pitchFamily="34" charset="0"/>
              </a:rPr>
              <a:t>Governance</a:t>
            </a:r>
            <a:endParaRPr lang="de-DE" sz="1200" dirty="0">
              <a:latin typeface="Century Gothic" panose="020B0502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1F97265-E031-46E9-A734-86FE6BC6296D}"/>
              </a:ext>
            </a:extLst>
          </p:cNvPr>
          <p:cNvSpPr txBox="1"/>
          <p:nvPr/>
        </p:nvSpPr>
        <p:spPr>
          <a:xfrm>
            <a:off x="2086472" y="1739457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   Grundlagen der Erstellung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DD3F3F6-9935-4BA4-ACBC-5135C11C7C8D}"/>
              </a:ext>
            </a:extLst>
          </p:cNvPr>
          <p:cNvSpPr txBox="1"/>
          <p:nvPr/>
        </p:nvSpPr>
        <p:spPr>
          <a:xfrm>
            <a:off x="2091368" y="2034801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B2   Praktiken, Politiken &amp; Initiativen - Nachhaltigkeit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200A58-223E-4515-B5AF-45158DFE8D97}"/>
              </a:ext>
            </a:extLst>
          </p:cNvPr>
          <p:cNvSpPr txBox="1"/>
          <p:nvPr/>
        </p:nvSpPr>
        <p:spPr>
          <a:xfrm>
            <a:off x="6528048" y="1746781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C1   Strategie, Geschäftsmodell &amp; Nachhaltigkeit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DE5006-A116-4EC0-AA83-6610523320A5}"/>
              </a:ext>
            </a:extLst>
          </p:cNvPr>
          <p:cNvSpPr txBox="1"/>
          <p:nvPr/>
        </p:nvSpPr>
        <p:spPr>
          <a:xfrm>
            <a:off x="6528048" y="2034801"/>
            <a:ext cx="475252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C2   Beschreibung Praktiken, Strategien, Initiativen - Nachhaltigkeit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06F1356-6C04-4D1B-8DAE-E7D724033DB3}"/>
              </a:ext>
            </a:extLst>
          </p:cNvPr>
          <p:cNvSpPr txBox="1"/>
          <p:nvPr/>
        </p:nvSpPr>
        <p:spPr>
          <a:xfrm>
            <a:off x="2086472" y="2499199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B3   Energie &amp; THG-Emissionen (</a:t>
            </a:r>
            <a:r>
              <a:rPr lang="de-DE" sz="1100" dirty="0" err="1">
                <a:latin typeface="Century Gothic" panose="020B0502020202020204" pitchFamily="34" charset="0"/>
              </a:rPr>
              <a:t>Scope</a:t>
            </a:r>
            <a:r>
              <a:rPr lang="de-DE" sz="1100" dirty="0">
                <a:latin typeface="Century Gothic" panose="020B0502020202020204" pitchFamily="34" charset="0"/>
              </a:rPr>
              <a:t>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de-DE" sz="1100" dirty="0">
                <a:latin typeface="Century Gothic" panose="020B0502020202020204" pitchFamily="34" charset="0"/>
              </a:rPr>
              <a:t> &amp;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de-DE" sz="11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C47F2B-154B-4690-B35C-0E9481C3C7F5}"/>
              </a:ext>
            </a:extLst>
          </p:cNvPr>
          <p:cNvSpPr txBox="1"/>
          <p:nvPr/>
        </p:nvSpPr>
        <p:spPr>
          <a:xfrm>
            <a:off x="2091016" y="2794543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B4   Verschmutzung, Luft, Boden, Wasser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3E3CB75-1AB5-4873-B3A7-17D7C286A5B0}"/>
              </a:ext>
            </a:extLst>
          </p:cNvPr>
          <p:cNvSpPr txBox="1"/>
          <p:nvPr/>
        </p:nvSpPr>
        <p:spPr>
          <a:xfrm>
            <a:off x="2086472" y="3089887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B5   Biologische Vielfalt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2B6D2AB-62C4-4813-9E92-5A818F3478E4}"/>
              </a:ext>
            </a:extLst>
          </p:cNvPr>
          <p:cNvSpPr txBox="1"/>
          <p:nvPr/>
        </p:nvSpPr>
        <p:spPr>
          <a:xfrm>
            <a:off x="2086472" y="3385231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B6   Wasser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C5F030C-0A9A-447A-A5DC-7D739E6A1807}"/>
              </a:ext>
            </a:extLst>
          </p:cNvPr>
          <p:cNvSpPr txBox="1"/>
          <p:nvPr/>
        </p:nvSpPr>
        <p:spPr>
          <a:xfrm>
            <a:off x="2086472" y="3683359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B7   </a:t>
            </a:r>
            <a:r>
              <a:rPr lang="de-DE" sz="900" dirty="0">
                <a:latin typeface="Century Gothic" panose="020B0502020202020204" pitchFamily="34" charset="0"/>
              </a:rPr>
              <a:t>Ressourcennutzung, Kreislaufwirtschaft, Abfallmanagement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A30FBB7-DA64-465B-9F3B-14D9A8C84904}"/>
              </a:ext>
            </a:extLst>
          </p:cNvPr>
          <p:cNvSpPr txBox="1"/>
          <p:nvPr/>
        </p:nvSpPr>
        <p:spPr>
          <a:xfrm>
            <a:off x="6528048" y="2501410"/>
            <a:ext cx="4752528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C3   </a:t>
            </a:r>
            <a:r>
              <a:rPr lang="de-DE" sz="1050" dirty="0">
                <a:latin typeface="Century Gothic" panose="020B0502020202020204" pitchFamily="34" charset="0"/>
              </a:rPr>
              <a:t>Treibhausgasreduktionsziele, Klimawandel, </a:t>
            </a:r>
            <a:r>
              <a:rPr lang="de-DE" sz="1050" dirty="0" err="1">
                <a:latin typeface="Century Gothic" panose="020B0502020202020204" pitchFamily="34" charset="0"/>
              </a:rPr>
              <a:t>Scope</a:t>
            </a:r>
            <a:r>
              <a:rPr lang="de-DE" sz="1050" dirty="0"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de-DE" sz="1050" dirty="0">
                <a:latin typeface="Century Gothic" panose="020B0502020202020204" pitchFamily="34" charset="0"/>
              </a:rPr>
              <a:t> -Emissionen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4B11FD7-2B0C-4B96-A6A1-68531AA82971}"/>
              </a:ext>
            </a:extLst>
          </p:cNvPr>
          <p:cNvSpPr txBox="1"/>
          <p:nvPr/>
        </p:nvSpPr>
        <p:spPr>
          <a:xfrm>
            <a:off x="6528048" y="2789426"/>
            <a:ext cx="4752528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C4   Klimarisiken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48021CD-DEE6-42A8-B945-689BC82BF30C}"/>
              </a:ext>
            </a:extLst>
          </p:cNvPr>
          <p:cNvSpPr txBox="1"/>
          <p:nvPr/>
        </p:nvSpPr>
        <p:spPr>
          <a:xfrm>
            <a:off x="2086472" y="4034547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B8  Arbeitskräfte – Allgemeine Merkmale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64508EF-8A7B-4303-8E2A-A994A6F66E95}"/>
              </a:ext>
            </a:extLst>
          </p:cNvPr>
          <p:cNvSpPr txBox="1"/>
          <p:nvPr/>
        </p:nvSpPr>
        <p:spPr>
          <a:xfrm>
            <a:off x="2086472" y="4338034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B9  Arbeitskräfte – Gesundheit und Sicherheit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97D6388-2B97-4D4D-A77E-525290652922}"/>
              </a:ext>
            </a:extLst>
          </p:cNvPr>
          <p:cNvSpPr txBox="1"/>
          <p:nvPr/>
        </p:nvSpPr>
        <p:spPr>
          <a:xfrm>
            <a:off x="2098676" y="4641521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B10  </a:t>
            </a:r>
            <a:r>
              <a:rPr lang="de-DE" sz="900" dirty="0">
                <a:latin typeface="Century Gothic" panose="020B0502020202020204" pitchFamily="34" charset="0"/>
              </a:rPr>
              <a:t>Arbeitskräfte – Entlohnung, Tarifverhandlungen, Ausbildung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52A33C6-08B2-4FE1-A29A-F0F080FCDB9E}"/>
              </a:ext>
            </a:extLst>
          </p:cNvPr>
          <p:cNvSpPr txBox="1"/>
          <p:nvPr/>
        </p:nvSpPr>
        <p:spPr>
          <a:xfrm>
            <a:off x="2098676" y="5049377"/>
            <a:ext cx="4081212" cy="26161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B11  </a:t>
            </a:r>
            <a:r>
              <a:rPr lang="de-DE" sz="900" dirty="0">
                <a:latin typeface="Century Gothic" panose="020B0502020202020204" pitchFamily="34" charset="0"/>
              </a:rPr>
              <a:t>Verurteilungen, Geldstrafen wegen Korruption &amp; Bestechung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4775D92-F86D-43E7-902C-770559FFD080}"/>
              </a:ext>
            </a:extLst>
          </p:cNvPr>
          <p:cNvSpPr txBox="1"/>
          <p:nvPr/>
        </p:nvSpPr>
        <p:spPr>
          <a:xfrm>
            <a:off x="6528048" y="4036608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C5  Zusätzliche (allgemeine) Merkmale der Arbeitskräfte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10D0BFF-AFBB-451B-91D1-426F26A8B25B}"/>
              </a:ext>
            </a:extLst>
          </p:cNvPr>
          <p:cNvSpPr txBox="1"/>
          <p:nvPr/>
        </p:nvSpPr>
        <p:spPr>
          <a:xfrm>
            <a:off x="6528048" y="4338034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C6  Arbeitskräfte – Menschenrechtspolitik &amp; -prozesse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FE700E8-E44A-4A1A-948C-B919ABAFCFCE}"/>
              </a:ext>
            </a:extLst>
          </p:cNvPr>
          <p:cNvSpPr txBox="1"/>
          <p:nvPr/>
        </p:nvSpPr>
        <p:spPr>
          <a:xfrm>
            <a:off x="6528048" y="4639460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C7  Schwerwiegende Vorfälle im Bereich der Menschenrechte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DBBE4A-3450-4321-8427-5B64FB5D9AF4}"/>
              </a:ext>
            </a:extLst>
          </p:cNvPr>
          <p:cNvSpPr txBox="1"/>
          <p:nvPr/>
        </p:nvSpPr>
        <p:spPr>
          <a:xfrm>
            <a:off x="6528048" y="5049377"/>
            <a:ext cx="4752528" cy="246221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C8  </a:t>
            </a:r>
            <a:r>
              <a:rPr lang="de-DE" sz="900" dirty="0">
                <a:latin typeface="Century Gothic" panose="020B0502020202020204" pitchFamily="34" charset="0"/>
              </a:rPr>
              <a:t>Einnahmen aus bestimmten Sektoren, Ausschluss von EU-Referenzbenchmarks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8F98067-11B1-4298-A4C0-E9889B8CDECB}"/>
              </a:ext>
            </a:extLst>
          </p:cNvPr>
          <p:cNvSpPr txBox="1"/>
          <p:nvPr/>
        </p:nvSpPr>
        <p:spPr>
          <a:xfrm>
            <a:off x="6528048" y="5320794"/>
            <a:ext cx="4752528" cy="26161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C9  </a:t>
            </a:r>
            <a:r>
              <a:rPr lang="de-DE" sz="1100" dirty="0">
                <a:latin typeface="Century Gothic" panose="020B0502020202020204" pitchFamily="34" charset="0"/>
              </a:rPr>
              <a:t>Geschlechtervielfalt in Leitungsorganen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DF955B0-53B5-4A6C-B9CD-96CEEBC2682A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CD73AFA-5A67-4AE7-A059-8FBA220DF3BE}"/>
              </a:ext>
            </a:extLst>
          </p:cNvPr>
          <p:cNvSpPr txBox="1"/>
          <p:nvPr/>
        </p:nvSpPr>
        <p:spPr>
          <a:xfrm>
            <a:off x="623392" y="569473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Fazit: </a:t>
            </a:r>
          </a:p>
          <a:p>
            <a:r>
              <a:rPr lang="de-DE" sz="14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11-20</a:t>
            </a:r>
            <a:r>
              <a:rPr lang="de-DE" sz="1400" dirty="0">
                <a:latin typeface="Century Gothic" panose="020B0502020202020204" pitchFamily="34" charset="0"/>
              </a:rPr>
              <a:t> Angabepflichten nach VSME              </a:t>
            </a:r>
            <a:r>
              <a:rPr lang="de-DE" sz="14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82</a:t>
            </a:r>
            <a:r>
              <a:rPr lang="de-DE" sz="1400" dirty="0">
                <a:latin typeface="Century Gothic" panose="020B0502020202020204" pitchFamily="34" charset="0"/>
              </a:rPr>
              <a:t> Angabepflichten nach ESRS Set 1 (alt)</a:t>
            </a:r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3C3F9ABF-DAEF-4C17-A0D8-0BD9AFBAAEF9}"/>
              </a:ext>
            </a:extLst>
          </p:cNvPr>
          <p:cNvSpPr/>
          <p:nvPr/>
        </p:nvSpPr>
        <p:spPr>
          <a:xfrm>
            <a:off x="3863752" y="5961586"/>
            <a:ext cx="360040" cy="198221"/>
          </a:xfrm>
          <a:prstGeom prst="leftRightArrow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1474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" y="3071813"/>
            <a:ext cx="1151255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4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Regierungsentwurf zum CSRD-</a:t>
            </a:r>
            <a:r>
              <a:rPr lang="de-DE" altLang="de-DE" sz="2800" b="1" dirty="0" err="1">
                <a:latin typeface="Century Gothic" panose="020B0502020202020204" pitchFamily="34" charset="0"/>
              </a:rPr>
              <a:t>UmsG</a:t>
            </a:r>
            <a:endParaRPr lang="de-DE" altLang="de-DE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6690D55A-6CC1-4459-ACC8-8A347F1F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5199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49A4A16-B0F5-4724-B2D5-B2DFE137C4BE}"/>
              </a:ext>
            </a:extLst>
          </p:cNvPr>
          <p:cNvSpPr/>
          <p:nvPr/>
        </p:nvSpPr>
        <p:spPr>
          <a:xfrm>
            <a:off x="875582" y="5225534"/>
            <a:ext cx="9865096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4.1 Zeitliche Abfolge des CSRD-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UmsG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0F17AF-4C7D-4485-8A98-BE666104F62E}"/>
              </a:ext>
            </a:extLst>
          </p:cNvPr>
          <p:cNvSpPr txBox="1"/>
          <p:nvPr/>
        </p:nvSpPr>
        <p:spPr>
          <a:xfrm>
            <a:off x="983432" y="1048247"/>
            <a:ext cx="100811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05.01.2023	EU	CSRD-Richtlinie tritt in Kraft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22.03.2024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Referentenentwurf für CSRD-</a:t>
            </a:r>
            <a:r>
              <a:rPr lang="de-DE" sz="1200" b="0" dirty="0" err="1">
                <a:latin typeface="Century Gothic" panose="020B0502020202020204" pitchFamily="34" charset="0"/>
              </a:rPr>
              <a:t>UmsG</a:t>
            </a:r>
            <a:br>
              <a:rPr lang="de-DE" sz="1200" b="0" dirty="0">
                <a:latin typeface="Century Gothic" panose="020B0502020202020204" pitchFamily="34" charset="0"/>
              </a:rPr>
            </a:br>
            <a:br>
              <a:rPr lang="de-DE" sz="1200" b="0" dirty="0">
                <a:latin typeface="Century Gothic" panose="020B0502020202020204" pitchFamily="34" charset="0"/>
              </a:rPr>
            </a:br>
            <a:r>
              <a:rPr lang="de-DE" sz="1200" b="0" dirty="0">
                <a:latin typeface="Century Gothic" panose="020B0502020202020204" pitchFamily="34" charset="0"/>
              </a:rPr>
              <a:t>06.07.2024	</a:t>
            </a:r>
            <a:r>
              <a:rPr lang="de-DE" sz="1200" dirty="0">
                <a:latin typeface="Century Gothic" panose="020B0502020202020204" pitchFamily="34" charset="0"/>
              </a:rPr>
              <a:t>EU/D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Ablauf der Frist</a:t>
            </a:r>
            <a:r>
              <a:rPr lang="de-DE" sz="1200" b="0" dirty="0">
                <a:latin typeface="Century Gothic" panose="020B0502020202020204" pitchFamily="34" charset="0"/>
              </a:rPr>
              <a:t> für die Umsetzung der CSRD in nationales Recht (Art. 5 Abs. 1 CSRD)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24.07.2024	D	Regierungsentwurf für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26.09.2024	</a:t>
            </a:r>
            <a:r>
              <a:rPr lang="de-DE" sz="1200" dirty="0">
                <a:latin typeface="Century Gothic" panose="020B0502020202020204" pitchFamily="34" charset="0"/>
              </a:rPr>
              <a:t>EU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	Einleitung Vertragsverletzungsverfahren gegen Deutschland mangels Umsetzung CSRD in nationales Recht 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16.10.2024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Rechtsausschuss Deutscher Bundestag befasst sich mit CSRD-</a:t>
            </a:r>
            <a:r>
              <a:rPr lang="de-DE" sz="1200" b="0" dirty="0" err="1">
                <a:latin typeface="Century Gothic" panose="020B0502020202020204" pitchFamily="34" charset="0"/>
              </a:rPr>
              <a:t>UmsG</a:t>
            </a: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November 2024		Bruch der Ampelkoalition in Deutschland</a:t>
            </a:r>
            <a:br>
              <a:rPr lang="de-DE" sz="1200" dirty="0">
                <a:latin typeface="Century Gothic" panose="020B0502020202020204" pitchFamily="34" charset="0"/>
              </a:rPr>
            </a:b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26.02.2025	</a:t>
            </a:r>
            <a:r>
              <a:rPr lang="de-DE" sz="1200" dirty="0">
                <a:latin typeface="Century Gothic" panose="020B0502020202020204" pitchFamily="34" charset="0"/>
              </a:rPr>
              <a:t>EU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EU-Omnibus-Paket </a:t>
            </a:r>
            <a:r>
              <a:rPr lang="de-DE" sz="1200" b="0" dirty="0">
                <a:latin typeface="Century Gothic" panose="020B0502020202020204" pitchFamily="34" charset="0"/>
              </a:rPr>
              <a:t>(Vorschläge zur Bürokratieentlastung, insbes. im Bereich Nachhaltigkeit)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14.04.2025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EU/D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„</a:t>
            </a:r>
            <a:r>
              <a:rPr lang="de-DE" sz="1200" dirty="0" err="1">
                <a:latin typeface="Century Gothic" panose="020B0502020202020204" pitchFamily="34" charset="0"/>
              </a:rPr>
              <a:t>Stop</a:t>
            </a:r>
            <a:r>
              <a:rPr lang="de-DE" sz="1200" dirty="0">
                <a:latin typeface="Century Gothic" panose="020B0502020202020204" pitchFamily="34" charset="0"/>
              </a:rPr>
              <a:t>-</a:t>
            </a:r>
            <a:r>
              <a:rPr lang="de-DE" sz="1200" dirty="0" err="1">
                <a:latin typeface="Century Gothic" panose="020B0502020202020204" pitchFamily="34" charset="0"/>
              </a:rPr>
              <a:t>the</a:t>
            </a:r>
            <a:r>
              <a:rPr lang="de-DE" sz="1200" dirty="0">
                <a:latin typeface="Century Gothic" panose="020B0502020202020204" pitchFamily="34" charset="0"/>
              </a:rPr>
              <a:t>-Clock-Richtlinie“ </a:t>
            </a:r>
            <a:r>
              <a:rPr lang="de-DE" sz="1200" b="0" dirty="0">
                <a:latin typeface="Century Gothic" panose="020B0502020202020204" pitchFamily="34" charset="0"/>
              </a:rPr>
              <a:t>(COM (2025) 80) tritt in Kraft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10.07.2025	D	Referentenentwurf der neuen Regierung zum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03.09.2025	D	Regierungsentwurf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17.10.2025	D	Beschluss des Bundesrats mit Stellungnahme zum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November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Beratung im Bundestag 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Bis 31.12.2025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Ablauffrist zur Anpassung des nationalen HGBs </a:t>
            </a:r>
            <a:br>
              <a:rPr lang="de-DE" sz="1200" b="0" dirty="0">
                <a:latin typeface="Century Gothic" panose="020B0502020202020204" pitchFamily="34" charset="0"/>
              </a:rPr>
            </a:br>
            <a:r>
              <a:rPr lang="de-DE" sz="1200" b="0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B74350-1F36-4439-A7E2-EB3F7D2741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80" y="3178216"/>
            <a:ext cx="528149" cy="513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65947E3-A07A-4F3A-8B7E-801AA5280325}"/>
              </a:ext>
            </a:extLst>
          </p:cNvPr>
          <p:cNvCxnSpPr>
            <a:cxnSpLocks/>
          </p:cNvCxnSpPr>
          <p:nvPr/>
        </p:nvCxnSpPr>
        <p:spPr>
          <a:xfrm>
            <a:off x="6226262" y="3204904"/>
            <a:ext cx="469059" cy="4233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C5E5924-3CA5-461A-9420-62E3C44845A1}"/>
              </a:ext>
            </a:extLst>
          </p:cNvPr>
          <p:cNvCxnSpPr>
            <a:cxnSpLocks/>
          </p:cNvCxnSpPr>
          <p:nvPr/>
        </p:nvCxnSpPr>
        <p:spPr>
          <a:xfrm rot="5400000">
            <a:off x="6217179" y="3217307"/>
            <a:ext cx="469059" cy="4233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BFB2AA71-7C7D-4AA5-8B60-175E3CF0DCC1}"/>
              </a:ext>
            </a:extLst>
          </p:cNvPr>
          <p:cNvSpPr/>
          <p:nvPr/>
        </p:nvSpPr>
        <p:spPr>
          <a:xfrm>
            <a:off x="5663952" y="1416952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1]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F098D8-8EB8-4B5E-AD92-13D6FA814770}"/>
              </a:ext>
            </a:extLst>
          </p:cNvPr>
          <p:cNvSpPr/>
          <p:nvPr/>
        </p:nvSpPr>
        <p:spPr>
          <a:xfrm>
            <a:off x="5663952" y="2197929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1]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3BCA9CF-57D1-4CC2-9208-A1A66C33DBC1}"/>
              </a:ext>
            </a:extLst>
          </p:cNvPr>
          <p:cNvSpPr/>
          <p:nvPr/>
        </p:nvSpPr>
        <p:spPr>
          <a:xfrm>
            <a:off x="7464152" y="4547595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2]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4BC606-3F42-4E21-9D13-B0CFCDE60D48}"/>
              </a:ext>
            </a:extLst>
          </p:cNvPr>
          <p:cNvSpPr/>
          <p:nvPr/>
        </p:nvSpPr>
        <p:spPr>
          <a:xfrm>
            <a:off x="4511824" y="4868068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2]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C72FDB0-DC0A-4ED7-A489-75A2739D49D9}"/>
              </a:ext>
            </a:extLst>
          </p:cNvPr>
          <p:cNvSpPr/>
          <p:nvPr/>
        </p:nvSpPr>
        <p:spPr>
          <a:xfrm>
            <a:off x="8328248" y="4821717"/>
            <a:ext cx="2772145" cy="145533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Aktuelle Diskussion: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In Beschluss des Bundesrats wird Aufhebung WP-Monopol für Prüfung von Nachhaltigkeitsberichten empfohlen, d. h. ggf. Zulassung anderer Prüfungsdienstleister</a:t>
            </a:r>
          </a:p>
        </p:txBody>
      </p:sp>
    </p:spTree>
    <p:extLst>
      <p:ext uri="{BB962C8B-B14F-4D97-AF65-F5344CB8AC3E}">
        <p14:creationId xmlns:p14="http://schemas.microsoft.com/office/powerpoint/2010/main" val="391870604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11/2024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DC8FD6-5FD4-40BE-8554-664BD706DADC}"/>
              </a:ext>
            </a:extLst>
          </p:cNvPr>
          <p:cNvSpPr txBox="1">
            <a:spLocks/>
          </p:cNvSpPr>
          <p:nvPr/>
        </p:nvSpPr>
        <p:spPr bwMode="auto">
          <a:xfrm>
            <a:off x="686256" y="1640644"/>
            <a:ext cx="10791427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b="0" dirty="0">
              <a:latin typeface="Century Gothic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502AF7-E215-4E1C-9579-51EFA3D8337C}"/>
              </a:ext>
            </a:extLst>
          </p:cNvPr>
          <p:cNvSpPr txBox="1"/>
          <p:nvPr/>
        </p:nvSpPr>
        <p:spPr>
          <a:xfrm>
            <a:off x="968994" y="998824"/>
            <a:ext cx="9159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Nach dem Bruch der Regierungskoalition (11/2024) und der neuen Regierungsbildung in 2025 ist es auch zum gegenwärtigen Zeitpunkt (Stand 10.2025) noch </a:t>
            </a:r>
            <a:r>
              <a:rPr lang="de-DE" sz="1400" dirty="0">
                <a:latin typeface="Century Gothic" panose="020B0502020202020204" pitchFamily="34" charset="0"/>
              </a:rPr>
              <a:t>ungewiss</a:t>
            </a:r>
            <a:r>
              <a:rPr lang="de-DE" sz="1400" b="0" dirty="0">
                <a:latin typeface="Century Gothic" panose="020B0502020202020204" pitchFamily="34" charset="0"/>
              </a:rPr>
              <a:t>, ob das </a:t>
            </a:r>
            <a:r>
              <a:rPr lang="de-DE" sz="1400" dirty="0">
                <a:latin typeface="Century Gothic" panose="020B0502020202020204" pitchFamily="34" charset="0"/>
              </a:rPr>
              <a:t>CSRD-Umsetzungsgesetz noch in 2025 verabschiedet werden wird</a:t>
            </a:r>
            <a:r>
              <a:rPr lang="de-DE" sz="1400" b="0" dirty="0">
                <a:latin typeface="Century Gothic" panose="020B0502020202020204" pitchFamily="34" charset="0"/>
              </a:rPr>
              <a:t>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Für die Unternehmen und die Prüfer resultieren aus diesem </a:t>
            </a:r>
            <a:r>
              <a:rPr lang="de-DE" sz="1400" dirty="0">
                <a:latin typeface="Century Gothic" panose="020B0502020202020204" pitchFamily="34" charset="0"/>
              </a:rPr>
              <a:t>Vakuum zahlreiche rechtliche Fragestellungen. </a:t>
            </a: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WPK</a:t>
            </a:r>
            <a:r>
              <a:rPr lang="de-DE" sz="1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hat zu diesen Fragestellungen Stellung bezogen in ihrem Dokument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br>
              <a:rPr lang="de-DE" sz="1400" b="0" dirty="0">
                <a:latin typeface="Century Gothic" panose="020B0502020202020204" pitchFamily="34" charset="0"/>
              </a:rPr>
            </a:b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Das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Problem der gegenwärtigen Unsicherheit: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EE3403A3-0517-40BD-A59B-AE01BDD1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9DEDA0-60F4-4220-90E0-3D31D0CF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2" y="674974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4.2 Folgen der verspäteten Umsetzung der CSRD in nationales Recht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A49E803-2791-43DC-941D-AF5AF86A17BC}"/>
              </a:ext>
            </a:extLst>
          </p:cNvPr>
          <p:cNvSpPr/>
          <p:nvPr/>
        </p:nvSpPr>
        <p:spPr>
          <a:xfrm>
            <a:off x="5087888" y="3631151"/>
            <a:ext cx="5904656" cy="667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Welche Schwellenwerte zur Einteilung von Gruppe 2 und 3 wird das EU-Trilog-Verfahren final festsetzen?              </a:t>
            </a:r>
          </a:p>
          <a:p>
            <a:pPr algn="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Gegenwärtig ist alles offen.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91C1F0-53C3-4F99-B1A1-531221EB2BA7}"/>
              </a:ext>
            </a:extLst>
          </p:cNvPr>
          <p:cNvSpPr/>
          <p:nvPr/>
        </p:nvSpPr>
        <p:spPr>
          <a:xfrm>
            <a:off x="1217388" y="4667965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C60FA4-D0A7-4A44-A8E9-E6018FBFEDA4}"/>
              </a:ext>
            </a:extLst>
          </p:cNvPr>
          <p:cNvSpPr/>
          <p:nvPr/>
        </p:nvSpPr>
        <p:spPr>
          <a:xfrm>
            <a:off x="1226354" y="5142509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2 a)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3220B-4C53-4DD0-805D-70457E2D03BD}"/>
              </a:ext>
            </a:extLst>
          </p:cNvPr>
          <p:cNvSpPr/>
          <p:nvPr/>
        </p:nvSpPr>
        <p:spPr>
          <a:xfrm>
            <a:off x="2719880" y="4667965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gegenwärtig Verpflichtete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 Profitieren zukünftig von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deutlich reduziertem Berichtsumfang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96D94B-4504-407F-88D6-804D08ECB237}"/>
              </a:ext>
            </a:extLst>
          </p:cNvPr>
          <p:cNvSpPr/>
          <p:nvPr/>
        </p:nvSpPr>
        <p:spPr>
          <a:xfrm>
            <a:off x="2710915" y="5142509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oberhalb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der neuen Schwellenwerte: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Reduzierung des Berichtsumfangs 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und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Startdatum (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erst) ab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01.01.2027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5CEBB0D-27A5-4EB4-B4E4-56D0CB7706C3}"/>
              </a:ext>
            </a:extLst>
          </p:cNvPr>
          <p:cNvSpPr/>
          <p:nvPr/>
        </p:nvSpPr>
        <p:spPr>
          <a:xfrm>
            <a:off x="1217388" y="5617436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2 b)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9AFA79E-DC7B-4DD0-873B-564D4AD572DC}"/>
              </a:ext>
            </a:extLst>
          </p:cNvPr>
          <p:cNvSpPr/>
          <p:nvPr/>
        </p:nvSpPr>
        <p:spPr>
          <a:xfrm>
            <a:off x="2701949" y="5617436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unterhalb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der neuen Schwellenwerte: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Keine Berichtspflicht nach CSRD; 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Angebot der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VSME-Berichterstattung</a:t>
            </a:r>
            <a:endParaRPr lang="de-DE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EDA93C35-5C56-4582-A86D-085FE7D4687E}"/>
              </a:ext>
            </a:extLst>
          </p:cNvPr>
          <p:cNvSpPr/>
          <p:nvPr/>
        </p:nvSpPr>
        <p:spPr>
          <a:xfrm>
            <a:off x="6460369" y="4365104"/>
            <a:ext cx="1291815" cy="187974"/>
          </a:xfrm>
          <a:prstGeom prst="downArrow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5BF5A7-9607-4339-A2AE-ADFC1FF1FA60}"/>
              </a:ext>
            </a:extLst>
          </p:cNvPr>
          <p:cNvSpPr/>
          <p:nvPr/>
        </p:nvSpPr>
        <p:spPr>
          <a:xfrm>
            <a:off x="7824192" y="2252749"/>
            <a:ext cx="2304256" cy="108012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„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Fragen und Antworten zur Anwendung des Gesetzes zur Umsetzung der CSRD in Deutschland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“, Stand: 12.09.2025 (kurz: „</a:t>
            </a:r>
            <a:r>
              <a:rPr lang="de-DE" sz="1050" dirty="0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WPK F&amp;A CSRD </a:t>
            </a:r>
            <a:r>
              <a:rPr lang="de-DE" sz="1050" dirty="0" err="1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UmsG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“)</a:t>
            </a:r>
          </a:p>
        </p:txBody>
      </p:sp>
      <p:pic>
        <p:nvPicPr>
          <p:cNvPr id="17" name="Grafik 16" descr="Dokument">
            <a:extLst>
              <a:ext uri="{FF2B5EF4-FFF2-40B4-BE49-F238E27FC236}">
                <a16:creationId xmlns:a16="http://schemas.microsoft.com/office/drawing/2014/main" id="{68D7704D-DEB8-4803-9C41-65032C5C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2176" y="1991675"/>
            <a:ext cx="601385" cy="6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778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DC8FD6-5FD4-40BE-8554-664BD706DADC}"/>
              </a:ext>
            </a:extLst>
          </p:cNvPr>
          <p:cNvSpPr txBox="1">
            <a:spLocks/>
          </p:cNvSpPr>
          <p:nvPr/>
        </p:nvSpPr>
        <p:spPr bwMode="auto">
          <a:xfrm>
            <a:off x="1159766" y="1328895"/>
            <a:ext cx="10791427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b="0" dirty="0">
              <a:latin typeface="Century Gothic" pitchFamily="34" charset="0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245C057-C2BE-4E4A-8172-A022AF84684E}"/>
              </a:ext>
            </a:extLst>
          </p:cNvPr>
          <p:cNvSpPr/>
          <p:nvPr/>
        </p:nvSpPr>
        <p:spPr>
          <a:xfrm>
            <a:off x="1061761" y="4099571"/>
            <a:ext cx="1014364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E81EE9A-7934-45B4-A578-56CC539F4E2D}"/>
              </a:ext>
            </a:extLst>
          </p:cNvPr>
          <p:cNvCxnSpPr>
            <a:cxnSpLocks/>
          </p:cNvCxnSpPr>
          <p:nvPr/>
        </p:nvCxnSpPr>
        <p:spPr>
          <a:xfrm>
            <a:off x="5547993" y="1946249"/>
            <a:ext cx="1" cy="4125127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5721CCE-C954-4AA0-B8D9-544FA84D0DD4}"/>
              </a:ext>
            </a:extLst>
          </p:cNvPr>
          <p:cNvSpPr txBox="1"/>
          <p:nvPr/>
        </p:nvSpPr>
        <p:spPr>
          <a:xfrm>
            <a:off x="5123891" y="15144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31.12.2025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505E79-95AD-4934-8756-D1270C52E42A}"/>
              </a:ext>
            </a:extLst>
          </p:cNvPr>
          <p:cNvSpPr txBox="1"/>
          <p:nvPr/>
        </p:nvSpPr>
        <p:spPr>
          <a:xfrm>
            <a:off x="8580438" y="2080065"/>
            <a:ext cx="185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Verabschiedung CSRD-</a:t>
            </a:r>
            <a:r>
              <a:rPr lang="de-DE" dirty="0" err="1">
                <a:latin typeface="Century Gothic" panose="020B0502020202020204" pitchFamily="34" charset="0"/>
              </a:rPr>
              <a:t>UmsG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5EF0FB-E921-4C90-B8C3-6233DA0685E8}"/>
              </a:ext>
            </a:extLst>
          </p:cNvPr>
          <p:cNvSpPr txBox="1"/>
          <p:nvPr/>
        </p:nvSpPr>
        <p:spPr>
          <a:xfrm>
            <a:off x="9117031" y="139903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§§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414A9C2-62EB-40F4-8F0E-86C6BEF42E83}"/>
              </a:ext>
            </a:extLst>
          </p:cNvPr>
          <p:cNvSpPr txBox="1"/>
          <p:nvPr/>
        </p:nvSpPr>
        <p:spPr>
          <a:xfrm>
            <a:off x="9005711" y="277715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2026</a:t>
            </a:r>
          </a:p>
        </p:txBody>
      </p:sp>
      <p:sp>
        <p:nvSpPr>
          <p:cNvPr id="123909" name="Textfeld 123908">
            <a:extLst>
              <a:ext uri="{FF2B5EF4-FFF2-40B4-BE49-F238E27FC236}">
                <a16:creationId xmlns:a16="http://schemas.microsoft.com/office/drawing/2014/main" id="{8D7C6A66-EE28-4511-9058-047C2EA3EA3F}"/>
              </a:ext>
            </a:extLst>
          </p:cNvPr>
          <p:cNvSpPr txBox="1"/>
          <p:nvPr/>
        </p:nvSpPr>
        <p:spPr>
          <a:xfrm>
            <a:off x="5678254" y="3067346"/>
            <a:ext cx="256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Für </a:t>
            </a:r>
            <a:r>
              <a:rPr lang="de-DE" sz="1400" dirty="0">
                <a:latin typeface="Century Gothic" panose="020B0502020202020204" pitchFamily="34" charset="0"/>
              </a:rPr>
              <a:t>Prüfung</a:t>
            </a:r>
            <a:r>
              <a:rPr lang="de-DE" sz="1400" b="0" dirty="0">
                <a:latin typeface="Century Gothic" panose="020B0502020202020204" pitchFamily="34" charset="0"/>
              </a:rPr>
              <a:t> der Abschlüsse und Lageberichte 2025 </a:t>
            </a:r>
            <a:r>
              <a:rPr lang="de-DE" sz="1400" dirty="0">
                <a:latin typeface="Century Gothic" panose="020B0502020202020204" pitchFamily="34" charset="0"/>
              </a:rPr>
              <a:t>in 2026 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i="1" dirty="0">
                <a:latin typeface="Century Gothic" panose="020B0502020202020204" pitchFamily="34" charset="0"/>
              </a:rPr>
              <a:t>„bleibt alles beim Alten“ </a:t>
            </a:r>
          </a:p>
        </p:txBody>
      </p:sp>
      <p:pic>
        <p:nvPicPr>
          <p:cNvPr id="123911" name="Grafik 123910" descr="Büroarbeiter">
            <a:extLst>
              <a:ext uri="{FF2B5EF4-FFF2-40B4-BE49-F238E27FC236}">
                <a16:creationId xmlns:a16="http://schemas.microsoft.com/office/drawing/2014/main" id="{24299654-07C0-40F7-80CF-1190F24C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366" y="2451980"/>
            <a:ext cx="601214" cy="601214"/>
          </a:xfrm>
          <a:prstGeom prst="rect">
            <a:avLst/>
          </a:prstGeom>
        </p:spPr>
      </p:pic>
      <p:sp>
        <p:nvSpPr>
          <p:cNvPr id="123912" name="Rechteck: abgerundete Ecken 123911">
            <a:extLst>
              <a:ext uri="{FF2B5EF4-FFF2-40B4-BE49-F238E27FC236}">
                <a16:creationId xmlns:a16="http://schemas.microsoft.com/office/drawing/2014/main" id="{3B5CB690-4B5E-4AF0-B072-BC4CEA322E78}"/>
              </a:ext>
            </a:extLst>
          </p:cNvPr>
          <p:cNvSpPr/>
          <p:nvPr/>
        </p:nvSpPr>
        <p:spPr>
          <a:xfrm>
            <a:off x="8422021" y="1399033"/>
            <a:ext cx="2272717" cy="1885950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E0D10B-FD97-4848-9A49-70C590303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98" y="2036979"/>
            <a:ext cx="740173" cy="740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9961C5-55A1-4593-B75C-B054449F1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007" y="1899766"/>
            <a:ext cx="945372" cy="9453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70703A-0D3C-44D3-97D1-79C83B41F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446" y="2548139"/>
            <a:ext cx="848270" cy="84827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21775E5-260A-4C69-8DFD-23A9665CB3A8}"/>
              </a:ext>
            </a:extLst>
          </p:cNvPr>
          <p:cNvSpPr txBox="1"/>
          <p:nvPr/>
        </p:nvSpPr>
        <p:spPr>
          <a:xfrm>
            <a:off x="1581454" y="3366141"/>
            <a:ext cx="185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CSRD + ESRS</a:t>
            </a:r>
            <a:r>
              <a:rPr lang="de-DE" sz="1400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42D5F26-2197-4FB4-8E26-36348C4A06F9}"/>
              </a:ext>
            </a:extLst>
          </p:cNvPr>
          <p:cNvSpPr/>
          <p:nvPr/>
        </p:nvSpPr>
        <p:spPr>
          <a:xfrm>
            <a:off x="4571164" y="1979197"/>
            <a:ext cx="740173" cy="4125127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88853F9-D54C-4649-B638-7641C4B3265F}"/>
              </a:ext>
            </a:extLst>
          </p:cNvPr>
          <p:cNvSpPr/>
          <p:nvPr/>
        </p:nvSpPr>
        <p:spPr>
          <a:xfrm>
            <a:off x="2687800" y="2806886"/>
            <a:ext cx="1824123" cy="43204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6275FC14-1B21-482D-BC51-219D249A3948}"/>
              </a:ext>
            </a:extLst>
          </p:cNvPr>
          <p:cNvSpPr/>
          <p:nvPr/>
        </p:nvSpPr>
        <p:spPr>
          <a:xfrm rot="1668636">
            <a:off x="3811109" y="2301571"/>
            <a:ext cx="740173" cy="373013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3" name="Pfeil: nach links 32">
            <a:extLst>
              <a:ext uri="{FF2B5EF4-FFF2-40B4-BE49-F238E27FC236}">
                <a16:creationId xmlns:a16="http://schemas.microsoft.com/office/drawing/2014/main" id="{2F548024-5FBC-4A25-AA30-363F5FDEC531}"/>
              </a:ext>
            </a:extLst>
          </p:cNvPr>
          <p:cNvSpPr/>
          <p:nvPr/>
        </p:nvSpPr>
        <p:spPr>
          <a:xfrm rot="20421951">
            <a:off x="3760219" y="3350285"/>
            <a:ext cx="740173" cy="373013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22B6604-AA0D-45F2-AFBF-2FF2D7F62049}"/>
              </a:ext>
            </a:extLst>
          </p:cNvPr>
          <p:cNvSpPr txBox="1"/>
          <p:nvPr/>
        </p:nvSpPr>
        <p:spPr>
          <a:xfrm>
            <a:off x="1030778" y="4503887"/>
            <a:ext cx="33902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latin typeface="Century Gothic" panose="020B0502020202020204" pitchFamily="34" charset="0"/>
              </a:rPr>
              <a:t>CSRD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muss zwingend </a:t>
            </a:r>
            <a:r>
              <a:rPr lang="de-DE" sz="1400" dirty="0">
                <a:latin typeface="Century Gothic" panose="020B0502020202020204" pitchFamily="34" charset="0"/>
              </a:rPr>
              <a:t>in nationales Recht </a:t>
            </a:r>
            <a:r>
              <a:rPr lang="de-DE" sz="1400" b="0" dirty="0">
                <a:latin typeface="Century Gothic" panose="020B0502020202020204" pitchFamily="34" charset="0"/>
              </a:rPr>
              <a:t>der Mitgliedstaaten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umgesetzt</a:t>
            </a:r>
            <a:r>
              <a:rPr lang="de-DE" sz="1400" b="0" dirty="0">
                <a:latin typeface="Century Gothic" panose="020B0502020202020204" pitchFamily="34" charset="0"/>
              </a:rPr>
              <a:t> werden. </a:t>
            </a: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Dies gilt </a:t>
            </a:r>
            <a:r>
              <a:rPr lang="de-DE" sz="1400" dirty="0">
                <a:latin typeface="Century Gothic" panose="020B0502020202020204" pitchFamily="34" charset="0"/>
              </a:rPr>
              <a:t>auch dann</a:t>
            </a:r>
            <a:r>
              <a:rPr lang="de-DE" sz="1400" b="0" dirty="0">
                <a:latin typeface="Century Gothic" panose="020B0502020202020204" pitchFamily="34" charset="0"/>
              </a:rPr>
              <a:t>, wenn die Mitgliedstaaten die CSRD </a:t>
            </a:r>
            <a:r>
              <a:rPr lang="de-DE" sz="1400" dirty="0">
                <a:latin typeface="Century Gothic" panose="020B0502020202020204" pitchFamily="34" charset="0"/>
              </a:rPr>
              <a:t>nicht rechtzeitig zum 31.12.2025 umsetzen</a:t>
            </a:r>
            <a:r>
              <a:rPr lang="de-DE" sz="1400" b="0" i="1" dirty="0">
                <a:latin typeface="Century Gothic" panose="020B0502020202020204" pitchFamily="34" charset="0"/>
              </a:rPr>
              <a:t>.</a:t>
            </a:r>
            <a:endParaRPr lang="de-DE" sz="1400" i="1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B784849-DEB7-4488-8876-C729537963C6}"/>
              </a:ext>
            </a:extLst>
          </p:cNvPr>
          <p:cNvSpPr txBox="1"/>
          <p:nvPr/>
        </p:nvSpPr>
        <p:spPr>
          <a:xfrm>
            <a:off x="1156540" y="3852284"/>
            <a:ext cx="33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Keine unmittelbare Anwendung der CSRD in Deutschland</a:t>
            </a:r>
          </a:p>
        </p:txBody>
      </p:sp>
      <p:sp>
        <p:nvSpPr>
          <p:cNvPr id="31" name="Textfeld 1">
            <a:extLst>
              <a:ext uri="{FF2B5EF4-FFF2-40B4-BE49-F238E27FC236}">
                <a16:creationId xmlns:a16="http://schemas.microsoft.com/office/drawing/2014/main" id="{1B44C863-F426-4662-AFAC-BDE2F67B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150C9B1-6346-48D8-BA69-210919861D44}"/>
              </a:ext>
            </a:extLst>
          </p:cNvPr>
          <p:cNvSpPr/>
          <p:nvPr/>
        </p:nvSpPr>
        <p:spPr>
          <a:xfrm>
            <a:off x="6933454" y="5100319"/>
            <a:ext cx="2860663" cy="848961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Hinweis: </a:t>
            </a:r>
            <a:b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</a:br>
            <a:endParaRPr lang="de-DE" sz="1200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Erste Berichtspflicht ab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01.01.2027</a:t>
            </a:r>
            <a:endParaRPr lang="de-DE" sz="1000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6B0877A4-F89A-412C-88FA-51440719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91" y="674974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4.3 Europäische CSRD gilt nicht unmittelbar in Deutschland (Betrachtung nachfolgend für „Non-PIEs“)</a:t>
            </a:r>
          </a:p>
        </p:txBody>
      </p:sp>
    </p:spTree>
    <p:extLst>
      <p:ext uri="{BB962C8B-B14F-4D97-AF65-F5344CB8AC3E}">
        <p14:creationId xmlns:p14="http://schemas.microsoft.com/office/powerpoint/2010/main" val="170037181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DC4E66C6-9CB3-4BA1-9EC5-FD424BB4CCE0}"/>
              </a:ext>
            </a:extLst>
          </p:cNvPr>
          <p:cNvSpPr txBox="1"/>
          <p:nvPr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11/2024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D34F2A-D657-4C8E-97F2-DD29A784CC42}"/>
              </a:ext>
            </a:extLst>
          </p:cNvPr>
          <p:cNvSpPr txBox="1">
            <a:spLocks/>
          </p:cNvSpPr>
          <p:nvPr/>
        </p:nvSpPr>
        <p:spPr bwMode="auto">
          <a:xfrm>
            <a:off x="-168696" y="3070121"/>
            <a:ext cx="11512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44500" indent="-444500" algn="ctr"/>
            <a:r>
              <a:rPr lang="de-DE" altLang="de-DE" sz="2800" dirty="0">
                <a:latin typeface="Century Gothic" panose="020B0502020202020204" pitchFamily="34" charset="0"/>
              </a:rPr>
              <a:t>Themenbereich 5</a:t>
            </a:r>
          </a:p>
          <a:p>
            <a:pPr marL="444500" indent="-444500" algn="ctr"/>
            <a:r>
              <a:rPr lang="de-DE" altLang="de-DE" sz="2800" dirty="0">
                <a:latin typeface="Century Gothic" panose="020B0502020202020204" pitchFamily="34" charset="0"/>
              </a:rPr>
              <a:t> Status Quo zur </a:t>
            </a:r>
            <a:r>
              <a:rPr lang="de-DE" altLang="de-DE" sz="2800" dirty="0" err="1">
                <a:latin typeface="Century Gothic" panose="020B0502020202020204" pitchFamily="34" charset="0"/>
              </a:rPr>
              <a:t>G</a:t>
            </a:r>
            <a:r>
              <a:rPr lang="de-DE" altLang="de-DE" sz="2800" b="1" dirty="0" err="1">
                <a:latin typeface="Century Gothic" panose="020B0502020202020204" pitchFamily="34" charset="0"/>
              </a:rPr>
              <a:t>randfather</a:t>
            </a:r>
            <a:r>
              <a:rPr lang="de-DE" altLang="de-DE" sz="2800" b="1" dirty="0">
                <a:latin typeface="Century Gothic" panose="020B0502020202020204" pitchFamily="34" charset="0"/>
              </a:rPr>
              <a:t>-Regelung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für Wirtschaftsprüfer</a:t>
            </a:r>
          </a:p>
        </p:txBody>
      </p:sp>
    </p:spTree>
    <p:extLst>
      <p:ext uri="{BB962C8B-B14F-4D97-AF65-F5344CB8AC3E}">
        <p14:creationId xmlns:p14="http://schemas.microsoft.com/office/powerpoint/2010/main" val="203528745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DD670DA-6ABF-47F1-84DB-06B46ED5146C}"/>
              </a:ext>
            </a:extLst>
          </p:cNvPr>
          <p:cNvSpPr/>
          <p:nvPr/>
        </p:nvSpPr>
        <p:spPr>
          <a:xfrm>
            <a:off x="819703" y="4437112"/>
            <a:ext cx="10713771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328EDD-0AC4-4AD1-B0F1-2435ACA7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720089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5.1 Wirkt sich das Omnibus-Paket auf die Fristen für die Registrierung als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aus?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34429" y="960373"/>
            <a:ext cx="9094019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dirty="0">
                <a:latin typeface="Century Gothic" panose="020B0502020202020204" pitchFamily="34" charset="0"/>
              </a:rPr>
              <a:t>Key-Facts: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Aus dem Omnibus-Paket sind </a:t>
            </a:r>
            <a:r>
              <a:rPr lang="de-DE" dirty="0">
                <a:latin typeface="Century Gothic" panose="020B0502020202020204" pitchFamily="34" charset="0"/>
              </a:rPr>
              <a:t>keine Änderungen für die Fristen bezüglich der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„</a:t>
            </a:r>
            <a:r>
              <a:rPr lang="de-DE" dirty="0" err="1">
                <a:latin typeface="Century Gothic" panose="020B0502020202020204" pitchFamily="34" charset="0"/>
              </a:rPr>
              <a:t>Grandfather</a:t>
            </a:r>
            <a:r>
              <a:rPr lang="de-DE" dirty="0">
                <a:latin typeface="Century Gothic" panose="020B0502020202020204" pitchFamily="34" charset="0"/>
              </a:rPr>
              <a:t>-Regelung“ vorgesehen</a:t>
            </a:r>
            <a:r>
              <a:rPr lang="de-DE" b="0" dirty="0">
                <a:latin typeface="Century Gothic" panose="020B0502020202020204" pitchFamily="34" charset="0"/>
              </a:rPr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dirty="0">
                <a:latin typeface="Century Gothic" panose="020B0502020202020204" pitchFamily="34" charset="0"/>
              </a:rPr>
              <a:t>Anwendungsfristen</a:t>
            </a:r>
            <a:r>
              <a:rPr lang="de-DE" b="0" dirty="0">
                <a:latin typeface="Century Gothic" panose="020B0502020202020204" pitchFamily="34" charset="0"/>
              </a:rPr>
              <a:t> für die „</a:t>
            </a:r>
            <a:r>
              <a:rPr lang="de-DE" b="0" dirty="0" err="1">
                <a:latin typeface="Century Gothic" panose="020B0502020202020204" pitchFamily="34" charset="0"/>
              </a:rPr>
              <a:t>Grandfather</a:t>
            </a:r>
            <a:r>
              <a:rPr lang="de-DE" b="0" dirty="0">
                <a:latin typeface="Century Gothic" panose="020B0502020202020204" pitchFamily="34" charset="0"/>
              </a:rPr>
              <a:t>-Regelung“ sind in der </a:t>
            </a:r>
            <a:r>
              <a:rPr lang="de-DE" dirty="0">
                <a:latin typeface="Century Gothic" panose="020B0502020202020204" pitchFamily="34" charset="0"/>
              </a:rPr>
              <a:t>aktuell gültigen Fassung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der CSRD festgeschrieben</a:t>
            </a:r>
            <a:r>
              <a:rPr lang="de-DE" b="0" dirty="0"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Innerhalb des </a:t>
            </a:r>
            <a:r>
              <a:rPr lang="de-DE" dirty="0">
                <a:latin typeface="Century Gothic" panose="020B0502020202020204" pitchFamily="34" charset="0"/>
              </a:rPr>
              <a:t>Regierungsentwurfs vom 03.09.2025 zum CSRD-</a:t>
            </a:r>
            <a:r>
              <a:rPr lang="de-DE" dirty="0" err="1">
                <a:latin typeface="Century Gothic" panose="020B0502020202020204" pitchFamily="34" charset="0"/>
              </a:rPr>
              <a:t>UmsG</a:t>
            </a:r>
            <a:r>
              <a:rPr lang="de-DE" dirty="0">
                <a:latin typeface="Century Gothic" panose="020B0502020202020204" pitchFamily="34" charset="0"/>
              </a:rPr>
              <a:t> wurden diese Fristen 1:1 übernommen.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b="0" dirty="0" err="1">
                <a:latin typeface="Century Gothic" panose="020B0502020202020204" pitchFamily="34" charset="0"/>
              </a:rPr>
              <a:t>Grandfather</a:t>
            </a:r>
            <a:r>
              <a:rPr lang="de-DE" b="0" dirty="0">
                <a:latin typeface="Century Gothic" panose="020B0502020202020204" pitchFamily="34" charset="0"/>
              </a:rPr>
              <a:t>-Regelung gilt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bei Bestellung zum WP vor dem 1.1.2026 </a:t>
            </a:r>
            <a:r>
              <a:rPr lang="de-DE" dirty="0">
                <a:latin typeface="Century Gothic" panose="020B0502020202020204" pitchFamily="34" charset="0"/>
              </a:rPr>
              <a:t>und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b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Beginn WP-Examen vor dem 1.1.2024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076F9723-BE4B-44A7-97B4-2F2F06A4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2E0E64-8DA0-4F4E-9934-1028FF14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65" y="4839335"/>
            <a:ext cx="4968552" cy="117126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8FB09D2-30BA-4C5E-9E61-7E5B723F8461}"/>
              </a:ext>
            </a:extLst>
          </p:cNvPr>
          <p:cNvSpPr/>
          <p:nvPr/>
        </p:nvSpPr>
        <p:spPr>
          <a:xfrm>
            <a:off x="5982707" y="5157192"/>
            <a:ext cx="5389590" cy="28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§ 140 WPO-E (</a:t>
            </a:r>
            <a:r>
              <a:rPr lang="de-DE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Reg.Entwurf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 „Beginn WP-Examen vor 1.1.2024“</a:t>
            </a:r>
            <a:endParaRPr lang="de-DE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8AA192-3199-41D3-8251-5568A207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69" y="5544658"/>
            <a:ext cx="5390028" cy="45899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57F7174-0D73-4C5A-AF88-B1DA1F413458}"/>
              </a:ext>
            </a:extLst>
          </p:cNvPr>
          <p:cNvSpPr/>
          <p:nvPr/>
        </p:nvSpPr>
        <p:spPr>
          <a:xfrm>
            <a:off x="921444" y="4530854"/>
            <a:ext cx="4598492" cy="28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§ 13d Abs. 3 WPO-E (</a:t>
            </a:r>
            <a:r>
              <a:rPr lang="de-DE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Reg.Entwurf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  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„Alt“-WP</a:t>
            </a:r>
          </a:p>
        </p:txBody>
      </p:sp>
      <p:pic>
        <p:nvPicPr>
          <p:cNvPr id="14" name="Grafik 13" descr="Warnung">
            <a:extLst>
              <a:ext uri="{FF2B5EF4-FFF2-40B4-BE49-F238E27FC236}">
                <a16:creationId xmlns:a16="http://schemas.microsoft.com/office/drawing/2014/main" id="{459DE7CE-ACA4-41B4-9D89-71343047F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9544" y="3105009"/>
            <a:ext cx="526775" cy="5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067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6DB3F2B-D2DF-41AF-BCBE-6DA745F8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718537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5.2 Teilnahme an einer Initialfortbildung als Registrierungsvoraussetzung für den </a:t>
            </a:r>
            <a:r>
              <a:rPr lang="de-DE" altLang="de-DE" sz="1800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endParaRPr lang="de-DE" altLang="de-DE" sz="1800" kern="0" dirty="0">
              <a:solidFill>
                <a:srgbClr val="228B22"/>
              </a:solidFill>
              <a:latin typeface="Century Gothic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65212" y="1700808"/>
            <a:ext cx="3662636" cy="42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latin typeface="Century Gothic" panose="020B0502020202020204" pitchFamily="34" charset="0"/>
              </a:rPr>
              <a:t>Diese „</a:t>
            </a:r>
            <a:r>
              <a:rPr lang="de-DE" dirty="0" err="1">
                <a:latin typeface="Century Gothic" panose="020B0502020202020204" pitchFamily="34" charset="0"/>
              </a:rPr>
              <a:t>Grandfather</a:t>
            </a:r>
            <a:r>
              <a:rPr lang="de-DE" dirty="0">
                <a:latin typeface="Century Gothic" panose="020B0502020202020204" pitchFamily="34" charset="0"/>
              </a:rPr>
              <a:t>-WPs</a:t>
            </a:r>
            <a:r>
              <a:rPr lang="de-DE" b="0" dirty="0">
                <a:latin typeface="Century Gothic" panose="020B0502020202020204" pitchFamily="34" charset="0"/>
              </a:rPr>
              <a:t>“ erhalten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nach</a:t>
            </a:r>
            <a:r>
              <a:rPr lang="de-DE" b="0" dirty="0">
                <a:latin typeface="Century Gothic" panose="020B0502020202020204" pitchFamily="34" charset="0"/>
              </a:rPr>
              <a:t> Inkrafttreten des CSRD-</a:t>
            </a:r>
            <a:r>
              <a:rPr lang="de-DE" b="0" dirty="0" err="1">
                <a:latin typeface="Century Gothic" panose="020B0502020202020204" pitchFamily="34" charset="0"/>
              </a:rPr>
              <a:t>UmsG</a:t>
            </a:r>
            <a:r>
              <a:rPr lang="de-DE" b="0" dirty="0">
                <a:latin typeface="Century Gothic" panose="020B0502020202020204" pitchFamily="34" charset="0"/>
              </a:rPr>
              <a:t> eine </a:t>
            </a:r>
            <a:r>
              <a:rPr lang="de-DE" dirty="0">
                <a:latin typeface="Century Gothic" panose="020B0502020202020204" pitchFamily="34" charset="0"/>
              </a:rPr>
              <a:t>Registrierung durch die WPK, </a:t>
            </a:r>
            <a:r>
              <a:rPr lang="de-DE" b="0" dirty="0">
                <a:latin typeface="Century Gothic" panose="020B0502020202020204" pitchFamily="34" charset="0"/>
              </a:rPr>
              <a:t>nachdem diese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an einer </a:t>
            </a:r>
            <a:r>
              <a:rPr lang="de-DE" dirty="0">
                <a:latin typeface="Century Gothic" panose="020B0502020202020204" pitchFamily="34" charset="0"/>
              </a:rPr>
              <a:t>Initialfortbildung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zur Erlangung von Kenntnissen im Bereich der Nachhaltigkeitsberichte teilgenommen haben und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eine entsprechende </a:t>
            </a:r>
            <a:r>
              <a:rPr lang="de-DE" dirty="0">
                <a:latin typeface="Century Gothic" panose="020B0502020202020204" pitchFamily="34" charset="0"/>
              </a:rPr>
              <a:t>Teilnahmebestätigung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dem </a:t>
            </a:r>
            <a:r>
              <a:rPr lang="de-DE" dirty="0">
                <a:latin typeface="Century Gothic" panose="020B0502020202020204" pitchFamily="34" charset="0"/>
              </a:rPr>
              <a:t>Antrag auf Registrierung</a:t>
            </a:r>
            <a:r>
              <a:rPr lang="de-DE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als Nachhaltigkeitsprüfer, der an die </a:t>
            </a:r>
            <a:r>
              <a:rPr lang="de-DE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WPK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zu richtigen ist, beigefügt wird.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C15820E8-3C93-4F36-8D73-A6C1C1BA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69EBF6-5EEC-4877-89AA-C53A4A640C50}"/>
              </a:ext>
            </a:extLst>
          </p:cNvPr>
          <p:cNvSpPr/>
          <p:nvPr/>
        </p:nvSpPr>
        <p:spPr>
          <a:xfrm>
            <a:off x="4871864" y="1939410"/>
            <a:ext cx="6288909" cy="4176464"/>
          </a:xfrm>
          <a:prstGeom prst="rect">
            <a:avLst/>
          </a:prstGeom>
          <a:solidFill>
            <a:schemeClr val="bg1"/>
          </a:solidFill>
          <a:ln>
            <a:solidFill>
              <a:srgbClr val="228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1C1815-6AF9-456D-9615-E76E0BC90D45}"/>
              </a:ext>
            </a:extLst>
          </p:cNvPr>
          <p:cNvSpPr/>
          <p:nvPr/>
        </p:nvSpPr>
        <p:spPr>
          <a:xfrm>
            <a:off x="4894442" y="1950699"/>
            <a:ext cx="2091682" cy="1584176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highlight>
                  <a:srgbClr val="808080"/>
                </a:highlight>
                <a:latin typeface="Century Gothic" panose="020B0502020202020204" pitchFamily="34" charset="0"/>
              </a:rPr>
              <a:t>GRUPPE 1: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„Alt“-WP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(Bestellung voraus-sichtlich bis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1.1.2026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und Beginn WP-Examen vor 1.1.2024)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de-DE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677D8D-8D42-4C56-8105-3A83BFF75073}"/>
              </a:ext>
            </a:extLst>
          </p:cNvPr>
          <p:cNvSpPr/>
          <p:nvPr/>
        </p:nvSpPr>
        <p:spPr>
          <a:xfrm>
            <a:off x="4883153" y="3501007"/>
            <a:ext cx="2091682" cy="2592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highlight>
                  <a:srgbClr val="808080"/>
                </a:highlight>
                <a:latin typeface="Century Gothic" panose="020B0502020202020204" pitchFamily="34" charset="0"/>
              </a:rPr>
              <a:t>GRUPPE 2: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NEU-WP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039464-D012-48B6-81C8-C64CCBA2CBD2}"/>
              </a:ext>
            </a:extLst>
          </p:cNvPr>
          <p:cNvSpPr/>
          <p:nvPr/>
        </p:nvSpPr>
        <p:spPr>
          <a:xfrm>
            <a:off x="6963546" y="1928121"/>
            <a:ext cx="2091682" cy="1584176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2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Übergangsregelung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Fortbildungsnachweis mit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Stunden ausreichend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de-DE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853760-680F-4BE5-BCE0-6416BA856DC1}"/>
              </a:ext>
            </a:extLst>
          </p:cNvPr>
          <p:cNvSpPr/>
          <p:nvPr/>
        </p:nvSpPr>
        <p:spPr>
          <a:xfrm>
            <a:off x="9057802" y="1950699"/>
            <a:ext cx="2091682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Add-on-Prüfung</a:t>
            </a:r>
            <a:b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zum WP-Examen nach § 13c Abs. 2 WPO-E</a:t>
            </a:r>
          </a:p>
          <a:p>
            <a:pPr algn="ctr"/>
            <a:r>
              <a:rPr lang="de-DE" sz="240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endParaRPr lang="de-DE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17470CA-A8DC-406B-98EF-15419C195FBD}"/>
              </a:ext>
            </a:extLst>
          </p:cNvPr>
          <p:cNvSpPr/>
          <p:nvPr/>
        </p:nvSpPr>
        <p:spPr>
          <a:xfrm>
            <a:off x="6966119" y="3509854"/>
            <a:ext cx="4176013" cy="1307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Add-on-Prüfung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>
                <a:solidFill>
                  <a:srgbClr val="FF0000"/>
                </a:solidFill>
                <a:latin typeface="Century Gothic" panose="020B0502020202020204" pitchFamily="34" charset="0"/>
              </a:rPr>
              <a:t>nachträglich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– gesondert WP-Examen nach § 13c Abs. 2 WPO-E – gesondert vom WP-Examen</a:t>
            </a:r>
            <a:endParaRPr lang="de-DE" sz="24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5979E60-DA05-48C0-B97A-E02B7CF528B9}"/>
              </a:ext>
            </a:extLst>
          </p:cNvPr>
          <p:cNvSpPr/>
          <p:nvPr/>
        </p:nvSpPr>
        <p:spPr>
          <a:xfrm>
            <a:off x="6963546" y="4806139"/>
            <a:ext cx="4176013" cy="1287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Regelprüfung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als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>
                <a:solidFill>
                  <a:srgbClr val="FF0000"/>
                </a:solidFill>
                <a:latin typeface="Century Gothic" panose="020B0502020202020204" pitchFamily="34" charset="0"/>
              </a:rPr>
              <a:t>Zusatzprüfung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 zum WP-Examen nach § 13c Abs. 1 WPO-E</a:t>
            </a:r>
            <a:endParaRPr lang="de-DE" sz="24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8D8BB70-8029-4FCB-8B23-9E6D60E01166}"/>
              </a:ext>
            </a:extLst>
          </p:cNvPr>
          <p:cNvCxnSpPr/>
          <p:nvPr/>
        </p:nvCxnSpPr>
        <p:spPr>
          <a:xfrm>
            <a:off x="6963546" y="1740310"/>
            <a:ext cx="0" cy="4379838"/>
          </a:xfrm>
          <a:prstGeom prst="line">
            <a:avLst/>
          </a:prstGeom>
          <a:ln w="508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898747-3C98-4158-8E13-D00ACF0FB947}"/>
              </a:ext>
            </a:extLst>
          </p:cNvPr>
          <p:cNvCxnSpPr>
            <a:cxnSpLocks/>
          </p:cNvCxnSpPr>
          <p:nvPr/>
        </p:nvCxnSpPr>
        <p:spPr>
          <a:xfrm>
            <a:off x="9048328" y="1740310"/>
            <a:ext cx="0" cy="1760698"/>
          </a:xfrm>
          <a:prstGeom prst="line">
            <a:avLst/>
          </a:prstGeom>
          <a:ln w="508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B7B457F0-EAFF-4DAF-BB7E-32A7FCDE0B0C}"/>
              </a:ext>
            </a:extLst>
          </p:cNvPr>
          <p:cNvSpPr/>
          <p:nvPr/>
        </p:nvSpPr>
        <p:spPr>
          <a:xfrm>
            <a:off x="6248425" y="1362264"/>
            <a:ext cx="1452820" cy="36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Inkrafttreten CSRD-</a:t>
            </a:r>
            <a:r>
              <a:rPr lang="de-DE" sz="1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UmsG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 (2025?)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4584EFD-0FC5-46C3-9621-8866C6AABF4A}"/>
              </a:ext>
            </a:extLst>
          </p:cNvPr>
          <p:cNvSpPr/>
          <p:nvPr/>
        </p:nvSpPr>
        <p:spPr>
          <a:xfrm>
            <a:off x="8184232" y="1355756"/>
            <a:ext cx="1806530" cy="36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rgbClr val="FF0000"/>
                </a:solidFill>
                <a:latin typeface="Century Gothic" panose="020B0502020202020204" pitchFamily="34" charset="0"/>
              </a:rPr>
              <a:t>18 Monate </a:t>
            </a:r>
            <a:r>
              <a:rPr lang="de-DE" sz="1000" b="0">
                <a:solidFill>
                  <a:schemeClr val="tx1"/>
                </a:solidFill>
                <a:latin typeface="Century Gothic" panose="020B0502020202020204" pitchFamily="34" charset="0"/>
              </a:rPr>
              <a:t>nach Inkrafttreten CSRD-UmsG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2E84DE6-2C2A-465A-9F45-0D109141C62F}"/>
              </a:ext>
            </a:extLst>
          </p:cNvPr>
          <p:cNvCxnSpPr/>
          <p:nvPr/>
        </p:nvCxnSpPr>
        <p:spPr>
          <a:xfrm>
            <a:off x="4883153" y="3501007"/>
            <a:ext cx="6277620" cy="0"/>
          </a:xfrm>
          <a:prstGeom prst="line">
            <a:avLst/>
          </a:prstGeom>
          <a:ln w="28575">
            <a:solidFill>
              <a:srgbClr val="228B22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29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0112C2D8-6D81-407C-B6BD-733CCABC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1339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ESG </a:t>
            </a:r>
            <a:r>
              <a:rPr lang="de-DE" altLang="de-DE" sz="1600" i="1" dirty="0">
                <a:latin typeface="Century Gothic" panose="020B0502020202020204" pitchFamily="34" charset="0"/>
              </a:rPr>
              <a:t>aktuell</a:t>
            </a:r>
            <a:r>
              <a:rPr lang="de-DE" altLang="de-DE" sz="1600" dirty="0">
                <a:latin typeface="Century Gothic" panose="020B0502020202020204" pitchFamily="34" charset="0"/>
              </a:rPr>
              <a:t> 11/2025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DD49744-9C87-41B2-A2FE-7D4175AF51C7}"/>
              </a:ext>
            </a:extLst>
          </p:cNvPr>
          <p:cNvSpPr txBox="1">
            <a:spLocks/>
          </p:cNvSpPr>
          <p:nvPr/>
        </p:nvSpPr>
        <p:spPr bwMode="auto">
          <a:xfrm>
            <a:off x="1054100" y="1052735"/>
            <a:ext cx="9328150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800" b="1" dirty="0">
                <a:latin typeface="Century Gothic" panose="020B0502020202020204" pitchFamily="34" charset="0"/>
              </a:rPr>
              <a:t>Gliederung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altLang="de-DE" sz="1800" b="1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1527175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EU-Ebene: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Nachhaltigkeits-Regularien und Omnibus-Verfahren im Überblick (10/2025)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„Entbürokratisierung“: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Omnibus-Verfahren der EU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Unternehmen unter 1.000 Mitarbeiter*):</a:t>
            </a:r>
            <a:r>
              <a:rPr lang="de-DE" altLang="de-DE" sz="1800" dirty="0">
                <a:latin typeface="Century Gothic" panose="020B0502020202020204" pitchFamily="34" charset="0"/>
              </a:rPr>
              <a:t> 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Wahlmöglichkeit zur Berichterstattung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Deutschland: </a:t>
            </a:r>
            <a:r>
              <a:rPr lang="de-DE" altLang="de-DE" sz="1800" dirty="0">
                <a:latin typeface="Century Gothic" panose="020B0502020202020204" pitchFamily="34" charset="0"/>
              </a:rPr>
              <a:t> 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Regierungsentwurf zum CSRD-</a:t>
            </a:r>
            <a:r>
              <a:rPr lang="de-DE" altLang="de-DE" sz="1800" dirty="0" err="1">
                <a:latin typeface="Century Gothic" panose="020B0502020202020204" pitchFamily="34" charset="0"/>
              </a:rPr>
              <a:t>UmsG</a:t>
            </a:r>
            <a:endParaRPr lang="de-DE" altLang="de-DE" sz="18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Nachhaltigkeitsprüfer: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Status quo zur </a:t>
            </a:r>
            <a:r>
              <a:rPr lang="de-DE" altLang="de-DE" sz="18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800" dirty="0">
                <a:latin typeface="Century Gothic" panose="020B0502020202020204" pitchFamily="34" charset="0"/>
              </a:rPr>
              <a:t>-Regelung für Wirtschaftsprüfer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endParaRPr lang="de-DE" altLang="de-DE" sz="18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de-DE" alt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*) </a:t>
            </a:r>
            <a:r>
              <a:rPr lang="de-DE" altLang="de-DE" sz="1200" dirty="0">
                <a:latin typeface="Century Gothic" panose="020B0502020202020204" pitchFamily="34" charset="0"/>
              </a:rPr>
              <a:t>Vorläufiger Diskussionsstand auf EU-Ebene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4500" algn="l"/>
              </a:tabLst>
            </a:pPr>
            <a:endParaRPr lang="de-DE" altLang="de-DE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328EDD-0AC4-4AD1-B0F1-2435ACA7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74" y="683628"/>
            <a:ext cx="10913532" cy="53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61950" indent="-361950" defTabSz="271463" eaLnBrk="1" hangingPunct="1">
              <a:spcBef>
                <a:spcPct val="50000"/>
              </a:spcBef>
              <a:tabLst>
                <a:tab pos="266700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5.3 Werden die </a:t>
            </a:r>
            <a:r>
              <a:rPr lang="de-DE" altLang="de-DE" sz="1800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-Fortbildungen in 2024 und 2025 für die Registrierung </a:t>
            </a:r>
            <a:b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bei der WPK anerkannt?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65212" y="1484784"/>
            <a:ext cx="10471712" cy="45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entury Gothic" panose="020B0502020202020204" pitchFamily="34" charset="0"/>
              </a:rPr>
              <a:t>Ab 2025/2026 </a:t>
            </a:r>
            <a:r>
              <a:rPr lang="de-DE" b="0" dirty="0">
                <a:latin typeface="Century Gothic" panose="020B0502020202020204" pitchFamily="34" charset="0"/>
              </a:rPr>
              <a:t>(nach der Registrierung als Nachhaltigkeitsprüfer) erfolgt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dirty="0">
                <a:latin typeface="Century Gothic" panose="020B0502020202020204" pitchFamily="34" charset="0"/>
              </a:rPr>
              <a:t>laufende</a:t>
            </a:r>
            <a:r>
              <a:rPr lang="de-DE" b="0" dirty="0">
                <a:latin typeface="Century Gothic" panose="020B0502020202020204" pitchFamily="34" charset="0"/>
              </a:rPr>
              <a:t> Fortbildung im Bereich Nachhaltigkeit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im Rahmen der von der Berufssatzung vorgegebenen </a:t>
            </a:r>
            <a:r>
              <a:rPr lang="de-DE" dirty="0">
                <a:latin typeface="Century Gothic" panose="020B0502020202020204" pitchFamily="34" charset="0"/>
              </a:rPr>
              <a:t>kontinuierlichen Fortbildung als WP</a:t>
            </a:r>
            <a:r>
              <a:rPr lang="de-DE" b="0" dirty="0">
                <a:latin typeface="Century Gothic" panose="020B0502020202020204" pitchFamily="34" charset="0"/>
              </a:rPr>
              <a:t>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von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40 Stunden </a:t>
            </a:r>
            <a:r>
              <a:rPr lang="de-DE" b="0" dirty="0">
                <a:latin typeface="Century Gothic" panose="020B0502020202020204" pitchFamily="34" charset="0"/>
              </a:rPr>
              <a:t>mit jeweils 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r>
              <a:rPr lang="de-DE" b="0" dirty="0">
                <a:latin typeface="Century Gothic" panose="020B0502020202020204" pitchFamily="34" charset="0"/>
              </a:rPr>
              <a:t>mindestens </a:t>
            </a:r>
            <a:r>
              <a:rPr lang="de-DE" dirty="0">
                <a:latin typeface="Century Gothic" panose="020B0502020202020204" pitchFamily="34" charset="0"/>
              </a:rPr>
              <a:t>20 Stunden strukturierter </a:t>
            </a:r>
            <a:r>
              <a:rPr lang="de-DE" b="0" dirty="0">
                <a:latin typeface="Century Gothic" panose="020B0502020202020204" pitchFamily="34" charset="0"/>
              </a:rPr>
              <a:t>Fortbildung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r>
              <a:rPr lang="de-DE" b="0" dirty="0">
                <a:latin typeface="Century Gothic" panose="020B0502020202020204" pitchFamily="34" charset="0"/>
              </a:rPr>
              <a:t>maximal </a:t>
            </a:r>
            <a:r>
              <a:rPr lang="de-DE" dirty="0">
                <a:latin typeface="Century Gothic" panose="020B0502020202020204" pitchFamily="34" charset="0"/>
              </a:rPr>
              <a:t>20 Stunden Selbststudium</a:t>
            </a:r>
            <a:r>
              <a:rPr lang="de-DE" b="0" dirty="0">
                <a:latin typeface="Century Gothic" panose="020B0502020202020204" pitchFamily="34" charset="0"/>
              </a:rPr>
              <a:t>.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endParaRPr lang="de-DE" b="0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Zeitlicher Umfang </a:t>
            </a:r>
            <a:r>
              <a:rPr lang="de-DE" b="0" dirty="0">
                <a:latin typeface="Century Gothic" panose="020B0502020202020204" pitchFamily="34" charset="0"/>
              </a:rPr>
              <a:t>der laufenden jährlichen Fortbildung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Rechtlich noch nicht modifiziert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Beispiel: 6 Zeitstunden pro Jahr (analog </a:t>
            </a:r>
            <a:r>
              <a:rPr lang="de-DE" b="0" dirty="0" err="1">
                <a:latin typeface="Century Gothic" panose="020B0502020202020204" pitchFamily="34" charset="0"/>
              </a:rPr>
              <a:t>PfQK</a:t>
            </a:r>
            <a:r>
              <a:rPr lang="de-DE" b="0" dirty="0">
                <a:latin typeface="Century Gothic" panose="020B0502020202020204" pitchFamily="34" charset="0"/>
              </a:rPr>
              <a:t>-Update)</a:t>
            </a:r>
            <a:br>
              <a:rPr lang="de-DE" b="0" dirty="0">
                <a:latin typeface="Century Gothic" panose="020B0502020202020204" pitchFamily="34" charset="0"/>
              </a:rPr>
            </a:b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de-DE" dirty="0">
                <a:latin typeface="Century Gothic" panose="020B0502020202020204" pitchFamily="34" charset="0"/>
              </a:rPr>
              <a:t>Umsetzung bei AUDfIT:</a:t>
            </a:r>
            <a:endParaRPr lang="de-DE" sz="12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 Update 2026 (CSRD/ESRS/VSME) [6h]  </a:t>
            </a:r>
            <a:r>
              <a:rPr lang="de-DE" sz="1200" b="0" dirty="0">
                <a:latin typeface="Century Gothic" panose="020B0502020202020204" pitchFamily="34" charset="0"/>
              </a:rPr>
              <a:t>am 21.01.2026 von 09:00 – 16:30 Uhr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 (CSRD/ESRS) [3h]  </a:t>
            </a:r>
            <a:r>
              <a:rPr lang="de-DE" sz="1200" b="0" dirty="0">
                <a:latin typeface="Century Gothic" panose="020B0502020202020204" pitchFamily="34" charset="0"/>
              </a:rPr>
              <a:t>am 21.01.2026 von 09:00 – 12:20 Uhr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II (VSME) [3h]</a:t>
            </a:r>
            <a:r>
              <a:rPr lang="de-DE" sz="1200" b="0" dirty="0">
                <a:latin typeface="Century Gothic" panose="020B0502020202020204" pitchFamily="34" charset="0"/>
              </a:rPr>
              <a:t> am 21.01.2026 von 13:20 – 16:30 Uhr</a:t>
            </a:r>
            <a:endParaRPr lang="de-DE" sz="12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0" dirty="0">
              <a:latin typeface="Century Gothic" panose="020B0502020202020204" pitchFamily="34" charset="0"/>
            </a:endParaRPr>
          </a:p>
          <a:p>
            <a:pPr lvl="0"/>
            <a:endParaRPr lang="de-DE" b="0" dirty="0">
              <a:latin typeface="Century Gothic" panose="020B0502020202020204" pitchFamily="34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CA7E772E-D557-4C40-BAC2-ADBF6F01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A995311-8AC7-449B-B9D6-70839A28B561}"/>
              </a:ext>
            </a:extLst>
          </p:cNvPr>
          <p:cNvSpPr/>
          <p:nvPr/>
        </p:nvSpPr>
        <p:spPr>
          <a:xfrm>
            <a:off x="6312024" y="2447642"/>
            <a:ext cx="4968552" cy="2637542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Hinweis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„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Der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Vorstand der WPK 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vertritt bis auf weiteres die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Auffassung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dass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Fortbildungsveranstaltungen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 im Bereich der Nachhaltigkeit für Zwecke der Registrierung als Prüfer für Nachhaltigkeitsberichte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auch dann Berücksichtigung finden sollten</a:t>
            </a:r>
            <a:r>
              <a:rPr lang="de-DE" sz="1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, wenn zwischen Fortbildung und Registrierung ein längerer Zeitraum liegt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der auf die nicht fristgerechte Umsetzung der CSRD in deutsches Recht zurückzuführen ist.“ </a:t>
            </a:r>
            <a:b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(vgl. WPK F&amp;A CSRD-</a:t>
            </a:r>
            <a:r>
              <a:rPr lang="de-DE" sz="105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UmsG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Frage 3.4)</a:t>
            </a:r>
          </a:p>
        </p:txBody>
      </p:sp>
    </p:spTree>
    <p:extLst>
      <p:ext uri="{BB962C8B-B14F-4D97-AF65-F5344CB8AC3E}">
        <p14:creationId xmlns:p14="http://schemas.microsoft.com/office/powerpoint/2010/main" val="296831021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CA7E772E-D557-4C40-BAC2-ADBF6F01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760995"/>
            <a:ext cx="8923982" cy="7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47675" indent="-447675"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5.4. Regierungsentwurf zum CSRD-Umsetzungsgesetz: </a:t>
            </a:r>
            <a:b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Geplante Legitimation für 	die WPK als Berufsorganisation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5712AFF-D581-4C07-A9F7-94E2CA4F25C5}"/>
              </a:ext>
            </a:extLst>
          </p:cNvPr>
          <p:cNvSpPr txBox="1">
            <a:spLocks/>
          </p:cNvSpPr>
          <p:nvPr/>
        </p:nvSpPr>
        <p:spPr bwMode="auto">
          <a:xfrm>
            <a:off x="1073277" y="1484783"/>
            <a:ext cx="8695131" cy="41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latin typeface="Century Gothic" panose="020B0502020202020204" pitchFamily="34" charset="0"/>
              </a:rPr>
              <a:t>Bereits der am 03.09.2025 veröffentlichte Regierungsentwurf zum CSRD-Umsetzungsgesetz sieht vor, </a:t>
            </a:r>
          </a:p>
          <a:p>
            <a:r>
              <a:rPr lang="de-DE" b="0" dirty="0">
                <a:latin typeface="Century Gothic" panose="020B0502020202020204" pitchFamily="34" charset="0"/>
              </a:rPr>
              <a:t>dass unter anderem die Regelungen des HGB und der WPO dahingehend angepasst werden, </a:t>
            </a:r>
          </a:p>
          <a:p>
            <a:r>
              <a:rPr lang="de-DE" b="0" dirty="0">
                <a:latin typeface="Century Gothic" panose="020B0502020202020204" pitchFamily="34" charset="0"/>
              </a:rPr>
              <a:t>dass die </a:t>
            </a:r>
            <a:r>
              <a:rPr lang="de-DE" dirty="0">
                <a:latin typeface="Century Gothic" panose="020B0502020202020204" pitchFamily="34" charset="0"/>
              </a:rPr>
              <a:t>WPK folgende Legitimationen </a:t>
            </a:r>
            <a:r>
              <a:rPr lang="de-DE" b="0" dirty="0">
                <a:latin typeface="Century Gothic" panose="020B0502020202020204" pitchFamily="34" charset="0"/>
              </a:rPr>
              <a:t>erhält:</a:t>
            </a:r>
          </a:p>
          <a:p>
            <a:endParaRPr lang="de-DE" b="0" dirty="0">
              <a:latin typeface="Century Gothic" panose="020B0502020202020204" pitchFamily="34" charset="0"/>
            </a:endParaRPr>
          </a:p>
          <a:p>
            <a:pPr marL="809625" lvl="1" indent="-36195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Führung eines Registers </a:t>
            </a:r>
            <a:r>
              <a:rPr lang="de-DE" b="0" dirty="0">
                <a:latin typeface="Century Gothic" panose="020B0502020202020204" pitchFamily="34" charset="0"/>
              </a:rPr>
              <a:t>für Prüfer für Nachhaltigkeitsberichterstattung</a:t>
            </a:r>
          </a:p>
          <a:p>
            <a:pPr marL="809625" lvl="1" indent="-36195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Eintragung von Prüfern in das Berufsregister </a:t>
            </a:r>
            <a:r>
              <a:rPr lang="de-DE" b="0" dirty="0">
                <a:latin typeface="Century Gothic" panose="020B0502020202020204" pitchFamily="34" charset="0"/>
              </a:rPr>
              <a:t>nach Vorlage entsprechender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Fortbildungsnachweise 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64EFB67-C18C-4398-98EF-15E840B57C0F}"/>
              </a:ext>
            </a:extLst>
          </p:cNvPr>
          <p:cNvSpPr/>
          <p:nvPr/>
        </p:nvSpPr>
        <p:spPr>
          <a:xfrm>
            <a:off x="1449779" y="3813251"/>
            <a:ext cx="9202887" cy="2283754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Hinweis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Eine Registrierung als Nachhaltigkeitsprüfer ist </a:t>
            </a:r>
            <a:r>
              <a:rPr lang="de-DE" sz="1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erst nach Inkrafttreten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des CSRD-</a:t>
            </a:r>
            <a:r>
              <a:rPr lang="de-DE" sz="1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UmsG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möglich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  <a:p>
            <a:endParaRPr lang="de-DE" sz="1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Nach Inkrafttreten des Gesetzes ist eine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vorläufige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Registrierung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innerhalb von 12 Monaten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auch ohne Fortbildungsnachweis möglich </a:t>
            </a:r>
            <a:b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de-DE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Die Fortbildung ist dann jedoch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innerhalb von 18 Monaten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(nach Inkrafttreten des Gesetzes)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durchzuführen und nachzuweisen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D8B4F73-48E6-45AD-AD02-1DB7F477041B}"/>
              </a:ext>
            </a:extLst>
          </p:cNvPr>
          <p:cNvSpPr/>
          <p:nvPr/>
        </p:nvSpPr>
        <p:spPr>
          <a:xfrm>
            <a:off x="9048328" y="2996952"/>
            <a:ext cx="2232248" cy="10770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Auch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Anträge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auf Registrierung können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erst nach Inkrafttreten 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des CSRD-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UmsG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bei der WPK eingereicht werden!</a:t>
            </a:r>
          </a:p>
        </p:txBody>
      </p:sp>
    </p:spTree>
    <p:extLst>
      <p:ext uri="{BB962C8B-B14F-4D97-AF65-F5344CB8AC3E}">
        <p14:creationId xmlns:p14="http://schemas.microsoft.com/office/powerpoint/2010/main" val="200274428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DFEDFA-9124-44DB-93A7-9079E9B5A3C5}"/>
              </a:ext>
            </a:extLst>
          </p:cNvPr>
          <p:cNvSpPr/>
          <p:nvPr/>
        </p:nvSpPr>
        <p:spPr>
          <a:xfrm>
            <a:off x="1199456" y="2276872"/>
            <a:ext cx="5688632" cy="97853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Bestellung als WP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vor 1.1.2026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6DB3F2B-D2DF-41AF-BCBE-6DA745F8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951184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5.5 Zeitliche Aspekte der Übergangsregelung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4F6A807-4D88-4F26-AD47-8DE4B1A51BCB}"/>
              </a:ext>
            </a:extLst>
          </p:cNvPr>
          <p:cNvSpPr/>
          <p:nvPr/>
        </p:nvSpPr>
        <p:spPr>
          <a:xfrm>
            <a:off x="8861059" y="2162768"/>
            <a:ext cx="2160240" cy="816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Beachte: </a:t>
            </a:r>
          </a:p>
          <a:p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Endgültige Verabschiedung des CSRD-Umsetzungs-gesetzes steht noch aus!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67C181CC-4AE5-4BD8-9AAF-E7AA5865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1A7C0C-D461-4F5D-922D-8D922D8D5003}"/>
              </a:ext>
            </a:extLst>
          </p:cNvPr>
          <p:cNvGrpSpPr/>
          <p:nvPr/>
        </p:nvGrpSpPr>
        <p:grpSpPr>
          <a:xfrm>
            <a:off x="1199457" y="3290081"/>
            <a:ext cx="10225135" cy="631094"/>
            <a:chOff x="2279577" y="3261503"/>
            <a:chExt cx="6231356" cy="631094"/>
          </a:xfrm>
        </p:grpSpPr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F4F6032A-65F0-497B-B0F7-7A94FA58397C}"/>
                </a:ext>
              </a:extLst>
            </p:cNvPr>
            <p:cNvSpPr/>
            <p:nvPr/>
          </p:nvSpPr>
          <p:spPr>
            <a:xfrm>
              <a:off x="2279577" y="3261503"/>
              <a:ext cx="6231356" cy="631094"/>
            </a:xfrm>
            <a:prstGeom prst="rightArrow">
              <a:avLst/>
            </a:prstGeom>
            <a:solidFill>
              <a:srgbClr val="C2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FBC1832-4161-497C-860D-F9D090311BDC}"/>
                </a:ext>
              </a:extLst>
            </p:cNvPr>
            <p:cNvSpPr/>
            <p:nvPr/>
          </p:nvSpPr>
          <p:spPr>
            <a:xfrm>
              <a:off x="3748818" y="3332974"/>
              <a:ext cx="504056" cy="31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2024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B208B7B-281A-431B-99A0-20F5E53D7C74}"/>
                </a:ext>
              </a:extLst>
            </p:cNvPr>
            <p:cNvSpPr/>
            <p:nvPr/>
          </p:nvSpPr>
          <p:spPr>
            <a:xfrm>
              <a:off x="4575929" y="3379469"/>
              <a:ext cx="1080120" cy="31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zu prüfendes Geschäftsjahr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1E232BA-0ABD-4B1B-B5FC-65BE1E27F967}"/>
                </a:ext>
              </a:extLst>
            </p:cNvPr>
            <p:cNvSpPr/>
            <p:nvPr/>
          </p:nvSpPr>
          <p:spPr>
            <a:xfrm>
              <a:off x="5412044" y="3367153"/>
              <a:ext cx="504056" cy="2898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highlight>
                    <a:srgbClr val="228B22"/>
                  </a:highlight>
                  <a:latin typeface="Century Gothic" panose="020B0502020202020204" pitchFamily="34" charset="0"/>
                </a:rPr>
                <a:t>2025</a:t>
              </a:r>
            </a:p>
          </p:txBody>
        </p: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0C60CD5-0678-4225-A645-F6CF83C978A9}"/>
              </a:ext>
            </a:extLst>
          </p:cNvPr>
          <p:cNvCxnSpPr>
            <a:cxnSpLocks/>
          </p:cNvCxnSpPr>
          <p:nvPr/>
        </p:nvCxnSpPr>
        <p:spPr>
          <a:xfrm>
            <a:off x="3129383" y="1916832"/>
            <a:ext cx="0" cy="1794417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8789DA8-3327-4E15-8C97-6E7D0BBDEDB6}"/>
              </a:ext>
            </a:extLst>
          </p:cNvPr>
          <p:cNvCxnSpPr>
            <a:cxnSpLocks/>
          </p:cNvCxnSpPr>
          <p:nvPr/>
        </p:nvCxnSpPr>
        <p:spPr>
          <a:xfrm>
            <a:off x="6979711" y="2132856"/>
            <a:ext cx="0" cy="1583649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3415E19-4B28-4FC8-B2EF-C9CBD078A9DD}"/>
              </a:ext>
            </a:extLst>
          </p:cNvPr>
          <p:cNvCxnSpPr>
            <a:cxnSpLocks/>
          </p:cNvCxnSpPr>
          <p:nvPr/>
        </p:nvCxnSpPr>
        <p:spPr>
          <a:xfrm>
            <a:off x="5006354" y="2043251"/>
            <a:ext cx="0" cy="1687050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9C3AF4E-C15A-4D05-A72D-68B3751C7124}"/>
              </a:ext>
            </a:extLst>
          </p:cNvPr>
          <p:cNvCxnSpPr>
            <a:cxnSpLocks/>
          </p:cNvCxnSpPr>
          <p:nvPr/>
        </p:nvCxnSpPr>
        <p:spPr>
          <a:xfrm>
            <a:off x="6572675" y="3381121"/>
            <a:ext cx="0" cy="2712175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8CCBCDF-46FD-4515-8434-D775D7126884}"/>
              </a:ext>
            </a:extLst>
          </p:cNvPr>
          <p:cNvCxnSpPr>
            <a:cxnSpLocks/>
          </p:cNvCxnSpPr>
          <p:nvPr/>
        </p:nvCxnSpPr>
        <p:spPr>
          <a:xfrm>
            <a:off x="8688288" y="3290081"/>
            <a:ext cx="0" cy="1075023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15B841DC-A926-4D3A-83BC-BEC432C309CB}"/>
              </a:ext>
            </a:extLst>
          </p:cNvPr>
          <p:cNvSpPr txBox="1"/>
          <p:nvPr/>
        </p:nvSpPr>
        <p:spPr>
          <a:xfrm>
            <a:off x="1271464" y="2336256"/>
            <a:ext cx="143119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Beginn WP-Examen </a:t>
            </a:r>
            <a:br>
              <a:rPr lang="de-DE" sz="1000" b="0" dirty="0">
                <a:latin typeface="Century Gothic" panose="020B0502020202020204" pitchFamily="34" charset="0"/>
              </a:rPr>
            </a:br>
            <a:r>
              <a:rPr lang="de-DE" sz="1000" b="0" dirty="0">
                <a:latin typeface="Century Gothic" panose="020B0502020202020204" pitchFamily="34" charset="0"/>
              </a:rPr>
              <a:t>(=Antrag auf Zulassung zum WP-Examen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vor dem 1.1.2024</a:t>
            </a:r>
            <a:r>
              <a:rPr lang="de-DE" sz="1000" b="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72D136-EE31-4DEF-AA2A-B0DCEDA00E01}"/>
              </a:ext>
            </a:extLst>
          </p:cNvPr>
          <p:cNvSpPr txBox="1"/>
          <p:nvPr/>
        </p:nvSpPr>
        <p:spPr>
          <a:xfrm>
            <a:off x="2341466" y="1990739"/>
            <a:ext cx="3651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„</a:t>
            </a:r>
            <a:r>
              <a:rPr lang="de-DE" sz="1200" dirty="0" err="1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Grandfather´s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“ (Bestandsschutz)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8CE877E-C384-47BD-9D36-0CE822F2A69D}"/>
              </a:ext>
            </a:extLst>
          </p:cNvPr>
          <p:cNvSpPr/>
          <p:nvPr/>
        </p:nvSpPr>
        <p:spPr>
          <a:xfrm>
            <a:off x="2718484" y="1611838"/>
            <a:ext cx="884088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01.01.2024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C0A1243-8983-4A60-BB98-003FCD1F06EA}"/>
              </a:ext>
            </a:extLst>
          </p:cNvPr>
          <p:cNvSpPr/>
          <p:nvPr/>
        </p:nvSpPr>
        <p:spPr>
          <a:xfrm>
            <a:off x="4496061" y="1607401"/>
            <a:ext cx="884088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01.01.2025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F4A2920-69E3-4D27-94CA-4F2ADEF5194F}"/>
              </a:ext>
            </a:extLst>
          </p:cNvPr>
          <p:cNvSpPr/>
          <p:nvPr/>
        </p:nvSpPr>
        <p:spPr>
          <a:xfrm>
            <a:off x="6572675" y="1643210"/>
            <a:ext cx="963483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01.01.2026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B770F6F-BDE6-4F94-A581-6DCD1A575655}"/>
              </a:ext>
            </a:extLst>
          </p:cNvPr>
          <p:cNvSpPr txBox="1"/>
          <p:nvPr/>
        </p:nvSpPr>
        <p:spPr>
          <a:xfrm>
            <a:off x="5118186" y="4053692"/>
            <a:ext cx="1471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Inkrafttreten des CSRD-Umsetzungsgesetzes (noch) in 2025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(????)</a:t>
            </a:r>
            <a:endParaRPr lang="de-DE" sz="10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1EB2FAC-3629-4922-9964-28BAAADD0218}"/>
              </a:ext>
            </a:extLst>
          </p:cNvPr>
          <p:cNvSpPr txBox="1"/>
          <p:nvPr/>
        </p:nvSpPr>
        <p:spPr>
          <a:xfrm>
            <a:off x="6729396" y="4165844"/>
            <a:ext cx="1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Antrag </a:t>
            </a:r>
            <a:r>
              <a:rPr lang="de-DE" sz="1000" b="0" dirty="0">
                <a:latin typeface="Century Gothic" panose="020B0502020202020204" pitchFamily="34" charset="0"/>
              </a:rPr>
              <a:t>auf Eintragung ins Berufsregister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OHNE</a:t>
            </a:r>
            <a:r>
              <a:rPr lang="de-DE" sz="1000" b="0" dirty="0">
                <a:latin typeface="Century Gothic" panose="020B0502020202020204" pitchFamily="34" charset="0"/>
              </a:rPr>
              <a:t> </a:t>
            </a:r>
            <a:r>
              <a:rPr lang="de-DE" sz="1000" dirty="0">
                <a:latin typeface="Century Gothic" panose="020B0502020202020204" pitchFamily="34" charset="0"/>
              </a:rPr>
              <a:t>Fortbildungsnachweis</a:t>
            </a:r>
            <a:r>
              <a:rPr lang="de-DE" sz="1000" b="0" dirty="0">
                <a:latin typeface="Century Gothic" panose="020B0502020202020204" pitchFamily="34" charset="0"/>
              </a:rPr>
              <a:t> möglich</a:t>
            </a: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4AA1F527-3EAE-404D-BF72-DB7B7779B658}"/>
              </a:ext>
            </a:extLst>
          </p:cNvPr>
          <p:cNvSpPr/>
          <p:nvPr/>
        </p:nvSpPr>
        <p:spPr>
          <a:xfrm>
            <a:off x="6672064" y="3861048"/>
            <a:ext cx="1944215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+ 12 Monate</a:t>
            </a: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34E206F1-B14B-4669-AC5E-F72836D89D5B}"/>
              </a:ext>
            </a:extLst>
          </p:cNvPr>
          <p:cNvSpPr/>
          <p:nvPr/>
        </p:nvSpPr>
        <p:spPr>
          <a:xfrm>
            <a:off x="6678292" y="4895009"/>
            <a:ext cx="3202883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+ 18 Monate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94EBAC2-03BE-4E35-9F28-F2DECD58F966}"/>
              </a:ext>
            </a:extLst>
          </p:cNvPr>
          <p:cNvCxnSpPr>
            <a:cxnSpLocks/>
          </p:cNvCxnSpPr>
          <p:nvPr/>
        </p:nvCxnSpPr>
        <p:spPr>
          <a:xfrm flipH="1">
            <a:off x="9945349" y="3282544"/>
            <a:ext cx="39083" cy="2972178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C16BB180-13CD-46FF-887F-CDE06E916B88}"/>
              </a:ext>
            </a:extLst>
          </p:cNvPr>
          <p:cNvSpPr txBox="1"/>
          <p:nvPr/>
        </p:nvSpPr>
        <p:spPr>
          <a:xfrm>
            <a:off x="6662382" y="5139678"/>
            <a:ext cx="3202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Nachträglicher Nachweis Fortbildung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E8B8E9CC-6C61-462D-9DE7-E3EB7238CB7B}"/>
              </a:ext>
            </a:extLst>
          </p:cNvPr>
          <p:cNvSpPr/>
          <p:nvPr/>
        </p:nvSpPr>
        <p:spPr>
          <a:xfrm>
            <a:off x="10046420" y="5600594"/>
            <a:ext cx="1440160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&gt; 18 Monate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9B86C-7EF4-4EC8-A3BF-5A857DF2547E}"/>
              </a:ext>
            </a:extLst>
          </p:cNvPr>
          <p:cNvSpPr txBox="1"/>
          <p:nvPr/>
        </p:nvSpPr>
        <p:spPr>
          <a:xfrm>
            <a:off x="6528146" y="5595506"/>
            <a:ext cx="351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latin typeface="Century Gothic" panose="020B0502020202020204" pitchFamily="34" charset="0"/>
              </a:rPr>
              <a:t>Nachträglicher Nachweis Fortbildung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8B65CD1-2C85-44D6-AE46-DF8545BBDD71}"/>
              </a:ext>
            </a:extLst>
          </p:cNvPr>
          <p:cNvSpPr txBox="1"/>
          <p:nvPr/>
        </p:nvSpPr>
        <p:spPr>
          <a:xfrm>
            <a:off x="9935483" y="5854612"/>
            <a:ext cx="155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Löschung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pic>
        <p:nvPicPr>
          <p:cNvPr id="123909" name="Grafik 123908" descr="Vertrag RNL">
            <a:extLst>
              <a:ext uri="{FF2B5EF4-FFF2-40B4-BE49-F238E27FC236}">
                <a16:creationId xmlns:a16="http://schemas.microsoft.com/office/drawing/2014/main" id="{9F91CAB7-5C7C-40DE-A226-C4F571DEF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2403" y="3868427"/>
            <a:ext cx="272026" cy="27202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B5239C8E-AE34-495A-9E48-A721A0F904C3}"/>
              </a:ext>
            </a:extLst>
          </p:cNvPr>
          <p:cNvSpPr txBox="1"/>
          <p:nvPr/>
        </p:nvSpPr>
        <p:spPr>
          <a:xfrm>
            <a:off x="8955704" y="3827592"/>
            <a:ext cx="9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ighlight>
                  <a:srgbClr val="FFFF00"/>
                </a:highlight>
                <a:latin typeface="Century Gothic" panose="020B0502020202020204" pitchFamily="34" charset="0"/>
              </a:rPr>
              <a:t>Vorläufige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pic>
        <p:nvPicPr>
          <p:cNvPr id="45" name="Grafik 44" descr="Vertrag RNL">
            <a:extLst>
              <a:ext uri="{FF2B5EF4-FFF2-40B4-BE49-F238E27FC236}">
                <a16:creationId xmlns:a16="http://schemas.microsoft.com/office/drawing/2014/main" id="{AB786902-559D-4FAA-BCDD-A83382CC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376" y="4889962"/>
            <a:ext cx="272026" cy="272026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C14711C7-9B37-43FD-AB39-184167C2B139}"/>
              </a:ext>
            </a:extLst>
          </p:cNvPr>
          <p:cNvSpPr txBox="1"/>
          <p:nvPr/>
        </p:nvSpPr>
        <p:spPr>
          <a:xfrm>
            <a:off x="10271677" y="4849127"/>
            <a:ext cx="9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ighlight>
                  <a:srgbClr val="00FF00"/>
                </a:highlight>
                <a:latin typeface="Century Gothic" panose="020B0502020202020204" pitchFamily="34" charset="0"/>
              </a:rPr>
              <a:t>Endgültige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123911" name="Rechteck: abgerundete Ecken 123910">
            <a:extLst>
              <a:ext uri="{FF2B5EF4-FFF2-40B4-BE49-F238E27FC236}">
                <a16:creationId xmlns:a16="http://schemas.microsoft.com/office/drawing/2014/main" id="{FD472416-BB07-4748-A7C5-7477ED3DD77A}"/>
              </a:ext>
            </a:extLst>
          </p:cNvPr>
          <p:cNvSpPr/>
          <p:nvPr/>
        </p:nvSpPr>
        <p:spPr>
          <a:xfrm>
            <a:off x="1271464" y="4053692"/>
            <a:ext cx="2016222" cy="2201030"/>
          </a:xfrm>
          <a:prstGeom prst="roundRect">
            <a:avLst/>
          </a:prstGeom>
          <a:solidFill>
            <a:srgbClr val="C5F1C5"/>
          </a:solidFill>
          <a:ln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Für Eintragung ins Berufsregister </a:t>
            </a:r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als Nachhaltigkeitsprüfer 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notwendig:</a:t>
            </a:r>
          </a:p>
        </p:txBody>
      </p:sp>
      <p:sp>
        <p:nvSpPr>
          <p:cNvPr id="123912" name="Rechteck 123911">
            <a:extLst>
              <a:ext uri="{FF2B5EF4-FFF2-40B4-BE49-F238E27FC236}">
                <a16:creationId xmlns:a16="http://schemas.microsoft.com/office/drawing/2014/main" id="{FC0ABD30-A1CF-4434-AEBF-6312329964E3}"/>
              </a:ext>
            </a:extLst>
          </p:cNvPr>
          <p:cNvSpPr/>
          <p:nvPr/>
        </p:nvSpPr>
        <p:spPr>
          <a:xfrm>
            <a:off x="1487488" y="4967303"/>
            <a:ext cx="1641895" cy="1053985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Nachweis der Teilnahme an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highlight>
                  <a:srgbClr val="FF0000"/>
                </a:highlight>
                <a:latin typeface="Century Gothic" panose="020B0502020202020204" pitchFamily="34" charset="0"/>
              </a:rPr>
              <a:t>40 Stunden</a:t>
            </a:r>
            <a:r>
              <a:rPr lang="de-DE" sz="1100" dirty="0">
                <a:latin typeface="Century Gothic" panose="020B0502020202020204" pitchFamily="34" charset="0"/>
              </a:rPr>
              <a:t> Fortbildung im Bereich Nachhaltigkeit</a:t>
            </a:r>
          </a:p>
        </p:txBody>
      </p:sp>
    </p:spTree>
    <p:extLst>
      <p:ext uri="{BB962C8B-B14F-4D97-AF65-F5344CB8AC3E}">
        <p14:creationId xmlns:p14="http://schemas.microsoft.com/office/powerpoint/2010/main" val="82029032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B751CCD-4806-4FAD-89E4-E50CA573DFC5}"/>
              </a:ext>
            </a:extLst>
          </p:cNvPr>
          <p:cNvSpPr/>
          <p:nvPr/>
        </p:nvSpPr>
        <p:spPr>
          <a:xfrm>
            <a:off x="6685536" y="1027925"/>
            <a:ext cx="1634720" cy="3347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2C1A212-735A-4B1B-9E01-6013ABE71E05}"/>
              </a:ext>
            </a:extLst>
          </p:cNvPr>
          <p:cNvSpPr txBox="1"/>
          <p:nvPr/>
        </p:nvSpPr>
        <p:spPr>
          <a:xfrm>
            <a:off x="8752304" y="4345321"/>
            <a:ext cx="338554" cy="2044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Neue Fassung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684" y="422840"/>
            <a:ext cx="11238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/>
            <a:r>
              <a:rPr lang="de-DE" altLang="de-DE" sz="2400" b="1" dirty="0">
                <a:latin typeface="Century Gothic" panose="020B0502020202020204" pitchFamily="34" charset="0"/>
              </a:rPr>
              <a:t> </a:t>
            </a:r>
            <a:r>
              <a:rPr lang="de-DE" altLang="de-DE" b="1" dirty="0">
                <a:solidFill>
                  <a:srgbClr val="228B22"/>
                </a:solidFill>
                <a:latin typeface="Century Gothic" panose="020B0502020202020204" pitchFamily="34" charset="0"/>
              </a:rPr>
              <a:t>Unser Fortbildungsangebot zur Nachhaltigkeit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A657636-DAA4-4509-94C3-9B3A9BD0ED77}"/>
              </a:ext>
            </a:extLst>
          </p:cNvPr>
          <p:cNvSpPr/>
          <p:nvPr/>
        </p:nvSpPr>
        <p:spPr>
          <a:xfrm>
            <a:off x="2639616" y="3429000"/>
            <a:ext cx="4032448" cy="72008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ighlight>
                  <a:srgbClr val="FF0000"/>
                </a:highlight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1176EA3-BD36-4AA2-8583-7E53A2C96895}"/>
              </a:ext>
            </a:extLst>
          </p:cNvPr>
          <p:cNvSpPr/>
          <p:nvPr/>
        </p:nvSpPr>
        <p:spPr>
          <a:xfrm>
            <a:off x="6824415" y="3676422"/>
            <a:ext cx="4672184" cy="7544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ighlight>
                  <a:srgbClr val="FF0000"/>
                </a:highlight>
              </a:rPr>
              <a:t>2026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5FA44E2-09E7-455B-A57E-DFEBC292F5BC}"/>
              </a:ext>
            </a:extLst>
          </p:cNvPr>
          <p:cNvSpPr/>
          <p:nvPr/>
        </p:nvSpPr>
        <p:spPr>
          <a:xfrm>
            <a:off x="482759" y="3604374"/>
            <a:ext cx="19442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highlight>
                  <a:srgbClr val="FF0000"/>
                </a:highlight>
                <a:latin typeface="Century Gothic" panose="020B0502020202020204" pitchFamily="34" charset="0"/>
              </a:rPr>
              <a:t>2024</a:t>
            </a:r>
            <a:endParaRPr lang="de-DE" sz="400" dirty="0"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145502-5FCB-4441-9B34-FC09FBB42A37}"/>
              </a:ext>
            </a:extLst>
          </p:cNvPr>
          <p:cNvSpPr/>
          <p:nvPr/>
        </p:nvSpPr>
        <p:spPr>
          <a:xfrm>
            <a:off x="479376" y="1412776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1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Überblick NB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08DA4BF-EBA3-41D9-8AB5-25E37FC9DECB}"/>
              </a:ext>
            </a:extLst>
          </p:cNvPr>
          <p:cNvSpPr/>
          <p:nvPr/>
        </p:nvSpPr>
        <p:spPr>
          <a:xfrm>
            <a:off x="482268" y="1765615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2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ESG-Management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67DCD36-70F2-4093-BE13-3B26A1A8004C}"/>
              </a:ext>
            </a:extLst>
          </p:cNvPr>
          <p:cNvSpPr/>
          <p:nvPr/>
        </p:nvSpPr>
        <p:spPr>
          <a:xfrm>
            <a:off x="485160" y="2118454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3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EU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Tax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VO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50B7397-E7A4-40A0-91D3-5EEA86DC718A}"/>
              </a:ext>
            </a:extLst>
          </p:cNvPr>
          <p:cNvSpPr/>
          <p:nvPr/>
        </p:nvSpPr>
        <p:spPr>
          <a:xfrm>
            <a:off x="488052" y="2471293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4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Cross-over und Klima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2CBBAB4-2BD8-4678-9757-6C453F67C2B9}"/>
              </a:ext>
            </a:extLst>
          </p:cNvPr>
          <p:cNvSpPr/>
          <p:nvPr/>
        </p:nvSpPr>
        <p:spPr>
          <a:xfrm>
            <a:off x="490944" y="2824132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Umwelt, Soziales,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Governance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1C451-9F12-4E0E-8C94-972B1B6B867F}"/>
              </a:ext>
            </a:extLst>
          </p:cNvPr>
          <p:cNvSpPr/>
          <p:nvPr/>
        </p:nvSpPr>
        <p:spPr>
          <a:xfrm>
            <a:off x="493836" y="3176971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ESGP 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Prüfung NB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868315-F531-4C29-8E26-749C965EF51D}"/>
              </a:ext>
            </a:extLst>
          </p:cNvPr>
          <p:cNvSpPr/>
          <p:nvPr/>
        </p:nvSpPr>
        <p:spPr>
          <a:xfrm>
            <a:off x="2144236" y="1412776"/>
            <a:ext cx="282739" cy="2052227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40,5 Stunden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33CE896-C064-4EBC-9497-5B830BE1D1D9}"/>
              </a:ext>
            </a:extLst>
          </p:cNvPr>
          <p:cNvSpPr/>
          <p:nvPr/>
        </p:nvSpPr>
        <p:spPr>
          <a:xfrm>
            <a:off x="2625752" y="2255696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04/2025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E4ED06B-6280-47B1-833A-93725580C275}"/>
              </a:ext>
            </a:extLst>
          </p:cNvPr>
          <p:cNvSpPr/>
          <p:nvPr/>
        </p:nvSpPr>
        <p:spPr>
          <a:xfrm>
            <a:off x="3789448" y="2248739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09/2025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14844CE-5E46-4BCD-AA63-70C82B8703AF}"/>
              </a:ext>
            </a:extLst>
          </p:cNvPr>
          <p:cNvSpPr/>
          <p:nvPr/>
        </p:nvSpPr>
        <p:spPr>
          <a:xfrm>
            <a:off x="4930008" y="2245979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11/2025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A1A5759-C8DD-41FC-A85E-2A8D9F9733F0}"/>
              </a:ext>
            </a:extLst>
          </p:cNvPr>
          <p:cNvSpPr/>
          <p:nvPr/>
        </p:nvSpPr>
        <p:spPr>
          <a:xfrm>
            <a:off x="2632193" y="3121881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3D0293A-24CB-47E9-941B-026FC14AAF78}"/>
              </a:ext>
            </a:extLst>
          </p:cNvPr>
          <p:cNvSpPr/>
          <p:nvPr/>
        </p:nvSpPr>
        <p:spPr>
          <a:xfrm>
            <a:off x="3785679" y="3112164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B5F586A-7467-4F2F-8E48-A60F00A5F1D4}"/>
              </a:ext>
            </a:extLst>
          </p:cNvPr>
          <p:cNvSpPr/>
          <p:nvPr/>
        </p:nvSpPr>
        <p:spPr>
          <a:xfrm>
            <a:off x="4926239" y="3112163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126D41B-683E-4847-8509-2481BB4A167E}"/>
              </a:ext>
            </a:extLst>
          </p:cNvPr>
          <p:cNvSpPr/>
          <p:nvPr/>
        </p:nvSpPr>
        <p:spPr>
          <a:xfrm>
            <a:off x="2625114" y="1900087"/>
            <a:ext cx="3299612" cy="307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gebührenfrei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76754C3-E4D4-49C9-A85E-742EB29E23C6}"/>
              </a:ext>
            </a:extLst>
          </p:cNvPr>
          <p:cNvSpPr/>
          <p:nvPr/>
        </p:nvSpPr>
        <p:spPr>
          <a:xfrm>
            <a:off x="5420670" y="4641076"/>
            <a:ext cx="1107378" cy="14607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Antrag bei WPK   auf Registrierung als </a:t>
            </a:r>
            <a:r>
              <a:rPr lang="de-DE" sz="1050" dirty="0" err="1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PfNB</a:t>
            </a:r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 möglich</a:t>
            </a:r>
            <a:b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</a:b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mit  Nachweis </a:t>
            </a:r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über 40 h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ESG-Fortbildung</a:t>
            </a:r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203B5B71-61C1-4294-9A2E-8F0ED234E73D}"/>
              </a:ext>
            </a:extLst>
          </p:cNvPr>
          <p:cNvSpPr/>
          <p:nvPr/>
        </p:nvSpPr>
        <p:spPr>
          <a:xfrm>
            <a:off x="5924726" y="3911279"/>
            <a:ext cx="171274" cy="6698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D122C3-3A64-4491-A629-76650E3FE882}"/>
              </a:ext>
            </a:extLst>
          </p:cNvPr>
          <p:cNvSpPr txBox="1"/>
          <p:nvPr/>
        </p:nvSpPr>
        <p:spPr>
          <a:xfrm>
            <a:off x="5506307" y="37878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§§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1B5B23A-AA00-4CEB-99B2-D18566184318}"/>
              </a:ext>
            </a:extLst>
          </p:cNvPr>
          <p:cNvSpPr/>
          <p:nvPr/>
        </p:nvSpPr>
        <p:spPr>
          <a:xfrm>
            <a:off x="4345781" y="4039752"/>
            <a:ext cx="1628926" cy="518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Annahme: Verabschiedung CSRD-</a:t>
            </a:r>
            <a:r>
              <a:rPr lang="de-DE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UmsG</a:t>
            </a:r>
            <a:endParaRPr lang="de-DE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7E0F9FD-F3D7-4262-83D6-888FC4C91956}"/>
              </a:ext>
            </a:extLst>
          </p:cNvPr>
          <p:cNvSpPr/>
          <p:nvPr/>
        </p:nvSpPr>
        <p:spPr>
          <a:xfrm>
            <a:off x="6824415" y="1328023"/>
            <a:ext cx="1363586" cy="8332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Next-level Update  Teil I: </a:t>
            </a:r>
            <a:r>
              <a:rPr lang="de-DE" sz="105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(CSRD &amp; ESRS „nach Omnibus“)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7C8590BD-316A-40BB-BBD5-C64D11F479D7}"/>
              </a:ext>
            </a:extLst>
          </p:cNvPr>
          <p:cNvSpPr/>
          <p:nvPr/>
        </p:nvSpPr>
        <p:spPr>
          <a:xfrm>
            <a:off x="6824415" y="2161225"/>
            <a:ext cx="1363586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 Std.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82F1420-6E8D-490B-983C-669B144CA359}"/>
              </a:ext>
            </a:extLst>
          </p:cNvPr>
          <p:cNvSpPr/>
          <p:nvPr/>
        </p:nvSpPr>
        <p:spPr>
          <a:xfrm>
            <a:off x="6829297" y="2711147"/>
            <a:ext cx="1363586" cy="769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Next-level Update  Teil II: </a:t>
            </a:r>
            <a:r>
              <a:rPr lang="de-DE" sz="105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(VSME-Reporting)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500A56F-8B59-44CA-98DB-BBE5D981BB0F}"/>
              </a:ext>
            </a:extLst>
          </p:cNvPr>
          <p:cNvSpPr/>
          <p:nvPr/>
        </p:nvSpPr>
        <p:spPr>
          <a:xfrm>
            <a:off x="6829297" y="3480777"/>
            <a:ext cx="1363586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 Std.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EFBC271-8156-47BE-8FD8-E5433A8F1F8D}"/>
              </a:ext>
            </a:extLst>
          </p:cNvPr>
          <p:cNvSpPr/>
          <p:nvPr/>
        </p:nvSpPr>
        <p:spPr>
          <a:xfrm>
            <a:off x="9105876" y="4337599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1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Überblick NB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39836D4-7484-418B-A2B7-39ED95866933}"/>
              </a:ext>
            </a:extLst>
          </p:cNvPr>
          <p:cNvSpPr/>
          <p:nvPr/>
        </p:nvSpPr>
        <p:spPr>
          <a:xfrm>
            <a:off x="9108768" y="4690438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2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ESG-Management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2B0B1E4-98DA-434E-B23D-EC699ECA3A28}"/>
              </a:ext>
            </a:extLst>
          </p:cNvPr>
          <p:cNvSpPr/>
          <p:nvPr/>
        </p:nvSpPr>
        <p:spPr>
          <a:xfrm>
            <a:off x="9111660" y="5043277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3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EU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Tax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VO + </a:t>
            </a:r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VSME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92C9DCC-593E-47B1-836C-B3E0355ECFD1}"/>
              </a:ext>
            </a:extLst>
          </p:cNvPr>
          <p:cNvSpPr/>
          <p:nvPr/>
        </p:nvSpPr>
        <p:spPr>
          <a:xfrm>
            <a:off x="9114552" y="5396116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4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Cross-over und Klima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5B5D260-548E-46DA-8FAD-D5857A71DCA8}"/>
              </a:ext>
            </a:extLst>
          </p:cNvPr>
          <p:cNvSpPr/>
          <p:nvPr/>
        </p:nvSpPr>
        <p:spPr>
          <a:xfrm>
            <a:off x="9117444" y="5748955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Umwelt, Soziales,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Governance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BAE1DEB-E7A9-492D-8019-79CD97799DEF}"/>
              </a:ext>
            </a:extLst>
          </p:cNvPr>
          <p:cNvSpPr/>
          <p:nvPr/>
        </p:nvSpPr>
        <p:spPr>
          <a:xfrm>
            <a:off x="9090858" y="6101794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ESGP 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Prüfung NB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855EE48-439A-425A-8552-96214C3D7B3E}"/>
              </a:ext>
            </a:extLst>
          </p:cNvPr>
          <p:cNvSpPr/>
          <p:nvPr/>
        </p:nvSpPr>
        <p:spPr>
          <a:xfrm>
            <a:off x="10743971" y="4345321"/>
            <a:ext cx="282739" cy="2052227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40,5 Stunden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C724FB-AC7C-42E6-AE28-9D31064589A3}"/>
              </a:ext>
            </a:extLst>
          </p:cNvPr>
          <p:cNvSpPr txBox="1"/>
          <p:nvPr/>
        </p:nvSpPr>
        <p:spPr>
          <a:xfrm>
            <a:off x="7032104" y="3957173"/>
            <a:ext cx="1155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ab </a:t>
            </a:r>
            <a:r>
              <a:rPr lang="de-DE" sz="1100" dirty="0">
                <a:latin typeface="Century Gothic" panose="020B0502020202020204" pitchFamily="34" charset="0"/>
              </a:rPr>
              <a:t>01.01.2026</a:t>
            </a:r>
            <a:endParaRPr lang="de-DE" sz="1050" dirty="0">
              <a:latin typeface="Century Gothic" panose="020B050202020202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36A8683-62DD-4CC8-961A-CB6D3D19CD84}"/>
              </a:ext>
            </a:extLst>
          </p:cNvPr>
          <p:cNvSpPr txBox="1"/>
          <p:nvPr/>
        </p:nvSpPr>
        <p:spPr>
          <a:xfrm>
            <a:off x="9410337" y="3859659"/>
            <a:ext cx="208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MUSS: zur Erstregistrierung ab 01.07.2026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02EA91C-A543-4FC2-8EA7-A5C4742D55AD}"/>
              </a:ext>
            </a:extLst>
          </p:cNvPr>
          <p:cNvSpPr/>
          <p:nvPr/>
        </p:nvSpPr>
        <p:spPr>
          <a:xfrm>
            <a:off x="8406647" y="2574768"/>
            <a:ext cx="2943652" cy="10428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Alle Fortbildungen 2026 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Live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OnDemand</a:t>
            </a:r>
            <a:endParaRPr lang="de-DE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Präsenz-Seminar </a:t>
            </a:r>
            <a:r>
              <a:rPr lang="de-DE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Baden-Baden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27ED5337-DF18-461B-9014-B6FE43446F8C}"/>
              </a:ext>
            </a:extLst>
          </p:cNvPr>
          <p:cNvSpPr/>
          <p:nvPr/>
        </p:nvSpPr>
        <p:spPr>
          <a:xfrm>
            <a:off x="422896" y="5485018"/>
            <a:ext cx="2648768" cy="486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Alle Fortbildungen 2024/2025 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OnDemand</a:t>
            </a:r>
            <a:endParaRPr lang="de-DE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E869066-DB3D-4E50-9468-E1E90E72E54F}"/>
              </a:ext>
            </a:extLst>
          </p:cNvPr>
          <p:cNvSpPr/>
          <p:nvPr/>
        </p:nvSpPr>
        <p:spPr>
          <a:xfrm>
            <a:off x="263352" y="1097466"/>
            <a:ext cx="3007089" cy="20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„MUSS“ zur Erstregistrierung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1839A8CE-C30E-4B59-9EEF-B0296ECE7009}"/>
              </a:ext>
            </a:extLst>
          </p:cNvPr>
          <p:cNvSpPr/>
          <p:nvPr/>
        </p:nvSpPr>
        <p:spPr>
          <a:xfrm>
            <a:off x="3446828" y="1654990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„KANN“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6A79B9BE-62F0-474E-9410-1F2C4651188B}"/>
              </a:ext>
            </a:extLst>
          </p:cNvPr>
          <p:cNvSpPr/>
          <p:nvPr/>
        </p:nvSpPr>
        <p:spPr>
          <a:xfrm>
            <a:off x="6685536" y="1116566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– „SOLL“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465844AD-2FBF-4374-9A40-F32747CFF7A9}"/>
              </a:ext>
            </a:extLst>
          </p:cNvPr>
          <p:cNvSpPr/>
          <p:nvPr/>
        </p:nvSpPr>
        <p:spPr>
          <a:xfrm>
            <a:off x="6734697" y="2478298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– „SOLL“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C51DE8-3348-49B6-8EA8-AA2BAAB76380}"/>
              </a:ext>
            </a:extLst>
          </p:cNvPr>
          <p:cNvSpPr/>
          <p:nvPr/>
        </p:nvSpPr>
        <p:spPr>
          <a:xfrm>
            <a:off x="535519" y="4098676"/>
            <a:ext cx="1891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01.06.2024 – 31.12.2024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28598BC-D19C-49EB-831B-BD7DD56E84D6}"/>
              </a:ext>
            </a:extLst>
          </p:cNvPr>
          <p:cNvSpPr/>
          <p:nvPr/>
        </p:nvSpPr>
        <p:spPr>
          <a:xfrm>
            <a:off x="2611969" y="4098676"/>
            <a:ext cx="2116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01.04.2025 – 31.12.2025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84C947D3-8C0F-4D88-9B27-CF4F1F3DE556}"/>
              </a:ext>
            </a:extLst>
          </p:cNvPr>
          <p:cNvSpPr/>
          <p:nvPr/>
        </p:nvSpPr>
        <p:spPr>
          <a:xfrm rot="751382">
            <a:off x="7988999" y="2631591"/>
            <a:ext cx="391561" cy="210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8D68BFC-6493-482B-8716-B9B17A8CBAD2}"/>
              </a:ext>
            </a:extLst>
          </p:cNvPr>
          <p:cNvSpPr/>
          <p:nvPr/>
        </p:nvSpPr>
        <p:spPr>
          <a:xfrm rot="20810780">
            <a:off x="8246117" y="4547596"/>
            <a:ext cx="753535" cy="326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de-DE" sz="800" dirty="0">
                <a:latin typeface="Century Gothic" panose="020B0502020202020204" pitchFamily="34" charset="0"/>
              </a:rPr>
              <a:t>01.07.2026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CF242A7B-C66A-4204-A743-A97FC1FF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92" y="5509174"/>
            <a:ext cx="461313" cy="437887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6B027112-5DF6-45B8-B234-125EF557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9891" y="2969862"/>
            <a:ext cx="461313" cy="437887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C716ACF4-D8A2-467F-A602-577E12C4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011" y="2630788"/>
            <a:ext cx="469681" cy="502449"/>
          </a:xfrm>
          <a:prstGeom prst="rect">
            <a:avLst/>
          </a:prstGeom>
        </p:spPr>
      </p:pic>
      <p:sp>
        <p:nvSpPr>
          <p:cNvPr id="72" name="Rechteck 71">
            <a:extLst>
              <a:ext uri="{FF2B5EF4-FFF2-40B4-BE49-F238E27FC236}">
                <a16:creationId xmlns:a16="http://schemas.microsoft.com/office/drawing/2014/main" id="{4F95B3FB-9A41-433C-8386-E74B96FEE9AC}"/>
              </a:ext>
            </a:extLst>
          </p:cNvPr>
          <p:cNvSpPr/>
          <p:nvPr/>
        </p:nvSpPr>
        <p:spPr>
          <a:xfrm rot="751382">
            <a:off x="7988999" y="1315969"/>
            <a:ext cx="391561" cy="210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412238666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CF6ACCC-42C3-43BB-83EA-4CE9C68EF136}"/>
              </a:ext>
            </a:extLst>
          </p:cNvPr>
          <p:cNvSpPr/>
          <p:nvPr/>
        </p:nvSpPr>
        <p:spPr>
          <a:xfrm>
            <a:off x="4583832" y="1268760"/>
            <a:ext cx="6192688" cy="4752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9323" y="1412775"/>
            <a:ext cx="3950493" cy="4988819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b="1" dirty="0">
                <a:solidFill>
                  <a:srgbClr val="228B22"/>
                </a:solidFill>
                <a:latin typeface="Century Gothic" pitchFamily="34" charset="0"/>
              </a:rPr>
              <a:t>Seminarziel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Die </a:t>
            </a:r>
            <a:r>
              <a:rPr lang="de-DE" sz="1200" b="1" dirty="0">
                <a:latin typeface="Century Gothic" panose="020B0502020202020204" pitchFamily="34" charset="0"/>
              </a:rPr>
              <a:t>CSRD</a:t>
            </a:r>
            <a:r>
              <a:rPr lang="de-DE" sz="1200" dirty="0">
                <a:latin typeface="Century Gothic" panose="020B0502020202020204" pitchFamily="34" charset="0"/>
              </a:rPr>
              <a:t> (Corporate </a:t>
            </a:r>
            <a:r>
              <a:rPr lang="de-DE" sz="1200" dirty="0" err="1">
                <a:latin typeface="Century Gothic" panose="020B0502020202020204" pitchFamily="34" charset="0"/>
              </a:rPr>
              <a:t>Sustainability</a:t>
            </a:r>
            <a:r>
              <a:rPr lang="de-DE" sz="1200" dirty="0">
                <a:latin typeface="Century Gothic" panose="020B0502020202020204" pitchFamily="34" charset="0"/>
              </a:rPr>
              <a:t> Reporting </a:t>
            </a:r>
            <a:r>
              <a:rPr lang="de-DE" sz="1200" dirty="0" err="1">
                <a:latin typeface="Century Gothic" panose="020B0502020202020204" pitchFamily="34" charset="0"/>
              </a:rPr>
              <a:t>Directive</a:t>
            </a:r>
            <a:r>
              <a:rPr lang="de-DE" sz="1200" dirty="0">
                <a:latin typeface="Century Gothic" panose="020B0502020202020204" pitchFamily="34" charset="0"/>
              </a:rPr>
              <a:t>) ist eine europäische </a:t>
            </a:r>
            <a:r>
              <a:rPr lang="de-DE" sz="1200" b="1" dirty="0">
                <a:latin typeface="Century Gothic" panose="020B0502020202020204" pitchFamily="34" charset="0"/>
              </a:rPr>
              <a:t>Richtlinie zur Berichterstattung von nicht-finanziellen Informationen</a:t>
            </a:r>
            <a:r>
              <a:rPr lang="de-DE" sz="1200" dirty="0">
                <a:latin typeface="Century Gothic" panose="020B0502020202020204" pitchFamily="34" charset="0"/>
              </a:rPr>
              <a:t> zu Umwelt, Soziales und </a:t>
            </a:r>
            <a:r>
              <a:rPr lang="de-DE" sz="1200" dirty="0" err="1">
                <a:latin typeface="Century Gothic" panose="020B0502020202020204" pitchFamily="34" charset="0"/>
              </a:rPr>
              <a:t>Governance</a:t>
            </a:r>
            <a:r>
              <a:rPr lang="de-DE" sz="1200" dirty="0">
                <a:latin typeface="Century Gothic" panose="020B0502020202020204" pitchFamily="34" charset="0"/>
              </a:rPr>
              <a:t> (</a:t>
            </a:r>
            <a:r>
              <a:rPr lang="de-DE" sz="1200" b="1" dirty="0">
                <a:latin typeface="Century Gothic" panose="020B0502020202020204" pitchFamily="34" charset="0"/>
              </a:rPr>
              <a:t>ESG</a:t>
            </a:r>
            <a:r>
              <a:rPr lang="de-DE" sz="1200" dirty="0">
                <a:latin typeface="Century Gothic" panose="020B0502020202020204" pitchFamily="34" charset="0"/>
              </a:rPr>
              <a:t>). 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Mit dem </a:t>
            </a:r>
            <a:r>
              <a:rPr lang="de-DE" sz="1200" b="1" dirty="0">
                <a:latin typeface="Century Gothic" panose="020B0502020202020204" pitchFamily="34" charset="0"/>
              </a:rPr>
              <a:t>Omnibus-Verfahren</a:t>
            </a:r>
            <a:r>
              <a:rPr lang="de-DE" sz="1200" dirty="0">
                <a:latin typeface="Century Gothic" panose="020B0502020202020204" pitchFamily="34" charset="0"/>
              </a:rPr>
              <a:t> der EU sollen die </a:t>
            </a:r>
            <a:r>
              <a:rPr lang="de-DE" sz="1200" b="1" dirty="0">
                <a:latin typeface="Century Gothic" panose="020B0502020202020204" pitchFamily="34" charset="0"/>
              </a:rPr>
              <a:t>Anforderungen der CSRD</a:t>
            </a:r>
            <a:r>
              <a:rPr lang="de-DE" sz="1200" dirty="0">
                <a:latin typeface="Century Gothic" panose="020B0502020202020204" pitchFamily="34" charset="0"/>
              </a:rPr>
              <a:t> </a:t>
            </a:r>
            <a:r>
              <a:rPr lang="de-DE" sz="1200" b="1" dirty="0">
                <a:latin typeface="Century Gothic" panose="020B0502020202020204" pitchFamily="34" charset="0"/>
              </a:rPr>
              <a:t>vereinfacht</a:t>
            </a:r>
            <a:r>
              <a:rPr lang="de-DE" sz="1200" dirty="0">
                <a:latin typeface="Century Gothic" panose="020B0502020202020204" pitchFamily="34" charset="0"/>
              </a:rPr>
              <a:t> und die </a:t>
            </a:r>
            <a:r>
              <a:rPr lang="de-DE" sz="1200" b="1" dirty="0">
                <a:latin typeface="Century Gothic" panose="020B0502020202020204" pitchFamily="34" charset="0"/>
              </a:rPr>
              <a:t>Angaben nach ESRS</a:t>
            </a:r>
            <a:r>
              <a:rPr lang="de-DE" sz="1200" dirty="0">
                <a:latin typeface="Century Gothic" panose="020B0502020202020204" pitchFamily="34" charset="0"/>
              </a:rPr>
              <a:t> (European </a:t>
            </a:r>
            <a:r>
              <a:rPr lang="de-DE" sz="1200" dirty="0" err="1">
                <a:latin typeface="Century Gothic" panose="020B0502020202020204" pitchFamily="34" charset="0"/>
              </a:rPr>
              <a:t>Sustainability</a:t>
            </a:r>
            <a:r>
              <a:rPr lang="de-DE" sz="1200" dirty="0">
                <a:latin typeface="Century Gothic" panose="020B0502020202020204" pitchFamily="34" charset="0"/>
              </a:rPr>
              <a:t> Reporting Standards) </a:t>
            </a:r>
            <a:r>
              <a:rPr lang="de-DE" sz="1200" b="1" dirty="0">
                <a:latin typeface="Century Gothic" panose="020B0502020202020204" pitchFamily="34" charset="0"/>
              </a:rPr>
              <a:t>stark reduziert werden. </a:t>
            </a:r>
            <a:endParaRPr lang="de-DE" sz="1200" dirty="0">
              <a:latin typeface="Century Gothic" panose="020B0502020202020204" pitchFamily="34" charset="0"/>
            </a:endParaRPr>
          </a:p>
          <a:p>
            <a:r>
              <a:rPr lang="de-DE" sz="1200" dirty="0">
                <a:latin typeface="Century Gothic" panose="020B0502020202020204" pitchFamily="34" charset="0"/>
              </a:rPr>
              <a:t>Dieses Seminar vermittelt einen </a:t>
            </a:r>
            <a:r>
              <a:rPr lang="de-DE" sz="1200" b="1" dirty="0">
                <a:latin typeface="Century Gothic" panose="020B0502020202020204" pitchFamily="34" charset="0"/>
              </a:rPr>
              <a:t>Überblick</a:t>
            </a:r>
            <a:r>
              <a:rPr lang="de-DE" sz="1200" dirty="0">
                <a:latin typeface="Century Gothic" panose="020B0502020202020204" pitchFamily="34" charset="0"/>
              </a:rPr>
              <a:t> über die </a:t>
            </a:r>
            <a:r>
              <a:rPr lang="de-DE" sz="1200" b="1" dirty="0">
                <a:latin typeface="Century Gothic" panose="020B0502020202020204" pitchFamily="34" charset="0"/>
              </a:rPr>
              <a:t>neuen Anwendungsbereiche </a:t>
            </a:r>
            <a:r>
              <a:rPr lang="de-DE" sz="1200" dirty="0">
                <a:latin typeface="Century Gothic" panose="020B0502020202020204" pitchFamily="34" charset="0"/>
              </a:rPr>
              <a:t>für die Nachhaltigkeitsberichterstattung und Art und Inhalt der </a:t>
            </a:r>
            <a:r>
              <a:rPr lang="de-DE" sz="1200" b="1" dirty="0">
                <a:latin typeface="Century Gothic" panose="020B0502020202020204" pitchFamily="34" charset="0"/>
              </a:rPr>
              <a:t>angepassten und reduzierten Berichtspflichten</a:t>
            </a:r>
            <a:r>
              <a:rPr lang="de-DE" sz="1200" dirty="0">
                <a:latin typeface="Century Gothic" panose="020B0502020202020204" pitchFamily="34" charset="0"/>
              </a:rPr>
              <a:t>.</a:t>
            </a:r>
            <a:br>
              <a:rPr lang="de-DE" sz="1200" dirty="0">
                <a:latin typeface="Century Gothic" panose="020B0502020202020204" pitchFamily="34" charset="0"/>
              </a:rPr>
            </a:b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200" dirty="0">
                <a:latin typeface="Century Gothic" panose="020B0502020202020204" pitchFamily="34" charset="0"/>
              </a:rPr>
              <a:t>Die CSRD muss zur Anwendbarkeit für deutsche Unternehmen noch </a:t>
            </a:r>
            <a:r>
              <a:rPr lang="de-DE" sz="1200" b="1" dirty="0">
                <a:latin typeface="Century Gothic" panose="020B0502020202020204" pitchFamily="34" charset="0"/>
              </a:rPr>
              <a:t>in nationales Recht</a:t>
            </a:r>
            <a:r>
              <a:rPr lang="de-DE" sz="1200" dirty="0">
                <a:latin typeface="Century Gothic" panose="020B0502020202020204" pitchFamily="34" charset="0"/>
              </a:rPr>
              <a:t> umgesetzt werden. </a:t>
            </a:r>
            <a:endParaRPr lang="de-DE" altLang="de-DE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48680"/>
            <a:ext cx="89239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 </a:t>
            </a: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[3h] am </a:t>
            </a:r>
            <a:r>
              <a:rPr lang="de-DE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21.01.2026 (Vormittags)</a:t>
            </a:r>
            <a:b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 nach CSRD &amp; ESRS („nach Omnibus“)</a:t>
            </a:r>
            <a:endParaRPr lang="de-DE" altLang="de-DE" sz="2000" b="0" kern="0" dirty="0">
              <a:solidFill>
                <a:srgbClr val="228B2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993D3A4-3B6F-4BDF-A258-55AE9C0C75E0}"/>
              </a:ext>
            </a:extLst>
          </p:cNvPr>
          <p:cNvSpPr txBox="1">
            <a:spLocks/>
          </p:cNvSpPr>
          <p:nvPr/>
        </p:nvSpPr>
        <p:spPr>
          <a:xfrm>
            <a:off x="4583832" y="1412775"/>
            <a:ext cx="4032448" cy="4892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  <a:t>Seminargliederung</a:t>
            </a:r>
            <a:endParaRPr lang="de-DE" altLang="de-DE" sz="1050" b="1" dirty="0">
              <a:solidFill>
                <a:srgbClr val="228B22"/>
              </a:solidFill>
              <a:latin typeface="Century Gothic" pitchFamily="34" charset="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Überblick über Änderungen der CSRD durch das </a:t>
            </a:r>
            <a:br>
              <a:rPr lang="de-DE" sz="1000" b="0" dirty="0">
                <a:latin typeface="Century Gothic" panose="020B0502020202020204" pitchFamily="34" charset="0"/>
              </a:rPr>
            </a:br>
            <a:r>
              <a:rPr lang="de-DE" sz="1000" b="0" dirty="0">
                <a:latin typeface="Century Gothic" panose="020B0502020202020204" pitchFamily="34" charset="0"/>
              </a:rPr>
              <a:t>Omnibus-Verfahren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Querschnittsstandards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1: Allgemeine Anforderungen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2: Allgemeine Angaben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Umweltstandards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E1: Klimawandel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E2: Umweltverschmutzung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E3: Wasser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E4: Biodiversität &amp; Ökosysteme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E5: Ressourcennutzung  und Kreislaufwirtschaft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Sozialen 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S1: Eigene Belegschaft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S2: Arbeitnehmer in der Wertschöpfungskette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S3: Betroffene Gemeinschaften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S4: Nutzer und Verbraucher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im ESRS ED G1 Unternehmensführung</a:t>
            </a:r>
            <a:endParaRPr lang="de-DE" sz="1100" b="0" dirty="0">
              <a:latin typeface="Century Gothic" panose="020B0502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D840169-F7A9-423E-8C76-50D91CF9AA62}"/>
              </a:ext>
            </a:extLst>
          </p:cNvPr>
          <p:cNvSpPr txBox="1">
            <a:spLocks/>
          </p:cNvSpPr>
          <p:nvPr/>
        </p:nvSpPr>
        <p:spPr>
          <a:xfrm>
            <a:off x="8280065" y="2042753"/>
            <a:ext cx="2317526" cy="1198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live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21.01.2026    9:00 – 12:20 Uhr </a:t>
            </a:r>
            <a:br>
              <a:rPr lang="de-DE" altLang="de-DE" sz="1100" b="0" dirty="0">
                <a:latin typeface="Century Gothic" pitchFamily="34" charset="0"/>
              </a:rPr>
            </a:br>
            <a:r>
              <a:rPr lang="de-DE" altLang="de-DE" sz="1100" b="0" dirty="0">
                <a:latin typeface="Century Gothic" pitchFamily="34" charset="0"/>
              </a:rPr>
              <a:t>(inkl. 2 Pausen á 10 Minuten)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7472E6D-13DD-49B1-AFD5-8091FAACF594}"/>
              </a:ext>
            </a:extLst>
          </p:cNvPr>
          <p:cNvSpPr txBox="1">
            <a:spLocks/>
          </p:cNvSpPr>
          <p:nvPr/>
        </p:nvSpPr>
        <p:spPr>
          <a:xfrm>
            <a:off x="8280065" y="4087018"/>
            <a:ext cx="2317526" cy="15886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on </a:t>
            </a:r>
            <a:r>
              <a:rPr lang="de-DE" altLang="de-DE" sz="1200" b="0" i="1" dirty="0" err="1">
                <a:solidFill>
                  <a:srgbClr val="FF0000"/>
                </a:solidFill>
                <a:latin typeface="Century Gothic" pitchFamily="34" charset="0"/>
              </a:rPr>
              <a:t>demand</a:t>
            </a:r>
            <a:endParaRPr lang="de-DE" altLang="de-DE" sz="1200" b="0" i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Ab dem 04.02.2026 nach Belieben 24/7 abrufbar, wann immer und wo immer Sie wünschen. 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3A671A-6952-482A-AA51-3BC716B6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49" y="1538093"/>
            <a:ext cx="446621" cy="5024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2D0925-A6E7-4FBE-8F51-22F7C553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49" y="3538717"/>
            <a:ext cx="487379" cy="5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269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117F98E-8D36-4F42-89B8-8E5EFF1514DC}"/>
              </a:ext>
            </a:extLst>
          </p:cNvPr>
          <p:cNvSpPr/>
          <p:nvPr/>
        </p:nvSpPr>
        <p:spPr>
          <a:xfrm>
            <a:off x="4583832" y="1268760"/>
            <a:ext cx="6624736" cy="4752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9323" y="1412775"/>
            <a:ext cx="3950493" cy="4988819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b="1" dirty="0">
                <a:solidFill>
                  <a:srgbClr val="228B22"/>
                </a:solidFill>
                <a:latin typeface="Century Gothic" pitchFamily="34" charset="0"/>
              </a:rPr>
              <a:t>Seminarziel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Der </a:t>
            </a:r>
            <a:r>
              <a:rPr lang="de-DE" sz="1300" b="1" dirty="0">
                <a:latin typeface="Century Gothic" panose="020B0502020202020204" pitchFamily="34" charset="0"/>
              </a:rPr>
              <a:t>VSME</a:t>
            </a:r>
            <a:r>
              <a:rPr lang="de-DE" sz="1300" dirty="0">
                <a:latin typeface="Century Gothic" panose="020B0502020202020204" pitchFamily="34" charset="0"/>
              </a:rPr>
              <a:t>-Standard (</a:t>
            </a:r>
            <a:r>
              <a:rPr lang="de-DE" sz="1300" dirty="0" err="1">
                <a:latin typeface="Century Gothic" panose="020B0502020202020204" pitchFamily="34" charset="0"/>
              </a:rPr>
              <a:t>Voluntary</a:t>
            </a:r>
            <a:r>
              <a:rPr lang="de-DE" sz="1300" dirty="0">
                <a:latin typeface="Century Gothic" panose="020B0502020202020204" pitchFamily="34" charset="0"/>
              </a:rPr>
              <a:t> </a:t>
            </a:r>
            <a:r>
              <a:rPr lang="de-DE" sz="1300" dirty="0" err="1">
                <a:latin typeface="Century Gothic" panose="020B0502020202020204" pitchFamily="34" charset="0"/>
              </a:rPr>
              <a:t>Susstainability</a:t>
            </a:r>
            <a:r>
              <a:rPr lang="de-DE" sz="1300" dirty="0">
                <a:latin typeface="Century Gothic" panose="020B0502020202020204" pitchFamily="34" charset="0"/>
              </a:rPr>
              <a:t> Management and Evaluation Standard) ist ein </a:t>
            </a:r>
            <a:r>
              <a:rPr lang="de-DE" sz="1300" b="1" dirty="0">
                <a:latin typeface="Century Gothic" panose="020B0502020202020204" pitchFamily="34" charset="0"/>
              </a:rPr>
              <a:t>freiwilliger Berichtsstandard</a:t>
            </a:r>
            <a:r>
              <a:rPr lang="de-DE" sz="1300" dirty="0">
                <a:latin typeface="Century Gothic" panose="020B0502020202020204" pitchFamily="34" charset="0"/>
              </a:rPr>
              <a:t>, der für Unternehmen empfohlen wird, die nicht direkt unter den Anwendungsbereich der CSRD-Richtlinie fallen. 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Mit dem im Februar 2025 gestarteten </a:t>
            </a:r>
            <a:r>
              <a:rPr lang="de-DE" sz="1300" b="1" dirty="0">
                <a:latin typeface="Century Gothic" panose="020B0502020202020204" pitchFamily="34" charset="0"/>
              </a:rPr>
              <a:t>Omnibus</a:t>
            </a:r>
            <a:r>
              <a:rPr lang="de-DE" sz="1300" dirty="0">
                <a:latin typeface="Century Gothic" panose="020B0502020202020204" pitchFamily="34" charset="0"/>
              </a:rPr>
              <a:t>-</a:t>
            </a:r>
            <a:r>
              <a:rPr lang="de-DE" sz="1300" b="1" dirty="0">
                <a:latin typeface="Century Gothic" panose="020B0502020202020204" pitchFamily="34" charset="0"/>
              </a:rPr>
              <a:t>Verfahren wird der VSME </a:t>
            </a:r>
            <a:r>
              <a:rPr lang="de-DE" sz="1300" dirty="0">
                <a:latin typeface="Century Gothic" panose="020B0502020202020204" pitchFamily="34" charset="0"/>
              </a:rPr>
              <a:t>dahingehend </a:t>
            </a:r>
            <a:r>
              <a:rPr lang="de-DE" sz="1300" b="1" dirty="0">
                <a:latin typeface="Century Gothic" panose="020B0502020202020204" pitchFamily="34" charset="0"/>
              </a:rPr>
              <a:t>aufgewertet</a:t>
            </a:r>
            <a:r>
              <a:rPr lang="de-DE" sz="1300" dirty="0">
                <a:latin typeface="Century Gothic" panose="020B0502020202020204" pitchFamily="34" charset="0"/>
              </a:rPr>
              <a:t>, dass CSRD-pflichtige Unternehmen ihre Anfragen an nicht berichtspflichtige Unternehmen auf die Inhalte des VSME begrenzen müssen. (</a:t>
            </a:r>
            <a:r>
              <a:rPr lang="de-DE" sz="1300" b="1" dirty="0">
                <a:latin typeface="Century Gothic" panose="020B0502020202020204" pitchFamily="34" charset="0"/>
              </a:rPr>
              <a:t>Vermeidung des </a:t>
            </a:r>
            <a:r>
              <a:rPr lang="de-DE" sz="1300" b="1" dirty="0" err="1">
                <a:latin typeface="Century Gothic" panose="020B0502020202020204" pitchFamily="34" charset="0"/>
              </a:rPr>
              <a:t>Trickle</a:t>
            </a:r>
            <a:r>
              <a:rPr lang="de-DE" sz="1300" b="1" dirty="0">
                <a:latin typeface="Century Gothic" panose="020B0502020202020204" pitchFamily="34" charset="0"/>
              </a:rPr>
              <a:t>-Down-Effekts</a:t>
            </a:r>
            <a:r>
              <a:rPr lang="de-DE" sz="1300" dirty="0">
                <a:latin typeface="Century Gothic" panose="020B0502020202020204" pitchFamily="34" charset="0"/>
              </a:rPr>
              <a:t>“). 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Das Seminar befähigt Teilnehmende, den </a:t>
            </a:r>
            <a:r>
              <a:rPr lang="de-DE" sz="1300" b="1" dirty="0">
                <a:latin typeface="Century Gothic" panose="020B0502020202020204" pitchFamily="34" charset="0"/>
              </a:rPr>
              <a:t>VSME zu verstehen, praxisgerecht umzusetzen</a:t>
            </a:r>
            <a:r>
              <a:rPr lang="de-DE" sz="1300" dirty="0">
                <a:latin typeface="Century Gothic" panose="020B0502020202020204" pitchFamily="34" charset="0"/>
              </a:rPr>
              <a:t> und Nachhaltigkeit gezielt in ihre Unternehmensstrukturen zu </a:t>
            </a:r>
            <a:r>
              <a:rPr lang="de-DE" sz="1300" b="1" dirty="0">
                <a:latin typeface="Century Gothic" panose="020B0502020202020204" pitchFamily="34" charset="0"/>
              </a:rPr>
              <a:t>integrieren</a:t>
            </a:r>
            <a:r>
              <a:rPr lang="de-DE" sz="1300" dirty="0">
                <a:latin typeface="Century Gothic" panose="020B0502020202020204" pitchFamily="34" charset="0"/>
              </a:rPr>
              <a:t>. </a:t>
            </a:r>
            <a:endParaRPr lang="de-DE" altLang="de-DE" sz="1300" dirty="0">
              <a:latin typeface="Century Gothic" panose="020B0502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48680"/>
            <a:ext cx="89239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II </a:t>
            </a: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[3h] am </a:t>
            </a:r>
            <a:r>
              <a:rPr lang="de-DE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21.01.2026 (Nachmittags)</a:t>
            </a:r>
            <a:b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 nach dem VSME-Standard</a:t>
            </a:r>
            <a:endParaRPr lang="de-DE" altLang="de-DE" sz="2000" b="0" kern="0" dirty="0">
              <a:solidFill>
                <a:srgbClr val="228B2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993D3A4-3B6F-4BDF-A258-55AE9C0C75E0}"/>
              </a:ext>
            </a:extLst>
          </p:cNvPr>
          <p:cNvSpPr txBox="1">
            <a:spLocks/>
          </p:cNvSpPr>
          <p:nvPr/>
        </p:nvSpPr>
        <p:spPr>
          <a:xfrm>
            <a:off x="4583832" y="1412775"/>
            <a:ext cx="4032448" cy="4892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  <a:t>Seminargliederung</a:t>
            </a:r>
            <a:b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</a:br>
            <a:endParaRPr lang="de-DE" altLang="de-DE" sz="1050" b="1" dirty="0">
              <a:solidFill>
                <a:srgbClr val="228B22"/>
              </a:solidFill>
              <a:latin typeface="Century Gothic" pitchFamily="34" charset="0"/>
            </a:endParaRP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Berichtsstandard für KMU</a:t>
            </a: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Zwei Module des VSME: </a:t>
            </a:r>
            <a:br>
              <a:rPr lang="de-DE" sz="1050" b="0" dirty="0">
                <a:latin typeface="Century Gothic" panose="020B0502020202020204" pitchFamily="34" charset="0"/>
              </a:rPr>
            </a:br>
            <a:r>
              <a:rPr lang="de-DE" sz="1050" b="0" dirty="0">
                <a:latin typeface="Century Gothic" panose="020B0502020202020204" pitchFamily="34" charset="0"/>
              </a:rPr>
              <a:t>Basis Modul und Umfassendes Modul</a:t>
            </a: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Basismodul („Basic Modul“) 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Anwendungsbereich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Querschnittstandards: Angabepflichten B1 und B2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Umweltstandards: Angabepflichten B3 – B7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Soziale Standards: Angabepflichten B8 – B10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Unternehmensführung: Angabepflicht B11</a:t>
            </a:r>
            <a:br>
              <a:rPr lang="de-DE" sz="1050" b="0" dirty="0">
                <a:latin typeface="Century Gothic" panose="020B0502020202020204" pitchFamily="34" charset="0"/>
              </a:rPr>
            </a:br>
            <a:endParaRPr lang="de-DE" sz="1050" b="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Umfassendes Modul („</a:t>
            </a:r>
            <a:r>
              <a:rPr lang="de-DE" sz="1050" b="0" dirty="0" err="1">
                <a:latin typeface="Century Gothic" panose="020B0502020202020204" pitchFamily="34" charset="0"/>
              </a:rPr>
              <a:t>Comprehensive</a:t>
            </a:r>
            <a:r>
              <a:rPr lang="de-DE" sz="1050" b="0" dirty="0">
                <a:latin typeface="Century Gothic" panose="020B0502020202020204" pitchFamily="34" charset="0"/>
              </a:rPr>
              <a:t> Modul“)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Anwendungsbereich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Querschnittstandards: Angabepflichten C1 und C2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Umweltstandards: Angabepflichten C3-C4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Soziale Standards: Angabepflichten C5-C7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Unternehmensführung: Angabepflicht C8-C9</a:t>
            </a:r>
            <a:br>
              <a:rPr lang="de-DE" sz="1050" b="0" dirty="0">
                <a:latin typeface="Century Gothic" panose="020B0502020202020204" pitchFamily="34" charset="0"/>
              </a:rPr>
            </a:br>
            <a:endParaRPr lang="de-DE" sz="1050" b="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Berichterstattung nach VSME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378BD30-DB9B-41A0-A26D-480BED957940}"/>
              </a:ext>
            </a:extLst>
          </p:cNvPr>
          <p:cNvSpPr txBox="1">
            <a:spLocks/>
          </p:cNvSpPr>
          <p:nvPr/>
        </p:nvSpPr>
        <p:spPr>
          <a:xfrm>
            <a:off x="8616280" y="2060848"/>
            <a:ext cx="2317526" cy="1198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live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21.01.2026    13:20 – 16:30 Uhr </a:t>
            </a:r>
            <a:br>
              <a:rPr lang="de-DE" altLang="de-DE" sz="1100" b="0" dirty="0">
                <a:latin typeface="Century Gothic" pitchFamily="34" charset="0"/>
              </a:rPr>
            </a:br>
            <a:r>
              <a:rPr lang="de-DE" altLang="de-DE" sz="1100" b="0" dirty="0">
                <a:latin typeface="Century Gothic" pitchFamily="34" charset="0"/>
              </a:rPr>
              <a:t>(inkl. 2 Pausen á 10 Minuten)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2130878-A1DD-45FA-8984-897112058465}"/>
              </a:ext>
            </a:extLst>
          </p:cNvPr>
          <p:cNvSpPr txBox="1">
            <a:spLocks/>
          </p:cNvSpPr>
          <p:nvPr/>
        </p:nvSpPr>
        <p:spPr>
          <a:xfrm>
            <a:off x="8616280" y="4105113"/>
            <a:ext cx="2317526" cy="15886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on </a:t>
            </a:r>
            <a:r>
              <a:rPr lang="de-DE" altLang="de-DE" sz="1200" b="0" i="1" dirty="0" err="1">
                <a:solidFill>
                  <a:srgbClr val="FF0000"/>
                </a:solidFill>
                <a:latin typeface="Century Gothic" pitchFamily="34" charset="0"/>
              </a:rPr>
              <a:t>demand</a:t>
            </a:r>
            <a:endParaRPr lang="de-DE" altLang="de-DE" sz="1200" b="0" i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Ab dem 04.02.2026 nach Belieben 24/7 abrufbar, wann immer und wo immer Sie wünschen. 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930759-F475-48C9-AF12-8BC27EB1F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3" y="1598265"/>
            <a:ext cx="446621" cy="5024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7FAD1F8-7BA3-4578-AD3B-4A1A4FA6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3" y="3598889"/>
            <a:ext cx="487379" cy="5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627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76" y="900000"/>
            <a:ext cx="11237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>
                <a:latin typeface="Century Gothic" panose="020B0502020202020204" pitchFamily="34" charset="0"/>
              </a:rPr>
              <a:t> Weitere Informationen und Rückfragen</a:t>
            </a:r>
            <a:br>
              <a:rPr lang="de-DE" altLang="de-DE" sz="2400" b="1" dirty="0">
                <a:latin typeface="Century Gothic" panose="020B0502020202020204" pitchFamily="34" charset="0"/>
              </a:rPr>
            </a:br>
            <a:r>
              <a:rPr lang="de-DE" altLang="de-DE" sz="2400" b="1" dirty="0">
                <a:latin typeface="Century Gothic" panose="020B0502020202020204" pitchFamily="34" charset="0"/>
              </a:rPr>
              <a:t>rund um das Thema Nachhaltigkeit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340771F6-070C-4159-AD4D-160AAFF95878}"/>
              </a:ext>
            </a:extLst>
          </p:cNvPr>
          <p:cNvSpPr/>
          <p:nvPr/>
        </p:nvSpPr>
        <p:spPr>
          <a:xfrm>
            <a:off x="5970883" y="1918240"/>
            <a:ext cx="4500000" cy="18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 &amp; Persönlich</a:t>
            </a:r>
          </a:p>
          <a:p>
            <a:pPr>
              <a:spcAft>
                <a:spcPts val="6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Dipl.-Wirt.-Ing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Alf-Christian Lösle</a:t>
            </a:r>
            <a:b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WP/</a:t>
            </a:r>
            <a:r>
              <a:rPr lang="de-DE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/CPA</a:t>
            </a:r>
          </a:p>
          <a:p>
            <a:pPr>
              <a:spcAft>
                <a:spcPts val="6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Geschäftsleitung</a:t>
            </a:r>
          </a:p>
          <a:p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Tel. 07221 956 680</a:t>
            </a:r>
          </a:p>
          <a:p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email: geschaeftsleitung@audfit.de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EE4D69C-808E-4004-87DE-B46B0C378186}"/>
              </a:ext>
            </a:extLst>
          </p:cNvPr>
          <p:cNvSpPr/>
          <p:nvPr/>
        </p:nvSpPr>
        <p:spPr>
          <a:xfrm>
            <a:off x="1572766" y="2511834"/>
            <a:ext cx="3888283" cy="612812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Fachliche bzw</a:t>
            </a:r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. berufsrechtliche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Rückfragen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B7D72D2A-420A-4D4E-B80D-A39CED2F7544}"/>
              </a:ext>
            </a:extLst>
          </p:cNvPr>
          <p:cNvSpPr/>
          <p:nvPr/>
        </p:nvSpPr>
        <p:spPr>
          <a:xfrm rot="16200000">
            <a:off x="5358268" y="2565631"/>
            <a:ext cx="288032" cy="5052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1684490-B9DE-482C-A319-CA419EFCA087}"/>
              </a:ext>
            </a:extLst>
          </p:cNvPr>
          <p:cNvSpPr/>
          <p:nvPr/>
        </p:nvSpPr>
        <p:spPr>
          <a:xfrm>
            <a:off x="1695946" y="2574271"/>
            <a:ext cx="487938" cy="487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95DAECF-BA43-4CEF-A72C-23D4A277451C}"/>
              </a:ext>
            </a:extLst>
          </p:cNvPr>
          <p:cNvSpPr/>
          <p:nvPr/>
        </p:nvSpPr>
        <p:spPr>
          <a:xfrm>
            <a:off x="1559496" y="4814682"/>
            <a:ext cx="3901553" cy="612812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Organisatorische Rückfragen</a:t>
            </a: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891E77AA-00AA-4BC4-BE90-C1C47D4BBB5C}"/>
              </a:ext>
            </a:extLst>
          </p:cNvPr>
          <p:cNvSpPr/>
          <p:nvPr/>
        </p:nvSpPr>
        <p:spPr>
          <a:xfrm rot="16200000">
            <a:off x="5358269" y="4868479"/>
            <a:ext cx="288032" cy="5052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BEE046E-C21D-4BDA-8F01-84D57A995263}"/>
              </a:ext>
            </a:extLst>
          </p:cNvPr>
          <p:cNvSpPr/>
          <p:nvPr/>
        </p:nvSpPr>
        <p:spPr>
          <a:xfrm>
            <a:off x="1658177" y="4877119"/>
            <a:ext cx="487938" cy="487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>
                <a:latin typeface="Century Gothic" panose="020B0502020202020204" pitchFamily="34" charset="0"/>
              </a:rPr>
              <a:t>2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AEF550-03C6-4E02-9F23-038C0687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830" y="2012840"/>
            <a:ext cx="1080121" cy="160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9A473D5-4B51-4BB8-A5C6-7C928760CDFC}"/>
              </a:ext>
            </a:extLst>
          </p:cNvPr>
          <p:cNvSpPr/>
          <p:nvPr/>
        </p:nvSpPr>
        <p:spPr>
          <a:xfrm>
            <a:off x="6023427" y="4221088"/>
            <a:ext cx="4500000" cy="18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Kontaktieren Sie unser Serviceteam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Tel. 07221 956 680</a:t>
            </a:r>
            <a:b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email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seminare@audfit.de</a:t>
            </a:r>
            <a:b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de-DE" sz="600" b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AUDFIT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Deutschland GmbH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Wirtschaftsprüfungsgesellschaft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Lichtentaler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Straße 92</a:t>
            </a:r>
            <a:b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76530 Baden-Baden</a:t>
            </a:r>
          </a:p>
        </p:txBody>
      </p:sp>
    </p:spTree>
    <p:extLst>
      <p:ext uri="{BB962C8B-B14F-4D97-AF65-F5344CB8AC3E}">
        <p14:creationId xmlns:p14="http://schemas.microsoft.com/office/powerpoint/2010/main" val="10674866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115125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1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EU-Ebene: Nachhaltigkeits-Regularien und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Omnibus-Verfahren im Überblick (10/2025)</a:t>
            </a:r>
          </a:p>
        </p:txBody>
      </p:sp>
    </p:spTree>
    <p:extLst>
      <p:ext uri="{BB962C8B-B14F-4D97-AF65-F5344CB8AC3E}">
        <p14:creationId xmlns:p14="http://schemas.microsoft.com/office/powerpoint/2010/main" val="7210066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801688"/>
            <a:ext cx="9793088" cy="5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  <a:tab pos="54292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1.1. EU-Regularien zu Nachhaltigkeit und Lieferkette – Überblickartige Orientierung </a:t>
            </a:r>
            <a:b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in einem komplexen Regelwerk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19653-1CEA-4DE4-93BE-B5ED4A7BA6D8}"/>
              </a:ext>
            </a:extLst>
          </p:cNvPr>
          <p:cNvSpPr txBox="1"/>
          <p:nvPr/>
        </p:nvSpPr>
        <p:spPr>
          <a:xfrm>
            <a:off x="971493" y="1382742"/>
            <a:ext cx="9589003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latin typeface="Century Gothic" panose="020B0502020202020204" pitchFamily="34" charset="0"/>
              </a:rPr>
              <a:t>regulatorischen Anforderungen </a:t>
            </a:r>
            <a:r>
              <a:rPr lang="de-DE" sz="1400" b="0" dirty="0">
                <a:latin typeface="Century Gothic" panose="020B0502020202020204" pitchFamily="34" charset="0"/>
              </a:rPr>
              <a:t>im Bereich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 und Unternehmensverantwortung 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haben in den vergangenen Jahren eine </a:t>
            </a:r>
            <a:r>
              <a:rPr lang="de-DE" sz="1400" dirty="0">
                <a:latin typeface="Century Gothic" panose="020B0502020202020204" pitchFamily="34" charset="0"/>
              </a:rPr>
              <a:t>Dynamik entwickelt, die ihresgleichen sucht.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Dabei bilden die maßgebenden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sieben</a:t>
            </a:r>
            <a:r>
              <a:rPr lang="de-DE" sz="1400" dirty="0">
                <a:latin typeface="Century Gothic" panose="020B0502020202020204" pitchFamily="34" charset="0"/>
              </a:rPr>
              <a:t> Normen einen Rechtsrahmen:</a:t>
            </a:r>
          </a:p>
          <a:p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Mit der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1: </a:t>
            </a:r>
            <a:r>
              <a:rPr lang="de-DE" sz="1400" b="0" dirty="0">
                <a:latin typeface="Century Gothic" panose="020B0502020202020204" pitchFamily="34" charset="0"/>
              </a:rPr>
              <a:t>Corporate </a:t>
            </a:r>
            <a:r>
              <a:rPr lang="de-DE" sz="1400" b="0" dirty="0" err="1">
                <a:latin typeface="Century Gothic" panose="020B0502020202020204" pitchFamily="34" charset="0"/>
              </a:rPr>
              <a:t>Sustainability</a:t>
            </a:r>
            <a:r>
              <a:rPr lang="de-DE" sz="1400" b="0" dirty="0">
                <a:latin typeface="Century Gothic" panose="020B0502020202020204" pitchFamily="34" charset="0"/>
              </a:rPr>
              <a:t> Reporting </a:t>
            </a:r>
            <a:r>
              <a:rPr lang="de-DE" sz="1400" b="0" dirty="0" err="1">
                <a:latin typeface="Century Gothic" panose="020B0502020202020204" pitchFamily="34" charset="0"/>
              </a:rPr>
              <a:t>Directive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(CSRD)</a:t>
            </a:r>
            <a:r>
              <a:rPr lang="de-DE" sz="1400" b="0" dirty="0">
                <a:latin typeface="Century Gothic" panose="020B0502020202020204" pitchFamily="34" charset="0"/>
              </a:rPr>
              <a:t>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2: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EU-Taxonomie-VO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3: </a:t>
            </a:r>
            <a:r>
              <a:rPr lang="de-DE" sz="1400" b="0" dirty="0">
                <a:latin typeface="Century Gothic" panose="020B0502020202020204" pitchFamily="34" charset="0"/>
              </a:rPr>
              <a:t>Lieferkettensorgfaltspflichtengesetz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(LKSG),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4: </a:t>
            </a:r>
            <a:r>
              <a:rPr lang="de-DE" sz="1400" b="0" dirty="0">
                <a:latin typeface="Century Gothic" panose="020B0502020202020204" pitchFamily="34" charset="0"/>
              </a:rPr>
              <a:t>Corporate </a:t>
            </a:r>
            <a:r>
              <a:rPr lang="de-DE" sz="1400" b="0" dirty="0" err="1">
                <a:latin typeface="Century Gothic" panose="020B0502020202020204" pitchFamily="34" charset="0"/>
              </a:rPr>
              <a:t>Sustainability</a:t>
            </a:r>
            <a:r>
              <a:rPr lang="de-DE" sz="1400" b="0" dirty="0">
                <a:latin typeface="Century Gothic" panose="020B0502020202020204" pitchFamily="34" charset="0"/>
              </a:rPr>
              <a:t> Due Diligence </a:t>
            </a:r>
            <a:r>
              <a:rPr lang="de-DE" sz="1400" b="0" dirty="0" err="1">
                <a:latin typeface="Century Gothic" panose="020B0502020202020204" pitchFamily="34" charset="0"/>
              </a:rPr>
              <a:t>Directive</a:t>
            </a:r>
            <a:r>
              <a:rPr lang="de-DE" sz="1400" b="0" dirty="0">
                <a:latin typeface="Century Gothic" panose="020B0502020202020204" pitchFamily="34" charset="0"/>
              </a:rPr>
              <a:t> (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CSDDD)</a:t>
            </a:r>
            <a:r>
              <a:rPr lang="de-DE" sz="1400" b="0" dirty="0">
                <a:latin typeface="Century Gothic" panose="020B0502020202020204" pitchFamily="34" charset="0"/>
              </a:rPr>
              <a:t>,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5: </a:t>
            </a:r>
            <a:r>
              <a:rPr lang="de-DE" sz="1400" b="0" dirty="0">
                <a:latin typeface="Century Gothic" panose="020B0502020202020204" pitchFamily="34" charset="0"/>
              </a:rPr>
              <a:t>EU-Entwaldungsverordnung 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EUDR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),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6: </a:t>
            </a:r>
            <a:r>
              <a:rPr lang="de-DE" sz="1400" b="0" dirty="0">
                <a:latin typeface="Century Gothic" panose="020B0502020202020204" pitchFamily="34" charset="0"/>
              </a:rPr>
              <a:t>Carbon Border Adjustment </a:t>
            </a:r>
            <a:r>
              <a:rPr lang="de-DE" sz="1400" b="0" dirty="0" err="1">
                <a:latin typeface="Century Gothic" panose="020B0502020202020204" pitchFamily="34" charset="0"/>
              </a:rPr>
              <a:t>Mechanism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(CBAM) </a:t>
            </a:r>
            <a:r>
              <a:rPr lang="de-DE" sz="1400" b="0" dirty="0">
                <a:latin typeface="Century Gothic" panose="020B0502020202020204" pitchFamily="34" charset="0"/>
              </a:rPr>
              <a:t>sowie der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7: </a:t>
            </a:r>
            <a:r>
              <a:rPr lang="de-DE" sz="1400" b="0" dirty="0">
                <a:latin typeface="Century Gothic" panose="020B0502020202020204" pitchFamily="34" charset="0"/>
              </a:rPr>
              <a:t>Batterie-Verordnung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BattVO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)</a:t>
            </a:r>
            <a:b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endParaRPr lang="de-DE" sz="1400" dirty="0">
              <a:solidFill>
                <a:srgbClr val="228B22"/>
              </a:solidFill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setzen die Europäische Union und Deutschland ein </a:t>
            </a:r>
            <a:r>
              <a:rPr lang="de-DE" sz="1400" dirty="0">
                <a:latin typeface="Century Gothic" panose="020B0502020202020204" pitchFamily="34" charset="0"/>
              </a:rPr>
              <a:t>umfassendes Regelwerk </a:t>
            </a:r>
            <a:r>
              <a:rPr lang="de-DE" sz="1400" b="0" dirty="0">
                <a:latin typeface="Century Gothic" panose="020B0502020202020204" pitchFamily="34" charset="0"/>
              </a:rPr>
              <a:t>um, das tief in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Unternehmensprozesse,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Lieferketten,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Berichtspflichten</a:t>
            </a:r>
            <a:r>
              <a:rPr lang="de-DE" sz="1400" b="0" dirty="0">
                <a:latin typeface="Century Gothic" panose="020B0502020202020204" pitchFamily="34" charset="0"/>
              </a:rPr>
              <a:t> und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in die Prüfungspflichten</a:t>
            </a:r>
          </a:p>
          <a:p>
            <a:r>
              <a:rPr lang="de-DE" sz="1400" b="0" dirty="0">
                <a:latin typeface="Century Gothic" panose="020B0502020202020204" pitchFamily="34" charset="0"/>
              </a:rPr>
              <a:t>eingreift.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1321DA-1604-4354-A652-2F522851AFC8}"/>
              </a:ext>
            </a:extLst>
          </p:cNvPr>
          <p:cNvSpPr txBox="1"/>
          <p:nvPr/>
        </p:nvSpPr>
        <p:spPr>
          <a:xfrm>
            <a:off x="7680176" y="5874543"/>
            <a:ext cx="2410772" cy="374571"/>
          </a:xfrm>
          <a:prstGeom prst="round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vgl. Praxishilfe 1</a:t>
            </a:r>
          </a:p>
        </p:txBody>
      </p:sp>
    </p:spTree>
    <p:extLst>
      <p:ext uri="{BB962C8B-B14F-4D97-AF65-F5344CB8AC3E}">
        <p14:creationId xmlns:p14="http://schemas.microsoft.com/office/powerpoint/2010/main" val="20017176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177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1.2. Norm Nr. 1: Corporate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Sustainability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Reporting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Directive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(CSRD)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04718"/>
              </p:ext>
            </p:extLst>
          </p:nvPr>
        </p:nvGraphicFramePr>
        <p:xfrm>
          <a:off x="1055440" y="1153462"/>
          <a:ext cx="9000999" cy="50463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9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0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819615"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Verpflichtung zu umfassender, vergleichbarer Nachhaltigkeitsberichterstattung nach einheitlichen EU-Standards, um Transparenz und Rechenschaft über Umwelt-,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Sozial- und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-Aspekte zu schaffen. 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3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  <a:endParaRPr lang="de-DE" sz="1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Alle großen Unternehmen, 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kapitalmarktorientierte Unternehmen  sowie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bestimmte Tochtergesellschaften und Zweigniederlassungen von Nicht-EU-Unternehmen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Ab Geschäftsjahr 2024 verpflichtend für große kapitalmarktorientierte Unternehmen; gestaffelt bis 2028 für weitere Gruppen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de-DE" sz="13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konkretisierung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„Welche Unternehmen?“ </a:t>
                      </a:r>
                      <a:b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steht aus)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Erstellung eines Nachhaltigkeitsberichts im Lagebericht nach ESRS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Prüfungspflicht des Berichts (Limited Assurance, später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Reasonable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Assurance)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Offenlegung von Strategien, Risiken, Zielen und Kennzahlen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Verknüpfung mit EU-Taxonomie-Daten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Verbindet Nachhaltigkeitsdaten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erstmals 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mit der Finanzberichterstattung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und führt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bei diesen zur Prüfungspflicht. 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</a:t>
                      </a:r>
                      <a:b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Kritikpunkte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Überkomplexe Berichtspflichten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und Datenanforderungen (ESRS)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Erfassung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von zu vielen Unternehmen (zu niedrige Schwellenwerte)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Überlappende Berichtspflichten mit anderen Regularien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(Taxonomie, CSDDD, CBAM)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Harter Übergang zur (späteren)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Prüfungspflicht mit hinreichender Sicherheit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E4109AE-23F5-4D90-AEE7-6D3CEC3A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04" y="686249"/>
            <a:ext cx="400146" cy="40014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FE6D21A-920A-4AB2-81C3-4166515E46B1}"/>
              </a:ext>
            </a:extLst>
          </p:cNvPr>
          <p:cNvSpPr/>
          <p:nvPr/>
        </p:nvSpPr>
        <p:spPr>
          <a:xfrm>
            <a:off x="8872410" y="686779"/>
            <a:ext cx="262386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737CB5C-18C4-4B48-A928-86178DB03B3E}"/>
              </a:ext>
            </a:extLst>
          </p:cNvPr>
          <p:cNvSpPr/>
          <p:nvPr/>
        </p:nvSpPr>
        <p:spPr>
          <a:xfrm>
            <a:off x="10208870" y="113489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22FDC2-D237-48E8-8855-93820B3768E1}"/>
              </a:ext>
            </a:extLst>
          </p:cNvPr>
          <p:cNvSpPr/>
          <p:nvPr/>
        </p:nvSpPr>
        <p:spPr>
          <a:xfrm>
            <a:off x="1055440" y="5333194"/>
            <a:ext cx="9000998" cy="86409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5FC9E6B-ACC8-46B2-9DCF-B3232401E8A0}"/>
              </a:ext>
            </a:extLst>
          </p:cNvPr>
          <p:cNvSpPr/>
          <p:nvPr/>
        </p:nvSpPr>
        <p:spPr>
          <a:xfrm>
            <a:off x="10056438" y="5575825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ACE193-9348-488C-A25A-22528083EA4C}"/>
              </a:ext>
            </a:extLst>
          </p:cNvPr>
          <p:cNvSpPr/>
          <p:nvPr/>
        </p:nvSpPr>
        <p:spPr>
          <a:xfrm>
            <a:off x="10227920" y="5447646"/>
            <a:ext cx="1287404" cy="5683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F54030-D7B1-401A-BCA0-7E0C35C2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4483" y="5667846"/>
            <a:ext cx="421411" cy="4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4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0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1.3. Norm Nr. 2: EU-Taxonomie-Verordnung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5394"/>
              </p:ext>
            </p:extLst>
          </p:nvPr>
        </p:nvGraphicFramePr>
        <p:xfrm>
          <a:off x="1044000" y="1166141"/>
          <a:ext cx="9012440" cy="461441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5005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07435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750691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Einheitliche </a:t>
                      </a:r>
                      <a:r>
                        <a:rPr lang="de-DE" sz="13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Definition ökologisch nachhaltiger wirtschaftlicher Aktivitäten,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um Kapitalflüsse in grüne Investitionen zu lenken und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Greenwashing zu verhindern. 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90667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3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Unternehmen, die unter die NFRD- bzw. CSRD-Berichtspflicht fallen, sowie 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Finanzmarktteilnehmer nach der Offenlegungsverordnung (SFDR); </a:t>
                      </a:r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derzeit sog. PIEs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40211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Ursprüngliche Planung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: Schrittweise Einführung seit 2022: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vollständige Anwendung </a:t>
                      </a:r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aller sechs Umweltziele ab 2025.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957354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Offenlegung, in welchem Umfang Umsätze, Investitionen und Betriebsausgaben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mit der Taxonomie übereinstimmen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Nachweis, dass Aktivitäten einen Beitrag zu Umweltzielen leisten, ohne andere Ziele wesentlich zu beeinträchtigen („Do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significant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harm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“)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Legt die 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ökologische Messlatte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für alle Nachhaltigkeitsangaben fest.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1320316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Komplexität und technische Detailtiefe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Fehlende Wesentlichkeitsschwellen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(unnötiger Aufwand für Randaktivitäten)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Schwierigkeiten bei Anwendung DNSH-Kriterien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(schwer operationalisierbar)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Für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KMU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kann Aufwand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unverhältnismäßig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sein, </a:t>
                      </a:r>
                      <a:b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insbesondere wenn sie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als Teil von Lieferketten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eingebunden sind.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D8B6E241-7570-44D5-91ED-6EAEAAD5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684762"/>
            <a:ext cx="340084" cy="340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9CF2F48-5211-4001-BB7F-302DDCB45124}"/>
              </a:ext>
            </a:extLst>
          </p:cNvPr>
          <p:cNvSpPr/>
          <p:nvPr/>
        </p:nvSpPr>
        <p:spPr>
          <a:xfrm>
            <a:off x="8616280" y="684762"/>
            <a:ext cx="287999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Qualifizierung Wirtschaftsaktivitäten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DE54C57-05DE-483B-82AB-AAA8CBAE4420}"/>
              </a:ext>
            </a:extLst>
          </p:cNvPr>
          <p:cNvSpPr/>
          <p:nvPr/>
        </p:nvSpPr>
        <p:spPr>
          <a:xfrm>
            <a:off x="10208870" y="113489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DAF1F46-C99A-48CB-B9F2-50CC88FDBBE7}"/>
              </a:ext>
            </a:extLst>
          </p:cNvPr>
          <p:cNvSpPr/>
          <p:nvPr/>
        </p:nvSpPr>
        <p:spPr>
          <a:xfrm>
            <a:off x="10071990" y="4847054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E9297A4-2D9F-4C34-B3AD-69B896F71B1C}"/>
              </a:ext>
            </a:extLst>
          </p:cNvPr>
          <p:cNvSpPr/>
          <p:nvPr/>
        </p:nvSpPr>
        <p:spPr>
          <a:xfrm>
            <a:off x="10243472" y="4718875"/>
            <a:ext cx="1287404" cy="9665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EU: Del. Rechtsakt vom 04.07.2025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93019DB-ACD2-4E95-9BF5-7297B8D267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8105" y="5354528"/>
            <a:ext cx="421411" cy="42141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348196C-2E74-4443-A1B4-9C69F819A16F}"/>
              </a:ext>
            </a:extLst>
          </p:cNvPr>
          <p:cNvSpPr/>
          <p:nvPr/>
        </p:nvSpPr>
        <p:spPr>
          <a:xfrm>
            <a:off x="1044000" y="4485841"/>
            <a:ext cx="9000998" cy="129009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0491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1.4. Norm Nr. 3: Deutsches Lieferkettensorgfaltspflichtengesetz (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LkSG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221"/>
              </p:ext>
            </p:extLst>
          </p:nvPr>
        </p:nvGraphicFramePr>
        <p:xfrm>
          <a:off x="1055441" y="1253530"/>
          <a:ext cx="9001000" cy="42816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8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2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879326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Schaffung eines verbindlichen Rahmens für die menschenrechtliche und umweltbezogene Sorgfaltspflicht deutscher Unternehmen in ihren Lieferketten.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Risiken für Menschenrechte und Umwelt in globalen Lieferketten zu erkennen, zu verhindern und zu minimieren. 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9431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Seit 2023: Unternehmen mit mindestens 3.000 Beschäftigten mit Sitz oder Zweigniederlassung in Deutschland.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Seit 2024: Schwelle auf 1.000 Beschäftigte abgesenkt.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In Kraft seit 01.01.2023 mit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gestaffelter Ausweitung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des Geltungsbereichs.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Einrichtung eines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Risikomanagementsystems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Ermittlung und Priorisierung von Menschenrechts- und Umweltrisiken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Präventions- und Abhilfemaßnahmen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bei festgestellten Risiken bzw. Verstößen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Direkte Berichtspflicht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gegenüber dem Bundesamt für Wirtschaft und Ausfuhrkontrolle (BAFA)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Beschwerdeverfahren für betroffene Dienstleiter (i d. R. im Ausland)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Erstes nationales Gesetz seiner Art mit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behördlicher Durchsetzung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(BAFA) und Bußgeldandrohungen.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32046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administrative Belastung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und komplexe Nachweispflichten (insbes. für Mittelstand)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Begrenzte Durchsetzbarkeit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 Ausland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Unsicherheit über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Haftungsumfang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66169F04-94B3-46BD-B2B2-870BCF73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534" y="543946"/>
            <a:ext cx="507719" cy="5077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5C56AB-836B-41EA-931F-CBC7F8947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67" y="635509"/>
            <a:ext cx="360040" cy="3600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CBB9B32-DAB9-4BA3-A323-518ECF477D66}"/>
              </a:ext>
            </a:extLst>
          </p:cNvPr>
          <p:cNvSpPr/>
          <p:nvPr/>
        </p:nvSpPr>
        <p:spPr>
          <a:xfrm>
            <a:off x="8948520" y="686779"/>
            <a:ext cx="2547753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Lieferkettengesetz Deutschland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41487F1-BBA7-4791-85EC-143472C552A6}"/>
              </a:ext>
            </a:extLst>
          </p:cNvPr>
          <p:cNvSpPr/>
          <p:nvPr/>
        </p:nvSpPr>
        <p:spPr>
          <a:xfrm>
            <a:off x="6816081" y="5154665"/>
            <a:ext cx="4464170" cy="978938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Century Gothic" panose="020B0502020202020204" pitchFamily="34" charset="0"/>
              </a:rPr>
              <a:t>Beschluss Bundesrat 17.10.2025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entury Gothic" panose="020B0502020202020204" pitchFamily="34" charset="0"/>
              </a:rPr>
              <a:t>Wegfall der Berichtspflichten und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entury Gothic" panose="020B0502020202020204" pitchFamily="34" charset="0"/>
              </a:rPr>
              <a:t>Empfehlung, CSDDD-Vorgaben direkt zu übernehmen (Vermeidung Über-Erfüllung von EU-Vorgaben)</a:t>
            </a:r>
          </a:p>
        </p:txBody>
      </p:sp>
    </p:spTree>
    <p:extLst>
      <p:ext uri="{BB962C8B-B14F-4D97-AF65-F5344CB8AC3E}">
        <p14:creationId xmlns:p14="http://schemas.microsoft.com/office/powerpoint/2010/main" val="27771429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1529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1.5. Norm Nr. 4: Corporate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Sustainability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Due Diligence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Directive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(CSDDD)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94243"/>
              </p:ext>
            </p:extLst>
          </p:nvPr>
        </p:nvGraphicFramePr>
        <p:xfrm>
          <a:off x="1055440" y="1253532"/>
          <a:ext cx="9073008" cy="46995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5791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57217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951332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Schaffung eines verbindlichen Rahmens für die menschenrechtliche und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umweltbezogene Sorgfaltspflicht entlang der gesamten Wertschöpfungskette.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Unternehmen stärker für die sozialen und ökologischen Folgen ihres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Handelns verantwortlich zu machen. 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Stufenweise Einführung für Unternehmen ab 5.000 Beschäftigen mit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dem Ziel: EU-Unternehmen mit mehr als 1.000 Beschäftigten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einem weltweiten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Nettoumsatz über 450 Mio. EUR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sowie </a:t>
                      </a: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Nicht-EU-Unternehmen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mit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entsprechendem Umsatz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8504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In Kraft getreten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seit 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Gestaffelter Start ab 2027; abhängig von der Unternehmensgröße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82240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Einrichtung eines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Sorgfaltspflichtensystems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Risikoanalyse, Prävention und Abhilfe in der Lieferkette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Berichterstattung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über identifizierte Risiken und Maßnahmen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Zivilrechtliche Haftung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bei Pflichtverstößen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58504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Erste EU-weite Regelung, die rechtlich durchsetzbare Lieferkettenverantwortung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mit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 und Haftungselementen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verbindet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19058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weite Haftungsregelungen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und unklare Definitionen der zivilrechtlichen Verantwortung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Übermäßige Pflichten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entlang der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gesamten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auch indirekten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Lieferkette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Unverhältnismäßiger Aufwand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bei Kontrolle und Berichterstattung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1F92EC3-2718-4560-B7D4-10F6FD9B9EA8}"/>
              </a:ext>
            </a:extLst>
          </p:cNvPr>
          <p:cNvSpPr/>
          <p:nvPr/>
        </p:nvSpPr>
        <p:spPr>
          <a:xfrm>
            <a:off x="8873873" y="2276872"/>
            <a:ext cx="2622401" cy="1368028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Hinweis: Vorschlag</a:t>
            </a: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Rechtsausschuss EU-Parlament 13.10.2025 Begrenzung auf Unternehmen mit mehr als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5.000 Beschäftigten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und mehr als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1,5 Mrd. EUR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Netto-Jahresumsatz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590AA-570D-4ABA-9527-88A04994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16" y="568215"/>
            <a:ext cx="505546" cy="5055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43B58E-0D66-474B-AB9F-AB84F9CC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10" y="698883"/>
            <a:ext cx="304797" cy="30479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AA98DB7-ECEF-4DDF-9EC5-0BD636FDD957}"/>
              </a:ext>
            </a:extLst>
          </p:cNvPr>
          <p:cNvSpPr/>
          <p:nvPr/>
        </p:nvSpPr>
        <p:spPr>
          <a:xfrm>
            <a:off x="9336360" y="686779"/>
            <a:ext cx="215991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Lieferkettengesetz Europa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92C8AD4-7CCD-430B-81A0-94E7A8E9449A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0993606" y="3717913"/>
            <a:ext cx="0" cy="14718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B4D0AF4-B0F7-4E54-B2C0-79230EEA7F4F}"/>
              </a:ext>
            </a:extLst>
          </p:cNvPr>
          <p:cNvSpPr txBox="1"/>
          <p:nvPr/>
        </p:nvSpPr>
        <p:spPr>
          <a:xfrm>
            <a:off x="10455145" y="5168313"/>
            <a:ext cx="6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Folge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440A8D6-7C78-412E-BF9C-8823297D1929}"/>
              </a:ext>
            </a:extLst>
          </p:cNvPr>
          <p:cNvCxnSpPr>
            <a:cxnSpLocks/>
          </p:cNvCxnSpPr>
          <p:nvPr/>
        </p:nvCxnSpPr>
        <p:spPr>
          <a:xfrm flipV="1">
            <a:off x="10610132" y="5545297"/>
            <a:ext cx="404458" cy="92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A696E421-E160-490D-919C-532FC1E69039}"/>
              </a:ext>
            </a:extLst>
          </p:cNvPr>
          <p:cNvSpPr/>
          <p:nvPr/>
        </p:nvSpPr>
        <p:spPr>
          <a:xfrm>
            <a:off x="10139650" y="5287156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CDEB23B-AC69-46C3-B9F9-08C06DAF82BF}"/>
              </a:ext>
            </a:extLst>
          </p:cNvPr>
          <p:cNvSpPr/>
          <p:nvPr/>
        </p:nvSpPr>
        <p:spPr>
          <a:xfrm>
            <a:off x="10349904" y="5189806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8D5C85-2B10-438E-ABBA-5411D064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7813" y="5455861"/>
            <a:ext cx="421411" cy="42141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055AE6B-89E4-4D48-826B-D192F30695A1}"/>
              </a:ext>
            </a:extLst>
          </p:cNvPr>
          <p:cNvSpPr/>
          <p:nvPr/>
        </p:nvSpPr>
        <p:spPr>
          <a:xfrm>
            <a:off x="1057747" y="5157191"/>
            <a:ext cx="9069316" cy="7908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627DA8F-51D4-4ACA-96A0-D46820E4FBC2}"/>
              </a:ext>
            </a:extLst>
          </p:cNvPr>
          <p:cNvSpPr/>
          <p:nvPr/>
        </p:nvSpPr>
        <p:spPr>
          <a:xfrm>
            <a:off x="10208870" y="1251694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</p:spTree>
    <p:extLst>
      <p:ext uri="{BB962C8B-B14F-4D97-AF65-F5344CB8AC3E}">
        <p14:creationId xmlns:p14="http://schemas.microsoft.com/office/powerpoint/2010/main" val="23055604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96&quot;&gt;&lt;/object&gt;&lt;object type=&quot;2&quot; unique_id=&quot;10297&quot;&gt;&lt;object type=&quot;3&quot; unique_id=&quot;10299&quot;&gt;&lt;property id=&quot;20148&quot; value=&quot;5&quot;/&gt;&lt;property id=&quot;20300&quot; value=&quot;Folie 2 - &amp;quot;Musterseite Text, einspaltig&amp;quot;&quot;/&gt;&lt;property id=&quot;20307&quot; value=&quot;257&quot;/&gt;&lt;/object&gt;&lt;object type=&quot;3&quot; unique_id=&quot;10352&quot;&gt;&lt;property id=&quot;20148&quot; value=&quot;5&quot;/&gt;&lt;property id=&quot;20300&quot; value=&quot;Folie 5 - &amp;quot;Musterseite 4 Abb. (Tabelle, Schaubild, Diagramm) + Text (Kommentar)&amp;quot;&quot;/&gt;&lt;property id=&quot;20307&quot; value=&quot;259&quot;/&gt;&lt;/object&gt;&lt;object type=&quot;3&quot; unique_id=&quot;10353&quot;&gt;&lt;property id=&quot;20148&quot; value=&quot;5&quot;/&gt;&lt;property id=&quot;20300&quot; value=&quot;Folie 6 - &amp;quot;Musterseite 6 Abb. (Tabelle, Schaubild, Diagramm)&amp;quot;&quot;/&gt;&lt;property id=&quot;20307&quot; value=&quot;263&quot;/&gt;&lt;/object&gt;&lt;object type=&quot;3&quot; unique_id=&quot;10354&quot;&gt;&lt;property id=&quot;20148&quot; value=&quot;5&quot;/&gt;&lt;property id=&quot;20300&quot; value=&quot;Folie 7 - &amp;quot;Musterseite mit 3 Abb (ein Schwerpunkt)&amp;quot;&quot;/&gt;&lt;property id=&quot;20307&quot; value=&quot;264&quot;/&gt;&lt;/object&gt;&lt;object type=&quot;3&quot; unique_id=&quot;10355&quot;&gt;&lt;property id=&quot;20148&quot; value=&quot;5&quot;/&gt;&lt;property id=&quot;20300&quot; value=&quot;Folie 8 - &amp;quot;Musterseite 1 Abb. groß + Text&amp;quot;&quot;/&gt;&lt;property id=&quot;20307&quot; value=&quot;260&quot;/&gt;&lt;/object&gt;&lt;object type=&quot;3&quot; unique_id=&quot;10356&quot;&gt;&lt;property id=&quot;20148&quot; value=&quot;5&quot;/&gt;&lt;property id=&quot;20300&quot; value=&quot;Folie 9 - &amp;quot;Musterseite ganzseitige Abb. + Headline&amp;quot;&quot;/&gt;&lt;property id=&quot;20307&quot; value=&quot;261&quot;/&gt;&lt;/object&gt;&lt;object type=&quot;3&quot; unique_id=&quot;10357&quot;&gt;&lt;property id=&quot;20148&quot; value=&quot;5&quot;/&gt;&lt;property id=&quot;20300&quot; value=&quot;Folie 10&quot;/&gt;&lt;property id=&quot;20307&quot; value=&quot;262&quot;/&gt;&lt;/object&gt;&lt;object type=&quot;3&quot; unique_id=&quot;10358&quot;&gt;&lt;property id=&quot;20148&quot; value=&quot;5&quot;/&gt;&lt;property id=&quot;20300&quot; value=&quot;Folie 11 - &amp;quot;Kapiteltrenner1&amp;quot;&quot;/&gt;&lt;property id=&quot;20307&quot; value=&quot;258&quot;/&gt;&lt;/object&gt;&lt;object type=&quot;3&quot; unique_id=&quot;10395&quot;&gt;&lt;property id=&quot;20148&quot; value=&quot;5&quot;/&gt;&lt;property id=&quot;20300&quot; value=&quot;Folie 17 - &amp;quot;Einfache Tabelle&amp;quot;&quot;/&gt;&lt;property id=&quot;20307&quot; value=&quot;269&quot;/&gt;&lt;/object&gt;&lt;object type=&quot;3&quot; unique_id=&quot;10396&quot;&gt;&lt;property id=&quot;20148&quot; value=&quot;5&quot;/&gt;&lt;property id=&quot;20300&quot; value=&quot;Folie 18 - &amp;quot;Komplexe Tabelle vollflächig &amp;quot;&quot;/&gt;&lt;property id=&quot;20307&quot; value=&quot;273&quot;/&gt;&lt;/object&gt;&lt;object type=&quot;3&quot; unique_id=&quot;10397&quot;&gt;&lt;property id=&quot;20148&quot; value=&quot;5&quot;/&gt;&lt;property id=&quot;20300&quot; value=&quot;Folie 20 - &amp;quot;Einfache Tabelle&amp;quot;&quot;/&gt;&lt;property id=&quot;20307&quot; value=&quot;271&quot;/&gt;&lt;/object&gt;&lt;object type=&quot;3&quot; unique_id=&quot;10525&quot;&gt;&lt;property id=&quot;20148&quot; value=&quot;5&quot;/&gt;&lt;property id=&quot;20300&quot; value=&quot;Folie 14 - &amp;quot;Einfache Tabelle&amp;quot;&quot;/&gt;&lt;property id=&quot;20307&quot; value=&quot;274&quot;/&gt;&lt;/object&gt;&lt;object type=&quot;3&quot; unique_id=&quot;10735&quot;&gt;&lt;property id=&quot;20148&quot; value=&quot;5&quot;/&gt;&lt;property id=&quot;20300&quot; value=&quot;Folie 22 - &amp;quot;Komplexe Tabelle + 2 Abb.&amp;quot;&quot;/&gt;&lt;property id=&quot;20307&quot; value=&quot;275&quot;/&gt;&lt;/object&gt;&lt;object type=&quot;3&quot; unique_id=&quot;10736&quot;&gt;&lt;property id=&quot;20148&quot; value=&quot;5&quot;/&gt;&lt;property id=&quot;20300&quot; value=&quot;Folie 21 - &amp;quot;Komplexe Tabelle vollflächig &amp;quot;&quot;/&gt;&lt;property id=&quot;20307&quot; value=&quot;276&quot;/&gt;&lt;/object&gt;&lt;object type=&quot;3&quot; unique_id=&quot;10737&quot;&gt;&lt;property id=&quot;20148&quot; value=&quot;5&quot;/&gt;&lt;property id=&quot;20300&quot; value=&quot;Folie 19 - &amp;quot;Komplexe Tabelle + 2 Abb.&amp;quot;&quot;/&gt;&lt;property id=&quot;20307&quot; value=&quot;277&quot;/&gt;&lt;/object&gt;&lt;object type=&quot;3&quot; unique_id=&quot;10738&quot;&gt;&lt;property id=&quot;20148&quot; value=&quot;5&quot;/&gt;&lt;property id=&quot;20300&quot; value=&quot;Folie 15 - &amp;quot;Komplexe Tabelle vollflächig &amp;quot;&quot;/&gt;&lt;property id=&quot;20307&quot; value=&quot;278&quot;/&gt;&lt;/object&gt;&lt;object type=&quot;3&quot; unique_id=&quot;10739&quot;&gt;&lt;property id=&quot;20148&quot; value=&quot;5&quot;/&gt;&lt;property id=&quot;20300&quot; value=&quot;Folie 16 - &amp;quot;Komplexe Tabelle + 2 Abb.&amp;quot;&quot;/&gt;&lt;property id=&quot;20307&quot; value=&quot;279&quot;/&gt;&lt;/object&gt;&lt;object type=&quot;3&quot; unique_id=&quot;11323&quot;&gt;&lt;property id=&quot;20148&quot; value=&quot;5&quot;/&gt;&lt;property id=&quot;20300&quot; value=&quot;Folie 23 - &amp;quot;Einfaches Organigramm&amp;quot;&quot;/&gt;&lt;property id=&quot;20307&quot; value=&quot;282&quot;/&gt;&lt;/object&gt;&lt;object type=&quot;3&quot; unique_id=&quot;11324&quot;&gt;&lt;property id=&quot;20148&quot; value=&quot;5&quot;/&gt;&lt;property id=&quot;20300&quot; value=&quot;Folie 24 - &amp;quot;Komplexes Organigramm&amp;quot;&quot;/&gt;&lt;property id=&quot;20307&quot; value=&quot;281&quot;/&gt;&lt;/object&gt;&lt;object type=&quot;3&quot; unique_id=&quot;11325&quot;&gt;&lt;property id=&quot;20148&quot; value=&quot;5&quot;/&gt;&lt;property id=&quot;20300&quot; value=&quot;Folie 25 - &amp;quot;Kuchendiagramm&amp;quot;&quot;/&gt;&lt;property id=&quot;20307&quot; value=&quot;284&quot;/&gt;&lt;/object&gt;&lt;object type=&quot;3&quot; unique_id=&quot;11326&quot;&gt;&lt;property id=&quot;20148&quot; value=&quot;5&quot;/&gt;&lt;property id=&quot;20300&quot; value=&quot;Folie 26 - &amp;quot;Balkendiagramm&amp;quot;&quot;/&gt;&lt;property id=&quot;20307&quot; value=&quot;285&quot;/&gt;&lt;/object&gt;&lt;object type=&quot;3&quot; unique_id=&quot;11327&quot;&gt;&lt;property id=&quot;20148&quot; value=&quot;5&quot;/&gt;&lt;property id=&quot;20300&quot; value=&quot;Folie 27 - &amp;quot;Liniendiagramm&amp;quot;&quot;/&gt;&lt;property id=&quot;20307&quot; value=&quot;286&quot;/&gt;&lt;/object&gt;&lt;object type=&quot;3&quot; unique_id=&quot;14388&quot;&gt;&lt;property id=&quot;20148&quot; value=&quot;5&quot;/&gt;&lt;property id=&quot;20300&quot; value=&quot;Folie 3 - &amp;quot;Musterseite Textaufzählung, einspaltig&amp;quot;&quot;/&gt;&lt;property id=&quot;20307&quot; value=&quot;290&quot;/&gt;&lt;/object&gt;&lt;object type=&quot;3&quot; unique_id=&quot;15607&quot;&gt;&lt;property id=&quot;20148&quot; value=&quot;5&quot;/&gt;&lt;property id=&quot;20300&quot; value=&quot;Folie 29 - &amp;quot;Name Vorname&amp;#x0D;&amp;#x0A;&amp;quot;&quot;/&gt;&lt;property id=&quot;20307&quot; value=&quot;292&quot;/&gt;&lt;/object&gt;&lt;object type=&quot;3&quot; unique_id=&quot;15918&quot;&gt;&lt;property id=&quot;20148&quot; value=&quot;5&quot;/&gt;&lt;property id=&quot;20300&quot; value=&quot;Folie 1 - &amp;quot;Für Mustermann AG&amp;quot;&quot;/&gt;&lt;property id=&quot;20307&quot; value=&quot;293&quot;/&gt;&lt;/object&gt;&lt;object type=&quot;3&quot; unique_id=&quot;15920&quot;&gt;&lt;property id=&quot;20148&quot; value=&quot;5&quot;/&gt;&lt;property id=&quot;20300&quot; value=&quot;Folie 12 - &amp;quot;Kapiteltrenner 1&amp;quot;&quot;/&gt;&lt;property id=&quot;20307&quot; value=&quot;295&quot;/&gt;&lt;/object&gt;&lt;object type=&quot;3&quot; unique_id=&quot;15921&quot;&gt;&lt;property id=&quot;20148&quot; value=&quot;5&quot;/&gt;&lt;property id=&quot;20300&quot; value=&quot;Folie 13 - &amp;quot;Kapiteltrenner 2&amp;quot;&quot;/&gt;&lt;property id=&quot;20307&quot; value=&quot;296&quot;/&gt;&lt;/object&gt;&lt;object type=&quot;3&quot; unique_id=&quot;15922&quot;&gt;&lt;property id=&quot;20148&quot; value=&quot;5&quot;/&gt;&lt;property id=&quot;20300&quot; value=&quot;Folie 28 - &amp;quot;Teamübersicht&amp;quot;&quot;/&gt;&lt;property id=&quot;20307&quot; value=&quot;297&quot;/&gt;&lt;/object&gt;&lt;object type=&quot;3&quot; unique_id=&quot;15923&quot;&gt;&lt;property id=&quot;20148&quot; value=&quot;5&quot;/&gt;&lt;property id=&quot;20300&quot; value=&quot;Folie 30 - &amp;quot;Wir danken für Ihre Aufmerksamkeit.&amp;quot;&quot;/&gt;&lt;property id=&quot;20307&quot; value=&quot;298&quot;/&gt;&lt;/object&gt;&lt;object type=&quot;3&quot; unique_id=&quot;16089&quot;&gt;&lt;property id=&quot;20148&quot; value=&quot;5&quot;/&gt;&lt;property id=&quot;20300&quot; value=&quot;Folie 4 - &amp;quot;Musterseite Text, zweispaltig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el und Inhalt 1sp">
  <a:themeElements>
    <a:clrScheme name="Bansbach">
      <a:dk1>
        <a:sysClr val="windowText" lastClr="000000"/>
      </a:dk1>
      <a:lt1>
        <a:sysClr val="window" lastClr="FFFFFF"/>
      </a:lt1>
      <a:dk2>
        <a:srgbClr val="BFC0C5"/>
      </a:dk2>
      <a:lt2>
        <a:srgbClr val="FFFFFF"/>
      </a:lt2>
      <a:accent1>
        <a:srgbClr val="00ADC6"/>
      </a:accent1>
      <a:accent2>
        <a:srgbClr val="519027"/>
      </a:accent2>
      <a:accent3>
        <a:srgbClr val="FFDD00"/>
      </a:accent3>
      <a:accent4>
        <a:srgbClr val="F39501"/>
      </a:accent4>
      <a:accent5>
        <a:srgbClr val="D2002D"/>
      </a:accent5>
      <a:accent6>
        <a:srgbClr val="BFC0C5"/>
      </a:accent6>
      <a:hlink>
        <a:srgbClr val="000000"/>
      </a:hlink>
      <a:folHlink>
        <a:srgbClr val="00ADC6"/>
      </a:folHlink>
    </a:clrScheme>
    <a:fontScheme name="Bansbach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>
              <a:lumMod val="50000"/>
            </a:schemeClr>
          </a:solidFill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48404f03-0f7d-469d-87f1-b309537f3bf5</BSO999929>
</file>

<file path=customXml/itemProps1.xml><?xml version="1.0" encoding="utf-8"?>
<ds:datastoreItem xmlns:ds="http://schemas.openxmlformats.org/officeDocument/2006/customXml" ds:itemID="{1B82DF46-E23F-4568-9FF8-3F4A7AE00ACD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5581</Words>
  <Application>Microsoft Office PowerPoint</Application>
  <PresentationFormat>Breitbild</PresentationFormat>
  <Paragraphs>746</Paragraphs>
  <Slides>36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Century Gothic</vt:lpstr>
      <vt:lpstr>Courier New</vt:lpstr>
      <vt:lpstr>Symbol</vt:lpstr>
      <vt:lpstr>Verdana</vt:lpstr>
      <vt:lpstr>Wingdings</vt:lpstr>
      <vt:lpstr>Titel und Inhalt 1sp</vt:lpstr>
      <vt:lpstr>PowerPoint-Präsentation</vt:lpstr>
      <vt:lpstr>PowerPoint-Präsentation</vt:lpstr>
      <vt:lpstr>PowerPoint-Präsentation</vt:lpstr>
      <vt:lpstr>Themenbereich 1 EU-Ebene: Nachhaltigkeits-Regularien und  Omnibus-Verfahren im Überblick (10/2025)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Themenbereich 2 „Entbürokratisierung“: Omnibus-Verfahren der EU</vt:lpstr>
      <vt:lpstr>PowerPoint-Präsentation</vt:lpstr>
      <vt:lpstr>PowerPoint-Präsentation</vt:lpstr>
      <vt:lpstr>PowerPoint-Präsentation</vt:lpstr>
      <vt:lpstr>PowerPoint-Präsentation</vt:lpstr>
      <vt:lpstr>Themenbereich 3 Unternehmen unter 1.000 Mitarbeiter*):  Wahlmöglichkeit zur Berichterstattung</vt:lpstr>
      <vt:lpstr>PowerPoint-Präsentation</vt:lpstr>
      <vt:lpstr>PowerPoint-Präsentation</vt:lpstr>
      <vt:lpstr>PowerPoint-Präsentation</vt:lpstr>
      <vt:lpstr>PowerPoint-Präsentation</vt:lpstr>
      <vt:lpstr>Themenbereich 4 Regierungsentwurf zum CSRD-UmsG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Unser Fortbildungsangebot zur Nachhaltigkeit</vt:lpstr>
      <vt:lpstr>PowerPoint-Präsentation</vt:lpstr>
      <vt:lpstr>PowerPoint-Präsentation</vt:lpstr>
      <vt:lpstr> Weitere Informationen und Rückfragen rund um das Thema Nachhaltigkeit</vt:lpstr>
    </vt:vector>
  </TitlesOfParts>
  <Company>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Mayr</dc:creator>
  <cp:lastModifiedBy>Hirth, Tina - LÖSLE</cp:lastModifiedBy>
  <cp:revision>1939</cp:revision>
  <cp:lastPrinted>2025-11-05T07:11:57Z</cp:lastPrinted>
  <dcterms:created xsi:type="dcterms:W3CDTF">2011-08-03T14:32:44Z</dcterms:created>
  <dcterms:modified xsi:type="dcterms:W3CDTF">2025-11-05T10:49:08Z</dcterms:modified>
</cp:coreProperties>
</file>