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39"/>
  </p:notesMasterIdLst>
  <p:handoutMasterIdLst>
    <p:handoutMasterId r:id="rId40"/>
  </p:handoutMasterIdLst>
  <p:sldIdLst>
    <p:sldId id="4980" r:id="rId3"/>
    <p:sldId id="5034" r:id="rId4"/>
    <p:sldId id="361" r:id="rId5"/>
    <p:sldId id="5587" r:id="rId6"/>
    <p:sldId id="5578" r:id="rId7"/>
    <p:sldId id="5581" r:id="rId8"/>
    <p:sldId id="5582" r:id="rId9"/>
    <p:sldId id="5586" r:id="rId10"/>
    <p:sldId id="5580" r:id="rId11"/>
    <p:sldId id="5585" r:id="rId12"/>
    <p:sldId id="5584" r:id="rId13"/>
    <p:sldId id="5583" r:id="rId14"/>
    <p:sldId id="5588" r:id="rId15"/>
    <p:sldId id="5575" r:id="rId16"/>
    <p:sldId id="5577" r:id="rId17"/>
    <p:sldId id="5589" r:id="rId18"/>
    <p:sldId id="5044" r:id="rId19"/>
    <p:sldId id="5033" r:id="rId20"/>
    <p:sldId id="5036" r:id="rId21"/>
    <p:sldId id="5592" r:id="rId22"/>
    <p:sldId id="5590" r:id="rId23"/>
    <p:sldId id="5591" r:id="rId24"/>
    <p:sldId id="5030" r:id="rId25"/>
    <p:sldId id="5026" r:id="rId26"/>
    <p:sldId id="5304" r:id="rId27"/>
    <p:sldId id="5572" r:id="rId28"/>
    <p:sldId id="5223" r:id="rId29"/>
    <p:sldId id="5574" r:id="rId30"/>
    <p:sldId id="5224" r:id="rId31"/>
    <p:sldId id="5232" r:id="rId32"/>
    <p:sldId id="5594" r:id="rId33"/>
    <p:sldId id="5233" r:id="rId34"/>
    <p:sldId id="5593" r:id="rId35"/>
    <p:sldId id="5595" r:id="rId36"/>
    <p:sldId id="5596" r:id="rId37"/>
    <p:sldId id="4989" r:id="rId38"/>
  </p:sldIdLst>
  <p:sldSz cx="12192000" cy="6858000"/>
  <p:notesSz cx="6735763" cy="9866313"/>
  <p:custDataLst>
    <p:tags r:id="rId41"/>
  </p:custData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b="1" kern="1200">
        <a:solidFill>
          <a:schemeClr val="tx1"/>
        </a:solidFill>
        <a:latin typeface="Verdana" panose="020B060403050404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09">
          <p15:clr>
            <a:srgbClr val="A4A3A4"/>
          </p15:clr>
        </p15:guide>
        <p15:guide id="2" orient="horz" pos="2296">
          <p15:clr>
            <a:srgbClr val="A4A3A4"/>
          </p15:clr>
        </p15:guide>
        <p15:guide id="3" orient="horz" pos="2363">
          <p15:clr>
            <a:srgbClr val="A4A3A4"/>
          </p15:clr>
        </p15:guide>
        <p15:guide id="4" pos="2691">
          <p15:clr>
            <a:srgbClr val="A4A3A4"/>
          </p15:clr>
        </p15:guide>
        <p15:guide id="5" pos="2596">
          <p15:clr>
            <a:srgbClr val="A4A3A4"/>
          </p15:clr>
        </p15:guide>
        <p15:guide id="6" pos="7381">
          <p15:clr>
            <a:srgbClr val="A4A3A4"/>
          </p15:clr>
        </p15:guide>
        <p15:guide id="7" pos="5110" userDrawn="1">
          <p15:clr>
            <a:srgbClr val="A4A3A4"/>
          </p15:clr>
        </p15:guide>
        <p15:guide id="8" pos="307">
          <p15:clr>
            <a:srgbClr val="A4A3A4"/>
          </p15:clr>
        </p15:guide>
        <p15:guide id="9" pos="4989">
          <p15:clr>
            <a:srgbClr val="A4A3A4"/>
          </p15:clr>
        </p15:guide>
        <p15:guide id="10" pos="647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lein, Paula - LÖSLE" initials="KP-L" lastIdx="0" clrIdx="0">
    <p:extLst>
      <p:ext uri="{19B8F6BF-5375-455C-9EA6-DF929625EA0E}">
        <p15:presenceInfo xmlns:p15="http://schemas.microsoft.com/office/powerpoint/2012/main" userId="S-1-5-21-134908484-2103704901-1513918487-161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8B22"/>
    <a:srgbClr val="C5F1C5"/>
    <a:srgbClr val="00B0F0"/>
    <a:srgbClr val="A2E8A2"/>
    <a:srgbClr val="FFFFA3"/>
    <a:srgbClr val="F2D9D9"/>
    <a:srgbClr val="CCECFF"/>
    <a:srgbClr val="F2F2F3"/>
    <a:srgbClr val="FADDCB"/>
    <a:srgbClr val="CBE3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Dunkle Formatvorlage 1 - Akz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5BE263C-DBD7-4A20-BB59-AAB30ACAA65A}" styleName="Mittlere Formatvorlage 3 - Akz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0760" autoAdjust="0"/>
  </p:normalViewPr>
  <p:slideViewPr>
    <p:cSldViewPr>
      <p:cViewPr>
        <p:scale>
          <a:sx n="200" d="100"/>
          <a:sy n="200" d="100"/>
        </p:scale>
        <p:origin x="-6162" y="-4548"/>
      </p:cViewPr>
      <p:guideLst>
        <p:guide orient="horz" pos="709"/>
        <p:guide orient="horz" pos="2296"/>
        <p:guide orient="horz" pos="2363"/>
        <p:guide pos="2691"/>
        <p:guide pos="2596"/>
        <p:guide pos="7381"/>
        <p:guide pos="5110"/>
        <p:guide pos="307"/>
        <p:guide pos="4989"/>
        <p:guide pos="647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00" d="100"/>
        <a:sy n="300" d="100"/>
      </p:scale>
      <p:origin x="0" y="0"/>
    </p:cViewPr>
  </p:notesTextViewPr>
  <p:sorterViewPr>
    <p:cViewPr>
      <p:scale>
        <a:sx n="100" d="100"/>
        <a:sy n="100" d="100"/>
      </p:scale>
      <p:origin x="0" y="-42528"/>
    </p:cViewPr>
  </p:sorterViewPr>
  <p:notesViewPr>
    <p:cSldViewPr>
      <p:cViewPr varScale="1">
        <p:scale>
          <a:sx n="164" d="100"/>
          <a:sy n="164" d="100"/>
        </p:scale>
        <p:origin x="-1494" y="-96"/>
      </p:cViewPr>
      <p:guideLst>
        <p:guide orient="horz" pos="3110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Vor</a:t>
            </a:r>
            <a:r>
              <a:rPr lang="en-US" dirty="0"/>
              <a:t> Omnibus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spPr>
            <a:solidFill>
              <a:srgbClr val="00B0F0"/>
            </a:solidFill>
          </c:spPr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B0B-448E-915D-6234F2067FAF}"/>
              </c:ext>
            </c:extLst>
          </c:dPt>
          <c:dPt>
            <c:idx val="1"/>
            <c:bubble3D val="0"/>
            <c:spPr>
              <a:solidFill>
                <a:srgbClr val="228B2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61-4EDD-BD98-229CA6939595}"/>
              </c:ext>
            </c:extLst>
          </c:dPt>
          <c:cat>
            <c:strRef>
              <c:f>Tabelle1!$A$2:$A$3</c:f>
              <c:strCache>
                <c:ptCount val="2"/>
                <c:pt idx="0">
                  <c:v>Direkt berichtspflichtig
(CSRD - ESRS)</c:v>
                </c:pt>
                <c:pt idx="1">
                  <c:v>Indirekt berichtspflichtig (VSME)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15000</c:v>
                </c:pt>
                <c:pt idx="1">
                  <c:v>25000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61-4EDD-BD98-229CA69395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err="1"/>
              <a:t>Nach</a:t>
            </a:r>
            <a:r>
              <a:rPr lang="en-US" dirty="0"/>
              <a:t> Omnibus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title>
    <c:autoTitleDeleted val="0"/>
    <c:plotArea>
      <c:layout/>
      <c:doughnutChart>
        <c:varyColors val="1"/>
        <c:ser>
          <c:idx val="0"/>
          <c:order val="0"/>
          <c:tx>
            <c:strRef>
              <c:f>Tabelle1!$B$1</c:f>
              <c:strCache>
                <c:ptCount val="1"/>
                <c:pt idx="0">
                  <c:v>Verkauf</c:v>
                </c:pt>
              </c:strCache>
            </c:strRef>
          </c:tx>
          <c:spPr>
            <a:solidFill>
              <a:srgbClr val="00B0F0"/>
            </a:solidFill>
          </c:spPr>
          <c:dPt>
            <c:idx val="0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993-4C2D-9409-D0FC7E1244C1}"/>
              </c:ext>
            </c:extLst>
          </c:dPt>
          <c:dPt>
            <c:idx val="1"/>
            <c:bubble3D val="0"/>
            <c:spPr>
              <a:solidFill>
                <a:srgbClr val="228B2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993-4C2D-9409-D0FC7E1244C1}"/>
              </c:ext>
            </c:extLst>
          </c:dPt>
          <c:cat>
            <c:strRef>
              <c:f>Tabelle1!$A$2:$A$3</c:f>
              <c:strCache>
                <c:ptCount val="2"/>
                <c:pt idx="0">
                  <c:v>Direkt berichtspflichtig
(CSRD - ESRS)</c:v>
                </c:pt>
                <c:pt idx="1">
                  <c:v>Indirekt berichtspflichtig (VSME)</c:v>
                </c:pt>
              </c:strCache>
            </c:strRef>
          </c:cat>
          <c:val>
            <c:numRef>
              <c:f>Tabelle1!$B$2:$B$3</c:f>
              <c:numCache>
                <c:formatCode>General</c:formatCode>
                <c:ptCount val="2"/>
                <c:pt idx="0">
                  <c:v>3000</c:v>
                </c:pt>
                <c:pt idx="1">
                  <c:v>37000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93-4C2D-9409-D0FC7E124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45382FEA-FF1D-4AA6-93E7-9F1707EE8F27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6" y="14"/>
            <a:ext cx="2917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18" tIns="44659" rIns="89318" bIns="44659" numCol="1" anchor="t" anchorCtr="0" compatLnSpc="1">
            <a:prstTxWarp prst="textNoShape">
              <a:avLst/>
            </a:prstTxWarp>
          </a:bodyPr>
          <a:lstStyle>
            <a:lvl1pPr defTabSz="893704" eaLnBrk="1" hangingPunct="1">
              <a:spcBef>
                <a:spcPct val="0"/>
              </a:spcBef>
              <a:buFontTx/>
              <a:buNone/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B26CC24-CAB7-472E-9F26-D045C8788903}"/>
              </a:ext>
            </a:extLst>
          </p:cNvPr>
          <p:cNvSpPr>
            <a:spLocks noGrp="1"/>
          </p:cNvSpPr>
          <p:nvPr>
            <p:ph type="dt" sz="quarter" idx="1"/>
          </p:nvPr>
        </p:nvSpPr>
        <p:spPr bwMode="auto">
          <a:xfrm>
            <a:off x="3817949" y="14"/>
            <a:ext cx="2916236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18" tIns="44659" rIns="89318" bIns="44659" numCol="1" anchor="t" anchorCtr="0" compatLnSpc="1">
            <a:prstTxWarp prst="textNoShape">
              <a:avLst/>
            </a:prstTxWarp>
          </a:bodyPr>
          <a:lstStyle>
            <a:lvl1pPr algn="r" defTabSz="893704" eaLnBrk="1" hangingPunct="1">
              <a:spcBef>
                <a:spcPct val="0"/>
              </a:spcBef>
              <a:buFontTx/>
              <a:buNone/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145475BB-1967-4DBD-8FAE-A5F95E54F63E}" type="datetimeFigureOut">
              <a:rPr lang="de-DE" altLang="de-DE"/>
              <a:pPr>
                <a:defRPr/>
              </a:pPr>
              <a:t>05.11.2025</a:t>
            </a:fld>
            <a:endParaRPr lang="de-DE" alt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5AB038A-8BDC-43A3-8A6C-4E6AAD0566F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 bwMode="auto">
          <a:xfrm>
            <a:off x="16" y="9371017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18" tIns="44659" rIns="89318" bIns="44659" numCol="1" anchor="b" anchorCtr="0" compatLnSpc="1">
            <a:prstTxWarp prst="textNoShape">
              <a:avLst/>
            </a:prstTxWarp>
          </a:bodyPr>
          <a:lstStyle>
            <a:lvl1pPr defTabSz="893704" eaLnBrk="1" hangingPunct="1">
              <a:spcBef>
                <a:spcPct val="0"/>
              </a:spcBef>
              <a:buFontTx/>
              <a:buNone/>
              <a:defRPr sz="12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095B366-1A5F-46BD-BF3B-E5468385E96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 bwMode="auto">
          <a:xfrm>
            <a:off x="3817949" y="9371017"/>
            <a:ext cx="2916236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9318" tIns="44659" rIns="89318" bIns="44659" numCol="1" anchor="b" anchorCtr="0" compatLnSpc="1">
            <a:prstTxWarp prst="textNoShape">
              <a:avLst/>
            </a:prstTxWarp>
          </a:bodyPr>
          <a:lstStyle>
            <a:lvl1pPr algn="r" defTabSz="893280" eaLnBrk="1" hangingPunct="1">
              <a:spcBef>
                <a:spcPct val="0"/>
              </a:spcBef>
              <a:buFontTx/>
              <a:buNone/>
              <a:defRPr sz="12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BFF51A-F969-498D-8CB2-775AB223EAE4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8FEEE5E-C4CB-450C-ADB8-53C95514F52A}"/>
              </a:ext>
            </a:extLst>
          </p:cNvPr>
          <p:cNvSpPr>
            <a:spLocks noGrp="1"/>
          </p:cNvSpPr>
          <p:nvPr>
            <p:ph type="hdr" sz="quarter"/>
          </p:nvPr>
        </p:nvSpPr>
        <p:spPr bwMode="auto">
          <a:xfrm>
            <a:off x="16" y="14"/>
            <a:ext cx="2917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205" tIns="47101" rIns="94205" bIns="47101" numCol="1" anchor="t" anchorCtr="0" compatLnSpc="1">
            <a:prstTxWarp prst="textNoShape">
              <a:avLst/>
            </a:prstTxWarp>
          </a:bodyPr>
          <a:lstStyle>
            <a:lvl1pPr defTabSz="893704" eaLnBrk="1" hangingPunct="1">
              <a:spcBef>
                <a:spcPct val="0"/>
              </a:spcBef>
              <a:buFontTx/>
              <a:buNone/>
              <a:defRPr sz="13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A982013-6FC1-4260-98FD-59BB2908D96A}"/>
              </a:ext>
            </a:extLst>
          </p:cNvPr>
          <p:cNvSpPr>
            <a:spLocks noGrp="1"/>
          </p:cNvSpPr>
          <p:nvPr>
            <p:ph type="dt" idx="1"/>
          </p:nvPr>
        </p:nvSpPr>
        <p:spPr bwMode="auto">
          <a:xfrm>
            <a:off x="3816366" y="14"/>
            <a:ext cx="29178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205" tIns="47101" rIns="94205" bIns="47101" numCol="1" anchor="t" anchorCtr="0" compatLnSpc="1">
            <a:prstTxWarp prst="textNoShape">
              <a:avLst/>
            </a:prstTxWarp>
          </a:bodyPr>
          <a:lstStyle>
            <a:lvl1pPr algn="r" defTabSz="893704" eaLnBrk="1" hangingPunct="1">
              <a:spcBef>
                <a:spcPct val="0"/>
              </a:spcBef>
              <a:buFontTx/>
              <a:buNone/>
              <a:defRPr sz="13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299BA0A-5E5E-4A31-82FA-5F4ED4E2349A}" type="datetimeFigureOut">
              <a:rPr lang="de-DE" altLang="de-DE"/>
              <a:pPr>
                <a:defRPr/>
              </a:pPr>
              <a:t>05.11.2025</a:t>
            </a:fld>
            <a:endParaRPr lang="de-DE" alt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27F54D78-898E-453A-8021-6AF9700CEE0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5725" y="744538"/>
            <a:ext cx="6564313" cy="36941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077" tIns="47538" rIns="95077" bIns="47538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0651C42D-28F8-4FD7-AFF3-F570E8219F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 bwMode="auto">
          <a:xfrm>
            <a:off x="673115" y="4686305"/>
            <a:ext cx="5389563" cy="444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205" tIns="47101" rIns="94205" bIns="4710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Textmasterformat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58BDA06-856D-498E-8376-46DBB854B93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 bwMode="auto">
          <a:xfrm>
            <a:off x="16" y="9371017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205" tIns="47101" rIns="94205" bIns="47101" numCol="1" anchor="b" anchorCtr="0" compatLnSpc="1">
            <a:prstTxWarp prst="textNoShape">
              <a:avLst/>
            </a:prstTxWarp>
          </a:bodyPr>
          <a:lstStyle>
            <a:lvl1pPr defTabSz="893704" eaLnBrk="1" hangingPunct="1">
              <a:spcBef>
                <a:spcPct val="0"/>
              </a:spcBef>
              <a:buFontTx/>
              <a:buNone/>
              <a:defRPr sz="1300" b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25FB8C4-553B-4631-B9A4-7DB6E478BC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xfrm>
            <a:off x="3816366" y="9371017"/>
            <a:ext cx="29178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205" tIns="47101" rIns="94205" bIns="47101" numCol="1" anchor="b" anchorCtr="0" compatLnSpc="1">
            <a:prstTxWarp prst="textNoShape">
              <a:avLst/>
            </a:prstTxWarp>
          </a:bodyPr>
          <a:lstStyle>
            <a:lvl1pPr algn="r" defTabSz="893280" eaLnBrk="1" hangingPunct="1">
              <a:spcBef>
                <a:spcPct val="0"/>
              </a:spcBef>
              <a:buFontTx/>
              <a:buNone/>
              <a:defRPr sz="1300" b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79AC2DF-086D-4F2C-A1B1-9D3E7D7D91D9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bildplatzhalter 1">
            <a:extLst>
              <a:ext uri="{FF2B5EF4-FFF2-40B4-BE49-F238E27FC236}">
                <a16:creationId xmlns:a16="http://schemas.microsoft.com/office/drawing/2014/main" id="{C145C11D-F440-46FD-88DB-C517A0395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izenplatzhalter 2">
            <a:extLst>
              <a:ext uri="{FF2B5EF4-FFF2-40B4-BE49-F238E27FC236}">
                <a16:creationId xmlns:a16="http://schemas.microsoft.com/office/drawing/2014/main" id="{80E837CA-FA21-455C-B68B-9E9D1D1AA7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29700" name="Foliennummernplatzhalter 3">
            <a:extLst>
              <a:ext uri="{FF2B5EF4-FFF2-40B4-BE49-F238E27FC236}">
                <a16:creationId xmlns:a16="http://schemas.microsoft.com/office/drawing/2014/main" id="{954EB715-2F75-4209-A895-47AAB20F1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10" indent="-257743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61125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90694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18765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52860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86952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21048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5147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1DF81F-2DB9-445F-BE54-E14C603FF5F8}" type="slidenum">
              <a:rPr lang="de-DE" altLang="de-DE" sz="1400"/>
              <a:pPr>
                <a:spcBef>
                  <a:spcPct val="0"/>
                </a:spcBef>
              </a:pPr>
              <a:t>1</a:t>
            </a:fld>
            <a:endParaRPr lang="de-DE" altLang="de-DE" sz="1400"/>
          </a:p>
        </p:txBody>
      </p:sp>
    </p:spTree>
    <p:extLst>
      <p:ext uri="{BB962C8B-B14F-4D97-AF65-F5344CB8AC3E}">
        <p14:creationId xmlns:p14="http://schemas.microsoft.com/office/powerpoint/2010/main" val="406325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Folienbildplatzhalter 1">
            <a:extLst>
              <a:ext uri="{FF2B5EF4-FFF2-40B4-BE49-F238E27FC236}">
                <a16:creationId xmlns:a16="http://schemas.microsoft.com/office/drawing/2014/main" id="{C145C11D-F440-46FD-88DB-C517A0395B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Notizenplatzhalter 2">
            <a:extLst>
              <a:ext uri="{FF2B5EF4-FFF2-40B4-BE49-F238E27FC236}">
                <a16:creationId xmlns:a16="http://schemas.microsoft.com/office/drawing/2014/main" id="{80E837CA-FA21-455C-B68B-9E9D1D1AA7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de-DE" altLang="de-DE">
              <a:latin typeface="Arial" panose="020B0604020202020204" pitchFamily="34" charset="0"/>
            </a:endParaRPr>
          </a:p>
        </p:txBody>
      </p:sp>
      <p:sp>
        <p:nvSpPr>
          <p:cNvPr id="29700" name="Foliennummernplatzhalter 3">
            <a:extLst>
              <a:ext uri="{FF2B5EF4-FFF2-40B4-BE49-F238E27FC236}">
                <a16:creationId xmlns:a16="http://schemas.microsoft.com/office/drawing/2014/main" id="{954EB715-2F75-4209-A895-47AAB20F1A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10" indent="-257743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61125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90694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918765" indent="-203485" defTabSz="884771">
              <a:spcBef>
                <a:spcPct val="30000"/>
              </a:spcBef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52860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86952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21048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55147" indent="-203485" defTabSz="884771" eaLnBrk="0" fontAlgn="base" hangingPunct="0">
              <a:spcBef>
                <a:spcPct val="3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061DF81F-2DB9-445F-BE54-E14C603FF5F8}" type="slidenum">
              <a:rPr lang="de-DE" altLang="de-DE" sz="1400"/>
              <a:pPr>
                <a:spcBef>
                  <a:spcPct val="0"/>
                </a:spcBef>
              </a:pPr>
              <a:t>2</a:t>
            </a:fld>
            <a:endParaRPr lang="de-DE" altLang="de-DE" sz="1400"/>
          </a:p>
        </p:txBody>
      </p:sp>
    </p:spTree>
    <p:extLst>
      <p:ext uri="{BB962C8B-B14F-4D97-AF65-F5344CB8AC3E}">
        <p14:creationId xmlns:p14="http://schemas.microsoft.com/office/powerpoint/2010/main" val="406325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9AC2DF-086D-4F2C-A1B1-9D3E7D7D91D9}" type="slidenum">
              <a:rPr lang="de-DE" altLang="de-DE" smtClean="0"/>
              <a:pPr>
                <a:defRPr/>
              </a:pPr>
              <a:t>25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386887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9AC2DF-086D-4F2C-A1B1-9D3E7D7D91D9}" type="slidenum">
              <a:rPr lang="de-DE" altLang="de-DE" smtClean="0"/>
              <a:pPr>
                <a:defRPr/>
              </a:pPr>
              <a:t>26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98152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9AC2DF-086D-4F2C-A1B1-9D3E7D7D91D9}" type="slidenum">
              <a:rPr lang="de-DE" altLang="de-DE" smtClean="0"/>
              <a:pPr>
                <a:defRPr/>
              </a:pPr>
              <a:t>33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6005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8">
            <a:extLst>
              <a:ext uri="{FF2B5EF4-FFF2-40B4-BE49-F238E27FC236}">
                <a16:creationId xmlns:a16="http://schemas.microsoft.com/office/drawing/2014/main" id="{1665837B-3F86-4A73-A69F-8C8A8FEBD9B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15588" y="6289675"/>
            <a:ext cx="148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de-DE" altLang="de-DE" sz="2800" dirty="0">
                <a:solidFill>
                  <a:srgbClr val="228B22"/>
                </a:solidFill>
                <a:latin typeface="Century Gothic" panose="020B0502020202020204" pitchFamily="34" charset="0"/>
              </a:rPr>
              <a:t>#</a:t>
            </a:r>
            <a:fld id="{BE955CD1-847F-43F8-BC28-DF05C6BC55F5}" type="slidenum">
              <a:rPr lang="de-DE" altLang="de-DE" sz="2800" smtClean="0">
                <a:solidFill>
                  <a:srgbClr val="228B22"/>
                </a:solidFill>
                <a:latin typeface="Century Gothic" panose="020B0502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de-DE" altLang="de-DE" sz="2800" dirty="0">
              <a:solidFill>
                <a:srgbClr val="228B22"/>
              </a:solidFill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235E8E6-7ACC-4CB7-9FF7-20EE898A53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/>
              <a:t>Seite </a:t>
            </a:r>
            <a:fld id="{8B2E5E29-7CCE-4537-A1B3-72F983BC9E54}" type="slidenum">
              <a:rPr lang="de-DE" altLang="de-DE" smtClean="0"/>
              <a:pPr>
                <a:defRPr/>
              </a:pPr>
              <a:t>‹Nr.›</a:t>
            </a:fld>
            <a:r>
              <a:rPr lang="de-DE" altLang="de-DE"/>
              <a:t>  |</a:t>
            </a:r>
          </a:p>
        </p:txBody>
      </p:sp>
      <p:cxnSp>
        <p:nvCxnSpPr>
          <p:cNvPr id="10" name="Gerade Verbindung 10">
            <a:extLst>
              <a:ext uri="{FF2B5EF4-FFF2-40B4-BE49-F238E27FC236}">
                <a16:creationId xmlns:a16="http://schemas.microsoft.com/office/drawing/2014/main" id="{9BB361AB-A55C-4ECF-8BE3-7FBBB3BA7E17}"/>
              </a:ext>
            </a:extLst>
          </p:cNvPr>
          <p:cNvCxnSpPr/>
          <p:nvPr userDrawn="1"/>
        </p:nvCxnSpPr>
        <p:spPr>
          <a:xfrm>
            <a:off x="481013" y="6408738"/>
            <a:ext cx="9610725" cy="158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7">
            <a:extLst>
              <a:ext uri="{FF2B5EF4-FFF2-40B4-BE49-F238E27FC236}">
                <a16:creationId xmlns:a16="http://schemas.microsoft.com/office/drawing/2014/main" id="{2864DEEB-AB19-421E-BD7A-195152D6BE0B}"/>
              </a:ext>
            </a:extLst>
          </p:cNvPr>
          <p:cNvCxnSpPr/>
          <p:nvPr userDrawn="1"/>
        </p:nvCxnSpPr>
        <p:spPr>
          <a:xfrm>
            <a:off x="481013" y="479425"/>
            <a:ext cx="9610725" cy="15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liennummernplatzhalter 2">
            <a:extLst>
              <a:ext uri="{FF2B5EF4-FFF2-40B4-BE49-F238E27FC236}">
                <a16:creationId xmlns:a16="http://schemas.microsoft.com/office/drawing/2014/main" id="{7ED752C9-6AF0-4CFD-AF08-0B2910243AD3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9425" y="6464660"/>
            <a:ext cx="961072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e-DE" altLang="de-DE" sz="800" b="0" i="0" dirty="0">
                <a:latin typeface="Century Gothic" panose="020B0502020202020204" pitchFamily="34" charset="0"/>
              </a:rPr>
              <a:t>ESG aktuell 11/2025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39EA4B7-9884-43CF-ACC1-0BBAB6B37AF8}"/>
              </a:ext>
            </a:extLst>
          </p:cNvPr>
          <p:cNvSpPr txBox="1"/>
          <p:nvPr userDrawn="1"/>
        </p:nvSpPr>
        <p:spPr>
          <a:xfrm>
            <a:off x="11533475" y="5589240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de-DE" sz="900" b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  <a:cs typeface="Arial" pitchFamily="34" charset="0"/>
              </a:rPr>
              <a:t>09/2025</a:t>
            </a:r>
            <a:endParaRPr lang="de-DE" sz="900" b="0" dirty="0">
              <a:solidFill>
                <a:srgbClr val="228B22"/>
              </a:solidFill>
              <a:highlight>
                <a:srgbClr val="228B22"/>
              </a:highligh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6E5D14A7-3250-45EC-9DF7-D5B1059722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000" y="226800"/>
            <a:ext cx="1938532" cy="27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50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Kapiteltrenn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117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gramm groß +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E986B50-8403-47DB-B58A-7BD600B93CE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>
              <a:defRPr/>
            </a:pPr>
            <a:r>
              <a:rPr lang="de-DE" altLang="de-DE" dirty="0"/>
              <a:t>Seite </a:t>
            </a:r>
            <a:fld id="{7B248E7E-1C91-400F-81C0-EBEF27D336F4}" type="slidenum">
              <a:rPr lang="de-DE" altLang="de-DE" smtClean="0"/>
              <a:pPr>
                <a:defRPr/>
              </a:pPr>
              <a:t>‹Nr.›</a:t>
            </a:fld>
            <a:r>
              <a:rPr lang="de-DE" altLang="de-DE" dirty="0"/>
              <a:t>  |</a:t>
            </a:r>
          </a:p>
        </p:txBody>
      </p:sp>
    </p:spTree>
    <p:extLst>
      <p:ext uri="{BB962C8B-B14F-4D97-AF65-F5344CB8AC3E}">
        <p14:creationId xmlns:p14="http://schemas.microsoft.com/office/powerpoint/2010/main" val="1839501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7">
            <a:extLst>
              <a:ext uri="{FF2B5EF4-FFF2-40B4-BE49-F238E27FC236}">
                <a16:creationId xmlns:a16="http://schemas.microsoft.com/office/drawing/2014/main" id="{C743F5D4-2F57-45CF-8FE9-203339552187}"/>
              </a:ext>
            </a:extLst>
          </p:cNvPr>
          <p:cNvCxnSpPr/>
          <p:nvPr userDrawn="1"/>
        </p:nvCxnSpPr>
        <p:spPr>
          <a:xfrm>
            <a:off x="481013" y="479425"/>
            <a:ext cx="9610725" cy="15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Grafik 9">
            <a:extLst>
              <a:ext uri="{FF2B5EF4-FFF2-40B4-BE49-F238E27FC236}">
                <a16:creationId xmlns:a16="http://schemas.microsoft.com/office/drawing/2014/main" id="{039FAEB3-E723-4624-B37F-A92F684F7F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639738"/>
            <a:ext cx="3608839" cy="505969"/>
          </a:xfrm>
          <a:prstGeom prst="rect">
            <a:avLst/>
          </a:prstGeom>
        </p:spPr>
      </p:pic>
      <p:cxnSp>
        <p:nvCxnSpPr>
          <p:cNvPr id="13" name="Gerade Verbindung 10">
            <a:extLst>
              <a:ext uri="{FF2B5EF4-FFF2-40B4-BE49-F238E27FC236}">
                <a16:creationId xmlns:a16="http://schemas.microsoft.com/office/drawing/2014/main" id="{36FEFF3C-4DC7-44D7-A661-B76AA3367E1D}"/>
              </a:ext>
            </a:extLst>
          </p:cNvPr>
          <p:cNvCxnSpPr/>
          <p:nvPr userDrawn="1"/>
        </p:nvCxnSpPr>
        <p:spPr>
          <a:xfrm>
            <a:off x="481013" y="6408738"/>
            <a:ext cx="9610725" cy="158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liennummernplatzhalter 5">
            <a:extLst>
              <a:ext uri="{FF2B5EF4-FFF2-40B4-BE49-F238E27FC236}">
                <a16:creationId xmlns:a16="http://schemas.microsoft.com/office/drawing/2014/main" id="{3DAD4497-ACE0-4EAC-BF7F-4A4652DC7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363" y="6656388"/>
            <a:ext cx="768350" cy="1238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spcBef>
                <a:spcPct val="0"/>
              </a:spcBef>
              <a:buFontTx/>
              <a:buNone/>
              <a:defRPr sz="8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de-DE" altLang="de-DE" dirty="0"/>
              <a:t>Seite </a:t>
            </a:r>
            <a:fld id="{7B248E7E-1C91-400F-81C0-EBEF27D336F4}" type="slidenum">
              <a:rPr lang="de-DE" altLang="de-DE" smtClean="0"/>
              <a:pPr>
                <a:defRPr/>
              </a:pPr>
              <a:t>‹Nr.›</a:t>
            </a:fld>
            <a:r>
              <a:rPr lang="de-DE" altLang="de-DE" dirty="0"/>
              <a:t>  |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EEF1B868-7E4C-4875-8B66-CBE3F69D421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15588" y="6289675"/>
            <a:ext cx="148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de-DE" altLang="de-DE" sz="2800" dirty="0">
                <a:solidFill>
                  <a:srgbClr val="228B22"/>
                </a:solidFill>
                <a:latin typeface="Century Gothic" panose="020B0502020202020204" pitchFamily="34" charset="0"/>
              </a:rPr>
              <a:t>#</a:t>
            </a:r>
            <a:fld id="{A4E2615D-E42F-4575-8A5B-0C539D987303}" type="slidenum">
              <a:rPr lang="de-DE" altLang="de-DE" sz="2800" smtClean="0">
                <a:solidFill>
                  <a:srgbClr val="228B22"/>
                </a:solidFill>
                <a:latin typeface="Century Gothic" panose="020B0502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de-DE" altLang="de-DE" sz="2800" dirty="0">
              <a:solidFill>
                <a:srgbClr val="228B22"/>
              </a:solidFill>
            </a:endParaRPr>
          </a:p>
        </p:txBody>
      </p:sp>
      <p:sp>
        <p:nvSpPr>
          <p:cNvPr id="15" name="Foliennummernplatzhalter 2">
            <a:extLst>
              <a:ext uri="{FF2B5EF4-FFF2-40B4-BE49-F238E27FC236}">
                <a16:creationId xmlns:a16="http://schemas.microsoft.com/office/drawing/2014/main" id="{D9510765-0CBE-4888-91D6-679A75D72D6F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9425" y="6464660"/>
            <a:ext cx="961072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e-DE" altLang="de-DE" sz="800" b="0" i="0" dirty="0">
                <a:latin typeface="Century Gothic" panose="020B0502020202020204" pitchFamily="34" charset="0"/>
              </a:rPr>
              <a:t>ESG aktuell 11/2025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759945E-A83B-4B5B-A7AE-3FFC963A9E69}"/>
              </a:ext>
            </a:extLst>
          </p:cNvPr>
          <p:cNvSpPr txBox="1"/>
          <p:nvPr userDrawn="1"/>
        </p:nvSpPr>
        <p:spPr>
          <a:xfrm>
            <a:off x="11533475" y="5589240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de-DE" sz="900" b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  <a:cs typeface="Arial" pitchFamily="34" charset="0"/>
              </a:rPr>
              <a:t>09/2025</a:t>
            </a:r>
            <a:endParaRPr lang="de-DE" sz="900" b="0" dirty="0">
              <a:solidFill>
                <a:srgbClr val="228B22"/>
              </a:solidFill>
              <a:highlight>
                <a:srgbClr val="228B22"/>
              </a:highlight>
              <a:latin typeface="Century Gothic" panose="020B0502020202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311504"/>
      </p:ext>
    </p:extLst>
  </p:cSld>
  <p:clrMapOvr>
    <a:masterClrMapping/>
  </p:clrMapOvr>
  <p:transition spd="slow"/>
  <p:hf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E89E19-BE89-4D1B-9B89-7D940C4AE4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7363" y="6656388"/>
            <a:ext cx="768350" cy="1238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1" hangingPunct="1">
              <a:spcBef>
                <a:spcPct val="0"/>
              </a:spcBef>
              <a:buFontTx/>
              <a:buNone/>
              <a:defRPr sz="8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de-DE" altLang="de-DE" dirty="0"/>
              <a:t>Seite </a:t>
            </a:r>
            <a:fld id="{7B248E7E-1C91-400F-81C0-EBEF27D336F4}" type="slidenum">
              <a:rPr lang="de-DE" altLang="de-DE" smtClean="0"/>
              <a:pPr>
                <a:defRPr/>
              </a:pPr>
              <a:t>‹Nr.›</a:t>
            </a:fld>
            <a:r>
              <a:rPr lang="de-DE" altLang="de-DE" dirty="0"/>
              <a:t>  |</a:t>
            </a:r>
          </a:p>
        </p:txBody>
      </p:sp>
      <p:cxnSp>
        <p:nvCxnSpPr>
          <p:cNvPr id="9" name="Gerade Verbindung 7">
            <a:extLst>
              <a:ext uri="{FF2B5EF4-FFF2-40B4-BE49-F238E27FC236}">
                <a16:creationId xmlns:a16="http://schemas.microsoft.com/office/drawing/2014/main" id="{A7CCA3DD-47E1-46EF-9124-603D56A8526E}"/>
              </a:ext>
            </a:extLst>
          </p:cNvPr>
          <p:cNvCxnSpPr/>
          <p:nvPr userDrawn="1"/>
        </p:nvCxnSpPr>
        <p:spPr>
          <a:xfrm>
            <a:off x="481013" y="479425"/>
            <a:ext cx="9610725" cy="1588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10">
            <a:extLst>
              <a:ext uri="{FF2B5EF4-FFF2-40B4-BE49-F238E27FC236}">
                <a16:creationId xmlns:a16="http://schemas.microsoft.com/office/drawing/2014/main" id="{25274CD7-4D4B-4DA7-AC12-D3C0EF54A4E3}"/>
              </a:ext>
            </a:extLst>
          </p:cNvPr>
          <p:cNvCxnSpPr/>
          <p:nvPr userDrawn="1"/>
        </p:nvCxnSpPr>
        <p:spPr>
          <a:xfrm>
            <a:off x="481013" y="6408738"/>
            <a:ext cx="9610725" cy="1587"/>
          </a:xfrm>
          <a:prstGeom prst="line">
            <a:avLst/>
          </a:prstGeom>
          <a:ln w="19050" cap="rnd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hteck 8">
            <a:extLst>
              <a:ext uri="{FF2B5EF4-FFF2-40B4-BE49-F238E27FC236}">
                <a16:creationId xmlns:a16="http://schemas.microsoft.com/office/drawing/2014/main" id="{5E7C5A06-94AA-40A0-9EEA-4E7E4DDC07DC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0415588" y="6289675"/>
            <a:ext cx="14827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buChar char="•"/>
              <a:defRPr sz="1600" b="1"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de-DE" altLang="de-DE" sz="2800" dirty="0">
                <a:solidFill>
                  <a:srgbClr val="228B22"/>
                </a:solidFill>
                <a:latin typeface="Century Gothic" panose="020B0502020202020204" pitchFamily="34" charset="0"/>
              </a:rPr>
              <a:t>#</a:t>
            </a:r>
            <a:fld id="{A4E2615D-E42F-4575-8A5B-0C539D987303}" type="slidenum">
              <a:rPr lang="de-DE" altLang="de-DE" sz="2800" smtClean="0">
                <a:solidFill>
                  <a:srgbClr val="228B22"/>
                </a:solidFill>
                <a:latin typeface="Century Gothic" panose="020B0502020202020204" pitchFamily="34" charset="0"/>
              </a:rPr>
              <a:pPr algn="r" eaLnBrk="1" hangingPunct="1">
                <a:spcBef>
                  <a:spcPct val="50000"/>
                </a:spcBef>
                <a:defRPr/>
              </a:pPr>
              <a:t>‹Nr.›</a:t>
            </a:fld>
            <a:endParaRPr lang="de-DE" altLang="de-DE" sz="2800" dirty="0">
              <a:solidFill>
                <a:srgbClr val="228B22"/>
              </a:solidFill>
            </a:endParaRPr>
          </a:p>
        </p:txBody>
      </p:sp>
      <p:sp>
        <p:nvSpPr>
          <p:cNvPr id="14" name="Foliennummernplatzhalter 2">
            <a:extLst>
              <a:ext uri="{FF2B5EF4-FFF2-40B4-BE49-F238E27FC236}">
                <a16:creationId xmlns:a16="http://schemas.microsoft.com/office/drawing/2014/main" id="{7B34B817-D836-4EF9-A6DB-4D660714551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479425" y="6464660"/>
            <a:ext cx="9610725" cy="123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de-DE" altLang="de-DE" sz="800" b="0" i="0" dirty="0">
                <a:latin typeface="Century Gothic" panose="020B0502020202020204" pitchFamily="34" charset="0"/>
              </a:rPr>
              <a:t>ESG aktuell 11/2025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1959ED0-15E8-4C77-B1FA-B997900E7D81}"/>
              </a:ext>
            </a:extLst>
          </p:cNvPr>
          <p:cNvSpPr txBox="1"/>
          <p:nvPr userDrawn="1"/>
        </p:nvSpPr>
        <p:spPr>
          <a:xfrm>
            <a:off x="11533475" y="5589240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de-DE" sz="900" b="0">
                <a:solidFill>
                  <a:srgbClr val="228B22"/>
                </a:solidFill>
                <a:highlight>
                  <a:srgbClr val="228B22"/>
                </a:highlight>
                <a:latin typeface="Century Gothic" panose="020B0502020202020204" pitchFamily="34" charset="0"/>
                <a:cs typeface="Arial" pitchFamily="34" charset="0"/>
              </a:rPr>
              <a:t>09/2025</a:t>
            </a:r>
            <a:endParaRPr lang="de-DE" sz="900" b="0" dirty="0">
              <a:solidFill>
                <a:srgbClr val="228B22"/>
              </a:solidFill>
              <a:highlight>
                <a:srgbClr val="228B22"/>
              </a:highlight>
              <a:latin typeface="Century Gothic" panose="020B0502020202020204" pitchFamily="34" charset="0"/>
              <a:cs typeface="Arial" pitchFamily="34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528A83D0-95F5-496A-9DBE-8BC1A84BDED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000" y="226800"/>
            <a:ext cx="1938532" cy="2755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92619" r:id="rId1"/>
    <p:sldLayoutId id="2147492644" r:id="rId2"/>
    <p:sldLayoutId id="2147492645" r:id="rId3"/>
    <p:sldLayoutId id="2147492646" r:id="rId4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kern="1200">
          <a:solidFill>
            <a:schemeClr val="tx1"/>
          </a:solidFill>
          <a:latin typeface="Verdana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>
          <a:solidFill>
            <a:schemeClr val="tx1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 Narrow" pitchFamily="34" charset="0"/>
        </a:defRPr>
      </a:lvl9pPr>
    </p:titleStyle>
    <p:bodyStyle>
      <a:lvl1pPr algn="l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panose="020B0604020202020204" pitchFamily="34" charset="0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1pPr>
      <a:lvl2pPr marL="180975" indent="-179388" algn="l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2pPr>
      <a:lvl3pPr marL="541338" indent="-180975" algn="l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3pPr>
      <a:lvl4pPr marL="895350" indent="-174625" algn="l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»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4pPr>
      <a:lvl5pPr marL="1257300" indent="-180975" algn="l" rtl="0" eaLnBrk="0" fontAlgn="base" hangingPunct="0">
        <a:lnSpc>
          <a:spcPct val="110000"/>
        </a:lnSpc>
        <a:spcBef>
          <a:spcPts val="8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Verdana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hk.de/bodensee-oberschwaben/international/news/-omnibus-paket--648841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responsible-investor.com/european-commission-to-launch-call-for-evidence-on-environmental-omnibus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12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seminare@audfit.de" TargetMode="External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BB8ADB85-7359-4843-B756-7161E95D3C7B}"/>
              </a:ext>
            </a:extLst>
          </p:cNvPr>
          <p:cNvSpPr txBox="1">
            <a:spLocks/>
          </p:cNvSpPr>
          <p:nvPr/>
        </p:nvSpPr>
        <p:spPr bwMode="auto">
          <a:xfrm>
            <a:off x="550865" y="1188228"/>
            <a:ext cx="1087717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Aktuelle Informationen für alle ESG-Interessierte (Zwischen-Update 11/2025)</a:t>
            </a:r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6FC0CDA2-67A4-4E4E-8394-569887C68562}"/>
              </a:ext>
            </a:extLst>
          </p:cNvPr>
          <p:cNvSpPr txBox="1">
            <a:spLocks/>
          </p:cNvSpPr>
          <p:nvPr/>
        </p:nvSpPr>
        <p:spPr bwMode="auto">
          <a:xfrm>
            <a:off x="547934" y="2055936"/>
            <a:ext cx="9739065" cy="2562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b="0" dirty="0">
                <a:latin typeface="Century Gothic" panose="020B0502020202020204" pitchFamily="34" charset="0"/>
              </a:rPr>
              <a:t>Erfahren Sie kompakt und – top aktuell - praxisnah, </a:t>
            </a:r>
            <a:r>
              <a:rPr lang="de-DE" altLang="de-DE" sz="1600" dirty="0">
                <a:latin typeface="Century Gothic" panose="020B0502020202020204" pitchFamily="34" charset="0"/>
              </a:rPr>
              <a:t>welche neuen ESG-Anforderungen aus Brüssel und Berlin </a:t>
            </a:r>
            <a:r>
              <a:rPr lang="de-DE" altLang="de-DE" sz="1600" b="0" dirty="0">
                <a:latin typeface="Century Gothic" panose="020B0502020202020204" pitchFamily="34" charset="0"/>
              </a:rPr>
              <a:t>auf die Unternehmen in Deutschland zukommen.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altLang="de-DE" sz="1600" b="0" dirty="0">
                <a:latin typeface="Century Gothic" panose="020B0502020202020204" pitchFamily="34" charset="0"/>
              </a:rPr>
              <a:t>Von </a:t>
            </a:r>
          </a:p>
          <a:p>
            <a:pPr marL="285750" indent="-193675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Century Gothic" panose="020B0502020202020204" pitchFamily="34" charset="0"/>
              </a:rPr>
              <a:t>EU-Gesetzen zur Lieferkette (CSDDD, EUDR etc.),</a:t>
            </a:r>
          </a:p>
          <a:p>
            <a:pPr marL="285750" indent="-193675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Century Gothic" panose="020B0502020202020204" pitchFamily="34" charset="0"/>
              </a:rPr>
              <a:t>ESRS-Entwürfen</a:t>
            </a:r>
            <a:r>
              <a:rPr lang="de-DE" altLang="de-DE" sz="1600" b="0" dirty="0">
                <a:latin typeface="Century Gothic" panose="020B0502020202020204" pitchFamily="34" charset="0"/>
              </a:rPr>
              <a:t> (neue Long-Liste der Themen) über </a:t>
            </a:r>
          </a:p>
          <a:p>
            <a:pPr marL="285750" indent="-193675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altLang="de-DE" sz="1600" dirty="0">
                <a:latin typeface="Century Gothic" panose="020B0502020202020204" pitchFamily="34" charset="0"/>
              </a:rPr>
              <a:t>VSME </a:t>
            </a:r>
            <a:r>
              <a:rPr lang="de-DE" altLang="de-DE" sz="1600" b="0" dirty="0">
                <a:latin typeface="Century Gothic" panose="020B0502020202020204" pitchFamily="34" charset="0"/>
              </a:rPr>
              <a:t>bis zur</a:t>
            </a:r>
          </a:p>
          <a:p>
            <a:pPr marL="285750" indent="-193675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altLang="de-DE" sz="1600" dirty="0" err="1">
                <a:latin typeface="Century Gothic" panose="020B0502020202020204" pitchFamily="34" charset="0"/>
              </a:rPr>
              <a:t>Grandfatherregelung</a:t>
            </a:r>
            <a:r>
              <a:rPr lang="de-DE" altLang="de-DE" sz="1600" dirty="0">
                <a:latin typeface="Century Gothic" panose="020B0502020202020204" pitchFamily="34" charset="0"/>
              </a:rPr>
              <a:t> nach dem Referentenentwurf </a:t>
            </a:r>
            <a:br>
              <a:rPr lang="de-DE" altLang="de-DE" sz="1600" dirty="0">
                <a:latin typeface="Century Gothic" panose="020B0502020202020204" pitchFamily="34" charset="0"/>
              </a:rPr>
            </a:br>
            <a:r>
              <a:rPr lang="de-DE" altLang="de-DE" sz="1600" dirty="0">
                <a:latin typeface="Century Gothic" panose="020B0502020202020204" pitchFamily="34" charset="0"/>
              </a:rPr>
              <a:t>des CSRD-</a:t>
            </a:r>
            <a:r>
              <a:rPr lang="de-DE" altLang="de-DE" sz="1600" dirty="0" err="1">
                <a:latin typeface="Century Gothic" panose="020B0502020202020204" pitchFamily="34" charset="0"/>
              </a:rPr>
              <a:t>UmsG</a:t>
            </a:r>
            <a:r>
              <a:rPr lang="de-DE" altLang="de-DE" sz="1600" dirty="0">
                <a:latin typeface="Century Gothic" panose="020B050202020202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de-DE" altLang="de-DE" sz="1600" b="0" dirty="0">
                <a:latin typeface="Century Gothic" panose="020B0502020202020204" pitchFamily="34" charset="0"/>
              </a:rPr>
              <a:t>– wir bringen Sie auf den neuesten Stand.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CF6817D-51DA-47D2-9DC5-73D032B16E81}"/>
              </a:ext>
            </a:extLst>
          </p:cNvPr>
          <p:cNvSpPr txBox="1">
            <a:spLocks/>
          </p:cNvSpPr>
          <p:nvPr/>
        </p:nvSpPr>
        <p:spPr bwMode="auto">
          <a:xfrm>
            <a:off x="550865" y="1628800"/>
            <a:ext cx="691328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800" dirty="0">
                <a:latin typeface="Century Gothic" panose="020B0502020202020204" pitchFamily="34" charset="0"/>
              </a:rPr>
              <a:t>Top Aktuell: Neue Entwicklungen in der EU und in Deutschland</a:t>
            </a:r>
          </a:p>
        </p:txBody>
      </p:sp>
      <p:sp>
        <p:nvSpPr>
          <p:cNvPr id="20" name="Rectangle 2">
            <a:extLst>
              <a:ext uri="{FF2B5EF4-FFF2-40B4-BE49-F238E27FC236}">
                <a16:creationId xmlns:a16="http://schemas.microsoft.com/office/drawing/2014/main" id="{EDDDF733-5BF2-4E37-8120-6694BB9888C6}"/>
              </a:ext>
            </a:extLst>
          </p:cNvPr>
          <p:cNvSpPr txBox="1">
            <a:spLocks/>
          </p:cNvSpPr>
          <p:nvPr/>
        </p:nvSpPr>
        <p:spPr bwMode="auto">
          <a:xfrm>
            <a:off x="538726" y="692696"/>
            <a:ext cx="8187661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2800" dirty="0">
                <a:solidFill>
                  <a:srgbClr val="228B22"/>
                </a:solidFill>
                <a:latin typeface="Century Gothic" panose="020B0502020202020204" pitchFamily="34" charset="0"/>
              </a:rPr>
              <a:t>ESG </a:t>
            </a:r>
            <a:r>
              <a:rPr lang="de-DE" altLang="de-DE" sz="2800" i="1" dirty="0">
                <a:solidFill>
                  <a:srgbClr val="228B22"/>
                </a:solidFill>
                <a:latin typeface="Century Gothic" panose="020B0502020202020204" pitchFamily="34" charset="0"/>
              </a:rPr>
              <a:t>aktuell</a:t>
            </a:r>
            <a:r>
              <a:rPr lang="de-DE" altLang="de-DE" sz="2800" dirty="0">
                <a:solidFill>
                  <a:srgbClr val="228B22"/>
                </a:solidFill>
                <a:latin typeface="Century Gothic" panose="020B0502020202020204" pitchFamily="34" charset="0"/>
              </a:rPr>
              <a:t> 11/2025 – gebührenfrei –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2E093313-12B7-4FFA-BAFA-91A1DA1E28A8}"/>
              </a:ext>
            </a:extLst>
          </p:cNvPr>
          <p:cNvSpPr txBox="1">
            <a:spLocks/>
          </p:cNvSpPr>
          <p:nvPr/>
        </p:nvSpPr>
        <p:spPr bwMode="auto">
          <a:xfrm>
            <a:off x="547935" y="4743033"/>
            <a:ext cx="10653268" cy="1523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altLang="de-DE" b="0" dirty="0">
                <a:latin typeface="Century Gothic" panose="020B0502020202020204" pitchFamily="34" charset="0"/>
              </a:rPr>
              <a:t>Die </a:t>
            </a:r>
            <a:r>
              <a:rPr lang="de-DE" altLang="de-DE" dirty="0">
                <a:solidFill>
                  <a:srgbClr val="228B22"/>
                </a:solidFill>
                <a:latin typeface="Century Gothic" panose="020B0502020202020204" pitchFamily="34" charset="0"/>
              </a:rPr>
              <a:t>nachfolgenden</a:t>
            </a:r>
            <a:r>
              <a:rPr lang="de-DE" altLang="de-DE" b="0" dirty="0">
                <a:latin typeface="Century Gothic" panose="020B0502020202020204" pitchFamily="34" charset="0"/>
              </a:rPr>
              <a:t> Ausführungen geben Ihnen einen </a:t>
            </a:r>
            <a:r>
              <a:rPr lang="de-DE" altLang="de-DE" dirty="0">
                <a:latin typeface="Century Gothic" panose="020B0502020202020204" pitchFamily="34" charset="0"/>
              </a:rPr>
              <a:t>kurzen Überblick </a:t>
            </a:r>
            <a:r>
              <a:rPr lang="de-DE" altLang="de-DE" b="0" dirty="0">
                <a:latin typeface="Century Gothic" panose="020B0502020202020204" pitchFamily="34" charset="0"/>
              </a:rPr>
              <a:t>über die gegenwärtigen </a:t>
            </a:r>
            <a:br>
              <a:rPr lang="de-DE" altLang="de-DE" b="0" dirty="0">
                <a:latin typeface="Century Gothic" panose="020B0502020202020204" pitchFamily="34" charset="0"/>
              </a:rPr>
            </a:br>
            <a:r>
              <a:rPr lang="de-DE" altLang="de-DE" dirty="0">
                <a:latin typeface="Century Gothic" panose="020B0502020202020204" pitchFamily="34" charset="0"/>
              </a:rPr>
              <a:t>fachlichen Entwicklungen</a:t>
            </a:r>
            <a:r>
              <a:rPr lang="de-DE" altLang="de-DE" b="0" dirty="0">
                <a:latin typeface="Century Gothic" panose="020B0502020202020204" pitchFamily="34" charset="0"/>
              </a:rPr>
              <a:t> (Stand: 10/2025).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b="0" dirty="0">
                <a:latin typeface="Century Gothic" panose="020B0502020202020204" pitchFamily="34" charset="0"/>
              </a:rPr>
              <a:t>Die Informationen dienen ausschließlich der </a:t>
            </a:r>
            <a:r>
              <a:rPr lang="de-DE" altLang="de-DE" dirty="0">
                <a:latin typeface="Century Gothic" panose="020B0502020202020204" pitchFamily="34" charset="0"/>
              </a:rPr>
              <a:t>allgemeinen Aktualisierung Ihres Fachwissens </a:t>
            </a:r>
            <a:r>
              <a:rPr lang="de-DE" altLang="de-DE" b="0" dirty="0">
                <a:latin typeface="Century Gothic" panose="020B0502020202020204" pitchFamily="34" charset="0"/>
              </a:rPr>
              <a:t>und erheben </a:t>
            </a:r>
            <a:br>
              <a:rPr lang="de-DE" altLang="de-DE" b="0" dirty="0">
                <a:latin typeface="Century Gothic" panose="020B0502020202020204" pitchFamily="34" charset="0"/>
              </a:rPr>
            </a:br>
            <a:r>
              <a:rPr lang="de-DE" altLang="de-DE" dirty="0">
                <a:latin typeface="Century Gothic" panose="020B0502020202020204" pitchFamily="34" charset="0"/>
              </a:rPr>
              <a:t>keinen Anspruch auf Vollständigkeit und dauerhafte Aktualität.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b="0" dirty="0">
                <a:latin typeface="Century Gothic" panose="020B0502020202020204" pitchFamily="34" charset="0"/>
              </a:rPr>
              <a:t>Sie </a:t>
            </a:r>
            <a:r>
              <a:rPr lang="de-DE" altLang="de-DE" dirty="0">
                <a:latin typeface="Century Gothic" panose="020B0502020202020204" pitchFamily="34" charset="0"/>
              </a:rPr>
              <a:t>ersetzen keine individuelle Beratung</a:t>
            </a:r>
            <a:r>
              <a:rPr lang="de-DE" altLang="de-DE" b="0" dirty="0">
                <a:latin typeface="Century Gothic" panose="020B0502020202020204" pitchFamily="34" charset="0"/>
              </a:rPr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de-DE" altLang="de-DE" b="0" dirty="0">
                <a:latin typeface="Century Gothic" panose="020B0502020202020204" pitchFamily="34" charset="0"/>
              </a:rPr>
              <a:t>Entscheidungen, die auf Grundlage dieser Inhalte getroffen werden, erfolgen in </a:t>
            </a:r>
            <a:r>
              <a:rPr lang="de-DE" altLang="de-DE" dirty="0">
                <a:latin typeface="Century Gothic" panose="020B0502020202020204" pitchFamily="34" charset="0"/>
              </a:rPr>
              <a:t>eigener Verantwortung.  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B3D0E09-D529-4F3F-8C29-4FC0DB4AE3C6}"/>
              </a:ext>
            </a:extLst>
          </p:cNvPr>
          <p:cNvGrpSpPr/>
          <p:nvPr/>
        </p:nvGrpSpPr>
        <p:grpSpPr>
          <a:xfrm>
            <a:off x="6165695" y="2924944"/>
            <a:ext cx="4181959" cy="1724632"/>
            <a:chOff x="7395593" y="3065569"/>
            <a:chExt cx="3308919" cy="1364592"/>
          </a:xfrm>
        </p:grpSpPr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D5D1FCDB-E067-4E92-A3E1-1A59669E6B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359891" y="3316508"/>
              <a:ext cx="1113653" cy="1113653"/>
            </a:xfrm>
            <a:prstGeom prst="rect">
              <a:avLst/>
            </a:prstGeom>
          </p:spPr>
        </p:pic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325B1BF6-6B34-4783-8752-30ABEC5D5BEA}"/>
                </a:ext>
              </a:extLst>
            </p:cNvPr>
            <p:cNvSpPr/>
            <p:nvPr/>
          </p:nvSpPr>
          <p:spPr>
            <a:xfrm>
              <a:off x="7395593" y="3065569"/>
              <a:ext cx="3308919" cy="1226575"/>
            </a:xfrm>
            <a:prstGeom prst="roundRect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ED7158A2-EA60-416E-BDBA-0C0EF397AC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629428" y="3252765"/>
              <a:ext cx="926457" cy="926457"/>
            </a:xfrm>
            <a:prstGeom prst="rect">
              <a:avLst/>
            </a:prstGeom>
          </p:spPr>
        </p:pic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C4C78DDD-BD6E-4F51-9608-6F9BD31CF7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581349" y="3316508"/>
              <a:ext cx="648676" cy="648676"/>
            </a:xfrm>
            <a:prstGeom prst="rect">
              <a:avLst/>
            </a:prstGeom>
          </p:spPr>
        </p:pic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16E11FF2-8959-4B0F-BCA1-2EC0137C1023}"/>
                </a:ext>
              </a:extLst>
            </p:cNvPr>
            <p:cNvSpPr/>
            <p:nvPr/>
          </p:nvSpPr>
          <p:spPr>
            <a:xfrm>
              <a:off x="9170859" y="3162710"/>
              <a:ext cx="613057" cy="183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>
                  <a:solidFill>
                    <a:schemeClr val="bg1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 CSRD</a:t>
              </a:r>
              <a:r>
                <a:rPr lang="de-DE" sz="1000" dirty="0">
                  <a:solidFill>
                    <a:srgbClr val="228B22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.</a:t>
              </a:r>
              <a:r>
                <a:rPr lang="de-DE" sz="1000" dirty="0">
                  <a:solidFill>
                    <a:schemeClr val="bg1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9899FE99-FB3D-4F9F-B1D4-1EE57ACABCE3}"/>
                </a:ext>
              </a:extLst>
            </p:cNvPr>
            <p:cNvSpPr/>
            <p:nvPr/>
          </p:nvSpPr>
          <p:spPr>
            <a:xfrm>
              <a:off x="9902361" y="3162710"/>
              <a:ext cx="629357" cy="1835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>
                  <a:solidFill>
                    <a:schemeClr val="bg1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 CDDDD</a:t>
              </a:r>
              <a:r>
                <a:rPr lang="de-DE" sz="1000" dirty="0">
                  <a:solidFill>
                    <a:srgbClr val="228B22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EFA26AA1-A017-4F47-BE48-1763CBC01191}"/>
                </a:ext>
              </a:extLst>
            </p:cNvPr>
            <p:cNvSpPr/>
            <p:nvPr/>
          </p:nvSpPr>
          <p:spPr>
            <a:xfrm>
              <a:off x="9359891" y="3371005"/>
              <a:ext cx="984581" cy="16530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de-DE" sz="1000" dirty="0">
                  <a:solidFill>
                    <a:schemeClr val="bg1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 EU-Taxonomie</a:t>
              </a:r>
              <a:r>
                <a:rPr lang="de-DE" sz="1000" dirty="0">
                  <a:solidFill>
                    <a:srgbClr val="228B22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.</a:t>
              </a:r>
              <a:r>
                <a:rPr lang="de-DE" sz="1000" dirty="0">
                  <a:solidFill>
                    <a:schemeClr val="bg1"/>
                  </a:solidFill>
                  <a:highlight>
                    <a:srgbClr val="008000"/>
                  </a:highlight>
                  <a:latin typeface="Century Gothic" panose="020B0502020202020204" pitchFamily="34" charset="0"/>
                  <a:cs typeface="Arial" panose="020B0604020202020204" pitchFamily="34" charset="0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192186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1.6. Norm Nr. 5: EU-Entwaldungsverordnung (EUDR –EU-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Deforestation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Regulation)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232783"/>
              </p:ext>
            </p:extLst>
          </p:nvPr>
        </p:nvGraphicFramePr>
        <p:xfrm>
          <a:off x="1055441" y="1142158"/>
          <a:ext cx="9073008" cy="496712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15792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457216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1092398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Verhinderung von Entwaldung und </a:t>
                      </a: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Waldschädigung durch Handel mit risikobehafteten </a:t>
                      </a:r>
                      <a:br>
                        <a:rPr lang="de-DE" sz="1200" b="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Rohstoffen und Produkten;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Nachweis u.a. notwendig, dass die </a:t>
                      </a:r>
                      <a:r>
                        <a:rPr lang="de-DE" sz="1200" b="1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</a:rPr>
                        <a:t>Produkte nicht auf Flächen produziert wurden</a:t>
                      </a:r>
                      <a:r>
                        <a:rPr lang="de-DE" sz="1200" b="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</a:rPr>
                        <a:t>,</a:t>
                      </a: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 die </a:t>
                      </a:r>
                      <a:br>
                        <a:rPr lang="de-DE" sz="1200" b="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nach dem 31.12.2020 </a:t>
                      </a:r>
                      <a:r>
                        <a:rPr lang="de-DE" sz="1200" b="1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</a:rPr>
                        <a:t>entwaldet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wurden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Fokus: Transparenz und Nachvollziehbarkeit der Lieferketten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552087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Alle Inverkehrbringer, Exporteure und Händler betroffener Waren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(z.B.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Soja, Palmöl, Rindfleisch, Kaffee, Kakao, Holz, Kautschuk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) in der EU.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552087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Anwendung ab </a:t>
                      </a:r>
                      <a:r>
                        <a:rPr lang="de-DE" sz="1200" b="1" dirty="0">
                          <a:solidFill>
                            <a:schemeClr val="bg1"/>
                          </a:solidFill>
                          <a:highlight>
                            <a:srgbClr val="FF0000"/>
                          </a:highlight>
                          <a:latin typeface="Century Gothic" panose="020B0502020202020204" pitchFamily="34" charset="0"/>
                        </a:rPr>
                        <a:t>30. Dezember 2025 für große und mittlere Unternehmen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;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Übergangsfrist für kleine und Kleinst-Unternehmen bis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Juni 2026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.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780702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Sorgfaltspflichten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zur Rückverfolgbarkeit bis zur Anbau- bzw. Produktionsfläche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Geolokationsdaten und Risikobewertung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Nachweisführung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,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dass Produkte entwaldungsfrei und legal erzeugt wurden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66565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Erste EU-Verordnung mit verpflichtender, datengetriebener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und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damit kontrollierbarer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Rückverfolgbarkeit bis zur Quelle. </a:t>
                      </a:r>
                      <a:b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(d. h. Nutzung von Geodaten)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1236207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Hoher Dokumentations- und Nachweisaufwand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(Pflicht zur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Geolokation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und Rückverfolgbarkeit bis zur Produktionsfläche erfordert erhebliche Dateninfrastruktur und Prüfprozesse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Benachteiligung kleiner Lieferanten und Produzenten in Drittländern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Unklare Definitionen und Auslegungsspielräume bei „entwaldungsfrei“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Kosten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für auditfähige Prüfungen und Nachweise (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Zertifizierung, Audits, Drittdatenbeschaffung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53162426-E2F5-48CB-876A-42B8A9C1E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2983" y="519113"/>
            <a:ext cx="582737" cy="582737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197C8571-F12E-42B8-815E-33D928D67D64}"/>
              </a:ext>
            </a:extLst>
          </p:cNvPr>
          <p:cNvSpPr/>
          <p:nvPr/>
        </p:nvSpPr>
        <p:spPr>
          <a:xfrm>
            <a:off x="9624392" y="686779"/>
            <a:ext cx="2231922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Gegen globale Entwaldung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C63A6E87-F3AA-4837-9819-3180D22042C5}"/>
              </a:ext>
            </a:extLst>
          </p:cNvPr>
          <p:cNvSpPr/>
          <p:nvPr/>
        </p:nvSpPr>
        <p:spPr>
          <a:xfrm>
            <a:off x="9192181" y="2599135"/>
            <a:ext cx="2376264" cy="2304256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tlCol="0" anchor="ctr"/>
          <a:lstStyle/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Hinweis – Vorschlag EU-Parlament: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Verschiebung (</a:t>
            </a: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nur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) für Kleinst- und Kleinunternehmen um 1 Jahr – Anwendung ab </a:t>
            </a: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30.12.2026, d. h. 01.01.2027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Neue Kategorie: nachgelagerte Marktteilnehmer (keine Sorgfaltspflichtenprüfung der Vorlieferanten)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70893A00-FDAD-4261-87A5-C3E7764C8786}"/>
              </a:ext>
            </a:extLst>
          </p:cNvPr>
          <p:cNvSpPr/>
          <p:nvPr/>
        </p:nvSpPr>
        <p:spPr>
          <a:xfrm>
            <a:off x="10204745" y="1178295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aktuelle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  <p:pic>
        <p:nvPicPr>
          <p:cNvPr id="5" name="Grafik 4" descr="Warnung">
            <a:extLst>
              <a:ext uri="{FF2B5EF4-FFF2-40B4-BE49-F238E27FC236}">
                <a16:creationId xmlns:a16="http://schemas.microsoft.com/office/drawing/2014/main" id="{02089345-4A51-4FA7-8A43-92E1171D2A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70955" y="2924944"/>
            <a:ext cx="385192" cy="385192"/>
          </a:xfrm>
          <a:prstGeom prst="rect">
            <a:avLst/>
          </a:prstGeom>
        </p:spPr>
      </p:pic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41251B74-3FAE-47C5-8BA3-D7327DE2A854}"/>
              </a:ext>
            </a:extLst>
          </p:cNvPr>
          <p:cNvSpPr/>
          <p:nvPr/>
        </p:nvSpPr>
        <p:spPr>
          <a:xfrm>
            <a:off x="10141036" y="5403387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06ADF24-9FD9-49A8-90BE-137840389CB5}"/>
              </a:ext>
            </a:extLst>
          </p:cNvPr>
          <p:cNvSpPr/>
          <p:nvPr/>
        </p:nvSpPr>
        <p:spPr>
          <a:xfrm>
            <a:off x="10351290" y="5306037"/>
            <a:ext cx="1287404" cy="6602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D63F5D6-B6A2-45D5-BD64-73E06568EE82}"/>
              </a:ext>
            </a:extLst>
          </p:cNvPr>
          <p:cNvSpPr/>
          <p:nvPr/>
        </p:nvSpPr>
        <p:spPr>
          <a:xfrm>
            <a:off x="1059133" y="4884341"/>
            <a:ext cx="9069316" cy="1205891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C45BB13-2F87-4D5F-BF79-D86F1EAC877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27813" y="5579686"/>
            <a:ext cx="421411" cy="421411"/>
          </a:xfrm>
          <a:prstGeom prst="rect">
            <a:avLst/>
          </a:prstGeom>
        </p:spPr>
      </p:pic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F8E14C58-0E29-4F8A-9922-C05B40BD3A7C}"/>
              </a:ext>
            </a:extLst>
          </p:cNvPr>
          <p:cNvCxnSpPr/>
          <p:nvPr/>
        </p:nvCxnSpPr>
        <p:spPr>
          <a:xfrm flipV="1">
            <a:off x="10776520" y="4884341"/>
            <a:ext cx="0" cy="42169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5528702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1.7. Norm Nr. 6: Carbon Border Adjustment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Mechanism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(CBAM)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399098"/>
              </p:ext>
            </p:extLst>
          </p:nvPr>
        </p:nvGraphicFramePr>
        <p:xfrm>
          <a:off x="1067322" y="1157658"/>
          <a:ext cx="9061125" cy="466852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13676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447449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Vermeidung der Verlagerung von CO²-Emissionen, </a:t>
                      </a: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beispielsweise in Zusammenhang mit der </a:t>
                      </a:r>
                      <a:br>
                        <a:rPr lang="de-DE" sz="1200" b="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a)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Verlagerung CO²-intensiver Produktion </a:t>
                      </a: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aus der EU ins Ausland mit niedrigeren Standards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b)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Substitution von EU-Produkte durch CO²-intensive Importe</a:t>
                      </a:r>
                      <a:br>
                        <a:rPr lang="de-DE" sz="1200" b="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0" dirty="0">
                          <a:latin typeface="Century Gothic" panose="020B0502020202020204" pitchFamily="34" charset="0"/>
                        </a:rPr>
                        <a:t>durch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Einführung eines CO²-Grenzausgleichsmechanismus für Importe.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 ist es, gleiche Klimaschutzbedingungen für EU-Produzenten und Importeure zu schaffen.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Importeure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müssen CO²-Preis auf den Import bestimmter Waren bezahlen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die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außerhalb der EU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hergestellt werden: dafür müssen sie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Zertifikate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(entsprechend der Menge der bei der Herstellung entstandenen CO²-Emissionen) erwerben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Importeure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bestimmter CO²-intensiver Güter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(z.B. Stahl, Aluminium, Zement, Düngemittel, Elektrizität, Wasserstoff)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Übergangsphase mit Berichtspflichten seit Oktober 2023; finanzielle Verpflichtungen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ab 2026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Erfassung und Meldung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der eingebetteten Emissionen importierter Güter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Erwerb von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CBAM-Zertifikaten als Ausgleich für CO²-Kosten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Nachweisführung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und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Audit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der Emissionsdaten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Bindet erstmals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Klimapolitik und Handelspolitik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zusammen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als neues, global wirksames Steuerungsinstrument.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Übermäßige Belastung kleiner Importeure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mit Wettbewerbsnachteil</a:t>
                      </a:r>
                    </a:p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Unsicherheiten und Kosten beim Erheben von Daten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für vorgelagerte Produktionsstufen</a:t>
                      </a:r>
                    </a:p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Komplexität und administrative Hürden beim Erwerb von CBAM-Zertifikaten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v.a. für KMU</a:t>
                      </a:r>
                    </a:p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Wettbewerbsverzerrung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, sofern doppelte Belastung aufgrund CO²-Preis aus Drittland entsteht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1E931294-7E8B-4871-990F-59A312911D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256" y="679378"/>
            <a:ext cx="438721" cy="438721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2B86D894-864B-40BB-AF75-FE2017226A4B}"/>
              </a:ext>
            </a:extLst>
          </p:cNvPr>
          <p:cNvSpPr/>
          <p:nvPr/>
        </p:nvSpPr>
        <p:spPr>
          <a:xfrm>
            <a:off x="8976320" y="686779"/>
            <a:ext cx="2519954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CO²-Grenzausgleich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B5B7CE7D-E1B6-4F9D-B96F-0A68FBE7B2D7}"/>
              </a:ext>
            </a:extLst>
          </p:cNvPr>
          <p:cNvSpPr/>
          <p:nvPr/>
        </p:nvSpPr>
        <p:spPr>
          <a:xfrm>
            <a:off x="9684870" y="2723057"/>
            <a:ext cx="2159914" cy="1843686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Hinweis – Omnibus-Paket: geplant u.a.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Befreiung, sofern 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50 Tonnen 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eingeführter Waren pro Importeur und Jahr nicht überschritten werden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Somit Reduzierung Anwenderkreis um 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91% geplant</a:t>
            </a:r>
          </a:p>
        </p:txBody>
      </p:sp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037CC896-BD77-4E4B-9C30-81DFD7DA1626}"/>
              </a:ext>
            </a:extLst>
          </p:cNvPr>
          <p:cNvSpPr/>
          <p:nvPr/>
        </p:nvSpPr>
        <p:spPr>
          <a:xfrm>
            <a:off x="10128447" y="5230516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F1EE9BF-7C74-4714-B8DD-E974CFE4086E}"/>
              </a:ext>
            </a:extLst>
          </p:cNvPr>
          <p:cNvSpPr/>
          <p:nvPr/>
        </p:nvSpPr>
        <p:spPr>
          <a:xfrm>
            <a:off x="10342913" y="5046411"/>
            <a:ext cx="1287404" cy="6602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9670B1D4-9247-41C5-8E9F-80DC754DDCC3}"/>
              </a:ext>
            </a:extLst>
          </p:cNvPr>
          <p:cNvSpPr/>
          <p:nvPr/>
        </p:nvSpPr>
        <p:spPr>
          <a:xfrm>
            <a:off x="1046965" y="5027361"/>
            <a:ext cx="9069316" cy="77976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7" name="Gerade Verbindung mit Pfeil 16">
            <a:extLst>
              <a:ext uri="{FF2B5EF4-FFF2-40B4-BE49-F238E27FC236}">
                <a16:creationId xmlns:a16="http://schemas.microsoft.com/office/drawing/2014/main" id="{E40F5EFD-8A51-4AAF-BF7D-1CAE846EE6F8}"/>
              </a:ext>
            </a:extLst>
          </p:cNvPr>
          <p:cNvCxnSpPr/>
          <p:nvPr/>
        </p:nvCxnSpPr>
        <p:spPr>
          <a:xfrm flipV="1">
            <a:off x="10776520" y="4527365"/>
            <a:ext cx="0" cy="421696"/>
          </a:xfrm>
          <a:prstGeom prst="straightConnector1">
            <a:avLst/>
          </a:prstGeom>
          <a:ln w="222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Grafik 17">
            <a:extLst>
              <a:ext uri="{FF2B5EF4-FFF2-40B4-BE49-F238E27FC236}">
                <a16:creationId xmlns:a16="http://schemas.microsoft.com/office/drawing/2014/main" id="{5956B92B-C9DE-4FD7-B569-C145E9F2789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24678" y="5355287"/>
            <a:ext cx="421411" cy="42141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B5EABB48-7894-4E31-B119-DCCC8F952FDC}"/>
              </a:ext>
            </a:extLst>
          </p:cNvPr>
          <p:cNvSpPr/>
          <p:nvPr/>
        </p:nvSpPr>
        <p:spPr>
          <a:xfrm>
            <a:off x="10208870" y="1165572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aktuelle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</p:spTree>
    <p:extLst>
      <p:ext uri="{BB962C8B-B14F-4D97-AF65-F5344CB8AC3E}">
        <p14:creationId xmlns:p14="http://schemas.microsoft.com/office/powerpoint/2010/main" val="3922086834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1.8. Norm Nr. 7: Batterie-Verordnung (EUBR – EU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Batteries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Regulation)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059590"/>
              </p:ext>
            </p:extLst>
          </p:nvPr>
        </p:nvGraphicFramePr>
        <p:xfrm>
          <a:off x="1055441" y="1257607"/>
          <a:ext cx="9001000" cy="384048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02968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398032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Sicherstellung eines nachhaltigen Lebenszyklus von Batterien,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Von der Rohstoffgewinnung über Produktion bis Recycling (Förderung der Kreislaufwirtschaft)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Alle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Hersteller, Importeure und Händler, </a:t>
                      </a:r>
                    </a:p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die Batterien in der EU in Verkehr bringen, </a:t>
                      </a:r>
                    </a:p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einschließlich E-Fahrzeug- und Industriebatterien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. 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Diese Verordnung gilt seit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18.02.2024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; seit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18.08.2024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Pflicht zur Kennzeichnung, dass Batterien CE-Konformitätsverfahren durchlaufen haben; seit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18.08.2025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weitere Pflichten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Sorgfaltspflichten in der Lieferkette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für Rohstoffe (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ab 2027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CO²-Fußabdruck-Deklaration und Mindestanteile an Recyclingmaterial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Nachweispflichten und Rücknahmesysteme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Digitale Batterie-Pässe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mit Herkunfts- und Nachhaltigkeitsinformation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Erste EU-Verordnung mit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digitalem Produktpass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und verbindlicher Kreislaufwirtschaftsstrategie für eine gesamte Branche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Hohe Komplexität der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Sorgfaltspflichten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(Anforderung, Herkunftsdaten über Rohstoffe bis zur Mine zurückzuverfolgen, sind technisch schwer umsetzbar und verursachen hohen Aufwand)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Digitale Produktpässe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zu führen, ist insbesondere für KMU technisch und organisatorisch anspruchsvoll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Strenge Recycling- und Rücknahmepflichten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kann erhebliche Investitionen erfordern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3B41E07B-CB9D-427D-89DD-E55F2E775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0582" y="616525"/>
            <a:ext cx="431722" cy="431722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1BEB2FF1-8918-4914-8824-AF2E03AFD664}"/>
              </a:ext>
            </a:extLst>
          </p:cNvPr>
          <p:cNvSpPr/>
          <p:nvPr/>
        </p:nvSpPr>
        <p:spPr>
          <a:xfrm>
            <a:off x="8976320" y="686779"/>
            <a:ext cx="2519954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Kreislaufwirtschaft für Batterien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A1ED9942-8724-405D-B02B-5CE2A7BF05BB}"/>
              </a:ext>
            </a:extLst>
          </p:cNvPr>
          <p:cNvSpPr/>
          <p:nvPr/>
        </p:nvSpPr>
        <p:spPr>
          <a:xfrm>
            <a:off x="1936800" y="5297615"/>
            <a:ext cx="8119641" cy="813989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Hinweis –  Umsetzung in Deutschland durch Batterierecht-EU Anpassungsgesetz (</a:t>
            </a:r>
            <a:r>
              <a:rPr lang="de-DE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Batt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-EU-</a:t>
            </a:r>
            <a:r>
              <a:rPr lang="de-DE" sz="11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AnpG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– BGBl 06.10.2025)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Einheitlicher Rechtsrahmen für Produktion und Entsorgung von Batterien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Sorgfaltspflichten in Lieferkette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Anhebung der Sammelziele für Gerätebatterien auf bis zu 73% bis Ende 2030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C77ABBAB-6840-4D83-B0E8-5C5AD071AFA3}"/>
              </a:ext>
            </a:extLst>
          </p:cNvPr>
          <p:cNvSpPr/>
          <p:nvPr/>
        </p:nvSpPr>
        <p:spPr>
          <a:xfrm>
            <a:off x="10208870" y="1253531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aktuelle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  <p:sp>
        <p:nvSpPr>
          <p:cNvPr id="12" name="Pfeil: nach rechts 11">
            <a:extLst>
              <a:ext uri="{FF2B5EF4-FFF2-40B4-BE49-F238E27FC236}">
                <a16:creationId xmlns:a16="http://schemas.microsoft.com/office/drawing/2014/main" id="{E9FBEA47-E172-4EC2-A364-82B093068A6D}"/>
              </a:ext>
            </a:extLst>
          </p:cNvPr>
          <p:cNvSpPr/>
          <p:nvPr/>
        </p:nvSpPr>
        <p:spPr>
          <a:xfrm>
            <a:off x="10070950" y="4418832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E958199-A410-4C69-8DA3-BED17AA84945}"/>
              </a:ext>
            </a:extLst>
          </p:cNvPr>
          <p:cNvSpPr/>
          <p:nvPr/>
        </p:nvSpPr>
        <p:spPr>
          <a:xfrm>
            <a:off x="10281204" y="4321482"/>
            <a:ext cx="1287404" cy="6602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849DA56-34C5-4D30-9E95-36C03E812DDB}"/>
              </a:ext>
            </a:extLst>
          </p:cNvPr>
          <p:cNvSpPr/>
          <p:nvPr/>
        </p:nvSpPr>
        <p:spPr>
          <a:xfrm>
            <a:off x="1055439" y="4077072"/>
            <a:ext cx="9002923" cy="1028605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20F2AB90-0768-4F16-A721-D7B25B6EA81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57727" y="4595131"/>
            <a:ext cx="421411" cy="42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13010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7363" y="3071813"/>
            <a:ext cx="985710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/>
            <a:r>
              <a:rPr lang="de-DE" altLang="de-DE" sz="2800" b="1" dirty="0">
                <a:latin typeface="Century Gothic" panose="020B0502020202020204" pitchFamily="34" charset="0"/>
              </a:rPr>
              <a:t>Themenbereich 2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„Entbürokratisierung“: Omnibus-Verfahren der EU</a:t>
            </a:r>
          </a:p>
        </p:txBody>
      </p:sp>
    </p:spTree>
    <p:extLst>
      <p:ext uri="{BB962C8B-B14F-4D97-AF65-F5344CB8AC3E}">
        <p14:creationId xmlns:p14="http://schemas.microsoft.com/office/powerpoint/2010/main" val="879169072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89F779B1-B8C5-4D02-83F5-4DCCB5BDA509}"/>
              </a:ext>
            </a:extLst>
          </p:cNvPr>
          <p:cNvSpPr/>
          <p:nvPr/>
        </p:nvSpPr>
        <p:spPr>
          <a:xfrm>
            <a:off x="380874" y="2975466"/>
            <a:ext cx="1235134" cy="3211555"/>
          </a:xfrm>
          <a:prstGeom prst="roundRect">
            <a:avLst/>
          </a:prstGeom>
          <a:solidFill>
            <a:srgbClr val="C5F1C5"/>
          </a:solidFill>
          <a:ln w="15875">
            <a:solidFill>
              <a:srgbClr val="228B2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694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2.1. Es gibt aktuell </a:t>
            </a:r>
            <a:r>
              <a:rPr lang="de-DE" altLang="de-DE" kern="0" dirty="0">
                <a:solidFill>
                  <a:srgbClr val="FF0000"/>
                </a:solidFill>
                <a:latin typeface="Century Gothic" pitchFamily="34" charset="0"/>
              </a:rPr>
              <a:t>sechs veröffentlichte 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Omnibus-Verfahren – nicht nur einen!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2: „Entbürokratisierung“: Omnibus-Verfahren der EU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8319653-1CEA-4DE4-93BE-B5ED4A7BA6D8}"/>
              </a:ext>
            </a:extLst>
          </p:cNvPr>
          <p:cNvSpPr txBox="1"/>
          <p:nvPr/>
        </p:nvSpPr>
        <p:spPr>
          <a:xfrm>
            <a:off x="958540" y="1183013"/>
            <a:ext cx="1030875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Drei zentrale übergreifende Ziele </a:t>
            </a:r>
            <a:r>
              <a:rPr lang="de-DE" sz="1400" b="0" dirty="0">
                <a:latin typeface="Century Gothic" panose="020B0502020202020204" pitchFamily="34" charset="0"/>
              </a:rPr>
              <a:t>für die Omnibusverfahren als </a:t>
            </a:r>
            <a:r>
              <a:rPr lang="de-DE" sz="1400" dirty="0">
                <a:latin typeface="Century Gothic" panose="020B0502020202020204" pitchFamily="34" charset="0"/>
              </a:rPr>
              <a:t>Reaktion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auf die zahlreichen Kritikpunkte </a:t>
            </a:r>
            <a:b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de-DE" sz="1400" b="0" dirty="0">
                <a:latin typeface="Century Gothic" panose="020B0502020202020204" pitchFamily="34" charset="0"/>
              </a:rPr>
              <a:t>(aus Deutschland)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de-DE" sz="1400" b="0" dirty="0">
                <a:latin typeface="Century Gothic" panose="020B0502020202020204" pitchFamily="34" charset="0"/>
              </a:rPr>
              <a:t>an den Regularien</a:t>
            </a:r>
            <a:r>
              <a:rPr lang="de-DE" sz="1400" dirty="0">
                <a:latin typeface="Century Gothic" panose="020B0502020202020204" pitchFamily="34" charset="0"/>
              </a:rPr>
              <a:t>:</a:t>
            </a:r>
            <a:br>
              <a:rPr lang="de-DE" sz="1400" dirty="0">
                <a:latin typeface="Century Gothic" panose="020B0502020202020204" pitchFamily="34" charset="0"/>
              </a:rPr>
            </a:br>
            <a:endParaRPr lang="de-DE" sz="1400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400" dirty="0">
                <a:latin typeface="Century Gothic" panose="020B0502020202020204" pitchFamily="34" charset="0"/>
              </a:rPr>
              <a:t>Die Vereinfachung der politischen Maßnahmen </a:t>
            </a:r>
            <a:r>
              <a:rPr lang="de-DE" sz="1400" b="0" dirty="0">
                <a:latin typeface="Century Gothic" panose="020B0502020202020204" pitchFamily="34" charset="0"/>
              </a:rPr>
              <a:t>und Rechtsvorschriften (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Ziel Nr. 1</a:t>
            </a:r>
            <a:r>
              <a:rPr lang="de-DE" sz="1400" b="0" dirty="0">
                <a:latin typeface="Century Gothic" panose="020B0502020202020204" pitchFamily="34" charset="0"/>
              </a:rPr>
              <a:t>) der EU und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b="0" dirty="0">
                <a:latin typeface="Century Gothic" panose="020B0502020202020204" pitchFamily="34" charset="0"/>
              </a:rPr>
              <a:t>ihre </a:t>
            </a:r>
            <a:r>
              <a:rPr lang="de-DE" sz="1400" dirty="0">
                <a:latin typeface="Century Gothic" panose="020B0502020202020204" pitchFamily="34" charset="0"/>
              </a:rPr>
              <a:t>erleichterte Umsetzbarkeit </a:t>
            </a:r>
            <a:r>
              <a:rPr lang="de-DE" sz="1400" b="0" dirty="0">
                <a:latin typeface="Century Gothic" panose="020B0502020202020204" pitchFamily="34" charset="0"/>
              </a:rPr>
              <a:t>(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Ziel Nr. 2</a:t>
            </a:r>
            <a:r>
              <a:rPr lang="de-DE" sz="1400" b="0" dirty="0">
                <a:latin typeface="Century Gothic" panose="020B0502020202020204" pitchFamily="34" charset="0"/>
              </a:rPr>
              <a:t>) sind wesentlich für die Stärkung der Wettbewerbsfähigkeit Europas. </a:t>
            </a:r>
          </a:p>
          <a:p>
            <a:pPr marL="342900" indent="-342900">
              <a:buFont typeface="+mj-lt"/>
              <a:buAutoNum type="arabicPeriod"/>
            </a:pPr>
            <a:r>
              <a:rPr lang="de-DE" sz="1400" b="0" dirty="0">
                <a:latin typeface="Century Gothic" panose="020B0502020202020204" pitchFamily="34" charset="0"/>
              </a:rPr>
              <a:t>Das dritte Element ist die </a:t>
            </a:r>
            <a:r>
              <a:rPr lang="de-DE" sz="1400" dirty="0">
                <a:latin typeface="Century Gothic" panose="020B0502020202020204" pitchFamily="34" charset="0"/>
              </a:rPr>
              <a:t>Durchsetzung </a:t>
            </a:r>
            <a:r>
              <a:rPr lang="de-DE" sz="1400" b="0" dirty="0">
                <a:latin typeface="Century Gothic" panose="020B0502020202020204" pitchFamily="34" charset="0"/>
              </a:rPr>
              <a:t>(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Ziel Nr. </a:t>
            </a:r>
            <a:r>
              <a:rPr lang="de-DE" sz="1400" b="0" dirty="0">
                <a:latin typeface="Century Gothic" panose="020B0502020202020204" pitchFamily="34" charset="0"/>
              </a:rPr>
              <a:t>3): Sofern Mitgliedstaaten EU-Gesetze nicht umsetzen werden, droht die Einleitung eines Vertragsverletzungsverfahrens.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964C3A8-25C2-486B-A456-822C0CCBC1D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5779" y="3381661"/>
            <a:ext cx="745324" cy="745324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347ACDA4-6F27-4444-A1B6-BA1B6F493C88}"/>
              </a:ext>
            </a:extLst>
          </p:cNvPr>
          <p:cNvSpPr txBox="1"/>
          <p:nvPr/>
        </p:nvSpPr>
        <p:spPr>
          <a:xfrm>
            <a:off x="263352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1212ED8-CCD5-4C1E-AED5-F8266F83153B}"/>
              </a:ext>
            </a:extLst>
          </p:cNvPr>
          <p:cNvSpPr txBox="1"/>
          <p:nvPr/>
        </p:nvSpPr>
        <p:spPr>
          <a:xfrm>
            <a:off x="428417" y="4170797"/>
            <a:ext cx="1187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Erhebliche </a:t>
            </a:r>
            <a:r>
              <a:rPr lang="de-DE" sz="1100" dirty="0">
                <a:latin typeface="Century Gothic" panose="020B0502020202020204" pitchFamily="34" charset="0"/>
              </a:rPr>
              <a:t>Vereinfachung im Bereich der Nachhaltigkeit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E9D384B1-AF75-4EC1-87CF-988D7EAD0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7976" y="3409457"/>
            <a:ext cx="745324" cy="745324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746DE8FE-4003-4EBE-95F2-0F8D22FCD70C}"/>
              </a:ext>
            </a:extLst>
          </p:cNvPr>
          <p:cNvSpPr txBox="1"/>
          <p:nvPr/>
        </p:nvSpPr>
        <p:spPr>
          <a:xfrm>
            <a:off x="1487488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II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60BF22D-87C7-4A83-BA05-FB92E12923B2}"/>
              </a:ext>
            </a:extLst>
          </p:cNvPr>
          <p:cNvSpPr txBox="1"/>
          <p:nvPr/>
        </p:nvSpPr>
        <p:spPr>
          <a:xfrm>
            <a:off x="1582275" y="4151448"/>
            <a:ext cx="13800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Vereinfachung und Optimierung von </a:t>
            </a:r>
            <a:r>
              <a:rPr lang="de-DE" sz="1100" dirty="0">
                <a:latin typeface="Century Gothic" panose="020B0502020202020204" pitchFamily="34" charset="0"/>
              </a:rPr>
              <a:t>Investitions-programmen</a:t>
            </a: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5E0BF431-7FD7-460A-B368-C85041ACF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525" y="3409457"/>
            <a:ext cx="745324" cy="745324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A1127471-4B10-4E40-9457-3763D6103C10}"/>
              </a:ext>
            </a:extLst>
          </p:cNvPr>
          <p:cNvSpPr txBox="1"/>
          <p:nvPr/>
        </p:nvSpPr>
        <p:spPr>
          <a:xfrm>
            <a:off x="2567608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III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76E1204-CC49-4DFD-BCD8-6EDD2A0B2E9E}"/>
              </a:ext>
            </a:extLst>
          </p:cNvPr>
          <p:cNvSpPr txBox="1"/>
          <p:nvPr/>
        </p:nvSpPr>
        <p:spPr>
          <a:xfrm>
            <a:off x="2783633" y="4170797"/>
            <a:ext cx="10081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 err="1">
                <a:latin typeface="Century Gothic" panose="020B0502020202020204" pitchFamily="34" charset="0"/>
              </a:rPr>
              <a:t>Vereinfa-chungen</a:t>
            </a:r>
            <a:r>
              <a:rPr lang="de-DE" sz="1100" b="0" dirty="0">
                <a:latin typeface="Century Gothic" panose="020B0502020202020204" pitchFamily="34" charset="0"/>
              </a:rPr>
              <a:t> in Regularien der </a:t>
            </a:r>
            <a:r>
              <a:rPr lang="de-DE" sz="1100" dirty="0">
                <a:latin typeface="Century Gothic" panose="020B0502020202020204" pitchFamily="34" charset="0"/>
              </a:rPr>
              <a:t>Landwirt-</a:t>
            </a:r>
            <a:r>
              <a:rPr lang="de-DE" sz="1100" dirty="0" err="1">
                <a:latin typeface="Century Gothic" panose="020B0502020202020204" pitchFamily="34" charset="0"/>
              </a:rPr>
              <a:t>schaft</a:t>
            </a:r>
            <a:endParaRPr lang="de-DE" sz="1100" dirty="0">
              <a:latin typeface="Century Gothic" panose="020B0502020202020204" pitchFamily="34" charset="0"/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AD9D33C-2849-442D-B674-7C0BDCD0B1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096" y="3401182"/>
            <a:ext cx="745324" cy="745324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ED0F16CE-7EAD-4ACA-B57F-755FA51376FB}"/>
              </a:ext>
            </a:extLst>
          </p:cNvPr>
          <p:cNvSpPr txBox="1"/>
          <p:nvPr/>
        </p:nvSpPr>
        <p:spPr>
          <a:xfrm>
            <a:off x="3647728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IV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4F87A6A-8C97-422F-8A95-99B1B6D0AF04}"/>
              </a:ext>
            </a:extLst>
          </p:cNvPr>
          <p:cNvSpPr txBox="1"/>
          <p:nvPr/>
        </p:nvSpPr>
        <p:spPr>
          <a:xfrm>
            <a:off x="3791746" y="4187817"/>
            <a:ext cx="109000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Produktspezi-</a:t>
            </a:r>
            <a:r>
              <a:rPr lang="de-DE" sz="1100" b="0" dirty="0" err="1">
                <a:latin typeface="Century Gothic" panose="020B0502020202020204" pitchFamily="34" charset="0"/>
              </a:rPr>
              <a:t>fikationen</a:t>
            </a:r>
            <a:r>
              <a:rPr lang="de-DE" sz="1100" b="0" dirty="0">
                <a:latin typeface="Century Gothic" panose="020B0502020202020204" pitchFamily="34" charset="0"/>
              </a:rPr>
              <a:t> &amp; </a:t>
            </a:r>
            <a:r>
              <a:rPr lang="de-DE" sz="1100" dirty="0">
                <a:latin typeface="Century Gothic" panose="020B0502020202020204" pitchFamily="34" charset="0"/>
              </a:rPr>
              <a:t>Small-Mid-Caps</a:t>
            </a:r>
            <a:br>
              <a:rPr lang="de-DE" sz="1100" b="0" dirty="0">
                <a:latin typeface="Century Gothic" panose="020B0502020202020204" pitchFamily="34" charset="0"/>
              </a:rPr>
            </a:br>
            <a:r>
              <a:rPr lang="de-DE" sz="900" b="0" dirty="0">
                <a:latin typeface="Century Gothic" panose="020B0502020202020204" pitchFamily="34" charset="0"/>
              </a:rPr>
              <a:t>u.a. </a:t>
            </a:r>
          </a:p>
          <a:p>
            <a:pPr algn="ctr"/>
            <a:r>
              <a:rPr lang="de-DE" sz="900" b="0" dirty="0">
                <a:latin typeface="Century Gothic" panose="020B0502020202020204" pitchFamily="34" charset="0"/>
              </a:rPr>
              <a:t>EU-Batterie-VO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37AA8ECC-0267-4C39-BAF3-4963261D5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963" y="3395796"/>
            <a:ext cx="745324" cy="745324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B8E1BEB5-9377-4CF5-AF54-45F22103E7E4}"/>
              </a:ext>
            </a:extLst>
          </p:cNvPr>
          <p:cNvSpPr txBox="1"/>
          <p:nvPr/>
        </p:nvSpPr>
        <p:spPr>
          <a:xfrm>
            <a:off x="4727848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V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7F3B41F7-7620-4A31-BF2B-95BC59ED53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6261" y="3415382"/>
            <a:ext cx="745324" cy="745324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18789BD1-7D93-47E5-882D-12E3CB1D5995}"/>
              </a:ext>
            </a:extLst>
          </p:cNvPr>
          <p:cNvSpPr txBox="1"/>
          <p:nvPr/>
        </p:nvSpPr>
        <p:spPr>
          <a:xfrm>
            <a:off x="5735960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VI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2A4EF80-F748-4837-A48F-A17365986454}"/>
              </a:ext>
            </a:extLst>
          </p:cNvPr>
          <p:cNvSpPr txBox="1"/>
          <p:nvPr/>
        </p:nvSpPr>
        <p:spPr>
          <a:xfrm>
            <a:off x="5967483" y="4205371"/>
            <a:ext cx="105648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 err="1">
                <a:latin typeface="Century Gothic" panose="020B0502020202020204" pitchFamily="34" charset="0"/>
              </a:rPr>
              <a:t>Vereinfa-chung</a:t>
            </a:r>
            <a:r>
              <a:rPr lang="de-DE" sz="1100" b="0" dirty="0">
                <a:latin typeface="Century Gothic" panose="020B0502020202020204" pitchFamily="34" charset="0"/>
              </a:rPr>
              <a:t> von Regularien in der </a:t>
            </a:r>
            <a:r>
              <a:rPr lang="de-DE" sz="1100" dirty="0">
                <a:latin typeface="Century Gothic" panose="020B0502020202020204" pitchFamily="34" charset="0"/>
              </a:rPr>
              <a:t>chemischen Industrie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ADA4AAD-F407-4828-A377-1A958E8565F1}"/>
              </a:ext>
            </a:extLst>
          </p:cNvPr>
          <p:cNvSpPr txBox="1"/>
          <p:nvPr/>
        </p:nvSpPr>
        <p:spPr>
          <a:xfrm>
            <a:off x="5802920" y="5838014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228B22"/>
                </a:solidFill>
                <a:latin typeface="Century Gothic" panose="020B0502020202020204" pitchFamily="34" charset="0"/>
              </a:rPr>
              <a:t>08.07.2025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C724227E-9F74-430C-928B-1108B95FF2B9}"/>
              </a:ext>
            </a:extLst>
          </p:cNvPr>
          <p:cNvSpPr txBox="1"/>
          <p:nvPr/>
        </p:nvSpPr>
        <p:spPr>
          <a:xfrm>
            <a:off x="4697815" y="5838014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228B22"/>
                </a:solidFill>
                <a:latin typeface="Century Gothic" panose="020B0502020202020204" pitchFamily="34" charset="0"/>
              </a:rPr>
              <a:t>17.06.2025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2623EDD-09DA-43E0-A3A4-7872C6917F0A}"/>
              </a:ext>
            </a:extLst>
          </p:cNvPr>
          <p:cNvSpPr txBox="1"/>
          <p:nvPr/>
        </p:nvSpPr>
        <p:spPr>
          <a:xfrm>
            <a:off x="3578855" y="5838014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228B22"/>
                </a:solidFill>
                <a:latin typeface="Century Gothic" panose="020B0502020202020204" pitchFamily="34" charset="0"/>
              </a:rPr>
              <a:t>21.05.2025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07281F13-3515-43AA-B137-EFB5AE5BD9FD}"/>
              </a:ext>
            </a:extLst>
          </p:cNvPr>
          <p:cNvSpPr txBox="1"/>
          <p:nvPr/>
        </p:nvSpPr>
        <p:spPr>
          <a:xfrm>
            <a:off x="2536127" y="5848698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228B22"/>
                </a:solidFill>
                <a:latin typeface="Century Gothic" panose="020B0502020202020204" pitchFamily="34" charset="0"/>
              </a:rPr>
              <a:t>14.05.2025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73331D57-B99B-497D-87A7-D348FF9E0602}"/>
              </a:ext>
            </a:extLst>
          </p:cNvPr>
          <p:cNvSpPr txBox="1"/>
          <p:nvPr/>
        </p:nvSpPr>
        <p:spPr>
          <a:xfrm>
            <a:off x="1495028" y="5838014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228B22"/>
                </a:solidFill>
                <a:latin typeface="Century Gothic" panose="020B0502020202020204" pitchFamily="34" charset="0"/>
              </a:rPr>
              <a:t>26.02.2025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361E3E68-65E2-45E3-B33E-4E910DC4D76A}"/>
              </a:ext>
            </a:extLst>
          </p:cNvPr>
          <p:cNvSpPr txBox="1"/>
          <p:nvPr/>
        </p:nvSpPr>
        <p:spPr>
          <a:xfrm>
            <a:off x="343679" y="5838014"/>
            <a:ext cx="1380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26.02.2025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EDE64AD4-D0DB-44D4-82C2-229574D4A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472" y="3415382"/>
            <a:ext cx="745324" cy="745324"/>
          </a:xfrm>
          <a:prstGeom prst="rect">
            <a:avLst/>
          </a:prstGeom>
        </p:spPr>
      </p:pic>
      <p:sp>
        <p:nvSpPr>
          <p:cNvPr id="35" name="Textfeld 34">
            <a:extLst>
              <a:ext uri="{FF2B5EF4-FFF2-40B4-BE49-F238E27FC236}">
                <a16:creationId xmlns:a16="http://schemas.microsoft.com/office/drawing/2014/main" id="{239AFDEB-3938-4D76-8069-664C24BBF348}"/>
              </a:ext>
            </a:extLst>
          </p:cNvPr>
          <p:cNvSpPr txBox="1"/>
          <p:nvPr/>
        </p:nvSpPr>
        <p:spPr>
          <a:xfrm>
            <a:off x="6816080" y="3070903"/>
            <a:ext cx="13800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VII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F24B6BFC-77E0-4DEA-8F79-49D4C6D6BB3A}"/>
              </a:ext>
            </a:extLst>
          </p:cNvPr>
          <p:cNvSpPr txBox="1"/>
          <p:nvPr/>
        </p:nvSpPr>
        <p:spPr>
          <a:xfrm>
            <a:off x="6990544" y="4222332"/>
            <a:ext cx="12056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Vereinfachung von Regularien im Bereich </a:t>
            </a:r>
            <a:r>
              <a:rPr lang="de-DE" sz="1100" dirty="0">
                <a:latin typeface="Century Gothic" panose="020B0502020202020204" pitchFamily="34" charset="0"/>
              </a:rPr>
              <a:t>Digitalisierung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EEBE770-B6FD-41EE-85A1-4D5F4E1123FF}"/>
              </a:ext>
            </a:extLst>
          </p:cNvPr>
          <p:cNvSpPr txBox="1"/>
          <p:nvPr/>
        </p:nvSpPr>
        <p:spPr>
          <a:xfrm>
            <a:off x="6890048" y="5803644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angekündigt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07F3A341-487A-4EE7-A2FA-D7067A322810}"/>
              </a:ext>
            </a:extLst>
          </p:cNvPr>
          <p:cNvSpPr txBox="1"/>
          <p:nvPr/>
        </p:nvSpPr>
        <p:spPr>
          <a:xfrm>
            <a:off x="4848234" y="4200577"/>
            <a:ext cx="11192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 err="1">
                <a:latin typeface="Century Gothic" panose="020B0502020202020204" pitchFamily="34" charset="0"/>
              </a:rPr>
              <a:t>Vereinfa-chung</a:t>
            </a:r>
            <a:r>
              <a:rPr lang="de-DE" sz="1100" b="0" dirty="0">
                <a:latin typeface="Century Gothic" panose="020B0502020202020204" pitchFamily="34" charset="0"/>
              </a:rPr>
              <a:t> von Regularien im </a:t>
            </a:r>
            <a:r>
              <a:rPr lang="de-DE" sz="1100" dirty="0">
                <a:latin typeface="Century Gothic" panose="020B0502020202020204" pitchFamily="34" charset="0"/>
              </a:rPr>
              <a:t>Verteidigungs-bereich</a:t>
            </a: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33E9B77A-1778-4998-996C-1B858A9824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390" y="3418491"/>
            <a:ext cx="745324" cy="745324"/>
          </a:xfrm>
          <a:prstGeom prst="rect">
            <a:avLst/>
          </a:prstGeom>
        </p:spPr>
      </p:pic>
      <p:sp>
        <p:nvSpPr>
          <p:cNvPr id="40" name="Textfeld 39">
            <a:extLst>
              <a:ext uri="{FF2B5EF4-FFF2-40B4-BE49-F238E27FC236}">
                <a16:creationId xmlns:a16="http://schemas.microsoft.com/office/drawing/2014/main" id="{8ADA8C89-38DF-477A-BD6A-B17F02FC98EA}"/>
              </a:ext>
            </a:extLst>
          </p:cNvPr>
          <p:cNvSpPr txBox="1"/>
          <p:nvPr/>
        </p:nvSpPr>
        <p:spPr>
          <a:xfrm>
            <a:off x="7872322" y="3070903"/>
            <a:ext cx="1608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VIII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C0F42158-1751-425E-8F7B-07D0BC0F9BC0}"/>
              </a:ext>
            </a:extLst>
          </p:cNvPr>
          <p:cNvSpPr txBox="1"/>
          <p:nvPr/>
        </p:nvSpPr>
        <p:spPr>
          <a:xfrm>
            <a:off x="8162743" y="4238026"/>
            <a:ext cx="1056489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 err="1">
                <a:latin typeface="Century Gothic" panose="020B0502020202020204" pitchFamily="34" charset="0"/>
              </a:rPr>
              <a:t>Vereinfa-chung</a:t>
            </a:r>
            <a:r>
              <a:rPr lang="de-DE" sz="1100" b="0" dirty="0">
                <a:latin typeface="Century Gothic" panose="020B0502020202020204" pitchFamily="34" charset="0"/>
              </a:rPr>
              <a:t> von Regularien im </a:t>
            </a:r>
            <a:r>
              <a:rPr lang="de-DE" sz="1100" dirty="0">
                <a:latin typeface="Century Gothic" panose="020B0502020202020204" pitchFamily="34" charset="0"/>
              </a:rPr>
              <a:t>Umwelt-bereich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6F20080F-6FB2-4B0E-8DEA-8775C135C1CB}"/>
              </a:ext>
            </a:extLst>
          </p:cNvPr>
          <p:cNvSpPr txBox="1"/>
          <p:nvPr/>
        </p:nvSpPr>
        <p:spPr>
          <a:xfrm>
            <a:off x="9363483" y="5619884"/>
            <a:ext cx="13800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Angekündigt am 17.7.2025</a:t>
            </a: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A61F0EB2-B495-461D-A3E7-F1835D058464}"/>
              </a:ext>
            </a:extLst>
          </p:cNvPr>
          <p:cNvSpPr txBox="1"/>
          <p:nvPr/>
        </p:nvSpPr>
        <p:spPr>
          <a:xfrm>
            <a:off x="1618610" y="6040992"/>
            <a:ext cx="9385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b="0" dirty="0">
                <a:latin typeface="Century Gothic" panose="020B0502020202020204" pitchFamily="34" charset="0"/>
                <a:hlinkClick r:id="rId3"/>
              </a:rPr>
              <a:t>https://www.ihk.de/bodensee-oberschwaben/international/news/-omnibus-paket--6488410</a:t>
            </a:r>
            <a:r>
              <a:rPr lang="de-DE" sz="900" b="0" dirty="0">
                <a:latin typeface="Century Gothic" panose="020B0502020202020204" pitchFamily="34" charset="0"/>
              </a:rPr>
              <a:t> ; </a:t>
            </a:r>
            <a:r>
              <a:rPr lang="de-DE" sz="900" b="0" dirty="0">
                <a:latin typeface="Century Gothic" panose="020B0502020202020204" pitchFamily="34" charset="0"/>
                <a:hlinkClick r:id="rId4"/>
              </a:rPr>
              <a:t>https://www.responsible-investor.com/european-commission-to-launch-call-for-evidence-on-environmental-omnibus/</a:t>
            </a:r>
            <a:r>
              <a:rPr lang="de-DE" sz="900" b="0" dirty="0">
                <a:latin typeface="Century Gothic" panose="020B0502020202020204" pitchFamily="34" charset="0"/>
              </a:rPr>
              <a:t> (Abruf: 08.10.2025)</a:t>
            </a: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94C90F13-F8D8-470C-8CE1-1A5F399FB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9148" y="3417579"/>
            <a:ext cx="745324" cy="745324"/>
          </a:xfrm>
          <a:prstGeom prst="rect">
            <a:avLst/>
          </a:prstGeom>
        </p:spPr>
      </p:pic>
      <p:sp>
        <p:nvSpPr>
          <p:cNvPr id="47" name="Textfeld 46">
            <a:extLst>
              <a:ext uri="{FF2B5EF4-FFF2-40B4-BE49-F238E27FC236}">
                <a16:creationId xmlns:a16="http://schemas.microsoft.com/office/drawing/2014/main" id="{9193C70D-2A88-4CCE-AAB5-D139A6BC8EBD}"/>
              </a:ext>
            </a:extLst>
          </p:cNvPr>
          <p:cNvSpPr txBox="1"/>
          <p:nvPr/>
        </p:nvSpPr>
        <p:spPr>
          <a:xfrm>
            <a:off x="9096458" y="3058592"/>
            <a:ext cx="16080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IX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?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76651F6C-82FE-430A-A1C5-6E704AE48E08}"/>
              </a:ext>
            </a:extLst>
          </p:cNvPr>
          <p:cNvSpPr txBox="1"/>
          <p:nvPr/>
        </p:nvSpPr>
        <p:spPr>
          <a:xfrm>
            <a:off x="9423209" y="4217370"/>
            <a:ext cx="13800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Vereinfachung bei der </a:t>
            </a:r>
            <a:r>
              <a:rPr lang="de-DE" sz="1100" dirty="0">
                <a:latin typeface="Century Gothic" panose="020B0502020202020204" pitchFamily="34" charset="0"/>
              </a:rPr>
              <a:t>EUDR</a:t>
            </a:r>
            <a:br>
              <a:rPr lang="de-DE" sz="1100" dirty="0">
                <a:latin typeface="Century Gothic" panose="020B0502020202020204" pitchFamily="34" charset="0"/>
              </a:rPr>
            </a:br>
            <a:r>
              <a:rPr lang="de-DE" sz="1100" dirty="0">
                <a:latin typeface="Century Gothic" panose="020B0502020202020204" pitchFamily="34" charset="0"/>
              </a:rPr>
              <a:t>(EU-Entwaldungs-VO) 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2ED6ED89-A32B-4BD5-AF37-D8AC8A6536C5}"/>
              </a:ext>
            </a:extLst>
          </p:cNvPr>
          <p:cNvSpPr txBox="1"/>
          <p:nvPr/>
        </p:nvSpPr>
        <p:spPr>
          <a:xfrm>
            <a:off x="8036599" y="5789161"/>
            <a:ext cx="13800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angekündigt</a:t>
            </a:r>
          </a:p>
        </p:txBody>
      </p:sp>
      <p:cxnSp>
        <p:nvCxnSpPr>
          <p:cNvPr id="51" name="Gerader Verbinder 50">
            <a:extLst>
              <a:ext uri="{FF2B5EF4-FFF2-40B4-BE49-F238E27FC236}">
                <a16:creationId xmlns:a16="http://schemas.microsoft.com/office/drawing/2014/main" id="{0ECB86F0-1738-45C7-AFEE-59D72522C540}"/>
              </a:ext>
            </a:extLst>
          </p:cNvPr>
          <p:cNvCxnSpPr/>
          <p:nvPr/>
        </p:nvCxnSpPr>
        <p:spPr>
          <a:xfrm>
            <a:off x="9288000" y="2998895"/>
            <a:ext cx="0" cy="3042097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  <a:prstDash val="dash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feld 3">
            <a:extLst>
              <a:ext uri="{FF2B5EF4-FFF2-40B4-BE49-F238E27FC236}">
                <a16:creationId xmlns:a16="http://schemas.microsoft.com/office/drawing/2014/main" id="{F23E0ACE-E5D6-4FDF-92A0-EC0097302532}"/>
              </a:ext>
            </a:extLst>
          </p:cNvPr>
          <p:cNvSpPr txBox="1"/>
          <p:nvPr/>
        </p:nvSpPr>
        <p:spPr>
          <a:xfrm>
            <a:off x="560833" y="4955627"/>
            <a:ext cx="9538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Century Gothic" panose="020B0502020202020204" pitchFamily="34" charset="0"/>
              </a:rPr>
              <a:t>CSRD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Century Gothic" panose="020B0502020202020204" pitchFamily="34" charset="0"/>
              </a:rPr>
              <a:t>CSDDD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Century Gothic" panose="020B0502020202020204" pitchFamily="34" charset="0"/>
              </a:rPr>
              <a:t>EU-Tax-VO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900" dirty="0">
                <a:latin typeface="Century Gothic" panose="020B0502020202020204" pitchFamily="34" charset="0"/>
              </a:rPr>
              <a:t>CBAM</a:t>
            </a:r>
          </a:p>
        </p:txBody>
      </p:sp>
    </p:spTree>
    <p:extLst>
      <p:ext uri="{BB962C8B-B14F-4D97-AF65-F5344CB8AC3E}">
        <p14:creationId xmlns:p14="http://schemas.microsoft.com/office/powerpoint/2010/main" val="925726256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89F779B1-B8C5-4D02-83F5-4DCCB5BDA509}"/>
              </a:ext>
            </a:extLst>
          </p:cNvPr>
          <p:cNvSpPr/>
          <p:nvPr/>
        </p:nvSpPr>
        <p:spPr>
          <a:xfrm>
            <a:off x="1102506" y="2528259"/>
            <a:ext cx="1416783" cy="3211555"/>
          </a:xfrm>
          <a:prstGeom prst="roundRect">
            <a:avLst/>
          </a:prstGeom>
          <a:solidFill>
            <a:srgbClr val="C5F1C5"/>
          </a:solidFill>
          <a:ln w="15875">
            <a:solidFill>
              <a:srgbClr val="228B2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415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2.2. Das zentrale Omnibus-Verfahren für die Nachhaltigkeitsberichterstattung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2: „Entbürokratisierung“: Omnibus-Verfahren der EU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2AD9D33C-2849-442D-B674-7C0BDCD0B1A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2676" y="2668539"/>
            <a:ext cx="1206090" cy="120609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ED0F16CE-7EAD-4ACA-B57F-755FA51376FB}"/>
              </a:ext>
            </a:extLst>
          </p:cNvPr>
          <p:cNvSpPr txBox="1"/>
          <p:nvPr/>
        </p:nvSpPr>
        <p:spPr>
          <a:xfrm>
            <a:off x="1115675" y="2597533"/>
            <a:ext cx="138009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228B22"/>
                </a:solidFill>
                <a:latin typeface="Century Gothic" panose="020B0502020202020204" pitchFamily="34" charset="0"/>
              </a:rPr>
              <a:t>Omnibus I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2623EDD-09DA-43E0-A3A4-7872C6917F0A}"/>
              </a:ext>
            </a:extLst>
          </p:cNvPr>
          <p:cNvSpPr txBox="1"/>
          <p:nvPr/>
        </p:nvSpPr>
        <p:spPr>
          <a:xfrm>
            <a:off x="1052759" y="5364644"/>
            <a:ext cx="13800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26.02.2025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08E74D2-6261-48E0-8935-FC8B22358763}"/>
              </a:ext>
            </a:extLst>
          </p:cNvPr>
          <p:cNvSpPr txBox="1"/>
          <p:nvPr/>
        </p:nvSpPr>
        <p:spPr>
          <a:xfrm>
            <a:off x="1052759" y="3740090"/>
            <a:ext cx="13800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0" dirty="0">
                <a:latin typeface="Century Gothic" panose="020B0502020202020204" pitchFamily="34" charset="0"/>
              </a:rPr>
              <a:t>Erhebliche </a:t>
            </a:r>
            <a:r>
              <a:rPr lang="de-DE" sz="1200" dirty="0">
                <a:latin typeface="Century Gothic" panose="020B0502020202020204" pitchFamily="34" charset="0"/>
              </a:rPr>
              <a:t>Vereinfachung im Bereich der Nachhaltigkeit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1CE2150-FF40-4474-92FA-29A93B28567A}"/>
              </a:ext>
            </a:extLst>
          </p:cNvPr>
          <p:cNvSpPr txBox="1"/>
          <p:nvPr/>
        </p:nvSpPr>
        <p:spPr>
          <a:xfrm>
            <a:off x="2645335" y="2484311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228B22"/>
                </a:solidFill>
                <a:latin typeface="Century Gothic" panose="020B0502020202020204" pitchFamily="34" charset="0"/>
              </a:rPr>
              <a:t>COM (2025) 80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45F1D25-4C4F-4713-934F-24740BD203F3}"/>
              </a:ext>
            </a:extLst>
          </p:cNvPr>
          <p:cNvSpPr txBox="1"/>
          <p:nvPr/>
        </p:nvSpPr>
        <p:spPr>
          <a:xfrm>
            <a:off x="2646805" y="403810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228B22"/>
                </a:solidFill>
                <a:latin typeface="Century Gothic" panose="020B0502020202020204" pitchFamily="34" charset="0"/>
              </a:rPr>
              <a:t>COM (2025) 81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BFA1662-0E96-4ABC-A9E0-9C59637E7F18}"/>
              </a:ext>
            </a:extLst>
          </p:cNvPr>
          <p:cNvSpPr txBox="1"/>
          <p:nvPr/>
        </p:nvSpPr>
        <p:spPr>
          <a:xfrm>
            <a:off x="2607305" y="5262760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228B22"/>
                </a:solidFill>
                <a:latin typeface="Century Gothic" panose="020B0502020202020204" pitchFamily="34" charset="0"/>
              </a:rPr>
              <a:t>COM (2025) 87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0FBD4CD2-10C7-4927-B886-0A0A03F2F25D}"/>
              </a:ext>
            </a:extLst>
          </p:cNvPr>
          <p:cNvSpPr txBox="1"/>
          <p:nvPr/>
        </p:nvSpPr>
        <p:spPr>
          <a:xfrm>
            <a:off x="4517543" y="4038100"/>
            <a:ext cx="39547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Änderungen im Hinblick auf bestimmte Anforderungen</a:t>
            </a:r>
            <a:r>
              <a:rPr lang="de-DE" sz="1400" b="0" dirty="0">
                <a:latin typeface="Century Gothic" panose="020B0502020202020204" pitchFamily="34" charset="0"/>
              </a:rPr>
              <a:t> an die Nachhaltigkeits-berichterstattung und Sorgfaltspflicht von Unternehmen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(Inhaltliche Änderungen)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D9674082-FB81-4359-9245-B3055E2EF6FB}"/>
              </a:ext>
            </a:extLst>
          </p:cNvPr>
          <p:cNvSpPr txBox="1"/>
          <p:nvPr/>
        </p:nvSpPr>
        <p:spPr>
          <a:xfrm>
            <a:off x="4517543" y="2484311"/>
            <a:ext cx="38827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Änderungen</a:t>
            </a:r>
            <a:r>
              <a:rPr lang="de-DE" sz="1400" b="0" dirty="0">
                <a:latin typeface="Century Gothic" panose="020B0502020202020204" pitchFamily="34" charset="0"/>
              </a:rPr>
              <a:t> hinsichtlich der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Termine</a:t>
            </a:r>
            <a:r>
              <a:rPr lang="de-DE" sz="1400" dirty="0">
                <a:latin typeface="Century Gothic" panose="020B0502020202020204" pitchFamily="34" charset="0"/>
              </a:rPr>
              <a:t>, ab denen </a:t>
            </a:r>
            <a:r>
              <a:rPr lang="de-DE" sz="1400" b="0" dirty="0">
                <a:latin typeface="Century Gothic" panose="020B0502020202020204" pitchFamily="34" charset="0"/>
              </a:rPr>
              <a:t>die Mitgliedstaaten bestimmte Anforderungen an die Nachhaltigkeits-berichterstattung und Sorgfaltspflicht von Unternehmen </a:t>
            </a:r>
            <a:r>
              <a:rPr lang="de-DE" sz="1400" dirty="0">
                <a:latin typeface="Century Gothic" panose="020B0502020202020204" pitchFamily="34" charset="0"/>
              </a:rPr>
              <a:t>anwenden müssen</a:t>
            </a:r>
            <a:br>
              <a:rPr lang="de-DE" sz="1400" dirty="0">
                <a:latin typeface="Century Gothic" panose="020B0502020202020204" pitchFamily="34" charset="0"/>
              </a:rPr>
            </a:b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</a:t>
            </a:r>
            <a:r>
              <a:rPr lang="de-DE" sz="1400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Stop-the-clock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139BE6A-EECC-490F-8B4F-C88FAF5A0AA4}"/>
              </a:ext>
            </a:extLst>
          </p:cNvPr>
          <p:cNvSpPr txBox="1"/>
          <p:nvPr/>
        </p:nvSpPr>
        <p:spPr>
          <a:xfrm>
            <a:off x="4567203" y="5262760"/>
            <a:ext cx="37052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Änderungen der Verordnung hinsichtlich </a:t>
            </a:r>
            <a:br>
              <a:rPr lang="de-DE" sz="1400" dirty="0">
                <a:latin typeface="Century Gothic" panose="020B0502020202020204" pitchFamily="34" charset="0"/>
              </a:rPr>
            </a:br>
            <a:r>
              <a:rPr lang="de-DE" sz="1400" dirty="0">
                <a:latin typeface="Century Gothic" panose="020B0502020202020204" pitchFamily="34" charset="0"/>
              </a:rPr>
              <a:t>der Vereinfachung und Stärkung des </a:t>
            </a:r>
            <a:br>
              <a:rPr lang="de-DE" sz="1400" dirty="0">
                <a:latin typeface="Century Gothic" panose="020B0502020202020204" pitchFamily="34" charset="0"/>
              </a:rPr>
            </a:br>
            <a:r>
              <a:rPr lang="de-DE" sz="1400" dirty="0">
                <a:latin typeface="Century Gothic" panose="020B0502020202020204" pitchFamily="34" charset="0"/>
              </a:rPr>
              <a:t>CO²-Grenzausgleichssystems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br>
              <a:rPr lang="de-DE" sz="1400" b="0" dirty="0">
                <a:latin typeface="Century Gothic" panose="020B0502020202020204" pitchFamily="34" charset="0"/>
              </a:rPr>
            </a:b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(Inhaltliche Änderungen CBAM)</a:t>
            </a:r>
          </a:p>
        </p:txBody>
      </p:sp>
      <p:graphicFrame>
        <p:nvGraphicFramePr>
          <p:cNvPr id="2" name="Tabelle 1">
            <a:extLst>
              <a:ext uri="{FF2B5EF4-FFF2-40B4-BE49-F238E27FC236}">
                <a16:creationId xmlns:a16="http://schemas.microsoft.com/office/drawing/2014/main" id="{F0A135AB-65A1-4D5B-87C9-02010DD3D7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6142347"/>
              </p:ext>
            </p:extLst>
          </p:nvPr>
        </p:nvGraphicFramePr>
        <p:xfrm>
          <a:off x="8688288" y="947253"/>
          <a:ext cx="2016225" cy="1504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1071136860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3297192317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215055618"/>
                    </a:ext>
                  </a:extLst>
                </a:gridCol>
              </a:tblGrid>
              <a:tr h="280828">
                <a:tc gridSpan="3">
                  <a:txBody>
                    <a:bodyPr/>
                    <a:lstStyle/>
                    <a:p>
                      <a:r>
                        <a:rPr lang="de-DE" sz="1100" dirty="0">
                          <a:latin typeface="Century Gothic" panose="020B0502020202020204" pitchFamily="34" charset="0"/>
                        </a:rPr>
                        <a:t>Stand TRILOG-Verfahren</a:t>
                      </a:r>
                      <a:endParaRPr lang="de-DE" sz="1100" b="1" kern="1200" dirty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T="72000" marB="108000">
                    <a:solidFill>
                      <a:srgbClr val="228B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B="108000" vert="vert270">
                    <a:solidFill>
                      <a:srgbClr val="228B2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200" b="1" kern="1200" dirty="0">
                        <a:solidFill>
                          <a:schemeClr val="lt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B="108000" vert="vert270">
                    <a:solidFill>
                      <a:srgbClr val="228B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7227156"/>
                  </a:ext>
                </a:extLst>
              </a:tr>
              <a:tr h="1157324">
                <a:tc>
                  <a:txBody>
                    <a:bodyPr/>
                    <a:lstStyle/>
                    <a:p>
                      <a:r>
                        <a:rPr lang="de-DE" sz="11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EU-Rat</a:t>
                      </a:r>
                    </a:p>
                  </a:txBody>
                  <a:tcPr marL="144000" marT="72000" marB="108000" vert="vert270" anchor="ctr">
                    <a:solidFill>
                      <a:srgbClr val="228B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EU-</a:t>
                      </a:r>
                      <a:r>
                        <a:rPr lang="de-DE" sz="1100" b="1" kern="1200" dirty="0" err="1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Komission</a:t>
                      </a:r>
                      <a:endParaRPr lang="de-DE" sz="1100" b="1" kern="1200" dirty="0">
                        <a:solidFill>
                          <a:schemeClr val="bg1"/>
                        </a:solidFill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marL="144000" marB="108000" vert="vert270" anchor="ctr">
                    <a:solidFill>
                      <a:srgbClr val="228B2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1" kern="1200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EU-Parlament</a:t>
                      </a:r>
                    </a:p>
                  </a:txBody>
                  <a:tcPr marL="144000" marB="108000" vert="vert270" anchor="ctr">
                    <a:solidFill>
                      <a:srgbClr val="228B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5558453"/>
                  </a:ext>
                </a:extLst>
              </a:tr>
            </a:tbl>
          </a:graphicData>
        </a:graphic>
      </p:graphicFrame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414A2EAA-B2D6-44E6-A7D2-A1805EE970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978563"/>
              </p:ext>
            </p:extLst>
          </p:nvPr>
        </p:nvGraphicFramePr>
        <p:xfrm>
          <a:off x="8688288" y="3232669"/>
          <a:ext cx="2016225" cy="505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3960858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332521116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714135543"/>
                    </a:ext>
                  </a:extLst>
                </a:gridCol>
              </a:tblGrid>
              <a:tr h="505292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978013"/>
                  </a:ext>
                </a:extLst>
              </a:tr>
            </a:tbl>
          </a:graphicData>
        </a:graphic>
      </p:graphicFrame>
      <p:graphicFrame>
        <p:nvGraphicFramePr>
          <p:cNvPr id="17" name="Tabelle 16">
            <a:extLst>
              <a:ext uri="{FF2B5EF4-FFF2-40B4-BE49-F238E27FC236}">
                <a16:creationId xmlns:a16="http://schemas.microsoft.com/office/drawing/2014/main" id="{2266E9D0-020F-40B3-980B-AFB9F6545D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2901164"/>
              </p:ext>
            </p:extLst>
          </p:nvPr>
        </p:nvGraphicFramePr>
        <p:xfrm>
          <a:off x="8688288" y="4479546"/>
          <a:ext cx="2016225" cy="505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3960858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332521116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714135543"/>
                    </a:ext>
                  </a:extLst>
                </a:gridCol>
              </a:tblGrid>
              <a:tr h="505292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de-DE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978013"/>
                  </a:ext>
                </a:extLst>
              </a:tr>
            </a:tbl>
          </a:graphicData>
        </a:graphic>
      </p:graphicFrame>
      <p:graphicFrame>
        <p:nvGraphicFramePr>
          <p:cNvPr id="21" name="Tabelle 20">
            <a:extLst>
              <a:ext uri="{FF2B5EF4-FFF2-40B4-BE49-F238E27FC236}">
                <a16:creationId xmlns:a16="http://schemas.microsoft.com/office/drawing/2014/main" id="{82DE0B14-8119-421C-A8DA-AB6D0AAEE0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485156"/>
              </p:ext>
            </p:extLst>
          </p:nvPr>
        </p:nvGraphicFramePr>
        <p:xfrm>
          <a:off x="8688288" y="5601314"/>
          <a:ext cx="2016225" cy="505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2075">
                  <a:extLst>
                    <a:ext uri="{9D8B030D-6E8A-4147-A177-3AD203B41FA5}">
                      <a16:colId xmlns:a16="http://schemas.microsoft.com/office/drawing/2014/main" val="3960858003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332521116"/>
                    </a:ext>
                  </a:extLst>
                </a:gridCol>
                <a:gridCol w="672075">
                  <a:extLst>
                    <a:ext uri="{9D8B030D-6E8A-4147-A177-3AD203B41FA5}">
                      <a16:colId xmlns:a16="http://schemas.microsoft.com/office/drawing/2014/main" val="1714135543"/>
                    </a:ext>
                  </a:extLst>
                </a:gridCol>
              </a:tblGrid>
              <a:tr h="505292"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  <a:sym typeface="Wingdings" panose="05000000000000000000" pitchFamily="2" charset="2"/>
                        </a:rPr>
                        <a:t></a:t>
                      </a:r>
                      <a:endParaRPr lang="de-DE" dirty="0"/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</a:t>
                      </a:r>
                      <a:endParaRPr kumimoji="0" lang="de-DE" sz="18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entury Gothic" panose="020B0502020202020204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T w="12700" cmpd="sng">
                      <a:noFill/>
                    </a:lnT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8978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8743270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23" descr="Checkliste RNL">
            <a:extLst>
              <a:ext uri="{FF2B5EF4-FFF2-40B4-BE49-F238E27FC236}">
                <a16:creationId xmlns:a16="http://schemas.microsoft.com/office/drawing/2014/main" id="{52FD6546-47B0-4707-A4C7-78425594F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95327" y="4192451"/>
            <a:ext cx="385582" cy="385582"/>
          </a:xfrm>
          <a:prstGeom prst="rect">
            <a:avLst/>
          </a:prstGeom>
        </p:spPr>
      </p:pic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594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2.3 Trilog-Verfahren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2: „Entbürokratisierung“: Omnibus-Verfahren der EU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de-DE" altLang="de-DE" sz="1600" dirty="0">
              <a:latin typeface="Century Gothic" panose="020B0502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A49B656-C76C-4578-89BD-348619A622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6719" y="3296537"/>
            <a:ext cx="823913" cy="642938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9D717EE1-4971-4FE5-8621-44C728A4B2D3}"/>
              </a:ext>
            </a:extLst>
          </p:cNvPr>
          <p:cNvSpPr txBox="1"/>
          <p:nvPr/>
        </p:nvSpPr>
        <p:spPr>
          <a:xfrm>
            <a:off x="5232066" y="3367113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Europäischer Rat</a:t>
            </a:r>
            <a:br>
              <a:rPr lang="de-DE" sz="1100" b="0" dirty="0">
                <a:latin typeface="Century Gothic" panose="020B0502020202020204" pitchFamily="34" charset="0"/>
              </a:rPr>
            </a:br>
            <a:r>
              <a:rPr lang="de-DE" sz="1100" b="0" dirty="0">
                <a:latin typeface="Century Gothic" panose="020B0502020202020204" pitchFamily="34" charset="0"/>
              </a:rPr>
              <a:t>(Ministerrat)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28A2C7D-B67E-48D8-8789-4D74E37C8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2612" y="4967003"/>
            <a:ext cx="1152128" cy="618324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0F49A1FA-6C93-4EAD-A5CF-820EFA89E7D2}"/>
              </a:ext>
            </a:extLst>
          </p:cNvPr>
          <p:cNvSpPr txBox="1"/>
          <p:nvPr/>
        </p:nvSpPr>
        <p:spPr>
          <a:xfrm>
            <a:off x="5534740" y="5077976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Europäisches Parlament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789250CC-3398-4DB2-BFBF-9D03D9799F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448" y="4010528"/>
            <a:ext cx="1116917" cy="844565"/>
          </a:xfrm>
          <a:prstGeom prst="rect">
            <a:avLst/>
          </a:prstGeom>
        </p:spPr>
      </p:pic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74F5BCBD-4100-4472-A8F7-759274F39944}"/>
              </a:ext>
            </a:extLst>
          </p:cNvPr>
          <p:cNvSpPr/>
          <p:nvPr/>
        </p:nvSpPr>
        <p:spPr>
          <a:xfrm>
            <a:off x="2351584" y="4256596"/>
            <a:ext cx="1512168" cy="430887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Entwurf geänderter Rechtsakte</a:t>
            </a:r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EF14D6EC-D9BA-42AE-A7AA-7E2A60A40FAB}"/>
              </a:ext>
            </a:extLst>
          </p:cNvPr>
          <p:cNvSpPr/>
          <p:nvPr/>
        </p:nvSpPr>
        <p:spPr>
          <a:xfrm>
            <a:off x="3988523" y="4327732"/>
            <a:ext cx="739326" cy="2886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Pfeil: nach unten 18">
            <a:extLst>
              <a:ext uri="{FF2B5EF4-FFF2-40B4-BE49-F238E27FC236}">
                <a16:creationId xmlns:a16="http://schemas.microsoft.com/office/drawing/2014/main" id="{1CE539C3-10FB-4C90-94F6-B6F8CBE3451E}"/>
              </a:ext>
            </a:extLst>
          </p:cNvPr>
          <p:cNvSpPr/>
          <p:nvPr/>
        </p:nvSpPr>
        <p:spPr>
          <a:xfrm>
            <a:off x="4812435" y="3939475"/>
            <a:ext cx="198965" cy="317121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1" name="Pfeil: nach oben 20">
            <a:extLst>
              <a:ext uri="{FF2B5EF4-FFF2-40B4-BE49-F238E27FC236}">
                <a16:creationId xmlns:a16="http://schemas.microsoft.com/office/drawing/2014/main" id="{2FA3F0D6-2CCA-4E57-AA02-8E0330877E26}"/>
              </a:ext>
            </a:extLst>
          </p:cNvPr>
          <p:cNvSpPr/>
          <p:nvPr/>
        </p:nvSpPr>
        <p:spPr>
          <a:xfrm>
            <a:off x="4812435" y="4616345"/>
            <a:ext cx="198965" cy="379558"/>
          </a:xfrm>
          <a:prstGeom prst="up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3" name="Grafik 22" descr="Checkliste RNL">
            <a:extLst>
              <a:ext uri="{FF2B5EF4-FFF2-40B4-BE49-F238E27FC236}">
                <a16:creationId xmlns:a16="http://schemas.microsoft.com/office/drawing/2014/main" id="{AA023FBD-679C-48B9-A8A1-3B10ACAAC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27849" y="4256596"/>
            <a:ext cx="385582" cy="385582"/>
          </a:xfrm>
          <a:prstGeom prst="rect">
            <a:avLst/>
          </a:prstGeom>
        </p:spPr>
      </p:pic>
      <p:sp>
        <p:nvSpPr>
          <p:cNvPr id="25" name="Pfeil: nach rechts 24">
            <a:extLst>
              <a:ext uri="{FF2B5EF4-FFF2-40B4-BE49-F238E27FC236}">
                <a16:creationId xmlns:a16="http://schemas.microsoft.com/office/drawing/2014/main" id="{E44B0220-F19D-4C1D-9D90-8BBE5373402B}"/>
              </a:ext>
            </a:extLst>
          </p:cNvPr>
          <p:cNvSpPr/>
          <p:nvPr/>
        </p:nvSpPr>
        <p:spPr>
          <a:xfrm>
            <a:off x="5496758" y="4276155"/>
            <a:ext cx="3009532" cy="288613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6" name="Grafik 25" descr="Checkliste RNL">
            <a:extLst>
              <a:ext uri="{FF2B5EF4-FFF2-40B4-BE49-F238E27FC236}">
                <a16:creationId xmlns:a16="http://schemas.microsoft.com/office/drawing/2014/main" id="{CE643F14-E193-4075-9991-76E9701E2B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86074" y="4200033"/>
            <a:ext cx="385582" cy="385582"/>
          </a:xfrm>
          <a:prstGeom prst="rect">
            <a:avLst/>
          </a:prstGeom>
        </p:spPr>
      </p:pic>
      <p:pic>
        <p:nvPicPr>
          <p:cNvPr id="27" name="Grafik 26" descr="Checkliste RNL">
            <a:extLst>
              <a:ext uri="{FF2B5EF4-FFF2-40B4-BE49-F238E27FC236}">
                <a16:creationId xmlns:a16="http://schemas.microsoft.com/office/drawing/2014/main" id="{38E0CF23-AC64-4041-8B9B-6A1A2C594A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50411" y="4011106"/>
            <a:ext cx="763435" cy="763435"/>
          </a:xfrm>
          <a:prstGeom prst="rect">
            <a:avLst/>
          </a:prstGeom>
        </p:spPr>
      </p:pic>
      <p:sp>
        <p:nvSpPr>
          <p:cNvPr id="28" name="Ellipse 27">
            <a:extLst>
              <a:ext uri="{FF2B5EF4-FFF2-40B4-BE49-F238E27FC236}">
                <a16:creationId xmlns:a16="http://schemas.microsoft.com/office/drawing/2014/main" id="{7B716180-BD38-4291-828B-CBA451CBE572}"/>
              </a:ext>
            </a:extLst>
          </p:cNvPr>
          <p:cNvSpPr/>
          <p:nvPr/>
        </p:nvSpPr>
        <p:spPr>
          <a:xfrm>
            <a:off x="4280103" y="4010528"/>
            <a:ext cx="1254637" cy="854920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569D8403-4E40-4C91-9469-D9C0C8B4A198}"/>
              </a:ext>
            </a:extLst>
          </p:cNvPr>
          <p:cNvSpPr txBox="1"/>
          <p:nvPr/>
        </p:nvSpPr>
        <p:spPr>
          <a:xfrm>
            <a:off x="5541348" y="3891237"/>
            <a:ext cx="3119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Kompromissfindung und Einigung auf eine gemeinsame Änderungsfassung</a:t>
            </a:r>
          </a:p>
        </p:txBody>
      </p:sp>
      <p:sp>
        <p:nvSpPr>
          <p:cNvPr id="32" name="Pfeil: nach rechts 31">
            <a:extLst>
              <a:ext uri="{FF2B5EF4-FFF2-40B4-BE49-F238E27FC236}">
                <a16:creationId xmlns:a16="http://schemas.microsoft.com/office/drawing/2014/main" id="{D156C3B9-4C4A-4289-AD08-377040669923}"/>
              </a:ext>
            </a:extLst>
          </p:cNvPr>
          <p:cNvSpPr/>
          <p:nvPr/>
        </p:nvSpPr>
        <p:spPr>
          <a:xfrm>
            <a:off x="9258850" y="4306770"/>
            <a:ext cx="479442" cy="244696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B3458D91-063F-477E-849A-1CC67AABA377}"/>
              </a:ext>
            </a:extLst>
          </p:cNvPr>
          <p:cNvSpPr txBox="1"/>
          <p:nvPr/>
        </p:nvSpPr>
        <p:spPr>
          <a:xfrm>
            <a:off x="9734954" y="4213674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1100" b="0"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Umsetzung in nationales Recht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86AA8AA1-C307-4DCE-96EB-9E33DCF630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852" y="3782787"/>
            <a:ext cx="430887" cy="430887"/>
          </a:xfrm>
          <a:prstGeom prst="rect">
            <a:avLst/>
          </a:prstGeom>
        </p:spPr>
      </p:pic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44C04090-AB3C-4A6E-A7A7-C07B894D9094}"/>
              </a:ext>
            </a:extLst>
          </p:cNvPr>
          <p:cNvCxnSpPr/>
          <p:nvPr/>
        </p:nvCxnSpPr>
        <p:spPr>
          <a:xfrm>
            <a:off x="9190818" y="3406805"/>
            <a:ext cx="23028" cy="1982258"/>
          </a:xfrm>
          <a:prstGeom prst="line">
            <a:avLst/>
          </a:prstGeom>
          <a:ln w="34925">
            <a:solidFill>
              <a:srgbClr val="FF0000"/>
            </a:solidFill>
            <a:prstDash val="dash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2AD3F0C0-3ED2-47B2-B4BC-42E038BB0E6D}"/>
              </a:ext>
            </a:extLst>
          </p:cNvPr>
          <p:cNvSpPr txBox="1"/>
          <p:nvPr/>
        </p:nvSpPr>
        <p:spPr>
          <a:xfrm>
            <a:off x="881157" y="4995903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Europäische Kommission 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B40EFEF8-356A-45A1-96CE-3D36650BC5DF}"/>
              </a:ext>
            </a:extLst>
          </p:cNvPr>
          <p:cNvSpPr/>
          <p:nvPr/>
        </p:nvSpPr>
        <p:spPr>
          <a:xfrm>
            <a:off x="3745279" y="5598691"/>
            <a:ext cx="1368152" cy="763434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13.10.2025 Rechtsausschuss erteilt Mandat an Parlament</a:t>
            </a:r>
          </a:p>
        </p:txBody>
      </p:sp>
      <p:sp>
        <p:nvSpPr>
          <p:cNvPr id="30" name="Rechteck: abgerundete Ecken 29">
            <a:extLst>
              <a:ext uri="{FF2B5EF4-FFF2-40B4-BE49-F238E27FC236}">
                <a16:creationId xmlns:a16="http://schemas.microsoft.com/office/drawing/2014/main" id="{31163050-6C3A-4F70-B311-945439FB4D72}"/>
              </a:ext>
            </a:extLst>
          </p:cNvPr>
          <p:cNvSpPr/>
          <p:nvPr/>
        </p:nvSpPr>
        <p:spPr>
          <a:xfrm>
            <a:off x="5269841" y="2939120"/>
            <a:ext cx="1834271" cy="379164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23.06.2025 Vorlage seiner Verhandlungsposition</a:t>
            </a:r>
          </a:p>
        </p:txBody>
      </p:sp>
      <p:sp>
        <p:nvSpPr>
          <p:cNvPr id="34" name="Rechteck: abgerundete Ecken 33">
            <a:extLst>
              <a:ext uri="{FF2B5EF4-FFF2-40B4-BE49-F238E27FC236}">
                <a16:creationId xmlns:a16="http://schemas.microsoft.com/office/drawing/2014/main" id="{46B49BF3-FE18-4076-990C-46FD1FF1E838}"/>
              </a:ext>
            </a:extLst>
          </p:cNvPr>
          <p:cNvSpPr/>
          <p:nvPr/>
        </p:nvSpPr>
        <p:spPr>
          <a:xfrm>
            <a:off x="726533" y="3556912"/>
            <a:ext cx="1971755" cy="466819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26.02.2025 Vorlage seiner Verhandlungsposition im Rahmen der Omnibus-Pakete</a:t>
            </a:r>
          </a:p>
        </p:txBody>
      </p:sp>
      <p:sp>
        <p:nvSpPr>
          <p:cNvPr id="36" name="Rechteck: abgerundete Ecken 35">
            <a:extLst>
              <a:ext uri="{FF2B5EF4-FFF2-40B4-BE49-F238E27FC236}">
                <a16:creationId xmlns:a16="http://schemas.microsoft.com/office/drawing/2014/main" id="{3F4C826A-D63A-43E4-9560-1D8CDB04FBED}"/>
              </a:ext>
            </a:extLst>
          </p:cNvPr>
          <p:cNvSpPr/>
          <p:nvPr/>
        </p:nvSpPr>
        <p:spPr>
          <a:xfrm>
            <a:off x="5141405" y="5598691"/>
            <a:ext cx="2350800" cy="763434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22.10.2025 EU-Parlament verwehrt dem Rechtsausschuss das Verhandlungsmandat; </a:t>
            </a:r>
            <a:b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Gesamtes EU-Parlament muss über Omnibus I debattieren</a:t>
            </a:r>
          </a:p>
        </p:txBody>
      </p:sp>
      <p:sp>
        <p:nvSpPr>
          <p:cNvPr id="38" name="Rechteck: abgerundete Ecken 37">
            <a:extLst>
              <a:ext uri="{FF2B5EF4-FFF2-40B4-BE49-F238E27FC236}">
                <a16:creationId xmlns:a16="http://schemas.microsoft.com/office/drawing/2014/main" id="{4FEBDFC8-90CA-4BDE-B242-F9D958105B63}"/>
              </a:ext>
            </a:extLst>
          </p:cNvPr>
          <p:cNvSpPr/>
          <p:nvPr/>
        </p:nvSpPr>
        <p:spPr>
          <a:xfrm>
            <a:off x="7520179" y="5598691"/>
            <a:ext cx="1793153" cy="763434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tlCol="0" anchor="ctr"/>
          <a:lstStyle/>
          <a:p>
            <a:pPr algn="ctr"/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November 2025: Erneute Abstimmung im EU-Parlament</a:t>
            </a:r>
            <a:b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900" dirty="0">
                <a:solidFill>
                  <a:schemeClr val="bg1"/>
                </a:solidFill>
                <a:latin typeface="Century Gothic" panose="020B0502020202020204" pitchFamily="34" charset="0"/>
              </a:rPr>
              <a:t>(Im Vorfeld: Änderungs-anträge möglich)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E1DFDD31-E628-4F40-BCCB-4E99B4B5679B}"/>
              </a:ext>
            </a:extLst>
          </p:cNvPr>
          <p:cNvSpPr txBox="1"/>
          <p:nvPr/>
        </p:nvSpPr>
        <p:spPr>
          <a:xfrm>
            <a:off x="995253" y="1123167"/>
            <a:ext cx="10440835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300" b="0" dirty="0">
                <a:latin typeface="Century Gothic" panose="020B0502020202020204" pitchFamily="34" charset="0"/>
              </a:rPr>
              <a:t>Das „</a:t>
            </a:r>
            <a:r>
              <a:rPr lang="de-DE" sz="1300" dirty="0">
                <a:solidFill>
                  <a:srgbClr val="FF0000"/>
                </a:solidFill>
                <a:latin typeface="Century Gothic" panose="020B0502020202020204" pitchFamily="34" charset="0"/>
              </a:rPr>
              <a:t>Trilog-Verfahren</a:t>
            </a:r>
            <a:r>
              <a:rPr lang="de-DE" sz="1300" b="0" dirty="0">
                <a:latin typeface="Century Gothic" panose="020B0502020202020204" pitchFamily="34" charset="0"/>
              </a:rPr>
              <a:t>“ </a:t>
            </a:r>
          </a:p>
          <a:p>
            <a:endParaRPr lang="de-DE" sz="1300" b="0" dirty="0">
              <a:latin typeface="Century Gothic" panose="020B0502020202020204" pitchFamily="34" charset="0"/>
            </a:endParaRPr>
          </a:p>
          <a:p>
            <a:r>
              <a:rPr lang="de-DE" sz="1300" b="0" dirty="0">
                <a:latin typeface="Century Gothic" panose="020B0502020202020204" pitchFamily="34" charset="0"/>
              </a:rPr>
              <a:t>ist ein </a:t>
            </a:r>
            <a:r>
              <a:rPr lang="de-DE" sz="1300" dirty="0">
                <a:latin typeface="Century Gothic" panose="020B0502020202020204" pitchFamily="34" charset="0"/>
              </a:rPr>
              <a:t>besonderes Verhandlungsformat der EU</a:t>
            </a:r>
            <a:r>
              <a:rPr lang="de-DE" sz="1300" b="0" dirty="0">
                <a:latin typeface="Century Gothic" panose="020B0502020202020204" pitchFamily="34" charset="0"/>
              </a:rPr>
              <a:t>, </a:t>
            </a:r>
          </a:p>
          <a:p>
            <a:br>
              <a:rPr lang="de-DE" sz="1300" b="0" dirty="0">
                <a:latin typeface="Century Gothic" panose="020B0502020202020204" pitchFamily="34" charset="0"/>
              </a:rPr>
            </a:br>
            <a:r>
              <a:rPr lang="de-DE" sz="1300" b="0" dirty="0">
                <a:latin typeface="Century Gothic" panose="020B0502020202020204" pitchFamily="34" charset="0"/>
              </a:rPr>
              <a:t>bei dem </a:t>
            </a:r>
            <a:r>
              <a:rPr lang="de-DE" sz="1300" dirty="0">
                <a:latin typeface="Century Gothic" panose="020B0502020202020204" pitchFamily="34" charset="0"/>
              </a:rPr>
              <a:t>die drei wichtigsten EU-Institutionen</a:t>
            </a:r>
            <a:r>
              <a:rPr lang="de-DE" sz="1300" b="0" dirty="0">
                <a:latin typeface="Century Gothic" panose="020B0502020202020204" pitchFamily="34" charset="0"/>
              </a:rPr>
              <a:t>:</a:t>
            </a:r>
            <a:br>
              <a:rPr lang="de-DE" sz="1300" b="0" dirty="0">
                <a:latin typeface="Century Gothic" panose="020B0502020202020204" pitchFamily="34" charset="0"/>
              </a:rPr>
            </a:br>
            <a:endParaRPr lang="de-DE" sz="1300" b="0" dirty="0">
              <a:latin typeface="Century Gothic" panose="020B0502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de-DE" sz="1300" dirty="0">
                <a:solidFill>
                  <a:srgbClr val="FF0000"/>
                </a:solidFill>
                <a:latin typeface="Century Gothic" panose="020B0502020202020204" pitchFamily="34" charset="0"/>
              </a:rPr>
              <a:t>Europäische Kommission</a:t>
            </a:r>
          </a:p>
          <a:p>
            <a:pPr marL="285750" indent="-285750">
              <a:buFontTx/>
              <a:buChar char="-"/>
            </a:pPr>
            <a:r>
              <a:rPr lang="de-DE" sz="1300" dirty="0">
                <a:solidFill>
                  <a:srgbClr val="FF0000"/>
                </a:solidFill>
                <a:latin typeface="Century Gothic" panose="020B0502020202020204" pitchFamily="34" charset="0"/>
              </a:rPr>
              <a:t>EU-Rat (Ministerrat) und</a:t>
            </a:r>
          </a:p>
          <a:p>
            <a:pPr marL="285750" indent="-285750">
              <a:buFontTx/>
              <a:buChar char="-"/>
            </a:pPr>
            <a:r>
              <a:rPr lang="de-DE" sz="1300" dirty="0">
                <a:solidFill>
                  <a:srgbClr val="FF0000"/>
                </a:solidFill>
                <a:latin typeface="Century Gothic" panose="020B0502020202020204" pitchFamily="34" charset="0"/>
              </a:rPr>
              <a:t>EU-Parlament</a:t>
            </a:r>
            <a:br>
              <a:rPr lang="de-DE" sz="1300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endParaRPr lang="de-DE" sz="13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r>
              <a:rPr lang="de-DE" sz="1300" dirty="0">
                <a:latin typeface="Century Gothic" panose="020B0502020202020204" pitchFamily="34" charset="0"/>
              </a:rPr>
              <a:t>gemeinsam</a:t>
            </a:r>
            <a:r>
              <a:rPr lang="de-DE" sz="1300" b="0" dirty="0">
                <a:latin typeface="Century Gothic" panose="020B0502020202020204" pitchFamily="34" charset="0"/>
              </a:rPr>
              <a:t> an einem </a:t>
            </a:r>
            <a:r>
              <a:rPr lang="de-DE" sz="1300" dirty="0">
                <a:latin typeface="Century Gothic" panose="020B0502020202020204" pitchFamily="34" charset="0"/>
              </a:rPr>
              <a:t>Richtlinientext</a:t>
            </a:r>
            <a:r>
              <a:rPr lang="de-DE" sz="1300" b="0" dirty="0">
                <a:latin typeface="Century Gothic" panose="020B0502020202020204" pitchFamily="34" charset="0"/>
              </a:rPr>
              <a:t> arbeiten.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C16F2AD-D00A-4EA0-9DA0-9253DD0BD5A2}"/>
              </a:ext>
            </a:extLst>
          </p:cNvPr>
          <p:cNvSpPr/>
          <p:nvPr/>
        </p:nvSpPr>
        <p:spPr>
          <a:xfrm>
            <a:off x="7622917" y="1856398"/>
            <a:ext cx="1766746" cy="103736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Trilog-Verfahren beginnt (erst) nach inhaltlicher Positionierung des EU-Parlaments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380F1A6E-EB9E-461B-B48D-C9BE35224984}"/>
              </a:ext>
            </a:extLst>
          </p:cNvPr>
          <p:cNvCxnSpPr/>
          <p:nvPr/>
        </p:nvCxnSpPr>
        <p:spPr>
          <a:xfrm flipH="1">
            <a:off x="7896200" y="2939120"/>
            <a:ext cx="610090" cy="93480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0368888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58485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2.4 Verhandlungspositionen der </a:t>
            </a:r>
            <a:r>
              <a:rPr lang="de-DE" altLang="de-DE" kern="0" dirty="0">
                <a:solidFill>
                  <a:srgbClr val="FF0000"/>
                </a:solidFill>
                <a:latin typeface="Century Gothic" pitchFamily="34" charset="0"/>
              </a:rPr>
              <a:t>drei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EU-Institutionen zur Anpassung der CSRD: </a:t>
            </a:r>
            <a:r>
              <a:rPr lang="de-DE" altLang="de-DE" kern="0" dirty="0">
                <a:solidFill>
                  <a:srgbClr val="FF0000"/>
                </a:solidFill>
                <a:latin typeface="Century Gothic" pitchFamily="34" charset="0"/>
              </a:rPr>
              <a:t>Ausgang gegenwärtig offen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2: „Entbürokratisierung“: Omnibus-Verfahren der EU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de-DE" altLang="de-DE" sz="1600" dirty="0">
              <a:latin typeface="Century Gothic" panose="020B0502020202020204" pitchFamily="34" charset="0"/>
            </a:endParaRP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314372D8-6EE1-456D-909F-7FBB2BD85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71392"/>
              </p:ext>
            </p:extLst>
          </p:nvPr>
        </p:nvGraphicFramePr>
        <p:xfrm>
          <a:off x="1066181" y="1042559"/>
          <a:ext cx="10440836" cy="52169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23059">
                  <a:extLst>
                    <a:ext uri="{9D8B030D-6E8A-4147-A177-3AD203B41FA5}">
                      <a16:colId xmlns:a16="http://schemas.microsoft.com/office/drawing/2014/main" val="1572687022"/>
                    </a:ext>
                  </a:extLst>
                </a:gridCol>
                <a:gridCol w="2839259">
                  <a:extLst>
                    <a:ext uri="{9D8B030D-6E8A-4147-A177-3AD203B41FA5}">
                      <a16:colId xmlns:a16="http://schemas.microsoft.com/office/drawing/2014/main" val="4089372052"/>
                    </a:ext>
                  </a:extLst>
                </a:gridCol>
                <a:gridCol w="2839259">
                  <a:extLst>
                    <a:ext uri="{9D8B030D-6E8A-4147-A177-3AD203B41FA5}">
                      <a16:colId xmlns:a16="http://schemas.microsoft.com/office/drawing/2014/main" val="77500104"/>
                    </a:ext>
                  </a:extLst>
                </a:gridCol>
                <a:gridCol w="2839259">
                  <a:extLst>
                    <a:ext uri="{9D8B030D-6E8A-4147-A177-3AD203B41FA5}">
                      <a16:colId xmlns:a16="http://schemas.microsoft.com/office/drawing/2014/main" val="1388672569"/>
                    </a:ext>
                  </a:extLst>
                </a:gridCol>
              </a:tblGrid>
              <a:tr h="540808">
                <a:tc>
                  <a:txBody>
                    <a:bodyPr/>
                    <a:lstStyle/>
                    <a:p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228B2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EU-Kommission</a:t>
                      </a:r>
                    </a:p>
                  </a:txBody>
                  <a:tcPr anchor="ctr">
                    <a:solidFill>
                      <a:srgbClr val="228B2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EU-Rat (Ministerrat)</a:t>
                      </a:r>
                    </a:p>
                  </a:txBody>
                  <a:tcPr anchor="ctr">
                    <a:solidFill>
                      <a:srgbClr val="228B2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EU-Parlament</a:t>
                      </a:r>
                    </a:p>
                  </a:txBody>
                  <a:tcPr anchor="ctr">
                    <a:solidFill>
                      <a:srgbClr val="228B2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3053864"/>
                  </a:ext>
                </a:extLst>
              </a:tr>
              <a:tr h="664849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Schwellenwerte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≥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1.000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Mitarbeiter </a:t>
                      </a:r>
                      <a:r>
                        <a:rPr lang="de-DE" sz="14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+ </a:t>
                      </a:r>
                      <a:br>
                        <a:rPr lang="de-DE" sz="14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≥ 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50 Mio. €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Umsatz </a:t>
                      </a:r>
                      <a:r>
                        <a:rPr lang="de-DE" sz="1100" b="1" dirty="0">
                          <a:latin typeface="Century Gothic" panose="020B0502020202020204" pitchFamily="34" charset="0"/>
                        </a:rPr>
                        <a:t>oder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≥ 25 Mio. € Bilanzsumme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≥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1.000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Mitarbeiter +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≥ 450 Mio.  €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Umsatz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i="0" dirty="0">
                        <a:solidFill>
                          <a:schemeClr val="bg1">
                            <a:lumMod val="50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8029139"/>
                  </a:ext>
                </a:extLst>
              </a:tr>
              <a:tr h="1284368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Wertschöpfungskette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„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Value-Chain-</a:t>
                      </a:r>
                      <a:r>
                        <a:rPr lang="de-DE" sz="1200" b="1" dirty="0" err="1">
                          <a:latin typeface="Century Gothic" panose="020B0502020202020204" pitchFamily="34" charset="0"/>
                        </a:rPr>
                        <a:t>cap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“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i="1" dirty="0">
                          <a:latin typeface="Century Gothic" panose="020B0502020202020204" pitchFamily="34" charset="0"/>
                        </a:rPr>
                        <a:t>für &lt; 1.000 Mitarbeiter gelten geringere Datenanforderungen nach </a:t>
                      </a:r>
                      <a:r>
                        <a:rPr lang="de-DE" sz="1200" b="1" i="1" dirty="0">
                          <a:latin typeface="Century Gothic" panose="020B0502020202020204" pitchFamily="34" charset="0"/>
                        </a:rPr>
                        <a:t>VSME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6243585"/>
                  </a:ext>
                </a:extLst>
              </a:tr>
              <a:tr h="785731">
                <a:tc>
                  <a:txBody>
                    <a:bodyPr/>
                    <a:lstStyle/>
                    <a:p>
                      <a:r>
                        <a:rPr lang="de-DE" sz="1200" b="1" dirty="0" err="1">
                          <a:latin typeface="Century Gothic" panose="020B0502020202020204" pitchFamily="34" charset="0"/>
                        </a:rPr>
                        <a:t>Klimatransitionspläne</a:t>
                      </a:r>
                      <a:endParaRPr lang="de-DE" sz="1200" b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200" dirty="0"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745274"/>
                  </a:ext>
                </a:extLst>
              </a:tr>
              <a:tr h="1284368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Sonstiges</a:t>
                      </a:r>
                    </a:p>
                  </a:txBody>
                  <a:tcPr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Nur „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limited </a:t>
                      </a:r>
                      <a:r>
                        <a:rPr lang="de-DE" sz="1200" b="1" dirty="0" err="1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assurance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“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endParaRPr lang="de-DE" sz="1200" dirty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Vereinfachung ESRS 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endParaRPr lang="de-DE" sz="1200" b="1" dirty="0">
                        <a:latin typeface="Century Gothic" panose="020B0502020202020204" pitchFamily="34" charset="0"/>
                      </a:endParaRPr>
                    </a:p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Keine sektorspezifischen Standards</a:t>
                      </a:r>
                    </a:p>
                  </a:txBody>
                  <a:tcPr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Überprüfungsklausel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für Schwellenwerte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100" i="1" dirty="0">
                          <a:latin typeface="Century Gothic" panose="020B0502020202020204" pitchFamily="34" charset="0"/>
                        </a:rPr>
                        <a:t>(mögliche Ausweitung des Anwendungsbereichs, um angemessene Verfügbarkeit von Nachhaltigkeitsinformationen zu gewährleisten)</a:t>
                      </a:r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F1C5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0617013"/>
                  </a:ext>
                </a:extLst>
              </a:tr>
              <a:tr h="634629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chemeClr val="bg1"/>
                          </a:solidFill>
                          <a:highlight>
                            <a:srgbClr val="228B22"/>
                          </a:highlight>
                          <a:latin typeface="Century Gothic" panose="020B0502020202020204" pitchFamily="34" charset="0"/>
                        </a:rPr>
                        <a:t>CSDDD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 – Schwellenwerte</a:t>
                      </a:r>
                    </a:p>
                  </a:txBody>
                  <a:tcP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≥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1.000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Mitarbeiter +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≥ 450 Mio.  €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Umsatz</a:t>
                      </a:r>
                    </a:p>
                  </a:txBody>
                  <a:tcP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≥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5.000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Mitarbeiter +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≥ 1,5 Mrd. €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Umsatz</a:t>
                      </a:r>
                    </a:p>
                    <a:p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 sz="1200" i="1" dirty="0">
                        <a:latin typeface="Century Gothic" panose="020B0502020202020204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rgbClr val="00B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597897835"/>
                  </a:ext>
                </a:extLst>
              </a:tr>
            </a:tbl>
          </a:graphicData>
        </a:graphic>
      </p:graphicFrame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2D63758-9C43-47A4-B16E-6762502248BB}"/>
              </a:ext>
            </a:extLst>
          </p:cNvPr>
          <p:cNvSpPr/>
          <p:nvPr/>
        </p:nvSpPr>
        <p:spPr>
          <a:xfrm>
            <a:off x="8853515" y="1700808"/>
            <a:ext cx="2567400" cy="2880321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pPr algn="ctr"/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13.10.2025: </a:t>
            </a:r>
          </a:p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Rechtsausschuss nimmt Position an</a:t>
            </a:r>
          </a:p>
          <a:p>
            <a:endParaRPr lang="de-DE" sz="11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Schwellenwert</a:t>
            </a:r>
          </a:p>
          <a:p>
            <a:pPr lvl="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200" dirty="0">
                <a:latin typeface="Century Gothic" panose="020B0502020202020204" pitchFamily="34" charset="0"/>
              </a:rPr>
              <a:t>≥ 1.000 Mitarbeiter +</a:t>
            </a:r>
            <a:br>
              <a:rPr lang="de-DE" sz="1200" dirty="0">
                <a:latin typeface="Century Gothic" panose="020B0502020202020204" pitchFamily="34" charset="0"/>
              </a:rPr>
            </a:b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≥ 450 Mio.  € </a:t>
            </a:r>
            <a:r>
              <a:rPr lang="de-DE" sz="1200" dirty="0">
                <a:latin typeface="Century Gothic" panose="020B0502020202020204" pitchFamily="34" charset="0"/>
              </a:rPr>
              <a:t>Umsatz</a:t>
            </a:r>
            <a:br>
              <a:rPr lang="de-DE" sz="1200" dirty="0">
                <a:latin typeface="Century Gothic" panose="020B0502020202020204" pitchFamily="34" charset="0"/>
              </a:rPr>
            </a:br>
            <a:br>
              <a:rPr lang="de-DE" sz="1200" dirty="0">
                <a:latin typeface="Century Gothic" panose="020B0502020202020204" pitchFamily="34" charset="0"/>
              </a:rPr>
            </a:br>
            <a:r>
              <a:rPr lang="de-DE" sz="1100" i="1" dirty="0">
                <a:latin typeface="Century Gothic" panose="020B0502020202020204" pitchFamily="34" charset="0"/>
              </a:rPr>
              <a:t>(analog zum geplanten Anwendungsbereich der EU-Taxonomie-VO)</a:t>
            </a:r>
          </a:p>
          <a:p>
            <a:endParaRPr lang="de-DE" sz="1000" dirty="0">
              <a:solidFill>
                <a:schemeClr val="bg1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22.10.2025 EU-Parlament verwehrt Rechtsausschuss Verhandlungsmandat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(aktuell in Diskussion: 1.750 MA)</a:t>
            </a:r>
            <a:endParaRPr lang="de-DE" sz="1000" dirty="0">
              <a:solidFill>
                <a:schemeClr val="bg1"/>
              </a:solidFill>
              <a:highlight>
                <a:srgbClr val="FFFF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" name="Pfeil: nach unten 1">
            <a:extLst>
              <a:ext uri="{FF2B5EF4-FFF2-40B4-BE49-F238E27FC236}">
                <a16:creationId xmlns:a16="http://schemas.microsoft.com/office/drawing/2014/main" id="{C505D0BB-6E6A-44C0-AA47-7842D02AC5B9}"/>
              </a:ext>
            </a:extLst>
          </p:cNvPr>
          <p:cNvSpPr/>
          <p:nvPr/>
        </p:nvSpPr>
        <p:spPr>
          <a:xfrm>
            <a:off x="9912424" y="4653135"/>
            <a:ext cx="360040" cy="265837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196F41A-2256-492B-819C-CB53B3D85D48}"/>
              </a:ext>
            </a:extLst>
          </p:cNvPr>
          <p:cNvSpPr/>
          <p:nvPr/>
        </p:nvSpPr>
        <p:spPr>
          <a:xfrm>
            <a:off x="8853515" y="5013175"/>
            <a:ext cx="2567400" cy="115212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de-DE" sz="1200" dirty="0">
                <a:latin typeface="Century Gothic" panose="020B0502020202020204" pitchFamily="34" charset="0"/>
              </a:rPr>
              <a:t>Jede Meldung ist „nur“ eine Wasserstandsmeldung</a:t>
            </a:r>
          </a:p>
          <a:p>
            <a:pPr marL="342900" indent="-342900">
              <a:buAutoNum type="arabicPeriod"/>
            </a:pPr>
            <a:endParaRPr lang="de-DE" sz="1200" dirty="0">
              <a:latin typeface="Century Gothic" panose="020B0502020202020204" pitchFamily="34" charset="0"/>
            </a:endParaRPr>
          </a:p>
          <a:p>
            <a:pPr marL="342900" indent="-342900">
              <a:buAutoNum type="arabicPeriod"/>
            </a:pPr>
            <a:r>
              <a:rPr lang="de-DE" sz="1200" dirty="0">
                <a:latin typeface="Century Gothic" panose="020B0502020202020204" pitchFamily="34" charset="0"/>
              </a:rPr>
              <a:t>Alles ist offen!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705AE89-2C57-4FF4-8E15-D4381F50A198}"/>
              </a:ext>
            </a:extLst>
          </p:cNvPr>
          <p:cNvSpPr txBox="1"/>
          <p:nvPr/>
        </p:nvSpPr>
        <p:spPr>
          <a:xfrm>
            <a:off x="10382250" y="4653135"/>
            <a:ext cx="8983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entury Gothic" panose="020B0502020202020204" pitchFamily="34" charset="0"/>
              </a:rPr>
              <a:t>Fazit</a:t>
            </a:r>
          </a:p>
        </p:txBody>
      </p:sp>
    </p:spTree>
    <p:extLst>
      <p:ext uri="{BB962C8B-B14F-4D97-AF65-F5344CB8AC3E}">
        <p14:creationId xmlns:p14="http://schemas.microsoft.com/office/powerpoint/2010/main" val="2809014349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071813"/>
            <a:ext cx="1151255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4500" indent="-444500" algn="ctr"/>
            <a:r>
              <a:rPr lang="de-DE" altLang="de-DE" sz="2800" b="1" dirty="0">
                <a:latin typeface="Century Gothic" panose="020B0502020202020204" pitchFamily="34" charset="0"/>
              </a:rPr>
              <a:t>Themenbereich 3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Unternehmen unter 1.000 Mitarbeiter*): 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Wahlmöglichkeit zur Berichterstattung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9FBC791-3E83-46F0-8CD9-4525D9129914}"/>
              </a:ext>
            </a:extLst>
          </p:cNvPr>
          <p:cNvSpPr/>
          <p:nvPr/>
        </p:nvSpPr>
        <p:spPr>
          <a:xfrm>
            <a:off x="407368" y="5949280"/>
            <a:ext cx="871296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*) Vorläufiger Diskussionsstand auf EU-Ebene</a:t>
            </a:r>
          </a:p>
        </p:txBody>
      </p:sp>
    </p:spTree>
    <p:extLst>
      <p:ext uri="{BB962C8B-B14F-4D97-AF65-F5344CB8AC3E}">
        <p14:creationId xmlns:p14="http://schemas.microsoft.com/office/powerpoint/2010/main" val="3565402857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424" y="713804"/>
            <a:ext cx="10663346" cy="338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47675" indent="-447675" defTabSz="269875" eaLnBrk="1" hangingPunct="1">
              <a:spcBef>
                <a:spcPct val="50000"/>
              </a:spcBef>
              <a:tabLst>
                <a:tab pos="4476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3.1. Warum sollten sich die Unternehmen nach dem Omnibus weiterhin mit Nachhaltigkeit beschäftigen?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3: Unternehmen unter 1.000 Mitarbeiter*): Wahlmöglichkeit zur Berichterstattung</a:t>
            </a:r>
          </a:p>
        </p:txBody>
      </p:sp>
      <p:graphicFrame>
        <p:nvGraphicFramePr>
          <p:cNvPr id="4" name="Diagramm 3">
            <a:extLst>
              <a:ext uri="{FF2B5EF4-FFF2-40B4-BE49-F238E27FC236}">
                <a16:creationId xmlns:a16="http://schemas.microsoft.com/office/drawing/2014/main" id="{DA81EDAD-DD5E-4592-AE52-4498E22D0D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7611295"/>
              </p:ext>
            </p:extLst>
          </p:nvPr>
        </p:nvGraphicFramePr>
        <p:xfrm>
          <a:off x="617424" y="3414002"/>
          <a:ext cx="4424040" cy="2997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Diagramm 9">
            <a:extLst>
              <a:ext uri="{FF2B5EF4-FFF2-40B4-BE49-F238E27FC236}">
                <a16:creationId xmlns:a16="http://schemas.microsoft.com/office/drawing/2014/main" id="{60762846-D43E-44B8-9236-0C34FFEF0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9144081"/>
              </p:ext>
            </p:extLst>
          </p:nvPr>
        </p:nvGraphicFramePr>
        <p:xfrm>
          <a:off x="5447928" y="3457786"/>
          <a:ext cx="4424040" cy="29973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Pfeil: nach rechts 5">
            <a:extLst>
              <a:ext uri="{FF2B5EF4-FFF2-40B4-BE49-F238E27FC236}">
                <a16:creationId xmlns:a16="http://schemas.microsoft.com/office/drawing/2014/main" id="{FE35BE91-7F03-4C30-B8CD-51545CBF1CC8}"/>
              </a:ext>
            </a:extLst>
          </p:cNvPr>
          <p:cNvSpPr/>
          <p:nvPr/>
        </p:nvSpPr>
        <p:spPr>
          <a:xfrm>
            <a:off x="3984683" y="4876764"/>
            <a:ext cx="2448272" cy="32385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A1043EB1-3C45-4642-80BF-30B5D69FE19E}"/>
              </a:ext>
            </a:extLst>
          </p:cNvPr>
          <p:cNvSpPr txBox="1"/>
          <p:nvPr/>
        </p:nvSpPr>
        <p:spPr>
          <a:xfrm>
            <a:off x="3953636" y="4083877"/>
            <a:ext cx="27363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Reduzierung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direkt</a:t>
            </a:r>
            <a:r>
              <a:rPr lang="de-DE" sz="1400" b="0" dirty="0">
                <a:latin typeface="Century Gothic" panose="020B0502020202020204" pitchFamily="34" charset="0"/>
              </a:rPr>
              <a:t> berichtspflichtiger Unternehmen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um rd. 80%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95B95BEB-C734-4E5F-8D39-57121BC01376}"/>
              </a:ext>
            </a:extLst>
          </p:cNvPr>
          <p:cNvSpPr txBox="1"/>
          <p:nvPr/>
        </p:nvSpPr>
        <p:spPr>
          <a:xfrm>
            <a:off x="983432" y="1272008"/>
            <a:ext cx="95050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sz="1400" b="0" dirty="0">
                <a:latin typeface="Century Gothic" panose="020B0502020202020204" pitchFamily="34" charset="0"/>
              </a:rPr>
              <a:t>Durch die Vorschläge der Omnibus-Richtlinie wird sich voraussichtlich der </a:t>
            </a:r>
            <a:r>
              <a:rPr lang="de-DE" sz="1400" dirty="0">
                <a:latin typeface="Century Gothic" panose="020B0502020202020204" pitchFamily="34" charset="0"/>
              </a:rPr>
              <a:t>Anwenderkreis der Unternehmen, die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direkt </a:t>
            </a:r>
            <a:r>
              <a:rPr lang="de-DE" sz="1400" dirty="0">
                <a:latin typeface="Century Gothic" panose="020B0502020202020204" pitchFamily="34" charset="0"/>
              </a:rPr>
              <a:t>nach CSRD berichten müssen, um rd. 80% reduzieren</a:t>
            </a:r>
            <a:r>
              <a:rPr lang="de-DE" sz="1400" b="0" dirty="0">
                <a:latin typeface="Century Gothic" panose="020B0502020202020204" pitchFamily="34" charset="0"/>
              </a:rPr>
              <a:t>.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 startAt="2"/>
            </a:pPr>
            <a:r>
              <a:rPr lang="de-DE" sz="1400" b="0" dirty="0">
                <a:latin typeface="Century Gothic" panose="020B0502020202020204" pitchFamily="34" charset="0"/>
              </a:rPr>
              <a:t>Gleichzeitig wird auch die </a:t>
            </a:r>
            <a:r>
              <a:rPr lang="de-DE" sz="1400" dirty="0">
                <a:latin typeface="Century Gothic" panose="020B0502020202020204" pitchFamily="34" charset="0"/>
              </a:rPr>
              <a:t>Möglichkeit zur Einholung von Nachhaltigkeitsinformationen </a:t>
            </a:r>
            <a:r>
              <a:rPr lang="de-DE" sz="1400" b="0" dirty="0">
                <a:latin typeface="Century Gothic" panose="020B0502020202020204" pitchFamily="34" charset="0"/>
              </a:rPr>
              <a:t>von Unternehmen aus der Wertschöpfungskette </a:t>
            </a:r>
            <a:r>
              <a:rPr lang="de-DE" sz="1400" dirty="0">
                <a:latin typeface="Century Gothic" panose="020B0502020202020204" pitchFamily="34" charset="0"/>
              </a:rPr>
              <a:t>inhaltlich auf die VSME-Informationen begrenzt</a:t>
            </a:r>
            <a:r>
              <a:rPr lang="de-DE" sz="1400" b="0" dirty="0">
                <a:latin typeface="Century Gothic" panose="020B0502020202020204" pitchFamily="34" charset="0"/>
              </a:rPr>
              <a:t>, </a:t>
            </a:r>
            <a:br>
              <a:rPr lang="de-DE" sz="1400" b="0" dirty="0">
                <a:latin typeface="Century Gothic" panose="020B0502020202020204" pitchFamily="34" charset="0"/>
              </a:rPr>
            </a:br>
            <a:r>
              <a:rPr lang="de-DE" sz="1400" b="0" dirty="0">
                <a:latin typeface="Century Gothic" panose="020B0502020202020204" pitchFamily="34" charset="0"/>
              </a:rPr>
              <a:t>d. h. gedeckelt („Value Chain Cap“).</a:t>
            </a:r>
          </a:p>
          <a:p>
            <a:endParaRPr lang="de-DE" sz="1100" b="0" dirty="0">
              <a:latin typeface="Century Gothic" panose="020B0502020202020204" pitchFamily="34" charset="0"/>
            </a:endParaRPr>
          </a:p>
          <a:p>
            <a:pPr lvl="1"/>
            <a:r>
              <a:rPr lang="de-DE" sz="1400" b="0" dirty="0">
                <a:latin typeface="Century Gothic" panose="020B0502020202020204" pitchFamily="34" charset="0"/>
              </a:rPr>
              <a:t>Von den Unternehmen, die </a:t>
            </a:r>
            <a:r>
              <a:rPr lang="de-DE" sz="1400" dirty="0">
                <a:latin typeface="Century Gothic" panose="020B0502020202020204" pitchFamily="34" charset="0"/>
              </a:rPr>
              <a:t>zukünftig nicht mehr direkt der CSRD-Berichtspflicht </a:t>
            </a:r>
            <a:r>
              <a:rPr lang="de-DE" sz="1400" b="0" dirty="0">
                <a:latin typeface="Century Gothic" panose="020B0502020202020204" pitchFamily="34" charset="0"/>
              </a:rPr>
              <a:t>unterliegen, </a:t>
            </a:r>
            <a:br>
              <a:rPr lang="de-DE" sz="1400" b="0" dirty="0">
                <a:latin typeface="Century Gothic" panose="020B0502020202020204" pitchFamily="34" charset="0"/>
              </a:rPr>
            </a:br>
            <a:r>
              <a:rPr lang="de-DE" sz="1400" b="0" dirty="0">
                <a:latin typeface="Century Gothic" panose="020B0502020202020204" pitchFamily="34" charset="0"/>
              </a:rPr>
              <a:t>werden voraussichtlich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indirekt - durch einzelvertragliche Vereinbarungen - </a:t>
            </a:r>
            <a:b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Nachhaltigkeitsinformationen nach dem VSME-Standard </a:t>
            </a:r>
            <a:r>
              <a:rPr lang="de-DE" sz="1400" b="0" dirty="0">
                <a:latin typeface="Century Gothic" panose="020B0502020202020204" pitchFamily="34" charset="0"/>
              </a:rPr>
              <a:t>erwartet.</a:t>
            </a: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24F42F69-2C27-4E14-BAE5-AA704B9EA8D4}"/>
              </a:ext>
            </a:extLst>
          </p:cNvPr>
          <p:cNvSpPr/>
          <p:nvPr/>
        </p:nvSpPr>
        <p:spPr>
          <a:xfrm>
            <a:off x="1053992" y="2740890"/>
            <a:ext cx="360040" cy="2160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F1D4B28-60AE-41AC-A68C-EBBB87CF464B}"/>
              </a:ext>
            </a:extLst>
          </p:cNvPr>
          <p:cNvSpPr txBox="1"/>
          <p:nvPr/>
        </p:nvSpPr>
        <p:spPr>
          <a:xfrm>
            <a:off x="8558071" y="4435630"/>
            <a:ext cx="17123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Entsprechende Erhöhung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indirekt</a:t>
            </a:r>
            <a:r>
              <a:rPr lang="de-DE" sz="1400" b="0" dirty="0">
                <a:latin typeface="Century Gothic" panose="020B0502020202020204" pitchFamily="34" charset="0"/>
              </a:rPr>
              <a:t> berichtspflichtiger Unternehmen</a:t>
            </a:r>
            <a:endParaRPr lang="de-DE" sz="14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74304274-B7EB-4DB0-819F-50541547F2A8}"/>
              </a:ext>
            </a:extLst>
          </p:cNvPr>
          <p:cNvSpPr txBox="1"/>
          <p:nvPr/>
        </p:nvSpPr>
        <p:spPr>
          <a:xfrm>
            <a:off x="551384" y="6455151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0" dirty="0">
                <a:latin typeface="Century Gothic" panose="020B0502020202020204" pitchFamily="34" charset="0"/>
              </a:rPr>
              <a:t>*) Vorläufiger Diskussionsstand auf EU-Ebene</a:t>
            </a:r>
          </a:p>
        </p:txBody>
      </p:sp>
    </p:spTree>
    <p:extLst>
      <p:ext uri="{BB962C8B-B14F-4D97-AF65-F5344CB8AC3E}">
        <p14:creationId xmlns:p14="http://schemas.microsoft.com/office/powerpoint/2010/main" val="3976116472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>
            <a:extLst>
              <a:ext uri="{FF2B5EF4-FFF2-40B4-BE49-F238E27FC236}">
                <a16:creationId xmlns:a16="http://schemas.microsoft.com/office/drawing/2014/main" id="{6FC0CDA2-67A4-4E4E-8394-569887C68562}"/>
              </a:ext>
            </a:extLst>
          </p:cNvPr>
          <p:cNvSpPr txBox="1">
            <a:spLocks/>
          </p:cNvSpPr>
          <p:nvPr/>
        </p:nvSpPr>
        <p:spPr bwMode="auto">
          <a:xfrm>
            <a:off x="550020" y="3321568"/>
            <a:ext cx="849830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2000" dirty="0">
                <a:latin typeface="Century Gothic" panose="020B0502020202020204" pitchFamily="34" charset="0"/>
              </a:rPr>
              <a:t>Zentrale Fragestellungen in Form von ESG aktuell 11/2026</a:t>
            </a:r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1CF6817D-51DA-47D2-9DC5-73D032B16E81}"/>
              </a:ext>
            </a:extLst>
          </p:cNvPr>
          <p:cNvSpPr txBox="1">
            <a:spLocks/>
          </p:cNvSpPr>
          <p:nvPr/>
        </p:nvSpPr>
        <p:spPr bwMode="auto">
          <a:xfrm>
            <a:off x="550021" y="674961"/>
            <a:ext cx="9434412" cy="235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180975" indent="-179388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541338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895350" indent="-17462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1257300" indent="-1809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17145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1717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26289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086100" indent="-180975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de-DE" altLang="de-DE" sz="2000" dirty="0">
                <a:latin typeface="Century Gothic" panose="020B0502020202020204" pitchFamily="34" charset="0"/>
              </a:rPr>
              <a:t>Was dürfen Sie heute von uns erwarten?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de-DE" altLang="de-DE" sz="1800" dirty="0">
                <a:latin typeface="Century Gothic" panose="020B0502020202020204" pitchFamily="34" charset="0"/>
              </a:rPr>
              <a:t>Die Neuerungen können nur überblickartig dargestellt werden. Inhalte im Detail werden ausgewertet und in ESG Next-level Update 2026 [6h] systematisch und praxisnah vermittelt.</a:t>
            </a:r>
            <a:br>
              <a:rPr lang="de-DE" altLang="de-DE" sz="1800" dirty="0">
                <a:latin typeface="Century Gothic" panose="020B0502020202020204" pitchFamily="34" charset="0"/>
              </a:rPr>
            </a:b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„Save </a:t>
            </a:r>
            <a:r>
              <a:rPr lang="de-DE" altLang="de-DE" sz="1800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the</a:t>
            </a: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 date 21.01.2026“, 09:00 – 16:30 Uhr.</a:t>
            </a:r>
          </a:p>
          <a:p>
            <a:pPr marL="342900" indent="-342900">
              <a:lnSpc>
                <a:spcPct val="100000"/>
              </a:lnSpc>
              <a:spcBef>
                <a:spcPct val="0"/>
              </a:spcBef>
              <a:buFont typeface="+mj-lt"/>
              <a:buAutoNum type="arabicPeriod"/>
            </a:pPr>
            <a:r>
              <a:rPr lang="de-DE" altLang="de-DE" sz="1800" dirty="0">
                <a:latin typeface="Century Gothic" panose="020B0502020202020204" pitchFamily="34" charset="0"/>
              </a:rPr>
              <a:t>Nachfolgend: Bewusster Verzicht auf die Darstellung von Änderungen in der Taxonomie VO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20352C1D-FFF9-4776-AC1E-C6EA92E9E93E}"/>
              </a:ext>
            </a:extLst>
          </p:cNvPr>
          <p:cNvGrpSpPr/>
          <p:nvPr/>
        </p:nvGrpSpPr>
        <p:grpSpPr>
          <a:xfrm>
            <a:off x="557248" y="3861048"/>
            <a:ext cx="9866460" cy="1202070"/>
            <a:chOff x="695400" y="5085184"/>
            <a:chExt cx="9866460" cy="1202070"/>
          </a:xfrm>
        </p:grpSpPr>
        <p:sp>
          <p:nvSpPr>
            <p:cNvPr id="24" name="Textfeld 23">
              <a:extLst>
                <a:ext uri="{FF2B5EF4-FFF2-40B4-BE49-F238E27FC236}">
                  <a16:creationId xmlns:a16="http://schemas.microsoft.com/office/drawing/2014/main" id="{F0DCE8A6-5774-4CC4-A5C5-CEE0069AF5B3}"/>
                </a:ext>
              </a:extLst>
            </p:cNvPr>
            <p:cNvSpPr txBox="1"/>
            <p:nvPr/>
          </p:nvSpPr>
          <p:spPr>
            <a:xfrm>
              <a:off x="1415480" y="5733256"/>
              <a:ext cx="9146380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800" dirty="0">
                  <a:latin typeface="Century Gothic" panose="020B0502020202020204" pitchFamily="34" charset="0"/>
                </a:rPr>
                <a:t>Die ESG-Regeln ändern sich rasant. Welche Wahlmöglichkeit hinsichtlich der Erstellung eines Nachhaltigkeitsberichts werden gegenwärtig diskutiert?</a:t>
              </a:r>
            </a:p>
          </p:txBody>
        </p: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A43117D1-1DB8-4B56-86B1-8E69120C2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400" y="5126755"/>
              <a:ext cx="409300" cy="409300"/>
            </a:xfrm>
            <a:prstGeom prst="rect">
              <a:avLst/>
            </a:prstGeom>
          </p:spPr>
        </p:pic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35A19939-282C-4598-9873-469D898D9DB8}"/>
                </a:ext>
              </a:extLst>
            </p:cNvPr>
            <p:cNvSpPr txBox="1"/>
            <p:nvPr/>
          </p:nvSpPr>
          <p:spPr>
            <a:xfrm>
              <a:off x="1415480" y="5085184"/>
              <a:ext cx="8642324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800" dirty="0">
                  <a:latin typeface="Century Gothic" panose="020B0502020202020204" pitchFamily="34" charset="0"/>
                </a:rPr>
                <a:t>Aktuell gibt es zahlreiche EU-Vorschriften auf dem Gebiet der Nachhaltigkeit und Lieferkette. Wie kann man hier den Überblick behalten?</a:t>
              </a:r>
            </a:p>
          </p:txBody>
        </p:sp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1498A57C-8299-4904-B5D2-C0287EC50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400" y="5774827"/>
              <a:ext cx="409300" cy="409300"/>
            </a:xfrm>
            <a:prstGeom prst="rect">
              <a:avLst/>
            </a:prstGeom>
          </p:spPr>
        </p:pic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90DDCDB9-4713-4D37-8B26-DB665FF12C29}"/>
              </a:ext>
            </a:extLst>
          </p:cNvPr>
          <p:cNvSpPr txBox="1"/>
          <p:nvPr/>
        </p:nvSpPr>
        <p:spPr>
          <a:xfrm>
            <a:off x="1277328" y="5156348"/>
            <a:ext cx="914638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800" dirty="0">
                <a:latin typeface="Century Gothic" panose="020B0502020202020204" pitchFamily="34" charset="0"/>
              </a:rPr>
              <a:t>Bleibt es weiterhin bei der </a:t>
            </a:r>
            <a:r>
              <a:rPr lang="de-DE" sz="1800" dirty="0" err="1">
                <a:latin typeface="Century Gothic" panose="020B0502020202020204" pitchFamily="34" charset="0"/>
              </a:rPr>
              <a:t>Grandfatherregelung</a:t>
            </a:r>
            <a:r>
              <a:rPr lang="de-DE" sz="1800" dirty="0">
                <a:latin typeface="Century Gothic" panose="020B0502020202020204" pitchFamily="34" charset="0"/>
              </a:rPr>
              <a:t> und welche Fristen sind hier von </a:t>
            </a:r>
            <a:r>
              <a:rPr lang="de-DE" sz="1800" dirty="0" err="1">
                <a:latin typeface="Century Gothic" panose="020B0502020202020204" pitchFamily="34" charset="0"/>
              </a:rPr>
              <a:t>WP´s</a:t>
            </a:r>
            <a:r>
              <a:rPr lang="de-DE" sz="1800" dirty="0">
                <a:latin typeface="Century Gothic" panose="020B0502020202020204" pitchFamily="34" charset="0"/>
              </a:rPr>
              <a:t> zu beachten?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2E3D032-1DB8-4D7A-AD93-9E4924C4A7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48" y="5197919"/>
            <a:ext cx="409300" cy="40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5939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3.2 Handlungsspielraum für Unternehmen mit weniger als 1.000 Mitarbeitern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3: Unternehmen unter 1.000 Mitarbeiter*): Wahlmöglichkeit zur Berichterstattung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4BF716-33B8-4638-A4BB-ED2C5088679B}"/>
              </a:ext>
            </a:extLst>
          </p:cNvPr>
          <p:cNvSpPr txBox="1"/>
          <p:nvPr/>
        </p:nvSpPr>
        <p:spPr>
          <a:xfrm>
            <a:off x="947427" y="1135560"/>
            <a:ext cx="91090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Century Gothic" panose="020B0502020202020204" pitchFamily="34" charset="0"/>
              </a:rPr>
              <a:t>Ungeachtet der Tatsache, dass viele Unternehmen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nicht</a:t>
            </a:r>
            <a:r>
              <a:rPr lang="de-DE" sz="1400" b="0" dirty="0">
                <a:latin typeface="Century Gothic" panose="020B0502020202020204" pitchFamily="34" charset="0"/>
              </a:rPr>
              <a:t> der </a:t>
            </a:r>
            <a:r>
              <a:rPr lang="de-DE" sz="1400" dirty="0">
                <a:latin typeface="Century Gothic" panose="020B0502020202020204" pitchFamily="34" charset="0"/>
              </a:rPr>
              <a:t>gesetzlichen Pflicht zur Erstellung </a:t>
            </a:r>
            <a:br>
              <a:rPr lang="de-DE" sz="1400" dirty="0">
                <a:latin typeface="Century Gothic" panose="020B0502020202020204" pitchFamily="34" charset="0"/>
              </a:rPr>
            </a:br>
            <a:r>
              <a:rPr lang="de-DE" sz="1400" dirty="0">
                <a:latin typeface="Century Gothic" panose="020B0502020202020204" pitchFamily="34" charset="0"/>
              </a:rPr>
              <a:t>eines Nachhaltigkeitsberichts nach der CSRD </a:t>
            </a:r>
            <a:r>
              <a:rPr lang="de-DE" sz="1400" b="0" dirty="0">
                <a:latin typeface="Century Gothic" panose="020B0502020202020204" pitchFamily="34" charset="0"/>
              </a:rPr>
              <a:t>unter vollumfänglicher Anwendung der ESRS </a:t>
            </a:r>
            <a:r>
              <a:rPr lang="de-DE" sz="1400" dirty="0">
                <a:latin typeface="Century Gothic" panose="020B0502020202020204" pitchFamily="34" charset="0"/>
              </a:rPr>
              <a:t>unterliegen werden, </a:t>
            </a:r>
            <a:r>
              <a:rPr lang="de-DE" sz="1400" b="0" dirty="0">
                <a:latin typeface="Century Gothic" panose="020B0502020202020204" pitchFamily="34" charset="0"/>
              </a:rPr>
              <a:t>werden sich die Unternehmen aufgrund von </a:t>
            </a:r>
            <a:r>
              <a:rPr lang="de-DE" sz="1400" dirty="0">
                <a:latin typeface="Century Gothic" panose="020B0502020202020204" pitchFamily="34" charset="0"/>
              </a:rPr>
              <a:t>Informationsbedürfnissen der Stakeholder </a:t>
            </a:r>
            <a:r>
              <a:rPr lang="de-DE" sz="1400" b="0" dirty="0">
                <a:latin typeface="Century Gothic" panose="020B0502020202020204" pitchFamily="34" charset="0"/>
              </a:rPr>
              <a:t>(Kunden, Banken etc.) </a:t>
            </a:r>
            <a:r>
              <a:rPr lang="de-DE" sz="1400" dirty="0">
                <a:latin typeface="Century Gothic" panose="020B0502020202020204" pitchFamily="34" charset="0"/>
              </a:rPr>
              <a:t>mit der Nachhaltigkeit ihres Unternehmens befassen müssen</a:t>
            </a:r>
            <a:r>
              <a:rPr lang="de-DE" sz="1400" b="0" dirty="0">
                <a:latin typeface="Century Gothic" panose="020B0502020202020204" pitchFamily="34" charset="0"/>
              </a:rPr>
              <a:t>. 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b="0" dirty="0">
                <a:latin typeface="Century Gothic" panose="020B0502020202020204" pitchFamily="34" charset="0"/>
              </a:rPr>
              <a:t>Sie müssen eine </a:t>
            </a:r>
            <a:r>
              <a:rPr lang="de-DE" sz="1400" dirty="0">
                <a:latin typeface="Century Gothic" panose="020B0502020202020204" pitchFamily="34" charset="0"/>
              </a:rPr>
              <a:t>Entscheidung</a:t>
            </a:r>
            <a:r>
              <a:rPr lang="de-DE" sz="1400" b="0" dirty="0">
                <a:latin typeface="Century Gothic" panose="020B0502020202020204" pitchFamily="34" charset="0"/>
              </a:rPr>
              <a:t> treffen: </a:t>
            </a:r>
            <a:endParaRPr lang="de-DE" sz="1400" dirty="0">
              <a:latin typeface="Century Gothic" panose="020B0502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82DCF1B3-E124-4D72-A277-6D96C8EE7F6C}"/>
              </a:ext>
            </a:extLst>
          </p:cNvPr>
          <p:cNvSpPr/>
          <p:nvPr/>
        </p:nvSpPr>
        <p:spPr>
          <a:xfrm>
            <a:off x="1493547" y="2924944"/>
            <a:ext cx="2520280" cy="581043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Variante 1</a:t>
            </a:r>
          </a:p>
          <a:p>
            <a:pPr algn="ctr"/>
            <a:r>
              <a:rPr lang="de-DE" sz="1400" dirty="0"/>
              <a:t>„große Lösung“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384BB87-485F-4A07-8D52-5E7FAEF41B28}"/>
              </a:ext>
            </a:extLst>
          </p:cNvPr>
          <p:cNvSpPr txBox="1"/>
          <p:nvPr/>
        </p:nvSpPr>
        <p:spPr>
          <a:xfrm>
            <a:off x="1349856" y="3636314"/>
            <a:ext cx="275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Freiwillige</a:t>
            </a:r>
            <a:r>
              <a:rPr lang="de-DE" sz="1200" dirty="0">
                <a:latin typeface="Century Gothic" panose="020B0502020202020204" pitchFamily="34" charset="0"/>
              </a:rPr>
              <a:t> Anwendung der 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CSRD-Nachhaltigkeitsberichterstattung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C0C20CAF-91DB-438D-A405-AB4B84C61C0C}"/>
              </a:ext>
            </a:extLst>
          </p:cNvPr>
          <p:cNvSpPr txBox="1"/>
          <p:nvPr/>
        </p:nvSpPr>
        <p:spPr>
          <a:xfrm>
            <a:off x="4373867" y="3636314"/>
            <a:ext cx="2754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Nachhaltigkeitsbericht auf der 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Grundlage des VSME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4010AFE7-3372-4621-A7F1-C4AB463801E4}"/>
              </a:ext>
            </a:extLst>
          </p:cNvPr>
          <p:cNvSpPr txBox="1"/>
          <p:nvPr/>
        </p:nvSpPr>
        <p:spPr>
          <a:xfrm>
            <a:off x="1376576" y="4331154"/>
            <a:ext cx="27542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Aufgrund der Änderung und Vereinfachung der ESRS:</a:t>
            </a:r>
          </a:p>
          <a:p>
            <a:pPr algn="ctr"/>
            <a:endParaRPr lang="de-DE" sz="1200" dirty="0">
              <a:latin typeface="Century Gothic" panose="020B0502020202020204" pitchFamily="34" charset="0"/>
            </a:endParaRPr>
          </a:p>
          <a:p>
            <a:pPr algn="ctr"/>
            <a:r>
              <a:rPr lang="de-DE" sz="1200" b="0" dirty="0">
                <a:latin typeface="Century Gothic" panose="020B0502020202020204" pitchFamily="34" charset="0"/>
              </a:rPr>
              <a:t>Erheblich </a:t>
            </a:r>
            <a:r>
              <a:rPr lang="de-DE" sz="1200" dirty="0">
                <a:latin typeface="Century Gothic" panose="020B0502020202020204" pitchFamily="34" charset="0"/>
              </a:rPr>
              <a:t>reduzierter Berichtsumfang </a:t>
            </a:r>
            <a:r>
              <a:rPr lang="de-DE" sz="1200" b="0" dirty="0">
                <a:latin typeface="Century Gothic" panose="020B0502020202020204" pitchFamily="34" charset="0"/>
              </a:rPr>
              <a:t>im Vergleich zu bisherigem Stand</a:t>
            </a:r>
          </a:p>
        </p:txBody>
      </p:sp>
      <p:sp>
        <p:nvSpPr>
          <p:cNvPr id="21" name="Pfeil: nach unten 20">
            <a:extLst>
              <a:ext uri="{FF2B5EF4-FFF2-40B4-BE49-F238E27FC236}">
                <a16:creationId xmlns:a16="http://schemas.microsoft.com/office/drawing/2014/main" id="{58811C3B-B01D-4531-A68A-E865205C2B64}"/>
              </a:ext>
            </a:extLst>
          </p:cNvPr>
          <p:cNvSpPr/>
          <p:nvPr/>
        </p:nvSpPr>
        <p:spPr>
          <a:xfrm>
            <a:off x="2582946" y="4131016"/>
            <a:ext cx="288032" cy="19458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45A77C9-E38B-44C2-A28D-D4C23293EFCA}"/>
              </a:ext>
            </a:extLst>
          </p:cNvPr>
          <p:cNvSpPr txBox="1"/>
          <p:nvPr/>
        </p:nvSpPr>
        <p:spPr>
          <a:xfrm>
            <a:off x="4400195" y="4331154"/>
            <a:ext cx="2754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Reduzierter einheitlicher Berichtsumfang  zur Berichterstattung gegenüber Stakeholdern</a:t>
            </a:r>
            <a:endParaRPr lang="de-DE" sz="1200" b="0" dirty="0">
              <a:latin typeface="Century Gothic" panose="020B0502020202020204" pitchFamily="34" charset="0"/>
            </a:endParaRPr>
          </a:p>
        </p:txBody>
      </p:sp>
      <p:sp>
        <p:nvSpPr>
          <p:cNvPr id="29" name="Pfeil: nach unten 28">
            <a:extLst>
              <a:ext uri="{FF2B5EF4-FFF2-40B4-BE49-F238E27FC236}">
                <a16:creationId xmlns:a16="http://schemas.microsoft.com/office/drawing/2014/main" id="{305A987F-D62B-4CD8-BE13-03C033A5994B}"/>
              </a:ext>
            </a:extLst>
          </p:cNvPr>
          <p:cNvSpPr/>
          <p:nvPr/>
        </p:nvSpPr>
        <p:spPr>
          <a:xfrm>
            <a:off x="5606565" y="4131016"/>
            <a:ext cx="288032" cy="19458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C9FC45D-9FB4-46C9-AA48-E015F556927E}"/>
              </a:ext>
            </a:extLst>
          </p:cNvPr>
          <p:cNvSpPr txBox="1"/>
          <p:nvPr/>
        </p:nvSpPr>
        <p:spPr>
          <a:xfrm>
            <a:off x="7392469" y="3631335"/>
            <a:ext cx="27542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Abwarten und Beobachten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04F3BCC2-846B-47D8-92EF-D2C9FC0406DE}"/>
              </a:ext>
            </a:extLst>
          </p:cNvPr>
          <p:cNvSpPr txBox="1"/>
          <p:nvPr/>
        </p:nvSpPr>
        <p:spPr>
          <a:xfrm>
            <a:off x="7418797" y="4326175"/>
            <a:ext cx="2754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Vielleicht hat Ihr Unternehmen  nicht mit Anfragen durch Stakeholder zu rechnen.</a:t>
            </a:r>
            <a:endParaRPr lang="de-DE" sz="1200" b="0" dirty="0">
              <a:latin typeface="Century Gothic" panose="020B0502020202020204" pitchFamily="34" charset="0"/>
            </a:endParaRPr>
          </a:p>
        </p:txBody>
      </p:sp>
      <p:sp>
        <p:nvSpPr>
          <p:cNvPr id="33" name="Pfeil: nach unten 32">
            <a:extLst>
              <a:ext uri="{FF2B5EF4-FFF2-40B4-BE49-F238E27FC236}">
                <a16:creationId xmlns:a16="http://schemas.microsoft.com/office/drawing/2014/main" id="{898A2E52-67E9-42BF-80FB-F41087522447}"/>
              </a:ext>
            </a:extLst>
          </p:cNvPr>
          <p:cNvSpPr/>
          <p:nvPr/>
        </p:nvSpPr>
        <p:spPr>
          <a:xfrm>
            <a:off x="8625167" y="4126037"/>
            <a:ext cx="288032" cy="194580"/>
          </a:xfrm>
          <a:prstGeom prst="down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1A7860EB-A27A-4333-85EF-4F871F05805D}"/>
              </a:ext>
            </a:extLst>
          </p:cNvPr>
          <p:cNvSpPr/>
          <p:nvPr/>
        </p:nvSpPr>
        <p:spPr>
          <a:xfrm>
            <a:off x="4541547" y="2924944"/>
            <a:ext cx="2520280" cy="581043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Variante 2</a:t>
            </a:r>
          </a:p>
          <a:p>
            <a:pPr algn="ctr"/>
            <a:r>
              <a:rPr lang="de-DE" sz="1400" dirty="0"/>
              <a:t>„kleine Lösung“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520F5183-F5C2-405C-B422-FAA784E44652}"/>
              </a:ext>
            </a:extLst>
          </p:cNvPr>
          <p:cNvSpPr/>
          <p:nvPr/>
        </p:nvSpPr>
        <p:spPr>
          <a:xfrm>
            <a:off x="7475247" y="2924944"/>
            <a:ext cx="2520280" cy="581043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/>
              <a:t>Variante 3</a:t>
            </a:r>
          </a:p>
          <a:p>
            <a:pPr algn="ctr"/>
            <a:r>
              <a:rPr lang="de-DE" sz="1400" dirty="0"/>
              <a:t>„Zurückhaltung“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3CD0A95-5841-4D0A-91B3-5BC453AACFBF}"/>
              </a:ext>
            </a:extLst>
          </p:cNvPr>
          <p:cNvSpPr txBox="1"/>
          <p:nvPr/>
        </p:nvSpPr>
        <p:spPr>
          <a:xfrm>
            <a:off x="551384" y="6455151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0" dirty="0">
                <a:latin typeface="Century Gothic" panose="020B0502020202020204" pitchFamily="34" charset="0"/>
              </a:rPr>
              <a:t>*) Vorläufiger Diskussionsstand auf EU-Ebene</a:t>
            </a:r>
          </a:p>
        </p:txBody>
      </p:sp>
    </p:spTree>
    <p:extLst>
      <p:ext uri="{BB962C8B-B14F-4D97-AF65-F5344CB8AC3E}">
        <p14:creationId xmlns:p14="http://schemas.microsoft.com/office/powerpoint/2010/main" val="576603682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7539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3.3 Variante 1: CSRD-Bericht unter Berücksichtigung der Vereinfachung der ESRS 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3: Unternehmen unter 1.000 Mitarbeiter*): Wahlmöglichkeit zur Berichterstattung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4BF716-33B8-4638-A4BB-ED2C5088679B}"/>
              </a:ext>
            </a:extLst>
          </p:cNvPr>
          <p:cNvSpPr txBox="1"/>
          <p:nvPr/>
        </p:nvSpPr>
        <p:spPr>
          <a:xfrm>
            <a:off x="985366" y="1154207"/>
            <a:ext cx="921508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Vereinfachung Nr. 1: Sämtliche Datenpunkte werden zukünftig vollständig im Hauptteil der ESRS genannt; </a:t>
            </a:r>
            <a:r>
              <a:rPr lang="de-DE" b="0" dirty="0">
                <a:latin typeface="Century Gothic" panose="020B0502020202020204" pitchFamily="34" charset="0"/>
              </a:rPr>
              <a:t>d. h. keine zusätzlichen Datenpunkte in den Erläuterungen (</a:t>
            </a:r>
            <a:r>
              <a:rPr lang="de-DE" b="0" dirty="0" err="1">
                <a:latin typeface="Century Gothic" panose="020B0502020202020204" pitchFamily="34" charset="0"/>
              </a:rPr>
              <a:t>Application</a:t>
            </a:r>
            <a:r>
              <a:rPr lang="de-DE" b="0" dirty="0">
                <a:latin typeface="Century Gothic" panose="020B0502020202020204" pitchFamily="34" charset="0"/>
              </a:rPr>
              <a:t> Requirements)</a:t>
            </a:r>
            <a:br>
              <a:rPr lang="de-DE" b="0" dirty="0">
                <a:latin typeface="Century Gothic" panose="020B0502020202020204" pitchFamily="34" charset="0"/>
              </a:rPr>
            </a:br>
            <a:endParaRPr lang="de-DE" b="0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Vereinfachung Nr. 2: Verbesserung Lesbarkeit</a:t>
            </a:r>
            <a:r>
              <a:rPr lang="de-DE" b="0" dirty="0">
                <a:latin typeface="Century Gothic" panose="020B0502020202020204" pitchFamily="34" charset="0"/>
              </a:rPr>
              <a:t>: </a:t>
            </a:r>
            <a:br>
              <a:rPr lang="de-DE" b="0" dirty="0">
                <a:latin typeface="Century Gothic" panose="020B0502020202020204" pitchFamily="34" charset="0"/>
              </a:rPr>
            </a:br>
            <a:r>
              <a:rPr lang="de-DE" dirty="0">
                <a:latin typeface="Century Gothic" panose="020B0502020202020204" pitchFamily="34" charset="0"/>
              </a:rPr>
              <a:t>Anwendungserläuterungen </a:t>
            </a:r>
            <a:r>
              <a:rPr lang="de-DE" b="0" dirty="0">
                <a:latin typeface="Century Gothic" panose="020B0502020202020204" pitchFamily="34" charset="0"/>
              </a:rPr>
              <a:t>sind </a:t>
            </a:r>
            <a:r>
              <a:rPr lang="de-DE" dirty="0">
                <a:latin typeface="Century Gothic" panose="020B0502020202020204" pitchFamily="34" charset="0"/>
              </a:rPr>
              <a:t>direkt bei den Angabepflichten </a:t>
            </a:r>
            <a:r>
              <a:rPr lang="de-DE" b="0" dirty="0">
                <a:latin typeface="Century Gothic" panose="020B0502020202020204" pitchFamily="34" charset="0"/>
              </a:rPr>
              <a:t>aufgeführt</a:t>
            </a:r>
            <a:br>
              <a:rPr lang="de-DE" b="0" dirty="0">
                <a:latin typeface="Century Gothic" panose="020B0502020202020204" pitchFamily="34" charset="0"/>
              </a:rPr>
            </a:br>
            <a:r>
              <a:rPr lang="de-DE" b="0" dirty="0">
                <a:latin typeface="Century Gothic" panose="020B0502020202020204" pitchFamily="34" charset="0"/>
              </a:rPr>
              <a:t>(nicht wie bisher in einem gesonderten Teil)</a:t>
            </a:r>
            <a:br>
              <a:rPr lang="de-DE" b="0" dirty="0">
                <a:latin typeface="Century Gothic" panose="020B0502020202020204" pitchFamily="34" charset="0"/>
              </a:rPr>
            </a:br>
            <a:endParaRPr lang="de-DE" b="0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Vereinfachung Nr. 3: Streichung sämtlicher „Kann-Vorschriften“ </a:t>
            </a:r>
            <a:br>
              <a:rPr lang="de-DE" dirty="0">
                <a:latin typeface="Century Gothic" panose="020B0502020202020204" pitchFamily="34" charset="0"/>
              </a:rPr>
            </a:br>
            <a:endParaRPr lang="de-DE" b="0" dirty="0">
              <a:latin typeface="Century Gothic" panose="020B0502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Vereinfachung Nr. 4: Long-List</a:t>
            </a:r>
            <a:r>
              <a:rPr lang="de-DE" b="0" dirty="0">
                <a:latin typeface="Century Gothic" panose="020B0502020202020204" pitchFamily="34" charset="0"/>
              </a:rPr>
              <a:t>: Streichung „Unter-unter-Themen“-Ebene: </a:t>
            </a:r>
            <a:endParaRPr lang="de-DE" dirty="0">
              <a:latin typeface="Century Gothic" panose="020B0502020202020204" pitchFamily="34" charset="0"/>
            </a:endParaRP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BB61610B-D722-4BCF-8572-31950924B112}"/>
              </a:ext>
            </a:extLst>
          </p:cNvPr>
          <p:cNvSpPr/>
          <p:nvPr/>
        </p:nvSpPr>
        <p:spPr>
          <a:xfrm>
            <a:off x="1487488" y="4236939"/>
            <a:ext cx="1800200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Hauptthema</a:t>
            </a:r>
          </a:p>
        </p:txBody>
      </p:sp>
      <p:sp>
        <p:nvSpPr>
          <p:cNvPr id="8" name="Rechteck: abgerundete Ecken 7">
            <a:extLst>
              <a:ext uri="{FF2B5EF4-FFF2-40B4-BE49-F238E27FC236}">
                <a16:creationId xmlns:a16="http://schemas.microsoft.com/office/drawing/2014/main" id="{570D3BBF-5FF2-4F33-840D-578BEC469CFC}"/>
              </a:ext>
            </a:extLst>
          </p:cNvPr>
          <p:cNvSpPr/>
          <p:nvPr/>
        </p:nvSpPr>
        <p:spPr>
          <a:xfrm>
            <a:off x="1775520" y="4634625"/>
            <a:ext cx="1800200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Unterthema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6721C3DC-7A00-4A9E-BC8F-6BC77F98B5BA}"/>
              </a:ext>
            </a:extLst>
          </p:cNvPr>
          <p:cNvSpPr/>
          <p:nvPr/>
        </p:nvSpPr>
        <p:spPr>
          <a:xfrm>
            <a:off x="2135560" y="5032311"/>
            <a:ext cx="1800200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Unter-unter-Thema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09F3320-4D08-4696-89E3-6BD5B487C548}"/>
              </a:ext>
            </a:extLst>
          </p:cNvPr>
          <p:cNvSpPr/>
          <p:nvPr/>
        </p:nvSpPr>
        <p:spPr>
          <a:xfrm>
            <a:off x="1181547" y="4291038"/>
            <a:ext cx="233933" cy="2339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D5756913-70C9-42C2-9B47-E2E69D40D933}"/>
              </a:ext>
            </a:extLst>
          </p:cNvPr>
          <p:cNvSpPr/>
          <p:nvPr/>
        </p:nvSpPr>
        <p:spPr>
          <a:xfrm>
            <a:off x="1479164" y="4683067"/>
            <a:ext cx="233933" cy="2339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8664E31-EC93-469A-8416-7FB87C4D869F}"/>
              </a:ext>
            </a:extLst>
          </p:cNvPr>
          <p:cNvSpPr/>
          <p:nvPr/>
        </p:nvSpPr>
        <p:spPr>
          <a:xfrm>
            <a:off x="1847528" y="5077269"/>
            <a:ext cx="233933" cy="2339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A8BAE903-98CD-4ACE-8053-6A7987E2DF39}"/>
              </a:ext>
            </a:extLst>
          </p:cNvPr>
          <p:cNvSpPr/>
          <p:nvPr/>
        </p:nvSpPr>
        <p:spPr>
          <a:xfrm>
            <a:off x="5807968" y="4398864"/>
            <a:ext cx="1800200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Hauptthema</a:t>
            </a: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D1AF1F45-B045-4657-821A-D1ACEE2562B0}"/>
              </a:ext>
            </a:extLst>
          </p:cNvPr>
          <p:cNvSpPr/>
          <p:nvPr/>
        </p:nvSpPr>
        <p:spPr>
          <a:xfrm>
            <a:off x="6096000" y="4796550"/>
            <a:ext cx="1800200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Unterthema</a:t>
            </a: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C0CEDBC-FB82-42D2-A6E0-62656942B101}"/>
              </a:ext>
            </a:extLst>
          </p:cNvPr>
          <p:cNvSpPr/>
          <p:nvPr/>
        </p:nvSpPr>
        <p:spPr>
          <a:xfrm>
            <a:off x="5502027" y="4452963"/>
            <a:ext cx="233933" cy="2339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1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EFAB5835-BDD6-4D98-83F6-4315F36D71A7}"/>
              </a:ext>
            </a:extLst>
          </p:cNvPr>
          <p:cNvSpPr/>
          <p:nvPr/>
        </p:nvSpPr>
        <p:spPr>
          <a:xfrm>
            <a:off x="5799644" y="4844992"/>
            <a:ext cx="233933" cy="233933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de-DE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Pfeil: nach rechts 3">
            <a:extLst>
              <a:ext uri="{FF2B5EF4-FFF2-40B4-BE49-F238E27FC236}">
                <a16:creationId xmlns:a16="http://schemas.microsoft.com/office/drawing/2014/main" id="{4570751E-EB25-4969-8441-C6C0DDCB672E}"/>
              </a:ext>
            </a:extLst>
          </p:cNvPr>
          <p:cNvSpPr/>
          <p:nvPr/>
        </p:nvSpPr>
        <p:spPr>
          <a:xfrm>
            <a:off x="4251365" y="4612935"/>
            <a:ext cx="648072" cy="275408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3222AE9-54D5-41FA-9D41-AA77F9B3D13D}"/>
              </a:ext>
            </a:extLst>
          </p:cNvPr>
          <p:cNvSpPr txBox="1"/>
          <p:nvPr/>
        </p:nvSpPr>
        <p:spPr>
          <a:xfrm>
            <a:off x="1415480" y="5603551"/>
            <a:ext cx="27542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Bisherige</a:t>
            </a:r>
            <a:r>
              <a:rPr lang="de-DE" sz="1100" b="0" dirty="0">
                <a:latin typeface="Century Gothic" panose="020B0502020202020204" pitchFamily="34" charset="0"/>
              </a:rPr>
              <a:t> Gliederungsebenen </a:t>
            </a:r>
            <a:br>
              <a:rPr lang="de-DE" sz="1100" b="0" dirty="0">
                <a:latin typeface="Century Gothic" panose="020B0502020202020204" pitchFamily="34" charset="0"/>
              </a:rPr>
            </a:br>
            <a:r>
              <a:rPr lang="de-DE" sz="1100" b="0" dirty="0">
                <a:latin typeface="Century Gothic" panose="020B0502020202020204" pitchFamily="34" charset="0"/>
              </a:rPr>
              <a:t>nach ESRS 1 </a:t>
            </a:r>
            <a:r>
              <a:rPr lang="de-DE" sz="1100" dirty="0">
                <a:latin typeface="Century Gothic" panose="020B0502020202020204" pitchFamily="34" charset="0"/>
              </a:rPr>
              <a:t>AR 16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C2997F45-2640-43DB-B2AA-4F72174A7345}"/>
              </a:ext>
            </a:extLst>
          </p:cNvPr>
          <p:cNvSpPr txBox="1"/>
          <p:nvPr/>
        </p:nvSpPr>
        <p:spPr>
          <a:xfrm>
            <a:off x="5484094" y="5603550"/>
            <a:ext cx="275421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Zukünftige</a:t>
            </a:r>
            <a:r>
              <a:rPr lang="de-DE" sz="1100" b="0" dirty="0">
                <a:latin typeface="Century Gothic" panose="020B0502020202020204" pitchFamily="34" charset="0"/>
              </a:rPr>
              <a:t> Gliederungsebenen </a:t>
            </a:r>
            <a:br>
              <a:rPr lang="de-DE" sz="1100" b="0" dirty="0">
                <a:latin typeface="Century Gothic" panose="020B0502020202020204" pitchFamily="34" charset="0"/>
              </a:rPr>
            </a:br>
            <a:r>
              <a:rPr lang="de-DE" sz="1100" b="0" dirty="0">
                <a:latin typeface="Century Gothic" panose="020B0502020202020204" pitchFamily="34" charset="0"/>
              </a:rPr>
              <a:t>nach Entwurf ESRS 1 </a:t>
            </a:r>
            <a:r>
              <a:rPr lang="de-DE" sz="1100" dirty="0">
                <a:latin typeface="Century Gothic" panose="020B0502020202020204" pitchFamily="34" charset="0"/>
              </a:rPr>
              <a:t>Anlage A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96CE7FB6-FBC2-4DF0-989F-1A2978EB63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784" y="5029865"/>
            <a:ext cx="422176" cy="422176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64E6288A-EF6E-410F-857B-7C95A23D3AF8}"/>
              </a:ext>
            </a:extLst>
          </p:cNvPr>
          <p:cNvSpPr txBox="1"/>
          <p:nvPr/>
        </p:nvSpPr>
        <p:spPr>
          <a:xfrm>
            <a:off x="9050101" y="4971440"/>
            <a:ext cx="18002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100" b="0" dirty="0">
                <a:latin typeface="Century Gothic" panose="020B0502020202020204" pitchFamily="34" charset="0"/>
              </a:rPr>
              <a:t>Eine </a:t>
            </a:r>
            <a:r>
              <a:rPr lang="de-DE" sz="1100" dirty="0">
                <a:latin typeface="Century Gothic" panose="020B0502020202020204" pitchFamily="34" charset="0"/>
              </a:rPr>
              <a:t>vergleichende Gegenüberstellung der Themen </a:t>
            </a:r>
            <a:r>
              <a:rPr lang="de-DE" sz="1100" b="0" dirty="0">
                <a:latin typeface="Century Gothic" panose="020B0502020202020204" pitchFamily="34" charset="0"/>
              </a:rPr>
              <a:t>finden Sie in den </a:t>
            </a:r>
            <a:r>
              <a:rPr lang="de-DE" sz="1100" dirty="0">
                <a:latin typeface="Century Gothic" panose="020B0502020202020204" pitchFamily="34" charset="0"/>
              </a:rPr>
              <a:t>Praxishilfen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D006BBAC-A094-4050-A7D7-C40572B55859}"/>
              </a:ext>
            </a:extLst>
          </p:cNvPr>
          <p:cNvSpPr txBox="1"/>
          <p:nvPr/>
        </p:nvSpPr>
        <p:spPr>
          <a:xfrm>
            <a:off x="551384" y="6455151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0" dirty="0">
                <a:latin typeface="Century Gothic" panose="020B0502020202020204" pitchFamily="34" charset="0"/>
              </a:rPr>
              <a:t>*) Vorläufiger Diskussionsstand auf EU-Ebene</a:t>
            </a:r>
          </a:p>
        </p:txBody>
      </p:sp>
      <p:sp>
        <p:nvSpPr>
          <p:cNvPr id="25" name="Rechteck: abgerundete Ecken 24">
            <a:extLst>
              <a:ext uri="{FF2B5EF4-FFF2-40B4-BE49-F238E27FC236}">
                <a16:creationId xmlns:a16="http://schemas.microsoft.com/office/drawing/2014/main" id="{EA22710F-2025-4FD3-8F37-F519D5A924A3}"/>
              </a:ext>
            </a:extLst>
          </p:cNvPr>
          <p:cNvSpPr/>
          <p:nvPr/>
        </p:nvSpPr>
        <p:spPr>
          <a:xfrm rot="681783">
            <a:off x="8929309" y="2129326"/>
            <a:ext cx="2567074" cy="1032749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Detaillierte Analyse erfolgt in ESG 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dirty="0">
                <a:latin typeface="Century Gothic" panose="020B0502020202020204" pitchFamily="34" charset="0"/>
              </a:rPr>
              <a:t>Next-level Update Teil I  [3h] 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b="0" dirty="0" err="1">
                <a:latin typeface="Century Gothic" panose="020B0502020202020204" pitchFamily="34" charset="0"/>
              </a:rPr>
              <a:t>Nachhaltigkeitsberichterstasttung</a:t>
            </a:r>
            <a:r>
              <a:rPr lang="de-DE" sz="1000" b="0" dirty="0">
                <a:latin typeface="Century Gothic" panose="020B0502020202020204" pitchFamily="34" charset="0"/>
              </a:rPr>
              <a:t> nach CSRD &amp; ESRS („nach Omnibus“) </a:t>
            </a:r>
            <a:r>
              <a:rPr lang="de-DE" sz="1000" dirty="0">
                <a:latin typeface="Century Gothic" panose="020B0502020202020204" pitchFamily="34" charset="0"/>
              </a:rPr>
              <a:t>am 21.01.2026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dirty="0">
                <a:latin typeface="Century Gothic" panose="020B0502020202020204" pitchFamily="34" charset="0"/>
              </a:rPr>
              <a:t>buchbar ab sofort 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86EC961-108E-401D-B485-0CDB9E798747}"/>
              </a:ext>
            </a:extLst>
          </p:cNvPr>
          <p:cNvSpPr txBox="1"/>
          <p:nvPr/>
        </p:nvSpPr>
        <p:spPr>
          <a:xfrm>
            <a:off x="8081963" y="5945063"/>
            <a:ext cx="2046486" cy="374571"/>
          </a:xfrm>
          <a:prstGeom prst="round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entury Gothic" panose="020B0502020202020204" pitchFamily="34" charset="0"/>
              </a:rPr>
              <a:t>vgl. </a:t>
            </a:r>
            <a:r>
              <a:rPr lang="de-DE">
                <a:latin typeface="Century Gothic" panose="020B0502020202020204" pitchFamily="34" charset="0"/>
              </a:rPr>
              <a:t>Praxishilfe 2</a:t>
            </a:r>
            <a:endParaRPr lang="de-DE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414450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072" y="675395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3.4 Freiwillige Nachhaltigkeitsberichterstattung: Anwendung des VSME empfohlen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3: Unternehmen unter 1.000 Mitarbeiter*): Wahlmöglichkeit zur Berichterstattung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884BF716-33B8-4638-A4BB-ED2C5088679B}"/>
              </a:ext>
            </a:extLst>
          </p:cNvPr>
          <p:cNvSpPr txBox="1"/>
          <p:nvPr/>
        </p:nvSpPr>
        <p:spPr>
          <a:xfrm>
            <a:off x="2063552" y="1172817"/>
            <a:ext cx="4104132" cy="338554"/>
          </a:xfrm>
          <a:prstGeom prst="rect">
            <a:avLst/>
          </a:prstGeom>
          <a:solidFill>
            <a:srgbClr val="228B22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Basic Modul (</a:t>
            </a:r>
            <a:r>
              <a:rPr lang="de-DE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Minimalanforderungen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A01833D1-6F0B-495D-A75C-0F0DDEBF502F}"/>
              </a:ext>
            </a:extLst>
          </p:cNvPr>
          <p:cNvSpPr/>
          <p:nvPr/>
        </p:nvSpPr>
        <p:spPr>
          <a:xfrm rot="277858">
            <a:off x="8684535" y="5685650"/>
            <a:ext cx="2567074" cy="821352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latin typeface="Century Gothic" panose="020B0502020202020204" pitchFamily="34" charset="0"/>
              </a:rPr>
              <a:t>Detaillierte Analyse erfolgt in ESG 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dirty="0">
                <a:latin typeface="Century Gothic" panose="020B0502020202020204" pitchFamily="34" charset="0"/>
              </a:rPr>
              <a:t>Next-level Update Teil II  [3h] </a:t>
            </a:r>
            <a:r>
              <a:rPr lang="de-DE" sz="1000" b="0" dirty="0">
                <a:latin typeface="Century Gothic" panose="020B0502020202020204" pitchFamily="34" charset="0"/>
              </a:rPr>
              <a:t>Nachhaltigkeitsberichterstattung nach dem VSME-Standard</a:t>
            </a:r>
            <a:br>
              <a:rPr lang="de-DE" sz="1000" dirty="0">
                <a:latin typeface="Century Gothic" panose="020B0502020202020204" pitchFamily="34" charset="0"/>
              </a:rPr>
            </a:br>
            <a:r>
              <a:rPr lang="de-DE" sz="1000" dirty="0">
                <a:latin typeface="Century Gothic" panose="020B0502020202020204" pitchFamily="34" charset="0"/>
              </a:rPr>
              <a:t>am 21.01.2026; buchbar ab sofort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C904FAB8-F52F-4F16-831C-507B76AD7A1A}"/>
              </a:ext>
            </a:extLst>
          </p:cNvPr>
          <p:cNvSpPr txBox="1"/>
          <p:nvPr/>
        </p:nvSpPr>
        <p:spPr>
          <a:xfrm>
            <a:off x="6528048" y="1168948"/>
            <a:ext cx="4752528" cy="338554"/>
          </a:xfrm>
          <a:prstGeom prst="rect">
            <a:avLst/>
          </a:prstGeom>
          <a:solidFill>
            <a:srgbClr val="228B22"/>
          </a:solidFill>
        </p:spPr>
        <p:txBody>
          <a:bodyPr wrap="squar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Comprehensive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 Modul (</a:t>
            </a:r>
            <a:r>
              <a:rPr lang="de-DE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Optionale Ergänzung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E76B56CF-4B19-471C-B0A8-F32A5F555705}"/>
              </a:ext>
            </a:extLst>
          </p:cNvPr>
          <p:cNvSpPr txBox="1"/>
          <p:nvPr/>
        </p:nvSpPr>
        <p:spPr>
          <a:xfrm>
            <a:off x="623392" y="1739457"/>
            <a:ext cx="1380668" cy="54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entury Gothic" panose="020B0502020202020204" pitchFamily="34" charset="0"/>
              </a:rPr>
              <a:t>Bereichsüber-greifend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92487D54-D7FC-46A6-84AB-63EB1992A71C}"/>
              </a:ext>
            </a:extLst>
          </p:cNvPr>
          <p:cNvSpPr txBox="1"/>
          <p:nvPr/>
        </p:nvSpPr>
        <p:spPr>
          <a:xfrm>
            <a:off x="631072" y="2499199"/>
            <a:ext cx="1380668" cy="144000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entury Gothic" panose="020B0502020202020204" pitchFamily="34" charset="0"/>
              </a:rPr>
              <a:t>Umwelt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FAA7923-691F-4FCC-9134-FC85B18D4A4C}"/>
              </a:ext>
            </a:extLst>
          </p:cNvPr>
          <p:cNvSpPr txBox="1"/>
          <p:nvPr/>
        </p:nvSpPr>
        <p:spPr>
          <a:xfrm>
            <a:off x="631072" y="4019612"/>
            <a:ext cx="1380668" cy="86400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Century Gothic" panose="020B0502020202020204" pitchFamily="34" charset="0"/>
              </a:rPr>
              <a:t>Soziales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152DE67B-E420-4642-B08B-E1F89375DA5E}"/>
              </a:ext>
            </a:extLst>
          </p:cNvPr>
          <p:cNvSpPr txBox="1"/>
          <p:nvPr/>
        </p:nvSpPr>
        <p:spPr>
          <a:xfrm>
            <a:off x="623392" y="5033987"/>
            <a:ext cx="1380668" cy="540000"/>
          </a:xfrm>
          <a:prstGeom prst="rect">
            <a:avLst/>
          </a:prstGeom>
          <a:solidFill>
            <a:srgbClr val="FFFFA3"/>
          </a:solidFill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Century Gothic" panose="020B0502020202020204" pitchFamily="34" charset="0"/>
              </a:rPr>
              <a:t>Governance</a:t>
            </a:r>
            <a:endParaRPr lang="de-DE" sz="1200" dirty="0">
              <a:latin typeface="Century Gothic" panose="020B0502020202020204" pitchFamily="34" charset="0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71F97265-E031-46E9-A734-86FE6BC6296D}"/>
              </a:ext>
            </a:extLst>
          </p:cNvPr>
          <p:cNvSpPr txBox="1"/>
          <p:nvPr/>
        </p:nvSpPr>
        <p:spPr>
          <a:xfrm>
            <a:off x="2086472" y="1739457"/>
            <a:ext cx="408121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B1   Grundlagen der Erstellung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DD3F3F6-9935-4BA4-ACBC-5135C11C7C8D}"/>
              </a:ext>
            </a:extLst>
          </p:cNvPr>
          <p:cNvSpPr txBox="1"/>
          <p:nvPr/>
        </p:nvSpPr>
        <p:spPr>
          <a:xfrm>
            <a:off x="2091368" y="2034801"/>
            <a:ext cx="408121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B2   Praktiken, Politiken &amp; Initiativen - Nachhaltigkeit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1B200A58-223E-4515-B5AF-45158DFE8D97}"/>
              </a:ext>
            </a:extLst>
          </p:cNvPr>
          <p:cNvSpPr txBox="1"/>
          <p:nvPr/>
        </p:nvSpPr>
        <p:spPr>
          <a:xfrm>
            <a:off x="6528048" y="1746781"/>
            <a:ext cx="4081212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C1   Strategie, Geschäftsmodell &amp; Nachhaltigkeit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89DE5006-A116-4EC0-AA83-6610523320A5}"/>
              </a:ext>
            </a:extLst>
          </p:cNvPr>
          <p:cNvSpPr txBox="1"/>
          <p:nvPr/>
        </p:nvSpPr>
        <p:spPr>
          <a:xfrm>
            <a:off x="6528048" y="2034801"/>
            <a:ext cx="4752528" cy="2616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C2   Beschreibung Praktiken, Strategien, Initiativen - Nachhaltigkeit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F06F1356-6C04-4D1B-8DAE-E7D724033DB3}"/>
              </a:ext>
            </a:extLst>
          </p:cNvPr>
          <p:cNvSpPr txBox="1"/>
          <p:nvPr/>
        </p:nvSpPr>
        <p:spPr>
          <a:xfrm>
            <a:off x="2086472" y="2499199"/>
            <a:ext cx="4081212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B3   Energie &amp; THG-Emissionen (</a:t>
            </a:r>
            <a:r>
              <a:rPr lang="de-DE" sz="1100" dirty="0" err="1">
                <a:latin typeface="Century Gothic" panose="020B0502020202020204" pitchFamily="34" charset="0"/>
              </a:rPr>
              <a:t>Scope</a:t>
            </a:r>
            <a:r>
              <a:rPr lang="de-DE" sz="1100" dirty="0">
                <a:latin typeface="Century Gothic" panose="020B0502020202020204" pitchFamily="34" charset="0"/>
              </a:rPr>
              <a:t>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1</a:t>
            </a:r>
            <a:r>
              <a:rPr lang="de-DE" sz="1100" dirty="0">
                <a:latin typeface="Century Gothic" panose="020B0502020202020204" pitchFamily="34" charset="0"/>
              </a:rPr>
              <a:t> &amp;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2</a:t>
            </a:r>
            <a:r>
              <a:rPr lang="de-DE" sz="1100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95C47F2B-154B-4690-B35C-0E9481C3C7F5}"/>
              </a:ext>
            </a:extLst>
          </p:cNvPr>
          <p:cNvSpPr txBox="1"/>
          <p:nvPr/>
        </p:nvSpPr>
        <p:spPr>
          <a:xfrm>
            <a:off x="2091016" y="2794543"/>
            <a:ext cx="4081212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B4   Verschmutzung, Luft, Boden, Wasser</a:t>
            </a:r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A3E3CB75-1AB5-4873-B3A7-17D7C286A5B0}"/>
              </a:ext>
            </a:extLst>
          </p:cNvPr>
          <p:cNvSpPr txBox="1"/>
          <p:nvPr/>
        </p:nvSpPr>
        <p:spPr>
          <a:xfrm>
            <a:off x="2086472" y="3089887"/>
            <a:ext cx="4081212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B5   Biologische Vielfalt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F2B6D2AB-62C4-4813-9E92-5A818F3478E4}"/>
              </a:ext>
            </a:extLst>
          </p:cNvPr>
          <p:cNvSpPr txBox="1"/>
          <p:nvPr/>
        </p:nvSpPr>
        <p:spPr>
          <a:xfrm>
            <a:off x="2086472" y="3385231"/>
            <a:ext cx="4081212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B6   Wasser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1C5F030C-0A9A-447A-A5DC-7D739E6A1807}"/>
              </a:ext>
            </a:extLst>
          </p:cNvPr>
          <p:cNvSpPr txBox="1"/>
          <p:nvPr/>
        </p:nvSpPr>
        <p:spPr>
          <a:xfrm>
            <a:off x="2086472" y="3683359"/>
            <a:ext cx="4081212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B7   </a:t>
            </a:r>
            <a:r>
              <a:rPr lang="de-DE" sz="900" dirty="0">
                <a:latin typeface="Century Gothic" panose="020B0502020202020204" pitchFamily="34" charset="0"/>
              </a:rPr>
              <a:t>Ressourcennutzung, Kreislaufwirtschaft, Abfallmanagement</a:t>
            </a:r>
            <a:endParaRPr lang="de-DE" sz="1100" dirty="0">
              <a:latin typeface="Century Gothic" panose="020B0502020202020204" pitchFamily="34" charset="0"/>
            </a:endParaRP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CA30FBB7-DA64-465B-9F3B-14D9A8C84904}"/>
              </a:ext>
            </a:extLst>
          </p:cNvPr>
          <p:cNvSpPr txBox="1"/>
          <p:nvPr/>
        </p:nvSpPr>
        <p:spPr>
          <a:xfrm>
            <a:off x="6528048" y="2501410"/>
            <a:ext cx="4752528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C3   </a:t>
            </a:r>
            <a:r>
              <a:rPr lang="de-DE" sz="1050" dirty="0">
                <a:latin typeface="Century Gothic" panose="020B0502020202020204" pitchFamily="34" charset="0"/>
              </a:rPr>
              <a:t>Treibhausgasreduktionsziele, Klimawandel, </a:t>
            </a:r>
            <a:r>
              <a:rPr lang="de-DE" sz="1050" dirty="0" err="1">
                <a:latin typeface="Century Gothic" panose="020B0502020202020204" pitchFamily="34" charset="0"/>
              </a:rPr>
              <a:t>Scope</a:t>
            </a:r>
            <a:r>
              <a:rPr lang="de-DE" sz="1050" dirty="0"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3</a:t>
            </a:r>
            <a:r>
              <a:rPr lang="de-DE" sz="1050" dirty="0">
                <a:latin typeface="Century Gothic" panose="020B0502020202020204" pitchFamily="34" charset="0"/>
              </a:rPr>
              <a:t> -Emissionen</a:t>
            </a:r>
            <a:endParaRPr lang="de-DE" sz="1100" dirty="0">
              <a:latin typeface="Century Gothic" panose="020B0502020202020204" pitchFamily="34" charset="0"/>
            </a:endParaRP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A4B11FD7-2B0C-4B96-A6A1-68531AA82971}"/>
              </a:ext>
            </a:extLst>
          </p:cNvPr>
          <p:cNvSpPr txBox="1"/>
          <p:nvPr/>
        </p:nvSpPr>
        <p:spPr>
          <a:xfrm>
            <a:off x="6528048" y="2789426"/>
            <a:ext cx="4752528" cy="261610"/>
          </a:xfrm>
          <a:prstGeom prst="rect">
            <a:avLst/>
          </a:prstGeom>
          <a:solidFill>
            <a:srgbClr val="A2E8A2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C4   Klimarisiken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748021CD-DEE6-42A8-B945-689BC82BF30C}"/>
              </a:ext>
            </a:extLst>
          </p:cNvPr>
          <p:cNvSpPr txBox="1"/>
          <p:nvPr/>
        </p:nvSpPr>
        <p:spPr>
          <a:xfrm>
            <a:off x="2086472" y="4034547"/>
            <a:ext cx="4081212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B8  Arbeitskräfte – Allgemeine Merkmale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064508EF-8A7B-4303-8E2A-A994A6F66E95}"/>
              </a:ext>
            </a:extLst>
          </p:cNvPr>
          <p:cNvSpPr txBox="1"/>
          <p:nvPr/>
        </p:nvSpPr>
        <p:spPr>
          <a:xfrm>
            <a:off x="2086472" y="4338034"/>
            <a:ext cx="4081212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B9  Arbeitskräfte – Gesundheit und Sicherheit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997D6388-2B97-4D4D-A77E-525290652922}"/>
              </a:ext>
            </a:extLst>
          </p:cNvPr>
          <p:cNvSpPr txBox="1"/>
          <p:nvPr/>
        </p:nvSpPr>
        <p:spPr>
          <a:xfrm>
            <a:off x="2098676" y="4641521"/>
            <a:ext cx="4081212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B10  </a:t>
            </a:r>
            <a:r>
              <a:rPr lang="de-DE" sz="900" dirty="0">
                <a:latin typeface="Century Gothic" panose="020B0502020202020204" pitchFamily="34" charset="0"/>
              </a:rPr>
              <a:t>Arbeitskräfte – Entlohnung, Tarifverhandlungen, Ausbildung</a:t>
            </a:r>
            <a:endParaRPr lang="de-DE" sz="1100" dirty="0">
              <a:latin typeface="Century Gothic" panose="020B0502020202020204" pitchFamily="34" charset="0"/>
            </a:endParaRP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B52A33C6-08B2-4FE1-A29A-F0F080FCDB9E}"/>
              </a:ext>
            </a:extLst>
          </p:cNvPr>
          <p:cNvSpPr txBox="1"/>
          <p:nvPr/>
        </p:nvSpPr>
        <p:spPr>
          <a:xfrm>
            <a:off x="2098676" y="5049377"/>
            <a:ext cx="4081212" cy="261610"/>
          </a:xfrm>
          <a:prstGeom prst="rect">
            <a:avLst/>
          </a:prstGeom>
          <a:solidFill>
            <a:srgbClr val="FFFFA3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B11  </a:t>
            </a:r>
            <a:r>
              <a:rPr lang="de-DE" sz="900" dirty="0">
                <a:latin typeface="Century Gothic" panose="020B0502020202020204" pitchFamily="34" charset="0"/>
              </a:rPr>
              <a:t>Verurteilungen, Geldstrafen wegen Korruption &amp; Bestechung</a:t>
            </a:r>
            <a:endParaRPr lang="de-DE" sz="1400" dirty="0">
              <a:latin typeface="Century Gothic" panose="020B0502020202020204" pitchFamily="34" charset="0"/>
            </a:endParaRPr>
          </a:p>
        </p:txBody>
      </p:sp>
      <p:sp>
        <p:nvSpPr>
          <p:cNvPr id="43" name="Textfeld 42">
            <a:extLst>
              <a:ext uri="{FF2B5EF4-FFF2-40B4-BE49-F238E27FC236}">
                <a16:creationId xmlns:a16="http://schemas.microsoft.com/office/drawing/2014/main" id="{24775D92-F86D-43E7-902C-770559FFD080}"/>
              </a:ext>
            </a:extLst>
          </p:cNvPr>
          <p:cNvSpPr txBox="1"/>
          <p:nvPr/>
        </p:nvSpPr>
        <p:spPr>
          <a:xfrm>
            <a:off x="6528048" y="4036608"/>
            <a:ext cx="4752528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C5  Zusätzliche (allgemeine) Merkmale der Arbeitskräfte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510D0BFF-AFBB-451B-91D1-426F26A8B25B}"/>
              </a:ext>
            </a:extLst>
          </p:cNvPr>
          <p:cNvSpPr txBox="1"/>
          <p:nvPr/>
        </p:nvSpPr>
        <p:spPr>
          <a:xfrm>
            <a:off x="6528048" y="4338034"/>
            <a:ext cx="4752528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C6  Arbeitskräfte – Menschenrechtspolitik &amp; -prozesse</a:t>
            </a:r>
          </a:p>
        </p:txBody>
      </p:sp>
      <p:sp>
        <p:nvSpPr>
          <p:cNvPr id="45" name="Textfeld 44">
            <a:extLst>
              <a:ext uri="{FF2B5EF4-FFF2-40B4-BE49-F238E27FC236}">
                <a16:creationId xmlns:a16="http://schemas.microsoft.com/office/drawing/2014/main" id="{4FE700E8-E44A-4A1A-948C-B919ABAFCFCE}"/>
              </a:ext>
            </a:extLst>
          </p:cNvPr>
          <p:cNvSpPr txBox="1"/>
          <p:nvPr/>
        </p:nvSpPr>
        <p:spPr>
          <a:xfrm>
            <a:off x="6528048" y="4639460"/>
            <a:ext cx="4752528" cy="261610"/>
          </a:xfrm>
          <a:prstGeom prst="rect">
            <a:avLst/>
          </a:prstGeom>
          <a:solidFill>
            <a:srgbClr val="F2D9D9"/>
          </a:solidFill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C7  Schwerwiegende Vorfälle im Bereich der Menschenrechte</a:t>
            </a:r>
          </a:p>
        </p:txBody>
      </p:sp>
      <p:sp>
        <p:nvSpPr>
          <p:cNvPr id="46" name="Textfeld 45">
            <a:extLst>
              <a:ext uri="{FF2B5EF4-FFF2-40B4-BE49-F238E27FC236}">
                <a16:creationId xmlns:a16="http://schemas.microsoft.com/office/drawing/2014/main" id="{F5DBBE4A-3450-4321-8427-5B64FB5D9AF4}"/>
              </a:ext>
            </a:extLst>
          </p:cNvPr>
          <p:cNvSpPr txBox="1"/>
          <p:nvPr/>
        </p:nvSpPr>
        <p:spPr>
          <a:xfrm>
            <a:off x="6528048" y="5049377"/>
            <a:ext cx="4752528" cy="246221"/>
          </a:xfrm>
          <a:prstGeom prst="rect">
            <a:avLst/>
          </a:prstGeom>
          <a:solidFill>
            <a:srgbClr val="FFFFA3"/>
          </a:solidFill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C8  </a:t>
            </a:r>
            <a:r>
              <a:rPr lang="de-DE" sz="900" dirty="0">
                <a:latin typeface="Century Gothic" panose="020B0502020202020204" pitchFamily="34" charset="0"/>
              </a:rPr>
              <a:t>Einnahmen aus bestimmten Sektoren, Ausschluss von EU-Referenzbenchmarks</a:t>
            </a:r>
            <a:endParaRPr lang="de-DE" sz="1400" dirty="0">
              <a:latin typeface="Century Gothic" panose="020B0502020202020204" pitchFamily="34" charset="0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A8F98067-11B1-4298-A4C0-E9889B8CDECB}"/>
              </a:ext>
            </a:extLst>
          </p:cNvPr>
          <p:cNvSpPr txBox="1"/>
          <p:nvPr/>
        </p:nvSpPr>
        <p:spPr>
          <a:xfrm>
            <a:off x="6528048" y="5320794"/>
            <a:ext cx="4752528" cy="261610"/>
          </a:xfrm>
          <a:prstGeom prst="rect">
            <a:avLst/>
          </a:prstGeom>
          <a:solidFill>
            <a:srgbClr val="FFFFA3"/>
          </a:solidFill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C9  </a:t>
            </a:r>
            <a:r>
              <a:rPr lang="de-DE" sz="1100" dirty="0">
                <a:latin typeface="Century Gothic" panose="020B0502020202020204" pitchFamily="34" charset="0"/>
              </a:rPr>
              <a:t>Geschlechtervielfalt in Leitungsorganen</a:t>
            </a:r>
            <a:endParaRPr lang="de-DE" sz="1400" dirty="0">
              <a:latin typeface="Century Gothic" panose="020B0502020202020204" pitchFamily="34" charset="0"/>
            </a:endParaRP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3DF955B0-53B5-4A6C-B9CD-96CEEBC2682A}"/>
              </a:ext>
            </a:extLst>
          </p:cNvPr>
          <p:cNvSpPr txBox="1"/>
          <p:nvPr/>
        </p:nvSpPr>
        <p:spPr>
          <a:xfrm>
            <a:off x="551384" y="6455151"/>
            <a:ext cx="41044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b="0" dirty="0">
                <a:latin typeface="Century Gothic" panose="020B0502020202020204" pitchFamily="34" charset="0"/>
              </a:rPr>
              <a:t>*) Vorläufiger Diskussionsstand auf EU-Ebene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CD73AFA-5A67-4AE7-A059-8FBA220DF3BE}"/>
              </a:ext>
            </a:extLst>
          </p:cNvPr>
          <p:cNvSpPr txBox="1"/>
          <p:nvPr/>
        </p:nvSpPr>
        <p:spPr>
          <a:xfrm>
            <a:off x="623392" y="5694731"/>
            <a:ext cx="7848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Fazit: </a:t>
            </a:r>
          </a:p>
          <a:p>
            <a:r>
              <a:rPr lang="de-DE" sz="14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11-20</a:t>
            </a:r>
            <a:r>
              <a:rPr lang="de-DE" sz="1400" dirty="0">
                <a:latin typeface="Century Gothic" panose="020B0502020202020204" pitchFamily="34" charset="0"/>
              </a:rPr>
              <a:t> Angabepflichten nach VSME              </a:t>
            </a:r>
            <a:r>
              <a:rPr lang="de-DE" sz="14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82</a:t>
            </a:r>
            <a:r>
              <a:rPr lang="de-DE" sz="1400" dirty="0">
                <a:latin typeface="Century Gothic" panose="020B0502020202020204" pitchFamily="34" charset="0"/>
              </a:rPr>
              <a:t> Angabepflichten nach ESRS Set 1 (alt)</a:t>
            </a:r>
          </a:p>
        </p:txBody>
      </p:sp>
      <p:sp>
        <p:nvSpPr>
          <p:cNvPr id="3" name="Pfeil: nach links und rechts 2">
            <a:extLst>
              <a:ext uri="{FF2B5EF4-FFF2-40B4-BE49-F238E27FC236}">
                <a16:creationId xmlns:a16="http://schemas.microsoft.com/office/drawing/2014/main" id="{3C3F9ABF-DAEF-4C17-A0D8-0BD9AFBAAEF9}"/>
              </a:ext>
            </a:extLst>
          </p:cNvPr>
          <p:cNvSpPr/>
          <p:nvPr/>
        </p:nvSpPr>
        <p:spPr>
          <a:xfrm>
            <a:off x="3863752" y="5961586"/>
            <a:ext cx="360040" cy="198221"/>
          </a:xfrm>
          <a:prstGeom prst="leftRightArrow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7714746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9450" y="3071813"/>
            <a:ext cx="11512550" cy="8620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4500" indent="-444500" algn="ctr"/>
            <a:r>
              <a:rPr lang="de-DE" altLang="de-DE" sz="2800" b="1" dirty="0">
                <a:latin typeface="Century Gothic" panose="020B0502020202020204" pitchFamily="34" charset="0"/>
              </a:rPr>
              <a:t>Themenbereich 4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Regierungsentwurf zum CSRD-</a:t>
            </a:r>
            <a:r>
              <a:rPr lang="de-DE" altLang="de-DE" sz="2800" b="1" dirty="0" err="1">
                <a:latin typeface="Century Gothic" panose="020B0502020202020204" pitchFamily="34" charset="0"/>
              </a:rPr>
              <a:t>UmsG</a:t>
            </a:r>
            <a:endParaRPr lang="de-DE" altLang="de-DE" sz="2800" b="1" dirty="0">
              <a:latin typeface="Century Gothic" panose="020B0502020202020204" pitchFamily="34" charset="0"/>
            </a:endParaRP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6690D55A-6CC1-4459-ACC8-8A347F1FB8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4: Regierungsentwurf zum CSRD-</a:t>
            </a:r>
            <a:r>
              <a:rPr lang="de-DE" altLang="de-DE" sz="1600" dirty="0" err="1">
                <a:latin typeface="Century Gothic" panose="020B0502020202020204" pitchFamily="34" charset="0"/>
              </a:rPr>
              <a:t>UmsG</a:t>
            </a:r>
            <a:endParaRPr lang="de-DE" altLang="de-DE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451994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249A4A16-B0F5-4724-B2D5-B2DFE137C4BE}"/>
              </a:ext>
            </a:extLst>
          </p:cNvPr>
          <p:cNvSpPr/>
          <p:nvPr/>
        </p:nvSpPr>
        <p:spPr>
          <a:xfrm>
            <a:off x="875582" y="5225534"/>
            <a:ext cx="9865096" cy="323850"/>
          </a:xfrm>
          <a:prstGeom prst="roundRect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dirty="0"/>
          </a:p>
        </p:txBody>
      </p:sp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4.1 Zeitliche Abfolge des CSRD-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UmsG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4: Regierungsentwurf zum CSRD-</a:t>
            </a:r>
            <a:r>
              <a:rPr lang="de-DE" altLang="de-DE" sz="1600" dirty="0" err="1">
                <a:latin typeface="Century Gothic" panose="020B0502020202020204" pitchFamily="34" charset="0"/>
              </a:rPr>
              <a:t>UmsG</a:t>
            </a:r>
            <a:endParaRPr lang="de-DE" altLang="de-DE" sz="1600" dirty="0">
              <a:latin typeface="Century Gothic" panose="020B0502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D0F17AF-4C7D-4485-8A98-BE666104F62E}"/>
              </a:ext>
            </a:extLst>
          </p:cNvPr>
          <p:cNvSpPr txBox="1"/>
          <p:nvPr/>
        </p:nvSpPr>
        <p:spPr>
          <a:xfrm>
            <a:off x="983432" y="1048247"/>
            <a:ext cx="1008112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05.01.2023	EU	CSRD-Richtlinie tritt in Kraft</a:t>
            </a: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b="0" dirty="0">
                <a:latin typeface="Century Gothic" panose="020B0502020202020204" pitchFamily="34" charset="0"/>
              </a:rPr>
              <a:t>22.03.2024	</a:t>
            </a:r>
            <a:r>
              <a:rPr lang="de-DE" sz="1200" dirty="0">
                <a:latin typeface="Century Gothic" panose="020B0502020202020204" pitchFamily="34" charset="0"/>
              </a:rPr>
              <a:t>D</a:t>
            </a:r>
            <a:r>
              <a:rPr lang="de-DE" sz="1200" b="0" dirty="0">
                <a:latin typeface="Century Gothic" panose="020B0502020202020204" pitchFamily="34" charset="0"/>
              </a:rPr>
              <a:t>	Referentenentwurf für CSRD-</a:t>
            </a:r>
            <a:r>
              <a:rPr lang="de-DE" sz="1200" b="0" dirty="0" err="1">
                <a:latin typeface="Century Gothic" panose="020B0502020202020204" pitchFamily="34" charset="0"/>
              </a:rPr>
              <a:t>UmsG</a:t>
            </a:r>
            <a:br>
              <a:rPr lang="de-DE" sz="1200" b="0" dirty="0">
                <a:latin typeface="Century Gothic" panose="020B0502020202020204" pitchFamily="34" charset="0"/>
              </a:rPr>
            </a:br>
            <a:br>
              <a:rPr lang="de-DE" sz="1200" b="0" dirty="0">
                <a:latin typeface="Century Gothic" panose="020B0502020202020204" pitchFamily="34" charset="0"/>
              </a:rPr>
            </a:br>
            <a:r>
              <a:rPr lang="de-DE" sz="1200" b="0" dirty="0">
                <a:latin typeface="Century Gothic" panose="020B0502020202020204" pitchFamily="34" charset="0"/>
              </a:rPr>
              <a:t>06.07.2024	</a:t>
            </a:r>
            <a:r>
              <a:rPr lang="de-DE" sz="1200" dirty="0">
                <a:latin typeface="Century Gothic" panose="020B0502020202020204" pitchFamily="34" charset="0"/>
              </a:rPr>
              <a:t>EU/D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latin typeface="Century Gothic" panose="020B0502020202020204" pitchFamily="34" charset="0"/>
              </a:rPr>
              <a:t>Ablauf der Frist</a:t>
            </a:r>
            <a:r>
              <a:rPr lang="de-DE" sz="1200" b="0" dirty="0">
                <a:latin typeface="Century Gothic" panose="020B0502020202020204" pitchFamily="34" charset="0"/>
              </a:rPr>
              <a:t> für die Umsetzung der CSRD in nationales Recht (Art. 5 Abs. 1 CSRD)</a:t>
            </a:r>
            <a:br>
              <a:rPr lang="de-DE" sz="1200" b="0" dirty="0">
                <a:latin typeface="Century Gothic" panose="020B0502020202020204" pitchFamily="34" charset="0"/>
              </a:rPr>
            </a:b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24.07.2024	D	Regierungsentwurf für CSRD-</a:t>
            </a:r>
            <a:r>
              <a:rPr lang="de-DE" sz="1200" dirty="0" err="1">
                <a:latin typeface="Century Gothic" panose="020B0502020202020204" pitchFamily="34" charset="0"/>
              </a:rPr>
              <a:t>UmsG</a:t>
            </a:r>
            <a:endParaRPr lang="de-DE" sz="120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26.09.2024	</a:t>
            </a:r>
            <a:r>
              <a:rPr lang="de-DE" sz="1200" dirty="0">
                <a:latin typeface="Century Gothic" panose="020B0502020202020204" pitchFamily="34" charset="0"/>
              </a:rPr>
              <a:t>EU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	Einleitung Vertragsverletzungsverfahren gegen Deutschland mangels Umsetzung CSRD in nationales Recht </a:t>
            </a: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b="0" dirty="0">
                <a:latin typeface="Century Gothic" panose="020B0502020202020204" pitchFamily="34" charset="0"/>
              </a:rPr>
              <a:t>16.10.2024	</a:t>
            </a:r>
            <a:r>
              <a:rPr lang="de-DE" sz="1200" dirty="0">
                <a:latin typeface="Century Gothic" panose="020B0502020202020204" pitchFamily="34" charset="0"/>
              </a:rPr>
              <a:t>D</a:t>
            </a:r>
            <a:r>
              <a:rPr lang="de-DE" sz="1200" b="0" dirty="0">
                <a:latin typeface="Century Gothic" panose="020B0502020202020204" pitchFamily="34" charset="0"/>
              </a:rPr>
              <a:t>	Rechtsausschuss Deutscher Bundestag befasst sich mit CSRD-</a:t>
            </a:r>
            <a:r>
              <a:rPr lang="de-DE" sz="1200" b="0" dirty="0" err="1">
                <a:latin typeface="Century Gothic" panose="020B0502020202020204" pitchFamily="34" charset="0"/>
              </a:rPr>
              <a:t>UmsG</a:t>
            </a: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November 2024		Bruch der Ampelkoalition in Deutschland</a:t>
            </a:r>
            <a:br>
              <a:rPr lang="de-DE" sz="1200" dirty="0">
                <a:latin typeface="Century Gothic" panose="020B0502020202020204" pitchFamily="34" charset="0"/>
              </a:rPr>
            </a:br>
            <a:endParaRPr lang="de-DE" sz="120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b="0" dirty="0">
                <a:latin typeface="Century Gothic" panose="020B0502020202020204" pitchFamily="34" charset="0"/>
              </a:rPr>
              <a:t>26.02.2025	</a:t>
            </a:r>
            <a:r>
              <a:rPr lang="de-DE" sz="1200" dirty="0">
                <a:latin typeface="Century Gothic" panose="020B0502020202020204" pitchFamily="34" charset="0"/>
              </a:rPr>
              <a:t>EU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EU-Omnibus-Paket </a:t>
            </a:r>
            <a:r>
              <a:rPr lang="de-DE" sz="1200" b="0" dirty="0">
                <a:latin typeface="Century Gothic" panose="020B0502020202020204" pitchFamily="34" charset="0"/>
              </a:rPr>
              <a:t>(Vorschläge zur Bürokratieentlastung, insbes. im Bereich Nachhaltigkeit)</a:t>
            </a:r>
            <a:br>
              <a:rPr lang="de-DE" sz="1200" b="0" dirty="0">
                <a:latin typeface="Century Gothic" panose="020B0502020202020204" pitchFamily="34" charset="0"/>
              </a:rPr>
            </a:b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14.04.2025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latin typeface="Century Gothic" panose="020B0502020202020204" pitchFamily="34" charset="0"/>
              </a:rPr>
              <a:t>EU/D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latin typeface="Century Gothic" panose="020B0502020202020204" pitchFamily="34" charset="0"/>
              </a:rPr>
              <a:t>„</a:t>
            </a:r>
            <a:r>
              <a:rPr lang="de-DE" sz="1200" dirty="0" err="1">
                <a:latin typeface="Century Gothic" panose="020B0502020202020204" pitchFamily="34" charset="0"/>
              </a:rPr>
              <a:t>Stop</a:t>
            </a:r>
            <a:r>
              <a:rPr lang="de-DE" sz="1200" dirty="0">
                <a:latin typeface="Century Gothic" panose="020B0502020202020204" pitchFamily="34" charset="0"/>
              </a:rPr>
              <a:t>-</a:t>
            </a:r>
            <a:r>
              <a:rPr lang="de-DE" sz="1200" dirty="0" err="1">
                <a:latin typeface="Century Gothic" panose="020B0502020202020204" pitchFamily="34" charset="0"/>
              </a:rPr>
              <a:t>the</a:t>
            </a:r>
            <a:r>
              <a:rPr lang="de-DE" sz="1200" dirty="0">
                <a:latin typeface="Century Gothic" panose="020B0502020202020204" pitchFamily="34" charset="0"/>
              </a:rPr>
              <a:t>-Clock-Richtlinie“ </a:t>
            </a:r>
            <a:r>
              <a:rPr lang="de-DE" sz="1200" b="0" dirty="0">
                <a:latin typeface="Century Gothic" panose="020B0502020202020204" pitchFamily="34" charset="0"/>
              </a:rPr>
              <a:t>(COM (2025) 80) tritt in Kraft</a:t>
            </a:r>
            <a:br>
              <a:rPr lang="de-DE" sz="1200" b="0" dirty="0">
                <a:latin typeface="Century Gothic" panose="020B0502020202020204" pitchFamily="34" charset="0"/>
              </a:rPr>
            </a:b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10.07.2025	D	Referentenentwurf der neuen Regierung zum CSRD-</a:t>
            </a:r>
            <a:r>
              <a:rPr lang="de-DE" sz="1200" dirty="0" err="1">
                <a:latin typeface="Century Gothic" panose="020B0502020202020204" pitchFamily="34" charset="0"/>
              </a:rPr>
              <a:t>UmsG</a:t>
            </a:r>
            <a:endParaRPr lang="de-DE" sz="120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03.09.2025	D	Regierungsentwurf</a:t>
            </a: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17.10.2025	D	Beschluss des Bundesrats mit Stellungnahme zum CSRD-</a:t>
            </a:r>
            <a:r>
              <a:rPr lang="de-DE" sz="1200" dirty="0" err="1">
                <a:latin typeface="Century Gothic" panose="020B0502020202020204" pitchFamily="34" charset="0"/>
              </a:rPr>
              <a:t>UmsG</a:t>
            </a:r>
            <a:endParaRPr lang="de-DE" sz="120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b="0" dirty="0">
                <a:latin typeface="Century Gothic" panose="020B0502020202020204" pitchFamily="34" charset="0"/>
              </a:rPr>
              <a:t>November	</a:t>
            </a:r>
            <a:r>
              <a:rPr lang="de-DE" sz="1200" dirty="0">
                <a:latin typeface="Century Gothic" panose="020B0502020202020204" pitchFamily="34" charset="0"/>
              </a:rPr>
              <a:t>D</a:t>
            </a:r>
            <a:r>
              <a:rPr lang="de-DE" sz="1200" b="0" dirty="0">
                <a:latin typeface="Century Gothic" panose="020B0502020202020204" pitchFamily="34" charset="0"/>
              </a:rPr>
              <a:t>	Beratung im Bundestag </a:t>
            </a:r>
          </a:p>
          <a:p>
            <a:pPr defTabSz="895350">
              <a:tabLst>
                <a:tab pos="1343025" algn="l"/>
                <a:tab pos="1790700" algn="l"/>
              </a:tabLst>
            </a:pPr>
            <a:endParaRPr lang="de-DE" sz="1200" b="0" dirty="0">
              <a:latin typeface="Century Gothic" panose="020B0502020202020204" pitchFamily="34" charset="0"/>
            </a:endParaRPr>
          </a:p>
          <a:p>
            <a:pPr defTabSz="895350">
              <a:tabLst>
                <a:tab pos="1343025" algn="l"/>
                <a:tab pos="1790700" algn="l"/>
              </a:tabLst>
            </a:pPr>
            <a:r>
              <a:rPr lang="de-DE" sz="1200" dirty="0">
                <a:latin typeface="Century Gothic" panose="020B0502020202020204" pitchFamily="34" charset="0"/>
              </a:rPr>
              <a:t>Bis 31.12.2025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latin typeface="Century Gothic" panose="020B0502020202020204" pitchFamily="34" charset="0"/>
              </a:rPr>
              <a:t>D</a:t>
            </a:r>
            <a:r>
              <a:rPr lang="de-DE" sz="1200" b="0" dirty="0">
                <a:latin typeface="Century Gothic" panose="020B0502020202020204" pitchFamily="34" charset="0"/>
              </a:rPr>
              <a:t>	</a:t>
            </a:r>
            <a:r>
              <a:rPr lang="de-DE" sz="1200" dirty="0">
                <a:latin typeface="Century Gothic" panose="020B0502020202020204" pitchFamily="34" charset="0"/>
              </a:rPr>
              <a:t>Ablauffrist zur Anpassung des nationalen HGBs </a:t>
            </a:r>
            <a:br>
              <a:rPr lang="de-DE" sz="1200" b="0" dirty="0">
                <a:latin typeface="Century Gothic" panose="020B0502020202020204" pitchFamily="34" charset="0"/>
              </a:rPr>
            </a:br>
            <a:r>
              <a:rPr lang="de-DE" sz="1200" b="0" dirty="0">
                <a:latin typeface="Century Gothic" panose="020B0502020202020204" pitchFamily="34" charset="0"/>
              </a:rPr>
              <a:t>	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8B74350-1F36-4439-A7E2-EB3F7D27419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880" y="3178216"/>
            <a:ext cx="528149" cy="51386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B65947E3-A07A-4F3A-8B7E-801AA5280325}"/>
              </a:ext>
            </a:extLst>
          </p:cNvPr>
          <p:cNvCxnSpPr>
            <a:cxnSpLocks/>
          </p:cNvCxnSpPr>
          <p:nvPr/>
        </p:nvCxnSpPr>
        <p:spPr>
          <a:xfrm>
            <a:off x="6226262" y="3204904"/>
            <a:ext cx="469059" cy="42338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2C5E5924-3CA5-461A-9420-62E3C44845A1}"/>
              </a:ext>
            </a:extLst>
          </p:cNvPr>
          <p:cNvCxnSpPr>
            <a:cxnSpLocks/>
          </p:cNvCxnSpPr>
          <p:nvPr/>
        </p:nvCxnSpPr>
        <p:spPr>
          <a:xfrm rot="5400000">
            <a:off x="6217179" y="3217307"/>
            <a:ext cx="469059" cy="423385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hteck 4">
            <a:extLst>
              <a:ext uri="{FF2B5EF4-FFF2-40B4-BE49-F238E27FC236}">
                <a16:creationId xmlns:a16="http://schemas.microsoft.com/office/drawing/2014/main" id="{BFB2AA71-7C7D-4AA5-8B60-175E3CF0DCC1}"/>
              </a:ext>
            </a:extLst>
          </p:cNvPr>
          <p:cNvSpPr/>
          <p:nvPr/>
        </p:nvSpPr>
        <p:spPr>
          <a:xfrm>
            <a:off x="5663952" y="1416952"/>
            <a:ext cx="999449" cy="2343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[Version 1]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32F098D8-8EB8-4B5E-AD92-13D6FA814770}"/>
              </a:ext>
            </a:extLst>
          </p:cNvPr>
          <p:cNvSpPr/>
          <p:nvPr/>
        </p:nvSpPr>
        <p:spPr>
          <a:xfrm>
            <a:off x="5663952" y="2197929"/>
            <a:ext cx="999449" cy="2343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[Version 1]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43BCA9CF-57D1-4CC2-9208-A1A66C33DBC1}"/>
              </a:ext>
            </a:extLst>
          </p:cNvPr>
          <p:cNvSpPr/>
          <p:nvPr/>
        </p:nvSpPr>
        <p:spPr>
          <a:xfrm>
            <a:off x="7464152" y="4547595"/>
            <a:ext cx="999449" cy="2343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[Version 2]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774BC606-3F42-4E21-9D13-B0CFCDE60D48}"/>
              </a:ext>
            </a:extLst>
          </p:cNvPr>
          <p:cNvSpPr/>
          <p:nvPr/>
        </p:nvSpPr>
        <p:spPr>
          <a:xfrm>
            <a:off x="4511824" y="4868068"/>
            <a:ext cx="999449" cy="23438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[Version 2]</a:t>
            </a:r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EC72FDB0-DC0A-4ED7-A489-75A2739D49D9}"/>
              </a:ext>
            </a:extLst>
          </p:cNvPr>
          <p:cNvSpPr/>
          <p:nvPr/>
        </p:nvSpPr>
        <p:spPr>
          <a:xfrm>
            <a:off x="8328248" y="4821717"/>
            <a:ext cx="2772145" cy="1455333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Aktuelle Diskussion: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In Beschluss des Bundesrats wird Aufhebung WP-Monopol für Prüfung von Nachhaltigkeitsberichten empfohlen, d. h. ggf. Zulassung anderer Prüfungsdienstleister</a:t>
            </a:r>
          </a:p>
        </p:txBody>
      </p:sp>
    </p:spTree>
    <p:extLst>
      <p:ext uri="{BB962C8B-B14F-4D97-AF65-F5344CB8AC3E}">
        <p14:creationId xmlns:p14="http://schemas.microsoft.com/office/powerpoint/2010/main" val="3918706048"/>
      </p:ext>
    </p:extLst>
  </p:cSld>
  <p:clrMapOvr>
    <a:masterClrMapping/>
  </p:clrMapOvr>
  <p:transition spd="slow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FF0000"/>
                </a:solidFill>
                <a:latin typeface="Century Gothic" panose="020B0502020202020204" pitchFamily="34" charset="0"/>
                <a:cs typeface="Arial" charset="0"/>
              </a:rPr>
              <a:t>11/2024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7DC8FD6-5FD4-40BE-8554-664BD706DADC}"/>
              </a:ext>
            </a:extLst>
          </p:cNvPr>
          <p:cNvSpPr txBox="1">
            <a:spLocks/>
          </p:cNvSpPr>
          <p:nvPr/>
        </p:nvSpPr>
        <p:spPr bwMode="auto">
          <a:xfrm>
            <a:off x="686256" y="1640644"/>
            <a:ext cx="10791427" cy="469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lvl="2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b="0" dirty="0">
              <a:latin typeface="Century Gothic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8C502AF7-E215-4E1C-9579-51EFA3D8337C}"/>
              </a:ext>
            </a:extLst>
          </p:cNvPr>
          <p:cNvSpPr txBox="1"/>
          <p:nvPr/>
        </p:nvSpPr>
        <p:spPr>
          <a:xfrm>
            <a:off x="968994" y="998824"/>
            <a:ext cx="915945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Century Gothic" panose="020B0502020202020204" pitchFamily="34" charset="0"/>
              </a:rPr>
              <a:t>Nach dem Bruch der Regierungskoalition (11/2024) und der neuen Regierungsbildung in 2025 ist es auch zum gegenwärtigen Zeitpunkt (Stand 10.2025) noch </a:t>
            </a:r>
            <a:r>
              <a:rPr lang="de-DE" sz="1400" dirty="0">
                <a:latin typeface="Century Gothic" panose="020B0502020202020204" pitchFamily="34" charset="0"/>
              </a:rPr>
              <a:t>ungewiss</a:t>
            </a:r>
            <a:r>
              <a:rPr lang="de-DE" sz="1400" b="0" dirty="0">
                <a:latin typeface="Century Gothic" panose="020B0502020202020204" pitchFamily="34" charset="0"/>
              </a:rPr>
              <a:t>, ob das </a:t>
            </a:r>
            <a:r>
              <a:rPr lang="de-DE" sz="1400" dirty="0">
                <a:latin typeface="Century Gothic" panose="020B0502020202020204" pitchFamily="34" charset="0"/>
              </a:rPr>
              <a:t>CSRD-Umsetzungsgesetz noch in 2025 verabschiedet werden wird</a:t>
            </a:r>
            <a:r>
              <a:rPr lang="de-DE" sz="1400" b="0" dirty="0">
                <a:latin typeface="Century Gothic" panose="020B0502020202020204" pitchFamily="34" charset="0"/>
              </a:rPr>
              <a:t>.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b="0" dirty="0">
                <a:latin typeface="Century Gothic" panose="020B0502020202020204" pitchFamily="34" charset="0"/>
              </a:rPr>
              <a:t>Für die Unternehmen und die Prüfer resultieren aus diesem </a:t>
            </a:r>
            <a:r>
              <a:rPr lang="de-DE" sz="1400" dirty="0">
                <a:latin typeface="Century Gothic" panose="020B0502020202020204" pitchFamily="34" charset="0"/>
              </a:rPr>
              <a:t>Vakuum zahlreiche rechtliche Fragestellungen. </a:t>
            </a:r>
            <a:br>
              <a:rPr lang="de-DE" sz="1400" b="0" dirty="0">
                <a:latin typeface="Century Gothic" panose="020B0502020202020204" pitchFamily="34" charset="0"/>
              </a:rPr>
            </a:br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b="0" dirty="0">
                <a:latin typeface="Century Gothic" panose="020B0502020202020204" pitchFamily="34" charset="0"/>
              </a:rPr>
              <a:t>Die </a:t>
            </a:r>
            <a:r>
              <a:rPr lang="de-DE" sz="1400" dirty="0">
                <a:solidFill>
                  <a:schemeClr val="bg1"/>
                </a:solidFill>
                <a:highlight>
                  <a:srgbClr val="00B0F0"/>
                </a:highlight>
                <a:latin typeface="Century Gothic" panose="020B0502020202020204" pitchFamily="34" charset="0"/>
              </a:rPr>
              <a:t>WPK</a:t>
            </a:r>
            <a:r>
              <a:rPr lang="de-DE" sz="1400" b="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400" b="0" dirty="0">
                <a:latin typeface="Century Gothic" panose="020B0502020202020204" pitchFamily="34" charset="0"/>
              </a:rPr>
              <a:t>hat zu diesen Fragestellungen Stellung bezogen in ihrem Dokument 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br>
              <a:rPr lang="de-DE" sz="1400" b="0" dirty="0">
                <a:latin typeface="Century Gothic" panose="020B0502020202020204" pitchFamily="34" charset="0"/>
              </a:rPr>
            </a:br>
            <a:br>
              <a:rPr lang="de-DE" sz="1400" b="0" dirty="0">
                <a:latin typeface="Century Gothic" panose="020B0502020202020204" pitchFamily="34" charset="0"/>
              </a:rPr>
            </a:br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dirty="0">
                <a:latin typeface="Century Gothic" panose="020B0502020202020204" pitchFamily="34" charset="0"/>
              </a:rPr>
              <a:t>Das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Problem der gegenwärtigen Unsicherheit: 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endParaRPr lang="de-DE" sz="1400" b="0" dirty="0">
              <a:latin typeface="Century Gothic" panose="020B0502020202020204" pitchFamily="34" charset="0"/>
            </a:endParaRPr>
          </a:p>
        </p:txBody>
      </p:sp>
      <p:sp>
        <p:nvSpPr>
          <p:cNvPr id="11" name="Textfeld 1">
            <a:extLst>
              <a:ext uri="{FF2B5EF4-FFF2-40B4-BE49-F238E27FC236}">
                <a16:creationId xmlns:a16="http://schemas.microsoft.com/office/drawing/2014/main" id="{EE3403A3-0517-40BD-A59B-AE01BDD1F1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4: Regierungsentwurf zum CSRD-</a:t>
            </a:r>
            <a:r>
              <a:rPr lang="de-DE" altLang="de-DE" sz="1600" dirty="0" err="1">
                <a:latin typeface="Century Gothic" panose="020B0502020202020204" pitchFamily="34" charset="0"/>
              </a:rPr>
              <a:t>UmsG</a:t>
            </a:r>
            <a:endParaRPr lang="de-DE" altLang="de-DE" sz="1600" dirty="0">
              <a:latin typeface="Century Gothic" panose="020B050202020202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549DEDA0-60F4-4220-90E0-3D31D0CF8D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12" y="674974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4.2 Folgen der verspäteten Umsetzung der CSRD in nationales Recht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A49E803-2791-43DC-941D-AF5AF86A17BC}"/>
              </a:ext>
            </a:extLst>
          </p:cNvPr>
          <p:cNvSpPr/>
          <p:nvPr/>
        </p:nvSpPr>
        <p:spPr>
          <a:xfrm>
            <a:off x="5087888" y="3631151"/>
            <a:ext cx="5904656" cy="66747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Welche Schwellenwerte zur Einteilung von Gruppe 2 und 3 wird das EU-Trilog-Verfahren final festsetzen?              </a:t>
            </a:r>
          </a:p>
          <a:p>
            <a:pPr algn="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       </a:t>
            </a: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Gegenwärtig ist alles offen. 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0D91C1F0-53C3-4F99-B1A1-531221EB2BA7}"/>
              </a:ext>
            </a:extLst>
          </p:cNvPr>
          <p:cNvSpPr/>
          <p:nvPr/>
        </p:nvSpPr>
        <p:spPr>
          <a:xfrm>
            <a:off x="1217388" y="4667965"/>
            <a:ext cx="1440160" cy="360040"/>
          </a:xfrm>
          <a:prstGeom prst="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Gruppe 1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33C60FA4-D0A7-4A44-A8E9-E6018FBFEDA4}"/>
              </a:ext>
            </a:extLst>
          </p:cNvPr>
          <p:cNvSpPr/>
          <p:nvPr/>
        </p:nvSpPr>
        <p:spPr>
          <a:xfrm>
            <a:off x="1226354" y="5142509"/>
            <a:ext cx="1440160" cy="360040"/>
          </a:xfrm>
          <a:prstGeom prst="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Gruppe 2 a)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7443220B-4C53-4DD0-805D-70457E2D03BD}"/>
              </a:ext>
            </a:extLst>
          </p:cNvPr>
          <p:cNvSpPr/>
          <p:nvPr/>
        </p:nvSpPr>
        <p:spPr>
          <a:xfrm>
            <a:off x="2719880" y="4667965"/>
            <a:ext cx="8290595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gegenwärtig Verpflichtete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: Profitieren zukünftig von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deutlich reduziertem Berichtsumfang</a:t>
            </a: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6496D94B-4504-407F-88D6-804D08ECB237}"/>
              </a:ext>
            </a:extLst>
          </p:cNvPr>
          <p:cNvSpPr/>
          <p:nvPr/>
        </p:nvSpPr>
        <p:spPr>
          <a:xfrm>
            <a:off x="2710915" y="5142509"/>
            <a:ext cx="8290595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oberhalb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der neuen Schwellenwerte: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Reduzierung des Berichtsumfangs 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und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Startdatum (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erst) ab 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01.01.2027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85CEBB0D-27A5-4EB4-B4E4-56D0CB7706C3}"/>
              </a:ext>
            </a:extLst>
          </p:cNvPr>
          <p:cNvSpPr/>
          <p:nvPr/>
        </p:nvSpPr>
        <p:spPr>
          <a:xfrm>
            <a:off x="1217388" y="5617436"/>
            <a:ext cx="1440160" cy="360040"/>
          </a:xfrm>
          <a:prstGeom prst="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Gruppe 2 b)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A9AFA79E-DC7B-4DD0-873B-564D4AD572DC}"/>
              </a:ext>
            </a:extLst>
          </p:cNvPr>
          <p:cNvSpPr/>
          <p:nvPr/>
        </p:nvSpPr>
        <p:spPr>
          <a:xfrm>
            <a:off x="2701949" y="5617436"/>
            <a:ext cx="8290595" cy="36004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unterhalb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der neuen Schwellenwerte: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Keine Berichtspflicht nach CSRD; 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Angebot der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VSME-Berichterstattung</a:t>
            </a:r>
            <a:endParaRPr lang="de-DE" sz="12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5" name="Pfeil: nach unten 4">
            <a:extLst>
              <a:ext uri="{FF2B5EF4-FFF2-40B4-BE49-F238E27FC236}">
                <a16:creationId xmlns:a16="http://schemas.microsoft.com/office/drawing/2014/main" id="{EDA93C35-5C56-4582-A86D-085FE7D4687E}"/>
              </a:ext>
            </a:extLst>
          </p:cNvPr>
          <p:cNvSpPr/>
          <p:nvPr/>
        </p:nvSpPr>
        <p:spPr>
          <a:xfrm>
            <a:off x="6460369" y="4365104"/>
            <a:ext cx="1291815" cy="187974"/>
          </a:xfrm>
          <a:prstGeom prst="downArrow">
            <a:avLst/>
          </a:prstGeom>
          <a:solidFill>
            <a:srgbClr val="A2E8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195BF5A7-9607-4339-A2AE-ADFC1FF1FA60}"/>
              </a:ext>
            </a:extLst>
          </p:cNvPr>
          <p:cNvSpPr/>
          <p:nvPr/>
        </p:nvSpPr>
        <p:spPr>
          <a:xfrm>
            <a:off x="7824192" y="2252749"/>
            <a:ext cx="2304256" cy="108012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b="0" dirty="0">
                <a:solidFill>
                  <a:schemeClr val="tx1"/>
                </a:solidFill>
                <a:latin typeface="Century Gothic" panose="020B0502020202020204" pitchFamily="34" charset="0"/>
              </a:rPr>
              <a:t>„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Fragen und Antworten zur Anwendung des Gesetzes zur Umsetzung der CSRD in Deutschland</a:t>
            </a:r>
            <a:r>
              <a:rPr lang="de-DE" sz="1050" b="0" dirty="0">
                <a:solidFill>
                  <a:schemeClr val="tx1"/>
                </a:solidFill>
                <a:latin typeface="Century Gothic" panose="020B0502020202020204" pitchFamily="34" charset="0"/>
              </a:rPr>
              <a:t>“, Stand: 12.09.2025 (kurz: „</a:t>
            </a:r>
            <a:r>
              <a:rPr lang="de-DE" sz="1050" dirty="0">
                <a:solidFill>
                  <a:schemeClr val="bg1"/>
                </a:solidFill>
                <a:highlight>
                  <a:srgbClr val="00B0F0"/>
                </a:highlight>
                <a:latin typeface="Century Gothic" panose="020B0502020202020204" pitchFamily="34" charset="0"/>
              </a:rPr>
              <a:t>WPK F&amp;A CSRD </a:t>
            </a:r>
            <a:r>
              <a:rPr lang="de-DE" sz="1050" dirty="0" err="1">
                <a:solidFill>
                  <a:schemeClr val="bg1"/>
                </a:solidFill>
                <a:highlight>
                  <a:srgbClr val="00B0F0"/>
                </a:highlight>
                <a:latin typeface="Century Gothic" panose="020B0502020202020204" pitchFamily="34" charset="0"/>
              </a:rPr>
              <a:t>UmsG</a:t>
            </a:r>
            <a:r>
              <a:rPr lang="de-DE" sz="1050" b="0" dirty="0">
                <a:solidFill>
                  <a:schemeClr val="tx1"/>
                </a:solidFill>
                <a:latin typeface="Century Gothic" panose="020B0502020202020204" pitchFamily="34" charset="0"/>
              </a:rPr>
              <a:t>“)</a:t>
            </a:r>
          </a:p>
        </p:txBody>
      </p:sp>
      <p:pic>
        <p:nvPicPr>
          <p:cNvPr id="17" name="Grafik 16" descr="Dokument">
            <a:extLst>
              <a:ext uri="{FF2B5EF4-FFF2-40B4-BE49-F238E27FC236}">
                <a16:creationId xmlns:a16="http://schemas.microsoft.com/office/drawing/2014/main" id="{68D7704D-DEB8-4803-9C41-65032C5CEE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62176" y="1991675"/>
            <a:ext cx="601385" cy="601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547782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7DC8FD6-5FD4-40BE-8554-664BD706DADC}"/>
              </a:ext>
            </a:extLst>
          </p:cNvPr>
          <p:cNvSpPr txBox="1">
            <a:spLocks/>
          </p:cNvSpPr>
          <p:nvPr/>
        </p:nvSpPr>
        <p:spPr bwMode="auto">
          <a:xfrm>
            <a:off x="1159766" y="1328895"/>
            <a:ext cx="10791427" cy="469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marL="827088" lvl="2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endParaRPr lang="de-DE" altLang="de-DE" b="0" dirty="0">
              <a:latin typeface="Century Gothic" pitchFamily="34" charset="0"/>
            </a:endParaRPr>
          </a:p>
          <a:p>
            <a:pPr lvl="2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de-DE" altLang="de-DE" b="0" dirty="0">
              <a:latin typeface="Century Gothic" pitchFamily="34" charset="0"/>
            </a:endParaRPr>
          </a:p>
        </p:txBody>
      </p:sp>
      <p:sp>
        <p:nvSpPr>
          <p:cNvPr id="2" name="Pfeil: nach rechts 1">
            <a:extLst>
              <a:ext uri="{FF2B5EF4-FFF2-40B4-BE49-F238E27FC236}">
                <a16:creationId xmlns:a16="http://schemas.microsoft.com/office/drawing/2014/main" id="{4245C057-C2BE-4E4A-8172-A022AF84684E}"/>
              </a:ext>
            </a:extLst>
          </p:cNvPr>
          <p:cNvSpPr/>
          <p:nvPr/>
        </p:nvSpPr>
        <p:spPr>
          <a:xfrm>
            <a:off x="1061761" y="4099571"/>
            <a:ext cx="10143645" cy="432048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9E81EE9A-7934-45B4-A578-56CC539F4E2D}"/>
              </a:ext>
            </a:extLst>
          </p:cNvPr>
          <p:cNvCxnSpPr>
            <a:cxnSpLocks/>
          </p:cNvCxnSpPr>
          <p:nvPr/>
        </p:nvCxnSpPr>
        <p:spPr>
          <a:xfrm>
            <a:off x="5547993" y="1946249"/>
            <a:ext cx="1" cy="4125127"/>
          </a:xfrm>
          <a:prstGeom prst="line">
            <a:avLst/>
          </a:prstGeom>
          <a:ln w="41275">
            <a:solidFill>
              <a:schemeClr val="tx2">
                <a:lumMod val="50000"/>
              </a:schemeClr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feld 4">
            <a:extLst>
              <a:ext uri="{FF2B5EF4-FFF2-40B4-BE49-F238E27FC236}">
                <a16:creationId xmlns:a16="http://schemas.microsoft.com/office/drawing/2014/main" id="{B5721CCE-C954-4AA0-B8D9-544FA84D0DD4}"/>
              </a:ext>
            </a:extLst>
          </p:cNvPr>
          <p:cNvSpPr txBox="1"/>
          <p:nvPr/>
        </p:nvSpPr>
        <p:spPr>
          <a:xfrm>
            <a:off x="5123891" y="1514498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31.12.2025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1505E79-95AD-4934-8756-D1270C52E42A}"/>
              </a:ext>
            </a:extLst>
          </p:cNvPr>
          <p:cNvSpPr txBox="1"/>
          <p:nvPr/>
        </p:nvSpPr>
        <p:spPr>
          <a:xfrm>
            <a:off x="8580438" y="2080065"/>
            <a:ext cx="1858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entury Gothic" panose="020B0502020202020204" pitchFamily="34" charset="0"/>
              </a:rPr>
              <a:t>Verabschiedung CSRD-</a:t>
            </a:r>
            <a:r>
              <a:rPr lang="de-DE" dirty="0" err="1">
                <a:latin typeface="Century Gothic" panose="020B0502020202020204" pitchFamily="34" charset="0"/>
              </a:rPr>
              <a:t>UmsG</a:t>
            </a:r>
            <a:r>
              <a:rPr lang="de-DE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C5EF0FB-E921-4C90-B8C3-6233DA0685E8}"/>
              </a:ext>
            </a:extLst>
          </p:cNvPr>
          <p:cNvSpPr txBox="1"/>
          <p:nvPr/>
        </p:nvSpPr>
        <p:spPr>
          <a:xfrm>
            <a:off x="9117031" y="1399033"/>
            <a:ext cx="7920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/>
              <a:t>§§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414A9C2-62EB-40F4-8F0E-86C6BEF42E83}"/>
              </a:ext>
            </a:extLst>
          </p:cNvPr>
          <p:cNvSpPr txBox="1"/>
          <p:nvPr/>
        </p:nvSpPr>
        <p:spPr>
          <a:xfrm>
            <a:off x="9005711" y="2777153"/>
            <a:ext cx="15121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 2026</a:t>
            </a:r>
          </a:p>
        </p:txBody>
      </p:sp>
      <p:sp>
        <p:nvSpPr>
          <p:cNvPr id="123909" name="Textfeld 123908">
            <a:extLst>
              <a:ext uri="{FF2B5EF4-FFF2-40B4-BE49-F238E27FC236}">
                <a16:creationId xmlns:a16="http://schemas.microsoft.com/office/drawing/2014/main" id="{8D7C6A66-EE28-4511-9058-047C2EA3EA3F}"/>
              </a:ext>
            </a:extLst>
          </p:cNvPr>
          <p:cNvSpPr txBox="1"/>
          <p:nvPr/>
        </p:nvSpPr>
        <p:spPr>
          <a:xfrm>
            <a:off x="5678254" y="3067346"/>
            <a:ext cx="25669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Century Gothic" panose="020B0502020202020204" pitchFamily="34" charset="0"/>
              </a:rPr>
              <a:t>Für </a:t>
            </a:r>
            <a:r>
              <a:rPr lang="de-DE" sz="1400" dirty="0">
                <a:latin typeface="Century Gothic" panose="020B0502020202020204" pitchFamily="34" charset="0"/>
              </a:rPr>
              <a:t>Prüfung</a:t>
            </a:r>
            <a:r>
              <a:rPr lang="de-DE" sz="1400" b="0" dirty="0">
                <a:latin typeface="Century Gothic" panose="020B0502020202020204" pitchFamily="34" charset="0"/>
              </a:rPr>
              <a:t> der Abschlüsse und Lageberichte 2025 </a:t>
            </a:r>
            <a:r>
              <a:rPr lang="de-DE" sz="1400" dirty="0">
                <a:latin typeface="Century Gothic" panose="020B0502020202020204" pitchFamily="34" charset="0"/>
              </a:rPr>
              <a:t>in 2026 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r>
              <a:rPr lang="de-DE" sz="1400" i="1" dirty="0">
                <a:latin typeface="Century Gothic" panose="020B0502020202020204" pitchFamily="34" charset="0"/>
              </a:rPr>
              <a:t>„bleibt alles beim Alten“ </a:t>
            </a:r>
          </a:p>
        </p:txBody>
      </p:sp>
      <p:pic>
        <p:nvPicPr>
          <p:cNvPr id="123911" name="Grafik 123910" descr="Büroarbeiter">
            <a:extLst>
              <a:ext uri="{FF2B5EF4-FFF2-40B4-BE49-F238E27FC236}">
                <a16:creationId xmlns:a16="http://schemas.microsoft.com/office/drawing/2014/main" id="{24299654-07C0-40F7-80CF-1190F24C4B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19366" y="2451980"/>
            <a:ext cx="601214" cy="601214"/>
          </a:xfrm>
          <a:prstGeom prst="rect">
            <a:avLst/>
          </a:prstGeom>
        </p:spPr>
      </p:pic>
      <p:sp>
        <p:nvSpPr>
          <p:cNvPr id="123912" name="Rechteck: abgerundete Ecken 123911">
            <a:extLst>
              <a:ext uri="{FF2B5EF4-FFF2-40B4-BE49-F238E27FC236}">
                <a16:creationId xmlns:a16="http://schemas.microsoft.com/office/drawing/2014/main" id="{3B5CB690-4B5E-4AF0-B072-BC4CEA322E78}"/>
              </a:ext>
            </a:extLst>
          </p:cNvPr>
          <p:cNvSpPr/>
          <p:nvPr/>
        </p:nvSpPr>
        <p:spPr>
          <a:xfrm>
            <a:off x="8422021" y="1399033"/>
            <a:ext cx="2272717" cy="1885950"/>
          </a:xfrm>
          <a:prstGeom prst="roundRect">
            <a:avLst/>
          </a:prstGeom>
          <a:noFill/>
          <a:ln w="6032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2E0D10B-FD97-4848-9A49-70C5903030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598" y="2036979"/>
            <a:ext cx="740173" cy="74017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B9961C5-55A1-4593-B75C-B054449F14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4007" y="1899766"/>
            <a:ext cx="945372" cy="945372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F70703A-0D3C-44D3-97D1-79C83B41F3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9446" y="2548139"/>
            <a:ext cx="848270" cy="848270"/>
          </a:xfrm>
          <a:prstGeom prst="rect">
            <a:avLst/>
          </a:prstGeom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221775E5-260A-4C69-8DFD-23A9665CB3A8}"/>
              </a:ext>
            </a:extLst>
          </p:cNvPr>
          <p:cNvSpPr txBox="1"/>
          <p:nvPr/>
        </p:nvSpPr>
        <p:spPr>
          <a:xfrm>
            <a:off x="1581454" y="3366141"/>
            <a:ext cx="18589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>
                <a:latin typeface="Century Gothic" panose="020B0502020202020204" pitchFamily="34" charset="0"/>
              </a:rPr>
              <a:t>CSRD + ESRS</a:t>
            </a:r>
            <a:r>
              <a:rPr lang="de-DE" sz="1400" i="1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42D5F26-2197-4FB4-8E26-36348C4A06F9}"/>
              </a:ext>
            </a:extLst>
          </p:cNvPr>
          <p:cNvSpPr/>
          <p:nvPr/>
        </p:nvSpPr>
        <p:spPr>
          <a:xfrm>
            <a:off x="4571164" y="1979197"/>
            <a:ext cx="740173" cy="4125127"/>
          </a:xfrm>
          <a:prstGeom prst="rect">
            <a:avLst/>
          </a:prstGeom>
          <a:pattFill prst="horzBrick">
            <a:fgClr>
              <a:srgbClr val="FF0000"/>
            </a:fgClr>
            <a:bgClr>
              <a:schemeClr val="bg1"/>
            </a:bgClr>
          </a:patt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Pfeil: nach rechts 9">
            <a:extLst>
              <a:ext uri="{FF2B5EF4-FFF2-40B4-BE49-F238E27FC236}">
                <a16:creationId xmlns:a16="http://schemas.microsoft.com/office/drawing/2014/main" id="{188853F9-D54C-4649-B638-7641C4B3265F}"/>
              </a:ext>
            </a:extLst>
          </p:cNvPr>
          <p:cNvSpPr/>
          <p:nvPr/>
        </p:nvSpPr>
        <p:spPr>
          <a:xfrm>
            <a:off x="2687800" y="2806886"/>
            <a:ext cx="1824123" cy="43204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Pfeil: nach links 10">
            <a:extLst>
              <a:ext uri="{FF2B5EF4-FFF2-40B4-BE49-F238E27FC236}">
                <a16:creationId xmlns:a16="http://schemas.microsoft.com/office/drawing/2014/main" id="{6275FC14-1B21-482D-BC51-219D249A3948}"/>
              </a:ext>
            </a:extLst>
          </p:cNvPr>
          <p:cNvSpPr/>
          <p:nvPr/>
        </p:nvSpPr>
        <p:spPr>
          <a:xfrm rot="1668636">
            <a:off x="3811109" y="2301571"/>
            <a:ext cx="740173" cy="373013"/>
          </a:xfrm>
          <a:prstGeom prst="lef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3" name="Pfeil: nach links 32">
            <a:extLst>
              <a:ext uri="{FF2B5EF4-FFF2-40B4-BE49-F238E27FC236}">
                <a16:creationId xmlns:a16="http://schemas.microsoft.com/office/drawing/2014/main" id="{2F548024-5FBC-4A25-AA30-363F5FDEC531}"/>
              </a:ext>
            </a:extLst>
          </p:cNvPr>
          <p:cNvSpPr/>
          <p:nvPr/>
        </p:nvSpPr>
        <p:spPr>
          <a:xfrm rot="20421951">
            <a:off x="3760219" y="3350285"/>
            <a:ext cx="740173" cy="373013"/>
          </a:xfrm>
          <a:prstGeom prst="lef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/>
          </a:p>
        </p:txBody>
      </p:sp>
      <p:sp>
        <p:nvSpPr>
          <p:cNvPr id="34" name="Textfeld 33">
            <a:extLst>
              <a:ext uri="{FF2B5EF4-FFF2-40B4-BE49-F238E27FC236}">
                <a16:creationId xmlns:a16="http://schemas.microsoft.com/office/drawing/2014/main" id="{622B6604-AA0D-45F2-AFBF-2FF2D7F62049}"/>
              </a:ext>
            </a:extLst>
          </p:cNvPr>
          <p:cNvSpPr txBox="1"/>
          <p:nvPr/>
        </p:nvSpPr>
        <p:spPr>
          <a:xfrm>
            <a:off x="1030778" y="4503887"/>
            <a:ext cx="339021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Century Gothic" panose="020B0502020202020204" pitchFamily="34" charset="0"/>
              </a:rPr>
              <a:t>Die </a:t>
            </a:r>
            <a:r>
              <a:rPr lang="de-DE" sz="1400" dirty="0">
                <a:latin typeface="Century Gothic" panose="020B0502020202020204" pitchFamily="34" charset="0"/>
              </a:rPr>
              <a:t>CSRD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muss zwingend </a:t>
            </a:r>
            <a:r>
              <a:rPr lang="de-DE" sz="1400" dirty="0">
                <a:latin typeface="Century Gothic" panose="020B0502020202020204" pitchFamily="34" charset="0"/>
              </a:rPr>
              <a:t>in nationales Recht </a:t>
            </a:r>
            <a:r>
              <a:rPr lang="de-DE" sz="1400" b="0" dirty="0">
                <a:latin typeface="Century Gothic" panose="020B0502020202020204" pitchFamily="34" charset="0"/>
              </a:rPr>
              <a:t>der Mitgliedstaaten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umgesetzt</a:t>
            </a:r>
            <a:r>
              <a:rPr lang="de-DE" sz="1400" b="0" dirty="0">
                <a:latin typeface="Century Gothic" panose="020B0502020202020204" pitchFamily="34" charset="0"/>
              </a:rPr>
              <a:t> werden. </a:t>
            </a:r>
            <a:br>
              <a:rPr lang="de-DE" sz="1400" b="0" dirty="0">
                <a:latin typeface="Century Gothic" panose="020B0502020202020204" pitchFamily="34" charset="0"/>
              </a:rPr>
            </a:br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b="0" dirty="0">
                <a:latin typeface="Century Gothic" panose="020B0502020202020204" pitchFamily="34" charset="0"/>
              </a:rPr>
              <a:t>Dies gilt </a:t>
            </a:r>
            <a:r>
              <a:rPr lang="de-DE" sz="1400" dirty="0">
                <a:latin typeface="Century Gothic" panose="020B0502020202020204" pitchFamily="34" charset="0"/>
              </a:rPr>
              <a:t>auch dann</a:t>
            </a:r>
            <a:r>
              <a:rPr lang="de-DE" sz="1400" b="0" dirty="0">
                <a:latin typeface="Century Gothic" panose="020B0502020202020204" pitchFamily="34" charset="0"/>
              </a:rPr>
              <a:t>, wenn die Mitgliedstaaten die CSRD </a:t>
            </a:r>
            <a:r>
              <a:rPr lang="de-DE" sz="1400" dirty="0">
                <a:latin typeface="Century Gothic" panose="020B0502020202020204" pitchFamily="34" charset="0"/>
              </a:rPr>
              <a:t>nicht rechtzeitig zum 31.12.2025 umsetzen</a:t>
            </a:r>
            <a:r>
              <a:rPr lang="de-DE" sz="1400" b="0" i="1" dirty="0">
                <a:latin typeface="Century Gothic" panose="020B0502020202020204" pitchFamily="34" charset="0"/>
              </a:rPr>
              <a:t>.</a:t>
            </a:r>
            <a:endParaRPr lang="de-DE" sz="1400" i="1" dirty="0">
              <a:solidFill>
                <a:schemeClr val="bg1"/>
              </a:solidFill>
              <a:highlight>
                <a:srgbClr val="FF0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8B784849-DEB7-4488-8876-C729537963C6}"/>
              </a:ext>
            </a:extLst>
          </p:cNvPr>
          <p:cNvSpPr txBox="1"/>
          <p:nvPr/>
        </p:nvSpPr>
        <p:spPr>
          <a:xfrm>
            <a:off x="1156540" y="3852284"/>
            <a:ext cx="33902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Keine unmittelbare Anwendung der CSRD in Deutschland</a:t>
            </a:r>
          </a:p>
        </p:txBody>
      </p:sp>
      <p:sp>
        <p:nvSpPr>
          <p:cNvPr id="31" name="Textfeld 1">
            <a:extLst>
              <a:ext uri="{FF2B5EF4-FFF2-40B4-BE49-F238E27FC236}">
                <a16:creationId xmlns:a16="http://schemas.microsoft.com/office/drawing/2014/main" id="{1B44C863-F426-4662-AFAC-BDE2F67BB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4: Regierungsentwurf zum CSRD-</a:t>
            </a:r>
            <a:r>
              <a:rPr lang="de-DE" altLang="de-DE" sz="1600" dirty="0" err="1">
                <a:latin typeface="Century Gothic" panose="020B0502020202020204" pitchFamily="34" charset="0"/>
              </a:rPr>
              <a:t>UmsG</a:t>
            </a:r>
            <a:endParaRPr lang="de-DE" altLang="de-DE" sz="1600" dirty="0">
              <a:latin typeface="Century Gothic" panose="020B0502020202020204" pitchFamily="34" charset="0"/>
            </a:endParaRPr>
          </a:p>
        </p:txBody>
      </p:sp>
      <p:sp>
        <p:nvSpPr>
          <p:cNvPr id="15" name="Rechteck: abgerundete Ecken 14">
            <a:extLst>
              <a:ext uri="{FF2B5EF4-FFF2-40B4-BE49-F238E27FC236}">
                <a16:creationId xmlns:a16="http://schemas.microsoft.com/office/drawing/2014/main" id="{6150C9B1-6346-48D8-BA69-210919861D44}"/>
              </a:ext>
            </a:extLst>
          </p:cNvPr>
          <p:cNvSpPr/>
          <p:nvPr/>
        </p:nvSpPr>
        <p:spPr>
          <a:xfrm>
            <a:off x="6933454" y="5100319"/>
            <a:ext cx="2860663" cy="848961"/>
          </a:xfrm>
          <a:prstGeom prst="round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Hinweis: </a:t>
            </a:r>
            <a:b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</a:br>
            <a:endParaRPr lang="de-DE" sz="1200" dirty="0">
              <a:solidFill>
                <a:schemeClr val="bg1"/>
              </a:solidFill>
              <a:highlight>
                <a:srgbClr val="FF0000"/>
              </a:highlight>
              <a:latin typeface="Century Gothic" panose="020B0502020202020204" pitchFamily="34" charset="0"/>
            </a:endParaRPr>
          </a:p>
          <a:p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Erste Berichtspflicht ab </a:t>
            </a: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01.01.2027</a:t>
            </a:r>
            <a:endParaRPr lang="de-DE" sz="1000" dirty="0">
              <a:solidFill>
                <a:schemeClr val="bg1"/>
              </a:solidFill>
              <a:highlight>
                <a:srgbClr val="FF0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6B0877A4-F89A-412C-88FA-514407190D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891" y="674974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4.3 Europäische CSRD gilt nicht unmittelbar in Deutschland (Betrachtung nachfolgend für „Non-PIEs“)</a:t>
            </a:r>
          </a:p>
        </p:txBody>
      </p:sp>
    </p:spTree>
    <p:extLst>
      <p:ext uri="{BB962C8B-B14F-4D97-AF65-F5344CB8AC3E}">
        <p14:creationId xmlns:p14="http://schemas.microsoft.com/office/powerpoint/2010/main" val="1700371817"/>
      </p:ext>
    </p:extLst>
  </p:cSld>
  <p:clrMapOvr>
    <a:masterClrMapping/>
  </p:clrMapOvr>
  <p:transition spd="slow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feld 55">
            <a:extLst>
              <a:ext uri="{FF2B5EF4-FFF2-40B4-BE49-F238E27FC236}">
                <a16:creationId xmlns:a16="http://schemas.microsoft.com/office/drawing/2014/main" id="{DC4E66C6-9CB3-4BA1-9EC5-FD424BB4CCE0}"/>
              </a:ext>
            </a:extLst>
          </p:cNvPr>
          <p:cNvSpPr txBox="1"/>
          <p:nvPr/>
        </p:nvSpPr>
        <p:spPr>
          <a:xfrm>
            <a:off x="11533475" y="5589240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11/2024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1D34F2A-D657-4C8E-97F2-DD29A784CC42}"/>
              </a:ext>
            </a:extLst>
          </p:cNvPr>
          <p:cNvSpPr txBox="1">
            <a:spLocks/>
          </p:cNvSpPr>
          <p:nvPr/>
        </p:nvSpPr>
        <p:spPr bwMode="auto">
          <a:xfrm>
            <a:off x="-168696" y="3070121"/>
            <a:ext cx="11512550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444500" indent="-444500" algn="ctr"/>
            <a:r>
              <a:rPr lang="de-DE" altLang="de-DE" sz="2800" dirty="0">
                <a:latin typeface="Century Gothic" panose="020B0502020202020204" pitchFamily="34" charset="0"/>
              </a:rPr>
              <a:t>Themenbereich 5</a:t>
            </a:r>
          </a:p>
          <a:p>
            <a:pPr marL="444500" indent="-444500" algn="ctr"/>
            <a:r>
              <a:rPr lang="de-DE" altLang="de-DE" sz="2800" dirty="0">
                <a:latin typeface="Century Gothic" panose="020B0502020202020204" pitchFamily="34" charset="0"/>
              </a:rPr>
              <a:t> Status Quo zur </a:t>
            </a:r>
            <a:r>
              <a:rPr lang="de-DE" altLang="de-DE" sz="2800" dirty="0" err="1">
                <a:latin typeface="Century Gothic" panose="020B0502020202020204" pitchFamily="34" charset="0"/>
              </a:rPr>
              <a:t>G</a:t>
            </a:r>
            <a:r>
              <a:rPr lang="de-DE" altLang="de-DE" sz="2800" b="1" dirty="0" err="1">
                <a:latin typeface="Century Gothic" panose="020B0502020202020204" pitchFamily="34" charset="0"/>
              </a:rPr>
              <a:t>randfather</a:t>
            </a:r>
            <a:r>
              <a:rPr lang="de-DE" altLang="de-DE" sz="2800" b="1" dirty="0">
                <a:latin typeface="Century Gothic" panose="020B0502020202020204" pitchFamily="34" charset="0"/>
              </a:rPr>
              <a:t>-Regelung 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für Wirtschaftsprüfer</a:t>
            </a:r>
          </a:p>
        </p:txBody>
      </p:sp>
    </p:spTree>
    <p:extLst>
      <p:ext uri="{BB962C8B-B14F-4D97-AF65-F5344CB8AC3E}">
        <p14:creationId xmlns:p14="http://schemas.microsoft.com/office/powerpoint/2010/main" val="2035287450"/>
      </p:ext>
    </p:extLst>
  </p:cSld>
  <p:clrMapOvr>
    <a:masterClrMapping/>
  </p:clrMapOvr>
  <p:transition spd="slow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1DD670DA-6ABF-47F1-84DB-06B46ED5146C}"/>
              </a:ext>
            </a:extLst>
          </p:cNvPr>
          <p:cNvSpPr/>
          <p:nvPr/>
        </p:nvSpPr>
        <p:spPr>
          <a:xfrm>
            <a:off x="819703" y="4437112"/>
            <a:ext cx="10713771" cy="172819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A4328EDD-0AC4-4AD1-B0F1-2435ACA77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720089"/>
            <a:ext cx="100711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5.1 Wirkt sich das Omnibus-Paket auf die Fristen für die Registrierung als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PfNB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aus?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A09AAE38-DBE6-4CB4-BD1A-CA5C757C0A89}"/>
              </a:ext>
            </a:extLst>
          </p:cNvPr>
          <p:cNvSpPr txBox="1">
            <a:spLocks/>
          </p:cNvSpPr>
          <p:nvPr/>
        </p:nvSpPr>
        <p:spPr bwMode="auto">
          <a:xfrm>
            <a:off x="1034429" y="960373"/>
            <a:ext cx="9094019" cy="4690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de-DE" altLang="de-DE" b="0" dirty="0">
              <a:latin typeface="Century Gothic" panose="020B0502020202020204" pitchFamily="34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dirty="0">
                <a:latin typeface="Century Gothic" panose="020B0502020202020204" pitchFamily="34" charset="0"/>
              </a:rPr>
              <a:t>Key-Facts:</a:t>
            </a:r>
          </a:p>
          <a:p>
            <a:pPr marL="342900" indent="-342900">
              <a:buFont typeface="+mj-lt"/>
              <a:buAutoNum type="arabicPeriod"/>
            </a:pPr>
            <a:r>
              <a:rPr lang="de-DE" b="0" dirty="0">
                <a:latin typeface="Century Gothic" panose="020B0502020202020204" pitchFamily="34" charset="0"/>
              </a:rPr>
              <a:t>Aus dem Omnibus-Paket sind </a:t>
            </a:r>
            <a:r>
              <a:rPr lang="de-DE" dirty="0">
                <a:latin typeface="Century Gothic" panose="020B0502020202020204" pitchFamily="34" charset="0"/>
              </a:rPr>
              <a:t>keine Änderungen für die Fristen bezüglich der </a:t>
            </a:r>
            <a:br>
              <a:rPr lang="de-DE" dirty="0">
                <a:latin typeface="Century Gothic" panose="020B0502020202020204" pitchFamily="34" charset="0"/>
              </a:rPr>
            </a:br>
            <a:r>
              <a:rPr lang="de-DE" dirty="0">
                <a:latin typeface="Century Gothic" panose="020B0502020202020204" pitchFamily="34" charset="0"/>
              </a:rPr>
              <a:t>„</a:t>
            </a:r>
            <a:r>
              <a:rPr lang="de-DE" dirty="0" err="1">
                <a:latin typeface="Century Gothic" panose="020B0502020202020204" pitchFamily="34" charset="0"/>
              </a:rPr>
              <a:t>Grandfather</a:t>
            </a:r>
            <a:r>
              <a:rPr lang="de-DE" dirty="0">
                <a:latin typeface="Century Gothic" panose="020B0502020202020204" pitchFamily="34" charset="0"/>
              </a:rPr>
              <a:t>-Regelung“ vorgesehen</a:t>
            </a:r>
            <a:r>
              <a:rPr lang="de-DE" b="0" dirty="0">
                <a:latin typeface="Century Gothic" panose="020B0502020202020204" pitchFamily="34" charset="0"/>
              </a:rPr>
              <a:t>; </a:t>
            </a:r>
          </a:p>
          <a:p>
            <a:pPr marL="342900" indent="-342900">
              <a:buFont typeface="+mj-lt"/>
              <a:buAutoNum type="arabicPeriod"/>
            </a:pPr>
            <a:r>
              <a:rPr lang="de-DE" b="0" dirty="0">
                <a:latin typeface="Century Gothic" panose="020B0502020202020204" pitchFamily="34" charset="0"/>
              </a:rPr>
              <a:t>Die </a:t>
            </a:r>
            <a:r>
              <a:rPr lang="de-DE" dirty="0">
                <a:latin typeface="Century Gothic" panose="020B0502020202020204" pitchFamily="34" charset="0"/>
              </a:rPr>
              <a:t>Anwendungsfristen</a:t>
            </a:r>
            <a:r>
              <a:rPr lang="de-DE" b="0" dirty="0">
                <a:latin typeface="Century Gothic" panose="020B0502020202020204" pitchFamily="34" charset="0"/>
              </a:rPr>
              <a:t> für die „</a:t>
            </a:r>
            <a:r>
              <a:rPr lang="de-DE" b="0" dirty="0" err="1">
                <a:latin typeface="Century Gothic" panose="020B0502020202020204" pitchFamily="34" charset="0"/>
              </a:rPr>
              <a:t>Grandfather</a:t>
            </a:r>
            <a:r>
              <a:rPr lang="de-DE" b="0" dirty="0">
                <a:latin typeface="Century Gothic" panose="020B0502020202020204" pitchFamily="34" charset="0"/>
              </a:rPr>
              <a:t>-Regelung“ sind in der </a:t>
            </a:r>
            <a:r>
              <a:rPr lang="de-DE" dirty="0">
                <a:latin typeface="Century Gothic" panose="020B0502020202020204" pitchFamily="34" charset="0"/>
              </a:rPr>
              <a:t>aktuell gültigen Fassung </a:t>
            </a:r>
            <a:br>
              <a:rPr lang="de-DE" dirty="0">
                <a:latin typeface="Century Gothic" panose="020B0502020202020204" pitchFamily="34" charset="0"/>
              </a:rPr>
            </a:br>
            <a:r>
              <a:rPr lang="de-DE" dirty="0">
                <a:latin typeface="Century Gothic" panose="020B0502020202020204" pitchFamily="34" charset="0"/>
              </a:rPr>
              <a:t>der CSRD festgeschrieben</a:t>
            </a:r>
            <a:r>
              <a:rPr lang="de-DE" b="0" dirty="0">
                <a:latin typeface="Century Gothic" panose="020B0502020202020204" pitchFamily="34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de-DE" b="0" dirty="0">
                <a:latin typeface="Century Gothic" panose="020B0502020202020204" pitchFamily="34" charset="0"/>
              </a:rPr>
              <a:t>Innerhalb des </a:t>
            </a:r>
            <a:r>
              <a:rPr lang="de-DE" dirty="0">
                <a:latin typeface="Century Gothic" panose="020B0502020202020204" pitchFamily="34" charset="0"/>
              </a:rPr>
              <a:t>Regierungsentwurfs vom 03.09.2025 zum CSRD-</a:t>
            </a:r>
            <a:r>
              <a:rPr lang="de-DE" dirty="0" err="1">
                <a:latin typeface="Century Gothic" panose="020B0502020202020204" pitchFamily="34" charset="0"/>
              </a:rPr>
              <a:t>UmsG</a:t>
            </a:r>
            <a:r>
              <a:rPr lang="de-DE" dirty="0">
                <a:latin typeface="Century Gothic" panose="020B0502020202020204" pitchFamily="34" charset="0"/>
              </a:rPr>
              <a:t> wurden diese Fristen 1:1 übernommen.</a:t>
            </a:r>
          </a:p>
          <a:p>
            <a:pPr marL="342900" indent="-342900">
              <a:buFont typeface="+mj-lt"/>
              <a:buAutoNum type="arabicPeriod"/>
            </a:pPr>
            <a:r>
              <a:rPr lang="de-DE" b="0" dirty="0">
                <a:latin typeface="Century Gothic" panose="020B0502020202020204" pitchFamily="34" charset="0"/>
              </a:rPr>
              <a:t>Die </a:t>
            </a:r>
            <a:r>
              <a:rPr lang="de-DE" b="0" dirty="0" err="1">
                <a:latin typeface="Century Gothic" panose="020B0502020202020204" pitchFamily="34" charset="0"/>
              </a:rPr>
              <a:t>Grandfather</a:t>
            </a:r>
            <a:r>
              <a:rPr lang="de-DE" b="0" dirty="0">
                <a:latin typeface="Century Gothic" panose="020B0502020202020204" pitchFamily="34" charset="0"/>
              </a:rPr>
              <a:t>-Regelung gilt </a:t>
            </a:r>
            <a: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  <a:t>bei Bestellung zum WP vor dem 1.1.2026 </a:t>
            </a:r>
            <a:r>
              <a:rPr lang="de-DE" dirty="0">
                <a:latin typeface="Century Gothic" panose="020B0502020202020204" pitchFamily="34" charset="0"/>
              </a:rPr>
              <a:t>und</a:t>
            </a:r>
            <a: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b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</a:br>
            <a: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  <a:t>Beginn WP-Examen vor dem 1.1.2024</a:t>
            </a:r>
          </a:p>
        </p:txBody>
      </p:sp>
      <p:sp>
        <p:nvSpPr>
          <p:cNvPr id="9" name="Textfeld 1">
            <a:extLst>
              <a:ext uri="{FF2B5EF4-FFF2-40B4-BE49-F238E27FC236}">
                <a16:creationId xmlns:a16="http://schemas.microsoft.com/office/drawing/2014/main" id="{076F9723-BE4B-44A7-97B4-2F2F06A45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115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1188" indent="-1881188" eaLnBrk="1" hangingPunct="1">
              <a:lnSpc>
                <a:spcPct val="100000"/>
              </a:lnSpc>
              <a:spcBef>
                <a:spcPct val="0"/>
              </a:spcBef>
              <a:tabLst>
                <a:tab pos="1881188" algn="l"/>
              </a:tabLst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5: Status Quo zur </a:t>
            </a:r>
            <a:r>
              <a:rPr lang="de-DE" altLang="de-DE" sz="16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600" dirty="0">
                <a:latin typeface="Century Gothic" panose="020B0502020202020204" pitchFamily="34" charset="0"/>
              </a:rPr>
              <a:t>-Regelung für Wirtschaftsprüfer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42E0E64-8DA0-4F4E-9934-1028FF1413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65" y="4839335"/>
            <a:ext cx="4968552" cy="1171265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28FB09D2-30BA-4C5E-9E61-7E5B723F8461}"/>
              </a:ext>
            </a:extLst>
          </p:cNvPr>
          <p:cNvSpPr/>
          <p:nvPr/>
        </p:nvSpPr>
        <p:spPr>
          <a:xfrm>
            <a:off x="5982707" y="5157192"/>
            <a:ext cx="5389590" cy="288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§ 140 WPO-E (</a:t>
            </a:r>
            <a:r>
              <a:rPr lang="de-DE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Reg.Entwurf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)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 „Beginn WP-Examen vor 1.1.2024“</a:t>
            </a:r>
            <a:endParaRPr lang="de-DE" sz="140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78AA192-3199-41D3-8251-5568A2072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2269" y="5544658"/>
            <a:ext cx="5390028" cy="458995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E57F7174-0D73-4C5A-AF88-B1DA1F413458}"/>
              </a:ext>
            </a:extLst>
          </p:cNvPr>
          <p:cNvSpPr/>
          <p:nvPr/>
        </p:nvSpPr>
        <p:spPr>
          <a:xfrm>
            <a:off x="921444" y="4530854"/>
            <a:ext cx="4598492" cy="2882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§ 13d Abs. 3 WPO-E (</a:t>
            </a:r>
            <a:r>
              <a:rPr lang="de-DE" sz="14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Reg.Entwurf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)  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„Alt“-WP</a:t>
            </a:r>
          </a:p>
        </p:txBody>
      </p:sp>
      <p:pic>
        <p:nvPicPr>
          <p:cNvPr id="14" name="Grafik 13" descr="Warnung">
            <a:extLst>
              <a:ext uri="{FF2B5EF4-FFF2-40B4-BE49-F238E27FC236}">
                <a16:creationId xmlns:a16="http://schemas.microsoft.com/office/drawing/2014/main" id="{459DE7CE-ACA4-41B4-9D89-71343047F1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449544" y="3105009"/>
            <a:ext cx="526775" cy="526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50677"/>
      </p:ext>
    </p:extLst>
  </p:cSld>
  <p:clrMapOvr>
    <a:masterClrMapping/>
  </p:clrMapOvr>
  <p:transition spd="slow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E6DB3F2B-D2DF-41AF-BCBE-6DA745F8B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5400" y="718537"/>
            <a:ext cx="100711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5.2 Teilnahme an einer Initialfortbildung als Registrierungsvoraussetzung für den </a:t>
            </a:r>
            <a:r>
              <a:rPr lang="de-DE" altLang="de-DE" sz="1800" kern="0" dirty="0" err="1">
                <a:solidFill>
                  <a:srgbClr val="228B22"/>
                </a:solidFill>
                <a:latin typeface="Century Gothic" pitchFamily="34" charset="0"/>
              </a:rPr>
              <a:t>PfNB</a:t>
            </a:r>
            <a:endParaRPr lang="de-DE" altLang="de-DE" sz="1800" kern="0" dirty="0">
              <a:solidFill>
                <a:srgbClr val="228B22"/>
              </a:solidFill>
              <a:latin typeface="Century Gothic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A09AAE38-DBE6-4CB4-BD1A-CA5C757C0A89}"/>
              </a:ext>
            </a:extLst>
          </p:cNvPr>
          <p:cNvSpPr txBox="1">
            <a:spLocks/>
          </p:cNvSpPr>
          <p:nvPr/>
        </p:nvSpPr>
        <p:spPr bwMode="auto">
          <a:xfrm>
            <a:off x="1065212" y="1700808"/>
            <a:ext cx="3662636" cy="4295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dirty="0">
                <a:latin typeface="Century Gothic" panose="020B0502020202020204" pitchFamily="34" charset="0"/>
              </a:rPr>
              <a:t>Diese „</a:t>
            </a:r>
            <a:r>
              <a:rPr lang="de-DE" dirty="0" err="1">
                <a:latin typeface="Century Gothic" panose="020B0502020202020204" pitchFamily="34" charset="0"/>
              </a:rPr>
              <a:t>Grandfather</a:t>
            </a:r>
            <a:r>
              <a:rPr lang="de-DE" dirty="0">
                <a:latin typeface="Century Gothic" panose="020B0502020202020204" pitchFamily="34" charset="0"/>
              </a:rPr>
              <a:t>-WPs</a:t>
            </a:r>
            <a:r>
              <a:rPr lang="de-DE" b="0" dirty="0">
                <a:latin typeface="Century Gothic" panose="020B0502020202020204" pitchFamily="34" charset="0"/>
              </a:rPr>
              <a:t>“ erhalten </a:t>
            </a:r>
            <a: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  <a:t>nach</a:t>
            </a:r>
            <a:r>
              <a:rPr lang="de-DE" b="0" dirty="0">
                <a:latin typeface="Century Gothic" panose="020B0502020202020204" pitchFamily="34" charset="0"/>
              </a:rPr>
              <a:t> Inkrafttreten des CSRD-</a:t>
            </a:r>
            <a:r>
              <a:rPr lang="de-DE" b="0" dirty="0" err="1">
                <a:latin typeface="Century Gothic" panose="020B0502020202020204" pitchFamily="34" charset="0"/>
              </a:rPr>
              <a:t>UmsG</a:t>
            </a:r>
            <a:r>
              <a:rPr lang="de-DE" b="0" dirty="0">
                <a:latin typeface="Century Gothic" panose="020B0502020202020204" pitchFamily="34" charset="0"/>
              </a:rPr>
              <a:t> eine </a:t>
            </a:r>
            <a:r>
              <a:rPr lang="de-DE" dirty="0">
                <a:latin typeface="Century Gothic" panose="020B0502020202020204" pitchFamily="34" charset="0"/>
              </a:rPr>
              <a:t>Registrierung durch die WPK, </a:t>
            </a:r>
            <a:r>
              <a:rPr lang="de-DE" b="0" dirty="0">
                <a:latin typeface="Century Gothic" panose="020B0502020202020204" pitchFamily="34" charset="0"/>
              </a:rPr>
              <a:t>nachdem diese</a:t>
            </a:r>
            <a:br>
              <a:rPr lang="de-DE" b="0" dirty="0">
                <a:latin typeface="Century Gothic" panose="020B0502020202020204" pitchFamily="34" charset="0"/>
              </a:rPr>
            </a:br>
            <a:endParaRPr lang="de-DE" b="0" dirty="0">
              <a:latin typeface="Century Gothic" panose="020B0502020202020204" pitchFamily="34" charset="0"/>
            </a:endParaRPr>
          </a:p>
          <a:p>
            <a:pPr marL="342900" lvl="0" indent="-342900">
              <a:buFont typeface="+mj-lt"/>
              <a:buAutoNum type="arabicPeriod"/>
            </a:pP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an einer </a:t>
            </a:r>
            <a:r>
              <a:rPr lang="de-DE" dirty="0">
                <a:latin typeface="Century Gothic" panose="020B0502020202020204" pitchFamily="34" charset="0"/>
              </a:rPr>
              <a:t>Initialfortbildung</a:t>
            </a: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 zur Erlangung von Kenntnissen im Bereich der Nachhaltigkeitsberichte teilgenommen haben und 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eine entsprechende </a:t>
            </a:r>
            <a:r>
              <a:rPr lang="de-DE" dirty="0">
                <a:latin typeface="Century Gothic" panose="020B0502020202020204" pitchFamily="34" charset="0"/>
              </a:rPr>
              <a:t>Teilnahmebestätigung</a:t>
            </a: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 </a:t>
            </a:r>
          </a:p>
          <a:p>
            <a:pPr marL="342900" lvl="0" indent="-342900">
              <a:buFont typeface="+mj-lt"/>
              <a:buAutoNum type="arabicPeriod"/>
            </a:pP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dem </a:t>
            </a:r>
            <a:r>
              <a:rPr lang="de-DE" dirty="0">
                <a:latin typeface="Century Gothic" panose="020B0502020202020204" pitchFamily="34" charset="0"/>
              </a:rPr>
              <a:t>Antrag auf Registrierung</a:t>
            </a:r>
            <a:r>
              <a:rPr lang="de-DE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 </a:t>
            </a: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als Nachhaltigkeitsprüfer, der an die </a:t>
            </a:r>
            <a:r>
              <a:rPr lang="de-DE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WPK</a:t>
            </a:r>
            <a:r>
              <a:rPr lang="de-DE" b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Century Gothic" panose="020B0502020202020204" pitchFamily="34" charset="0"/>
              </a:rPr>
              <a:t> zu richtigen ist, beigefügt wird.</a:t>
            </a:r>
          </a:p>
        </p:txBody>
      </p:sp>
      <p:sp>
        <p:nvSpPr>
          <p:cNvPr id="11" name="Textfeld 1">
            <a:extLst>
              <a:ext uri="{FF2B5EF4-FFF2-40B4-BE49-F238E27FC236}">
                <a16:creationId xmlns:a16="http://schemas.microsoft.com/office/drawing/2014/main" id="{C15820E8-3C93-4F36-8D73-A6C1C1BAC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115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1188" indent="-1881188" eaLnBrk="1" hangingPunct="1">
              <a:lnSpc>
                <a:spcPct val="100000"/>
              </a:lnSpc>
              <a:spcBef>
                <a:spcPct val="0"/>
              </a:spcBef>
              <a:tabLst>
                <a:tab pos="1881188" algn="l"/>
              </a:tabLst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5: Status Quo zur </a:t>
            </a:r>
            <a:r>
              <a:rPr lang="de-DE" altLang="de-DE" sz="16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600" dirty="0">
                <a:latin typeface="Century Gothic" panose="020B0502020202020204" pitchFamily="34" charset="0"/>
              </a:rPr>
              <a:t>-Regelung für Wirtschaftsprüfer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F169EBF6-5EEC-4877-89AA-C53A4A640C50}"/>
              </a:ext>
            </a:extLst>
          </p:cNvPr>
          <p:cNvSpPr/>
          <p:nvPr/>
        </p:nvSpPr>
        <p:spPr>
          <a:xfrm>
            <a:off x="4871864" y="1939410"/>
            <a:ext cx="6288909" cy="4176464"/>
          </a:xfrm>
          <a:prstGeom prst="rect">
            <a:avLst/>
          </a:prstGeom>
          <a:solidFill>
            <a:schemeClr val="bg1"/>
          </a:solidFill>
          <a:ln>
            <a:solidFill>
              <a:srgbClr val="228B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711C1815-6AF9-456D-9615-E76E0BC90D45}"/>
              </a:ext>
            </a:extLst>
          </p:cNvPr>
          <p:cNvSpPr/>
          <p:nvPr/>
        </p:nvSpPr>
        <p:spPr>
          <a:xfrm>
            <a:off x="4894442" y="1950699"/>
            <a:ext cx="2091682" cy="1584176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bg1"/>
                </a:solidFill>
                <a:highlight>
                  <a:srgbClr val="808080"/>
                </a:highlight>
                <a:latin typeface="Century Gothic" panose="020B0502020202020204" pitchFamily="34" charset="0"/>
              </a:rPr>
              <a:t>GRUPPE 1:</a:t>
            </a:r>
          </a:p>
          <a:p>
            <a:pPr algn="ctr"/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„Alt“-WP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(Bestellung voraus-sichtlich bis 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1.1.2026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und Beginn WP-Examen vor 1.1.2024)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de-DE" sz="12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E677D8D-8D42-4C56-8105-3A83BFF75073}"/>
              </a:ext>
            </a:extLst>
          </p:cNvPr>
          <p:cNvSpPr/>
          <p:nvPr/>
        </p:nvSpPr>
        <p:spPr>
          <a:xfrm>
            <a:off x="4883153" y="3501007"/>
            <a:ext cx="2091682" cy="25922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bg1"/>
                </a:solidFill>
                <a:highlight>
                  <a:srgbClr val="808080"/>
                </a:highlight>
                <a:latin typeface="Century Gothic" panose="020B0502020202020204" pitchFamily="34" charset="0"/>
              </a:rPr>
              <a:t>GRUPPE 2:</a:t>
            </a:r>
          </a:p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NEU-WP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E4039464-D012-48B6-81C8-C64CCBA2CBD2}"/>
              </a:ext>
            </a:extLst>
          </p:cNvPr>
          <p:cNvSpPr/>
          <p:nvPr/>
        </p:nvSpPr>
        <p:spPr>
          <a:xfrm>
            <a:off x="6963546" y="1928121"/>
            <a:ext cx="2091682" cy="1584176"/>
          </a:xfrm>
          <a:prstGeom prst="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bg2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Übergangsregelung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Fortbildungsnachweis mit </a:t>
            </a:r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40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 Stunden ausreichend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2400" dirty="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de-DE" sz="24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18853760-680F-4BE5-BCE0-6416BA856DC1}"/>
              </a:ext>
            </a:extLst>
          </p:cNvPr>
          <p:cNvSpPr/>
          <p:nvPr/>
        </p:nvSpPr>
        <p:spPr>
          <a:xfrm>
            <a:off x="9057802" y="1950699"/>
            <a:ext cx="2091682" cy="158417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>
                <a:solidFill>
                  <a:schemeClr val="bg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Add-on-Prüfung</a:t>
            </a:r>
            <a:b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zum WP-Examen nach § 13c Abs. 2 WPO-E</a:t>
            </a:r>
          </a:p>
          <a:p>
            <a:pPr algn="ctr"/>
            <a:r>
              <a:rPr lang="de-DE" sz="2400">
                <a:solidFill>
                  <a:schemeClr val="tx1"/>
                </a:solidFill>
                <a:latin typeface="Century Gothic" panose="020B0502020202020204" pitchFamily="34" charset="0"/>
                <a:sym typeface="Wingdings" panose="05000000000000000000" pitchFamily="2" charset="2"/>
              </a:rPr>
              <a:t></a:t>
            </a:r>
            <a:endParaRPr lang="de-DE" sz="240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617470CA-A8DC-406B-98EF-15419C195FBD}"/>
              </a:ext>
            </a:extLst>
          </p:cNvPr>
          <p:cNvSpPr/>
          <p:nvPr/>
        </p:nvSpPr>
        <p:spPr>
          <a:xfrm>
            <a:off x="6966119" y="3509854"/>
            <a:ext cx="4176013" cy="130757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>
                <a:solidFill>
                  <a:schemeClr val="bg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Add-on-Prüfung</a:t>
            </a: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200">
                <a:solidFill>
                  <a:srgbClr val="FF0000"/>
                </a:solidFill>
                <a:latin typeface="Century Gothic" panose="020B0502020202020204" pitchFamily="34" charset="0"/>
              </a:rPr>
              <a:t>nachträglich</a:t>
            </a: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  <a:t>– gesondert WP-Examen nach § 13c Abs. 2 WPO-E – gesondert vom WP-Examen</a:t>
            </a:r>
            <a:endParaRPr lang="de-DE" sz="24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25979E60-DA05-48C0-B97A-E02B7CF528B9}"/>
              </a:ext>
            </a:extLst>
          </p:cNvPr>
          <p:cNvSpPr/>
          <p:nvPr/>
        </p:nvSpPr>
        <p:spPr>
          <a:xfrm>
            <a:off x="6963546" y="4806139"/>
            <a:ext cx="4176013" cy="128715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200">
                <a:solidFill>
                  <a:schemeClr val="bg2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Regelprüfung</a:t>
            </a: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  <a:t>als</a:t>
            </a: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200">
                <a:solidFill>
                  <a:srgbClr val="FF0000"/>
                </a:solidFill>
                <a:latin typeface="Century Gothic" panose="020B0502020202020204" pitchFamily="34" charset="0"/>
              </a:rPr>
              <a:t>Zusatzprüfung</a:t>
            </a: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  <a:t> zum WP-Examen nach § 13c Abs. 1 WPO-E</a:t>
            </a:r>
            <a:endParaRPr lang="de-DE" sz="2400" b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7" name="Gerader Verbinder 6">
            <a:extLst>
              <a:ext uri="{FF2B5EF4-FFF2-40B4-BE49-F238E27FC236}">
                <a16:creationId xmlns:a16="http://schemas.microsoft.com/office/drawing/2014/main" id="{A8D8BB70-8029-4FCB-8B23-9E6D60E01166}"/>
              </a:ext>
            </a:extLst>
          </p:cNvPr>
          <p:cNvCxnSpPr/>
          <p:nvPr/>
        </p:nvCxnSpPr>
        <p:spPr>
          <a:xfrm>
            <a:off x="6963546" y="1740310"/>
            <a:ext cx="0" cy="4379838"/>
          </a:xfrm>
          <a:prstGeom prst="line">
            <a:avLst/>
          </a:prstGeom>
          <a:ln w="50800">
            <a:solidFill>
              <a:srgbClr val="FF000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04898747-3C98-4158-8E13-D00ACF0FB947}"/>
              </a:ext>
            </a:extLst>
          </p:cNvPr>
          <p:cNvCxnSpPr>
            <a:cxnSpLocks/>
          </p:cNvCxnSpPr>
          <p:nvPr/>
        </p:nvCxnSpPr>
        <p:spPr>
          <a:xfrm>
            <a:off x="9048328" y="1740310"/>
            <a:ext cx="0" cy="1760698"/>
          </a:xfrm>
          <a:prstGeom prst="line">
            <a:avLst/>
          </a:prstGeom>
          <a:ln w="50800">
            <a:solidFill>
              <a:srgbClr val="FF000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eck 21">
            <a:extLst>
              <a:ext uri="{FF2B5EF4-FFF2-40B4-BE49-F238E27FC236}">
                <a16:creationId xmlns:a16="http://schemas.microsoft.com/office/drawing/2014/main" id="{B7B457F0-EAFF-4DAF-BB7E-32A7FCDE0B0C}"/>
              </a:ext>
            </a:extLst>
          </p:cNvPr>
          <p:cNvSpPr/>
          <p:nvPr/>
        </p:nvSpPr>
        <p:spPr>
          <a:xfrm>
            <a:off x="6248425" y="1362264"/>
            <a:ext cx="1452820" cy="36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Inkrafttreten CSRD-</a:t>
            </a:r>
            <a:r>
              <a:rPr lang="de-DE" sz="10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UmsG</a:t>
            </a:r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 (2025?)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E4584EFD-0FC5-46C3-9621-8866C6AABF4A}"/>
              </a:ext>
            </a:extLst>
          </p:cNvPr>
          <p:cNvSpPr/>
          <p:nvPr/>
        </p:nvSpPr>
        <p:spPr>
          <a:xfrm>
            <a:off x="8184232" y="1355756"/>
            <a:ext cx="1806530" cy="3643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>
                <a:solidFill>
                  <a:srgbClr val="FF0000"/>
                </a:solidFill>
                <a:latin typeface="Century Gothic" panose="020B0502020202020204" pitchFamily="34" charset="0"/>
              </a:rPr>
              <a:t>18 Monate </a:t>
            </a:r>
            <a:r>
              <a:rPr lang="de-DE" sz="1000" b="0">
                <a:solidFill>
                  <a:schemeClr val="tx1"/>
                </a:solidFill>
                <a:latin typeface="Century Gothic" panose="020B0502020202020204" pitchFamily="34" charset="0"/>
              </a:rPr>
              <a:t>nach Inkrafttreten CSRD-UmsG</a:t>
            </a:r>
          </a:p>
        </p:txBody>
      </p:sp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52E84DE6-2C2A-465A-9F45-0D109141C62F}"/>
              </a:ext>
            </a:extLst>
          </p:cNvPr>
          <p:cNvCxnSpPr/>
          <p:nvPr/>
        </p:nvCxnSpPr>
        <p:spPr>
          <a:xfrm>
            <a:off x="4883153" y="3501007"/>
            <a:ext cx="6277620" cy="0"/>
          </a:xfrm>
          <a:prstGeom prst="line">
            <a:avLst/>
          </a:prstGeom>
          <a:ln w="28575">
            <a:solidFill>
              <a:srgbClr val="228B22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9992982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1">
            <a:extLst>
              <a:ext uri="{FF2B5EF4-FFF2-40B4-BE49-F238E27FC236}">
                <a16:creationId xmlns:a16="http://schemas.microsoft.com/office/drawing/2014/main" id="{0112C2D8-6D81-407C-B6BD-733CCABC3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133956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</a:pPr>
            <a:r>
              <a:rPr lang="de-DE" altLang="de-DE" sz="1600" dirty="0">
                <a:latin typeface="Century Gothic" panose="020B0502020202020204" pitchFamily="34" charset="0"/>
              </a:rPr>
              <a:t>ESG </a:t>
            </a:r>
            <a:r>
              <a:rPr lang="de-DE" altLang="de-DE" sz="1600" i="1" dirty="0">
                <a:latin typeface="Century Gothic" panose="020B0502020202020204" pitchFamily="34" charset="0"/>
              </a:rPr>
              <a:t>aktuell</a:t>
            </a:r>
            <a:r>
              <a:rPr lang="de-DE" altLang="de-DE" sz="1600" dirty="0">
                <a:latin typeface="Century Gothic" panose="020B0502020202020204" pitchFamily="34" charset="0"/>
              </a:rPr>
              <a:t> 11/2025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de-DE" altLang="de-DE" sz="1600" dirty="0">
              <a:latin typeface="Century Gothic" panose="020B050202020202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DD49744-9C87-41B2-A2FE-7D4175AF51C7}"/>
              </a:ext>
            </a:extLst>
          </p:cNvPr>
          <p:cNvSpPr txBox="1">
            <a:spLocks/>
          </p:cNvSpPr>
          <p:nvPr/>
        </p:nvSpPr>
        <p:spPr bwMode="auto">
          <a:xfrm>
            <a:off x="1054100" y="1052735"/>
            <a:ext cx="9328150" cy="5184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de-DE" altLang="de-DE" sz="1800" b="1" dirty="0">
                <a:latin typeface="Century Gothic" panose="020B0502020202020204" pitchFamily="34" charset="0"/>
              </a:rPr>
              <a:t>Gliederung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de-DE" altLang="de-DE" sz="1800" b="1" dirty="0">
              <a:latin typeface="Century Gothic" panose="020B0502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AutoNum type="arabicPeriod"/>
              <a:tabLst>
                <a:tab pos="1527175" algn="l"/>
              </a:tabLst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EU-Ebene: </a:t>
            </a:r>
            <a:b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r>
              <a:rPr lang="de-DE" altLang="de-DE" sz="1800" dirty="0">
                <a:latin typeface="Century Gothic" panose="020B0502020202020204" pitchFamily="34" charset="0"/>
              </a:rPr>
              <a:t>Nachhaltigkeits-Regularien und Omnibus-Verfahren im Überblick (10/2025)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AutoNum type="arabicPeriod"/>
              <a:tabLst>
                <a:tab pos="444500" algn="l"/>
              </a:tabLst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„Entbürokratisierung“: </a:t>
            </a:r>
            <a:b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r>
              <a:rPr lang="de-DE" altLang="de-DE" sz="1800" dirty="0">
                <a:latin typeface="Century Gothic" panose="020B0502020202020204" pitchFamily="34" charset="0"/>
              </a:rPr>
              <a:t>Omnibus-Verfahren der EU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AutoNum type="arabicPeriod"/>
              <a:tabLst>
                <a:tab pos="444500" algn="l"/>
              </a:tabLst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Unternehmen unter 1.000 Mitarbeiter*):</a:t>
            </a:r>
            <a:r>
              <a:rPr lang="de-DE" altLang="de-DE" sz="1800" dirty="0">
                <a:latin typeface="Century Gothic" panose="020B0502020202020204" pitchFamily="34" charset="0"/>
              </a:rPr>
              <a:t> </a:t>
            </a:r>
            <a:br>
              <a:rPr lang="de-DE" altLang="de-DE" sz="1800" dirty="0">
                <a:latin typeface="Century Gothic" panose="020B0502020202020204" pitchFamily="34" charset="0"/>
              </a:rPr>
            </a:br>
            <a:r>
              <a:rPr lang="de-DE" altLang="de-DE" sz="1800" dirty="0">
                <a:latin typeface="Century Gothic" panose="020B0502020202020204" pitchFamily="34" charset="0"/>
              </a:rPr>
              <a:t>Wahlmöglichkeit zur Berichterstattung 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AutoNum type="arabicPeriod"/>
              <a:tabLst>
                <a:tab pos="444500" algn="l"/>
              </a:tabLst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Deutschland: </a:t>
            </a:r>
            <a:r>
              <a:rPr lang="de-DE" altLang="de-DE" sz="1800" dirty="0">
                <a:latin typeface="Century Gothic" panose="020B0502020202020204" pitchFamily="34" charset="0"/>
              </a:rPr>
              <a:t> </a:t>
            </a:r>
            <a:br>
              <a:rPr lang="de-DE" altLang="de-DE" sz="1800" dirty="0">
                <a:latin typeface="Century Gothic" panose="020B0502020202020204" pitchFamily="34" charset="0"/>
              </a:rPr>
            </a:br>
            <a:r>
              <a:rPr lang="de-DE" altLang="de-DE" sz="1800" dirty="0">
                <a:latin typeface="Century Gothic" panose="020B0502020202020204" pitchFamily="34" charset="0"/>
              </a:rPr>
              <a:t>Regierungsentwurf zum CSRD-</a:t>
            </a:r>
            <a:r>
              <a:rPr lang="de-DE" altLang="de-DE" sz="1800" dirty="0" err="1">
                <a:latin typeface="Century Gothic" panose="020B0502020202020204" pitchFamily="34" charset="0"/>
              </a:rPr>
              <a:t>UmsG</a:t>
            </a:r>
            <a:endParaRPr lang="de-DE" altLang="de-DE" sz="1800" dirty="0">
              <a:latin typeface="Century Gothic" panose="020B0502020202020204" pitchFamily="34" charset="0"/>
            </a:endParaRP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AutoNum type="arabicPeriod"/>
              <a:tabLst>
                <a:tab pos="444500" algn="l"/>
              </a:tabLst>
            </a:pPr>
            <a: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Nachhaltigkeitsprüfer: </a:t>
            </a:r>
            <a:br>
              <a:rPr lang="de-DE" alt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r>
              <a:rPr lang="de-DE" altLang="de-DE" sz="1800" dirty="0">
                <a:latin typeface="Century Gothic" panose="020B0502020202020204" pitchFamily="34" charset="0"/>
              </a:rPr>
              <a:t>Status quo zur </a:t>
            </a:r>
            <a:r>
              <a:rPr lang="de-DE" altLang="de-DE" sz="18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800" dirty="0">
                <a:latin typeface="Century Gothic" panose="020B0502020202020204" pitchFamily="34" charset="0"/>
              </a:rPr>
              <a:t>-Regelung für Wirtschaftsprüfer</a:t>
            </a:r>
            <a:br>
              <a:rPr lang="de-DE" altLang="de-DE" sz="1800" dirty="0">
                <a:latin typeface="Century Gothic" panose="020B0502020202020204" pitchFamily="34" charset="0"/>
              </a:rPr>
            </a:br>
            <a:endParaRPr lang="de-DE" altLang="de-DE" sz="1800" dirty="0">
              <a:latin typeface="Century Gothic" panose="020B0502020202020204" pitchFamily="34" charset="0"/>
            </a:endParaRPr>
          </a:p>
          <a:p>
            <a:pPr>
              <a:spcBef>
                <a:spcPts val="600"/>
              </a:spcBef>
              <a:spcAft>
                <a:spcPts val="1200"/>
              </a:spcAft>
              <a:tabLst>
                <a:tab pos="444500" algn="l"/>
              </a:tabLst>
            </a:pPr>
            <a:r>
              <a:rPr lang="de-DE" alt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*) </a:t>
            </a:r>
            <a:r>
              <a:rPr lang="de-DE" altLang="de-DE" sz="1200" dirty="0">
                <a:latin typeface="Century Gothic" panose="020B0502020202020204" pitchFamily="34" charset="0"/>
              </a:rPr>
              <a:t>Vorläufiger Diskussionsstand auf EU-Ebene</a:t>
            </a:r>
          </a:p>
          <a:p>
            <a:pPr>
              <a:spcBef>
                <a:spcPts val="600"/>
              </a:spcBef>
              <a:spcAft>
                <a:spcPts val="1200"/>
              </a:spcAft>
              <a:tabLst>
                <a:tab pos="444500" algn="l"/>
              </a:tabLst>
            </a:pPr>
            <a:endParaRPr lang="de-DE" altLang="de-DE" sz="1800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 spd="slow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A4328EDD-0AC4-4AD1-B0F1-2435ACA77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974" y="683628"/>
            <a:ext cx="10913532" cy="534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361950" indent="-361950" defTabSz="271463" eaLnBrk="1" hangingPunct="1">
              <a:spcBef>
                <a:spcPct val="50000"/>
              </a:spcBef>
              <a:tabLst>
                <a:tab pos="266700" algn="l"/>
              </a:tabLst>
              <a:defRPr/>
            </a:pP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5.3 Werden die </a:t>
            </a:r>
            <a:r>
              <a:rPr lang="de-DE" altLang="de-DE" sz="1800" kern="0" dirty="0" err="1">
                <a:solidFill>
                  <a:srgbClr val="228B22"/>
                </a:solidFill>
                <a:latin typeface="Century Gothic" pitchFamily="34" charset="0"/>
              </a:rPr>
              <a:t>PfNB</a:t>
            </a: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-Fortbildungen in 2024 und 2025 für die Registrierung </a:t>
            </a:r>
            <a:b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</a:b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bei der WPK anerkannt?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A09AAE38-DBE6-4CB4-BD1A-CA5C757C0A89}"/>
              </a:ext>
            </a:extLst>
          </p:cNvPr>
          <p:cNvSpPr txBox="1">
            <a:spLocks/>
          </p:cNvSpPr>
          <p:nvPr/>
        </p:nvSpPr>
        <p:spPr bwMode="auto">
          <a:xfrm>
            <a:off x="1065212" y="1484784"/>
            <a:ext cx="10471712" cy="456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latin typeface="Century Gothic" panose="020B0502020202020204" pitchFamily="34" charset="0"/>
              </a:rPr>
              <a:t>Ab 2025/2026 </a:t>
            </a:r>
            <a:r>
              <a:rPr lang="de-DE" b="0" dirty="0">
                <a:latin typeface="Century Gothic" panose="020B0502020202020204" pitchFamily="34" charset="0"/>
              </a:rPr>
              <a:t>(nach der Registrierung als Nachhaltigkeitsprüfer) erfolgt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Century Gothic" panose="020B0502020202020204" pitchFamily="34" charset="0"/>
              </a:rPr>
              <a:t>die </a:t>
            </a:r>
            <a:r>
              <a:rPr lang="de-DE" dirty="0">
                <a:latin typeface="Century Gothic" panose="020B0502020202020204" pitchFamily="34" charset="0"/>
              </a:rPr>
              <a:t>laufende</a:t>
            </a:r>
            <a:r>
              <a:rPr lang="de-DE" b="0" dirty="0">
                <a:latin typeface="Century Gothic" panose="020B0502020202020204" pitchFamily="34" charset="0"/>
              </a:rPr>
              <a:t> Fortbildung im Bereich Nachhaltigkeit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Century Gothic" panose="020B0502020202020204" pitchFamily="34" charset="0"/>
              </a:rPr>
              <a:t>im Rahmen der von der Berufssatzung vorgegebenen </a:t>
            </a:r>
            <a:r>
              <a:rPr lang="de-DE" dirty="0">
                <a:latin typeface="Century Gothic" panose="020B0502020202020204" pitchFamily="34" charset="0"/>
              </a:rPr>
              <a:t>kontinuierlichen Fortbildung als WP</a:t>
            </a:r>
            <a:r>
              <a:rPr lang="de-DE" b="0" dirty="0">
                <a:latin typeface="Century Gothic" panose="020B0502020202020204" pitchFamily="34" charset="0"/>
              </a:rPr>
              <a:t> </a:t>
            </a:r>
            <a:br>
              <a:rPr lang="de-DE" b="0" dirty="0">
                <a:latin typeface="Century Gothic" panose="020B0502020202020204" pitchFamily="34" charset="0"/>
              </a:rPr>
            </a:br>
            <a:r>
              <a:rPr lang="de-DE" b="0" dirty="0">
                <a:latin typeface="Century Gothic" panose="020B0502020202020204" pitchFamily="34" charset="0"/>
              </a:rPr>
              <a:t>von </a:t>
            </a:r>
            <a:r>
              <a:rPr lang="de-DE" dirty="0">
                <a:solidFill>
                  <a:srgbClr val="FF0000"/>
                </a:solidFill>
                <a:latin typeface="Century Gothic" panose="020B0502020202020204" pitchFamily="34" charset="0"/>
              </a:rPr>
              <a:t>40 Stunden </a:t>
            </a:r>
            <a:r>
              <a:rPr lang="de-DE" b="0" dirty="0">
                <a:latin typeface="Century Gothic" panose="020B0502020202020204" pitchFamily="34" charset="0"/>
              </a:rPr>
              <a:t>mit jeweils </a:t>
            </a:r>
          </a:p>
          <a:p>
            <a:pPr marL="827088" lvl="2" indent="-285750">
              <a:buFont typeface="Symbol" panose="05050102010706020507" pitchFamily="18" charset="2"/>
              <a:buChar char="-"/>
            </a:pPr>
            <a:r>
              <a:rPr lang="de-DE" b="0" dirty="0">
                <a:latin typeface="Century Gothic" panose="020B0502020202020204" pitchFamily="34" charset="0"/>
              </a:rPr>
              <a:t>mindestens </a:t>
            </a:r>
            <a:r>
              <a:rPr lang="de-DE" dirty="0">
                <a:latin typeface="Century Gothic" panose="020B0502020202020204" pitchFamily="34" charset="0"/>
              </a:rPr>
              <a:t>20 Stunden strukturierter </a:t>
            </a:r>
            <a:r>
              <a:rPr lang="de-DE" b="0" dirty="0">
                <a:latin typeface="Century Gothic" panose="020B0502020202020204" pitchFamily="34" charset="0"/>
              </a:rPr>
              <a:t>Fortbildung</a:t>
            </a:r>
          </a:p>
          <a:p>
            <a:pPr marL="827088" lvl="2" indent="-285750">
              <a:buFont typeface="Symbol" panose="05050102010706020507" pitchFamily="18" charset="2"/>
              <a:buChar char="-"/>
            </a:pPr>
            <a:r>
              <a:rPr lang="de-DE" b="0" dirty="0">
                <a:latin typeface="Century Gothic" panose="020B0502020202020204" pitchFamily="34" charset="0"/>
              </a:rPr>
              <a:t>maximal </a:t>
            </a:r>
            <a:r>
              <a:rPr lang="de-DE" dirty="0">
                <a:latin typeface="Century Gothic" panose="020B0502020202020204" pitchFamily="34" charset="0"/>
              </a:rPr>
              <a:t>20 Stunden Selbststudium</a:t>
            </a:r>
            <a:r>
              <a:rPr lang="de-DE" b="0" dirty="0">
                <a:latin typeface="Century Gothic" panose="020B0502020202020204" pitchFamily="34" charset="0"/>
              </a:rPr>
              <a:t>.</a:t>
            </a:r>
          </a:p>
          <a:p>
            <a:pPr marL="827088" lvl="2" indent="-285750">
              <a:buFont typeface="Symbol" panose="05050102010706020507" pitchFamily="18" charset="2"/>
              <a:buChar char="-"/>
            </a:pPr>
            <a:endParaRPr lang="de-DE" b="0" dirty="0">
              <a:latin typeface="Century Gothic" panose="020B0502020202020204" pitchFamily="34" charset="0"/>
            </a:endParaRPr>
          </a:p>
          <a:p>
            <a:r>
              <a:rPr lang="de-DE" dirty="0">
                <a:latin typeface="Century Gothic" panose="020B0502020202020204" pitchFamily="34" charset="0"/>
              </a:rPr>
              <a:t>Zeitlicher Umfang </a:t>
            </a:r>
            <a:r>
              <a:rPr lang="de-DE" b="0" dirty="0">
                <a:latin typeface="Century Gothic" panose="020B0502020202020204" pitchFamily="34" charset="0"/>
              </a:rPr>
              <a:t>der laufenden jährlichen Fortbildung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Century Gothic" panose="020B0502020202020204" pitchFamily="34" charset="0"/>
              </a:rPr>
              <a:t>Rechtlich noch nicht modifiziert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b="0" dirty="0">
                <a:latin typeface="Century Gothic" panose="020B0502020202020204" pitchFamily="34" charset="0"/>
              </a:rPr>
              <a:t>Beispiel: 6 Zeitstunden pro Jahr (analog </a:t>
            </a:r>
            <a:r>
              <a:rPr lang="de-DE" b="0" dirty="0" err="1">
                <a:latin typeface="Century Gothic" panose="020B0502020202020204" pitchFamily="34" charset="0"/>
              </a:rPr>
              <a:t>PfQK</a:t>
            </a:r>
            <a:r>
              <a:rPr lang="de-DE" b="0" dirty="0">
                <a:latin typeface="Century Gothic" panose="020B0502020202020204" pitchFamily="34" charset="0"/>
              </a:rPr>
              <a:t>-Update)</a:t>
            </a:r>
            <a:br>
              <a:rPr lang="de-DE" b="0" dirty="0">
                <a:latin typeface="Century Gothic" panose="020B0502020202020204" pitchFamily="34" charset="0"/>
              </a:rPr>
            </a:br>
            <a:br>
              <a:rPr lang="de-DE" b="0" dirty="0">
                <a:latin typeface="Century Gothic" panose="020B0502020202020204" pitchFamily="34" charset="0"/>
              </a:rPr>
            </a:br>
            <a:endParaRPr lang="de-DE" b="0" dirty="0">
              <a:latin typeface="Century Gothic" panose="020B0502020202020204" pitchFamily="34" charset="0"/>
            </a:endParaRPr>
          </a:p>
          <a:p>
            <a:pPr>
              <a:lnSpc>
                <a:spcPts val="1000"/>
              </a:lnSpc>
            </a:pPr>
            <a:r>
              <a:rPr lang="de-DE" dirty="0">
                <a:latin typeface="Century Gothic" panose="020B0502020202020204" pitchFamily="34" charset="0"/>
              </a:rPr>
              <a:t>Umsetzung bei AUDfIT:</a:t>
            </a:r>
            <a:endParaRPr lang="de-DE" sz="1200" dirty="0">
              <a:latin typeface="Century Gothic" panose="020B0502020202020204" pitchFamily="34" charset="0"/>
            </a:endParaRPr>
          </a:p>
          <a:p>
            <a:pPr marL="342900" lvl="0" indent="-342900">
              <a:lnSpc>
                <a:spcPts val="1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ESG Next-level Update 2026 (CSRD/ESRS/VSME) [6h]  </a:t>
            </a:r>
            <a:r>
              <a:rPr lang="de-DE" sz="1200" b="0" dirty="0">
                <a:latin typeface="Century Gothic" panose="020B0502020202020204" pitchFamily="34" charset="0"/>
              </a:rPr>
              <a:t>am 21.01.2026 von 09:00 – 16:30 Uhr</a:t>
            </a:r>
          </a:p>
          <a:p>
            <a:pPr marL="342900" lvl="0" indent="-342900">
              <a:lnSpc>
                <a:spcPts val="1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ESG Next-level-Update Teil I (CSRD/ESRS) [3h]  </a:t>
            </a:r>
            <a:r>
              <a:rPr lang="de-DE" sz="1200" b="0" dirty="0">
                <a:latin typeface="Century Gothic" panose="020B0502020202020204" pitchFamily="34" charset="0"/>
              </a:rPr>
              <a:t>am 21.01.2026 von 09:00 – 12:20 Uhr</a:t>
            </a:r>
          </a:p>
          <a:p>
            <a:pPr marL="342900" lvl="0" indent="-342900">
              <a:lnSpc>
                <a:spcPts val="1000"/>
              </a:lnSpc>
              <a:buFont typeface="+mj-lt"/>
              <a:buAutoNum type="arabicPeriod"/>
            </a:pPr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ESG Next-level-Update Teil II (VSME) [3h]</a:t>
            </a:r>
            <a:r>
              <a:rPr lang="de-DE" sz="1200" b="0" dirty="0">
                <a:latin typeface="Century Gothic" panose="020B0502020202020204" pitchFamily="34" charset="0"/>
              </a:rPr>
              <a:t> am 21.01.2026 von 13:20 – 16:30 Uhr</a:t>
            </a:r>
            <a:endParaRPr lang="de-DE" sz="1200" dirty="0">
              <a:latin typeface="Century Gothic" panose="020B0502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de-DE" b="0" dirty="0">
              <a:latin typeface="Century Gothic" panose="020B0502020202020204" pitchFamily="34" charset="0"/>
            </a:endParaRPr>
          </a:p>
          <a:p>
            <a:pPr lvl="0"/>
            <a:endParaRPr lang="de-DE" b="0" dirty="0">
              <a:latin typeface="Century Gothic" panose="020B0502020202020204" pitchFamily="34" charset="0"/>
            </a:endParaRPr>
          </a:p>
        </p:txBody>
      </p:sp>
      <p:sp>
        <p:nvSpPr>
          <p:cNvPr id="9" name="Textfeld 1">
            <a:extLst>
              <a:ext uri="{FF2B5EF4-FFF2-40B4-BE49-F238E27FC236}">
                <a16:creationId xmlns:a16="http://schemas.microsoft.com/office/drawing/2014/main" id="{CA7E772E-D557-4C40-BAC2-ADBF6F01D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115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1188" indent="-1881188" eaLnBrk="1" hangingPunct="1">
              <a:lnSpc>
                <a:spcPct val="100000"/>
              </a:lnSpc>
              <a:spcBef>
                <a:spcPct val="0"/>
              </a:spcBef>
              <a:tabLst>
                <a:tab pos="1881188" algn="l"/>
              </a:tabLst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5: Status Quo zur </a:t>
            </a:r>
            <a:r>
              <a:rPr lang="de-DE" altLang="de-DE" sz="16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600" dirty="0">
                <a:latin typeface="Century Gothic" panose="020B0502020202020204" pitchFamily="34" charset="0"/>
              </a:rPr>
              <a:t>-Regelung für Wirtschaftsprüfer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1A995311-8AC7-449B-B9D6-70839A28B561}"/>
              </a:ext>
            </a:extLst>
          </p:cNvPr>
          <p:cNvSpPr/>
          <p:nvPr/>
        </p:nvSpPr>
        <p:spPr>
          <a:xfrm>
            <a:off x="6312024" y="2447642"/>
            <a:ext cx="4968552" cy="2637542"/>
          </a:xfrm>
          <a:prstGeom prst="round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Hinweis</a:t>
            </a: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„</a:t>
            </a:r>
            <a: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  <a:t>Der </a:t>
            </a:r>
            <a:r>
              <a:rPr lang="de-DE" sz="1400" i="1" dirty="0">
                <a:solidFill>
                  <a:schemeClr val="tx1"/>
                </a:solidFill>
                <a:latin typeface="Century Gothic" panose="020B0502020202020204" pitchFamily="34" charset="0"/>
              </a:rPr>
              <a:t>Vorstand der WPK </a:t>
            </a:r>
            <a: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  <a:t>vertritt bis auf weiteres die </a:t>
            </a:r>
            <a:r>
              <a:rPr lang="de-DE" sz="14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Auffassung</a:t>
            </a:r>
            <a: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  <a:t>, dass </a:t>
            </a:r>
            <a:r>
              <a:rPr lang="de-DE" sz="1400" i="1" dirty="0">
                <a:solidFill>
                  <a:schemeClr val="tx1"/>
                </a:solidFill>
                <a:latin typeface="Century Gothic" panose="020B0502020202020204" pitchFamily="34" charset="0"/>
              </a:rPr>
              <a:t>Fortbildungsveranstaltungen</a:t>
            </a:r>
            <a: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  <a:t> im Bereich der Nachhaltigkeit für Zwecke der Registrierung als Prüfer für Nachhaltigkeitsberichte </a:t>
            </a:r>
            <a:r>
              <a:rPr lang="de-DE" sz="1400" i="1" dirty="0">
                <a:solidFill>
                  <a:schemeClr val="tx1"/>
                </a:solidFill>
                <a:latin typeface="Century Gothic" panose="020B0502020202020204" pitchFamily="34" charset="0"/>
              </a:rPr>
              <a:t>auch dann Berücksichtigung finden sollten</a:t>
            </a:r>
            <a:r>
              <a:rPr lang="de-DE" sz="1400" i="1" dirty="0">
                <a:solidFill>
                  <a:srgbClr val="FF0000"/>
                </a:solidFill>
                <a:latin typeface="Century Gothic" panose="020B0502020202020204" pitchFamily="34" charset="0"/>
              </a:rPr>
              <a:t>, wenn zwischen Fortbildung und Registrierung ein längerer Zeitraum liegt</a:t>
            </a:r>
            <a: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  <a:t>, der auf die nicht fristgerechte Umsetzung der CSRD in deutsches Recht zurückzuführen ist.“ </a:t>
            </a:r>
            <a:br>
              <a:rPr lang="de-DE" sz="1400" b="0" i="1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050" b="0" dirty="0">
                <a:solidFill>
                  <a:schemeClr val="tx1"/>
                </a:solidFill>
                <a:latin typeface="Century Gothic" panose="020B0502020202020204" pitchFamily="34" charset="0"/>
              </a:rPr>
              <a:t>(vgl. WPK F&amp;A CSRD-</a:t>
            </a:r>
            <a:r>
              <a:rPr lang="de-DE" sz="105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UmsG</a:t>
            </a:r>
            <a:r>
              <a:rPr lang="de-DE" sz="1050" b="0" dirty="0">
                <a:solidFill>
                  <a:schemeClr val="tx1"/>
                </a:solidFill>
                <a:latin typeface="Century Gothic" panose="020B0502020202020204" pitchFamily="34" charset="0"/>
              </a:rPr>
              <a:t>, Frage 3.4)</a:t>
            </a:r>
          </a:p>
        </p:txBody>
      </p:sp>
    </p:spTree>
    <p:extLst>
      <p:ext uri="{BB962C8B-B14F-4D97-AF65-F5344CB8AC3E}">
        <p14:creationId xmlns:p14="http://schemas.microsoft.com/office/powerpoint/2010/main" val="2968310218"/>
      </p:ext>
    </p:extLst>
  </p:cSld>
  <p:clrMapOvr>
    <a:masterClrMapping/>
  </p:clrMapOvr>
  <p:transition spd="slow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1065212" y="1484783"/>
            <a:ext cx="10791427" cy="5192242"/>
          </a:xfrm>
          <a:prstGeom prst="rect">
            <a:avLst/>
          </a:prstGeom>
        </p:spPr>
        <p:txBody>
          <a:bodyPr/>
          <a:lstStyle/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  <a:p>
            <a:pPr marL="26670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endParaRPr lang="de-DE" altLang="de-DE" sz="1600" dirty="0">
              <a:latin typeface="Century Gothic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9" name="Textfeld 1">
            <a:extLst>
              <a:ext uri="{FF2B5EF4-FFF2-40B4-BE49-F238E27FC236}">
                <a16:creationId xmlns:a16="http://schemas.microsoft.com/office/drawing/2014/main" id="{CA7E772E-D557-4C40-BAC2-ADBF6F01D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115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1188" indent="-1881188" eaLnBrk="1" hangingPunct="1">
              <a:lnSpc>
                <a:spcPct val="100000"/>
              </a:lnSpc>
              <a:spcBef>
                <a:spcPct val="0"/>
              </a:spcBef>
              <a:tabLst>
                <a:tab pos="1881188" algn="l"/>
              </a:tabLst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5: Status Quo zur </a:t>
            </a:r>
            <a:r>
              <a:rPr lang="de-DE" altLang="de-DE" sz="16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600" dirty="0">
                <a:latin typeface="Century Gothic" panose="020B0502020202020204" pitchFamily="34" charset="0"/>
              </a:rPr>
              <a:t>-Regelung für Wirtschaftsprüfer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F5C3F33-1C81-4458-A987-3D30FBA39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760995"/>
            <a:ext cx="8923982" cy="72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447675" indent="-447675" defTabSz="223838" eaLnBrk="1" hangingPunct="1">
              <a:spcBef>
                <a:spcPct val="50000"/>
              </a:spcBef>
              <a:tabLst>
                <a:tab pos="447675" algn="l"/>
              </a:tabLst>
              <a:defRPr/>
            </a:pP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5.4. Regierungsentwurf zum CSRD-Umsetzungsgesetz: </a:t>
            </a:r>
            <a:b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</a:b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Geplante Legitimation für 	die WPK als Berufsorganisation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35712AFF-D581-4C07-A9F7-94E2CA4F25C5}"/>
              </a:ext>
            </a:extLst>
          </p:cNvPr>
          <p:cNvSpPr txBox="1">
            <a:spLocks/>
          </p:cNvSpPr>
          <p:nvPr/>
        </p:nvSpPr>
        <p:spPr bwMode="auto">
          <a:xfrm>
            <a:off x="1073277" y="1484783"/>
            <a:ext cx="8695131" cy="4188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0" dirty="0">
                <a:latin typeface="Century Gothic" panose="020B0502020202020204" pitchFamily="34" charset="0"/>
              </a:rPr>
              <a:t>Bereits der am 03.09.2025 veröffentlichte Regierungsentwurf zum CSRD-Umsetzungsgesetz sieht vor, </a:t>
            </a:r>
          </a:p>
          <a:p>
            <a:r>
              <a:rPr lang="de-DE" b="0" dirty="0">
                <a:latin typeface="Century Gothic" panose="020B0502020202020204" pitchFamily="34" charset="0"/>
              </a:rPr>
              <a:t>dass unter anderem die Regelungen des HGB und der WPO dahingehend angepasst werden, </a:t>
            </a:r>
          </a:p>
          <a:p>
            <a:r>
              <a:rPr lang="de-DE" b="0" dirty="0">
                <a:latin typeface="Century Gothic" panose="020B0502020202020204" pitchFamily="34" charset="0"/>
              </a:rPr>
              <a:t>dass die </a:t>
            </a:r>
            <a:r>
              <a:rPr lang="de-DE" dirty="0">
                <a:latin typeface="Century Gothic" panose="020B0502020202020204" pitchFamily="34" charset="0"/>
              </a:rPr>
              <a:t>WPK folgende Legitimationen </a:t>
            </a:r>
            <a:r>
              <a:rPr lang="de-DE" b="0" dirty="0">
                <a:latin typeface="Century Gothic" panose="020B0502020202020204" pitchFamily="34" charset="0"/>
              </a:rPr>
              <a:t>erhält:</a:t>
            </a:r>
          </a:p>
          <a:p>
            <a:endParaRPr lang="de-DE" b="0" dirty="0">
              <a:latin typeface="Century Gothic" panose="020B0502020202020204" pitchFamily="34" charset="0"/>
            </a:endParaRPr>
          </a:p>
          <a:p>
            <a:pPr marL="809625" lvl="1" indent="-36195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Führung eines Registers </a:t>
            </a:r>
            <a:r>
              <a:rPr lang="de-DE" b="0" dirty="0">
                <a:latin typeface="Century Gothic" panose="020B0502020202020204" pitchFamily="34" charset="0"/>
              </a:rPr>
              <a:t>für Prüfer für Nachhaltigkeitsberichterstattung</a:t>
            </a:r>
          </a:p>
          <a:p>
            <a:pPr marL="809625" lvl="1" indent="-361950">
              <a:buFont typeface="+mj-lt"/>
              <a:buAutoNum type="arabicPeriod"/>
            </a:pPr>
            <a:r>
              <a:rPr lang="de-DE" dirty="0">
                <a:latin typeface="Century Gothic" panose="020B0502020202020204" pitchFamily="34" charset="0"/>
              </a:rPr>
              <a:t>Eintragung von Prüfern in das Berufsregister </a:t>
            </a:r>
            <a:r>
              <a:rPr lang="de-DE" b="0" dirty="0">
                <a:latin typeface="Century Gothic" panose="020B0502020202020204" pitchFamily="34" charset="0"/>
              </a:rPr>
              <a:t>nach Vorlage entsprechender </a:t>
            </a:r>
            <a:br>
              <a:rPr lang="de-DE" b="0" dirty="0">
                <a:latin typeface="Century Gothic" panose="020B0502020202020204" pitchFamily="34" charset="0"/>
              </a:rPr>
            </a:br>
            <a:r>
              <a:rPr lang="de-DE" b="0" dirty="0">
                <a:latin typeface="Century Gothic" panose="020B0502020202020204" pitchFamily="34" charset="0"/>
              </a:rPr>
              <a:t>Fortbildungsnachweise </a:t>
            </a:r>
          </a:p>
        </p:txBody>
      </p:sp>
      <p:sp>
        <p:nvSpPr>
          <p:cNvPr id="13" name="Rechteck: abgerundete Ecken 12">
            <a:extLst>
              <a:ext uri="{FF2B5EF4-FFF2-40B4-BE49-F238E27FC236}">
                <a16:creationId xmlns:a16="http://schemas.microsoft.com/office/drawing/2014/main" id="{764EFB67-C18C-4398-98EF-15E840B57C0F}"/>
              </a:ext>
            </a:extLst>
          </p:cNvPr>
          <p:cNvSpPr/>
          <p:nvPr/>
        </p:nvSpPr>
        <p:spPr>
          <a:xfrm>
            <a:off x="1449779" y="3813251"/>
            <a:ext cx="9202887" cy="2283754"/>
          </a:xfrm>
          <a:prstGeom prst="round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Hinweis</a:t>
            </a: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:</a:t>
            </a:r>
          </a:p>
          <a:p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Eine Registrierung als Nachhaltigkeitsprüfer ist </a:t>
            </a:r>
            <a:r>
              <a:rPr lang="de-DE" sz="1400" u="sng" dirty="0">
                <a:solidFill>
                  <a:srgbClr val="FF0000"/>
                </a:solidFill>
                <a:latin typeface="Century Gothic" panose="020B0502020202020204" pitchFamily="34" charset="0"/>
              </a:rPr>
              <a:t>erst nach Inkrafttreten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des CSRD-</a:t>
            </a:r>
            <a:r>
              <a:rPr lang="de-DE" sz="1400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UmsG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 möglich</a:t>
            </a: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!</a:t>
            </a:r>
          </a:p>
          <a:p>
            <a:endParaRPr lang="de-DE" sz="1400" b="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Nach Inkrafttreten des Gesetzes ist eine 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vorläufige</a:t>
            </a: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Registrierung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innerhalb von 12 Monaten 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auch ohne Fortbildungsnachweis möglich </a:t>
            </a:r>
            <a:b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endParaRPr lang="de-DE" sz="1400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Die Fortbildung ist dann jedoch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innerhalb von 18 Monaten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</a:t>
            </a:r>
            <a:r>
              <a:rPr lang="de-DE" sz="1400" b="0" dirty="0">
                <a:solidFill>
                  <a:schemeClr val="tx1"/>
                </a:solidFill>
                <a:latin typeface="Century Gothic" panose="020B0502020202020204" pitchFamily="34" charset="0"/>
              </a:rPr>
              <a:t>(nach Inkrafttreten des Gesetzes) </a:t>
            </a:r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durchzuführen und nachzuweisen</a:t>
            </a:r>
            <a:endParaRPr lang="de-DE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Rechteck: abgerundete Ecken 13">
            <a:extLst>
              <a:ext uri="{FF2B5EF4-FFF2-40B4-BE49-F238E27FC236}">
                <a16:creationId xmlns:a16="http://schemas.microsoft.com/office/drawing/2014/main" id="{3D8B4F73-48E6-45AD-AD02-1DB7F477041B}"/>
              </a:ext>
            </a:extLst>
          </p:cNvPr>
          <p:cNvSpPr/>
          <p:nvPr/>
        </p:nvSpPr>
        <p:spPr>
          <a:xfrm>
            <a:off x="9048328" y="2996952"/>
            <a:ext cx="2232248" cy="1077034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Auch </a:t>
            </a: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Anträge</a:t>
            </a:r>
            <a:r>
              <a:rPr lang="de-DE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 auf Registrierung können </a:t>
            </a: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erst nach Inkrafttreten </a:t>
            </a:r>
            <a:r>
              <a:rPr lang="de-DE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des CSRD-</a:t>
            </a:r>
            <a:r>
              <a:rPr lang="de-DE" sz="12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UmsG</a:t>
            </a:r>
            <a:r>
              <a:rPr lang="de-DE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 bei der WPK eingereicht werden!</a:t>
            </a:r>
          </a:p>
        </p:txBody>
      </p:sp>
    </p:spTree>
    <p:extLst>
      <p:ext uri="{BB962C8B-B14F-4D97-AF65-F5344CB8AC3E}">
        <p14:creationId xmlns:p14="http://schemas.microsoft.com/office/powerpoint/2010/main" val="2002744282"/>
      </p:ext>
    </p:extLst>
  </p:cSld>
  <p:clrMapOvr>
    <a:masterClrMapping/>
  </p:clrMapOvr>
  <p:transition spd="slow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>
            <a:extLst>
              <a:ext uri="{FF2B5EF4-FFF2-40B4-BE49-F238E27FC236}">
                <a16:creationId xmlns:a16="http://schemas.microsoft.com/office/drawing/2014/main" id="{81DFEDFA-9124-44DB-93A7-9079E9B5A3C5}"/>
              </a:ext>
            </a:extLst>
          </p:cNvPr>
          <p:cNvSpPr/>
          <p:nvPr/>
        </p:nvSpPr>
        <p:spPr>
          <a:xfrm>
            <a:off x="1199456" y="2276872"/>
            <a:ext cx="5688632" cy="978532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Century Gothic" panose="020B0502020202020204" pitchFamily="34" charset="0"/>
              </a:rPr>
              <a:t>                       Bestellung als WP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vor 1.1.2026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14" name="Text Box 6">
            <a:extLst>
              <a:ext uri="{FF2B5EF4-FFF2-40B4-BE49-F238E27FC236}">
                <a16:creationId xmlns:a16="http://schemas.microsoft.com/office/drawing/2014/main" id="{E6DB3F2B-D2DF-41AF-BCBE-6DA745F8BE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0450" y="951184"/>
            <a:ext cx="10071100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sz="1800" kern="0" dirty="0">
                <a:solidFill>
                  <a:srgbClr val="228B22"/>
                </a:solidFill>
                <a:latin typeface="Century Gothic" pitchFamily="34" charset="0"/>
              </a:rPr>
              <a:t>5.5 Zeitliche Aspekte der Übergangsregelung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4F6A807-4D88-4F26-AD47-8DE4B1A51BCB}"/>
              </a:ext>
            </a:extLst>
          </p:cNvPr>
          <p:cNvSpPr/>
          <p:nvPr/>
        </p:nvSpPr>
        <p:spPr>
          <a:xfrm>
            <a:off x="8861059" y="2162768"/>
            <a:ext cx="2160240" cy="81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Beachte: </a:t>
            </a:r>
          </a:p>
          <a:p>
            <a:r>
              <a:rPr lang="de-DE" sz="11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Endgültige Verabschiedung des CSRD-Umsetzungs-gesetzes steht noch aus!</a:t>
            </a:r>
          </a:p>
        </p:txBody>
      </p:sp>
      <p:sp>
        <p:nvSpPr>
          <p:cNvPr id="11" name="Textfeld 1">
            <a:extLst>
              <a:ext uri="{FF2B5EF4-FFF2-40B4-BE49-F238E27FC236}">
                <a16:creationId xmlns:a16="http://schemas.microsoft.com/office/drawing/2014/main" id="{67C181CC-4AE5-4BD8-9AAF-E7AA5865D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1154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1881188" indent="-1881188" eaLnBrk="1" hangingPunct="1">
              <a:lnSpc>
                <a:spcPct val="100000"/>
              </a:lnSpc>
              <a:spcBef>
                <a:spcPct val="0"/>
              </a:spcBef>
              <a:tabLst>
                <a:tab pos="1881188" algn="l"/>
              </a:tabLst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5: Status Quo zur </a:t>
            </a:r>
            <a:r>
              <a:rPr lang="de-DE" altLang="de-DE" sz="1600" dirty="0" err="1">
                <a:latin typeface="Century Gothic" panose="020B0502020202020204" pitchFamily="34" charset="0"/>
              </a:rPr>
              <a:t>Grandfather</a:t>
            </a:r>
            <a:r>
              <a:rPr lang="de-DE" altLang="de-DE" sz="1600" dirty="0">
                <a:latin typeface="Century Gothic" panose="020B0502020202020204" pitchFamily="34" charset="0"/>
              </a:rPr>
              <a:t>-Regelung für Wirtschaftsprüfer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401A7C0C-D461-4F5D-922D-8D922D8D5003}"/>
              </a:ext>
            </a:extLst>
          </p:cNvPr>
          <p:cNvGrpSpPr/>
          <p:nvPr/>
        </p:nvGrpSpPr>
        <p:grpSpPr>
          <a:xfrm>
            <a:off x="1199457" y="3290081"/>
            <a:ext cx="10225135" cy="631094"/>
            <a:chOff x="2279577" y="3261503"/>
            <a:chExt cx="6231356" cy="631094"/>
          </a:xfrm>
        </p:grpSpPr>
        <p:sp>
          <p:nvSpPr>
            <p:cNvPr id="3" name="Pfeil: nach rechts 2">
              <a:extLst>
                <a:ext uri="{FF2B5EF4-FFF2-40B4-BE49-F238E27FC236}">
                  <a16:creationId xmlns:a16="http://schemas.microsoft.com/office/drawing/2014/main" id="{F4F6032A-65F0-497B-B0F7-7A94FA58397C}"/>
                </a:ext>
              </a:extLst>
            </p:cNvPr>
            <p:cNvSpPr/>
            <p:nvPr/>
          </p:nvSpPr>
          <p:spPr>
            <a:xfrm>
              <a:off x="2279577" y="3261503"/>
              <a:ext cx="6231356" cy="631094"/>
            </a:xfrm>
            <a:prstGeom prst="rightArrow">
              <a:avLst/>
            </a:prstGeom>
            <a:solidFill>
              <a:srgbClr val="C2F1C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" name="Rechteck 3">
              <a:extLst>
                <a:ext uri="{FF2B5EF4-FFF2-40B4-BE49-F238E27FC236}">
                  <a16:creationId xmlns:a16="http://schemas.microsoft.com/office/drawing/2014/main" id="{5FBC1832-4161-497C-860D-F9D090311BDC}"/>
                </a:ext>
              </a:extLst>
            </p:cNvPr>
            <p:cNvSpPr/>
            <p:nvPr/>
          </p:nvSpPr>
          <p:spPr>
            <a:xfrm>
              <a:off x="3748818" y="3332974"/>
              <a:ext cx="504056" cy="31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b="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2024</a:t>
              </a:r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9B208B7B-281A-431B-99A0-20F5E53D7C74}"/>
                </a:ext>
              </a:extLst>
            </p:cNvPr>
            <p:cNvSpPr/>
            <p:nvPr/>
          </p:nvSpPr>
          <p:spPr>
            <a:xfrm>
              <a:off x="4575929" y="3379469"/>
              <a:ext cx="1080120" cy="31880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800" b="0" dirty="0">
                  <a:solidFill>
                    <a:schemeClr val="tx1"/>
                  </a:solidFill>
                  <a:latin typeface="Century Gothic" panose="020B0502020202020204" pitchFamily="34" charset="0"/>
                </a:rPr>
                <a:t>zu prüfendes Geschäftsjahr</a:t>
              </a:r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C1E232BA-0ABD-4B1B-B5FC-65BE1E27F967}"/>
                </a:ext>
              </a:extLst>
            </p:cNvPr>
            <p:cNvSpPr/>
            <p:nvPr/>
          </p:nvSpPr>
          <p:spPr>
            <a:xfrm>
              <a:off x="5412044" y="3367153"/>
              <a:ext cx="504056" cy="2898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1100" dirty="0">
                  <a:solidFill>
                    <a:schemeClr val="bg1"/>
                  </a:solidFill>
                  <a:highlight>
                    <a:srgbClr val="228B22"/>
                  </a:highlight>
                  <a:latin typeface="Century Gothic" panose="020B0502020202020204" pitchFamily="34" charset="0"/>
                </a:rPr>
                <a:t>2025</a:t>
              </a:r>
            </a:p>
          </p:txBody>
        </p:sp>
      </p:grp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50C60CD5-0678-4225-A645-F6CF83C978A9}"/>
              </a:ext>
            </a:extLst>
          </p:cNvPr>
          <p:cNvCxnSpPr>
            <a:cxnSpLocks/>
          </p:cNvCxnSpPr>
          <p:nvPr/>
        </p:nvCxnSpPr>
        <p:spPr>
          <a:xfrm>
            <a:off x="3129383" y="1916832"/>
            <a:ext cx="0" cy="1794417"/>
          </a:xfrm>
          <a:prstGeom prst="line">
            <a:avLst/>
          </a:prstGeom>
          <a:ln w="47625">
            <a:solidFill>
              <a:srgbClr val="00B0F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Gerader Verbinder 17">
            <a:extLst>
              <a:ext uri="{FF2B5EF4-FFF2-40B4-BE49-F238E27FC236}">
                <a16:creationId xmlns:a16="http://schemas.microsoft.com/office/drawing/2014/main" id="{08789DA8-3327-4E15-8C97-6E7D0BBDEDB6}"/>
              </a:ext>
            </a:extLst>
          </p:cNvPr>
          <p:cNvCxnSpPr>
            <a:cxnSpLocks/>
          </p:cNvCxnSpPr>
          <p:nvPr/>
        </p:nvCxnSpPr>
        <p:spPr>
          <a:xfrm>
            <a:off x="6979711" y="2132856"/>
            <a:ext cx="0" cy="1583649"/>
          </a:xfrm>
          <a:prstGeom prst="line">
            <a:avLst/>
          </a:prstGeom>
          <a:ln w="47625">
            <a:solidFill>
              <a:srgbClr val="00B0F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43415E19-4B28-4FC8-B2EF-C9CBD078A9DD}"/>
              </a:ext>
            </a:extLst>
          </p:cNvPr>
          <p:cNvCxnSpPr>
            <a:cxnSpLocks/>
          </p:cNvCxnSpPr>
          <p:nvPr/>
        </p:nvCxnSpPr>
        <p:spPr>
          <a:xfrm>
            <a:off x="5006354" y="2043251"/>
            <a:ext cx="0" cy="1687050"/>
          </a:xfrm>
          <a:prstGeom prst="line">
            <a:avLst/>
          </a:prstGeom>
          <a:ln w="47625">
            <a:solidFill>
              <a:srgbClr val="00B0F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69C3AF4E-C15A-4D05-A72D-68B3751C7124}"/>
              </a:ext>
            </a:extLst>
          </p:cNvPr>
          <p:cNvCxnSpPr>
            <a:cxnSpLocks/>
          </p:cNvCxnSpPr>
          <p:nvPr/>
        </p:nvCxnSpPr>
        <p:spPr>
          <a:xfrm>
            <a:off x="6572675" y="3381121"/>
            <a:ext cx="0" cy="2712175"/>
          </a:xfrm>
          <a:prstGeom prst="line">
            <a:avLst/>
          </a:prstGeom>
          <a:ln w="31750">
            <a:solidFill>
              <a:srgbClr val="FF000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Gerader Verbinder 25">
            <a:extLst>
              <a:ext uri="{FF2B5EF4-FFF2-40B4-BE49-F238E27FC236}">
                <a16:creationId xmlns:a16="http://schemas.microsoft.com/office/drawing/2014/main" id="{58CCBCDF-46FD-4515-8434-D775D7126884}"/>
              </a:ext>
            </a:extLst>
          </p:cNvPr>
          <p:cNvCxnSpPr>
            <a:cxnSpLocks/>
          </p:cNvCxnSpPr>
          <p:nvPr/>
        </p:nvCxnSpPr>
        <p:spPr>
          <a:xfrm>
            <a:off x="8688288" y="3290081"/>
            <a:ext cx="0" cy="1075023"/>
          </a:xfrm>
          <a:prstGeom prst="line">
            <a:avLst/>
          </a:prstGeom>
          <a:ln w="31750">
            <a:solidFill>
              <a:srgbClr val="FF000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feld 8">
            <a:extLst>
              <a:ext uri="{FF2B5EF4-FFF2-40B4-BE49-F238E27FC236}">
                <a16:creationId xmlns:a16="http://schemas.microsoft.com/office/drawing/2014/main" id="{15B841DC-A926-4D3A-83BC-BEC432C309CB}"/>
              </a:ext>
            </a:extLst>
          </p:cNvPr>
          <p:cNvSpPr txBox="1"/>
          <p:nvPr/>
        </p:nvSpPr>
        <p:spPr>
          <a:xfrm>
            <a:off x="1271464" y="2336256"/>
            <a:ext cx="1431196" cy="8617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Beginn WP-Examen </a:t>
            </a:r>
            <a:br>
              <a:rPr lang="de-DE" sz="1000" b="0" dirty="0">
                <a:latin typeface="Century Gothic" panose="020B0502020202020204" pitchFamily="34" charset="0"/>
              </a:rPr>
            </a:br>
            <a:r>
              <a:rPr lang="de-DE" sz="1000" b="0" dirty="0">
                <a:latin typeface="Century Gothic" panose="020B0502020202020204" pitchFamily="34" charset="0"/>
              </a:rPr>
              <a:t>(=Antrag auf Zulassung zum WP-Examen </a:t>
            </a:r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vor dem 1.1.2024</a:t>
            </a:r>
            <a:r>
              <a:rPr lang="de-DE" sz="1000" b="0" dirty="0"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272D136-EE31-4DEF-AA2A-B0DCEDA00E01}"/>
              </a:ext>
            </a:extLst>
          </p:cNvPr>
          <p:cNvSpPr txBox="1"/>
          <p:nvPr/>
        </p:nvSpPr>
        <p:spPr>
          <a:xfrm>
            <a:off x="2341466" y="1990739"/>
            <a:ext cx="3651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„</a:t>
            </a:r>
            <a:r>
              <a:rPr lang="de-DE" sz="1200" dirty="0" err="1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Grandfather´s</a:t>
            </a:r>
            <a:r>
              <a:rPr lang="de-DE" sz="12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“ (Bestandsschutz)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48CE877E-C384-47BD-9D36-0CE822F2A69D}"/>
              </a:ext>
            </a:extLst>
          </p:cNvPr>
          <p:cNvSpPr/>
          <p:nvPr/>
        </p:nvSpPr>
        <p:spPr>
          <a:xfrm>
            <a:off x="2718484" y="1611838"/>
            <a:ext cx="884088" cy="31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 dirty="0">
                <a:solidFill>
                  <a:schemeClr val="tx1"/>
                </a:solidFill>
                <a:latin typeface="Century Gothic" panose="020B0502020202020204" pitchFamily="34" charset="0"/>
              </a:rPr>
              <a:t>01.01.2024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9C0A1243-8983-4A60-BB98-003FCD1F06EA}"/>
              </a:ext>
            </a:extLst>
          </p:cNvPr>
          <p:cNvSpPr/>
          <p:nvPr/>
        </p:nvSpPr>
        <p:spPr>
          <a:xfrm>
            <a:off x="4496061" y="1607401"/>
            <a:ext cx="884088" cy="31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0" dirty="0">
                <a:solidFill>
                  <a:schemeClr val="tx1"/>
                </a:solidFill>
                <a:latin typeface="Century Gothic" panose="020B0502020202020204" pitchFamily="34" charset="0"/>
              </a:rPr>
              <a:t>01.01.2025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DF4A2920-69E3-4D27-94CA-4F2ADEF5194F}"/>
              </a:ext>
            </a:extLst>
          </p:cNvPr>
          <p:cNvSpPr/>
          <p:nvPr/>
        </p:nvSpPr>
        <p:spPr>
          <a:xfrm>
            <a:off x="6572675" y="1643210"/>
            <a:ext cx="963483" cy="3188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01.01.2026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5B770F6F-BDE6-4F94-A581-6DCD1A575655}"/>
              </a:ext>
            </a:extLst>
          </p:cNvPr>
          <p:cNvSpPr txBox="1"/>
          <p:nvPr/>
        </p:nvSpPr>
        <p:spPr>
          <a:xfrm>
            <a:off x="5118186" y="4053692"/>
            <a:ext cx="1471171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Inkrafttreten des CSRD-Umsetzungsgesetzes (noch) in 2025 </a:t>
            </a:r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(????)</a:t>
            </a:r>
            <a:endParaRPr lang="de-DE" sz="1000" b="0" dirty="0">
              <a:solidFill>
                <a:srgbClr val="FF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41EB2FAC-3629-4922-9964-28BAAADD0218}"/>
              </a:ext>
            </a:extLst>
          </p:cNvPr>
          <p:cNvSpPr txBox="1"/>
          <p:nvPr/>
        </p:nvSpPr>
        <p:spPr>
          <a:xfrm>
            <a:off x="6729396" y="4165844"/>
            <a:ext cx="18043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Antrag </a:t>
            </a:r>
            <a:r>
              <a:rPr lang="de-DE" sz="1000" b="0" dirty="0">
                <a:latin typeface="Century Gothic" panose="020B0502020202020204" pitchFamily="34" charset="0"/>
              </a:rPr>
              <a:t>auf Eintragung ins Berufsregister </a:t>
            </a:r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OHNE</a:t>
            </a:r>
            <a:r>
              <a:rPr lang="de-DE" sz="1000" b="0" dirty="0">
                <a:latin typeface="Century Gothic" panose="020B0502020202020204" pitchFamily="34" charset="0"/>
              </a:rPr>
              <a:t> </a:t>
            </a:r>
            <a:r>
              <a:rPr lang="de-DE" sz="1000" dirty="0">
                <a:latin typeface="Century Gothic" panose="020B0502020202020204" pitchFamily="34" charset="0"/>
              </a:rPr>
              <a:t>Fortbildungsnachweis</a:t>
            </a:r>
            <a:r>
              <a:rPr lang="de-DE" sz="1000" b="0" dirty="0">
                <a:latin typeface="Century Gothic" panose="020B0502020202020204" pitchFamily="34" charset="0"/>
              </a:rPr>
              <a:t> möglich</a:t>
            </a:r>
          </a:p>
        </p:txBody>
      </p:sp>
      <p:sp>
        <p:nvSpPr>
          <p:cNvPr id="24" name="Pfeil: nach rechts 23">
            <a:extLst>
              <a:ext uri="{FF2B5EF4-FFF2-40B4-BE49-F238E27FC236}">
                <a16:creationId xmlns:a16="http://schemas.microsoft.com/office/drawing/2014/main" id="{4AA1F527-3EAE-404D-BF72-DB7B7779B658}"/>
              </a:ext>
            </a:extLst>
          </p:cNvPr>
          <p:cNvSpPr/>
          <p:nvPr/>
        </p:nvSpPr>
        <p:spPr>
          <a:xfrm>
            <a:off x="6672064" y="3861048"/>
            <a:ext cx="1944215" cy="32932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+ 12 Monate</a:t>
            </a:r>
          </a:p>
        </p:txBody>
      </p:sp>
      <p:sp>
        <p:nvSpPr>
          <p:cNvPr id="35" name="Pfeil: nach rechts 34">
            <a:extLst>
              <a:ext uri="{FF2B5EF4-FFF2-40B4-BE49-F238E27FC236}">
                <a16:creationId xmlns:a16="http://schemas.microsoft.com/office/drawing/2014/main" id="{34E206F1-B14B-4669-AC5E-F72836D89D5B}"/>
              </a:ext>
            </a:extLst>
          </p:cNvPr>
          <p:cNvSpPr/>
          <p:nvPr/>
        </p:nvSpPr>
        <p:spPr>
          <a:xfrm>
            <a:off x="6678292" y="4895009"/>
            <a:ext cx="3202883" cy="32932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+ 18 Monate</a:t>
            </a:r>
          </a:p>
        </p:txBody>
      </p: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094EBAC2-03BE-4E35-9F28-F2DECD58F966}"/>
              </a:ext>
            </a:extLst>
          </p:cNvPr>
          <p:cNvCxnSpPr>
            <a:cxnSpLocks/>
          </p:cNvCxnSpPr>
          <p:nvPr/>
        </p:nvCxnSpPr>
        <p:spPr>
          <a:xfrm flipH="1">
            <a:off x="9945349" y="3282544"/>
            <a:ext cx="39083" cy="2972178"/>
          </a:xfrm>
          <a:prstGeom prst="line">
            <a:avLst/>
          </a:prstGeom>
          <a:ln w="31750">
            <a:solidFill>
              <a:srgbClr val="FF0000"/>
            </a:solidFill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feld 37">
            <a:extLst>
              <a:ext uri="{FF2B5EF4-FFF2-40B4-BE49-F238E27FC236}">
                <a16:creationId xmlns:a16="http://schemas.microsoft.com/office/drawing/2014/main" id="{C16BB180-13CD-46FF-887F-CDE06E916B88}"/>
              </a:ext>
            </a:extLst>
          </p:cNvPr>
          <p:cNvSpPr txBox="1"/>
          <p:nvPr/>
        </p:nvSpPr>
        <p:spPr>
          <a:xfrm>
            <a:off x="6662382" y="5139678"/>
            <a:ext cx="320288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latin typeface="Century Gothic" panose="020B0502020202020204" pitchFamily="34" charset="0"/>
              </a:rPr>
              <a:t>Nachträglicher Nachweis Fortbildung</a:t>
            </a:r>
            <a:endParaRPr lang="de-DE" sz="1000" b="0" dirty="0">
              <a:latin typeface="Century Gothic" panose="020B0502020202020204" pitchFamily="34" charset="0"/>
            </a:endParaRPr>
          </a:p>
        </p:txBody>
      </p:sp>
      <p:sp>
        <p:nvSpPr>
          <p:cNvPr id="39" name="Pfeil: nach rechts 38">
            <a:extLst>
              <a:ext uri="{FF2B5EF4-FFF2-40B4-BE49-F238E27FC236}">
                <a16:creationId xmlns:a16="http://schemas.microsoft.com/office/drawing/2014/main" id="{E8B8E9CC-6C61-462D-9DE7-E3EB7238CB7B}"/>
              </a:ext>
            </a:extLst>
          </p:cNvPr>
          <p:cNvSpPr/>
          <p:nvPr/>
        </p:nvSpPr>
        <p:spPr>
          <a:xfrm>
            <a:off x="10046420" y="5600594"/>
            <a:ext cx="1440160" cy="329328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&gt; 18 Monate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8C9B86C-7EF4-4EC8-A3BF-5A857DF2547E}"/>
              </a:ext>
            </a:extLst>
          </p:cNvPr>
          <p:cNvSpPr txBox="1"/>
          <p:nvPr/>
        </p:nvSpPr>
        <p:spPr>
          <a:xfrm>
            <a:off x="6528146" y="5595506"/>
            <a:ext cx="35182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1000" dirty="0">
                <a:latin typeface="Century Gothic" panose="020B0502020202020204" pitchFamily="34" charset="0"/>
              </a:rPr>
              <a:t>Nachträglicher Nachweis Fortbildung</a:t>
            </a:r>
            <a:endParaRPr lang="de-DE" sz="1000" b="0" dirty="0">
              <a:latin typeface="Century Gothic" panose="020B0502020202020204" pitchFamily="34" charset="0"/>
            </a:endParaRP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B8B65CD1-2C85-44D6-AE46-DF8545BBDD71}"/>
              </a:ext>
            </a:extLst>
          </p:cNvPr>
          <p:cNvSpPr txBox="1"/>
          <p:nvPr/>
        </p:nvSpPr>
        <p:spPr>
          <a:xfrm>
            <a:off x="9935483" y="5854612"/>
            <a:ext cx="15510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Löschung</a:t>
            </a:r>
            <a:r>
              <a:rPr lang="de-DE" sz="1000" dirty="0">
                <a:latin typeface="Century Gothic" panose="020B0502020202020204" pitchFamily="34" charset="0"/>
              </a:rPr>
              <a:t> Registrierung</a:t>
            </a:r>
            <a:endParaRPr lang="de-DE" sz="1000" b="0" dirty="0">
              <a:latin typeface="Century Gothic" panose="020B0502020202020204" pitchFamily="34" charset="0"/>
            </a:endParaRPr>
          </a:p>
        </p:txBody>
      </p:sp>
      <p:pic>
        <p:nvPicPr>
          <p:cNvPr id="123909" name="Grafik 123908" descr="Vertrag RNL">
            <a:extLst>
              <a:ext uri="{FF2B5EF4-FFF2-40B4-BE49-F238E27FC236}">
                <a16:creationId xmlns:a16="http://schemas.microsoft.com/office/drawing/2014/main" id="{9F91CAB7-5C7C-40DE-A226-C4F571DEF3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2403" y="3868427"/>
            <a:ext cx="272026" cy="272026"/>
          </a:xfrm>
          <a:prstGeom prst="rect">
            <a:avLst/>
          </a:prstGeom>
        </p:spPr>
      </p:pic>
      <p:sp>
        <p:nvSpPr>
          <p:cNvPr id="44" name="Textfeld 43">
            <a:extLst>
              <a:ext uri="{FF2B5EF4-FFF2-40B4-BE49-F238E27FC236}">
                <a16:creationId xmlns:a16="http://schemas.microsoft.com/office/drawing/2014/main" id="{B5239C8E-AE34-495A-9E48-A721A0F904C3}"/>
              </a:ext>
            </a:extLst>
          </p:cNvPr>
          <p:cNvSpPr txBox="1"/>
          <p:nvPr/>
        </p:nvSpPr>
        <p:spPr>
          <a:xfrm>
            <a:off x="8955704" y="3827592"/>
            <a:ext cx="98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highlight>
                  <a:srgbClr val="FFFF00"/>
                </a:highlight>
                <a:latin typeface="Century Gothic" panose="020B0502020202020204" pitchFamily="34" charset="0"/>
              </a:rPr>
              <a:t>Vorläufige</a:t>
            </a:r>
            <a:r>
              <a:rPr lang="de-DE" sz="1000" dirty="0">
                <a:latin typeface="Century Gothic" panose="020B0502020202020204" pitchFamily="34" charset="0"/>
              </a:rPr>
              <a:t> Registrierung</a:t>
            </a:r>
            <a:endParaRPr lang="de-DE" sz="1000" b="0" dirty="0">
              <a:latin typeface="Century Gothic" panose="020B0502020202020204" pitchFamily="34" charset="0"/>
            </a:endParaRPr>
          </a:p>
        </p:txBody>
      </p:sp>
      <p:pic>
        <p:nvPicPr>
          <p:cNvPr id="45" name="Grafik 44" descr="Vertrag RNL">
            <a:extLst>
              <a:ext uri="{FF2B5EF4-FFF2-40B4-BE49-F238E27FC236}">
                <a16:creationId xmlns:a16="http://schemas.microsoft.com/office/drawing/2014/main" id="{AB786902-559D-4FAA-BCDD-A83382CC88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376" y="4889962"/>
            <a:ext cx="272026" cy="272026"/>
          </a:xfrm>
          <a:prstGeom prst="rect">
            <a:avLst/>
          </a:prstGeom>
        </p:spPr>
      </p:pic>
      <p:sp>
        <p:nvSpPr>
          <p:cNvPr id="46" name="Textfeld 45">
            <a:extLst>
              <a:ext uri="{FF2B5EF4-FFF2-40B4-BE49-F238E27FC236}">
                <a16:creationId xmlns:a16="http://schemas.microsoft.com/office/drawing/2014/main" id="{C14711C7-9B37-43FD-AB39-184167C2B139}"/>
              </a:ext>
            </a:extLst>
          </p:cNvPr>
          <p:cNvSpPr txBox="1"/>
          <p:nvPr/>
        </p:nvSpPr>
        <p:spPr>
          <a:xfrm>
            <a:off x="10271677" y="4849127"/>
            <a:ext cx="9896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highlight>
                  <a:srgbClr val="00FF00"/>
                </a:highlight>
                <a:latin typeface="Century Gothic" panose="020B0502020202020204" pitchFamily="34" charset="0"/>
              </a:rPr>
              <a:t>Endgültige</a:t>
            </a:r>
            <a:r>
              <a:rPr lang="de-DE" sz="1000" dirty="0">
                <a:latin typeface="Century Gothic" panose="020B0502020202020204" pitchFamily="34" charset="0"/>
              </a:rPr>
              <a:t> Registrierung</a:t>
            </a:r>
            <a:endParaRPr lang="de-DE" sz="1000" b="0" dirty="0">
              <a:latin typeface="Century Gothic" panose="020B0502020202020204" pitchFamily="34" charset="0"/>
            </a:endParaRPr>
          </a:p>
        </p:txBody>
      </p:sp>
      <p:sp>
        <p:nvSpPr>
          <p:cNvPr id="123911" name="Rechteck: abgerundete Ecken 123910">
            <a:extLst>
              <a:ext uri="{FF2B5EF4-FFF2-40B4-BE49-F238E27FC236}">
                <a16:creationId xmlns:a16="http://schemas.microsoft.com/office/drawing/2014/main" id="{FD472416-BB07-4748-A7C5-7477ED3DD77A}"/>
              </a:ext>
            </a:extLst>
          </p:cNvPr>
          <p:cNvSpPr/>
          <p:nvPr/>
        </p:nvSpPr>
        <p:spPr>
          <a:xfrm>
            <a:off x="1271464" y="4053692"/>
            <a:ext cx="2016222" cy="2201030"/>
          </a:xfrm>
          <a:prstGeom prst="roundRect">
            <a:avLst/>
          </a:prstGeom>
          <a:solidFill>
            <a:srgbClr val="C5F1C5"/>
          </a:solidFill>
          <a:ln>
            <a:solidFill>
              <a:srgbClr val="228B2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Für Eintragung ins Berufsregister </a:t>
            </a:r>
            <a:r>
              <a:rPr lang="de-DE" sz="1100" b="0" dirty="0">
                <a:solidFill>
                  <a:schemeClr val="tx1"/>
                </a:solidFill>
                <a:latin typeface="Century Gothic" panose="020B0502020202020204" pitchFamily="34" charset="0"/>
              </a:rPr>
              <a:t>als Nachhaltigkeitsprüfer 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notwendig:</a:t>
            </a:r>
          </a:p>
        </p:txBody>
      </p:sp>
      <p:sp>
        <p:nvSpPr>
          <p:cNvPr id="123912" name="Rechteck 123911">
            <a:extLst>
              <a:ext uri="{FF2B5EF4-FFF2-40B4-BE49-F238E27FC236}">
                <a16:creationId xmlns:a16="http://schemas.microsoft.com/office/drawing/2014/main" id="{FC0ABD30-A1CF-4434-AEBF-6312329964E3}"/>
              </a:ext>
            </a:extLst>
          </p:cNvPr>
          <p:cNvSpPr/>
          <p:nvPr/>
        </p:nvSpPr>
        <p:spPr>
          <a:xfrm>
            <a:off x="1487488" y="4967303"/>
            <a:ext cx="1641895" cy="1053985"/>
          </a:xfrm>
          <a:prstGeom prst="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latin typeface="Century Gothic" panose="020B0502020202020204" pitchFamily="34" charset="0"/>
              </a:rPr>
              <a:t>Nachweis der Teilnahme an </a:t>
            </a:r>
            <a:br>
              <a:rPr lang="de-DE" sz="1100" dirty="0">
                <a:latin typeface="Century Gothic" panose="020B0502020202020204" pitchFamily="34" charset="0"/>
              </a:rPr>
            </a:br>
            <a:r>
              <a:rPr lang="de-DE" sz="1100" dirty="0">
                <a:highlight>
                  <a:srgbClr val="FF0000"/>
                </a:highlight>
                <a:latin typeface="Century Gothic" panose="020B0502020202020204" pitchFamily="34" charset="0"/>
              </a:rPr>
              <a:t>40 Stunden</a:t>
            </a:r>
            <a:r>
              <a:rPr lang="de-DE" sz="1100" dirty="0">
                <a:latin typeface="Century Gothic" panose="020B0502020202020204" pitchFamily="34" charset="0"/>
              </a:rPr>
              <a:t> Fortbildung im Bereich Nachhaltigkeit</a:t>
            </a:r>
          </a:p>
        </p:txBody>
      </p:sp>
    </p:spTree>
    <p:extLst>
      <p:ext uri="{BB962C8B-B14F-4D97-AF65-F5344CB8AC3E}">
        <p14:creationId xmlns:p14="http://schemas.microsoft.com/office/powerpoint/2010/main" val="820290320"/>
      </p:ext>
    </p:extLst>
  </p:cSld>
  <p:clrMapOvr>
    <a:masterClrMapping/>
  </p:clrMapOvr>
  <p:transition spd="slow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3B751CCD-4806-4FAD-89E4-E50CA573DFC5}"/>
              </a:ext>
            </a:extLst>
          </p:cNvPr>
          <p:cNvSpPr/>
          <p:nvPr/>
        </p:nvSpPr>
        <p:spPr>
          <a:xfrm>
            <a:off x="6685536" y="1027925"/>
            <a:ext cx="1634720" cy="334775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02C1A212-735A-4B1B-9E01-6013ABE71E05}"/>
              </a:ext>
            </a:extLst>
          </p:cNvPr>
          <p:cNvSpPr txBox="1"/>
          <p:nvPr/>
        </p:nvSpPr>
        <p:spPr>
          <a:xfrm>
            <a:off x="8752304" y="4345321"/>
            <a:ext cx="338554" cy="20445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vert270" wrap="square" rtlCol="0" anchor="ctr">
            <a:spAutoFit/>
          </a:bodyPr>
          <a:lstStyle/>
          <a:p>
            <a:pPr algn="ctr"/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Neue Fassung</a:t>
            </a:r>
          </a:p>
        </p:txBody>
      </p:sp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84684" y="422840"/>
            <a:ext cx="112389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 algn="ctr"/>
            <a:r>
              <a:rPr lang="de-DE" altLang="de-DE" sz="2400" b="1" dirty="0">
                <a:latin typeface="Century Gothic" panose="020B0502020202020204" pitchFamily="34" charset="0"/>
              </a:rPr>
              <a:t> </a:t>
            </a:r>
            <a:r>
              <a:rPr lang="de-DE" altLang="de-DE" b="1" dirty="0">
                <a:solidFill>
                  <a:srgbClr val="228B22"/>
                </a:solidFill>
                <a:latin typeface="Century Gothic" panose="020B0502020202020204" pitchFamily="34" charset="0"/>
              </a:rPr>
              <a:t>Unser Fortbildungsangebot zur Nachhaltigkeit</a:t>
            </a:r>
          </a:p>
        </p:txBody>
      </p:sp>
      <p:sp>
        <p:nvSpPr>
          <p:cNvPr id="3" name="Pfeil: nach rechts 2">
            <a:extLst>
              <a:ext uri="{FF2B5EF4-FFF2-40B4-BE49-F238E27FC236}">
                <a16:creationId xmlns:a16="http://schemas.microsoft.com/office/drawing/2014/main" id="{8A657636-DAA4-4509-94C3-9B3A9BD0ED77}"/>
              </a:ext>
            </a:extLst>
          </p:cNvPr>
          <p:cNvSpPr/>
          <p:nvPr/>
        </p:nvSpPr>
        <p:spPr>
          <a:xfrm>
            <a:off x="2639616" y="3429000"/>
            <a:ext cx="4032448" cy="72008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highlight>
                  <a:srgbClr val="FF0000"/>
                </a:highlight>
                <a:latin typeface="Century Gothic" panose="020B0502020202020204" pitchFamily="34" charset="0"/>
              </a:rPr>
              <a:t>2025</a:t>
            </a:r>
          </a:p>
        </p:txBody>
      </p:sp>
      <p:sp>
        <p:nvSpPr>
          <p:cNvPr id="21" name="Pfeil: nach rechts 20">
            <a:extLst>
              <a:ext uri="{FF2B5EF4-FFF2-40B4-BE49-F238E27FC236}">
                <a16:creationId xmlns:a16="http://schemas.microsoft.com/office/drawing/2014/main" id="{61176EA3-BD36-4AA2-8583-7E53A2C96895}"/>
              </a:ext>
            </a:extLst>
          </p:cNvPr>
          <p:cNvSpPr/>
          <p:nvPr/>
        </p:nvSpPr>
        <p:spPr>
          <a:xfrm>
            <a:off x="6824415" y="3676422"/>
            <a:ext cx="4672184" cy="754420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highlight>
                  <a:srgbClr val="FF0000"/>
                </a:highlight>
              </a:rPr>
              <a:t>2026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B5FA44E2-09E7-455B-A57E-DFEBC292F5BC}"/>
              </a:ext>
            </a:extLst>
          </p:cNvPr>
          <p:cNvSpPr/>
          <p:nvPr/>
        </p:nvSpPr>
        <p:spPr>
          <a:xfrm>
            <a:off x="482759" y="3604374"/>
            <a:ext cx="1944216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dirty="0">
                <a:highlight>
                  <a:srgbClr val="FF0000"/>
                </a:highlight>
                <a:latin typeface="Century Gothic" panose="020B0502020202020204" pitchFamily="34" charset="0"/>
              </a:rPr>
              <a:t>2024</a:t>
            </a:r>
            <a:endParaRPr lang="de-DE" sz="400" dirty="0">
              <a:highlight>
                <a:srgbClr val="FF0000"/>
              </a:highlight>
              <a:latin typeface="Century Gothic" panose="020B0502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84145502-5FCB-4441-9B34-FC09FBB42A37}"/>
              </a:ext>
            </a:extLst>
          </p:cNvPr>
          <p:cNvSpPr/>
          <p:nvPr/>
        </p:nvSpPr>
        <p:spPr>
          <a:xfrm>
            <a:off x="479376" y="1412776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1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Überblick NB</a:t>
            </a:r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308DA4BF-EBA3-41D9-8AB5-25E37FC9DECB}"/>
              </a:ext>
            </a:extLst>
          </p:cNvPr>
          <p:cNvSpPr/>
          <p:nvPr/>
        </p:nvSpPr>
        <p:spPr>
          <a:xfrm>
            <a:off x="482268" y="1765615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2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ESG-Management</a:t>
            </a:r>
          </a:p>
        </p:txBody>
      </p:sp>
      <p:sp>
        <p:nvSpPr>
          <p:cNvPr id="29" name="Rechteck 28">
            <a:extLst>
              <a:ext uri="{FF2B5EF4-FFF2-40B4-BE49-F238E27FC236}">
                <a16:creationId xmlns:a16="http://schemas.microsoft.com/office/drawing/2014/main" id="{067DCD36-70F2-4093-BE13-3B26A1A8004C}"/>
              </a:ext>
            </a:extLst>
          </p:cNvPr>
          <p:cNvSpPr/>
          <p:nvPr/>
        </p:nvSpPr>
        <p:spPr>
          <a:xfrm>
            <a:off x="485160" y="2118454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3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 EU </a:t>
            </a:r>
            <a:r>
              <a:rPr lang="de-DE" sz="10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Tax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 VO</a:t>
            </a:r>
          </a:p>
        </p:txBody>
      </p:sp>
      <p:sp>
        <p:nvSpPr>
          <p:cNvPr id="30" name="Rechteck 29">
            <a:extLst>
              <a:ext uri="{FF2B5EF4-FFF2-40B4-BE49-F238E27FC236}">
                <a16:creationId xmlns:a16="http://schemas.microsoft.com/office/drawing/2014/main" id="{150B7397-E7A4-40A0-91D3-5EEA86DC718A}"/>
              </a:ext>
            </a:extLst>
          </p:cNvPr>
          <p:cNvSpPr/>
          <p:nvPr/>
        </p:nvSpPr>
        <p:spPr>
          <a:xfrm>
            <a:off x="488052" y="2471293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4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Cross-over und Klima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F2CBBAB4-2BD8-4678-9757-6C453F67C2B9}"/>
              </a:ext>
            </a:extLst>
          </p:cNvPr>
          <p:cNvSpPr/>
          <p:nvPr/>
        </p:nvSpPr>
        <p:spPr>
          <a:xfrm>
            <a:off x="490944" y="2824132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5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Umwelt, Soziales, </a:t>
            </a:r>
            <a:r>
              <a:rPr lang="de-DE" sz="10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Governance</a:t>
            </a:r>
            <a:endParaRPr lang="de-DE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6BF1C451-9F12-4E0E-8C94-972B1B6B867F}"/>
              </a:ext>
            </a:extLst>
          </p:cNvPr>
          <p:cNvSpPr/>
          <p:nvPr/>
        </p:nvSpPr>
        <p:spPr>
          <a:xfrm>
            <a:off x="493836" y="3176971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ESGP 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Prüfung NB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F868315-F531-4C29-8E26-749C965EF51D}"/>
              </a:ext>
            </a:extLst>
          </p:cNvPr>
          <p:cNvSpPr/>
          <p:nvPr/>
        </p:nvSpPr>
        <p:spPr>
          <a:xfrm>
            <a:off x="2144236" y="1412776"/>
            <a:ext cx="282739" cy="2052227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40,5 Stunden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B33CE896-C064-4EBC-9497-5B830BE1D1D9}"/>
              </a:ext>
            </a:extLst>
          </p:cNvPr>
          <p:cNvSpPr/>
          <p:nvPr/>
        </p:nvSpPr>
        <p:spPr>
          <a:xfrm>
            <a:off x="2625752" y="2255696"/>
            <a:ext cx="1008112" cy="8661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 aktuell 04/2025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(Zwischen-Update)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FE4ED06B-6280-47B1-833A-93725580C275}"/>
              </a:ext>
            </a:extLst>
          </p:cNvPr>
          <p:cNvSpPr/>
          <p:nvPr/>
        </p:nvSpPr>
        <p:spPr>
          <a:xfrm>
            <a:off x="3789448" y="2248739"/>
            <a:ext cx="1008112" cy="8661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 aktuell 09/2025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(Zwischen-Update)</a:t>
            </a:r>
          </a:p>
        </p:txBody>
      </p:sp>
      <p:sp>
        <p:nvSpPr>
          <p:cNvPr id="41" name="Rechteck 40">
            <a:extLst>
              <a:ext uri="{FF2B5EF4-FFF2-40B4-BE49-F238E27FC236}">
                <a16:creationId xmlns:a16="http://schemas.microsoft.com/office/drawing/2014/main" id="{514844CE-5E46-4BCD-AA63-70C82B8703AF}"/>
              </a:ext>
            </a:extLst>
          </p:cNvPr>
          <p:cNvSpPr/>
          <p:nvPr/>
        </p:nvSpPr>
        <p:spPr>
          <a:xfrm>
            <a:off x="4930008" y="2245979"/>
            <a:ext cx="1008112" cy="8661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 aktuell 11/2025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(Zwischen-Update)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EA1A5759-C8DD-41FC-A85E-2A8D9F9733F0}"/>
              </a:ext>
            </a:extLst>
          </p:cNvPr>
          <p:cNvSpPr/>
          <p:nvPr/>
        </p:nvSpPr>
        <p:spPr>
          <a:xfrm>
            <a:off x="2632193" y="3121881"/>
            <a:ext cx="1008112" cy="307119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0,75 Std.</a:t>
            </a: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23D0293A-24CB-47E9-941B-026FC14AAF78}"/>
              </a:ext>
            </a:extLst>
          </p:cNvPr>
          <p:cNvSpPr/>
          <p:nvPr/>
        </p:nvSpPr>
        <p:spPr>
          <a:xfrm>
            <a:off x="3785679" y="3112164"/>
            <a:ext cx="1008112" cy="307119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0,75 Std.</a:t>
            </a:r>
          </a:p>
        </p:txBody>
      </p:sp>
      <p:sp>
        <p:nvSpPr>
          <p:cNvPr id="46" name="Rechteck 45">
            <a:extLst>
              <a:ext uri="{FF2B5EF4-FFF2-40B4-BE49-F238E27FC236}">
                <a16:creationId xmlns:a16="http://schemas.microsoft.com/office/drawing/2014/main" id="{5B5F586A-7467-4F2F-8E48-A60F00A5F1D4}"/>
              </a:ext>
            </a:extLst>
          </p:cNvPr>
          <p:cNvSpPr/>
          <p:nvPr/>
        </p:nvSpPr>
        <p:spPr>
          <a:xfrm>
            <a:off x="4926239" y="3112163"/>
            <a:ext cx="1008112" cy="307119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0,75 Std.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6126D41B-683E-4847-8509-2481BB4A167E}"/>
              </a:ext>
            </a:extLst>
          </p:cNvPr>
          <p:cNvSpPr/>
          <p:nvPr/>
        </p:nvSpPr>
        <p:spPr>
          <a:xfrm>
            <a:off x="2625114" y="1900087"/>
            <a:ext cx="3299612" cy="30711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00" dirty="0">
                <a:solidFill>
                  <a:srgbClr val="FF0000"/>
                </a:solidFill>
                <a:latin typeface="Century Gothic" panose="020B0502020202020204" pitchFamily="34" charset="0"/>
              </a:rPr>
              <a:t>gebührenfrei</a:t>
            </a:r>
          </a:p>
        </p:txBody>
      </p:sp>
      <p:sp>
        <p:nvSpPr>
          <p:cNvPr id="48" name="Rechteck 47">
            <a:extLst>
              <a:ext uri="{FF2B5EF4-FFF2-40B4-BE49-F238E27FC236}">
                <a16:creationId xmlns:a16="http://schemas.microsoft.com/office/drawing/2014/main" id="{576754C3-E4D4-49C9-A85E-742EB29E23C6}"/>
              </a:ext>
            </a:extLst>
          </p:cNvPr>
          <p:cNvSpPr/>
          <p:nvPr/>
        </p:nvSpPr>
        <p:spPr>
          <a:xfrm>
            <a:off x="5420670" y="4641076"/>
            <a:ext cx="1107378" cy="1460718"/>
          </a:xfrm>
          <a:prstGeom prst="rect">
            <a:avLst/>
          </a:prstGeom>
          <a:solidFill>
            <a:schemeClr val="bg1">
              <a:lumMod val="85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Antrag bei WPK   auf Registrierung als </a:t>
            </a:r>
            <a:r>
              <a:rPr lang="de-DE" sz="1050" dirty="0" err="1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PfNB</a:t>
            </a:r>
            <a:r>
              <a:rPr lang="de-DE" sz="105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 möglich</a:t>
            </a:r>
            <a:br>
              <a:rPr lang="de-DE" sz="105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</a:b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mit  Nachweis </a:t>
            </a:r>
            <a:r>
              <a:rPr lang="de-DE" sz="105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über 40 h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ESG-Fortbildung</a:t>
            </a:r>
          </a:p>
        </p:txBody>
      </p:sp>
      <p:sp>
        <p:nvSpPr>
          <p:cNvPr id="9" name="Pfeil: nach oben 8">
            <a:extLst>
              <a:ext uri="{FF2B5EF4-FFF2-40B4-BE49-F238E27FC236}">
                <a16:creationId xmlns:a16="http://schemas.microsoft.com/office/drawing/2014/main" id="{203B5B71-61C1-4294-9A2E-8F0ED234E73D}"/>
              </a:ext>
            </a:extLst>
          </p:cNvPr>
          <p:cNvSpPr/>
          <p:nvPr/>
        </p:nvSpPr>
        <p:spPr>
          <a:xfrm>
            <a:off x="5924726" y="3911279"/>
            <a:ext cx="171274" cy="66985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5D122C3-3A64-4491-A629-76650E3FE882}"/>
              </a:ext>
            </a:extLst>
          </p:cNvPr>
          <p:cNvSpPr txBox="1"/>
          <p:nvPr/>
        </p:nvSpPr>
        <p:spPr>
          <a:xfrm>
            <a:off x="5506307" y="3787896"/>
            <a:ext cx="5040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§§</a:t>
            </a:r>
          </a:p>
        </p:txBody>
      </p:sp>
      <p:sp>
        <p:nvSpPr>
          <p:cNvPr id="11" name="Rechteck: abgerundete Ecken 10">
            <a:extLst>
              <a:ext uri="{FF2B5EF4-FFF2-40B4-BE49-F238E27FC236}">
                <a16:creationId xmlns:a16="http://schemas.microsoft.com/office/drawing/2014/main" id="{D1B5B23A-AA00-4CEB-99B2-D18566184318}"/>
              </a:ext>
            </a:extLst>
          </p:cNvPr>
          <p:cNvSpPr/>
          <p:nvPr/>
        </p:nvSpPr>
        <p:spPr>
          <a:xfrm>
            <a:off x="4345781" y="4039752"/>
            <a:ext cx="1628926" cy="51874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de-DE" sz="1000" dirty="0">
                <a:solidFill>
                  <a:schemeClr val="tx1"/>
                </a:solidFill>
                <a:latin typeface="Century Gothic" panose="020B0502020202020204" pitchFamily="34" charset="0"/>
              </a:rPr>
              <a:t>Annahme: Verabschiedung CSRD-</a:t>
            </a:r>
            <a:r>
              <a:rPr lang="de-DE" sz="10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UmsG</a:t>
            </a:r>
            <a:endParaRPr lang="de-DE" sz="100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49" name="Rechteck 48">
            <a:extLst>
              <a:ext uri="{FF2B5EF4-FFF2-40B4-BE49-F238E27FC236}">
                <a16:creationId xmlns:a16="http://schemas.microsoft.com/office/drawing/2014/main" id="{27E0F9FD-F3D7-4262-83D6-888FC4C91956}"/>
              </a:ext>
            </a:extLst>
          </p:cNvPr>
          <p:cNvSpPr/>
          <p:nvPr/>
        </p:nvSpPr>
        <p:spPr>
          <a:xfrm>
            <a:off x="6824415" y="1328023"/>
            <a:ext cx="1363586" cy="83320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 Next-level Update  Teil I: </a:t>
            </a:r>
            <a:r>
              <a:rPr lang="de-DE" sz="1050" dirty="0">
                <a:solidFill>
                  <a:schemeClr val="tx1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(CSRD &amp; ESRS „nach Omnibus“)</a:t>
            </a:r>
          </a:p>
        </p:txBody>
      </p:sp>
      <p:sp>
        <p:nvSpPr>
          <p:cNvPr id="50" name="Rechteck 49">
            <a:extLst>
              <a:ext uri="{FF2B5EF4-FFF2-40B4-BE49-F238E27FC236}">
                <a16:creationId xmlns:a16="http://schemas.microsoft.com/office/drawing/2014/main" id="{7C8590BD-316A-40BB-BBD5-C64D11F479D7}"/>
              </a:ext>
            </a:extLst>
          </p:cNvPr>
          <p:cNvSpPr/>
          <p:nvPr/>
        </p:nvSpPr>
        <p:spPr>
          <a:xfrm>
            <a:off x="6824415" y="2161225"/>
            <a:ext cx="1363586" cy="307119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3 Std.</a:t>
            </a:r>
          </a:p>
        </p:txBody>
      </p:sp>
      <p:sp>
        <p:nvSpPr>
          <p:cNvPr id="51" name="Rechteck 50">
            <a:extLst>
              <a:ext uri="{FF2B5EF4-FFF2-40B4-BE49-F238E27FC236}">
                <a16:creationId xmlns:a16="http://schemas.microsoft.com/office/drawing/2014/main" id="{582F1420-6E8D-490B-983C-669B144CA359}"/>
              </a:ext>
            </a:extLst>
          </p:cNvPr>
          <p:cNvSpPr/>
          <p:nvPr/>
        </p:nvSpPr>
        <p:spPr>
          <a:xfrm>
            <a:off x="6829297" y="2711147"/>
            <a:ext cx="1363586" cy="7696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 Next-level Update  Teil II: </a:t>
            </a:r>
            <a:r>
              <a:rPr lang="de-DE" sz="1050" dirty="0">
                <a:solidFill>
                  <a:schemeClr val="tx1"/>
                </a:solidFill>
                <a:highlight>
                  <a:srgbClr val="FFFF00"/>
                </a:highlight>
                <a:latin typeface="Century Gothic" panose="020B0502020202020204" pitchFamily="34" charset="0"/>
              </a:rPr>
              <a:t>(VSME-Reporting)</a:t>
            </a:r>
          </a:p>
        </p:txBody>
      </p:sp>
      <p:sp>
        <p:nvSpPr>
          <p:cNvPr id="52" name="Rechteck 51">
            <a:extLst>
              <a:ext uri="{FF2B5EF4-FFF2-40B4-BE49-F238E27FC236}">
                <a16:creationId xmlns:a16="http://schemas.microsoft.com/office/drawing/2014/main" id="{3500A56F-8B59-44CA-98DB-BBE5D981BB0F}"/>
              </a:ext>
            </a:extLst>
          </p:cNvPr>
          <p:cNvSpPr/>
          <p:nvPr/>
        </p:nvSpPr>
        <p:spPr>
          <a:xfrm>
            <a:off x="6829297" y="3480777"/>
            <a:ext cx="1363586" cy="307119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3 Std.</a:t>
            </a:r>
          </a:p>
        </p:txBody>
      </p:sp>
      <p:sp>
        <p:nvSpPr>
          <p:cNvPr id="53" name="Rechteck 52">
            <a:extLst>
              <a:ext uri="{FF2B5EF4-FFF2-40B4-BE49-F238E27FC236}">
                <a16:creationId xmlns:a16="http://schemas.microsoft.com/office/drawing/2014/main" id="{FEFBC271-8156-47BE-8FD8-E5433A8F1F8D}"/>
              </a:ext>
            </a:extLst>
          </p:cNvPr>
          <p:cNvSpPr/>
          <p:nvPr/>
        </p:nvSpPr>
        <p:spPr>
          <a:xfrm>
            <a:off x="9105876" y="4337599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1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Überblick NB</a:t>
            </a:r>
          </a:p>
        </p:txBody>
      </p:sp>
      <p:sp>
        <p:nvSpPr>
          <p:cNvPr id="54" name="Rechteck 53">
            <a:extLst>
              <a:ext uri="{FF2B5EF4-FFF2-40B4-BE49-F238E27FC236}">
                <a16:creationId xmlns:a16="http://schemas.microsoft.com/office/drawing/2014/main" id="{C39836D4-7484-418B-A2B7-39ED95866933}"/>
              </a:ext>
            </a:extLst>
          </p:cNvPr>
          <p:cNvSpPr/>
          <p:nvPr/>
        </p:nvSpPr>
        <p:spPr>
          <a:xfrm>
            <a:off x="9108768" y="4690438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2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ESG-Management</a:t>
            </a:r>
          </a:p>
        </p:txBody>
      </p:sp>
      <p:sp>
        <p:nvSpPr>
          <p:cNvPr id="55" name="Rechteck 54">
            <a:extLst>
              <a:ext uri="{FF2B5EF4-FFF2-40B4-BE49-F238E27FC236}">
                <a16:creationId xmlns:a16="http://schemas.microsoft.com/office/drawing/2014/main" id="{42B0B1E4-98DA-434E-B23D-EC699ECA3A28}"/>
              </a:ext>
            </a:extLst>
          </p:cNvPr>
          <p:cNvSpPr/>
          <p:nvPr/>
        </p:nvSpPr>
        <p:spPr>
          <a:xfrm>
            <a:off x="9111660" y="5043277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3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 EU </a:t>
            </a:r>
            <a:r>
              <a:rPr lang="de-DE" sz="10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Tax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 VO + </a:t>
            </a:r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VSME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F92C9DCC-593E-47B1-836C-B3E0355ECFD1}"/>
              </a:ext>
            </a:extLst>
          </p:cNvPr>
          <p:cNvSpPr/>
          <p:nvPr/>
        </p:nvSpPr>
        <p:spPr>
          <a:xfrm>
            <a:off x="9114552" y="5396116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4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Cross-over und Klima</a:t>
            </a:r>
          </a:p>
        </p:txBody>
      </p:sp>
      <p:sp>
        <p:nvSpPr>
          <p:cNvPr id="57" name="Rechteck 56">
            <a:extLst>
              <a:ext uri="{FF2B5EF4-FFF2-40B4-BE49-F238E27FC236}">
                <a16:creationId xmlns:a16="http://schemas.microsoft.com/office/drawing/2014/main" id="{85B5D260-548E-46DA-8FAD-D5857A71DCA8}"/>
              </a:ext>
            </a:extLst>
          </p:cNvPr>
          <p:cNvSpPr/>
          <p:nvPr/>
        </p:nvSpPr>
        <p:spPr>
          <a:xfrm>
            <a:off x="9117444" y="5748955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ESGB 5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Umwelt, Soziales, </a:t>
            </a:r>
            <a:r>
              <a:rPr lang="de-DE" sz="105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Governance</a:t>
            </a:r>
            <a:endParaRPr lang="de-DE" sz="1050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58" name="Rechteck 57">
            <a:extLst>
              <a:ext uri="{FF2B5EF4-FFF2-40B4-BE49-F238E27FC236}">
                <a16:creationId xmlns:a16="http://schemas.microsoft.com/office/drawing/2014/main" id="{9BAE1DEB-E7A9-492D-8019-79CD97799DEF}"/>
              </a:ext>
            </a:extLst>
          </p:cNvPr>
          <p:cNvSpPr/>
          <p:nvPr/>
        </p:nvSpPr>
        <p:spPr>
          <a:xfrm>
            <a:off x="9090858" y="6101794"/>
            <a:ext cx="1656184" cy="288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050" dirty="0">
                <a:solidFill>
                  <a:schemeClr val="bg1"/>
                </a:solidFill>
                <a:highlight>
                  <a:srgbClr val="228B22"/>
                </a:highlight>
                <a:latin typeface="Century Gothic" panose="020B0502020202020204" pitchFamily="34" charset="0"/>
              </a:rPr>
              <a:t>ESGP  </a:t>
            </a:r>
            <a:r>
              <a:rPr lang="de-DE" sz="105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050" dirty="0">
                <a:solidFill>
                  <a:schemeClr val="tx1"/>
                </a:solidFill>
                <a:latin typeface="Century Gothic" panose="020B0502020202020204" pitchFamily="34" charset="0"/>
              </a:rPr>
              <a:t>Prüfung NB</a:t>
            </a:r>
          </a:p>
        </p:txBody>
      </p:sp>
      <p:sp>
        <p:nvSpPr>
          <p:cNvPr id="59" name="Rechteck 58">
            <a:extLst>
              <a:ext uri="{FF2B5EF4-FFF2-40B4-BE49-F238E27FC236}">
                <a16:creationId xmlns:a16="http://schemas.microsoft.com/office/drawing/2014/main" id="{4855EE48-439A-425A-8552-96214C3D7B3E}"/>
              </a:ext>
            </a:extLst>
          </p:cNvPr>
          <p:cNvSpPr/>
          <p:nvPr/>
        </p:nvSpPr>
        <p:spPr>
          <a:xfrm>
            <a:off x="10743971" y="4345321"/>
            <a:ext cx="282739" cy="2052227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de-DE" sz="1050" dirty="0">
                <a:solidFill>
                  <a:srgbClr val="FF0000"/>
                </a:solidFill>
                <a:latin typeface="Century Gothic" panose="020B0502020202020204" pitchFamily="34" charset="0"/>
              </a:rPr>
              <a:t>40,5 Stunden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2C724FB-AC7C-42E6-AE28-9D31064589A3}"/>
              </a:ext>
            </a:extLst>
          </p:cNvPr>
          <p:cNvSpPr txBox="1"/>
          <p:nvPr/>
        </p:nvSpPr>
        <p:spPr>
          <a:xfrm>
            <a:off x="7032104" y="3957173"/>
            <a:ext cx="11558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latin typeface="Century Gothic" panose="020B0502020202020204" pitchFamily="34" charset="0"/>
              </a:rPr>
              <a:t>ab </a:t>
            </a:r>
            <a:r>
              <a:rPr lang="de-DE" sz="1100" dirty="0">
                <a:latin typeface="Century Gothic" panose="020B0502020202020204" pitchFamily="34" charset="0"/>
              </a:rPr>
              <a:t>01.01.2026</a:t>
            </a:r>
            <a:endParaRPr lang="de-DE" sz="1050" dirty="0">
              <a:latin typeface="Century Gothic" panose="020B0502020202020204" pitchFamily="34" charset="0"/>
            </a:endParaRPr>
          </a:p>
        </p:txBody>
      </p:sp>
      <p:sp>
        <p:nvSpPr>
          <p:cNvPr id="60" name="Textfeld 59">
            <a:extLst>
              <a:ext uri="{FF2B5EF4-FFF2-40B4-BE49-F238E27FC236}">
                <a16:creationId xmlns:a16="http://schemas.microsoft.com/office/drawing/2014/main" id="{236A8683-62DD-4CC8-961A-CB6D3D19CD84}"/>
              </a:ext>
            </a:extLst>
          </p:cNvPr>
          <p:cNvSpPr txBox="1"/>
          <p:nvPr/>
        </p:nvSpPr>
        <p:spPr>
          <a:xfrm>
            <a:off x="9410337" y="3859659"/>
            <a:ext cx="20862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latin typeface="Century Gothic" panose="020B0502020202020204" pitchFamily="34" charset="0"/>
              </a:rPr>
              <a:t>MUSS: zur Erstregistrierung ab 01.07.2026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202EA91C-A543-4FC2-8EA7-A5C4742D55AD}"/>
              </a:ext>
            </a:extLst>
          </p:cNvPr>
          <p:cNvSpPr/>
          <p:nvPr/>
        </p:nvSpPr>
        <p:spPr>
          <a:xfrm>
            <a:off x="8406647" y="2574768"/>
            <a:ext cx="2943652" cy="104281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Alle Fortbildungen 2026 als: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Premium-Webinar </a:t>
            </a:r>
            <a:r>
              <a:rPr lang="de-DE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Live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Premium-Webinar </a:t>
            </a:r>
            <a:r>
              <a:rPr lang="de-DE" sz="11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OnDemand</a:t>
            </a:r>
            <a:endParaRPr lang="de-DE" sz="11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Präsenz-Seminar </a:t>
            </a:r>
            <a:r>
              <a:rPr lang="de-DE" sz="1100" i="1" dirty="0">
                <a:solidFill>
                  <a:schemeClr val="tx1"/>
                </a:solidFill>
                <a:latin typeface="Century Gothic" panose="020B0502020202020204" pitchFamily="34" charset="0"/>
              </a:rPr>
              <a:t>in Baden-Baden</a:t>
            </a:r>
          </a:p>
        </p:txBody>
      </p:sp>
      <p:sp>
        <p:nvSpPr>
          <p:cNvPr id="61" name="Rechteck: abgerundete Ecken 60">
            <a:extLst>
              <a:ext uri="{FF2B5EF4-FFF2-40B4-BE49-F238E27FC236}">
                <a16:creationId xmlns:a16="http://schemas.microsoft.com/office/drawing/2014/main" id="{27ED5337-DF18-461B-9014-B6FE43446F8C}"/>
              </a:ext>
            </a:extLst>
          </p:cNvPr>
          <p:cNvSpPr/>
          <p:nvPr/>
        </p:nvSpPr>
        <p:spPr>
          <a:xfrm>
            <a:off x="422896" y="5485018"/>
            <a:ext cx="2648768" cy="48620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Alle Fortbildungen 2024/2025 als: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Premium-Webinar </a:t>
            </a:r>
            <a:r>
              <a:rPr lang="de-DE" sz="1100" i="1" dirty="0" err="1">
                <a:solidFill>
                  <a:schemeClr val="tx1"/>
                </a:solidFill>
                <a:latin typeface="Century Gothic" panose="020B0502020202020204" pitchFamily="34" charset="0"/>
              </a:rPr>
              <a:t>OnDemand</a:t>
            </a:r>
            <a:endParaRPr lang="de-DE" sz="1100" i="1" dirty="0">
              <a:solidFill>
                <a:schemeClr val="tx1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8E869066-DB3D-4E50-9468-E1E90E72E54F}"/>
              </a:ext>
            </a:extLst>
          </p:cNvPr>
          <p:cNvSpPr/>
          <p:nvPr/>
        </p:nvSpPr>
        <p:spPr>
          <a:xfrm>
            <a:off x="263352" y="1097466"/>
            <a:ext cx="3007089" cy="20370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„MUSS“ zur Erstregistrierung</a:t>
            </a:r>
          </a:p>
        </p:txBody>
      </p:sp>
      <p:sp>
        <p:nvSpPr>
          <p:cNvPr id="62" name="Rechteck: abgerundete Ecken 61">
            <a:extLst>
              <a:ext uri="{FF2B5EF4-FFF2-40B4-BE49-F238E27FC236}">
                <a16:creationId xmlns:a16="http://schemas.microsoft.com/office/drawing/2014/main" id="{1839A8CE-C30E-4B59-9EEF-B0296ECE7009}"/>
              </a:ext>
            </a:extLst>
          </p:cNvPr>
          <p:cNvSpPr/>
          <p:nvPr/>
        </p:nvSpPr>
        <p:spPr>
          <a:xfrm>
            <a:off x="3446828" y="1654990"/>
            <a:ext cx="1656184" cy="21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„KANN“</a:t>
            </a:r>
          </a:p>
        </p:txBody>
      </p:sp>
      <p:sp>
        <p:nvSpPr>
          <p:cNvPr id="63" name="Rechteck: abgerundete Ecken 62">
            <a:extLst>
              <a:ext uri="{FF2B5EF4-FFF2-40B4-BE49-F238E27FC236}">
                <a16:creationId xmlns:a16="http://schemas.microsoft.com/office/drawing/2014/main" id="{6A79B9BE-62F0-474E-9410-1F2C4651188B}"/>
              </a:ext>
            </a:extLst>
          </p:cNvPr>
          <p:cNvSpPr/>
          <p:nvPr/>
        </p:nvSpPr>
        <p:spPr>
          <a:xfrm>
            <a:off x="6685536" y="1116566"/>
            <a:ext cx="1656184" cy="21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Update – „SOLL“</a:t>
            </a:r>
          </a:p>
        </p:txBody>
      </p:sp>
      <p:sp>
        <p:nvSpPr>
          <p:cNvPr id="64" name="Rechteck: abgerundete Ecken 63">
            <a:extLst>
              <a:ext uri="{FF2B5EF4-FFF2-40B4-BE49-F238E27FC236}">
                <a16:creationId xmlns:a16="http://schemas.microsoft.com/office/drawing/2014/main" id="{465844AD-2FBF-4374-9A40-F32747CFF7A9}"/>
              </a:ext>
            </a:extLst>
          </p:cNvPr>
          <p:cNvSpPr/>
          <p:nvPr/>
        </p:nvSpPr>
        <p:spPr>
          <a:xfrm>
            <a:off x="6734697" y="2478298"/>
            <a:ext cx="1656184" cy="21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Update – „SOLL“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BC51DE8-3348-49B6-8EA8-AA2BAAB76380}"/>
              </a:ext>
            </a:extLst>
          </p:cNvPr>
          <p:cNvSpPr/>
          <p:nvPr/>
        </p:nvSpPr>
        <p:spPr>
          <a:xfrm>
            <a:off x="535519" y="4098676"/>
            <a:ext cx="1891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01.06.2024 – 31.12.2024</a:t>
            </a:r>
          </a:p>
        </p:txBody>
      </p:sp>
      <p:sp>
        <p:nvSpPr>
          <p:cNvPr id="65" name="Rechteck 64">
            <a:extLst>
              <a:ext uri="{FF2B5EF4-FFF2-40B4-BE49-F238E27FC236}">
                <a16:creationId xmlns:a16="http://schemas.microsoft.com/office/drawing/2014/main" id="{C28598BC-D19C-49EB-831B-BD7DD56E84D6}"/>
              </a:ext>
            </a:extLst>
          </p:cNvPr>
          <p:cNvSpPr/>
          <p:nvPr/>
        </p:nvSpPr>
        <p:spPr>
          <a:xfrm>
            <a:off x="2611969" y="4098676"/>
            <a:ext cx="211632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sz="1200" dirty="0">
                <a:latin typeface="Century Gothic" panose="020B0502020202020204" pitchFamily="34" charset="0"/>
              </a:rPr>
              <a:t>01.04.2025 – 31.12.2025</a:t>
            </a:r>
          </a:p>
        </p:txBody>
      </p:sp>
      <p:sp>
        <p:nvSpPr>
          <p:cNvPr id="67" name="Rechteck 66">
            <a:extLst>
              <a:ext uri="{FF2B5EF4-FFF2-40B4-BE49-F238E27FC236}">
                <a16:creationId xmlns:a16="http://schemas.microsoft.com/office/drawing/2014/main" id="{84C947D3-8C0F-4D88-9B27-CF4F1F3DE556}"/>
              </a:ext>
            </a:extLst>
          </p:cNvPr>
          <p:cNvSpPr/>
          <p:nvPr/>
        </p:nvSpPr>
        <p:spPr>
          <a:xfrm rot="751382">
            <a:off x="7988999" y="2631591"/>
            <a:ext cx="391561" cy="21086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latin typeface="Century Gothic" panose="020B0502020202020204" pitchFamily="34" charset="0"/>
              </a:rPr>
              <a:t>NEU</a:t>
            </a:r>
          </a:p>
        </p:txBody>
      </p:sp>
      <p:sp>
        <p:nvSpPr>
          <p:cNvPr id="68" name="Rechteck 67">
            <a:extLst>
              <a:ext uri="{FF2B5EF4-FFF2-40B4-BE49-F238E27FC236}">
                <a16:creationId xmlns:a16="http://schemas.microsoft.com/office/drawing/2014/main" id="{68D68BFC-6493-482B-8716-B9B17A8CBAD2}"/>
              </a:ext>
            </a:extLst>
          </p:cNvPr>
          <p:cNvSpPr/>
          <p:nvPr/>
        </p:nvSpPr>
        <p:spPr>
          <a:xfrm rot="20810780">
            <a:off x="8246117" y="4547596"/>
            <a:ext cx="753535" cy="3262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latin typeface="Century Gothic" panose="020B0502020202020204" pitchFamily="34" charset="0"/>
              </a:rPr>
              <a:t>NEU</a:t>
            </a:r>
          </a:p>
          <a:p>
            <a:pPr algn="ctr"/>
            <a:r>
              <a:rPr lang="de-DE" sz="800" dirty="0">
                <a:latin typeface="Century Gothic" panose="020B0502020202020204" pitchFamily="34" charset="0"/>
              </a:rPr>
              <a:t>01.07.2026</a:t>
            </a:r>
          </a:p>
        </p:txBody>
      </p:sp>
      <p:pic>
        <p:nvPicPr>
          <p:cNvPr id="69" name="Grafik 68">
            <a:extLst>
              <a:ext uri="{FF2B5EF4-FFF2-40B4-BE49-F238E27FC236}">
                <a16:creationId xmlns:a16="http://schemas.microsoft.com/office/drawing/2014/main" id="{CF242A7B-C66A-4204-A743-A97FC1FF3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5592" y="5509174"/>
            <a:ext cx="461313" cy="437887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6B027112-5DF6-45B8-B234-125EF557D9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49891" y="2969862"/>
            <a:ext cx="461313" cy="437887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C716ACF4-D8A2-467F-A602-577E12C43E3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587011" y="2630788"/>
            <a:ext cx="469681" cy="502449"/>
          </a:xfrm>
          <a:prstGeom prst="rect">
            <a:avLst/>
          </a:prstGeom>
        </p:spPr>
      </p:pic>
      <p:sp>
        <p:nvSpPr>
          <p:cNvPr id="72" name="Rechteck 71">
            <a:extLst>
              <a:ext uri="{FF2B5EF4-FFF2-40B4-BE49-F238E27FC236}">
                <a16:creationId xmlns:a16="http://schemas.microsoft.com/office/drawing/2014/main" id="{4F95B3FB-9A41-433C-8386-E74B96FEE9AC}"/>
              </a:ext>
            </a:extLst>
          </p:cNvPr>
          <p:cNvSpPr/>
          <p:nvPr/>
        </p:nvSpPr>
        <p:spPr>
          <a:xfrm rot="751382">
            <a:off x="7988999" y="1315969"/>
            <a:ext cx="391561" cy="21086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800" dirty="0">
                <a:latin typeface="Century Gothic" panose="020B0502020202020204" pitchFamily="34" charset="0"/>
              </a:rPr>
              <a:t>NEU</a:t>
            </a:r>
          </a:p>
        </p:txBody>
      </p:sp>
    </p:spTree>
    <p:extLst>
      <p:ext uri="{BB962C8B-B14F-4D97-AF65-F5344CB8AC3E}">
        <p14:creationId xmlns:p14="http://schemas.microsoft.com/office/powerpoint/2010/main" val="4122386669"/>
      </p:ext>
    </p:extLst>
  </p:cSld>
  <p:clrMapOvr>
    <a:masterClrMapping/>
  </p:clrMapOvr>
  <p:transition spd="slow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DCF6ACCC-42C3-43BB-83EA-4CE9C68EF136}"/>
              </a:ext>
            </a:extLst>
          </p:cNvPr>
          <p:cNvSpPr/>
          <p:nvPr/>
        </p:nvSpPr>
        <p:spPr>
          <a:xfrm>
            <a:off x="4583832" y="1268760"/>
            <a:ext cx="6192688" cy="47525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89323" y="1412775"/>
            <a:ext cx="3950493" cy="4988819"/>
          </a:xfrm>
          <a:prstGeom prst="rect">
            <a:avLst/>
          </a:prstGeo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b="1" dirty="0">
                <a:solidFill>
                  <a:srgbClr val="228B22"/>
                </a:solidFill>
                <a:latin typeface="Century Gothic" pitchFamily="34" charset="0"/>
              </a:rPr>
              <a:t>Seminarziel</a:t>
            </a:r>
          </a:p>
          <a:p>
            <a:r>
              <a:rPr lang="de-DE" sz="1200" dirty="0">
                <a:latin typeface="Century Gothic" panose="020B0502020202020204" pitchFamily="34" charset="0"/>
              </a:rPr>
              <a:t>Die </a:t>
            </a:r>
            <a:r>
              <a:rPr lang="de-DE" sz="1200" b="1" dirty="0">
                <a:latin typeface="Century Gothic" panose="020B0502020202020204" pitchFamily="34" charset="0"/>
              </a:rPr>
              <a:t>CSRD</a:t>
            </a:r>
            <a:r>
              <a:rPr lang="de-DE" sz="1200" dirty="0">
                <a:latin typeface="Century Gothic" panose="020B0502020202020204" pitchFamily="34" charset="0"/>
              </a:rPr>
              <a:t> (Corporate </a:t>
            </a:r>
            <a:r>
              <a:rPr lang="de-DE" sz="1200" dirty="0" err="1">
                <a:latin typeface="Century Gothic" panose="020B0502020202020204" pitchFamily="34" charset="0"/>
              </a:rPr>
              <a:t>Sustainability</a:t>
            </a:r>
            <a:r>
              <a:rPr lang="de-DE" sz="1200" dirty="0">
                <a:latin typeface="Century Gothic" panose="020B0502020202020204" pitchFamily="34" charset="0"/>
              </a:rPr>
              <a:t> Reporting </a:t>
            </a:r>
            <a:r>
              <a:rPr lang="de-DE" sz="1200" dirty="0" err="1">
                <a:latin typeface="Century Gothic" panose="020B0502020202020204" pitchFamily="34" charset="0"/>
              </a:rPr>
              <a:t>Directive</a:t>
            </a:r>
            <a:r>
              <a:rPr lang="de-DE" sz="1200" dirty="0">
                <a:latin typeface="Century Gothic" panose="020B0502020202020204" pitchFamily="34" charset="0"/>
              </a:rPr>
              <a:t>) ist eine europäische </a:t>
            </a:r>
            <a:r>
              <a:rPr lang="de-DE" sz="1200" b="1" dirty="0">
                <a:latin typeface="Century Gothic" panose="020B0502020202020204" pitchFamily="34" charset="0"/>
              </a:rPr>
              <a:t>Richtlinie zur Berichterstattung von nicht-finanziellen Informationen</a:t>
            </a:r>
            <a:r>
              <a:rPr lang="de-DE" sz="1200" dirty="0">
                <a:latin typeface="Century Gothic" panose="020B0502020202020204" pitchFamily="34" charset="0"/>
              </a:rPr>
              <a:t> zu Umwelt, Soziales und </a:t>
            </a:r>
            <a:r>
              <a:rPr lang="de-DE" sz="1200" dirty="0" err="1">
                <a:latin typeface="Century Gothic" panose="020B0502020202020204" pitchFamily="34" charset="0"/>
              </a:rPr>
              <a:t>Governance</a:t>
            </a:r>
            <a:r>
              <a:rPr lang="de-DE" sz="1200" dirty="0">
                <a:latin typeface="Century Gothic" panose="020B0502020202020204" pitchFamily="34" charset="0"/>
              </a:rPr>
              <a:t> (</a:t>
            </a:r>
            <a:r>
              <a:rPr lang="de-DE" sz="1200" b="1" dirty="0">
                <a:latin typeface="Century Gothic" panose="020B0502020202020204" pitchFamily="34" charset="0"/>
              </a:rPr>
              <a:t>ESG</a:t>
            </a:r>
            <a:r>
              <a:rPr lang="de-DE" sz="1200" dirty="0">
                <a:latin typeface="Century Gothic" panose="020B0502020202020204" pitchFamily="34" charset="0"/>
              </a:rPr>
              <a:t>). </a:t>
            </a:r>
          </a:p>
          <a:p>
            <a:r>
              <a:rPr lang="de-DE" sz="1200" dirty="0">
                <a:latin typeface="Century Gothic" panose="020B0502020202020204" pitchFamily="34" charset="0"/>
              </a:rPr>
              <a:t> </a:t>
            </a:r>
          </a:p>
          <a:p>
            <a:r>
              <a:rPr lang="de-DE" sz="1200" dirty="0">
                <a:latin typeface="Century Gothic" panose="020B0502020202020204" pitchFamily="34" charset="0"/>
              </a:rPr>
              <a:t>Mit dem </a:t>
            </a:r>
            <a:r>
              <a:rPr lang="de-DE" sz="1200" b="1" dirty="0">
                <a:latin typeface="Century Gothic" panose="020B0502020202020204" pitchFamily="34" charset="0"/>
              </a:rPr>
              <a:t>Omnibus-Verfahren</a:t>
            </a:r>
            <a:r>
              <a:rPr lang="de-DE" sz="1200" dirty="0">
                <a:latin typeface="Century Gothic" panose="020B0502020202020204" pitchFamily="34" charset="0"/>
              </a:rPr>
              <a:t> der EU sollen die </a:t>
            </a:r>
            <a:r>
              <a:rPr lang="de-DE" sz="1200" b="1" dirty="0">
                <a:latin typeface="Century Gothic" panose="020B0502020202020204" pitchFamily="34" charset="0"/>
              </a:rPr>
              <a:t>Anforderungen der CSRD</a:t>
            </a:r>
            <a:r>
              <a:rPr lang="de-DE" sz="1200" dirty="0">
                <a:latin typeface="Century Gothic" panose="020B0502020202020204" pitchFamily="34" charset="0"/>
              </a:rPr>
              <a:t> </a:t>
            </a:r>
            <a:r>
              <a:rPr lang="de-DE" sz="1200" b="1" dirty="0">
                <a:latin typeface="Century Gothic" panose="020B0502020202020204" pitchFamily="34" charset="0"/>
              </a:rPr>
              <a:t>vereinfacht</a:t>
            </a:r>
            <a:r>
              <a:rPr lang="de-DE" sz="1200" dirty="0">
                <a:latin typeface="Century Gothic" panose="020B0502020202020204" pitchFamily="34" charset="0"/>
              </a:rPr>
              <a:t> und die </a:t>
            </a:r>
            <a:r>
              <a:rPr lang="de-DE" sz="1200" b="1" dirty="0">
                <a:latin typeface="Century Gothic" panose="020B0502020202020204" pitchFamily="34" charset="0"/>
              </a:rPr>
              <a:t>Angaben nach ESRS</a:t>
            </a:r>
            <a:r>
              <a:rPr lang="de-DE" sz="1200" dirty="0">
                <a:latin typeface="Century Gothic" panose="020B0502020202020204" pitchFamily="34" charset="0"/>
              </a:rPr>
              <a:t> (European </a:t>
            </a:r>
            <a:r>
              <a:rPr lang="de-DE" sz="1200" dirty="0" err="1">
                <a:latin typeface="Century Gothic" panose="020B0502020202020204" pitchFamily="34" charset="0"/>
              </a:rPr>
              <a:t>Sustainability</a:t>
            </a:r>
            <a:r>
              <a:rPr lang="de-DE" sz="1200" dirty="0">
                <a:latin typeface="Century Gothic" panose="020B0502020202020204" pitchFamily="34" charset="0"/>
              </a:rPr>
              <a:t> Reporting Standards) </a:t>
            </a:r>
            <a:r>
              <a:rPr lang="de-DE" sz="1200" b="1" dirty="0">
                <a:latin typeface="Century Gothic" panose="020B0502020202020204" pitchFamily="34" charset="0"/>
              </a:rPr>
              <a:t>stark reduziert werden. </a:t>
            </a:r>
            <a:endParaRPr lang="de-DE" sz="1200" dirty="0">
              <a:latin typeface="Century Gothic" panose="020B0502020202020204" pitchFamily="34" charset="0"/>
            </a:endParaRPr>
          </a:p>
          <a:p>
            <a:r>
              <a:rPr lang="de-DE" sz="1200" dirty="0">
                <a:latin typeface="Century Gothic" panose="020B0502020202020204" pitchFamily="34" charset="0"/>
              </a:rPr>
              <a:t>Dieses Seminar vermittelt einen </a:t>
            </a:r>
            <a:r>
              <a:rPr lang="de-DE" sz="1200" b="1" dirty="0">
                <a:latin typeface="Century Gothic" panose="020B0502020202020204" pitchFamily="34" charset="0"/>
              </a:rPr>
              <a:t>Überblick</a:t>
            </a:r>
            <a:r>
              <a:rPr lang="de-DE" sz="1200" dirty="0">
                <a:latin typeface="Century Gothic" panose="020B0502020202020204" pitchFamily="34" charset="0"/>
              </a:rPr>
              <a:t> über die </a:t>
            </a:r>
            <a:r>
              <a:rPr lang="de-DE" sz="1200" b="1" dirty="0">
                <a:latin typeface="Century Gothic" panose="020B0502020202020204" pitchFamily="34" charset="0"/>
              </a:rPr>
              <a:t>neuen Anwendungsbereiche </a:t>
            </a:r>
            <a:r>
              <a:rPr lang="de-DE" sz="1200" dirty="0">
                <a:latin typeface="Century Gothic" panose="020B0502020202020204" pitchFamily="34" charset="0"/>
              </a:rPr>
              <a:t>für die Nachhaltigkeitsberichterstattung und Art und Inhalt der </a:t>
            </a:r>
            <a:r>
              <a:rPr lang="de-DE" sz="1200" b="1" dirty="0">
                <a:latin typeface="Century Gothic" panose="020B0502020202020204" pitchFamily="34" charset="0"/>
              </a:rPr>
              <a:t>angepassten und reduzierten Berichtspflichten</a:t>
            </a:r>
            <a:r>
              <a:rPr lang="de-DE" sz="1200" dirty="0">
                <a:latin typeface="Century Gothic" panose="020B0502020202020204" pitchFamily="34" charset="0"/>
              </a:rPr>
              <a:t>.</a:t>
            </a:r>
            <a:br>
              <a:rPr lang="de-DE" sz="1200" dirty="0">
                <a:latin typeface="Century Gothic" panose="020B0502020202020204" pitchFamily="34" charset="0"/>
              </a:rPr>
            </a:br>
            <a:br>
              <a:rPr lang="de-DE" sz="1200" dirty="0">
                <a:latin typeface="Century Gothic" panose="020B0502020202020204" pitchFamily="34" charset="0"/>
              </a:rPr>
            </a:br>
            <a:r>
              <a:rPr lang="de-DE" sz="1200" dirty="0">
                <a:latin typeface="Century Gothic" panose="020B0502020202020204" pitchFamily="34" charset="0"/>
              </a:rPr>
              <a:t>Die CSRD muss zur Anwendbarkeit für deutsche Unternehmen noch </a:t>
            </a:r>
            <a:r>
              <a:rPr lang="de-DE" sz="1200" b="1" dirty="0">
                <a:latin typeface="Century Gothic" panose="020B0502020202020204" pitchFamily="34" charset="0"/>
              </a:rPr>
              <a:t>in nationales Recht</a:t>
            </a:r>
            <a:r>
              <a:rPr lang="de-DE" sz="1200" dirty="0">
                <a:latin typeface="Century Gothic" panose="020B0502020202020204" pitchFamily="34" charset="0"/>
              </a:rPr>
              <a:t> umgesetzt werden. </a:t>
            </a:r>
            <a:endParaRPr lang="de-DE" altLang="de-DE" sz="1200" dirty="0">
              <a:latin typeface="Century Gothic" panose="020B0502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F5C3F33-1C81-4458-A987-3D30FBA39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548680"/>
            <a:ext cx="892398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223838" eaLnBrk="1" hangingPunct="1">
              <a:spcBef>
                <a:spcPct val="50000"/>
              </a:spcBef>
              <a:tabLst>
                <a:tab pos="447675" algn="l"/>
              </a:tabLst>
              <a:defRPr/>
            </a:pPr>
            <a:r>
              <a:rPr 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ESG Next-level-Update Teil I </a:t>
            </a:r>
            <a: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[3h] am </a:t>
            </a:r>
            <a:r>
              <a:rPr lang="de-DE" sz="1800" b="0" dirty="0">
                <a:solidFill>
                  <a:srgbClr val="FF0000"/>
                </a:solidFill>
                <a:latin typeface="Century Gothic" panose="020B0502020202020204" pitchFamily="34" charset="0"/>
              </a:rPr>
              <a:t>21.01.2026 (Vormittags)</a:t>
            </a:r>
            <a:b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Nachhaltigkeitsberichterstattung nach CSRD &amp; ESRS („nach Omnibus“)</a:t>
            </a:r>
            <a:endParaRPr lang="de-DE" altLang="de-DE" sz="2000" b="0" kern="0" dirty="0">
              <a:solidFill>
                <a:srgbClr val="228B22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1993D3A4-3B6F-4BDF-A258-55AE9C0C75E0}"/>
              </a:ext>
            </a:extLst>
          </p:cNvPr>
          <p:cNvSpPr txBox="1">
            <a:spLocks/>
          </p:cNvSpPr>
          <p:nvPr/>
        </p:nvSpPr>
        <p:spPr>
          <a:xfrm>
            <a:off x="4583832" y="1412775"/>
            <a:ext cx="4032448" cy="48924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228B22"/>
                </a:solidFill>
                <a:latin typeface="Century Gothic" pitchFamily="34" charset="0"/>
              </a:rPr>
              <a:t>Seminargliederung</a:t>
            </a:r>
            <a:endParaRPr lang="de-DE" altLang="de-DE" sz="1050" b="1" dirty="0">
              <a:solidFill>
                <a:srgbClr val="228B22"/>
              </a:solidFill>
              <a:latin typeface="Century Gothic" pitchFamily="34" charset="0"/>
            </a:endParaRPr>
          </a:p>
          <a:p>
            <a:pPr marL="22860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00" b="0" dirty="0">
                <a:latin typeface="Century Gothic" panose="020B0502020202020204" pitchFamily="34" charset="0"/>
              </a:rPr>
              <a:t>Überblick über Änderungen der CSRD durch das </a:t>
            </a:r>
            <a:br>
              <a:rPr lang="de-DE" sz="1000" b="0" dirty="0">
                <a:latin typeface="Century Gothic" panose="020B0502020202020204" pitchFamily="34" charset="0"/>
              </a:rPr>
            </a:br>
            <a:r>
              <a:rPr lang="de-DE" sz="1000" b="0" dirty="0">
                <a:latin typeface="Century Gothic" panose="020B0502020202020204" pitchFamily="34" charset="0"/>
              </a:rPr>
              <a:t>Omnibus-Verfahren</a:t>
            </a: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00" b="0" dirty="0">
                <a:latin typeface="Century Gothic" panose="020B0502020202020204" pitchFamily="34" charset="0"/>
              </a:rPr>
              <a:t>Änderungen in den Querschnittsstandards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1: Allgemeine Anforderungen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2: Allgemeine Angaben</a:t>
            </a: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00" b="0" dirty="0">
                <a:latin typeface="Century Gothic" panose="020B0502020202020204" pitchFamily="34" charset="0"/>
              </a:rPr>
              <a:t>Änderungen in den Umweltstandards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E1: Klimawandel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E2: Umweltverschmutzung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E3: Wasser 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E4: Biodiversität &amp; Ökosysteme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E5: Ressourcennutzung  und Kreislaufwirtschaft</a:t>
            </a: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00" b="0" dirty="0">
                <a:latin typeface="Century Gothic" panose="020B0502020202020204" pitchFamily="34" charset="0"/>
              </a:rPr>
              <a:t>Änderungen in den Sozialen Standards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S1: Eigene Belegschaft 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S2: Arbeitnehmer in der Wertschöpfungskette 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S3: Betroffene Gemeinschaften</a:t>
            </a:r>
          </a:p>
          <a:p>
            <a:pPr marL="590550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00" b="0" dirty="0">
                <a:latin typeface="Century Gothic" panose="020B0502020202020204" pitchFamily="34" charset="0"/>
              </a:rPr>
              <a:t>ESRS ED S4: Nutzer und Verbraucher</a:t>
            </a: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00" b="0" dirty="0">
                <a:latin typeface="Century Gothic" panose="020B0502020202020204" pitchFamily="34" charset="0"/>
              </a:rPr>
              <a:t>Änderungen im ESRS ED G1 Unternehmensführung</a:t>
            </a:r>
            <a:endParaRPr lang="de-DE" sz="1100" b="0" dirty="0">
              <a:latin typeface="Century Gothic" panose="020B0502020202020204" pitchFamily="34" charset="0"/>
            </a:endParaRPr>
          </a:p>
        </p:txBody>
      </p:sp>
      <p:sp>
        <p:nvSpPr>
          <p:cNvPr id="16" name="Rectangle 3">
            <a:extLst>
              <a:ext uri="{FF2B5EF4-FFF2-40B4-BE49-F238E27FC236}">
                <a16:creationId xmlns:a16="http://schemas.microsoft.com/office/drawing/2014/main" id="{CD840169-F7A9-423E-8C76-50D91CF9AA62}"/>
              </a:ext>
            </a:extLst>
          </p:cNvPr>
          <p:cNvSpPr txBox="1">
            <a:spLocks/>
          </p:cNvSpPr>
          <p:nvPr/>
        </p:nvSpPr>
        <p:spPr>
          <a:xfrm>
            <a:off x="8280065" y="2042753"/>
            <a:ext cx="2317526" cy="1198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FF0000"/>
                </a:solidFill>
                <a:latin typeface="Century Gothic" pitchFamily="34" charset="0"/>
              </a:rPr>
              <a:t>Premium Webinar </a:t>
            </a:r>
            <a:r>
              <a:rPr lang="de-DE" altLang="de-DE" sz="1200" b="0" i="1" dirty="0">
                <a:solidFill>
                  <a:srgbClr val="FF0000"/>
                </a:solidFill>
                <a:latin typeface="Century Gothic" pitchFamily="34" charset="0"/>
              </a:rPr>
              <a:t>live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sz="1100" b="0" dirty="0">
                <a:latin typeface="Century Gothic" pitchFamily="34" charset="0"/>
              </a:rPr>
              <a:t>21.01.2026    9:00 – 12:20 Uhr </a:t>
            </a:r>
            <a:br>
              <a:rPr lang="de-DE" altLang="de-DE" sz="1100" b="0" dirty="0">
                <a:latin typeface="Century Gothic" pitchFamily="34" charset="0"/>
              </a:rPr>
            </a:br>
            <a:r>
              <a:rPr lang="de-DE" altLang="de-DE" sz="1100" b="0" dirty="0">
                <a:latin typeface="Century Gothic" pitchFamily="34" charset="0"/>
              </a:rPr>
              <a:t>(inkl. 2 Pausen á 10 Minuten)</a:t>
            </a: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200" b="0" dirty="0">
                <a:latin typeface="Century Gothic" pitchFamily="34" charset="0"/>
              </a:rPr>
            </a:br>
            <a:r>
              <a:rPr lang="de-DE" altLang="de-DE" sz="1050" b="0" dirty="0">
                <a:latin typeface="Century Gothic" pitchFamily="34" charset="0"/>
              </a:rPr>
              <a:t>https://audfit.de/buchen/</a:t>
            </a:r>
          </a:p>
        </p:txBody>
      </p:sp>
      <p:sp>
        <p:nvSpPr>
          <p:cNvPr id="17" name="Rectangle 3">
            <a:extLst>
              <a:ext uri="{FF2B5EF4-FFF2-40B4-BE49-F238E27FC236}">
                <a16:creationId xmlns:a16="http://schemas.microsoft.com/office/drawing/2014/main" id="{D7472E6D-13DD-49B1-AFD5-8091FAACF594}"/>
              </a:ext>
            </a:extLst>
          </p:cNvPr>
          <p:cNvSpPr txBox="1">
            <a:spLocks/>
          </p:cNvSpPr>
          <p:nvPr/>
        </p:nvSpPr>
        <p:spPr>
          <a:xfrm>
            <a:off x="8280065" y="4087018"/>
            <a:ext cx="2317526" cy="1588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FF0000"/>
                </a:solidFill>
                <a:latin typeface="Century Gothic" pitchFamily="34" charset="0"/>
              </a:rPr>
              <a:t>Premium Webinar </a:t>
            </a:r>
            <a:r>
              <a:rPr lang="de-DE" altLang="de-DE" sz="1200" b="0" i="1" dirty="0">
                <a:solidFill>
                  <a:srgbClr val="FF0000"/>
                </a:solidFill>
                <a:latin typeface="Century Gothic" pitchFamily="34" charset="0"/>
              </a:rPr>
              <a:t>on </a:t>
            </a:r>
            <a:r>
              <a:rPr lang="de-DE" altLang="de-DE" sz="1200" b="0" i="1" dirty="0" err="1">
                <a:solidFill>
                  <a:srgbClr val="FF0000"/>
                </a:solidFill>
                <a:latin typeface="Century Gothic" pitchFamily="34" charset="0"/>
              </a:rPr>
              <a:t>demand</a:t>
            </a:r>
            <a:endParaRPr lang="de-DE" altLang="de-DE" sz="1200" b="0" i="1" dirty="0">
              <a:solidFill>
                <a:srgbClr val="FF0000"/>
              </a:solidFill>
              <a:latin typeface="Century Gothic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sz="1100" b="0" dirty="0">
                <a:latin typeface="Century Gothic" pitchFamily="34" charset="0"/>
              </a:rPr>
              <a:t>Ab dem 04.02.2026 nach Belieben 24/7 abrufbar, wann immer und wo immer Sie wünschen. </a:t>
            </a: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200" b="0" dirty="0">
                <a:latin typeface="Century Gothic" pitchFamily="34" charset="0"/>
              </a:rPr>
            </a:br>
            <a:r>
              <a:rPr lang="de-DE" altLang="de-DE" sz="1050" b="0" dirty="0">
                <a:latin typeface="Century Gothic" pitchFamily="34" charset="0"/>
              </a:rPr>
              <a:t>https://audfit.de/buchen/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13A671A-6952-482A-AA51-3BC716B6CB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349" y="1538093"/>
            <a:ext cx="446621" cy="50244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E2D0925-A6E7-4FBE-8F51-22F7C55310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349" y="3538717"/>
            <a:ext cx="487379" cy="54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782695"/>
      </p:ext>
    </p:extLst>
  </p:cSld>
  <p:clrMapOvr>
    <a:masterClrMapping/>
  </p:clrMapOvr>
  <p:transition spd="slow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>
            <a:extLst>
              <a:ext uri="{FF2B5EF4-FFF2-40B4-BE49-F238E27FC236}">
                <a16:creationId xmlns:a16="http://schemas.microsoft.com/office/drawing/2014/main" id="{A117F98E-8D36-4F42-89B8-8E5EFF1514DC}"/>
              </a:ext>
            </a:extLst>
          </p:cNvPr>
          <p:cNvSpPr/>
          <p:nvPr/>
        </p:nvSpPr>
        <p:spPr>
          <a:xfrm>
            <a:off x="4583832" y="1268760"/>
            <a:ext cx="6624736" cy="475252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3906" name="Rectangle 3">
            <a:extLst>
              <a:ext uri="{FF2B5EF4-FFF2-40B4-BE49-F238E27FC236}">
                <a16:creationId xmlns:a16="http://schemas.microsoft.com/office/drawing/2014/main" id="{605B4AE8-568A-47F9-B30E-478833904D72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489323" y="1412775"/>
            <a:ext cx="3950493" cy="4988819"/>
          </a:xfrm>
          <a:prstGeom prst="rect">
            <a:avLst/>
          </a:prstGeom>
        </p:spPr>
        <p:txBody>
          <a:bodyPr/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b="1" dirty="0">
                <a:solidFill>
                  <a:srgbClr val="228B22"/>
                </a:solidFill>
                <a:latin typeface="Century Gothic" pitchFamily="34" charset="0"/>
              </a:rPr>
              <a:t>Seminarziel</a:t>
            </a:r>
          </a:p>
          <a:p>
            <a:r>
              <a:rPr lang="de-DE" sz="1300" dirty="0">
                <a:latin typeface="Century Gothic" panose="020B0502020202020204" pitchFamily="34" charset="0"/>
              </a:rPr>
              <a:t>Der </a:t>
            </a:r>
            <a:r>
              <a:rPr lang="de-DE" sz="1300" b="1" dirty="0">
                <a:latin typeface="Century Gothic" panose="020B0502020202020204" pitchFamily="34" charset="0"/>
              </a:rPr>
              <a:t>VSME</a:t>
            </a:r>
            <a:r>
              <a:rPr lang="de-DE" sz="1300" dirty="0">
                <a:latin typeface="Century Gothic" panose="020B0502020202020204" pitchFamily="34" charset="0"/>
              </a:rPr>
              <a:t>-Standard (</a:t>
            </a:r>
            <a:r>
              <a:rPr lang="de-DE" sz="1300" dirty="0" err="1">
                <a:latin typeface="Century Gothic" panose="020B0502020202020204" pitchFamily="34" charset="0"/>
              </a:rPr>
              <a:t>Voluntary</a:t>
            </a:r>
            <a:r>
              <a:rPr lang="de-DE" sz="1300" dirty="0">
                <a:latin typeface="Century Gothic" panose="020B0502020202020204" pitchFamily="34" charset="0"/>
              </a:rPr>
              <a:t> </a:t>
            </a:r>
            <a:r>
              <a:rPr lang="de-DE" sz="1300" dirty="0" err="1">
                <a:latin typeface="Century Gothic" panose="020B0502020202020204" pitchFamily="34" charset="0"/>
              </a:rPr>
              <a:t>Susstainability</a:t>
            </a:r>
            <a:r>
              <a:rPr lang="de-DE" sz="1300" dirty="0">
                <a:latin typeface="Century Gothic" panose="020B0502020202020204" pitchFamily="34" charset="0"/>
              </a:rPr>
              <a:t> Management and Evaluation Standard) ist ein </a:t>
            </a:r>
            <a:r>
              <a:rPr lang="de-DE" sz="1300" b="1" dirty="0">
                <a:latin typeface="Century Gothic" panose="020B0502020202020204" pitchFamily="34" charset="0"/>
              </a:rPr>
              <a:t>freiwilliger Berichtsstandard</a:t>
            </a:r>
            <a:r>
              <a:rPr lang="de-DE" sz="1300" dirty="0">
                <a:latin typeface="Century Gothic" panose="020B0502020202020204" pitchFamily="34" charset="0"/>
              </a:rPr>
              <a:t>, der für Unternehmen empfohlen wird, die nicht direkt unter den Anwendungsbereich der CSRD-Richtlinie fallen. </a:t>
            </a:r>
          </a:p>
          <a:p>
            <a:r>
              <a:rPr lang="de-DE" sz="1300" dirty="0">
                <a:latin typeface="Century Gothic" panose="020B0502020202020204" pitchFamily="34" charset="0"/>
              </a:rPr>
              <a:t> </a:t>
            </a:r>
          </a:p>
          <a:p>
            <a:r>
              <a:rPr lang="de-DE" sz="1300" dirty="0">
                <a:latin typeface="Century Gothic" panose="020B0502020202020204" pitchFamily="34" charset="0"/>
              </a:rPr>
              <a:t>Mit dem im Februar 2025 gestarteten </a:t>
            </a:r>
            <a:r>
              <a:rPr lang="de-DE" sz="1300" b="1" dirty="0">
                <a:latin typeface="Century Gothic" panose="020B0502020202020204" pitchFamily="34" charset="0"/>
              </a:rPr>
              <a:t>Omnibus</a:t>
            </a:r>
            <a:r>
              <a:rPr lang="de-DE" sz="1300" dirty="0">
                <a:latin typeface="Century Gothic" panose="020B0502020202020204" pitchFamily="34" charset="0"/>
              </a:rPr>
              <a:t>-</a:t>
            </a:r>
            <a:r>
              <a:rPr lang="de-DE" sz="1300" b="1" dirty="0">
                <a:latin typeface="Century Gothic" panose="020B0502020202020204" pitchFamily="34" charset="0"/>
              </a:rPr>
              <a:t>Verfahren wird der VSME </a:t>
            </a:r>
            <a:r>
              <a:rPr lang="de-DE" sz="1300" dirty="0">
                <a:latin typeface="Century Gothic" panose="020B0502020202020204" pitchFamily="34" charset="0"/>
              </a:rPr>
              <a:t>dahingehend </a:t>
            </a:r>
            <a:r>
              <a:rPr lang="de-DE" sz="1300" b="1" dirty="0">
                <a:latin typeface="Century Gothic" panose="020B0502020202020204" pitchFamily="34" charset="0"/>
              </a:rPr>
              <a:t>aufgewertet</a:t>
            </a:r>
            <a:r>
              <a:rPr lang="de-DE" sz="1300" dirty="0">
                <a:latin typeface="Century Gothic" panose="020B0502020202020204" pitchFamily="34" charset="0"/>
              </a:rPr>
              <a:t>, dass CSRD-pflichtige Unternehmen ihre Anfragen an nicht berichtspflichtige Unternehmen auf die Inhalte des VSME begrenzen müssen. (</a:t>
            </a:r>
            <a:r>
              <a:rPr lang="de-DE" sz="1300" b="1" dirty="0">
                <a:latin typeface="Century Gothic" panose="020B0502020202020204" pitchFamily="34" charset="0"/>
              </a:rPr>
              <a:t>Vermeidung des </a:t>
            </a:r>
            <a:r>
              <a:rPr lang="de-DE" sz="1300" b="1" dirty="0" err="1">
                <a:latin typeface="Century Gothic" panose="020B0502020202020204" pitchFamily="34" charset="0"/>
              </a:rPr>
              <a:t>Trickle</a:t>
            </a:r>
            <a:r>
              <a:rPr lang="de-DE" sz="1300" b="1" dirty="0">
                <a:latin typeface="Century Gothic" panose="020B0502020202020204" pitchFamily="34" charset="0"/>
              </a:rPr>
              <a:t>-Down-Effekts</a:t>
            </a:r>
            <a:r>
              <a:rPr lang="de-DE" sz="1300" dirty="0">
                <a:latin typeface="Century Gothic" panose="020B0502020202020204" pitchFamily="34" charset="0"/>
              </a:rPr>
              <a:t>“). </a:t>
            </a:r>
          </a:p>
          <a:p>
            <a:r>
              <a:rPr lang="de-DE" sz="1300" dirty="0">
                <a:latin typeface="Century Gothic" panose="020B0502020202020204" pitchFamily="34" charset="0"/>
              </a:rPr>
              <a:t> </a:t>
            </a:r>
          </a:p>
          <a:p>
            <a:r>
              <a:rPr lang="de-DE" sz="1300" dirty="0">
                <a:latin typeface="Century Gothic" panose="020B0502020202020204" pitchFamily="34" charset="0"/>
              </a:rPr>
              <a:t>Das Seminar befähigt Teilnehmende, den </a:t>
            </a:r>
            <a:r>
              <a:rPr lang="de-DE" sz="1300" b="1" dirty="0">
                <a:latin typeface="Century Gothic" panose="020B0502020202020204" pitchFamily="34" charset="0"/>
              </a:rPr>
              <a:t>VSME zu verstehen, praxisgerecht umzusetzen</a:t>
            </a:r>
            <a:r>
              <a:rPr lang="de-DE" sz="1300" dirty="0">
                <a:latin typeface="Century Gothic" panose="020B0502020202020204" pitchFamily="34" charset="0"/>
              </a:rPr>
              <a:t> und Nachhaltigkeit gezielt in ihre Unternehmensstrukturen zu </a:t>
            </a:r>
            <a:r>
              <a:rPr lang="de-DE" sz="1300" b="1" dirty="0">
                <a:latin typeface="Century Gothic" panose="020B0502020202020204" pitchFamily="34" charset="0"/>
              </a:rPr>
              <a:t>integrieren</a:t>
            </a:r>
            <a:r>
              <a:rPr lang="de-DE" sz="1300" dirty="0">
                <a:latin typeface="Century Gothic" panose="020B0502020202020204" pitchFamily="34" charset="0"/>
              </a:rPr>
              <a:t>. </a:t>
            </a:r>
            <a:endParaRPr lang="de-DE" altLang="de-DE" sz="1300" dirty="0">
              <a:latin typeface="Century Gothic" panose="020B0502020202020204" pitchFamily="34" charset="0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2D3C5FC-7944-4527-A34A-F80B9FAA5271}"/>
              </a:ext>
            </a:extLst>
          </p:cNvPr>
          <p:cNvSpPr txBox="1"/>
          <p:nvPr/>
        </p:nvSpPr>
        <p:spPr>
          <a:xfrm>
            <a:off x="11536924" y="5585107"/>
            <a:ext cx="323165" cy="72008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eaLnBrk="1" hangingPunct="1">
              <a:defRPr/>
            </a:pPr>
            <a:r>
              <a:rPr lang="de-DE" sz="900" b="0" dirty="0">
                <a:solidFill>
                  <a:srgbClr val="228B22"/>
                </a:solidFill>
                <a:latin typeface="Century Gothic" panose="020B0502020202020204" pitchFamily="34" charset="0"/>
                <a:cs typeface="Arial" charset="0"/>
              </a:rPr>
              <a:t>10/2024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2F5C3F33-1C81-4458-A987-3D30FBA394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376" y="548680"/>
            <a:ext cx="892398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defTabSz="223838" eaLnBrk="1" hangingPunct="1">
              <a:spcBef>
                <a:spcPct val="50000"/>
              </a:spcBef>
              <a:tabLst>
                <a:tab pos="447675" algn="l"/>
              </a:tabLst>
              <a:defRPr/>
            </a:pPr>
            <a:r>
              <a:rPr lang="de-DE" sz="1800" dirty="0">
                <a:solidFill>
                  <a:srgbClr val="228B22"/>
                </a:solidFill>
                <a:latin typeface="Century Gothic" panose="020B0502020202020204" pitchFamily="34" charset="0"/>
              </a:rPr>
              <a:t>ESG Next-level-Update Teil II </a:t>
            </a:r>
            <a: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[3h] am </a:t>
            </a:r>
            <a:r>
              <a:rPr lang="de-DE" sz="1800" b="0" dirty="0">
                <a:solidFill>
                  <a:srgbClr val="FF0000"/>
                </a:solidFill>
                <a:latin typeface="Century Gothic" panose="020B0502020202020204" pitchFamily="34" charset="0"/>
              </a:rPr>
              <a:t>21.01.2026 (Nachmittags)</a:t>
            </a:r>
            <a:b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r>
              <a:rPr lang="de-DE" sz="18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Nachhaltigkeitsberichterstattung nach dem VSME-Standard</a:t>
            </a:r>
            <a:endParaRPr lang="de-DE" altLang="de-DE" sz="2000" b="0" kern="0" dirty="0">
              <a:solidFill>
                <a:srgbClr val="228B22"/>
              </a:solidFill>
              <a:latin typeface="Century Gothic" panose="020B0502020202020204" pitchFamily="34" charset="0"/>
            </a:endParaRP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1993D3A4-3B6F-4BDF-A258-55AE9C0C75E0}"/>
              </a:ext>
            </a:extLst>
          </p:cNvPr>
          <p:cNvSpPr txBox="1">
            <a:spLocks/>
          </p:cNvSpPr>
          <p:nvPr/>
        </p:nvSpPr>
        <p:spPr>
          <a:xfrm>
            <a:off x="4583832" y="1412775"/>
            <a:ext cx="4032448" cy="48924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228B22"/>
                </a:solidFill>
                <a:latin typeface="Century Gothic" pitchFamily="34" charset="0"/>
              </a:rPr>
              <a:t>Seminargliederung</a:t>
            </a:r>
            <a:br>
              <a:rPr lang="de-DE" altLang="de-DE" sz="1200" b="1" dirty="0">
                <a:solidFill>
                  <a:srgbClr val="228B22"/>
                </a:solidFill>
                <a:latin typeface="Century Gothic" pitchFamily="34" charset="0"/>
              </a:rPr>
            </a:br>
            <a:endParaRPr lang="de-DE" altLang="de-DE" sz="1050" b="1" dirty="0">
              <a:solidFill>
                <a:srgbClr val="228B22"/>
              </a:solidFill>
              <a:latin typeface="Century Gothic" pitchFamily="34" charset="0"/>
            </a:endParaRPr>
          </a:p>
          <a:p>
            <a:pPr marL="228600" lvl="0" indent="-228600">
              <a:lnSpc>
                <a:spcPts val="1200"/>
              </a:lnSpc>
              <a:buFont typeface="+mj-lt"/>
              <a:buAutoNum type="arabicPeriod"/>
            </a:pPr>
            <a:r>
              <a:rPr lang="de-DE" sz="1050" b="0" dirty="0">
                <a:latin typeface="Century Gothic" panose="020B0502020202020204" pitchFamily="34" charset="0"/>
              </a:rPr>
              <a:t>Berichtsstandard für KMU</a:t>
            </a:r>
          </a:p>
          <a:p>
            <a:pPr marL="228600" lvl="0" indent="-228600">
              <a:lnSpc>
                <a:spcPts val="1200"/>
              </a:lnSpc>
              <a:buFont typeface="+mj-lt"/>
              <a:buAutoNum type="arabicPeriod"/>
            </a:pPr>
            <a:r>
              <a:rPr lang="de-DE" sz="1050" b="0" dirty="0">
                <a:latin typeface="Century Gothic" panose="020B0502020202020204" pitchFamily="34" charset="0"/>
              </a:rPr>
              <a:t>Zwei Module des VSME: </a:t>
            </a:r>
            <a:br>
              <a:rPr lang="de-DE" sz="1050" b="0" dirty="0">
                <a:latin typeface="Century Gothic" panose="020B0502020202020204" pitchFamily="34" charset="0"/>
              </a:rPr>
            </a:br>
            <a:r>
              <a:rPr lang="de-DE" sz="1050" b="0" dirty="0">
                <a:latin typeface="Century Gothic" panose="020B0502020202020204" pitchFamily="34" charset="0"/>
              </a:rPr>
              <a:t>Basis Modul und Umfassendes Modul</a:t>
            </a:r>
          </a:p>
          <a:p>
            <a:pPr marL="228600" lvl="0" indent="-228600">
              <a:lnSpc>
                <a:spcPts val="1200"/>
              </a:lnSpc>
              <a:buFont typeface="+mj-lt"/>
              <a:buAutoNum type="arabicPeriod"/>
            </a:pPr>
            <a:r>
              <a:rPr lang="de-DE" sz="1050" b="0" dirty="0">
                <a:latin typeface="Century Gothic" panose="020B0502020202020204" pitchFamily="34" charset="0"/>
              </a:rPr>
              <a:t>Basismodul („Basic Modul“) 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Anwendungsbereich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Querschnittstandards: Angabepflichten B1 und B2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Umweltstandards: Angabepflichten B3 – B7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Soziale Standards: Angabepflichten B8 – B10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Unternehmensführung: Angabepflicht B11</a:t>
            </a:r>
            <a:br>
              <a:rPr lang="de-DE" sz="1050" b="0" dirty="0">
                <a:latin typeface="Century Gothic" panose="020B0502020202020204" pitchFamily="34" charset="0"/>
              </a:rPr>
            </a:br>
            <a:endParaRPr lang="de-DE" sz="1050" b="0" dirty="0">
              <a:latin typeface="Century Gothic" panose="020B0502020202020204" pitchFamily="34" charset="0"/>
            </a:endParaRP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50" b="0" dirty="0">
                <a:latin typeface="Century Gothic" panose="020B0502020202020204" pitchFamily="34" charset="0"/>
              </a:rPr>
              <a:t>Umfassendes Modul („</a:t>
            </a:r>
            <a:r>
              <a:rPr lang="de-DE" sz="1050" b="0" dirty="0" err="1">
                <a:latin typeface="Century Gothic" panose="020B0502020202020204" pitchFamily="34" charset="0"/>
              </a:rPr>
              <a:t>Comprehensive</a:t>
            </a:r>
            <a:r>
              <a:rPr lang="de-DE" sz="1050" b="0" dirty="0">
                <a:latin typeface="Century Gothic" panose="020B0502020202020204" pitchFamily="34" charset="0"/>
              </a:rPr>
              <a:t> Modul“)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Anwendungsbereich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Querschnittstandards: Angabepflichten C1 und C2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Umweltstandards: Angabepflichten C3-C4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Soziale Standards: Angabepflichten C5-C7</a:t>
            </a:r>
          </a:p>
          <a:p>
            <a:pPr marL="588963" lvl="2" indent="-228600">
              <a:lnSpc>
                <a:spcPts val="1000"/>
              </a:lnSpc>
              <a:buFont typeface="+mj-lt"/>
              <a:buAutoNum type="alphaLcPeriod"/>
            </a:pPr>
            <a:r>
              <a:rPr lang="de-DE" sz="1050" b="0" dirty="0">
                <a:latin typeface="Century Gothic" panose="020B0502020202020204" pitchFamily="34" charset="0"/>
              </a:rPr>
              <a:t>Unternehmensführung: Angabepflicht C8-C9</a:t>
            </a:r>
            <a:br>
              <a:rPr lang="de-DE" sz="1050" b="0" dirty="0">
                <a:latin typeface="Century Gothic" panose="020B0502020202020204" pitchFamily="34" charset="0"/>
              </a:rPr>
            </a:br>
            <a:endParaRPr lang="de-DE" sz="1050" b="0" dirty="0">
              <a:latin typeface="Century Gothic" panose="020B0502020202020204" pitchFamily="34" charset="0"/>
            </a:endParaRPr>
          </a:p>
          <a:p>
            <a:pPr marL="228600" lvl="0" indent="-228600">
              <a:lnSpc>
                <a:spcPts val="1000"/>
              </a:lnSpc>
              <a:buFont typeface="+mj-lt"/>
              <a:buAutoNum type="arabicPeriod"/>
            </a:pPr>
            <a:r>
              <a:rPr lang="de-DE" sz="1050" b="0" dirty="0">
                <a:latin typeface="Century Gothic" panose="020B0502020202020204" pitchFamily="34" charset="0"/>
              </a:rPr>
              <a:t>Berichterstattung nach VSME</a:t>
            </a:r>
          </a:p>
        </p:txBody>
      </p:sp>
      <p:sp>
        <p:nvSpPr>
          <p:cNvPr id="14" name="Rectangle 3">
            <a:extLst>
              <a:ext uri="{FF2B5EF4-FFF2-40B4-BE49-F238E27FC236}">
                <a16:creationId xmlns:a16="http://schemas.microsoft.com/office/drawing/2014/main" id="{3378BD30-DB9B-41A0-A26D-480BED957940}"/>
              </a:ext>
            </a:extLst>
          </p:cNvPr>
          <p:cNvSpPr txBox="1">
            <a:spLocks/>
          </p:cNvSpPr>
          <p:nvPr/>
        </p:nvSpPr>
        <p:spPr>
          <a:xfrm>
            <a:off x="8616280" y="2060848"/>
            <a:ext cx="2317526" cy="11982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FF0000"/>
                </a:solidFill>
                <a:latin typeface="Century Gothic" pitchFamily="34" charset="0"/>
              </a:rPr>
              <a:t>Premium Webinar </a:t>
            </a:r>
            <a:r>
              <a:rPr lang="de-DE" altLang="de-DE" sz="1200" b="0" i="1" dirty="0">
                <a:solidFill>
                  <a:srgbClr val="FF0000"/>
                </a:solidFill>
                <a:latin typeface="Century Gothic" pitchFamily="34" charset="0"/>
              </a:rPr>
              <a:t>live</a:t>
            </a: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sz="1100" b="0" dirty="0">
                <a:latin typeface="Century Gothic" pitchFamily="34" charset="0"/>
              </a:rPr>
              <a:t>21.01.2026    13:20 – 16:30 Uhr </a:t>
            </a:r>
            <a:br>
              <a:rPr lang="de-DE" altLang="de-DE" sz="1100" b="0" dirty="0">
                <a:latin typeface="Century Gothic" pitchFamily="34" charset="0"/>
              </a:rPr>
            </a:br>
            <a:r>
              <a:rPr lang="de-DE" altLang="de-DE" sz="1100" b="0" dirty="0">
                <a:latin typeface="Century Gothic" pitchFamily="34" charset="0"/>
              </a:rPr>
              <a:t>(inkl. 2 Pausen á 10 Minuten)</a:t>
            </a: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200" b="0" dirty="0">
                <a:latin typeface="Century Gothic" pitchFamily="34" charset="0"/>
              </a:rPr>
            </a:br>
            <a:r>
              <a:rPr lang="de-DE" altLang="de-DE" sz="1050" b="0" dirty="0">
                <a:latin typeface="Century Gothic" pitchFamily="34" charset="0"/>
              </a:rPr>
              <a:t>https://audfit.de/buchen/</a:t>
            </a:r>
          </a:p>
        </p:txBody>
      </p:sp>
      <p:sp>
        <p:nvSpPr>
          <p:cNvPr id="19" name="Rectangle 3">
            <a:extLst>
              <a:ext uri="{FF2B5EF4-FFF2-40B4-BE49-F238E27FC236}">
                <a16:creationId xmlns:a16="http://schemas.microsoft.com/office/drawing/2014/main" id="{32130878-A1DD-45FA-8984-897112058465}"/>
              </a:ext>
            </a:extLst>
          </p:cNvPr>
          <p:cNvSpPr txBox="1">
            <a:spLocks/>
          </p:cNvSpPr>
          <p:nvPr/>
        </p:nvSpPr>
        <p:spPr>
          <a:xfrm>
            <a:off x="8616280" y="4105113"/>
            <a:ext cx="2317526" cy="15886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180975" indent="-179388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541338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895350" indent="-17462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257300" indent="-180975" algn="l" rtl="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de-DE" altLang="de-DE" sz="1200" b="1" dirty="0">
                <a:solidFill>
                  <a:srgbClr val="FF0000"/>
                </a:solidFill>
                <a:latin typeface="Century Gothic" pitchFamily="34" charset="0"/>
              </a:rPr>
              <a:t>Premium Webinar </a:t>
            </a:r>
            <a:r>
              <a:rPr lang="de-DE" altLang="de-DE" sz="1200" b="0" i="1" dirty="0">
                <a:solidFill>
                  <a:srgbClr val="FF0000"/>
                </a:solidFill>
                <a:latin typeface="Century Gothic" pitchFamily="34" charset="0"/>
              </a:rPr>
              <a:t>on </a:t>
            </a:r>
            <a:r>
              <a:rPr lang="de-DE" altLang="de-DE" sz="1200" b="0" i="1" dirty="0" err="1">
                <a:solidFill>
                  <a:srgbClr val="FF0000"/>
                </a:solidFill>
                <a:latin typeface="Century Gothic" pitchFamily="34" charset="0"/>
              </a:rPr>
              <a:t>demand</a:t>
            </a:r>
            <a:endParaRPr lang="de-DE" altLang="de-DE" sz="1200" b="0" i="1" dirty="0">
              <a:solidFill>
                <a:srgbClr val="FF0000"/>
              </a:solidFill>
              <a:latin typeface="Century Gothic" pitchFamily="34" charset="0"/>
            </a:endParaRPr>
          </a:p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defRPr/>
            </a:pPr>
            <a:r>
              <a:rPr lang="de-DE" altLang="de-DE" sz="1100" b="0" dirty="0">
                <a:latin typeface="Century Gothic" pitchFamily="34" charset="0"/>
              </a:rPr>
              <a:t>Ab dem 04.02.2026 nach Belieben 24/7 abrufbar, wann immer und wo immer Sie wünschen. </a:t>
            </a:r>
            <a:br>
              <a:rPr lang="de-DE" altLang="de-DE" sz="1100" b="0" dirty="0">
                <a:latin typeface="Century Gothic" pitchFamily="34" charset="0"/>
              </a:rPr>
            </a:br>
            <a:br>
              <a:rPr lang="de-DE" altLang="de-DE" sz="1200" b="0" dirty="0">
                <a:latin typeface="Century Gothic" pitchFamily="34" charset="0"/>
              </a:rPr>
            </a:br>
            <a:r>
              <a:rPr lang="de-DE" altLang="de-DE" sz="1050" b="0" dirty="0">
                <a:latin typeface="Century Gothic" pitchFamily="34" charset="0"/>
              </a:rPr>
              <a:t>https://audfit.de/buchen/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5930759-F475-48C9-AF12-8BC27EB1FE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523" y="1598265"/>
            <a:ext cx="446621" cy="50244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7FAD1F8-7BA3-4578-AD3B-4A1A4FA6C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523" y="3598889"/>
            <a:ext cx="487379" cy="548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486278"/>
      </p:ext>
    </p:extLst>
  </p:cSld>
  <p:clrMapOvr>
    <a:masterClrMapping/>
  </p:clrMapOvr>
  <p:transition spd="slow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9376" y="900000"/>
            <a:ext cx="1123796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de-DE" sz="2400" b="1" dirty="0">
                <a:latin typeface="Century Gothic" panose="020B0502020202020204" pitchFamily="34" charset="0"/>
              </a:rPr>
              <a:t> Weitere Informationen und Rückfragen</a:t>
            </a:r>
            <a:br>
              <a:rPr lang="de-DE" altLang="de-DE" sz="2400" b="1" dirty="0">
                <a:latin typeface="Century Gothic" panose="020B0502020202020204" pitchFamily="34" charset="0"/>
              </a:rPr>
            </a:br>
            <a:r>
              <a:rPr lang="de-DE" altLang="de-DE" sz="2400" b="1" dirty="0">
                <a:latin typeface="Century Gothic" panose="020B0502020202020204" pitchFamily="34" charset="0"/>
              </a:rPr>
              <a:t>rund um das Thema Nachhaltigkeit</a:t>
            </a:r>
          </a:p>
        </p:txBody>
      </p:sp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340771F6-070C-4159-AD4D-160AAFF95878}"/>
              </a:ext>
            </a:extLst>
          </p:cNvPr>
          <p:cNvSpPr/>
          <p:nvPr/>
        </p:nvSpPr>
        <p:spPr>
          <a:xfrm>
            <a:off x="5970883" y="1918240"/>
            <a:ext cx="4500000" cy="180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Direkt &amp; Persönlich</a:t>
            </a:r>
          </a:p>
          <a:p>
            <a:pPr>
              <a:spcAft>
                <a:spcPts val="600"/>
              </a:spcAft>
            </a:pP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Dipl.-Wirt.-Ing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. 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Alf-Christian Lösle</a:t>
            </a:r>
            <a:b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  <a:t>WP/</a:t>
            </a:r>
            <a:r>
              <a:rPr lang="de-DE" sz="12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StB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/CPA</a:t>
            </a:r>
          </a:p>
          <a:p>
            <a:pPr>
              <a:spcAft>
                <a:spcPts val="600"/>
              </a:spcAft>
            </a:pP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Geschäftsleitung</a:t>
            </a:r>
          </a:p>
          <a:p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Tel. 07221 956 680</a:t>
            </a:r>
          </a:p>
          <a:p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email: geschaeftsleitung@audfit.de</a:t>
            </a:r>
          </a:p>
        </p:txBody>
      </p:sp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3EE4D69C-808E-4004-87DE-B46B0C378186}"/>
              </a:ext>
            </a:extLst>
          </p:cNvPr>
          <p:cNvSpPr/>
          <p:nvPr/>
        </p:nvSpPr>
        <p:spPr>
          <a:xfrm>
            <a:off x="1572766" y="2511834"/>
            <a:ext cx="3888283" cy="612812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rtlCol="0" anchor="ctr"/>
          <a:lstStyle/>
          <a:p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Fachliche bzw</a:t>
            </a:r>
            <a:r>
              <a:rPr lang="de-DE">
                <a:solidFill>
                  <a:schemeClr val="bg1"/>
                </a:solidFill>
                <a:latin typeface="Century Gothic" panose="020B0502020202020204" pitchFamily="34" charset="0"/>
              </a:rPr>
              <a:t>. berufsrechtliche </a:t>
            </a:r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Rückfragen</a:t>
            </a:r>
          </a:p>
        </p:txBody>
      </p:sp>
      <p:sp>
        <p:nvSpPr>
          <p:cNvPr id="7" name="Pfeil: nach unten 6">
            <a:extLst>
              <a:ext uri="{FF2B5EF4-FFF2-40B4-BE49-F238E27FC236}">
                <a16:creationId xmlns:a16="http://schemas.microsoft.com/office/drawing/2014/main" id="{B7D72D2A-420A-4D4E-B80D-A39CED2F7544}"/>
              </a:ext>
            </a:extLst>
          </p:cNvPr>
          <p:cNvSpPr/>
          <p:nvPr/>
        </p:nvSpPr>
        <p:spPr>
          <a:xfrm rot="16200000">
            <a:off x="5358268" y="2565631"/>
            <a:ext cx="288032" cy="505217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01684490-B9DE-482C-A319-CA419EFCA087}"/>
              </a:ext>
            </a:extLst>
          </p:cNvPr>
          <p:cNvSpPr/>
          <p:nvPr/>
        </p:nvSpPr>
        <p:spPr>
          <a:xfrm>
            <a:off x="1695946" y="2574271"/>
            <a:ext cx="487938" cy="4879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400" dirty="0">
                <a:latin typeface="Century Gothic" panose="020B0502020202020204" pitchFamily="34" charset="0"/>
              </a:rPr>
              <a:t>1</a:t>
            </a:r>
          </a:p>
        </p:txBody>
      </p:sp>
      <p:sp>
        <p:nvSpPr>
          <p:cNvPr id="9" name="Rechteck: abgerundete Ecken 8">
            <a:extLst>
              <a:ext uri="{FF2B5EF4-FFF2-40B4-BE49-F238E27FC236}">
                <a16:creationId xmlns:a16="http://schemas.microsoft.com/office/drawing/2014/main" id="{595DAECF-BA43-4CEF-A72C-23D4A277451C}"/>
              </a:ext>
            </a:extLst>
          </p:cNvPr>
          <p:cNvSpPr/>
          <p:nvPr/>
        </p:nvSpPr>
        <p:spPr>
          <a:xfrm>
            <a:off x="1559496" y="4814682"/>
            <a:ext cx="3901553" cy="612812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000" rIns="0" rtlCol="0" anchor="ctr"/>
          <a:lstStyle/>
          <a:p>
            <a:r>
              <a:rPr lang="de-DE" dirty="0">
                <a:solidFill>
                  <a:schemeClr val="bg1"/>
                </a:solidFill>
                <a:latin typeface="Century Gothic" panose="020B0502020202020204" pitchFamily="34" charset="0"/>
              </a:rPr>
              <a:t>Organisatorische Rückfragen</a:t>
            </a:r>
          </a:p>
        </p:txBody>
      </p:sp>
      <p:sp>
        <p:nvSpPr>
          <p:cNvPr id="24" name="Pfeil: nach unten 23">
            <a:extLst>
              <a:ext uri="{FF2B5EF4-FFF2-40B4-BE49-F238E27FC236}">
                <a16:creationId xmlns:a16="http://schemas.microsoft.com/office/drawing/2014/main" id="{891E77AA-00AA-4BC4-BE90-C1C47D4BBB5C}"/>
              </a:ext>
            </a:extLst>
          </p:cNvPr>
          <p:cNvSpPr/>
          <p:nvPr/>
        </p:nvSpPr>
        <p:spPr>
          <a:xfrm rot="16200000">
            <a:off x="5358269" y="4868479"/>
            <a:ext cx="288032" cy="505217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6BEE046E-C21D-4BDA-8F01-84D57A995263}"/>
              </a:ext>
            </a:extLst>
          </p:cNvPr>
          <p:cNvSpPr/>
          <p:nvPr/>
        </p:nvSpPr>
        <p:spPr>
          <a:xfrm>
            <a:off x="1658177" y="4877119"/>
            <a:ext cx="487938" cy="487938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de-DE" sz="1400">
                <a:latin typeface="Century Gothic" panose="020B0502020202020204" pitchFamily="34" charset="0"/>
              </a:rPr>
              <a:t>2</a:t>
            </a:r>
            <a:endParaRPr lang="de-DE" sz="1400" dirty="0">
              <a:latin typeface="Century Gothic" panose="020B0502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9AEF550-03C6-4E02-9F23-038C068748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0830" y="2012840"/>
            <a:ext cx="1080121" cy="16080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E9A473D5-4B51-4BB8-A5C6-7C928760CDFC}"/>
              </a:ext>
            </a:extLst>
          </p:cNvPr>
          <p:cNvSpPr/>
          <p:nvPr/>
        </p:nvSpPr>
        <p:spPr>
          <a:xfrm>
            <a:off x="6023427" y="4221088"/>
            <a:ext cx="4500000" cy="18000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Kontaktieren Sie unser Serviceteam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Tel. 07221 956 680</a:t>
            </a:r>
            <a:b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email</a:t>
            </a: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  <a:t>: </a:t>
            </a:r>
            <a: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  <a:hlinkClick r:id="rId3"/>
              </a:rPr>
              <a:t>seminare@audfit.de</a:t>
            </a:r>
            <a:br>
              <a:rPr lang="de-DE" sz="1200" b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br>
              <a:rPr lang="de-DE" sz="600" b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>
                <a:solidFill>
                  <a:schemeClr val="tx1"/>
                </a:solidFill>
                <a:latin typeface="Century Gothic" panose="020B0502020202020204" pitchFamily="34" charset="0"/>
              </a:rPr>
              <a:t>AUDFIT </a:t>
            </a: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Deutschland GmbH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  <a:t>Wirtschaftsprüfungsgesellschaft</a:t>
            </a:r>
            <a:br>
              <a:rPr lang="de-DE" sz="120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b="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Lichtentaler</a:t>
            </a: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 Straße 92</a:t>
            </a:r>
            <a:b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</a:br>
            <a:r>
              <a:rPr lang="de-DE" sz="1200" b="0" dirty="0">
                <a:solidFill>
                  <a:schemeClr val="tx1"/>
                </a:solidFill>
                <a:latin typeface="Century Gothic" panose="020B0502020202020204" pitchFamily="34" charset="0"/>
              </a:rPr>
              <a:t>76530 Baden-Baden</a:t>
            </a:r>
          </a:p>
        </p:txBody>
      </p:sp>
    </p:spTree>
    <p:extLst>
      <p:ext uri="{BB962C8B-B14F-4D97-AF65-F5344CB8AC3E}">
        <p14:creationId xmlns:p14="http://schemas.microsoft.com/office/powerpoint/2010/main" val="1067486645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>
            <a:extLst>
              <a:ext uri="{FF2B5EF4-FFF2-40B4-BE49-F238E27FC236}">
                <a16:creationId xmlns:a16="http://schemas.microsoft.com/office/drawing/2014/main" id="{49077C18-34C6-466B-8A2E-8D6C7373F66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349500"/>
            <a:ext cx="1151255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444500" indent="-444500" algn="ctr"/>
            <a:r>
              <a:rPr lang="de-DE" altLang="de-DE" sz="2800" b="1" dirty="0">
                <a:latin typeface="Century Gothic" panose="020B0502020202020204" pitchFamily="34" charset="0"/>
              </a:rPr>
              <a:t>Themenbereich 1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EU-Ebene: Nachhaltigkeits-Regularien und </a:t>
            </a:r>
            <a:br>
              <a:rPr lang="de-DE" altLang="de-DE" sz="2800" b="1" dirty="0">
                <a:latin typeface="Century Gothic" panose="020B0502020202020204" pitchFamily="34" charset="0"/>
              </a:rPr>
            </a:br>
            <a:r>
              <a:rPr lang="de-DE" altLang="de-DE" sz="2800" b="1" dirty="0">
                <a:latin typeface="Century Gothic" panose="020B0502020202020204" pitchFamily="34" charset="0"/>
              </a:rPr>
              <a:t>Omnibus-Verfahren im Überblick (10/2025)</a:t>
            </a:r>
          </a:p>
        </p:txBody>
      </p:sp>
    </p:spTree>
    <p:extLst>
      <p:ext uri="{BB962C8B-B14F-4D97-AF65-F5344CB8AC3E}">
        <p14:creationId xmlns:p14="http://schemas.microsoft.com/office/powerpoint/2010/main" val="721006618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801688"/>
            <a:ext cx="9793088" cy="53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  <a:tab pos="54292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1.1. EU-Regularien zu Nachhaltigkeit und Lieferkette – Überblickartige Orientierung </a:t>
            </a:r>
            <a:b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</a:b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in einem komplexen Regelwerk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28319653-1CEA-4DE4-93BE-B5ED4A7BA6D8}"/>
              </a:ext>
            </a:extLst>
          </p:cNvPr>
          <p:cNvSpPr txBox="1"/>
          <p:nvPr/>
        </p:nvSpPr>
        <p:spPr>
          <a:xfrm>
            <a:off x="971493" y="1382742"/>
            <a:ext cx="9589003" cy="4824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b="0" dirty="0">
                <a:latin typeface="Century Gothic" panose="020B0502020202020204" pitchFamily="34" charset="0"/>
              </a:rPr>
              <a:t>Die </a:t>
            </a:r>
            <a:r>
              <a:rPr lang="de-DE" sz="1400" dirty="0">
                <a:latin typeface="Century Gothic" panose="020B0502020202020204" pitchFamily="34" charset="0"/>
              </a:rPr>
              <a:t>regulatorischen Anforderungen </a:t>
            </a:r>
            <a:r>
              <a:rPr lang="de-DE" sz="1400" b="0" dirty="0">
                <a:latin typeface="Century Gothic" panose="020B0502020202020204" pitchFamily="34" charset="0"/>
              </a:rPr>
              <a:t>im Bereich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Nachhaltigkeit und Unternehmensverantwortung </a:t>
            </a:r>
            <a:r>
              <a:rPr lang="de-DE" sz="14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 </a:t>
            </a:r>
            <a:r>
              <a:rPr lang="de-DE" sz="1400" b="0" dirty="0">
                <a:latin typeface="Century Gothic" panose="020B0502020202020204" pitchFamily="34" charset="0"/>
              </a:rPr>
              <a:t>haben in den vergangenen Jahren eine </a:t>
            </a:r>
            <a:r>
              <a:rPr lang="de-DE" sz="1400" dirty="0">
                <a:latin typeface="Century Gothic" panose="020B0502020202020204" pitchFamily="34" charset="0"/>
              </a:rPr>
              <a:t>Dynamik entwickelt, die ihresgleichen sucht. </a:t>
            </a:r>
          </a:p>
          <a:p>
            <a:endParaRPr lang="de-DE" sz="1400" b="0" dirty="0">
              <a:latin typeface="Century Gothic" panose="020B0502020202020204" pitchFamily="34" charset="0"/>
            </a:endParaRPr>
          </a:p>
          <a:p>
            <a:r>
              <a:rPr lang="de-DE" sz="1400" dirty="0">
                <a:latin typeface="Century Gothic" panose="020B0502020202020204" pitchFamily="34" charset="0"/>
              </a:rPr>
              <a:t>Dabei bilden die maßgebenden </a:t>
            </a:r>
            <a:r>
              <a:rPr lang="de-DE" sz="1400" dirty="0">
                <a:solidFill>
                  <a:srgbClr val="FF0000"/>
                </a:solidFill>
                <a:latin typeface="Century Gothic" panose="020B0502020202020204" pitchFamily="34" charset="0"/>
              </a:rPr>
              <a:t>sieben</a:t>
            </a:r>
            <a:r>
              <a:rPr lang="de-DE" sz="1400" dirty="0">
                <a:latin typeface="Century Gothic" panose="020B0502020202020204" pitchFamily="34" charset="0"/>
              </a:rPr>
              <a:t> Normen einen Rechtsrahmen:</a:t>
            </a:r>
          </a:p>
          <a:p>
            <a:br>
              <a:rPr lang="de-DE" sz="1400" b="0" dirty="0">
                <a:latin typeface="Century Gothic" panose="020B0502020202020204" pitchFamily="34" charset="0"/>
              </a:rPr>
            </a:br>
            <a:r>
              <a:rPr lang="de-DE" sz="1400" b="0" dirty="0">
                <a:latin typeface="Century Gothic" panose="020B0502020202020204" pitchFamily="34" charset="0"/>
              </a:rPr>
              <a:t>Mit der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1: </a:t>
            </a:r>
            <a:r>
              <a:rPr lang="de-DE" sz="1400" b="0" dirty="0">
                <a:latin typeface="Century Gothic" panose="020B0502020202020204" pitchFamily="34" charset="0"/>
              </a:rPr>
              <a:t>Corporate </a:t>
            </a:r>
            <a:r>
              <a:rPr lang="de-DE" sz="1400" b="0" dirty="0" err="1">
                <a:latin typeface="Century Gothic" panose="020B0502020202020204" pitchFamily="34" charset="0"/>
              </a:rPr>
              <a:t>Sustainability</a:t>
            </a:r>
            <a:r>
              <a:rPr lang="de-DE" sz="1400" b="0" dirty="0">
                <a:latin typeface="Century Gothic" panose="020B0502020202020204" pitchFamily="34" charset="0"/>
              </a:rPr>
              <a:t> Reporting </a:t>
            </a:r>
            <a:r>
              <a:rPr lang="de-DE" sz="1400" b="0" dirty="0" err="1">
                <a:latin typeface="Century Gothic" panose="020B0502020202020204" pitchFamily="34" charset="0"/>
              </a:rPr>
              <a:t>Directive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(CSRD)</a:t>
            </a:r>
            <a:r>
              <a:rPr lang="de-DE" sz="1400" b="0" dirty="0">
                <a:latin typeface="Century Gothic" panose="020B0502020202020204" pitchFamily="34" charset="0"/>
              </a:rPr>
              <a:t>,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2: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EU-Taxonomie-VO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3: </a:t>
            </a:r>
            <a:r>
              <a:rPr lang="de-DE" sz="1400" b="0" dirty="0">
                <a:latin typeface="Century Gothic" panose="020B0502020202020204" pitchFamily="34" charset="0"/>
              </a:rPr>
              <a:t>Lieferkettensorgfaltspflichtengesetz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(LKSG),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4: </a:t>
            </a:r>
            <a:r>
              <a:rPr lang="de-DE" sz="1400" b="0" dirty="0">
                <a:latin typeface="Century Gothic" panose="020B0502020202020204" pitchFamily="34" charset="0"/>
              </a:rPr>
              <a:t>Corporate </a:t>
            </a:r>
            <a:r>
              <a:rPr lang="de-DE" sz="1400" b="0" dirty="0" err="1">
                <a:latin typeface="Century Gothic" panose="020B0502020202020204" pitchFamily="34" charset="0"/>
              </a:rPr>
              <a:t>Sustainability</a:t>
            </a:r>
            <a:r>
              <a:rPr lang="de-DE" sz="1400" b="0" dirty="0">
                <a:latin typeface="Century Gothic" panose="020B0502020202020204" pitchFamily="34" charset="0"/>
              </a:rPr>
              <a:t> Due Diligence </a:t>
            </a:r>
            <a:r>
              <a:rPr lang="de-DE" sz="1400" b="0" dirty="0" err="1">
                <a:latin typeface="Century Gothic" panose="020B0502020202020204" pitchFamily="34" charset="0"/>
              </a:rPr>
              <a:t>Directive</a:t>
            </a:r>
            <a:r>
              <a:rPr lang="de-DE" sz="1400" b="0" dirty="0">
                <a:latin typeface="Century Gothic" panose="020B0502020202020204" pitchFamily="34" charset="0"/>
              </a:rPr>
              <a:t> (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CSDDD)</a:t>
            </a:r>
            <a:r>
              <a:rPr lang="de-DE" sz="1400" b="0" dirty="0">
                <a:latin typeface="Century Gothic" panose="020B0502020202020204" pitchFamily="34" charset="0"/>
              </a:rPr>
              <a:t>,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5: </a:t>
            </a:r>
            <a:r>
              <a:rPr lang="de-DE" sz="1400" b="0" dirty="0">
                <a:latin typeface="Century Gothic" panose="020B0502020202020204" pitchFamily="34" charset="0"/>
              </a:rPr>
              <a:t>EU-Entwaldungsverordnung </a:t>
            </a:r>
            <a:r>
              <a:rPr lang="de-DE" sz="14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(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EUDR</a:t>
            </a:r>
            <a:r>
              <a:rPr lang="de-DE" sz="1400" b="0" dirty="0">
                <a:solidFill>
                  <a:srgbClr val="228B22"/>
                </a:solidFill>
                <a:latin typeface="Century Gothic" panose="020B0502020202020204" pitchFamily="34" charset="0"/>
              </a:rPr>
              <a:t>),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6: </a:t>
            </a:r>
            <a:r>
              <a:rPr lang="de-DE" sz="1400" b="0" dirty="0">
                <a:latin typeface="Century Gothic" panose="020B0502020202020204" pitchFamily="34" charset="0"/>
              </a:rPr>
              <a:t>Carbon Border Adjustment </a:t>
            </a:r>
            <a:r>
              <a:rPr lang="de-DE" sz="1400" b="0" dirty="0" err="1">
                <a:latin typeface="Century Gothic" panose="020B0502020202020204" pitchFamily="34" charset="0"/>
              </a:rPr>
              <a:t>Mechanism</a:t>
            </a:r>
            <a:r>
              <a:rPr lang="de-DE" sz="1400" b="0" dirty="0">
                <a:latin typeface="Century Gothic" panose="020B0502020202020204" pitchFamily="34" charset="0"/>
              </a:rPr>
              <a:t>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(CBAM) </a:t>
            </a:r>
            <a:r>
              <a:rPr lang="de-DE" sz="1400" b="0" dirty="0">
                <a:latin typeface="Century Gothic" panose="020B0502020202020204" pitchFamily="34" charset="0"/>
              </a:rPr>
              <a:t>sowie der </a:t>
            </a:r>
          </a:p>
          <a:p>
            <a:pPr marL="285750" indent="-285750">
              <a:spcAft>
                <a:spcPts val="300"/>
              </a:spcAft>
              <a:buFont typeface="Wingdings" panose="05000000000000000000" pitchFamily="2" charset="2"/>
              <a:buChar char="Ø"/>
            </a:pPr>
            <a:r>
              <a:rPr lang="de-DE" sz="1400" dirty="0">
                <a:latin typeface="Century Gothic" panose="020B0502020202020204" pitchFamily="34" charset="0"/>
              </a:rPr>
              <a:t>Norm Nr. 7: </a:t>
            </a:r>
            <a:r>
              <a:rPr lang="de-DE" sz="1400" b="0" dirty="0">
                <a:latin typeface="Century Gothic" panose="020B0502020202020204" pitchFamily="34" charset="0"/>
              </a:rPr>
              <a:t>Batterie-Verordnung 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(</a:t>
            </a:r>
            <a:r>
              <a:rPr lang="de-DE" sz="1400" dirty="0" err="1">
                <a:solidFill>
                  <a:srgbClr val="228B22"/>
                </a:solidFill>
                <a:latin typeface="Century Gothic" panose="020B0502020202020204" pitchFamily="34" charset="0"/>
              </a:rPr>
              <a:t>BattVO</a:t>
            </a:r>
            <a: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  <a:t>)</a:t>
            </a:r>
            <a:br>
              <a:rPr lang="de-DE" sz="1400" dirty="0">
                <a:solidFill>
                  <a:srgbClr val="228B22"/>
                </a:solidFill>
                <a:latin typeface="Century Gothic" panose="020B0502020202020204" pitchFamily="34" charset="0"/>
              </a:rPr>
            </a:br>
            <a:endParaRPr lang="de-DE" sz="1400" dirty="0">
              <a:solidFill>
                <a:srgbClr val="228B22"/>
              </a:solidFill>
              <a:latin typeface="Century Gothic" panose="020B0502020202020204" pitchFamily="34" charset="0"/>
            </a:endParaRPr>
          </a:p>
          <a:p>
            <a:r>
              <a:rPr lang="de-DE" sz="1400" b="0" dirty="0">
                <a:latin typeface="Century Gothic" panose="020B0502020202020204" pitchFamily="34" charset="0"/>
              </a:rPr>
              <a:t>setzen die Europäische Union und Deutschland ein </a:t>
            </a:r>
            <a:r>
              <a:rPr lang="de-DE" sz="1400" dirty="0">
                <a:latin typeface="Century Gothic" panose="020B0502020202020204" pitchFamily="34" charset="0"/>
              </a:rPr>
              <a:t>umfassendes Regelwerk </a:t>
            </a:r>
            <a:r>
              <a:rPr lang="de-DE" sz="1400" b="0" dirty="0">
                <a:latin typeface="Century Gothic" panose="020B0502020202020204" pitchFamily="34" charset="0"/>
              </a:rPr>
              <a:t>um, das tief in 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de-DE" sz="1400" dirty="0">
                <a:latin typeface="Century Gothic" panose="020B0502020202020204" pitchFamily="34" charset="0"/>
              </a:rPr>
              <a:t>Unternehmensprozesse,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de-DE" sz="1400" dirty="0">
                <a:latin typeface="Century Gothic" panose="020B0502020202020204" pitchFamily="34" charset="0"/>
              </a:rPr>
              <a:t>Lieferketten,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de-DE" sz="1400" dirty="0">
                <a:latin typeface="Century Gothic" panose="020B0502020202020204" pitchFamily="34" charset="0"/>
              </a:rPr>
              <a:t>Berichtspflichten</a:t>
            </a:r>
            <a:r>
              <a:rPr lang="de-DE" sz="1400" b="0" dirty="0">
                <a:latin typeface="Century Gothic" panose="020B0502020202020204" pitchFamily="34" charset="0"/>
              </a:rPr>
              <a:t> und</a:t>
            </a:r>
          </a:p>
          <a:p>
            <a:pPr marL="285750" indent="-285750">
              <a:spcAft>
                <a:spcPts val="300"/>
              </a:spcAft>
              <a:buFontTx/>
              <a:buChar char="-"/>
            </a:pPr>
            <a:r>
              <a:rPr lang="de-DE" sz="1400" dirty="0">
                <a:latin typeface="Century Gothic" panose="020B0502020202020204" pitchFamily="34" charset="0"/>
              </a:rPr>
              <a:t>in die Prüfungspflichten</a:t>
            </a:r>
          </a:p>
          <a:p>
            <a:r>
              <a:rPr lang="de-DE" sz="1400" b="0" dirty="0">
                <a:latin typeface="Century Gothic" panose="020B0502020202020204" pitchFamily="34" charset="0"/>
              </a:rPr>
              <a:t>eingreift. 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D1321DA-1604-4354-A652-2F522851AFC8}"/>
              </a:ext>
            </a:extLst>
          </p:cNvPr>
          <p:cNvSpPr txBox="1"/>
          <p:nvPr/>
        </p:nvSpPr>
        <p:spPr>
          <a:xfrm>
            <a:off x="7680176" y="5874543"/>
            <a:ext cx="2410772" cy="374571"/>
          </a:xfrm>
          <a:prstGeom prst="round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Century Gothic" panose="020B0502020202020204" pitchFamily="34" charset="0"/>
              </a:rPr>
              <a:t>vgl. Praxishilfe 1</a:t>
            </a:r>
          </a:p>
        </p:txBody>
      </p:sp>
    </p:spTree>
    <p:extLst>
      <p:ext uri="{BB962C8B-B14F-4D97-AF65-F5344CB8AC3E}">
        <p14:creationId xmlns:p14="http://schemas.microsoft.com/office/powerpoint/2010/main" val="2001717662"/>
      </p:ext>
    </p:extLst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1774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1.2. Norm Nr. 1: Corporate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Sustainability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Reporting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Directive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(CSRD)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1225F8F-71BC-46A1-9CD4-4C05C49F81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756"/>
          <a:stretch/>
        </p:blipFill>
        <p:spPr>
          <a:xfrm>
            <a:off x="10124184" y="180975"/>
            <a:ext cx="880299" cy="37777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60F2CA0-2D3C-4D52-8889-5E98F0F7D05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463"/>
          <a:stretch/>
        </p:blipFill>
        <p:spPr>
          <a:xfrm>
            <a:off x="11004483" y="169599"/>
            <a:ext cx="882000" cy="374347"/>
          </a:xfrm>
          <a:prstGeom prst="rect">
            <a:avLst/>
          </a:prstGeom>
        </p:spPr>
      </p:pic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304718"/>
              </p:ext>
            </p:extLst>
          </p:nvPr>
        </p:nvGraphicFramePr>
        <p:xfrm>
          <a:off x="1055440" y="1153462"/>
          <a:ext cx="9000999" cy="50463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02969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398030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819615">
                <a:tc>
                  <a:txBody>
                    <a:bodyPr/>
                    <a:lstStyle/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Verpflichtung zu umfassender, vergleichbarer Nachhaltigkeitsberichterstattung nach einheitlichen EU-Standards, um Transparenz und Rechenschaft über Umwelt-, </a:t>
                      </a:r>
                      <a:br>
                        <a:rPr lang="de-DE" sz="1300" dirty="0">
                          <a:latin typeface="Century Gothic" panose="020B0502020202020204" pitchFamily="34" charset="0"/>
                        </a:rPr>
                      </a:b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Sozial- und </a:t>
                      </a:r>
                      <a:r>
                        <a:rPr lang="de-DE" sz="1300" dirty="0" err="1">
                          <a:latin typeface="Century Gothic" panose="020B0502020202020204" pitchFamily="34" charset="0"/>
                        </a:rPr>
                        <a:t>Governance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-Aspekte zu schaffen. </a:t>
                      </a:r>
                      <a:endParaRPr lang="de-DE" sz="13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819615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3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  <a:endParaRPr lang="de-DE" sz="1300" b="1" dirty="0">
                        <a:solidFill>
                          <a:srgbClr val="FF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Alle großen Unternehmen, </a:t>
                      </a:r>
                    </a:p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kapitalmarktorientierte Unternehmen  sowie</a:t>
                      </a:r>
                    </a:p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bestimmte Tochtergesellschaften und Zweigniederlassungen von Nicht-EU-Unternehmen</a:t>
                      </a:r>
                      <a:endParaRPr lang="de-DE" sz="13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819615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Ab Geschäftsjahr 2024 verpflichtend für große kapitalmarktorientierte Unternehmen; gestaffelt bis 2028 für weitere Gruppen</a:t>
                      </a: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(</a:t>
                      </a:r>
                      <a:r>
                        <a:rPr lang="de-DE" sz="1300" b="1" dirty="0" err="1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konkretisierung</a:t>
                      </a: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 „Welche Unternehmen?“ </a:t>
                      </a:r>
                      <a:b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steht aus)</a:t>
                      </a: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819615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Erstellung eines Nachhaltigkeitsberichts im Lagebericht nach ESRS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Prüfungspflicht des Berichts (Limited Assurance, später </a:t>
                      </a:r>
                      <a:r>
                        <a:rPr lang="de-DE" sz="1300" dirty="0" err="1">
                          <a:latin typeface="Century Gothic" panose="020B0502020202020204" pitchFamily="34" charset="0"/>
                        </a:rPr>
                        <a:t>Reasonable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 Assurance)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Offenlegung von Strategien, Risiken, Zielen und Kennzahlen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Verknüpfung mit EU-Taxonomie-Daten</a:t>
                      </a:r>
                      <a:endParaRPr lang="de-DE" sz="13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819615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Verbindet Nachhaltigkeitsdaten 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erstmals </a:t>
                      </a: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mit der Finanzberichterstattung 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und führt </a:t>
                      </a:r>
                      <a:br>
                        <a:rPr lang="de-DE" sz="1300" dirty="0">
                          <a:latin typeface="Century Gothic" panose="020B0502020202020204" pitchFamily="34" charset="0"/>
                        </a:rPr>
                      </a:b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bei diesen zur Prüfungspflicht. </a:t>
                      </a:r>
                      <a:endParaRPr lang="de-DE" sz="13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819615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</a:t>
                      </a:r>
                      <a:b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Kritikpunkte</a:t>
                      </a:r>
                      <a:r>
                        <a:rPr lang="de-DE" sz="1300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Überkomplexe Berichtspflichten </a:t>
                      </a:r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und Datenanforderungen (ESRS)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Erfassung </a:t>
                      </a:r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von zu vielen Unternehmen (zu niedrige Schwellenwerte) 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Überlappende Berichtspflichten mit anderen Regularien </a:t>
                      </a:r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(Taxonomie, CSDDD, CBAM)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Harter Übergang zur (späteren) 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Prüfungspflicht mit hinreichender Sicherheit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9E4109AE-23F5-4D90-AEE7-6D3CEC3A93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704" y="686249"/>
            <a:ext cx="400146" cy="40014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CFE6D21A-920A-4AB2-81C3-4166515E46B1}"/>
              </a:ext>
            </a:extLst>
          </p:cNvPr>
          <p:cNvSpPr/>
          <p:nvPr/>
        </p:nvSpPr>
        <p:spPr>
          <a:xfrm>
            <a:off x="8872410" y="686779"/>
            <a:ext cx="2623864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Nachhaltigkeitsberichterstattung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7737CB5C-18C4-4B48-A928-86178DB03B3E}"/>
              </a:ext>
            </a:extLst>
          </p:cNvPr>
          <p:cNvSpPr/>
          <p:nvPr/>
        </p:nvSpPr>
        <p:spPr>
          <a:xfrm>
            <a:off x="10208870" y="1134891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akutelle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9622FDC2-D237-48E8-8855-93820B3768E1}"/>
              </a:ext>
            </a:extLst>
          </p:cNvPr>
          <p:cNvSpPr/>
          <p:nvPr/>
        </p:nvSpPr>
        <p:spPr>
          <a:xfrm>
            <a:off x="1055440" y="5333194"/>
            <a:ext cx="9000998" cy="864096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85FC9E6B-ACC8-46B2-9DCF-B3232401E8A0}"/>
              </a:ext>
            </a:extLst>
          </p:cNvPr>
          <p:cNvSpPr/>
          <p:nvPr/>
        </p:nvSpPr>
        <p:spPr>
          <a:xfrm>
            <a:off x="10056438" y="5575825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C2ACE193-9348-488C-A25A-22528083EA4C}"/>
              </a:ext>
            </a:extLst>
          </p:cNvPr>
          <p:cNvSpPr/>
          <p:nvPr/>
        </p:nvSpPr>
        <p:spPr>
          <a:xfrm>
            <a:off x="10227920" y="5447646"/>
            <a:ext cx="1287404" cy="568309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9AF54030-D7B1-401A-BCA0-7E0C35C27B1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04483" y="5667846"/>
            <a:ext cx="421411" cy="42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02407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400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1.3. Norm Nr. 2: EU-Taxonomie-Verordnung 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695394"/>
              </p:ext>
            </p:extLst>
          </p:nvPr>
        </p:nvGraphicFramePr>
        <p:xfrm>
          <a:off x="1044000" y="1166141"/>
          <a:ext cx="9012440" cy="461441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05005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407435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750691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Einheitliche </a:t>
                      </a:r>
                      <a:r>
                        <a:rPr lang="de-DE" sz="1300" dirty="0">
                          <a:solidFill>
                            <a:srgbClr val="228B22"/>
                          </a:solidFill>
                          <a:latin typeface="Century Gothic" panose="020B0502020202020204" pitchFamily="34" charset="0"/>
                        </a:rPr>
                        <a:t>Definition ökologisch nachhaltiger wirtschaftlicher Aktivitäten,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um Kapitalflüsse in grüne Investitionen zu lenken und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Greenwashing zu verhindern. </a:t>
                      </a:r>
                      <a:endParaRPr lang="de-DE" sz="13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590667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3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Unternehmen, die unter die NFRD- bzw. CSRD-Berichtspflicht fallen, sowie </a:t>
                      </a:r>
                    </a:p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Finanzmarktteilnehmer nach der Offenlegungsverordnung (SFDR); </a:t>
                      </a:r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derzeit sog. PIEs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540211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Ursprüngliche Planung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: Schrittweise Einführung seit 2022:</a:t>
                      </a:r>
                      <a:br>
                        <a:rPr lang="de-DE" sz="1300" dirty="0">
                          <a:latin typeface="Century Gothic" panose="020B0502020202020204" pitchFamily="34" charset="0"/>
                        </a:rPr>
                      </a:b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vollständige Anwendung </a:t>
                      </a:r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aller sechs Umweltziele ab 2025.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957354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Offenlegung, in welchem Umfang Umsätze, Investitionen und Betriebsausgaben </a:t>
                      </a:r>
                      <a:br>
                        <a:rPr lang="de-DE" sz="1300" dirty="0">
                          <a:latin typeface="Century Gothic" panose="020B0502020202020204" pitchFamily="34" charset="0"/>
                        </a:rPr>
                      </a:b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mit der Taxonomie übereinstimmen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Nachweis, dass Aktivitäten einen Beitrag zu Umweltzielen leisten, ohne andere Ziele wesentlich zu beeinträchtigen („Do </a:t>
                      </a:r>
                      <a:r>
                        <a:rPr lang="de-DE" sz="1300" dirty="0" err="1">
                          <a:latin typeface="Century Gothic" panose="020B0502020202020204" pitchFamily="34" charset="0"/>
                        </a:rPr>
                        <a:t>no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Century Gothic" panose="020B0502020202020204" pitchFamily="34" charset="0"/>
                        </a:rPr>
                        <a:t>significant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300" dirty="0" err="1">
                          <a:latin typeface="Century Gothic" panose="020B0502020202020204" pitchFamily="34" charset="0"/>
                        </a:rPr>
                        <a:t>harm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“)</a:t>
                      </a:r>
                      <a:endParaRPr lang="de-DE" sz="13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r>
                        <a:rPr lang="de-DE" sz="13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3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300" dirty="0">
                          <a:latin typeface="Century Gothic" panose="020B0502020202020204" pitchFamily="34" charset="0"/>
                        </a:rPr>
                        <a:t>Legt die </a:t>
                      </a:r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ökologische Messlatte </a:t>
                      </a:r>
                      <a:r>
                        <a:rPr lang="de-DE" sz="1300" dirty="0">
                          <a:latin typeface="Century Gothic" panose="020B0502020202020204" pitchFamily="34" charset="0"/>
                        </a:rPr>
                        <a:t>für alle Nachhaltigkeitsangaben fest.</a:t>
                      </a:r>
                      <a:endParaRPr lang="de-DE" sz="13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1320316">
                <a:tc>
                  <a:txBody>
                    <a:bodyPr/>
                    <a:lstStyle/>
                    <a:p>
                      <a:r>
                        <a:rPr lang="de-DE" sz="13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Hohe Komplexität und technische Detailtiefe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Fehlende Wesentlichkeitsschwellen 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(unnötiger Aufwand für Randaktivitäten)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Schwierigkeiten bei Anwendung DNSH-Kriterien 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(schwer operationalisierbar)</a:t>
                      </a:r>
                    </a:p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Für 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KMU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kann Aufwand 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unverhältnismäßig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sein, </a:t>
                      </a:r>
                      <a:b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</a:b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insbesondere wenn sie </a:t>
                      </a:r>
                      <a:r>
                        <a:rPr lang="de-DE" sz="13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als Teil von Lieferketten </a:t>
                      </a:r>
                      <a:r>
                        <a:rPr lang="de-DE" sz="13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eingebunden sind.</a:t>
                      </a:r>
                    </a:p>
                  </a:txBody>
                  <a:tcPr marB="0"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2" name="Grafik 1">
            <a:extLst>
              <a:ext uri="{FF2B5EF4-FFF2-40B4-BE49-F238E27FC236}">
                <a16:creationId xmlns:a16="http://schemas.microsoft.com/office/drawing/2014/main" id="{D8B6E241-7570-44D5-91ED-6EAEAAD50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232" y="684762"/>
            <a:ext cx="340084" cy="340084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F9CF2F48-5211-4001-BB7F-302DDCB45124}"/>
              </a:ext>
            </a:extLst>
          </p:cNvPr>
          <p:cNvSpPr/>
          <p:nvPr/>
        </p:nvSpPr>
        <p:spPr>
          <a:xfrm>
            <a:off x="8616280" y="684762"/>
            <a:ext cx="2879994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Qualifizierung Wirtschaftsaktivitäten</a:t>
            </a: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DE54C57-05DE-483B-82AB-AAA8CBAE4420}"/>
              </a:ext>
            </a:extLst>
          </p:cNvPr>
          <p:cNvSpPr/>
          <p:nvPr/>
        </p:nvSpPr>
        <p:spPr>
          <a:xfrm>
            <a:off x="10208870" y="1134891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akutelle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FDAF1F46-C99A-48CB-B9F2-50CC88FDBBE7}"/>
              </a:ext>
            </a:extLst>
          </p:cNvPr>
          <p:cNvSpPr/>
          <p:nvPr/>
        </p:nvSpPr>
        <p:spPr>
          <a:xfrm>
            <a:off x="10071990" y="4847054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9E9297A4-2D9F-4C34-B3AD-69B896F71B1C}"/>
              </a:ext>
            </a:extLst>
          </p:cNvPr>
          <p:cNvSpPr/>
          <p:nvPr/>
        </p:nvSpPr>
        <p:spPr>
          <a:xfrm>
            <a:off x="10243472" y="4718875"/>
            <a:ext cx="1287404" cy="966545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EU: Del. Rechtsakt vom 04.07.2025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093019DB-ACD2-4E95-9BF5-7297B8D2678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058105" y="5354528"/>
            <a:ext cx="421411" cy="421411"/>
          </a:xfrm>
          <a:prstGeom prst="rect">
            <a:avLst/>
          </a:prstGeom>
        </p:spPr>
      </p:pic>
      <p:sp>
        <p:nvSpPr>
          <p:cNvPr id="19" name="Rechteck 18">
            <a:extLst>
              <a:ext uri="{FF2B5EF4-FFF2-40B4-BE49-F238E27FC236}">
                <a16:creationId xmlns:a16="http://schemas.microsoft.com/office/drawing/2014/main" id="{D348196C-2E74-4443-A1B4-9C69F819A16F}"/>
              </a:ext>
            </a:extLst>
          </p:cNvPr>
          <p:cNvSpPr/>
          <p:nvPr/>
        </p:nvSpPr>
        <p:spPr>
          <a:xfrm>
            <a:off x="1044000" y="4485841"/>
            <a:ext cx="9000998" cy="1290098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049186"/>
      </p:ext>
    </p:extLst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22481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1.4. Norm Nr. 3: Deutsches Lieferkettensorgfaltspflichtengesetz (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LkSG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09221"/>
              </p:ext>
            </p:extLst>
          </p:nvPr>
        </p:nvGraphicFramePr>
        <p:xfrm>
          <a:off x="1055441" y="1253530"/>
          <a:ext cx="9001000" cy="4281663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02968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398032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879326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Schaffung eines verbindlichen Rahmens für die menschenrechtliche und umweltbezogene Sorgfaltspflicht deutscher Unternehmen in ihren Lieferketten.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 ist es, Risiken für Menschenrechte und Umwelt in globalen Lieferketten zu erkennen, zu verhindern und zu minimieren. 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594319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Seit 2023: Unternehmen mit mindestens 3.000 Beschäftigten mit Sitz oder Zweigniederlassung in Deutschland. </a:t>
                      </a:r>
                    </a:p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Seit 2024: Schwelle auf 1.000 Beschäftigte abgesenkt. 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368032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In Kraft seit 01.01.2023 mit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gestaffelter Ausweitung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des Geltungsbereichs. 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Einrichtung eines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Risikomanagementsystems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zur Ermittlung und Priorisierung von Menschenrechts- und Umweltrisiken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Präventions- und Abhilfemaßnahmen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bei festgestellten Risiken bzw. Verstößen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Direkte Berichtspflicht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 gegenüber dem Bundesamt für Wirtschaft und Ausfuhrkontrolle (BAFA)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Beschwerdeverfahren für betroffene Dienstleiter (i d. R. im Ausland)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482059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Erstes nationales Gesetz seiner Art mit 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behördlicher Durchsetzung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(BAFA) und Bußgeldandrohungen.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832046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Hohe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administrative Belastung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und komplexe Nachweispflichten (insbes. für Mittelstand)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Begrenzte Durchsetzbarkeit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im Ausland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Unsicherheit über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Haftungsumfang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66169F04-94B3-46BD-B2B2-870BCF737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6534" y="543946"/>
            <a:ext cx="507719" cy="507719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1A5C56AB-836B-41EA-931F-CBC7F8947B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6367" y="635509"/>
            <a:ext cx="360040" cy="36004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8CBB9B32-DAB9-4BA3-A323-518ECF477D66}"/>
              </a:ext>
            </a:extLst>
          </p:cNvPr>
          <p:cNvSpPr/>
          <p:nvPr/>
        </p:nvSpPr>
        <p:spPr>
          <a:xfrm>
            <a:off x="8948520" y="686779"/>
            <a:ext cx="2547753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Lieferkettengesetz Deutschland</a:t>
            </a:r>
          </a:p>
        </p:txBody>
      </p:sp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D41487F1-BBA7-4791-85EC-143472C552A6}"/>
              </a:ext>
            </a:extLst>
          </p:cNvPr>
          <p:cNvSpPr/>
          <p:nvPr/>
        </p:nvSpPr>
        <p:spPr>
          <a:xfrm>
            <a:off x="6816081" y="5154665"/>
            <a:ext cx="4464170" cy="978938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1200" dirty="0">
                <a:latin typeface="Century Gothic" panose="020B0502020202020204" pitchFamily="34" charset="0"/>
              </a:rPr>
              <a:t>Beschluss Bundesrat 17.10.2025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Century Gothic" panose="020B0502020202020204" pitchFamily="34" charset="0"/>
              </a:rPr>
              <a:t>Wegfall der Berichtspflichten und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200" dirty="0">
                <a:latin typeface="Century Gothic" panose="020B0502020202020204" pitchFamily="34" charset="0"/>
              </a:rPr>
              <a:t>Empfehlung, CSDDD-Vorgaben direkt zu übernehmen (Vermeidung Über-Erfüllung von EU-Vorgaben)</a:t>
            </a:r>
          </a:p>
        </p:txBody>
      </p:sp>
    </p:spTree>
    <p:extLst>
      <p:ext uri="{BB962C8B-B14F-4D97-AF65-F5344CB8AC3E}">
        <p14:creationId xmlns:p14="http://schemas.microsoft.com/office/powerpoint/2010/main" val="2777142994"/>
      </p:ext>
    </p:extLst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6">
            <a:extLst>
              <a:ext uri="{FF2B5EF4-FFF2-40B4-BE49-F238E27FC236}">
                <a16:creationId xmlns:a16="http://schemas.microsoft.com/office/drawing/2014/main" id="{9EA87F2B-8C4D-4A02-BB12-87153B8B5A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724397"/>
            <a:ext cx="1015296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marL="269875" indent="-269875" defTabSz="269875" eaLnBrk="1" hangingPunct="1">
              <a:spcBef>
                <a:spcPct val="50000"/>
              </a:spcBef>
              <a:tabLst>
                <a:tab pos="269875" algn="l"/>
              </a:tabLst>
              <a:defRPr/>
            </a:pP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1.5. Norm Nr. 4: Corporate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Sustainability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Due Diligence </a:t>
            </a:r>
            <a:r>
              <a:rPr lang="de-DE" altLang="de-DE" kern="0" dirty="0" err="1">
                <a:solidFill>
                  <a:srgbClr val="228B22"/>
                </a:solidFill>
                <a:latin typeface="Century Gothic" pitchFamily="34" charset="0"/>
              </a:rPr>
              <a:t>Directive</a:t>
            </a:r>
            <a:r>
              <a:rPr lang="de-DE" altLang="de-DE" kern="0" dirty="0">
                <a:solidFill>
                  <a:srgbClr val="228B22"/>
                </a:solidFill>
                <a:latin typeface="Century Gothic" pitchFamily="34" charset="0"/>
              </a:rPr>
              <a:t> (CSDDD)</a:t>
            </a:r>
          </a:p>
        </p:txBody>
      </p:sp>
      <p:sp>
        <p:nvSpPr>
          <p:cNvPr id="7" name="Textfeld 1">
            <a:extLst>
              <a:ext uri="{FF2B5EF4-FFF2-40B4-BE49-F238E27FC236}">
                <a16:creationId xmlns:a16="http://schemas.microsoft.com/office/drawing/2014/main" id="{DED7EF31-6357-4534-AA01-051F6C1CD2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063" y="180975"/>
            <a:ext cx="10009187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530475" indent="-5146675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»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lnSpc>
                <a:spcPct val="110000"/>
              </a:lnSpc>
              <a:spcBef>
                <a:spcPts val="800"/>
              </a:spcBef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8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2541588" algn="l"/>
              </a:tabLst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1600" dirty="0">
                <a:latin typeface="Century Gothic" panose="020B0502020202020204" pitchFamily="34" charset="0"/>
              </a:rPr>
              <a:t>Themenbereich 1: Nachhaltigkeits-Regularien und Omnibus-Verfahren der EU im Überblick</a:t>
            </a:r>
          </a:p>
        </p:txBody>
      </p:sp>
      <p:graphicFrame>
        <p:nvGraphicFramePr>
          <p:cNvPr id="3" name="Tabelle 2">
            <a:extLst>
              <a:ext uri="{FF2B5EF4-FFF2-40B4-BE49-F238E27FC236}">
                <a16:creationId xmlns:a16="http://schemas.microsoft.com/office/drawing/2014/main" id="{7F42C7B0-C54E-4FDA-8546-B78057F0AC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494243"/>
              </p:ext>
            </p:extLst>
          </p:nvPr>
        </p:nvGraphicFramePr>
        <p:xfrm>
          <a:off x="1055440" y="1253532"/>
          <a:ext cx="9073008" cy="469953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15791">
                  <a:extLst>
                    <a:ext uri="{9D8B030D-6E8A-4147-A177-3AD203B41FA5}">
                      <a16:colId xmlns:a16="http://schemas.microsoft.com/office/drawing/2014/main" val="1011119472"/>
                    </a:ext>
                  </a:extLst>
                </a:gridCol>
                <a:gridCol w="7457217">
                  <a:extLst>
                    <a:ext uri="{9D8B030D-6E8A-4147-A177-3AD203B41FA5}">
                      <a16:colId xmlns:a16="http://schemas.microsoft.com/office/drawing/2014/main" val="746512341"/>
                    </a:ext>
                  </a:extLst>
                </a:gridCol>
              </a:tblGrid>
              <a:tr h="95133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Zielsetzung: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Schaffung eines verbindlichen Rahmens für die menschenrechtliche und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umweltbezogene Sorgfaltspflicht entlang der gesamten Wertschöpfungskette. 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Ziel ist es, Unternehmen stärker für die sozialen und ökologischen Folgen ihres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Handelns verantwortlich zu machen. 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396176"/>
                  </a:ext>
                </a:extLst>
              </a:tr>
              <a:tr h="936104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Betroffene Unternehmen:</a:t>
                      </a:r>
                      <a:br>
                        <a:rPr lang="de-DE" sz="1200" b="1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(gegenwärtig)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Stufenweise Einführung für Unternehmen ab 5.000 Beschäftigen mit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dem Ziel: EU-Unternehmen mit mehr als 1.000 Beschäftigten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und </a:t>
                      </a:r>
                    </a:p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einem weltweiten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Nettoumsatz über 450 Mio. EUR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sowie </a:t>
                      </a:r>
                    </a:p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Nicht-EU-Unternehmen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mit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entsprechendem Umsatz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020464"/>
                  </a:ext>
                </a:extLst>
              </a:tr>
              <a:tr h="585041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Zeitplan: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In Kraft getreten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seit 2024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;</a:t>
                      </a:r>
                    </a:p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Gestaffelter Start ab 2027; abhängig von der Unternehmensgröße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3201477"/>
                  </a:ext>
                </a:extLst>
              </a:tr>
              <a:tr h="822401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Pflichten der betroffenen Unternehmen: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Einrichtung eines </a:t>
                      </a: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Sorgfaltspflichtensystems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zur Risikoanalyse, Prävention und Abhilfe in der Lieferkette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Berichterstattung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 über identifizierte Risiken und Maßnahmen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Zivilrechtliche Haftung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bei Pflichtverstößen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0329061"/>
                  </a:ext>
                </a:extLst>
              </a:tr>
              <a:tr h="585041">
                <a:tc>
                  <a:txBody>
                    <a:bodyPr/>
                    <a:lstStyle/>
                    <a:p>
                      <a:r>
                        <a:rPr lang="de-DE" sz="1200" b="1" dirty="0">
                          <a:latin typeface="Century Gothic" panose="020B0502020202020204" pitchFamily="34" charset="0"/>
                        </a:rPr>
                        <a:t>Besonderheit: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Century Gothic" panose="020B0502020202020204" pitchFamily="34" charset="0"/>
                        </a:rPr>
                        <a:t>Erste EU-weite Regelung, die rechtlich durchsetzbare Lieferkettenverantwortung </a:t>
                      </a:r>
                      <a:br>
                        <a:rPr lang="de-DE" sz="1200" dirty="0">
                          <a:latin typeface="Century Gothic" panose="020B0502020202020204" pitchFamily="34" charset="0"/>
                        </a:rPr>
                      </a:b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mit </a:t>
                      </a:r>
                      <a:r>
                        <a:rPr lang="de-DE" sz="1200" b="1" dirty="0" err="1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Governance</a:t>
                      </a:r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- und Haftungselementen </a:t>
                      </a:r>
                      <a:r>
                        <a:rPr lang="de-DE" sz="1200" dirty="0">
                          <a:latin typeface="Century Gothic" panose="020B0502020202020204" pitchFamily="34" charset="0"/>
                        </a:rPr>
                        <a:t>verbindet</a:t>
                      </a:r>
                      <a:endParaRPr lang="de-DE" sz="120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>
                    <a:solidFill>
                      <a:srgbClr val="C5F1C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1694979"/>
                  </a:ext>
                </a:extLst>
              </a:tr>
              <a:tr h="819058">
                <a:tc>
                  <a:txBody>
                    <a:bodyPr/>
                    <a:lstStyle/>
                    <a:p>
                      <a:r>
                        <a:rPr lang="de-DE" sz="1200" b="1" dirty="0">
                          <a:solidFill>
                            <a:srgbClr val="FF0000"/>
                          </a:solidFill>
                          <a:latin typeface="Century Gothic" panose="020B0502020202020204" pitchFamily="34" charset="0"/>
                        </a:rPr>
                        <a:t>Wesentliche Kritikpunkte: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Zu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weite Haftungsregelungen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und unklare Definitionen der zivilrechtlichen Verantwortung</a:t>
                      </a:r>
                    </a:p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Übermäßige Pflichten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entlang der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gesamten 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(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auch indirekten</a:t>
                      </a:r>
                      <a:r>
                        <a:rPr lang="de-DE" sz="120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) </a:t>
                      </a: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Lieferkette</a:t>
                      </a:r>
                    </a:p>
                    <a:p>
                      <a:pPr marL="285750" indent="-285750">
                        <a:buFont typeface="+mj-lt"/>
                        <a:buAutoNum type="arabicPeriod"/>
                      </a:pPr>
                      <a:r>
                        <a:rPr lang="de-DE" sz="1200" b="1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 Unverhältnismäßiger Aufwand </a:t>
                      </a: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bei Kontrolle und Berichterstattung</a:t>
                      </a:r>
                      <a:endParaRPr lang="de-DE" sz="1200" b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9167450"/>
                  </a:ext>
                </a:extLst>
              </a:tr>
            </a:tbl>
          </a:graphicData>
        </a:graphic>
      </p:graphicFrame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71F92EC3-2718-4560-B7D4-10F6FD9B9EA8}"/>
              </a:ext>
            </a:extLst>
          </p:cNvPr>
          <p:cNvSpPr/>
          <p:nvPr/>
        </p:nvSpPr>
        <p:spPr>
          <a:xfrm>
            <a:off x="8873873" y="2276872"/>
            <a:ext cx="2622401" cy="1368028"/>
          </a:xfrm>
          <a:prstGeom prst="roundRect">
            <a:avLst/>
          </a:prstGeom>
          <a:solidFill>
            <a:srgbClr val="228B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Hinweis: Vorschlag</a:t>
            </a:r>
          </a:p>
          <a:p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Rechtsausschuss EU-Parlament 13.10.2025 Begrenzung auf Unternehmen mit mehr als </a:t>
            </a:r>
            <a:b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5.000 Beschäftigten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und mehr als </a:t>
            </a: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1,5 Mrd. EUR</a:t>
            </a:r>
            <a:r>
              <a:rPr lang="de-DE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de-DE" sz="1100" dirty="0">
                <a:solidFill>
                  <a:schemeClr val="bg1"/>
                </a:solidFill>
                <a:highlight>
                  <a:srgbClr val="FF0000"/>
                </a:highlight>
                <a:latin typeface="Century Gothic" panose="020B0502020202020204" pitchFamily="34" charset="0"/>
              </a:rPr>
              <a:t>Netto-Jahresumsatz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A9590AA-570D-4ABA-9527-88A049948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3916" y="568215"/>
            <a:ext cx="505546" cy="50554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343B58E-0D66-474B-AB9F-AB84F9CC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410" y="698883"/>
            <a:ext cx="304797" cy="304797"/>
          </a:xfrm>
          <a:prstGeom prst="rect">
            <a:avLst/>
          </a:prstGeom>
        </p:spPr>
      </p:pic>
      <p:sp>
        <p:nvSpPr>
          <p:cNvPr id="12" name="Rechteck 11">
            <a:extLst>
              <a:ext uri="{FF2B5EF4-FFF2-40B4-BE49-F238E27FC236}">
                <a16:creationId xmlns:a16="http://schemas.microsoft.com/office/drawing/2014/main" id="{5AA98DB7-ECEF-4DDF-9EC5-0BD636FDD957}"/>
              </a:ext>
            </a:extLst>
          </p:cNvPr>
          <p:cNvSpPr/>
          <p:nvPr/>
        </p:nvSpPr>
        <p:spPr>
          <a:xfrm>
            <a:off x="9336360" y="686779"/>
            <a:ext cx="2159914" cy="323850"/>
          </a:xfrm>
          <a:prstGeom prst="rect">
            <a:avLst/>
          </a:prstGeom>
          <a:solidFill>
            <a:srgbClr val="C5F1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solidFill>
                  <a:srgbClr val="228B22"/>
                </a:solidFill>
                <a:latin typeface="Century Gothic" panose="020B0502020202020204" pitchFamily="34" charset="0"/>
              </a:rPr>
              <a:t>Lieferkettengesetz Europa</a:t>
            </a:r>
          </a:p>
        </p:txBody>
      </p: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A92C8AD4-7CCD-430B-81A0-94E7A8E9449A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10993606" y="3717913"/>
            <a:ext cx="0" cy="1471893"/>
          </a:xfrm>
          <a:prstGeom prst="straightConnector1">
            <a:avLst/>
          </a:prstGeom>
          <a:ln w="317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feld 12">
            <a:extLst>
              <a:ext uri="{FF2B5EF4-FFF2-40B4-BE49-F238E27FC236}">
                <a16:creationId xmlns:a16="http://schemas.microsoft.com/office/drawing/2014/main" id="{DB4D0AF4-B0F7-4E54-B2C0-79230EEA7F4F}"/>
              </a:ext>
            </a:extLst>
          </p:cNvPr>
          <p:cNvSpPr txBox="1"/>
          <p:nvPr/>
        </p:nvSpPr>
        <p:spPr>
          <a:xfrm>
            <a:off x="10455145" y="5168313"/>
            <a:ext cx="6619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solidFill>
                  <a:srgbClr val="FF0000"/>
                </a:solidFill>
                <a:latin typeface="Century Gothic" panose="020B0502020202020204" pitchFamily="34" charset="0"/>
              </a:rPr>
              <a:t>Folge</a:t>
            </a:r>
          </a:p>
        </p:txBody>
      </p:sp>
      <p:cxnSp>
        <p:nvCxnSpPr>
          <p:cNvPr id="14" name="Gerade Verbindung mit Pfeil 13">
            <a:extLst>
              <a:ext uri="{FF2B5EF4-FFF2-40B4-BE49-F238E27FC236}">
                <a16:creationId xmlns:a16="http://schemas.microsoft.com/office/drawing/2014/main" id="{7440A8D6-7C78-412E-BF9C-8823297D1929}"/>
              </a:ext>
            </a:extLst>
          </p:cNvPr>
          <p:cNvCxnSpPr>
            <a:cxnSpLocks/>
          </p:cNvCxnSpPr>
          <p:nvPr/>
        </p:nvCxnSpPr>
        <p:spPr>
          <a:xfrm flipV="1">
            <a:off x="10610132" y="5545297"/>
            <a:ext cx="404458" cy="920"/>
          </a:xfrm>
          <a:prstGeom prst="straightConnector1">
            <a:avLst/>
          </a:prstGeom>
          <a:ln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A696E421-E160-490D-919C-532FC1E69039}"/>
              </a:ext>
            </a:extLst>
          </p:cNvPr>
          <p:cNvSpPr/>
          <p:nvPr/>
        </p:nvSpPr>
        <p:spPr>
          <a:xfrm>
            <a:off x="10139650" y="5287156"/>
            <a:ext cx="152432" cy="373455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2CDEB23B-AC69-46C3-B9F9-08C06DAF82BF}"/>
              </a:ext>
            </a:extLst>
          </p:cNvPr>
          <p:cNvSpPr/>
          <p:nvPr/>
        </p:nvSpPr>
        <p:spPr>
          <a:xfrm>
            <a:off x="10349904" y="5189806"/>
            <a:ext cx="1287404" cy="660288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Überarbeitung durch EU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248D5C85-2B10-438E-ABBA-5411D06425F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127813" y="5455861"/>
            <a:ext cx="421411" cy="421411"/>
          </a:xfrm>
          <a:prstGeom prst="rect">
            <a:avLst/>
          </a:prstGeom>
        </p:spPr>
      </p:pic>
      <p:sp>
        <p:nvSpPr>
          <p:cNvPr id="18" name="Rechteck 17">
            <a:extLst>
              <a:ext uri="{FF2B5EF4-FFF2-40B4-BE49-F238E27FC236}">
                <a16:creationId xmlns:a16="http://schemas.microsoft.com/office/drawing/2014/main" id="{8055AE6B-89E4-4D48-826B-D192F30695A1}"/>
              </a:ext>
            </a:extLst>
          </p:cNvPr>
          <p:cNvSpPr/>
          <p:nvPr/>
        </p:nvSpPr>
        <p:spPr>
          <a:xfrm>
            <a:off x="1057747" y="5157191"/>
            <a:ext cx="9069316" cy="790827"/>
          </a:xfrm>
          <a:prstGeom prst="rect">
            <a:avLst/>
          </a:prstGeom>
          <a:noFill/>
          <a:ln w="1905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1627DA8F-51D4-4ACA-96A0-D46820E4FBC2}"/>
              </a:ext>
            </a:extLst>
          </p:cNvPr>
          <p:cNvSpPr/>
          <p:nvPr/>
        </p:nvSpPr>
        <p:spPr>
          <a:xfrm>
            <a:off x="10208870" y="1251694"/>
            <a:ext cx="1287404" cy="7200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0" rtlCol="0" anchor="ctr"/>
          <a:lstStyle/>
          <a:p>
            <a:r>
              <a:rPr lang="de-DE" sz="1100" dirty="0" err="1">
                <a:highlight>
                  <a:srgbClr val="FF0000"/>
                </a:highlight>
                <a:latin typeface="Century Gothic" panose="020B0502020202020204" pitchFamily="34" charset="0"/>
              </a:rPr>
              <a:t>Beachte</a:t>
            </a:r>
            <a:r>
              <a:rPr lang="de-DE" sz="1100" dirty="0" err="1">
                <a:latin typeface="Century Gothic" panose="020B0502020202020204" pitchFamily="34" charset="0"/>
              </a:rPr>
              <a:t>:</a:t>
            </a:r>
            <a:r>
              <a:rPr lang="de-DE" sz="1100" dirty="0" err="1">
                <a:solidFill>
                  <a:schemeClr val="tx1"/>
                </a:solidFill>
                <a:latin typeface="Century Gothic" panose="020B0502020202020204" pitchFamily="34" charset="0"/>
              </a:rPr>
              <a:t>akutelle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Rechtslage </a:t>
            </a:r>
            <a:r>
              <a:rPr lang="de-DE" sz="1100" dirty="0">
                <a:solidFill>
                  <a:srgbClr val="FF0000"/>
                </a:solidFill>
                <a:latin typeface="Century Gothic" panose="020B0502020202020204" pitchFamily="34" charset="0"/>
              </a:rPr>
              <a:t>vor</a:t>
            </a:r>
            <a:r>
              <a:rPr lang="de-DE" sz="1100" dirty="0">
                <a:solidFill>
                  <a:schemeClr val="tx1"/>
                </a:solidFill>
                <a:latin typeface="Century Gothic" panose="020B0502020202020204" pitchFamily="34" charset="0"/>
              </a:rPr>
              <a:t> Omnibus</a:t>
            </a:r>
          </a:p>
        </p:txBody>
      </p:sp>
    </p:spTree>
    <p:extLst>
      <p:ext uri="{BB962C8B-B14F-4D97-AF65-F5344CB8AC3E}">
        <p14:creationId xmlns:p14="http://schemas.microsoft.com/office/powerpoint/2010/main" val="230556049"/>
      </p:ext>
    </p:extLst>
  </p:cSld>
  <p:clrMapOvr>
    <a:masterClrMapping/>
  </p:clrMapOvr>
  <p:transition spd="slow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8&quot; unique_id=&quot;10296&quot;&gt;&lt;/object&gt;&lt;object type=&quot;2&quot; unique_id=&quot;10297&quot;&gt;&lt;object type=&quot;3&quot; unique_id=&quot;10299&quot;&gt;&lt;property id=&quot;20148&quot; value=&quot;5&quot;/&gt;&lt;property id=&quot;20300&quot; value=&quot;Folie 2 - &amp;quot;Musterseite Text, einspaltig&amp;quot;&quot;/&gt;&lt;property id=&quot;20307&quot; value=&quot;257&quot;/&gt;&lt;/object&gt;&lt;object type=&quot;3&quot; unique_id=&quot;10352&quot;&gt;&lt;property id=&quot;20148&quot; value=&quot;5&quot;/&gt;&lt;property id=&quot;20300&quot; value=&quot;Folie 5 - &amp;quot;Musterseite 4 Abb. (Tabelle, Schaubild, Diagramm) + Text (Kommentar)&amp;quot;&quot;/&gt;&lt;property id=&quot;20307&quot; value=&quot;259&quot;/&gt;&lt;/object&gt;&lt;object type=&quot;3&quot; unique_id=&quot;10353&quot;&gt;&lt;property id=&quot;20148&quot; value=&quot;5&quot;/&gt;&lt;property id=&quot;20300&quot; value=&quot;Folie 6 - &amp;quot;Musterseite 6 Abb. (Tabelle, Schaubild, Diagramm)&amp;quot;&quot;/&gt;&lt;property id=&quot;20307&quot; value=&quot;263&quot;/&gt;&lt;/object&gt;&lt;object type=&quot;3&quot; unique_id=&quot;10354&quot;&gt;&lt;property id=&quot;20148&quot; value=&quot;5&quot;/&gt;&lt;property id=&quot;20300&quot; value=&quot;Folie 7 - &amp;quot;Musterseite mit 3 Abb (ein Schwerpunkt)&amp;quot;&quot;/&gt;&lt;property id=&quot;20307&quot; value=&quot;264&quot;/&gt;&lt;/object&gt;&lt;object type=&quot;3&quot; unique_id=&quot;10355&quot;&gt;&lt;property id=&quot;20148&quot; value=&quot;5&quot;/&gt;&lt;property id=&quot;20300&quot; value=&quot;Folie 8 - &amp;quot;Musterseite 1 Abb. groß + Text&amp;quot;&quot;/&gt;&lt;property id=&quot;20307&quot; value=&quot;260&quot;/&gt;&lt;/object&gt;&lt;object type=&quot;3&quot; unique_id=&quot;10356&quot;&gt;&lt;property id=&quot;20148&quot; value=&quot;5&quot;/&gt;&lt;property id=&quot;20300&quot; value=&quot;Folie 9 - &amp;quot;Musterseite ganzseitige Abb. + Headline&amp;quot;&quot;/&gt;&lt;property id=&quot;20307&quot; value=&quot;261&quot;/&gt;&lt;/object&gt;&lt;object type=&quot;3&quot; unique_id=&quot;10357&quot;&gt;&lt;property id=&quot;20148&quot; value=&quot;5&quot;/&gt;&lt;property id=&quot;20300&quot; value=&quot;Folie 10&quot;/&gt;&lt;property id=&quot;20307&quot; value=&quot;262&quot;/&gt;&lt;/object&gt;&lt;object type=&quot;3&quot; unique_id=&quot;10358&quot;&gt;&lt;property id=&quot;20148&quot; value=&quot;5&quot;/&gt;&lt;property id=&quot;20300&quot; value=&quot;Folie 11 - &amp;quot;Kapiteltrenner1&amp;quot;&quot;/&gt;&lt;property id=&quot;20307&quot; value=&quot;258&quot;/&gt;&lt;/object&gt;&lt;object type=&quot;3&quot; unique_id=&quot;10395&quot;&gt;&lt;property id=&quot;20148&quot; value=&quot;5&quot;/&gt;&lt;property id=&quot;20300&quot; value=&quot;Folie 17 - &amp;quot;Einfache Tabelle&amp;quot;&quot;/&gt;&lt;property id=&quot;20307&quot; value=&quot;269&quot;/&gt;&lt;/object&gt;&lt;object type=&quot;3&quot; unique_id=&quot;10396&quot;&gt;&lt;property id=&quot;20148&quot; value=&quot;5&quot;/&gt;&lt;property id=&quot;20300&quot; value=&quot;Folie 18 - &amp;quot;Komplexe Tabelle vollflächig &amp;quot;&quot;/&gt;&lt;property id=&quot;20307&quot; value=&quot;273&quot;/&gt;&lt;/object&gt;&lt;object type=&quot;3&quot; unique_id=&quot;10397&quot;&gt;&lt;property id=&quot;20148&quot; value=&quot;5&quot;/&gt;&lt;property id=&quot;20300&quot; value=&quot;Folie 20 - &amp;quot;Einfache Tabelle&amp;quot;&quot;/&gt;&lt;property id=&quot;20307&quot; value=&quot;271&quot;/&gt;&lt;/object&gt;&lt;object type=&quot;3&quot; unique_id=&quot;10525&quot;&gt;&lt;property id=&quot;20148&quot; value=&quot;5&quot;/&gt;&lt;property id=&quot;20300&quot; value=&quot;Folie 14 - &amp;quot;Einfache Tabelle&amp;quot;&quot;/&gt;&lt;property id=&quot;20307&quot; value=&quot;274&quot;/&gt;&lt;/object&gt;&lt;object type=&quot;3&quot; unique_id=&quot;10735&quot;&gt;&lt;property id=&quot;20148&quot; value=&quot;5&quot;/&gt;&lt;property id=&quot;20300&quot; value=&quot;Folie 22 - &amp;quot;Komplexe Tabelle + 2 Abb.&amp;quot;&quot;/&gt;&lt;property id=&quot;20307&quot; value=&quot;275&quot;/&gt;&lt;/object&gt;&lt;object type=&quot;3&quot; unique_id=&quot;10736&quot;&gt;&lt;property id=&quot;20148&quot; value=&quot;5&quot;/&gt;&lt;property id=&quot;20300&quot; value=&quot;Folie 21 - &amp;quot;Komplexe Tabelle vollflächig &amp;quot;&quot;/&gt;&lt;property id=&quot;20307&quot; value=&quot;276&quot;/&gt;&lt;/object&gt;&lt;object type=&quot;3&quot; unique_id=&quot;10737&quot;&gt;&lt;property id=&quot;20148&quot; value=&quot;5&quot;/&gt;&lt;property id=&quot;20300&quot; value=&quot;Folie 19 - &amp;quot;Komplexe Tabelle + 2 Abb.&amp;quot;&quot;/&gt;&lt;property id=&quot;20307&quot; value=&quot;277&quot;/&gt;&lt;/object&gt;&lt;object type=&quot;3&quot; unique_id=&quot;10738&quot;&gt;&lt;property id=&quot;20148&quot; value=&quot;5&quot;/&gt;&lt;property id=&quot;20300&quot; value=&quot;Folie 15 - &amp;quot;Komplexe Tabelle vollflächig &amp;quot;&quot;/&gt;&lt;property id=&quot;20307&quot; value=&quot;278&quot;/&gt;&lt;/object&gt;&lt;object type=&quot;3&quot; unique_id=&quot;10739&quot;&gt;&lt;property id=&quot;20148&quot; value=&quot;5&quot;/&gt;&lt;property id=&quot;20300&quot; value=&quot;Folie 16 - &amp;quot;Komplexe Tabelle + 2 Abb.&amp;quot;&quot;/&gt;&lt;property id=&quot;20307&quot; value=&quot;279&quot;/&gt;&lt;/object&gt;&lt;object type=&quot;3&quot; unique_id=&quot;11323&quot;&gt;&lt;property id=&quot;20148&quot; value=&quot;5&quot;/&gt;&lt;property id=&quot;20300&quot; value=&quot;Folie 23 - &amp;quot;Einfaches Organigramm&amp;quot;&quot;/&gt;&lt;property id=&quot;20307&quot; value=&quot;282&quot;/&gt;&lt;/object&gt;&lt;object type=&quot;3&quot; unique_id=&quot;11324&quot;&gt;&lt;property id=&quot;20148&quot; value=&quot;5&quot;/&gt;&lt;property id=&quot;20300&quot; value=&quot;Folie 24 - &amp;quot;Komplexes Organigramm&amp;quot;&quot;/&gt;&lt;property id=&quot;20307&quot; value=&quot;281&quot;/&gt;&lt;/object&gt;&lt;object type=&quot;3&quot; unique_id=&quot;11325&quot;&gt;&lt;property id=&quot;20148&quot; value=&quot;5&quot;/&gt;&lt;property id=&quot;20300&quot; value=&quot;Folie 25 - &amp;quot;Kuchendiagramm&amp;quot;&quot;/&gt;&lt;property id=&quot;20307&quot; value=&quot;284&quot;/&gt;&lt;/object&gt;&lt;object type=&quot;3&quot; unique_id=&quot;11326&quot;&gt;&lt;property id=&quot;20148&quot; value=&quot;5&quot;/&gt;&lt;property id=&quot;20300&quot; value=&quot;Folie 26 - &amp;quot;Balkendiagramm&amp;quot;&quot;/&gt;&lt;property id=&quot;20307&quot; value=&quot;285&quot;/&gt;&lt;/object&gt;&lt;object type=&quot;3&quot; unique_id=&quot;11327&quot;&gt;&lt;property id=&quot;20148&quot; value=&quot;5&quot;/&gt;&lt;property id=&quot;20300&quot; value=&quot;Folie 27 - &amp;quot;Liniendiagramm&amp;quot;&quot;/&gt;&lt;property id=&quot;20307&quot; value=&quot;286&quot;/&gt;&lt;/object&gt;&lt;object type=&quot;3&quot; unique_id=&quot;14388&quot;&gt;&lt;property id=&quot;20148&quot; value=&quot;5&quot;/&gt;&lt;property id=&quot;20300&quot; value=&quot;Folie 3 - &amp;quot;Musterseite Textaufzählung, einspaltig&amp;quot;&quot;/&gt;&lt;property id=&quot;20307&quot; value=&quot;290&quot;/&gt;&lt;/object&gt;&lt;object type=&quot;3&quot; unique_id=&quot;15607&quot;&gt;&lt;property id=&quot;20148&quot; value=&quot;5&quot;/&gt;&lt;property id=&quot;20300&quot; value=&quot;Folie 29 - &amp;quot;Name Vorname&amp;#x0D;&amp;#x0A;&amp;quot;&quot;/&gt;&lt;property id=&quot;20307&quot; value=&quot;292&quot;/&gt;&lt;/object&gt;&lt;object type=&quot;3&quot; unique_id=&quot;15918&quot;&gt;&lt;property id=&quot;20148&quot; value=&quot;5&quot;/&gt;&lt;property id=&quot;20300&quot; value=&quot;Folie 1 - &amp;quot;Für Mustermann AG&amp;quot;&quot;/&gt;&lt;property id=&quot;20307&quot; value=&quot;293&quot;/&gt;&lt;/object&gt;&lt;object type=&quot;3&quot; unique_id=&quot;15920&quot;&gt;&lt;property id=&quot;20148&quot; value=&quot;5&quot;/&gt;&lt;property id=&quot;20300&quot; value=&quot;Folie 12 - &amp;quot;Kapiteltrenner 1&amp;quot;&quot;/&gt;&lt;property id=&quot;20307&quot; value=&quot;295&quot;/&gt;&lt;/object&gt;&lt;object type=&quot;3&quot; unique_id=&quot;15921&quot;&gt;&lt;property id=&quot;20148&quot; value=&quot;5&quot;/&gt;&lt;property id=&quot;20300&quot; value=&quot;Folie 13 - &amp;quot;Kapiteltrenner 2&amp;quot;&quot;/&gt;&lt;property id=&quot;20307&quot; value=&quot;296&quot;/&gt;&lt;/object&gt;&lt;object type=&quot;3&quot; unique_id=&quot;15922&quot;&gt;&lt;property id=&quot;20148&quot; value=&quot;5&quot;/&gt;&lt;property id=&quot;20300&quot; value=&quot;Folie 28 - &amp;quot;Teamübersicht&amp;quot;&quot;/&gt;&lt;property id=&quot;20307&quot; value=&quot;297&quot;/&gt;&lt;/object&gt;&lt;object type=&quot;3&quot; unique_id=&quot;15923&quot;&gt;&lt;property id=&quot;20148&quot; value=&quot;5&quot;/&gt;&lt;property id=&quot;20300&quot; value=&quot;Folie 30 - &amp;quot;Wir danken für Ihre Aufmerksamkeit.&amp;quot;&quot;/&gt;&lt;property id=&quot;20307&quot; value=&quot;298&quot;/&gt;&lt;/object&gt;&lt;object type=&quot;3&quot; unique_id=&quot;16089&quot;&gt;&lt;property id=&quot;20148&quot; value=&quot;5&quot;/&gt;&lt;property id=&quot;20300&quot; value=&quot;Folie 4 - &amp;quot;Musterseite Text, zweispaltig&amp;quot;&quot;/&gt;&lt;property id=&quot;20307&quot; value=&quot;29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Titel und Inhalt 1sp">
  <a:themeElements>
    <a:clrScheme name="Bansbach">
      <a:dk1>
        <a:sysClr val="windowText" lastClr="000000"/>
      </a:dk1>
      <a:lt1>
        <a:sysClr val="window" lastClr="FFFFFF"/>
      </a:lt1>
      <a:dk2>
        <a:srgbClr val="BFC0C5"/>
      </a:dk2>
      <a:lt2>
        <a:srgbClr val="FFFFFF"/>
      </a:lt2>
      <a:accent1>
        <a:srgbClr val="00ADC6"/>
      </a:accent1>
      <a:accent2>
        <a:srgbClr val="519027"/>
      </a:accent2>
      <a:accent3>
        <a:srgbClr val="FFDD00"/>
      </a:accent3>
      <a:accent4>
        <a:srgbClr val="F39501"/>
      </a:accent4>
      <a:accent5>
        <a:srgbClr val="D2002D"/>
      </a:accent5>
      <a:accent6>
        <a:srgbClr val="BFC0C5"/>
      </a:accent6>
      <a:hlink>
        <a:srgbClr val="000000"/>
      </a:hlink>
      <a:folHlink>
        <a:srgbClr val="00ADC6"/>
      </a:folHlink>
    </a:clrScheme>
    <a:fontScheme name="Bansbach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solidFill>
            <a:schemeClr val="tx2">
              <a:lumMod val="50000"/>
            </a:schemeClr>
          </a:solidFill>
          <a:tailEnd type="triangle" w="med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BSO999929 xmlns="http://www.datev.de/BSOffice/999929">48404f03-0f7d-469d-87f1-b309537f3bf5</BSO999929>
</file>

<file path=customXml/itemProps1.xml><?xml version="1.0" encoding="utf-8"?>
<ds:datastoreItem xmlns:ds="http://schemas.openxmlformats.org/officeDocument/2006/customXml" ds:itemID="{1B82DF46-E23F-4568-9FF8-3F4A7AE00ACD}">
  <ds:schemaRefs>
    <ds:schemaRef ds:uri="http://www.datev.de/BSOffice/99992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5581</Words>
  <Application>Microsoft Office PowerPoint</Application>
  <PresentationFormat>Breitbild</PresentationFormat>
  <Paragraphs>746</Paragraphs>
  <Slides>36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36</vt:i4>
      </vt:variant>
    </vt:vector>
  </HeadingPairs>
  <TitlesOfParts>
    <vt:vector size="45" baseType="lpstr">
      <vt:lpstr>Arial</vt:lpstr>
      <vt:lpstr>Arial Narrow</vt:lpstr>
      <vt:lpstr>Calibri</vt:lpstr>
      <vt:lpstr>Century Gothic</vt:lpstr>
      <vt:lpstr>Courier New</vt:lpstr>
      <vt:lpstr>Symbol</vt:lpstr>
      <vt:lpstr>Verdana</vt:lpstr>
      <vt:lpstr>Wingdings</vt:lpstr>
      <vt:lpstr>Titel und Inhalt 1sp</vt:lpstr>
      <vt:lpstr>PowerPoint-Präsentation</vt:lpstr>
      <vt:lpstr>PowerPoint-Präsentation</vt:lpstr>
      <vt:lpstr>PowerPoint-Präsentation</vt:lpstr>
      <vt:lpstr>Themenbereich 1 EU-Ebene: Nachhaltigkeits-Regularien und  Omnibus-Verfahren im Überblick (10/2025)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Themenbereich 2 „Entbürokratisierung“: Omnibus-Verfahren der EU</vt:lpstr>
      <vt:lpstr>PowerPoint-Präsentation</vt:lpstr>
      <vt:lpstr>PowerPoint-Präsentation</vt:lpstr>
      <vt:lpstr>PowerPoint-Präsentation</vt:lpstr>
      <vt:lpstr>PowerPoint-Präsentation</vt:lpstr>
      <vt:lpstr>Themenbereich 3 Unternehmen unter 1.000 Mitarbeiter*):  Wahlmöglichkeit zur Berichterstattung</vt:lpstr>
      <vt:lpstr>PowerPoint-Präsentation</vt:lpstr>
      <vt:lpstr>PowerPoint-Präsentation</vt:lpstr>
      <vt:lpstr>PowerPoint-Präsentation</vt:lpstr>
      <vt:lpstr>PowerPoint-Präsentation</vt:lpstr>
      <vt:lpstr>Themenbereich 4 Regierungsentwurf zum CSRD-UmsG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 Unser Fortbildungsangebot zur Nachhaltigkeit</vt:lpstr>
      <vt:lpstr>PowerPoint-Präsentation</vt:lpstr>
      <vt:lpstr>PowerPoint-Präsentation</vt:lpstr>
      <vt:lpstr> Weitere Informationen und Rückfragen rund um das Thema Nachhaltigkeit</vt:lpstr>
    </vt:vector>
  </TitlesOfParts>
  <Company>RTS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Sabine Mayr</dc:creator>
  <cp:lastModifiedBy>Hirth, Tina - LÖSLE</cp:lastModifiedBy>
  <cp:revision>1938</cp:revision>
  <cp:lastPrinted>2025-11-05T07:11:57Z</cp:lastPrinted>
  <dcterms:created xsi:type="dcterms:W3CDTF">2011-08-03T14:32:44Z</dcterms:created>
  <dcterms:modified xsi:type="dcterms:W3CDTF">2025-11-05T09:58:07Z</dcterms:modified>
</cp:coreProperties>
</file>