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7.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8.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0.xml" ContentType="application/vnd.openxmlformats-officedocument.presentationml.notesSlide+xml"/>
  <Override PartName="/ppt/notesSlides/notesSlide321.xml" ContentType="application/vnd.openxmlformats-officedocument.presentationml.notesSlide+xml"/>
  <Override PartName="/ppt/notesSlides/notesSlide322.xml" ContentType="application/vnd.openxmlformats-officedocument.presentationml.notesSlide+xml"/>
  <Override PartName="/ppt/notesSlides/notesSlide323.xml" ContentType="application/vnd.openxmlformats-officedocument.presentationml.notesSlide+xml"/>
  <Override PartName="/ppt/notesSlides/notesSlide324.xml" ContentType="application/vnd.openxmlformats-officedocument.presentationml.notesSlide+xml"/>
  <Override PartName="/ppt/notesSlides/notesSlide325.xml" ContentType="application/vnd.openxmlformats-officedocument.presentationml.notesSlide+xml"/>
  <Override PartName="/ppt/notesSlides/notesSlide326.xml" ContentType="application/vnd.openxmlformats-officedocument.presentationml.notesSlide+xml"/>
  <Override PartName="/ppt/notesSlides/notesSlide327.xml" ContentType="application/vnd.openxmlformats-officedocument.presentationml.notesSlide+xml"/>
  <Override PartName="/ppt/notesSlides/notesSlide328.xml" ContentType="application/vnd.openxmlformats-officedocument.presentationml.notesSlide+xml"/>
  <Override PartName="/ppt/notesSlides/notesSlide329.xml" ContentType="application/vnd.openxmlformats-officedocument.presentationml.notesSlide+xml"/>
  <Override PartName="/ppt/notesSlides/notesSlide330.xml" ContentType="application/vnd.openxmlformats-officedocument.presentationml.notesSlide+xml"/>
  <Override PartName="/ppt/notesSlides/notesSlide331.xml" ContentType="application/vnd.openxmlformats-officedocument.presentationml.notesSlide+xml"/>
  <Override PartName="/ppt/notesSlides/notesSlide332.xml" ContentType="application/vnd.openxmlformats-officedocument.presentationml.notesSlide+xml"/>
  <Override PartName="/ppt/notesSlides/notesSlide333.xml" ContentType="application/vnd.openxmlformats-officedocument.presentationml.notesSlide+xml"/>
  <Override PartName="/ppt/notesSlides/notesSlide334.xml" ContentType="application/vnd.openxmlformats-officedocument.presentationml.notesSlide+xml"/>
  <Override PartName="/ppt/notesSlides/notesSlide335.xml" ContentType="application/vnd.openxmlformats-officedocument.presentationml.notesSlide+xml"/>
  <Override PartName="/ppt/notesSlides/notesSlide336.xml" ContentType="application/vnd.openxmlformats-officedocument.presentationml.notesSlide+xml"/>
  <Override PartName="/ppt/notesSlides/notesSlide337.xml" ContentType="application/vnd.openxmlformats-officedocument.presentationml.notesSlide+xml"/>
  <Override PartName="/ppt/notesSlides/notesSlide338.xml" ContentType="application/vnd.openxmlformats-officedocument.presentationml.notesSlide+xml"/>
  <Override PartName="/ppt/notesSlides/notesSlide339.xml" ContentType="application/vnd.openxmlformats-officedocument.presentationml.notesSlide+xml"/>
  <Override PartName="/ppt/notesSlides/notesSlide340.xml" ContentType="application/vnd.openxmlformats-officedocument.presentationml.notesSlide+xml"/>
  <Override PartName="/ppt/notesSlides/notesSlide341.xml" ContentType="application/vnd.openxmlformats-officedocument.presentationml.notesSlide+xml"/>
  <Override PartName="/ppt/notesSlides/notesSlide342.xml" ContentType="application/vnd.openxmlformats-officedocument.presentationml.notesSlide+xml"/>
  <Override PartName="/ppt/notesSlides/notesSlide343.xml" ContentType="application/vnd.openxmlformats-officedocument.presentationml.notesSlide+xml"/>
  <Override PartName="/ppt/notesSlides/notesSlide344.xml" ContentType="application/vnd.openxmlformats-officedocument.presentationml.notesSlide+xml"/>
  <Override PartName="/ppt/notesSlides/notesSlide345.xml" ContentType="application/vnd.openxmlformats-officedocument.presentationml.notesSlide+xml"/>
  <Override PartName="/ppt/notesSlides/notesSlide346.xml" ContentType="application/vnd.openxmlformats-officedocument.presentationml.notesSlide+xml"/>
  <Override PartName="/ppt/notesSlides/notesSlide347.xml" ContentType="application/vnd.openxmlformats-officedocument.presentationml.notesSlide+xml"/>
  <Override PartName="/ppt/notesSlides/notesSlide348.xml" ContentType="application/vnd.openxmlformats-officedocument.presentationml.notesSlide+xml"/>
  <Override PartName="/ppt/notesSlides/notesSlide349.xml" ContentType="application/vnd.openxmlformats-officedocument.presentationml.notesSlide+xml"/>
  <Override PartName="/ppt/notesSlides/notesSlide350.xml" ContentType="application/vnd.openxmlformats-officedocument.presentationml.notesSlide+xml"/>
  <Override PartName="/ppt/notesSlides/notesSlide351.xml" ContentType="application/vnd.openxmlformats-officedocument.presentationml.notesSlide+xml"/>
  <Override PartName="/ppt/notesSlides/notesSlide352.xml" ContentType="application/vnd.openxmlformats-officedocument.presentationml.notesSlide+xml"/>
  <Override PartName="/ppt/notesSlides/notesSlide353.xml" ContentType="application/vnd.openxmlformats-officedocument.presentationml.notesSlide+xml"/>
  <Override PartName="/ppt/notesSlides/notesSlide354.xml" ContentType="application/vnd.openxmlformats-officedocument.presentationml.notesSlide+xml"/>
  <Override PartName="/ppt/notesSlides/notesSlide355.xml" ContentType="application/vnd.openxmlformats-officedocument.presentationml.notesSlide+xml"/>
  <Override PartName="/ppt/notesSlides/notesSlide356.xml" ContentType="application/vnd.openxmlformats-officedocument.presentationml.notesSlide+xml"/>
  <Override PartName="/ppt/notesSlides/notesSlide357.xml" ContentType="application/vnd.openxmlformats-officedocument.presentationml.notesSlide+xml"/>
  <Override PartName="/ppt/notesSlides/notesSlide358.xml" ContentType="application/vnd.openxmlformats-officedocument.presentationml.notesSlide+xml"/>
  <Override PartName="/ppt/notesSlides/notesSlide359.xml" ContentType="application/vnd.openxmlformats-officedocument.presentationml.notesSlide+xml"/>
  <Override PartName="/ppt/notesSlides/notesSlide360.xml" ContentType="application/vnd.openxmlformats-officedocument.presentationml.notesSlide+xml"/>
  <Override PartName="/ppt/notesSlides/notesSlide361.xml" ContentType="application/vnd.openxmlformats-officedocument.presentationml.notesSlide+xml"/>
  <Override PartName="/ppt/notesSlides/notesSlide362.xml" ContentType="application/vnd.openxmlformats-officedocument.presentationml.notesSlide+xml"/>
  <Override PartName="/ppt/notesSlides/notesSlide363.xml" ContentType="application/vnd.openxmlformats-officedocument.presentationml.notesSlide+xml"/>
  <Override PartName="/ppt/notesSlides/notesSlide364.xml" ContentType="application/vnd.openxmlformats-officedocument.presentationml.notesSlide+xml"/>
  <Override PartName="/ppt/notesSlides/notesSlide365.xml" ContentType="application/vnd.openxmlformats-officedocument.presentationml.notesSlide+xml"/>
  <Override PartName="/ppt/notesSlides/notesSlide366.xml" ContentType="application/vnd.openxmlformats-officedocument.presentationml.notesSlide+xml"/>
  <Override PartName="/ppt/notesSlides/notesSlide367.xml" ContentType="application/vnd.openxmlformats-officedocument.presentationml.notesSlide+xml"/>
  <Override PartName="/ppt/notesSlides/notesSlide368.xml" ContentType="application/vnd.openxmlformats-officedocument.presentationml.notesSlide+xml"/>
  <Override PartName="/ppt/notesSlides/notesSlide369.xml" ContentType="application/vnd.openxmlformats-officedocument.presentationml.notesSlide+xml"/>
  <Override PartName="/ppt/notesSlides/notesSlide370.xml" ContentType="application/vnd.openxmlformats-officedocument.presentationml.notesSlide+xml"/>
  <Override PartName="/ppt/notesSlides/notesSlide371.xml" ContentType="application/vnd.openxmlformats-officedocument.presentationml.notesSlide+xml"/>
  <Override PartName="/ppt/notesSlides/notesSlide372.xml" ContentType="application/vnd.openxmlformats-officedocument.presentationml.notesSlide+xml"/>
  <Override PartName="/ppt/notesSlides/notesSlide373.xml" ContentType="application/vnd.openxmlformats-officedocument.presentationml.notesSlide+xml"/>
  <Override PartName="/ppt/notesSlides/notesSlide374.xml" ContentType="application/vnd.openxmlformats-officedocument.presentationml.notesSlide+xml"/>
  <Override PartName="/ppt/notesSlides/notesSlide375.xml" ContentType="application/vnd.openxmlformats-officedocument.presentationml.notesSlide+xml"/>
  <Override PartName="/ppt/notesSlides/notesSlide376.xml" ContentType="application/vnd.openxmlformats-officedocument.presentationml.notesSlide+xml"/>
  <Override PartName="/ppt/notesSlides/notesSlide377.xml" ContentType="application/vnd.openxmlformats-officedocument.presentationml.notesSlide+xml"/>
  <Override PartName="/ppt/notesSlides/notesSlide378.xml" ContentType="application/vnd.openxmlformats-officedocument.presentationml.notesSlide+xml"/>
  <Override PartName="/ppt/notesSlides/notesSlide379.xml" ContentType="application/vnd.openxmlformats-officedocument.presentationml.notesSlide+xml"/>
  <Override PartName="/ppt/notesSlides/notesSlide380.xml" ContentType="application/vnd.openxmlformats-officedocument.presentationml.notesSlide+xml"/>
  <Override PartName="/ppt/notesSlides/notesSlide381.xml" ContentType="application/vnd.openxmlformats-officedocument.presentationml.notesSlide+xml"/>
  <Override PartName="/ppt/notesSlides/notesSlide382.xml" ContentType="application/vnd.openxmlformats-officedocument.presentationml.notesSlide+xml"/>
  <Override PartName="/ppt/notesSlides/notesSlide383.xml" ContentType="application/vnd.openxmlformats-officedocument.presentationml.notesSlide+xml"/>
  <Override PartName="/ppt/notesSlides/notesSlide384.xml" ContentType="application/vnd.openxmlformats-officedocument.presentationml.notesSlide+xml"/>
  <Override PartName="/ppt/notesSlides/notesSlide385.xml" ContentType="application/vnd.openxmlformats-officedocument.presentationml.notesSlide+xml"/>
  <Override PartName="/ppt/notesSlides/notesSlide386.xml" ContentType="application/vnd.openxmlformats-officedocument.presentationml.notesSlide+xml"/>
  <Override PartName="/ppt/notesSlides/notesSlide3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49" r:id="rId2"/>
    <p:sldMasterId id="2147504032" r:id="rId3"/>
    <p:sldMasterId id="2147504036" r:id="rId4"/>
  </p:sldMasterIdLst>
  <p:notesMasterIdLst>
    <p:notesMasterId r:id="rId431"/>
  </p:notesMasterIdLst>
  <p:handoutMasterIdLst>
    <p:handoutMasterId r:id="rId432"/>
  </p:handoutMasterIdLst>
  <p:sldIdLst>
    <p:sldId id="256" r:id="rId5"/>
    <p:sldId id="310" r:id="rId6"/>
    <p:sldId id="259" r:id="rId7"/>
    <p:sldId id="302" r:id="rId8"/>
    <p:sldId id="299" r:id="rId9"/>
    <p:sldId id="303" r:id="rId10"/>
    <p:sldId id="260" r:id="rId11"/>
    <p:sldId id="855" r:id="rId12"/>
    <p:sldId id="262" r:id="rId13"/>
    <p:sldId id="554" r:id="rId14"/>
    <p:sldId id="555" r:id="rId15"/>
    <p:sldId id="1391" r:id="rId16"/>
    <p:sldId id="1392" r:id="rId17"/>
    <p:sldId id="1389" r:id="rId18"/>
    <p:sldId id="304" r:id="rId19"/>
    <p:sldId id="263" r:id="rId20"/>
    <p:sldId id="264" r:id="rId21"/>
    <p:sldId id="265" r:id="rId22"/>
    <p:sldId id="266" r:id="rId23"/>
    <p:sldId id="288" r:id="rId24"/>
    <p:sldId id="1366" r:id="rId25"/>
    <p:sldId id="549" r:id="rId26"/>
    <p:sldId id="1365" r:id="rId27"/>
    <p:sldId id="1367" r:id="rId28"/>
    <p:sldId id="1368" r:id="rId29"/>
    <p:sldId id="1369" r:id="rId30"/>
    <p:sldId id="1370" r:id="rId31"/>
    <p:sldId id="548" r:id="rId32"/>
    <p:sldId id="1397" r:id="rId33"/>
    <p:sldId id="305" r:id="rId34"/>
    <p:sldId id="273" r:id="rId35"/>
    <p:sldId id="1019" r:id="rId36"/>
    <p:sldId id="551" r:id="rId37"/>
    <p:sldId id="275" r:id="rId38"/>
    <p:sldId id="1361" r:id="rId39"/>
    <p:sldId id="276" r:id="rId40"/>
    <p:sldId id="1288" r:id="rId41"/>
    <p:sldId id="1289" r:id="rId42"/>
    <p:sldId id="1290" r:id="rId43"/>
    <p:sldId id="597" r:id="rId44"/>
    <p:sldId id="598" r:id="rId45"/>
    <p:sldId id="277" r:id="rId46"/>
    <p:sldId id="278" r:id="rId47"/>
    <p:sldId id="306" r:id="rId48"/>
    <p:sldId id="279" r:id="rId49"/>
    <p:sldId id="321" r:id="rId50"/>
    <p:sldId id="322" r:id="rId51"/>
    <p:sldId id="323" r:id="rId52"/>
    <p:sldId id="324" r:id="rId53"/>
    <p:sldId id="318" r:id="rId54"/>
    <p:sldId id="307" r:id="rId55"/>
    <p:sldId id="280" r:id="rId56"/>
    <p:sldId id="309" r:id="rId57"/>
    <p:sldId id="282" r:id="rId58"/>
    <p:sldId id="1398" r:id="rId59"/>
    <p:sldId id="298" r:id="rId60"/>
    <p:sldId id="1399" r:id="rId61"/>
    <p:sldId id="284" r:id="rId62"/>
    <p:sldId id="1086" r:id="rId63"/>
    <p:sldId id="605" r:id="rId64"/>
    <p:sldId id="1354" r:id="rId65"/>
    <p:sldId id="1412" r:id="rId66"/>
    <p:sldId id="326" r:id="rId67"/>
    <p:sldId id="552" r:id="rId68"/>
    <p:sldId id="1387" r:id="rId69"/>
    <p:sldId id="333" r:id="rId70"/>
    <p:sldId id="334" r:id="rId71"/>
    <p:sldId id="335" r:id="rId72"/>
    <p:sldId id="557" r:id="rId73"/>
    <p:sldId id="1112" r:id="rId74"/>
    <p:sldId id="1371" r:id="rId75"/>
    <p:sldId id="337" r:id="rId76"/>
    <p:sldId id="338" r:id="rId77"/>
    <p:sldId id="339" r:id="rId78"/>
    <p:sldId id="340" r:id="rId79"/>
    <p:sldId id="1343" r:id="rId80"/>
    <p:sldId id="341" r:id="rId81"/>
    <p:sldId id="342" r:id="rId82"/>
    <p:sldId id="343" r:id="rId83"/>
    <p:sldId id="344" r:id="rId84"/>
    <p:sldId id="345" r:id="rId85"/>
    <p:sldId id="346" r:id="rId86"/>
    <p:sldId id="347" r:id="rId87"/>
    <p:sldId id="559" r:id="rId88"/>
    <p:sldId id="1372" r:id="rId89"/>
    <p:sldId id="1373" r:id="rId90"/>
    <p:sldId id="349" r:id="rId91"/>
    <p:sldId id="350" r:id="rId92"/>
    <p:sldId id="560" r:id="rId93"/>
    <p:sldId id="352" r:id="rId94"/>
    <p:sldId id="561" r:id="rId95"/>
    <p:sldId id="1374" r:id="rId96"/>
    <p:sldId id="357" r:id="rId97"/>
    <p:sldId id="356" r:id="rId98"/>
    <p:sldId id="1293" r:id="rId99"/>
    <p:sldId id="1296" r:id="rId100"/>
    <p:sldId id="1297" r:id="rId101"/>
    <p:sldId id="1298" r:id="rId102"/>
    <p:sldId id="1299" r:id="rId103"/>
    <p:sldId id="1300" r:id="rId104"/>
    <p:sldId id="1301" r:id="rId105"/>
    <p:sldId id="1302" r:id="rId106"/>
    <p:sldId id="1303" r:id="rId107"/>
    <p:sldId id="1304" r:id="rId108"/>
    <p:sldId id="1425" r:id="rId109"/>
    <p:sldId id="1427" r:id="rId110"/>
    <p:sldId id="438" r:id="rId111"/>
    <p:sldId id="439" r:id="rId112"/>
    <p:sldId id="1294" r:id="rId113"/>
    <p:sldId id="1295" r:id="rId114"/>
    <p:sldId id="520" r:id="rId115"/>
    <p:sldId id="521" r:id="rId116"/>
    <p:sldId id="943" r:id="rId117"/>
    <p:sldId id="523" r:id="rId118"/>
    <p:sldId id="524" r:id="rId119"/>
    <p:sldId id="525" r:id="rId120"/>
    <p:sldId id="526" r:id="rId121"/>
    <p:sldId id="527" r:id="rId122"/>
    <p:sldId id="528" r:id="rId123"/>
    <p:sldId id="529" r:id="rId124"/>
    <p:sldId id="530" r:id="rId125"/>
    <p:sldId id="531" r:id="rId126"/>
    <p:sldId id="532" r:id="rId127"/>
    <p:sldId id="533" r:id="rId128"/>
    <p:sldId id="534" r:id="rId129"/>
    <p:sldId id="535" r:id="rId130"/>
    <p:sldId id="536" r:id="rId131"/>
    <p:sldId id="1358" r:id="rId132"/>
    <p:sldId id="1428" r:id="rId133"/>
    <p:sldId id="1430" r:id="rId134"/>
    <p:sldId id="1190" r:id="rId135"/>
    <p:sldId id="1205" r:id="rId136"/>
    <p:sldId id="434" r:id="rId137"/>
    <p:sldId id="1305" r:id="rId138"/>
    <p:sldId id="1356" r:id="rId139"/>
    <p:sldId id="413" r:id="rId140"/>
    <p:sldId id="1155" r:id="rId141"/>
    <p:sldId id="1114" r:id="rId142"/>
    <p:sldId id="1115" r:id="rId143"/>
    <p:sldId id="1116" r:id="rId144"/>
    <p:sldId id="1117" r:id="rId145"/>
    <p:sldId id="1118" r:id="rId146"/>
    <p:sldId id="1119" r:id="rId147"/>
    <p:sldId id="1113" r:id="rId148"/>
    <p:sldId id="435" r:id="rId149"/>
    <p:sldId id="1024" r:id="rId150"/>
    <p:sldId id="962" r:id="rId151"/>
    <p:sldId id="963" r:id="rId152"/>
    <p:sldId id="964" r:id="rId153"/>
    <p:sldId id="965" r:id="rId154"/>
    <p:sldId id="1025" r:id="rId155"/>
    <p:sldId id="967" r:id="rId156"/>
    <p:sldId id="968" r:id="rId157"/>
    <p:sldId id="969" r:id="rId158"/>
    <p:sldId id="970" r:id="rId159"/>
    <p:sldId id="1090" r:id="rId160"/>
    <p:sldId id="563" r:id="rId161"/>
    <p:sldId id="1127" r:id="rId162"/>
    <p:sldId id="1268" r:id="rId163"/>
    <p:sldId id="1036" r:id="rId164"/>
    <p:sldId id="1037" r:id="rId165"/>
    <p:sldId id="1267" r:id="rId166"/>
    <p:sldId id="1431" r:id="rId167"/>
    <p:sldId id="1433" r:id="rId168"/>
    <p:sldId id="1269" r:id="rId169"/>
    <p:sldId id="1270" r:id="rId170"/>
    <p:sldId id="508" r:id="rId171"/>
    <p:sldId id="1147" r:id="rId172"/>
    <p:sldId id="1271" r:id="rId173"/>
    <p:sldId id="567" r:id="rId174"/>
    <p:sldId id="1272" r:id="rId175"/>
    <p:sldId id="1273" r:id="rId176"/>
    <p:sldId id="1274" r:id="rId177"/>
    <p:sldId id="1275" r:id="rId178"/>
    <p:sldId id="1276" r:id="rId179"/>
    <p:sldId id="1122" r:id="rId180"/>
    <p:sldId id="516" r:id="rId181"/>
    <p:sldId id="1026" r:id="rId182"/>
    <p:sldId id="1131" r:id="rId183"/>
    <p:sldId id="1136" r:id="rId184"/>
    <p:sldId id="1137" r:id="rId185"/>
    <p:sldId id="1138" r:id="rId186"/>
    <p:sldId id="1139" r:id="rId187"/>
    <p:sldId id="1145" r:id="rId188"/>
    <p:sldId id="1149" r:id="rId189"/>
    <p:sldId id="1154" r:id="rId190"/>
    <p:sldId id="1028" r:id="rId191"/>
    <p:sldId id="1027" r:id="rId192"/>
    <p:sldId id="1029" r:id="rId193"/>
    <p:sldId id="1124" r:id="rId194"/>
    <p:sldId id="1126" r:id="rId195"/>
    <p:sldId id="973" r:id="rId196"/>
    <p:sldId id="975" r:id="rId197"/>
    <p:sldId id="1148" r:id="rId198"/>
    <p:sldId id="976" r:id="rId199"/>
    <p:sldId id="1030" r:id="rId200"/>
    <p:sldId id="977" r:id="rId201"/>
    <p:sldId id="978" r:id="rId202"/>
    <p:sldId id="1434" r:id="rId203"/>
    <p:sldId id="1436" r:id="rId204"/>
    <p:sldId id="715" r:id="rId205"/>
    <p:sldId id="1225" r:id="rId206"/>
    <p:sldId id="719" r:id="rId207"/>
    <p:sldId id="1227" r:id="rId208"/>
    <p:sldId id="1263" r:id="rId209"/>
    <p:sldId id="1172" r:id="rId210"/>
    <p:sldId id="1173" r:id="rId211"/>
    <p:sldId id="720" r:id="rId212"/>
    <p:sldId id="1057" r:id="rId213"/>
    <p:sldId id="1058" r:id="rId214"/>
    <p:sldId id="997" r:id="rId215"/>
    <p:sldId id="998" r:id="rId216"/>
    <p:sldId id="999" r:id="rId217"/>
    <p:sldId id="1278" r:id="rId218"/>
    <p:sldId id="738" r:id="rId219"/>
    <p:sldId id="1228" r:id="rId220"/>
    <p:sldId id="1064" r:id="rId221"/>
    <p:sldId id="1060" r:id="rId222"/>
    <p:sldId id="1061" r:id="rId223"/>
    <p:sldId id="1062" r:id="rId224"/>
    <p:sldId id="1140" r:id="rId225"/>
    <p:sldId id="1065" r:id="rId226"/>
    <p:sldId id="1063" r:id="rId227"/>
    <p:sldId id="1066" r:id="rId228"/>
    <p:sldId id="1002" r:id="rId229"/>
    <p:sldId id="1003" r:id="rId230"/>
    <p:sldId id="1005" r:id="rId231"/>
    <p:sldId id="1067" r:id="rId232"/>
    <p:sldId id="1229" r:id="rId233"/>
    <p:sldId id="1069" r:id="rId234"/>
    <p:sldId id="1070" r:id="rId235"/>
    <p:sldId id="1071" r:id="rId236"/>
    <p:sldId id="1072" r:id="rId237"/>
    <p:sldId id="1073" r:id="rId238"/>
    <p:sldId id="1007" r:id="rId239"/>
    <p:sldId id="1008" r:id="rId240"/>
    <p:sldId id="1010" r:id="rId241"/>
    <p:sldId id="1177" r:id="rId242"/>
    <p:sldId id="1178" r:id="rId243"/>
    <p:sldId id="1179" r:id="rId244"/>
    <p:sldId id="1437" r:id="rId245"/>
    <p:sldId id="1438" r:id="rId246"/>
    <p:sldId id="1075" r:id="rId247"/>
    <p:sldId id="1233" r:id="rId248"/>
    <p:sldId id="769" r:id="rId249"/>
    <p:sldId id="1181" r:id="rId250"/>
    <p:sldId id="1180" r:id="rId251"/>
    <p:sldId id="1077" r:id="rId252"/>
    <p:sldId id="1078" r:id="rId253"/>
    <p:sldId id="1012" r:id="rId254"/>
    <p:sldId id="1013" r:id="rId255"/>
    <p:sldId id="1014" r:id="rId256"/>
    <p:sldId id="1105" r:id="rId257"/>
    <p:sldId id="1439" r:id="rId258"/>
    <p:sldId id="1440" r:id="rId259"/>
    <p:sldId id="1441" r:id="rId260"/>
    <p:sldId id="616" r:id="rId261"/>
    <p:sldId id="617" r:id="rId262"/>
    <p:sldId id="619" r:id="rId263"/>
    <p:sldId id="1217" r:id="rId264"/>
    <p:sldId id="941" r:id="rId265"/>
    <p:sldId id="1157" r:id="rId266"/>
    <p:sldId id="1162" r:id="rId267"/>
    <p:sldId id="1161" r:id="rId268"/>
    <p:sldId id="1164" r:id="rId269"/>
    <p:sldId id="1156" r:id="rId270"/>
    <p:sldId id="1096" r:id="rId271"/>
    <p:sldId id="1032" r:id="rId272"/>
    <p:sldId id="1033" r:id="rId273"/>
    <p:sldId id="1034" r:id="rId274"/>
    <p:sldId id="1035" r:id="rId275"/>
    <p:sldId id="1038" r:id="rId276"/>
    <p:sldId id="1039" r:id="rId277"/>
    <p:sldId id="1040" r:id="rId278"/>
    <p:sldId id="980" r:id="rId279"/>
    <p:sldId id="1165" r:id="rId280"/>
    <p:sldId id="982" r:id="rId281"/>
    <p:sldId id="983" r:id="rId282"/>
    <p:sldId id="984" r:id="rId283"/>
    <p:sldId id="1041" r:id="rId284"/>
    <p:sldId id="1218" r:id="rId285"/>
    <p:sldId id="1043" r:id="rId286"/>
    <p:sldId id="1045" r:id="rId287"/>
    <p:sldId id="1044" r:id="rId288"/>
    <p:sldId id="987" r:id="rId289"/>
    <p:sldId id="988" r:id="rId290"/>
    <p:sldId id="989" r:id="rId291"/>
    <p:sldId id="1046" r:id="rId292"/>
    <p:sldId id="1219" r:id="rId293"/>
    <p:sldId id="1048" r:id="rId294"/>
    <p:sldId id="1049" r:id="rId295"/>
    <p:sldId id="1050" r:id="rId296"/>
    <p:sldId id="991" r:id="rId297"/>
    <p:sldId id="992" r:id="rId298"/>
    <p:sldId id="993" r:id="rId299"/>
    <p:sldId id="1051" r:id="rId300"/>
    <p:sldId id="1220" r:id="rId301"/>
    <p:sldId id="1053" r:id="rId302"/>
    <p:sldId id="1169" r:id="rId303"/>
    <p:sldId id="1170" r:id="rId304"/>
    <p:sldId id="1282" r:id="rId305"/>
    <p:sldId id="1283" r:id="rId306"/>
    <p:sldId id="1168" r:id="rId307"/>
    <p:sldId id="1054" r:id="rId308"/>
    <p:sldId id="1055" r:id="rId309"/>
    <p:sldId id="995" r:id="rId310"/>
    <p:sldId id="1442" r:id="rId311"/>
    <p:sldId id="1444" r:id="rId312"/>
    <p:sldId id="1192" r:id="rId313"/>
    <p:sldId id="1246" r:id="rId314"/>
    <p:sldId id="884" r:id="rId315"/>
    <p:sldId id="885" r:id="rId316"/>
    <p:sldId id="887" r:id="rId317"/>
    <p:sldId id="888" r:id="rId318"/>
    <p:sldId id="890" r:id="rId319"/>
    <p:sldId id="892" r:id="rId320"/>
    <p:sldId id="893" r:id="rId321"/>
    <p:sldId id="894" r:id="rId322"/>
    <p:sldId id="895" r:id="rId323"/>
    <p:sldId id="896" r:id="rId324"/>
    <p:sldId id="897" r:id="rId325"/>
    <p:sldId id="898" r:id="rId326"/>
    <p:sldId id="899" r:id="rId327"/>
    <p:sldId id="900" r:id="rId328"/>
    <p:sldId id="901" r:id="rId329"/>
    <p:sldId id="902" r:id="rId330"/>
    <p:sldId id="1309" r:id="rId331"/>
    <p:sldId id="1310" r:id="rId332"/>
    <p:sldId id="1311" r:id="rId333"/>
    <p:sldId id="1312" r:id="rId334"/>
    <p:sldId id="903" r:id="rId335"/>
    <p:sldId id="904" r:id="rId336"/>
    <p:sldId id="905" r:id="rId337"/>
    <p:sldId id="906" r:id="rId338"/>
    <p:sldId id="907" r:id="rId339"/>
    <p:sldId id="908" r:id="rId340"/>
    <p:sldId id="909" r:id="rId341"/>
    <p:sldId id="910" r:id="rId342"/>
    <p:sldId id="911" r:id="rId343"/>
    <p:sldId id="912" r:id="rId344"/>
    <p:sldId id="913" r:id="rId345"/>
    <p:sldId id="914" r:id="rId346"/>
    <p:sldId id="915" r:id="rId347"/>
    <p:sldId id="916" r:id="rId348"/>
    <p:sldId id="917" r:id="rId349"/>
    <p:sldId id="918" r:id="rId350"/>
    <p:sldId id="919" r:id="rId351"/>
    <p:sldId id="920" r:id="rId352"/>
    <p:sldId id="1258" r:id="rId353"/>
    <p:sldId id="922" r:id="rId354"/>
    <p:sldId id="923" r:id="rId355"/>
    <p:sldId id="924" r:id="rId356"/>
    <p:sldId id="925" r:id="rId357"/>
    <p:sldId id="927" r:id="rId358"/>
    <p:sldId id="928" r:id="rId359"/>
    <p:sldId id="929" r:id="rId360"/>
    <p:sldId id="930" r:id="rId361"/>
    <p:sldId id="931" r:id="rId362"/>
    <p:sldId id="932" r:id="rId363"/>
    <p:sldId id="933" r:id="rId364"/>
    <p:sldId id="934" r:id="rId365"/>
    <p:sldId id="935" r:id="rId366"/>
    <p:sldId id="936" r:id="rId367"/>
    <p:sldId id="937" r:id="rId368"/>
    <p:sldId id="938" r:id="rId369"/>
    <p:sldId id="1375" r:id="rId370"/>
    <p:sldId id="1376" r:id="rId371"/>
    <p:sldId id="1377" r:id="rId372"/>
    <p:sldId id="1445" r:id="rId373"/>
    <p:sldId id="1446" r:id="rId374"/>
    <p:sldId id="1447" r:id="rId375"/>
    <p:sldId id="1191" r:id="rId376"/>
    <p:sldId id="1240" r:id="rId377"/>
    <p:sldId id="806" r:id="rId378"/>
    <p:sldId id="807" r:id="rId379"/>
    <p:sldId id="809" r:id="rId380"/>
    <p:sldId id="1314" r:id="rId381"/>
    <p:sldId id="810" r:id="rId382"/>
    <p:sldId id="811" r:id="rId383"/>
    <p:sldId id="1315" r:id="rId384"/>
    <p:sldId id="1316" r:id="rId385"/>
    <p:sldId id="812" r:id="rId386"/>
    <p:sldId id="813" r:id="rId387"/>
    <p:sldId id="814" r:id="rId388"/>
    <p:sldId id="815" r:id="rId389"/>
    <p:sldId id="816" r:id="rId390"/>
    <p:sldId id="817" r:id="rId391"/>
    <p:sldId id="1259" r:id="rId392"/>
    <p:sldId id="819" r:id="rId393"/>
    <p:sldId id="1317" r:id="rId394"/>
    <p:sldId id="820" r:id="rId395"/>
    <p:sldId id="821" r:id="rId396"/>
    <p:sldId id="822" r:id="rId397"/>
    <p:sldId id="823" r:id="rId398"/>
    <p:sldId id="824" r:id="rId399"/>
    <p:sldId id="825" r:id="rId400"/>
    <p:sldId id="826" r:id="rId401"/>
    <p:sldId id="827" r:id="rId402"/>
    <p:sldId id="1318" r:id="rId403"/>
    <p:sldId id="829" r:id="rId404"/>
    <p:sldId id="1319" r:id="rId405"/>
    <p:sldId id="830" r:id="rId406"/>
    <p:sldId id="831" r:id="rId407"/>
    <p:sldId id="832" r:id="rId408"/>
    <p:sldId id="833" r:id="rId409"/>
    <p:sldId id="835" r:id="rId410"/>
    <p:sldId id="836" r:id="rId411"/>
    <p:sldId id="1320" r:id="rId412"/>
    <p:sldId id="1321" r:id="rId413"/>
    <p:sldId id="1322" r:id="rId414"/>
    <p:sldId id="1323" r:id="rId415"/>
    <p:sldId id="1324" r:id="rId416"/>
    <p:sldId id="1325" r:id="rId417"/>
    <p:sldId id="1326" r:id="rId418"/>
    <p:sldId id="1327" r:id="rId419"/>
    <p:sldId id="1328" r:id="rId420"/>
    <p:sldId id="1329" r:id="rId421"/>
    <p:sldId id="838" r:id="rId422"/>
    <p:sldId id="839" r:id="rId423"/>
    <p:sldId id="840" r:id="rId424"/>
    <p:sldId id="841" r:id="rId425"/>
    <p:sldId id="843" r:id="rId426"/>
    <p:sldId id="845" r:id="rId427"/>
    <p:sldId id="1448" r:id="rId428"/>
    <p:sldId id="1449" r:id="rId429"/>
    <p:sldId id="1450" r:id="rId430"/>
  </p:sldIdLst>
  <p:sldSz cx="12192000" cy="6858000"/>
  <p:notesSz cx="6735763" cy="9866313"/>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umbacher, Lara - LÖSLE" initials="" lastIdx="1" clrIdx="0"/>
  <p:cmAuthor id="2" name="Pede, Sascha - LÖSLE" initials="PS-L" lastIdx="0" clrIdx="1">
    <p:extLst>
      <p:ext uri="{19B8F6BF-5375-455C-9EA6-DF929625EA0E}">
        <p15:presenceInfo xmlns:p15="http://schemas.microsoft.com/office/powerpoint/2012/main" userId="S-1-5-21-134908484-2103704901-1513918487-21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A3"/>
    <a:srgbClr val="CCECFF"/>
    <a:srgbClr val="00B0F0"/>
    <a:srgbClr val="FF0000"/>
    <a:srgbClr val="FFCC66"/>
    <a:srgbClr val="99CCFF"/>
    <a:srgbClr val="FF6600"/>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C4B1156A-380E-4F78-BDF5-A606A8083BF9}" styleName="Mittlere Formatvorlage 4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91" autoAdjust="0"/>
    <p:restoredTop sz="94503" autoAdjust="0"/>
  </p:normalViewPr>
  <p:slideViewPr>
    <p:cSldViewPr>
      <p:cViewPr varScale="1">
        <p:scale>
          <a:sx n="104" d="100"/>
          <a:sy n="104" d="100"/>
        </p:scale>
        <p:origin x="1128" y="114"/>
      </p:cViewPr>
      <p:guideLst>
        <p:guide orient="horz" pos="2160"/>
        <p:guide pos="3840"/>
      </p:guideLst>
    </p:cSldViewPr>
  </p:slideViewPr>
  <p:outlineViewPr>
    <p:cViewPr>
      <p:scale>
        <a:sx n="33" d="100"/>
        <a:sy n="33" d="100"/>
      </p:scale>
      <p:origin x="0" y="168384"/>
    </p:cViewPr>
  </p:outlineViewPr>
  <p:notesTextViewPr>
    <p:cViewPr>
      <p:scale>
        <a:sx n="100" d="100"/>
        <a:sy n="100" d="100"/>
      </p:scale>
      <p:origin x="0" y="0"/>
    </p:cViewPr>
  </p:notesTextViewPr>
  <p:sorterViewPr>
    <p:cViewPr>
      <p:scale>
        <a:sx n="100" d="100"/>
        <a:sy n="100" d="100"/>
      </p:scale>
      <p:origin x="0" y="4683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99" Type="http://schemas.openxmlformats.org/officeDocument/2006/relationships/slide" Target="slides/slide295.xml"/><Relationship Id="rId21" Type="http://schemas.openxmlformats.org/officeDocument/2006/relationships/slide" Target="slides/slide17.xml"/><Relationship Id="rId63" Type="http://schemas.openxmlformats.org/officeDocument/2006/relationships/slide" Target="slides/slide59.xml"/><Relationship Id="rId159" Type="http://schemas.openxmlformats.org/officeDocument/2006/relationships/slide" Target="slides/slide155.xml"/><Relationship Id="rId324" Type="http://schemas.openxmlformats.org/officeDocument/2006/relationships/slide" Target="slides/slide320.xml"/><Relationship Id="rId366" Type="http://schemas.openxmlformats.org/officeDocument/2006/relationships/slide" Target="slides/slide362.xml"/><Relationship Id="rId170" Type="http://schemas.openxmlformats.org/officeDocument/2006/relationships/slide" Target="slides/slide166.xml"/><Relationship Id="rId226" Type="http://schemas.openxmlformats.org/officeDocument/2006/relationships/slide" Target="slides/slide222.xml"/><Relationship Id="rId433" Type="http://schemas.openxmlformats.org/officeDocument/2006/relationships/commentAuthors" Target="commentAuthors.xml"/><Relationship Id="rId268" Type="http://schemas.openxmlformats.org/officeDocument/2006/relationships/slide" Target="slides/slide264.xml"/><Relationship Id="rId32" Type="http://schemas.openxmlformats.org/officeDocument/2006/relationships/slide" Target="slides/slide28.xml"/><Relationship Id="rId74" Type="http://schemas.openxmlformats.org/officeDocument/2006/relationships/slide" Target="slides/slide70.xml"/><Relationship Id="rId128" Type="http://schemas.openxmlformats.org/officeDocument/2006/relationships/slide" Target="slides/slide124.xml"/><Relationship Id="rId335" Type="http://schemas.openxmlformats.org/officeDocument/2006/relationships/slide" Target="slides/slide331.xml"/><Relationship Id="rId377" Type="http://schemas.openxmlformats.org/officeDocument/2006/relationships/slide" Target="slides/slide373.xml"/><Relationship Id="rId5" Type="http://schemas.openxmlformats.org/officeDocument/2006/relationships/slide" Target="slides/slide1.xml"/><Relationship Id="rId181" Type="http://schemas.openxmlformats.org/officeDocument/2006/relationships/slide" Target="slides/slide177.xml"/><Relationship Id="rId237" Type="http://schemas.openxmlformats.org/officeDocument/2006/relationships/slide" Target="slides/slide233.xml"/><Relationship Id="rId402" Type="http://schemas.openxmlformats.org/officeDocument/2006/relationships/slide" Target="slides/slide398.xml"/><Relationship Id="rId279" Type="http://schemas.openxmlformats.org/officeDocument/2006/relationships/slide" Target="slides/slide275.xml"/><Relationship Id="rId43" Type="http://schemas.openxmlformats.org/officeDocument/2006/relationships/slide" Target="slides/slide39.xml"/><Relationship Id="rId139" Type="http://schemas.openxmlformats.org/officeDocument/2006/relationships/slide" Target="slides/slide135.xml"/><Relationship Id="rId290" Type="http://schemas.openxmlformats.org/officeDocument/2006/relationships/slide" Target="slides/slide286.xml"/><Relationship Id="rId304" Type="http://schemas.openxmlformats.org/officeDocument/2006/relationships/slide" Target="slides/slide300.xml"/><Relationship Id="rId346" Type="http://schemas.openxmlformats.org/officeDocument/2006/relationships/slide" Target="slides/slide342.xml"/><Relationship Id="rId388" Type="http://schemas.openxmlformats.org/officeDocument/2006/relationships/slide" Target="slides/slide384.xml"/><Relationship Id="rId85" Type="http://schemas.openxmlformats.org/officeDocument/2006/relationships/slide" Target="slides/slide81.xml"/><Relationship Id="rId150" Type="http://schemas.openxmlformats.org/officeDocument/2006/relationships/slide" Target="slides/slide146.xml"/><Relationship Id="rId192" Type="http://schemas.openxmlformats.org/officeDocument/2006/relationships/slide" Target="slides/slide188.xml"/><Relationship Id="rId206" Type="http://schemas.openxmlformats.org/officeDocument/2006/relationships/slide" Target="slides/slide202.xml"/><Relationship Id="rId413" Type="http://schemas.openxmlformats.org/officeDocument/2006/relationships/slide" Target="slides/slide409.xml"/><Relationship Id="rId248" Type="http://schemas.openxmlformats.org/officeDocument/2006/relationships/slide" Target="slides/slide244.xml"/><Relationship Id="rId269" Type="http://schemas.openxmlformats.org/officeDocument/2006/relationships/slide" Target="slides/slide265.xml"/><Relationship Id="rId434" Type="http://schemas.openxmlformats.org/officeDocument/2006/relationships/presProps" Target="presProps.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280" Type="http://schemas.openxmlformats.org/officeDocument/2006/relationships/slide" Target="slides/slide276.xml"/><Relationship Id="rId315" Type="http://schemas.openxmlformats.org/officeDocument/2006/relationships/slide" Target="slides/slide311.xml"/><Relationship Id="rId336" Type="http://schemas.openxmlformats.org/officeDocument/2006/relationships/slide" Target="slides/slide332.xml"/><Relationship Id="rId357" Type="http://schemas.openxmlformats.org/officeDocument/2006/relationships/slide" Target="slides/slide353.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217" Type="http://schemas.openxmlformats.org/officeDocument/2006/relationships/slide" Target="slides/slide213.xml"/><Relationship Id="rId378" Type="http://schemas.openxmlformats.org/officeDocument/2006/relationships/slide" Target="slides/slide374.xml"/><Relationship Id="rId399" Type="http://schemas.openxmlformats.org/officeDocument/2006/relationships/slide" Target="slides/slide395.xml"/><Relationship Id="rId403" Type="http://schemas.openxmlformats.org/officeDocument/2006/relationships/slide" Target="slides/slide399.xml"/><Relationship Id="rId6" Type="http://schemas.openxmlformats.org/officeDocument/2006/relationships/slide" Target="slides/slide2.xml"/><Relationship Id="rId238" Type="http://schemas.openxmlformats.org/officeDocument/2006/relationships/slide" Target="slides/slide234.xml"/><Relationship Id="rId259" Type="http://schemas.openxmlformats.org/officeDocument/2006/relationships/slide" Target="slides/slide255.xml"/><Relationship Id="rId424" Type="http://schemas.openxmlformats.org/officeDocument/2006/relationships/slide" Target="slides/slide420.xml"/><Relationship Id="rId23" Type="http://schemas.openxmlformats.org/officeDocument/2006/relationships/slide" Target="slides/slide19.xml"/><Relationship Id="rId119" Type="http://schemas.openxmlformats.org/officeDocument/2006/relationships/slide" Target="slides/slide115.xml"/><Relationship Id="rId270" Type="http://schemas.openxmlformats.org/officeDocument/2006/relationships/slide" Target="slides/slide266.xml"/><Relationship Id="rId291" Type="http://schemas.openxmlformats.org/officeDocument/2006/relationships/slide" Target="slides/slide287.xml"/><Relationship Id="rId305" Type="http://schemas.openxmlformats.org/officeDocument/2006/relationships/slide" Target="slides/slide301.xml"/><Relationship Id="rId326" Type="http://schemas.openxmlformats.org/officeDocument/2006/relationships/slide" Target="slides/slide322.xml"/><Relationship Id="rId347" Type="http://schemas.openxmlformats.org/officeDocument/2006/relationships/slide" Target="slides/slide343.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368" Type="http://schemas.openxmlformats.org/officeDocument/2006/relationships/slide" Target="slides/slide364.xml"/><Relationship Id="rId389" Type="http://schemas.openxmlformats.org/officeDocument/2006/relationships/slide" Target="slides/slide385.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slide" Target="slides/slide203.xml"/><Relationship Id="rId228" Type="http://schemas.openxmlformats.org/officeDocument/2006/relationships/slide" Target="slides/slide224.xml"/><Relationship Id="rId249" Type="http://schemas.openxmlformats.org/officeDocument/2006/relationships/slide" Target="slides/slide245.xml"/><Relationship Id="rId414" Type="http://schemas.openxmlformats.org/officeDocument/2006/relationships/slide" Target="slides/slide410.xml"/><Relationship Id="rId435" Type="http://schemas.openxmlformats.org/officeDocument/2006/relationships/viewProps" Target="viewProps.xml"/><Relationship Id="rId13" Type="http://schemas.openxmlformats.org/officeDocument/2006/relationships/slide" Target="slides/slide9.xml"/><Relationship Id="rId109" Type="http://schemas.openxmlformats.org/officeDocument/2006/relationships/slide" Target="slides/slide105.xml"/><Relationship Id="rId260" Type="http://schemas.openxmlformats.org/officeDocument/2006/relationships/slide" Target="slides/slide256.xml"/><Relationship Id="rId281" Type="http://schemas.openxmlformats.org/officeDocument/2006/relationships/slide" Target="slides/slide277.xml"/><Relationship Id="rId316" Type="http://schemas.openxmlformats.org/officeDocument/2006/relationships/slide" Target="slides/slide312.xml"/><Relationship Id="rId337" Type="http://schemas.openxmlformats.org/officeDocument/2006/relationships/slide" Target="slides/slide333.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358" Type="http://schemas.openxmlformats.org/officeDocument/2006/relationships/slide" Target="slides/slide354.xml"/><Relationship Id="rId379" Type="http://schemas.openxmlformats.org/officeDocument/2006/relationships/slide" Target="slides/slide375.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18" Type="http://schemas.openxmlformats.org/officeDocument/2006/relationships/slide" Target="slides/slide214.xml"/><Relationship Id="rId239" Type="http://schemas.openxmlformats.org/officeDocument/2006/relationships/slide" Target="slides/slide235.xml"/><Relationship Id="rId390" Type="http://schemas.openxmlformats.org/officeDocument/2006/relationships/slide" Target="slides/slide386.xml"/><Relationship Id="rId404" Type="http://schemas.openxmlformats.org/officeDocument/2006/relationships/slide" Target="slides/slide400.xml"/><Relationship Id="rId425" Type="http://schemas.openxmlformats.org/officeDocument/2006/relationships/slide" Target="slides/slide421.xml"/><Relationship Id="rId250" Type="http://schemas.openxmlformats.org/officeDocument/2006/relationships/slide" Target="slides/slide246.xml"/><Relationship Id="rId271" Type="http://schemas.openxmlformats.org/officeDocument/2006/relationships/slide" Target="slides/slide267.xml"/><Relationship Id="rId292" Type="http://schemas.openxmlformats.org/officeDocument/2006/relationships/slide" Target="slides/slide288.xml"/><Relationship Id="rId306" Type="http://schemas.openxmlformats.org/officeDocument/2006/relationships/slide" Target="slides/slide302.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327" Type="http://schemas.openxmlformats.org/officeDocument/2006/relationships/slide" Target="slides/slide323.xml"/><Relationship Id="rId348" Type="http://schemas.openxmlformats.org/officeDocument/2006/relationships/slide" Target="slides/slide344.xml"/><Relationship Id="rId369" Type="http://schemas.openxmlformats.org/officeDocument/2006/relationships/slide" Target="slides/slide365.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208" Type="http://schemas.openxmlformats.org/officeDocument/2006/relationships/slide" Target="slides/slide204.xml"/><Relationship Id="rId229" Type="http://schemas.openxmlformats.org/officeDocument/2006/relationships/slide" Target="slides/slide225.xml"/><Relationship Id="rId380" Type="http://schemas.openxmlformats.org/officeDocument/2006/relationships/slide" Target="slides/slide376.xml"/><Relationship Id="rId415" Type="http://schemas.openxmlformats.org/officeDocument/2006/relationships/slide" Target="slides/slide411.xml"/><Relationship Id="rId436" Type="http://schemas.openxmlformats.org/officeDocument/2006/relationships/theme" Target="theme/theme1.xml"/><Relationship Id="rId240" Type="http://schemas.openxmlformats.org/officeDocument/2006/relationships/slide" Target="slides/slide236.xml"/><Relationship Id="rId261" Type="http://schemas.openxmlformats.org/officeDocument/2006/relationships/slide" Target="slides/slide257.xml"/><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282" Type="http://schemas.openxmlformats.org/officeDocument/2006/relationships/slide" Target="slides/slide278.xml"/><Relationship Id="rId317" Type="http://schemas.openxmlformats.org/officeDocument/2006/relationships/slide" Target="slides/slide313.xml"/><Relationship Id="rId338" Type="http://schemas.openxmlformats.org/officeDocument/2006/relationships/slide" Target="slides/slide334.xml"/><Relationship Id="rId359" Type="http://schemas.openxmlformats.org/officeDocument/2006/relationships/slide" Target="slides/slide355.xml"/><Relationship Id="rId8" Type="http://schemas.openxmlformats.org/officeDocument/2006/relationships/slide" Target="slides/slide4.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219" Type="http://schemas.openxmlformats.org/officeDocument/2006/relationships/slide" Target="slides/slide215.xml"/><Relationship Id="rId370" Type="http://schemas.openxmlformats.org/officeDocument/2006/relationships/slide" Target="slides/slide366.xml"/><Relationship Id="rId391" Type="http://schemas.openxmlformats.org/officeDocument/2006/relationships/slide" Target="slides/slide387.xml"/><Relationship Id="rId405" Type="http://schemas.openxmlformats.org/officeDocument/2006/relationships/slide" Target="slides/slide401.xml"/><Relationship Id="rId426" Type="http://schemas.openxmlformats.org/officeDocument/2006/relationships/slide" Target="slides/slide422.xml"/><Relationship Id="rId230" Type="http://schemas.openxmlformats.org/officeDocument/2006/relationships/slide" Target="slides/slide226.xml"/><Relationship Id="rId251" Type="http://schemas.openxmlformats.org/officeDocument/2006/relationships/slide" Target="slides/slide247.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72" Type="http://schemas.openxmlformats.org/officeDocument/2006/relationships/slide" Target="slides/slide268.xml"/><Relationship Id="rId293" Type="http://schemas.openxmlformats.org/officeDocument/2006/relationships/slide" Target="slides/slide289.xml"/><Relationship Id="rId307" Type="http://schemas.openxmlformats.org/officeDocument/2006/relationships/slide" Target="slides/slide303.xml"/><Relationship Id="rId328" Type="http://schemas.openxmlformats.org/officeDocument/2006/relationships/slide" Target="slides/slide324.xml"/><Relationship Id="rId349" Type="http://schemas.openxmlformats.org/officeDocument/2006/relationships/slide" Target="slides/slide345.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95" Type="http://schemas.openxmlformats.org/officeDocument/2006/relationships/slide" Target="slides/slide191.xml"/><Relationship Id="rId209" Type="http://schemas.openxmlformats.org/officeDocument/2006/relationships/slide" Target="slides/slide205.xml"/><Relationship Id="rId360" Type="http://schemas.openxmlformats.org/officeDocument/2006/relationships/slide" Target="slides/slide356.xml"/><Relationship Id="rId381" Type="http://schemas.openxmlformats.org/officeDocument/2006/relationships/slide" Target="slides/slide377.xml"/><Relationship Id="rId416" Type="http://schemas.openxmlformats.org/officeDocument/2006/relationships/slide" Target="slides/slide412.xml"/><Relationship Id="rId220" Type="http://schemas.openxmlformats.org/officeDocument/2006/relationships/slide" Target="slides/slide216.xml"/><Relationship Id="rId241" Type="http://schemas.openxmlformats.org/officeDocument/2006/relationships/slide" Target="slides/slide237.xml"/><Relationship Id="rId437" Type="http://schemas.openxmlformats.org/officeDocument/2006/relationships/tableStyles" Target="tableStyle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262" Type="http://schemas.openxmlformats.org/officeDocument/2006/relationships/slide" Target="slides/slide258.xml"/><Relationship Id="rId283" Type="http://schemas.openxmlformats.org/officeDocument/2006/relationships/slide" Target="slides/slide279.xml"/><Relationship Id="rId318" Type="http://schemas.openxmlformats.org/officeDocument/2006/relationships/slide" Target="slides/slide314.xml"/><Relationship Id="rId339" Type="http://schemas.openxmlformats.org/officeDocument/2006/relationships/slide" Target="slides/slide335.xml"/><Relationship Id="rId78" Type="http://schemas.openxmlformats.org/officeDocument/2006/relationships/slide" Target="slides/slide74.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64" Type="http://schemas.openxmlformats.org/officeDocument/2006/relationships/slide" Target="slides/slide160.xml"/><Relationship Id="rId185" Type="http://schemas.openxmlformats.org/officeDocument/2006/relationships/slide" Target="slides/slide181.xml"/><Relationship Id="rId350" Type="http://schemas.openxmlformats.org/officeDocument/2006/relationships/slide" Target="slides/slide346.xml"/><Relationship Id="rId371" Type="http://schemas.openxmlformats.org/officeDocument/2006/relationships/slide" Target="slides/slide367.xml"/><Relationship Id="rId406" Type="http://schemas.openxmlformats.org/officeDocument/2006/relationships/slide" Target="slides/slide402.xml"/><Relationship Id="rId9" Type="http://schemas.openxmlformats.org/officeDocument/2006/relationships/slide" Target="slides/slide5.xml"/><Relationship Id="rId210" Type="http://schemas.openxmlformats.org/officeDocument/2006/relationships/slide" Target="slides/slide206.xml"/><Relationship Id="rId392" Type="http://schemas.openxmlformats.org/officeDocument/2006/relationships/slide" Target="slides/slide388.xml"/><Relationship Id="rId427" Type="http://schemas.openxmlformats.org/officeDocument/2006/relationships/slide" Target="slides/slide423.xml"/><Relationship Id="rId26" Type="http://schemas.openxmlformats.org/officeDocument/2006/relationships/slide" Target="slides/slide22.xml"/><Relationship Id="rId231" Type="http://schemas.openxmlformats.org/officeDocument/2006/relationships/slide" Target="slides/slide227.xml"/><Relationship Id="rId252" Type="http://schemas.openxmlformats.org/officeDocument/2006/relationships/slide" Target="slides/slide248.xml"/><Relationship Id="rId273" Type="http://schemas.openxmlformats.org/officeDocument/2006/relationships/slide" Target="slides/slide269.xml"/><Relationship Id="rId294" Type="http://schemas.openxmlformats.org/officeDocument/2006/relationships/slide" Target="slides/slide290.xml"/><Relationship Id="rId308" Type="http://schemas.openxmlformats.org/officeDocument/2006/relationships/slide" Target="slides/slide304.xml"/><Relationship Id="rId329" Type="http://schemas.openxmlformats.org/officeDocument/2006/relationships/slide" Target="slides/slide325.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340" Type="http://schemas.openxmlformats.org/officeDocument/2006/relationships/slide" Target="slides/slide336.xml"/><Relationship Id="rId361" Type="http://schemas.openxmlformats.org/officeDocument/2006/relationships/slide" Target="slides/slide357.xml"/><Relationship Id="rId196" Type="http://schemas.openxmlformats.org/officeDocument/2006/relationships/slide" Target="slides/slide192.xml"/><Relationship Id="rId200" Type="http://schemas.openxmlformats.org/officeDocument/2006/relationships/slide" Target="slides/slide196.xml"/><Relationship Id="rId382" Type="http://schemas.openxmlformats.org/officeDocument/2006/relationships/slide" Target="slides/slide378.xml"/><Relationship Id="rId417" Type="http://schemas.openxmlformats.org/officeDocument/2006/relationships/slide" Target="slides/slide413.xml"/><Relationship Id="rId16" Type="http://schemas.openxmlformats.org/officeDocument/2006/relationships/slide" Target="slides/slide12.xml"/><Relationship Id="rId221" Type="http://schemas.openxmlformats.org/officeDocument/2006/relationships/slide" Target="slides/slide217.xml"/><Relationship Id="rId242" Type="http://schemas.openxmlformats.org/officeDocument/2006/relationships/slide" Target="slides/slide238.xml"/><Relationship Id="rId263" Type="http://schemas.openxmlformats.org/officeDocument/2006/relationships/slide" Target="slides/slide259.xml"/><Relationship Id="rId284" Type="http://schemas.openxmlformats.org/officeDocument/2006/relationships/slide" Target="slides/slide280.xml"/><Relationship Id="rId319" Type="http://schemas.openxmlformats.org/officeDocument/2006/relationships/slide" Target="slides/slide315.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330" Type="http://schemas.openxmlformats.org/officeDocument/2006/relationships/slide" Target="slides/slide326.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351" Type="http://schemas.openxmlformats.org/officeDocument/2006/relationships/slide" Target="slides/slide347.xml"/><Relationship Id="rId372" Type="http://schemas.openxmlformats.org/officeDocument/2006/relationships/slide" Target="slides/slide368.xml"/><Relationship Id="rId393" Type="http://schemas.openxmlformats.org/officeDocument/2006/relationships/slide" Target="slides/slide389.xml"/><Relationship Id="rId407" Type="http://schemas.openxmlformats.org/officeDocument/2006/relationships/slide" Target="slides/slide403.xml"/><Relationship Id="rId428" Type="http://schemas.openxmlformats.org/officeDocument/2006/relationships/slide" Target="slides/slide424.xml"/><Relationship Id="rId211" Type="http://schemas.openxmlformats.org/officeDocument/2006/relationships/slide" Target="slides/slide207.xml"/><Relationship Id="rId232" Type="http://schemas.openxmlformats.org/officeDocument/2006/relationships/slide" Target="slides/slide228.xml"/><Relationship Id="rId253" Type="http://schemas.openxmlformats.org/officeDocument/2006/relationships/slide" Target="slides/slide249.xml"/><Relationship Id="rId274" Type="http://schemas.openxmlformats.org/officeDocument/2006/relationships/slide" Target="slides/slide270.xml"/><Relationship Id="rId295" Type="http://schemas.openxmlformats.org/officeDocument/2006/relationships/slide" Target="slides/slide291.xml"/><Relationship Id="rId309" Type="http://schemas.openxmlformats.org/officeDocument/2006/relationships/slide" Target="slides/slide305.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320" Type="http://schemas.openxmlformats.org/officeDocument/2006/relationships/slide" Target="slides/slide316.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341" Type="http://schemas.openxmlformats.org/officeDocument/2006/relationships/slide" Target="slides/slide337.xml"/><Relationship Id="rId362" Type="http://schemas.openxmlformats.org/officeDocument/2006/relationships/slide" Target="slides/slide358.xml"/><Relationship Id="rId383" Type="http://schemas.openxmlformats.org/officeDocument/2006/relationships/slide" Target="slides/slide379.xml"/><Relationship Id="rId418" Type="http://schemas.openxmlformats.org/officeDocument/2006/relationships/slide" Target="slides/slide414.xml"/><Relationship Id="rId201" Type="http://schemas.openxmlformats.org/officeDocument/2006/relationships/slide" Target="slides/slide197.xml"/><Relationship Id="rId222" Type="http://schemas.openxmlformats.org/officeDocument/2006/relationships/slide" Target="slides/slide218.xml"/><Relationship Id="rId243" Type="http://schemas.openxmlformats.org/officeDocument/2006/relationships/slide" Target="slides/slide239.xml"/><Relationship Id="rId264" Type="http://schemas.openxmlformats.org/officeDocument/2006/relationships/slide" Target="slides/slide260.xml"/><Relationship Id="rId285" Type="http://schemas.openxmlformats.org/officeDocument/2006/relationships/slide" Target="slides/slide28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310" Type="http://schemas.openxmlformats.org/officeDocument/2006/relationships/slide" Target="slides/slide306.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331" Type="http://schemas.openxmlformats.org/officeDocument/2006/relationships/slide" Target="slides/slide327.xml"/><Relationship Id="rId352" Type="http://schemas.openxmlformats.org/officeDocument/2006/relationships/slide" Target="slides/slide348.xml"/><Relationship Id="rId373" Type="http://schemas.openxmlformats.org/officeDocument/2006/relationships/slide" Target="slides/slide369.xml"/><Relationship Id="rId394" Type="http://schemas.openxmlformats.org/officeDocument/2006/relationships/slide" Target="slides/slide390.xml"/><Relationship Id="rId408" Type="http://schemas.openxmlformats.org/officeDocument/2006/relationships/slide" Target="slides/slide404.xml"/><Relationship Id="rId429" Type="http://schemas.openxmlformats.org/officeDocument/2006/relationships/slide" Target="slides/slide425.xml"/><Relationship Id="rId1" Type="http://schemas.openxmlformats.org/officeDocument/2006/relationships/customXml" Target="../customXml/item1.xml"/><Relationship Id="rId212" Type="http://schemas.openxmlformats.org/officeDocument/2006/relationships/slide" Target="slides/slide208.xml"/><Relationship Id="rId233" Type="http://schemas.openxmlformats.org/officeDocument/2006/relationships/slide" Target="slides/slide229.xml"/><Relationship Id="rId254" Type="http://schemas.openxmlformats.org/officeDocument/2006/relationships/slide" Target="slides/slide250.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275" Type="http://schemas.openxmlformats.org/officeDocument/2006/relationships/slide" Target="slides/slide271.xml"/><Relationship Id="rId296" Type="http://schemas.openxmlformats.org/officeDocument/2006/relationships/slide" Target="slides/slide292.xml"/><Relationship Id="rId300" Type="http://schemas.openxmlformats.org/officeDocument/2006/relationships/slide" Target="slides/slide296.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321" Type="http://schemas.openxmlformats.org/officeDocument/2006/relationships/slide" Target="slides/slide317.xml"/><Relationship Id="rId342" Type="http://schemas.openxmlformats.org/officeDocument/2006/relationships/slide" Target="slides/slide338.xml"/><Relationship Id="rId363" Type="http://schemas.openxmlformats.org/officeDocument/2006/relationships/slide" Target="slides/slide359.xml"/><Relationship Id="rId384" Type="http://schemas.openxmlformats.org/officeDocument/2006/relationships/slide" Target="slides/slide380.xml"/><Relationship Id="rId419" Type="http://schemas.openxmlformats.org/officeDocument/2006/relationships/slide" Target="slides/slide415.xml"/><Relationship Id="rId202" Type="http://schemas.openxmlformats.org/officeDocument/2006/relationships/slide" Target="slides/slide198.xml"/><Relationship Id="rId223" Type="http://schemas.openxmlformats.org/officeDocument/2006/relationships/slide" Target="slides/slide219.xml"/><Relationship Id="rId244" Type="http://schemas.openxmlformats.org/officeDocument/2006/relationships/slide" Target="slides/slide240.xml"/><Relationship Id="rId430" Type="http://schemas.openxmlformats.org/officeDocument/2006/relationships/slide" Target="slides/slide426.xml"/><Relationship Id="rId18" Type="http://schemas.openxmlformats.org/officeDocument/2006/relationships/slide" Target="slides/slide14.xml"/><Relationship Id="rId39" Type="http://schemas.openxmlformats.org/officeDocument/2006/relationships/slide" Target="slides/slide35.xml"/><Relationship Id="rId265" Type="http://schemas.openxmlformats.org/officeDocument/2006/relationships/slide" Target="slides/slide261.xml"/><Relationship Id="rId286" Type="http://schemas.openxmlformats.org/officeDocument/2006/relationships/slide" Target="slides/slide282.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311" Type="http://schemas.openxmlformats.org/officeDocument/2006/relationships/slide" Target="slides/slide307.xml"/><Relationship Id="rId332" Type="http://schemas.openxmlformats.org/officeDocument/2006/relationships/slide" Target="slides/slide328.xml"/><Relationship Id="rId353" Type="http://schemas.openxmlformats.org/officeDocument/2006/relationships/slide" Target="slides/slide349.xml"/><Relationship Id="rId374" Type="http://schemas.openxmlformats.org/officeDocument/2006/relationships/slide" Target="slides/slide370.xml"/><Relationship Id="rId395" Type="http://schemas.openxmlformats.org/officeDocument/2006/relationships/slide" Target="slides/slide391.xml"/><Relationship Id="rId409" Type="http://schemas.openxmlformats.org/officeDocument/2006/relationships/slide" Target="slides/slide405.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34" Type="http://schemas.openxmlformats.org/officeDocument/2006/relationships/slide" Target="slides/slide230.xml"/><Relationship Id="rId420" Type="http://schemas.openxmlformats.org/officeDocument/2006/relationships/slide" Target="slides/slide416.xml"/><Relationship Id="rId2" Type="http://schemas.openxmlformats.org/officeDocument/2006/relationships/slideMaster" Target="slideMasters/slideMaster1.xml"/><Relationship Id="rId29" Type="http://schemas.openxmlformats.org/officeDocument/2006/relationships/slide" Target="slides/slide25.xml"/><Relationship Id="rId255" Type="http://schemas.openxmlformats.org/officeDocument/2006/relationships/slide" Target="slides/slide251.xml"/><Relationship Id="rId276" Type="http://schemas.openxmlformats.org/officeDocument/2006/relationships/slide" Target="slides/slide272.xml"/><Relationship Id="rId297" Type="http://schemas.openxmlformats.org/officeDocument/2006/relationships/slide" Target="slides/slide293.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301" Type="http://schemas.openxmlformats.org/officeDocument/2006/relationships/slide" Target="slides/slide297.xml"/><Relationship Id="rId322" Type="http://schemas.openxmlformats.org/officeDocument/2006/relationships/slide" Target="slides/slide318.xml"/><Relationship Id="rId343" Type="http://schemas.openxmlformats.org/officeDocument/2006/relationships/slide" Target="slides/slide339.xml"/><Relationship Id="rId364" Type="http://schemas.openxmlformats.org/officeDocument/2006/relationships/slide" Target="slides/slide360.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385" Type="http://schemas.openxmlformats.org/officeDocument/2006/relationships/slide" Target="slides/slide381.xml"/><Relationship Id="rId19" Type="http://schemas.openxmlformats.org/officeDocument/2006/relationships/slide" Target="slides/slide15.xml"/><Relationship Id="rId224" Type="http://schemas.openxmlformats.org/officeDocument/2006/relationships/slide" Target="slides/slide220.xml"/><Relationship Id="rId245" Type="http://schemas.openxmlformats.org/officeDocument/2006/relationships/slide" Target="slides/slide241.xml"/><Relationship Id="rId266" Type="http://schemas.openxmlformats.org/officeDocument/2006/relationships/slide" Target="slides/slide262.xml"/><Relationship Id="rId287" Type="http://schemas.openxmlformats.org/officeDocument/2006/relationships/slide" Target="slides/slide283.xml"/><Relationship Id="rId410" Type="http://schemas.openxmlformats.org/officeDocument/2006/relationships/slide" Target="slides/slide406.xml"/><Relationship Id="rId431" Type="http://schemas.openxmlformats.org/officeDocument/2006/relationships/notesMaster" Target="notesMasters/notesMaster1.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312" Type="http://schemas.openxmlformats.org/officeDocument/2006/relationships/slide" Target="slides/slide308.xml"/><Relationship Id="rId333" Type="http://schemas.openxmlformats.org/officeDocument/2006/relationships/slide" Target="slides/slide329.xml"/><Relationship Id="rId354" Type="http://schemas.openxmlformats.org/officeDocument/2006/relationships/slide" Target="slides/slide350.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 Id="rId375" Type="http://schemas.openxmlformats.org/officeDocument/2006/relationships/slide" Target="slides/slide371.xml"/><Relationship Id="rId396" Type="http://schemas.openxmlformats.org/officeDocument/2006/relationships/slide" Target="slides/slide392.xml"/><Relationship Id="rId3" Type="http://schemas.openxmlformats.org/officeDocument/2006/relationships/slideMaster" Target="slideMasters/slideMaster2.xml"/><Relationship Id="rId214" Type="http://schemas.openxmlformats.org/officeDocument/2006/relationships/slide" Target="slides/slide210.xml"/><Relationship Id="rId235" Type="http://schemas.openxmlformats.org/officeDocument/2006/relationships/slide" Target="slides/slide231.xml"/><Relationship Id="rId256" Type="http://schemas.openxmlformats.org/officeDocument/2006/relationships/slide" Target="slides/slide252.xml"/><Relationship Id="rId277" Type="http://schemas.openxmlformats.org/officeDocument/2006/relationships/slide" Target="slides/slide273.xml"/><Relationship Id="rId298" Type="http://schemas.openxmlformats.org/officeDocument/2006/relationships/slide" Target="slides/slide294.xml"/><Relationship Id="rId400" Type="http://schemas.openxmlformats.org/officeDocument/2006/relationships/slide" Target="slides/slide396.xml"/><Relationship Id="rId421" Type="http://schemas.openxmlformats.org/officeDocument/2006/relationships/slide" Target="slides/slide417.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302" Type="http://schemas.openxmlformats.org/officeDocument/2006/relationships/slide" Target="slides/slide298.xml"/><Relationship Id="rId323" Type="http://schemas.openxmlformats.org/officeDocument/2006/relationships/slide" Target="slides/slide319.xml"/><Relationship Id="rId344" Type="http://schemas.openxmlformats.org/officeDocument/2006/relationships/slide" Target="slides/slide340.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179" Type="http://schemas.openxmlformats.org/officeDocument/2006/relationships/slide" Target="slides/slide175.xml"/><Relationship Id="rId365" Type="http://schemas.openxmlformats.org/officeDocument/2006/relationships/slide" Target="slides/slide361.xml"/><Relationship Id="rId386" Type="http://schemas.openxmlformats.org/officeDocument/2006/relationships/slide" Target="slides/slide382.xml"/><Relationship Id="rId190" Type="http://schemas.openxmlformats.org/officeDocument/2006/relationships/slide" Target="slides/slide186.xml"/><Relationship Id="rId204" Type="http://schemas.openxmlformats.org/officeDocument/2006/relationships/slide" Target="slides/slide200.xml"/><Relationship Id="rId225" Type="http://schemas.openxmlformats.org/officeDocument/2006/relationships/slide" Target="slides/slide221.xml"/><Relationship Id="rId246" Type="http://schemas.openxmlformats.org/officeDocument/2006/relationships/slide" Target="slides/slide242.xml"/><Relationship Id="rId267" Type="http://schemas.openxmlformats.org/officeDocument/2006/relationships/slide" Target="slides/slide263.xml"/><Relationship Id="rId288" Type="http://schemas.openxmlformats.org/officeDocument/2006/relationships/slide" Target="slides/slide284.xml"/><Relationship Id="rId411" Type="http://schemas.openxmlformats.org/officeDocument/2006/relationships/slide" Target="slides/slide407.xml"/><Relationship Id="rId432" Type="http://schemas.openxmlformats.org/officeDocument/2006/relationships/handoutMaster" Target="handoutMasters/handoutMaster1.xml"/><Relationship Id="rId106" Type="http://schemas.openxmlformats.org/officeDocument/2006/relationships/slide" Target="slides/slide102.xml"/><Relationship Id="rId127" Type="http://schemas.openxmlformats.org/officeDocument/2006/relationships/slide" Target="slides/slide123.xml"/><Relationship Id="rId313" Type="http://schemas.openxmlformats.org/officeDocument/2006/relationships/slide" Target="slides/slide309.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94" Type="http://schemas.openxmlformats.org/officeDocument/2006/relationships/slide" Target="slides/slide90.xml"/><Relationship Id="rId148" Type="http://schemas.openxmlformats.org/officeDocument/2006/relationships/slide" Target="slides/slide144.xml"/><Relationship Id="rId169" Type="http://schemas.openxmlformats.org/officeDocument/2006/relationships/slide" Target="slides/slide165.xml"/><Relationship Id="rId334" Type="http://schemas.openxmlformats.org/officeDocument/2006/relationships/slide" Target="slides/slide330.xml"/><Relationship Id="rId355" Type="http://schemas.openxmlformats.org/officeDocument/2006/relationships/slide" Target="slides/slide351.xml"/><Relationship Id="rId376" Type="http://schemas.openxmlformats.org/officeDocument/2006/relationships/slide" Target="slides/slide372.xml"/><Relationship Id="rId397" Type="http://schemas.openxmlformats.org/officeDocument/2006/relationships/slide" Target="slides/slide393.xml"/><Relationship Id="rId4" Type="http://schemas.openxmlformats.org/officeDocument/2006/relationships/slideMaster" Target="slideMasters/slideMaster3.xml"/><Relationship Id="rId180" Type="http://schemas.openxmlformats.org/officeDocument/2006/relationships/slide" Target="slides/slide176.xml"/><Relationship Id="rId215" Type="http://schemas.openxmlformats.org/officeDocument/2006/relationships/slide" Target="slides/slide211.xml"/><Relationship Id="rId236" Type="http://schemas.openxmlformats.org/officeDocument/2006/relationships/slide" Target="slides/slide232.xml"/><Relationship Id="rId257" Type="http://schemas.openxmlformats.org/officeDocument/2006/relationships/slide" Target="slides/slide253.xml"/><Relationship Id="rId278" Type="http://schemas.openxmlformats.org/officeDocument/2006/relationships/slide" Target="slides/slide274.xml"/><Relationship Id="rId401" Type="http://schemas.openxmlformats.org/officeDocument/2006/relationships/slide" Target="slides/slide397.xml"/><Relationship Id="rId422" Type="http://schemas.openxmlformats.org/officeDocument/2006/relationships/slide" Target="slides/slide418.xml"/><Relationship Id="rId303" Type="http://schemas.openxmlformats.org/officeDocument/2006/relationships/slide" Target="slides/slide299.xml"/><Relationship Id="rId42" Type="http://schemas.openxmlformats.org/officeDocument/2006/relationships/slide" Target="slides/slide38.xml"/><Relationship Id="rId84" Type="http://schemas.openxmlformats.org/officeDocument/2006/relationships/slide" Target="slides/slide80.xml"/><Relationship Id="rId138" Type="http://schemas.openxmlformats.org/officeDocument/2006/relationships/slide" Target="slides/slide134.xml"/><Relationship Id="rId345" Type="http://schemas.openxmlformats.org/officeDocument/2006/relationships/slide" Target="slides/slide341.xml"/><Relationship Id="rId387" Type="http://schemas.openxmlformats.org/officeDocument/2006/relationships/slide" Target="slides/slide383.xml"/><Relationship Id="rId191" Type="http://schemas.openxmlformats.org/officeDocument/2006/relationships/slide" Target="slides/slide187.xml"/><Relationship Id="rId205" Type="http://schemas.openxmlformats.org/officeDocument/2006/relationships/slide" Target="slides/slide201.xml"/><Relationship Id="rId247" Type="http://schemas.openxmlformats.org/officeDocument/2006/relationships/slide" Target="slides/slide243.xml"/><Relationship Id="rId412" Type="http://schemas.openxmlformats.org/officeDocument/2006/relationships/slide" Target="slides/slide408.xml"/><Relationship Id="rId107" Type="http://schemas.openxmlformats.org/officeDocument/2006/relationships/slide" Target="slides/slide103.xml"/><Relationship Id="rId289" Type="http://schemas.openxmlformats.org/officeDocument/2006/relationships/slide" Target="slides/slide285.xml"/><Relationship Id="rId11" Type="http://schemas.openxmlformats.org/officeDocument/2006/relationships/slide" Target="slides/slide7.xml"/><Relationship Id="rId53" Type="http://schemas.openxmlformats.org/officeDocument/2006/relationships/slide" Target="slides/slide49.xml"/><Relationship Id="rId149" Type="http://schemas.openxmlformats.org/officeDocument/2006/relationships/slide" Target="slides/slide145.xml"/><Relationship Id="rId314" Type="http://schemas.openxmlformats.org/officeDocument/2006/relationships/slide" Target="slides/slide310.xml"/><Relationship Id="rId356" Type="http://schemas.openxmlformats.org/officeDocument/2006/relationships/slide" Target="slides/slide352.xml"/><Relationship Id="rId398" Type="http://schemas.openxmlformats.org/officeDocument/2006/relationships/slide" Target="slides/slide394.xml"/><Relationship Id="rId95" Type="http://schemas.openxmlformats.org/officeDocument/2006/relationships/slide" Target="slides/slide91.xml"/><Relationship Id="rId160" Type="http://schemas.openxmlformats.org/officeDocument/2006/relationships/slide" Target="slides/slide156.xml"/><Relationship Id="rId216" Type="http://schemas.openxmlformats.org/officeDocument/2006/relationships/slide" Target="slides/slide212.xml"/><Relationship Id="rId423" Type="http://schemas.openxmlformats.org/officeDocument/2006/relationships/slide" Target="slides/slide419.xml"/><Relationship Id="rId258" Type="http://schemas.openxmlformats.org/officeDocument/2006/relationships/slide" Target="slides/slide254.xml"/><Relationship Id="rId22" Type="http://schemas.openxmlformats.org/officeDocument/2006/relationships/slide" Target="slides/slide18.xml"/><Relationship Id="rId64" Type="http://schemas.openxmlformats.org/officeDocument/2006/relationships/slide" Target="slides/slide60.xml"/><Relationship Id="rId118" Type="http://schemas.openxmlformats.org/officeDocument/2006/relationships/slide" Target="slides/slide114.xml"/><Relationship Id="rId325" Type="http://schemas.openxmlformats.org/officeDocument/2006/relationships/slide" Target="slides/slide321.xml"/><Relationship Id="rId367" Type="http://schemas.openxmlformats.org/officeDocument/2006/relationships/slide" Target="slides/slide363.xml"/><Relationship Id="rId171" Type="http://schemas.openxmlformats.org/officeDocument/2006/relationships/slide" Target="slides/slide167.xml"/><Relationship Id="rId227" Type="http://schemas.openxmlformats.org/officeDocument/2006/relationships/slide" Target="slides/slide22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142EA4-2059-4B9E-A496-5E349802AEF1}" type="doc">
      <dgm:prSet loTypeId="urn:microsoft.com/office/officeart/2005/8/layout/chevron1" loCatId="process" qsTypeId="urn:microsoft.com/office/officeart/2005/8/quickstyle/simple1" qsCatId="simple" csTypeId="urn:microsoft.com/office/officeart/2005/8/colors/accent1_2" csCatId="accent1" phldr="1"/>
      <dgm:spPr/>
    </dgm:pt>
    <dgm:pt modelId="{2B7B0273-9AF2-4186-86F2-5D526980F527}">
      <dgm:prSet phldrT="[Text]" custT="1"/>
      <dgm:spPr>
        <a:solidFill>
          <a:srgbClr val="00B0F0"/>
        </a:solidFill>
        <a:ln>
          <a:solidFill>
            <a:srgbClr val="00B0F0"/>
          </a:solidFill>
        </a:ln>
      </dgm:spPr>
      <dgm:t>
        <a:bodyPr/>
        <a:lstStyle/>
        <a:p>
          <a:r>
            <a:rPr lang="de-DE" sz="1500" b="1" dirty="0">
              <a:latin typeface="Century Gothic" panose="020B0502020202020204" pitchFamily="34" charset="0"/>
            </a:rPr>
            <a:t>Beauftragung</a:t>
          </a:r>
        </a:p>
      </dgm:t>
    </dgm:pt>
    <dgm:pt modelId="{91F4D4D1-2BB1-49C8-9A3C-0F524C6713A1}" type="parTrans" cxnId="{41F5ADAA-0BCA-44F0-B963-89A757129455}">
      <dgm:prSet/>
      <dgm:spPr/>
      <dgm:t>
        <a:bodyPr/>
        <a:lstStyle/>
        <a:p>
          <a:endParaRPr lang="de-DE"/>
        </a:p>
      </dgm:t>
    </dgm:pt>
    <dgm:pt modelId="{593C0039-BB1D-4B6A-90FD-71D679D5EEB3}" type="sibTrans" cxnId="{41F5ADAA-0BCA-44F0-B963-89A757129455}">
      <dgm:prSet/>
      <dgm:spPr/>
      <dgm:t>
        <a:bodyPr/>
        <a:lstStyle/>
        <a:p>
          <a:endParaRPr lang="de-DE"/>
        </a:p>
      </dgm:t>
    </dgm:pt>
    <dgm:pt modelId="{1D2A58EA-B303-49C5-A2CD-6F0CCD182D48}">
      <dgm:prSet phldrT="[Text]"/>
      <dgm:spPr>
        <a:solidFill>
          <a:srgbClr val="00B0F0"/>
        </a:solidFill>
        <a:ln>
          <a:solidFill>
            <a:srgbClr val="00B0F0"/>
          </a:solidFill>
        </a:ln>
      </dgm:spPr>
      <dgm:t>
        <a:bodyPr/>
        <a:lstStyle/>
        <a:p>
          <a:r>
            <a:rPr lang="de-DE" b="1" dirty="0">
              <a:latin typeface="Century Gothic" panose="020B0502020202020204" pitchFamily="34" charset="0"/>
            </a:rPr>
            <a:t>Prüfungs-</a:t>
          </a:r>
          <a:br>
            <a:rPr lang="de-DE" b="1" dirty="0">
              <a:latin typeface="Century Gothic" panose="020B0502020202020204" pitchFamily="34" charset="0"/>
            </a:rPr>
          </a:br>
          <a:r>
            <a:rPr lang="de-DE" b="1" dirty="0" err="1">
              <a:latin typeface="Century Gothic" panose="020B0502020202020204" pitchFamily="34" charset="0"/>
            </a:rPr>
            <a:t>planung</a:t>
          </a:r>
          <a:endParaRPr lang="de-DE" b="1" dirty="0">
            <a:latin typeface="Century Gothic" panose="020B0502020202020204" pitchFamily="34" charset="0"/>
          </a:endParaRPr>
        </a:p>
      </dgm:t>
    </dgm:pt>
    <dgm:pt modelId="{83C81413-4763-4595-AD65-2D2A75D9485C}" type="parTrans" cxnId="{8AC69F47-0B74-4815-A96E-EDC9E62C1A85}">
      <dgm:prSet/>
      <dgm:spPr/>
      <dgm:t>
        <a:bodyPr/>
        <a:lstStyle/>
        <a:p>
          <a:endParaRPr lang="de-DE"/>
        </a:p>
      </dgm:t>
    </dgm:pt>
    <dgm:pt modelId="{DA75B820-690D-4AB2-9684-BC924B94959D}" type="sibTrans" cxnId="{8AC69F47-0B74-4815-A96E-EDC9E62C1A85}">
      <dgm:prSet/>
      <dgm:spPr/>
      <dgm:t>
        <a:bodyPr/>
        <a:lstStyle/>
        <a:p>
          <a:endParaRPr lang="de-DE"/>
        </a:p>
      </dgm:t>
    </dgm:pt>
    <dgm:pt modelId="{0028A67E-0CCE-4C4B-8AC8-4BAF3B92C0F0}">
      <dgm:prSet phldrT="[Text]"/>
      <dgm:spPr>
        <a:solidFill>
          <a:srgbClr val="00B0F0"/>
        </a:solidFill>
        <a:ln>
          <a:solidFill>
            <a:srgbClr val="00B0F0"/>
          </a:solidFill>
        </a:ln>
      </dgm:spPr>
      <dgm:t>
        <a:bodyPr/>
        <a:lstStyle/>
        <a:p>
          <a:r>
            <a:rPr lang="de-DE" b="1" dirty="0">
              <a:latin typeface="Century Gothic" panose="020B0502020202020204" pitchFamily="34" charset="0"/>
            </a:rPr>
            <a:t>Prüfungs-</a:t>
          </a:r>
          <a:br>
            <a:rPr lang="de-DE" b="1" dirty="0">
              <a:latin typeface="Century Gothic" panose="020B0502020202020204" pitchFamily="34" charset="0"/>
            </a:rPr>
          </a:br>
          <a:r>
            <a:rPr lang="de-DE" b="1" dirty="0" err="1">
              <a:latin typeface="Century Gothic" panose="020B0502020202020204" pitchFamily="34" charset="0"/>
            </a:rPr>
            <a:t>durchführung</a:t>
          </a:r>
          <a:endParaRPr lang="de-DE" b="1" dirty="0">
            <a:latin typeface="Century Gothic" panose="020B0502020202020204" pitchFamily="34" charset="0"/>
          </a:endParaRPr>
        </a:p>
      </dgm:t>
    </dgm:pt>
    <dgm:pt modelId="{911F9AD9-365D-468C-B268-A8118BBF20A5}" type="parTrans" cxnId="{B82F8BDB-02C0-4434-A657-484C11999CCD}">
      <dgm:prSet/>
      <dgm:spPr/>
      <dgm:t>
        <a:bodyPr/>
        <a:lstStyle/>
        <a:p>
          <a:endParaRPr lang="de-DE"/>
        </a:p>
      </dgm:t>
    </dgm:pt>
    <dgm:pt modelId="{9FB8690C-B5DA-4FC5-81B5-DA5BC748CC6E}" type="sibTrans" cxnId="{B82F8BDB-02C0-4434-A657-484C11999CCD}">
      <dgm:prSet/>
      <dgm:spPr/>
      <dgm:t>
        <a:bodyPr/>
        <a:lstStyle/>
        <a:p>
          <a:endParaRPr lang="de-DE"/>
        </a:p>
      </dgm:t>
    </dgm:pt>
    <dgm:pt modelId="{992ED8B8-C954-4998-AD13-28BE5DF44BA1}">
      <dgm:prSet phldrT="[Text]"/>
      <dgm:spPr>
        <a:solidFill>
          <a:srgbClr val="00B0F0"/>
        </a:solidFill>
        <a:ln>
          <a:solidFill>
            <a:srgbClr val="00B0F0"/>
          </a:solidFill>
        </a:ln>
      </dgm:spPr>
      <dgm:t>
        <a:bodyPr/>
        <a:lstStyle/>
        <a:p>
          <a:r>
            <a:rPr lang="de-DE" b="1" dirty="0" err="1">
              <a:latin typeface="Century Gothic" panose="020B0502020202020204" pitchFamily="34" charset="0"/>
            </a:rPr>
            <a:t>Dokumen</a:t>
          </a:r>
          <a:r>
            <a:rPr lang="de-DE" b="1" dirty="0">
              <a:latin typeface="Century Gothic" panose="020B0502020202020204" pitchFamily="34" charset="0"/>
            </a:rPr>
            <a:t>-</a:t>
          </a:r>
          <a:br>
            <a:rPr lang="de-DE" b="1" dirty="0">
              <a:latin typeface="Century Gothic" panose="020B0502020202020204" pitchFamily="34" charset="0"/>
            </a:rPr>
          </a:br>
          <a:r>
            <a:rPr lang="de-DE" b="1" dirty="0" err="1">
              <a:latin typeface="Century Gothic" panose="020B0502020202020204" pitchFamily="34" charset="0"/>
            </a:rPr>
            <a:t>tation</a:t>
          </a:r>
          <a:endParaRPr lang="de-DE" b="1" dirty="0">
            <a:latin typeface="Century Gothic" panose="020B0502020202020204" pitchFamily="34" charset="0"/>
          </a:endParaRPr>
        </a:p>
      </dgm:t>
    </dgm:pt>
    <dgm:pt modelId="{C4EAC566-AB22-4459-A274-B45621F036A1}" type="parTrans" cxnId="{EAEED294-3EDC-47F4-A95F-7396F2569BA2}">
      <dgm:prSet/>
      <dgm:spPr/>
      <dgm:t>
        <a:bodyPr/>
        <a:lstStyle/>
        <a:p>
          <a:endParaRPr lang="de-DE"/>
        </a:p>
      </dgm:t>
    </dgm:pt>
    <dgm:pt modelId="{43CA7123-2097-4DC9-834D-76FC58FABC03}" type="sibTrans" cxnId="{EAEED294-3EDC-47F4-A95F-7396F2569BA2}">
      <dgm:prSet/>
      <dgm:spPr/>
      <dgm:t>
        <a:bodyPr/>
        <a:lstStyle/>
        <a:p>
          <a:endParaRPr lang="de-DE"/>
        </a:p>
      </dgm:t>
    </dgm:pt>
    <dgm:pt modelId="{B0F8DA05-F2F6-4107-BB57-83E122CA2DB1}">
      <dgm:prSet phldrT="[Text]"/>
      <dgm:spPr>
        <a:solidFill>
          <a:srgbClr val="00B0F0"/>
        </a:solidFill>
        <a:ln>
          <a:solidFill>
            <a:srgbClr val="00B0F0"/>
          </a:solidFill>
        </a:ln>
      </dgm:spPr>
      <dgm:t>
        <a:bodyPr/>
        <a:lstStyle/>
        <a:p>
          <a:r>
            <a:rPr lang="de-DE" b="1" dirty="0">
              <a:latin typeface="Century Gothic" panose="020B0502020202020204" pitchFamily="34" charset="0"/>
            </a:rPr>
            <a:t>Bericht-</a:t>
          </a:r>
          <a:br>
            <a:rPr lang="de-DE" b="1" dirty="0">
              <a:latin typeface="Century Gothic" panose="020B0502020202020204" pitchFamily="34" charset="0"/>
            </a:rPr>
          </a:br>
          <a:r>
            <a:rPr lang="de-DE" b="1" dirty="0" err="1">
              <a:latin typeface="Century Gothic" panose="020B0502020202020204" pitchFamily="34" charset="0"/>
            </a:rPr>
            <a:t>erstattung</a:t>
          </a:r>
          <a:endParaRPr lang="de-DE" b="1" dirty="0">
            <a:latin typeface="Century Gothic" panose="020B0502020202020204" pitchFamily="34" charset="0"/>
          </a:endParaRPr>
        </a:p>
      </dgm:t>
    </dgm:pt>
    <dgm:pt modelId="{9CDEDE67-F71E-4790-B866-684E8A76B33E}" type="parTrans" cxnId="{19DFF0FB-F293-4A58-A283-10F4D3ABED40}">
      <dgm:prSet/>
      <dgm:spPr/>
      <dgm:t>
        <a:bodyPr/>
        <a:lstStyle/>
        <a:p>
          <a:endParaRPr lang="de-DE"/>
        </a:p>
      </dgm:t>
    </dgm:pt>
    <dgm:pt modelId="{2ABBA775-F840-4424-B7C1-065E82E51228}" type="sibTrans" cxnId="{19DFF0FB-F293-4A58-A283-10F4D3ABED40}">
      <dgm:prSet/>
      <dgm:spPr/>
      <dgm:t>
        <a:bodyPr/>
        <a:lstStyle/>
        <a:p>
          <a:endParaRPr lang="de-DE"/>
        </a:p>
      </dgm:t>
    </dgm:pt>
    <dgm:pt modelId="{B3360E31-8DDD-41A8-8081-4F812D29AAE7}" type="pres">
      <dgm:prSet presAssocID="{99142EA4-2059-4B9E-A496-5E349802AEF1}" presName="Name0" presStyleCnt="0">
        <dgm:presLayoutVars>
          <dgm:dir/>
          <dgm:animLvl val="lvl"/>
          <dgm:resizeHandles val="exact"/>
        </dgm:presLayoutVars>
      </dgm:prSet>
      <dgm:spPr/>
    </dgm:pt>
    <dgm:pt modelId="{6CA498BF-FAC1-4AC5-B85C-31A9BC283B13}" type="pres">
      <dgm:prSet presAssocID="{2B7B0273-9AF2-4186-86F2-5D526980F527}" presName="parTxOnly" presStyleLbl="node1" presStyleIdx="0" presStyleCnt="5">
        <dgm:presLayoutVars>
          <dgm:chMax val="0"/>
          <dgm:chPref val="0"/>
          <dgm:bulletEnabled val="1"/>
        </dgm:presLayoutVars>
      </dgm:prSet>
      <dgm:spPr/>
    </dgm:pt>
    <dgm:pt modelId="{C809B34E-45E4-4D5C-8882-54A34F9BBE03}" type="pres">
      <dgm:prSet presAssocID="{593C0039-BB1D-4B6A-90FD-71D679D5EEB3}" presName="parTxOnlySpace" presStyleCnt="0"/>
      <dgm:spPr/>
    </dgm:pt>
    <dgm:pt modelId="{78D22D97-4385-48A9-990E-7ECD4E4C815E}" type="pres">
      <dgm:prSet presAssocID="{1D2A58EA-B303-49C5-A2CD-6F0CCD182D48}" presName="parTxOnly" presStyleLbl="node1" presStyleIdx="1" presStyleCnt="5">
        <dgm:presLayoutVars>
          <dgm:chMax val="0"/>
          <dgm:chPref val="0"/>
          <dgm:bulletEnabled val="1"/>
        </dgm:presLayoutVars>
      </dgm:prSet>
      <dgm:spPr/>
    </dgm:pt>
    <dgm:pt modelId="{AA836706-8991-4A9E-A615-E0D8A7058B4B}" type="pres">
      <dgm:prSet presAssocID="{DA75B820-690D-4AB2-9684-BC924B94959D}" presName="parTxOnlySpace" presStyleCnt="0"/>
      <dgm:spPr/>
    </dgm:pt>
    <dgm:pt modelId="{5A2E4075-41F7-4AD5-9DB7-F1634DE4028D}" type="pres">
      <dgm:prSet presAssocID="{0028A67E-0CCE-4C4B-8AC8-4BAF3B92C0F0}" presName="parTxOnly" presStyleLbl="node1" presStyleIdx="2" presStyleCnt="5">
        <dgm:presLayoutVars>
          <dgm:chMax val="0"/>
          <dgm:chPref val="0"/>
          <dgm:bulletEnabled val="1"/>
        </dgm:presLayoutVars>
      </dgm:prSet>
      <dgm:spPr/>
    </dgm:pt>
    <dgm:pt modelId="{2186A647-7E60-4578-B242-B4E241CDA617}" type="pres">
      <dgm:prSet presAssocID="{9FB8690C-B5DA-4FC5-81B5-DA5BC748CC6E}" presName="parTxOnlySpace" presStyleCnt="0"/>
      <dgm:spPr/>
    </dgm:pt>
    <dgm:pt modelId="{B490BABA-BA9D-468A-91C4-6180EF8B4161}" type="pres">
      <dgm:prSet presAssocID="{992ED8B8-C954-4998-AD13-28BE5DF44BA1}" presName="parTxOnly" presStyleLbl="node1" presStyleIdx="3" presStyleCnt="5">
        <dgm:presLayoutVars>
          <dgm:chMax val="0"/>
          <dgm:chPref val="0"/>
          <dgm:bulletEnabled val="1"/>
        </dgm:presLayoutVars>
      </dgm:prSet>
      <dgm:spPr/>
    </dgm:pt>
    <dgm:pt modelId="{52BD5830-1919-4262-8017-A01A3CEEBC0A}" type="pres">
      <dgm:prSet presAssocID="{43CA7123-2097-4DC9-834D-76FC58FABC03}" presName="parTxOnlySpace" presStyleCnt="0"/>
      <dgm:spPr/>
    </dgm:pt>
    <dgm:pt modelId="{3F8D46B4-0B6E-4BEE-97B2-8EC10D9519E9}" type="pres">
      <dgm:prSet presAssocID="{B0F8DA05-F2F6-4107-BB57-83E122CA2DB1}" presName="parTxOnly" presStyleLbl="node1" presStyleIdx="4" presStyleCnt="5">
        <dgm:presLayoutVars>
          <dgm:chMax val="0"/>
          <dgm:chPref val="0"/>
          <dgm:bulletEnabled val="1"/>
        </dgm:presLayoutVars>
      </dgm:prSet>
      <dgm:spPr/>
    </dgm:pt>
  </dgm:ptLst>
  <dgm:cxnLst>
    <dgm:cxn modelId="{8AC69F47-0B74-4815-A96E-EDC9E62C1A85}" srcId="{99142EA4-2059-4B9E-A496-5E349802AEF1}" destId="{1D2A58EA-B303-49C5-A2CD-6F0CCD182D48}" srcOrd="1" destOrd="0" parTransId="{83C81413-4763-4595-AD65-2D2A75D9485C}" sibTransId="{DA75B820-690D-4AB2-9684-BC924B94959D}"/>
    <dgm:cxn modelId="{5130ED70-39CD-4E6B-82E2-7AB237803F8B}" type="presOf" srcId="{99142EA4-2059-4B9E-A496-5E349802AEF1}" destId="{B3360E31-8DDD-41A8-8081-4F812D29AAE7}" srcOrd="0" destOrd="0" presId="urn:microsoft.com/office/officeart/2005/8/layout/chevron1"/>
    <dgm:cxn modelId="{1BCBCC74-D475-402F-B9C0-79274A245A75}" type="presOf" srcId="{2B7B0273-9AF2-4186-86F2-5D526980F527}" destId="{6CA498BF-FAC1-4AC5-B85C-31A9BC283B13}" srcOrd="0" destOrd="0" presId="urn:microsoft.com/office/officeart/2005/8/layout/chevron1"/>
    <dgm:cxn modelId="{E595C878-9A6A-41E1-9C5F-8AF33BBEE1EC}" type="presOf" srcId="{B0F8DA05-F2F6-4107-BB57-83E122CA2DB1}" destId="{3F8D46B4-0B6E-4BEE-97B2-8EC10D9519E9}" srcOrd="0" destOrd="0" presId="urn:microsoft.com/office/officeart/2005/8/layout/chevron1"/>
    <dgm:cxn modelId="{DF6C2C59-910C-4C76-8E4A-9C2BA5840A49}" type="presOf" srcId="{1D2A58EA-B303-49C5-A2CD-6F0CCD182D48}" destId="{78D22D97-4385-48A9-990E-7ECD4E4C815E}" srcOrd="0" destOrd="0" presId="urn:microsoft.com/office/officeart/2005/8/layout/chevron1"/>
    <dgm:cxn modelId="{AD6A5788-FA32-4DDB-90FB-D8876BE2D459}" type="presOf" srcId="{992ED8B8-C954-4998-AD13-28BE5DF44BA1}" destId="{B490BABA-BA9D-468A-91C4-6180EF8B4161}" srcOrd="0" destOrd="0" presId="urn:microsoft.com/office/officeart/2005/8/layout/chevron1"/>
    <dgm:cxn modelId="{EAEED294-3EDC-47F4-A95F-7396F2569BA2}" srcId="{99142EA4-2059-4B9E-A496-5E349802AEF1}" destId="{992ED8B8-C954-4998-AD13-28BE5DF44BA1}" srcOrd="3" destOrd="0" parTransId="{C4EAC566-AB22-4459-A274-B45621F036A1}" sibTransId="{43CA7123-2097-4DC9-834D-76FC58FABC03}"/>
    <dgm:cxn modelId="{54873DA7-9ACD-4A14-AA78-490F1D7C199B}" type="presOf" srcId="{0028A67E-0CCE-4C4B-8AC8-4BAF3B92C0F0}" destId="{5A2E4075-41F7-4AD5-9DB7-F1634DE4028D}" srcOrd="0" destOrd="0" presId="urn:microsoft.com/office/officeart/2005/8/layout/chevron1"/>
    <dgm:cxn modelId="{41F5ADAA-0BCA-44F0-B963-89A757129455}" srcId="{99142EA4-2059-4B9E-A496-5E349802AEF1}" destId="{2B7B0273-9AF2-4186-86F2-5D526980F527}" srcOrd="0" destOrd="0" parTransId="{91F4D4D1-2BB1-49C8-9A3C-0F524C6713A1}" sibTransId="{593C0039-BB1D-4B6A-90FD-71D679D5EEB3}"/>
    <dgm:cxn modelId="{B82F8BDB-02C0-4434-A657-484C11999CCD}" srcId="{99142EA4-2059-4B9E-A496-5E349802AEF1}" destId="{0028A67E-0CCE-4C4B-8AC8-4BAF3B92C0F0}" srcOrd="2" destOrd="0" parTransId="{911F9AD9-365D-468C-B268-A8118BBF20A5}" sibTransId="{9FB8690C-B5DA-4FC5-81B5-DA5BC748CC6E}"/>
    <dgm:cxn modelId="{19DFF0FB-F293-4A58-A283-10F4D3ABED40}" srcId="{99142EA4-2059-4B9E-A496-5E349802AEF1}" destId="{B0F8DA05-F2F6-4107-BB57-83E122CA2DB1}" srcOrd="4" destOrd="0" parTransId="{9CDEDE67-F71E-4790-B866-684E8A76B33E}" sibTransId="{2ABBA775-F840-4424-B7C1-065E82E51228}"/>
    <dgm:cxn modelId="{F785B7FA-DB98-49CE-8665-68B5E85411B2}" type="presParOf" srcId="{B3360E31-8DDD-41A8-8081-4F812D29AAE7}" destId="{6CA498BF-FAC1-4AC5-B85C-31A9BC283B13}" srcOrd="0" destOrd="0" presId="urn:microsoft.com/office/officeart/2005/8/layout/chevron1"/>
    <dgm:cxn modelId="{2C15EB33-5CAA-4304-B9C4-E2D3C02BD02C}" type="presParOf" srcId="{B3360E31-8DDD-41A8-8081-4F812D29AAE7}" destId="{C809B34E-45E4-4D5C-8882-54A34F9BBE03}" srcOrd="1" destOrd="0" presId="urn:microsoft.com/office/officeart/2005/8/layout/chevron1"/>
    <dgm:cxn modelId="{6D8384A6-3AA2-4806-A77E-2C9A084442CE}" type="presParOf" srcId="{B3360E31-8DDD-41A8-8081-4F812D29AAE7}" destId="{78D22D97-4385-48A9-990E-7ECD4E4C815E}" srcOrd="2" destOrd="0" presId="urn:microsoft.com/office/officeart/2005/8/layout/chevron1"/>
    <dgm:cxn modelId="{94F9A1BE-557A-48AD-8E9F-06CAB24AD291}" type="presParOf" srcId="{B3360E31-8DDD-41A8-8081-4F812D29AAE7}" destId="{AA836706-8991-4A9E-A615-E0D8A7058B4B}" srcOrd="3" destOrd="0" presId="urn:microsoft.com/office/officeart/2005/8/layout/chevron1"/>
    <dgm:cxn modelId="{CC76409F-DD2C-4BBD-B17B-8D848FA9918D}" type="presParOf" srcId="{B3360E31-8DDD-41A8-8081-4F812D29AAE7}" destId="{5A2E4075-41F7-4AD5-9DB7-F1634DE4028D}" srcOrd="4" destOrd="0" presId="urn:microsoft.com/office/officeart/2005/8/layout/chevron1"/>
    <dgm:cxn modelId="{097A6247-C974-4F16-9D8C-0462F1B5A1A4}" type="presParOf" srcId="{B3360E31-8DDD-41A8-8081-4F812D29AAE7}" destId="{2186A647-7E60-4578-B242-B4E241CDA617}" srcOrd="5" destOrd="0" presId="urn:microsoft.com/office/officeart/2005/8/layout/chevron1"/>
    <dgm:cxn modelId="{C78A809E-C852-4FC2-A75E-F4DDCE26BA66}" type="presParOf" srcId="{B3360E31-8DDD-41A8-8081-4F812D29AAE7}" destId="{B490BABA-BA9D-468A-91C4-6180EF8B4161}" srcOrd="6" destOrd="0" presId="urn:microsoft.com/office/officeart/2005/8/layout/chevron1"/>
    <dgm:cxn modelId="{AB85B4E3-A10C-4EE9-B331-8472ABAD24D2}" type="presParOf" srcId="{B3360E31-8DDD-41A8-8081-4F812D29AAE7}" destId="{52BD5830-1919-4262-8017-A01A3CEEBC0A}" srcOrd="7" destOrd="0" presId="urn:microsoft.com/office/officeart/2005/8/layout/chevron1"/>
    <dgm:cxn modelId="{1A2773DF-D1A1-45C3-B1AC-18779BFA14C7}" type="presParOf" srcId="{B3360E31-8DDD-41A8-8081-4F812D29AAE7}" destId="{3F8D46B4-0B6E-4BEE-97B2-8EC10D9519E9}"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A498BF-FAC1-4AC5-B85C-31A9BC283B13}">
      <dsp:nvSpPr>
        <dsp:cNvPr id="0" name=""/>
        <dsp:cNvSpPr/>
      </dsp:nvSpPr>
      <dsp:spPr>
        <a:xfrm>
          <a:off x="2637" y="430711"/>
          <a:ext cx="2346940" cy="938776"/>
        </a:xfrm>
        <a:prstGeom prst="chevron">
          <a:avLst/>
        </a:prstGeom>
        <a:solidFill>
          <a:srgbClr val="00B0F0"/>
        </a:solidFill>
        <a:ln w="25400"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de-DE" sz="1500" b="1" kern="1200" dirty="0">
              <a:latin typeface="Century Gothic" panose="020B0502020202020204" pitchFamily="34" charset="0"/>
            </a:rPr>
            <a:t>Beauftragung</a:t>
          </a:r>
        </a:p>
      </dsp:txBody>
      <dsp:txXfrm>
        <a:off x="472025" y="430711"/>
        <a:ext cx="1408164" cy="938776"/>
      </dsp:txXfrm>
    </dsp:sp>
    <dsp:sp modelId="{78D22D97-4385-48A9-990E-7ECD4E4C815E}">
      <dsp:nvSpPr>
        <dsp:cNvPr id="0" name=""/>
        <dsp:cNvSpPr/>
      </dsp:nvSpPr>
      <dsp:spPr>
        <a:xfrm>
          <a:off x="2114883" y="430711"/>
          <a:ext cx="2346940" cy="938776"/>
        </a:xfrm>
        <a:prstGeom prst="chevron">
          <a:avLst/>
        </a:prstGeom>
        <a:solidFill>
          <a:srgbClr val="00B0F0"/>
        </a:solidFill>
        <a:ln w="25400"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de-DE" sz="1600" b="1" kern="1200" dirty="0">
              <a:latin typeface="Century Gothic" panose="020B0502020202020204" pitchFamily="34" charset="0"/>
            </a:rPr>
            <a:t>Prüfungs-</a:t>
          </a:r>
          <a:br>
            <a:rPr lang="de-DE" sz="1600" b="1" kern="1200" dirty="0">
              <a:latin typeface="Century Gothic" panose="020B0502020202020204" pitchFamily="34" charset="0"/>
            </a:rPr>
          </a:br>
          <a:r>
            <a:rPr lang="de-DE" sz="1600" b="1" kern="1200" dirty="0" err="1">
              <a:latin typeface="Century Gothic" panose="020B0502020202020204" pitchFamily="34" charset="0"/>
            </a:rPr>
            <a:t>planung</a:t>
          </a:r>
          <a:endParaRPr lang="de-DE" sz="1600" b="1" kern="1200" dirty="0">
            <a:latin typeface="Century Gothic" panose="020B0502020202020204" pitchFamily="34" charset="0"/>
          </a:endParaRPr>
        </a:p>
      </dsp:txBody>
      <dsp:txXfrm>
        <a:off x="2584271" y="430711"/>
        <a:ext cx="1408164" cy="938776"/>
      </dsp:txXfrm>
    </dsp:sp>
    <dsp:sp modelId="{5A2E4075-41F7-4AD5-9DB7-F1634DE4028D}">
      <dsp:nvSpPr>
        <dsp:cNvPr id="0" name=""/>
        <dsp:cNvSpPr/>
      </dsp:nvSpPr>
      <dsp:spPr>
        <a:xfrm>
          <a:off x="4227129" y="430711"/>
          <a:ext cx="2346940" cy="938776"/>
        </a:xfrm>
        <a:prstGeom prst="chevron">
          <a:avLst/>
        </a:prstGeom>
        <a:solidFill>
          <a:srgbClr val="00B0F0"/>
        </a:solidFill>
        <a:ln w="25400"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de-DE" sz="1600" b="1" kern="1200" dirty="0">
              <a:latin typeface="Century Gothic" panose="020B0502020202020204" pitchFamily="34" charset="0"/>
            </a:rPr>
            <a:t>Prüfungs-</a:t>
          </a:r>
          <a:br>
            <a:rPr lang="de-DE" sz="1600" b="1" kern="1200" dirty="0">
              <a:latin typeface="Century Gothic" panose="020B0502020202020204" pitchFamily="34" charset="0"/>
            </a:rPr>
          </a:br>
          <a:r>
            <a:rPr lang="de-DE" sz="1600" b="1" kern="1200" dirty="0" err="1">
              <a:latin typeface="Century Gothic" panose="020B0502020202020204" pitchFamily="34" charset="0"/>
            </a:rPr>
            <a:t>durchführung</a:t>
          </a:r>
          <a:endParaRPr lang="de-DE" sz="1600" b="1" kern="1200" dirty="0">
            <a:latin typeface="Century Gothic" panose="020B0502020202020204" pitchFamily="34" charset="0"/>
          </a:endParaRPr>
        </a:p>
      </dsp:txBody>
      <dsp:txXfrm>
        <a:off x="4696517" y="430711"/>
        <a:ext cx="1408164" cy="938776"/>
      </dsp:txXfrm>
    </dsp:sp>
    <dsp:sp modelId="{B490BABA-BA9D-468A-91C4-6180EF8B4161}">
      <dsp:nvSpPr>
        <dsp:cNvPr id="0" name=""/>
        <dsp:cNvSpPr/>
      </dsp:nvSpPr>
      <dsp:spPr>
        <a:xfrm>
          <a:off x="6339376" y="430711"/>
          <a:ext cx="2346940" cy="938776"/>
        </a:xfrm>
        <a:prstGeom prst="chevron">
          <a:avLst/>
        </a:prstGeom>
        <a:solidFill>
          <a:srgbClr val="00B0F0"/>
        </a:solidFill>
        <a:ln w="25400"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de-DE" sz="1600" b="1" kern="1200" dirty="0" err="1">
              <a:latin typeface="Century Gothic" panose="020B0502020202020204" pitchFamily="34" charset="0"/>
            </a:rPr>
            <a:t>Dokumen</a:t>
          </a:r>
          <a:r>
            <a:rPr lang="de-DE" sz="1600" b="1" kern="1200" dirty="0">
              <a:latin typeface="Century Gothic" panose="020B0502020202020204" pitchFamily="34" charset="0"/>
            </a:rPr>
            <a:t>-</a:t>
          </a:r>
          <a:br>
            <a:rPr lang="de-DE" sz="1600" b="1" kern="1200" dirty="0">
              <a:latin typeface="Century Gothic" panose="020B0502020202020204" pitchFamily="34" charset="0"/>
            </a:rPr>
          </a:br>
          <a:r>
            <a:rPr lang="de-DE" sz="1600" b="1" kern="1200" dirty="0" err="1">
              <a:latin typeface="Century Gothic" panose="020B0502020202020204" pitchFamily="34" charset="0"/>
            </a:rPr>
            <a:t>tation</a:t>
          </a:r>
          <a:endParaRPr lang="de-DE" sz="1600" b="1" kern="1200" dirty="0">
            <a:latin typeface="Century Gothic" panose="020B0502020202020204" pitchFamily="34" charset="0"/>
          </a:endParaRPr>
        </a:p>
      </dsp:txBody>
      <dsp:txXfrm>
        <a:off x="6808764" y="430711"/>
        <a:ext cx="1408164" cy="938776"/>
      </dsp:txXfrm>
    </dsp:sp>
    <dsp:sp modelId="{3F8D46B4-0B6E-4BEE-97B2-8EC10D9519E9}">
      <dsp:nvSpPr>
        <dsp:cNvPr id="0" name=""/>
        <dsp:cNvSpPr/>
      </dsp:nvSpPr>
      <dsp:spPr>
        <a:xfrm>
          <a:off x="8451622" y="430711"/>
          <a:ext cx="2346940" cy="938776"/>
        </a:xfrm>
        <a:prstGeom prst="chevron">
          <a:avLst/>
        </a:prstGeom>
        <a:solidFill>
          <a:srgbClr val="00B0F0"/>
        </a:solidFill>
        <a:ln w="25400"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de-DE" sz="1600" b="1" kern="1200" dirty="0">
              <a:latin typeface="Century Gothic" panose="020B0502020202020204" pitchFamily="34" charset="0"/>
            </a:rPr>
            <a:t>Bericht-</a:t>
          </a:r>
          <a:br>
            <a:rPr lang="de-DE" sz="1600" b="1" kern="1200" dirty="0">
              <a:latin typeface="Century Gothic" panose="020B0502020202020204" pitchFamily="34" charset="0"/>
            </a:rPr>
          </a:br>
          <a:r>
            <a:rPr lang="de-DE" sz="1600" b="1" kern="1200" dirty="0" err="1">
              <a:latin typeface="Century Gothic" panose="020B0502020202020204" pitchFamily="34" charset="0"/>
            </a:rPr>
            <a:t>erstattung</a:t>
          </a:r>
          <a:endParaRPr lang="de-DE" sz="1600" b="1" kern="1200" dirty="0">
            <a:latin typeface="Century Gothic" panose="020B0502020202020204" pitchFamily="34" charset="0"/>
          </a:endParaRPr>
        </a:p>
      </dsp:txBody>
      <dsp:txXfrm>
        <a:off x="8921010" y="430711"/>
        <a:ext cx="1408164" cy="93877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84B80255-A1E9-49EB-AF73-28802FA53BB1}"/>
              </a:ext>
            </a:extLst>
          </p:cNvPr>
          <p:cNvSpPr>
            <a:spLocks noGrp="1"/>
          </p:cNvSpPr>
          <p:nvPr>
            <p:ph type="hdr" sz="quarter"/>
          </p:nvPr>
        </p:nvSpPr>
        <p:spPr>
          <a:xfrm>
            <a:off x="1" y="1"/>
            <a:ext cx="2919413" cy="493713"/>
          </a:xfrm>
          <a:prstGeom prst="rect">
            <a:avLst/>
          </a:prstGeom>
        </p:spPr>
        <p:txBody>
          <a:bodyPr vert="horz" lIns="90684" tIns="45342" rIns="90684" bIns="45342" rtlCol="0"/>
          <a:lstStyle>
            <a:lvl1pPr algn="l" eaLnBrk="1" hangingPunct="1">
              <a:defRPr sz="1300">
                <a:latin typeface="Arial" charset="0"/>
                <a:cs typeface="Arial" charset="0"/>
              </a:defRPr>
            </a:lvl1pPr>
          </a:lstStyle>
          <a:p>
            <a:pPr>
              <a:defRPr/>
            </a:pPr>
            <a:endParaRPr lang="de-DE"/>
          </a:p>
        </p:txBody>
      </p:sp>
      <p:sp>
        <p:nvSpPr>
          <p:cNvPr id="3" name="Datumsplatzhalter 2">
            <a:extLst>
              <a:ext uri="{FF2B5EF4-FFF2-40B4-BE49-F238E27FC236}">
                <a16:creationId xmlns:a16="http://schemas.microsoft.com/office/drawing/2014/main" id="{98347570-B989-49F8-87CE-AD8653553EAE}"/>
              </a:ext>
            </a:extLst>
          </p:cNvPr>
          <p:cNvSpPr>
            <a:spLocks noGrp="1"/>
          </p:cNvSpPr>
          <p:nvPr>
            <p:ph type="dt" sz="quarter" idx="1"/>
          </p:nvPr>
        </p:nvSpPr>
        <p:spPr>
          <a:xfrm>
            <a:off x="3814763" y="1"/>
            <a:ext cx="2919412" cy="493713"/>
          </a:xfrm>
          <a:prstGeom prst="rect">
            <a:avLst/>
          </a:prstGeom>
        </p:spPr>
        <p:txBody>
          <a:bodyPr vert="horz" lIns="90684" tIns="45342" rIns="90684" bIns="45342" rtlCol="0"/>
          <a:lstStyle>
            <a:lvl1pPr algn="r" eaLnBrk="1" hangingPunct="1">
              <a:defRPr sz="1300">
                <a:latin typeface="Arial" charset="0"/>
                <a:cs typeface="Arial" charset="0"/>
              </a:defRPr>
            </a:lvl1pPr>
          </a:lstStyle>
          <a:p>
            <a:pPr>
              <a:defRPr/>
            </a:pPr>
            <a:fld id="{33504E40-107F-4ED1-AFEB-67B36E89A304}" type="datetimeFigureOut">
              <a:rPr lang="de-DE"/>
              <a:pPr>
                <a:defRPr/>
              </a:pPr>
              <a:t>20.10.2025</a:t>
            </a:fld>
            <a:endParaRPr lang="de-DE"/>
          </a:p>
        </p:txBody>
      </p:sp>
      <p:sp>
        <p:nvSpPr>
          <p:cNvPr id="4" name="Fußzeilenplatzhalter 3">
            <a:extLst>
              <a:ext uri="{FF2B5EF4-FFF2-40B4-BE49-F238E27FC236}">
                <a16:creationId xmlns:a16="http://schemas.microsoft.com/office/drawing/2014/main" id="{C708EF81-B9CB-4FD1-A73D-B52A0F36C7FA}"/>
              </a:ext>
            </a:extLst>
          </p:cNvPr>
          <p:cNvSpPr>
            <a:spLocks noGrp="1"/>
          </p:cNvSpPr>
          <p:nvPr>
            <p:ph type="ftr" sz="quarter" idx="2"/>
          </p:nvPr>
        </p:nvSpPr>
        <p:spPr>
          <a:xfrm>
            <a:off x="1" y="9371013"/>
            <a:ext cx="2919413" cy="493712"/>
          </a:xfrm>
          <a:prstGeom prst="rect">
            <a:avLst/>
          </a:prstGeom>
        </p:spPr>
        <p:txBody>
          <a:bodyPr vert="horz" lIns="90684" tIns="45342" rIns="90684" bIns="45342" rtlCol="0" anchor="b"/>
          <a:lstStyle>
            <a:lvl1pPr algn="l" eaLnBrk="1" hangingPunct="1">
              <a:defRPr sz="1300">
                <a:latin typeface="Arial" charset="0"/>
                <a:cs typeface="Arial" charset="0"/>
              </a:defRPr>
            </a:lvl1pPr>
          </a:lstStyle>
          <a:p>
            <a:pPr>
              <a:defRPr/>
            </a:pPr>
            <a:endParaRPr lang="de-DE"/>
          </a:p>
        </p:txBody>
      </p:sp>
      <p:sp>
        <p:nvSpPr>
          <p:cNvPr id="5" name="Foliennummernplatzhalter 4">
            <a:extLst>
              <a:ext uri="{FF2B5EF4-FFF2-40B4-BE49-F238E27FC236}">
                <a16:creationId xmlns:a16="http://schemas.microsoft.com/office/drawing/2014/main" id="{EB236A84-DD58-47E2-AC79-050E386C5FED}"/>
              </a:ext>
            </a:extLst>
          </p:cNvPr>
          <p:cNvSpPr>
            <a:spLocks noGrp="1"/>
          </p:cNvSpPr>
          <p:nvPr>
            <p:ph type="sldNum" sz="quarter" idx="3"/>
          </p:nvPr>
        </p:nvSpPr>
        <p:spPr>
          <a:xfrm>
            <a:off x="3814763" y="9371013"/>
            <a:ext cx="2919412" cy="493712"/>
          </a:xfrm>
          <a:prstGeom prst="rect">
            <a:avLst/>
          </a:prstGeom>
        </p:spPr>
        <p:txBody>
          <a:bodyPr vert="horz" wrap="square" lIns="90684" tIns="45342" rIns="90684" bIns="45342" numCol="1" anchor="b" anchorCtr="0" compatLnSpc="1">
            <a:prstTxWarp prst="textNoShape">
              <a:avLst/>
            </a:prstTxWarp>
          </a:bodyPr>
          <a:lstStyle>
            <a:lvl1pPr algn="r" eaLnBrk="1" hangingPunct="1">
              <a:defRPr sz="1300"/>
            </a:lvl1pPr>
          </a:lstStyle>
          <a:p>
            <a:pPr>
              <a:defRPr/>
            </a:pPr>
            <a:fld id="{FED06B44-2E3C-4BA8-81AE-3AE36AEA2FEC}"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D847BA2F-CE72-40B5-AB87-C7C8D92D5F6A}"/>
              </a:ext>
            </a:extLst>
          </p:cNvPr>
          <p:cNvSpPr>
            <a:spLocks noGrp="1" noChangeArrowheads="1"/>
          </p:cNvSpPr>
          <p:nvPr>
            <p:ph type="hdr" sz="quarter"/>
          </p:nvPr>
        </p:nvSpPr>
        <p:spPr bwMode="auto">
          <a:xfrm>
            <a:off x="1" y="1"/>
            <a:ext cx="29194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371" tIns="47185" rIns="94371" bIns="47185" numCol="1" anchor="t" anchorCtr="0" compatLnSpc="1">
            <a:prstTxWarp prst="textNoShape">
              <a:avLst/>
            </a:prstTxWarp>
          </a:bodyPr>
          <a:lstStyle>
            <a:lvl1pPr defTabSz="943739" eaLnBrk="1" hangingPunct="1">
              <a:defRPr sz="1400">
                <a:latin typeface="Arial" charset="0"/>
                <a:cs typeface="Arial" charset="0"/>
              </a:defRPr>
            </a:lvl1pPr>
          </a:lstStyle>
          <a:p>
            <a:pPr>
              <a:defRPr/>
            </a:pPr>
            <a:endParaRPr lang="de-DE" altLang="de-DE"/>
          </a:p>
        </p:txBody>
      </p:sp>
      <p:sp>
        <p:nvSpPr>
          <p:cNvPr id="26627" name="Rectangle 3">
            <a:extLst>
              <a:ext uri="{FF2B5EF4-FFF2-40B4-BE49-F238E27FC236}">
                <a16:creationId xmlns:a16="http://schemas.microsoft.com/office/drawing/2014/main" id="{44D9CEB5-A134-42EB-A8AC-5E2E2D8782C5}"/>
              </a:ext>
            </a:extLst>
          </p:cNvPr>
          <p:cNvSpPr>
            <a:spLocks noGrp="1" noChangeArrowheads="1"/>
          </p:cNvSpPr>
          <p:nvPr>
            <p:ph type="dt" idx="1"/>
          </p:nvPr>
        </p:nvSpPr>
        <p:spPr bwMode="auto">
          <a:xfrm>
            <a:off x="3814763" y="1"/>
            <a:ext cx="2919412"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371" tIns="47185" rIns="94371" bIns="47185" numCol="1" anchor="t" anchorCtr="0" compatLnSpc="1">
            <a:prstTxWarp prst="textNoShape">
              <a:avLst/>
            </a:prstTxWarp>
          </a:bodyPr>
          <a:lstStyle>
            <a:lvl1pPr algn="r" defTabSz="943739" eaLnBrk="1" hangingPunct="1">
              <a:defRPr sz="1400">
                <a:latin typeface="Arial" charset="0"/>
                <a:cs typeface="Arial" charset="0"/>
              </a:defRPr>
            </a:lvl1pPr>
          </a:lstStyle>
          <a:p>
            <a:pPr>
              <a:defRPr/>
            </a:pPr>
            <a:endParaRPr lang="de-DE" altLang="de-DE"/>
          </a:p>
        </p:txBody>
      </p:sp>
      <p:sp>
        <p:nvSpPr>
          <p:cNvPr id="24580" name="Rectangle 4">
            <a:extLst>
              <a:ext uri="{FF2B5EF4-FFF2-40B4-BE49-F238E27FC236}">
                <a16:creationId xmlns:a16="http://schemas.microsoft.com/office/drawing/2014/main" id="{B3138CB8-62C9-4B09-A992-D4A9B163575A}"/>
              </a:ext>
            </a:extLst>
          </p:cNvPr>
          <p:cNvSpPr>
            <a:spLocks noGrp="1" noRot="1" noChangeAspect="1" noChangeArrowheads="1" noTextEdit="1"/>
          </p:cNvSpPr>
          <p:nvPr>
            <p:ph type="sldImg" idx="2"/>
          </p:nvPr>
        </p:nvSpPr>
        <p:spPr bwMode="auto">
          <a:xfrm>
            <a:off x="82550" y="741363"/>
            <a:ext cx="6572250" cy="36972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9" name="Rectangle 5">
            <a:extLst>
              <a:ext uri="{FF2B5EF4-FFF2-40B4-BE49-F238E27FC236}">
                <a16:creationId xmlns:a16="http://schemas.microsoft.com/office/drawing/2014/main" id="{CE13DB90-6739-4B14-8362-79A9D9F8EBF0}"/>
              </a:ext>
            </a:extLst>
          </p:cNvPr>
          <p:cNvSpPr>
            <a:spLocks noGrp="1" noChangeArrowheads="1"/>
          </p:cNvSpPr>
          <p:nvPr>
            <p:ph type="body" sz="quarter" idx="3"/>
          </p:nvPr>
        </p:nvSpPr>
        <p:spPr bwMode="auto">
          <a:xfrm>
            <a:off x="673101" y="4687889"/>
            <a:ext cx="5389563" cy="443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371" tIns="47185" rIns="94371" bIns="47185" numCol="1" anchor="t" anchorCtr="0" compatLnSpc="1">
            <a:prstTxWarp prst="textNoShape">
              <a:avLst/>
            </a:prstTxWarp>
          </a:bodyPr>
          <a:lstStyle/>
          <a:p>
            <a:pPr lvl="0"/>
            <a:r>
              <a:rPr lang="de-DE" altLang="de-DE" noProof="0"/>
              <a:t>Textmasterformate durch Klicken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12041A18-C9EC-418A-BA75-573ECEE6B568}"/>
              </a:ext>
            </a:extLst>
          </p:cNvPr>
          <p:cNvSpPr>
            <a:spLocks noGrp="1" noChangeArrowheads="1"/>
          </p:cNvSpPr>
          <p:nvPr>
            <p:ph type="ftr" sz="quarter" idx="4"/>
          </p:nvPr>
        </p:nvSpPr>
        <p:spPr bwMode="auto">
          <a:xfrm>
            <a:off x="1" y="9371013"/>
            <a:ext cx="2919413"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371" tIns="47185" rIns="94371" bIns="47185" numCol="1" anchor="b" anchorCtr="0" compatLnSpc="1">
            <a:prstTxWarp prst="textNoShape">
              <a:avLst/>
            </a:prstTxWarp>
          </a:bodyPr>
          <a:lstStyle>
            <a:lvl1pPr defTabSz="943739" eaLnBrk="1" hangingPunct="1">
              <a:defRPr sz="1400">
                <a:latin typeface="Arial" charset="0"/>
                <a:cs typeface="Arial" charset="0"/>
              </a:defRPr>
            </a:lvl1pPr>
          </a:lstStyle>
          <a:p>
            <a:pPr>
              <a:defRPr/>
            </a:pPr>
            <a:endParaRPr lang="de-DE" altLang="de-DE"/>
          </a:p>
        </p:txBody>
      </p:sp>
      <p:sp>
        <p:nvSpPr>
          <p:cNvPr id="26631" name="Rectangle 7">
            <a:extLst>
              <a:ext uri="{FF2B5EF4-FFF2-40B4-BE49-F238E27FC236}">
                <a16:creationId xmlns:a16="http://schemas.microsoft.com/office/drawing/2014/main" id="{7758E4B5-957E-4DA9-89E7-B06FFFD7682F}"/>
              </a:ext>
            </a:extLst>
          </p:cNvPr>
          <p:cNvSpPr>
            <a:spLocks noGrp="1" noChangeArrowheads="1"/>
          </p:cNvSpPr>
          <p:nvPr>
            <p:ph type="sldNum" sz="quarter" idx="5"/>
          </p:nvPr>
        </p:nvSpPr>
        <p:spPr bwMode="auto">
          <a:xfrm>
            <a:off x="3814763" y="9371013"/>
            <a:ext cx="291941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371" tIns="47185" rIns="94371" bIns="47185" numCol="1" anchor="b" anchorCtr="0" compatLnSpc="1">
            <a:prstTxWarp prst="textNoShape">
              <a:avLst/>
            </a:prstTxWarp>
          </a:bodyPr>
          <a:lstStyle>
            <a:lvl1pPr algn="r" defTabSz="943265" eaLnBrk="1" hangingPunct="1">
              <a:defRPr sz="1400"/>
            </a:lvl1pPr>
          </a:lstStyle>
          <a:p>
            <a:pPr>
              <a:defRPr/>
            </a:pPr>
            <a:fld id="{6061DCF3-F44A-4D45-A1C5-A265DBF0B942}"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297.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298.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299.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300.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301.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302.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303.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304.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305.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306.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307.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308.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309.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310.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311.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312.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313.xml.rels><?xml version="1.0" encoding="UTF-8" standalone="yes"?>
<Relationships xmlns="http://schemas.openxmlformats.org/package/2006/relationships"><Relationship Id="rId2" Type="http://schemas.openxmlformats.org/officeDocument/2006/relationships/slide" Target="../slides/slide352.xml"/><Relationship Id="rId1" Type="http://schemas.openxmlformats.org/officeDocument/2006/relationships/notesMaster" Target="../notesMasters/notesMaster1.xml"/></Relationships>
</file>

<file path=ppt/notesSlides/_rels/notesSlide314.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315.xml.rels><?xml version="1.0" encoding="UTF-8" standalone="yes"?>
<Relationships xmlns="http://schemas.openxmlformats.org/package/2006/relationships"><Relationship Id="rId2" Type="http://schemas.openxmlformats.org/officeDocument/2006/relationships/slide" Target="../slides/slide354.xml"/><Relationship Id="rId1" Type="http://schemas.openxmlformats.org/officeDocument/2006/relationships/notesMaster" Target="../notesMasters/notesMaster1.xml"/></Relationships>
</file>

<file path=ppt/notesSlides/_rels/notesSlide316.xml.rels><?xml version="1.0" encoding="UTF-8" standalone="yes"?>
<Relationships xmlns="http://schemas.openxmlformats.org/package/2006/relationships"><Relationship Id="rId2" Type="http://schemas.openxmlformats.org/officeDocument/2006/relationships/slide" Target="../slides/slide355.xml"/><Relationship Id="rId1" Type="http://schemas.openxmlformats.org/officeDocument/2006/relationships/notesMaster" Target="../notesMasters/notesMaster1.xml"/></Relationships>
</file>

<file path=ppt/notesSlides/_rels/notesSlide317.xml.rels><?xml version="1.0" encoding="UTF-8" standalone="yes"?>
<Relationships xmlns="http://schemas.openxmlformats.org/package/2006/relationships"><Relationship Id="rId2" Type="http://schemas.openxmlformats.org/officeDocument/2006/relationships/slide" Target="../slides/slide356.xml"/><Relationship Id="rId1" Type="http://schemas.openxmlformats.org/officeDocument/2006/relationships/notesMaster" Target="../notesMasters/notesMaster1.xml"/></Relationships>
</file>

<file path=ppt/notesSlides/_rels/notesSlide318.xml.rels><?xml version="1.0" encoding="UTF-8" standalone="yes"?>
<Relationships xmlns="http://schemas.openxmlformats.org/package/2006/relationships"><Relationship Id="rId2" Type="http://schemas.openxmlformats.org/officeDocument/2006/relationships/slide" Target="../slides/slide357.xml"/><Relationship Id="rId1" Type="http://schemas.openxmlformats.org/officeDocument/2006/relationships/notesMaster" Target="../notesMasters/notesMaster1.xml"/></Relationships>
</file>

<file path=ppt/notesSlides/_rels/notesSlide319.xml.rels><?xml version="1.0" encoding="UTF-8" standalone="yes"?>
<Relationships xmlns="http://schemas.openxmlformats.org/package/2006/relationships"><Relationship Id="rId2" Type="http://schemas.openxmlformats.org/officeDocument/2006/relationships/slide" Target="../slides/slide358.xml"/><Relationship Id="rId1" Type="http://schemas.openxmlformats.org/officeDocument/2006/relationships/notesMaster" Target="../notesMasters/notesMaster1.xml"/></Relationships>
</file>

<file path=ppt/notesSlides/_rels/notesSlide320.xml.rels><?xml version="1.0" encoding="UTF-8" standalone="yes"?>
<Relationships xmlns="http://schemas.openxmlformats.org/package/2006/relationships"><Relationship Id="rId2" Type="http://schemas.openxmlformats.org/officeDocument/2006/relationships/slide" Target="../slides/slide359.xml"/><Relationship Id="rId1" Type="http://schemas.openxmlformats.org/officeDocument/2006/relationships/notesMaster" Target="../notesMasters/notesMaster1.xml"/></Relationships>
</file>

<file path=ppt/notesSlides/_rels/notesSlide321.xml.rels><?xml version="1.0" encoding="UTF-8" standalone="yes"?>
<Relationships xmlns="http://schemas.openxmlformats.org/package/2006/relationships"><Relationship Id="rId2" Type="http://schemas.openxmlformats.org/officeDocument/2006/relationships/slide" Target="../slides/slide360.xml"/><Relationship Id="rId1" Type="http://schemas.openxmlformats.org/officeDocument/2006/relationships/notesMaster" Target="../notesMasters/notesMaster1.xml"/></Relationships>
</file>

<file path=ppt/notesSlides/_rels/notesSlide322.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323.xml.rels><?xml version="1.0" encoding="UTF-8" standalone="yes"?>
<Relationships xmlns="http://schemas.openxmlformats.org/package/2006/relationships"><Relationship Id="rId2" Type="http://schemas.openxmlformats.org/officeDocument/2006/relationships/slide" Target="../slides/slide362.xml"/><Relationship Id="rId1" Type="http://schemas.openxmlformats.org/officeDocument/2006/relationships/notesMaster" Target="../notesMasters/notesMaster1.xml"/></Relationships>
</file>

<file path=ppt/notesSlides/_rels/notesSlide324.xml.rels><?xml version="1.0" encoding="UTF-8" standalone="yes"?>
<Relationships xmlns="http://schemas.openxmlformats.org/package/2006/relationships"><Relationship Id="rId2" Type="http://schemas.openxmlformats.org/officeDocument/2006/relationships/slide" Target="../slides/slide363.xml"/><Relationship Id="rId1" Type="http://schemas.openxmlformats.org/officeDocument/2006/relationships/notesMaster" Target="../notesMasters/notesMaster1.xml"/></Relationships>
</file>

<file path=ppt/notesSlides/_rels/notesSlide325.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326.xml.rels><?xml version="1.0" encoding="UTF-8" standalone="yes"?>
<Relationships xmlns="http://schemas.openxmlformats.org/package/2006/relationships"><Relationship Id="rId2" Type="http://schemas.openxmlformats.org/officeDocument/2006/relationships/slide" Target="../slides/slide365.xml"/><Relationship Id="rId1" Type="http://schemas.openxmlformats.org/officeDocument/2006/relationships/notesMaster" Target="../notesMasters/notesMaster1.xml"/></Relationships>
</file>

<file path=ppt/notesSlides/_rels/notesSlide327.xml.rels><?xml version="1.0" encoding="UTF-8" standalone="yes"?>
<Relationships xmlns="http://schemas.openxmlformats.org/package/2006/relationships"><Relationship Id="rId2" Type="http://schemas.openxmlformats.org/officeDocument/2006/relationships/slide" Target="../slides/slide366.xml"/><Relationship Id="rId1" Type="http://schemas.openxmlformats.org/officeDocument/2006/relationships/notesMaster" Target="../notesMasters/notesMaster1.xml"/></Relationships>
</file>

<file path=ppt/notesSlides/_rels/notesSlide328.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_rels/notesSlide329.xml.rels><?xml version="1.0" encoding="UTF-8" standalone="yes"?>
<Relationships xmlns="http://schemas.openxmlformats.org/package/2006/relationships"><Relationship Id="rId2" Type="http://schemas.openxmlformats.org/officeDocument/2006/relationships/slide" Target="../slides/slide368.xml"/><Relationship Id="rId1" Type="http://schemas.openxmlformats.org/officeDocument/2006/relationships/notesMaster" Target="../notesMasters/notesMaster1.xml"/></Relationships>
</file>

<file path=ppt/notesSlides/_rels/notesSlide330.xml.rels><?xml version="1.0" encoding="UTF-8" standalone="yes"?>
<Relationships xmlns="http://schemas.openxmlformats.org/package/2006/relationships"><Relationship Id="rId2" Type="http://schemas.openxmlformats.org/officeDocument/2006/relationships/slide" Target="../slides/slide369.xml"/><Relationship Id="rId1" Type="http://schemas.openxmlformats.org/officeDocument/2006/relationships/notesMaster" Target="../notesMasters/notesMaster1.xml"/></Relationships>
</file>

<file path=ppt/notesSlides/_rels/notesSlide331.xml.rels><?xml version="1.0" encoding="UTF-8" standalone="yes"?>
<Relationships xmlns="http://schemas.openxmlformats.org/package/2006/relationships"><Relationship Id="rId2" Type="http://schemas.openxmlformats.org/officeDocument/2006/relationships/slide" Target="../slides/slide370.xml"/><Relationship Id="rId1" Type="http://schemas.openxmlformats.org/officeDocument/2006/relationships/notesMaster" Target="../notesMasters/notesMaster1.xml"/></Relationships>
</file>

<file path=ppt/notesSlides/_rels/notesSlide332.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_rels/notesSlide333.xml.rels><?xml version="1.0" encoding="UTF-8" standalone="yes"?>
<Relationships xmlns="http://schemas.openxmlformats.org/package/2006/relationships"><Relationship Id="rId2" Type="http://schemas.openxmlformats.org/officeDocument/2006/relationships/slide" Target="../slides/slide372.xml"/><Relationship Id="rId1" Type="http://schemas.openxmlformats.org/officeDocument/2006/relationships/notesMaster" Target="../notesMasters/notesMaster1.xml"/></Relationships>
</file>

<file path=ppt/notesSlides/_rels/notesSlide334.xml.rels><?xml version="1.0" encoding="UTF-8" standalone="yes"?>
<Relationships xmlns="http://schemas.openxmlformats.org/package/2006/relationships"><Relationship Id="rId2" Type="http://schemas.openxmlformats.org/officeDocument/2006/relationships/slide" Target="../slides/slide373.xml"/><Relationship Id="rId1" Type="http://schemas.openxmlformats.org/officeDocument/2006/relationships/notesMaster" Target="../notesMasters/notesMaster1.xml"/></Relationships>
</file>

<file path=ppt/notesSlides/_rels/notesSlide335.xml.rels><?xml version="1.0" encoding="UTF-8" standalone="yes"?>
<Relationships xmlns="http://schemas.openxmlformats.org/package/2006/relationships"><Relationship Id="rId2" Type="http://schemas.openxmlformats.org/officeDocument/2006/relationships/slide" Target="../slides/slide374.xml"/><Relationship Id="rId1" Type="http://schemas.openxmlformats.org/officeDocument/2006/relationships/notesMaster" Target="../notesMasters/notesMaster1.xml"/></Relationships>
</file>

<file path=ppt/notesSlides/_rels/notesSlide336.xml.rels><?xml version="1.0" encoding="UTF-8" standalone="yes"?>
<Relationships xmlns="http://schemas.openxmlformats.org/package/2006/relationships"><Relationship Id="rId2" Type="http://schemas.openxmlformats.org/officeDocument/2006/relationships/slide" Target="../slides/slide375.xml"/><Relationship Id="rId1" Type="http://schemas.openxmlformats.org/officeDocument/2006/relationships/notesMaster" Target="../notesMasters/notesMaster1.xml"/></Relationships>
</file>

<file path=ppt/notesSlides/_rels/notesSlide337.xml.rels><?xml version="1.0" encoding="UTF-8" standalone="yes"?>
<Relationships xmlns="http://schemas.openxmlformats.org/package/2006/relationships"><Relationship Id="rId2" Type="http://schemas.openxmlformats.org/officeDocument/2006/relationships/slide" Target="../slides/slide376.xml"/><Relationship Id="rId1" Type="http://schemas.openxmlformats.org/officeDocument/2006/relationships/notesMaster" Target="../notesMasters/notesMaster1.xml"/></Relationships>
</file>

<file path=ppt/notesSlides/_rels/notesSlide338.xml.rels><?xml version="1.0" encoding="UTF-8" standalone="yes"?>
<Relationships xmlns="http://schemas.openxmlformats.org/package/2006/relationships"><Relationship Id="rId2" Type="http://schemas.openxmlformats.org/officeDocument/2006/relationships/slide" Target="../slides/slide377.xml"/><Relationship Id="rId1" Type="http://schemas.openxmlformats.org/officeDocument/2006/relationships/notesMaster" Target="../notesMasters/notesMaster1.xml"/></Relationships>
</file>

<file path=ppt/notesSlides/_rels/notesSlide339.xml.rels><?xml version="1.0" encoding="UTF-8" standalone="yes"?>
<Relationships xmlns="http://schemas.openxmlformats.org/package/2006/relationships"><Relationship Id="rId2" Type="http://schemas.openxmlformats.org/officeDocument/2006/relationships/slide" Target="../slides/slide378.xml"/><Relationship Id="rId1" Type="http://schemas.openxmlformats.org/officeDocument/2006/relationships/notesMaster" Target="../notesMasters/notesMaster1.xml"/></Relationships>
</file>

<file path=ppt/notesSlides/_rels/notesSlide340.xml.rels><?xml version="1.0" encoding="UTF-8" standalone="yes"?>
<Relationships xmlns="http://schemas.openxmlformats.org/package/2006/relationships"><Relationship Id="rId2" Type="http://schemas.openxmlformats.org/officeDocument/2006/relationships/slide" Target="../slides/slide379.xml"/><Relationship Id="rId1" Type="http://schemas.openxmlformats.org/officeDocument/2006/relationships/notesMaster" Target="../notesMasters/notesMaster1.xml"/></Relationships>
</file>

<file path=ppt/notesSlides/_rels/notesSlide341.xml.rels><?xml version="1.0" encoding="UTF-8" standalone="yes"?>
<Relationships xmlns="http://schemas.openxmlformats.org/package/2006/relationships"><Relationship Id="rId2" Type="http://schemas.openxmlformats.org/officeDocument/2006/relationships/slide" Target="../slides/slide380.xml"/><Relationship Id="rId1" Type="http://schemas.openxmlformats.org/officeDocument/2006/relationships/notesMaster" Target="../notesMasters/notesMaster1.xml"/></Relationships>
</file>

<file path=ppt/notesSlides/_rels/notesSlide342.xml.rels><?xml version="1.0" encoding="UTF-8" standalone="yes"?>
<Relationships xmlns="http://schemas.openxmlformats.org/package/2006/relationships"><Relationship Id="rId2" Type="http://schemas.openxmlformats.org/officeDocument/2006/relationships/slide" Target="../slides/slide381.xml"/><Relationship Id="rId1" Type="http://schemas.openxmlformats.org/officeDocument/2006/relationships/notesMaster" Target="../notesMasters/notesMaster1.xml"/></Relationships>
</file>

<file path=ppt/notesSlides/_rels/notesSlide343.xml.rels><?xml version="1.0" encoding="UTF-8" standalone="yes"?>
<Relationships xmlns="http://schemas.openxmlformats.org/package/2006/relationships"><Relationship Id="rId2" Type="http://schemas.openxmlformats.org/officeDocument/2006/relationships/slide" Target="../slides/slide382.xml"/><Relationship Id="rId1" Type="http://schemas.openxmlformats.org/officeDocument/2006/relationships/notesMaster" Target="../notesMasters/notesMaster1.xml"/></Relationships>
</file>

<file path=ppt/notesSlides/_rels/notesSlide344.xml.rels><?xml version="1.0" encoding="UTF-8" standalone="yes"?>
<Relationships xmlns="http://schemas.openxmlformats.org/package/2006/relationships"><Relationship Id="rId2" Type="http://schemas.openxmlformats.org/officeDocument/2006/relationships/slide" Target="../slides/slide383.xml"/><Relationship Id="rId1" Type="http://schemas.openxmlformats.org/officeDocument/2006/relationships/notesMaster" Target="../notesMasters/notesMaster1.xml"/></Relationships>
</file>

<file path=ppt/notesSlides/_rels/notesSlide345.xml.rels><?xml version="1.0" encoding="UTF-8" standalone="yes"?>
<Relationships xmlns="http://schemas.openxmlformats.org/package/2006/relationships"><Relationship Id="rId2" Type="http://schemas.openxmlformats.org/officeDocument/2006/relationships/slide" Target="../slides/slide384.xml"/><Relationship Id="rId1" Type="http://schemas.openxmlformats.org/officeDocument/2006/relationships/notesMaster" Target="../notesMasters/notesMaster1.xml"/></Relationships>
</file>

<file path=ppt/notesSlides/_rels/notesSlide346.xml.rels><?xml version="1.0" encoding="UTF-8" standalone="yes"?>
<Relationships xmlns="http://schemas.openxmlformats.org/package/2006/relationships"><Relationship Id="rId2" Type="http://schemas.openxmlformats.org/officeDocument/2006/relationships/slide" Target="../slides/slide385.xml"/><Relationship Id="rId1" Type="http://schemas.openxmlformats.org/officeDocument/2006/relationships/notesMaster" Target="../notesMasters/notesMaster1.xml"/></Relationships>
</file>

<file path=ppt/notesSlides/_rels/notesSlide347.xml.rels><?xml version="1.0" encoding="UTF-8" standalone="yes"?>
<Relationships xmlns="http://schemas.openxmlformats.org/package/2006/relationships"><Relationship Id="rId2" Type="http://schemas.openxmlformats.org/officeDocument/2006/relationships/slide" Target="../slides/slide386.xml"/><Relationship Id="rId1" Type="http://schemas.openxmlformats.org/officeDocument/2006/relationships/notesMaster" Target="../notesMasters/notesMaster1.xml"/></Relationships>
</file>

<file path=ppt/notesSlides/_rels/notesSlide348.xml.rels><?xml version="1.0" encoding="UTF-8" standalone="yes"?>
<Relationships xmlns="http://schemas.openxmlformats.org/package/2006/relationships"><Relationship Id="rId2" Type="http://schemas.openxmlformats.org/officeDocument/2006/relationships/slide" Target="../slides/slide387.xml"/><Relationship Id="rId1" Type="http://schemas.openxmlformats.org/officeDocument/2006/relationships/notesMaster" Target="../notesMasters/notesMaster1.xml"/></Relationships>
</file>

<file path=ppt/notesSlides/_rels/notesSlide349.xml.rels><?xml version="1.0" encoding="UTF-8" standalone="yes"?>
<Relationships xmlns="http://schemas.openxmlformats.org/package/2006/relationships"><Relationship Id="rId2" Type="http://schemas.openxmlformats.org/officeDocument/2006/relationships/slide" Target="../slides/slide388.xml"/><Relationship Id="rId1" Type="http://schemas.openxmlformats.org/officeDocument/2006/relationships/notesMaster" Target="../notesMasters/notesMaster1.xml"/></Relationships>
</file>

<file path=ppt/notesSlides/_rels/notesSlide350.xml.rels><?xml version="1.0" encoding="UTF-8" standalone="yes"?>
<Relationships xmlns="http://schemas.openxmlformats.org/package/2006/relationships"><Relationship Id="rId2" Type="http://schemas.openxmlformats.org/officeDocument/2006/relationships/slide" Target="../slides/slide389.xml"/><Relationship Id="rId1" Type="http://schemas.openxmlformats.org/officeDocument/2006/relationships/notesMaster" Target="../notesMasters/notesMaster1.xml"/></Relationships>
</file>

<file path=ppt/notesSlides/_rels/notesSlide351.xml.rels><?xml version="1.0" encoding="UTF-8" standalone="yes"?>
<Relationships xmlns="http://schemas.openxmlformats.org/package/2006/relationships"><Relationship Id="rId2" Type="http://schemas.openxmlformats.org/officeDocument/2006/relationships/slide" Target="../slides/slide390.xml"/><Relationship Id="rId1" Type="http://schemas.openxmlformats.org/officeDocument/2006/relationships/notesMaster" Target="../notesMasters/notesMaster1.xml"/></Relationships>
</file>

<file path=ppt/notesSlides/_rels/notesSlide352.xml.rels><?xml version="1.0" encoding="UTF-8" standalone="yes"?>
<Relationships xmlns="http://schemas.openxmlformats.org/package/2006/relationships"><Relationship Id="rId2" Type="http://schemas.openxmlformats.org/officeDocument/2006/relationships/slide" Target="../slides/slide391.xml"/><Relationship Id="rId1" Type="http://schemas.openxmlformats.org/officeDocument/2006/relationships/notesMaster" Target="../notesMasters/notesMaster1.xml"/></Relationships>
</file>

<file path=ppt/notesSlides/_rels/notesSlide353.xml.rels><?xml version="1.0" encoding="UTF-8" standalone="yes"?>
<Relationships xmlns="http://schemas.openxmlformats.org/package/2006/relationships"><Relationship Id="rId2" Type="http://schemas.openxmlformats.org/officeDocument/2006/relationships/slide" Target="../slides/slide392.xml"/><Relationship Id="rId1" Type="http://schemas.openxmlformats.org/officeDocument/2006/relationships/notesMaster" Target="../notesMasters/notesMaster1.xml"/></Relationships>
</file>

<file path=ppt/notesSlides/_rels/notesSlide354.xml.rels><?xml version="1.0" encoding="UTF-8" standalone="yes"?>
<Relationships xmlns="http://schemas.openxmlformats.org/package/2006/relationships"><Relationship Id="rId2" Type="http://schemas.openxmlformats.org/officeDocument/2006/relationships/slide" Target="../slides/slide393.xml"/><Relationship Id="rId1" Type="http://schemas.openxmlformats.org/officeDocument/2006/relationships/notesMaster" Target="../notesMasters/notesMaster1.xml"/></Relationships>
</file>

<file path=ppt/notesSlides/_rels/notesSlide355.xml.rels><?xml version="1.0" encoding="UTF-8" standalone="yes"?>
<Relationships xmlns="http://schemas.openxmlformats.org/package/2006/relationships"><Relationship Id="rId2" Type="http://schemas.openxmlformats.org/officeDocument/2006/relationships/slide" Target="../slides/slide394.xml"/><Relationship Id="rId1" Type="http://schemas.openxmlformats.org/officeDocument/2006/relationships/notesMaster" Target="../notesMasters/notesMaster1.xml"/></Relationships>
</file>

<file path=ppt/notesSlides/_rels/notesSlide356.xml.rels><?xml version="1.0" encoding="UTF-8" standalone="yes"?>
<Relationships xmlns="http://schemas.openxmlformats.org/package/2006/relationships"><Relationship Id="rId2" Type="http://schemas.openxmlformats.org/officeDocument/2006/relationships/slide" Target="../slides/slide395.xml"/><Relationship Id="rId1" Type="http://schemas.openxmlformats.org/officeDocument/2006/relationships/notesMaster" Target="../notesMasters/notesMaster1.xml"/></Relationships>
</file>

<file path=ppt/notesSlides/_rels/notesSlide357.xml.rels><?xml version="1.0" encoding="UTF-8" standalone="yes"?>
<Relationships xmlns="http://schemas.openxmlformats.org/package/2006/relationships"><Relationship Id="rId2" Type="http://schemas.openxmlformats.org/officeDocument/2006/relationships/slide" Target="../slides/slide396.xml"/><Relationship Id="rId1" Type="http://schemas.openxmlformats.org/officeDocument/2006/relationships/notesMaster" Target="../notesMasters/notesMaster1.xml"/></Relationships>
</file>

<file path=ppt/notesSlides/_rels/notesSlide358.xml.rels><?xml version="1.0" encoding="UTF-8" standalone="yes"?>
<Relationships xmlns="http://schemas.openxmlformats.org/package/2006/relationships"><Relationship Id="rId2" Type="http://schemas.openxmlformats.org/officeDocument/2006/relationships/slide" Target="../slides/slide397.xml"/><Relationship Id="rId1" Type="http://schemas.openxmlformats.org/officeDocument/2006/relationships/notesMaster" Target="../notesMasters/notesMaster1.xml"/></Relationships>
</file>

<file path=ppt/notesSlides/_rels/notesSlide359.xml.rels><?xml version="1.0" encoding="UTF-8" standalone="yes"?>
<Relationships xmlns="http://schemas.openxmlformats.org/package/2006/relationships"><Relationship Id="rId2" Type="http://schemas.openxmlformats.org/officeDocument/2006/relationships/slide" Target="../slides/slide398.xml"/><Relationship Id="rId1" Type="http://schemas.openxmlformats.org/officeDocument/2006/relationships/notesMaster" Target="../notesMasters/notesMaster1.xml"/></Relationships>
</file>

<file path=ppt/notesSlides/_rels/notesSlide360.xml.rels><?xml version="1.0" encoding="UTF-8" standalone="yes"?>
<Relationships xmlns="http://schemas.openxmlformats.org/package/2006/relationships"><Relationship Id="rId2" Type="http://schemas.openxmlformats.org/officeDocument/2006/relationships/slide" Target="../slides/slide399.xml"/><Relationship Id="rId1" Type="http://schemas.openxmlformats.org/officeDocument/2006/relationships/notesMaster" Target="../notesMasters/notesMaster1.xml"/></Relationships>
</file>

<file path=ppt/notesSlides/_rels/notesSlide361.xml.rels><?xml version="1.0" encoding="UTF-8" standalone="yes"?>
<Relationships xmlns="http://schemas.openxmlformats.org/package/2006/relationships"><Relationship Id="rId2" Type="http://schemas.openxmlformats.org/officeDocument/2006/relationships/slide" Target="../slides/slide400.xml"/><Relationship Id="rId1" Type="http://schemas.openxmlformats.org/officeDocument/2006/relationships/notesMaster" Target="../notesMasters/notesMaster1.xml"/></Relationships>
</file>

<file path=ppt/notesSlides/_rels/notesSlide362.xml.rels><?xml version="1.0" encoding="UTF-8" standalone="yes"?>
<Relationships xmlns="http://schemas.openxmlformats.org/package/2006/relationships"><Relationship Id="rId2" Type="http://schemas.openxmlformats.org/officeDocument/2006/relationships/slide" Target="../slides/slide401.xml"/><Relationship Id="rId1" Type="http://schemas.openxmlformats.org/officeDocument/2006/relationships/notesMaster" Target="../notesMasters/notesMaster1.xml"/></Relationships>
</file>

<file path=ppt/notesSlides/_rels/notesSlide363.xml.rels><?xml version="1.0" encoding="UTF-8" standalone="yes"?>
<Relationships xmlns="http://schemas.openxmlformats.org/package/2006/relationships"><Relationship Id="rId2" Type="http://schemas.openxmlformats.org/officeDocument/2006/relationships/slide" Target="../slides/slide402.xml"/><Relationship Id="rId1" Type="http://schemas.openxmlformats.org/officeDocument/2006/relationships/notesMaster" Target="../notesMasters/notesMaster1.xml"/></Relationships>
</file>

<file path=ppt/notesSlides/_rels/notesSlide364.xml.rels><?xml version="1.0" encoding="UTF-8" standalone="yes"?>
<Relationships xmlns="http://schemas.openxmlformats.org/package/2006/relationships"><Relationship Id="rId2" Type="http://schemas.openxmlformats.org/officeDocument/2006/relationships/slide" Target="../slides/slide403.xml"/><Relationship Id="rId1" Type="http://schemas.openxmlformats.org/officeDocument/2006/relationships/notesMaster" Target="../notesMasters/notesMaster1.xml"/></Relationships>
</file>

<file path=ppt/notesSlides/_rels/notesSlide365.xml.rels><?xml version="1.0" encoding="UTF-8" standalone="yes"?>
<Relationships xmlns="http://schemas.openxmlformats.org/package/2006/relationships"><Relationship Id="rId2" Type="http://schemas.openxmlformats.org/officeDocument/2006/relationships/slide" Target="../slides/slide404.xml"/><Relationship Id="rId1" Type="http://schemas.openxmlformats.org/officeDocument/2006/relationships/notesMaster" Target="../notesMasters/notesMaster1.xml"/></Relationships>
</file>

<file path=ppt/notesSlides/_rels/notesSlide366.xml.rels><?xml version="1.0" encoding="UTF-8" standalone="yes"?>
<Relationships xmlns="http://schemas.openxmlformats.org/package/2006/relationships"><Relationship Id="rId2" Type="http://schemas.openxmlformats.org/officeDocument/2006/relationships/slide" Target="../slides/slide405.xml"/><Relationship Id="rId1" Type="http://schemas.openxmlformats.org/officeDocument/2006/relationships/notesMaster" Target="../notesMasters/notesMaster1.xml"/></Relationships>
</file>

<file path=ppt/notesSlides/_rels/notesSlide367.xml.rels><?xml version="1.0" encoding="UTF-8" standalone="yes"?>
<Relationships xmlns="http://schemas.openxmlformats.org/package/2006/relationships"><Relationship Id="rId2" Type="http://schemas.openxmlformats.org/officeDocument/2006/relationships/slide" Target="../slides/slide406.xml"/><Relationship Id="rId1" Type="http://schemas.openxmlformats.org/officeDocument/2006/relationships/notesMaster" Target="../notesMasters/notesMaster1.xml"/></Relationships>
</file>

<file path=ppt/notesSlides/_rels/notesSlide368.xml.rels><?xml version="1.0" encoding="UTF-8" standalone="yes"?>
<Relationships xmlns="http://schemas.openxmlformats.org/package/2006/relationships"><Relationship Id="rId2" Type="http://schemas.openxmlformats.org/officeDocument/2006/relationships/slide" Target="../slides/slide407.xml"/><Relationship Id="rId1" Type="http://schemas.openxmlformats.org/officeDocument/2006/relationships/notesMaster" Target="../notesMasters/notesMaster1.xml"/></Relationships>
</file>

<file path=ppt/notesSlides/_rels/notesSlide369.xml.rels><?xml version="1.0" encoding="UTF-8" standalone="yes"?>
<Relationships xmlns="http://schemas.openxmlformats.org/package/2006/relationships"><Relationship Id="rId2" Type="http://schemas.openxmlformats.org/officeDocument/2006/relationships/slide" Target="../slides/slide408.xml"/><Relationship Id="rId1" Type="http://schemas.openxmlformats.org/officeDocument/2006/relationships/notesMaster" Target="../notesMasters/notesMaster1.xml"/></Relationships>
</file>

<file path=ppt/notesSlides/_rels/notesSlide370.xml.rels><?xml version="1.0" encoding="UTF-8" standalone="yes"?>
<Relationships xmlns="http://schemas.openxmlformats.org/package/2006/relationships"><Relationship Id="rId2" Type="http://schemas.openxmlformats.org/officeDocument/2006/relationships/slide" Target="../slides/slide409.xml"/><Relationship Id="rId1" Type="http://schemas.openxmlformats.org/officeDocument/2006/relationships/notesMaster" Target="../notesMasters/notesMaster1.xml"/></Relationships>
</file>

<file path=ppt/notesSlides/_rels/notesSlide371.xml.rels><?xml version="1.0" encoding="UTF-8" standalone="yes"?>
<Relationships xmlns="http://schemas.openxmlformats.org/package/2006/relationships"><Relationship Id="rId2" Type="http://schemas.openxmlformats.org/officeDocument/2006/relationships/slide" Target="../slides/slide410.xml"/><Relationship Id="rId1" Type="http://schemas.openxmlformats.org/officeDocument/2006/relationships/notesMaster" Target="../notesMasters/notesMaster1.xml"/></Relationships>
</file>

<file path=ppt/notesSlides/_rels/notesSlide372.xml.rels><?xml version="1.0" encoding="UTF-8" standalone="yes"?>
<Relationships xmlns="http://schemas.openxmlformats.org/package/2006/relationships"><Relationship Id="rId2" Type="http://schemas.openxmlformats.org/officeDocument/2006/relationships/slide" Target="../slides/slide411.xml"/><Relationship Id="rId1" Type="http://schemas.openxmlformats.org/officeDocument/2006/relationships/notesMaster" Target="../notesMasters/notesMaster1.xml"/></Relationships>
</file>

<file path=ppt/notesSlides/_rels/notesSlide373.xml.rels><?xml version="1.0" encoding="UTF-8" standalone="yes"?>
<Relationships xmlns="http://schemas.openxmlformats.org/package/2006/relationships"><Relationship Id="rId2" Type="http://schemas.openxmlformats.org/officeDocument/2006/relationships/slide" Target="../slides/slide412.xml"/><Relationship Id="rId1" Type="http://schemas.openxmlformats.org/officeDocument/2006/relationships/notesMaster" Target="../notesMasters/notesMaster1.xml"/></Relationships>
</file>

<file path=ppt/notesSlides/_rels/notesSlide374.xml.rels><?xml version="1.0" encoding="UTF-8" standalone="yes"?>
<Relationships xmlns="http://schemas.openxmlformats.org/package/2006/relationships"><Relationship Id="rId2" Type="http://schemas.openxmlformats.org/officeDocument/2006/relationships/slide" Target="../slides/slide413.xml"/><Relationship Id="rId1" Type="http://schemas.openxmlformats.org/officeDocument/2006/relationships/notesMaster" Target="../notesMasters/notesMaster1.xml"/></Relationships>
</file>

<file path=ppt/notesSlides/_rels/notesSlide375.xml.rels><?xml version="1.0" encoding="UTF-8" standalone="yes"?>
<Relationships xmlns="http://schemas.openxmlformats.org/package/2006/relationships"><Relationship Id="rId2" Type="http://schemas.openxmlformats.org/officeDocument/2006/relationships/slide" Target="../slides/slide414.xml"/><Relationship Id="rId1" Type="http://schemas.openxmlformats.org/officeDocument/2006/relationships/notesMaster" Target="../notesMasters/notesMaster1.xml"/></Relationships>
</file>

<file path=ppt/notesSlides/_rels/notesSlide376.xml.rels><?xml version="1.0" encoding="UTF-8" standalone="yes"?>
<Relationships xmlns="http://schemas.openxmlformats.org/package/2006/relationships"><Relationship Id="rId2" Type="http://schemas.openxmlformats.org/officeDocument/2006/relationships/slide" Target="../slides/slide415.xml"/><Relationship Id="rId1" Type="http://schemas.openxmlformats.org/officeDocument/2006/relationships/notesMaster" Target="../notesMasters/notesMaster1.xml"/></Relationships>
</file>

<file path=ppt/notesSlides/_rels/notesSlide377.xml.rels><?xml version="1.0" encoding="UTF-8" standalone="yes"?>
<Relationships xmlns="http://schemas.openxmlformats.org/package/2006/relationships"><Relationship Id="rId2" Type="http://schemas.openxmlformats.org/officeDocument/2006/relationships/slide" Target="../slides/slide416.xml"/><Relationship Id="rId1" Type="http://schemas.openxmlformats.org/officeDocument/2006/relationships/notesMaster" Target="../notesMasters/notesMaster1.xml"/></Relationships>
</file>

<file path=ppt/notesSlides/_rels/notesSlide378.xml.rels><?xml version="1.0" encoding="UTF-8" standalone="yes"?>
<Relationships xmlns="http://schemas.openxmlformats.org/package/2006/relationships"><Relationship Id="rId2" Type="http://schemas.openxmlformats.org/officeDocument/2006/relationships/slide" Target="../slides/slide417.xml"/><Relationship Id="rId1" Type="http://schemas.openxmlformats.org/officeDocument/2006/relationships/notesMaster" Target="../notesMasters/notesMaster1.xml"/></Relationships>
</file>

<file path=ppt/notesSlides/_rels/notesSlide379.xml.rels><?xml version="1.0" encoding="UTF-8" standalone="yes"?>
<Relationships xmlns="http://schemas.openxmlformats.org/package/2006/relationships"><Relationship Id="rId2" Type="http://schemas.openxmlformats.org/officeDocument/2006/relationships/slide" Target="../slides/slide418.xml"/><Relationship Id="rId1" Type="http://schemas.openxmlformats.org/officeDocument/2006/relationships/notesMaster" Target="../notesMasters/notesMaster1.xml"/></Relationships>
</file>

<file path=ppt/notesSlides/_rels/notesSlide380.xml.rels><?xml version="1.0" encoding="UTF-8" standalone="yes"?>
<Relationships xmlns="http://schemas.openxmlformats.org/package/2006/relationships"><Relationship Id="rId2" Type="http://schemas.openxmlformats.org/officeDocument/2006/relationships/slide" Target="../slides/slide419.xml"/><Relationship Id="rId1" Type="http://schemas.openxmlformats.org/officeDocument/2006/relationships/notesMaster" Target="../notesMasters/notesMaster1.xml"/></Relationships>
</file>

<file path=ppt/notesSlides/_rels/notesSlide381.xml.rels><?xml version="1.0" encoding="UTF-8" standalone="yes"?>
<Relationships xmlns="http://schemas.openxmlformats.org/package/2006/relationships"><Relationship Id="rId2" Type="http://schemas.openxmlformats.org/officeDocument/2006/relationships/slide" Target="../slides/slide420.xml"/><Relationship Id="rId1" Type="http://schemas.openxmlformats.org/officeDocument/2006/relationships/notesMaster" Target="../notesMasters/notesMaster1.xml"/></Relationships>
</file>

<file path=ppt/notesSlides/_rels/notesSlide382.xml.rels><?xml version="1.0" encoding="UTF-8" standalone="yes"?>
<Relationships xmlns="http://schemas.openxmlformats.org/package/2006/relationships"><Relationship Id="rId2" Type="http://schemas.openxmlformats.org/officeDocument/2006/relationships/slide" Target="../slides/slide421.xml"/><Relationship Id="rId1" Type="http://schemas.openxmlformats.org/officeDocument/2006/relationships/notesMaster" Target="../notesMasters/notesMaster1.xml"/></Relationships>
</file>

<file path=ppt/notesSlides/_rels/notesSlide383.xml.rels><?xml version="1.0" encoding="UTF-8" standalone="yes"?>
<Relationships xmlns="http://schemas.openxmlformats.org/package/2006/relationships"><Relationship Id="rId2" Type="http://schemas.openxmlformats.org/officeDocument/2006/relationships/slide" Target="../slides/slide422.xml"/><Relationship Id="rId1" Type="http://schemas.openxmlformats.org/officeDocument/2006/relationships/notesMaster" Target="../notesMasters/notesMaster1.xml"/></Relationships>
</file>

<file path=ppt/notesSlides/_rels/notesSlide384.xml.rels><?xml version="1.0" encoding="UTF-8" standalone="yes"?>
<Relationships xmlns="http://schemas.openxmlformats.org/package/2006/relationships"><Relationship Id="rId2" Type="http://schemas.openxmlformats.org/officeDocument/2006/relationships/slide" Target="../slides/slide423.xml"/><Relationship Id="rId1" Type="http://schemas.openxmlformats.org/officeDocument/2006/relationships/notesMaster" Target="../notesMasters/notesMaster1.xml"/></Relationships>
</file>

<file path=ppt/notesSlides/_rels/notesSlide385.xml.rels><?xml version="1.0" encoding="UTF-8" standalone="yes"?>
<Relationships xmlns="http://schemas.openxmlformats.org/package/2006/relationships"><Relationship Id="rId2" Type="http://schemas.openxmlformats.org/officeDocument/2006/relationships/slide" Target="../slides/slide424.xml"/><Relationship Id="rId1" Type="http://schemas.openxmlformats.org/officeDocument/2006/relationships/notesMaster" Target="../notesMasters/notesMaster1.xml"/></Relationships>
</file>

<file path=ppt/notesSlides/_rels/notesSlide386.xml.rels><?xml version="1.0" encoding="UTF-8" standalone="yes"?>
<Relationships xmlns="http://schemas.openxmlformats.org/package/2006/relationships"><Relationship Id="rId2" Type="http://schemas.openxmlformats.org/officeDocument/2006/relationships/slide" Target="../slides/slide425.xml"/><Relationship Id="rId1" Type="http://schemas.openxmlformats.org/officeDocument/2006/relationships/notesMaster" Target="../notesMasters/notesMaster1.xml"/></Relationships>
</file>

<file path=ppt/notesSlides/_rels/notesSlide387.xml.rels><?xml version="1.0" encoding="UTF-8" standalone="yes"?>
<Relationships xmlns="http://schemas.openxmlformats.org/package/2006/relationships"><Relationship Id="rId2" Type="http://schemas.openxmlformats.org/officeDocument/2006/relationships/slide" Target="../slides/slide4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lienbildplatzhalter 1">
            <a:extLst>
              <a:ext uri="{FF2B5EF4-FFF2-40B4-BE49-F238E27FC236}">
                <a16:creationId xmlns:a16="http://schemas.microsoft.com/office/drawing/2014/main" id="{86A5C384-A528-4363-B7BF-9CC09F535854}"/>
              </a:ext>
            </a:extLst>
          </p:cNvPr>
          <p:cNvSpPr>
            <a:spLocks noGrp="1" noRot="1" noChangeAspect="1" noChangeArrowheads="1" noTextEdit="1"/>
          </p:cNvSpPr>
          <p:nvPr>
            <p:ph type="sldImg"/>
          </p:nvPr>
        </p:nvSpPr>
        <p:spPr>
          <a:ln/>
        </p:spPr>
      </p:sp>
      <p:sp>
        <p:nvSpPr>
          <p:cNvPr id="27651" name="Notizenplatzhalter 2">
            <a:extLst>
              <a:ext uri="{FF2B5EF4-FFF2-40B4-BE49-F238E27FC236}">
                <a16:creationId xmlns:a16="http://schemas.microsoft.com/office/drawing/2014/main" id="{84228994-56D7-4C8C-9E2A-9CDC86264183}"/>
              </a:ext>
            </a:extLst>
          </p:cNvPr>
          <p:cNvSpPr>
            <a:spLocks noGrp="1" noChangeArrowheads="1"/>
          </p:cNvSpPr>
          <p:nvPr>
            <p:ph type="body" idx="1"/>
          </p:nvPr>
        </p:nvSpPr>
        <p:spPr>
          <a:noFill/>
        </p:spPr>
        <p:txBody>
          <a:bodyPr/>
          <a:lstStyle/>
          <a:p>
            <a:endParaRPr lang="de-DE" altLang="de-DE" dirty="0">
              <a:latin typeface="Arial" panose="020B0604020202020204" pitchFamily="34" charset="0"/>
            </a:endParaRPr>
          </a:p>
        </p:txBody>
      </p:sp>
      <p:sp>
        <p:nvSpPr>
          <p:cNvPr id="27652" name="Foliennummernplatzhalter 3">
            <a:extLst>
              <a:ext uri="{FF2B5EF4-FFF2-40B4-BE49-F238E27FC236}">
                <a16:creationId xmlns:a16="http://schemas.microsoft.com/office/drawing/2014/main" id="{132DE442-ECAE-4967-A934-7C385AB824D4}"/>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F76F12-B5A2-412A-896E-519E37B8F0D5}" type="slidenum">
              <a:rPr lang="de-DE" altLang="de-DE" sz="1400"/>
              <a:pPr>
                <a:spcBef>
                  <a:spcPct val="0"/>
                </a:spcBef>
              </a:pPr>
              <a:t>1</a:t>
            </a:fld>
            <a:endParaRPr lang="de-DE" altLang="de-DE" sz="14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lienbildplatzhalter 1">
            <a:extLst>
              <a:ext uri="{FF2B5EF4-FFF2-40B4-BE49-F238E27FC236}">
                <a16:creationId xmlns:a16="http://schemas.microsoft.com/office/drawing/2014/main" id="{C145C11D-F440-46FD-88DB-C517A0395B83}"/>
              </a:ext>
            </a:extLst>
          </p:cNvPr>
          <p:cNvSpPr>
            <a:spLocks noGrp="1" noRot="1" noChangeAspect="1" noChangeArrowheads="1" noTextEdit="1"/>
          </p:cNvSpPr>
          <p:nvPr>
            <p:ph type="sldImg"/>
          </p:nvPr>
        </p:nvSpPr>
        <p:spPr>
          <a:ln/>
        </p:spPr>
      </p:sp>
      <p:sp>
        <p:nvSpPr>
          <p:cNvPr id="29699" name="Notizenplatzhalter 2">
            <a:extLst>
              <a:ext uri="{FF2B5EF4-FFF2-40B4-BE49-F238E27FC236}">
                <a16:creationId xmlns:a16="http://schemas.microsoft.com/office/drawing/2014/main" id="{80E837CA-FA21-455C-B68B-9E9D1D1AA768}"/>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9700" name="Foliennummernplatzhalter 3">
            <a:extLst>
              <a:ext uri="{FF2B5EF4-FFF2-40B4-BE49-F238E27FC236}">
                <a16:creationId xmlns:a16="http://schemas.microsoft.com/office/drawing/2014/main" id="{954EB715-2F75-4209-A895-47AAB20F1A97}"/>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1DF81F-2DB9-445F-BE54-E14C603FF5F8}" type="slidenum">
              <a:rPr lang="de-DE" altLang="de-DE" sz="1400"/>
              <a:pPr>
                <a:spcBef>
                  <a:spcPct val="0"/>
                </a:spcBef>
              </a:pPr>
              <a:t>2</a:t>
            </a:fld>
            <a:endParaRPr lang="de-DE" altLang="de-DE"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bildplatzhalter 1">
            <a:extLst>
              <a:ext uri="{FF2B5EF4-FFF2-40B4-BE49-F238E27FC236}">
                <a16:creationId xmlns:a16="http://schemas.microsoft.com/office/drawing/2014/main" id="{35129755-9083-4B22-B556-A3D0F8C15B18}"/>
              </a:ext>
            </a:extLst>
          </p:cNvPr>
          <p:cNvSpPr>
            <a:spLocks noGrp="1" noRot="1" noChangeAspect="1" noChangeArrowheads="1" noTextEdit="1"/>
          </p:cNvSpPr>
          <p:nvPr>
            <p:ph type="sldImg"/>
          </p:nvPr>
        </p:nvSpPr>
        <p:spPr>
          <a:ln/>
        </p:spPr>
      </p:sp>
      <p:sp>
        <p:nvSpPr>
          <p:cNvPr id="31747" name="Notizenplatzhalter 2">
            <a:extLst>
              <a:ext uri="{FF2B5EF4-FFF2-40B4-BE49-F238E27FC236}">
                <a16:creationId xmlns:a16="http://schemas.microsoft.com/office/drawing/2014/main" id="{4F759DBC-CDBB-4F27-8F24-56FE535C4FD6}"/>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1748" name="Foliennummernplatzhalter 3">
            <a:extLst>
              <a:ext uri="{FF2B5EF4-FFF2-40B4-BE49-F238E27FC236}">
                <a16:creationId xmlns:a16="http://schemas.microsoft.com/office/drawing/2014/main" id="{A4C57054-BACE-43D3-BE2C-6A99C5944A52}"/>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BFF1AB-C3A3-40EC-A3F7-4C94EC4506BB}" type="slidenum">
              <a:rPr lang="de-DE" altLang="de-DE" sz="1400"/>
              <a:pPr>
                <a:spcBef>
                  <a:spcPct val="0"/>
                </a:spcBef>
              </a:pPr>
              <a:t>3</a:t>
            </a:fld>
            <a:endParaRPr lang="de-DE" altLang="de-DE" sz="14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bildplatzhalter 1">
            <a:extLst>
              <a:ext uri="{FF2B5EF4-FFF2-40B4-BE49-F238E27FC236}">
                <a16:creationId xmlns:a16="http://schemas.microsoft.com/office/drawing/2014/main" id="{433B32EB-A2B1-4CAF-9CC9-43BB9BFEE678}"/>
              </a:ext>
            </a:extLst>
          </p:cNvPr>
          <p:cNvSpPr>
            <a:spLocks noGrp="1" noRot="1" noChangeAspect="1" noChangeArrowheads="1" noTextEdit="1"/>
          </p:cNvSpPr>
          <p:nvPr>
            <p:ph type="sldImg"/>
          </p:nvPr>
        </p:nvSpPr>
        <p:spPr>
          <a:ln/>
        </p:spPr>
      </p:sp>
      <p:sp>
        <p:nvSpPr>
          <p:cNvPr id="35843" name="Notizenplatzhalter 2">
            <a:extLst>
              <a:ext uri="{FF2B5EF4-FFF2-40B4-BE49-F238E27FC236}">
                <a16:creationId xmlns:a16="http://schemas.microsoft.com/office/drawing/2014/main" id="{96A19A2F-AD71-4469-806A-78711EC67EDA}"/>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5844" name="Foliennummernplatzhalter 3">
            <a:extLst>
              <a:ext uri="{FF2B5EF4-FFF2-40B4-BE49-F238E27FC236}">
                <a16:creationId xmlns:a16="http://schemas.microsoft.com/office/drawing/2014/main" id="{D8501761-0674-4819-B498-0BBB05F7B34F}"/>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7CF26C7-FE11-4E87-9F48-BDBEF8F9E886}" type="slidenum">
              <a:rPr lang="de-DE" altLang="de-DE" sz="1400"/>
              <a:pPr>
                <a:spcBef>
                  <a:spcPct val="0"/>
                </a:spcBef>
              </a:pPr>
              <a:t>4</a:t>
            </a:fld>
            <a:endParaRPr lang="de-DE" altLang="de-DE" sz="14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a:extLst>
              <a:ext uri="{FF2B5EF4-FFF2-40B4-BE49-F238E27FC236}">
                <a16:creationId xmlns:a16="http://schemas.microsoft.com/office/drawing/2014/main" id="{2F6FA093-ADD5-44F2-BC4B-93EDB877BE65}"/>
              </a:ext>
            </a:extLst>
          </p:cNvPr>
          <p:cNvSpPr>
            <a:spLocks noGrp="1" noRot="1" noChangeAspect="1" noChangeArrowheads="1" noTextEdit="1"/>
          </p:cNvSpPr>
          <p:nvPr>
            <p:ph type="sldImg"/>
          </p:nvPr>
        </p:nvSpPr>
        <p:spPr>
          <a:ln/>
        </p:spPr>
      </p:sp>
      <p:sp>
        <p:nvSpPr>
          <p:cNvPr id="37891" name="Notizenplatzhalter 2">
            <a:extLst>
              <a:ext uri="{FF2B5EF4-FFF2-40B4-BE49-F238E27FC236}">
                <a16:creationId xmlns:a16="http://schemas.microsoft.com/office/drawing/2014/main" id="{5CB30B21-F808-40AE-9E9F-FB6722042B33}"/>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7892" name="Foliennummernplatzhalter 3">
            <a:extLst>
              <a:ext uri="{FF2B5EF4-FFF2-40B4-BE49-F238E27FC236}">
                <a16:creationId xmlns:a16="http://schemas.microsoft.com/office/drawing/2014/main" id="{7B1DC64D-6A29-4A99-9FEB-13DED8E0B44D}"/>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60EE6ED-4953-4690-93D3-BCEFB1E5D1DF}" type="slidenum">
              <a:rPr lang="de-DE" altLang="de-DE" smtClean="0"/>
              <a:pPr/>
              <a:t>5</a:t>
            </a:fld>
            <a:endParaRPr lang="de-DE"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lienbildplatzhalter 1">
            <a:extLst>
              <a:ext uri="{FF2B5EF4-FFF2-40B4-BE49-F238E27FC236}">
                <a16:creationId xmlns:a16="http://schemas.microsoft.com/office/drawing/2014/main" id="{C517C6C4-BECF-41DA-8F6C-31D09F1FF4C3}"/>
              </a:ext>
            </a:extLst>
          </p:cNvPr>
          <p:cNvSpPr>
            <a:spLocks noGrp="1" noRot="1" noChangeAspect="1" noChangeArrowheads="1" noTextEdit="1"/>
          </p:cNvSpPr>
          <p:nvPr>
            <p:ph type="sldImg"/>
          </p:nvPr>
        </p:nvSpPr>
        <p:spPr>
          <a:ln/>
        </p:spPr>
      </p:sp>
      <p:sp>
        <p:nvSpPr>
          <p:cNvPr id="39939" name="Notizenplatzhalter 2">
            <a:extLst>
              <a:ext uri="{FF2B5EF4-FFF2-40B4-BE49-F238E27FC236}">
                <a16:creationId xmlns:a16="http://schemas.microsoft.com/office/drawing/2014/main" id="{4842C320-4AFB-4873-B445-F8D2E01C139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9940" name="Foliennummernplatzhalter 3">
            <a:extLst>
              <a:ext uri="{FF2B5EF4-FFF2-40B4-BE49-F238E27FC236}">
                <a16:creationId xmlns:a16="http://schemas.microsoft.com/office/drawing/2014/main" id="{26FB8092-6EBC-46AC-9EDD-C40EAB4EAB6A}"/>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557A55-7A93-4C65-B709-A1F2662727CB}" type="slidenum">
              <a:rPr lang="de-DE" altLang="de-DE" sz="1400"/>
              <a:pPr>
                <a:spcBef>
                  <a:spcPct val="0"/>
                </a:spcBef>
              </a:pPr>
              <a:t>6</a:t>
            </a:fld>
            <a:endParaRPr lang="de-DE" altLang="de-DE"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lienbildplatzhalter 1">
            <a:extLst>
              <a:ext uri="{FF2B5EF4-FFF2-40B4-BE49-F238E27FC236}">
                <a16:creationId xmlns:a16="http://schemas.microsoft.com/office/drawing/2014/main" id="{049D7230-527F-48A2-9D0A-9CF1FA48ECD7}"/>
              </a:ext>
            </a:extLst>
          </p:cNvPr>
          <p:cNvSpPr>
            <a:spLocks noGrp="1" noRot="1" noChangeAspect="1" noChangeArrowheads="1" noTextEdit="1"/>
          </p:cNvSpPr>
          <p:nvPr>
            <p:ph type="sldImg"/>
          </p:nvPr>
        </p:nvSpPr>
        <p:spPr>
          <a:ln/>
        </p:spPr>
      </p:sp>
      <p:sp>
        <p:nvSpPr>
          <p:cNvPr id="41987" name="Notizenplatzhalter 2">
            <a:extLst>
              <a:ext uri="{FF2B5EF4-FFF2-40B4-BE49-F238E27FC236}">
                <a16:creationId xmlns:a16="http://schemas.microsoft.com/office/drawing/2014/main" id="{D57F42B0-65D8-4E3D-B12B-029A8F0497E9}"/>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1988" name="Foliennummernplatzhalter 3">
            <a:extLst>
              <a:ext uri="{FF2B5EF4-FFF2-40B4-BE49-F238E27FC236}">
                <a16:creationId xmlns:a16="http://schemas.microsoft.com/office/drawing/2014/main" id="{D1220399-0258-4512-9E9C-C0FD2CD3702D}"/>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B756DF1-85E7-4AE3-A369-A261A0D8F8BC}" type="slidenum">
              <a:rPr lang="de-DE" altLang="de-DE" smtClean="0"/>
              <a:pPr/>
              <a:t>7</a:t>
            </a:fld>
            <a:endParaRPr lang="de-DE"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06E9E635-E2B0-43D7-8878-AF1BD29B220D}"/>
              </a:ext>
            </a:extLst>
          </p:cNvPr>
          <p:cNvSpPr>
            <a:spLocks noGrp="1" noRot="1" noChangeAspect="1" noChangeArrowheads="1" noTextEdit="1"/>
          </p:cNvSpPr>
          <p:nvPr>
            <p:ph type="sldImg"/>
          </p:nvPr>
        </p:nvSpPr>
        <p:spPr>
          <a:ln/>
        </p:spPr>
      </p:sp>
      <p:sp>
        <p:nvSpPr>
          <p:cNvPr id="44035" name="Rectangle 3">
            <a:extLst>
              <a:ext uri="{FF2B5EF4-FFF2-40B4-BE49-F238E27FC236}">
                <a16:creationId xmlns:a16="http://schemas.microsoft.com/office/drawing/2014/main" id="{B474FBFC-7A99-43EE-9A0E-3344CB1DEF7A}"/>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a:extLst>
              <a:ext uri="{FF2B5EF4-FFF2-40B4-BE49-F238E27FC236}">
                <a16:creationId xmlns:a16="http://schemas.microsoft.com/office/drawing/2014/main" id="{D1B1DDD6-022C-4AE0-956F-22A3F7E9EA10}"/>
              </a:ext>
            </a:extLst>
          </p:cNvPr>
          <p:cNvSpPr>
            <a:spLocks noGrp="1" noRot="1" noChangeAspect="1" noChangeArrowheads="1" noTextEdit="1"/>
          </p:cNvSpPr>
          <p:nvPr>
            <p:ph type="sldImg"/>
          </p:nvPr>
        </p:nvSpPr>
        <p:spPr>
          <a:ln/>
        </p:spPr>
      </p:sp>
      <p:sp>
        <p:nvSpPr>
          <p:cNvPr id="46083" name="Notizenplatzhalter 2">
            <a:extLst>
              <a:ext uri="{FF2B5EF4-FFF2-40B4-BE49-F238E27FC236}">
                <a16:creationId xmlns:a16="http://schemas.microsoft.com/office/drawing/2014/main" id="{34AC5841-085F-4A13-8721-8A9B00889702}"/>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6084" name="Foliennummernplatzhalter 3">
            <a:extLst>
              <a:ext uri="{FF2B5EF4-FFF2-40B4-BE49-F238E27FC236}">
                <a16:creationId xmlns:a16="http://schemas.microsoft.com/office/drawing/2014/main" id="{76F00FD9-FB7A-49FF-A210-2C92FD1296D9}"/>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3AFD364-D3E8-4C5F-B370-32DD97512778}" type="slidenum">
              <a:rPr lang="de-DE" altLang="de-DE" smtClean="0"/>
              <a:pPr/>
              <a:t>9</a:t>
            </a:fld>
            <a:endParaRPr lang="de-DE"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1650FC03-F75A-4704-99A0-9FA660EEA5F2}"/>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63255FB2-44A3-43C3-8CE3-FDE6AA37ACBB}"/>
              </a:ext>
            </a:extLst>
          </p:cNvPr>
          <p:cNvSpPr>
            <a:spLocks noGrp="1" noChangeArrowheads="1"/>
          </p:cNvSpPr>
          <p:nvPr>
            <p:ph type="body" idx="1"/>
          </p:nvPr>
        </p:nvSpPr>
        <p:spPr>
          <a:xfrm>
            <a:off x="898526" y="4686301"/>
            <a:ext cx="4938713" cy="4438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a:extLst>
              <a:ext uri="{FF2B5EF4-FFF2-40B4-BE49-F238E27FC236}">
                <a16:creationId xmlns:a16="http://schemas.microsoft.com/office/drawing/2014/main" id="{EC83EECD-D051-432B-84E7-B3363436FF54}"/>
              </a:ext>
            </a:extLst>
          </p:cNvPr>
          <p:cNvSpPr>
            <a:spLocks noGrp="1" noRot="1" noChangeAspect="1" noChangeArrowheads="1" noTextEdit="1"/>
          </p:cNvSpPr>
          <p:nvPr>
            <p:ph type="sldImg"/>
          </p:nvPr>
        </p:nvSpPr>
        <p:spPr>
          <a:ln/>
        </p:spPr>
      </p:sp>
      <p:sp>
        <p:nvSpPr>
          <p:cNvPr id="50179" name="Notizenplatzhalter 2">
            <a:extLst>
              <a:ext uri="{FF2B5EF4-FFF2-40B4-BE49-F238E27FC236}">
                <a16:creationId xmlns:a16="http://schemas.microsoft.com/office/drawing/2014/main" id="{6DB1DE16-D8FC-4180-873E-352CEEB9645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50180" name="Foliennummernplatzhalter 3">
            <a:extLst>
              <a:ext uri="{FF2B5EF4-FFF2-40B4-BE49-F238E27FC236}">
                <a16:creationId xmlns:a16="http://schemas.microsoft.com/office/drawing/2014/main" id="{C125EA00-66F4-4D40-B427-3FF12499F172}"/>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9537E96-A8ED-4545-A06F-8DC1FCA12517}" type="slidenum">
              <a:rPr lang="de-DE" altLang="de-DE" smtClean="0"/>
              <a:pPr/>
              <a:t>11</a:t>
            </a:fld>
            <a:endParaRPr lang="de-DE"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a:extLst>
              <a:ext uri="{FF2B5EF4-FFF2-40B4-BE49-F238E27FC236}">
                <a16:creationId xmlns:a16="http://schemas.microsoft.com/office/drawing/2014/main" id="{3BE888DD-7F37-45BC-8F07-2F8D89A5C6E5}"/>
              </a:ext>
            </a:extLst>
          </p:cNvPr>
          <p:cNvSpPr>
            <a:spLocks noGrp="1" noRot="1" noChangeAspect="1" noChangeArrowheads="1" noTextEdit="1"/>
          </p:cNvSpPr>
          <p:nvPr>
            <p:ph type="sldImg"/>
          </p:nvPr>
        </p:nvSpPr>
        <p:spPr>
          <a:ln/>
        </p:spPr>
      </p:sp>
      <p:sp>
        <p:nvSpPr>
          <p:cNvPr id="52227" name="Notizenplatzhalter 2">
            <a:extLst>
              <a:ext uri="{FF2B5EF4-FFF2-40B4-BE49-F238E27FC236}">
                <a16:creationId xmlns:a16="http://schemas.microsoft.com/office/drawing/2014/main" id="{56523954-2DCF-4031-BA1D-ADF0D4D30CB5}"/>
              </a:ext>
            </a:extLst>
          </p:cNvPr>
          <p:cNvSpPr>
            <a:spLocks noGrp="1" noChangeArrowheads="1"/>
          </p:cNvSpPr>
          <p:nvPr>
            <p:ph type="body" idx="1"/>
          </p:nvPr>
        </p:nvSpPr>
        <p:spPr>
          <a:noFill/>
        </p:spPr>
        <p:txBody>
          <a:bodyPr/>
          <a:lstStyle/>
          <a:p>
            <a:pPr marL="0" lvl="1"/>
            <a:r>
              <a:rPr lang="de-DE" altLang="de-DE" sz="1600">
                <a:latin typeface="Arial" panose="020B0604020202020204" pitchFamily="34" charset="0"/>
              </a:rPr>
              <a:t>Darüber hinausbestehen für Berufsangehörige weitere </a:t>
            </a:r>
            <a:r>
              <a:rPr lang="de-DE" altLang="de-DE" sz="1800" b="1">
                <a:latin typeface="Arial" panose="020B0604020202020204" pitchFamily="34" charset="0"/>
              </a:rPr>
              <a:t>Spezialgesetze</a:t>
            </a:r>
            <a:r>
              <a:rPr lang="de-DE" altLang="de-DE" sz="1600">
                <a:latin typeface="Arial" panose="020B0604020202020204" pitchFamily="34" charset="0"/>
              </a:rPr>
              <a:t>, die aber nicht direkt für die Abschlussprüfung relevant sind</a:t>
            </a:r>
          </a:p>
          <a:p>
            <a:endParaRPr lang="de-DE" altLang="de-DE">
              <a:latin typeface="Arial" panose="020B0604020202020204" pitchFamily="34" charset="0"/>
            </a:endParaRPr>
          </a:p>
        </p:txBody>
      </p:sp>
      <p:sp>
        <p:nvSpPr>
          <p:cNvPr id="52228" name="Foliennummernplatzhalter 3">
            <a:extLst>
              <a:ext uri="{FF2B5EF4-FFF2-40B4-BE49-F238E27FC236}">
                <a16:creationId xmlns:a16="http://schemas.microsoft.com/office/drawing/2014/main" id="{13E76F3A-6F34-4C88-B2E9-D8B5F5EAC0A9}"/>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1137DC-9CBC-48A0-9B6C-FBAC5BDED1D8}" type="slidenum">
              <a:rPr lang="de-DE" altLang="de-DE" sz="1400"/>
              <a:pPr>
                <a:spcBef>
                  <a:spcPct val="0"/>
                </a:spcBef>
              </a:pPr>
              <a:t>12</a:t>
            </a:fld>
            <a:endParaRPr lang="de-DE" altLang="de-DE" sz="14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a:extLst>
              <a:ext uri="{FF2B5EF4-FFF2-40B4-BE49-F238E27FC236}">
                <a16:creationId xmlns:a16="http://schemas.microsoft.com/office/drawing/2014/main" id="{6F621EAF-065B-4DC9-ABE1-596FC6BF3C95}"/>
              </a:ext>
            </a:extLst>
          </p:cNvPr>
          <p:cNvSpPr>
            <a:spLocks noGrp="1" noRot="1" noChangeAspect="1" noChangeArrowheads="1" noTextEdit="1"/>
          </p:cNvSpPr>
          <p:nvPr>
            <p:ph type="sldImg"/>
          </p:nvPr>
        </p:nvSpPr>
        <p:spPr>
          <a:ln/>
        </p:spPr>
      </p:sp>
      <p:sp>
        <p:nvSpPr>
          <p:cNvPr id="54275" name="Notizenplatzhalter 2">
            <a:extLst>
              <a:ext uri="{FF2B5EF4-FFF2-40B4-BE49-F238E27FC236}">
                <a16:creationId xmlns:a16="http://schemas.microsoft.com/office/drawing/2014/main" id="{3698A981-6DA9-4D69-B6C1-C6925B2C7B98}"/>
              </a:ext>
            </a:extLst>
          </p:cNvPr>
          <p:cNvSpPr>
            <a:spLocks noGrp="1" noChangeArrowheads="1"/>
          </p:cNvSpPr>
          <p:nvPr>
            <p:ph type="body" idx="1"/>
          </p:nvPr>
        </p:nvSpPr>
        <p:spPr>
          <a:noFill/>
        </p:spPr>
        <p:txBody>
          <a:bodyPr/>
          <a:lstStyle/>
          <a:p>
            <a:pPr marL="0" lvl="1"/>
            <a:r>
              <a:rPr lang="de-DE" altLang="de-DE" sz="1600">
                <a:latin typeface="Arial" panose="020B0604020202020204" pitchFamily="34" charset="0"/>
              </a:rPr>
              <a:t>Darüber hinausbestehen für Berufsangehörige weitere </a:t>
            </a:r>
            <a:r>
              <a:rPr lang="de-DE" altLang="de-DE" sz="1800" b="1">
                <a:latin typeface="Arial" panose="020B0604020202020204" pitchFamily="34" charset="0"/>
              </a:rPr>
              <a:t>Spezialgesetze</a:t>
            </a:r>
            <a:r>
              <a:rPr lang="de-DE" altLang="de-DE" sz="1600">
                <a:latin typeface="Arial" panose="020B0604020202020204" pitchFamily="34" charset="0"/>
              </a:rPr>
              <a:t>, die aber nicht direkt für die Abschlussprüfung relevant sind</a:t>
            </a:r>
          </a:p>
          <a:p>
            <a:endParaRPr lang="de-DE" altLang="de-DE">
              <a:latin typeface="Arial" panose="020B0604020202020204" pitchFamily="34" charset="0"/>
            </a:endParaRPr>
          </a:p>
        </p:txBody>
      </p:sp>
      <p:sp>
        <p:nvSpPr>
          <p:cNvPr id="54276" name="Foliennummernplatzhalter 3">
            <a:extLst>
              <a:ext uri="{FF2B5EF4-FFF2-40B4-BE49-F238E27FC236}">
                <a16:creationId xmlns:a16="http://schemas.microsoft.com/office/drawing/2014/main" id="{6E23A9A0-D3AF-4B6A-AB33-689FA695CD9A}"/>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E3B9B9-6301-4835-8269-8296C6C9CDF3}" type="slidenum">
              <a:rPr lang="de-DE" altLang="de-DE" sz="1400"/>
              <a:pPr>
                <a:spcBef>
                  <a:spcPct val="0"/>
                </a:spcBef>
              </a:pPr>
              <a:t>13</a:t>
            </a:fld>
            <a:endParaRPr lang="de-DE" altLang="de-DE" sz="1400"/>
          </a:p>
        </p:txBody>
      </p:sp>
    </p:spTree>
    <p:extLst>
      <p:ext uri="{BB962C8B-B14F-4D97-AF65-F5344CB8AC3E}">
        <p14:creationId xmlns:p14="http://schemas.microsoft.com/office/powerpoint/2010/main" val="1266550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a:extLst>
              <a:ext uri="{FF2B5EF4-FFF2-40B4-BE49-F238E27FC236}">
                <a16:creationId xmlns:a16="http://schemas.microsoft.com/office/drawing/2014/main" id="{6F621EAF-065B-4DC9-ABE1-596FC6BF3C95}"/>
              </a:ext>
            </a:extLst>
          </p:cNvPr>
          <p:cNvSpPr>
            <a:spLocks noGrp="1" noRot="1" noChangeAspect="1" noChangeArrowheads="1" noTextEdit="1"/>
          </p:cNvSpPr>
          <p:nvPr>
            <p:ph type="sldImg"/>
          </p:nvPr>
        </p:nvSpPr>
        <p:spPr>
          <a:ln/>
        </p:spPr>
      </p:sp>
      <p:sp>
        <p:nvSpPr>
          <p:cNvPr id="54275" name="Notizenplatzhalter 2">
            <a:extLst>
              <a:ext uri="{FF2B5EF4-FFF2-40B4-BE49-F238E27FC236}">
                <a16:creationId xmlns:a16="http://schemas.microsoft.com/office/drawing/2014/main" id="{3698A981-6DA9-4D69-B6C1-C6925B2C7B98}"/>
              </a:ext>
            </a:extLst>
          </p:cNvPr>
          <p:cNvSpPr>
            <a:spLocks noGrp="1" noChangeArrowheads="1"/>
          </p:cNvSpPr>
          <p:nvPr>
            <p:ph type="body" idx="1"/>
          </p:nvPr>
        </p:nvSpPr>
        <p:spPr>
          <a:noFill/>
        </p:spPr>
        <p:txBody>
          <a:bodyPr/>
          <a:lstStyle/>
          <a:p>
            <a:pPr marL="0" lvl="1"/>
            <a:r>
              <a:rPr lang="de-DE" altLang="de-DE" sz="1600">
                <a:latin typeface="Arial" panose="020B0604020202020204" pitchFamily="34" charset="0"/>
              </a:rPr>
              <a:t>Darüber hinausbestehen für Berufsangehörige weitere </a:t>
            </a:r>
            <a:r>
              <a:rPr lang="de-DE" altLang="de-DE" sz="1800" b="1">
                <a:latin typeface="Arial" panose="020B0604020202020204" pitchFamily="34" charset="0"/>
              </a:rPr>
              <a:t>Spezialgesetze</a:t>
            </a:r>
            <a:r>
              <a:rPr lang="de-DE" altLang="de-DE" sz="1600">
                <a:latin typeface="Arial" panose="020B0604020202020204" pitchFamily="34" charset="0"/>
              </a:rPr>
              <a:t>, die aber nicht direkt für die Abschlussprüfung relevant sind</a:t>
            </a:r>
          </a:p>
          <a:p>
            <a:endParaRPr lang="de-DE" altLang="de-DE">
              <a:latin typeface="Arial" panose="020B0604020202020204" pitchFamily="34" charset="0"/>
            </a:endParaRPr>
          </a:p>
        </p:txBody>
      </p:sp>
      <p:sp>
        <p:nvSpPr>
          <p:cNvPr id="54276" name="Foliennummernplatzhalter 3">
            <a:extLst>
              <a:ext uri="{FF2B5EF4-FFF2-40B4-BE49-F238E27FC236}">
                <a16:creationId xmlns:a16="http://schemas.microsoft.com/office/drawing/2014/main" id="{6E23A9A0-D3AF-4B6A-AB33-689FA695CD9A}"/>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E3B9B9-6301-4835-8269-8296C6C9CDF3}" type="slidenum">
              <a:rPr lang="de-DE" altLang="de-DE" sz="1400"/>
              <a:pPr>
                <a:spcBef>
                  <a:spcPct val="0"/>
                </a:spcBef>
              </a:pPr>
              <a:t>14</a:t>
            </a:fld>
            <a:endParaRPr lang="de-DE" altLang="de-DE" sz="1400"/>
          </a:p>
        </p:txBody>
      </p:sp>
    </p:spTree>
    <p:extLst>
      <p:ext uri="{BB962C8B-B14F-4D97-AF65-F5344CB8AC3E}">
        <p14:creationId xmlns:p14="http://schemas.microsoft.com/office/powerpoint/2010/main" val="2189519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a:extLst>
              <a:ext uri="{FF2B5EF4-FFF2-40B4-BE49-F238E27FC236}">
                <a16:creationId xmlns:a16="http://schemas.microsoft.com/office/drawing/2014/main" id="{BD1A5AC2-CC40-437C-B000-10324FB2B8A2}"/>
              </a:ext>
            </a:extLst>
          </p:cNvPr>
          <p:cNvSpPr>
            <a:spLocks noGrp="1" noRot="1" noChangeAspect="1" noChangeArrowheads="1" noTextEdit="1"/>
          </p:cNvSpPr>
          <p:nvPr>
            <p:ph type="sldImg"/>
          </p:nvPr>
        </p:nvSpPr>
        <p:spPr>
          <a:ln/>
        </p:spPr>
      </p:sp>
      <p:sp>
        <p:nvSpPr>
          <p:cNvPr id="56323" name="Notizenplatzhalter 2">
            <a:extLst>
              <a:ext uri="{FF2B5EF4-FFF2-40B4-BE49-F238E27FC236}">
                <a16:creationId xmlns:a16="http://schemas.microsoft.com/office/drawing/2014/main" id="{55F26C47-9BD9-4C53-95CB-6D2EC522EB66}"/>
              </a:ext>
            </a:extLst>
          </p:cNvPr>
          <p:cNvSpPr>
            <a:spLocks noGrp="1" noChangeArrowheads="1"/>
          </p:cNvSpPr>
          <p:nvPr>
            <p:ph type="body" idx="1"/>
          </p:nvPr>
        </p:nvSpPr>
        <p:spPr>
          <a:noFill/>
        </p:spPr>
        <p:txBody>
          <a:bodyPr/>
          <a:lstStyle/>
          <a:p>
            <a:endParaRPr lang="de-DE" altLang="de-DE" dirty="0">
              <a:latin typeface="Arial" panose="020B0604020202020204" pitchFamily="34" charset="0"/>
            </a:endParaRPr>
          </a:p>
        </p:txBody>
      </p:sp>
      <p:sp>
        <p:nvSpPr>
          <p:cNvPr id="56324" name="Foliennummernplatzhalter 3">
            <a:extLst>
              <a:ext uri="{FF2B5EF4-FFF2-40B4-BE49-F238E27FC236}">
                <a16:creationId xmlns:a16="http://schemas.microsoft.com/office/drawing/2014/main" id="{B745C729-8DA7-42CE-963D-6E2F8977430A}"/>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E6466B-0896-437A-9E42-AEC3402DEFBA}" type="slidenum">
              <a:rPr lang="de-DE" altLang="de-DE" sz="1400"/>
              <a:pPr>
                <a:spcBef>
                  <a:spcPct val="0"/>
                </a:spcBef>
              </a:pPr>
              <a:t>15</a:t>
            </a:fld>
            <a:endParaRPr lang="de-DE" altLang="de-DE" sz="14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lienbildplatzhalter 1">
            <a:extLst>
              <a:ext uri="{FF2B5EF4-FFF2-40B4-BE49-F238E27FC236}">
                <a16:creationId xmlns:a16="http://schemas.microsoft.com/office/drawing/2014/main" id="{27FA101B-D5A5-4444-A659-35F9FB585CA8}"/>
              </a:ext>
            </a:extLst>
          </p:cNvPr>
          <p:cNvSpPr>
            <a:spLocks noGrp="1" noRot="1" noChangeAspect="1" noChangeArrowheads="1" noTextEdit="1"/>
          </p:cNvSpPr>
          <p:nvPr>
            <p:ph type="sldImg"/>
          </p:nvPr>
        </p:nvSpPr>
        <p:spPr>
          <a:ln/>
        </p:spPr>
      </p:sp>
      <p:sp>
        <p:nvSpPr>
          <p:cNvPr id="58371" name="Notizenplatzhalter 2">
            <a:extLst>
              <a:ext uri="{FF2B5EF4-FFF2-40B4-BE49-F238E27FC236}">
                <a16:creationId xmlns:a16="http://schemas.microsoft.com/office/drawing/2014/main" id="{E511FBE4-2F06-4AF9-9B7A-569FE0AF7659}"/>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58372" name="Foliennummernplatzhalter 3">
            <a:extLst>
              <a:ext uri="{FF2B5EF4-FFF2-40B4-BE49-F238E27FC236}">
                <a16:creationId xmlns:a16="http://schemas.microsoft.com/office/drawing/2014/main" id="{4667CF89-2000-4E9D-9953-577550136AA3}"/>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00B7D0D-C4E2-44B4-88A7-82CED3068C9B}" type="slidenum">
              <a:rPr lang="de-DE" altLang="de-DE" smtClean="0"/>
              <a:pPr/>
              <a:t>16</a:t>
            </a:fld>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lienbildplatzhalter 1">
            <a:extLst>
              <a:ext uri="{FF2B5EF4-FFF2-40B4-BE49-F238E27FC236}">
                <a16:creationId xmlns:a16="http://schemas.microsoft.com/office/drawing/2014/main" id="{27AC885F-EFD6-4286-A56C-3FC9423DC6CE}"/>
              </a:ext>
            </a:extLst>
          </p:cNvPr>
          <p:cNvSpPr>
            <a:spLocks noGrp="1" noRot="1" noChangeAspect="1" noChangeArrowheads="1" noTextEdit="1"/>
          </p:cNvSpPr>
          <p:nvPr>
            <p:ph type="sldImg"/>
          </p:nvPr>
        </p:nvSpPr>
        <p:spPr>
          <a:ln/>
        </p:spPr>
      </p:sp>
      <p:sp>
        <p:nvSpPr>
          <p:cNvPr id="60419" name="Notizenplatzhalter 2">
            <a:extLst>
              <a:ext uri="{FF2B5EF4-FFF2-40B4-BE49-F238E27FC236}">
                <a16:creationId xmlns:a16="http://schemas.microsoft.com/office/drawing/2014/main" id="{B77DD03B-8CA8-4CC5-82C2-462F4121DB11}"/>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0420" name="Foliennummernplatzhalter 3">
            <a:extLst>
              <a:ext uri="{FF2B5EF4-FFF2-40B4-BE49-F238E27FC236}">
                <a16:creationId xmlns:a16="http://schemas.microsoft.com/office/drawing/2014/main" id="{2AFA29B6-2628-4A4B-B911-7DA37A7BCEC7}"/>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AF81C7C-A35B-4C36-822C-4E62F732FBD2}" type="slidenum">
              <a:rPr lang="de-DE" altLang="de-DE" smtClean="0"/>
              <a:pPr/>
              <a:t>17</a:t>
            </a:fld>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a:extLst>
              <a:ext uri="{FF2B5EF4-FFF2-40B4-BE49-F238E27FC236}">
                <a16:creationId xmlns:a16="http://schemas.microsoft.com/office/drawing/2014/main" id="{F1BFC863-C3D8-406D-8F32-62D1356EBE97}"/>
              </a:ext>
            </a:extLst>
          </p:cNvPr>
          <p:cNvSpPr>
            <a:spLocks noGrp="1" noRot="1" noChangeAspect="1" noChangeArrowheads="1" noTextEdit="1"/>
          </p:cNvSpPr>
          <p:nvPr>
            <p:ph type="sldImg"/>
          </p:nvPr>
        </p:nvSpPr>
        <p:spPr>
          <a:ln/>
        </p:spPr>
      </p:sp>
      <p:sp>
        <p:nvSpPr>
          <p:cNvPr id="62467" name="Notizenplatzhalter 2">
            <a:extLst>
              <a:ext uri="{FF2B5EF4-FFF2-40B4-BE49-F238E27FC236}">
                <a16:creationId xmlns:a16="http://schemas.microsoft.com/office/drawing/2014/main" id="{953C2802-BC24-4543-9163-7B3BA42F70CC}"/>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2468" name="Foliennummernplatzhalter 3">
            <a:extLst>
              <a:ext uri="{FF2B5EF4-FFF2-40B4-BE49-F238E27FC236}">
                <a16:creationId xmlns:a16="http://schemas.microsoft.com/office/drawing/2014/main" id="{D3704B8E-3FB3-41A2-BEF0-D22CD751B08D}"/>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DD7088-C61D-40BE-978B-F3AA54CB3057}" type="slidenum">
              <a:rPr lang="de-DE" altLang="de-DE" smtClean="0"/>
              <a:pPr/>
              <a:t>18</a:t>
            </a:fld>
            <a:endParaRPr lang="de-DE"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lienbildplatzhalter 1">
            <a:extLst>
              <a:ext uri="{FF2B5EF4-FFF2-40B4-BE49-F238E27FC236}">
                <a16:creationId xmlns:a16="http://schemas.microsoft.com/office/drawing/2014/main" id="{F827168D-0EDD-49D6-A804-CF234D745385}"/>
              </a:ext>
            </a:extLst>
          </p:cNvPr>
          <p:cNvSpPr>
            <a:spLocks noGrp="1" noRot="1" noChangeAspect="1" noChangeArrowheads="1" noTextEdit="1"/>
          </p:cNvSpPr>
          <p:nvPr>
            <p:ph type="sldImg"/>
          </p:nvPr>
        </p:nvSpPr>
        <p:spPr>
          <a:ln/>
        </p:spPr>
      </p:sp>
      <p:sp>
        <p:nvSpPr>
          <p:cNvPr id="64515" name="Notizenplatzhalter 2">
            <a:extLst>
              <a:ext uri="{FF2B5EF4-FFF2-40B4-BE49-F238E27FC236}">
                <a16:creationId xmlns:a16="http://schemas.microsoft.com/office/drawing/2014/main" id="{27E0344E-57D1-407E-B38F-5C5CFF6B5CA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4516" name="Foliennummernplatzhalter 3">
            <a:extLst>
              <a:ext uri="{FF2B5EF4-FFF2-40B4-BE49-F238E27FC236}">
                <a16:creationId xmlns:a16="http://schemas.microsoft.com/office/drawing/2014/main" id="{4489F241-67F3-4C34-98B0-58A4859DCDC9}"/>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AFFA85D-5A89-45D6-A478-341C4B797559}" type="slidenum">
              <a:rPr lang="de-DE" altLang="de-DE" smtClean="0"/>
              <a:pPr/>
              <a:t>19</a:t>
            </a:fld>
            <a:endParaRPr lang="de-DE"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Folienbildplatzhalter 1">
            <a:extLst>
              <a:ext uri="{FF2B5EF4-FFF2-40B4-BE49-F238E27FC236}">
                <a16:creationId xmlns:a16="http://schemas.microsoft.com/office/drawing/2014/main" id="{12253342-60E6-4780-A5EB-F14CE0AFB3AF}"/>
              </a:ext>
            </a:extLst>
          </p:cNvPr>
          <p:cNvSpPr>
            <a:spLocks noGrp="1" noRot="1" noChangeAspect="1" noChangeArrowheads="1" noTextEdit="1"/>
          </p:cNvSpPr>
          <p:nvPr>
            <p:ph type="sldImg"/>
          </p:nvPr>
        </p:nvSpPr>
        <p:spPr>
          <a:ln/>
        </p:spPr>
      </p:sp>
      <p:sp>
        <p:nvSpPr>
          <p:cNvPr id="66563" name="Notizenplatzhalter 2">
            <a:extLst>
              <a:ext uri="{FF2B5EF4-FFF2-40B4-BE49-F238E27FC236}">
                <a16:creationId xmlns:a16="http://schemas.microsoft.com/office/drawing/2014/main" id="{749F0AF1-3C59-458E-8F75-6F0F7DDEBFC3}"/>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6564" name="Foliennummernplatzhalter 3">
            <a:extLst>
              <a:ext uri="{FF2B5EF4-FFF2-40B4-BE49-F238E27FC236}">
                <a16:creationId xmlns:a16="http://schemas.microsoft.com/office/drawing/2014/main" id="{DF768510-4669-4405-9997-8F123FD3E7F1}"/>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7743052-440F-4939-94F2-5E5DC39B9FDA}" type="slidenum">
              <a:rPr lang="de-DE" altLang="de-DE" smtClean="0"/>
              <a:pPr/>
              <a:t>20</a:t>
            </a:fld>
            <a:endParaRPr lang="de-DE"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Folienbildplatzhalter 1">
            <a:extLst>
              <a:ext uri="{FF2B5EF4-FFF2-40B4-BE49-F238E27FC236}">
                <a16:creationId xmlns:a16="http://schemas.microsoft.com/office/drawing/2014/main" id="{92A29576-C296-447C-B7CE-DF09A14528E5}"/>
              </a:ext>
            </a:extLst>
          </p:cNvPr>
          <p:cNvSpPr>
            <a:spLocks noGrp="1" noRot="1" noChangeAspect="1" noChangeArrowheads="1" noTextEdit="1"/>
          </p:cNvSpPr>
          <p:nvPr>
            <p:ph type="sldImg"/>
          </p:nvPr>
        </p:nvSpPr>
        <p:spPr>
          <a:ln/>
        </p:spPr>
      </p:sp>
      <p:sp>
        <p:nvSpPr>
          <p:cNvPr id="154627" name="Notizenplatzhalter 2">
            <a:extLst>
              <a:ext uri="{FF2B5EF4-FFF2-40B4-BE49-F238E27FC236}">
                <a16:creationId xmlns:a16="http://schemas.microsoft.com/office/drawing/2014/main" id="{2D61487C-D953-4F4D-9BD9-75A1A7534DA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54628" name="Foliennummernplatzhalter 3">
            <a:extLst>
              <a:ext uri="{FF2B5EF4-FFF2-40B4-BE49-F238E27FC236}">
                <a16:creationId xmlns:a16="http://schemas.microsoft.com/office/drawing/2014/main" id="{E70ED86A-3112-4214-A035-D02E7B92884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50CA3F-32A9-47E2-9E2B-07AF8AD3D44C}" type="slidenum">
              <a:rPr lang="de-DE" altLang="de-DE" smtClean="0"/>
              <a:pPr/>
              <a:t>21</a:t>
            </a:fld>
            <a:endParaRPr lang="de-DE" altLang="de-DE"/>
          </a:p>
        </p:txBody>
      </p:sp>
    </p:spTree>
    <p:extLst>
      <p:ext uri="{BB962C8B-B14F-4D97-AF65-F5344CB8AC3E}">
        <p14:creationId xmlns:p14="http://schemas.microsoft.com/office/powerpoint/2010/main" val="303118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Folienbildplatzhalter 1">
            <a:extLst>
              <a:ext uri="{FF2B5EF4-FFF2-40B4-BE49-F238E27FC236}">
                <a16:creationId xmlns:a16="http://schemas.microsoft.com/office/drawing/2014/main" id="{3A64290C-E56D-4492-B305-539271B6EF64}"/>
              </a:ext>
            </a:extLst>
          </p:cNvPr>
          <p:cNvSpPr>
            <a:spLocks noGrp="1" noRot="1" noChangeAspect="1" noChangeArrowheads="1" noTextEdit="1"/>
          </p:cNvSpPr>
          <p:nvPr>
            <p:ph type="sldImg"/>
          </p:nvPr>
        </p:nvSpPr>
        <p:spPr>
          <a:ln/>
        </p:spPr>
      </p:sp>
      <p:sp>
        <p:nvSpPr>
          <p:cNvPr id="70659" name="Notizenplatzhalter 2">
            <a:extLst>
              <a:ext uri="{FF2B5EF4-FFF2-40B4-BE49-F238E27FC236}">
                <a16:creationId xmlns:a16="http://schemas.microsoft.com/office/drawing/2014/main" id="{53F0391C-2EAB-402B-93F4-4FD7EE5CC8F2}"/>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70660" name="Foliennummernplatzhalter 3">
            <a:extLst>
              <a:ext uri="{FF2B5EF4-FFF2-40B4-BE49-F238E27FC236}">
                <a16:creationId xmlns:a16="http://schemas.microsoft.com/office/drawing/2014/main" id="{FE0A6AB5-A7FC-42ED-82AB-D0BE477C8788}"/>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C252816-5CD1-4CE4-A130-06F7C34F5E47}" type="slidenum">
              <a:rPr lang="de-DE" altLang="de-DE" smtClean="0"/>
              <a:pPr/>
              <a:t>22</a:t>
            </a:fld>
            <a:endParaRPr lang="de-DE" altLang="de-DE"/>
          </a:p>
        </p:txBody>
      </p:sp>
    </p:spTree>
    <p:extLst>
      <p:ext uri="{BB962C8B-B14F-4D97-AF65-F5344CB8AC3E}">
        <p14:creationId xmlns:p14="http://schemas.microsoft.com/office/powerpoint/2010/main" val="1534011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Folienbildplatzhalter 1">
            <a:extLst>
              <a:ext uri="{FF2B5EF4-FFF2-40B4-BE49-F238E27FC236}">
                <a16:creationId xmlns:a16="http://schemas.microsoft.com/office/drawing/2014/main" id="{92A29576-C296-447C-B7CE-DF09A14528E5}"/>
              </a:ext>
            </a:extLst>
          </p:cNvPr>
          <p:cNvSpPr>
            <a:spLocks noGrp="1" noRot="1" noChangeAspect="1" noChangeArrowheads="1" noTextEdit="1"/>
          </p:cNvSpPr>
          <p:nvPr>
            <p:ph type="sldImg"/>
          </p:nvPr>
        </p:nvSpPr>
        <p:spPr>
          <a:ln/>
        </p:spPr>
      </p:sp>
      <p:sp>
        <p:nvSpPr>
          <p:cNvPr id="154627" name="Notizenplatzhalter 2">
            <a:extLst>
              <a:ext uri="{FF2B5EF4-FFF2-40B4-BE49-F238E27FC236}">
                <a16:creationId xmlns:a16="http://schemas.microsoft.com/office/drawing/2014/main" id="{2D61487C-D953-4F4D-9BD9-75A1A7534DA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54628" name="Foliennummernplatzhalter 3">
            <a:extLst>
              <a:ext uri="{FF2B5EF4-FFF2-40B4-BE49-F238E27FC236}">
                <a16:creationId xmlns:a16="http://schemas.microsoft.com/office/drawing/2014/main" id="{E70ED86A-3112-4214-A035-D02E7B92884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50CA3F-32A9-47E2-9E2B-07AF8AD3D44C}" type="slidenum">
              <a:rPr lang="de-DE" altLang="de-DE" smtClean="0"/>
              <a:pPr/>
              <a:t>23</a:t>
            </a:fld>
            <a:endParaRPr lang="de-DE" altLang="de-DE"/>
          </a:p>
        </p:txBody>
      </p:sp>
    </p:spTree>
    <p:extLst>
      <p:ext uri="{BB962C8B-B14F-4D97-AF65-F5344CB8AC3E}">
        <p14:creationId xmlns:p14="http://schemas.microsoft.com/office/powerpoint/2010/main" val="2630952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Folienbildplatzhalter 1">
            <a:extLst>
              <a:ext uri="{FF2B5EF4-FFF2-40B4-BE49-F238E27FC236}">
                <a16:creationId xmlns:a16="http://schemas.microsoft.com/office/drawing/2014/main" id="{92A29576-C296-447C-B7CE-DF09A14528E5}"/>
              </a:ext>
            </a:extLst>
          </p:cNvPr>
          <p:cNvSpPr>
            <a:spLocks noGrp="1" noRot="1" noChangeAspect="1" noChangeArrowheads="1" noTextEdit="1"/>
          </p:cNvSpPr>
          <p:nvPr>
            <p:ph type="sldImg"/>
          </p:nvPr>
        </p:nvSpPr>
        <p:spPr>
          <a:ln/>
        </p:spPr>
      </p:sp>
      <p:sp>
        <p:nvSpPr>
          <p:cNvPr id="154627" name="Notizenplatzhalter 2">
            <a:extLst>
              <a:ext uri="{FF2B5EF4-FFF2-40B4-BE49-F238E27FC236}">
                <a16:creationId xmlns:a16="http://schemas.microsoft.com/office/drawing/2014/main" id="{2D61487C-D953-4F4D-9BD9-75A1A7534DA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54628" name="Foliennummernplatzhalter 3">
            <a:extLst>
              <a:ext uri="{FF2B5EF4-FFF2-40B4-BE49-F238E27FC236}">
                <a16:creationId xmlns:a16="http://schemas.microsoft.com/office/drawing/2014/main" id="{E70ED86A-3112-4214-A035-D02E7B92884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50CA3F-32A9-47E2-9E2B-07AF8AD3D44C}" type="slidenum">
              <a:rPr lang="de-DE" altLang="de-DE" smtClean="0"/>
              <a:pPr/>
              <a:t>24</a:t>
            </a:fld>
            <a:endParaRPr lang="de-DE" altLang="de-DE"/>
          </a:p>
        </p:txBody>
      </p:sp>
    </p:spTree>
    <p:extLst>
      <p:ext uri="{BB962C8B-B14F-4D97-AF65-F5344CB8AC3E}">
        <p14:creationId xmlns:p14="http://schemas.microsoft.com/office/powerpoint/2010/main" val="18752804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Folienbildplatzhalter 1">
            <a:extLst>
              <a:ext uri="{FF2B5EF4-FFF2-40B4-BE49-F238E27FC236}">
                <a16:creationId xmlns:a16="http://schemas.microsoft.com/office/drawing/2014/main" id="{92A29576-C296-447C-B7CE-DF09A14528E5}"/>
              </a:ext>
            </a:extLst>
          </p:cNvPr>
          <p:cNvSpPr>
            <a:spLocks noGrp="1" noRot="1" noChangeAspect="1" noChangeArrowheads="1" noTextEdit="1"/>
          </p:cNvSpPr>
          <p:nvPr>
            <p:ph type="sldImg"/>
          </p:nvPr>
        </p:nvSpPr>
        <p:spPr>
          <a:ln/>
        </p:spPr>
      </p:sp>
      <p:sp>
        <p:nvSpPr>
          <p:cNvPr id="154627" name="Notizenplatzhalter 2">
            <a:extLst>
              <a:ext uri="{FF2B5EF4-FFF2-40B4-BE49-F238E27FC236}">
                <a16:creationId xmlns:a16="http://schemas.microsoft.com/office/drawing/2014/main" id="{2D61487C-D953-4F4D-9BD9-75A1A7534DA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54628" name="Foliennummernplatzhalter 3">
            <a:extLst>
              <a:ext uri="{FF2B5EF4-FFF2-40B4-BE49-F238E27FC236}">
                <a16:creationId xmlns:a16="http://schemas.microsoft.com/office/drawing/2014/main" id="{E70ED86A-3112-4214-A035-D02E7B92884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50CA3F-32A9-47E2-9E2B-07AF8AD3D44C}" type="slidenum">
              <a:rPr lang="de-DE" altLang="de-DE" smtClean="0"/>
              <a:pPr/>
              <a:t>25</a:t>
            </a:fld>
            <a:endParaRPr lang="de-DE" altLang="de-DE"/>
          </a:p>
        </p:txBody>
      </p:sp>
    </p:spTree>
    <p:extLst>
      <p:ext uri="{BB962C8B-B14F-4D97-AF65-F5344CB8AC3E}">
        <p14:creationId xmlns:p14="http://schemas.microsoft.com/office/powerpoint/2010/main" val="2398631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Folienbildplatzhalter 1">
            <a:extLst>
              <a:ext uri="{FF2B5EF4-FFF2-40B4-BE49-F238E27FC236}">
                <a16:creationId xmlns:a16="http://schemas.microsoft.com/office/drawing/2014/main" id="{92A29576-C296-447C-B7CE-DF09A14528E5}"/>
              </a:ext>
            </a:extLst>
          </p:cNvPr>
          <p:cNvSpPr>
            <a:spLocks noGrp="1" noRot="1" noChangeAspect="1" noChangeArrowheads="1" noTextEdit="1"/>
          </p:cNvSpPr>
          <p:nvPr>
            <p:ph type="sldImg"/>
          </p:nvPr>
        </p:nvSpPr>
        <p:spPr>
          <a:ln/>
        </p:spPr>
      </p:sp>
      <p:sp>
        <p:nvSpPr>
          <p:cNvPr id="154627" name="Notizenplatzhalter 2">
            <a:extLst>
              <a:ext uri="{FF2B5EF4-FFF2-40B4-BE49-F238E27FC236}">
                <a16:creationId xmlns:a16="http://schemas.microsoft.com/office/drawing/2014/main" id="{2D61487C-D953-4F4D-9BD9-75A1A7534DA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54628" name="Foliennummernplatzhalter 3">
            <a:extLst>
              <a:ext uri="{FF2B5EF4-FFF2-40B4-BE49-F238E27FC236}">
                <a16:creationId xmlns:a16="http://schemas.microsoft.com/office/drawing/2014/main" id="{E70ED86A-3112-4214-A035-D02E7B92884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50CA3F-32A9-47E2-9E2B-07AF8AD3D44C}" type="slidenum">
              <a:rPr lang="de-DE" altLang="de-DE" smtClean="0"/>
              <a:pPr/>
              <a:t>26</a:t>
            </a:fld>
            <a:endParaRPr lang="de-DE" altLang="de-DE"/>
          </a:p>
        </p:txBody>
      </p:sp>
    </p:spTree>
    <p:extLst>
      <p:ext uri="{BB962C8B-B14F-4D97-AF65-F5344CB8AC3E}">
        <p14:creationId xmlns:p14="http://schemas.microsoft.com/office/powerpoint/2010/main" val="3645829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Folienbildplatzhalter 1">
            <a:extLst>
              <a:ext uri="{FF2B5EF4-FFF2-40B4-BE49-F238E27FC236}">
                <a16:creationId xmlns:a16="http://schemas.microsoft.com/office/drawing/2014/main" id="{92A29576-C296-447C-B7CE-DF09A14528E5}"/>
              </a:ext>
            </a:extLst>
          </p:cNvPr>
          <p:cNvSpPr>
            <a:spLocks noGrp="1" noRot="1" noChangeAspect="1" noChangeArrowheads="1" noTextEdit="1"/>
          </p:cNvSpPr>
          <p:nvPr>
            <p:ph type="sldImg"/>
          </p:nvPr>
        </p:nvSpPr>
        <p:spPr>
          <a:ln/>
        </p:spPr>
      </p:sp>
      <p:sp>
        <p:nvSpPr>
          <p:cNvPr id="154627" name="Notizenplatzhalter 2">
            <a:extLst>
              <a:ext uri="{FF2B5EF4-FFF2-40B4-BE49-F238E27FC236}">
                <a16:creationId xmlns:a16="http://schemas.microsoft.com/office/drawing/2014/main" id="{2D61487C-D953-4F4D-9BD9-75A1A7534DA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54628" name="Foliennummernplatzhalter 3">
            <a:extLst>
              <a:ext uri="{FF2B5EF4-FFF2-40B4-BE49-F238E27FC236}">
                <a16:creationId xmlns:a16="http://schemas.microsoft.com/office/drawing/2014/main" id="{E70ED86A-3112-4214-A035-D02E7B92884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50CA3F-32A9-47E2-9E2B-07AF8AD3D44C}" type="slidenum">
              <a:rPr lang="de-DE" altLang="de-DE" smtClean="0"/>
              <a:pPr/>
              <a:t>27</a:t>
            </a:fld>
            <a:endParaRPr lang="de-DE" altLang="de-DE"/>
          </a:p>
        </p:txBody>
      </p:sp>
    </p:spTree>
    <p:extLst>
      <p:ext uri="{BB962C8B-B14F-4D97-AF65-F5344CB8AC3E}">
        <p14:creationId xmlns:p14="http://schemas.microsoft.com/office/powerpoint/2010/main" val="16998660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bildplatzhalter 1">
            <a:extLst>
              <a:ext uri="{FF2B5EF4-FFF2-40B4-BE49-F238E27FC236}">
                <a16:creationId xmlns:a16="http://schemas.microsoft.com/office/drawing/2014/main" id="{5F811938-51DC-4726-B538-534E7B99FCA5}"/>
              </a:ext>
            </a:extLst>
          </p:cNvPr>
          <p:cNvSpPr>
            <a:spLocks noGrp="1" noRot="1" noChangeAspect="1" noChangeArrowheads="1" noTextEdit="1"/>
          </p:cNvSpPr>
          <p:nvPr>
            <p:ph type="sldImg"/>
          </p:nvPr>
        </p:nvSpPr>
        <p:spPr>
          <a:ln/>
        </p:spPr>
      </p:sp>
      <p:sp>
        <p:nvSpPr>
          <p:cNvPr id="68611" name="Notizenplatzhalter 2">
            <a:extLst>
              <a:ext uri="{FF2B5EF4-FFF2-40B4-BE49-F238E27FC236}">
                <a16:creationId xmlns:a16="http://schemas.microsoft.com/office/drawing/2014/main" id="{B2B03DAD-4E22-42FD-82C2-71C75B7B12BC}"/>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8612" name="Foliennummernplatzhalter 3">
            <a:extLst>
              <a:ext uri="{FF2B5EF4-FFF2-40B4-BE49-F238E27FC236}">
                <a16:creationId xmlns:a16="http://schemas.microsoft.com/office/drawing/2014/main" id="{13EA133C-F885-4B96-AAC5-80959E334D54}"/>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C304F0A-4105-4C37-904A-FB5A2DCB7FCF}" type="slidenum">
              <a:rPr lang="de-DE" altLang="de-DE" smtClean="0"/>
              <a:pPr/>
              <a:t>28</a:t>
            </a:fld>
            <a:endParaRPr lang="de-DE"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Folienbildplatzhalter 1">
            <a:extLst>
              <a:ext uri="{FF2B5EF4-FFF2-40B4-BE49-F238E27FC236}">
                <a16:creationId xmlns:a16="http://schemas.microsoft.com/office/drawing/2014/main" id="{3A64290C-E56D-4492-B305-539271B6EF64}"/>
              </a:ext>
            </a:extLst>
          </p:cNvPr>
          <p:cNvSpPr>
            <a:spLocks noGrp="1" noRot="1" noChangeAspect="1" noChangeArrowheads="1" noTextEdit="1"/>
          </p:cNvSpPr>
          <p:nvPr>
            <p:ph type="sldImg"/>
          </p:nvPr>
        </p:nvSpPr>
        <p:spPr>
          <a:ln/>
        </p:spPr>
      </p:sp>
      <p:sp>
        <p:nvSpPr>
          <p:cNvPr id="70659" name="Notizenplatzhalter 2">
            <a:extLst>
              <a:ext uri="{FF2B5EF4-FFF2-40B4-BE49-F238E27FC236}">
                <a16:creationId xmlns:a16="http://schemas.microsoft.com/office/drawing/2014/main" id="{53F0391C-2EAB-402B-93F4-4FD7EE5CC8F2}"/>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70660" name="Foliennummernplatzhalter 3">
            <a:extLst>
              <a:ext uri="{FF2B5EF4-FFF2-40B4-BE49-F238E27FC236}">
                <a16:creationId xmlns:a16="http://schemas.microsoft.com/office/drawing/2014/main" id="{FE0A6AB5-A7FC-42ED-82AB-D0BE477C8788}"/>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C252816-5CD1-4CE4-A130-06F7C34F5E47}" type="slidenum">
              <a:rPr lang="de-DE" altLang="de-DE" smtClean="0"/>
              <a:pPr/>
              <a:t>29</a:t>
            </a:fld>
            <a:endParaRPr lang="de-DE" altLang="de-DE"/>
          </a:p>
        </p:txBody>
      </p:sp>
    </p:spTree>
    <p:extLst>
      <p:ext uri="{BB962C8B-B14F-4D97-AF65-F5344CB8AC3E}">
        <p14:creationId xmlns:p14="http://schemas.microsoft.com/office/powerpoint/2010/main" val="15340112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Folienbildplatzhalter 1">
            <a:extLst>
              <a:ext uri="{FF2B5EF4-FFF2-40B4-BE49-F238E27FC236}">
                <a16:creationId xmlns:a16="http://schemas.microsoft.com/office/drawing/2014/main" id="{53020C85-0957-4C32-82C2-7182EDF5BD05}"/>
              </a:ext>
            </a:extLst>
          </p:cNvPr>
          <p:cNvSpPr>
            <a:spLocks noGrp="1" noRot="1" noChangeAspect="1" noChangeArrowheads="1" noTextEdit="1"/>
          </p:cNvSpPr>
          <p:nvPr>
            <p:ph type="sldImg"/>
          </p:nvPr>
        </p:nvSpPr>
        <p:spPr>
          <a:ln/>
        </p:spPr>
      </p:sp>
      <p:sp>
        <p:nvSpPr>
          <p:cNvPr id="78851" name="Notizenplatzhalter 2">
            <a:extLst>
              <a:ext uri="{FF2B5EF4-FFF2-40B4-BE49-F238E27FC236}">
                <a16:creationId xmlns:a16="http://schemas.microsoft.com/office/drawing/2014/main" id="{827B4375-EBA8-4F1C-B058-B35755EC8DC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78852" name="Foliennummernplatzhalter 3">
            <a:extLst>
              <a:ext uri="{FF2B5EF4-FFF2-40B4-BE49-F238E27FC236}">
                <a16:creationId xmlns:a16="http://schemas.microsoft.com/office/drawing/2014/main" id="{1E50116A-0A77-46F9-9656-8988F3ADFE6A}"/>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256561-12EE-44C7-9ADB-8BE8B2C2B255}" type="slidenum">
              <a:rPr lang="de-DE" altLang="de-DE" sz="1400"/>
              <a:pPr>
                <a:spcBef>
                  <a:spcPct val="0"/>
                </a:spcBef>
              </a:pPr>
              <a:t>30</a:t>
            </a:fld>
            <a:endParaRPr lang="de-DE" altLang="de-DE" sz="14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Folienbildplatzhalter 1">
            <a:extLst>
              <a:ext uri="{FF2B5EF4-FFF2-40B4-BE49-F238E27FC236}">
                <a16:creationId xmlns:a16="http://schemas.microsoft.com/office/drawing/2014/main" id="{A005FC5B-34CE-4656-B3D6-F85C91EFCD50}"/>
              </a:ext>
            </a:extLst>
          </p:cNvPr>
          <p:cNvSpPr>
            <a:spLocks noGrp="1" noRot="1" noChangeAspect="1" noChangeArrowheads="1" noTextEdit="1"/>
          </p:cNvSpPr>
          <p:nvPr>
            <p:ph type="sldImg"/>
          </p:nvPr>
        </p:nvSpPr>
        <p:spPr>
          <a:ln/>
        </p:spPr>
      </p:sp>
      <p:sp>
        <p:nvSpPr>
          <p:cNvPr id="80899" name="Notizenplatzhalter 2">
            <a:extLst>
              <a:ext uri="{FF2B5EF4-FFF2-40B4-BE49-F238E27FC236}">
                <a16:creationId xmlns:a16="http://schemas.microsoft.com/office/drawing/2014/main" id="{DA37910F-C713-4B99-8C54-536836506007}"/>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0900" name="Foliennummernplatzhalter 3">
            <a:extLst>
              <a:ext uri="{FF2B5EF4-FFF2-40B4-BE49-F238E27FC236}">
                <a16:creationId xmlns:a16="http://schemas.microsoft.com/office/drawing/2014/main" id="{FD05B636-8C89-469C-8D73-0BBCD6A9E2C5}"/>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05573C1-910D-4DF4-92D6-FFA37AEDDFEE}" type="slidenum">
              <a:rPr lang="de-DE" altLang="de-DE" smtClean="0"/>
              <a:pPr/>
              <a:t>31</a:t>
            </a:fld>
            <a:endParaRPr lang="de-DE"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Folienbildplatzhalter 1">
            <a:extLst>
              <a:ext uri="{FF2B5EF4-FFF2-40B4-BE49-F238E27FC236}">
                <a16:creationId xmlns:a16="http://schemas.microsoft.com/office/drawing/2014/main" id="{DE5C033D-77D1-4AA0-BC05-0393F99007A8}"/>
              </a:ext>
            </a:extLst>
          </p:cNvPr>
          <p:cNvSpPr>
            <a:spLocks noGrp="1" noRot="1" noChangeAspect="1" noChangeArrowheads="1" noTextEdit="1"/>
          </p:cNvSpPr>
          <p:nvPr>
            <p:ph type="sldImg"/>
          </p:nvPr>
        </p:nvSpPr>
        <p:spPr>
          <a:ln/>
        </p:spPr>
      </p:sp>
      <p:sp>
        <p:nvSpPr>
          <p:cNvPr id="84995" name="Notizenplatzhalter 2">
            <a:extLst>
              <a:ext uri="{FF2B5EF4-FFF2-40B4-BE49-F238E27FC236}">
                <a16:creationId xmlns:a16="http://schemas.microsoft.com/office/drawing/2014/main" id="{E5D1768F-5F8B-4EF3-B1C5-38176610977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4996" name="Foliennummernplatzhalter 3">
            <a:extLst>
              <a:ext uri="{FF2B5EF4-FFF2-40B4-BE49-F238E27FC236}">
                <a16:creationId xmlns:a16="http://schemas.microsoft.com/office/drawing/2014/main" id="{D6279E6A-F78F-4AE9-9C09-6DDF1479D5A7}"/>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3A12044-2FBC-460D-8DCC-9AAEF01A23BF}" type="slidenum">
              <a:rPr lang="de-DE" altLang="de-DE" smtClean="0"/>
              <a:pPr/>
              <a:t>32</a:t>
            </a:fld>
            <a:endParaRPr lang="de-DE"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Folienbildplatzhalter 1">
            <a:extLst>
              <a:ext uri="{FF2B5EF4-FFF2-40B4-BE49-F238E27FC236}">
                <a16:creationId xmlns:a16="http://schemas.microsoft.com/office/drawing/2014/main" id="{90AA8C14-9F64-4D6D-88FA-163A26A5496C}"/>
              </a:ext>
            </a:extLst>
          </p:cNvPr>
          <p:cNvSpPr>
            <a:spLocks noGrp="1" noRot="1" noChangeAspect="1" noChangeArrowheads="1" noTextEdit="1"/>
          </p:cNvSpPr>
          <p:nvPr>
            <p:ph type="sldImg"/>
          </p:nvPr>
        </p:nvSpPr>
        <p:spPr>
          <a:ln/>
        </p:spPr>
      </p:sp>
      <p:sp>
        <p:nvSpPr>
          <p:cNvPr id="87043" name="Notizenplatzhalter 2">
            <a:extLst>
              <a:ext uri="{FF2B5EF4-FFF2-40B4-BE49-F238E27FC236}">
                <a16:creationId xmlns:a16="http://schemas.microsoft.com/office/drawing/2014/main" id="{F607543C-6E0C-40FF-8FE4-282804BF1A3C}"/>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7044" name="Foliennummernplatzhalter 3">
            <a:extLst>
              <a:ext uri="{FF2B5EF4-FFF2-40B4-BE49-F238E27FC236}">
                <a16:creationId xmlns:a16="http://schemas.microsoft.com/office/drawing/2014/main" id="{C7979E5E-D21C-4A0C-AF11-A92B155818BC}"/>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C6D2ABC-A114-4E4C-95B4-BCCBB1401F7F}" type="slidenum">
              <a:rPr lang="de-DE" altLang="de-DE" smtClean="0"/>
              <a:pPr/>
              <a:t>33</a:t>
            </a:fld>
            <a:endParaRPr lang="de-DE"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Folienbildplatzhalter 1">
            <a:extLst>
              <a:ext uri="{FF2B5EF4-FFF2-40B4-BE49-F238E27FC236}">
                <a16:creationId xmlns:a16="http://schemas.microsoft.com/office/drawing/2014/main" id="{A81357ED-07D4-41F5-A394-1CB3B0CD4B82}"/>
              </a:ext>
            </a:extLst>
          </p:cNvPr>
          <p:cNvSpPr>
            <a:spLocks noGrp="1" noRot="1" noChangeAspect="1" noChangeArrowheads="1" noTextEdit="1"/>
          </p:cNvSpPr>
          <p:nvPr>
            <p:ph type="sldImg"/>
          </p:nvPr>
        </p:nvSpPr>
        <p:spPr>
          <a:ln/>
        </p:spPr>
      </p:sp>
      <p:sp>
        <p:nvSpPr>
          <p:cNvPr id="89091" name="Notizenplatzhalter 2">
            <a:extLst>
              <a:ext uri="{FF2B5EF4-FFF2-40B4-BE49-F238E27FC236}">
                <a16:creationId xmlns:a16="http://schemas.microsoft.com/office/drawing/2014/main" id="{EFC99199-289F-4562-A3C0-C9351968BAB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9092" name="Foliennummernplatzhalter 3">
            <a:extLst>
              <a:ext uri="{FF2B5EF4-FFF2-40B4-BE49-F238E27FC236}">
                <a16:creationId xmlns:a16="http://schemas.microsoft.com/office/drawing/2014/main" id="{4F72F216-7EF3-41FC-B429-8ADEA23D5CE4}"/>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00B7E4B-51DA-4C4F-BCD5-FCE345478E75}" type="slidenum">
              <a:rPr lang="de-DE" altLang="de-DE" smtClean="0"/>
              <a:pPr/>
              <a:t>34</a:t>
            </a:fld>
            <a:endParaRPr lang="de-DE"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Folienbildplatzhalter 1">
            <a:extLst>
              <a:ext uri="{FF2B5EF4-FFF2-40B4-BE49-F238E27FC236}">
                <a16:creationId xmlns:a16="http://schemas.microsoft.com/office/drawing/2014/main" id="{A81357ED-07D4-41F5-A394-1CB3B0CD4B82}"/>
              </a:ext>
            </a:extLst>
          </p:cNvPr>
          <p:cNvSpPr>
            <a:spLocks noGrp="1" noRot="1" noChangeAspect="1" noChangeArrowheads="1" noTextEdit="1"/>
          </p:cNvSpPr>
          <p:nvPr>
            <p:ph type="sldImg"/>
          </p:nvPr>
        </p:nvSpPr>
        <p:spPr>
          <a:ln/>
        </p:spPr>
      </p:sp>
      <p:sp>
        <p:nvSpPr>
          <p:cNvPr id="89091" name="Notizenplatzhalter 2">
            <a:extLst>
              <a:ext uri="{FF2B5EF4-FFF2-40B4-BE49-F238E27FC236}">
                <a16:creationId xmlns:a16="http://schemas.microsoft.com/office/drawing/2014/main" id="{EFC99199-289F-4562-A3C0-C9351968BAB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9092" name="Foliennummernplatzhalter 3">
            <a:extLst>
              <a:ext uri="{FF2B5EF4-FFF2-40B4-BE49-F238E27FC236}">
                <a16:creationId xmlns:a16="http://schemas.microsoft.com/office/drawing/2014/main" id="{4F72F216-7EF3-41FC-B429-8ADEA23D5CE4}"/>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00B7E4B-51DA-4C4F-BCD5-FCE345478E75}" type="slidenum">
              <a:rPr lang="de-DE" altLang="de-DE" smtClean="0"/>
              <a:pPr/>
              <a:t>35</a:t>
            </a:fld>
            <a:endParaRPr lang="de-DE" altLang="de-DE"/>
          </a:p>
        </p:txBody>
      </p:sp>
    </p:spTree>
    <p:extLst>
      <p:ext uri="{BB962C8B-B14F-4D97-AF65-F5344CB8AC3E}">
        <p14:creationId xmlns:p14="http://schemas.microsoft.com/office/powerpoint/2010/main" val="35979584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Folienbildplatzhalter 1">
            <a:extLst>
              <a:ext uri="{FF2B5EF4-FFF2-40B4-BE49-F238E27FC236}">
                <a16:creationId xmlns:a16="http://schemas.microsoft.com/office/drawing/2014/main" id="{198D4B2E-3993-4415-A4CE-1C4FCC0682DC}"/>
              </a:ext>
            </a:extLst>
          </p:cNvPr>
          <p:cNvSpPr>
            <a:spLocks noGrp="1" noRot="1" noChangeAspect="1" noChangeArrowheads="1" noTextEdit="1"/>
          </p:cNvSpPr>
          <p:nvPr>
            <p:ph type="sldImg"/>
          </p:nvPr>
        </p:nvSpPr>
        <p:spPr>
          <a:ln/>
        </p:spPr>
      </p:sp>
      <p:sp>
        <p:nvSpPr>
          <p:cNvPr id="93187" name="Notizenplatzhalter 2">
            <a:extLst>
              <a:ext uri="{FF2B5EF4-FFF2-40B4-BE49-F238E27FC236}">
                <a16:creationId xmlns:a16="http://schemas.microsoft.com/office/drawing/2014/main" id="{B0C1D113-EEFC-48CF-9AE9-4CDEFA3C655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93188" name="Foliennummernplatzhalter 3">
            <a:extLst>
              <a:ext uri="{FF2B5EF4-FFF2-40B4-BE49-F238E27FC236}">
                <a16:creationId xmlns:a16="http://schemas.microsoft.com/office/drawing/2014/main" id="{040D009A-C41B-4B10-9005-A3C70C9D7110}"/>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5D0BF00-6FF7-4FCC-A3A9-06222C039772}" type="slidenum">
              <a:rPr lang="de-DE" altLang="de-DE" smtClean="0"/>
              <a:pPr/>
              <a:t>36</a:t>
            </a:fld>
            <a:endParaRPr lang="de-DE"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Folienbildplatzhalter 1">
            <a:extLst>
              <a:ext uri="{FF2B5EF4-FFF2-40B4-BE49-F238E27FC236}">
                <a16:creationId xmlns:a16="http://schemas.microsoft.com/office/drawing/2014/main" id="{198D4B2E-3993-4415-A4CE-1C4FCC0682DC}"/>
              </a:ext>
            </a:extLst>
          </p:cNvPr>
          <p:cNvSpPr>
            <a:spLocks noGrp="1" noRot="1" noChangeAspect="1" noChangeArrowheads="1" noTextEdit="1"/>
          </p:cNvSpPr>
          <p:nvPr>
            <p:ph type="sldImg"/>
          </p:nvPr>
        </p:nvSpPr>
        <p:spPr>
          <a:ln/>
        </p:spPr>
      </p:sp>
      <p:sp>
        <p:nvSpPr>
          <p:cNvPr id="93187" name="Notizenplatzhalter 2">
            <a:extLst>
              <a:ext uri="{FF2B5EF4-FFF2-40B4-BE49-F238E27FC236}">
                <a16:creationId xmlns:a16="http://schemas.microsoft.com/office/drawing/2014/main" id="{B0C1D113-EEFC-48CF-9AE9-4CDEFA3C655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93188" name="Foliennummernplatzhalter 3">
            <a:extLst>
              <a:ext uri="{FF2B5EF4-FFF2-40B4-BE49-F238E27FC236}">
                <a16:creationId xmlns:a16="http://schemas.microsoft.com/office/drawing/2014/main" id="{040D009A-C41B-4B10-9005-A3C70C9D7110}"/>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5D0BF00-6FF7-4FCC-A3A9-06222C039772}" type="slidenum">
              <a:rPr lang="de-DE" altLang="de-DE" smtClean="0"/>
              <a:pPr/>
              <a:t>37</a:t>
            </a:fld>
            <a:endParaRPr lang="de-DE" altLang="de-DE"/>
          </a:p>
        </p:txBody>
      </p:sp>
    </p:spTree>
    <p:extLst>
      <p:ext uri="{BB962C8B-B14F-4D97-AF65-F5344CB8AC3E}">
        <p14:creationId xmlns:p14="http://schemas.microsoft.com/office/powerpoint/2010/main" val="20576156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Folienbildplatzhalter 1">
            <a:extLst>
              <a:ext uri="{FF2B5EF4-FFF2-40B4-BE49-F238E27FC236}">
                <a16:creationId xmlns:a16="http://schemas.microsoft.com/office/drawing/2014/main" id="{198D4B2E-3993-4415-A4CE-1C4FCC0682DC}"/>
              </a:ext>
            </a:extLst>
          </p:cNvPr>
          <p:cNvSpPr>
            <a:spLocks noGrp="1" noRot="1" noChangeAspect="1" noChangeArrowheads="1" noTextEdit="1"/>
          </p:cNvSpPr>
          <p:nvPr>
            <p:ph type="sldImg"/>
          </p:nvPr>
        </p:nvSpPr>
        <p:spPr>
          <a:ln/>
        </p:spPr>
      </p:sp>
      <p:sp>
        <p:nvSpPr>
          <p:cNvPr id="93187" name="Notizenplatzhalter 2">
            <a:extLst>
              <a:ext uri="{FF2B5EF4-FFF2-40B4-BE49-F238E27FC236}">
                <a16:creationId xmlns:a16="http://schemas.microsoft.com/office/drawing/2014/main" id="{B0C1D113-EEFC-48CF-9AE9-4CDEFA3C655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93188" name="Foliennummernplatzhalter 3">
            <a:extLst>
              <a:ext uri="{FF2B5EF4-FFF2-40B4-BE49-F238E27FC236}">
                <a16:creationId xmlns:a16="http://schemas.microsoft.com/office/drawing/2014/main" id="{040D009A-C41B-4B10-9005-A3C70C9D7110}"/>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5D0BF00-6FF7-4FCC-A3A9-06222C039772}" type="slidenum">
              <a:rPr lang="de-DE" altLang="de-DE" smtClean="0"/>
              <a:pPr/>
              <a:t>38</a:t>
            </a:fld>
            <a:endParaRPr lang="de-DE" altLang="de-DE"/>
          </a:p>
        </p:txBody>
      </p:sp>
    </p:spTree>
    <p:extLst>
      <p:ext uri="{BB962C8B-B14F-4D97-AF65-F5344CB8AC3E}">
        <p14:creationId xmlns:p14="http://schemas.microsoft.com/office/powerpoint/2010/main" val="17820296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Folienbildplatzhalter 1">
            <a:extLst>
              <a:ext uri="{FF2B5EF4-FFF2-40B4-BE49-F238E27FC236}">
                <a16:creationId xmlns:a16="http://schemas.microsoft.com/office/drawing/2014/main" id="{198D4B2E-3993-4415-A4CE-1C4FCC0682DC}"/>
              </a:ext>
            </a:extLst>
          </p:cNvPr>
          <p:cNvSpPr>
            <a:spLocks noGrp="1" noRot="1" noChangeAspect="1" noChangeArrowheads="1" noTextEdit="1"/>
          </p:cNvSpPr>
          <p:nvPr>
            <p:ph type="sldImg"/>
          </p:nvPr>
        </p:nvSpPr>
        <p:spPr>
          <a:ln/>
        </p:spPr>
      </p:sp>
      <p:sp>
        <p:nvSpPr>
          <p:cNvPr id="93187" name="Notizenplatzhalter 2">
            <a:extLst>
              <a:ext uri="{FF2B5EF4-FFF2-40B4-BE49-F238E27FC236}">
                <a16:creationId xmlns:a16="http://schemas.microsoft.com/office/drawing/2014/main" id="{B0C1D113-EEFC-48CF-9AE9-4CDEFA3C655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93188" name="Foliennummernplatzhalter 3">
            <a:extLst>
              <a:ext uri="{FF2B5EF4-FFF2-40B4-BE49-F238E27FC236}">
                <a16:creationId xmlns:a16="http://schemas.microsoft.com/office/drawing/2014/main" id="{040D009A-C41B-4B10-9005-A3C70C9D7110}"/>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5D0BF00-6FF7-4FCC-A3A9-06222C039772}" type="slidenum">
              <a:rPr lang="de-DE" altLang="de-DE" smtClean="0"/>
              <a:pPr/>
              <a:t>39</a:t>
            </a:fld>
            <a:endParaRPr lang="de-DE" altLang="de-DE"/>
          </a:p>
        </p:txBody>
      </p:sp>
    </p:spTree>
    <p:extLst>
      <p:ext uri="{BB962C8B-B14F-4D97-AF65-F5344CB8AC3E}">
        <p14:creationId xmlns:p14="http://schemas.microsoft.com/office/powerpoint/2010/main" val="35774202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Folienbildplatzhalter 1">
            <a:extLst>
              <a:ext uri="{FF2B5EF4-FFF2-40B4-BE49-F238E27FC236}">
                <a16:creationId xmlns:a16="http://schemas.microsoft.com/office/drawing/2014/main" id="{A6265C0C-B224-4FC2-86FA-C1B735850568}"/>
              </a:ext>
            </a:extLst>
          </p:cNvPr>
          <p:cNvSpPr>
            <a:spLocks noGrp="1" noRot="1" noChangeAspect="1" noChangeArrowheads="1" noTextEdit="1"/>
          </p:cNvSpPr>
          <p:nvPr>
            <p:ph type="sldImg"/>
          </p:nvPr>
        </p:nvSpPr>
        <p:spPr>
          <a:ln/>
        </p:spPr>
      </p:sp>
      <p:sp>
        <p:nvSpPr>
          <p:cNvPr id="95235" name="Notizenplatzhalter 2">
            <a:extLst>
              <a:ext uri="{FF2B5EF4-FFF2-40B4-BE49-F238E27FC236}">
                <a16:creationId xmlns:a16="http://schemas.microsoft.com/office/drawing/2014/main" id="{82AFB3EE-27F5-4496-A4FD-6FCA46FAA6FB}"/>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95236" name="Foliennummernplatzhalter 3">
            <a:extLst>
              <a:ext uri="{FF2B5EF4-FFF2-40B4-BE49-F238E27FC236}">
                <a16:creationId xmlns:a16="http://schemas.microsoft.com/office/drawing/2014/main" id="{928D9B27-9F44-4A07-B161-403558015DBE}"/>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540698E-6E4A-4888-A833-B339A10A67BE}" type="slidenum">
              <a:rPr lang="de-DE" altLang="de-DE" smtClean="0"/>
              <a:pPr/>
              <a:t>40</a:t>
            </a:fld>
            <a:endParaRPr lang="de-DE"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Folienbildplatzhalter 1">
            <a:extLst>
              <a:ext uri="{FF2B5EF4-FFF2-40B4-BE49-F238E27FC236}">
                <a16:creationId xmlns:a16="http://schemas.microsoft.com/office/drawing/2014/main" id="{A56ECCEC-251C-451C-B562-7A6306082B2C}"/>
              </a:ext>
            </a:extLst>
          </p:cNvPr>
          <p:cNvSpPr>
            <a:spLocks noGrp="1" noRot="1" noChangeAspect="1" noChangeArrowheads="1" noTextEdit="1"/>
          </p:cNvSpPr>
          <p:nvPr>
            <p:ph type="sldImg"/>
          </p:nvPr>
        </p:nvSpPr>
        <p:spPr>
          <a:ln/>
        </p:spPr>
      </p:sp>
      <p:sp>
        <p:nvSpPr>
          <p:cNvPr id="97283" name="Notizenplatzhalter 2">
            <a:extLst>
              <a:ext uri="{FF2B5EF4-FFF2-40B4-BE49-F238E27FC236}">
                <a16:creationId xmlns:a16="http://schemas.microsoft.com/office/drawing/2014/main" id="{2033698F-B105-4FD9-ADEC-E9CB51CACE84}"/>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97284" name="Foliennummernplatzhalter 3">
            <a:extLst>
              <a:ext uri="{FF2B5EF4-FFF2-40B4-BE49-F238E27FC236}">
                <a16:creationId xmlns:a16="http://schemas.microsoft.com/office/drawing/2014/main" id="{FDF3E152-6D58-4E60-A7CE-4812C62DFB91}"/>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B8AB95C-4320-4696-A4D7-2F977EE7FC1C}" type="slidenum">
              <a:rPr lang="de-DE" altLang="de-DE" smtClean="0"/>
              <a:pPr/>
              <a:t>41</a:t>
            </a:fld>
            <a:endParaRPr lang="de-DE"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Folienbildplatzhalter 1">
            <a:extLst>
              <a:ext uri="{FF2B5EF4-FFF2-40B4-BE49-F238E27FC236}">
                <a16:creationId xmlns:a16="http://schemas.microsoft.com/office/drawing/2014/main" id="{3CCA979E-3B97-494B-AF3C-5A324C8C1D8F}"/>
              </a:ext>
            </a:extLst>
          </p:cNvPr>
          <p:cNvSpPr>
            <a:spLocks noGrp="1" noRot="1" noChangeAspect="1" noChangeArrowheads="1" noTextEdit="1"/>
          </p:cNvSpPr>
          <p:nvPr>
            <p:ph type="sldImg"/>
          </p:nvPr>
        </p:nvSpPr>
        <p:spPr>
          <a:ln/>
        </p:spPr>
      </p:sp>
      <p:sp>
        <p:nvSpPr>
          <p:cNvPr id="101379" name="Notizenplatzhalter 2">
            <a:extLst>
              <a:ext uri="{FF2B5EF4-FFF2-40B4-BE49-F238E27FC236}">
                <a16:creationId xmlns:a16="http://schemas.microsoft.com/office/drawing/2014/main" id="{F95CD9ED-C68F-402D-A536-556C55256CE0}"/>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01380" name="Foliennummernplatzhalter 3">
            <a:extLst>
              <a:ext uri="{FF2B5EF4-FFF2-40B4-BE49-F238E27FC236}">
                <a16:creationId xmlns:a16="http://schemas.microsoft.com/office/drawing/2014/main" id="{D7D9EF5C-69A6-453D-874B-1821249D15CA}"/>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7ECB7D2-85A6-48B8-B09A-26CAE0AAD9BB}" type="slidenum">
              <a:rPr lang="de-DE" altLang="de-DE" smtClean="0"/>
              <a:pPr/>
              <a:t>42</a:t>
            </a:fld>
            <a:endParaRPr lang="de-DE"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Folienbildplatzhalter 1">
            <a:extLst>
              <a:ext uri="{FF2B5EF4-FFF2-40B4-BE49-F238E27FC236}">
                <a16:creationId xmlns:a16="http://schemas.microsoft.com/office/drawing/2014/main" id="{1D438624-49E7-4475-A48E-1C95A717E1C7}"/>
              </a:ext>
            </a:extLst>
          </p:cNvPr>
          <p:cNvSpPr>
            <a:spLocks noGrp="1" noRot="1" noChangeAspect="1" noChangeArrowheads="1" noTextEdit="1"/>
          </p:cNvSpPr>
          <p:nvPr>
            <p:ph type="sldImg"/>
          </p:nvPr>
        </p:nvSpPr>
        <p:spPr>
          <a:ln/>
        </p:spPr>
      </p:sp>
      <p:sp>
        <p:nvSpPr>
          <p:cNvPr id="103427" name="Notizenplatzhalter 2">
            <a:extLst>
              <a:ext uri="{FF2B5EF4-FFF2-40B4-BE49-F238E27FC236}">
                <a16:creationId xmlns:a16="http://schemas.microsoft.com/office/drawing/2014/main" id="{8977B3CC-BE46-4323-9D01-17A481459A64}"/>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03428" name="Foliennummernplatzhalter 3">
            <a:extLst>
              <a:ext uri="{FF2B5EF4-FFF2-40B4-BE49-F238E27FC236}">
                <a16:creationId xmlns:a16="http://schemas.microsoft.com/office/drawing/2014/main" id="{ABBE5B42-768F-466C-9002-E14E65AD4CB0}"/>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488D4DC-A175-4335-A8DD-722CBE392901}" type="slidenum">
              <a:rPr lang="de-DE" altLang="de-DE" smtClean="0"/>
              <a:pPr/>
              <a:t>43</a:t>
            </a:fld>
            <a:endParaRPr lang="de-DE"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Folienbildplatzhalter 1">
            <a:extLst>
              <a:ext uri="{FF2B5EF4-FFF2-40B4-BE49-F238E27FC236}">
                <a16:creationId xmlns:a16="http://schemas.microsoft.com/office/drawing/2014/main" id="{5EC148F9-7551-49A9-A6D2-8D82E54A6BDF}"/>
              </a:ext>
            </a:extLst>
          </p:cNvPr>
          <p:cNvSpPr>
            <a:spLocks noGrp="1" noRot="1" noChangeAspect="1" noChangeArrowheads="1" noTextEdit="1"/>
          </p:cNvSpPr>
          <p:nvPr>
            <p:ph type="sldImg"/>
          </p:nvPr>
        </p:nvSpPr>
        <p:spPr>
          <a:ln/>
        </p:spPr>
      </p:sp>
      <p:sp>
        <p:nvSpPr>
          <p:cNvPr id="105475" name="Notizenplatzhalter 2">
            <a:extLst>
              <a:ext uri="{FF2B5EF4-FFF2-40B4-BE49-F238E27FC236}">
                <a16:creationId xmlns:a16="http://schemas.microsoft.com/office/drawing/2014/main" id="{4630A415-F562-4BA0-B887-4EED027F6AE9}"/>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05476" name="Foliennummernplatzhalter 3">
            <a:extLst>
              <a:ext uri="{FF2B5EF4-FFF2-40B4-BE49-F238E27FC236}">
                <a16:creationId xmlns:a16="http://schemas.microsoft.com/office/drawing/2014/main" id="{ED8D89A8-5C02-4461-984D-548728C61B7F}"/>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C708F0-4B86-4EA5-82B5-F549432CD9AD}" type="slidenum">
              <a:rPr lang="de-DE" altLang="de-DE" sz="1400"/>
              <a:pPr>
                <a:spcBef>
                  <a:spcPct val="0"/>
                </a:spcBef>
              </a:pPr>
              <a:t>44</a:t>
            </a:fld>
            <a:endParaRPr lang="de-DE" altLang="de-DE" sz="14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a:extLst>
              <a:ext uri="{FF2B5EF4-FFF2-40B4-BE49-F238E27FC236}">
                <a16:creationId xmlns:a16="http://schemas.microsoft.com/office/drawing/2014/main" id="{CE66C402-99F1-4D80-9F44-9AD119963C61}"/>
              </a:ext>
            </a:extLst>
          </p:cNvPr>
          <p:cNvSpPr>
            <a:spLocks noGrp="1" noRot="1" noChangeAspect="1" noChangeArrowheads="1" noTextEdit="1"/>
          </p:cNvSpPr>
          <p:nvPr>
            <p:ph type="sldImg"/>
          </p:nvPr>
        </p:nvSpPr>
        <p:spPr>
          <a:ln/>
        </p:spPr>
      </p:sp>
      <p:sp>
        <p:nvSpPr>
          <p:cNvPr id="107523" name="Notizenplatzhalter 2">
            <a:extLst>
              <a:ext uri="{FF2B5EF4-FFF2-40B4-BE49-F238E27FC236}">
                <a16:creationId xmlns:a16="http://schemas.microsoft.com/office/drawing/2014/main" id="{66D1A9AA-1D72-429C-A48D-F3640DEAD5D5}"/>
              </a:ext>
            </a:extLst>
          </p:cNvPr>
          <p:cNvSpPr>
            <a:spLocks noGrp="1" noChangeArrowheads="1"/>
          </p:cNvSpPr>
          <p:nvPr>
            <p:ph type="body" idx="1"/>
          </p:nvPr>
        </p:nvSpPr>
        <p:spPr>
          <a:noFill/>
        </p:spPr>
        <p:txBody>
          <a:bodyPr/>
          <a:lstStyle/>
          <a:p>
            <a:r>
              <a:rPr lang="de-DE" altLang="de-DE">
                <a:latin typeface="Arial" panose="020B0604020202020204" pitchFamily="34" charset="0"/>
              </a:rPr>
              <a:t>Unabhängigkeit:</a:t>
            </a:r>
          </a:p>
          <a:p>
            <a:r>
              <a:rPr lang="de-DE" altLang="de-DE">
                <a:latin typeface="Arial" panose="020B0604020202020204" pitchFamily="34" charset="0"/>
              </a:rPr>
              <a:t>Eigeninteresse des WP (finanzielle Interessen, offene Rechtstreitigkeiten, Pflichtverletzung aus vorangegangenen Prüfungen, sofern ein Verdeckungsrisiko besteht.</a:t>
            </a:r>
          </a:p>
          <a:p>
            <a:r>
              <a:rPr lang="de-DE" altLang="de-DE">
                <a:latin typeface="Arial" panose="020B0604020202020204" pitchFamily="34" charset="0"/>
              </a:rPr>
              <a:t>Selbstprüfung</a:t>
            </a:r>
          </a:p>
          <a:p>
            <a:r>
              <a:rPr lang="de-DE" altLang="de-DE">
                <a:latin typeface="Arial" panose="020B0604020202020204" pitchFamily="34" charset="0"/>
              </a:rPr>
              <a:t>Interssenvertretung durch WP</a:t>
            </a:r>
          </a:p>
          <a:p>
            <a:r>
              <a:rPr lang="de-DE" altLang="de-DE">
                <a:latin typeface="Arial" panose="020B0604020202020204" pitchFamily="34" charset="0"/>
              </a:rPr>
              <a:t>persönliche Vertrautheit</a:t>
            </a:r>
          </a:p>
          <a:p>
            <a:r>
              <a:rPr lang="de-DE" altLang="de-DE">
                <a:latin typeface="Arial" panose="020B0604020202020204" pitchFamily="34" charset="0"/>
              </a:rPr>
              <a:t>=&gt; Besorgnis der Befangenheit</a:t>
            </a:r>
          </a:p>
        </p:txBody>
      </p:sp>
      <p:sp>
        <p:nvSpPr>
          <p:cNvPr id="107524" name="Foliennummernplatzhalter 3">
            <a:extLst>
              <a:ext uri="{FF2B5EF4-FFF2-40B4-BE49-F238E27FC236}">
                <a16:creationId xmlns:a16="http://schemas.microsoft.com/office/drawing/2014/main" id="{8A58F0F9-1B9D-4847-A719-2E1913368605}"/>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1B7488-FF43-471F-BAB2-8851CF0CF88A}" type="slidenum">
              <a:rPr lang="de-DE" altLang="de-DE" sz="1400"/>
              <a:pPr>
                <a:spcBef>
                  <a:spcPct val="0"/>
                </a:spcBef>
              </a:pPr>
              <a:t>45</a:t>
            </a:fld>
            <a:endParaRPr lang="de-DE" altLang="de-DE" sz="14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32FD4E34-C677-4E4D-9B39-271C04D34486}"/>
              </a:ext>
            </a:extLst>
          </p:cNvPr>
          <p:cNvSpPr>
            <a:spLocks noGrp="1" noRot="1" noChangeAspect="1" noChangeArrowheads="1" noTextEdit="1"/>
          </p:cNvSpPr>
          <p:nvPr>
            <p:ph type="sldImg"/>
          </p:nvPr>
        </p:nvSpPr>
        <p:spPr>
          <a:ln/>
        </p:spPr>
      </p:sp>
      <p:sp>
        <p:nvSpPr>
          <p:cNvPr id="109571" name="Rectangle 3">
            <a:extLst>
              <a:ext uri="{FF2B5EF4-FFF2-40B4-BE49-F238E27FC236}">
                <a16:creationId xmlns:a16="http://schemas.microsoft.com/office/drawing/2014/main" id="{075B1FDF-ECE0-45A0-9B71-AAFA970DFA00}"/>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Folienbildplatzhalter 1">
            <a:extLst>
              <a:ext uri="{FF2B5EF4-FFF2-40B4-BE49-F238E27FC236}">
                <a16:creationId xmlns:a16="http://schemas.microsoft.com/office/drawing/2014/main" id="{B328DACE-4002-4CD2-8D71-6DE85D34C8D8}"/>
              </a:ext>
            </a:extLst>
          </p:cNvPr>
          <p:cNvSpPr>
            <a:spLocks noGrp="1" noRot="1" noChangeAspect="1" noChangeArrowheads="1" noTextEdit="1"/>
          </p:cNvSpPr>
          <p:nvPr>
            <p:ph type="sldImg"/>
          </p:nvPr>
        </p:nvSpPr>
        <p:spPr>
          <a:ln/>
        </p:spPr>
      </p:sp>
      <p:sp>
        <p:nvSpPr>
          <p:cNvPr id="111619" name="Notizenplatzhalter 2">
            <a:extLst>
              <a:ext uri="{FF2B5EF4-FFF2-40B4-BE49-F238E27FC236}">
                <a16:creationId xmlns:a16="http://schemas.microsoft.com/office/drawing/2014/main" id="{C362E156-EF7F-4EFC-B2F7-D645BC1ABE6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11620" name="Foliennummernplatzhalter 3">
            <a:extLst>
              <a:ext uri="{FF2B5EF4-FFF2-40B4-BE49-F238E27FC236}">
                <a16:creationId xmlns:a16="http://schemas.microsoft.com/office/drawing/2014/main" id="{4FB15172-B641-4C03-939E-718A8F313070}"/>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54DA548-03E3-424B-A774-5140828DE495}" type="slidenum">
              <a:rPr lang="de-DE" altLang="de-DE" smtClean="0"/>
              <a:pPr/>
              <a:t>47</a:t>
            </a:fld>
            <a:endParaRPr lang="de-DE"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Folienbildplatzhalter 1">
            <a:extLst>
              <a:ext uri="{FF2B5EF4-FFF2-40B4-BE49-F238E27FC236}">
                <a16:creationId xmlns:a16="http://schemas.microsoft.com/office/drawing/2014/main" id="{719B91F5-8385-4982-8B7F-1F30EF0F8910}"/>
              </a:ext>
            </a:extLst>
          </p:cNvPr>
          <p:cNvSpPr>
            <a:spLocks noGrp="1" noRot="1" noChangeAspect="1" noChangeArrowheads="1" noTextEdit="1"/>
          </p:cNvSpPr>
          <p:nvPr>
            <p:ph type="sldImg"/>
          </p:nvPr>
        </p:nvSpPr>
        <p:spPr>
          <a:ln/>
        </p:spPr>
      </p:sp>
      <p:sp>
        <p:nvSpPr>
          <p:cNvPr id="113667" name="Notizenplatzhalter 2">
            <a:extLst>
              <a:ext uri="{FF2B5EF4-FFF2-40B4-BE49-F238E27FC236}">
                <a16:creationId xmlns:a16="http://schemas.microsoft.com/office/drawing/2014/main" id="{C0BB4584-778D-4D20-BE9E-88F55021EB32}"/>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13668" name="Foliennummernplatzhalter 3">
            <a:extLst>
              <a:ext uri="{FF2B5EF4-FFF2-40B4-BE49-F238E27FC236}">
                <a16:creationId xmlns:a16="http://schemas.microsoft.com/office/drawing/2014/main" id="{8E176FF9-EC08-4489-8C67-73912409EED7}"/>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98FD984-1FD3-46BD-9787-50A174195636}" type="slidenum">
              <a:rPr lang="de-DE" altLang="de-DE" smtClean="0"/>
              <a:pPr/>
              <a:t>48</a:t>
            </a:fld>
            <a:endParaRPr lang="de-DE"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Folienbildplatzhalter 1">
            <a:extLst>
              <a:ext uri="{FF2B5EF4-FFF2-40B4-BE49-F238E27FC236}">
                <a16:creationId xmlns:a16="http://schemas.microsoft.com/office/drawing/2014/main" id="{C23E238A-CABD-4818-A209-9001A5D7CCF6}"/>
              </a:ext>
            </a:extLst>
          </p:cNvPr>
          <p:cNvSpPr>
            <a:spLocks noGrp="1" noRot="1" noChangeAspect="1" noChangeArrowheads="1" noTextEdit="1"/>
          </p:cNvSpPr>
          <p:nvPr>
            <p:ph type="sldImg"/>
          </p:nvPr>
        </p:nvSpPr>
        <p:spPr>
          <a:ln/>
        </p:spPr>
      </p:sp>
      <p:sp>
        <p:nvSpPr>
          <p:cNvPr id="115715" name="Notizenplatzhalter 2">
            <a:extLst>
              <a:ext uri="{FF2B5EF4-FFF2-40B4-BE49-F238E27FC236}">
                <a16:creationId xmlns:a16="http://schemas.microsoft.com/office/drawing/2014/main" id="{57C0A3C2-659F-42D6-A7C4-5EA43693F5AB}"/>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15716" name="Foliennummernplatzhalter 3">
            <a:extLst>
              <a:ext uri="{FF2B5EF4-FFF2-40B4-BE49-F238E27FC236}">
                <a16:creationId xmlns:a16="http://schemas.microsoft.com/office/drawing/2014/main" id="{1A5576CC-CA3E-4D9E-A138-D3AF2F8FD5A8}"/>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84C8D2E-C501-4E3E-9625-A44F16715552}" type="slidenum">
              <a:rPr lang="de-DE" altLang="de-DE" smtClean="0"/>
              <a:pPr/>
              <a:t>49</a:t>
            </a:fld>
            <a:endParaRPr lang="de-DE"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Folienbildplatzhalter 1">
            <a:extLst>
              <a:ext uri="{FF2B5EF4-FFF2-40B4-BE49-F238E27FC236}">
                <a16:creationId xmlns:a16="http://schemas.microsoft.com/office/drawing/2014/main" id="{89F374A0-AE12-4E2E-BD05-E89C088C582B}"/>
              </a:ext>
            </a:extLst>
          </p:cNvPr>
          <p:cNvSpPr>
            <a:spLocks noGrp="1" noRot="1" noChangeAspect="1" noChangeArrowheads="1" noTextEdit="1"/>
          </p:cNvSpPr>
          <p:nvPr>
            <p:ph type="sldImg"/>
          </p:nvPr>
        </p:nvSpPr>
        <p:spPr>
          <a:ln/>
        </p:spPr>
      </p:sp>
      <p:sp>
        <p:nvSpPr>
          <p:cNvPr id="117763" name="Notizenplatzhalter 2">
            <a:extLst>
              <a:ext uri="{FF2B5EF4-FFF2-40B4-BE49-F238E27FC236}">
                <a16:creationId xmlns:a16="http://schemas.microsoft.com/office/drawing/2014/main" id="{1092D61D-2AEB-42C3-A2AA-E8829ED95019}"/>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17764" name="Foliennummernplatzhalter 3">
            <a:extLst>
              <a:ext uri="{FF2B5EF4-FFF2-40B4-BE49-F238E27FC236}">
                <a16:creationId xmlns:a16="http://schemas.microsoft.com/office/drawing/2014/main" id="{952BBD48-C1F1-48B7-8495-9481D80E6206}"/>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EBBED01-C258-48B3-A9D3-F10E58170188}" type="slidenum">
              <a:rPr lang="de-DE" altLang="de-DE" smtClean="0"/>
              <a:pPr/>
              <a:t>50</a:t>
            </a:fld>
            <a:endParaRPr lang="de-DE"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Folienbildplatzhalter 1">
            <a:extLst>
              <a:ext uri="{FF2B5EF4-FFF2-40B4-BE49-F238E27FC236}">
                <a16:creationId xmlns:a16="http://schemas.microsoft.com/office/drawing/2014/main" id="{9FD20562-1DEF-408D-A045-82287269F6E3}"/>
              </a:ext>
            </a:extLst>
          </p:cNvPr>
          <p:cNvSpPr>
            <a:spLocks noGrp="1" noRot="1" noChangeAspect="1" noChangeArrowheads="1" noTextEdit="1"/>
          </p:cNvSpPr>
          <p:nvPr>
            <p:ph type="sldImg"/>
          </p:nvPr>
        </p:nvSpPr>
        <p:spPr>
          <a:ln/>
        </p:spPr>
      </p:sp>
      <p:sp>
        <p:nvSpPr>
          <p:cNvPr id="119811" name="Notizenplatzhalter 2">
            <a:extLst>
              <a:ext uri="{FF2B5EF4-FFF2-40B4-BE49-F238E27FC236}">
                <a16:creationId xmlns:a16="http://schemas.microsoft.com/office/drawing/2014/main" id="{22E26B13-E311-4ACC-8496-DEF7CE38202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19812" name="Foliennummernplatzhalter 3">
            <a:extLst>
              <a:ext uri="{FF2B5EF4-FFF2-40B4-BE49-F238E27FC236}">
                <a16:creationId xmlns:a16="http://schemas.microsoft.com/office/drawing/2014/main" id="{FF3DFA04-142A-40AF-925E-7FC4086E75F0}"/>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075841D-9287-41A9-AD31-4BCB8361EDE7}" type="slidenum">
              <a:rPr lang="de-DE" altLang="de-DE" sz="1400"/>
              <a:pPr>
                <a:spcBef>
                  <a:spcPct val="0"/>
                </a:spcBef>
              </a:pPr>
              <a:t>51</a:t>
            </a:fld>
            <a:endParaRPr lang="de-DE" altLang="de-DE" sz="140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Folienbildplatzhalter 1">
            <a:extLst>
              <a:ext uri="{FF2B5EF4-FFF2-40B4-BE49-F238E27FC236}">
                <a16:creationId xmlns:a16="http://schemas.microsoft.com/office/drawing/2014/main" id="{A89A44D3-9F5A-4261-8E77-EE8A7B11D6FA}"/>
              </a:ext>
            </a:extLst>
          </p:cNvPr>
          <p:cNvSpPr>
            <a:spLocks noGrp="1" noRot="1" noChangeAspect="1" noChangeArrowheads="1" noTextEdit="1"/>
          </p:cNvSpPr>
          <p:nvPr>
            <p:ph type="sldImg"/>
          </p:nvPr>
        </p:nvSpPr>
        <p:spPr>
          <a:ln/>
        </p:spPr>
      </p:sp>
      <p:sp>
        <p:nvSpPr>
          <p:cNvPr id="121859" name="Notizenplatzhalter 2">
            <a:extLst>
              <a:ext uri="{FF2B5EF4-FFF2-40B4-BE49-F238E27FC236}">
                <a16:creationId xmlns:a16="http://schemas.microsoft.com/office/drawing/2014/main" id="{4BA4643C-4CE5-42E2-AE2C-80105BCE1DE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21860" name="Foliennummernplatzhalter 3">
            <a:extLst>
              <a:ext uri="{FF2B5EF4-FFF2-40B4-BE49-F238E27FC236}">
                <a16:creationId xmlns:a16="http://schemas.microsoft.com/office/drawing/2014/main" id="{DDA66D7E-53D6-4647-BDB5-AB4108DB106A}"/>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BFA6372-0644-4FE2-AC0B-039992A43C2F}" type="slidenum">
              <a:rPr lang="de-DE" altLang="de-DE" smtClean="0"/>
              <a:pPr/>
              <a:t>52</a:t>
            </a:fld>
            <a:endParaRPr lang="de-DE"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Folienbildplatzhalter 1">
            <a:extLst>
              <a:ext uri="{FF2B5EF4-FFF2-40B4-BE49-F238E27FC236}">
                <a16:creationId xmlns:a16="http://schemas.microsoft.com/office/drawing/2014/main" id="{8706D08F-F770-4E8D-B8A8-10246F67D8DD}"/>
              </a:ext>
            </a:extLst>
          </p:cNvPr>
          <p:cNvSpPr>
            <a:spLocks noGrp="1" noRot="1" noChangeAspect="1" noChangeArrowheads="1" noTextEdit="1"/>
          </p:cNvSpPr>
          <p:nvPr>
            <p:ph type="sldImg"/>
          </p:nvPr>
        </p:nvSpPr>
        <p:spPr>
          <a:ln/>
        </p:spPr>
      </p:sp>
      <p:sp>
        <p:nvSpPr>
          <p:cNvPr id="123907" name="Notizenplatzhalter 2">
            <a:extLst>
              <a:ext uri="{FF2B5EF4-FFF2-40B4-BE49-F238E27FC236}">
                <a16:creationId xmlns:a16="http://schemas.microsoft.com/office/drawing/2014/main" id="{6DC43003-1A00-4D79-AE72-1827637BDE7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23908" name="Foliennummernplatzhalter 3">
            <a:extLst>
              <a:ext uri="{FF2B5EF4-FFF2-40B4-BE49-F238E27FC236}">
                <a16:creationId xmlns:a16="http://schemas.microsoft.com/office/drawing/2014/main" id="{FA9D5210-8729-4CFE-BA92-01F7750096EF}"/>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3530E8-447F-4CA4-BFB5-8E705D26C591}" type="slidenum">
              <a:rPr lang="de-DE" altLang="de-DE" sz="1400"/>
              <a:pPr>
                <a:spcBef>
                  <a:spcPct val="0"/>
                </a:spcBef>
              </a:pPr>
              <a:t>53</a:t>
            </a:fld>
            <a:endParaRPr lang="de-DE" altLang="de-DE" sz="14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Folienbildplatzhalter 1">
            <a:extLst>
              <a:ext uri="{FF2B5EF4-FFF2-40B4-BE49-F238E27FC236}">
                <a16:creationId xmlns:a16="http://schemas.microsoft.com/office/drawing/2014/main" id="{F531D8E5-8A1C-4B1C-B1D2-FCCFB7DCF4B2}"/>
              </a:ext>
            </a:extLst>
          </p:cNvPr>
          <p:cNvSpPr>
            <a:spLocks noGrp="1" noRot="1" noChangeAspect="1" noChangeArrowheads="1" noTextEdit="1"/>
          </p:cNvSpPr>
          <p:nvPr>
            <p:ph type="sldImg"/>
          </p:nvPr>
        </p:nvSpPr>
        <p:spPr>
          <a:ln/>
        </p:spPr>
      </p:sp>
      <p:sp>
        <p:nvSpPr>
          <p:cNvPr id="125955" name="Notizenplatzhalter 2">
            <a:extLst>
              <a:ext uri="{FF2B5EF4-FFF2-40B4-BE49-F238E27FC236}">
                <a16:creationId xmlns:a16="http://schemas.microsoft.com/office/drawing/2014/main" id="{08AC8B54-1C1B-4BD2-B638-DE2AF706C168}"/>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25956" name="Foliennummernplatzhalter 3">
            <a:extLst>
              <a:ext uri="{FF2B5EF4-FFF2-40B4-BE49-F238E27FC236}">
                <a16:creationId xmlns:a16="http://schemas.microsoft.com/office/drawing/2014/main" id="{312711A3-C557-400A-8441-0D186665126D}"/>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88DFA2B-9E2F-438A-A0B6-239350240274}" type="slidenum">
              <a:rPr lang="de-DE" altLang="de-DE" smtClean="0"/>
              <a:pPr/>
              <a:t>54</a:t>
            </a:fld>
            <a:endParaRPr lang="de-DE"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Folienbildplatzhalter 1">
            <a:extLst>
              <a:ext uri="{FF2B5EF4-FFF2-40B4-BE49-F238E27FC236}">
                <a16:creationId xmlns:a16="http://schemas.microsoft.com/office/drawing/2014/main" id="{F531D8E5-8A1C-4B1C-B1D2-FCCFB7DCF4B2}"/>
              </a:ext>
            </a:extLst>
          </p:cNvPr>
          <p:cNvSpPr>
            <a:spLocks noGrp="1" noRot="1" noChangeAspect="1" noChangeArrowheads="1" noTextEdit="1"/>
          </p:cNvSpPr>
          <p:nvPr>
            <p:ph type="sldImg"/>
          </p:nvPr>
        </p:nvSpPr>
        <p:spPr>
          <a:ln/>
        </p:spPr>
      </p:sp>
      <p:sp>
        <p:nvSpPr>
          <p:cNvPr id="125955" name="Notizenplatzhalter 2">
            <a:extLst>
              <a:ext uri="{FF2B5EF4-FFF2-40B4-BE49-F238E27FC236}">
                <a16:creationId xmlns:a16="http://schemas.microsoft.com/office/drawing/2014/main" id="{08AC8B54-1C1B-4BD2-B638-DE2AF706C168}"/>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25956" name="Foliennummernplatzhalter 3">
            <a:extLst>
              <a:ext uri="{FF2B5EF4-FFF2-40B4-BE49-F238E27FC236}">
                <a16:creationId xmlns:a16="http://schemas.microsoft.com/office/drawing/2014/main" id="{312711A3-C557-400A-8441-0D186665126D}"/>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88DFA2B-9E2F-438A-A0B6-239350240274}" type="slidenum">
              <a:rPr lang="de-DE" altLang="de-DE" smtClean="0"/>
              <a:pPr/>
              <a:t>55</a:t>
            </a:fld>
            <a:endParaRPr lang="de-DE" altLang="de-DE"/>
          </a:p>
        </p:txBody>
      </p:sp>
    </p:spTree>
    <p:extLst>
      <p:ext uri="{BB962C8B-B14F-4D97-AF65-F5344CB8AC3E}">
        <p14:creationId xmlns:p14="http://schemas.microsoft.com/office/powerpoint/2010/main" val="2796436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Folienbildplatzhalter 1">
            <a:extLst>
              <a:ext uri="{FF2B5EF4-FFF2-40B4-BE49-F238E27FC236}">
                <a16:creationId xmlns:a16="http://schemas.microsoft.com/office/drawing/2014/main" id="{B16357D9-7C73-41A0-B041-ABBB9063F7A8}"/>
              </a:ext>
            </a:extLst>
          </p:cNvPr>
          <p:cNvSpPr>
            <a:spLocks noGrp="1" noRot="1" noChangeAspect="1" noChangeArrowheads="1" noTextEdit="1"/>
          </p:cNvSpPr>
          <p:nvPr>
            <p:ph type="sldImg"/>
          </p:nvPr>
        </p:nvSpPr>
        <p:spPr>
          <a:ln/>
        </p:spPr>
      </p:sp>
      <p:sp>
        <p:nvSpPr>
          <p:cNvPr id="128003" name="Notizenplatzhalter 2">
            <a:extLst>
              <a:ext uri="{FF2B5EF4-FFF2-40B4-BE49-F238E27FC236}">
                <a16:creationId xmlns:a16="http://schemas.microsoft.com/office/drawing/2014/main" id="{0398347D-260B-47BA-B4B4-F563B74251D2}"/>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28004" name="Foliennummernplatzhalter 3">
            <a:extLst>
              <a:ext uri="{FF2B5EF4-FFF2-40B4-BE49-F238E27FC236}">
                <a16:creationId xmlns:a16="http://schemas.microsoft.com/office/drawing/2014/main" id="{86FA2A08-77A6-46BA-8946-26F32635913A}"/>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AAC5C39-80DF-4D8B-B6A4-72F34741E46B}" type="slidenum">
              <a:rPr lang="de-DE" altLang="de-DE" smtClean="0"/>
              <a:pPr/>
              <a:t>56</a:t>
            </a:fld>
            <a:endParaRPr lang="de-DE"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Folienbildplatzhalter 1">
            <a:extLst>
              <a:ext uri="{FF2B5EF4-FFF2-40B4-BE49-F238E27FC236}">
                <a16:creationId xmlns:a16="http://schemas.microsoft.com/office/drawing/2014/main" id="{B16357D9-7C73-41A0-B041-ABBB9063F7A8}"/>
              </a:ext>
            </a:extLst>
          </p:cNvPr>
          <p:cNvSpPr>
            <a:spLocks noGrp="1" noRot="1" noChangeAspect="1" noChangeArrowheads="1" noTextEdit="1"/>
          </p:cNvSpPr>
          <p:nvPr>
            <p:ph type="sldImg"/>
          </p:nvPr>
        </p:nvSpPr>
        <p:spPr>
          <a:ln/>
        </p:spPr>
      </p:sp>
      <p:sp>
        <p:nvSpPr>
          <p:cNvPr id="128003" name="Notizenplatzhalter 2">
            <a:extLst>
              <a:ext uri="{FF2B5EF4-FFF2-40B4-BE49-F238E27FC236}">
                <a16:creationId xmlns:a16="http://schemas.microsoft.com/office/drawing/2014/main" id="{0398347D-260B-47BA-B4B4-F563B74251D2}"/>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28004" name="Foliennummernplatzhalter 3">
            <a:extLst>
              <a:ext uri="{FF2B5EF4-FFF2-40B4-BE49-F238E27FC236}">
                <a16:creationId xmlns:a16="http://schemas.microsoft.com/office/drawing/2014/main" id="{86FA2A08-77A6-46BA-8946-26F32635913A}"/>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AAC5C39-80DF-4D8B-B6A4-72F34741E46B}" type="slidenum">
              <a:rPr lang="de-DE" altLang="de-DE" smtClean="0"/>
              <a:pPr/>
              <a:t>57</a:t>
            </a:fld>
            <a:endParaRPr lang="de-DE" altLang="de-DE"/>
          </a:p>
        </p:txBody>
      </p:sp>
    </p:spTree>
    <p:extLst>
      <p:ext uri="{BB962C8B-B14F-4D97-AF65-F5344CB8AC3E}">
        <p14:creationId xmlns:p14="http://schemas.microsoft.com/office/powerpoint/2010/main" val="19780870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Folienbildplatzhalter 1">
            <a:extLst>
              <a:ext uri="{FF2B5EF4-FFF2-40B4-BE49-F238E27FC236}">
                <a16:creationId xmlns:a16="http://schemas.microsoft.com/office/drawing/2014/main" id="{C2950201-19E1-464E-9A1C-0D022DD9043B}"/>
              </a:ext>
            </a:extLst>
          </p:cNvPr>
          <p:cNvSpPr>
            <a:spLocks noGrp="1" noRot="1" noChangeAspect="1" noChangeArrowheads="1" noTextEdit="1"/>
          </p:cNvSpPr>
          <p:nvPr>
            <p:ph type="sldImg"/>
          </p:nvPr>
        </p:nvSpPr>
        <p:spPr>
          <a:ln/>
        </p:spPr>
      </p:sp>
      <p:sp>
        <p:nvSpPr>
          <p:cNvPr id="130051" name="Notizenplatzhalter 2">
            <a:extLst>
              <a:ext uri="{FF2B5EF4-FFF2-40B4-BE49-F238E27FC236}">
                <a16:creationId xmlns:a16="http://schemas.microsoft.com/office/drawing/2014/main" id="{941303F0-66E4-429D-8E51-C8CCDBCDCC28}"/>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30052" name="Foliennummernplatzhalter 3">
            <a:extLst>
              <a:ext uri="{FF2B5EF4-FFF2-40B4-BE49-F238E27FC236}">
                <a16:creationId xmlns:a16="http://schemas.microsoft.com/office/drawing/2014/main" id="{FC39E04D-A9F7-4771-A08F-D74EFD8E1A9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1EB6A49-39FC-4F38-8AB9-6136DA8642B3}" type="slidenum">
              <a:rPr lang="de-DE" altLang="de-DE" smtClean="0"/>
              <a:pPr/>
              <a:t>58</a:t>
            </a:fld>
            <a:endParaRPr lang="de-DE"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Folienbildplatzhalter 1">
            <a:extLst>
              <a:ext uri="{FF2B5EF4-FFF2-40B4-BE49-F238E27FC236}">
                <a16:creationId xmlns:a16="http://schemas.microsoft.com/office/drawing/2014/main" id="{ACC12BA3-5736-42FA-AAE4-F5EE5674DEB1}"/>
              </a:ext>
            </a:extLst>
          </p:cNvPr>
          <p:cNvSpPr>
            <a:spLocks noGrp="1" noRot="1" noChangeAspect="1" noChangeArrowheads="1" noTextEdit="1"/>
          </p:cNvSpPr>
          <p:nvPr>
            <p:ph type="sldImg"/>
          </p:nvPr>
        </p:nvSpPr>
        <p:spPr>
          <a:ln/>
        </p:spPr>
      </p:sp>
      <p:sp>
        <p:nvSpPr>
          <p:cNvPr id="132099" name="Notizenplatzhalter 2">
            <a:extLst>
              <a:ext uri="{FF2B5EF4-FFF2-40B4-BE49-F238E27FC236}">
                <a16:creationId xmlns:a16="http://schemas.microsoft.com/office/drawing/2014/main" id="{AAD84838-0E56-4255-9525-1E5B29EA6872}"/>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32100" name="Foliennummernplatzhalter 3">
            <a:extLst>
              <a:ext uri="{FF2B5EF4-FFF2-40B4-BE49-F238E27FC236}">
                <a16:creationId xmlns:a16="http://schemas.microsoft.com/office/drawing/2014/main" id="{FE9D1175-2314-4A7B-9092-643DE2F60160}"/>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4EC68D-F005-4C47-88D9-0233E2B2441C}" type="slidenum">
              <a:rPr lang="de-DE" altLang="de-DE" sz="1400"/>
              <a:pPr>
                <a:spcBef>
                  <a:spcPct val="0"/>
                </a:spcBef>
              </a:pPr>
              <a:t>59</a:t>
            </a:fld>
            <a:endParaRPr lang="de-DE" altLang="de-DE" sz="14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Folienbildplatzhalter 1">
            <a:extLst>
              <a:ext uri="{FF2B5EF4-FFF2-40B4-BE49-F238E27FC236}">
                <a16:creationId xmlns:a16="http://schemas.microsoft.com/office/drawing/2014/main" id="{608FD018-E3E7-43E5-A8DC-90D52134195F}"/>
              </a:ext>
            </a:extLst>
          </p:cNvPr>
          <p:cNvSpPr>
            <a:spLocks noGrp="1" noRot="1" noChangeAspect="1" noChangeArrowheads="1" noTextEdit="1"/>
          </p:cNvSpPr>
          <p:nvPr>
            <p:ph type="sldImg"/>
          </p:nvPr>
        </p:nvSpPr>
        <p:spPr>
          <a:ln/>
        </p:spPr>
      </p:sp>
      <p:sp>
        <p:nvSpPr>
          <p:cNvPr id="134147" name="Notizenplatzhalter 2">
            <a:extLst>
              <a:ext uri="{FF2B5EF4-FFF2-40B4-BE49-F238E27FC236}">
                <a16:creationId xmlns:a16="http://schemas.microsoft.com/office/drawing/2014/main" id="{EDFEC65B-FBF2-4358-8AD3-793DF8ECB281}"/>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34148" name="Foliennummernplatzhalter 3">
            <a:extLst>
              <a:ext uri="{FF2B5EF4-FFF2-40B4-BE49-F238E27FC236}">
                <a16:creationId xmlns:a16="http://schemas.microsoft.com/office/drawing/2014/main" id="{BCE16265-281D-4759-B6DA-DB735C1E023D}"/>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2642031-AEA2-43FE-A5C6-58C45F59255F}" type="slidenum">
              <a:rPr lang="de-DE" altLang="de-DE" smtClean="0"/>
              <a:pPr/>
              <a:t>60</a:t>
            </a:fld>
            <a:endParaRPr lang="de-DE"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a:extLst>
              <a:ext uri="{FF2B5EF4-FFF2-40B4-BE49-F238E27FC236}">
                <a16:creationId xmlns:a16="http://schemas.microsoft.com/office/drawing/2014/main" id="{BAFF4209-970A-4A03-B50F-E0B729960F48}"/>
              </a:ext>
            </a:extLst>
          </p:cNvPr>
          <p:cNvSpPr>
            <a:spLocks noGrp="1" noRot="1" noChangeAspect="1" noChangeArrowheads="1" noTextEdit="1"/>
          </p:cNvSpPr>
          <p:nvPr>
            <p:ph type="sldImg"/>
          </p:nvPr>
        </p:nvSpPr>
        <p:spPr>
          <a:ln/>
        </p:spPr>
      </p:sp>
      <p:sp>
        <p:nvSpPr>
          <p:cNvPr id="33795" name="Notizenplatzhalter 2">
            <a:extLst>
              <a:ext uri="{FF2B5EF4-FFF2-40B4-BE49-F238E27FC236}">
                <a16:creationId xmlns:a16="http://schemas.microsoft.com/office/drawing/2014/main" id="{FFD4D84A-0DE6-416C-9FE3-267A4186FC9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3796" name="Foliennummernplatzhalter 3">
            <a:extLst>
              <a:ext uri="{FF2B5EF4-FFF2-40B4-BE49-F238E27FC236}">
                <a16:creationId xmlns:a16="http://schemas.microsoft.com/office/drawing/2014/main" id="{FEC0302F-4171-499C-A473-210873657061}"/>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A313A8-BEA2-4B8F-8147-FDE156CF7082}" type="slidenum">
              <a:rPr lang="de-DE" altLang="de-DE" sz="1400"/>
              <a:pPr>
                <a:spcBef>
                  <a:spcPct val="0"/>
                </a:spcBef>
              </a:pPr>
              <a:t>61</a:t>
            </a:fld>
            <a:endParaRPr lang="de-DE" altLang="de-DE" sz="1400"/>
          </a:p>
        </p:txBody>
      </p:sp>
    </p:spTree>
    <p:extLst>
      <p:ext uri="{BB962C8B-B14F-4D97-AF65-F5344CB8AC3E}">
        <p14:creationId xmlns:p14="http://schemas.microsoft.com/office/powerpoint/2010/main" val="962501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a:extLst>
              <a:ext uri="{FF2B5EF4-FFF2-40B4-BE49-F238E27FC236}">
                <a16:creationId xmlns:a16="http://schemas.microsoft.com/office/drawing/2014/main" id="{3BE888DD-7F37-45BC-8F07-2F8D89A5C6E5}"/>
              </a:ext>
            </a:extLst>
          </p:cNvPr>
          <p:cNvSpPr>
            <a:spLocks noGrp="1" noRot="1" noChangeAspect="1" noChangeArrowheads="1" noTextEdit="1"/>
          </p:cNvSpPr>
          <p:nvPr>
            <p:ph type="sldImg"/>
          </p:nvPr>
        </p:nvSpPr>
        <p:spPr>
          <a:ln/>
        </p:spPr>
      </p:sp>
      <p:sp>
        <p:nvSpPr>
          <p:cNvPr id="52227" name="Notizenplatzhalter 2">
            <a:extLst>
              <a:ext uri="{FF2B5EF4-FFF2-40B4-BE49-F238E27FC236}">
                <a16:creationId xmlns:a16="http://schemas.microsoft.com/office/drawing/2014/main" id="{56523954-2DCF-4031-BA1D-ADF0D4D30CB5}"/>
              </a:ext>
            </a:extLst>
          </p:cNvPr>
          <p:cNvSpPr>
            <a:spLocks noGrp="1" noChangeArrowheads="1"/>
          </p:cNvSpPr>
          <p:nvPr>
            <p:ph type="body" idx="1"/>
          </p:nvPr>
        </p:nvSpPr>
        <p:spPr>
          <a:noFill/>
        </p:spPr>
        <p:txBody>
          <a:bodyPr/>
          <a:lstStyle/>
          <a:p>
            <a:pPr marL="0" lvl="1"/>
            <a:r>
              <a:rPr lang="de-DE" altLang="de-DE" sz="1600">
                <a:latin typeface="Arial" panose="020B0604020202020204" pitchFamily="34" charset="0"/>
              </a:rPr>
              <a:t>Darüber hinausbestehen für Berufsangehörige weitere </a:t>
            </a:r>
            <a:r>
              <a:rPr lang="de-DE" altLang="de-DE" sz="1800" b="1">
                <a:latin typeface="Arial" panose="020B0604020202020204" pitchFamily="34" charset="0"/>
              </a:rPr>
              <a:t>Spezialgesetze</a:t>
            </a:r>
            <a:r>
              <a:rPr lang="de-DE" altLang="de-DE" sz="1600">
                <a:latin typeface="Arial" panose="020B0604020202020204" pitchFamily="34" charset="0"/>
              </a:rPr>
              <a:t>, die aber nicht direkt für die Abschlussprüfung relevant sind</a:t>
            </a:r>
          </a:p>
          <a:p>
            <a:endParaRPr lang="de-DE" altLang="de-DE">
              <a:latin typeface="Arial" panose="020B0604020202020204" pitchFamily="34" charset="0"/>
            </a:endParaRPr>
          </a:p>
        </p:txBody>
      </p:sp>
      <p:sp>
        <p:nvSpPr>
          <p:cNvPr id="52228" name="Foliennummernplatzhalter 3">
            <a:extLst>
              <a:ext uri="{FF2B5EF4-FFF2-40B4-BE49-F238E27FC236}">
                <a16:creationId xmlns:a16="http://schemas.microsoft.com/office/drawing/2014/main" id="{13E76F3A-6F34-4C88-B2E9-D8B5F5EAC0A9}"/>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1137DC-9CBC-48A0-9B6C-FBAC5BDED1D8}" type="slidenum">
              <a:rPr lang="de-DE" altLang="de-DE" sz="1400"/>
              <a:pPr>
                <a:spcBef>
                  <a:spcPct val="0"/>
                </a:spcBef>
              </a:pPr>
              <a:t>62</a:t>
            </a:fld>
            <a:endParaRPr lang="de-DE" altLang="de-DE" sz="1400"/>
          </a:p>
        </p:txBody>
      </p:sp>
    </p:spTree>
    <p:extLst>
      <p:ext uri="{BB962C8B-B14F-4D97-AF65-F5344CB8AC3E}">
        <p14:creationId xmlns:p14="http://schemas.microsoft.com/office/powerpoint/2010/main" val="6962185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Folienbildplatzhalter 1">
            <a:extLst>
              <a:ext uri="{FF2B5EF4-FFF2-40B4-BE49-F238E27FC236}">
                <a16:creationId xmlns:a16="http://schemas.microsoft.com/office/drawing/2014/main" id="{C241033F-16F4-43B9-9642-2EDE8C45266D}"/>
              </a:ext>
            </a:extLst>
          </p:cNvPr>
          <p:cNvSpPr>
            <a:spLocks noGrp="1" noRot="1" noChangeAspect="1" noChangeArrowheads="1" noTextEdit="1"/>
          </p:cNvSpPr>
          <p:nvPr>
            <p:ph type="sldImg"/>
          </p:nvPr>
        </p:nvSpPr>
        <p:spPr>
          <a:ln/>
        </p:spPr>
      </p:sp>
      <p:sp>
        <p:nvSpPr>
          <p:cNvPr id="142339" name="Notizenplatzhalter 2">
            <a:extLst>
              <a:ext uri="{FF2B5EF4-FFF2-40B4-BE49-F238E27FC236}">
                <a16:creationId xmlns:a16="http://schemas.microsoft.com/office/drawing/2014/main" id="{3A191701-1A9C-444E-8285-E2BDD96E9BE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42340" name="Foliennummernplatzhalter 3">
            <a:extLst>
              <a:ext uri="{FF2B5EF4-FFF2-40B4-BE49-F238E27FC236}">
                <a16:creationId xmlns:a16="http://schemas.microsoft.com/office/drawing/2014/main" id="{847CEE28-80AA-4AB1-8D45-EFD2CBE36420}"/>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3253324-F666-4947-8638-4F6F3608B41A}" type="slidenum">
              <a:rPr lang="de-DE" altLang="de-DE" smtClean="0"/>
              <a:pPr/>
              <a:t>63</a:t>
            </a:fld>
            <a:endParaRPr lang="de-DE" alt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Folienbildplatzhalter 1">
            <a:extLst>
              <a:ext uri="{FF2B5EF4-FFF2-40B4-BE49-F238E27FC236}">
                <a16:creationId xmlns:a16="http://schemas.microsoft.com/office/drawing/2014/main" id="{172CF707-9AD3-47C6-9976-B5EA87A0F3CE}"/>
              </a:ext>
            </a:extLst>
          </p:cNvPr>
          <p:cNvSpPr>
            <a:spLocks noGrp="1" noRot="1" noChangeAspect="1" noChangeArrowheads="1" noTextEdit="1"/>
          </p:cNvSpPr>
          <p:nvPr>
            <p:ph type="sldImg"/>
          </p:nvPr>
        </p:nvSpPr>
        <p:spPr>
          <a:ln/>
        </p:spPr>
      </p:sp>
      <p:sp>
        <p:nvSpPr>
          <p:cNvPr id="144387" name="Notizenplatzhalter 2">
            <a:extLst>
              <a:ext uri="{FF2B5EF4-FFF2-40B4-BE49-F238E27FC236}">
                <a16:creationId xmlns:a16="http://schemas.microsoft.com/office/drawing/2014/main" id="{65AE5FB6-9CBF-4769-8720-DF43135BD929}"/>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44388" name="Foliennummernplatzhalter 3">
            <a:extLst>
              <a:ext uri="{FF2B5EF4-FFF2-40B4-BE49-F238E27FC236}">
                <a16:creationId xmlns:a16="http://schemas.microsoft.com/office/drawing/2014/main" id="{1D89800A-AF28-41D9-9B56-FE9E59565ED4}"/>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A6ACA7E-34CD-49B4-83B8-18DA1EBF0F46}" type="slidenum">
              <a:rPr lang="de-DE" altLang="de-DE" smtClean="0"/>
              <a:pPr/>
              <a:t>64</a:t>
            </a:fld>
            <a:endParaRPr lang="de-DE" altLang="de-D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Folienbildplatzhalter 1">
            <a:extLst>
              <a:ext uri="{FF2B5EF4-FFF2-40B4-BE49-F238E27FC236}">
                <a16:creationId xmlns:a16="http://schemas.microsoft.com/office/drawing/2014/main" id="{172CF707-9AD3-47C6-9976-B5EA87A0F3CE}"/>
              </a:ext>
            </a:extLst>
          </p:cNvPr>
          <p:cNvSpPr>
            <a:spLocks noGrp="1" noRot="1" noChangeAspect="1" noChangeArrowheads="1" noTextEdit="1"/>
          </p:cNvSpPr>
          <p:nvPr>
            <p:ph type="sldImg"/>
          </p:nvPr>
        </p:nvSpPr>
        <p:spPr>
          <a:ln/>
        </p:spPr>
      </p:sp>
      <p:sp>
        <p:nvSpPr>
          <p:cNvPr id="144387" name="Notizenplatzhalter 2">
            <a:extLst>
              <a:ext uri="{FF2B5EF4-FFF2-40B4-BE49-F238E27FC236}">
                <a16:creationId xmlns:a16="http://schemas.microsoft.com/office/drawing/2014/main" id="{65AE5FB6-9CBF-4769-8720-DF43135BD929}"/>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44388" name="Foliennummernplatzhalter 3">
            <a:extLst>
              <a:ext uri="{FF2B5EF4-FFF2-40B4-BE49-F238E27FC236}">
                <a16:creationId xmlns:a16="http://schemas.microsoft.com/office/drawing/2014/main" id="{1D89800A-AF28-41D9-9B56-FE9E59565ED4}"/>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A6ACA7E-34CD-49B4-83B8-18DA1EBF0F46}" type="slidenum">
              <a:rPr lang="de-DE" altLang="de-DE" smtClean="0"/>
              <a:pPr/>
              <a:t>65</a:t>
            </a:fld>
            <a:endParaRPr lang="de-DE" altLang="de-DE"/>
          </a:p>
        </p:txBody>
      </p:sp>
    </p:spTree>
    <p:extLst>
      <p:ext uri="{BB962C8B-B14F-4D97-AF65-F5344CB8AC3E}">
        <p14:creationId xmlns:p14="http://schemas.microsoft.com/office/powerpoint/2010/main" val="23218439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Folienbildplatzhalter 1">
            <a:extLst>
              <a:ext uri="{FF2B5EF4-FFF2-40B4-BE49-F238E27FC236}">
                <a16:creationId xmlns:a16="http://schemas.microsoft.com/office/drawing/2014/main" id="{A9010521-C138-46D5-AC2F-2DCFB6202F2C}"/>
              </a:ext>
            </a:extLst>
          </p:cNvPr>
          <p:cNvSpPr>
            <a:spLocks noGrp="1" noRot="1" noChangeAspect="1" noChangeArrowheads="1" noTextEdit="1"/>
          </p:cNvSpPr>
          <p:nvPr>
            <p:ph type="sldImg"/>
          </p:nvPr>
        </p:nvSpPr>
        <p:spPr>
          <a:ln/>
        </p:spPr>
      </p:sp>
      <p:sp>
        <p:nvSpPr>
          <p:cNvPr id="146435" name="Notizenplatzhalter 2">
            <a:extLst>
              <a:ext uri="{FF2B5EF4-FFF2-40B4-BE49-F238E27FC236}">
                <a16:creationId xmlns:a16="http://schemas.microsoft.com/office/drawing/2014/main" id="{B1F6808A-E5D5-42C8-9ED1-D2814C2D283A}"/>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46436" name="Foliennummernplatzhalter 3">
            <a:extLst>
              <a:ext uri="{FF2B5EF4-FFF2-40B4-BE49-F238E27FC236}">
                <a16:creationId xmlns:a16="http://schemas.microsoft.com/office/drawing/2014/main" id="{D32E9E05-99D0-4EB2-B1DC-C756B38C3C0C}"/>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8D44EA9-440B-4B69-AAAE-8C644F14EA94}" type="slidenum">
              <a:rPr lang="de-DE" altLang="de-DE" smtClean="0"/>
              <a:pPr/>
              <a:t>66</a:t>
            </a:fld>
            <a:endParaRPr lang="de-DE" altLang="de-D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Folienbildplatzhalter 1">
            <a:extLst>
              <a:ext uri="{FF2B5EF4-FFF2-40B4-BE49-F238E27FC236}">
                <a16:creationId xmlns:a16="http://schemas.microsoft.com/office/drawing/2014/main" id="{68712CA4-92CB-4124-A426-906788581317}"/>
              </a:ext>
            </a:extLst>
          </p:cNvPr>
          <p:cNvSpPr>
            <a:spLocks noGrp="1" noRot="1" noChangeAspect="1" noChangeArrowheads="1" noTextEdit="1"/>
          </p:cNvSpPr>
          <p:nvPr>
            <p:ph type="sldImg"/>
          </p:nvPr>
        </p:nvSpPr>
        <p:spPr>
          <a:ln/>
        </p:spPr>
      </p:sp>
      <p:sp>
        <p:nvSpPr>
          <p:cNvPr id="148483" name="Notizenplatzhalter 2">
            <a:extLst>
              <a:ext uri="{FF2B5EF4-FFF2-40B4-BE49-F238E27FC236}">
                <a16:creationId xmlns:a16="http://schemas.microsoft.com/office/drawing/2014/main" id="{2B3D4C21-DB10-4FEE-A2CF-4055CDCA3550}"/>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48484" name="Foliennummernplatzhalter 3">
            <a:extLst>
              <a:ext uri="{FF2B5EF4-FFF2-40B4-BE49-F238E27FC236}">
                <a16:creationId xmlns:a16="http://schemas.microsoft.com/office/drawing/2014/main" id="{8862F47D-79F9-4E69-9742-EEA79D0C89AE}"/>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8EFBDE1-6969-496A-A890-D25534F6FFF1}" type="slidenum">
              <a:rPr lang="de-DE" altLang="de-DE" smtClean="0"/>
              <a:pPr/>
              <a:t>67</a:t>
            </a:fld>
            <a:endParaRPr lang="de-DE" altLang="de-DE"/>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Folienbildplatzhalter 1">
            <a:extLst>
              <a:ext uri="{FF2B5EF4-FFF2-40B4-BE49-F238E27FC236}">
                <a16:creationId xmlns:a16="http://schemas.microsoft.com/office/drawing/2014/main" id="{7D6BB2DD-FF2D-4BFF-80BB-FBE966C94987}"/>
              </a:ext>
            </a:extLst>
          </p:cNvPr>
          <p:cNvSpPr>
            <a:spLocks noGrp="1" noRot="1" noChangeAspect="1" noChangeArrowheads="1" noTextEdit="1"/>
          </p:cNvSpPr>
          <p:nvPr>
            <p:ph type="sldImg"/>
          </p:nvPr>
        </p:nvSpPr>
        <p:spPr>
          <a:ln/>
        </p:spPr>
      </p:sp>
      <p:sp>
        <p:nvSpPr>
          <p:cNvPr id="150531" name="Notizenplatzhalter 2">
            <a:extLst>
              <a:ext uri="{FF2B5EF4-FFF2-40B4-BE49-F238E27FC236}">
                <a16:creationId xmlns:a16="http://schemas.microsoft.com/office/drawing/2014/main" id="{844D1602-7D29-4628-A358-DA4F4366CB10}"/>
              </a:ext>
            </a:extLst>
          </p:cNvPr>
          <p:cNvSpPr>
            <a:spLocks noGrp="1" noChangeArrowheads="1"/>
          </p:cNvSpPr>
          <p:nvPr>
            <p:ph type="body" idx="1"/>
          </p:nvPr>
        </p:nvSpPr>
        <p:spPr>
          <a:noFill/>
        </p:spPr>
        <p:txBody>
          <a:bodyPr/>
          <a:lstStyle/>
          <a:p>
            <a:endParaRPr lang="de-DE" altLang="de-DE" dirty="0">
              <a:latin typeface="Arial" panose="020B0604020202020204" pitchFamily="34" charset="0"/>
            </a:endParaRPr>
          </a:p>
        </p:txBody>
      </p:sp>
      <p:sp>
        <p:nvSpPr>
          <p:cNvPr id="150532" name="Foliennummernplatzhalter 3">
            <a:extLst>
              <a:ext uri="{FF2B5EF4-FFF2-40B4-BE49-F238E27FC236}">
                <a16:creationId xmlns:a16="http://schemas.microsoft.com/office/drawing/2014/main" id="{6114EA7D-11D5-4530-B2B3-2E9220BB0D45}"/>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EBF8784-DA9E-4A1E-9A25-43D991E41703}" type="slidenum">
              <a:rPr lang="de-DE" altLang="de-DE" smtClean="0"/>
              <a:pPr/>
              <a:t>68</a:t>
            </a:fld>
            <a:endParaRPr lang="de-DE" altLang="de-D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Folienbildplatzhalter 1">
            <a:extLst>
              <a:ext uri="{FF2B5EF4-FFF2-40B4-BE49-F238E27FC236}">
                <a16:creationId xmlns:a16="http://schemas.microsoft.com/office/drawing/2014/main" id="{51C0ECA7-1058-4CC6-9E77-0EC08F176FD2}"/>
              </a:ext>
            </a:extLst>
          </p:cNvPr>
          <p:cNvSpPr>
            <a:spLocks noGrp="1" noRot="1" noChangeAspect="1" noChangeArrowheads="1" noTextEdit="1"/>
          </p:cNvSpPr>
          <p:nvPr>
            <p:ph type="sldImg"/>
          </p:nvPr>
        </p:nvSpPr>
        <p:spPr>
          <a:ln/>
        </p:spPr>
      </p:sp>
      <p:sp>
        <p:nvSpPr>
          <p:cNvPr id="152579" name="Notizenplatzhalter 2">
            <a:extLst>
              <a:ext uri="{FF2B5EF4-FFF2-40B4-BE49-F238E27FC236}">
                <a16:creationId xmlns:a16="http://schemas.microsoft.com/office/drawing/2014/main" id="{6C2C9B1A-E8B0-4F6B-AA5B-125ADEC3288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52580" name="Foliennummernplatzhalter 3">
            <a:extLst>
              <a:ext uri="{FF2B5EF4-FFF2-40B4-BE49-F238E27FC236}">
                <a16:creationId xmlns:a16="http://schemas.microsoft.com/office/drawing/2014/main" id="{8AE9BD0E-24E8-4976-B206-B752A61EB078}"/>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CA8D06F-BA93-4003-B98E-F194B3EEF04A}" type="slidenum">
              <a:rPr lang="de-DE" altLang="de-DE" smtClean="0"/>
              <a:pPr/>
              <a:t>69</a:t>
            </a:fld>
            <a:endParaRPr lang="de-DE" altLang="de-DE"/>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Folienbildplatzhalter 1">
            <a:extLst>
              <a:ext uri="{FF2B5EF4-FFF2-40B4-BE49-F238E27FC236}">
                <a16:creationId xmlns:a16="http://schemas.microsoft.com/office/drawing/2014/main" id="{92A29576-C296-447C-B7CE-DF09A14528E5}"/>
              </a:ext>
            </a:extLst>
          </p:cNvPr>
          <p:cNvSpPr>
            <a:spLocks noGrp="1" noRot="1" noChangeAspect="1" noChangeArrowheads="1" noTextEdit="1"/>
          </p:cNvSpPr>
          <p:nvPr>
            <p:ph type="sldImg"/>
          </p:nvPr>
        </p:nvSpPr>
        <p:spPr>
          <a:ln/>
        </p:spPr>
      </p:sp>
      <p:sp>
        <p:nvSpPr>
          <p:cNvPr id="154627" name="Notizenplatzhalter 2">
            <a:extLst>
              <a:ext uri="{FF2B5EF4-FFF2-40B4-BE49-F238E27FC236}">
                <a16:creationId xmlns:a16="http://schemas.microsoft.com/office/drawing/2014/main" id="{2D61487C-D953-4F4D-9BD9-75A1A7534DA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54628" name="Foliennummernplatzhalter 3">
            <a:extLst>
              <a:ext uri="{FF2B5EF4-FFF2-40B4-BE49-F238E27FC236}">
                <a16:creationId xmlns:a16="http://schemas.microsoft.com/office/drawing/2014/main" id="{E70ED86A-3112-4214-A035-D02E7B92884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50CA3F-32A9-47E2-9E2B-07AF8AD3D44C}" type="slidenum">
              <a:rPr lang="de-DE" altLang="de-DE" smtClean="0"/>
              <a:pPr/>
              <a:t>70</a:t>
            </a:fld>
            <a:endParaRPr lang="de-DE" altLang="de-DE"/>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Folienbildplatzhalter 1">
            <a:extLst>
              <a:ext uri="{FF2B5EF4-FFF2-40B4-BE49-F238E27FC236}">
                <a16:creationId xmlns:a16="http://schemas.microsoft.com/office/drawing/2014/main" id="{92A29576-C296-447C-B7CE-DF09A14528E5}"/>
              </a:ext>
            </a:extLst>
          </p:cNvPr>
          <p:cNvSpPr>
            <a:spLocks noGrp="1" noRot="1" noChangeAspect="1" noChangeArrowheads="1" noTextEdit="1"/>
          </p:cNvSpPr>
          <p:nvPr>
            <p:ph type="sldImg"/>
          </p:nvPr>
        </p:nvSpPr>
        <p:spPr>
          <a:ln/>
        </p:spPr>
      </p:sp>
      <p:sp>
        <p:nvSpPr>
          <p:cNvPr id="154627" name="Notizenplatzhalter 2">
            <a:extLst>
              <a:ext uri="{FF2B5EF4-FFF2-40B4-BE49-F238E27FC236}">
                <a16:creationId xmlns:a16="http://schemas.microsoft.com/office/drawing/2014/main" id="{2D61487C-D953-4F4D-9BD9-75A1A7534DA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54628" name="Foliennummernplatzhalter 3">
            <a:extLst>
              <a:ext uri="{FF2B5EF4-FFF2-40B4-BE49-F238E27FC236}">
                <a16:creationId xmlns:a16="http://schemas.microsoft.com/office/drawing/2014/main" id="{E70ED86A-3112-4214-A035-D02E7B92884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50CA3F-32A9-47E2-9E2B-07AF8AD3D44C}" type="slidenum">
              <a:rPr lang="de-DE" altLang="de-DE" smtClean="0"/>
              <a:pPr/>
              <a:t>71</a:t>
            </a:fld>
            <a:endParaRPr lang="de-DE" altLang="de-DE"/>
          </a:p>
        </p:txBody>
      </p:sp>
    </p:spTree>
    <p:extLst>
      <p:ext uri="{BB962C8B-B14F-4D97-AF65-F5344CB8AC3E}">
        <p14:creationId xmlns:p14="http://schemas.microsoft.com/office/powerpoint/2010/main" val="136988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Folienbildplatzhalter 1">
            <a:extLst>
              <a:ext uri="{FF2B5EF4-FFF2-40B4-BE49-F238E27FC236}">
                <a16:creationId xmlns:a16="http://schemas.microsoft.com/office/drawing/2014/main" id="{7A7F3EB1-9FD4-48A8-90D1-662902C314E9}"/>
              </a:ext>
            </a:extLst>
          </p:cNvPr>
          <p:cNvSpPr>
            <a:spLocks noGrp="1" noRot="1" noChangeAspect="1" noChangeArrowheads="1" noTextEdit="1"/>
          </p:cNvSpPr>
          <p:nvPr>
            <p:ph type="sldImg"/>
          </p:nvPr>
        </p:nvSpPr>
        <p:spPr>
          <a:ln/>
        </p:spPr>
      </p:sp>
      <p:sp>
        <p:nvSpPr>
          <p:cNvPr id="156675" name="Notizenplatzhalter 2">
            <a:extLst>
              <a:ext uri="{FF2B5EF4-FFF2-40B4-BE49-F238E27FC236}">
                <a16:creationId xmlns:a16="http://schemas.microsoft.com/office/drawing/2014/main" id="{E6F19929-FFEF-41FA-8094-AACB36314310}"/>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56676" name="Foliennummernplatzhalter 3">
            <a:extLst>
              <a:ext uri="{FF2B5EF4-FFF2-40B4-BE49-F238E27FC236}">
                <a16:creationId xmlns:a16="http://schemas.microsoft.com/office/drawing/2014/main" id="{BD512F4A-DF15-4EDB-8CCA-DA9FBE04CBD8}"/>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1C9D99B-A5CB-47AC-B349-13003A805C05}" type="slidenum">
              <a:rPr lang="de-DE" altLang="de-DE" smtClean="0"/>
              <a:pPr/>
              <a:t>72</a:t>
            </a:fld>
            <a:endParaRPr lang="de-DE" altLang="de-DE"/>
          </a:p>
        </p:txBody>
      </p:sp>
    </p:spTree>
    <p:extLst>
      <p:ext uri="{BB962C8B-B14F-4D97-AF65-F5344CB8AC3E}">
        <p14:creationId xmlns:p14="http://schemas.microsoft.com/office/powerpoint/2010/main" val="19349674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Folienbildplatzhalter 1">
            <a:extLst>
              <a:ext uri="{FF2B5EF4-FFF2-40B4-BE49-F238E27FC236}">
                <a16:creationId xmlns:a16="http://schemas.microsoft.com/office/drawing/2014/main" id="{2BBA0174-3A95-4BED-9DB4-F7DD968686BF}"/>
              </a:ext>
            </a:extLst>
          </p:cNvPr>
          <p:cNvSpPr>
            <a:spLocks noGrp="1" noRot="1" noChangeAspect="1" noChangeArrowheads="1" noTextEdit="1"/>
          </p:cNvSpPr>
          <p:nvPr>
            <p:ph type="sldImg"/>
          </p:nvPr>
        </p:nvSpPr>
        <p:spPr>
          <a:ln/>
        </p:spPr>
      </p:sp>
      <p:sp>
        <p:nvSpPr>
          <p:cNvPr id="158723" name="Notizenplatzhalter 2">
            <a:extLst>
              <a:ext uri="{FF2B5EF4-FFF2-40B4-BE49-F238E27FC236}">
                <a16:creationId xmlns:a16="http://schemas.microsoft.com/office/drawing/2014/main" id="{57B2BE74-64A1-441F-B28B-7CF38BA3EE5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58724" name="Foliennummernplatzhalter 3">
            <a:extLst>
              <a:ext uri="{FF2B5EF4-FFF2-40B4-BE49-F238E27FC236}">
                <a16:creationId xmlns:a16="http://schemas.microsoft.com/office/drawing/2014/main" id="{06D85108-884D-4A73-A9AD-BDA2B2F80E3F}"/>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57B51CD-65BF-476B-A768-15BBBE51169D}" type="slidenum">
              <a:rPr lang="de-DE" altLang="de-DE" smtClean="0"/>
              <a:pPr/>
              <a:t>73</a:t>
            </a:fld>
            <a:endParaRPr lang="de-DE" altLang="de-DE"/>
          </a:p>
        </p:txBody>
      </p:sp>
    </p:spTree>
    <p:extLst>
      <p:ext uri="{BB962C8B-B14F-4D97-AF65-F5344CB8AC3E}">
        <p14:creationId xmlns:p14="http://schemas.microsoft.com/office/powerpoint/2010/main" val="19942042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Folienbildplatzhalter 1">
            <a:extLst>
              <a:ext uri="{FF2B5EF4-FFF2-40B4-BE49-F238E27FC236}">
                <a16:creationId xmlns:a16="http://schemas.microsoft.com/office/drawing/2014/main" id="{3A1AE2B7-D7A0-46AE-96E5-0264407DF5A9}"/>
              </a:ext>
            </a:extLst>
          </p:cNvPr>
          <p:cNvSpPr>
            <a:spLocks noGrp="1" noRot="1" noChangeAspect="1" noChangeArrowheads="1" noTextEdit="1"/>
          </p:cNvSpPr>
          <p:nvPr>
            <p:ph type="sldImg"/>
          </p:nvPr>
        </p:nvSpPr>
        <p:spPr>
          <a:ln/>
        </p:spPr>
      </p:sp>
      <p:sp>
        <p:nvSpPr>
          <p:cNvPr id="160771" name="Notizenplatzhalter 2">
            <a:extLst>
              <a:ext uri="{FF2B5EF4-FFF2-40B4-BE49-F238E27FC236}">
                <a16:creationId xmlns:a16="http://schemas.microsoft.com/office/drawing/2014/main" id="{7F6ADC3B-3BBE-4A76-B7C8-B9E5D1FEC554}"/>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60772" name="Foliennummernplatzhalter 3">
            <a:extLst>
              <a:ext uri="{FF2B5EF4-FFF2-40B4-BE49-F238E27FC236}">
                <a16:creationId xmlns:a16="http://schemas.microsoft.com/office/drawing/2014/main" id="{4D9A7D83-00B5-4502-B73E-0859974643CE}"/>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9D44BEE-5047-42A8-AFDD-16109FCD01DB}" type="slidenum">
              <a:rPr lang="de-DE" altLang="de-DE" smtClean="0"/>
              <a:pPr/>
              <a:t>74</a:t>
            </a:fld>
            <a:endParaRPr lang="de-DE" alt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Folienbildplatzhalter 1">
            <a:extLst>
              <a:ext uri="{FF2B5EF4-FFF2-40B4-BE49-F238E27FC236}">
                <a16:creationId xmlns:a16="http://schemas.microsoft.com/office/drawing/2014/main" id="{8A069B7A-4E21-426D-936A-9ACAF2C02F83}"/>
              </a:ext>
            </a:extLst>
          </p:cNvPr>
          <p:cNvSpPr>
            <a:spLocks noGrp="1" noRot="1" noChangeAspect="1" noChangeArrowheads="1" noTextEdit="1"/>
          </p:cNvSpPr>
          <p:nvPr>
            <p:ph type="sldImg"/>
          </p:nvPr>
        </p:nvSpPr>
        <p:spPr>
          <a:ln/>
        </p:spPr>
      </p:sp>
      <p:sp>
        <p:nvSpPr>
          <p:cNvPr id="162819" name="Notizenplatzhalter 2">
            <a:extLst>
              <a:ext uri="{FF2B5EF4-FFF2-40B4-BE49-F238E27FC236}">
                <a16:creationId xmlns:a16="http://schemas.microsoft.com/office/drawing/2014/main" id="{3519479B-1F29-4239-BDBF-9E13F45A49D7}"/>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62820" name="Foliennummernplatzhalter 3">
            <a:extLst>
              <a:ext uri="{FF2B5EF4-FFF2-40B4-BE49-F238E27FC236}">
                <a16:creationId xmlns:a16="http://schemas.microsoft.com/office/drawing/2014/main" id="{C4024E71-08DC-41AD-94DB-B500B5FD2C64}"/>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A7F7D83-A2F2-4A51-91D1-54150DA92575}" type="slidenum">
              <a:rPr lang="de-DE" altLang="de-DE" smtClean="0"/>
              <a:pPr/>
              <a:t>75</a:t>
            </a:fld>
            <a:endParaRPr lang="de-DE" alt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Folienbildplatzhalter 1">
            <a:extLst>
              <a:ext uri="{FF2B5EF4-FFF2-40B4-BE49-F238E27FC236}">
                <a16:creationId xmlns:a16="http://schemas.microsoft.com/office/drawing/2014/main" id="{8A069B7A-4E21-426D-936A-9ACAF2C02F83}"/>
              </a:ext>
            </a:extLst>
          </p:cNvPr>
          <p:cNvSpPr>
            <a:spLocks noGrp="1" noRot="1" noChangeAspect="1" noChangeArrowheads="1" noTextEdit="1"/>
          </p:cNvSpPr>
          <p:nvPr>
            <p:ph type="sldImg"/>
          </p:nvPr>
        </p:nvSpPr>
        <p:spPr>
          <a:ln/>
        </p:spPr>
      </p:sp>
      <p:sp>
        <p:nvSpPr>
          <p:cNvPr id="162819" name="Notizenplatzhalter 2">
            <a:extLst>
              <a:ext uri="{FF2B5EF4-FFF2-40B4-BE49-F238E27FC236}">
                <a16:creationId xmlns:a16="http://schemas.microsoft.com/office/drawing/2014/main" id="{3519479B-1F29-4239-BDBF-9E13F45A49D7}"/>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62820" name="Foliennummernplatzhalter 3">
            <a:extLst>
              <a:ext uri="{FF2B5EF4-FFF2-40B4-BE49-F238E27FC236}">
                <a16:creationId xmlns:a16="http://schemas.microsoft.com/office/drawing/2014/main" id="{C4024E71-08DC-41AD-94DB-B500B5FD2C64}"/>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A7F7D83-A2F2-4A51-91D1-54150DA92575}" type="slidenum">
              <a:rPr lang="de-DE" altLang="de-DE" smtClean="0"/>
              <a:pPr/>
              <a:t>76</a:t>
            </a:fld>
            <a:endParaRPr lang="de-DE" altLang="de-DE"/>
          </a:p>
        </p:txBody>
      </p:sp>
    </p:spTree>
    <p:extLst>
      <p:ext uri="{BB962C8B-B14F-4D97-AF65-F5344CB8AC3E}">
        <p14:creationId xmlns:p14="http://schemas.microsoft.com/office/powerpoint/2010/main" val="75882392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Folienbildplatzhalter 1">
            <a:extLst>
              <a:ext uri="{FF2B5EF4-FFF2-40B4-BE49-F238E27FC236}">
                <a16:creationId xmlns:a16="http://schemas.microsoft.com/office/drawing/2014/main" id="{D6DDBBFD-4F1E-44B5-85C3-8B7E7B92085D}"/>
              </a:ext>
            </a:extLst>
          </p:cNvPr>
          <p:cNvSpPr>
            <a:spLocks noGrp="1" noRot="1" noChangeAspect="1" noChangeArrowheads="1" noTextEdit="1"/>
          </p:cNvSpPr>
          <p:nvPr>
            <p:ph type="sldImg"/>
          </p:nvPr>
        </p:nvSpPr>
        <p:spPr>
          <a:ln/>
        </p:spPr>
      </p:sp>
      <p:sp>
        <p:nvSpPr>
          <p:cNvPr id="164867" name="Notizenplatzhalter 2">
            <a:extLst>
              <a:ext uri="{FF2B5EF4-FFF2-40B4-BE49-F238E27FC236}">
                <a16:creationId xmlns:a16="http://schemas.microsoft.com/office/drawing/2014/main" id="{AAA3FABB-803A-402C-A5D6-D68B96A1250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64868" name="Foliennummernplatzhalter 3">
            <a:extLst>
              <a:ext uri="{FF2B5EF4-FFF2-40B4-BE49-F238E27FC236}">
                <a16:creationId xmlns:a16="http://schemas.microsoft.com/office/drawing/2014/main" id="{C7596814-2847-4D9F-821E-A97A81D172FC}"/>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D06BE8B-5F1E-4DDE-9755-00A9335F1FD8}" type="slidenum">
              <a:rPr lang="de-DE" altLang="de-DE" smtClean="0"/>
              <a:pPr/>
              <a:t>77</a:t>
            </a:fld>
            <a:endParaRPr lang="de-DE" altLang="de-DE"/>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Folienbildplatzhalter 1">
            <a:extLst>
              <a:ext uri="{FF2B5EF4-FFF2-40B4-BE49-F238E27FC236}">
                <a16:creationId xmlns:a16="http://schemas.microsoft.com/office/drawing/2014/main" id="{1BE9F8AE-8CAC-4282-9E2F-D2A0E408CC38}"/>
              </a:ext>
            </a:extLst>
          </p:cNvPr>
          <p:cNvSpPr>
            <a:spLocks noGrp="1" noRot="1" noChangeAspect="1" noChangeArrowheads="1" noTextEdit="1"/>
          </p:cNvSpPr>
          <p:nvPr>
            <p:ph type="sldImg"/>
          </p:nvPr>
        </p:nvSpPr>
        <p:spPr>
          <a:ln/>
        </p:spPr>
      </p:sp>
      <p:sp>
        <p:nvSpPr>
          <p:cNvPr id="166915" name="Notizenplatzhalter 2">
            <a:extLst>
              <a:ext uri="{FF2B5EF4-FFF2-40B4-BE49-F238E27FC236}">
                <a16:creationId xmlns:a16="http://schemas.microsoft.com/office/drawing/2014/main" id="{E7F2FCA0-EAC5-4FFD-8ECE-18C7AD4B4D9E}"/>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66916" name="Foliennummernplatzhalter 3">
            <a:extLst>
              <a:ext uri="{FF2B5EF4-FFF2-40B4-BE49-F238E27FC236}">
                <a16:creationId xmlns:a16="http://schemas.microsoft.com/office/drawing/2014/main" id="{FF99EA2C-1BC1-4950-956E-07C94AD65C95}"/>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ABC8B3E-38E2-45CF-972E-DDDBB8C9AB6C}" type="slidenum">
              <a:rPr lang="de-DE" altLang="de-DE" smtClean="0"/>
              <a:pPr/>
              <a:t>78</a:t>
            </a:fld>
            <a:endParaRPr lang="de-DE" altLang="de-DE"/>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Folienbildplatzhalter 1">
            <a:extLst>
              <a:ext uri="{FF2B5EF4-FFF2-40B4-BE49-F238E27FC236}">
                <a16:creationId xmlns:a16="http://schemas.microsoft.com/office/drawing/2014/main" id="{91C1AF00-2B72-4334-8916-DC9FAF920A79}"/>
              </a:ext>
            </a:extLst>
          </p:cNvPr>
          <p:cNvSpPr>
            <a:spLocks noGrp="1" noRot="1" noChangeAspect="1" noChangeArrowheads="1" noTextEdit="1"/>
          </p:cNvSpPr>
          <p:nvPr>
            <p:ph type="sldImg"/>
          </p:nvPr>
        </p:nvSpPr>
        <p:spPr>
          <a:ln/>
        </p:spPr>
      </p:sp>
      <p:sp>
        <p:nvSpPr>
          <p:cNvPr id="168963" name="Notizenplatzhalter 2">
            <a:extLst>
              <a:ext uri="{FF2B5EF4-FFF2-40B4-BE49-F238E27FC236}">
                <a16:creationId xmlns:a16="http://schemas.microsoft.com/office/drawing/2014/main" id="{AAB1135A-5F6F-4369-9760-DDACA82179D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68964" name="Foliennummernplatzhalter 3">
            <a:extLst>
              <a:ext uri="{FF2B5EF4-FFF2-40B4-BE49-F238E27FC236}">
                <a16:creationId xmlns:a16="http://schemas.microsoft.com/office/drawing/2014/main" id="{A475065E-F2E5-4CF2-A099-867C73704B34}"/>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02CB6A1-A137-4BD5-BC9E-12B7439DA19E}" type="slidenum">
              <a:rPr lang="de-DE" altLang="de-DE" smtClean="0"/>
              <a:pPr/>
              <a:t>79</a:t>
            </a:fld>
            <a:endParaRPr lang="de-DE" altLang="de-DE"/>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Folienbildplatzhalter 1">
            <a:extLst>
              <a:ext uri="{FF2B5EF4-FFF2-40B4-BE49-F238E27FC236}">
                <a16:creationId xmlns:a16="http://schemas.microsoft.com/office/drawing/2014/main" id="{C5E8605A-3928-4665-B368-81CAA50FBDEC}"/>
              </a:ext>
            </a:extLst>
          </p:cNvPr>
          <p:cNvSpPr>
            <a:spLocks noGrp="1" noRot="1" noChangeAspect="1" noChangeArrowheads="1" noTextEdit="1"/>
          </p:cNvSpPr>
          <p:nvPr>
            <p:ph type="sldImg"/>
          </p:nvPr>
        </p:nvSpPr>
        <p:spPr>
          <a:ln/>
        </p:spPr>
      </p:sp>
      <p:sp>
        <p:nvSpPr>
          <p:cNvPr id="171011" name="Notizenplatzhalter 2">
            <a:extLst>
              <a:ext uri="{FF2B5EF4-FFF2-40B4-BE49-F238E27FC236}">
                <a16:creationId xmlns:a16="http://schemas.microsoft.com/office/drawing/2014/main" id="{97C7353F-9D38-4140-A876-B2F73CCACA8B}"/>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71012" name="Foliennummernplatzhalter 3">
            <a:extLst>
              <a:ext uri="{FF2B5EF4-FFF2-40B4-BE49-F238E27FC236}">
                <a16:creationId xmlns:a16="http://schemas.microsoft.com/office/drawing/2014/main" id="{740077C7-BE09-4B86-856B-E24F5C2ACACC}"/>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76B9B94-2A15-408A-B64D-F801352EACBE}" type="slidenum">
              <a:rPr lang="de-DE" altLang="de-DE" smtClean="0"/>
              <a:pPr/>
              <a:t>80</a:t>
            </a:fld>
            <a:endParaRPr lang="de-DE" altLang="de-DE"/>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Folienbildplatzhalter 1">
            <a:extLst>
              <a:ext uri="{FF2B5EF4-FFF2-40B4-BE49-F238E27FC236}">
                <a16:creationId xmlns:a16="http://schemas.microsoft.com/office/drawing/2014/main" id="{F1AC31C1-997D-4981-9D0F-45DD526E1752}"/>
              </a:ext>
            </a:extLst>
          </p:cNvPr>
          <p:cNvSpPr>
            <a:spLocks noGrp="1" noRot="1" noChangeAspect="1" noChangeArrowheads="1" noTextEdit="1"/>
          </p:cNvSpPr>
          <p:nvPr>
            <p:ph type="sldImg"/>
          </p:nvPr>
        </p:nvSpPr>
        <p:spPr>
          <a:ln/>
        </p:spPr>
      </p:sp>
      <p:sp>
        <p:nvSpPr>
          <p:cNvPr id="173059" name="Notizenplatzhalter 2">
            <a:extLst>
              <a:ext uri="{FF2B5EF4-FFF2-40B4-BE49-F238E27FC236}">
                <a16:creationId xmlns:a16="http://schemas.microsoft.com/office/drawing/2014/main" id="{D3B7A07C-0B9E-44A7-876A-CA1CAE86DA98}"/>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73060" name="Foliennummernplatzhalter 3">
            <a:extLst>
              <a:ext uri="{FF2B5EF4-FFF2-40B4-BE49-F238E27FC236}">
                <a16:creationId xmlns:a16="http://schemas.microsoft.com/office/drawing/2014/main" id="{EB8D271F-4AEC-4D67-85B2-FEB37011D3A4}"/>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DE8DDC-A27D-432F-A2D5-1984223ABC8B}" type="slidenum">
              <a:rPr lang="de-DE" altLang="de-DE" smtClean="0"/>
              <a:pPr/>
              <a:t>81</a:t>
            </a:fld>
            <a:endParaRPr lang="de-DE" altLang="de-DE"/>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Folienbildplatzhalter 1">
            <a:extLst>
              <a:ext uri="{FF2B5EF4-FFF2-40B4-BE49-F238E27FC236}">
                <a16:creationId xmlns:a16="http://schemas.microsoft.com/office/drawing/2014/main" id="{37C0377E-F8DF-403A-A6CC-CF02D1571213}"/>
              </a:ext>
            </a:extLst>
          </p:cNvPr>
          <p:cNvSpPr>
            <a:spLocks noGrp="1" noRot="1" noChangeAspect="1" noChangeArrowheads="1" noTextEdit="1"/>
          </p:cNvSpPr>
          <p:nvPr>
            <p:ph type="sldImg"/>
          </p:nvPr>
        </p:nvSpPr>
        <p:spPr>
          <a:ln/>
        </p:spPr>
      </p:sp>
      <p:sp>
        <p:nvSpPr>
          <p:cNvPr id="175107" name="Notizenplatzhalter 2">
            <a:extLst>
              <a:ext uri="{FF2B5EF4-FFF2-40B4-BE49-F238E27FC236}">
                <a16:creationId xmlns:a16="http://schemas.microsoft.com/office/drawing/2014/main" id="{920FF9DA-5EF7-4476-A9BF-1408EB0B73D0}"/>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75108" name="Foliennummernplatzhalter 3">
            <a:extLst>
              <a:ext uri="{FF2B5EF4-FFF2-40B4-BE49-F238E27FC236}">
                <a16:creationId xmlns:a16="http://schemas.microsoft.com/office/drawing/2014/main" id="{7E9397AA-1C5A-44AF-8AE3-99872A5C3CD5}"/>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B80D0F6-54FF-481E-975C-7544C681B19D}" type="slidenum">
              <a:rPr lang="de-DE" altLang="de-DE" smtClean="0"/>
              <a:pPr/>
              <a:t>82</a:t>
            </a:fld>
            <a:endParaRPr lang="de-DE" altLang="de-DE"/>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Folienbildplatzhalter 1">
            <a:extLst>
              <a:ext uri="{FF2B5EF4-FFF2-40B4-BE49-F238E27FC236}">
                <a16:creationId xmlns:a16="http://schemas.microsoft.com/office/drawing/2014/main" id="{71164AC5-04F6-4777-8681-5DD8E5DDED2A}"/>
              </a:ext>
            </a:extLst>
          </p:cNvPr>
          <p:cNvSpPr>
            <a:spLocks noGrp="1" noRot="1" noChangeAspect="1" noChangeArrowheads="1" noTextEdit="1"/>
          </p:cNvSpPr>
          <p:nvPr>
            <p:ph type="sldImg"/>
          </p:nvPr>
        </p:nvSpPr>
        <p:spPr>
          <a:ln/>
        </p:spPr>
      </p:sp>
      <p:sp>
        <p:nvSpPr>
          <p:cNvPr id="177155" name="Notizenplatzhalter 2">
            <a:extLst>
              <a:ext uri="{FF2B5EF4-FFF2-40B4-BE49-F238E27FC236}">
                <a16:creationId xmlns:a16="http://schemas.microsoft.com/office/drawing/2014/main" id="{2C2ED904-D71E-469A-B6F1-6095051F65B1}"/>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77156" name="Foliennummernplatzhalter 3">
            <a:extLst>
              <a:ext uri="{FF2B5EF4-FFF2-40B4-BE49-F238E27FC236}">
                <a16:creationId xmlns:a16="http://schemas.microsoft.com/office/drawing/2014/main" id="{CB59DBDF-C731-4A38-B854-82763BBD2464}"/>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A1021D0-4082-477E-82D2-AAF59AFA65E0}" type="slidenum">
              <a:rPr lang="de-DE" altLang="de-DE" smtClean="0"/>
              <a:pPr/>
              <a:t>83</a:t>
            </a:fld>
            <a:endParaRPr lang="de-DE" altLang="de-DE"/>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Folienbildplatzhalter 1">
            <a:extLst>
              <a:ext uri="{FF2B5EF4-FFF2-40B4-BE49-F238E27FC236}">
                <a16:creationId xmlns:a16="http://schemas.microsoft.com/office/drawing/2014/main" id="{9AEFFAC0-908A-4333-83D4-F23E48F2571B}"/>
              </a:ext>
            </a:extLst>
          </p:cNvPr>
          <p:cNvSpPr>
            <a:spLocks noGrp="1" noRot="1" noChangeAspect="1" noChangeArrowheads="1" noTextEdit="1"/>
          </p:cNvSpPr>
          <p:nvPr>
            <p:ph type="sldImg"/>
          </p:nvPr>
        </p:nvSpPr>
        <p:spPr>
          <a:ln/>
        </p:spPr>
      </p:sp>
      <p:sp>
        <p:nvSpPr>
          <p:cNvPr id="179203" name="Notizenplatzhalter 2">
            <a:extLst>
              <a:ext uri="{FF2B5EF4-FFF2-40B4-BE49-F238E27FC236}">
                <a16:creationId xmlns:a16="http://schemas.microsoft.com/office/drawing/2014/main" id="{80135EBD-06F8-4E84-9066-EFCE8CFF1277}"/>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79204" name="Foliennummernplatzhalter 3">
            <a:extLst>
              <a:ext uri="{FF2B5EF4-FFF2-40B4-BE49-F238E27FC236}">
                <a16:creationId xmlns:a16="http://schemas.microsoft.com/office/drawing/2014/main" id="{723EECCE-A32F-4C6A-9C63-89730387F14C}"/>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B71B566-6668-4E1A-B12A-5B6E61D26ADE}" type="slidenum">
              <a:rPr lang="de-DE" altLang="de-DE" smtClean="0"/>
              <a:pPr/>
              <a:t>84</a:t>
            </a:fld>
            <a:endParaRPr lang="de-DE" altLang="de-DE"/>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Folienbildplatzhalter 1">
            <a:extLst>
              <a:ext uri="{FF2B5EF4-FFF2-40B4-BE49-F238E27FC236}">
                <a16:creationId xmlns:a16="http://schemas.microsoft.com/office/drawing/2014/main" id="{92A29576-C296-447C-B7CE-DF09A14528E5}"/>
              </a:ext>
            </a:extLst>
          </p:cNvPr>
          <p:cNvSpPr>
            <a:spLocks noGrp="1" noRot="1" noChangeAspect="1" noChangeArrowheads="1" noTextEdit="1"/>
          </p:cNvSpPr>
          <p:nvPr>
            <p:ph type="sldImg"/>
          </p:nvPr>
        </p:nvSpPr>
        <p:spPr>
          <a:ln/>
        </p:spPr>
      </p:sp>
      <p:sp>
        <p:nvSpPr>
          <p:cNvPr id="154627" name="Notizenplatzhalter 2">
            <a:extLst>
              <a:ext uri="{FF2B5EF4-FFF2-40B4-BE49-F238E27FC236}">
                <a16:creationId xmlns:a16="http://schemas.microsoft.com/office/drawing/2014/main" id="{2D61487C-D953-4F4D-9BD9-75A1A7534DA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54628" name="Foliennummernplatzhalter 3">
            <a:extLst>
              <a:ext uri="{FF2B5EF4-FFF2-40B4-BE49-F238E27FC236}">
                <a16:creationId xmlns:a16="http://schemas.microsoft.com/office/drawing/2014/main" id="{E70ED86A-3112-4214-A035-D02E7B92884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50CA3F-32A9-47E2-9E2B-07AF8AD3D44C}" type="slidenum">
              <a:rPr lang="de-DE" altLang="de-DE" smtClean="0"/>
              <a:pPr/>
              <a:t>85</a:t>
            </a:fld>
            <a:endParaRPr lang="de-DE" altLang="de-DE"/>
          </a:p>
        </p:txBody>
      </p:sp>
    </p:spTree>
    <p:extLst>
      <p:ext uri="{BB962C8B-B14F-4D97-AF65-F5344CB8AC3E}">
        <p14:creationId xmlns:p14="http://schemas.microsoft.com/office/powerpoint/2010/main" val="89616069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Folienbildplatzhalter 1">
            <a:extLst>
              <a:ext uri="{FF2B5EF4-FFF2-40B4-BE49-F238E27FC236}">
                <a16:creationId xmlns:a16="http://schemas.microsoft.com/office/drawing/2014/main" id="{92A29576-C296-447C-B7CE-DF09A14528E5}"/>
              </a:ext>
            </a:extLst>
          </p:cNvPr>
          <p:cNvSpPr>
            <a:spLocks noGrp="1" noRot="1" noChangeAspect="1" noChangeArrowheads="1" noTextEdit="1"/>
          </p:cNvSpPr>
          <p:nvPr>
            <p:ph type="sldImg"/>
          </p:nvPr>
        </p:nvSpPr>
        <p:spPr>
          <a:ln/>
        </p:spPr>
      </p:sp>
      <p:sp>
        <p:nvSpPr>
          <p:cNvPr id="154627" name="Notizenplatzhalter 2">
            <a:extLst>
              <a:ext uri="{FF2B5EF4-FFF2-40B4-BE49-F238E27FC236}">
                <a16:creationId xmlns:a16="http://schemas.microsoft.com/office/drawing/2014/main" id="{2D61487C-D953-4F4D-9BD9-75A1A7534DA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54628" name="Foliennummernplatzhalter 3">
            <a:extLst>
              <a:ext uri="{FF2B5EF4-FFF2-40B4-BE49-F238E27FC236}">
                <a16:creationId xmlns:a16="http://schemas.microsoft.com/office/drawing/2014/main" id="{E70ED86A-3112-4214-A035-D02E7B92884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50CA3F-32A9-47E2-9E2B-07AF8AD3D44C}" type="slidenum">
              <a:rPr lang="de-DE" altLang="de-DE" smtClean="0"/>
              <a:pPr/>
              <a:t>86</a:t>
            </a:fld>
            <a:endParaRPr lang="de-DE" altLang="de-DE"/>
          </a:p>
        </p:txBody>
      </p:sp>
    </p:spTree>
    <p:extLst>
      <p:ext uri="{BB962C8B-B14F-4D97-AF65-F5344CB8AC3E}">
        <p14:creationId xmlns:p14="http://schemas.microsoft.com/office/powerpoint/2010/main" val="227155800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Folienbildplatzhalter 1">
            <a:extLst>
              <a:ext uri="{FF2B5EF4-FFF2-40B4-BE49-F238E27FC236}">
                <a16:creationId xmlns:a16="http://schemas.microsoft.com/office/drawing/2014/main" id="{C0B16FC4-AAA3-491F-B432-CA22FDB080B1}"/>
              </a:ext>
            </a:extLst>
          </p:cNvPr>
          <p:cNvSpPr>
            <a:spLocks noGrp="1" noRot="1" noChangeAspect="1" noChangeArrowheads="1" noTextEdit="1"/>
          </p:cNvSpPr>
          <p:nvPr>
            <p:ph type="sldImg"/>
          </p:nvPr>
        </p:nvSpPr>
        <p:spPr>
          <a:ln/>
        </p:spPr>
      </p:sp>
      <p:sp>
        <p:nvSpPr>
          <p:cNvPr id="181251" name="Notizenplatzhalter 2">
            <a:extLst>
              <a:ext uri="{FF2B5EF4-FFF2-40B4-BE49-F238E27FC236}">
                <a16:creationId xmlns:a16="http://schemas.microsoft.com/office/drawing/2014/main" id="{2963480D-C4EE-4E78-9875-FE63817C1A06}"/>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81252" name="Foliennummernplatzhalter 3">
            <a:extLst>
              <a:ext uri="{FF2B5EF4-FFF2-40B4-BE49-F238E27FC236}">
                <a16:creationId xmlns:a16="http://schemas.microsoft.com/office/drawing/2014/main" id="{03FD2161-18D4-441D-9F59-9CFD09945A4F}"/>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AEACD41-2E90-4487-B2DE-C57FC4C89968}" type="slidenum">
              <a:rPr lang="de-DE" altLang="de-DE" smtClean="0"/>
              <a:pPr/>
              <a:t>87</a:t>
            </a:fld>
            <a:endParaRPr lang="de-DE" altLang="de-DE"/>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Folienbildplatzhalter 1">
            <a:extLst>
              <a:ext uri="{FF2B5EF4-FFF2-40B4-BE49-F238E27FC236}">
                <a16:creationId xmlns:a16="http://schemas.microsoft.com/office/drawing/2014/main" id="{B6A60DB8-7DD7-4E30-ABA0-96B23D216725}"/>
              </a:ext>
            </a:extLst>
          </p:cNvPr>
          <p:cNvSpPr>
            <a:spLocks noGrp="1" noRot="1" noChangeAspect="1" noChangeArrowheads="1" noTextEdit="1"/>
          </p:cNvSpPr>
          <p:nvPr>
            <p:ph type="sldImg"/>
          </p:nvPr>
        </p:nvSpPr>
        <p:spPr>
          <a:ln/>
        </p:spPr>
      </p:sp>
      <p:sp>
        <p:nvSpPr>
          <p:cNvPr id="183299" name="Notizenplatzhalter 2">
            <a:extLst>
              <a:ext uri="{FF2B5EF4-FFF2-40B4-BE49-F238E27FC236}">
                <a16:creationId xmlns:a16="http://schemas.microsoft.com/office/drawing/2014/main" id="{924DF0A2-EF1B-46DC-8301-62D8C7D8AEE1}"/>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83300" name="Foliennummernplatzhalter 3">
            <a:extLst>
              <a:ext uri="{FF2B5EF4-FFF2-40B4-BE49-F238E27FC236}">
                <a16:creationId xmlns:a16="http://schemas.microsoft.com/office/drawing/2014/main" id="{260DD9C8-3EEF-4330-A9B6-33235E467CA1}"/>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115B1DF-AEE9-4C92-9F4C-E18DEDABCB08}" type="slidenum">
              <a:rPr lang="de-DE" altLang="de-DE" smtClean="0"/>
              <a:pPr/>
              <a:t>88</a:t>
            </a:fld>
            <a:endParaRPr lang="de-DE" altLang="de-DE"/>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Folienbildplatzhalter 1">
            <a:extLst>
              <a:ext uri="{FF2B5EF4-FFF2-40B4-BE49-F238E27FC236}">
                <a16:creationId xmlns:a16="http://schemas.microsoft.com/office/drawing/2014/main" id="{E591B1E8-594F-4BA9-A36A-C67671A88556}"/>
              </a:ext>
            </a:extLst>
          </p:cNvPr>
          <p:cNvSpPr>
            <a:spLocks noGrp="1" noRot="1" noChangeAspect="1" noChangeArrowheads="1" noTextEdit="1"/>
          </p:cNvSpPr>
          <p:nvPr>
            <p:ph type="sldImg"/>
          </p:nvPr>
        </p:nvSpPr>
        <p:spPr>
          <a:ln/>
        </p:spPr>
      </p:sp>
      <p:sp>
        <p:nvSpPr>
          <p:cNvPr id="185347" name="Notizenplatzhalter 2">
            <a:extLst>
              <a:ext uri="{FF2B5EF4-FFF2-40B4-BE49-F238E27FC236}">
                <a16:creationId xmlns:a16="http://schemas.microsoft.com/office/drawing/2014/main" id="{EFD59F81-F41B-48CF-805F-538FF9E0759B}"/>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85348" name="Foliennummernplatzhalter 3">
            <a:extLst>
              <a:ext uri="{FF2B5EF4-FFF2-40B4-BE49-F238E27FC236}">
                <a16:creationId xmlns:a16="http://schemas.microsoft.com/office/drawing/2014/main" id="{A94F1D28-6332-4CC0-9626-995977985B3F}"/>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5ABB642-3FA7-44AD-BB06-B27C0C6EBCD5}" type="slidenum">
              <a:rPr lang="de-DE" altLang="de-DE" smtClean="0"/>
              <a:pPr/>
              <a:t>89</a:t>
            </a:fld>
            <a:endParaRPr lang="de-DE" altLang="de-DE"/>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Folienbildplatzhalter 1">
            <a:extLst>
              <a:ext uri="{FF2B5EF4-FFF2-40B4-BE49-F238E27FC236}">
                <a16:creationId xmlns:a16="http://schemas.microsoft.com/office/drawing/2014/main" id="{A02182F6-66A6-441E-B5AE-E12337DC1308}"/>
              </a:ext>
            </a:extLst>
          </p:cNvPr>
          <p:cNvSpPr>
            <a:spLocks noGrp="1" noRot="1" noChangeAspect="1" noChangeArrowheads="1" noTextEdit="1"/>
          </p:cNvSpPr>
          <p:nvPr>
            <p:ph type="sldImg"/>
          </p:nvPr>
        </p:nvSpPr>
        <p:spPr>
          <a:ln/>
        </p:spPr>
      </p:sp>
      <p:sp>
        <p:nvSpPr>
          <p:cNvPr id="187395" name="Notizenplatzhalter 2">
            <a:extLst>
              <a:ext uri="{FF2B5EF4-FFF2-40B4-BE49-F238E27FC236}">
                <a16:creationId xmlns:a16="http://schemas.microsoft.com/office/drawing/2014/main" id="{D6F9D12B-18C7-4705-B998-18732CB326D6}"/>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87396" name="Foliennummernplatzhalter 3">
            <a:extLst>
              <a:ext uri="{FF2B5EF4-FFF2-40B4-BE49-F238E27FC236}">
                <a16:creationId xmlns:a16="http://schemas.microsoft.com/office/drawing/2014/main" id="{892A06C2-804A-4CC6-843C-C8F28DC2020A}"/>
              </a:ext>
            </a:extLst>
          </p:cNvPr>
          <p:cNvSpPr>
            <a:spLocks noGrp="1"/>
          </p:cNvSpPr>
          <p:nvPr>
            <p:ph type="sldNum" sz="quarter" idx="5"/>
          </p:nvPr>
        </p:nvSpPr>
        <p:spPr>
          <a:noFill/>
        </p:spPr>
        <p:txBody>
          <a:bodyPr/>
          <a:lstStyle>
            <a:lvl1pPr defTabSz="938067">
              <a:spcBef>
                <a:spcPct val="30000"/>
              </a:spcBef>
              <a:defRPr sz="1200">
                <a:solidFill>
                  <a:schemeClr val="tx1"/>
                </a:solidFill>
                <a:latin typeface="Arial" panose="020B0604020202020204" pitchFamily="34" charset="0"/>
              </a:defRPr>
            </a:lvl1pPr>
            <a:lvl2pPr marL="734899" indent="-279357" defTabSz="938067">
              <a:spcBef>
                <a:spcPct val="30000"/>
              </a:spcBef>
              <a:defRPr sz="1200">
                <a:solidFill>
                  <a:schemeClr val="tx1"/>
                </a:solidFill>
                <a:latin typeface="Arial" panose="020B0604020202020204" pitchFamily="34" charset="0"/>
              </a:defRPr>
            </a:lvl2pPr>
            <a:lvl3pPr marL="1133299" indent="-222216" defTabSz="938067">
              <a:spcBef>
                <a:spcPct val="30000"/>
              </a:spcBef>
              <a:defRPr sz="1200">
                <a:solidFill>
                  <a:schemeClr val="tx1"/>
                </a:solidFill>
                <a:latin typeface="Arial" panose="020B0604020202020204" pitchFamily="34" charset="0"/>
              </a:defRPr>
            </a:lvl3pPr>
            <a:lvl4pPr marL="1587254" indent="-222216" defTabSz="938067">
              <a:spcBef>
                <a:spcPct val="30000"/>
              </a:spcBef>
              <a:defRPr sz="1200">
                <a:solidFill>
                  <a:schemeClr val="tx1"/>
                </a:solidFill>
                <a:latin typeface="Arial" panose="020B0604020202020204" pitchFamily="34" charset="0"/>
              </a:defRPr>
            </a:lvl4pPr>
            <a:lvl5pPr marL="2042795" indent="-222216" defTabSz="938067">
              <a:spcBef>
                <a:spcPct val="30000"/>
              </a:spcBef>
              <a:defRPr sz="1200">
                <a:solidFill>
                  <a:schemeClr val="tx1"/>
                </a:solidFill>
                <a:latin typeface="Arial" panose="020B0604020202020204" pitchFamily="34" charset="0"/>
              </a:defRPr>
            </a:lvl5pPr>
            <a:lvl6pPr marL="2499924" indent="-222216" defTabSz="938067" eaLnBrk="0" fontAlgn="base" hangingPunct="0">
              <a:spcBef>
                <a:spcPct val="30000"/>
              </a:spcBef>
              <a:spcAft>
                <a:spcPct val="0"/>
              </a:spcAft>
              <a:defRPr sz="1200">
                <a:solidFill>
                  <a:schemeClr val="tx1"/>
                </a:solidFill>
                <a:latin typeface="Arial" panose="020B0604020202020204" pitchFamily="34" charset="0"/>
              </a:defRPr>
            </a:lvl6pPr>
            <a:lvl7pPr marL="2957054" indent="-222216" defTabSz="938067" eaLnBrk="0" fontAlgn="base" hangingPunct="0">
              <a:spcBef>
                <a:spcPct val="30000"/>
              </a:spcBef>
              <a:spcAft>
                <a:spcPct val="0"/>
              </a:spcAft>
              <a:defRPr sz="1200">
                <a:solidFill>
                  <a:schemeClr val="tx1"/>
                </a:solidFill>
                <a:latin typeface="Arial" panose="020B0604020202020204" pitchFamily="34" charset="0"/>
              </a:defRPr>
            </a:lvl7pPr>
            <a:lvl8pPr marL="3414182" indent="-222216" defTabSz="938067" eaLnBrk="0" fontAlgn="base" hangingPunct="0">
              <a:spcBef>
                <a:spcPct val="30000"/>
              </a:spcBef>
              <a:spcAft>
                <a:spcPct val="0"/>
              </a:spcAft>
              <a:defRPr sz="1200">
                <a:solidFill>
                  <a:schemeClr val="tx1"/>
                </a:solidFill>
                <a:latin typeface="Arial" panose="020B0604020202020204" pitchFamily="34" charset="0"/>
              </a:defRPr>
            </a:lvl8pPr>
            <a:lvl9pPr marL="3871311" indent="-222216" defTabSz="938067"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4BA477-CE2F-43E6-B14C-A0A00DE42063}" type="slidenum">
              <a:rPr lang="de-DE" altLang="de-DE" sz="1400"/>
              <a:pPr>
                <a:spcBef>
                  <a:spcPct val="0"/>
                </a:spcBef>
              </a:pPr>
              <a:t>90</a:t>
            </a:fld>
            <a:endParaRPr lang="de-DE" altLang="de-DE" sz="140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Folienbildplatzhalter 1">
            <a:extLst>
              <a:ext uri="{FF2B5EF4-FFF2-40B4-BE49-F238E27FC236}">
                <a16:creationId xmlns:a16="http://schemas.microsoft.com/office/drawing/2014/main" id="{129D1968-D2BE-42E4-8412-E32EBF38D796}"/>
              </a:ext>
            </a:extLst>
          </p:cNvPr>
          <p:cNvSpPr>
            <a:spLocks noGrp="1" noRot="1" noChangeAspect="1" noChangeArrowheads="1" noTextEdit="1"/>
          </p:cNvSpPr>
          <p:nvPr>
            <p:ph type="sldImg"/>
          </p:nvPr>
        </p:nvSpPr>
        <p:spPr>
          <a:ln/>
        </p:spPr>
      </p:sp>
      <p:sp>
        <p:nvSpPr>
          <p:cNvPr id="189443" name="Notizenplatzhalter 2">
            <a:extLst>
              <a:ext uri="{FF2B5EF4-FFF2-40B4-BE49-F238E27FC236}">
                <a16:creationId xmlns:a16="http://schemas.microsoft.com/office/drawing/2014/main" id="{65B92C1B-7099-494E-AAE5-44ACEBDC0048}"/>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89444" name="Foliennummernplatzhalter 3">
            <a:extLst>
              <a:ext uri="{FF2B5EF4-FFF2-40B4-BE49-F238E27FC236}">
                <a16:creationId xmlns:a16="http://schemas.microsoft.com/office/drawing/2014/main" id="{29DB1B76-2E18-48DC-893B-7CD39A2864D4}"/>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550DFD0-886B-4470-B46B-2A27B2D3F366}" type="slidenum">
              <a:rPr lang="de-DE" altLang="de-DE" smtClean="0"/>
              <a:pPr/>
              <a:t>91</a:t>
            </a:fld>
            <a:endParaRPr lang="de-DE" altLang="de-DE"/>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Folienbildplatzhalter 1">
            <a:extLst>
              <a:ext uri="{FF2B5EF4-FFF2-40B4-BE49-F238E27FC236}">
                <a16:creationId xmlns:a16="http://schemas.microsoft.com/office/drawing/2014/main" id="{92A29576-C296-447C-B7CE-DF09A14528E5}"/>
              </a:ext>
            </a:extLst>
          </p:cNvPr>
          <p:cNvSpPr>
            <a:spLocks noGrp="1" noRot="1" noChangeAspect="1" noChangeArrowheads="1" noTextEdit="1"/>
          </p:cNvSpPr>
          <p:nvPr>
            <p:ph type="sldImg"/>
          </p:nvPr>
        </p:nvSpPr>
        <p:spPr>
          <a:ln/>
        </p:spPr>
      </p:sp>
      <p:sp>
        <p:nvSpPr>
          <p:cNvPr id="154627" name="Notizenplatzhalter 2">
            <a:extLst>
              <a:ext uri="{FF2B5EF4-FFF2-40B4-BE49-F238E27FC236}">
                <a16:creationId xmlns:a16="http://schemas.microsoft.com/office/drawing/2014/main" id="{2D61487C-D953-4F4D-9BD9-75A1A7534DA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54628" name="Foliennummernplatzhalter 3">
            <a:extLst>
              <a:ext uri="{FF2B5EF4-FFF2-40B4-BE49-F238E27FC236}">
                <a16:creationId xmlns:a16="http://schemas.microsoft.com/office/drawing/2014/main" id="{E70ED86A-3112-4214-A035-D02E7B92884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50CA3F-32A9-47E2-9E2B-07AF8AD3D44C}" type="slidenum">
              <a:rPr lang="de-DE" altLang="de-DE" smtClean="0"/>
              <a:pPr/>
              <a:t>92</a:t>
            </a:fld>
            <a:endParaRPr lang="de-DE" altLang="de-DE"/>
          </a:p>
        </p:txBody>
      </p:sp>
    </p:spTree>
    <p:extLst>
      <p:ext uri="{BB962C8B-B14F-4D97-AF65-F5344CB8AC3E}">
        <p14:creationId xmlns:p14="http://schemas.microsoft.com/office/powerpoint/2010/main" val="209025282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Folienbildplatzhalter 1">
            <a:extLst>
              <a:ext uri="{FF2B5EF4-FFF2-40B4-BE49-F238E27FC236}">
                <a16:creationId xmlns:a16="http://schemas.microsoft.com/office/drawing/2014/main" id="{C2DF02E3-6308-4236-BDFF-40764B87569F}"/>
              </a:ext>
            </a:extLst>
          </p:cNvPr>
          <p:cNvSpPr>
            <a:spLocks noGrp="1" noRot="1" noChangeAspect="1" noChangeArrowheads="1" noTextEdit="1"/>
          </p:cNvSpPr>
          <p:nvPr>
            <p:ph type="sldImg"/>
          </p:nvPr>
        </p:nvSpPr>
        <p:spPr>
          <a:ln/>
        </p:spPr>
      </p:sp>
      <p:sp>
        <p:nvSpPr>
          <p:cNvPr id="193539" name="Notizenplatzhalter 2">
            <a:extLst>
              <a:ext uri="{FF2B5EF4-FFF2-40B4-BE49-F238E27FC236}">
                <a16:creationId xmlns:a16="http://schemas.microsoft.com/office/drawing/2014/main" id="{D8E20280-B310-4E05-B9A0-DCF804F285E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93540" name="Foliennummernplatzhalter 3">
            <a:extLst>
              <a:ext uri="{FF2B5EF4-FFF2-40B4-BE49-F238E27FC236}">
                <a16:creationId xmlns:a16="http://schemas.microsoft.com/office/drawing/2014/main" id="{B36D8C24-78C4-4D0F-8359-3C6AC4266A92}"/>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4516629-91A9-4759-9413-173500C872A8}" type="slidenum">
              <a:rPr lang="de-DE" altLang="de-DE" smtClean="0"/>
              <a:pPr/>
              <a:t>93</a:t>
            </a:fld>
            <a:endParaRPr lang="de-DE" altLang="de-DE"/>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Folienbildplatzhalter 1">
            <a:extLst>
              <a:ext uri="{FF2B5EF4-FFF2-40B4-BE49-F238E27FC236}">
                <a16:creationId xmlns:a16="http://schemas.microsoft.com/office/drawing/2014/main" id="{FC94DC84-3EFC-46A0-949F-FB17EA73AC70}"/>
              </a:ext>
            </a:extLst>
          </p:cNvPr>
          <p:cNvSpPr>
            <a:spLocks noGrp="1" noRot="1" noChangeAspect="1" noChangeArrowheads="1" noTextEdit="1"/>
          </p:cNvSpPr>
          <p:nvPr>
            <p:ph type="sldImg"/>
          </p:nvPr>
        </p:nvSpPr>
        <p:spPr>
          <a:ln/>
        </p:spPr>
      </p:sp>
      <p:sp>
        <p:nvSpPr>
          <p:cNvPr id="191491" name="Notizenplatzhalter 2">
            <a:extLst>
              <a:ext uri="{FF2B5EF4-FFF2-40B4-BE49-F238E27FC236}">
                <a16:creationId xmlns:a16="http://schemas.microsoft.com/office/drawing/2014/main" id="{B20A717A-1657-4CF3-9D33-01051662E17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91492" name="Foliennummernplatzhalter 3">
            <a:extLst>
              <a:ext uri="{FF2B5EF4-FFF2-40B4-BE49-F238E27FC236}">
                <a16:creationId xmlns:a16="http://schemas.microsoft.com/office/drawing/2014/main" id="{384F2700-E9ED-433C-95BA-A9A68CD4F0FF}"/>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55BF125-A8B4-4334-BCBD-6D508A977863}" type="slidenum">
              <a:rPr lang="de-DE" altLang="de-DE" smtClean="0"/>
              <a:pPr/>
              <a:t>94</a:t>
            </a:fld>
            <a:endParaRPr lang="de-DE" altLang="de-DE"/>
          </a:p>
        </p:txBody>
      </p:sp>
    </p:spTree>
    <p:extLst>
      <p:ext uri="{BB962C8B-B14F-4D97-AF65-F5344CB8AC3E}">
        <p14:creationId xmlns:p14="http://schemas.microsoft.com/office/powerpoint/2010/main" val="62122018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Folienbildplatzhalter 1">
            <a:extLst>
              <a:ext uri="{FF2B5EF4-FFF2-40B4-BE49-F238E27FC236}">
                <a16:creationId xmlns:a16="http://schemas.microsoft.com/office/drawing/2014/main" id="{C2DF02E3-6308-4236-BDFF-40764B87569F}"/>
              </a:ext>
            </a:extLst>
          </p:cNvPr>
          <p:cNvSpPr>
            <a:spLocks noGrp="1" noRot="1" noChangeAspect="1" noChangeArrowheads="1" noTextEdit="1"/>
          </p:cNvSpPr>
          <p:nvPr>
            <p:ph type="sldImg"/>
          </p:nvPr>
        </p:nvSpPr>
        <p:spPr>
          <a:ln/>
        </p:spPr>
      </p:sp>
      <p:sp>
        <p:nvSpPr>
          <p:cNvPr id="193539" name="Notizenplatzhalter 2">
            <a:extLst>
              <a:ext uri="{FF2B5EF4-FFF2-40B4-BE49-F238E27FC236}">
                <a16:creationId xmlns:a16="http://schemas.microsoft.com/office/drawing/2014/main" id="{D8E20280-B310-4E05-B9A0-DCF804F285E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93540" name="Foliennummernplatzhalter 3">
            <a:extLst>
              <a:ext uri="{FF2B5EF4-FFF2-40B4-BE49-F238E27FC236}">
                <a16:creationId xmlns:a16="http://schemas.microsoft.com/office/drawing/2014/main" id="{B36D8C24-78C4-4D0F-8359-3C6AC4266A92}"/>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4516629-91A9-4759-9413-173500C872A8}" type="slidenum">
              <a:rPr lang="de-DE" altLang="de-DE" smtClean="0"/>
              <a:pPr/>
              <a:t>95</a:t>
            </a:fld>
            <a:endParaRPr lang="de-DE" altLang="de-DE"/>
          </a:p>
        </p:txBody>
      </p:sp>
    </p:spTree>
    <p:extLst>
      <p:ext uri="{BB962C8B-B14F-4D97-AF65-F5344CB8AC3E}">
        <p14:creationId xmlns:p14="http://schemas.microsoft.com/office/powerpoint/2010/main" val="170193004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Folienbildplatzhalter 1">
            <a:extLst>
              <a:ext uri="{FF2B5EF4-FFF2-40B4-BE49-F238E27FC236}">
                <a16:creationId xmlns:a16="http://schemas.microsoft.com/office/drawing/2014/main" id="{C2DF02E3-6308-4236-BDFF-40764B87569F}"/>
              </a:ext>
            </a:extLst>
          </p:cNvPr>
          <p:cNvSpPr>
            <a:spLocks noGrp="1" noRot="1" noChangeAspect="1" noChangeArrowheads="1" noTextEdit="1"/>
          </p:cNvSpPr>
          <p:nvPr>
            <p:ph type="sldImg"/>
          </p:nvPr>
        </p:nvSpPr>
        <p:spPr>
          <a:ln/>
        </p:spPr>
      </p:sp>
      <p:sp>
        <p:nvSpPr>
          <p:cNvPr id="193539" name="Notizenplatzhalter 2">
            <a:extLst>
              <a:ext uri="{FF2B5EF4-FFF2-40B4-BE49-F238E27FC236}">
                <a16:creationId xmlns:a16="http://schemas.microsoft.com/office/drawing/2014/main" id="{D8E20280-B310-4E05-B9A0-DCF804F285E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93540" name="Foliennummernplatzhalter 3">
            <a:extLst>
              <a:ext uri="{FF2B5EF4-FFF2-40B4-BE49-F238E27FC236}">
                <a16:creationId xmlns:a16="http://schemas.microsoft.com/office/drawing/2014/main" id="{B36D8C24-78C4-4D0F-8359-3C6AC4266A92}"/>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4516629-91A9-4759-9413-173500C872A8}" type="slidenum">
              <a:rPr lang="de-DE" altLang="de-DE" smtClean="0"/>
              <a:pPr/>
              <a:t>96</a:t>
            </a:fld>
            <a:endParaRPr lang="de-DE" altLang="de-DE"/>
          </a:p>
        </p:txBody>
      </p:sp>
    </p:spTree>
    <p:extLst>
      <p:ext uri="{BB962C8B-B14F-4D97-AF65-F5344CB8AC3E}">
        <p14:creationId xmlns:p14="http://schemas.microsoft.com/office/powerpoint/2010/main" val="304205433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Folienbildplatzhalter 1">
            <a:extLst>
              <a:ext uri="{FF2B5EF4-FFF2-40B4-BE49-F238E27FC236}">
                <a16:creationId xmlns:a16="http://schemas.microsoft.com/office/drawing/2014/main" id="{C2DF02E3-6308-4236-BDFF-40764B87569F}"/>
              </a:ext>
            </a:extLst>
          </p:cNvPr>
          <p:cNvSpPr>
            <a:spLocks noGrp="1" noRot="1" noChangeAspect="1" noChangeArrowheads="1" noTextEdit="1"/>
          </p:cNvSpPr>
          <p:nvPr>
            <p:ph type="sldImg"/>
          </p:nvPr>
        </p:nvSpPr>
        <p:spPr>
          <a:ln/>
        </p:spPr>
      </p:sp>
      <p:sp>
        <p:nvSpPr>
          <p:cNvPr id="193539" name="Notizenplatzhalter 2">
            <a:extLst>
              <a:ext uri="{FF2B5EF4-FFF2-40B4-BE49-F238E27FC236}">
                <a16:creationId xmlns:a16="http://schemas.microsoft.com/office/drawing/2014/main" id="{D8E20280-B310-4E05-B9A0-DCF804F285E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93540" name="Foliennummernplatzhalter 3">
            <a:extLst>
              <a:ext uri="{FF2B5EF4-FFF2-40B4-BE49-F238E27FC236}">
                <a16:creationId xmlns:a16="http://schemas.microsoft.com/office/drawing/2014/main" id="{B36D8C24-78C4-4D0F-8359-3C6AC4266A92}"/>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4516629-91A9-4759-9413-173500C872A8}" type="slidenum">
              <a:rPr lang="de-DE" altLang="de-DE" smtClean="0"/>
              <a:pPr/>
              <a:t>97</a:t>
            </a:fld>
            <a:endParaRPr lang="de-DE" altLang="de-DE"/>
          </a:p>
        </p:txBody>
      </p:sp>
    </p:spTree>
    <p:extLst>
      <p:ext uri="{BB962C8B-B14F-4D97-AF65-F5344CB8AC3E}">
        <p14:creationId xmlns:p14="http://schemas.microsoft.com/office/powerpoint/2010/main" val="86899709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Folienbildplatzhalter 1">
            <a:extLst>
              <a:ext uri="{FF2B5EF4-FFF2-40B4-BE49-F238E27FC236}">
                <a16:creationId xmlns:a16="http://schemas.microsoft.com/office/drawing/2014/main" id="{C2DF02E3-6308-4236-BDFF-40764B87569F}"/>
              </a:ext>
            </a:extLst>
          </p:cNvPr>
          <p:cNvSpPr>
            <a:spLocks noGrp="1" noRot="1" noChangeAspect="1" noChangeArrowheads="1" noTextEdit="1"/>
          </p:cNvSpPr>
          <p:nvPr>
            <p:ph type="sldImg"/>
          </p:nvPr>
        </p:nvSpPr>
        <p:spPr>
          <a:ln/>
        </p:spPr>
      </p:sp>
      <p:sp>
        <p:nvSpPr>
          <p:cNvPr id="193539" name="Notizenplatzhalter 2">
            <a:extLst>
              <a:ext uri="{FF2B5EF4-FFF2-40B4-BE49-F238E27FC236}">
                <a16:creationId xmlns:a16="http://schemas.microsoft.com/office/drawing/2014/main" id="{D8E20280-B310-4E05-B9A0-DCF804F285E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93540" name="Foliennummernplatzhalter 3">
            <a:extLst>
              <a:ext uri="{FF2B5EF4-FFF2-40B4-BE49-F238E27FC236}">
                <a16:creationId xmlns:a16="http://schemas.microsoft.com/office/drawing/2014/main" id="{B36D8C24-78C4-4D0F-8359-3C6AC4266A92}"/>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4516629-91A9-4759-9413-173500C872A8}" type="slidenum">
              <a:rPr lang="de-DE" altLang="de-DE" smtClean="0"/>
              <a:pPr/>
              <a:t>98</a:t>
            </a:fld>
            <a:endParaRPr lang="de-DE" altLang="de-DE"/>
          </a:p>
        </p:txBody>
      </p:sp>
    </p:spTree>
    <p:extLst>
      <p:ext uri="{BB962C8B-B14F-4D97-AF65-F5344CB8AC3E}">
        <p14:creationId xmlns:p14="http://schemas.microsoft.com/office/powerpoint/2010/main" val="14292654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Folienbildplatzhalter 1">
            <a:extLst>
              <a:ext uri="{FF2B5EF4-FFF2-40B4-BE49-F238E27FC236}">
                <a16:creationId xmlns:a16="http://schemas.microsoft.com/office/drawing/2014/main" id="{C2DF02E3-6308-4236-BDFF-40764B87569F}"/>
              </a:ext>
            </a:extLst>
          </p:cNvPr>
          <p:cNvSpPr>
            <a:spLocks noGrp="1" noRot="1" noChangeAspect="1" noChangeArrowheads="1" noTextEdit="1"/>
          </p:cNvSpPr>
          <p:nvPr>
            <p:ph type="sldImg"/>
          </p:nvPr>
        </p:nvSpPr>
        <p:spPr>
          <a:ln/>
        </p:spPr>
      </p:sp>
      <p:sp>
        <p:nvSpPr>
          <p:cNvPr id="193539" name="Notizenplatzhalter 2">
            <a:extLst>
              <a:ext uri="{FF2B5EF4-FFF2-40B4-BE49-F238E27FC236}">
                <a16:creationId xmlns:a16="http://schemas.microsoft.com/office/drawing/2014/main" id="{D8E20280-B310-4E05-B9A0-DCF804F285E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93540" name="Foliennummernplatzhalter 3">
            <a:extLst>
              <a:ext uri="{FF2B5EF4-FFF2-40B4-BE49-F238E27FC236}">
                <a16:creationId xmlns:a16="http://schemas.microsoft.com/office/drawing/2014/main" id="{B36D8C24-78C4-4D0F-8359-3C6AC4266A92}"/>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4516629-91A9-4759-9413-173500C872A8}" type="slidenum">
              <a:rPr lang="de-DE" altLang="de-DE" smtClean="0"/>
              <a:pPr/>
              <a:t>99</a:t>
            </a:fld>
            <a:endParaRPr lang="de-DE" altLang="de-DE"/>
          </a:p>
        </p:txBody>
      </p:sp>
    </p:spTree>
    <p:extLst>
      <p:ext uri="{BB962C8B-B14F-4D97-AF65-F5344CB8AC3E}">
        <p14:creationId xmlns:p14="http://schemas.microsoft.com/office/powerpoint/2010/main" val="80210151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Folienbildplatzhalter 1">
            <a:extLst>
              <a:ext uri="{FF2B5EF4-FFF2-40B4-BE49-F238E27FC236}">
                <a16:creationId xmlns:a16="http://schemas.microsoft.com/office/drawing/2014/main" id="{C2DF02E3-6308-4236-BDFF-40764B87569F}"/>
              </a:ext>
            </a:extLst>
          </p:cNvPr>
          <p:cNvSpPr>
            <a:spLocks noGrp="1" noRot="1" noChangeAspect="1" noChangeArrowheads="1" noTextEdit="1"/>
          </p:cNvSpPr>
          <p:nvPr>
            <p:ph type="sldImg"/>
          </p:nvPr>
        </p:nvSpPr>
        <p:spPr>
          <a:ln/>
        </p:spPr>
      </p:sp>
      <p:sp>
        <p:nvSpPr>
          <p:cNvPr id="193539" name="Notizenplatzhalter 2">
            <a:extLst>
              <a:ext uri="{FF2B5EF4-FFF2-40B4-BE49-F238E27FC236}">
                <a16:creationId xmlns:a16="http://schemas.microsoft.com/office/drawing/2014/main" id="{D8E20280-B310-4E05-B9A0-DCF804F285E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93540" name="Foliennummernplatzhalter 3">
            <a:extLst>
              <a:ext uri="{FF2B5EF4-FFF2-40B4-BE49-F238E27FC236}">
                <a16:creationId xmlns:a16="http://schemas.microsoft.com/office/drawing/2014/main" id="{B36D8C24-78C4-4D0F-8359-3C6AC4266A92}"/>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4516629-91A9-4759-9413-173500C872A8}" type="slidenum">
              <a:rPr lang="de-DE" altLang="de-DE" smtClean="0"/>
              <a:pPr/>
              <a:t>100</a:t>
            </a:fld>
            <a:endParaRPr lang="de-DE" altLang="de-DE"/>
          </a:p>
        </p:txBody>
      </p:sp>
    </p:spTree>
    <p:extLst>
      <p:ext uri="{BB962C8B-B14F-4D97-AF65-F5344CB8AC3E}">
        <p14:creationId xmlns:p14="http://schemas.microsoft.com/office/powerpoint/2010/main" val="344726963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Folienbildplatzhalter 1">
            <a:extLst>
              <a:ext uri="{FF2B5EF4-FFF2-40B4-BE49-F238E27FC236}">
                <a16:creationId xmlns:a16="http://schemas.microsoft.com/office/drawing/2014/main" id="{C2DF02E3-6308-4236-BDFF-40764B87569F}"/>
              </a:ext>
            </a:extLst>
          </p:cNvPr>
          <p:cNvSpPr>
            <a:spLocks noGrp="1" noRot="1" noChangeAspect="1" noChangeArrowheads="1" noTextEdit="1"/>
          </p:cNvSpPr>
          <p:nvPr>
            <p:ph type="sldImg"/>
          </p:nvPr>
        </p:nvSpPr>
        <p:spPr>
          <a:ln/>
        </p:spPr>
      </p:sp>
      <p:sp>
        <p:nvSpPr>
          <p:cNvPr id="193539" name="Notizenplatzhalter 2">
            <a:extLst>
              <a:ext uri="{FF2B5EF4-FFF2-40B4-BE49-F238E27FC236}">
                <a16:creationId xmlns:a16="http://schemas.microsoft.com/office/drawing/2014/main" id="{D8E20280-B310-4E05-B9A0-DCF804F285E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93540" name="Foliennummernplatzhalter 3">
            <a:extLst>
              <a:ext uri="{FF2B5EF4-FFF2-40B4-BE49-F238E27FC236}">
                <a16:creationId xmlns:a16="http://schemas.microsoft.com/office/drawing/2014/main" id="{B36D8C24-78C4-4D0F-8359-3C6AC4266A92}"/>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4516629-91A9-4759-9413-173500C872A8}" type="slidenum">
              <a:rPr lang="de-DE" altLang="de-DE" smtClean="0"/>
              <a:pPr/>
              <a:t>101</a:t>
            </a:fld>
            <a:endParaRPr lang="de-DE" altLang="de-DE"/>
          </a:p>
        </p:txBody>
      </p:sp>
    </p:spTree>
    <p:extLst>
      <p:ext uri="{BB962C8B-B14F-4D97-AF65-F5344CB8AC3E}">
        <p14:creationId xmlns:p14="http://schemas.microsoft.com/office/powerpoint/2010/main" val="13917809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Folienbildplatzhalter 1">
            <a:extLst>
              <a:ext uri="{FF2B5EF4-FFF2-40B4-BE49-F238E27FC236}">
                <a16:creationId xmlns:a16="http://schemas.microsoft.com/office/drawing/2014/main" id="{C2DF02E3-6308-4236-BDFF-40764B87569F}"/>
              </a:ext>
            </a:extLst>
          </p:cNvPr>
          <p:cNvSpPr>
            <a:spLocks noGrp="1" noRot="1" noChangeAspect="1" noChangeArrowheads="1" noTextEdit="1"/>
          </p:cNvSpPr>
          <p:nvPr>
            <p:ph type="sldImg"/>
          </p:nvPr>
        </p:nvSpPr>
        <p:spPr>
          <a:ln/>
        </p:spPr>
      </p:sp>
      <p:sp>
        <p:nvSpPr>
          <p:cNvPr id="193539" name="Notizenplatzhalter 2">
            <a:extLst>
              <a:ext uri="{FF2B5EF4-FFF2-40B4-BE49-F238E27FC236}">
                <a16:creationId xmlns:a16="http://schemas.microsoft.com/office/drawing/2014/main" id="{D8E20280-B310-4E05-B9A0-DCF804F285E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93540" name="Foliennummernplatzhalter 3">
            <a:extLst>
              <a:ext uri="{FF2B5EF4-FFF2-40B4-BE49-F238E27FC236}">
                <a16:creationId xmlns:a16="http://schemas.microsoft.com/office/drawing/2014/main" id="{B36D8C24-78C4-4D0F-8359-3C6AC4266A92}"/>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4516629-91A9-4759-9413-173500C872A8}" type="slidenum">
              <a:rPr lang="de-DE" altLang="de-DE" smtClean="0"/>
              <a:pPr/>
              <a:t>102</a:t>
            </a:fld>
            <a:endParaRPr lang="de-DE" altLang="de-DE"/>
          </a:p>
        </p:txBody>
      </p:sp>
    </p:spTree>
    <p:extLst>
      <p:ext uri="{BB962C8B-B14F-4D97-AF65-F5344CB8AC3E}">
        <p14:creationId xmlns:p14="http://schemas.microsoft.com/office/powerpoint/2010/main" val="385332409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Folienbildplatzhalter 1">
            <a:extLst>
              <a:ext uri="{FF2B5EF4-FFF2-40B4-BE49-F238E27FC236}">
                <a16:creationId xmlns:a16="http://schemas.microsoft.com/office/drawing/2014/main" id="{C2DF02E3-6308-4236-BDFF-40764B87569F}"/>
              </a:ext>
            </a:extLst>
          </p:cNvPr>
          <p:cNvSpPr>
            <a:spLocks noGrp="1" noRot="1" noChangeAspect="1" noChangeArrowheads="1" noTextEdit="1"/>
          </p:cNvSpPr>
          <p:nvPr>
            <p:ph type="sldImg"/>
          </p:nvPr>
        </p:nvSpPr>
        <p:spPr>
          <a:ln/>
        </p:spPr>
      </p:sp>
      <p:sp>
        <p:nvSpPr>
          <p:cNvPr id="193539" name="Notizenplatzhalter 2">
            <a:extLst>
              <a:ext uri="{FF2B5EF4-FFF2-40B4-BE49-F238E27FC236}">
                <a16:creationId xmlns:a16="http://schemas.microsoft.com/office/drawing/2014/main" id="{D8E20280-B310-4E05-B9A0-DCF804F285E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93540" name="Foliennummernplatzhalter 3">
            <a:extLst>
              <a:ext uri="{FF2B5EF4-FFF2-40B4-BE49-F238E27FC236}">
                <a16:creationId xmlns:a16="http://schemas.microsoft.com/office/drawing/2014/main" id="{B36D8C24-78C4-4D0F-8359-3C6AC4266A92}"/>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4516629-91A9-4759-9413-173500C872A8}" type="slidenum">
              <a:rPr lang="de-DE" altLang="de-DE" smtClean="0"/>
              <a:pPr/>
              <a:t>103</a:t>
            </a:fld>
            <a:endParaRPr lang="de-DE" altLang="de-DE"/>
          </a:p>
        </p:txBody>
      </p:sp>
    </p:spTree>
    <p:extLst>
      <p:ext uri="{BB962C8B-B14F-4D97-AF65-F5344CB8AC3E}">
        <p14:creationId xmlns:p14="http://schemas.microsoft.com/office/powerpoint/2010/main" val="292696962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Folienbildplatzhalter 1">
            <a:extLst>
              <a:ext uri="{FF2B5EF4-FFF2-40B4-BE49-F238E27FC236}">
                <a16:creationId xmlns:a16="http://schemas.microsoft.com/office/drawing/2014/main" id="{C2DF02E3-6308-4236-BDFF-40764B87569F}"/>
              </a:ext>
            </a:extLst>
          </p:cNvPr>
          <p:cNvSpPr>
            <a:spLocks noGrp="1" noRot="1" noChangeAspect="1" noChangeArrowheads="1" noTextEdit="1"/>
          </p:cNvSpPr>
          <p:nvPr>
            <p:ph type="sldImg"/>
          </p:nvPr>
        </p:nvSpPr>
        <p:spPr>
          <a:ln/>
        </p:spPr>
      </p:sp>
      <p:sp>
        <p:nvSpPr>
          <p:cNvPr id="193539" name="Notizenplatzhalter 2">
            <a:extLst>
              <a:ext uri="{FF2B5EF4-FFF2-40B4-BE49-F238E27FC236}">
                <a16:creationId xmlns:a16="http://schemas.microsoft.com/office/drawing/2014/main" id="{D8E20280-B310-4E05-B9A0-DCF804F285E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93540" name="Foliennummernplatzhalter 3">
            <a:extLst>
              <a:ext uri="{FF2B5EF4-FFF2-40B4-BE49-F238E27FC236}">
                <a16:creationId xmlns:a16="http://schemas.microsoft.com/office/drawing/2014/main" id="{B36D8C24-78C4-4D0F-8359-3C6AC4266A92}"/>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4516629-91A9-4759-9413-173500C872A8}" type="slidenum">
              <a:rPr lang="de-DE" altLang="de-DE" smtClean="0"/>
              <a:pPr/>
              <a:t>104</a:t>
            </a:fld>
            <a:endParaRPr lang="de-DE" altLang="de-DE"/>
          </a:p>
        </p:txBody>
      </p:sp>
    </p:spTree>
    <p:extLst>
      <p:ext uri="{BB962C8B-B14F-4D97-AF65-F5344CB8AC3E}">
        <p14:creationId xmlns:p14="http://schemas.microsoft.com/office/powerpoint/2010/main" val="183438630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a:extLst>
              <a:ext uri="{FF2B5EF4-FFF2-40B4-BE49-F238E27FC236}">
                <a16:creationId xmlns:a16="http://schemas.microsoft.com/office/drawing/2014/main" id="{BAFF4209-970A-4A03-B50F-E0B729960F48}"/>
              </a:ext>
            </a:extLst>
          </p:cNvPr>
          <p:cNvSpPr>
            <a:spLocks noGrp="1" noRot="1" noChangeAspect="1" noChangeArrowheads="1" noTextEdit="1"/>
          </p:cNvSpPr>
          <p:nvPr>
            <p:ph type="sldImg"/>
          </p:nvPr>
        </p:nvSpPr>
        <p:spPr>
          <a:ln/>
        </p:spPr>
      </p:sp>
      <p:sp>
        <p:nvSpPr>
          <p:cNvPr id="33795" name="Notizenplatzhalter 2">
            <a:extLst>
              <a:ext uri="{FF2B5EF4-FFF2-40B4-BE49-F238E27FC236}">
                <a16:creationId xmlns:a16="http://schemas.microsoft.com/office/drawing/2014/main" id="{FFD4D84A-0DE6-416C-9FE3-267A4186FC9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3796" name="Foliennummernplatzhalter 3">
            <a:extLst>
              <a:ext uri="{FF2B5EF4-FFF2-40B4-BE49-F238E27FC236}">
                <a16:creationId xmlns:a16="http://schemas.microsoft.com/office/drawing/2014/main" id="{FEC0302F-4171-499C-A473-210873657061}"/>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A313A8-BEA2-4B8F-8147-FDE156CF7082}" type="slidenum">
              <a:rPr lang="de-DE" altLang="de-DE" sz="1400"/>
              <a:pPr>
                <a:spcBef>
                  <a:spcPct val="0"/>
                </a:spcBef>
              </a:pPr>
              <a:t>105</a:t>
            </a:fld>
            <a:endParaRPr lang="de-DE" altLang="de-DE" sz="1400"/>
          </a:p>
        </p:txBody>
      </p:sp>
    </p:spTree>
    <p:extLst>
      <p:ext uri="{BB962C8B-B14F-4D97-AF65-F5344CB8AC3E}">
        <p14:creationId xmlns:p14="http://schemas.microsoft.com/office/powerpoint/2010/main" val="286899042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a:extLst>
              <a:ext uri="{FF2B5EF4-FFF2-40B4-BE49-F238E27FC236}">
                <a16:creationId xmlns:a16="http://schemas.microsoft.com/office/drawing/2014/main" id="{3BE888DD-7F37-45BC-8F07-2F8D89A5C6E5}"/>
              </a:ext>
            </a:extLst>
          </p:cNvPr>
          <p:cNvSpPr>
            <a:spLocks noGrp="1" noRot="1" noChangeAspect="1" noChangeArrowheads="1" noTextEdit="1"/>
          </p:cNvSpPr>
          <p:nvPr>
            <p:ph type="sldImg"/>
          </p:nvPr>
        </p:nvSpPr>
        <p:spPr>
          <a:ln/>
        </p:spPr>
      </p:sp>
      <p:sp>
        <p:nvSpPr>
          <p:cNvPr id="52227" name="Notizenplatzhalter 2">
            <a:extLst>
              <a:ext uri="{FF2B5EF4-FFF2-40B4-BE49-F238E27FC236}">
                <a16:creationId xmlns:a16="http://schemas.microsoft.com/office/drawing/2014/main" id="{56523954-2DCF-4031-BA1D-ADF0D4D30CB5}"/>
              </a:ext>
            </a:extLst>
          </p:cNvPr>
          <p:cNvSpPr>
            <a:spLocks noGrp="1" noChangeArrowheads="1"/>
          </p:cNvSpPr>
          <p:nvPr>
            <p:ph type="body" idx="1"/>
          </p:nvPr>
        </p:nvSpPr>
        <p:spPr>
          <a:noFill/>
        </p:spPr>
        <p:txBody>
          <a:bodyPr/>
          <a:lstStyle/>
          <a:p>
            <a:pPr marL="0" lvl="1"/>
            <a:r>
              <a:rPr lang="de-DE" altLang="de-DE" sz="1600">
                <a:latin typeface="Arial" panose="020B0604020202020204" pitchFamily="34" charset="0"/>
              </a:rPr>
              <a:t>Darüber hinausbestehen für Berufsangehörige weitere </a:t>
            </a:r>
            <a:r>
              <a:rPr lang="de-DE" altLang="de-DE" sz="1800" b="1">
                <a:latin typeface="Arial" panose="020B0604020202020204" pitchFamily="34" charset="0"/>
              </a:rPr>
              <a:t>Spezialgesetze</a:t>
            </a:r>
            <a:r>
              <a:rPr lang="de-DE" altLang="de-DE" sz="1600">
                <a:latin typeface="Arial" panose="020B0604020202020204" pitchFamily="34" charset="0"/>
              </a:rPr>
              <a:t>, die aber nicht direkt für die Abschlussprüfung relevant sind</a:t>
            </a:r>
          </a:p>
          <a:p>
            <a:endParaRPr lang="de-DE" altLang="de-DE">
              <a:latin typeface="Arial" panose="020B0604020202020204" pitchFamily="34" charset="0"/>
            </a:endParaRPr>
          </a:p>
        </p:txBody>
      </p:sp>
      <p:sp>
        <p:nvSpPr>
          <p:cNvPr id="52228" name="Foliennummernplatzhalter 3">
            <a:extLst>
              <a:ext uri="{FF2B5EF4-FFF2-40B4-BE49-F238E27FC236}">
                <a16:creationId xmlns:a16="http://schemas.microsoft.com/office/drawing/2014/main" id="{13E76F3A-6F34-4C88-B2E9-D8B5F5EAC0A9}"/>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1137DC-9CBC-48A0-9B6C-FBAC5BDED1D8}" type="slidenum">
              <a:rPr lang="de-DE" altLang="de-DE" sz="1400"/>
              <a:pPr>
                <a:spcBef>
                  <a:spcPct val="0"/>
                </a:spcBef>
              </a:pPr>
              <a:t>106</a:t>
            </a:fld>
            <a:endParaRPr lang="de-DE" altLang="de-DE" sz="1400"/>
          </a:p>
        </p:txBody>
      </p:sp>
    </p:spTree>
    <p:extLst>
      <p:ext uri="{BB962C8B-B14F-4D97-AF65-F5344CB8AC3E}">
        <p14:creationId xmlns:p14="http://schemas.microsoft.com/office/powerpoint/2010/main" val="262217138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Folienbildplatzhalter 1">
            <a:extLst>
              <a:ext uri="{FF2B5EF4-FFF2-40B4-BE49-F238E27FC236}">
                <a16:creationId xmlns:a16="http://schemas.microsoft.com/office/drawing/2014/main" id="{42DABEAE-1D63-42C1-BFD6-74B906B5F75D}"/>
              </a:ext>
            </a:extLst>
          </p:cNvPr>
          <p:cNvSpPr>
            <a:spLocks noGrp="1" noRot="1" noChangeAspect="1" noChangeArrowheads="1" noTextEdit="1"/>
          </p:cNvSpPr>
          <p:nvPr>
            <p:ph type="sldImg"/>
          </p:nvPr>
        </p:nvSpPr>
        <p:spPr>
          <a:ln/>
        </p:spPr>
      </p:sp>
      <p:sp>
        <p:nvSpPr>
          <p:cNvPr id="195587" name="Notizenplatzhalter 2">
            <a:extLst>
              <a:ext uri="{FF2B5EF4-FFF2-40B4-BE49-F238E27FC236}">
                <a16:creationId xmlns:a16="http://schemas.microsoft.com/office/drawing/2014/main" id="{4B459ECD-0C68-4618-91AE-08CBD16C74A2}"/>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195588" name="Foliennummernplatzhalter 3">
            <a:extLst>
              <a:ext uri="{FF2B5EF4-FFF2-40B4-BE49-F238E27FC236}">
                <a16:creationId xmlns:a16="http://schemas.microsoft.com/office/drawing/2014/main" id="{60D202FB-756A-421D-ADD4-093CBAB669A4}"/>
              </a:ext>
            </a:extLst>
          </p:cNvPr>
          <p:cNvSpPr>
            <a:spLocks noGrp="1"/>
          </p:cNvSpPr>
          <p:nvPr>
            <p:ph type="sldNum" sz="quarter" idx="5"/>
          </p:nvPr>
        </p:nvSpPr>
        <p:spPr>
          <a:noFill/>
        </p:spPr>
        <p:txBody>
          <a:bodyPr/>
          <a:lstStyle>
            <a:lvl1pPr defTabSz="936479">
              <a:spcBef>
                <a:spcPct val="30000"/>
              </a:spcBef>
              <a:defRPr sz="1200">
                <a:solidFill>
                  <a:schemeClr val="tx1"/>
                </a:solidFill>
                <a:latin typeface="Arial" panose="020B0604020202020204" pitchFamily="34" charset="0"/>
              </a:defRPr>
            </a:lvl1pPr>
            <a:lvl2pPr marL="704741" indent="-266659" defTabSz="936479">
              <a:spcBef>
                <a:spcPct val="30000"/>
              </a:spcBef>
              <a:defRPr sz="1200">
                <a:solidFill>
                  <a:schemeClr val="tx1"/>
                </a:solidFill>
                <a:latin typeface="Arial" panose="020B0604020202020204" pitchFamily="34" charset="0"/>
              </a:defRPr>
            </a:lvl2pPr>
            <a:lvl3pPr marL="1087269" indent="-209518" defTabSz="936479">
              <a:spcBef>
                <a:spcPct val="30000"/>
              </a:spcBef>
              <a:defRPr sz="1200">
                <a:solidFill>
                  <a:schemeClr val="tx1"/>
                </a:solidFill>
                <a:latin typeface="Arial" panose="020B0604020202020204" pitchFamily="34" charset="0"/>
              </a:defRPr>
            </a:lvl3pPr>
            <a:lvl4pPr marL="1525350" indent="-209518" defTabSz="936479">
              <a:spcBef>
                <a:spcPct val="30000"/>
              </a:spcBef>
              <a:defRPr sz="1200">
                <a:solidFill>
                  <a:schemeClr val="tx1"/>
                </a:solidFill>
                <a:latin typeface="Arial" panose="020B0604020202020204" pitchFamily="34" charset="0"/>
              </a:defRPr>
            </a:lvl4pPr>
            <a:lvl5pPr marL="1963433" indent="-209518" defTabSz="936479">
              <a:spcBef>
                <a:spcPct val="30000"/>
              </a:spcBef>
              <a:defRPr sz="1200">
                <a:solidFill>
                  <a:schemeClr val="tx1"/>
                </a:solidFill>
                <a:latin typeface="Arial" panose="020B0604020202020204" pitchFamily="34" charset="0"/>
              </a:defRPr>
            </a:lvl5pPr>
            <a:lvl6pPr marL="2420562" indent="-209518" defTabSz="936479" eaLnBrk="0" fontAlgn="base" hangingPunct="0">
              <a:spcBef>
                <a:spcPct val="30000"/>
              </a:spcBef>
              <a:spcAft>
                <a:spcPct val="0"/>
              </a:spcAft>
              <a:defRPr sz="1200">
                <a:solidFill>
                  <a:schemeClr val="tx1"/>
                </a:solidFill>
                <a:latin typeface="Arial" panose="020B0604020202020204" pitchFamily="34" charset="0"/>
              </a:defRPr>
            </a:lvl6pPr>
            <a:lvl7pPr marL="2877690" indent="-209518" defTabSz="936479" eaLnBrk="0" fontAlgn="base" hangingPunct="0">
              <a:spcBef>
                <a:spcPct val="30000"/>
              </a:spcBef>
              <a:spcAft>
                <a:spcPct val="0"/>
              </a:spcAft>
              <a:defRPr sz="1200">
                <a:solidFill>
                  <a:schemeClr val="tx1"/>
                </a:solidFill>
                <a:latin typeface="Arial" panose="020B0604020202020204" pitchFamily="34" charset="0"/>
              </a:defRPr>
            </a:lvl7pPr>
            <a:lvl8pPr marL="3334820" indent="-209518" defTabSz="936479" eaLnBrk="0" fontAlgn="base" hangingPunct="0">
              <a:spcBef>
                <a:spcPct val="30000"/>
              </a:spcBef>
              <a:spcAft>
                <a:spcPct val="0"/>
              </a:spcAft>
              <a:defRPr sz="1200">
                <a:solidFill>
                  <a:schemeClr val="tx1"/>
                </a:solidFill>
                <a:latin typeface="Arial" panose="020B0604020202020204" pitchFamily="34" charset="0"/>
              </a:defRPr>
            </a:lvl8pPr>
            <a:lvl9pPr marL="3791948" indent="-209518" defTabSz="936479"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FD9017-D812-40F9-A850-4ADE5DFDA06B}" type="slidenum">
              <a:rPr lang="de-DE" altLang="de-DE" sz="1400"/>
              <a:pPr>
                <a:spcBef>
                  <a:spcPct val="0"/>
                </a:spcBef>
              </a:pPr>
              <a:t>107</a:t>
            </a:fld>
            <a:endParaRPr lang="de-DE" altLang="de-DE" sz="140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a:extLst>
              <a:ext uri="{FF2B5EF4-FFF2-40B4-BE49-F238E27FC236}">
                <a16:creationId xmlns:a16="http://schemas.microsoft.com/office/drawing/2014/main" id="{8CBADF88-5860-4886-ADF5-A1E61265397E}"/>
              </a:ext>
            </a:extLst>
          </p:cNvPr>
          <p:cNvSpPr>
            <a:spLocks noGrp="1" noRot="1" noChangeAspect="1" noChangeArrowheads="1" noTextEdit="1"/>
          </p:cNvSpPr>
          <p:nvPr>
            <p:ph type="sldImg"/>
          </p:nvPr>
        </p:nvSpPr>
        <p:spPr>
          <a:ln/>
        </p:spPr>
      </p:sp>
      <p:sp>
        <p:nvSpPr>
          <p:cNvPr id="197635" name="Rectangle 3">
            <a:extLst>
              <a:ext uri="{FF2B5EF4-FFF2-40B4-BE49-F238E27FC236}">
                <a16:creationId xmlns:a16="http://schemas.microsoft.com/office/drawing/2014/main" id="{7660C722-D31E-4F63-9466-8BC99368D258}"/>
              </a:ext>
            </a:extLst>
          </p:cNvPr>
          <p:cNvSpPr>
            <a:spLocks noGrp="1" noChangeArrowheads="1"/>
          </p:cNvSpPr>
          <p:nvPr>
            <p:ph type="body" idx="1"/>
          </p:nvPr>
        </p:nvSpPr>
        <p:spPr>
          <a:noFill/>
        </p:spPr>
        <p:txBody>
          <a:bodyPr/>
          <a:lstStyle/>
          <a:p>
            <a:endParaRPr lang="de-DE" altLang="de-DE" sz="1100">
              <a:latin typeface="Arial" panose="020B0604020202020204" pitchFamily="34"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Folienbildplatzhalter 1">
            <a:extLst>
              <a:ext uri="{FF2B5EF4-FFF2-40B4-BE49-F238E27FC236}">
                <a16:creationId xmlns:a16="http://schemas.microsoft.com/office/drawing/2014/main" id="{93D0B793-2DCC-4D40-8048-7B3ABE55BA02}"/>
              </a:ext>
            </a:extLst>
          </p:cNvPr>
          <p:cNvSpPr>
            <a:spLocks noGrp="1" noRot="1" noChangeAspect="1" noChangeArrowheads="1" noTextEdit="1"/>
          </p:cNvSpPr>
          <p:nvPr>
            <p:ph type="sldImg"/>
          </p:nvPr>
        </p:nvSpPr>
        <p:spPr>
          <a:ln/>
        </p:spPr>
      </p:sp>
      <p:sp>
        <p:nvSpPr>
          <p:cNvPr id="205827" name="Notizenplatzhalter 2">
            <a:extLst>
              <a:ext uri="{FF2B5EF4-FFF2-40B4-BE49-F238E27FC236}">
                <a16:creationId xmlns:a16="http://schemas.microsoft.com/office/drawing/2014/main" id="{43F10904-094B-4DB8-8A8C-9FDF2CA42313}"/>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05828" name="Foliennummernplatzhalter 3">
            <a:extLst>
              <a:ext uri="{FF2B5EF4-FFF2-40B4-BE49-F238E27FC236}">
                <a16:creationId xmlns:a16="http://schemas.microsoft.com/office/drawing/2014/main" id="{50FFF437-8D7C-438A-81A9-1C7AE561B818}"/>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F34D87E-6047-44E3-B9DE-9B0F4E54F292}" type="slidenum">
              <a:rPr lang="de-DE" altLang="de-DE" smtClean="0"/>
              <a:pPr/>
              <a:t>109</a:t>
            </a:fld>
            <a:endParaRPr lang="de-DE" altLang="de-DE"/>
          </a:p>
        </p:txBody>
      </p:sp>
    </p:spTree>
    <p:extLst>
      <p:ext uri="{BB962C8B-B14F-4D97-AF65-F5344CB8AC3E}">
        <p14:creationId xmlns:p14="http://schemas.microsoft.com/office/powerpoint/2010/main" val="194474733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a:extLst>
              <a:ext uri="{FF2B5EF4-FFF2-40B4-BE49-F238E27FC236}">
                <a16:creationId xmlns:a16="http://schemas.microsoft.com/office/drawing/2014/main" id="{E2A19255-9743-4E9A-963A-8808802E80FE}"/>
              </a:ext>
            </a:extLst>
          </p:cNvPr>
          <p:cNvSpPr>
            <a:spLocks noGrp="1" noRot="1" noChangeAspect="1" noChangeArrowheads="1" noTextEdit="1"/>
          </p:cNvSpPr>
          <p:nvPr>
            <p:ph type="sldImg"/>
          </p:nvPr>
        </p:nvSpPr>
        <p:spPr>
          <a:ln/>
        </p:spPr>
      </p:sp>
      <p:sp>
        <p:nvSpPr>
          <p:cNvPr id="211971" name="Rectangle 3">
            <a:extLst>
              <a:ext uri="{FF2B5EF4-FFF2-40B4-BE49-F238E27FC236}">
                <a16:creationId xmlns:a16="http://schemas.microsoft.com/office/drawing/2014/main" id="{BEA6AD07-52AA-4233-AF8F-EC7361E94F44}"/>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
        <p:nvSpPr>
          <p:cNvPr id="211972" name="Fußzeilenplatzhalter 1">
            <a:extLst>
              <a:ext uri="{FF2B5EF4-FFF2-40B4-BE49-F238E27FC236}">
                <a16:creationId xmlns:a16="http://schemas.microsoft.com/office/drawing/2014/main" id="{0DC94567-9EA5-499F-8385-67CA1C53CAA8}"/>
              </a:ext>
            </a:extLst>
          </p:cNvPr>
          <p:cNvSpPr>
            <a:spLocks noGrp="1"/>
          </p:cNvSpPr>
          <p:nvPr>
            <p:ph type="ftr" sz="quarter" idx="4"/>
          </p:nvPr>
        </p:nvSpPr>
        <p:spPr>
          <a:noFill/>
        </p:spPr>
        <p:txBody>
          <a:bodyPr/>
          <a:lstStyle>
            <a:lvl1pPr defTabSz="884100">
              <a:spcBef>
                <a:spcPct val="30000"/>
              </a:spcBef>
              <a:defRPr sz="1200">
                <a:solidFill>
                  <a:schemeClr val="tx1"/>
                </a:solidFill>
                <a:latin typeface="Arial" panose="020B0604020202020204" pitchFamily="34" charset="0"/>
              </a:defRPr>
            </a:lvl1pPr>
            <a:lvl2pPr marL="728550" indent="-276182" defTabSz="884100">
              <a:spcBef>
                <a:spcPct val="30000"/>
              </a:spcBef>
              <a:defRPr sz="1200">
                <a:solidFill>
                  <a:schemeClr val="tx1"/>
                </a:solidFill>
                <a:latin typeface="Arial" panose="020B0604020202020204" pitchFamily="34" charset="0"/>
              </a:defRPr>
            </a:lvl2pPr>
            <a:lvl3pPr marL="1125363" indent="-219041" defTabSz="884100">
              <a:spcBef>
                <a:spcPct val="30000"/>
              </a:spcBef>
              <a:defRPr sz="1200">
                <a:solidFill>
                  <a:schemeClr val="tx1"/>
                </a:solidFill>
                <a:latin typeface="Arial" panose="020B0604020202020204" pitchFamily="34" charset="0"/>
              </a:defRPr>
            </a:lvl3pPr>
            <a:lvl4pPr marL="1577730" indent="-219041" defTabSz="884100">
              <a:spcBef>
                <a:spcPct val="30000"/>
              </a:spcBef>
              <a:defRPr sz="1200">
                <a:solidFill>
                  <a:schemeClr val="tx1"/>
                </a:solidFill>
                <a:latin typeface="Arial" panose="020B0604020202020204" pitchFamily="34" charset="0"/>
              </a:defRPr>
            </a:lvl4pPr>
            <a:lvl5pPr marL="2031684" indent="-219041" defTabSz="884100">
              <a:spcBef>
                <a:spcPct val="30000"/>
              </a:spcBef>
              <a:defRPr sz="1200">
                <a:solidFill>
                  <a:schemeClr val="tx1"/>
                </a:solidFill>
                <a:latin typeface="Arial" panose="020B0604020202020204" pitchFamily="34" charset="0"/>
              </a:defRPr>
            </a:lvl5pPr>
            <a:lvl6pPr marL="2488813" indent="-219041" defTabSz="884100" eaLnBrk="0" fontAlgn="base" hangingPunct="0">
              <a:spcBef>
                <a:spcPct val="30000"/>
              </a:spcBef>
              <a:spcAft>
                <a:spcPct val="0"/>
              </a:spcAft>
              <a:defRPr sz="1200">
                <a:solidFill>
                  <a:schemeClr val="tx1"/>
                </a:solidFill>
                <a:latin typeface="Arial" panose="020B0604020202020204" pitchFamily="34" charset="0"/>
              </a:defRPr>
            </a:lvl6pPr>
            <a:lvl7pPr marL="2945941" indent="-219041" defTabSz="884100" eaLnBrk="0" fontAlgn="base" hangingPunct="0">
              <a:spcBef>
                <a:spcPct val="30000"/>
              </a:spcBef>
              <a:spcAft>
                <a:spcPct val="0"/>
              </a:spcAft>
              <a:defRPr sz="1200">
                <a:solidFill>
                  <a:schemeClr val="tx1"/>
                </a:solidFill>
                <a:latin typeface="Arial" panose="020B0604020202020204" pitchFamily="34" charset="0"/>
              </a:defRPr>
            </a:lvl7pPr>
            <a:lvl8pPr marL="3403071" indent="-219041" defTabSz="884100" eaLnBrk="0" fontAlgn="base" hangingPunct="0">
              <a:spcBef>
                <a:spcPct val="30000"/>
              </a:spcBef>
              <a:spcAft>
                <a:spcPct val="0"/>
              </a:spcAft>
              <a:defRPr sz="1200">
                <a:solidFill>
                  <a:schemeClr val="tx1"/>
                </a:solidFill>
                <a:latin typeface="Arial" panose="020B0604020202020204" pitchFamily="34" charset="0"/>
              </a:defRPr>
            </a:lvl8pPr>
            <a:lvl9pPr marL="3860200" indent="-219041" defTabSz="8841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endParaRPr lang="de-DE" altLang="de-DE" sz="110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9385850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Folienbildplatzhalter 1">
            <a:extLst>
              <a:ext uri="{FF2B5EF4-FFF2-40B4-BE49-F238E27FC236}">
                <a16:creationId xmlns:a16="http://schemas.microsoft.com/office/drawing/2014/main" id="{93D0B793-2DCC-4D40-8048-7B3ABE55BA02}"/>
              </a:ext>
            </a:extLst>
          </p:cNvPr>
          <p:cNvSpPr>
            <a:spLocks noGrp="1" noRot="1" noChangeAspect="1" noChangeArrowheads="1" noTextEdit="1"/>
          </p:cNvSpPr>
          <p:nvPr>
            <p:ph type="sldImg"/>
          </p:nvPr>
        </p:nvSpPr>
        <p:spPr>
          <a:ln/>
        </p:spPr>
      </p:sp>
      <p:sp>
        <p:nvSpPr>
          <p:cNvPr id="205827" name="Notizenplatzhalter 2">
            <a:extLst>
              <a:ext uri="{FF2B5EF4-FFF2-40B4-BE49-F238E27FC236}">
                <a16:creationId xmlns:a16="http://schemas.microsoft.com/office/drawing/2014/main" id="{43F10904-094B-4DB8-8A8C-9FDF2CA42313}"/>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05828" name="Foliennummernplatzhalter 3">
            <a:extLst>
              <a:ext uri="{FF2B5EF4-FFF2-40B4-BE49-F238E27FC236}">
                <a16:creationId xmlns:a16="http://schemas.microsoft.com/office/drawing/2014/main" id="{50FFF437-8D7C-438A-81A9-1C7AE561B818}"/>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F34D87E-6047-44E3-B9DE-9B0F4E54F292}" type="slidenum">
              <a:rPr lang="de-DE" altLang="de-DE" smtClean="0"/>
              <a:pPr/>
              <a:t>111</a:t>
            </a:fld>
            <a:endParaRPr lang="de-DE" altLang="de-DE"/>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a:extLst>
              <a:ext uri="{FF2B5EF4-FFF2-40B4-BE49-F238E27FC236}">
                <a16:creationId xmlns:a16="http://schemas.microsoft.com/office/drawing/2014/main" id="{11A850E2-F99B-447C-BBCC-D5E1142B8FA6}"/>
              </a:ext>
            </a:extLst>
          </p:cNvPr>
          <p:cNvSpPr>
            <a:spLocks noGrp="1" noRot="1" noChangeAspect="1" noChangeArrowheads="1" noTextEdit="1"/>
          </p:cNvSpPr>
          <p:nvPr>
            <p:ph type="sldImg"/>
          </p:nvPr>
        </p:nvSpPr>
        <p:spPr>
          <a:ln/>
        </p:spPr>
      </p:sp>
      <p:sp>
        <p:nvSpPr>
          <p:cNvPr id="207875" name="Rectangle 3">
            <a:extLst>
              <a:ext uri="{FF2B5EF4-FFF2-40B4-BE49-F238E27FC236}">
                <a16:creationId xmlns:a16="http://schemas.microsoft.com/office/drawing/2014/main" id="{5CE3A105-871B-427C-873B-CD11FA81A843}"/>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
        <p:nvSpPr>
          <p:cNvPr id="207876" name="Fußzeilenplatzhalter 1">
            <a:extLst>
              <a:ext uri="{FF2B5EF4-FFF2-40B4-BE49-F238E27FC236}">
                <a16:creationId xmlns:a16="http://schemas.microsoft.com/office/drawing/2014/main" id="{3263A00C-F9F7-4577-B156-9D5FD69E07B0}"/>
              </a:ext>
            </a:extLst>
          </p:cNvPr>
          <p:cNvSpPr>
            <a:spLocks noGrp="1"/>
          </p:cNvSpPr>
          <p:nvPr>
            <p:ph type="ftr" sz="quarter" idx="4"/>
          </p:nvPr>
        </p:nvSpPr>
        <p:spPr>
          <a:noFill/>
        </p:spPr>
        <p:txBody>
          <a:bodyPr/>
          <a:lstStyle>
            <a:lvl1pPr defTabSz="884100">
              <a:spcBef>
                <a:spcPct val="30000"/>
              </a:spcBef>
              <a:defRPr sz="1200">
                <a:solidFill>
                  <a:schemeClr val="tx1"/>
                </a:solidFill>
                <a:latin typeface="Arial" panose="020B0604020202020204" pitchFamily="34" charset="0"/>
              </a:defRPr>
            </a:lvl1pPr>
            <a:lvl2pPr marL="728550" indent="-276182" defTabSz="884100">
              <a:spcBef>
                <a:spcPct val="30000"/>
              </a:spcBef>
              <a:defRPr sz="1200">
                <a:solidFill>
                  <a:schemeClr val="tx1"/>
                </a:solidFill>
                <a:latin typeface="Arial" panose="020B0604020202020204" pitchFamily="34" charset="0"/>
              </a:defRPr>
            </a:lvl2pPr>
            <a:lvl3pPr marL="1125363" indent="-219041" defTabSz="884100">
              <a:spcBef>
                <a:spcPct val="30000"/>
              </a:spcBef>
              <a:defRPr sz="1200">
                <a:solidFill>
                  <a:schemeClr val="tx1"/>
                </a:solidFill>
                <a:latin typeface="Arial" panose="020B0604020202020204" pitchFamily="34" charset="0"/>
              </a:defRPr>
            </a:lvl3pPr>
            <a:lvl4pPr marL="1577730" indent="-219041" defTabSz="884100">
              <a:spcBef>
                <a:spcPct val="30000"/>
              </a:spcBef>
              <a:defRPr sz="1200">
                <a:solidFill>
                  <a:schemeClr val="tx1"/>
                </a:solidFill>
                <a:latin typeface="Arial" panose="020B0604020202020204" pitchFamily="34" charset="0"/>
              </a:defRPr>
            </a:lvl4pPr>
            <a:lvl5pPr marL="2031684" indent="-219041" defTabSz="884100">
              <a:spcBef>
                <a:spcPct val="30000"/>
              </a:spcBef>
              <a:defRPr sz="1200">
                <a:solidFill>
                  <a:schemeClr val="tx1"/>
                </a:solidFill>
                <a:latin typeface="Arial" panose="020B0604020202020204" pitchFamily="34" charset="0"/>
              </a:defRPr>
            </a:lvl5pPr>
            <a:lvl6pPr marL="2488813" indent="-219041" defTabSz="884100" eaLnBrk="0" fontAlgn="base" hangingPunct="0">
              <a:spcBef>
                <a:spcPct val="30000"/>
              </a:spcBef>
              <a:spcAft>
                <a:spcPct val="0"/>
              </a:spcAft>
              <a:defRPr sz="1200">
                <a:solidFill>
                  <a:schemeClr val="tx1"/>
                </a:solidFill>
                <a:latin typeface="Arial" panose="020B0604020202020204" pitchFamily="34" charset="0"/>
              </a:defRPr>
            </a:lvl6pPr>
            <a:lvl7pPr marL="2945941" indent="-219041" defTabSz="884100" eaLnBrk="0" fontAlgn="base" hangingPunct="0">
              <a:spcBef>
                <a:spcPct val="30000"/>
              </a:spcBef>
              <a:spcAft>
                <a:spcPct val="0"/>
              </a:spcAft>
              <a:defRPr sz="1200">
                <a:solidFill>
                  <a:schemeClr val="tx1"/>
                </a:solidFill>
                <a:latin typeface="Arial" panose="020B0604020202020204" pitchFamily="34" charset="0"/>
              </a:defRPr>
            </a:lvl7pPr>
            <a:lvl8pPr marL="3403071" indent="-219041" defTabSz="884100" eaLnBrk="0" fontAlgn="base" hangingPunct="0">
              <a:spcBef>
                <a:spcPct val="30000"/>
              </a:spcBef>
              <a:spcAft>
                <a:spcPct val="0"/>
              </a:spcAft>
              <a:defRPr sz="1200">
                <a:solidFill>
                  <a:schemeClr val="tx1"/>
                </a:solidFill>
                <a:latin typeface="Arial" panose="020B0604020202020204" pitchFamily="34" charset="0"/>
              </a:defRPr>
            </a:lvl8pPr>
            <a:lvl9pPr marL="3860200" indent="-219041" defTabSz="8841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endParaRPr lang="de-DE" altLang="de-DE" sz="1100">
              <a:latin typeface="Times New Roman" panose="02020603050405020304" pitchFamily="18" charset="0"/>
              <a:cs typeface="Arial" panose="020B0604020202020204" pitchFamily="34" charset="0"/>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Folienbildplatzhalter 1">
            <a:extLst>
              <a:ext uri="{FF2B5EF4-FFF2-40B4-BE49-F238E27FC236}">
                <a16:creationId xmlns:a16="http://schemas.microsoft.com/office/drawing/2014/main" id="{8CD84A8A-D0AE-4AB8-8E75-315372EC8FD2}"/>
              </a:ext>
            </a:extLst>
          </p:cNvPr>
          <p:cNvSpPr>
            <a:spLocks noGrp="1" noRot="1" noChangeAspect="1" noChangeArrowheads="1" noTextEdit="1"/>
          </p:cNvSpPr>
          <p:nvPr>
            <p:ph type="sldImg"/>
          </p:nvPr>
        </p:nvSpPr>
        <p:spPr>
          <a:ln/>
        </p:spPr>
      </p:sp>
      <p:sp>
        <p:nvSpPr>
          <p:cNvPr id="209923" name="Notizenplatzhalter 2">
            <a:extLst>
              <a:ext uri="{FF2B5EF4-FFF2-40B4-BE49-F238E27FC236}">
                <a16:creationId xmlns:a16="http://schemas.microsoft.com/office/drawing/2014/main" id="{B53186A1-AE9D-4B85-B943-FDD81BE1D48C}"/>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09924" name="Foliennummernplatzhalter 3">
            <a:extLst>
              <a:ext uri="{FF2B5EF4-FFF2-40B4-BE49-F238E27FC236}">
                <a16:creationId xmlns:a16="http://schemas.microsoft.com/office/drawing/2014/main" id="{9D8FB503-152D-49EC-8379-03CA967DABBA}"/>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BF4F701-5702-4BD8-82F4-FBDBF4102587}" type="slidenum">
              <a:rPr lang="de-DE" altLang="de-DE" smtClean="0"/>
              <a:pPr/>
              <a:t>113</a:t>
            </a:fld>
            <a:endParaRPr lang="de-DE" altLang="de-DE"/>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a:extLst>
              <a:ext uri="{FF2B5EF4-FFF2-40B4-BE49-F238E27FC236}">
                <a16:creationId xmlns:a16="http://schemas.microsoft.com/office/drawing/2014/main" id="{E2A19255-9743-4E9A-963A-8808802E80FE}"/>
              </a:ext>
            </a:extLst>
          </p:cNvPr>
          <p:cNvSpPr>
            <a:spLocks noGrp="1" noRot="1" noChangeAspect="1" noChangeArrowheads="1" noTextEdit="1"/>
          </p:cNvSpPr>
          <p:nvPr>
            <p:ph type="sldImg"/>
          </p:nvPr>
        </p:nvSpPr>
        <p:spPr>
          <a:ln/>
        </p:spPr>
      </p:sp>
      <p:sp>
        <p:nvSpPr>
          <p:cNvPr id="211971" name="Rectangle 3">
            <a:extLst>
              <a:ext uri="{FF2B5EF4-FFF2-40B4-BE49-F238E27FC236}">
                <a16:creationId xmlns:a16="http://schemas.microsoft.com/office/drawing/2014/main" id="{BEA6AD07-52AA-4233-AF8F-EC7361E94F44}"/>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
        <p:nvSpPr>
          <p:cNvPr id="211972" name="Fußzeilenplatzhalter 1">
            <a:extLst>
              <a:ext uri="{FF2B5EF4-FFF2-40B4-BE49-F238E27FC236}">
                <a16:creationId xmlns:a16="http://schemas.microsoft.com/office/drawing/2014/main" id="{0DC94567-9EA5-499F-8385-67CA1C53CAA8}"/>
              </a:ext>
            </a:extLst>
          </p:cNvPr>
          <p:cNvSpPr>
            <a:spLocks noGrp="1"/>
          </p:cNvSpPr>
          <p:nvPr>
            <p:ph type="ftr" sz="quarter" idx="4"/>
          </p:nvPr>
        </p:nvSpPr>
        <p:spPr>
          <a:noFill/>
        </p:spPr>
        <p:txBody>
          <a:bodyPr/>
          <a:lstStyle>
            <a:lvl1pPr defTabSz="884100">
              <a:spcBef>
                <a:spcPct val="30000"/>
              </a:spcBef>
              <a:defRPr sz="1200">
                <a:solidFill>
                  <a:schemeClr val="tx1"/>
                </a:solidFill>
                <a:latin typeface="Arial" panose="020B0604020202020204" pitchFamily="34" charset="0"/>
              </a:defRPr>
            </a:lvl1pPr>
            <a:lvl2pPr marL="728550" indent="-276182" defTabSz="884100">
              <a:spcBef>
                <a:spcPct val="30000"/>
              </a:spcBef>
              <a:defRPr sz="1200">
                <a:solidFill>
                  <a:schemeClr val="tx1"/>
                </a:solidFill>
                <a:latin typeface="Arial" panose="020B0604020202020204" pitchFamily="34" charset="0"/>
              </a:defRPr>
            </a:lvl2pPr>
            <a:lvl3pPr marL="1125363" indent="-219041" defTabSz="884100">
              <a:spcBef>
                <a:spcPct val="30000"/>
              </a:spcBef>
              <a:defRPr sz="1200">
                <a:solidFill>
                  <a:schemeClr val="tx1"/>
                </a:solidFill>
                <a:latin typeface="Arial" panose="020B0604020202020204" pitchFamily="34" charset="0"/>
              </a:defRPr>
            </a:lvl3pPr>
            <a:lvl4pPr marL="1577730" indent="-219041" defTabSz="884100">
              <a:spcBef>
                <a:spcPct val="30000"/>
              </a:spcBef>
              <a:defRPr sz="1200">
                <a:solidFill>
                  <a:schemeClr val="tx1"/>
                </a:solidFill>
                <a:latin typeface="Arial" panose="020B0604020202020204" pitchFamily="34" charset="0"/>
              </a:defRPr>
            </a:lvl4pPr>
            <a:lvl5pPr marL="2031684" indent="-219041" defTabSz="884100">
              <a:spcBef>
                <a:spcPct val="30000"/>
              </a:spcBef>
              <a:defRPr sz="1200">
                <a:solidFill>
                  <a:schemeClr val="tx1"/>
                </a:solidFill>
                <a:latin typeface="Arial" panose="020B0604020202020204" pitchFamily="34" charset="0"/>
              </a:defRPr>
            </a:lvl5pPr>
            <a:lvl6pPr marL="2488813" indent="-219041" defTabSz="884100" eaLnBrk="0" fontAlgn="base" hangingPunct="0">
              <a:spcBef>
                <a:spcPct val="30000"/>
              </a:spcBef>
              <a:spcAft>
                <a:spcPct val="0"/>
              </a:spcAft>
              <a:defRPr sz="1200">
                <a:solidFill>
                  <a:schemeClr val="tx1"/>
                </a:solidFill>
                <a:latin typeface="Arial" panose="020B0604020202020204" pitchFamily="34" charset="0"/>
              </a:defRPr>
            </a:lvl6pPr>
            <a:lvl7pPr marL="2945941" indent="-219041" defTabSz="884100" eaLnBrk="0" fontAlgn="base" hangingPunct="0">
              <a:spcBef>
                <a:spcPct val="30000"/>
              </a:spcBef>
              <a:spcAft>
                <a:spcPct val="0"/>
              </a:spcAft>
              <a:defRPr sz="1200">
                <a:solidFill>
                  <a:schemeClr val="tx1"/>
                </a:solidFill>
                <a:latin typeface="Arial" panose="020B0604020202020204" pitchFamily="34" charset="0"/>
              </a:defRPr>
            </a:lvl7pPr>
            <a:lvl8pPr marL="3403071" indent="-219041" defTabSz="884100" eaLnBrk="0" fontAlgn="base" hangingPunct="0">
              <a:spcBef>
                <a:spcPct val="30000"/>
              </a:spcBef>
              <a:spcAft>
                <a:spcPct val="0"/>
              </a:spcAft>
              <a:defRPr sz="1200">
                <a:solidFill>
                  <a:schemeClr val="tx1"/>
                </a:solidFill>
                <a:latin typeface="Arial" panose="020B0604020202020204" pitchFamily="34" charset="0"/>
              </a:defRPr>
            </a:lvl8pPr>
            <a:lvl9pPr marL="3860200" indent="-219041" defTabSz="8841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endParaRPr lang="de-DE" altLang="de-DE" sz="1100">
              <a:latin typeface="Times New Roman" panose="02020603050405020304" pitchFamily="18" charset="0"/>
              <a:cs typeface="Arial" panose="020B0604020202020204" pitchFamily="34" charset="0"/>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a:extLst>
              <a:ext uri="{FF2B5EF4-FFF2-40B4-BE49-F238E27FC236}">
                <a16:creationId xmlns:a16="http://schemas.microsoft.com/office/drawing/2014/main" id="{7BCDD933-21EE-4224-A314-82A72E7B3C0F}"/>
              </a:ext>
            </a:extLst>
          </p:cNvPr>
          <p:cNvSpPr>
            <a:spLocks noGrp="1" noRot="1" noChangeAspect="1" noChangeArrowheads="1" noTextEdit="1"/>
          </p:cNvSpPr>
          <p:nvPr>
            <p:ph type="sldImg"/>
          </p:nvPr>
        </p:nvSpPr>
        <p:spPr>
          <a:ln/>
        </p:spPr>
      </p:sp>
      <p:sp>
        <p:nvSpPr>
          <p:cNvPr id="214019" name="Rectangle 3">
            <a:extLst>
              <a:ext uri="{FF2B5EF4-FFF2-40B4-BE49-F238E27FC236}">
                <a16:creationId xmlns:a16="http://schemas.microsoft.com/office/drawing/2014/main" id="{D7899B65-F13E-4498-A082-602E6706F821}"/>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
        <p:nvSpPr>
          <p:cNvPr id="214020" name="Fußzeilenplatzhalter 1">
            <a:extLst>
              <a:ext uri="{FF2B5EF4-FFF2-40B4-BE49-F238E27FC236}">
                <a16:creationId xmlns:a16="http://schemas.microsoft.com/office/drawing/2014/main" id="{F941FF51-250A-46D4-93FF-478F82D570A8}"/>
              </a:ext>
            </a:extLst>
          </p:cNvPr>
          <p:cNvSpPr>
            <a:spLocks noGrp="1"/>
          </p:cNvSpPr>
          <p:nvPr>
            <p:ph type="ftr" sz="quarter" idx="4"/>
          </p:nvPr>
        </p:nvSpPr>
        <p:spPr>
          <a:noFill/>
        </p:spPr>
        <p:txBody>
          <a:bodyPr/>
          <a:lstStyle>
            <a:lvl1pPr defTabSz="884100">
              <a:spcBef>
                <a:spcPct val="30000"/>
              </a:spcBef>
              <a:defRPr sz="1200">
                <a:solidFill>
                  <a:schemeClr val="tx1"/>
                </a:solidFill>
                <a:latin typeface="Arial" panose="020B0604020202020204" pitchFamily="34" charset="0"/>
              </a:defRPr>
            </a:lvl1pPr>
            <a:lvl2pPr marL="728550" indent="-276182" defTabSz="884100">
              <a:spcBef>
                <a:spcPct val="30000"/>
              </a:spcBef>
              <a:defRPr sz="1200">
                <a:solidFill>
                  <a:schemeClr val="tx1"/>
                </a:solidFill>
                <a:latin typeface="Arial" panose="020B0604020202020204" pitchFamily="34" charset="0"/>
              </a:defRPr>
            </a:lvl2pPr>
            <a:lvl3pPr marL="1125363" indent="-219041" defTabSz="884100">
              <a:spcBef>
                <a:spcPct val="30000"/>
              </a:spcBef>
              <a:defRPr sz="1200">
                <a:solidFill>
                  <a:schemeClr val="tx1"/>
                </a:solidFill>
                <a:latin typeface="Arial" panose="020B0604020202020204" pitchFamily="34" charset="0"/>
              </a:defRPr>
            </a:lvl3pPr>
            <a:lvl4pPr marL="1577730" indent="-219041" defTabSz="884100">
              <a:spcBef>
                <a:spcPct val="30000"/>
              </a:spcBef>
              <a:defRPr sz="1200">
                <a:solidFill>
                  <a:schemeClr val="tx1"/>
                </a:solidFill>
                <a:latin typeface="Arial" panose="020B0604020202020204" pitchFamily="34" charset="0"/>
              </a:defRPr>
            </a:lvl4pPr>
            <a:lvl5pPr marL="2031684" indent="-219041" defTabSz="884100">
              <a:spcBef>
                <a:spcPct val="30000"/>
              </a:spcBef>
              <a:defRPr sz="1200">
                <a:solidFill>
                  <a:schemeClr val="tx1"/>
                </a:solidFill>
                <a:latin typeface="Arial" panose="020B0604020202020204" pitchFamily="34" charset="0"/>
              </a:defRPr>
            </a:lvl5pPr>
            <a:lvl6pPr marL="2488813" indent="-219041" defTabSz="884100" eaLnBrk="0" fontAlgn="base" hangingPunct="0">
              <a:spcBef>
                <a:spcPct val="30000"/>
              </a:spcBef>
              <a:spcAft>
                <a:spcPct val="0"/>
              </a:spcAft>
              <a:defRPr sz="1200">
                <a:solidFill>
                  <a:schemeClr val="tx1"/>
                </a:solidFill>
                <a:latin typeface="Arial" panose="020B0604020202020204" pitchFamily="34" charset="0"/>
              </a:defRPr>
            </a:lvl6pPr>
            <a:lvl7pPr marL="2945941" indent="-219041" defTabSz="884100" eaLnBrk="0" fontAlgn="base" hangingPunct="0">
              <a:spcBef>
                <a:spcPct val="30000"/>
              </a:spcBef>
              <a:spcAft>
                <a:spcPct val="0"/>
              </a:spcAft>
              <a:defRPr sz="1200">
                <a:solidFill>
                  <a:schemeClr val="tx1"/>
                </a:solidFill>
                <a:latin typeface="Arial" panose="020B0604020202020204" pitchFamily="34" charset="0"/>
              </a:defRPr>
            </a:lvl7pPr>
            <a:lvl8pPr marL="3403071" indent="-219041" defTabSz="884100" eaLnBrk="0" fontAlgn="base" hangingPunct="0">
              <a:spcBef>
                <a:spcPct val="30000"/>
              </a:spcBef>
              <a:spcAft>
                <a:spcPct val="0"/>
              </a:spcAft>
              <a:defRPr sz="1200">
                <a:solidFill>
                  <a:schemeClr val="tx1"/>
                </a:solidFill>
                <a:latin typeface="Arial" panose="020B0604020202020204" pitchFamily="34" charset="0"/>
              </a:defRPr>
            </a:lvl8pPr>
            <a:lvl9pPr marL="3860200" indent="-219041" defTabSz="8841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endParaRPr lang="de-DE" altLang="de-DE" sz="1100">
              <a:latin typeface="Times New Roman" panose="02020603050405020304" pitchFamily="18" charset="0"/>
              <a:cs typeface="Arial" panose="020B0604020202020204" pitchFamily="34" charset="0"/>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a:extLst>
              <a:ext uri="{FF2B5EF4-FFF2-40B4-BE49-F238E27FC236}">
                <a16:creationId xmlns:a16="http://schemas.microsoft.com/office/drawing/2014/main" id="{AE036C3E-E316-487C-8BBE-46CA5B026CEF}"/>
              </a:ext>
            </a:extLst>
          </p:cNvPr>
          <p:cNvSpPr>
            <a:spLocks noGrp="1" noRot="1" noChangeAspect="1" noChangeArrowheads="1" noTextEdit="1"/>
          </p:cNvSpPr>
          <p:nvPr>
            <p:ph type="sldImg"/>
          </p:nvPr>
        </p:nvSpPr>
        <p:spPr>
          <a:ln/>
        </p:spPr>
      </p:sp>
      <p:sp>
        <p:nvSpPr>
          <p:cNvPr id="216067" name="Rectangle 3">
            <a:extLst>
              <a:ext uri="{FF2B5EF4-FFF2-40B4-BE49-F238E27FC236}">
                <a16:creationId xmlns:a16="http://schemas.microsoft.com/office/drawing/2014/main" id="{FE288F36-F8F3-4BD1-8BC0-B027FFA9D93A}"/>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
        <p:nvSpPr>
          <p:cNvPr id="216068" name="Fußzeilenplatzhalter 1">
            <a:extLst>
              <a:ext uri="{FF2B5EF4-FFF2-40B4-BE49-F238E27FC236}">
                <a16:creationId xmlns:a16="http://schemas.microsoft.com/office/drawing/2014/main" id="{6160122A-B0D7-41BD-850A-44D69D6A020D}"/>
              </a:ext>
            </a:extLst>
          </p:cNvPr>
          <p:cNvSpPr>
            <a:spLocks noGrp="1"/>
          </p:cNvSpPr>
          <p:nvPr>
            <p:ph type="ftr" sz="quarter" idx="4"/>
          </p:nvPr>
        </p:nvSpPr>
        <p:spPr>
          <a:noFill/>
        </p:spPr>
        <p:txBody>
          <a:bodyPr/>
          <a:lstStyle>
            <a:lvl1pPr defTabSz="884100">
              <a:spcBef>
                <a:spcPct val="30000"/>
              </a:spcBef>
              <a:defRPr sz="1200">
                <a:solidFill>
                  <a:schemeClr val="tx1"/>
                </a:solidFill>
                <a:latin typeface="Arial" panose="020B0604020202020204" pitchFamily="34" charset="0"/>
              </a:defRPr>
            </a:lvl1pPr>
            <a:lvl2pPr marL="728550" indent="-276182" defTabSz="884100">
              <a:spcBef>
                <a:spcPct val="30000"/>
              </a:spcBef>
              <a:defRPr sz="1200">
                <a:solidFill>
                  <a:schemeClr val="tx1"/>
                </a:solidFill>
                <a:latin typeface="Arial" panose="020B0604020202020204" pitchFamily="34" charset="0"/>
              </a:defRPr>
            </a:lvl2pPr>
            <a:lvl3pPr marL="1125363" indent="-219041" defTabSz="884100">
              <a:spcBef>
                <a:spcPct val="30000"/>
              </a:spcBef>
              <a:defRPr sz="1200">
                <a:solidFill>
                  <a:schemeClr val="tx1"/>
                </a:solidFill>
                <a:latin typeface="Arial" panose="020B0604020202020204" pitchFamily="34" charset="0"/>
              </a:defRPr>
            </a:lvl3pPr>
            <a:lvl4pPr marL="1577730" indent="-219041" defTabSz="884100">
              <a:spcBef>
                <a:spcPct val="30000"/>
              </a:spcBef>
              <a:defRPr sz="1200">
                <a:solidFill>
                  <a:schemeClr val="tx1"/>
                </a:solidFill>
                <a:latin typeface="Arial" panose="020B0604020202020204" pitchFamily="34" charset="0"/>
              </a:defRPr>
            </a:lvl4pPr>
            <a:lvl5pPr marL="2031684" indent="-219041" defTabSz="884100">
              <a:spcBef>
                <a:spcPct val="30000"/>
              </a:spcBef>
              <a:defRPr sz="1200">
                <a:solidFill>
                  <a:schemeClr val="tx1"/>
                </a:solidFill>
                <a:latin typeface="Arial" panose="020B0604020202020204" pitchFamily="34" charset="0"/>
              </a:defRPr>
            </a:lvl5pPr>
            <a:lvl6pPr marL="2488813" indent="-219041" defTabSz="884100" eaLnBrk="0" fontAlgn="base" hangingPunct="0">
              <a:spcBef>
                <a:spcPct val="30000"/>
              </a:spcBef>
              <a:spcAft>
                <a:spcPct val="0"/>
              </a:spcAft>
              <a:defRPr sz="1200">
                <a:solidFill>
                  <a:schemeClr val="tx1"/>
                </a:solidFill>
                <a:latin typeface="Arial" panose="020B0604020202020204" pitchFamily="34" charset="0"/>
              </a:defRPr>
            </a:lvl6pPr>
            <a:lvl7pPr marL="2945941" indent="-219041" defTabSz="884100" eaLnBrk="0" fontAlgn="base" hangingPunct="0">
              <a:spcBef>
                <a:spcPct val="30000"/>
              </a:spcBef>
              <a:spcAft>
                <a:spcPct val="0"/>
              </a:spcAft>
              <a:defRPr sz="1200">
                <a:solidFill>
                  <a:schemeClr val="tx1"/>
                </a:solidFill>
                <a:latin typeface="Arial" panose="020B0604020202020204" pitchFamily="34" charset="0"/>
              </a:defRPr>
            </a:lvl7pPr>
            <a:lvl8pPr marL="3403071" indent="-219041" defTabSz="884100" eaLnBrk="0" fontAlgn="base" hangingPunct="0">
              <a:spcBef>
                <a:spcPct val="30000"/>
              </a:spcBef>
              <a:spcAft>
                <a:spcPct val="0"/>
              </a:spcAft>
              <a:defRPr sz="1200">
                <a:solidFill>
                  <a:schemeClr val="tx1"/>
                </a:solidFill>
                <a:latin typeface="Arial" panose="020B0604020202020204" pitchFamily="34" charset="0"/>
              </a:defRPr>
            </a:lvl8pPr>
            <a:lvl9pPr marL="3860200" indent="-219041" defTabSz="8841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endParaRPr lang="de-DE" altLang="de-DE" sz="1100">
              <a:latin typeface="Times New Roman" panose="02020603050405020304" pitchFamily="18" charset="0"/>
              <a:cs typeface="Arial" panose="020B0604020202020204" pitchFamily="34" charset="0"/>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Folienbildplatzhalter 1">
            <a:extLst>
              <a:ext uri="{FF2B5EF4-FFF2-40B4-BE49-F238E27FC236}">
                <a16:creationId xmlns:a16="http://schemas.microsoft.com/office/drawing/2014/main" id="{808D0AC3-2B1A-4C9B-A925-3448E6663022}"/>
              </a:ext>
            </a:extLst>
          </p:cNvPr>
          <p:cNvSpPr>
            <a:spLocks noGrp="1" noRot="1" noChangeAspect="1" noChangeArrowheads="1" noTextEdit="1"/>
          </p:cNvSpPr>
          <p:nvPr>
            <p:ph type="sldImg"/>
          </p:nvPr>
        </p:nvSpPr>
        <p:spPr>
          <a:ln/>
        </p:spPr>
      </p:sp>
      <p:sp>
        <p:nvSpPr>
          <p:cNvPr id="218115" name="Notizenplatzhalter 2">
            <a:extLst>
              <a:ext uri="{FF2B5EF4-FFF2-40B4-BE49-F238E27FC236}">
                <a16:creationId xmlns:a16="http://schemas.microsoft.com/office/drawing/2014/main" id="{4AE700BF-B8B4-4853-AF0A-C3453746203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18116" name="Foliennummernplatzhalter 3">
            <a:extLst>
              <a:ext uri="{FF2B5EF4-FFF2-40B4-BE49-F238E27FC236}">
                <a16:creationId xmlns:a16="http://schemas.microsoft.com/office/drawing/2014/main" id="{F7DD897B-89EA-4F8B-AAC0-FA55FD3035D9}"/>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6F047AA-609D-4B58-8E08-389F66267019}" type="slidenum">
              <a:rPr lang="de-DE" altLang="de-DE" smtClean="0"/>
              <a:pPr/>
              <a:t>117</a:t>
            </a:fld>
            <a:endParaRPr lang="de-DE" altLang="de-DE"/>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a:extLst>
              <a:ext uri="{FF2B5EF4-FFF2-40B4-BE49-F238E27FC236}">
                <a16:creationId xmlns:a16="http://schemas.microsoft.com/office/drawing/2014/main" id="{54AD3712-1428-46C7-9CA5-984EF9898030}"/>
              </a:ext>
            </a:extLst>
          </p:cNvPr>
          <p:cNvSpPr>
            <a:spLocks noGrp="1" noRot="1" noChangeAspect="1" noChangeArrowheads="1" noTextEdit="1"/>
          </p:cNvSpPr>
          <p:nvPr>
            <p:ph type="sldImg"/>
          </p:nvPr>
        </p:nvSpPr>
        <p:spPr>
          <a:ln/>
        </p:spPr>
      </p:sp>
      <p:sp>
        <p:nvSpPr>
          <p:cNvPr id="220163" name="Rectangle 3">
            <a:extLst>
              <a:ext uri="{FF2B5EF4-FFF2-40B4-BE49-F238E27FC236}">
                <a16:creationId xmlns:a16="http://schemas.microsoft.com/office/drawing/2014/main" id="{5CE27E3C-CEC8-442C-BD07-C051CF437E37}"/>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
        <p:nvSpPr>
          <p:cNvPr id="220164" name="Fußzeilenplatzhalter 1">
            <a:extLst>
              <a:ext uri="{FF2B5EF4-FFF2-40B4-BE49-F238E27FC236}">
                <a16:creationId xmlns:a16="http://schemas.microsoft.com/office/drawing/2014/main" id="{BE64654D-432A-4BE3-9944-D3A1AD256E8F}"/>
              </a:ext>
            </a:extLst>
          </p:cNvPr>
          <p:cNvSpPr>
            <a:spLocks noGrp="1"/>
          </p:cNvSpPr>
          <p:nvPr>
            <p:ph type="ftr" sz="quarter" idx="4"/>
          </p:nvPr>
        </p:nvSpPr>
        <p:spPr>
          <a:noFill/>
        </p:spPr>
        <p:txBody>
          <a:bodyPr/>
          <a:lstStyle>
            <a:lvl1pPr defTabSz="884100">
              <a:spcBef>
                <a:spcPct val="30000"/>
              </a:spcBef>
              <a:defRPr sz="1200">
                <a:solidFill>
                  <a:schemeClr val="tx1"/>
                </a:solidFill>
                <a:latin typeface="Arial" panose="020B0604020202020204" pitchFamily="34" charset="0"/>
              </a:defRPr>
            </a:lvl1pPr>
            <a:lvl2pPr marL="728550" indent="-276182" defTabSz="884100">
              <a:spcBef>
                <a:spcPct val="30000"/>
              </a:spcBef>
              <a:defRPr sz="1200">
                <a:solidFill>
                  <a:schemeClr val="tx1"/>
                </a:solidFill>
                <a:latin typeface="Arial" panose="020B0604020202020204" pitchFamily="34" charset="0"/>
              </a:defRPr>
            </a:lvl2pPr>
            <a:lvl3pPr marL="1125363" indent="-219041" defTabSz="884100">
              <a:spcBef>
                <a:spcPct val="30000"/>
              </a:spcBef>
              <a:defRPr sz="1200">
                <a:solidFill>
                  <a:schemeClr val="tx1"/>
                </a:solidFill>
                <a:latin typeface="Arial" panose="020B0604020202020204" pitchFamily="34" charset="0"/>
              </a:defRPr>
            </a:lvl3pPr>
            <a:lvl4pPr marL="1577730" indent="-219041" defTabSz="884100">
              <a:spcBef>
                <a:spcPct val="30000"/>
              </a:spcBef>
              <a:defRPr sz="1200">
                <a:solidFill>
                  <a:schemeClr val="tx1"/>
                </a:solidFill>
                <a:latin typeface="Arial" panose="020B0604020202020204" pitchFamily="34" charset="0"/>
              </a:defRPr>
            </a:lvl4pPr>
            <a:lvl5pPr marL="2031684" indent="-219041" defTabSz="884100">
              <a:spcBef>
                <a:spcPct val="30000"/>
              </a:spcBef>
              <a:defRPr sz="1200">
                <a:solidFill>
                  <a:schemeClr val="tx1"/>
                </a:solidFill>
                <a:latin typeface="Arial" panose="020B0604020202020204" pitchFamily="34" charset="0"/>
              </a:defRPr>
            </a:lvl5pPr>
            <a:lvl6pPr marL="2488813" indent="-219041" defTabSz="884100" eaLnBrk="0" fontAlgn="base" hangingPunct="0">
              <a:spcBef>
                <a:spcPct val="30000"/>
              </a:spcBef>
              <a:spcAft>
                <a:spcPct val="0"/>
              </a:spcAft>
              <a:defRPr sz="1200">
                <a:solidFill>
                  <a:schemeClr val="tx1"/>
                </a:solidFill>
                <a:latin typeface="Arial" panose="020B0604020202020204" pitchFamily="34" charset="0"/>
              </a:defRPr>
            </a:lvl6pPr>
            <a:lvl7pPr marL="2945941" indent="-219041" defTabSz="884100" eaLnBrk="0" fontAlgn="base" hangingPunct="0">
              <a:spcBef>
                <a:spcPct val="30000"/>
              </a:spcBef>
              <a:spcAft>
                <a:spcPct val="0"/>
              </a:spcAft>
              <a:defRPr sz="1200">
                <a:solidFill>
                  <a:schemeClr val="tx1"/>
                </a:solidFill>
                <a:latin typeface="Arial" panose="020B0604020202020204" pitchFamily="34" charset="0"/>
              </a:defRPr>
            </a:lvl7pPr>
            <a:lvl8pPr marL="3403071" indent="-219041" defTabSz="884100" eaLnBrk="0" fontAlgn="base" hangingPunct="0">
              <a:spcBef>
                <a:spcPct val="30000"/>
              </a:spcBef>
              <a:spcAft>
                <a:spcPct val="0"/>
              </a:spcAft>
              <a:defRPr sz="1200">
                <a:solidFill>
                  <a:schemeClr val="tx1"/>
                </a:solidFill>
                <a:latin typeface="Arial" panose="020B0604020202020204" pitchFamily="34" charset="0"/>
              </a:defRPr>
            </a:lvl8pPr>
            <a:lvl9pPr marL="3860200" indent="-219041" defTabSz="8841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endParaRPr lang="de-DE" altLang="de-DE" sz="1100">
              <a:latin typeface="Times New Roman" panose="02020603050405020304" pitchFamily="18" charset="0"/>
              <a:cs typeface="Arial" panose="020B0604020202020204" pitchFamily="34" charset="0"/>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a:extLst>
              <a:ext uri="{FF2B5EF4-FFF2-40B4-BE49-F238E27FC236}">
                <a16:creationId xmlns:a16="http://schemas.microsoft.com/office/drawing/2014/main" id="{45DC680B-4371-4B1C-B300-BABE75AFAC75}"/>
              </a:ext>
            </a:extLst>
          </p:cNvPr>
          <p:cNvSpPr>
            <a:spLocks noGrp="1" noRot="1" noChangeAspect="1" noChangeArrowheads="1" noTextEdit="1"/>
          </p:cNvSpPr>
          <p:nvPr>
            <p:ph type="sldImg"/>
          </p:nvPr>
        </p:nvSpPr>
        <p:spPr>
          <a:ln/>
        </p:spPr>
      </p:sp>
      <p:sp>
        <p:nvSpPr>
          <p:cNvPr id="222211" name="Rectangle 3">
            <a:extLst>
              <a:ext uri="{FF2B5EF4-FFF2-40B4-BE49-F238E27FC236}">
                <a16:creationId xmlns:a16="http://schemas.microsoft.com/office/drawing/2014/main" id="{798CA858-A6AA-4A65-A5EA-E26257CA09DE}"/>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
        <p:nvSpPr>
          <p:cNvPr id="222212" name="Fußzeilenplatzhalter 1">
            <a:extLst>
              <a:ext uri="{FF2B5EF4-FFF2-40B4-BE49-F238E27FC236}">
                <a16:creationId xmlns:a16="http://schemas.microsoft.com/office/drawing/2014/main" id="{04A6429D-D109-4D56-B146-2F1934F845D8}"/>
              </a:ext>
            </a:extLst>
          </p:cNvPr>
          <p:cNvSpPr>
            <a:spLocks noGrp="1"/>
          </p:cNvSpPr>
          <p:nvPr>
            <p:ph type="ftr" sz="quarter" idx="4"/>
          </p:nvPr>
        </p:nvSpPr>
        <p:spPr>
          <a:noFill/>
        </p:spPr>
        <p:txBody>
          <a:bodyPr/>
          <a:lstStyle>
            <a:lvl1pPr defTabSz="884100">
              <a:spcBef>
                <a:spcPct val="30000"/>
              </a:spcBef>
              <a:defRPr sz="1200">
                <a:solidFill>
                  <a:schemeClr val="tx1"/>
                </a:solidFill>
                <a:latin typeface="Arial" panose="020B0604020202020204" pitchFamily="34" charset="0"/>
              </a:defRPr>
            </a:lvl1pPr>
            <a:lvl2pPr marL="728550" indent="-276182" defTabSz="884100">
              <a:spcBef>
                <a:spcPct val="30000"/>
              </a:spcBef>
              <a:defRPr sz="1200">
                <a:solidFill>
                  <a:schemeClr val="tx1"/>
                </a:solidFill>
                <a:latin typeface="Arial" panose="020B0604020202020204" pitchFamily="34" charset="0"/>
              </a:defRPr>
            </a:lvl2pPr>
            <a:lvl3pPr marL="1125363" indent="-219041" defTabSz="884100">
              <a:spcBef>
                <a:spcPct val="30000"/>
              </a:spcBef>
              <a:defRPr sz="1200">
                <a:solidFill>
                  <a:schemeClr val="tx1"/>
                </a:solidFill>
                <a:latin typeface="Arial" panose="020B0604020202020204" pitchFamily="34" charset="0"/>
              </a:defRPr>
            </a:lvl3pPr>
            <a:lvl4pPr marL="1577730" indent="-219041" defTabSz="884100">
              <a:spcBef>
                <a:spcPct val="30000"/>
              </a:spcBef>
              <a:defRPr sz="1200">
                <a:solidFill>
                  <a:schemeClr val="tx1"/>
                </a:solidFill>
                <a:latin typeface="Arial" panose="020B0604020202020204" pitchFamily="34" charset="0"/>
              </a:defRPr>
            </a:lvl4pPr>
            <a:lvl5pPr marL="2031684" indent="-219041" defTabSz="884100">
              <a:spcBef>
                <a:spcPct val="30000"/>
              </a:spcBef>
              <a:defRPr sz="1200">
                <a:solidFill>
                  <a:schemeClr val="tx1"/>
                </a:solidFill>
                <a:latin typeface="Arial" panose="020B0604020202020204" pitchFamily="34" charset="0"/>
              </a:defRPr>
            </a:lvl5pPr>
            <a:lvl6pPr marL="2488813" indent="-219041" defTabSz="884100" eaLnBrk="0" fontAlgn="base" hangingPunct="0">
              <a:spcBef>
                <a:spcPct val="30000"/>
              </a:spcBef>
              <a:spcAft>
                <a:spcPct val="0"/>
              </a:spcAft>
              <a:defRPr sz="1200">
                <a:solidFill>
                  <a:schemeClr val="tx1"/>
                </a:solidFill>
                <a:latin typeface="Arial" panose="020B0604020202020204" pitchFamily="34" charset="0"/>
              </a:defRPr>
            </a:lvl6pPr>
            <a:lvl7pPr marL="2945941" indent="-219041" defTabSz="884100" eaLnBrk="0" fontAlgn="base" hangingPunct="0">
              <a:spcBef>
                <a:spcPct val="30000"/>
              </a:spcBef>
              <a:spcAft>
                <a:spcPct val="0"/>
              </a:spcAft>
              <a:defRPr sz="1200">
                <a:solidFill>
                  <a:schemeClr val="tx1"/>
                </a:solidFill>
                <a:latin typeface="Arial" panose="020B0604020202020204" pitchFamily="34" charset="0"/>
              </a:defRPr>
            </a:lvl7pPr>
            <a:lvl8pPr marL="3403071" indent="-219041" defTabSz="884100" eaLnBrk="0" fontAlgn="base" hangingPunct="0">
              <a:spcBef>
                <a:spcPct val="30000"/>
              </a:spcBef>
              <a:spcAft>
                <a:spcPct val="0"/>
              </a:spcAft>
              <a:defRPr sz="1200">
                <a:solidFill>
                  <a:schemeClr val="tx1"/>
                </a:solidFill>
                <a:latin typeface="Arial" panose="020B0604020202020204" pitchFamily="34" charset="0"/>
              </a:defRPr>
            </a:lvl8pPr>
            <a:lvl9pPr marL="3860200" indent="-219041" defTabSz="8841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endParaRPr lang="de-DE" altLang="de-DE" sz="1100">
              <a:latin typeface="Times New Roman" panose="02020603050405020304" pitchFamily="18" charset="0"/>
              <a:cs typeface="Arial" panose="020B0604020202020204" pitchFamily="34" charset="0"/>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08DC3F4A-AFC9-44B0-A5C6-290B01B30E33}"/>
              </a:ext>
            </a:extLst>
          </p:cNvPr>
          <p:cNvSpPr>
            <a:spLocks noGrp="1" noRot="1" noChangeAspect="1" noChangeArrowheads="1" noTextEdit="1"/>
          </p:cNvSpPr>
          <p:nvPr>
            <p:ph type="sldImg"/>
          </p:nvPr>
        </p:nvSpPr>
        <p:spPr>
          <a:ln/>
        </p:spPr>
      </p:sp>
      <p:sp>
        <p:nvSpPr>
          <p:cNvPr id="224259" name="Rectangle 3">
            <a:extLst>
              <a:ext uri="{FF2B5EF4-FFF2-40B4-BE49-F238E27FC236}">
                <a16:creationId xmlns:a16="http://schemas.microsoft.com/office/drawing/2014/main" id="{4C3B5B09-C651-4229-B1AF-6961A7DCF171}"/>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
        <p:nvSpPr>
          <p:cNvPr id="224260" name="Fußzeilenplatzhalter 1">
            <a:extLst>
              <a:ext uri="{FF2B5EF4-FFF2-40B4-BE49-F238E27FC236}">
                <a16:creationId xmlns:a16="http://schemas.microsoft.com/office/drawing/2014/main" id="{7E8C9EB9-7876-42A3-A6DA-9A31B4BAB07D}"/>
              </a:ext>
            </a:extLst>
          </p:cNvPr>
          <p:cNvSpPr>
            <a:spLocks noGrp="1"/>
          </p:cNvSpPr>
          <p:nvPr>
            <p:ph type="ftr" sz="quarter" idx="4"/>
          </p:nvPr>
        </p:nvSpPr>
        <p:spPr>
          <a:noFill/>
        </p:spPr>
        <p:txBody>
          <a:bodyPr/>
          <a:lstStyle>
            <a:lvl1pPr defTabSz="884100">
              <a:spcBef>
                <a:spcPct val="30000"/>
              </a:spcBef>
              <a:defRPr sz="1200">
                <a:solidFill>
                  <a:schemeClr val="tx1"/>
                </a:solidFill>
                <a:latin typeface="Arial" panose="020B0604020202020204" pitchFamily="34" charset="0"/>
              </a:defRPr>
            </a:lvl1pPr>
            <a:lvl2pPr marL="728550" indent="-276182" defTabSz="884100">
              <a:spcBef>
                <a:spcPct val="30000"/>
              </a:spcBef>
              <a:defRPr sz="1200">
                <a:solidFill>
                  <a:schemeClr val="tx1"/>
                </a:solidFill>
                <a:latin typeface="Arial" panose="020B0604020202020204" pitchFamily="34" charset="0"/>
              </a:defRPr>
            </a:lvl2pPr>
            <a:lvl3pPr marL="1125363" indent="-219041" defTabSz="884100">
              <a:spcBef>
                <a:spcPct val="30000"/>
              </a:spcBef>
              <a:defRPr sz="1200">
                <a:solidFill>
                  <a:schemeClr val="tx1"/>
                </a:solidFill>
                <a:latin typeface="Arial" panose="020B0604020202020204" pitchFamily="34" charset="0"/>
              </a:defRPr>
            </a:lvl3pPr>
            <a:lvl4pPr marL="1577730" indent="-219041" defTabSz="884100">
              <a:spcBef>
                <a:spcPct val="30000"/>
              </a:spcBef>
              <a:defRPr sz="1200">
                <a:solidFill>
                  <a:schemeClr val="tx1"/>
                </a:solidFill>
                <a:latin typeface="Arial" panose="020B0604020202020204" pitchFamily="34" charset="0"/>
              </a:defRPr>
            </a:lvl4pPr>
            <a:lvl5pPr marL="2031684" indent="-219041" defTabSz="884100">
              <a:spcBef>
                <a:spcPct val="30000"/>
              </a:spcBef>
              <a:defRPr sz="1200">
                <a:solidFill>
                  <a:schemeClr val="tx1"/>
                </a:solidFill>
                <a:latin typeface="Arial" panose="020B0604020202020204" pitchFamily="34" charset="0"/>
              </a:defRPr>
            </a:lvl5pPr>
            <a:lvl6pPr marL="2488813" indent="-219041" defTabSz="884100" eaLnBrk="0" fontAlgn="base" hangingPunct="0">
              <a:spcBef>
                <a:spcPct val="30000"/>
              </a:spcBef>
              <a:spcAft>
                <a:spcPct val="0"/>
              </a:spcAft>
              <a:defRPr sz="1200">
                <a:solidFill>
                  <a:schemeClr val="tx1"/>
                </a:solidFill>
                <a:latin typeface="Arial" panose="020B0604020202020204" pitchFamily="34" charset="0"/>
              </a:defRPr>
            </a:lvl6pPr>
            <a:lvl7pPr marL="2945941" indent="-219041" defTabSz="884100" eaLnBrk="0" fontAlgn="base" hangingPunct="0">
              <a:spcBef>
                <a:spcPct val="30000"/>
              </a:spcBef>
              <a:spcAft>
                <a:spcPct val="0"/>
              </a:spcAft>
              <a:defRPr sz="1200">
                <a:solidFill>
                  <a:schemeClr val="tx1"/>
                </a:solidFill>
                <a:latin typeface="Arial" panose="020B0604020202020204" pitchFamily="34" charset="0"/>
              </a:defRPr>
            </a:lvl7pPr>
            <a:lvl8pPr marL="3403071" indent="-219041" defTabSz="884100" eaLnBrk="0" fontAlgn="base" hangingPunct="0">
              <a:spcBef>
                <a:spcPct val="30000"/>
              </a:spcBef>
              <a:spcAft>
                <a:spcPct val="0"/>
              </a:spcAft>
              <a:defRPr sz="1200">
                <a:solidFill>
                  <a:schemeClr val="tx1"/>
                </a:solidFill>
                <a:latin typeface="Arial" panose="020B0604020202020204" pitchFamily="34" charset="0"/>
              </a:defRPr>
            </a:lvl8pPr>
            <a:lvl9pPr marL="3860200" indent="-219041" defTabSz="8841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endParaRPr lang="de-DE" altLang="de-DE" sz="1100">
              <a:latin typeface="Times New Roman" panose="02020603050405020304" pitchFamily="18" charset="0"/>
              <a:cs typeface="Arial" panose="020B0604020202020204" pitchFamily="34" charset="0"/>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a:extLst>
              <a:ext uri="{FF2B5EF4-FFF2-40B4-BE49-F238E27FC236}">
                <a16:creationId xmlns:a16="http://schemas.microsoft.com/office/drawing/2014/main" id="{908FA698-3944-4F1C-AC7C-0B236663D171}"/>
              </a:ext>
            </a:extLst>
          </p:cNvPr>
          <p:cNvSpPr>
            <a:spLocks noGrp="1" noRot="1" noChangeAspect="1" noChangeArrowheads="1" noTextEdit="1"/>
          </p:cNvSpPr>
          <p:nvPr>
            <p:ph type="sldImg"/>
          </p:nvPr>
        </p:nvSpPr>
        <p:spPr>
          <a:ln/>
        </p:spPr>
      </p:sp>
      <p:sp>
        <p:nvSpPr>
          <p:cNvPr id="226307" name="Rectangle 3">
            <a:extLst>
              <a:ext uri="{FF2B5EF4-FFF2-40B4-BE49-F238E27FC236}">
                <a16:creationId xmlns:a16="http://schemas.microsoft.com/office/drawing/2014/main" id="{1E9AC37D-61A6-464F-ABCA-E270AAECD345}"/>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
        <p:nvSpPr>
          <p:cNvPr id="226308" name="Fußzeilenplatzhalter 1">
            <a:extLst>
              <a:ext uri="{FF2B5EF4-FFF2-40B4-BE49-F238E27FC236}">
                <a16:creationId xmlns:a16="http://schemas.microsoft.com/office/drawing/2014/main" id="{A420D7F2-CA37-413E-8E0E-A1415E9A4D92}"/>
              </a:ext>
            </a:extLst>
          </p:cNvPr>
          <p:cNvSpPr>
            <a:spLocks noGrp="1"/>
          </p:cNvSpPr>
          <p:nvPr>
            <p:ph type="ftr" sz="quarter" idx="4"/>
          </p:nvPr>
        </p:nvSpPr>
        <p:spPr>
          <a:noFill/>
        </p:spPr>
        <p:txBody>
          <a:bodyPr/>
          <a:lstStyle>
            <a:lvl1pPr defTabSz="884100">
              <a:spcBef>
                <a:spcPct val="30000"/>
              </a:spcBef>
              <a:defRPr sz="1200">
                <a:solidFill>
                  <a:schemeClr val="tx1"/>
                </a:solidFill>
                <a:latin typeface="Arial" panose="020B0604020202020204" pitchFamily="34" charset="0"/>
              </a:defRPr>
            </a:lvl1pPr>
            <a:lvl2pPr marL="728550" indent="-276182" defTabSz="884100">
              <a:spcBef>
                <a:spcPct val="30000"/>
              </a:spcBef>
              <a:defRPr sz="1200">
                <a:solidFill>
                  <a:schemeClr val="tx1"/>
                </a:solidFill>
                <a:latin typeface="Arial" panose="020B0604020202020204" pitchFamily="34" charset="0"/>
              </a:defRPr>
            </a:lvl2pPr>
            <a:lvl3pPr marL="1125363" indent="-219041" defTabSz="884100">
              <a:spcBef>
                <a:spcPct val="30000"/>
              </a:spcBef>
              <a:defRPr sz="1200">
                <a:solidFill>
                  <a:schemeClr val="tx1"/>
                </a:solidFill>
                <a:latin typeface="Arial" panose="020B0604020202020204" pitchFamily="34" charset="0"/>
              </a:defRPr>
            </a:lvl3pPr>
            <a:lvl4pPr marL="1577730" indent="-219041" defTabSz="884100">
              <a:spcBef>
                <a:spcPct val="30000"/>
              </a:spcBef>
              <a:defRPr sz="1200">
                <a:solidFill>
                  <a:schemeClr val="tx1"/>
                </a:solidFill>
                <a:latin typeface="Arial" panose="020B0604020202020204" pitchFamily="34" charset="0"/>
              </a:defRPr>
            </a:lvl4pPr>
            <a:lvl5pPr marL="2031684" indent="-219041" defTabSz="884100">
              <a:spcBef>
                <a:spcPct val="30000"/>
              </a:spcBef>
              <a:defRPr sz="1200">
                <a:solidFill>
                  <a:schemeClr val="tx1"/>
                </a:solidFill>
                <a:latin typeface="Arial" panose="020B0604020202020204" pitchFamily="34" charset="0"/>
              </a:defRPr>
            </a:lvl5pPr>
            <a:lvl6pPr marL="2488813" indent="-219041" defTabSz="884100" eaLnBrk="0" fontAlgn="base" hangingPunct="0">
              <a:spcBef>
                <a:spcPct val="30000"/>
              </a:spcBef>
              <a:spcAft>
                <a:spcPct val="0"/>
              </a:spcAft>
              <a:defRPr sz="1200">
                <a:solidFill>
                  <a:schemeClr val="tx1"/>
                </a:solidFill>
                <a:latin typeface="Arial" panose="020B0604020202020204" pitchFamily="34" charset="0"/>
              </a:defRPr>
            </a:lvl6pPr>
            <a:lvl7pPr marL="2945941" indent="-219041" defTabSz="884100" eaLnBrk="0" fontAlgn="base" hangingPunct="0">
              <a:spcBef>
                <a:spcPct val="30000"/>
              </a:spcBef>
              <a:spcAft>
                <a:spcPct val="0"/>
              </a:spcAft>
              <a:defRPr sz="1200">
                <a:solidFill>
                  <a:schemeClr val="tx1"/>
                </a:solidFill>
                <a:latin typeface="Arial" panose="020B0604020202020204" pitchFamily="34" charset="0"/>
              </a:defRPr>
            </a:lvl7pPr>
            <a:lvl8pPr marL="3403071" indent="-219041" defTabSz="884100" eaLnBrk="0" fontAlgn="base" hangingPunct="0">
              <a:spcBef>
                <a:spcPct val="30000"/>
              </a:spcBef>
              <a:spcAft>
                <a:spcPct val="0"/>
              </a:spcAft>
              <a:defRPr sz="1200">
                <a:solidFill>
                  <a:schemeClr val="tx1"/>
                </a:solidFill>
                <a:latin typeface="Arial" panose="020B0604020202020204" pitchFamily="34" charset="0"/>
              </a:defRPr>
            </a:lvl8pPr>
            <a:lvl9pPr marL="3860200" indent="-219041" defTabSz="8841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endParaRPr lang="de-DE" altLang="de-DE" sz="1100">
              <a:latin typeface="Times New Roman" panose="02020603050405020304" pitchFamily="18" charset="0"/>
              <a:cs typeface="Arial" panose="020B0604020202020204" pitchFamily="34" charset="0"/>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a:extLst>
              <a:ext uri="{FF2B5EF4-FFF2-40B4-BE49-F238E27FC236}">
                <a16:creationId xmlns:a16="http://schemas.microsoft.com/office/drawing/2014/main" id="{66C2149D-4BAE-4860-BDAD-8D2B27BD13CD}"/>
              </a:ext>
            </a:extLst>
          </p:cNvPr>
          <p:cNvSpPr>
            <a:spLocks noGrp="1" noRot="1" noChangeAspect="1" noChangeArrowheads="1" noTextEdit="1"/>
          </p:cNvSpPr>
          <p:nvPr>
            <p:ph type="sldImg"/>
          </p:nvPr>
        </p:nvSpPr>
        <p:spPr>
          <a:ln/>
        </p:spPr>
      </p:sp>
      <p:sp>
        <p:nvSpPr>
          <p:cNvPr id="228355" name="Rectangle 3">
            <a:extLst>
              <a:ext uri="{FF2B5EF4-FFF2-40B4-BE49-F238E27FC236}">
                <a16:creationId xmlns:a16="http://schemas.microsoft.com/office/drawing/2014/main" id="{B3616A0B-9F04-415C-A67A-08AB845FF05D}"/>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
        <p:nvSpPr>
          <p:cNvPr id="228356" name="Fußzeilenplatzhalter 1">
            <a:extLst>
              <a:ext uri="{FF2B5EF4-FFF2-40B4-BE49-F238E27FC236}">
                <a16:creationId xmlns:a16="http://schemas.microsoft.com/office/drawing/2014/main" id="{DCAFE432-FBE2-4AD0-B253-FA37DBC61BBE}"/>
              </a:ext>
            </a:extLst>
          </p:cNvPr>
          <p:cNvSpPr>
            <a:spLocks noGrp="1"/>
          </p:cNvSpPr>
          <p:nvPr>
            <p:ph type="ftr" sz="quarter" idx="4"/>
          </p:nvPr>
        </p:nvSpPr>
        <p:spPr>
          <a:noFill/>
        </p:spPr>
        <p:txBody>
          <a:bodyPr/>
          <a:lstStyle>
            <a:lvl1pPr defTabSz="884100">
              <a:spcBef>
                <a:spcPct val="30000"/>
              </a:spcBef>
              <a:defRPr sz="1200">
                <a:solidFill>
                  <a:schemeClr val="tx1"/>
                </a:solidFill>
                <a:latin typeface="Arial" panose="020B0604020202020204" pitchFamily="34" charset="0"/>
              </a:defRPr>
            </a:lvl1pPr>
            <a:lvl2pPr marL="728550" indent="-276182" defTabSz="884100">
              <a:spcBef>
                <a:spcPct val="30000"/>
              </a:spcBef>
              <a:defRPr sz="1200">
                <a:solidFill>
                  <a:schemeClr val="tx1"/>
                </a:solidFill>
                <a:latin typeface="Arial" panose="020B0604020202020204" pitchFamily="34" charset="0"/>
              </a:defRPr>
            </a:lvl2pPr>
            <a:lvl3pPr marL="1125363" indent="-219041" defTabSz="884100">
              <a:spcBef>
                <a:spcPct val="30000"/>
              </a:spcBef>
              <a:defRPr sz="1200">
                <a:solidFill>
                  <a:schemeClr val="tx1"/>
                </a:solidFill>
                <a:latin typeface="Arial" panose="020B0604020202020204" pitchFamily="34" charset="0"/>
              </a:defRPr>
            </a:lvl3pPr>
            <a:lvl4pPr marL="1577730" indent="-219041" defTabSz="884100">
              <a:spcBef>
                <a:spcPct val="30000"/>
              </a:spcBef>
              <a:defRPr sz="1200">
                <a:solidFill>
                  <a:schemeClr val="tx1"/>
                </a:solidFill>
                <a:latin typeface="Arial" panose="020B0604020202020204" pitchFamily="34" charset="0"/>
              </a:defRPr>
            </a:lvl4pPr>
            <a:lvl5pPr marL="2031684" indent="-219041" defTabSz="884100">
              <a:spcBef>
                <a:spcPct val="30000"/>
              </a:spcBef>
              <a:defRPr sz="1200">
                <a:solidFill>
                  <a:schemeClr val="tx1"/>
                </a:solidFill>
                <a:latin typeface="Arial" panose="020B0604020202020204" pitchFamily="34" charset="0"/>
              </a:defRPr>
            </a:lvl5pPr>
            <a:lvl6pPr marL="2488813" indent="-219041" defTabSz="884100" eaLnBrk="0" fontAlgn="base" hangingPunct="0">
              <a:spcBef>
                <a:spcPct val="30000"/>
              </a:spcBef>
              <a:spcAft>
                <a:spcPct val="0"/>
              </a:spcAft>
              <a:defRPr sz="1200">
                <a:solidFill>
                  <a:schemeClr val="tx1"/>
                </a:solidFill>
                <a:latin typeface="Arial" panose="020B0604020202020204" pitchFamily="34" charset="0"/>
              </a:defRPr>
            </a:lvl6pPr>
            <a:lvl7pPr marL="2945941" indent="-219041" defTabSz="884100" eaLnBrk="0" fontAlgn="base" hangingPunct="0">
              <a:spcBef>
                <a:spcPct val="30000"/>
              </a:spcBef>
              <a:spcAft>
                <a:spcPct val="0"/>
              </a:spcAft>
              <a:defRPr sz="1200">
                <a:solidFill>
                  <a:schemeClr val="tx1"/>
                </a:solidFill>
                <a:latin typeface="Arial" panose="020B0604020202020204" pitchFamily="34" charset="0"/>
              </a:defRPr>
            </a:lvl7pPr>
            <a:lvl8pPr marL="3403071" indent="-219041" defTabSz="884100" eaLnBrk="0" fontAlgn="base" hangingPunct="0">
              <a:spcBef>
                <a:spcPct val="30000"/>
              </a:spcBef>
              <a:spcAft>
                <a:spcPct val="0"/>
              </a:spcAft>
              <a:defRPr sz="1200">
                <a:solidFill>
                  <a:schemeClr val="tx1"/>
                </a:solidFill>
                <a:latin typeface="Arial" panose="020B0604020202020204" pitchFamily="34" charset="0"/>
              </a:defRPr>
            </a:lvl8pPr>
            <a:lvl9pPr marL="3860200" indent="-219041" defTabSz="8841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endParaRPr lang="de-DE" altLang="de-DE" sz="1100">
              <a:latin typeface="Times New Roman" panose="02020603050405020304" pitchFamily="18" charset="0"/>
              <a:cs typeface="Arial" panose="020B0604020202020204" pitchFamily="34" charset="0"/>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a:extLst>
              <a:ext uri="{FF2B5EF4-FFF2-40B4-BE49-F238E27FC236}">
                <a16:creationId xmlns:a16="http://schemas.microsoft.com/office/drawing/2014/main" id="{5A930A2A-9725-4381-A226-4623A0CB66D7}"/>
              </a:ext>
            </a:extLst>
          </p:cNvPr>
          <p:cNvSpPr>
            <a:spLocks noGrp="1" noRot="1" noChangeAspect="1" noChangeArrowheads="1" noTextEdit="1"/>
          </p:cNvSpPr>
          <p:nvPr>
            <p:ph type="sldImg"/>
          </p:nvPr>
        </p:nvSpPr>
        <p:spPr>
          <a:ln/>
        </p:spPr>
      </p:sp>
      <p:sp>
        <p:nvSpPr>
          <p:cNvPr id="230403" name="Rectangle 3">
            <a:extLst>
              <a:ext uri="{FF2B5EF4-FFF2-40B4-BE49-F238E27FC236}">
                <a16:creationId xmlns:a16="http://schemas.microsoft.com/office/drawing/2014/main" id="{423CE556-D919-4AF6-9C87-EDB7A0A40C70}"/>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
        <p:nvSpPr>
          <p:cNvPr id="230404" name="Fußzeilenplatzhalter 1">
            <a:extLst>
              <a:ext uri="{FF2B5EF4-FFF2-40B4-BE49-F238E27FC236}">
                <a16:creationId xmlns:a16="http://schemas.microsoft.com/office/drawing/2014/main" id="{E4121015-EAA3-4FBA-9E03-020ACC65C168}"/>
              </a:ext>
            </a:extLst>
          </p:cNvPr>
          <p:cNvSpPr>
            <a:spLocks noGrp="1"/>
          </p:cNvSpPr>
          <p:nvPr>
            <p:ph type="ftr" sz="quarter" idx="4"/>
          </p:nvPr>
        </p:nvSpPr>
        <p:spPr>
          <a:noFill/>
        </p:spPr>
        <p:txBody>
          <a:bodyPr/>
          <a:lstStyle>
            <a:lvl1pPr defTabSz="884100">
              <a:spcBef>
                <a:spcPct val="30000"/>
              </a:spcBef>
              <a:defRPr sz="1200">
                <a:solidFill>
                  <a:schemeClr val="tx1"/>
                </a:solidFill>
                <a:latin typeface="Arial" panose="020B0604020202020204" pitchFamily="34" charset="0"/>
              </a:defRPr>
            </a:lvl1pPr>
            <a:lvl2pPr marL="728550" indent="-276182" defTabSz="884100">
              <a:spcBef>
                <a:spcPct val="30000"/>
              </a:spcBef>
              <a:defRPr sz="1200">
                <a:solidFill>
                  <a:schemeClr val="tx1"/>
                </a:solidFill>
                <a:latin typeface="Arial" panose="020B0604020202020204" pitchFamily="34" charset="0"/>
              </a:defRPr>
            </a:lvl2pPr>
            <a:lvl3pPr marL="1125363" indent="-219041" defTabSz="884100">
              <a:spcBef>
                <a:spcPct val="30000"/>
              </a:spcBef>
              <a:defRPr sz="1200">
                <a:solidFill>
                  <a:schemeClr val="tx1"/>
                </a:solidFill>
                <a:latin typeface="Arial" panose="020B0604020202020204" pitchFamily="34" charset="0"/>
              </a:defRPr>
            </a:lvl3pPr>
            <a:lvl4pPr marL="1577730" indent="-219041" defTabSz="884100">
              <a:spcBef>
                <a:spcPct val="30000"/>
              </a:spcBef>
              <a:defRPr sz="1200">
                <a:solidFill>
                  <a:schemeClr val="tx1"/>
                </a:solidFill>
                <a:latin typeface="Arial" panose="020B0604020202020204" pitchFamily="34" charset="0"/>
              </a:defRPr>
            </a:lvl4pPr>
            <a:lvl5pPr marL="2031684" indent="-219041" defTabSz="884100">
              <a:spcBef>
                <a:spcPct val="30000"/>
              </a:spcBef>
              <a:defRPr sz="1200">
                <a:solidFill>
                  <a:schemeClr val="tx1"/>
                </a:solidFill>
                <a:latin typeface="Arial" panose="020B0604020202020204" pitchFamily="34" charset="0"/>
              </a:defRPr>
            </a:lvl5pPr>
            <a:lvl6pPr marL="2488813" indent="-219041" defTabSz="884100" eaLnBrk="0" fontAlgn="base" hangingPunct="0">
              <a:spcBef>
                <a:spcPct val="30000"/>
              </a:spcBef>
              <a:spcAft>
                <a:spcPct val="0"/>
              </a:spcAft>
              <a:defRPr sz="1200">
                <a:solidFill>
                  <a:schemeClr val="tx1"/>
                </a:solidFill>
                <a:latin typeface="Arial" panose="020B0604020202020204" pitchFamily="34" charset="0"/>
              </a:defRPr>
            </a:lvl6pPr>
            <a:lvl7pPr marL="2945941" indent="-219041" defTabSz="884100" eaLnBrk="0" fontAlgn="base" hangingPunct="0">
              <a:spcBef>
                <a:spcPct val="30000"/>
              </a:spcBef>
              <a:spcAft>
                <a:spcPct val="0"/>
              </a:spcAft>
              <a:defRPr sz="1200">
                <a:solidFill>
                  <a:schemeClr val="tx1"/>
                </a:solidFill>
                <a:latin typeface="Arial" panose="020B0604020202020204" pitchFamily="34" charset="0"/>
              </a:defRPr>
            </a:lvl7pPr>
            <a:lvl8pPr marL="3403071" indent="-219041" defTabSz="884100" eaLnBrk="0" fontAlgn="base" hangingPunct="0">
              <a:spcBef>
                <a:spcPct val="30000"/>
              </a:spcBef>
              <a:spcAft>
                <a:spcPct val="0"/>
              </a:spcAft>
              <a:defRPr sz="1200">
                <a:solidFill>
                  <a:schemeClr val="tx1"/>
                </a:solidFill>
                <a:latin typeface="Arial" panose="020B0604020202020204" pitchFamily="34" charset="0"/>
              </a:defRPr>
            </a:lvl8pPr>
            <a:lvl9pPr marL="3860200" indent="-219041" defTabSz="8841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endParaRPr lang="de-DE" altLang="de-DE" sz="1100">
              <a:latin typeface="Times New Roman" panose="02020603050405020304" pitchFamily="18" charset="0"/>
              <a:cs typeface="Arial" panose="020B0604020202020204" pitchFamily="34" charset="0"/>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Folienbildplatzhalter 1">
            <a:extLst>
              <a:ext uri="{FF2B5EF4-FFF2-40B4-BE49-F238E27FC236}">
                <a16:creationId xmlns:a16="http://schemas.microsoft.com/office/drawing/2014/main" id="{EFE6C9F7-0F68-49EA-AFC4-2F9340336AF9}"/>
              </a:ext>
            </a:extLst>
          </p:cNvPr>
          <p:cNvSpPr>
            <a:spLocks noGrp="1" noRot="1" noChangeAspect="1" noChangeArrowheads="1" noTextEdit="1"/>
          </p:cNvSpPr>
          <p:nvPr>
            <p:ph type="sldImg"/>
          </p:nvPr>
        </p:nvSpPr>
        <p:spPr>
          <a:ln/>
        </p:spPr>
      </p:sp>
      <p:sp>
        <p:nvSpPr>
          <p:cNvPr id="232451" name="Notizenplatzhalter 2">
            <a:extLst>
              <a:ext uri="{FF2B5EF4-FFF2-40B4-BE49-F238E27FC236}">
                <a16:creationId xmlns:a16="http://schemas.microsoft.com/office/drawing/2014/main" id="{BCB33239-5F0C-40C5-B4AE-AFD687DF126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32452" name="Foliennummernplatzhalter 3">
            <a:extLst>
              <a:ext uri="{FF2B5EF4-FFF2-40B4-BE49-F238E27FC236}">
                <a16:creationId xmlns:a16="http://schemas.microsoft.com/office/drawing/2014/main" id="{F980BBC4-2C58-42F3-8D8D-EEB457FAB56A}"/>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F26F09E-83F4-422E-988B-1B16A78EE3C8}" type="slidenum">
              <a:rPr lang="de-DE" altLang="de-DE" smtClean="0"/>
              <a:pPr/>
              <a:t>124</a:t>
            </a:fld>
            <a:endParaRPr lang="de-DE" altLang="de-DE"/>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a:extLst>
              <a:ext uri="{FF2B5EF4-FFF2-40B4-BE49-F238E27FC236}">
                <a16:creationId xmlns:a16="http://schemas.microsoft.com/office/drawing/2014/main" id="{B72505A9-8D05-4B4E-86ED-22A0A3BE78BD}"/>
              </a:ext>
            </a:extLst>
          </p:cNvPr>
          <p:cNvSpPr>
            <a:spLocks noGrp="1" noRot="1" noChangeAspect="1" noChangeArrowheads="1" noTextEdit="1"/>
          </p:cNvSpPr>
          <p:nvPr>
            <p:ph type="sldImg"/>
          </p:nvPr>
        </p:nvSpPr>
        <p:spPr>
          <a:ln/>
        </p:spPr>
      </p:sp>
      <p:sp>
        <p:nvSpPr>
          <p:cNvPr id="234499" name="Rectangle 3">
            <a:extLst>
              <a:ext uri="{FF2B5EF4-FFF2-40B4-BE49-F238E27FC236}">
                <a16:creationId xmlns:a16="http://schemas.microsoft.com/office/drawing/2014/main" id="{B65CEEF9-D195-4E10-AD6F-0591CA802CEC}"/>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
        <p:nvSpPr>
          <p:cNvPr id="234500" name="Fußzeilenplatzhalter 1">
            <a:extLst>
              <a:ext uri="{FF2B5EF4-FFF2-40B4-BE49-F238E27FC236}">
                <a16:creationId xmlns:a16="http://schemas.microsoft.com/office/drawing/2014/main" id="{BDAA468C-4CE4-4328-A85A-CD58FAE1EEFA}"/>
              </a:ext>
            </a:extLst>
          </p:cNvPr>
          <p:cNvSpPr>
            <a:spLocks noGrp="1"/>
          </p:cNvSpPr>
          <p:nvPr>
            <p:ph type="ftr" sz="quarter" idx="4"/>
          </p:nvPr>
        </p:nvSpPr>
        <p:spPr>
          <a:noFill/>
        </p:spPr>
        <p:txBody>
          <a:bodyPr/>
          <a:lstStyle>
            <a:lvl1pPr defTabSz="884100">
              <a:spcBef>
                <a:spcPct val="30000"/>
              </a:spcBef>
              <a:defRPr sz="1200">
                <a:solidFill>
                  <a:schemeClr val="tx1"/>
                </a:solidFill>
                <a:latin typeface="Arial" panose="020B0604020202020204" pitchFamily="34" charset="0"/>
              </a:defRPr>
            </a:lvl1pPr>
            <a:lvl2pPr marL="728550" indent="-276182" defTabSz="884100">
              <a:spcBef>
                <a:spcPct val="30000"/>
              </a:spcBef>
              <a:defRPr sz="1200">
                <a:solidFill>
                  <a:schemeClr val="tx1"/>
                </a:solidFill>
                <a:latin typeface="Arial" panose="020B0604020202020204" pitchFamily="34" charset="0"/>
              </a:defRPr>
            </a:lvl2pPr>
            <a:lvl3pPr marL="1125363" indent="-219041" defTabSz="884100">
              <a:spcBef>
                <a:spcPct val="30000"/>
              </a:spcBef>
              <a:defRPr sz="1200">
                <a:solidFill>
                  <a:schemeClr val="tx1"/>
                </a:solidFill>
                <a:latin typeface="Arial" panose="020B0604020202020204" pitchFamily="34" charset="0"/>
              </a:defRPr>
            </a:lvl3pPr>
            <a:lvl4pPr marL="1577730" indent="-219041" defTabSz="884100">
              <a:spcBef>
                <a:spcPct val="30000"/>
              </a:spcBef>
              <a:defRPr sz="1200">
                <a:solidFill>
                  <a:schemeClr val="tx1"/>
                </a:solidFill>
                <a:latin typeface="Arial" panose="020B0604020202020204" pitchFamily="34" charset="0"/>
              </a:defRPr>
            </a:lvl4pPr>
            <a:lvl5pPr marL="2031684" indent="-219041" defTabSz="884100">
              <a:spcBef>
                <a:spcPct val="30000"/>
              </a:spcBef>
              <a:defRPr sz="1200">
                <a:solidFill>
                  <a:schemeClr val="tx1"/>
                </a:solidFill>
                <a:latin typeface="Arial" panose="020B0604020202020204" pitchFamily="34" charset="0"/>
              </a:defRPr>
            </a:lvl5pPr>
            <a:lvl6pPr marL="2488813" indent="-219041" defTabSz="884100" eaLnBrk="0" fontAlgn="base" hangingPunct="0">
              <a:spcBef>
                <a:spcPct val="30000"/>
              </a:spcBef>
              <a:spcAft>
                <a:spcPct val="0"/>
              </a:spcAft>
              <a:defRPr sz="1200">
                <a:solidFill>
                  <a:schemeClr val="tx1"/>
                </a:solidFill>
                <a:latin typeface="Arial" panose="020B0604020202020204" pitchFamily="34" charset="0"/>
              </a:defRPr>
            </a:lvl6pPr>
            <a:lvl7pPr marL="2945941" indent="-219041" defTabSz="884100" eaLnBrk="0" fontAlgn="base" hangingPunct="0">
              <a:spcBef>
                <a:spcPct val="30000"/>
              </a:spcBef>
              <a:spcAft>
                <a:spcPct val="0"/>
              </a:spcAft>
              <a:defRPr sz="1200">
                <a:solidFill>
                  <a:schemeClr val="tx1"/>
                </a:solidFill>
                <a:latin typeface="Arial" panose="020B0604020202020204" pitchFamily="34" charset="0"/>
              </a:defRPr>
            </a:lvl7pPr>
            <a:lvl8pPr marL="3403071" indent="-219041" defTabSz="884100" eaLnBrk="0" fontAlgn="base" hangingPunct="0">
              <a:spcBef>
                <a:spcPct val="30000"/>
              </a:spcBef>
              <a:spcAft>
                <a:spcPct val="0"/>
              </a:spcAft>
              <a:defRPr sz="1200">
                <a:solidFill>
                  <a:schemeClr val="tx1"/>
                </a:solidFill>
                <a:latin typeface="Arial" panose="020B0604020202020204" pitchFamily="34" charset="0"/>
              </a:defRPr>
            </a:lvl8pPr>
            <a:lvl9pPr marL="3860200" indent="-219041" defTabSz="8841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endParaRPr lang="de-DE" altLang="de-DE" sz="1100">
              <a:latin typeface="Times New Roman" panose="02020603050405020304" pitchFamily="18" charset="0"/>
              <a:cs typeface="Arial" panose="020B0604020202020204" pitchFamily="34" charset="0"/>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Folienbildplatzhalter 1">
            <a:extLst>
              <a:ext uri="{FF2B5EF4-FFF2-40B4-BE49-F238E27FC236}">
                <a16:creationId xmlns:a16="http://schemas.microsoft.com/office/drawing/2014/main" id="{CEED54B1-EF81-4DB8-B750-8644968F4CA4}"/>
              </a:ext>
            </a:extLst>
          </p:cNvPr>
          <p:cNvSpPr>
            <a:spLocks noGrp="1" noRot="1" noChangeAspect="1" noChangeArrowheads="1" noTextEdit="1"/>
          </p:cNvSpPr>
          <p:nvPr>
            <p:ph type="sldImg"/>
          </p:nvPr>
        </p:nvSpPr>
        <p:spPr>
          <a:ln/>
        </p:spPr>
      </p:sp>
      <p:sp>
        <p:nvSpPr>
          <p:cNvPr id="236547" name="Notizenplatzhalter 2">
            <a:extLst>
              <a:ext uri="{FF2B5EF4-FFF2-40B4-BE49-F238E27FC236}">
                <a16:creationId xmlns:a16="http://schemas.microsoft.com/office/drawing/2014/main" id="{10F5F1EB-C74B-46F0-8713-E82DC796F6D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36548" name="Foliennummernplatzhalter 3">
            <a:extLst>
              <a:ext uri="{FF2B5EF4-FFF2-40B4-BE49-F238E27FC236}">
                <a16:creationId xmlns:a16="http://schemas.microsoft.com/office/drawing/2014/main" id="{455B6F56-E458-4CFD-A6C8-A5FB662E3F0F}"/>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A26C719-D595-4FA3-AE46-208CB4121AE5}" type="slidenum">
              <a:rPr lang="de-DE" altLang="de-DE" smtClean="0"/>
              <a:pPr/>
              <a:t>126</a:t>
            </a:fld>
            <a:endParaRPr lang="de-DE" altLang="de-DE"/>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a:extLst>
              <a:ext uri="{FF2B5EF4-FFF2-40B4-BE49-F238E27FC236}">
                <a16:creationId xmlns:a16="http://schemas.microsoft.com/office/drawing/2014/main" id="{A0F269B5-66A2-4850-8EF9-7D3CE4A6A8D8}"/>
              </a:ext>
            </a:extLst>
          </p:cNvPr>
          <p:cNvSpPr>
            <a:spLocks noGrp="1" noRot="1" noChangeAspect="1" noChangeArrowheads="1" noTextEdit="1"/>
          </p:cNvSpPr>
          <p:nvPr>
            <p:ph type="sldImg"/>
          </p:nvPr>
        </p:nvSpPr>
        <p:spPr>
          <a:ln/>
        </p:spPr>
      </p:sp>
      <p:sp>
        <p:nvSpPr>
          <p:cNvPr id="238595" name="Rectangle 3">
            <a:extLst>
              <a:ext uri="{FF2B5EF4-FFF2-40B4-BE49-F238E27FC236}">
                <a16:creationId xmlns:a16="http://schemas.microsoft.com/office/drawing/2014/main" id="{BFEA37CF-33A4-4C13-A2CF-7A561F2E9308}"/>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
        <p:nvSpPr>
          <p:cNvPr id="238596" name="Fußzeilenplatzhalter 1">
            <a:extLst>
              <a:ext uri="{FF2B5EF4-FFF2-40B4-BE49-F238E27FC236}">
                <a16:creationId xmlns:a16="http://schemas.microsoft.com/office/drawing/2014/main" id="{67116793-F08D-42C8-819C-365924207CB8}"/>
              </a:ext>
            </a:extLst>
          </p:cNvPr>
          <p:cNvSpPr>
            <a:spLocks noGrp="1"/>
          </p:cNvSpPr>
          <p:nvPr>
            <p:ph type="ftr" sz="quarter" idx="4"/>
          </p:nvPr>
        </p:nvSpPr>
        <p:spPr>
          <a:noFill/>
        </p:spPr>
        <p:txBody>
          <a:bodyPr/>
          <a:lstStyle>
            <a:lvl1pPr defTabSz="884100">
              <a:spcBef>
                <a:spcPct val="30000"/>
              </a:spcBef>
              <a:defRPr sz="1200">
                <a:solidFill>
                  <a:schemeClr val="tx1"/>
                </a:solidFill>
                <a:latin typeface="Arial" panose="020B0604020202020204" pitchFamily="34" charset="0"/>
              </a:defRPr>
            </a:lvl1pPr>
            <a:lvl2pPr marL="728550" indent="-276182" defTabSz="884100">
              <a:spcBef>
                <a:spcPct val="30000"/>
              </a:spcBef>
              <a:defRPr sz="1200">
                <a:solidFill>
                  <a:schemeClr val="tx1"/>
                </a:solidFill>
                <a:latin typeface="Arial" panose="020B0604020202020204" pitchFamily="34" charset="0"/>
              </a:defRPr>
            </a:lvl2pPr>
            <a:lvl3pPr marL="1125363" indent="-219041" defTabSz="884100">
              <a:spcBef>
                <a:spcPct val="30000"/>
              </a:spcBef>
              <a:defRPr sz="1200">
                <a:solidFill>
                  <a:schemeClr val="tx1"/>
                </a:solidFill>
                <a:latin typeface="Arial" panose="020B0604020202020204" pitchFamily="34" charset="0"/>
              </a:defRPr>
            </a:lvl3pPr>
            <a:lvl4pPr marL="1577730" indent="-219041" defTabSz="884100">
              <a:spcBef>
                <a:spcPct val="30000"/>
              </a:spcBef>
              <a:defRPr sz="1200">
                <a:solidFill>
                  <a:schemeClr val="tx1"/>
                </a:solidFill>
                <a:latin typeface="Arial" panose="020B0604020202020204" pitchFamily="34" charset="0"/>
              </a:defRPr>
            </a:lvl4pPr>
            <a:lvl5pPr marL="2031684" indent="-219041" defTabSz="884100">
              <a:spcBef>
                <a:spcPct val="30000"/>
              </a:spcBef>
              <a:defRPr sz="1200">
                <a:solidFill>
                  <a:schemeClr val="tx1"/>
                </a:solidFill>
                <a:latin typeface="Arial" panose="020B0604020202020204" pitchFamily="34" charset="0"/>
              </a:defRPr>
            </a:lvl5pPr>
            <a:lvl6pPr marL="2488813" indent="-219041" defTabSz="884100" eaLnBrk="0" fontAlgn="base" hangingPunct="0">
              <a:spcBef>
                <a:spcPct val="30000"/>
              </a:spcBef>
              <a:spcAft>
                <a:spcPct val="0"/>
              </a:spcAft>
              <a:defRPr sz="1200">
                <a:solidFill>
                  <a:schemeClr val="tx1"/>
                </a:solidFill>
                <a:latin typeface="Arial" panose="020B0604020202020204" pitchFamily="34" charset="0"/>
              </a:defRPr>
            </a:lvl6pPr>
            <a:lvl7pPr marL="2945941" indent="-219041" defTabSz="884100" eaLnBrk="0" fontAlgn="base" hangingPunct="0">
              <a:spcBef>
                <a:spcPct val="30000"/>
              </a:spcBef>
              <a:spcAft>
                <a:spcPct val="0"/>
              </a:spcAft>
              <a:defRPr sz="1200">
                <a:solidFill>
                  <a:schemeClr val="tx1"/>
                </a:solidFill>
                <a:latin typeface="Arial" panose="020B0604020202020204" pitchFamily="34" charset="0"/>
              </a:defRPr>
            </a:lvl7pPr>
            <a:lvl8pPr marL="3403071" indent="-219041" defTabSz="884100" eaLnBrk="0" fontAlgn="base" hangingPunct="0">
              <a:spcBef>
                <a:spcPct val="30000"/>
              </a:spcBef>
              <a:spcAft>
                <a:spcPct val="0"/>
              </a:spcAft>
              <a:defRPr sz="1200">
                <a:solidFill>
                  <a:schemeClr val="tx1"/>
                </a:solidFill>
                <a:latin typeface="Arial" panose="020B0604020202020204" pitchFamily="34" charset="0"/>
              </a:defRPr>
            </a:lvl8pPr>
            <a:lvl9pPr marL="3860200" indent="-219041" defTabSz="8841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endParaRPr lang="de-DE" altLang="de-DE" sz="1100">
              <a:latin typeface="Times New Roman" panose="02020603050405020304" pitchFamily="18" charset="0"/>
              <a:cs typeface="Arial" panose="020B0604020202020204" pitchFamily="34" charset="0"/>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Folienbildplatzhalter 1">
            <a:extLst>
              <a:ext uri="{FF2B5EF4-FFF2-40B4-BE49-F238E27FC236}">
                <a16:creationId xmlns:a16="http://schemas.microsoft.com/office/drawing/2014/main" id="{CEED54B1-EF81-4DB8-B750-8644968F4CA4}"/>
              </a:ext>
            </a:extLst>
          </p:cNvPr>
          <p:cNvSpPr>
            <a:spLocks noGrp="1" noRot="1" noChangeAspect="1" noChangeArrowheads="1" noTextEdit="1"/>
          </p:cNvSpPr>
          <p:nvPr>
            <p:ph type="sldImg"/>
          </p:nvPr>
        </p:nvSpPr>
        <p:spPr>
          <a:ln/>
        </p:spPr>
      </p:sp>
      <p:sp>
        <p:nvSpPr>
          <p:cNvPr id="236547" name="Notizenplatzhalter 2">
            <a:extLst>
              <a:ext uri="{FF2B5EF4-FFF2-40B4-BE49-F238E27FC236}">
                <a16:creationId xmlns:a16="http://schemas.microsoft.com/office/drawing/2014/main" id="{10F5F1EB-C74B-46F0-8713-E82DC796F6D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36548" name="Foliennummernplatzhalter 3">
            <a:extLst>
              <a:ext uri="{FF2B5EF4-FFF2-40B4-BE49-F238E27FC236}">
                <a16:creationId xmlns:a16="http://schemas.microsoft.com/office/drawing/2014/main" id="{455B6F56-E458-4CFD-A6C8-A5FB662E3F0F}"/>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A26C719-D595-4FA3-AE46-208CB4121AE5}" type="slidenum">
              <a:rPr lang="de-DE" altLang="de-DE" smtClean="0"/>
              <a:pPr/>
              <a:t>128</a:t>
            </a:fld>
            <a:endParaRPr lang="de-DE" altLang="de-DE"/>
          </a:p>
        </p:txBody>
      </p:sp>
    </p:spTree>
    <p:extLst>
      <p:ext uri="{BB962C8B-B14F-4D97-AF65-F5344CB8AC3E}">
        <p14:creationId xmlns:p14="http://schemas.microsoft.com/office/powerpoint/2010/main" val="118102081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a:extLst>
              <a:ext uri="{FF2B5EF4-FFF2-40B4-BE49-F238E27FC236}">
                <a16:creationId xmlns:a16="http://schemas.microsoft.com/office/drawing/2014/main" id="{BAFF4209-970A-4A03-B50F-E0B729960F48}"/>
              </a:ext>
            </a:extLst>
          </p:cNvPr>
          <p:cNvSpPr>
            <a:spLocks noGrp="1" noRot="1" noChangeAspect="1" noChangeArrowheads="1" noTextEdit="1"/>
          </p:cNvSpPr>
          <p:nvPr>
            <p:ph type="sldImg"/>
          </p:nvPr>
        </p:nvSpPr>
        <p:spPr>
          <a:ln/>
        </p:spPr>
      </p:sp>
      <p:sp>
        <p:nvSpPr>
          <p:cNvPr id="33795" name="Notizenplatzhalter 2">
            <a:extLst>
              <a:ext uri="{FF2B5EF4-FFF2-40B4-BE49-F238E27FC236}">
                <a16:creationId xmlns:a16="http://schemas.microsoft.com/office/drawing/2014/main" id="{FFD4D84A-0DE6-416C-9FE3-267A4186FC9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3796" name="Foliennummernplatzhalter 3">
            <a:extLst>
              <a:ext uri="{FF2B5EF4-FFF2-40B4-BE49-F238E27FC236}">
                <a16:creationId xmlns:a16="http://schemas.microsoft.com/office/drawing/2014/main" id="{FEC0302F-4171-499C-A473-210873657061}"/>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A313A8-BEA2-4B8F-8147-FDE156CF7082}" type="slidenum">
              <a:rPr lang="de-DE" altLang="de-DE" sz="1400"/>
              <a:pPr>
                <a:spcBef>
                  <a:spcPct val="0"/>
                </a:spcBef>
              </a:pPr>
              <a:t>129</a:t>
            </a:fld>
            <a:endParaRPr lang="de-DE" altLang="de-DE" sz="1400"/>
          </a:p>
        </p:txBody>
      </p:sp>
    </p:spTree>
    <p:extLst>
      <p:ext uri="{BB962C8B-B14F-4D97-AF65-F5344CB8AC3E}">
        <p14:creationId xmlns:p14="http://schemas.microsoft.com/office/powerpoint/2010/main" val="256751396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a:extLst>
              <a:ext uri="{FF2B5EF4-FFF2-40B4-BE49-F238E27FC236}">
                <a16:creationId xmlns:a16="http://schemas.microsoft.com/office/drawing/2014/main" id="{3BE888DD-7F37-45BC-8F07-2F8D89A5C6E5}"/>
              </a:ext>
            </a:extLst>
          </p:cNvPr>
          <p:cNvSpPr>
            <a:spLocks noGrp="1" noRot="1" noChangeAspect="1" noChangeArrowheads="1" noTextEdit="1"/>
          </p:cNvSpPr>
          <p:nvPr>
            <p:ph type="sldImg"/>
          </p:nvPr>
        </p:nvSpPr>
        <p:spPr>
          <a:ln/>
        </p:spPr>
      </p:sp>
      <p:sp>
        <p:nvSpPr>
          <p:cNvPr id="52227" name="Notizenplatzhalter 2">
            <a:extLst>
              <a:ext uri="{FF2B5EF4-FFF2-40B4-BE49-F238E27FC236}">
                <a16:creationId xmlns:a16="http://schemas.microsoft.com/office/drawing/2014/main" id="{56523954-2DCF-4031-BA1D-ADF0D4D30CB5}"/>
              </a:ext>
            </a:extLst>
          </p:cNvPr>
          <p:cNvSpPr>
            <a:spLocks noGrp="1" noChangeArrowheads="1"/>
          </p:cNvSpPr>
          <p:nvPr>
            <p:ph type="body" idx="1"/>
          </p:nvPr>
        </p:nvSpPr>
        <p:spPr>
          <a:noFill/>
        </p:spPr>
        <p:txBody>
          <a:bodyPr/>
          <a:lstStyle/>
          <a:p>
            <a:pPr marL="0" lvl="1"/>
            <a:r>
              <a:rPr lang="de-DE" altLang="de-DE" sz="1600">
                <a:latin typeface="Arial" panose="020B0604020202020204" pitchFamily="34" charset="0"/>
              </a:rPr>
              <a:t>Darüber hinausbestehen für Berufsangehörige weitere </a:t>
            </a:r>
            <a:r>
              <a:rPr lang="de-DE" altLang="de-DE" sz="1800" b="1">
                <a:latin typeface="Arial" panose="020B0604020202020204" pitchFamily="34" charset="0"/>
              </a:rPr>
              <a:t>Spezialgesetze</a:t>
            </a:r>
            <a:r>
              <a:rPr lang="de-DE" altLang="de-DE" sz="1600">
                <a:latin typeface="Arial" panose="020B0604020202020204" pitchFamily="34" charset="0"/>
              </a:rPr>
              <a:t>, die aber nicht direkt für die Abschlussprüfung relevant sind</a:t>
            </a:r>
          </a:p>
          <a:p>
            <a:endParaRPr lang="de-DE" altLang="de-DE">
              <a:latin typeface="Arial" panose="020B0604020202020204" pitchFamily="34" charset="0"/>
            </a:endParaRPr>
          </a:p>
        </p:txBody>
      </p:sp>
      <p:sp>
        <p:nvSpPr>
          <p:cNvPr id="52228" name="Foliennummernplatzhalter 3">
            <a:extLst>
              <a:ext uri="{FF2B5EF4-FFF2-40B4-BE49-F238E27FC236}">
                <a16:creationId xmlns:a16="http://schemas.microsoft.com/office/drawing/2014/main" id="{13E76F3A-6F34-4C88-B2E9-D8B5F5EAC0A9}"/>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1137DC-9CBC-48A0-9B6C-FBAC5BDED1D8}" type="slidenum">
              <a:rPr lang="de-DE" altLang="de-DE" sz="1400"/>
              <a:pPr>
                <a:spcBef>
                  <a:spcPct val="0"/>
                </a:spcBef>
              </a:pPr>
              <a:t>130</a:t>
            </a:fld>
            <a:endParaRPr lang="de-DE" altLang="de-DE" sz="1400"/>
          </a:p>
        </p:txBody>
      </p:sp>
    </p:spTree>
    <p:extLst>
      <p:ext uri="{BB962C8B-B14F-4D97-AF65-F5344CB8AC3E}">
        <p14:creationId xmlns:p14="http://schemas.microsoft.com/office/powerpoint/2010/main" val="383585955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Folienbildplatzhalter 1">
            <a:extLst>
              <a:ext uri="{FF2B5EF4-FFF2-40B4-BE49-F238E27FC236}">
                <a16:creationId xmlns:a16="http://schemas.microsoft.com/office/drawing/2014/main" id="{3ED3C0D5-D46C-4B07-A216-CC3279786AA5}"/>
              </a:ext>
            </a:extLst>
          </p:cNvPr>
          <p:cNvSpPr>
            <a:spLocks noGrp="1" noRot="1" noChangeAspect="1" noChangeArrowheads="1" noTextEdit="1"/>
          </p:cNvSpPr>
          <p:nvPr>
            <p:ph type="sldImg"/>
          </p:nvPr>
        </p:nvSpPr>
        <p:spPr>
          <a:ln/>
        </p:spPr>
      </p:sp>
      <p:sp>
        <p:nvSpPr>
          <p:cNvPr id="377859" name="Notizenplatzhalter 2">
            <a:extLst>
              <a:ext uri="{FF2B5EF4-FFF2-40B4-BE49-F238E27FC236}">
                <a16:creationId xmlns:a16="http://schemas.microsoft.com/office/drawing/2014/main" id="{33F1D8CE-74F7-4950-8A57-8C2B1311C8D6}"/>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77860" name="Foliennummernplatzhalter 3">
            <a:extLst>
              <a:ext uri="{FF2B5EF4-FFF2-40B4-BE49-F238E27FC236}">
                <a16:creationId xmlns:a16="http://schemas.microsoft.com/office/drawing/2014/main" id="{B5C5ADAB-A78A-4B39-B131-9B0AA189461C}"/>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CFE70A-177D-4C1D-AFE3-2AF82ED37F6B}" type="slidenum">
              <a:rPr lang="de-DE" altLang="de-DE" sz="1400"/>
              <a:pPr>
                <a:spcBef>
                  <a:spcPct val="0"/>
                </a:spcBef>
              </a:pPr>
              <a:t>131</a:t>
            </a:fld>
            <a:endParaRPr lang="de-DE" altLang="de-DE" sz="140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Folienbildplatzhalter 1">
            <a:extLst>
              <a:ext uri="{FF2B5EF4-FFF2-40B4-BE49-F238E27FC236}">
                <a16:creationId xmlns:a16="http://schemas.microsoft.com/office/drawing/2014/main" id="{4B8A270D-CE94-4B60-A4A4-95478A25AC5B}"/>
              </a:ext>
            </a:extLst>
          </p:cNvPr>
          <p:cNvSpPr>
            <a:spLocks noGrp="1" noRot="1" noChangeAspect="1" noChangeArrowheads="1" noTextEdit="1"/>
          </p:cNvSpPr>
          <p:nvPr>
            <p:ph type="sldImg"/>
          </p:nvPr>
        </p:nvSpPr>
        <p:spPr>
          <a:ln/>
        </p:spPr>
      </p:sp>
      <p:sp>
        <p:nvSpPr>
          <p:cNvPr id="379907" name="Notizenplatzhalter 2">
            <a:extLst>
              <a:ext uri="{FF2B5EF4-FFF2-40B4-BE49-F238E27FC236}">
                <a16:creationId xmlns:a16="http://schemas.microsoft.com/office/drawing/2014/main" id="{7C746267-7FB9-4118-B89D-099D4C1B8D4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79908" name="Foliennummernplatzhalter 3">
            <a:extLst>
              <a:ext uri="{FF2B5EF4-FFF2-40B4-BE49-F238E27FC236}">
                <a16:creationId xmlns:a16="http://schemas.microsoft.com/office/drawing/2014/main" id="{ACC83008-3F8F-4DF2-B08D-9E57470F953E}"/>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F7E40E-CB6E-45B5-B354-EAD88D210A2F}" type="slidenum">
              <a:rPr lang="de-DE" altLang="de-DE" sz="1400"/>
              <a:pPr>
                <a:spcBef>
                  <a:spcPct val="0"/>
                </a:spcBef>
              </a:pPr>
              <a:t>132</a:t>
            </a:fld>
            <a:endParaRPr lang="de-DE" altLang="de-DE" sz="140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Folienbildplatzhalter 1">
            <a:extLst>
              <a:ext uri="{FF2B5EF4-FFF2-40B4-BE49-F238E27FC236}">
                <a16:creationId xmlns:a16="http://schemas.microsoft.com/office/drawing/2014/main" id="{229988B6-D86D-4BE3-A5E8-1565F4D1C53F}"/>
              </a:ext>
            </a:extLst>
          </p:cNvPr>
          <p:cNvSpPr>
            <a:spLocks noGrp="1" noRot="1" noChangeAspect="1" noChangeArrowheads="1" noTextEdit="1"/>
          </p:cNvSpPr>
          <p:nvPr>
            <p:ph type="sldImg"/>
          </p:nvPr>
        </p:nvSpPr>
        <p:spPr>
          <a:ln/>
        </p:spPr>
      </p:sp>
      <p:sp>
        <p:nvSpPr>
          <p:cNvPr id="384003" name="Notizenplatzhalter 2">
            <a:extLst>
              <a:ext uri="{FF2B5EF4-FFF2-40B4-BE49-F238E27FC236}">
                <a16:creationId xmlns:a16="http://schemas.microsoft.com/office/drawing/2014/main" id="{C27B2FC9-D4CD-4755-9C1A-B6A96329AEF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84004" name="Foliennummernplatzhalter 3">
            <a:extLst>
              <a:ext uri="{FF2B5EF4-FFF2-40B4-BE49-F238E27FC236}">
                <a16:creationId xmlns:a16="http://schemas.microsoft.com/office/drawing/2014/main" id="{4A0F32A9-0C8C-4057-8B04-FC4BE36D7586}"/>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DC2564D-FD3F-4661-B0A2-2ED429FF42DD}" type="slidenum">
              <a:rPr lang="de-DE" altLang="de-DE" smtClean="0"/>
              <a:pPr/>
              <a:t>133</a:t>
            </a:fld>
            <a:endParaRPr lang="de-DE" altLang="de-DE"/>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Folienbildplatzhalter 1">
            <a:extLst>
              <a:ext uri="{FF2B5EF4-FFF2-40B4-BE49-F238E27FC236}">
                <a16:creationId xmlns:a16="http://schemas.microsoft.com/office/drawing/2014/main" id="{EDFAEC9A-8608-4AC6-98C3-6105E89EAA09}"/>
              </a:ext>
            </a:extLst>
          </p:cNvPr>
          <p:cNvSpPr>
            <a:spLocks noGrp="1" noRot="1" noChangeAspect="1" noChangeArrowheads="1" noTextEdit="1"/>
          </p:cNvSpPr>
          <p:nvPr>
            <p:ph type="sldImg"/>
          </p:nvPr>
        </p:nvSpPr>
        <p:spPr>
          <a:ln/>
        </p:spPr>
      </p:sp>
      <p:sp>
        <p:nvSpPr>
          <p:cNvPr id="401411" name="Notizenplatzhalter 2">
            <a:extLst>
              <a:ext uri="{FF2B5EF4-FFF2-40B4-BE49-F238E27FC236}">
                <a16:creationId xmlns:a16="http://schemas.microsoft.com/office/drawing/2014/main" id="{3BF120A0-17B0-4D50-9DEF-202855A2134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01412" name="Foliennummernplatzhalter 3">
            <a:extLst>
              <a:ext uri="{FF2B5EF4-FFF2-40B4-BE49-F238E27FC236}">
                <a16:creationId xmlns:a16="http://schemas.microsoft.com/office/drawing/2014/main" id="{C5045DC9-040A-450A-A930-7EF5A7909E8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21D5C5F-FC9F-4D9B-9A28-73FC81B0DBAA}" type="slidenum">
              <a:rPr lang="de-DE" altLang="de-DE" smtClean="0"/>
              <a:pPr/>
              <a:t>144</a:t>
            </a:fld>
            <a:endParaRPr lang="de-DE" altLang="de-DE"/>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Folienbildplatzhalter 1">
            <a:extLst>
              <a:ext uri="{FF2B5EF4-FFF2-40B4-BE49-F238E27FC236}">
                <a16:creationId xmlns:a16="http://schemas.microsoft.com/office/drawing/2014/main" id="{1A0004F6-AF01-42AB-A842-FCA092F1DC49}"/>
              </a:ext>
            </a:extLst>
          </p:cNvPr>
          <p:cNvSpPr>
            <a:spLocks noGrp="1" noRot="1" noChangeAspect="1" noChangeArrowheads="1" noTextEdit="1"/>
          </p:cNvSpPr>
          <p:nvPr>
            <p:ph type="sldImg"/>
          </p:nvPr>
        </p:nvSpPr>
        <p:spPr>
          <a:ln/>
        </p:spPr>
      </p:sp>
      <p:sp>
        <p:nvSpPr>
          <p:cNvPr id="403459" name="Notizenplatzhalter 2">
            <a:extLst>
              <a:ext uri="{FF2B5EF4-FFF2-40B4-BE49-F238E27FC236}">
                <a16:creationId xmlns:a16="http://schemas.microsoft.com/office/drawing/2014/main" id="{978C24C8-D999-4B4D-B242-D8B1F13106BE}"/>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03460" name="Foliennummernplatzhalter 3">
            <a:extLst>
              <a:ext uri="{FF2B5EF4-FFF2-40B4-BE49-F238E27FC236}">
                <a16:creationId xmlns:a16="http://schemas.microsoft.com/office/drawing/2014/main" id="{67D0211C-D4BE-4A9B-9940-032E57CF3CD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B971E83-4634-4EA8-B8D6-1AA5B35EB225}" type="slidenum">
              <a:rPr lang="de-DE" altLang="de-DE" smtClean="0"/>
              <a:pPr/>
              <a:t>145</a:t>
            </a:fld>
            <a:endParaRPr lang="de-DE" altLang="de-DE"/>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Folienbildplatzhalter 1">
            <a:extLst>
              <a:ext uri="{FF2B5EF4-FFF2-40B4-BE49-F238E27FC236}">
                <a16:creationId xmlns:a16="http://schemas.microsoft.com/office/drawing/2014/main" id="{4D6BCD61-9E12-4870-A01D-FD1F5ACD47BD}"/>
              </a:ext>
            </a:extLst>
          </p:cNvPr>
          <p:cNvSpPr>
            <a:spLocks noGrp="1" noRot="1" noChangeAspect="1" noChangeArrowheads="1" noTextEdit="1"/>
          </p:cNvSpPr>
          <p:nvPr>
            <p:ph type="sldImg"/>
          </p:nvPr>
        </p:nvSpPr>
        <p:spPr>
          <a:ln/>
        </p:spPr>
      </p:sp>
      <p:sp>
        <p:nvSpPr>
          <p:cNvPr id="405507" name="Notizenplatzhalter 2">
            <a:extLst>
              <a:ext uri="{FF2B5EF4-FFF2-40B4-BE49-F238E27FC236}">
                <a16:creationId xmlns:a16="http://schemas.microsoft.com/office/drawing/2014/main" id="{22549174-3DC6-48EA-8451-214FFD005BB7}"/>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05508" name="Foliennummernplatzhalter 3">
            <a:extLst>
              <a:ext uri="{FF2B5EF4-FFF2-40B4-BE49-F238E27FC236}">
                <a16:creationId xmlns:a16="http://schemas.microsoft.com/office/drawing/2014/main" id="{4CFD0467-00F5-45F3-8594-EFE18551761E}"/>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E6F5AE2-D89A-4E09-A234-67F88562C0DD}" type="slidenum">
              <a:rPr lang="de-DE" altLang="de-DE" smtClean="0"/>
              <a:pPr/>
              <a:t>146</a:t>
            </a:fld>
            <a:endParaRPr lang="de-DE" altLang="de-DE"/>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Folienbildplatzhalter 1">
            <a:extLst>
              <a:ext uri="{FF2B5EF4-FFF2-40B4-BE49-F238E27FC236}">
                <a16:creationId xmlns:a16="http://schemas.microsoft.com/office/drawing/2014/main" id="{BFB65E73-5531-4051-A34F-66DF5671CBD8}"/>
              </a:ext>
            </a:extLst>
          </p:cNvPr>
          <p:cNvSpPr>
            <a:spLocks noGrp="1" noRot="1" noChangeAspect="1" noChangeArrowheads="1" noTextEdit="1"/>
          </p:cNvSpPr>
          <p:nvPr>
            <p:ph type="sldImg"/>
          </p:nvPr>
        </p:nvSpPr>
        <p:spPr>
          <a:ln/>
        </p:spPr>
      </p:sp>
      <p:sp>
        <p:nvSpPr>
          <p:cNvPr id="407555" name="Notizenplatzhalter 2">
            <a:extLst>
              <a:ext uri="{FF2B5EF4-FFF2-40B4-BE49-F238E27FC236}">
                <a16:creationId xmlns:a16="http://schemas.microsoft.com/office/drawing/2014/main" id="{B0A7A83C-BEA3-4E14-8379-38437C96B3F1}"/>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07556" name="Foliennummernplatzhalter 3">
            <a:extLst>
              <a:ext uri="{FF2B5EF4-FFF2-40B4-BE49-F238E27FC236}">
                <a16:creationId xmlns:a16="http://schemas.microsoft.com/office/drawing/2014/main" id="{751029A7-2068-4554-B16D-0F3261039635}"/>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3B50D5E-AA68-4545-8B8C-7216CD996C3D}" type="slidenum">
              <a:rPr lang="de-DE" altLang="de-DE" smtClean="0"/>
              <a:pPr/>
              <a:t>147</a:t>
            </a:fld>
            <a:endParaRPr lang="de-DE" altLang="de-DE"/>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Folienbildplatzhalter 1">
            <a:extLst>
              <a:ext uri="{FF2B5EF4-FFF2-40B4-BE49-F238E27FC236}">
                <a16:creationId xmlns:a16="http://schemas.microsoft.com/office/drawing/2014/main" id="{09F12489-3768-4745-93E8-4AFBA996BF42}"/>
              </a:ext>
            </a:extLst>
          </p:cNvPr>
          <p:cNvSpPr>
            <a:spLocks noGrp="1" noRot="1" noChangeAspect="1" noChangeArrowheads="1" noTextEdit="1"/>
          </p:cNvSpPr>
          <p:nvPr>
            <p:ph type="sldImg"/>
          </p:nvPr>
        </p:nvSpPr>
        <p:spPr>
          <a:ln/>
        </p:spPr>
      </p:sp>
      <p:sp>
        <p:nvSpPr>
          <p:cNvPr id="409603" name="Notizenplatzhalter 2">
            <a:extLst>
              <a:ext uri="{FF2B5EF4-FFF2-40B4-BE49-F238E27FC236}">
                <a16:creationId xmlns:a16="http://schemas.microsoft.com/office/drawing/2014/main" id="{8ADFAB98-EA33-4255-B327-ED36CC7A13BE}"/>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09604" name="Foliennummernplatzhalter 3">
            <a:extLst>
              <a:ext uri="{FF2B5EF4-FFF2-40B4-BE49-F238E27FC236}">
                <a16:creationId xmlns:a16="http://schemas.microsoft.com/office/drawing/2014/main" id="{D1809356-0F6E-486B-96F8-BE875CC56553}"/>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5858257-05E8-459E-AADD-45148CB4A757}" type="slidenum">
              <a:rPr lang="de-DE" altLang="de-DE" smtClean="0"/>
              <a:pPr/>
              <a:t>148</a:t>
            </a:fld>
            <a:endParaRPr lang="de-DE" altLang="de-DE"/>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Folienbildplatzhalter 1">
            <a:extLst>
              <a:ext uri="{FF2B5EF4-FFF2-40B4-BE49-F238E27FC236}">
                <a16:creationId xmlns:a16="http://schemas.microsoft.com/office/drawing/2014/main" id="{BCEE8726-54DF-4707-8F0F-D90272D493AD}"/>
              </a:ext>
            </a:extLst>
          </p:cNvPr>
          <p:cNvSpPr>
            <a:spLocks noGrp="1" noRot="1" noChangeAspect="1" noChangeArrowheads="1" noTextEdit="1"/>
          </p:cNvSpPr>
          <p:nvPr>
            <p:ph type="sldImg"/>
          </p:nvPr>
        </p:nvSpPr>
        <p:spPr>
          <a:ln/>
        </p:spPr>
      </p:sp>
      <p:sp>
        <p:nvSpPr>
          <p:cNvPr id="411651" name="Notizenplatzhalter 2">
            <a:extLst>
              <a:ext uri="{FF2B5EF4-FFF2-40B4-BE49-F238E27FC236}">
                <a16:creationId xmlns:a16="http://schemas.microsoft.com/office/drawing/2014/main" id="{FB73814E-0659-4D24-BCCE-0E95B9EF92B3}"/>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11652" name="Foliennummernplatzhalter 3">
            <a:extLst>
              <a:ext uri="{FF2B5EF4-FFF2-40B4-BE49-F238E27FC236}">
                <a16:creationId xmlns:a16="http://schemas.microsoft.com/office/drawing/2014/main" id="{C4585D16-7E1F-4F0C-BFE1-82D3370BFDEA}"/>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9B69183-5983-4E7C-B0A8-AE0FB80F8638}" type="slidenum">
              <a:rPr lang="de-DE" altLang="de-DE" smtClean="0"/>
              <a:pPr/>
              <a:t>149</a:t>
            </a:fld>
            <a:endParaRPr lang="de-DE" altLang="de-DE"/>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Folienbildplatzhalter 1">
            <a:extLst>
              <a:ext uri="{FF2B5EF4-FFF2-40B4-BE49-F238E27FC236}">
                <a16:creationId xmlns:a16="http://schemas.microsoft.com/office/drawing/2014/main" id="{908D6809-29C9-49EF-9709-32344F3065AB}"/>
              </a:ext>
            </a:extLst>
          </p:cNvPr>
          <p:cNvSpPr>
            <a:spLocks noGrp="1" noRot="1" noChangeAspect="1" noChangeArrowheads="1" noTextEdit="1"/>
          </p:cNvSpPr>
          <p:nvPr>
            <p:ph type="sldImg"/>
          </p:nvPr>
        </p:nvSpPr>
        <p:spPr>
          <a:ln/>
        </p:spPr>
      </p:sp>
      <p:sp>
        <p:nvSpPr>
          <p:cNvPr id="413699" name="Notizenplatzhalter 2">
            <a:extLst>
              <a:ext uri="{FF2B5EF4-FFF2-40B4-BE49-F238E27FC236}">
                <a16:creationId xmlns:a16="http://schemas.microsoft.com/office/drawing/2014/main" id="{94A303BA-CD70-4C5A-9899-5187FB9A65D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13700" name="Foliennummernplatzhalter 3">
            <a:extLst>
              <a:ext uri="{FF2B5EF4-FFF2-40B4-BE49-F238E27FC236}">
                <a16:creationId xmlns:a16="http://schemas.microsoft.com/office/drawing/2014/main" id="{78BF3548-0044-4869-862E-BE8E2C584F38}"/>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A458041-30FF-48A4-80BE-CD50D530613B}" type="slidenum">
              <a:rPr lang="de-DE" altLang="de-DE" smtClean="0"/>
              <a:pPr/>
              <a:t>150</a:t>
            </a:fld>
            <a:endParaRPr lang="de-DE" altLang="de-DE"/>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Folienbildplatzhalter 1">
            <a:extLst>
              <a:ext uri="{FF2B5EF4-FFF2-40B4-BE49-F238E27FC236}">
                <a16:creationId xmlns:a16="http://schemas.microsoft.com/office/drawing/2014/main" id="{E6088AAB-08BC-4E22-AB67-9FB5438A85A6}"/>
              </a:ext>
            </a:extLst>
          </p:cNvPr>
          <p:cNvSpPr>
            <a:spLocks noGrp="1" noRot="1" noChangeAspect="1" noChangeArrowheads="1" noTextEdit="1"/>
          </p:cNvSpPr>
          <p:nvPr>
            <p:ph type="sldImg"/>
          </p:nvPr>
        </p:nvSpPr>
        <p:spPr>
          <a:ln/>
        </p:spPr>
      </p:sp>
      <p:sp>
        <p:nvSpPr>
          <p:cNvPr id="415747" name="Notizenplatzhalter 2">
            <a:extLst>
              <a:ext uri="{FF2B5EF4-FFF2-40B4-BE49-F238E27FC236}">
                <a16:creationId xmlns:a16="http://schemas.microsoft.com/office/drawing/2014/main" id="{10290AD3-0498-4A8F-A692-FDAB66060521}"/>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15748" name="Foliennummernplatzhalter 3">
            <a:extLst>
              <a:ext uri="{FF2B5EF4-FFF2-40B4-BE49-F238E27FC236}">
                <a16:creationId xmlns:a16="http://schemas.microsoft.com/office/drawing/2014/main" id="{A8DACCB7-3C35-40C0-BDD8-0BD9FE96DECD}"/>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3B3BCF2-F7E1-4B2F-B539-D451AE8E1783}" type="slidenum">
              <a:rPr lang="de-DE" altLang="de-DE" smtClean="0"/>
              <a:pPr/>
              <a:t>151</a:t>
            </a:fld>
            <a:endParaRPr lang="de-DE" altLang="de-DE"/>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Folienbildplatzhalter 1">
            <a:extLst>
              <a:ext uri="{FF2B5EF4-FFF2-40B4-BE49-F238E27FC236}">
                <a16:creationId xmlns:a16="http://schemas.microsoft.com/office/drawing/2014/main" id="{7308C99B-6D26-4615-A96E-A5CD50CAB885}"/>
              </a:ext>
            </a:extLst>
          </p:cNvPr>
          <p:cNvSpPr>
            <a:spLocks noGrp="1" noRot="1" noChangeAspect="1" noChangeArrowheads="1" noTextEdit="1"/>
          </p:cNvSpPr>
          <p:nvPr>
            <p:ph type="sldImg"/>
          </p:nvPr>
        </p:nvSpPr>
        <p:spPr>
          <a:ln/>
        </p:spPr>
      </p:sp>
      <p:sp>
        <p:nvSpPr>
          <p:cNvPr id="417795" name="Notizenplatzhalter 2">
            <a:extLst>
              <a:ext uri="{FF2B5EF4-FFF2-40B4-BE49-F238E27FC236}">
                <a16:creationId xmlns:a16="http://schemas.microsoft.com/office/drawing/2014/main" id="{43DD6714-4645-489A-823C-E1BCE03D19E1}"/>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17796" name="Foliennummernplatzhalter 3">
            <a:extLst>
              <a:ext uri="{FF2B5EF4-FFF2-40B4-BE49-F238E27FC236}">
                <a16:creationId xmlns:a16="http://schemas.microsoft.com/office/drawing/2014/main" id="{D4213472-E840-4DA6-8F11-1DCA613FA62A}"/>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0CF6E7B-5068-4340-AEA8-641D2D4E819E}" type="slidenum">
              <a:rPr lang="de-DE" altLang="de-DE" smtClean="0"/>
              <a:pPr/>
              <a:t>152</a:t>
            </a:fld>
            <a:endParaRPr lang="de-DE" altLang="de-DE"/>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Folienbildplatzhalter 1">
            <a:extLst>
              <a:ext uri="{FF2B5EF4-FFF2-40B4-BE49-F238E27FC236}">
                <a16:creationId xmlns:a16="http://schemas.microsoft.com/office/drawing/2014/main" id="{F7A40199-F295-4B5C-9A3F-B80EFE3649FF}"/>
              </a:ext>
            </a:extLst>
          </p:cNvPr>
          <p:cNvSpPr>
            <a:spLocks noGrp="1" noRot="1" noChangeAspect="1" noChangeArrowheads="1" noTextEdit="1"/>
          </p:cNvSpPr>
          <p:nvPr>
            <p:ph type="sldImg"/>
          </p:nvPr>
        </p:nvSpPr>
        <p:spPr>
          <a:ln/>
        </p:spPr>
      </p:sp>
      <p:sp>
        <p:nvSpPr>
          <p:cNvPr id="419843" name="Notizenplatzhalter 2">
            <a:extLst>
              <a:ext uri="{FF2B5EF4-FFF2-40B4-BE49-F238E27FC236}">
                <a16:creationId xmlns:a16="http://schemas.microsoft.com/office/drawing/2014/main" id="{E1EEFECC-2A90-4D6A-B912-15AB0B472C62}"/>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19844" name="Foliennummernplatzhalter 3">
            <a:extLst>
              <a:ext uri="{FF2B5EF4-FFF2-40B4-BE49-F238E27FC236}">
                <a16:creationId xmlns:a16="http://schemas.microsoft.com/office/drawing/2014/main" id="{3F1330D0-BFFE-4AEC-83B0-6C337EF895FD}"/>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7671CE7-ACE1-4332-80ED-0BD89410369C}" type="slidenum">
              <a:rPr lang="de-DE" altLang="de-DE" smtClean="0"/>
              <a:pPr/>
              <a:t>153</a:t>
            </a:fld>
            <a:endParaRPr lang="de-DE" altLang="de-DE"/>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Folienbildplatzhalter 1">
            <a:extLst>
              <a:ext uri="{FF2B5EF4-FFF2-40B4-BE49-F238E27FC236}">
                <a16:creationId xmlns:a16="http://schemas.microsoft.com/office/drawing/2014/main" id="{5FB725CF-BF02-4D8B-A32C-212A34E86BE0}"/>
              </a:ext>
            </a:extLst>
          </p:cNvPr>
          <p:cNvSpPr>
            <a:spLocks noGrp="1" noRot="1" noChangeAspect="1" noChangeArrowheads="1" noTextEdit="1"/>
          </p:cNvSpPr>
          <p:nvPr>
            <p:ph type="sldImg"/>
          </p:nvPr>
        </p:nvSpPr>
        <p:spPr>
          <a:ln/>
        </p:spPr>
      </p:sp>
      <p:sp>
        <p:nvSpPr>
          <p:cNvPr id="421891" name="Notizenplatzhalter 2">
            <a:extLst>
              <a:ext uri="{FF2B5EF4-FFF2-40B4-BE49-F238E27FC236}">
                <a16:creationId xmlns:a16="http://schemas.microsoft.com/office/drawing/2014/main" id="{FB9F0613-6176-41C2-B52F-CA9A81205D6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21892" name="Foliennummernplatzhalter 3">
            <a:extLst>
              <a:ext uri="{FF2B5EF4-FFF2-40B4-BE49-F238E27FC236}">
                <a16:creationId xmlns:a16="http://schemas.microsoft.com/office/drawing/2014/main" id="{EBF47F56-5DB1-4A51-B5F7-04BA124D95D6}"/>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96407B8-3929-472C-BD70-D99F56FB661E}" type="slidenum">
              <a:rPr lang="de-DE" altLang="de-DE" smtClean="0"/>
              <a:pPr/>
              <a:t>154</a:t>
            </a:fld>
            <a:endParaRPr lang="de-DE" altLang="de-DE"/>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Folienbildplatzhalter 1">
            <a:extLst>
              <a:ext uri="{FF2B5EF4-FFF2-40B4-BE49-F238E27FC236}">
                <a16:creationId xmlns:a16="http://schemas.microsoft.com/office/drawing/2014/main" id="{E872C0D5-DEFF-4285-B24D-7514BAD1CF9A}"/>
              </a:ext>
            </a:extLst>
          </p:cNvPr>
          <p:cNvSpPr>
            <a:spLocks noGrp="1" noRot="1" noChangeAspect="1" noChangeArrowheads="1" noTextEdit="1"/>
          </p:cNvSpPr>
          <p:nvPr>
            <p:ph type="sldImg"/>
          </p:nvPr>
        </p:nvSpPr>
        <p:spPr>
          <a:ln/>
        </p:spPr>
      </p:sp>
      <p:sp>
        <p:nvSpPr>
          <p:cNvPr id="423939" name="Notizenplatzhalter 2">
            <a:extLst>
              <a:ext uri="{FF2B5EF4-FFF2-40B4-BE49-F238E27FC236}">
                <a16:creationId xmlns:a16="http://schemas.microsoft.com/office/drawing/2014/main" id="{02254B12-80B6-4F65-8EC4-7CA6F98ECBE3}"/>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23940" name="Foliennummernplatzhalter 3">
            <a:extLst>
              <a:ext uri="{FF2B5EF4-FFF2-40B4-BE49-F238E27FC236}">
                <a16:creationId xmlns:a16="http://schemas.microsoft.com/office/drawing/2014/main" id="{0E30443C-86F3-4C36-ABA9-63044A7DC689}"/>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7893082-FF40-4856-9D10-6FF1E9BEB901}" type="slidenum">
              <a:rPr lang="de-DE" altLang="de-DE" smtClean="0"/>
              <a:pPr/>
              <a:t>155</a:t>
            </a:fld>
            <a:endParaRPr lang="de-DE" altLang="de-DE"/>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Folienbildplatzhalter 1">
            <a:extLst>
              <a:ext uri="{FF2B5EF4-FFF2-40B4-BE49-F238E27FC236}">
                <a16:creationId xmlns:a16="http://schemas.microsoft.com/office/drawing/2014/main" id="{741BA2E8-18D0-42E3-9793-3CA1010F997C}"/>
              </a:ext>
            </a:extLst>
          </p:cNvPr>
          <p:cNvSpPr>
            <a:spLocks noGrp="1" noRot="1" noChangeAspect="1" noChangeArrowheads="1" noTextEdit="1"/>
          </p:cNvSpPr>
          <p:nvPr>
            <p:ph type="sldImg"/>
          </p:nvPr>
        </p:nvSpPr>
        <p:spPr>
          <a:ln/>
        </p:spPr>
      </p:sp>
      <p:sp>
        <p:nvSpPr>
          <p:cNvPr id="435203" name="Notizenplatzhalter 2">
            <a:extLst>
              <a:ext uri="{FF2B5EF4-FFF2-40B4-BE49-F238E27FC236}">
                <a16:creationId xmlns:a16="http://schemas.microsoft.com/office/drawing/2014/main" id="{D76024E8-BECE-406F-83A5-AE5F7ECFE726}"/>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35204" name="Foliennummernplatzhalter 3">
            <a:extLst>
              <a:ext uri="{FF2B5EF4-FFF2-40B4-BE49-F238E27FC236}">
                <a16:creationId xmlns:a16="http://schemas.microsoft.com/office/drawing/2014/main" id="{B593F3BE-D01D-4C1C-ABAC-D13D0108AE11}"/>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42BAAB3-FBC5-4082-9940-04EAC121735F}" type="slidenum">
              <a:rPr lang="de-DE" altLang="de-DE" smtClean="0"/>
              <a:pPr/>
              <a:t>156</a:t>
            </a:fld>
            <a:endParaRPr lang="de-DE" altLang="de-DE"/>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6061DCF3-F44A-4D45-A1C5-A265DBF0B942}" type="slidenum">
              <a:rPr lang="de-DE" altLang="de-DE" smtClean="0"/>
              <a:pPr>
                <a:defRPr/>
              </a:pPr>
              <a:t>159</a:t>
            </a:fld>
            <a:endParaRPr lang="de-DE" altLang="de-DE"/>
          </a:p>
        </p:txBody>
      </p:sp>
    </p:spTree>
    <p:extLst>
      <p:ext uri="{BB962C8B-B14F-4D97-AF65-F5344CB8AC3E}">
        <p14:creationId xmlns:p14="http://schemas.microsoft.com/office/powerpoint/2010/main" val="392260382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a:extLst>
              <a:ext uri="{FF2B5EF4-FFF2-40B4-BE49-F238E27FC236}">
                <a16:creationId xmlns:a16="http://schemas.microsoft.com/office/drawing/2014/main" id="{BAFF4209-970A-4A03-B50F-E0B729960F48}"/>
              </a:ext>
            </a:extLst>
          </p:cNvPr>
          <p:cNvSpPr>
            <a:spLocks noGrp="1" noRot="1" noChangeAspect="1" noChangeArrowheads="1" noTextEdit="1"/>
          </p:cNvSpPr>
          <p:nvPr>
            <p:ph type="sldImg"/>
          </p:nvPr>
        </p:nvSpPr>
        <p:spPr>
          <a:ln/>
        </p:spPr>
      </p:sp>
      <p:sp>
        <p:nvSpPr>
          <p:cNvPr id="33795" name="Notizenplatzhalter 2">
            <a:extLst>
              <a:ext uri="{FF2B5EF4-FFF2-40B4-BE49-F238E27FC236}">
                <a16:creationId xmlns:a16="http://schemas.microsoft.com/office/drawing/2014/main" id="{FFD4D84A-0DE6-416C-9FE3-267A4186FC9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3796" name="Foliennummernplatzhalter 3">
            <a:extLst>
              <a:ext uri="{FF2B5EF4-FFF2-40B4-BE49-F238E27FC236}">
                <a16:creationId xmlns:a16="http://schemas.microsoft.com/office/drawing/2014/main" id="{FEC0302F-4171-499C-A473-210873657061}"/>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A313A8-BEA2-4B8F-8147-FDE156CF7082}" type="slidenum">
              <a:rPr lang="de-DE" altLang="de-DE" sz="1400"/>
              <a:pPr>
                <a:spcBef>
                  <a:spcPct val="0"/>
                </a:spcBef>
              </a:pPr>
              <a:t>163</a:t>
            </a:fld>
            <a:endParaRPr lang="de-DE" altLang="de-DE" sz="1400"/>
          </a:p>
        </p:txBody>
      </p:sp>
    </p:spTree>
    <p:extLst>
      <p:ext uri="{BB962C8B-B14F-4D97-AF65-F5344CB8AC3E}">
        <p14:creationId xmlns:p14="http://schemas.microsoft.com/office/powerpoint/2010/main" val="57078118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a:extLst>
              <a:ext uri="{FF2B5EF4-FFF2-40B4-BE49-F238E27FC236}">
                <a16:creationId xmlns:a16="http://schemas.microsoft.com/office/drawing/2014/main" id="{3BE888DD-7F37-45BC-8F07-2F8D89A5C6E5}"/>
              </a:ext>
            </a:extLst>
          </p:cNvPr>
          <p:cNvSpPr>
            <a:spLocks noGrp="1" noRot="1" noChangeAspect="1" noChangeArrowheads="1" noTextEdit="1"/>
          </p:cNvSpPr>
          <p:nvPr>
            <p:ph type="sldImg"/>
          </p:nvPr>
        </p:nvSpPr>
        <p:spPr>
          <a:ln/>
        </p:spPr>
      </p:sp>
      <p:sp>
        <p:nvSpPr>
          <p:cNvPr id="52227" name="Notizenplatzhalter 2">
            <a:extLst>
              <a:ext uri="{FF2B5EF4-FFF2-40B4-BE49-F238E27FC236}">
                <a16:creationId xmlns:a16="http://schemas.microsoft.com/office/drawing/2014/main" id="{56523954-2DCF-4031-BA1D-ADF0D4D30CB5}"/>
              </a:ext>
            </a:extLst>
          </p:cNvPr>
          <p:cNvSpPr>
            <a:spLocks noGrp="1" noChangeArrowheads="1"/>
          </p:cNvSpPr>
          <p:nvPr>
            <p:ph type="body" idx="1"/>
          </p:nvPr>
        </p:nvSpPr>
        <p:spPr>
          <a:noFill/>
        </p:spPr>
        <p:txBody>
          <a:bodyPr/>
          <a:lstStyle/>
          <a:p>
            <a:pPr marL="0" lvl="1"/>
            <a:r>
              <a:rPr lang="de-DE" altLang="de-DE" sz="1600">
                <a:latin typeface="Arial" panose="020B0604020202020204" pitchFamily="34" charset="0"/>
              </a:rPr>
              <a:t>Darüber hinausbestehen für Berufsangehörige weitere </a:t>
            </a:r>
            <a:r>
              <a:rPr lang="de-DE" altLang="de-DE" sz="1800" b="1">
                <a:latin typeface="Arial" panose="020B0604020202020204" pitchFamily="34" charset="0"/>
              </a:rPr>
              <a:t>Spezialgesetze</a:t>
            </a:r>
            <a:r>
              <a:rPr lang="de-DE" altLang="de-DE" sz="1600">
                <a:latin typeface="Arial" panose="020B0604020202020204" pitchFamily="34" charset="0"/>
              </a:rPr>
              <a:t>, die aber nicht direkt für die Abschlussprüfung relevant sind</a:t>
            </a:r>
          </a:p>
          <a:p>
            <a:endParaRPr lang="de-DE" altLang="de-DE">
              <a:latin typeface="Arial" panose="020B0604020202020204" pitchFamily="34" charset="0"/>
            </a:endParaRPr>
          </a:p>
        </p:txBody>
      </p:sp>
      <p:sp>
        <p:nvSpPr>
          <p:cNvPr id="52228" name="Foliennummernplatzhalter 3">
            <a:extLst>
              <a:ext uri="{FF2B5EF4-FFF2-40B4-BE49-F238E27FC236}">
                <a16:creationId xmlns:a16="http://schemas.microsoft.com/office/drawing/2014/main" id="{13E76F3A-6F34-4C88-B2E9-D8B5F5EAC0A9}"/>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1137DC-9CBC-48A0-9B6C-FBAC5BDED1D8}" type="slidenum">
              <a:rPr lang="de-DE" altLang="de-DE" sz="1400"/>
              <a:pPr>
                <a:spcBef>
                  <a:spcPct val="0"/>
                </a:spcBef>
              </a:pPr>
              <a:t>164</a:t>
            </a:fld>
            <a:endParaRPr lang="de-DE" altLang="de-DE" sz="1400"/>
          </a:p>
        </p:txBody>
      </p:sp>
    </p:spTree>
    <p:extLst>
      <p:ext uri="{BB962C8B-B14F-4D97-AF65-F5344CB8AC3E}">
        <p14:creationId xmlns:p14="http://schemas.microsoft.com/office/powerpoint/2010/main" val="3097476909"/>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Folienbildplatzhalter 1">
            <a:extLst>
              <a:ext uri="{FF2B5EF4-FFF2-40B4-BE49-F238E27FC236}">
                <a16:creationId xmlns:a16="http://schemas.microsoft.com/office/drawing/2014/main" id="{3ED3C0D5-D46C-4B07-A216-CC3279786AA5}"/>
              </a:ext>
            </a:extLst>
          </p:cNvPr>
          <p:cNvSpPr>
            <a:spLocks noGrp="1" noRot="1" noChangeAspect="1" noChangeArrowheads="1" noTextEdit="1"/>
          </p:cNvSpPr>
          <p:nvPr>
            <p:ph type="sldImg"/>
          </p:nvPr>
        </p:nvSpPr>
        <p:spPr>
          <a:ln/>
        </p:spPr>
      </p:sp>
      <p:sp>
        <p:nvSpPr>
          <p:cNvPr id="377859" name="Notizenplatzhalter 2">
            <a:extLst>
              <a:ext uri="{FF2B5EF4-FFF2-40B4-BE49-F238E27FC236}">
                <a16:creationId xmlns:a16="http://schemas.microsoft.com/office/drawing/2014/main" id="{33F1D8CE-74F7-4950-8A57-8C2B1311C8D6}"/>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77860" name="Foliennummernplatzhalter 3">
            <a:extLst>
              <a:ext uri="{FF2B5EF4-FFF2-40B4-BE49-F238E27FC236}">
                <a16:creationId xmlns:a16="http://schemas.microsoft.com/office/drawing/2014/main" id="{B5C5ADAB-A78A-4B39-B131-9B0AA189461C}"/>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8CFE70A-177D-4C1D-AFE3-2AF82ED37F6B}" type="slidenum">
              <a:rPr lang="de-DE" altLang="de-DE" sz="1400"/>
              <a:pPr>
                <a:spcBef>
                  <a:spcPct val="0"/>
                </a:spcBef>
              </a:pPr>
              <a:t>165</a:t>
            </a:fld>
            <a:endParaRPr lang="de-DE" altLang="de-DE" sz="1400"/>
          </a:p>
        </p:txBody>
      </p:sp>
    </p:spTree>
    <p:extLst>
      <p:ext uri="{BB962C8B-B14F-4D97-AF65-F5344CB8AC3E}">
        <p14:creationId xmlns:p14="http://schemas.microsoft.com/office/powerpoint/2010/main" val="164737316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Folienbildplatzhalter 1">
            <a:extLst>
              <a:ext uri="{FF2B5EF4-FFF2-40B4-BE49-F238E27FC236}">
                <a16:creationId xmlns:a16="http://schemas.microsoft.com/office/drawing/2014/main" id="{4B8A270D-CE94-4B60-A4A4-95478A25AC5B}"/>
              </a:ext>
            </a:extLst>
          </p:cNvPr>
          <p:cNvSpPr>
            <a:spLocks noGrp="1" noRot="1" noChangeAspect="1" noChangeArrowheads="1" noTextEdit="1"/>
          </p:cNvSpPr>
          <p:nvPr>
            <p:ph type="sldImg"/>
          </p:nvPr>
        </p:nvSpPr>
        <p:spPr>
          <a:ln/>
        </p:spPr>
      </p:sp>
      <p:sp>
        <p:nvSpPr>
          <p:cNvPr id="379907" name="Notizenplatzhalter 2">
            <a:extLst>
              <a:ext uri="{FF2B5EF4-FFF2-40B4-BE49-F238E27FC236}">
                <a16:creationId xmlns:a16="http://schemas.microsoft.com/office/drawing/2014/main" id="{7C746267-7FB9-4118-B89D-099D4C1B8D4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79908" name="Foliennummernplatzhalter 3">
            <a:extLst>
              <a:ext uri="{FF2B5EF4-FFF2-40B4-BE49-F238E27FC236}">
                <a16:creationId xmlns:a16="http://schemas.microsoft.com/office/drawing/2014/main" id="{ACC83008-3F8F-4DF2-B08D-9E57470F953E}"/>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F7E40E-CB6E-45B5-B354-EAD88D210A2F}" type="slidenum">
              <a:rPr lang="de-DE" altLang="de-DE" sz="1400"/>
              <a:pPr>
                <a:spcBef>
                  <a:spcPct val="0"/>
                </a:spcBef>
              </a:pPr>
              <a:t>166</a:t>
            </a:fld>
            <a:endParaRPr lang="de-DE" altLang="de-DE" sz="1400"/>
          </a:p>
        </p:txBody>
      </p:sp>
    </p:spTree>
    <p:extLst>
      <p:ext uri="{BB962C8B-B14F-4D97-AF65-F5344CB8AC3E}">
        <p14:creationId xmlns:p14="http://schemas.microsoft.com/office/powerpoint/2010/main" val="2140940160"/>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58DD4783-E835-4C2C-BED6-56E42211EF37}"/>
              </a:ext>
            </a:extLst>
          </p:cNvPr>
          <p:cNvSpPr>
            <a:spLocks noGrp="1" noRot="1" noChangeAspect="1" noChangeArrowheads="1" noTextEdit="1"/>
          </p:cNvSpPr>
          <p:nvPr>
            <p:ph type="sldImg"/>
          </p:nvPr>
        </p:nvSpPr>
        <p:spPr bwMode="auto">
          <a:xfrm>
            <a:off x="80963" y="738188"/>
            <a:ext cx="6575425"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Rectangle 3">
            <a:extLst>
              <a:ext uri="{FF2B5EF4-FFF2-40B4-BE49-F238E27FC236}">
                <a16:creationId xmlns:a16="http://schemas.microsoft.com/office/drawing/2014/main" id="{73E5F6B9-0DD5-4901-97E8-BF1406D8AE70}"/>
              </a:ext>
            </a:extLst>
          </p:cNvPr>
          <p:cNvSpPr>
            <a:spLocks noGrp="1" noChangeArrowheads="1"/>
          </p:cNvSpPr>
          <p:nvPr>
            <p:ph type="body" idx="1"/>
          </p:nvPr>
        </p:nvSpPr>
        <p:spPr>
          <a:xfrm>
            <a:off x="896939" y="4684713"/>
            <a:ext cx="4941887" cy="4441825"/>
          </a:xfrm>
          <a:noFill/>
        </p:spPr>
        <p:txBody>
          <a:bodyPr/>
          <a:lstStyle/>
          <a:p>
            <a:r>
              <a:rPr lang="de-DE" altLang="de-DE">
                <a:latin typeface="Arial" panose="020B0604020202020204" pitchFamily="34" charset="0"/>
                <a:cs typeface="Arial" panose="020B0604020202020204" pitchFamily="34" charset="0"/>
              </a:rPr>
              <a:t>Das positive und das offenen Verfahren der Bestätigungsanfrage erfordern eine Beantwortung durch den Adressaten und -falls diese ausbleiben sollte - die Anwendung </a:t>
            </a:r>
            <a:r>
              <a:rPr lang="de-DE" altLang="de-DE" b="1">
                <a:latin typeface="Arial" panose="020B0604020202020204" pitchFamily="34" charset="0"/>
                <a:cs typeface="Arial" panose="020B0604020202020204" pitchFamily="34" charset="0"/>
              </a:rPr>
              <a:t>alternativer Prüfungsverfahren</a:t>
            </a:r>
            <a:r>
              <a:rPr lang="de-DE" altLang="de-DE">
                <a:latin typeface="Arial" panose="020B0604020202020204" pitchFamily="34" charset="0"/>
                <a:cs typeface="Arial" panose="020B0604020202020204" pitchFamily="34" charset="0"/>
              </a:rPr>
              <a:t>. Diese Verfahren erbringen Prüfungsnachweise von größerer Schlüssigkeit als das negative Verfahren, dessen Anwendung ggf. ergänzende Prüfungsfeststellungen voraussetzt.</a:t>
            </a:r>
          </a:p>
          <a:p>
            <a:endParaRPr lang="de-DE" altLang="de-DE">
              <a:latin typeface="Arial" panose="020B0604020202020204" pitchFamily="34" charset="0"/>
              <a:cs typeface="Arial" panose="020B0604020202020204" pitchFamily="34" charset="0"/>
            </a:endParaRPr>
          </a:p>
          <a:p>
            <a:endParaRPr lang="de-DE"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396361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A992AFD8-470F-40B5-819C-227F4514651A}"/>
              </a:ext>
            </a:extLst>
          </p:cNvPr>
          <p:cNvSpPr>
            <a:spLocks noGrp="1" noRot="1" noChangeAspect="1" noChangeArrowheads="1" noTextEdit="1"/>
          </p:cNvSpPr>
          <p:nvPr>
            <p:ph type="sldImg"/>
          </p:nvPr>
        </p:nvSpPr>
        <p:spPr bwMode="auto">
          <a:xfrm>
            <a:off x="80963" y="738188"/>
            <a:ext cx="6575425" cy="36988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Rectangle 3">
            <a:extLst>
              <a:ext uri="{FF2B5EF4-FFF2-40B4-BE49-F238E27FC236}">
                <a16:creationId xmlns:a16="http://schemas.microsoft.com/office/drawing/2014/main" id="{8A82FB0A-7B17-4E3A-B819-FCE4402031D5}"/>
              </a:ext>
            </a:extLst>
          </p:cNvPr>
          <p:cNvSpPr>
            <a:spLocks noGrp="1" noChangeArrowheads="1"/>
          </p:cNvSpPr>
          <p:nvPr>
            <p:ph type="body" idx="1"/>
          </p:nvPr>
        </p:nvSpPr>
        <p:spPr>
          <a:xfrm>
            <a:off x="896939" y="4684713"/>
            <a:ext cx="4941887" cy="4441825"/>
          </a:xfrm>
          <a:noFill/>
        </p:spPr>
        <p:txBody>
          <a:bodyPr/>
          <a:lstStyle/>
          <a:p>
            <a:r>
              <a:rPr lang="de-DE" altLang="de-DE">
                <a:latin typeface="Arial" panose="020B0604020202020204" pitchFamily="34" charset="0"/>
                <a:cs typeface="Arial" panose="020B0604020202020204" pitchFamily="34" charset="0"/>
              </a:rPr>
              <a:t>Das positive und das offenen Verfahren der Bestätigungsanfrage erfordern eine Beantwortung durch den Adressaten und -falls diese ausbleiben sollte - die Anwendung </a:t>
            </a:r>
            <a:r>
              <a:rPr lang="de-DE" altLang="de-DE" b="1">
                <a:latin typeface="Arial" panose="020B0604020202020204" pitchFamily="34" charset="0"/>
                <a:cs typeface="Arial" panose="020B0604020202020204" pitchFamily="34" charset="0"/>
              </a:rPr>
              <a:t>alternativer Prüfungsverfahren</a:t>
            </a:r>
            <a:r>
              <a:rPr lang="de-DE" altLang="de-DE">
                <a:latin typeface="Arial" panose="020B0604020202020204" pitchFamily="34" charset="0"/>
                <a:cs typeface="Arial" panose="020B0604020202020204" pitchFamily="34" charset="0"/>
              </a:rPr>
              <a:t>. Diese Verfahren erbringen Prüfungsnachweise von größerer Schlüssigkeit als das negative Verfahren, dessen Anwendung ggf. ergänzende Prüfungsfeststellungen voraussetzt.</a:t>
            </a:r>
          </a:p>
          <a:p>
            <a:endParaRPr lang="de-DE" altLang="de-DE">
              <a:latin typeface="Arial" panose="020B0604020202020204" pitchFamily="34" charset="0"/>
              <a:cs typeface="Arial" panose="020B0604020202020204" pitchFamily="34" charset="0"/>
            </a:endParaRPr>
          </a:p>
          <a:p>
            <a:endParaRPr lang="de-DE" alt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2797765"/>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Folienbildplatzhalter 1">
            <a:extLst>
              <a:ext uri="{FF2B5EF4-FFF2-40B4-BE49-F238E27FC236}">
                <a16:creationId xmlns:a16="http://schemas.microsoft.com/office/drawing/2014/main" id="{732FC501-8350-458F-AFA2-B47331D6F448}"/>
              </a:ext>
            </a:extLst>
          </p:cNvPr>
          <p:cNvSpPr>
            <a:spLocks noGrp="1" noRot="1" noChangeAspect="1" noChangeArrowheads="1" noTextEdit="1"/>
          </p:cNvSpPr>
          <p:nvPr>
            <p:ph type="sldImg"/>
          </p:nvPr>
        </p:nvSpPr>
        <p:spPr>
          <a:ln/>
        </p:spPr>
      </p:sp>
      <p:sp>
        <p:nvSpPr>
          <p:cNvPr id="271363" name="Notizenplatzhalter 2">
            <a:extLst>
              <a:ext uri="{FF2B5EF4-FFF2-40B4-BE49-F238E27FC236}">
                <a16:creationId xmlns:a16="http://schemas.microsoft.com/office/drawing/2014/main" id="{0431168E-6A87-480D-A43B-AF3D4D7E03FC}"/>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71364" name="Foliennummernplatzhalter 3">
            <a:extLst>
              <a:ext uri="{FF2B5EF4-FFF2-40B4-BE49-F238E27FC236}">
                <a16:creationId xmlns:a16="http://schemas.microsoft.com/office/drawing/2014/main" id="{C9CCD9A5-9C01-4D44-A039-B5C0E09EA92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79E157A-C9C7-4D20-9218-4E9EF6972190}" type="slidenum">
              <a:rPr lang="de-DE" altLang="de-DE" smtClean="0"/>
              <a:pPr/>
              <a:t>177</a:t>
            </a:fld>
            <a:endParaRPr lang="de-DE" altLang="de-DE"/>
          </a:p>
        </p:txBody>
      </p:sp>
    </p:spTree>
    <p:extLst>
      <p:ext uri="{BB962C8B-B14F-4D97-AF65-F5344CB8AC3E}">
        <p14:creationId xmlns:p14="http://schemas.microsoft.com/office/powerpoint/2010/main" val="149087863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Folienbildplatzhalter 1">
            <a:extLst>
              <a:ext uri="{FF2B5EF4-FFF2-40B4-BE49-F238E27FC236}">
                <a16:creationId xmlns:a16="http://schemas.microsoft.com/office/drawing/2014/main" id="{7D372A29-606C-417E-8D86-A0AFE6979C1C}"/>
              </a:ext>
            </a:extLst>
          </p:cNvPr>
          <p:cNvSpPr>
            <a:spLocks noGrp="1" noRot="1" noChangeAspect="1" noChangeArrowheads="1" noTextEdit="1"/>
          </p:cNvSpPr>
          <p:nvPr>
            <p:ph type="sldImg"/>
          </p:nvPr>
        </p:nvSpPr>
        <p:spPr>
          <a:ln/>
        </p:spPr>
      </p:sp>
      <p:sp>
        <p:nvSpPr>
          <p:cNvPr id="244739" name="Notizenplatzhalter 2">
            <a:extLst>
              <a:ext uri="{FF2B5EF4-FFF2-40B4-BE49-F238E27FC236}">
                <a16:creationId xmlns:a16="http://schemas.microsoft.com/office/drawing/2014/main" id="{A941E24F-5501-4EDF-9E13-2E08DF16DAE3}"/>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44740" name="Foliennummernplatzhalter 3">
            <a:extLst>
              <a:ext uri="{FF2B5EF4-FFF2-40B4-BE49-F238E27FC236}">
                <a16:creationId xmlns:a16="http://schemas.microsoft.com/office/drawing/2014/main" id="{C51C0B57-C870-427E-9807-EC4BF8268D11}"/>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577AB0F-8618-4233-A70A-0AF43367B411}" type="slidenum">
              <a:rPr lang="de-DE" altLang="de-DE" smtClean="0"/>
              <a:pPr/>
              <a:t>178</a:t>
            </a:fld>
            <a:endParaRPr lang="de-DE" altLang="de-DE"/>
          </a:p>
        </p:txBody>
      </p:sp>
    </p:spTree>
    <p:extLst>
      <p:ext uri="{BB962C8B-B14F-4D97-AF65-F5344CB8AC3E}">
        <p14:creationId xmlns:p14="http://schemas.microsoft.com/office/powerpoint/2010/main" val="331680002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Folienbildplatzhalter 1">
            <a:extLst>
              <a:ext uri="{FF2B5EF4-FFF2-40B4-BE49-F238E27FC236}">
                <a16:creationId xmlns:a16="http://schemas.microsoft.com/office/drawing/2014/main" id="{F406ECFA-84FF-418A-98B0-A9D56FAFEC20}"/>
              </a:ext>
            </a:extLst>
          </p:cNvPr>
          <p:cNvSpPr>
            <a:spLocks noGrp="1" noRot="1" noChangeAspect="1" noChangeArrowheads="1" noTextEdit="1"/>
          </p:cNvSpPr>
          <p:nvPr>
            <p:ph type="sldImg"/>
          </p:nvPr>
        </p:nvSpPr>
        <p:spPr>
          <a:ln/>
        </p:spPr>
      </p:sp>
      <p:sp>
        <p:nvSpPr>
          <p:cNvPr id="273411" name="Notizenplatzhalter 2">
            <a:extLst>
              <a:ext uri="{FF2B5EF4-FFF2-40B4-BE49-F238E27FC236}">
                <a16:creationId xmlns:a16="http://schemas.microsoft.com/office/drawing/2014/main" id="{9B59AAE0-7D2B-4636-8B9B-9033DF6309CC}"/>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73412" name="Foliennummernplatzhalter 3">
            <a:extLst>
              <a:ext uri="{FF2B5EF4-FFF2-40B4-BE49-F238E27FC236}">
                <a16:creationId xmlns:a16="http://schemas.microsoft.com/office/drawing/2014/main" id="{04B658CD-577B-4562-B8FE-9CEDD35754AE}"/>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9DAFF9E-7B51-416E-8E49-FF2FC52DEAF8}" type="slidenum">
              <a:rPr lang="de-DE" altLang="de-DE" smtClean="0"/>
              <a:pPr/>
              <a:t>187</a:t>
            </a:fld>
            <a:endParaRPr lang="de-DE" altLang="de-DE"/>
          </a:p>
        </p:txBody>
      </p:sp>
    </p:spTree>
    <p:extLst>
      <p:ext uri="{BB962C8B-B14F-4D97-AF65-F5344CB8AC3E}">
        <p14:creationId xmlns:p14="http://schemas.microsoft.com/office/powerpoint/2010/main" val="3014776990"/>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Folienbildplatzhalter 1">
            <a:extLst>
              <a:ext uri="{FF2B5EF4-FFF2-40B4-BE49-F238E27FC236}">
                <a16:creationId xmlns:a16="http://schemas.microsoft.com/office/drawing/2014/main" id="{51C161D7-3CFC-47C8-8409-46015DD7266B}"/>
              </a:ext>
            </a:extLst>
          </p:cNvPr>
          <p:cNvSpPr>
            <a:spLocks noGrp="1" noRot="1" noChangeAspect="1" noChangeArrowheads="1" noTextEdit="1"/>
          </p:cNvSpPr>
          <p:nvPr>
            <p:ph type="sldImg"/>
          </p:nvPr>
        </p:nvSpPr>
        <p:spPr>
          <a:ln/>
        </p:spPr>
      </p:sp>
      <p:sp>
        <p:nvSpPr>
          <p:cNvPr id="275459" name="Notizenplatzhalter 2">
            <a:extLst>
              <a:ext uri="{FF2B5EF4-FFF2-40B4-BE49-F238E27FC236}">
                <a16:creationId xmlns:a16="http://schemas.microsoft.com/office/drawing/2014/main" id="{3ED66163-2445-42A0-B05D-6358DD593B6B}"/>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75460" name="Foliennummernplatzhalter 3">
            <a:extLst>
              <a:ext uri="{FF2B5EF4-FFF2-40B4-BE49-F238E27FC236}">
                <a16:creationId xmlns:a16="http://schemas.microsoft.com/office/drawing/2014/main" id="{D2A549B4-B067-4A77-A226-03133D9D8A2E}"/>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4060450-8CDA-48F7-B21D-33F3FBCACB2F}" type="slidenum">
              <a:rPr lang="de-DE" altLang="de-DE" smtClean="0"/>
              <a:pPr/>
              <a:t>188</a:t>
            </a:fld>
            <a:endParaRPr lang="de-DE" altLang="de-DE"/>
          </a:p>
        </p:txBody>
      </p:sp>
    </p:spTree>
    <p:extLst>
      <p:ext uri="{BB962C8B-B14F-4D97-AF65-F5344CB8AC3E}">
        <p14:creationId xmlns:p14="http://schemas.microsoft.com/office/powerpoint/2010/main" val="142263659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Folienbildplatzhalter 1">
            <a:extLst>
              <a:ext uri="{FF2B5EF4-FFF2-40B4-BE49-F238E27FC236}">
                <a16:creationId xmlns:a16="http://schemas.microsoft.com/office/drawing/2014/main" id="{557C9E64-62F9-49AD-99D1-EEBF7FB92457}"/>
              </a:ext>
            </a:extLst>
          </p:cNvPr>
          <p:cNvSpPr>
            <a:spLocks noGrp="1" noRot="1" noChangeAspect="1" noChangeArrowheads="1" noTextEdit="1"/>
          </p:cNvSpPr>
          <p:nvPr>
            <p:ph type="sldImg"/>
          </p:nvPr>
        </p:nvSpPr>
        <p:spPr>
          <a:ln/>
        </p:spPr>
      </p:sp>
      <p:sp>
        <p:nvSpPr>
          <p:cNvPr id="277507" name="Notizenplatzhalter 2">
            <a:extLst>
              <a:ext uri="{FF2B5EF4-FFF2-40B4-BE49-F238E27FC236}">
                <a16:creationId xmlns:a16="http://schemas.microsoft.com/office/drawing/2014/main" id="{61A67745-06DC-40EE-B1D7-7C7C3F5F6A5E}"/>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77508" name="Foliennummernplatzhalter 3">
            <a:extLst>
              <a:ext uri="{FF2B5EF4-FFF2-40B4-BE49-F238E27FC236}">
                <a16:creationId xmlns:a16="http://schemas.microsoft.com/office/drawing/2014/main" id="{98C7B652-6593-4CF9-93CF-FA539183A497}"/>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E9E6482-E1C0-443E-AFAA-C397A95AF944}" type="slidenum">
              <a:rPr lang="de-DE" altLang="de-DE" smtClean="0"/>
              <a:pPr/>
              <a:t>189</a:t>
            </a:fld>
            <a:endParaRPr lang="de-DE" altLang="de-DE"/>
          </a:p>
        </p:txBody>
      </p:sp>
    </p:spTree>
    <p:extLst>
      <p:ext uri="{BB962C8B-B14F-4D97-AF65-F5344CB8AC3E}">
        <p14:creationId xmlns:p14="http://schemas.microsoft.com/office/powerpoint/2010/main" val="220232326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Folienbildplatzhalter 1">
            <a:extLst>
              <a:ext uri="{FF2B5EF4-FFF2-40B4-BE49-F238E27FC236}">
                <a16:creationId xmlns:a16="http://schemas.microsoft.com/office/drawing/2014/main" id="{1DB017BB-DF12-46CF-AC7C-C1CFCECB6739}"/>
              </a:ext>
            </a:extLst>
          </p:cNvPr>
          <p:cNvSpPr>
            <a:spLocks noGrp="1" noRot="1" noChangeAspect="1" noChangeArrowheads="1" noTextEdit="1"/>
          </p:cNvSpPr>
          <p:nvPr>
            <p:ph type="sldImg"/>
          </p:nvPr>
        </p:nvSpPr>
        <p:spPr>
          <a:ln/>
        </p:spPr>
      </p:sp>
      <p:sp>
        <p:nvSpPr>
          <p:cNvPr id="279555" name="Notizenplatzhalter 2">
            <a:extLst>
              <a:ext uri="{FF2B5EF4-FFF2-40B4-BE49-F238E27FC236}">
                <a16:creationId xmlns:a16="http://schemas.microsoft.com/office/drawing/2014/main" id="{38F94348-5CC4-4763-89C8-D33712980A5D}"/>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79556" name="Foliennummernplatzhalter 3">
            <a:extLst>
              <a:ext uri="{FF2B5EF4-FFF2-40B4-BE49-F238E27FC236}">
                <a16:creationId xmlns:a16="http://schemas.microsoft.com/office/drawing/2014/main" id="{8096FF41-9663-40C9-98C3-CC587ACC760E}"/>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E4D6551-3A1F-4081-B35A-C2BC5DF4507F}" type="slidenum">
              <a:rPr lang="de-DE" altLang="de-DE" smtClean="0"/>
              <a:pPr/>
              <a:t>192</a:t>
            </a:fld>
            <a:endParaRPr lang="de-DE" altLang="de-DE"/>
          </a:p>
        </p:txBody>
      </p:sp>
    </p:spTree>
    <p:extLst>
      <p:ext uri="{BB962C8B-B14F-4D97-AF65-F5344CB8AC3E}">
        <p14:creationId xmlns:p14="http://schemas.microsoft.com/office/powerpoint/2010/main" val="1686982997"/>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Folienbildplatzhalter 1">
            <a:extLst>
              <a:ext uri="{FF2B5EF4-FFF2-40B4-BE49-F238E27FC236}">
                <a16:creationId xmlns:a16="http://schemas.microsoft.com/office/drawing/2014/main" id="{A9903C05-53E8-48A0-B7B5-97B7E0B47DF3}"/>
              </a:ext>
            </a:extLst>
          </p:cNvPr>
          <p:cNvSpPr>
            <a:spLocks noGrp="1" noRot="1" noChangeAspect="1" noChangeArrowheads="1" noTextEdit="1"/>
          </p:cNvSpPr>
          <p:nvPr>
            <p:ph type="sldImg"/>
          </p:nvPr>
        </p:nvSpPr>
        <p:spPr>
          <a:ln/>
        </p:spPr>
      </p:sp>
      <p:sp>
        <p:nvSpPr>
          <p:cNvPr id="281603" name="Notizenplatzhalter 2">
            <a:extLst>
              <a:ext uri="{FF2B5EF4-FFF2-40B4-BE49-F238E27FC236}">
                <a16:creationId xmlns:a16="http://schemas.microsoft.com/office/drawing/2014/main" id="{50092D36-9284-4391-A4CD-04F2F9BD64FA}"/>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81604" name="Foliennummernplatzhalter 3">
            <a:extLst>
              <a:ext uri="{FF2B5EF4-FFF2-40B4-BE49-F238E27FC236}">
                <a16:creationId xmlns:a16="http://schemas.microsoft.com/office/drawing/2014/main" id="{3C4694E7-26EB-4EAE-B123-9DD815FD0EBE}"/>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452C6D4-6EA3-4DDA-AD11-EEDE7149455F}" type="slidenum">
              <a:rPr lang="de-DE" altLang="de-DE" smtClean="0"/>
              <a:pPr/>
              <a:t>193</a:t>
            </a:fld>
            <a:endParaRPr lang="de-DE" altLang="de-DE"/>
          </a:p>
        </p:txBody>
      </p:sp>
    </p:spTree>
    <p:extLst>
      <p:ext uri="{BB962C8B-B14F-4D97-AF65-F5344CB8AC3E}">
        <p14:creationId xmlns:p14="http://schemas.microsoft.com/office/powerpoint/2010/main" val="3971630833"/>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Folienbildplatzhalter 1">
            <a:extLst>
              <a:ext uri="{FF2B5EF4-FFF2-40B4-BE49-F238E27FC236}">
                <a16:creationId xmlns:a16="http://schemas.microsoft.com/office/drawing/2014/main" id="{85929B69-C423-491D-9A41-6141A5DF8B10}"/>
              </a:ext>
            </a:extLst>
          </p:cNvPr>
          <p:cNvSpPr>
            <a:spLocks noGrp="1" noRot="1" noChangeAspect="1" noChangeArrowheads="1" noTextEdit="1"/>
          </p:cNvSpPr>
          <p:nvPr>
            <p:ph type="sldImg"/>
          </p:nvPr>
        </p:nvSpPr>
        <p:spPr>
          <a:ln/>
        </p:spPr>
      </p:sp>
      <p:sp>
        <p:nvSpPr>
          <p:cNvPr id="284675" name="Notizenplatzhalter 2">
            <a:extLst>
              <a:ext uri="{FF2B5EF4-FFF2-40B4-BE49-F238E27FC236}">
                <a16:creationId xmlns:a16="http://schemas.microsoft.com/office/drawing/2014/main" id="{6D457079-791D-45F6-A207-41C907671880}"/>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84676" name="Foliennummernplatzhalter 3">
            <a:extLst>
              <a:ext uri="{FF2B5EF4-FFF2-40B4-BE49-F238E27FC236}">
                <a16:creationId xmlns:a16="http://schemas.microsoft.com/office/drawing/2014/main" id="{8C78A470-F31B-4594-B77F-CBF3B50E6FC5}"/>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5B11C32-CFD7-4ABB-8996-D013FA40CA79}" type="slidenum">
              <a:rPr lang="de-DE" altLang="de-DE" smtClean="0"/>
              <a:pPr/>
              <a:t>195</a:t>
            </a:fld>
            <a:endParaRPr lang="de-DE" altLang="de-DE"/>
          </a:p>
        </p:txBody>
      </p:sp>
    </p:spTree>
    <p:extLst>
      <p:ext uri="{BB962C8B-B14F-4D97-AF65-F5344CB8AC3E}">
        <p14:creationId xmlns:p14="http://schemas.microsoft.com/office/powerpoint/2010/main" val="196831343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Folienbildplatzhalter 1">
            <a:extLst>
              <a:ext uri="{FF2B5EF4-FFF2-40B4-BE49-F238E27FC236}">
                <a16:creationId xmlns:a16="http://schemas.microsoft.com/office/drawing/2014/main" id="{902C5F31-35ED-4E8B-A6C0-532E071B50A2}"/>
              </a:ext>
            </a:extLst>
          </p:cNvPr>
          <p:cNvSpPr>
            <a:spLocks noGrp="1" noRot="1" noChangeAspect="1" noChangeArrowheads="1" noTextEdit="1"/>
          </p:cNvSpPr>
          <p:nvPr>
            <p:ph type="sldImg"/>
          </p:nvPr>
        </p:nvSpPr>
        <p:spPr>
          <a:ln/>
        </p:spPr>
      </p:sp>
      <p:sp>
        <p:nvSpPr>
          <p:cNvPr id="286723" name="Notizenplatzhalter 2">
            <a:extLst>
              <a:ext uri="{FF2B5EF4-FFF2-40B4-BE49-F238E27FC236}">
                <a16:creationId xmlns:a16="http://schemas.microsoft.com/office/drawing/2014/main" id="{6904F368-A454-4394-8C0A-19E0F7EB4889}"/>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86724" name="Foliennummernplatzhalter 3">
            <a:extLst>
              <a:ext uri="{FF2B5EF4-FFF2-40B4-BE49-F238E27FC236}">
                <a16:creationId xmlns:a16="http://schemas.microsoft.com/office/drawing/2014/main" id="{F363FD84-F2B5-44DE-9A17-E026C15465F1}"/>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3E04E59-262A-4CE6-ADE5-06A04524F3FE}" type="slidenum">
              <a:rPr lang="de-DE" altLang="de-DE" smtClean="0"/>
              <a:pPr/>
              <a:t>196</a:t>
            </a:fld>
            <a:endParaRPr lang="de-DE" altLang="de-DE"/>
          </a:p>
        </p:txBody>
      </p:sp>
    </p:spTree>
    <p:extLst>
      <p:ext uri="{BB962C8B-B14F-4D97-AF65-F5344CB8AC3E}">
        <p14:creationId xmlns:p14="http://schemas.microsoft.com/office/powerpoint/2010/main" val="2275274729"/>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Folienbildplatzhalter 1">
            <a:extLst>
              <a:ext uri="{FF2B5EF4-FFF2-40B4-BE49-F238E27FC236}">
                <a16:creationId xmlns:a16="http://schemas.microsoft.com/office/drawing/2014/main" id="{3954A2E6-FC75-48B4-B246-37667B2D40B2}"/>
              </a:ext>
            </a:extLst>
          </p:cNvPr>
          <p:cNvSpPr>
            <a:spLocks noGrp="1" noRot="1" noChangeAspect="1" noChangeArrowheads="1" noTextEdit="1"/>
          </p:cNvSpPr>
          <p:nvPr>
            <p:ph type="sldImg"/>
          </p:nvPr>
        </p:nvSpPr>
        <p:spPr>
          <a:ln/>
        </p:spPr>
      </p:sp>
      <p:sp>
        <p:nvSpPr>
          <p:cNvPr id="288771" name="Notizenplatzhalter 2">
            <a:extLst>
              <a:ext uri="{FF2B5EF4-FFF2-40B4-BE49-F238E27FC236}">
                <a16:creationId xmlns:a16="http://schemas.microsoft.com/office/drawing/2014/main" id="{74715658-83EB-4E24-9256-91B6A255F006}"/>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88772" name="Foliennummernplatzhalter 3">
            <a:extLst>
              <a:ext uri="{FF2B5EF4-FFF2-40B4-BE49-F238E27FC236}">
                <a16:creationId xmlns:a16="http://schemas.microsoft.com/office/drawing/2014/main" id="{83AD8C20-E54E-407B-9340-01BC84E08C69}"/>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28F539-7BFD-4C8E-8383-B02C953EBE11}" type="slidenum">
              <a:rPr lang="de-DE" altLang="de-DE" smtClean="0"/>
              <a:pPr/>
              <a:t>197</a:t>
            </a:fld>
            <a:endParaRPr lang="de-DE" altLang="de-DE"/>
          </a:p>
        </p:txBody>
      </p:sp>
    </p:spTree>
    <p:extLst>
      <p:ext uri="{BB962C8B-B14F-4D97-AF65-F5344CB8AC3E}">
        <p14:creationId xmlns:p14="http://schemas.microsoft.com/office/powerpoint/2010/main" val="358998148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Folienbildplatzhalter 1">
            <a:extLst>
              <a:ext uri="{FF2B5EF4-FFF2-40B4-BE49-F238E27FC236}">
                <a16:creationId xmlns:a16="http://schemas.microsoft.com/office/drawing/2014/main" id="{C2637A10-B752-48B1-9BE2-5ED5DE1E60A4}"/>
              </a:ext>
            </a:extLst>
          </p:cNvPr>
          <p:cNvSpPr>
            <a:spLocks noGrp="1" noRot="1" noChangeAspect="1" noChangeArrowheads="1" noTextEdit="1"/>
          </p:cNvSpPr>
          <p:nvPr>
            <p:ph type="sldImg"/>
          </p:nvPr>
        </p:nvSpPr>
        <p:spPr>
          <a:ln/>
        </p:spPr>
      </p:sp>
      <p:sp>
        <p:nvSpPr>
          <p:cNvPr id="290819" name="Notizenplatzhalter 2">
            <a:extLst>
              <a:ext uri="{FF2B5EF4-FFF2-40B4-BE49-F238E27FC236}">
                <a16:creationId xmlns:a16="http://schemas.microsoft.com/office/drawing/2014/main" id="{34C9BE51-1F18-4398-BBB5-432908C24892}"/>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290820" name="Foliennummernplatzhalter 3">
            <a:extLst>
              <a:ext uri="{FF2B5EF4-FFF2-40B4-BE49-F238E27FC236}">
                <a16:creationId xmlns:a16="http://schemas.microsoft.com/office/drawing/2014/main" id="{84BD7FA6-D196-43AB-97A5-348252A06242}"/>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DA823CD-4270-40AD-BDB1-97719DD4836E}" type="slidenum">
              <a:rPr lang="de-DE" altLang="de-DE" smtClean="0"/>
              <a:pPr/>
              <a:t>198</a:t>
            </a:fld>
            <a:endParaRPr lang="de-DE" altLang="de-DE"/>
          </a:p>
        </p:txBody>
      </p:sp>
    </p:spTree>
    <p:extLst>
      <p:ext uri="{BB962C8B-B14F-4D97-AF65-F5344CB8AC3E}">
        <p14:creationId xmlns:p14="http://schemas.microsoft.com/office/powerpoint/2010/main" val="4202575475"/>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a:extLst>
              <a:ext uri="{FF2B5EF4-FFF2-40B4-BE49-F238E27FC236}">
                <a16:creationId xmlns:a16="http://schemas.microsoft.com/office/drawing/2014/main" id="{BAFF4209-970A-4A03-B50F-E0B729960F48}"/>
              </a:ext>
            </a:extLst>
          </p:cNvPr>
          <p:cNvSpPr>
            <a:spLocks noGrp="1" noRot="1" noChangeAspect="1" noChangeArrowheads="1" noTextEdit="1"/>
          </p:cNvSpPr>
          <p:nvPr>
            <p:ph type="sldImg"/>
          </p:nvPr>
        </p:nvSpPr>
        <p:spPr>
          <a:ln/>
        </p:spPr>
      </p:sp>
      <p:sp>
        <p:nvSpPr>
          <p:cNvPr id="33795" name="Notizenplatzhalter 2">
            <a:extLst>
              <a:ext uri="{FF2B5EF4-FFF2-40B4-BE49-F238E27FC236}">
                <a16:creationId xmlns:a16="http://schemas.microsoft.com/office/drawing/2014/main" id="{FFD4D84A-0DE6-416C-9FE3-267A4186FC9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3796" name="Foliennummernplatzhalter 3">
            <a:extLst>
              <a:ext uri="{FF2B5EF4-FFF2-40B4-BE49-F238E27FC236}">
                <a16:creationId xmlns:a16="http://schemas.microsoft.com/office/drawing/2014/main" id="{FEC0302F-4171-499C-A473-210873657061}"/>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A313A8-BEA2-4B8F-8147-FDE156CF7082}" type="slidenum">
              <a:rPr lang="de-DE" altLang="de-DE" sz="1400"/>
              <a:pPr>
                <a:spcBef>
                  <a:spcPct val="0"/>
                </a:spcBef>
              </a:pPr>
              <a:t>199</a:t>
            </a:fld>
            <a:endParaRPr lang="de-DE" altLang="de-DE" sz="1400"/>
          </a:p>
        </p:txBody>
      </p:sp>
    </p:spTree>
    <p:extLst>
      <p:ext uri="{BB962C8B-B14F-4D97-AF65-F5344CB8AC3E}">
        <p14:creationId xmlns:p14="http://schemas.microsoft.com/office/powerpoint/2010/main" val="2071458402"/>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a:extLst>
              <a:ext uri="{FF2B5EF4-FFF2-40B4-BE49-F238E27FC236}">
                <a16:creationId xmlns:a16="http://schemas.microsoft.com/office/drawing/2014/main" id="{3BE888DD-7F37-45BC-8F07-2F8D89A5C6E5}"/>
              </a:ext>
            </a:extLst>
          </p:cNvPr>
          <p:cNvSpPr>
            <a:spLocks noGrp="1" noRot="1" noChangeAspect="1" noChangeArrowheads="1" noTextEdit="1"/>
          </p:cNvSpPr>
          <p:nvPr>
            <p:ph type="sldImg"/>
          </p:nvPr>
        </p:nvSpPr>
        <p:spPr>
          <a:ln/>
        </p:spPr>
      </p:sp>
      <p:sp>
        <p:nvSpPr>
          <p:cNvPr id="52227" name="Notizenplatzhalter 2">
            <a:extLst>
              <a:ext uri="{FF2B5EF4-FFF2-40B4-BE49-F238E27FC236}">
                <a16:creationId xmlns:a16="http://schemas.microsoft.com/office/drawing/2014/main" id="{56523954-2DCF-4031-BA1D-ADF0D4D30CB5}"/>
              </a:ext>
            </a:extLst>
          </p:cNvPr>
          <p:cNvSpPr>
            <a:spLocks noGrp="1" noChangeArrowheads="1"/>
          </p:cNvSpPr>
          <p:nvPr>
            <p:ph type="body" idx="1"/>
          </p:nvPr>
        </p:nvSpPr>
        <p:spPr>
          <a:noFill/>
        </p:spPr>
        <p:txBody>
          <a:bodyPr/>
          <a:lstStyle/>
          <a:p>
            <a:pPr marL="0" lvl="1"/>
            <a:r>
              <a:rPr lang="de-DE" altLang="de-DE" sz="1600">
                <a:latin typeface="Arial" panose="020B0604020202020204" pitchFamily="34" charset="0"/>
              </a:rPr>
              <a:t>Darüber hinausbestehen für Berufsangehörige weitere </a:t>
            </a:r>
            <a:r>
              <a:rPr lang="de-DE" altLang="de-DE" sz="1800" b="1">
                <a:latin typeface="Arial" panose="020B0604020202020204" pitchFamily="34" charset="0"/>
              </a:rPr>
              <a:t>Spezialgesetze</a:t>
            </a:r>
            <a:r>
              <a:rPr lang="de-DE" altLang="de-DE" sz="1600">
                <a:latin typeface="Arial" panose="020B0604020202020204" pitchFamily="34" charset="0"/>
              </a:rPr>
              <a:t>, die aber nicht direkt für die Abschlussprüfung relevant sind</a:t>
            </a:r>
          </a:p>
          <a:p>
            <a:endParaRPr lang="de-DE" altLang="de-DE">
              <a:latin typeface="Arial" panose="020B0604020202020204" pitchFamily="34" charset="0"/>
            </a:endParaRPr>
          </a:p>
        </p:txBody>
      </p:sp>
      <p:sp>
        <p:nvSpPr>
          <p:cNvPr id="52228" name="Foliennummernplatzhalter 3">
            <a:extLst>
              <a:ext uri="{FF2B5EF4-FFF2-40B4-BE49-F238E27FC236}">
                <a16:creationId xmlns:a16="http://schemas.microsoft.com/office/drawing/2014/main" id="{13E76F3A-6F34-4C88-B2E9-D8B5F5EAC0A9}"/>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1137DC-9CBC-48A0-9B6C-FBAC5BDED1D8}" type="slidenum">
              <a:rPr lang="de-DE" altLang="de-DE" sz="1400"/>
              <a:pPr>
                <a:spcBef>
                  <a:spcPct val="0"/>
                </a:spcBef>
              </a:pPr>
              <a:t>200</a:t>
            </a:fld>
            <a:endParaRPr lang="de-DE" altLang="de-DE" sz="1400"/>
          </a:p>
        </p:txBody>
      </p:sp>
    </p:spTree>
    <p:extLst>
      <p:ext uri="{BB962C8B-B14F-4D97-AF65-F5344CB8AC3E}">
        <p14:creationId xmlns:p14="http://schemas.microsoft.com/office/powerpoint/2010/main" val="1177883964"/>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2">
            <a:extLst>
              <a:ext uri="{FF2B5EF4-FFF2-40B4-BE49-F238E27FC236}">
                <a16:creationId xmlns:a16="http://schemas.microsoft.com/office/drawing/2014/main" id="{607727FD-F098-4622-910E-D9BE6E526BB2}"/>
              </a:ext>
            </a:extLst>
          </p:cNvPr>
          <p:cNvSpPr>
            <a:spLocks noGrp="1" noRot="1" noChangeAspect="1" noChangeArrowheads="1" noTextEdit="1"/>
          </p:cNvSpPr>
          <p:nvPr>
            <p:ph type="sldImg"/>
          </p:nvPr>
        </p:nvSpPr>
        <p:spPr>
          <a:ln/>
        </p:spPr>
      </p:sp>
      <p:sp>
        <p:nvSpPr>
          <p:cNvPr id="443395" name="Rectangle 3">
            <a:extLst>
              <a:ext uri="{FF2B5EF4-FFF2-40B4-BE49-F238E27FC236}">
                <a16:creationId xmlns:a16="http://schemas.microsoft.com/office/drawing/2014/main" id="{2BFBD068-693B-400F-BF1A-CDFC0835D620}"/>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2">
            <a:extLst>
              <a:ext uri="{FF2B5EF4-FFF2-40B4-BE49-F238E27FC236}">
                <a16:creationId xmlns:a16="http://schemas.microsoft.com/office/drawing/2014/main" id="{A7DF921E-A769-4A97-A829-22A9978BE1A6}"/>
              </a:ext>
            </a:extLst>
          </p:cNvPr>
          <p:cNvSpPr>
            <a:spLocks noGrp="1" noRot="1" noChangeAspect="1" noChangeArrowheads="1" noTextEdit="1"/>
          </p:cNvSpPr>
          <p:nvPr>
            <p:ph type="sldImg"/>
          </p:nvPr>
        </p:nvSpPr>
        <p:spPr>
          <a:ln/>
        </p:spPr>
      </p:sp>
      <p:sp>
        <p:nvSpPr>
          <p:cNvPr id="445443" name="Rectangle 3">
            <a:extLst>
              <a:ext uri="{FF2B5EF4-FFF2-40B4-BE49-F238E27FC236}">
                <a16:creationId xmlns:a16="http://schemas.microsoft.com/office/drawing/2014/main" id="{AA7B43D9-BAB9-4D8B-B0CD-DF7FE7094563}"/>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a:extLst>
              <a:ext uri="{FF2B5EF4-FFF2-40B4-BE49-F238E27FC236}">
                <a16:creationId xmlns:a16="http://schemas.microsoft.com/office/drawing/2014/main" id="{FB79FD14-1223-4531-AD92-048830224791}"/>
              </a:ext>
            </a:extLst>
          </p:cNvPr>
          <p:cNvSpPr>
            <a:spLocks noGrp="1" noRot="1" noChangeAspect="1" noChangeArrowheads="1" noTextEdit="1"/>
          </p:cNvSpPr>
          <p:nvPr>
            <p:ph type="sldImg"/>
          </p:nvPr>
        </p:nvSpPr>
        <p:spPr>
          <a:ln/>
        </p:spPr>
      </p:sp>
      <p:sp>
        <p:nvSpPr>
          <p:cNvPr id="449539" name="Rectangle 3">
            <a:extLst>
              <a:ext uri="{FF2B5EF4-FFF2-40B4-BE49-F238E27FC236}">
                <a16:creationId xmlns:a16="http://schemas.microsoft.com/office/drawing/2014/main" id="{DAD0BF3C-48B1-4E44-94DA-31625BEE671A}"/>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Folienbildplatzhalter 1">
            <a:extLst>
              <a:ext uri="{FF2B5EF4-FFF2-40B4-BE49-F238E27FC236}">
                <a16:creationId xmlns:a16="http://schemas.microsoft.com/office/drawing/2014/main" id="{5797702E-0D33-45B3-9D42-45B5DDCC2583}"/>
              </a:ext>
            </a:extLst>
          </p:cNvPr>
          <p:cNvSpPr>
            <a:spLocks noGrp="1" noRot="1" noChangeAspect="1" noChangeArrowheads="1" noTextEdit="1"/>
          </p:cNvSpPr>
          <p:nvPr>
            <p:ph type="sldImg"/>
          </p:nvPr>
        </p:nvSpPr>
        <p:spPr>
          <a:ln/>
        </p:spPr>
      </p:sp>
      <p:sp>
        <p:nvSpPr>
          <p:cNvPr id="451587" name="Notizenplatzhalter 2">
            <a:extLst>
              <a:ext uri="{FF2B5EF4-FFF2-40B4-BE49-F238E27FC236}">
                <a16:creationId xmlns:a16="http://schemas.microsoft.com/office/drawing/2014/main" id="{B782C2F6-8779-488B-9BFA-1FAA5FA39834}"/>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51588" name="Foliennummernplatzhalter 3">
            <a:extLst>
              <a:ext uri="{FF2B5EF4-FFF2-40B4-BE49-F238E27FC236}">
                <a16:creationId xmlns:a16="http://schemas.microsoft.com/office/drawing/2014/main" id="{177B9E63-9F68-4C45-A96D-22931C437CE3}"/>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8FC23F-1A95-47EA-9589-E299CDAD381F}" type="slidenum">
              <a:rPr lang="de-DE" altLang="de-DE" sz="1400"/>
              <a:pPr>
                <a:spcBef>
                  <a:spcPct val="0"/>
                </a:spcBef>
              </a:pPr>
              <a:t>204</a:t>
            </a:fld>
            <a:endParaRPr lang="de-DE" altLang="de-DE" sz="1400"/>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a:extLst>
              <a:ext uri="{FF2B5EF4-FFF2-40B4-BE49-F238E27FC236}">
                <a16:creationId xmlns:a16="http://schemas.microsoft.com/office/drawing/2014/main" id="{98DFED56-D59C-4BB4-8C7F-E19BE20C0C44}"/>
              </a:ext>
            </a:extLst>
          </p:cNvPr>
          <p:cNvSpPr>
            <a:spLocks noGrp="1" noRot="1" noChangeAspect="1" noChangeArrowheads="1" noTextEdit="1"/>
          </p:cNvSpPr>
          <p:nvPr>
            <p:ph type="sldImg"/>
          </p:nvPr>
        </p:nvSpPr>
        <p:spPr>
          <a:ln/>
        </p:spPr>
      </p:sp>
      <p:sp>
        <p:nvSpPr>
          <p:cNvPr id="453635" name="Rectangle 3">
            <a:extLst>
              <a:ext uri="{FF2B5EF4-FFF2-40B4-BE49-F238E27FC236}">
                <a16:creationId xmlns:a16="http://schemas.microsoft.com/office/drawing/2014/main" id="{B5856651-1CDA-42A6-BB89-63A42297BF7F}"/>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a:extLst>
              <a:ext uri="{FF2B5EF4-FFF2-40B4-BE49-F238E27FC236}">
                <a16:creationId xmlns:a16="http://schemas.microsoft.com/office/drawing/2014/main" id="{EF8BAC77-FE8A-4439-B10F-B01BE456E90B}"/>
              </a:ext>
            </a:extLst>
          </p:cNvPr>
          <p:cNvSpPr>
            <a:spLocks noGrp="1" noRot="1" noChangeAspect="1" noChangeArrowheads="1" noTextEdit="1"/>
          </p:cNvSpPr>
          <p:nvPr>
            <p:ph type="sldImg"/>
          </p:nvPr>
        </p:nvSpPr>
        <p:spPr>
          <a:ln/>
        </p:spPr>
      </p:sp>
      <p:sp>
        <p:nvSpPr>
          <p:cNvPr id="456707" name="Rectangle 3">
            <a:extLst>
              <a:ext uri="{FF2B5EF4-FFF2-40B4-BE49-F238E27FC236}">
                <a16:creationId xmlns:a16="http://schemas.microsoft.com/office/drawing/2014/main" id="{BFBD12F5-A2F0-4660-A091-4189BCA02FF9}"/>
              </a:ext>
            </a:extLst>
          </p:cNvPr>
          <p:cNvSpPr>
            <a:spLocks noGrp="1" noChangeArrowheads="1"/>
          </p:cNvSpPr>
          <p:nvPr>
            <p:ph type="body" idx="1"/>
          </p:nvPr>
        </p:nvSpPr>
        <p:spPr>
          <a:xfrm>
            <a:off x="896939" y="4686301"/>
            <a:ext cx="4941887" cy="4438650"/>
          </a:xfrm>
          <a:noFill/>
        </p:spPr>
        <p:txBody>
          <a:bodyPr lIns="89171" tIns="44585" rIns="89171" bIns="44585"/>
          <a:lstStyle/>
          <a:p>
            <a:pPr marL="174598" indent="-174598" eaLnBrk="1" hangingPunct="1"/>
            <a:endParaRPr lang="de-DE" altLang="de-DE">
              <a:latin typeface="Arial" panose="020B0604020202020204" pitchFamily="34" charset="0"/>
            </a:endParaRPr>
          </a:p>
        </p:txBody>
      </p:sp>
      <p:sp>
        <p:nvSpPr>
          <p:cNvPr id="456708" name="Text Box 4">
            <a:extLst>
              <a:ext uri="{FF2B5EF4-FFF2-40B4-BE49-F238E27FC236}">
                <a16:creationId xmlns:a16="http://schemas.microsoft.com/office/drawing/2014/main" id="{975C8E46-878B-4201-A845-75EFC4AF725B}"/>
              </a:ext>
            </a:extLst>
          </p:cNvPr>
          <p:cNvSpPr txBox="1">
            <a:spLocks noChangeArrowheads="1"/>
          </p:cNvSpPr>
          <p:nvPr/>
        </p:nvSpPr>
        <p:spPr bwMode="auto">
          <a:xfrm>
            <a:off x="1676400" y="327025"/>
            <a:ext cx="3382963" cy="336550"/>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152" tIns="44575" rIns="89152" bIns="44575">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2">
            <a:extLst>
              <a:ext uri="{FF2B5EF4-FFF2-40B4-BE49-F238E27FC236}">
                <a16:creationId xmlns:a16="http://schemas.microsoft.com/office/drawing/2014/main" id="{D41CCABF-DE1A-4FEB-A16E-0B912C3FDDC4}"/>
              </a:ext>
            </a:extLst>
          </p:cNvPr>
          <p:cNvSpPr>
            <a:spLocks noGrp="1" noRot="1" noChangeAspect="1" noChangeArrowheads="1" noTextEdit="1"/>
          </p:cNvSpPr>
          <p:nvPr>
            <p:ph type="sldImg"/>
          </p:nvPr>
        </p:nvSpPr>
        <p:spPr>
          <a:ln/>
        </p:spPr>
      </p:sp>
      <p:sp>
        <p:nvSpPr>
          <p:cNvPr id="458755" name="Rectangle 3">
            <a:extLst>
              <a:ext uri="{FF2B5EF4-FFF2-40B4-BE49-F238E27FC236}">
                <a16:creationId xmlns:a16="http://schemas.microsoft.com/office/drawing/2014/main" id="{9F50E9BF-6F65-4624-B7E7-E825BE897A2F}"/>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2">
            <a:extLst>
              <a:ext uri="{FF2B5EF4-FFF2-40B4-BE49-F238E27FC236}">
                <a16:creationId xmlns:a16="http://schemas.microsoft.com/office/drawing/2014/main" id="{E2CF7734-FB4C-4B51-B1F4-9C503A2027FF}"/>
              </a:ext>
            </a:extLst>
          </p:cNvPr>
          <p:cNvSpPr>
            <a:spLocks noGrp="1" noRot="1" noChangeAspect="1" noChangeArrowheads="1" noTextEdit="1"/>
          </p:cNvSpPr>
          <p:nvPr>
            <p:ph type="sldImg"/>
          </p:nvPr>
        </p:nvSpPr>
        <p:spPr>
          <a:xfrm>
            <a:off x="77788" y="755650"/>
            <a:ext cx="6578600" cy="3700463"/>
          </a:xfrm>
          <a:ln/>
        </p:spPr>
      </p:sp>
      <p:sp>
        <p:nvSpPr>
          <p:cNvPr id="460803" name="Rectangle 3">
            <a:extLst>
              <a:ext uri="{FF2B5EF4-FFF2-40B4-BE49-F238E27FC236}">
                <a16:creationId xmlns:a16="http://schemas.microsoft.com/office/drawing/2014/main" id="{B6EBF9B1-BF26-41FA-8BD4-841FD391C41B}"/>
              </a:ext>
            </a:extLst>
          </p:cNvPr>
          <p:cNvSpPr>
            <a:spLocks noGrp="1" noChangeArrowheads="1"/>
          </p:cNvSpPr>
          <p:nvPr>
            <p:ph type="body" idx="1"/>
          </p:nvPr>
        </p:nvSpPr>
        <p:spPr>
          <a:xfrm>
            <a:off x="896939" y="4686301"/>
            <a:ext cx="4941887" cy="4438650"/>
          </a:xfrm>
          <a:noFill/>
        </p:spPr>
        <p:txBody>
          <a:bodyPr lIns="88806" tIns="44402" rIns="88806" bIns="44402"/>
          <a:lstStyle/>
          <a:p>
            <a:pPr marL="173011" indent="-173011" eaLnBrk="1" hangingPunct="1"/>
            <a:endParaRPr lang="de-DE" altLang="de-DE">
              <a:latin typeface="Arial" panose="020B0604020202020204" pitchFamily="34" charset="0"/>
            </a:endParaRPr>
          </a:p>
        </p:txBody>
      </p:sp>
      <p:sp>
        <p:nvSpPr>
          <p:cNvPr id="460804" name="Text Box 4">
            <a:extLst>
              <a:ext uri="{FF2B5EF4-FFF2-40B4-BE49-F238E27FC236}">
                <a16:creationId xmlns:a16="http://schemas.microsoft.com/office/drawing/2014/main" id="{9B6815FB-1D73-4192-9261-E1754086AB70}"/>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2">
            <a:extLst>
              <a:ext uri="{FF2B5EF4-FFF2-40B4-BE49-F238E27FC236}">
                <a16:creationId xmlns:a16="http://schemas.microsoft.com/office/drawing/2014/main" id="{610FD559-6AEF-4703-9B3E-FA48C4762AA5}"/>
              </a:ext>
            </a:extLst>
          </p:cNvPr>
          <p:cNvSpPr>
            <a:spLocks noGrp="1" noRot="1" noChangeAspect="1" noChangeArrowheads="1" noTextEdit="1"/>
          </p:cNvSpPr>
          <p:nvPr>
            <p:ph type="sldImg"/>
          </p:nvPr>
        </p:nvSpPr>
        <p:spPr>
          <a:ln/>
        </p:spPr>
      </p:sp>
      <p:sp>
        <p:nvSpPr>
          <p:cNvPr id="462851" name="Rectangle 3">
            <a:extLst>
              <a:ext uri="{FF2B5EF4-FFF2-40B4-BE49-F238E27FC236}">
                <a16:creationId xmlns:a16="http://schemas.microsoft.com/office/drawing/2014/main" id="{98D723C2-FEE8-4C62-8FE3-6A30C5DCB465}"/>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a:extLst>
              <a:ext uri="{FF2B5EF4-FFF2-40B4-BE49-F238E27FC236}">
                <a16:creationId xmlns:a16="http://schemas.microsoft.com/office/drawing/2014/main" id="{32402FE2-A1C6-4CBC-9A10-C1AEA824B4D8}"/>
              </a:ext>
            </a:extLst>
          </p:cNvPr>
          <p:cNvSpPr>
            <a:spLocks noGrp="1" noRot="1" noChangeAspect="1" noChangeArrowheads="1" noTextEdit="1"/>
          </p:cNvSpPr>
          <p:nvPr>
            <p:ph type="sldImg"/>
          </p:nvPr>
        </p:nvSpPr>
        <p:spPr>
          <a:ln/>
        </p:spPr>
      </p:sp>
      <p:sp>
        <p:nvSpPr>
          <p:cNvPr id="464899" name="Rectangle 3">
            <a:extLst>
              <a:ext uri="{FF2B5EF4-FFF2-40B4-BE49-F238E27FC236}">
                <a16:creationId xmlns:a16="http://schemas.microsoft.com/office/drawing/2014/main" id="{FDB4A4C0-0508-4A29-8EEE-EDB0123D0E8C}"/>
              </a:ext>
            </a:extLst>
          </p:cNvPr>
          <p:cNvSpPr>
            <a:spLocks noGrp="1" noChangeArrowheads="1"/>
          </p:cNvSpPr>
          <p:nvPr>
            <p:ph type="body" idx="1"/>
          </p:nvPr>
        </p:nvSpPr>
        <p:spPr>
          <a:xfrm>
            <a:off x="896939" y="4686301"/>
            <a:ext cx="4941887" cy="4438650"/>
          </a:xfrm>
          <a:noFill/>
        </p:spPr>
        <p:txBody>
          <a:bodyPr/>
          <a:lstStyle/>
          <a:p>
            <a:pPr marL="219041" indent="-219041" eaLnBrk="1" hangingPunct="1">
              <a:buFontTx/>
              <a:buChar char="•"/>
            </a:pPr>
            <a:endParaRPr lang="de-DE" altLang="de-DE">
              <a:latin typeface="Arial" panose="020B0604020202020204" pitchFamily="34" charset="0"/>
            </a:endParaRPr>
          </a:p>
        </p:txBody>
      </p:sp>
      <p:sp>
        <p:nvSpPr>
          <p:cNvPr id="464900" name="Text Box 4">
            <a:extLst>
              <a:ext uri="{FF2B5EF4-FFF2-40B4-BE49-F238E27FC236}">
                <a16:creationId xmlns:a16="http://schemas.microsoft.com/office/drawing/2014/main" id="{7F679FD1-0DD9-4C68-A942-B0B5AFE259B7}"/>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a:extLst>
              <a:ext uri="{FF2B5EF4-FFF2-40B4-BE49-F238E27FC236}">
                <a16:creationId xmlns:a16="http://schemas.microsoft.com/office/drawing/2014/main" id="{803CCB08-AC69-465E-8934-B0B850EE0E1B}"/>
              </a:ext>
            </a:extLst>
          </p:cNvPr>
          <p:cNvSpPr>
            <a:spLocks noGrp="1" noRot="1" noChangeAspect="1" noChangeArrowheads="1" noTextEdit="1"/>
          </p:cNvSpPr>
          <p:nvPr>
            <p:ph type="sldImg"/>
          </p:nvPr>
        </p:nvSpPr>
        <p:spPr>
          <a:ln/>
        </p:spPr>
      </p:sp>
      <p:sp>
        <p:nvSpPr>
          <p:cNvPr id="466947" name="Rectangle 3">
            <a:extLst>
              <a:ext uri="{FF2B5EF4-FFF2-40B4-BE49-F238E27FC236}">
                <a16:creationId xmlns:a16="http://schemas.microsoft.com/office/drawing/2014/main" id="{23E3F7D1-260B-4389-B09C-1EE7A6D70A21}"/>
              </a:ext>
            </a:extLst>
          </p:cNvPr>
          <p:cNvSpPr>
            <a:spLocks noGrp="1" noChangeArrowheads="1"/>
          </p:cNvSpPr>
          <p:nvPr>
            <p:ph type="body" idx="1"/>
          </p:nvPr>
        </p:nvSpPr>
        <p:spPr>
          <a:xfrm>
            <a:off x="896939" y="4686301"/>
            <a:ext cx="4941887" cy="4438650"/>
          </a:xfrm>
          <a:noFill/>
        </p:spPr>
        <p:txBody>
          <a:bodyPr/>
          <a:lstStyle/>
          <a:p>
            <a:pPr marL="219041" indent="-219041" eaLnBrk="1" hangingPunct="1">
              <a:buFontTx/>
              <a:buChar char="•"/>
            </a:pPr>
            <a:endParaRPr lang="de-DE" altLang="de-DE">
              <a:latin typeface="Arial" panose="020B0604020202020204" pitchFamily="34" charset="0"/>
            </a:endParaRPr>
          </a:p>
        </p:txBody>
      </p:sp>
      <p:sp>
        <p:nvSpPr>
          <p:cNvPr id="466948" name="Text Box 4">
            <a:extLst>
              <a:ext uri="{FF2B5EF4-FFF2-40B4-BE49-F238E27FC236}">
                <a16:creationId xmlns:a16="http://schemas.microsoft.com/office/drawing/2014/main" id="{2534ECAD-B867-4985-802F-063E470353FB}"/>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a:extLst>
              <a:ext uri="{FF2B5EF4-FFF2-40B4-BE49-F238E27FC236}">
                <a16:creationId xmlns:a16="http://schemas.microsoft.com/office/drawing/2014/main" id="{BB3A5300-3BCF-47A9-9C0C-01D6436B4057}"/>
              </a:ext>
            </a:extLst>
          </p:cNvPr>
          <p:cNvSpPr>
            <a:spLocks noGrp="1" noRot="1" noChangeAspect="1" noChangeArrowheads="1" noTextEdit="1"/>
          </p:cNvSpPr>
          <p:nvPr>
            <p:ph type="sldImg"/>
          </p:nvPr>
        </p:nvSpPr>
        <p:spPr>
          <a:ln/>
        </p:spPr>
      </p:sp>
      <p:sp>
        <p:nvSpPr>
          <p:cNvPr id="468995" name="Rectangle 3">
            <a:extLst>
              <a:ext uri="{FF2B5EF4-FFF2-40B4-BE49-F238E27FC236}">
                <a16:creationId xmlns:a16="http://schemas.microsoft.com/office/drawing/2014/main" id="{212477E3-0707-42E2-88F8-15AF7AC43B52}"/>
              </a:ext>
            </a:extLst>
          </p:cNvPr>
          <p:cNvSpPr>
            <a:spLocks noGrp="1" noChangeArrowheads="1"/>
          </p:cNvSpPr>
          <p:nvPr>
            <p:ph type="body" idx="1"/>
          </p:nvPr>
        </p:nvSpPr>
        <p:spPr>
          <a:xfrm>
            <a:off x="896939" y="4686301"/>
            <a:ext cx="4941887" cy="4438650"/>
          </a:xfrm>
          <a:noFill/>
        </p:spPr>
        <p:txBody>
          <a:bodyPr/>
          <a:lstStyle/>
          <a:p>
            <a:pPr marL="219041" indent="-219041" eaLnBrk="1" hangingPunct="1">
              <a:buFontTx/>
              <a:buChar char="•"/>
            </a:pPr>
            <a:endParaRPr lang="de-DE" altLang="de-DE">
              <a:latin typeface="Arial" panose="020B0604020202020204" pitchFamily="34" charset="0"/>
            </a:endParaRPr>
          </a:p>
        </p:txBody>
      </p:sp>
      <p:sp>
        <p:nvSpPr>
          <p:cNvPr id="468996" name="Text Box 4">
            <a:extLst>
              <a:ext uri="{FF2B5EF4-FFF2-40B4-BE49-F238E27FC236}">
                <a16:creationId xmlns:a16="http://schemas.microsoft.com/office/drawing/2014/main" id="{549B3319-42F2-4E45-B0D1-2C69297596AD}"/>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2">
            <a:extLst>
              <a:ext uri="{FF2B5EF4-FFF2-40B4-BE49-F238E27FC236}">
                <a16:creationId xmlns:a16="http://schemas.microsoft.com/office/drawing/2014/main" id="{9B65E9F7-997C-4DE4-9371-40CB4E71241B}"/>
              </a:ext>
            </a:extLst>
          </p:cNvPr>
          <p:cNvSpPr>
            <a:spLocks noGrp="1" noRot="1" noChangeAspect="1" noChangeArrowheads="1" noTextEdit="1"/>
          </p:cNvSpPr>
          <p:nvPr>
            <p:ph type="sldImg"/>
          </p:nvPr>
        </p:nvSpPr>
        <p:spPr>
          <a:ln/>
        </p:spPr>
      </p:sp>
      <p:sp>
        <p:nvSpPr>
          <p:cNvPr id="471043" name="Rectangle 3">
            <a:extLst>
              <a:ext uri="{FF2B5EF4-FFF2-40B4-BE49-F238E27FC236}">
                <a16:creationId xmlns:a16="http://schemas.microsoft.com/office/drawing/2014/main" id="{DB0C0EE1-6577-435B-8E82-058228C2723A}"/>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Folienbildplatzhalter 1">
            <a:extLst>
              <a:ext uri="{FF2B5EF4-FFF2-40B4-BE49-F238E27FC236}">
                <a16:creationId xmlns:a16="http://schemas.microsoft.com/office/drawing/2014/main" id="{A52EC4BC-6DD9-4CC3-A4FF-D2E4666BDC77}"/>
              </a:ext>
            </a:extLst>
          </p:cNvPr>
          <p:cNvSpPr>
            <a:spLocks noGrp="1" noRot="1" noChangeAspect="1" noChangeArrowheads="1" noTextEdit="1"/>
          </p:cNvSpPr>
          <p:nvPr>
            <p:ph type="sldImg"/>
          </p:nvPr>
        </p:nvSpPr>
        <p:spPr>
          <a:ln/>
        </p:spPr>
      </p:sp>
      <p:sp>
        <p:nvSpPr>
          <p:cNvPr id="473091" name="Notizenplatzhalter 2">
            <a:extLst>
              <a:ext uri="{FF2B5EF4-FFF2-40B4-BE49-F238E27FC236}">
                <a16:creationId xmlns:a16="http://schemas.microsoft.com/office/drawing/2014/main" id="{B1605C2C-CE5D-47D8-94D1-B417A102AAA1}"/>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73092" name="Foliennummernplatzhalter 3">
            <a:extLst>
              <a:ext uri="{FF2B5EF4-FFF2-40B4-BE49-F238E27FC236}">
                <a16:creationId xmlns:a16="http://schemas.microsoft.com/office/drawing/2014/main" id="{7D88E9F9-C649-4765-BBC0-8CC9F1FE8607}"/>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5B8931-C552-42A3-AAA8-3937046B3107}" type="slidenum">
              <a:rPr lang="de-DE" altLang="de-DE" sz="1400"/>
              <a:pPr>
                <a:spcBef>
                  <a:spcPct val="0"/>
                </a:spcBef>
              </a:pPr>
              <a:t>216</a:t>
            </a:fld>
            <a:endParaRPr lang="de-DE" altLang="de-DE" sz="1400"/>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a:extLst>
              <a:ext uri="{FF2B5EF4-FFF2-40B4-BE49-F238E27FC236}">
                <a16:creationId xmlns:a16="http://schemas.microsoft.com/office/drawing/2014/main" id="{41F7CAE4-456F-4A33-BEB1-A2DBE5486489}"/>
              </a:ext>
            </a:extLst>
          </p:cNvPr>
          <p:cNvSpPr>
            <a:spLocks noGrp="1" noRot="1" noChangeAspect="1" noChangeArrowheads="1" noTextEdit="1"/>
          </p:cNvSpPr>
          <p:nvPr>
            <p:ph type="sldImg"/>
          </p:nvPr>
        </p:nvSpPr>
        <p:spPr>
          <a:ln/>
        </p:spPr>
      </p:sp>
      <p:sp>
        <p:nvSpPr>
          <p:cNvPr id="475139" name="Rectangle 3">
            <a:extLst>
              <a:ext uri="{FF2B5EF4-FFF2-40B4-BE49-F238E27FC236}">
                <a16:creationId xmlns:a16="http://schemas.microsoft.com/office/drawing/2014/main" id="{FB0179A6-034B-4B08-9CB6-5D2621F22A1A}"/>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2">
            <a:extLst>
              <a:ext uri="{FF2B5EF4-FFF2-40B4-BE49-F238E27FC236}">
                <a16:creationId xmlns:a16="http://schemas.microsoft.com/office/drawing/2014/main" id="{3E07F2B4-FE39-4D1D-BDBB-66EAF304C27B}"/>
              </a:ext>
            </a:extLst>
          </p:cNvPr>
          <p:cNvSpPr>
            <a:spLocks noGrp="1" noRot="1" noChangeAspect="1" noChangeArrowheads="1" noTextEdit="1"/>
          </p:cNvSpPr>
          <p:nvPr>
            <p:ph type="sldImg"/>
          </p:nvPr>
        </p:nvSpPr>
        <p:spPr>
          <a:xfrm>
            <a:off x="77788" y="755650"/>
            <a:ext cx="6578600" cy="3700463"/>
          </a:xfrm>
          <a:ln/>
        </p:spPr>
      </p:sp>
      <p:sp>
        <p:nvSpPr>
          <p:cNvPr id="477187" name="Rectangle 3">
            <a:extLst>
              <a:ext uri="{FF2B5EF4-FFF2-40B4-BE49-F238E27FC236}">
                <a16:creationId xmlns:a16="http://schemas.microsoft.com/office/drawing/2014/main" id="{9649BBA6-9C60-4F0B-B50D-61273293F591}"/>
              </a:ext>
            </a:extLst>
          </p:cNvPr>
          <p:cNvSpPr>
            <a:spLocks noGrp="1" noChangeArrowheads="1"/>
          </p:cNvSpPr>
          <p:nvPr>
            <p:ph type="body" idx="1"/>
          </p:nvPr>
        </p:nvSpPr>
        <p:spPr>
          <a:xfrm>
            <a:off x="896939" y="4686301"/>
            <a:ext cx="4941887" cy="4438650"/>
          </a:xfrm>
          <a:noFill/>
        </p:spPr>
        <p:txBody>
          <a:bodyPr lIns="88806" tIns="44402" rIns="88806" bIns="44402"/>
          <a:lstStyle/>
          <a:p>
            <a:pPr marL="173011" indent="-173011" eaLnBrk="1" hangingPunct="1"/>
            <a:endParaRPr lang="de-DE" altLang="de-DE">
              <a:latin typeface="Arial" panose="020B0604020202020204" pitchFamily="34" charset="0"/>
            </a:endParaRPr>
          </a:p>
        </p:txBody>
      </p:sp>
      <p:sp>
        <p:nvSpPr>
          <p:cNvPr id="477188" name="Text Box 4">
            <a:extLst>
              <a:ext uri="{FF2B5EF4-FFF2-40B4-BE49-F238E27FC236}">
                <a16:creationId xmlns:a16="http://schemas.microsoft.com/office/drawing/2014/main" id="{CD2059D9-A4AB-44D9-9C5B-8FACE5BBB31F}"/>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2">
            <a:extLst>
              <a:ext uri="{FF2B5EF4-FFF2-40B4-BE49-F238E27FC236}">
                <a16:creationId xmlns:a16="http://schemas.microsoft.com/office/drawing/2014/main" id="{E1377499-6EB9-40B3-BC49-3389298879CC}"/>
              </a:ext>
            </a:extLst>
          </p:cNvPr>
          <p:cNvSpPr>
            <a:spLocks noGrp="1" noRot="1" noChangeAspect="1" noChangeArrowheads="1" noTextEdit="1"/>
          </p:cNvSpPr>
          <p:nvPr>
            <p:ph type="sldImg"/>
          </p:nvPr>
        </p:nvSpPr>
        <p:spPr>
          <a:xfrm>
            <a:off x="77788" y="755650"/>
            <a:ext cx="6578600" cy="3700463"/>
          </a:xfrm>
          <a:ln/>
        </p:spPr>
      </p:sp>
      <p:sp>
        <p:nvSpPr>
          <p:cNvPr id="479235" name="Rectangle 3">
            <a:extLst>
              <a:ext uri="{FF2B5EF4-FFF2-40B4-BE49-F238E27FC236}">
                <a16:creationId xmlns:a16="http://schemas.microsoft.com/office/drawing/2014/main" id="{D79464F1-C0A7-4463-B87A-18E3E76B99EB}"/>
              </a:ext>
            </a:extLst>
          </p:cNvPr>
          <p:cNvSpPr>
            <a:spLocks noGrp="1" noChangeArrowheads="1"/>
          </p:cNvSpPr>
          <p:nvPr>
            <p:ph type="body" idx="1"/>
          </p:nvPr>
        </p:nvSpPr>
        <p:spPr>
          <a:xfrm>
            <a:off x="896939" y="4686301"/>
            <a:ext cx="4941887" cy="4438650"/>
          </a:xfrm>
          <a:noFill/>
        </p:spPr>
        <p:txBody>
          <a:bodyPr lIns="88806" tIns="44402" rIns="88806" bIns="44402"/>
          <a:lstStyle/>
          <a:p>
            <a:pPr marL="173011" indent="-173011" eaLnBrk="1" hangingPunct="1"/>
            <a:endParaRPr lang="de-DE" altLang="de-DE">
              <a:latin typeface="Arial" panose="020B0604020202020204" pitchFamily="34" charset="0"/>
            </a:endParaRPr>
          </a:p>
        </p:txBody>
      </p:sp>
      <p:sp>
        <p:nvSpPr>
          <p:cNvPr id="479236" name="Text Box 4">
            <a:extLst>
              <a:ext uri="{FF2B5EF4-FFF2-40B4-BE49-F238E27FC236}">
                <a16:creationId xmlns:a16="http://schemas.microsoft.com/office/drawing/2014/main" id="{DBA3BD1A-7057-4A15-9311-2F9C06C09976}"/>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a:extLst>
              <a:ext uri="{FF2B5EF4-FFF2-40B4-BE49-F238E27FC236}">
                <a16:creationId xmlns:a16="http://schemas.microsoft.com/office/drawing/2014/main" id="{63A41E03-7D68-41E9-997C-947BF8E88E54}"/>
              </a:ext>
            </a:extLst>
          </p:cNvPr>
          <p:cNvSpPr>
            <a:spLocks noGrp="1" noRot="1" noChangeAspect="1" noChangeArrowheads="1" noTextEdit="1"/>
          </p:cNvSpPr>
          <p:nvPr>
            <p:ph type="sldImg"/>
          </p:nvPr>
        </p:nvSpPr>
        <p:spPr>
          <a:xfrm>
            <a:off x="77788" y="755650"/>
            <a:ext cx="6578600" cy="3700463"/>
          </a:xfrm>
          <a:ln/>
        </p:spPr>
      </p:sp>
      <p:sp>
        <p:nvSpPr>
          <p:cNvPr id="481283" name="Rectangle 3">
            <a:extLst>
              <a:ext uri="{FF2B5EF4-FFF2-40B4-BE49-F238E27FC236}">
                <a16:creationId xmlns:a16="http://schemas.microsoft.com/office/drawing/2014/main" id="{E6DF2776-0AE3-48F7-B2BC-6E4B07A98EAD}"/>
              </a:ext>
            </a:extLst>
          </p:cNvPr>
          <p:cNvSpPr>
            <a:spLocks noGrp="1" noChangeArrowheads="1"/>
          </p:cNvSpPr>
          <p:nvPr>
            <p:ph type="body" idx="1"/>
          </p:nvPr>
        </p:nvSpPr>
        <p:spPr>
          <a:xfrm>
            <a:off x="896939" y="4686301"/>
            <a:ext cx="4941887" cy="4438650"/>
          </a:xfrm>
          <a:noFill/>
        </p:spPr>
        <p:txBody>
          <a:bodyPr lIns="88806" tIns="44402" rIns="88806" bIns="44402"/>
          <a:lstStyle/>
          <a:p>
            <a:pPr marL="173011" indent="-173011" eaLnBrk="1" hangingPunct="1"/>
            <a:endParaRPr lang="de-DE" altLang="de-DE">
              <a:latin typeface="Arial" panose="020B0604020202020204" pitchFamily="34" charset="0"/>
            </a:endParaRPr>
          </a:p>
        </p:txBody>
      </p:sp>
      <p:sp>
        <p:nvSpPr>
          <p:cNvPr id="481284" name="Text Box 4">
            <a:extLst>
              <a:ext uri="{FF2B5EF4-FFF2-40B4-BE49-F238E27FC236}">
                <a16:creationId xmlns:a16="http://schemas.microsoft.com/office/drawing/2014/main" id="{C0A8642C-2BD8-4B04-AB27-83676C7EFE6A}"/>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a:extLst>
              <a:ext uri="{FF2B5EF4-FFF2-40B4-BE49-F238E27FC236}">
                <a16:creationId xmlns:a16="http://schemas.microsoft.com/office/drawing/2014/main" id="{628DD10C-7733-4FEA-88B0-4CE96EE5BBD5}"/>
              </a:ext>
            </a:extLst>
          </p:cNvPr>
          <p:cNvSpPr>
            <a:spLocks noGrp="1" noRot="1" noChangeAspect="1" noChangeArrowheads="1" noTextEdit="1"/>
          </p:cNvSpPr>
          <p:nvPr>
            <p:ph type="sldImg"/>
          </p:nvPr>
        </p:nvSpPr>
        <p:spPr>
          <a:ln/>
        </p:spPr>
      </p:sp>
      <p:sp>
        <p:nvSpPr>
          <p:cNvPr id="483331" name="Rectangle 3">
            <a:extLst>
              <a:ext uri="{FF2B5EF4-FFF2-40B4-BE49-F238E27FC236}">
                <a16:creationId xmlns:a16="http://schemas.microsoft.com/office/drawing/2014/main" id="{FE03B96C-E36C-4FE0-8273-19FAF1165551}"/>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2">
            <a:extLst>
              <a:ext uri="{FF2B5EF4-FFF2-40B4-BE49-F238E27FC236}">
                <a16:creationId xmlns:a16="http://schemas.microsoft.com/office/drawing/2014/main" id="{D54A6211-BBE1-473E-BA11-24E207465441}"/>
              </a:ext>
            </a:extLst>
          </p:cNvPr>
          <p:cNvSpPr>
            <a:spLocks noGrp="1" noRot="1" noChangeAspect="1" noChangeArrowheads="1" noTextEdit="1"/>
          </p:cNvSpPr>
          <p:nvPr>
            <p:ph type="sldImg"/>
          </p:nvPr>
        </p:nvSpPr>
        <p:spPr>
          <a:xfrm>
            <a:off x="77788" y="755650"/>
            <a:ext cx="6578600" cy="3700463"/>
          </a:xfrm>
          <a:ln/>
        </p:spPr>
      </p:sp>
      <p:sp>
        <p:nvSpPr>
          <p:cNvPr id="485379" name="Rectangle 3">
            <a:extLst>
              <a:ext uri="{FF2B5EF4-FFF2-40B4-BE49-F238E27FC236}">
                <a16:creationId xmlns:a16="http://schemas.microsoft.com/office/drawing/2014/main" id="{658B7C77-74BE-4CB3-A0AC-48CEF437E644}"/>
              </a:ext>
            </a:extLst>
          </p:cNvPr>
          <p:cNvSpPr>
            <a:spLocks noGrp="1" noChangeArrowheads="1"/>
          </p:cNvSpPr>
          <p:nvPr>
            <p:ph type="body" idx="1"/>
          </p:nvPr>
        </p:nvSpPr>
        <p:spPr>
          <a:xfrm>
            <a:off x="896939" y="4686301"/>
            <a:ext cx="4941887" cy="4438650"/>
          </a:xfrm>
          <a:noFill/>
        </p:spPr>
        <p:txBody>
          <a:bodyPr lIns="88806" tIns="44402" rIns="88806" bIns="44402"/>
          <a:lstStyle/>
          <a:p>
            <a:pPr marL="173011" indent="-173011" eaLnBrk="1" hangingPunct="1"/>
            <a:endParaRPr lang="de-DE" altLang="de-DE">
              <a:latin typeface="Arial" panose="020B0604020202020204" pitchFamily="34" charset="0"/>
            </a:endParaRPr>
          </a:p>
        </p:txBody>
      </p:sp>
      <p:sp>
        <p:nvSpPr>
          <p:cNvPr id="485380" name="Text Box 4">
            <a:extLst>
              <a:ext uri="{FF2B5EF4-FFF2-40B4-BE49-F238E27FC236}">
                <a16:creationId xmlns:a16="http://schemas.microsoft.com/office/drawing/2014/main" id="{A5B8049F-8B27-46DB-9143-9548324F82AE}"/>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a:extLst>
              <a:ext uri="{FF2B5EF4-FFF2-40B4-BE49-F238E27FC236}">
                <a16:creationId xmlns:a16="http://schemas.microsoft.com/office/drawing/2014/main" id="{F6A6CE48-E76A-4402-BDC7-6C592B7590FF}"/>
              </a:ext>
            </a:extLst>
          </p:cNvPr>
          <p:cNvSpPr>
            <a:spLocks noGrp="1" noRot="1" noChangeAspect="1" noChangeArrowheads="1" noTextEdit="1"/>
          </p:cNvSpPr>
          <p:nvPr>
            <p:ph type="sldImg"/>
          </p:nvPr>
        </p:nvSpPr>
        <p:spPr>
          <a:ln/>
        </p:spPr>
      </p:sp>
      <p:sp>
        <p:nvSpPr>
          <p:cNvPr id="487427" name="Rectangle 3">
            <a:extLst>
              <a:ext uri="{FF2B5EF4-FFF2-40B4-BE49-F238E27FC236}">
                <a16:creationId xmlns:a16="http://schemas.microsoft.com/office/drawing/2014/main" id="{BE76EA47-1EC7-4F1A-8EEF-E7D9F40855CC}"/>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a:extLst>
              <a:ext uri="{FF2B5EF4-FFF2-40B4-BE49-F238E27FC236}">
                <a16:creationId xmlns:a16="http://schemas.microsoft.com/office/drawing/2014/main" id="{8145C6B7-D1CF-41DC-AFDF-F49A6C709A09}"/>
              </a:ext>
            </a:extLst>
          </p:cNvPr>
          <p:cNvSpPr>
            <a:spLocks noGrp="1" noRot="1" noChangeAspect="1" noChangeArrowheads="1" noTextEdit="1"/>
          </p:cNvSpPr>
          <p:nvPr>
            <p:ph type="sldImg"/>
          </p:nvPr>
        </p:nvSpPr>
        <p:spPr>
          <a:ln/>
        </p:spPr>
      </p:sp>
      <p:sp>
        <p:nvSpPr>
          <p:cNvPr id="489475" name="Rectangle 3">
            <a:extLst>
              <a:ext uri="{FF2B5EF4-FFF2-40B4-BE49-F238E27FC236}">
                <a16:creationId xmlns:a16="http://schemas.microsoft.com/office/drawing/2014/main" id="{27D15751-B7AE-464C-8538-5145ACFA2D43}"/>
              </a:ext>
            </a:extLst>
          </p:cNvPr>
          <p:cNvSpPr>
            <a:spLocks noGrp="1" noChangeArrowheads="1"/>
          </p:cNvSpPr>
          <p:nvPr>
            <p:ph type="body" idx="1"/>
          </p:nvPr>
        </p:nvSpPr>
        <p:spPr>
          <a:xfrm>
            <a:off x="896939" y="4686301"/>
            <a:ext cx="4941887" cy="4438650"/>
          </a:xfrm>
          <a:noFill/>
        </p:spPr>
        <p:txBody>
          <a:bodyPr lIns="88806" tIns="44402" rIns="88806" bIns="44402"/>
          <a:lstStyle/>
          <a:p>
            <a:pPr marL="173011" indent="-173011" eaLnBrk="1" hangingPunct="1">
              <a:buFontTx/>
              <a:buChar char="•"/>
            </a:pPr>
            <a:endParaRPr lang="de-DE" altLang="de-DE">
              <a:latin typeface="Arial" panose="020B0604020202020204" pitchFamily="34" charset="0"/>
            </a:endParaRPr>
          </a:p>
        </p:txBody>
      </p:sp>
      <p:sp>
        <p:nvSpPr>
          <p:cNvPr id="489476" name="Text Box 4">
            <a:extLst>
              <a:ext uri="{FF2B5EF4-FFF2-40B4-BE49-F238E27FC236}">
                <a16:creationId xmlns:a16="http://schemas.microsoft.com/office/drawing/2014/main" id="{77979907-4C25-456D-A251-4FA0E1B8E1E7}"/>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2">
            <a:extLst>
              <a:ext uri="{FF2B5EF4-FFF2-40B4-BE49-F238E27FC236}">
                <a16:creationId xmlns:a16="http://schemas.microsoft.com/office/drawing/2014/main" id="{0DB2A3DE-ED7F-4E75-924E-B95364B8D549}"/>
              </a:ext>
            </a:extLst>
          </p:cNvPr>
          <p:cNvSpPr>
            <a:spLocks noGrp="1" noRot="1" noChangeAspect="1" noChangeArrowheads="1" noTextEdit="1"/>
          </p:cNvSpPr>
          <p:nvPr>
            <p:ph type="sldImg"/>
          </p:nvPr>
        </p:nvSpPr>
        <p:spPr>
          <a:ln/>
        </p:spPr>
      </p:sp>
      <p:sp>
        <p:nvSpPr>
          <p:cNvPr id="491523" name="Rectangle 3">
            <a:extLst>
              <a:ext uri="{FF2B5EF4-FFF2-40B4-BE49-F238E27FC236}">
                <a16:creationId xmlns:a16="http://schemas.microsoft.com/office/drawing/2014/main" id="{058C3443-EDF5-4451-AF1A-9A87EB81C3D1}"/>
              </a:ext>
            </a:extLst>
          </p:cNvPr>
          <p:cNvSpPr>
            <a:spLocks noGrp="1" noChangeArrowheads="1"/>
          </p:cNvSpPr>
          <p:nvPr>
            <p:ph type="body" idx="1"/>
          </p:nvPr>
        </p:nvSpPr>
        <p:spPr>
          <a:xfrm>
            <a:off x="896939" y="4686301"/>
            <a:ext cx="4941887" cy="4438650"/>
          </a:xfrm>
          <a:noFill/>
        </p:spPr>
        <p:txBody>
          <a:bodyPr lIns="88806" tIns="44402" rIns="88806" bIns="44402"/>
          <a:lstStyle/>
          <a:p>
            <a:pPr marL="173011" indent="-173011" eaLnBrk="1" hangingPunct="1">
              <a:buFontTx/>
              <a:buChar char="•"/>
            </a:pPr>
            <a:endParaRPr lang="de-DE" altLang="de-DE">
              <a:latin typeface="Arial" panose="020B0604020202020204" pitchFamily="34" charset="0"/>
            </a:endParaRPr>
          </a:p>
        </p:txBody>
      </p:sp>
      <p:sp>
        <p:nvSpPr>
          <p:cNvPr id="491524" name="Text Box 4">
            <a:extLst>
              <a:ext uri="{FF2B5EF4-FFF2-40B4-BE49-F238E27FC236}">
                <a16:creationId xmlns:a16="http://schemas.microsoft.com/office/drawing/2014/main" id="{803BF3CA-71D3-457E-A3E8-4E0A0534987E}"/>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2">
            <a:extLst>
              <a:ext uri="{FF2B5EF4-FFF2-40B4-BE49-F238E27FC236}">
                <a16:creationId xmlns:a16="http://schemas.microsoft.com/office/drawing/2014/main" id="{5BCBC59E-2C96-402F-BBEB-AEE753359383}"/>
              </a:ext>
            </a:extLst>
          </p:cNvPr>
          <p:cNvSpPr>
            <a:spLocks noGrp="1" noRot="1" noChangeAspect="1" noChangeArrowheads="1" noTextEdit="1"/>
          </p:cNvSpPr>
          <p:nvPr>
            <p:ph type="sldImg"/>
          </p:nvPr>
        </p:nvSpPr>
        <p:spPr>
          <a:ln/>
        </p:spPr>
      </p:sp>
      <p:sp>
        <p:nvSpPr>
          <p:cNvPr id="493571" name="Rectangle 3">
            <a:extLst>
              <a:ext uri="{FF2B5EF4-FFF2-40B4-BE49-F238E27FC236}">
                <a16:creationId xmlns:a16="http://schemas.microsoft.com/office/drawing/2014/main" id="{5FA333E6-4CFB-48A4-B3BB-CC1E9AC0797F}"/>
              </a:ext>
            </a:extLst>
          </p:cNvPr>
          <p:cNvSpPr>
            <a:spLocks noGrp="1" noChangeArrowheads="1"/>
          </p:cNvSpPr>
          <p:nvPr>
            <p:ph type="body" idx="1"/>
          </p:nvPr>
        </p:nvSpPr>
        <p:spPr>
          <a:xfrm>
            <a:off x="896939" y="4686301"/>
            <a:ext cx="4941887" cy="4438650"/>
          </a:xfrm>
          <a:noFill/>
        </p:spPr>
        <p:txBody>
          <a:bodyPr lIns="88806" tIns="44402" rIns="88806" bIns="44402"/>
          <a:lstStyle/>
          <a:p>
            <a:pPr marL="173011" indent="-173011" eaLnBrk="1" hangingPunct="1">
              <a:buFontTx/>
              <a:buChar char="•"/>
            </a:pPr>
            <a:endParaRPr lang="de-DE" altLang="de-DE">
              <a:latin typeface="Arial" panose="020B0604020202020204" pitchFamily="34" charset="0"/>
            </a:endParaRPr>
          </a:p>
        </p:txBody>
      </p:sp>
      <p:sp>
        <p:nvSpPr>
          <p:cNvPr id="493572" name="Text Box 4">
            <a:extLst>
              <a:ext uri="{FF2B5EF4-FFF2-40B4-BE49-F238E27FC236}">
                <a16:creationId xmlns:a16="http://schemas.microsoft.com/office/drawing/2014/main" id="{7D8A1E01-7D78-4E27-954F-E2917BD6438C}"/>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2">
            <a:extLst>
              <a:ext uri="{FF2B5EF4-FFF2-40B4-BE49-F238E27FC236}">
                <a16:creationId xmlns:a16="http://schemas.microsoft.com/office/drawing/2014/main" id="{7EA412CB-A158-43FB-A09E-C64FD900B487}"/>
              </a:ext>
            </a:extLst>
          </p:cNvPr>
          <p:cNvSpPr>
            <a:spLocks noGrp="1" noRot="1" noChangeAspect="1" noChangeArrowheads="1" noTextEdit="1"/>
          </p:cNvSpPr>
          <p:nvPr>
            <p:ph type="sldImg"/>
          </p:nvPr>
        </p:nvSpPr>
        <p:spPr>
          <a:ln/>
        </p:spPr>
      </p:sp>
      <p:sp>
        <p:nvSpPr>
          <p:cNvPr id="495619" name="Rectangle 3">
            <a:extLst>
              <a:ext uri="{FF2B5EF4-FFF2-40B4-BE49-F238E27FC236}">
                <a16:creationId xmlns:a16="http://schemas.microsoft.com/office/drawing/2014/main" id="{3AB15B42-1E52-4A30-A6B0-B7FE7F6FF9DE}"/>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Folienbildplatzhalter 1">
            <a:extLst>
              <a:ext uri="{FF2B5EF4-FFF2-40B4-BE49-F238E27FC236}">
                <a16:creationId xmlns:a16="http://schemas.microsoft.com/office/drawing/2014/main" id="{A24EC2BC-6463-41B6-B192-CD287759BE36}"/>
              </a:ext>
            </a:extLst>
          </p:cNvPr>
          <p:cNvSpPr>
            <a:spLocks noGrp="1" noRot="1" noChangeAspect="1" noChangeArrowheads="1" noTextEdit="1"/>
          </p:cNvSpPr>
          <p:nvPr>
            <p:ph type="sldImg"/>
          </p:nvPr>
        </p:nvSpPr>
        <p:spPr>
          <a:ln/>
        </p:spPr>
      </p:sp>
      <p:sp>
        <p:nvSpPr>
          <p:cNvPr id="497667" name="Notizenplatzhalter 2">
            <a:extLst>
              <a:ext uri="{FF2B5EF4-FFF2-40B4-BE49-F238E27FC236}">
                <a16:creationId xmlns:a16="http://schemas.microsoft.com/office/drawing/2014/main" id="{EB461802-BEE1-4B9F-B875-8D3AAD14496B}"/>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497668" name="Foliennummernplatzhalter 3">
            <a:extLst>
              <a:ext uri="{FF2B5EF4-FFF2-40B4-BE49-F238E27FC236}">
                <a16:creationId xmlns:a16="http://schemas.microsoft.com/office/drawing/2014/main" id="{2D2A9ACD-5163-4979-9460-5074C2A14B81}"/>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A215A0-5E2D-4395-B297-8ABA68047244}" type="slidenum">
              <a:rPr lang="de-DE" altLang="de-DE" sz="1400"/>
              <a:pPr>
                <a:spcBef>
                  <a:spcPct val="0"/>
                </a:spcBef>
              </a:pPr>
              <a:t>229</a:t>
            </a:fld>
            <a:endParaRPr lang="de-DE" altLang="de-DE" sz="1400"/>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2">
            <a:extLst>
              <a:ext uri="{FF2B5EF4-FFF2-40B4-BE49-F238E27FC236}">
                <a16:creationId xmlns:a16="http://schemas.microsoft.com/office/drawing/2014/main" id="{112C47BC-6029-4F79-9128-798AFC85A665}"/>
              </a:ext>
            </a:extLst>
          </p:cNvPr>
          <p:cNvSpPr>
            <a:spLocks noGrp="1" noRot="1" noChangeAspect="1" noChangeArrowheads="1" noTextEdit="1"/>
          </p:cNvSpPr>
          <p:nvPr>
            <p:ph type="sldImg"/>
          </p:nvPr>
        </p:nvSpPr>
        <p:spPr>
          <a:ln/>
        </p:spPr>
      </p:sp>
      <p:sp>
        <p:nvSpPr>
          <p:cNvPr id="499715" name="Rectangle 3">
            <a:extLst>
              <a:ext uri="{FF2B5EF4-FFF2-40B4-BE49-F238E27FC236}">
                <a16:creationId xmlns:a16="http://schemas.microsoft.com/office/drawing/2014/main" id="{9DAAAA72-6A1F-469B-A5DC-FA89087B387E}"/>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2">
            <a:extLst>
              <a:ext uri="{FF2B5EF4-FFF2-40B4-BE49-F238E27FC236}">
                <a16:creationId xmlns:a16="http://schemas.microsoft.com/office/drawing/2014/main" id="{E3D77B09-66FE-41E3-BA6E-22220372F202}"/>
              </a:ext>
            </a:extLst>
          </p:cNvPr>
          <p:cNvSpPr>
            <a:spLocks noGrp="1" noRot="1" noChangeAspect="1" noChangeArrowheads="1" noTextEdit="1"/>
          </p:cNvSpPr>
          <p:nvPr>
            <p:ph type="sldImg"/>
          </p:nvPr>
        </p:nvSpPr>
        <p:spPr>
          <a:ln/>
        </p:spPr>
      </p:sp>
      <p:sp>
        <p:nvSpPr>
          <p:cNvPr id="501763" name="Rectangle 3">
            <a:extLst>
              <a:ext uri="{FF2B5EF4-FFF2-40B4-BE49-F238E27FC236}">
                <a16:creationId xmlns:a16="http://schemas.microsoft.com/office/drawing/2014/main" id="{8FAD5D20-3B80-45C2-BB25-1504035A4EEA}"/>
              </a:ext>
            </a:extLst>
          </p:cNvPr>
          <p:cNvSpPr>
            <a:spLocks noGrp="1" noChangeArrowheads="1"/>
          </p:cNvSpPr>
          <p:nvPr>
            <p:ph type="body" idx="1"/>
          </p:nvPr>
        </p:nvSpPr>
        <p:spPr>
          <a:xfrm>
            <a:off x="896939" y="4686301"/>
            <a:ext cx="4941887" cy="4438650"/>
          </a:xfrm>
          <a:noFill/>
        </p:spPr>
        <p:txBody>
          <a:bodyPr lIns="88806" tIns="44402" rIns="88806" bIns="44402"/>
          <a:lstStyle/>
          <a:p>
            <a:pPr marL="173011" indent="-173011" eaLnBrk="1" hangingPunct="1">
              <a:buFontTx/>
              <a:buChar char="•"/>
            </a:pPr>
            <a:endParaRPr lang="de-DE" altLang="de-DE">
              <a:latin typeface="Arial" panose="020B0604020202020204" pitchFamily="34" charset="0"/>
            </a:endParaRPr>
          </a:p>
        </p:txBody>
      </p:sp>
      <p:sp>
        <p:nvSpPr>
          <p:cNvPr id="501764" name="Text Box 4">
            <a:extLst>
              <a:ext uri="{FF2B5EF4-FFF2-40B4-BE49-F238E27FC236}">
                <a16:creationId xmlns:a16="http://schemas.microsoft.com/office/drawing/2014/main" id="{DF069CC8-728E-4F77-8730-079161C62245}"/>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Rectangle 2">
            <a:extLst>
              <a:ext uri="{FF2B5EF4-FFF2-40B4-BE49-F238E27FC236}">
                <a16:creationId xmlns:a16="http://schemas.microsoft.com/office/drawing/2014/main" id="{69E5DFF6-CDE9-42B4-9EF4-043F999BF457}"/>
              </a:ext>
            </a:extLst>
          </p:cNvPr>
          <p:cNvSpPr>
            <a:spLocks noGrp="1" noRot="1" noChangeAspect="1" noChangeArrowheads="1" noTextEdit="1"/>
          </p:cNvSpPr>
          <p:nvPr>
            <p:ph type="sldImg"/>
          </p:nvPr>
        </p:nvSpPr>
        <p:spPr>
          <a:ln/>
        </p:spPr>
      </p:sp>
      <p:sp>
        <p:nvSpPr>
          <p:cNvPr id="503811" name="Rectangle 3">
            <a:extLst>
              <a:ext uri="{FF2B5EF4-FFF2-40B4-BE49-F238E27FC236}">
                <a16:creationId xmlns:a16="http://schemas.microsoft.com/office/drawing/2014/main" id="{40479BDD-4D33-4840-983F-66DED2463FA3}"/>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Rectangle 2">
            <a:extLst>
              <a:ext uri="{FF2B5EF4-FFF2-40B4-BE49-F238E27FC236}">
                <a16:creationId xmlns:a16="http://schemas.microsoft.com/office/drawing/2014/main" id="{E7DA01C9-B6D6-4EC4-9833-4A6CA6AC5B0A}"/>
              </a:ext>
            </a:extLst>
          </p:cNvPr>
          <p:cNvSpPr>
            <a:spLocks noGrp="1" noRot="1" noChangeAspect="1" noChangeArrowheads="1" noTextEdit="1"/>
          </p:cNvSpPr>
          <p:nvPr>
            <p:ph type="sldImg"/>
          </p:nvPr>
        </p:nvSpPr>
        <p:spPr>
          <a:ln/>
        </p:spPr>
      </p:sp>
      <p:sp>
        <p:nvSpPr>
          <p:cNvPr id="505859" name="Rectangle 3">
            <a:extLst>
              <a:ext uri="{FF2B5EF4-FFF2-40B4-BE49-F238E27FC236}">
                <a16:creationId xmlns:a16="http://schemas.microsoft.com/office/drawing/2014/main" id="{BF5D79BF-C03F-4D93-B861-7B4765B8D928}"/>
              </a:ext>
            </a:extLst>
          </p:cNvPr>
          <p:cNvSpPr>
            <a:spLocks noGrp="1" noChangeArrowheads="1"/>
          </p:cNvSpPr>
          <p:nvPr>
            <p:ph type="body" idx="1"/>
          </p:nvPr>
        </p:nvSpPr>
        <p:spPr>
          <a:xfrm>
            <a:off x="896939" y="4686301"/>
            <a:ext cx="4941887" cy="4438650"/>
          </a:xfrm>
          <a:noFill/>
        </p:spPr>
        <p:txBody>
          <a:bodyPr lIns="88806" tIns="44402" rIns="88806" bIns="44402"/>
          <a:lstStyle/>
          <a:p>
            <a:pPr marL="173011" indent="-173011" eaLnBrk="1" hangingPunct="1">
              <a:buFontTx/>
              <a:buChar char="•"/>
            </a:pPr>
            <a:endParaRPr lang="de-DE" altLang="de-DE">
              <a:latin typeface="Arial" panose="020B0604020202020204" pitchFamily="34" charset="0"/>
            </a:endParaRPr>
          </a:p>
        </p:txBody>
      </p:sp>
      <p:sp>
        <p:nvSpPr>
          <p:cNvPr id="505860" name="Text Box 4">
            <a:extLst>
              <a:ext uri="{FF2B5EF4-FFF2-40B4-BE49-F238E27FC236}">
                <a16:creationId xmlns:a16="http://schemas.microsoft.com/office/drawing/2014/main" id="{3ACC858E-F4ED-4614-AD8E-02ED65CBD08D}"/>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a:extLst>
              <a:ext uri="{FF2B5EF4-FFF2-40B4-BE49-F238E27FC236}">
                <a16:creationId xmlns:a16="http://schemas.microsoft.com/office/drawing/2014/main" id="{D3B053E0-344B-4486-BC6F-44D2ED97E015}"/>
              </a:ext>
            </a:extLst>
          </p:cNvPr>
          <p:cNvSpPr>
            <a:spLocks noGrp="1" noRot="1" noChangeAspect="1" noChangeArrowheads="1" noTextEdit="1"/>
          </p:cNvSpPr>
          <p:nvPr>
            <p:ph type="sldImg"/>
          </p:nvPr>
        </p:nvSpPr>
        <p:spPr>
          <a:ln/>
        </p:spPr>
      </p:sp>
      <p:sp>
        <p:nvSpPr>
          <p:cNvPr id="507907" name="Rectangle 3">
            <a:extLst>
              <a:ext uri="{FF2B5EF4-FFF2-40B4-BE49-F238E27FC236}">
                <a16:creationId xmlns:a16="http://schemas.microsoft.com/office/drawing/2014/main" id="{1FC787EA-00E4-4981-9C25-ED545FC50A83}"/>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a:extLst>
              <a:ext uri="{FF2B5EF4-FFF2-40B4-BE49-F238E27FC236}">
                <a16:creationId xmlns:a16="http://schemas.microsoft.com/office/drawing/2014/main" id="{93C920BF-4243-4D2D-A405-AFB54336AABB}"/>
              </a:ext>
            </a:extLst>
          </p:cNvPr>
          <p:cNvSpPr>
            <a:spLocks noGrp="1" noRot="1" noChangeAspect="1" noChangeArrowheads="1" noTextEdit="1"/>
          </p:cNvSpPr>
          <p:nvPr>
            <p:ph type="sldImg"/>
          </p:nvPr>
        </p:nvSpPr>
        <p:spPr>
          <a:ln/>
        </p:spPr>
      </p:sp>
      <p:sp>
        <p:nvSpPr>
          <p:cNvPr id="509955" name="Rectangle 3">
            <a:extLst>
              <a:ext uri="{FF2B5EF4-FFF2-40B4-BE49-F238E27FC236}">
                <a16:creationId xmlns:a16="http://schemas.microsoft.com/office/drawing/2014/main" id="{F3FCBA43-F705-4CCD-B8C5-339F8549485D}"/>
              </a:ext>
            </a:extLst>
          </p:cNvPr>
          <p:cNvSpPr>
            <a:spLocks noGrp="1" noChangeArrowheads="1"/>
          </p:cNvSpPr>
          <p:nvPr>
            <p:ph type="body" idx="1"/>
          </p:nvPr>
        </p:nvSpPr>
        <p:spPr>
          <a:xfrm>
            <a:off x="896939" y="4686301"/>
            <a:ext cx="4941887" cy="4438650"/>
          </a:xfrm>
          <a:noFill/>
        </p:spPr>
        <p:txBody>
          <a:bodyPr lIns="88806" tIns="44402" rIns="88806" bIns="44402"/>
          <a:lstStyle/>
          <a:p>
            <a:pPr marL="173011" indent="-173011" eaLnBrk="1" hangingPunct="1">
              <a:buFontTx/>
              <a:buChar char="•"/>
            </a:pPr>
            <a:endParaRPr lang="de-DE" altLang="de-DE">
              <a:latin typeface="Arial" panose="020B0604020202020204" pitchFamily="34" charset="0"/>
            </a:endParaRPr>
          </a:p>
        </p:txBody>
      </p:sp>
      <p:sp>
        <p:nvSpPr>
          <p:cNvPr id="509956" name="Text Box 4">
            <a:extLst>
              <a:ext uri="{FF2B5EF4-FFF2-40B4-BE49-F238E27FC236}">
                <a16:creationId xmlns:a16="http://schemas.microsoft.com/office/drawing/2014/main" id="{0DC77625-D9C6-42E7-9AC6-3D65C17ECBDF}"/>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a:extLst>
              <a:ext uri="{FF2B5EF4-FFF2-40B4-BE49-F238E27FC236}">
                <a16:creationId xmlns:a16="http://schemas.microsoft.com/office/drawing/2014/main" id="{4F6B76E7-E7EF-4DF9-B164-4B59DD3608F2}"/>
              </a:ext>
            </a:extLst>
          </p:cNvPr>
          <p:cNvSpPr>
            <a:spLocks noGrp="1" noRot="1" noChangeAspect="1" noChangeArrowheads="1" noTextEdit="1"/>
          </p:cNvSpPr>
          <p:nvPr>
            <p:ph type="sldImg"/>
          </p:nvPr>
        </p:nvSpPr>
        <p:spPr>
          <a:ln/>
        </p:spPr>
      </p:sp>
      <p:sp>
        <p:nvSpPr>
          <p:cNvPr id="512003" name="Rectangle 3">
            <a:extLst>
              <a:ext uri="{FF2B5EF4-FFF2-40B4-BE49-F238E27FC236}">
                <a16:creationId xmlns:a16="http://schemas.microsoft.com/office/drawing/2014/main" id="{0223830F-293D-4F48-ABD7-D620A5EF2E55}"/>
              </a:ext>
            </a:extLst>
          </p:cNvPr>
          <p:cNvSpPr>
            <a:spLocks noGrp="1" noChangeArrowheads="1"/>
          </p:cNvSpPr>
          <p:nvPr>
            <p:ph type="body" idx="1"/>
          </p:nvPr>
        </p:nvSpPr>
        <p:spPr>
          <a:xfrm>
            <a:off x="896939" y="4686301"/>
            <a:ext cx="4941887" cy="4438650"/>
          </a:xfrm>
          <a:noFill/>
        </p:spPr>
        <p:txBody>
          <a:bodyPr lIns="88806" tIns="44402" rIns="88806" bIns="44402"/>
          <a:lstStyle/>
          <a:p>
            <a:pPr marL="173011" indent="-173011" eaLnBrk="1" hangingPunct="1">
              <a:buFontTx/>
              <a:buChar char="•"/>
            </a:pPr>
            <a:endParaRPr lang="de-DE" altLang="de-DE">
              <a:latin typeface="Arial" panose="020B0604020202020204" pitchFamily="34" charset="0"/>
            </a:endParaRPr>
          </a:p>
        </p:txBody>
      </p:sp>
      <p:sp>
        <p:nvSpPr>
          <p:cNvPr id="512004" name="Text Box 4">
            <a:extLst>
              <a:ext uri="{FF2B5EF4-FFF2-40B4-BE49-F238E27FC236}">
                <a16:creationId xmlns:a16="http://schemas.microsoft.com/office/drawing/2014/main" id="{F65B87F3-1D50-4419-A8D8-DC55133BCAE1}"/>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Rectangle 2">
            <a:extLst>
              <a:ext uri="{FF2B5EF4-FFF2-40B4-BE49-F238E27FC236}">
                <a16:creationId xmlns:a16="http://schemas.microsoft.com/office/drawing/2014/main" id="{147BC324-99F8-4C4E-A1B2-F3FA4D320EBF}"/>
              </a:ext>
            </a:extLst>
          </p:cNvPr>
          <p:cNvSpPr>
            <a:spLocks noGrp="1" noRot="1" noChangeAspect="1" noChangeArrowheads="1" noTextEdit="1"/>
          </p:cNvSpPr>
          <p:nvPr>
            <p:ph type="sldImg"/>
          </p:nvPr>
        </p:nvSpPr>
        <p:spPr>
          <a:ln/>
        </p:spPr>
      </p:sp>
      <p:sp>
        <p:nvSpPr>
          <p:cNvPr id="514051" name="Rectangle 3">
            <a:extLst>
              <a:ext uri="{FF2B5EF4-FFF2-40B4-BE49-F238E27FC236}">
                <a16:creationId xmlns:a16="http://schemas.microsoft.com/office/drawing/2014/main" id="{259F1DD7-9508-4A67-B439-C696D362A650}"/>
              </a:ext>
            </a:extLst>
          </p:cNvPr>
          <p:cNvSpPr>
            <a:spLocks noGrp="1" noChangeArrowheads="1"/>
          </p:cNvSpPr>
          <p:nvPr>
            <p:ph type="body" idx="1"/>
          </p:nvPr>
        </p:nvSpPr>
        <p:spPr>
          <a:xfrm>
            <a:off x="896939" y="4686301"/>
            <a:ext cx="4941887" cy="4438650"/>
          </a:xfrm>
          <a:noFill/>
        </p:spPr>
        <p:txBody>
          <a:bodyPr lIns="88806" tIns="44402" rIns="88806" bIns="44402"/>
          <a:lstStyle/>
          <a:p>
            <a:pPr marL="173011" indent="-173011" eaLnBrk="1" hangingPunct="1">
              <a:buFontTx/>
              <a:buChar char="•"/>
            </a:pPr>
            <a:endParaRPr lang="de-DE" altLang="de-DE">
              <a:latin typeface="Arial" panose="020B0604020202020204" pitchFamily="34" charset="0"/>
            </a:endParaRPr>
          </a:p>
        </p:txBody>
      </p:sp>
      <p:sp>
        <p:nvSpPr>
          <p:cNvPr id="514052" name="Text Box 4">
            <a:extLst>
              <a:ext uri="{FF2B5EF4-FFF2-40B4-BE49-F238E27FC236}">
                <a16:creationId xmlns:a16="http://schemas.microsoft.com/office/drawing/2014/main" id="{4790F456-9947-4C30-95A1-4CFB968F4EC7}"/>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786" tIns="44393" rIns="88786" bIns="44393">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a:extLst>
              <a:ext uri="{FF2B5EF4-FFF2-40B4-BE49-F238E27FC236}">
                <a16:creationId xmlns:a16="http://schemas.microsoft.com/office/drawing/2014/main" id="{0DF67EE2-3388-41BF-9CFB-32F292914ADC}"/>
              </a:ext>
            </a:extLst>
          </p:cNvPr>
          <p:cNvSpPr>
            <a:spLocks noGrp="1" noRot="1" noChangeAspect="1" noChangeArrowheads="1" noTextEdit="1"/>
          </p:cNvSpPr>
          <p:nvPr>
            <p:ph type="sldImg"/>
          </p:nvPr>
        </p:nvSpPr>
        <p:spPr>
          <a:ln/>
        </p:spPr>
      </p:sp>
      <p:sp>
        <p:nvSpPr>
          <p:cNvPr id="539651" name="Rectangle 3">
            <a:extLst>
              <a:ext uri="{FF2B5EF4-FFF2-40B4-BE49-F238E27FC236}">
                <a16:creationId xmlns:a16="http://schemas.microsoft.com/office/drawing/2014/main" id="{F63D974C-D4C3-46F2-B8FF-78FC43342224}"/>
              </a:ext>
            </a:extLst>
          </p:cNvPr>
          <p:cNvSpPr>
            <a:spLocks noGrp="1" noChangeArrowheads="1"/>
          </p:cNvSpPr>
          <p:nvPr>
            <p:ph type="body" idx="1"/>
          </p:nvPr>
        </p:nvSpPr>
        <p:spPr>
          <a:noFill/>
        </p:spPr>
        <p:txBody>
          <a:bodyPr/>
          <a:lstStyle/>
          <a:p>
            <a:pPr eaLnBrk="1" hangingPunct="1"/>
            <a:endParaRPr lang="de-DE" altLang="de-DE" dirty="0">
              <a:latin typeface="Arial" panose="020B0604020202020204" pitchFamily="34" charset="0"/>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Rectangle 2">
            <a:extLst>
              <a:ext uri="{FF2B5EF4-FFF2-40B4-BE49-F238E27FC236}">
                <a16:creationId xmlns:a16="http://schemas.microsoft.com/office/drawing/2014/main" id="{5D55B371-CD5F-47AF-83D1-E4001637EF53}"/>
              </a:ext>
            </a:extLst>
          </p:cNvPr>
          <p:cNvSpPr>
            <a:spLocks noGrp="1" noRot="1" noChangeAspect="1" noChangeArrowheads="1" noTextEdit="1"/>
          </p:cNvSpPr>
          <p:nvPr>
            <p:ph type="sldImg"/>
          </p:nvPr>
        </p:nvSpPr>
        <p:spPr>
          <a:ln/>
        </p:spPr>
      </p:sp>
      <p:sp>
        <p:nvSpPr>
          <p:cNvPr id="541699" name="Rectangle 3">
            <a:extLst>
              <a:ext uri="{FF2B5EF4-FFF2-40B4-BE49-F238E27FC236}">
                <a16:creationId xmlns:a16="http://schemas.microsoft.com/office/drawing/2014/main" id="{EE27AB20-C3A2-488A-8A98-4C0AD63CAE6A}"/>
              </a:ext>
            </a:extLst>
          </p:cNvPr>
          <p:cNvSpPr>
            <a:spLocks noGrp="1" noChangeArrowheads="1"/>
          </p:cNvSpPr>
          <p:nvPr>
            <p:ph type="body" idx="1"/>
          </p:nvPr>
        </p:nvSpPr>
        <p:spPr>
          <a:noFill/>
        </p:spPr>
        <p:txBody>
          <a:bodyPr/>
          <a:lstStyle/>
          <a:p>
            <a:pPr eaLnBrk="1" hangingPunct="1"/>
            <a:r>
              <a:rPr lang="de-DE" altLang="de-DE" dirty="0">
                <a:latin typeface="Arial" panose="020B0604020202020204" pitchFamily="34" charset="0"/>
              </a:rPr>
              <a:t>- </a:t>
            </a:r>
            <a:r>
              <a:rPr lang="de-DE" altLang="de-DE" dirty="0" err="1">
                <a:latin typeface="Arial" panose="020B0604020202020204" pitchFamily="34" charset="0"/>
              </a:rPr>
              <a:t>Grds</a:t>
            </a:r>
            <a:r>
              <a:rPr lang="de-DE" altLang="de-DE" dirty="0">
                <a:latin typeface="Arial" panose="020B0604020202020204" pitchFamily="34" charset="0"/>
              </a:rPr>
              <a:t>. Pflicht zur Einholung von Bankbestätigungen</a:t>
            </a:r>
          </a:p>
          <a:p>
            <a:pPr eaLnBrk="1" hangingPunct="1"/>
            <a:r>
              <a:rPr lang="de-DE" altLang="de-DE" dirty="0">
                <a:latin typeface="Arial" panose="020B0604020202020204" pitchFamily="34" charset="0"/>
              </a:rPr>
              <a:t>- Ausnahmefälle (Drei Voraussetzungen: Kein bedeutsames Risiko; Einholung ist unpraktikabel und unwirtschaftlich; relevante </a:t>
            </a:r>
            <a:r>
              <a:rPr lang="de-DE" altLang="de-DE" dirty="0" err="1">
                <a:latin typeface="Arial" panose="020B0604020202020204" pitchFamily="34" charset="0"/>
              </a:rPr>
              <a:t>intene</a:t>
            </a:r>
            <a:r>
              <a:rPr lang="de-DE" altLang="de-DE" dirty="0">
                <a:latin typeface="Arial" panose="020B0604020202020204" pitchFamily="34" charset="0"/>
              </a:rPr>
              <a:t> Kontrollen werden als wirksam beurteilt)</a:t>
            </a:r>
          </a:p>
          <a:p>
            <a:pPr eaLnBrk="1" hangingPunct="1"/>
            <a:r>
              <a:rPr lang="de-DE" altLang="de-DE" dirty="0">
                <a:latin typeface="Arial" panose="020B0604020202020204" pitchFamily="34" charset="0"/>
              </a:rPr>
              <a:t>- Beispiel Einzelhandelsunternehmen (ALDI; LIDL) =&gt; nur Zahlungsverkehr und (Cash Pooling); Bauunternehmungen mit Vor-Ort-Baustellen-Konten </a:t>
            </a:r>
          </a:p>
          <a:p>
            <a:pPr eaLnBrk="1" hangingPunct="1"/>
            <a:r>
              <a:rPr lang="de-DE" altLang="de-DE" dirty="0">
                <a:latin typeface="Arial" panose="020B0604020202020204" pitchFamily="34" charset="0"/>
              </a:rPr>
              <a:t>- Prüfung der Salden, aber auch Sicherheiten, Haftungsverhältnisse, Bürgschaften etc.</a:t>
            </a:r>
          </a:p>
          <a:p>
            <a:pPr eaLnBrk="1" hangingPunct="1"/>
            <a:r>
              <a:rPr lang="de-DE" altLang="de-DE" dirty="0">
                <a:latin typeface="Arial" panose="020B0604020202020204" pitchFamily="34" charset="0"/>
              </a:rPr>
              <a:t>- Abgestimmte Vorlage beim IDW sowie im UN-Handbuch </a:t>
            </a: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2">
            <a:extLst>
              <a:ext uri="{FF2B5EF4-FFF2-40B4-BE49-F238E27FC236}">
                <a16:creationId xmlns:a16="http://schemas.microsoft.com/office/drawing/2014/main" id="{4D908C38-255C-47E7-82CC-98CC6CC3C8BB}"/>
              </a:ext>
            </a:extLst>
          </p:cNvPr>
          <p:cNvSpPr>
            <a:spLocks noGrp="1" noRot="1" noChangeAspect="1" noChangeArrowheads="1" noTextEdit="1"/>
          </p:cNvSpPr>
          <p:nvPr>
            <p:ph type="sldImg"/>
          </p:nvPr>
        </p:nvSpPr>
        <p:spPr>
          <a:ln/>
        </p:spPr>
      </p:sp>
      <p:sp>
        <p:nvSpPr>
          <p:cNvPr id="543747" name="Rectangle 3">
            <a:extLst>
              <a:ext uri="{FF2B5EF4-FFF2-40B4-BE49-F238E27FC236}">
                <a16:creationId xmlns:a16="http://schemas.microsoft.com/office/drawing/2014/main" id="{AA89B340-35B4-4C39-8C06-1800A3953B97}"/>
              </a:ext>
            </a:extLst>
          </p:cNvPr>
          <p:cNvSpPr>
            <a:spLocks noGrp="1" noChangeArrowheads="1"/>
          </p:cNvSpPr>
          <p:nvPr>
            <p:ph type="body" idx="1"/>
          </p:nvPr>
        </p:nvSpPr>
        <p:spPr>
          <a:noFill/>
        </p:spPr>
        <p:txBody>
          <a:bodyPr/>
          <a:lstStyle/>
          <a:p>
            <a:pPr eaLnBrk="1" hangingPunct="1"/>
            <a:r>
              <a:rPr lang="de-DE" altLang="de-DE">
                <a:latin typeface="Arial" panose="020B0604020202020204" pitchFamily="34" charset="0"/>
              </a:rPr>
              <a:t>- Grds. Pflicht zur Einholung von Bankbestätigungen</a:t>
            </a:r>
          </a:p>
          <a:p>
            <a:pPr eaLnBrk="1" hangingPunct="1"/>
            <a:r>
              <a:rPr lang="de-DE" altLang="de-DE">
                <a:latin typeface="Arial" panose="020B0604020202020204" pitchFamily="34" charset="0"/>
              </a:rPr>
              <a:t>- Ausnahmefälle (Drei Voraussetzungen: Kein bedeutsames Risiko; Einholung ist unpraktikabel und unwirtschaftlich; relevante intene Kontrollen werden als wirksam beurteilt)</a:t>
            </a:r>
          </a:p>
          <a:p>
            <a:pPr eaLnBrk="1" hangingPunct="1"/>
            <a:r>
              <a:rPr lang="de-DE" altLang="de-DE">
                <a:latin typeface="Arial" panose="020B0604020202020204" pitchFamily="34" charset="0"/>
              </a:rPr>
              <a:t>- Beispiel Einzelhandelsunternehmen (ALDI; LIDL) =&gt; nur Zahlungsverkehr und (Cash Pooling); Bauunternehmungen mit Vor-Ort-Baustellen-Konten </a:t>
            </a:r>
          </a:p>
          <a:p>
            <a:pPr eaLnBrk="1" hangingPunct="1"/>
            <a:r>
              <a:rPr lang="de-DE" altLang="de-DE">
                <a:latin typeface="Arial" panose="020B0604020202020204" pitchFamily="34" charset="0"/>
              </a:rPr>
              <a:t>- Prüfung der Salden, aber auch Sicherheiten, Haftungsverhältnisse, Bürgschaften etc.</a:t>
            </a:r>
          </a:p>
          <a:p>
            <a:pPr eaLnBrk="1" hangingPunct="1"/>
            <a:r>
              <a:rPr lang="de-DE" altLang="de-DE">
                <a:latin typeface="Arial" panose="020B0604020202020204" pitchFamily="34" charset="0"/>
              </a:rPr>
              <a:t>- Abgestimmte Vorlage beim IDW sowie im UN-Handbuch </a:t>
            </a: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Folienbildplatzhalter 1">
            <a:extLst>
              <a:ext uri="{FF2B5EF4-FFF2-40B4-BE49-F238E27FC236}">
                <a16:creationId xmlns:a16="http://schemas.microsoft.com/office/drawing/2014/main" id="{9D0CE5D4-0CCD-4995-B95C-EFEAA9FF99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Notizenplatzhalter 2">
            <a:extLst>
              <a:ext uri="{FF2B5EF4-FFF2-40B4-BE49-F238E27FC236}">
                <a16:creationId xmlns:a16="http://schemas.microsoft.com/office/drawing/2014/main" id="{05E03CBC-862A-45DE-9A18-8555D9D27B12}"/>
              </a:ext>
            </a:extLst>
          </p:cNvPr>
          <p:cNvSpPr>
            <a:spLocks noGrp="1" noChangeArrowheads="1"/>
          </p:cNvSpPr>
          <p:nvPr>
            <p:ph type="body" idx="1"/>
          </p:nvPr>
        </p:nvSpPr>
        <p:spPr>
          <a:noFill/>
        </p:spPr>
        <p:txBody>
          <a:bodyPr/>
          <a:lstStyle/>
          <a:p>
            <a:endParaRPr lang="de-DE" altLang="de-DE">
              <a:cs typeface="Arial" panose="020B0604020202020204" pitchFamily="34" charset="0"/>
            </a:endParaRPr>
          </a:p>
        </p:txBody>
      </p:sp>
      <p:sp>
        <p:nvSpPr>
          <p:cNvPr id="209924" name="Foliennummernplatzhalter 3">
            <a:extLst>
              <a:ext uri="{FF2B5EF4-FFF2-40B4-BE49-F238E27FC236}">
                <a16:creationId xmlns:a16="http://schemas.microsoft.com/office/drawing/2014/main" id="{525A2B7B-FBDA-459D-9B5C-7F0CC11E9602}"/>
              </a:ext>
            </a:extLst>
          </p:cNvPr>
          <p:cNvSpPr>
            <a:spLocks noGrp="1"/>
          </p:cNvSpPr>
          <p:nvPr>
            <p:ph type="sldNum" sz="quarter" idx="5"/>
          </p:nvPr>
        </p:nvSpPr>
        <p:spPr>
          <a:noFill/>
        </p:spPr>
        <p:txBody>
          <a:bodyPr/>
          <a:lstStyle>
            <a:lvl1pPr defTabSz="891715">
              <a:spcBef>
                <a:spcPct val="30000"/>
              </a:spcBef>
              <a:defRPr sz="1300">
                <a:solidFill>
                  <a:schemeClr val="tx1"/>
                </a:solidFill>
                <a:latin typeface="Calibri" panose="020F0502020204030204" pitchFamily="34" charset="0"/>
                <a:cs typeface="Arial" panose="020B0604020202020204" pitchFamily="34" charset="0"/>
              </a:defRPr>
            </a:lvl1pPr>
            <a:lvl2pPr marL="737808" indent="-282429" defTabSz="891715">
              <a:spcBef>
                <a:spcPct val="30000"/>
              </a:spcBef>
              <a:defRPr sz="1300">
                <a:solidFill>
                  <a:schemeClr val="tx1"/>
                </a:solidFill>
                <a:latin typeface="Calibri" panose="020F0502020204030204" pitchFamily="34" charset="0"/>
                <a:cs typeface="Arial" panose="020B0604020202020204" pitchFamily="34" charset="0"/>
              </a:defRPr>
            </a:lvl2pPr>
            <a:lvl3pPr marL="1136063" indent="-225309" defTabSz="891715">
              <a:spcBef>
                <a:spcPct val="30000"/>
              </a:spcBef>
              <a:defRPr sz="1300">
                <a:solidFill>
                  <a:schemeClr val="tx1"/>
                </a:solidFill>
                <a:latin typeface="Calibri" panose="020F0502020204030204" pitchFamily="34" charset="0"/>
                <a:cs typeface="Arial" panose="020B0604020202020204" pitchFamily="34" charset="0"/>
              </a:defRPr>
            </a:lvl3pPr>
            <a:lvl4pPr marL="1589855" indent="-225309" defTabSz="891715">
              <a:spcBef>
                <a:spcPct val="30000"/>
              </a:spcBef>
              <a:defRPr sz="1300">
                <a:solidFill>
                  <a:schemeClr val="tx1"/>
                </a:solidFill>
                <a:latin typeface="Calibri" panose="020F0502020204030204" pitchFamily="34" charset="0"/>
                <a:cs typeface="Arial" panose="020B0604020202020204" pitchFamily="34" charset="0"/>
              </a:defRPr>
            </a:lvl4pPr>
            <a:lvl5pPr marL="2045232" indent="-225309" defTabSz="891715">
              <a:spcBef>
                <a:spcPct val="30000"/>
              </a:spcBef>
              <a:defRPr sz="1300">
                <a:solidFill>
                  <a:schemeClr val="tx1"/>
                </a:solidFill>
                <a:latin typeface="Calibri" panose="020F0502020204030204" pitchFamily="34" charset="0"/>
                <a:cs typeface="Arial" panose="020B0604020202020204" pitchFamily="34" charset="0"/>
              </a:defRPr>
            </a:lvl5pPr>
            <a:lvl6pPr marL="2502196"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6pPr>
            <a:lvl7pPr marL="2959161"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7pPr>
            <a:lvl8pPr marL="3416122"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8pPr>
            <a:lvl9pPr marL="3873088"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9pPr>
          </a:lstStyle>
          <a:p>
            <a:pPr>
              <a:spcBef>
                <a:spcPct val="0"/>
              </a:spcBef>
            </a:pPr>
            <a:fld id="{EA3D75B3-C0B4-4AF2-9F72-2FF9B464BBA4}" type="slidenum">
              <a:rPr lang="de-DE" altLang="de-DE" sz="1400"/>
              <a:pPr>
                <a:spcBef>
                  <a:spcPct val="0"/>
                </a:spcBef>
              </a:pPr>
              <a:t>241</a:t>
            </a:fld>
            <a:endParaRPr lang="de-DE" altLang="de-DE" sz="1400"/>
          </a:p>
        </p:txBody>
      </p:sp>
    </p:spTree>
    <p:extLst>
      <p:ext uri="{BB962C8B-B14F-4D97-AF65-F5344CB8AC3E}">
        <p14:creationId xmlns:p14="http://schemas.microsoft.com/office/powerpoint/2010/main" val="3321159739"/>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a:extLst>
              <a:ext uri="{FF2B5EF4-FFF2-40B4-BE49-F238E27FC236}">
                <a16:creationId xmlns:a16="http://schemas.microsoft.com/office/drawing/2014/main" id="{3BE888DD-7F37-45BC-8F07-2F8D89A5C6E5}"/>
              </a:ext>
            </a:extLst>
          </p:cNvPr>
          <p:cNvSpPr>
            <a:spLocks noGrp="1" noRot="1" noChangeAspect="1" noChangeArrowheads="1" noTextEdit="1"/>
          </p:cNvSpPr>
          <p:nvPr>
            <p:ph type="sldImg"/>
          </p:nvPr>
        </p:nvSpPr>
        <p:spPr>
          <a:ln/>
        </p:spPr>
      </p:sp>
      <p:sp>
        <p:nvSpPr>
          <p:cNvPr id="52227" name="Notizenplatzhalter 2">
            <a:extLst>
              <a:ext uri="{FF2B5EF4-FFF2-40B4-BE49-F238E27FC236}">
                <a16:creationId xmlns:a16="http://schemas.microsoft.com/office/drawing/2014/main" id="{56523954-2DCF-4031-BA1D-ADF0D4D30CB5}"/>
              </a:ext>
            </a:extLst>
          </p:cNvPr>
          <p:cNvSpPr>
            <a:spLocks noGrp="1" noChangeArrowheads="1"/>
          </p:cNvSpPr>
          <p:nvPr>
            <p:ph type="body" idx="1"/>
          </p:nvPr>
        </p:nvSpPr>
        <p:spPr>
          <a:noFill/>
        </p:spPr>
        <p:txBody>
          <a:bodyPr/>
          <a:lstStyle/>
          <a:p>
            <a:pPr marL="0" lvl="1"/>
            <a:r>
              <a:rPr lang="de-DE" altLang="de-DE" sz="1600">
                <a:latin typeface="Arial" panose="020B0604020202020204" pitchFamily="34" charset="0"/>
              </a:rPr>
              <a:t>Darüber hinausbestehen für Berufsangehörige weitere </a:t>
            </a:r>
            <a:r>
              <a:rPr lang="de-DE" altLang="de-DE" sz="1800" b="1">
                <a:latin typeface="Arial" panose="020B0604020202020204" pitchFamily="34" charset="0"/>
              </a:rPr>
              <a:t>Spezialgesetze</a:t>
            </a:r>
            <a:r>
              <a:rPr lang="de-DE" altLang="de-DE" sz="1600">
                <a:latin typeface="Arial" panose="020B0604020202020204" pitchFamily="34" charset="0"/>
              </a:rPr>
              <a:t>, die aber nicht direkt für die Abschlussprüfung relevant sind</a:t>
            </a:r>
          </a:p>
          <a:p>
            <a:endParaRPr lang="de-DE" altLang="de-DE">
              <a:latin typeface="Arial" panose="020B0604020202020204" pitchFamily="34" charset="0"/>
            </a:endParaRPr>
          </a:p>
        </p:txBody>
      </p:sp>
      <p:sp>
        <p:nvSpPr>
          <p:cNvPr id="52228" name="Foliennummernplatzhalter 3">
            <a:extLst>
              <a:ext uri="{FF2B5EF4-FFF2-40B4-BE49-F238E27FC236}">
                <a16:creationId xmlns:a16="http://schemas.microsoft.com/office/drawing/2014/main" id="{13E76F3A-6F34-4C88-B2E9-D8B5F5EAC0A9}"/>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1137DC-9CBC-48A0-9B6C-FBAC5BDED1D8}" type="slidenum">
              <a:rPr lang="de-DE" altLang="de-DE" sz="1400"/>
              <a:pPr>
                <a:spcBef>
                  <a:spcPct val="0"/>
                </a:spcBef>
              </a:pPr>
              <a:t>242</a:t>
            </a:fld>
            <a:endParaRPr lang="de-DE" altLang="de-DE" sz="1400"/>
          </a:p>
        </p:txBody>
      </p:sp>
    </p:spTree>
    <p:extLst>
      <p:ext uri="{BB962C8B-B14F-4D97-AF65-F5344CB8AC3E}">
        <p14:creationId xmlns:p14="http://schemas.microsoft.com/office/powerpoint/2010/main" val="2330196752"/>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Rectangle 2">
            <a:extLst>
              <a:ext uri="{FF2B5EF4-FFF2-40B4-BE49-F238E27FC236}">
                <a16:creationId xmlns:a16="http://schemas.microsoft.com/office/drawing/2014/main" id="{DA387E91-3258-4B12-85B6-F62103DBEC8F}"/>
              </a:ext>
            </a:extLst>
          </p:cNvPr>
          <p:cNvSpPr>
            <a:spLocks noGrp="1" noRot="1" noChangeAspect="1" noChangeArrowheads="1" noTextEdit="1"/>
          </p:cNvSpPr>
          <p:nvPr>
            <p:ph type="sldImg"/>
          </p:nvPr>
        </p:nvSpPr>
        <p:spPr>
          <a:ln/>
        </p:spPr>
      </p:sp>
      <p:sp>
        <p:nvSpPr>
          <p:cNvPr id="547843" name="Rectangle 3">
            <a:extLst>
              <a:ext uri="{FF2B5EF4-FFF2-40B4-BE49-F238E27FC236}">
                <a16:creationId xmlns:a16="http://schemas.microsoft.com/office/drawing/2014/main" id="{2FD20FFD-E727-41A0-AE07-7DF0CB849F4E}"/>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Folienbildplatzhalter 1">
            <a:extLst>
              <a:ext uri="{FF2B5EF4-FFF2-40B4-BE49-F238E27FC236}">
                <a16:creationId xmlns:a16="http://schemas.microsoft.com/office/drawing/2014/main" id="{C7A7F356-D710-4B1A-9D70-DF8B1AE614E3}"/>
              </a:ext>
            </a:extLst>
          </p:cNvPr>
          <p:cNvSpPr>
            <a:spLocks noGrp="1" noRot="1" noChangeAspect="1" noChangeArrowheads="1" noTextEdit="1"/>
          </p:cNvSpPr>
          <p:nvPr>
            <p:ph type="sldImg"/>
          </p:nvPr>
        </p:nvSpPr>
        <p:spPr>
          <a:ln/>
        </p:spPr>
      </p:sp>
      <p:sp>
        <p:nvSpPr>
          <p:cNvPr id="549891" name="Notizenplatzhalter 2">
            <a:extLst>
              <a:ext uri="{FF2B5EF4-FFF2-40B4-BE49-F238E27FC236}">
                <a16:creationId xmlns:a16="http://schemas.microsoft.com/office/drawing/2014/main" id="{EBCA8457-DF32-4865-875C-A827880624DE}"/>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549892" name="Foliennummernplatzhalter 3">
            <a:extLst>
              <a:ext uri="{FF2B5EF4-FFF2-40B4-BE49-F238E27FC236}">
                <a16:creationId xmlns:a16="http://schemas.microsoft.com/office/drawing/2014/main" id="{A5E522F4-C61E-41D4-8189-A55E1F2CC904}"/>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3DB891-A3CE-4315-8459-4138275C2E22}" type="slidenum">
              <a:rPr lang="de-DE" altLang="de-DE" sz="1400"/>
              <a:pPr>
                <a:spcBef>
                  <a:spcPct val="0"/>
                </a:spcBef>
              </a:pPr>
              <a:t>244</a:t>
            </a:fld>
            <a:endParaRPr lang="de-DE" altLang="de-DE" sz="1400"/>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2">
            <a:extLst>
              <a:ext uri="{FF2B5EF4-FFF2-40B4-BE49-F238E27FC236}">
                <a16:creationId xmlns:a16="http://schemas.microsoft.com/office/drawing/2014/main" id="{5492F1A7-5AC3-4E9A-9CE9-1BC904913ECA}"/>
              </a:ext>
            </a:extLst>
          </p:cNvPr>
          <p:cNvSpPr>
            <a:spLocks noGrp="1" noRot="1" noChangeAspect="1" noChangeArrowheads="1" noTextEdit="1"/>
          </p:cNvSpPr>
          <p:nvPr>
            <p:ph type="sldImg"/>
          </p:nvPr>
        </p:nvSpPr>
        <p:spPr>
          <a:xfrm>
            <a:off x="79375" y="755650"/>
            <a:ext cx="6575425" cy="3698875"/>
          </a:xfrm>
          <a:ln/>
        </p:spPr>
      </p:sp>
      <p:sp>
        <p:nvSpPr>
          <p:cNvPr id="558083" name="Rectangle 3">
            <a:extLst>
              <a:ext uri="{FF2B5EF4-FFF2-40B4-BE49-F238E27FC236}">
                <a16:creationId xmlns:a16="http://schemas.microsoft.com/office/drawing/2014/main" id="{1105E8C0-01CC-463A-9469-2BF361FF7119}"/>
              </a:ext>
            </a:extLst>
          </p:cNvPr>
          <p:cNvSpPr>
            <a:spLocks noGrp="1" noChangeArrowheads="1"/>
          </p:cNvSpPr>
          <p:nvPr>
            <p:ph type="body" idx="1"/>
          </p:nvPr>
        </p:nvSpPr>
        <p:spPr>
          <a:xfrm>
            <a:off x="896939" y="4686301"/>
            <a:ext cx="4941887" cy="4438650"/>
          </a:xfrm>
          <a:noFill/>
        </p:spPr>
        <p:txBody>
          <a:bodyPr lIns="88435" tIns="44216" rIns="88435" bIns="44216"/>
          <a:lstStyle/>
          <a:p>
            <a:pPr marL="171424" indent="-171424"/>
            <a:endParaRPr lang="de-DE" altLang="de-DE">
              <a:latin typeface="Arial" panose="020B0604020202020204" pitchFamily="34" charset="0"/>
            </a:endParaRPr>
          </a:p>
        </p:txBody>
      </p:sp>
      <p:sp>
        <p:nvSpPr>
          <p:cNvPr id="558084" name="Text Box 4">
            <a:extLst>
              <a:ext uri="{FF2B5EF4-FFF2-40B4-BE49-F238E27FC236}">
                <a16:creationId xmlns:a16="http://schemas.microsoft.com/office/drawing/2014/main" id="{084EBC37-702E-44B4-B5E5-8B1355232259}"/>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415" tIns="44206" rIns="88415" bIns="44206">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a:extLst>
              <a:ext uri="{FF2B5EF4-FFF2-40B4-BE49-F238E27FC236}">
                <a16:creationId xmlns:a16="http://schemas.microsoft.com/office/drawing/2014/main" id="{38D09DB5-AD84-4E47-A5A9-16AB508E4BA4}"/>
              </a:ext>
            </a:extLst>
          </p:cNvPr>
          <p:cNvSpPr>
            <a:spLocks noGrp="1" noRot="1" noChangeAspect="1" noChangeArrowheads="1" noTextEdit="1"/>
          </p:cNvSpPr>
          <p:nvPr>
            <p:ph type="sldImg"/>
          </p:nvPr>
        </p:nvSpPr>
        <p:spPr>
          <a:xfrm>
            <a:off x="79375" y="755650"/>
            <a:ext cx="6575425" cy="3698875"/>
          </a:xfrm>
          <a:ln/>
        </p:spPr>
      </p:sp>
      <p:sp>
        <p:nvSpPr>
          <p:cNvPr id="562179" name="Rectangle 3">
            <a:extLst>
              <a:ext uri="{FF2B5EF4-FFF2-40B4-BE49-F238E27FC236}">
                <a16:creationId xmlns:a16="http://schemas.microsoft.com/office/drawing/2014/main" id="{D88D72AF-C3C7-4686-A8D2-EC2FC3491C05}"/>
              </a:ext>
            </a:extLst>
          </p:cNvPr>
          <p:cNvSpPr>
            <a:spLocks noGrp="1" noChangeArrowheads="1"/>
          </p:cNvSpPr>
          <p:nvPr>
            <p:ph type="body" idx="1"/>
          </p:nvPr>
        </p:nvSpPr>
        <p:spPr>
          <a:xfrm>
            <a:off x="896939" y="4686301"/>
            <a:ext cx="4941887" cy="4438650"/>
          </a:xfrm>
          <a:noFill/>
        </p:spPr>
        <p:txBody>
          <a:bodyPr lIns="88435" tIns="44216" rIns="88435" bIns="44216"/>
          <a:lstStyle/>
          <a:p>
            <a:pPr marL="171424" indent="-171424"/>
            <a:endParaRPr lang="de-DE" altLang="de-DE">
              <a:latin typeface="Arial" panose="020B0604020202020204" pitchFamily="34" charset="0"/>
            </a:endParaRPr>
          </a:p>
        </p:txBody>
      </p:sp>
      <p:sp>
        <p:nvSpPr>
          <p:cNvPr id="562180" name="Text Box 4">
            <a:extLst>
              <a:ext uri="{FF2B5EF4-FFF2-40B4-BE49-F238E27FC236}">
                <a16:creationId xmlns:a16="http://schemas.microsoft.com/office/drawing/2014/main" id="{1C930864-7270-4A16-8BBF-68304A094F7B}"/>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415" tIns="44206" rIns="88415" bIns="44206">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Folienbildplatzhalter 1">
            <a:extLst>
              <a:ext uri="{FF2B5EF4-FFF2-40B4-BE49-F238E27FC236}">
                <a16:creationId xmlns:a16="http://schemas.microsoft.com/office/drawing/2014/main" id="{9555E00F-9703-4833-9373-751790506FE7}"/>
              </a:ext>
            </a:extLst>
          </p:cNvPr>
          <p:cNvSpPr>
            <a:spLocks noGrp="1" noRot="1" noChangeAspect="1" noChangeArrowheads="1" noTextEdit="1"/>
          </p:cNvSpPr>
          <p:nvPr>
            <p:ph type="sldImg"/>
          </p:nvPr>
        </p:nvSpPr>
        <p:spPr>
          <a:ln/>
        </p:spPr>
      </p:sp>
      <p:sp>
        <p:nvSpPr>
          <p:cNvPr id="564227" name="Notizenplatzhalter 2">
            <a:extLst>
              <a:ext uri="{FF2B5EF4-FFF2-40B4-BE49-F238E27FC236}">
                <a16:creationId xmlns:a16="http://schemas.microsoft.com/office/drawing/2014/main" id="{30CE6BAF-5B64-42D8-AB87-9A580B23F498}"/>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564228" name="Foliennummernplatzhalter 3">
            <a:extLst>
              <a:ext uri="{FF2B5EF4-FFF2-40B4-BE49-F238E27FC236}">
                <a16:creationId xmlns:a16="http://schemas.microsoft.com/office/drawing/2014/main" id="{FB6DE447-6FD7-4B5B-B59A-14FD4F125927}"/>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4D0ECAC-0A97-459E-B3B4-8F94CEF3BC56}" type="slidenum">
              <a:rPr lang="de-DE" altLang="de-DE" smtClean="0"/>
              <a:pPr/>
              <a:t>248</a:t>
            </a:fld>
            <a:endParaRPr lang="de-DE" altLang="de-DE"/>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2">
            <a:extLst>
              <a:ext uri="{FF2B5EF4-FFF2-40B4-BE49-F238E27FC236}">
                <a16:creationId xmlns:a16="http://schemas.microsoft.com/office/drawing/2014/main" id="{9FD5E007-C203-4EE3-84A9-E74EA06C91FA}"/>
              </a:ext>
            </a:extLst>
          </p:cNvPr>
          <p:cNvSpPr>
            <a:spLocks noGrp="1" noRot="1" noChangeAspect="1" noChangeArrowheads="1" noTextEdit="1"/>
          </p:cNvSpPr>
          <p:nvPr>
            <p:ph type="sldImg"/>
          </p:nvPr>
        </p:nvSpPr>
        <p:spPr>
          <a:xfrm>
            <a:off x="79375" y="755650"/>
            <a:ext cx="6575425" cy="3698875"/>
          </a:xfrm>
          <a:ln/>
        </p:spPr>
      </p:sp>
      <p:sp>
        <p:nvSpPr>
          <p:cNvPr id="566275" name="Rectangle 3">
            <a:extLst>
              <a:ext uri="{FF2B5EF4-FFF2-40B4-BE49-F238E27FC236}">
                <a16:creationId xmlns:a16="http://schemas.microsoft.com/office/drawing/2014/main" id="{B8BB9C7A-D689-47C4-9912-1E1E6A42D1B8}"/>
              </a:ext>
            </a:extLst>
          </p:cNvPr>
          <p:cNvSpPr>
            <a:spLocks noGrp="1" noChangeArrowheads="1"/>
          </p:cNvSpPr>
          <p:nvPr>
            <p:ph type="body" idx="1"/>
          </p:nvPr>
        </p:nvSpPr>
        <p:spPr>
          <a:xfrm>
            <a:off x="896939" y="4686301"/>
            <a:ext cx="4941887" cy="4438650"/>
          </a:xfrm>
          <a:noFill/>
        </p:spPr>
        <p:txBody>
          <a:bodyPr lIns="88435" tIns="44216" rIns="88435" bIns="44216"/>
          <a:lstStyle/>
          <a:p>
            <a:pPr marL="171424" indent="-171424"/>
            <a:endParaRPr lang="de-DE" altLang="de-DE">
              <a:latin typeface="Arial" panose="020B0604020202020204" pitchFamily="34" charset="0"/>
            </a:endParaRPr>
          </a:p>
        </p:txBody>
      </p:sp>
      <p:sp>
        <p:nvSpPr>
          <p:cNvPr id="566276" name="Text Box 4">
            <a:extLst>
              <a:ext uri="{FF2B5EF4-FFF2-40B4-BE49-F238E27FC236}">
                <a16:creationId xmlns:a16="http://schemas.microsoft.com/office/drawing/2014/main" id="{D7A0CEC8-F5E3-43D5-A70D-E2AF9EEFCE99}"/>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415" tIns="44206" rIns="88415" bIns="44206">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Folienbildplatzhalter 1">
            <a:extLst>
              <a:ext uri="{FF2B5EF4-FFF2-40B4-BE49-F238E27FC236}">
                <a16:creationId xmlns:a16="http://schemas.microsoft.com/office/drawing/2014/main" id="{9DBBABF1-FEE2-43B6-B80F-185EC26C2F44}"/>
              </a:ext>
            </a:extLst>
          </p:cNvPr>
          <p:cNvSpPr>
            <a:spLocks noGrp="1" noRot="1" noChangeAspect="1" noChangeArrowheads="1" noTextEdit="1"/>
          </p:cNvSpPr>
          <p:nvPr>
            <p:ph type="sldImg"/>
          </p:nvPr>
        </p:nvSpPr>
        <p:spPr>
          <a:ln/>
        </p:spPr>
      </p:sp>
      <p:sp>
        <p:nvSpPr>
          <p:cNvPr id="568323" name="Notizenplatzhalter 2">
            <a:extLst>
              <a:ext uri="{FF2B5EF4-FFF2-40B4-BE49-F238E27FC236}">
                <a16:creationId xmlns:a16="http://schemas.microsoft.com/office/drawing/2014/main" id="{0706DFA7-10B0-4C32-AF72-59B34E40A8C7}"/>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568324" name="Foliennummernplatzhalter 3">
            <a:extLst>
              <a:ext uri="{FF2B5EF4-FFF2-40B4-BE49-F238E27FC236}">
                <a16:creationId xmlns:a16="http://schemas.microsoft.com/office/drawing/2014/main" id="{F7F09FF7-7486-4AFF-AF65-AAC00C392B3A}"/>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0B878B7-FD91-403C-900E-6736CB631A69}" type="slidenum">
              <a:rPr lang="de-DE" altLang="de-DE" smtClean="0"/>
              <a:pPr/>
              <a:t>250</a:t>
            </a:fld>
            <a:endParaRPr lang="de-DE" altLang="de-DE"/>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Folienbildplatzhalter 1">
            <a:extLst>
              <a:ext uri="{FF2B5EF4-FFF2-40B4-BE49-F238E27FC236}">
                <a16:creationId xmlns:a16="http://schemas.microsoft.com/office/drawing/2014/main" id="{9D72333F-FC41-40A9-8847-92E62034C0D5}"/>
              </a:ext>
            </a:extLst>
          </p:cNvPr>
          <p:cNvSpPr>
            <a:spLocks noGrp="1" noRot="1" noChangeAspect="1" noChangeArrowheads="1" noTextEdit="1"/>
          </p:cNvSpPr>
          <p:nvPr>
            <p:ph type="sldImg"/>
          </p:nvPr>
        </p:nvSpPr>
        <p:spPr>
          <a:ln/>
        </p:spPr>
      </p:sp>
      <p:sp>
        <p:nvSpPr>
          <p:cNvPr id="570371" name="Notizenplatzhalter 2">
            <a:extLst>
              <a:ext uri="{FF2B5EF4-FFF2-40B4-BE49-F238E27FC236}">
                <a16:creationId xmlns:a16="http://schemas.microsoft.com/office/drawing/2014/main" id="{1E319A64-4FF7-493F-A321-83A46E3BB7EE}"/>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570372" name="Foliennummernplatzhalter 3">
            <a:extLst>
              <a:ext uri="{FF2B5EF4-FFF2-40B4-BE49-F238E27FC236}">
                <a16:creationId xmlns:a16="http://schemas.microsoft.com/office/drawing/2014/main" id="{DBDC6BC6-2FE3-45AB-9734-BCEE41D6C7F3}"/>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1934A07-8302-493D-B669-64030C20BD61}" type="slidenum">
              <a:rPr lang="de-DE" altLang="de-DE" smtClean="0"/>
              <a:pPr/>
              <a:t>251</a:t>
            </a:fld>
            <a:endParaRPr lang="de-DE" altLang="de-DE"/>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Folienbildplatzhalter 1">
            <a:extLst>
              <a:ext uri="{FF2B5EF4-FFF2-40B4-BE49-F238E27FC236}">
                <a16:creationId xmlns:a16="http://schemas.microsoft.com/office/drawing/2014/main" id="{6D01A320-9A10-4F8D-94AF-BC01AF05B8C6}"/>
              </a:ext>
            </a:extLst>
          </p:cNvPr>
          <p:cNvSpPr>
            <a:spLocks noGrp="1" noRot="1" noChangeAspect="1" noChangeArrowheads="1" noTextEdit="1"/>
          </p:cNvSpPr>
          <p:nvPr>
            <p:ph type="sldImg"/>
          </p:nvPr>
        </p:nvSpPr>
        <p:spPr>
          <a:ln/>
        </p:spPr>
      </p:sp>
      <p:sp>
        <p:nvSpPr>
          <p:cNvPr id="572419" name="Notizenplatzhalter 2">
            <a:extLst>
              <a:ext uri="{FF2B5EF4-FFF2-40B4-BE49-F238E27FC236}">
                <a16:creationId xmlns:a16="http://schemas.microsoft.com/office/drawing/2014/main" id="{E503BCC5-BE3D-4D0E-9D47-F9EBA75EA895}"/>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572420" name="Foliennummernplatzhalter 3">
            <a:extLst>
              <a:ext uri="{FF2B5EF4-FFF2-40B4-BE49-F238E27FC236}">
                <a16:creationId xmlns:a16="http://schemas.microsoft.com/office/drawing/2014/main" id="{59FCF4AE-C244-4E05-AA90-40C4F4ED117C}"/>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B469923-A70A-463B-8918-3E9643D11D73}" type="slidenum">
              <a:rPr lang="de-DE" altLang="de-DE" smtClean="0"/>
              <a:pPr/>
              <a:t>252</a:t>
            </a:fld>
            <a:endParaRPr lang="de-DE" altLang="de-DE"/>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2">
            <a:extLst>
              <a:ext uri="{FF2B5EF4-FFF2-40B4-BE49-F238E27FC236}">
                <a16:creationId xmlns:a16="http://schemas.microsoft.com/office/drawing/2014/main" id="{A68BBECE-522A-40FE-BEBA-0A482F00A5B9}"/>
              </a:ext>
            </a:extLst>
          </p:cNvPr>
          <p:cNvSpPr>
            <a:spLocks noGrp="1" noRot="1" noChangeAspect="1" noChangeArrowheads="1" noTextEdit="1"/>
          </p:cNvSpPr>
          <p:nvPr>
            <p:ph type="sldImg"/>
          </p:nvPr>
        </p:nvSpPr>
        <p:spPr>
          <a:xfrm>
            <a:off x="79375" y="755650"/>
            <a:ext cx="6575425" cy="3698875"/>
          </a:xfrm>
          <a:ln/>
        </p:spPr>
      </p:sp>
      <p:sp>
        <p:nvSpPr>
          <p:cNvPr id="578563" name="Rectangle 3">
            <a:extLst>
              <a:ext uri="{FF2B5EF4-FFF2-40B4-BE49-F238E27FC236}">
                <a16:creationId xmlns:a16="http://schemas.microsoft.com/office/drawing/2014/main" id="{48193D1A-C7FF-4836-96B4-CCA287BCC0E2}"/>
              </a:ext>
            </a:extLst>
          </p:cNvPr>
          <p:cNvSpPr>
            <a:spLocks noGrp="1" noChangeArrowheads="1"/>
          </p:cNvSpPr>
          <p:nvPr>
            <p:ph type="body" idx="1"/>
          </p:nvPr>
        </p:nvSpPr>
        <p:spPr>
          <a:xfrm>
            <a:off x="896939" y="4686301"/>
            <a:ext cx="4941887" cy="4438650"/>
          </a:xfrm>
          <a:noFill/>
        </p:spPr>
        <p:txBody>
          <a:bodyPr lIns="88435" tIns="44216" rIns="88435" bIns="44216"/>
          <a:lstStyle/>
          <a:p>
            <a:pPr marL="171424" indent="-171424"/>
            <a:endParaRPr lang="de-DE" altLang="de-DE">
              <a:latin typeface="Arial" panose="020B0604020202020204" pitchFamily="34" charset="0"/>
            </a:endParaRPr>
          </a:p>
        </p:txBody>
      </p:sp>
      <p:sp>
        <p:nvSpPr>
          <p:cNvPr id="578564" name="Text Box 4">
            <a:extLst>
              <a:ext uri="{FF2B5EF4-FFF2-40B4-BE49-F238E27FC236}">
                <a16:creationId xmlns:a16="http://schemas.microsoft.com/office/drawing/2014/main" id="{65059B20-A37C-4A12-8E85-E3B21B20AFFC}"/>
              </a:ext>
            </a:extLst>
          </p:cNvPr>
          <p:cNvSpPr txBox="1">
            <a:spLocks noChangeArrowheads="1"/>
          </p:cNvSpPr>
          <p:nvPr/>
        </p:nvSpPr>
        <p:spPr bwMode="auto">
          <a:xfrm>
            <a:off x="1676400" y="327025"/>
            <a:ext cx="3382963" cy="338138"/>
          </a:xfrm>
          <a:prstGeom prst="rect">
            <a:avLst/>
          </a:prstGeom>
          <a:noFill/>
          <a:ln>
            <a:noFill/>
          </a:ln>
          <a:effectLst/>
          <a:extLst>
            <a:ext uri="{909E8E84-426E-40DD-AFC4-6F175D3DCCD1}">
              <a14:hiddenFill xmlns:a14="http://schemas.microsoft.com/office/drawing/2010/main">
                <a:gradFill rotWithShape="0">
                  <a:gsLst>
                    <a:gs pos="0">
                      <a:srgbClr val="FFFF00"/>
                    </a:gs>
                    <a:gs pos="100000">
                      <a:schemeClr val="bg1"/>
                    </a:gs>
                  </a:gsLst>
                  <a:lin ang="5400000" scaled="1"/>
                </a:gra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415" tIns="44206" rIns="88415" bIns="44206">
            <a:spAutoFit/>
          </a:bodyPr>
          <a:lstStyle>
            <a:lvl1pPr defTabSz="900113">
              <a:spcBef>
                <a:spcPct val="30000"/>
              </a:spcBef>
              <a:defRPr sz="1200">
                <a:solidFill>
                  <a:schemeClr val="tx1"/>
                </a:solidFill>
                <a:latin typeface="Arial" panose="020B0604020202020204" pitchFamily="34" charset="0"/>
              </a:defRPr>
            </a:lvl1pPr>
            <a:lvl2pPr marL="742950" indent="-285750" defTabSz="900113">
              <a:spcBef>
                <a:spcPct val="30000"/>
              </a:spcBef>
              <a:defRPr sz="1200">
                <a:solidFill>
                  <a:schemeClr val="tx1"/>
                </a:solidFill>
                <a:latin typeface="Arial" panose="020B0604020202020204" pitchFamily="34" charset="0"/>
              </a:defRPr>
            </a:lvl2pPr>
            <a:lvl3pPr marL="1143000" indent="-228600" defTabSz="900113">
              <a:spcBef>
                <a:spcPct val="30000"/>
              </a:spcBef>
              <a:defRPr sz="1200">
                <a:solidFill>
                  <a:schemeClr val="tx1"/>
                </a:solidFill>
                <a:latin typeface="Arial" panose="020B0604020202020204" pitchFamily="34" charset="0"/>
              </a:defRPr>
            </a:lvl3pPr>
            <a:lvl4pPr marL="1600200" indent="-228600" defTabSz="900113">
              <a:spcBef>
                <a:spcPct val="30000"/>
              </a:spcBef>
              <a:defRPr sz="1200">
                <a:solidFill>
                  <a:schemeClr val="tx1"/>
                </a:solidFill>
                <a:latin typeface="Arial" panose="020B0604020202020204" pitchFamily="34" charset="0"/>
              </a:defRPr>
            </a:lvl4pPr>
            <a:lvl5pPr marL="2057400" indent="-228600" defTabSz="900113">
              <a:spcBef>
                <a:spcPct val="30000"/>
              </a:spcBef>
              <a:defRPr sz="1200">
                <a:solidFill>
                  <a:schemeClr val="tx1"/>
                </a:solidFill>
                <a:latin typeface="Arial" panose="020B0604020202020204" pitchFamily="34" charset="0"/>
              </a:defRPr>
            </a:lvl5pPr>
            <a:lvl6pPr marL="2514600" indent="-228600" defTabSz="9001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001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001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00113" eaLnBrk="0" fontAlgn="base" hangingPunct="0">
              <a:spcBef>
                <a:spcPct val="30000"/>
              </a:spcBef>
              <a:spcAft>
                <a:spcPct val="0"/>
              </a:spcAft>
              <a:defRPr sz="1200">
                <a:solidFill>
                  <a:schemeClr val="tx1"/>
                </a:solidFill>
                <a:latin typeface="Arial" panose="020B0604020202020204" pitchFamily="34" charset="0"/>
              </a:defRPr>
            </a:lvl9pPr>
          </a:lstStyle>
          <a:p>
            <a:pPr algn="ctr" eaLnBrk="1" hangingPunct="1">
              <a:spcBef>
                <a:spcPct val="0"/>
              </a:spcBef>
            </a:pPr>
            <a:r>
              <a:rPr lang="de-DE" altLang="de-DE" sz="1600" b="1">
                <a:sym typeface="Wingdings" panose="05000000000000000000" pitchFamily="2" charset="2"/>
              </a:rPr>
              <a:t>Bob </a:t>
            </a: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a:extLst>
              <a:ext uri="{FF2B5EF4-FFF2-40B4-BE49-F238E27FC236}">
                <a16:creationId xmlns:a16="http://schemas.microsoft.com/office/drawing/2014/main" id="{BAFF4209-970A-4A03-B50F-E0B729960F48}"/>
              </a:ext>
            </a:extLst>
          </p:cNvPr>
          <p:cNvSpPr>
            <a:spLocks noGrp="1" noRot="1" noChangeAspect="1" noChangeArrowheads="1" noTextEdit="1"/>
          </p:cNvSpPr>
          <p:nvPr>
            <p:ph type="sldImg"/>
          </p:nvPr>
        </p:nvSpPr>
        <p:spPr>
          <a:ln/>
        </p:spPr>
      </p:sp>
      <p:sp>
        <p:nvSpPr>
          <p:cNvPr id="33795" name="Notizenplatzhalter 2">
            <a:extLst>
              <a:ext uri="{FF2B5EF4-FFF2-40B4-BE49-F238E27FC236}">
                <a16:creationId xmlns:a16="http://schemas.microsoft.com/office/drawing/2014/main" id="{FFD4D84A-0DE6-416C-9FE3-267A4186FC9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3796" name="Foliennummernplatzhalter 3">
            <a:extLst>
              <a:ext uri="{FF2B5EF4-FFF2-40B4-BE49-F238E27FC236}">
                <a16:creationId xmlns:a16="http://schemas.microsoft.com/office/drawing/2014/main" id="{FEC0302F-4171-499C-A473-210873657061}"/>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A313A8-BEA2-4B8F-8147-FDE156CF7082}" type="slidenum">
              <a:rPr lang="de-DE" altLang="de-DE" sz="1400"/>
              <a:pPr>
                <a:spcBef>
                  <a:spcPct val="0"/>
                </a:spcBef>
              </a:pPr>
              <a:t>254</a:t>
            </a:fld>
            <a:endParaRPr lang="de-DE" altLang="de-DE" sz="1400"/>
          </a:p>
        </p:txBody>
      </p:sp>
    </p:spTree>
    <p:extLst>
      <p:ext uri="{BB962C8B-B14F-4D97-AF65-F5344CB8AC3E}">
        <p14:creationId xmlns:p14="http://schemas.microsoft.com/office/powerpoint/2010/main" val="3204331050"/>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Folienbildplatzhalter 1">
            <a:extLst>
              <a:ext uri="{FF2B5EF4-FFF2-40B4-BE49-F238E27FC236}">
                <a16:creationId xmlns:a16="http://schemas.microsoft.com/office/drawing/2014/main" id="{9D0CE5D4-0CCD-4995-B95C-EFEAA9FF99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Notizenplatzhalter 2">
            <a:extLst>
              <a:ext uri="{FF2B5EF4-FFF2-40B4-BE49-F238E27FC236}">
                <a16:creationId xmlns:a16="http://schemas.microsoft.com/office/drawing/2014/main" id="{05E03CBC-862A-45DE-9A18-8555D9D27B12}"/>
              </a:ext>
            </a:extLst>
          </p:cNvPr>
          <p:cNvSpPr>
            <a:spLocks noGrp="1" noChangeArrowheads="1"/>
          </p:cNvSpPr>
          <p:nvPr>
            <p:ph type="body" idx="1"/>
          </p:nvPr>
        </p:nvSpPr>
        <p:spPr>
          <a:noFill/>
        </p:spPr>
        <p:txBody>
          <a:bodyPr/>
          <a:lstStyle/>
          <a:p>
            <a:endParaRPr lang="de-DE" altLang="de-DE">
              <a:cs typeface="Arial" panose="020B0604020202020204" pitchFamily="34" charset="0"/>
            </a:endParaRPr>
          </a:p>
        </p:txBody>
      </p:sp>
      <p:sp>
        <p:nvSpPr>
          <p:cNvPr id="209924" name="Foliennummernplatzhalter 3">
            <a:extLst>
              <a:ext uri="{FF2B5EF4-FFF2-40B4-BE49-F238E27FC236}">
                <a16:creationId xmlns:a16="http://schemas.microsoft.com/office/drawing/2014/main" id="{525A2B7B-FBDA-459D-9B5C-7F0CC11E9602}"/>
              </a:ext>
            </a:extLst>
          </p:cNvPr>
          <p:cNvSpPr>
            <a:spLocks noGrp="1"/>
          </p:cNvSpPr>
          <p:nvPr>
            <p:ph type="sldNum" sz="quarter" idx="5"/>
          </p:nvPr>
        </p:nvSpPr>
        <p:spPr>
          <a:noFill/>
        </p:spPr>
        <p:txBody>
          <a:bodyPr/>
          <a:lstStyle>
            <a:lvl1pPr defTabSz="891715">
              <a:spcBef>
                <a:spcPct val="30000"/>
              </a:spcBef>
              <a:defRPr sz="1300">
                <a:solidFill>
                  <a:schemeClr val="tx1"/>
                </a:solidFill>
                <a:latin typeface="Calibri" panose="020F0502020204030204" pitchFamily="34" charset="0"/>
                <a:cs typeface="Arial" panose="020B0604020202020204" pitchFamily="34" charset="0"/>
              </a:defRPr>
            </a:lvl1pPr>
            <a:lvl2pPr marL="737808" indent="-282429" defTabSz="891715">
              <a:spcBef>
                <a:spcPct val="30000"/>
              </a:spcBef>
              <a:defRPr sz="1300">
                <a:solidFill>
                  <a:schemeClr val="tx1"/>
                </a:solidFill>
                <a:latin typeface="Calibri" panose="020F0502020204030204" pitchFamily="34" charset="0"/>
                <a:cs typeface="Arial" panose="020B0604020202020204" pitchFamily="34" charset="0"/>
              </a:defRPr>
            </a:lvl2pPr>
            <a:lvl3pPr marL="1136063" indent="-225309" defTabSz="891715">
              <a:spcBef>
                <a:spcPct val="30000"/>
              </a:spcBef>
              <a:defRPr sz="1300">
                <a:solidFill>
                  <a:schemeClr val="tx1"/>
                </a:solidFill>
                <a:latin typeface="Calibri" panose="020F0502020204030204" pitchFamily="34" charset="0"/>
                <a:cs typeface="Arial" panose="020B0604020202020204" pitchFamily="34" charset="0"/>
              </a:defRPr>
            </a:lvl3pPr>
            <a:lvl4pPr marL="1589855" indent="-225309" defTabSz="891715">
              <a:spcBef>
                <a:spcPct val="30000"/>
              </a:spcBef>
              <a:defRPr sz="1300">
                <a:solidFill>
                  <a:schemeClr val="tx1"/>
                </a:solidFill>
                <a:latin typeface="Calibri" panose="020F0502020204030204" pitchFamily="34" charset="0"/>
                <a:cs typeface="Arial" panose="020B0604020202020204" pitchFamily="34" charset="0"/>
              </a:defRPr>
            </a:lvl4pPr>
            <a:lvl5pPr marL="2045232" indent="-225309" defTabSz="891715">
              <a:spcBef>
                <a:spcPct val="30000"/>
              </a:spcBef>
              <a:defRPr sz="1300">
                <a:solidFill>
                  <a:schemeClr val="tx1"/>
                </a:solidFill>
                <a:latin typeface="Calibri" panose="020F0502020204030204" pitchFamily="34" charset="0"/>
                <a:cs typeface="Arial" panose="020B0604020202020204" pitchFamily="34" charset="0"/>
              </a:defRPr>
            </a:lvl5pPr>
            <a:lvl6pPr marL="2502196"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6pPr>
            <a:lvl7pPr marL="2959161"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7pPr>
            <a:lvl8pPr marL="3416122"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8pPr>
            <a:lvl9pPr marL="3873088"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9pPr>
          </a:lstStyle>
          <a:p>
            <a:pPr>
              <a:spcBef>
                <a:spcPct val="0"/>
              </a:spcBef>
            </a:pPr>
            <a:fld id="{EA3D75B3-C0B4-4AF2-9F72-2FF9B464BBA4}" type="slidenum">
              <a:rPr lang="de-DE" altLang="de-DE" sz="1400"/>
              <a:pPr>
                <a:spcBef>
                  <a:spcPct val="0"/>
                </a:spcBef>
              </a:pPr>
              <a:t>255</a:t>
            </a:fld>
            <a:endParaRPr lang="de-DE" altLang="de-DE" sz="1400"/>
          </a:p>
        </p:txBody>
      </p:sp>
    </p:spTree>
    <p:extLst>
      <p:ext uri="{BB962C8B-B14F-4D97-AF65-F5344CB8AC3E}">
        <p14:creationId xmlns:p14="http://schemas.microsoft.com/office/powerpoint/2010/main" val="1080927941"/>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a:extLst>
              <a:ext uri="{FF2B5EF4-FFF2-40B4-BE49-F238E27FC236}">
                <a16:creationId xmlns:a16="http://schemas.microsoft.com/office/drawing/2014/main" id="{3BE888DD-7F37-45BC-8F07-2F8D89A5C6E5}"/>
              </a:ext>
            </a:extLst>
          </p:cNvPr>
          <p:cNvSpPr>
            <a:spLocks noGrp="1" noRot="1" noChangeAspect="1" noChangeArrowheads="1" noTextEdit="1"/>
          </p:cNvSpPr>
          <p:nvPr>
            <p:ph type="sldImg"/>
          </p:nvPr>
        </p:nvSpPr>
        <p:spPr>
          <a:ln/>
        </p:spPr>
      </p:sp>
      <p:sp>
        <p:nvSpPr>
          <p:cNvPr id="52227" name="Notizenplatzhalter 2">
            <a:extLst>
              <a:ext uri="{FF2B5EF4-FFF2-40B4-BE49-F238E27FC236}">
                <a16:creationId xmlns:a16="http://schemas.microsoft.com/office/drawing/2014/main" id="{56523954-2DCF-4031-BA1D-ADF0D4D30CB5}"/>
              </a:ext>
            </a:extLst>
          </p:cNvPr>
          <p:cNvSpPr>
            <a:spLocks noGrp="1" noChangeArrowheads="1"/>
          </p:cNvSpPr>
          <p:nvPr>
            <p:ph type="body" idx="1"/>
          </p:nvPr>
        </p:nvSpPr>
        <p:spPr>
          <a:noFill/>
        </p:spPr>
        <p:txBody>
          <a:bodyPr/>
          <a:lstStyle/>
          <a:p>
            <a:pPr marL="0" lvl="1"/>
            <a:r>
              <a:rPr lang="de-DE" altLang="de-DE" sz="1600">
                <a:latin typeface="Arial" panose="020B0604020202020204" pitchFamily="34" charset="0"/>
              </a:rPr>
              <a:t>Darüber hinausbestehen für Berufsangehörige weitere </a:t>
            </a:r>
            <a:r>
              <a:rPr lang="de-DE" altLang="de-DE" sz="1800" b="1">
                <a:latin typeface="Arial" panose="020B0604020202020204" pitchFamily="34" charset="0"/>
              </a:rPr>
              <a:t>Spezialgesetze</a:t>
            </a:r>
            <a:r>
              <a:rPr lang="de-DE" altLang="de-DE" sz="1600">
                <a:latin typeface="Arial" panose="020B0604020202020204" pitchFamily="34" charset="0"/>
              </a:rPr>
              <a:t>, die aber nicht direkt für die Abschlussprüfung relevant sind</a:t>
            </a:r>
          </a:p>
          <a:p>
            <a:endParaRPr lang="de-DE" altLang="de-DE">
              <a:latin typeface="Arial" panose="020B0604020202020204" pitchFamily="34" charset="0"/>
            </a:endParaRPr>
          </a:p>
        </p:txBody>
      </p:sp>
      <p:sp>
        <p:nvSpPr>
          <p:cNvPr id="52228" name="Foliennummernplatzhalter 3">
            <a:extLst>
              <a:ext uri="{FF2B5EF4-FFF2-40B4-BE49-F238E27FC236}">
                <a16:creationId xmlns:a16="http://schemas.microsoft.com/office/drawing/2014/main" id="{13E76F3A-6F34-4C88-B2E9-D8B5F5EAC0A9}"/>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1137DC-9CBC-48A0-9B6C-FBAC5BDED1D8}" type="slidenum">
              <a:rPr lang="de-DE" altLang="de-DE" sz="1400"/>
              <a:pPr>
                <a:spcBef>
                  <a:spcPct val="0"/>
                </a:spcBef>
              </a:pPr>
              <a:t>256</a:t>
            </a:fld>
            <a:endParaRPr lang="de-DE" altLang="de-DE" sz="1400"/>
          </a:p>
        </p:txBody>
      </p:sp>
    </p:spTree>
    <p:extLst>
      <p:ext uri="{BB962C8B-B14F-4D97-AF65-F5344CB8AC3E}">
        <p14:creationId xmlns:p14="http://schemas.microsoft.com/office/powerpoint/2010/main" val="3097614615"/>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2">
            <a:extLst>
              <a:ext uri="{FF2B5EF4-FFF2-40B4-BE49-F238E27FC236}">
                <a16:creationId xmlns:a16="http://schemas.microsoft.com/office/drawing/2014/main" id="{0687A4C6-15DD-47C5-9ECA-F3CEADDDAEF1}"/>
              </a:ext>
            </a:extLst>
          </p:cNvPr>
          <p:cNvSpPr>
            <a:spLocks noGrp="1" noRot="1" noChangeAspect="1" noChangeArrowheads="1" noTextEdit="1"/>
          </p:cNvSpPr>
          <p:nvPr>
            <p:ph type="sldImg"/>
          </p:nvPr>
        </p:nvSpPr>
        <p:spPr>
          <a:ln/>
        </p:spPr>
      </p:sp>
      <p:sp>
        <p:nvSpPr>
          <p:cNvPr id="587779" name="Rectangle 3">
            <a:extLst>
              <a:ext uri="{FF2B5EF4-FFF2-40B4-BE49-F238E27FC236}">
                <a16:creationId xmlns:a16="http://schemas.microsoft.com/office/drawing/2014/main" id="{899AE8A2-BC34-41F1-A510-E2FCB1E1428D}"/>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2">
            <a:extLst>
              <a:ext uri="{FF2B5EF4-FFF2-40B4-BE49-F238E27FC236}">
                <a16:creationId xmlns:a16="http://schemas.microsoft.com/office/drawing/2014/main" id="{527A4828-D9F0-4A0F-8B3D-E8CF6DEE75D4}"/>
              </a:ext>
            </a:extLst>
          </p:cNvPr>
          <p:cNvSpPr>
            <a:spLocks noGrp="1" noRot="1" noChangeAspect="1" noChangeArrowheads="1" noTextEdit="1"/>
          </p:cNvSpPr>
          <p:nvPr>
            <p:ph type="sldImg"/>
          </p:nvPr>
        </p:nvSpPr>
        <p:spPr>
          <a:ln/>
        </p:spPr>
      </p:sp>
      <p:sp>
        <p:nvSpPr>
          <p:cNvPr id="589827" name="Rectangle 3">
            <a:extLst>
              <a:ext uri="{FF2B5EF4-FFF2-40B4-BE49-F238E27FC236}">
                <a16:creationId xmlns:a16="http://schemas.microsoft.com/office/drawing/2014/main" id="{1E21150D-A978-4581-A807-EF15945A4F03}"/>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2">
            <a:extLst>
              <a:ext uri="{FF2B5EF4-FFF2-40B4-BE49-F238E27FC236}">
                <a16:creationId xmlns:a16="http://schemas.microsoft.com/office/drawing/2014/main" id="{E654CD6D-1B35-45BA-AD6E-83F9C4E78DF1}"/>
              </a:ext>
            </a:extLst>
          </p:cNvPr>
          <p:cNvSpPr>
            <a:spLocks noGrp="1" noRot="1" noChangeAspect="1" noChangeArrowheads="1" noTextEdit="1"/>
          </p:cNvSpPr>
          <p:nvPr>
            <p:ph type="sldImg"/>
          </p:nvPr>
        </p:nvSpPr>
        <p:spPr>
          <a:ln/>
        </p:spPr>
      </p:sp>
      <p:sp>
        <p:nvSpPr>
          <p:cNvPr id="595971" name="Rectangle 3">
            <a:extLst>
              <a:ext uri="{FF2B5EF4-FFF2-40B4-BE49-F238E27FC236}">
                <a16:creationId xmlns:a16="http://schemas.microsoft.com/office/drawing/2014/main" id="{02421E4B-496D-4899-A380-05D6F6633C61}"/>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Rectangle 2">
            <a:extLst>
              <a:ext uri="{FF2B5EF4-FFF2-40B4-BE49-F238E27FC236}">
                <a16:creationId xmlns:a16="http://schemas.microsoft.com/office/drawing/2014/main" id="{56BD9484-17A4-4A42-8383-05864F2B4642}"/>
              </a:ext>
            </a:extLst>
          </p:cNvPr>
          <p:cNvSpPr>
            <a:spLocks noGrp="1" noRot="1" noChangeAspect="1" noChangeArrowheads="1" noTextEdit="1"/>
          </p:cNvSpPr>
          <p:nvPr>
            <p:ph type="sldImg"/>
          </p:nvPr>
        </p:nvSpPr>
        <p:spPr>
          <a:ln/>
        </p:spPr>
      </p:sp>
      <p:sp>
        <p:nvSpPr>
          <p:cNvPr id="598019" name="Rectangle 3">
            <a:extLst>
              <a:ext uri="{FF2B5EF4-FFF2-40B4-BE49-F238E27FC236}">
                <a16:creationId xmlns:a16="http://schemas.microsoft.com/office/drawing/2014/main" id="{20181F9D-D859-4D37-BD57-A509D409A259}"/>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a:extLst>
              <a:ext uri="{FF2B5EF4-FFF2-40B4-BE49-F238E27FC236}">
                <a16:creationId xmlns:a16="http://schemas.microsoft.com/office/drawing/2014/main" id="{637F1AD6-27E7-4396-90F1-822CD075D6C4}"/>
              </a:ext>
            </a:extLst>
          </p:cNvPr>
          <p:cNvSpPr>
            <a:spLocks noGrp="1" noRot="1" noChangeAspect="1" noChangeArrowheads="1" noTextEdit="1"/>
          </p:cNvSpPr>
          <p:nvPr>
            <p:ph type="sldImg"/>
          </p:nvPr>
        </p:nvSpPr>
        <p:spPr>
          <a:ln/>
        </p:spPr>
      </p:sp>
      <p:sp>
        <p:nvSpPr>
          <p:cNvPr id="600067" name="Rectangle 3">
            <a:extLst>
              <a:ext uri="{FF2B5EF4-FFF2-40B4-BE49-F238E27FC236}">
                <a16:creationId xmlns:a16="http://schemas.microsoft.com/office/drawing/2014/main" id="{F9D09BD9-32EB-4BF8-B8CA-A71417AC2867}"/>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2">
            <a:extLst>
              <a:ext uri="{FF2B5EF4-FFF2-40B4-BE49-F238E27FC236}">
                <a16:creationId xmlns:a16="http://schemas.microsoft.com/office/drawing/2014/main" id="{BF310874-B1FC-4A1A-B012-E96BE31F85FA}"/>
              </a:ext>
            </a:extLst>
          </p:cNvPr>
          <p:cNvSpPr>
            <a:spLocks noGrp="1" noRot="1" noChangeAspect="1" noChangeArrowheads="1" noTextEdit="1"/>
          </p:cNvSpPr>
          <p:nvPr>
            <p:ph type="sldImg"/>
          </p:nvPr>
        </p:nvSpPr>
        <p:spPr>
          <a:ln/>
        </p:spPr>
      </p:sp>
      <p:sp>
        <p:nvSpPr>
          <p:cNvPr id="602115" name="Rectangle 3">
            <a:extLst>
              <a:ext uri="{FF2B5EF4-FFF2-40B4-BE49-F238E27FC236}">
                <a16:creationId xmlns:a16="http://schemas.microsoft.com/office/drawing/2014/main" id="{7D598FF4-BA11-4F9C-B555-FB1A341BE5D0}"/>
              </a:ext>
            </a:extLst>
          </p:cNvPr>
          <p:cNvSpPr>
            <a:spLocks noGrp="1" noChangeArrowheads="1"/>
          </p:cNvSpPr>
          <p:nvPr>
            <p:ph type="body" idx="1"/>
          </p:nvPr>
        </p:nvSpPr>
        <p:spPr>
          <a:noFill/>
        </p:spPr>
        <p:txBody>
          <a:bodyPr/>
          <a:lstStyle/>
          <a:p>
            <a:pPr eaLnBrk="1" hangingPunct="1"/>
            <a:r>
              <a:rPr lang="de-DE" altLang="de-DE">
                <a:latin typeface="Arial" panose="020B0604020202020204" pitchFamily="34" charset="0"/>
              </a:rPr>
              <a:t>- Gegensatz zu Rückstellungen</a:t>
            </a:r>
          </a:p>
          <a:p>
            <a:pPr eaLnBrk="1" hangingPunct="1"/>
            <a:r>
              <a:rPr lang="de-DE" altLang="de-DE">
                <a:latin typeface="Arial" panose="020B0604020202020204" pitchFamily="34" charset="0"/>
              </a:rPr>
              <a:t>- Aber nicht jede Verbindlichkeit ist passivierungspflichtig; z. B. Eventualverbindlichkeiten</a:t>
            </a:r>
          </a:p>
          <a:p>
            <a:pPr eaLnBrk="1" hangingPunct="1"/>
            <a:r>
              <a:rPr lang="de-DE" altLang="de-DE">
                <a:latin typeface="Arial" panose="020B0604020202020204" pitchFamily="34" charset="0"/>
              </a:rPr>
              <a:t>- FK steht nur befristet zur Verfügung im Gegensatz zu EK</a:t>
            </a:r>
          </a:p>
          <a:p>
            <a:pPr eaLnBrk="1" hangingPunct="1"/>
            <a:r>
              <a:rPr lang="de-DE" altLang="de-DE">
                <a:latin typeface="Arial" panose="020B0604020202020204" pitchFamily="34" charset="0"/>
              </a:rPr>
              <a:t>- "bis auf weiteres": Jederzeit kündbar</a:t>
            </a:r>
          </a:p>
          <a:p>
            <a:pPr eaLnBrk="1" hangingPunct="1"/>
            <a:r>
              <a:rPr lang="de-DE" altLang="de-DE">
                <a:latin typeface="Arial" panose="020B0604020202020204" pitchFamily="34" charset="0"/>
              </a:rPr>
              <a:t>- Verbindlichkeiten bleiben solange in Bilanz bis sie durch Erfüllung, Aufrechnung, Erlass oder befreiende Schuldübernahme erloschen sind</a:t>
            </a:r>
          </a:p>
          <a:p>
            <a:pPr eaLnBrk="1" hangingPunct="1"/>
            <a:r>
              <a:rPr lang="de-DE" altLang="de-DE">
                <a:latin typeface="Arial" panose="020B0604020202020204" pitchFamily="34" charset="0"/>
              </a:rPr>
              <a:t>- grds. gilt, dass bei VB die Ausgabe zeitlich gesehen immer nach dem Aufwand entsteht; auch bei antizipativen Posten: Aufwand vor dem BilSt, die entsprechende Ausgabe erst nach BilSt fällig.</a:t>
            </a: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2">
            <a:extLst>
              <a:ext uri="{FF2B5EF4-FFF2-40B4-BE49-F238E27FC236}">
                <a16:creationId xmlns:a16="http://schemas.microsoft.com/office/drawing/2014/main" id="{74476D45-22AE-4EF0-9C0D-55A272A273F4}"/>
              </a:ext>
            </a:extLst>
          </p:cNvPr>
          <p:cNvSpPr>
            <a:spLocks noGrp="1" noRot="1" noChangeAspect="1" noChangeArrowheads="1" noTextEdit="1"/>
          </p:cNvSpPr>
          <p:nvPr>
            <p:ph type="sldImg"/>
          </p:nvPr>
        </p:nvSpPr>
        <p:spPr>
          <a:ln/>
        </p:spPr>
      </p:sp>
      <p:sp>
        <p:nvSpPr>
          <p:cNvPr id="604163" name="Rectangle 3">
            <a:extLst>
              <a:ext uri="{FF2B5EF4-FFF2-40B4-BE49-F238E27FC236}">
                <a16:creationId xmlns:a16="http://schemas.microsoft.com/office/drawing/2014/main" id="{82D15B26-2DDE-4F3D-8BC9-F70A80BA0D48}"/>
              </a:ext>
            </a:extLst>
          </p:cNvPr>
          <p:cNvSpPr>
            <a:spLocks noGrp="1" noChangeArrowheads="1"/>
          </p:cNvSpPr>
          <p:nvPr>
            <p:ph type="body" idx="1"/>
          </p:nvPr>
        </p:nvSpPr>
        <p:spPr>
          <a:noFill/>
        </p:spPr>
        <p:txBody>
          <a:bodyPr/>
          <a:lstStyle/>
          <a:p>
            <a:pPr eaLnBrk="1" hangingPunct="1"/>
            <a:r>
              <a:rPr lang="de-DE" altLang="de-DE">
                <a:latin typeface="Arial" panose="020B0604020202020204" pitchFamily="34" charset="0"/>
              </a:rPr>
              <a:t>- Gegensatz zu Rückstellungen</a:t>
            </a:r>
          </a:p>
          <a:p>
            <a:pPr eaLnBrk="1" hangingPunct="1"/>
            <a:r>
              <a:rPr lang="de-DE" altLang="de-DE">
                <a:latin typeface="Arial" panose="020B0604020202020204" pitchFamily="34" charset="0"/>
              </a:rPr>
              <a:t>- Aber nicht jede Verbindlichkeit ist passivierungspflichtig; z. B. Eventualverbindlichkeiten</a:t>
            </a:r>
          </a:p>
          <a:p>
            <a:pPr eaLnBrk="1" hangingPunct="1"/>
            <a:r>
              <a:rPr lang="de-DE" altLang="de-DE">
                <a:latin typeface="Arial" panose="020B0604020202020204" pitchFamily="34" charset="0"/>
              </a:rPr>
              <a:t>- FK steht nur befristet zur Verfügung im Gegensatz zu EK</a:t>
            </a:r>
          </a:p>
          <a:p>
            <a:pPr eaLnBrk="1" hangingPunct="1"/>
            <a:r>
              <a:rPr lang="de-DE" altLang="de-DE">
                <a:latin typeface="Arial" panose="020B0604020202020204" pitchFamily="34" charset="0"/>
              </a:rPr>
              <a:t>- "bis auf weiteres": Jederzeit kündbar</a:t>
            </a:r>
          </a:p>
          <a:p>
            <a:pPr eaLnBrk="1" hangingPunct="1"/>
            <a:r>
              <a:rPr lang="de-DE" altLang="de-DE">
                <a:latin typeface="Arial" panose="020B0604020202020204" pitchFamily="34" charset="0"/>
              </a:rPr>
              <a:t>- Verbindlichkeiten bleiben solange in Bilanz bis sie durch Erfüllung, Aufrechnung, Erlass oder befreiende Schuldübernahme erloschen sind</a:t>
            </a:r>
          </a:p>
          <a:p>
            <a:pPr eaLnBrk="1" hangingPunct="1"/>
            <a:r>
              <a:rPr lang="de-DE" altLang="de-DE">
                <a:latin typeface="Arial" panose="020B0604020202020204" pitchFamily="34" charset="0"/>
              </a:rPr>
              <a:t>- grds. gilt, dass bei VB die Ausgabe zeitlich gesehen immer nach dem Aufwand entsteht; auch bei antizipativen Posten: Aufwand vor dem BilSt, die entsprechende Ausgabe erst nach BilSt fällig.</a:t>
            </a: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Rectangle 2">
            <a:extLst>
              <a:ext uri="{FF2B5EF4-FFF2-40B4-BE49-F238E27FC236}">
                <a16:creationId xmlns:a16="http://schemas.microsoft.com/office/drawing/2014/main" id="{1732B560-2F95-4BD4-B0F5-BE12D4169681}"/>
              </a:ext>
            </a:extLst>
          </p:cNvPr>
          <p:cNvSpPr>
            <a:spLocks noGrp="1" noRot="1" noChangeAspect="1" noChangeArrowheads="1" noTextEdit="1"/>
          </p:cNvSpPr>
          <p:nvPr>
            <p:ph type="sldImg"/>
          </p:nvPr>
        </p:nvSpPr>
        <p:spPr>
          <a:ln/>
        </p:spPr>
      </p:sp>
      <p:sp>
        <p:nvSpPr>
          <p:cNvPr id="606211" name="Rectangle 3">
            <a:extLst>
              <a:ext uri="{FF2B5EF4-FFF2-40B4-BE49-F238E27FC236}">
                <a16:creationId xmlns:a16="http://schemas.microsoft.com/office/drawing/2014/main" id="{4A8CCB04-0CDF-4A1E-8BC1-CA2D0D0151DD}"/>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a:extLst>
              <a:ext uri="{FF2B5EF4-FFF2-40B4-BE49-F238E27FC236}">
                <a16:creationId xmlns:a16="http://schemas.microsoft.com/office/drawing/2014/main" id="{621D1C68-94DD-4931-8F5A-F14196D59C45}"/>
              </a:ext>
            </a:extLst>
          </p:cNvPr>
          <p:cNvSpPr>
            <a:spLocks noGrp="1" noRot="1" noChangeAspect="1" noChangeArrowheads="1" noTextEdit="1"/>
          </p:cNvSpPr>
          <p:nvPr>
            <p:ph type="sldImg"/>
          </p:nvPr>
        </p:nvSpPr>
        <p:spPr>
          <a:ln/>
        </p:spPr>
      </p:sp>
      <p:sp>
        <p:nvSpPr>
          <p:cNvPr id="608259" name="Rectangle 3">
            <a:extLst>
              <a:ext uri="{FF2B5EF4-FFF2-40B4-BE49-F238E27FC236}">
                <a16:creationId xmlns:a16="http://schemas.microsoft.com/office/drawing/2014/main" id="{3DC8CE19-555F-4E92-AB6B-C8C37EF1C600}"/>
              </a:ext>
            </a:extLst>
          </p:cNvPr>
          <p:cNvSpPr>
            <a:spLocks noGrp="1" noChangeArrowheads="1"/>
          </p:cNvSpPr>
          <p:nvPr>
            <p:ph type="body" idx="1"/>
          </p:nvPr>
        </p:nvSpPr>
        <p:spPr>
          <a:noFill/>
        </p:spPr>
        <p:txBody>
          <a:bodyPr/>
          <a:lstStyle/>
          <a:p>
            <a:pPr eaLnBrk="1" hangingPunct="1"/>
            <a:r>
              <a:rPr lang="de-DE" altLang="de-DE">
                <a:latin typeface="Arial" panose="020B0604020202020204" pitchFamily="34" charset="0"/>
              </a:rPr>
              <a:t>- Gegensatz zu Rückstellungen</a:t>
            </a:r>
          </a:p>
          <a:p>
            <a:pPr eaLnBrk="1" hangingPunct="1"/>
            <a:r>
              <a:rPr lang="de-DE" altLang="de-DE">
                <a:latin typeface="Arial" panose="020B0604020202020204" pitchFamily="34" charset="0"/>
              </a:rPr>
              <a:t>- Aber nicht jede Verbindlichkeit ist passivierungspflichtig; z. B. Eventualverbindlichkeiten</a:t>
            </a:r>
          </a:p>
          <a:p>
            <a:pPr eaLnBrk="1" hangingPunct="1"/>
            <a:r>
              <a:rPr lang="de-DE" altLang="de-DE">
                <a:latin typeface="Arial" panose="020B0604020202020204" pitchFamily="34" charset="0"/>
              </a:rPr>
              <a:t>- FK steht nur befristet zur Verfügung im Gegensatz zu EK</a:t>
            </a:r>
          </a:p>
          <a:p>
            <a:pPr eaLnBrk="1" hangingPunct="1"/>
            <a:r>
              <a:rPr lang="de-DE" altLang="de-DE">
                <a:latin typeface="Arial" panose="020B0604020202020204" pitchFamily="34" charset="0"/>
              </a:rPr>
              <a:t>- "bis auf weiteres": Jederzeit kündbar</a:t>
            </a:r>
          </a:p>
          <a:p>
            <a:pPr eaLnBrk="1" hangingPunct="1"/>
            <a:r>
              <a:rPr lang="de-DE" altLang="de-DE">
                <a:latin typeface="Arial" panose="020B0604020202020204" pitchFamily="34" charset="0"/>
              </a:rPr>
              <a:t>- Verbindlichkeiten bleiben solange in Bilanz bis sie durch Erfüllung, Aufrechnung, Erlass oder befreiende Schuldübernahme erloschen sind</a:t>
            </a:r>
          </a:p>
          <a:p>
            <a:pPr eaLnBrk="1" hangingPunct="1"/>
            <a:r>
              <a:rPr lang="de-DE" altLang="de-DE">
                <a:latin typeface="Arial" panose="020B0604020202020204" pitchFamily="34" charset="0"/>
              </a:rPr>
              <a:t>- grds. gilt, dass bei VB die Ausgabe zeitlich gesehen immer nach dem Aufwand entsteht; auch bei antizipativen Posten: Aufwand vor dem BilSt, die entsprechende Ausgabe erst nach BilSt fällig.</a:t>
            </a: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a:extLst>
              <a:ext uri="{FF2B5EF4-FFF2-40B4-BE49-F238E27FC236}">
                <a16:creationId xmlns:a16="http://schemas.microsoft.com/office/drawing/2014/main" id="{916F4F88-A687-41DD-BBB5-08FBFA7E7D0F}"/>
              </a:ext>
            </a:extLst>
          </p:cNvPr>
          <p:cNvSpPr>
            <a:spLocks noGrp="1" noRot="1" noChangeAspect="1" noChangeArrowheads="1" noTextEdit="1"/>
          </p:cNvSpPr>
          <p:nvPr>
            <p:ph type="sldImg"/>
          </p:nvPr>
        </p:nvSpPr>
        <p:spPr>
          <a:ln/>
        </p:spPr>
      </p:sp>
      <p:sp>
        <p:nvSpPr>
          <p:cNvPr id="610307" name="Rectangle 3">
            <a:extLst>
              <a:ext uri="{FF2B5EF4-FFF2-40B4-BE49-F238E27FC236}">
                <a16:creationId xmlns:a16="http://schemas.microsoft.com/office/drawing/2014/main" id="{E6527DAB-FE7B-4E5D-B239-FE71C9272B78}"/>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Rectangle 2">
            <a:extLst>
              <a:ext uri="{FF2B5EF4-FFF2-40B4-BE49-F238E27FC236}">
                <a16:creationId xmlns:a16="http://schemas.microsoft.com/office/drawing/2014/main" id="{3C03701F-71C9-4B9A-86B6-56A94DC4A362}"/>
              </a:ext>
            </a:extLst>
          </p:cNvPr>
          <p:cNvSpPr>
            <a:spLocks noGrp="1" noRot="1" noChangeAspect="1" noChangeArrowheads="1" noTextEdit="1"/>
          </p:cNvSpPr>
          <p:nvPr>
            <p:ph type="sldImg"/>
          </p:nvPr>
        </p:nvSpPr>
        <p:spPr>
          <a:ln/>
        </p:spPr>
      </p:sp>
      <p:sp>
        <p:nvSpPr>
          <p:cNvPr id="612355" name="Rectangle 3">
            <a:extLst>
              <a:ext uri="{FF2B5EF4-FFF2-40B4-BE49-F238E27FC236}">
                <a16:creationId xmlns:a16="http://schemas.microsoft.com/office/drawing/2014/main" id="{34E31467-CE8E-4C38-B8D4-56FBA72CB7E9}"/>
              </a:ext>
            </a:extLst>
          </p:cNvPr>
          <p:cNvSpPr>
            <a:spLocks noGrp="1" noChangeArrowheads="1"/>
          </p:cNvSpPr>
          <p:nvPr>
            <p:ph type="body" idx="1"/>
          </p:nvPr>
        </p:nvSpPr>
        <p:spPr>
          <a:noFill/>
        </p:spPr>
        <p:txBody>
          <a:bodyPr/>
          <a:lstStyle/>
          <a:p>
            <a:pPr eaLnBrk="1" hangingPunct="1"/>
            <a:r>
              <a:rPr lang="de-DE" altLang="de-DE">
                <a:latin typeface="Arial" panose="020B0604020202020204" pitchFamily="34" charset="0"/>
              </a:rPr>
              <a:t>- VB stellen zusammen mit Rückstellungen die Schulden und somit FK des UN dar</a:t>
            </a: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Rectangle 2">
            <a:extLst>
              <a:ext uri="{FF2B5EF4-FFF2-40B4-BE49-F238E27FC236}">
                <a16:creationId xmlns:a16="http://schemas.microsoft.com/office/drawing/2014/main" id="{F2D27DE6-59B7-47F0-B9AC-5C89D8D1D58D}"/>
              </a:ext>
            </a:extLst>
          </p:cNvPr>
          <p:cNvSpPr>
            <a:spLocks noGrp="1" noRot="1" noChangeAspect="1" noChangeArrowheads="1" noTextEdit="1"/>
          </p:cNvSpPr>
          <p:nvPr>
            <p:ph type="sldImg"/>
          </p:nvPr>
        </p:nvSpPr>
        <p:spPr>
          <a:ln/>
        </p:spPr>
      </p:sp>
      <p:sp>
        <p:nvSpPr>
          <p:cNvPr id="614403" name="Rectangle 3">
            <a:extLst>
              <a:ext uri="{FF2B5EF4-FFF2-40B4-BE49-F238E27FC236}">
                <a16:creationId xmlns:a16="http://schemas.microsoft.com/office/drawing/2014/main" id="{46D2F7CD-CDF3-4689-878C-CB7F235877B1}"/>
              </a:ext>
            </a:extLst>
          </p:cNvPr>
          <p:cNvSpPr>
            <a:spLocks noGrp="1" noChangeArrowheads="1"/>
          </p:cNvSpPr>
          <p:nvPr>
            <p:ph type="body" idx="1"/>
          </p:nvPr>
        </p:nvSpPr>
        <p:spPr>
          <a:noFill/>
        </p:spPr>
        <p:txBody>
          <a:bodyPr/>
          <a:lstStyle/>
          <a:p>
            <a:pPr eaLnBrk="1" hangingPunct="1"/>
            <a:r>
              <a:rPr lang="de-DE" altLang="de-DE">
                <a:latin typeface="Arial" panose="020B0604020202020204" pitchFamily="34" charset="0"/>
              </a:rPr>
              <a:t>- VB stellen zusammen mit Rückstellungen die Schulden und somit FK des UN dar</a:t>
            </a: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Rectangle 2">
            <a:extLst>
              <a:ext uri="{FF2B5EF4-FFF2-40B4-BE49-F238E27FC236}">
                <a16:creationId xmlns:a16="http://schemas.microsoft.com/office/drawing/2014/main" id="{CFF7EEA2-8E81-45B2-B82C-CF9706EF9237}"/>
              </a:ext>
            </a:extLst>
          </p:cNvPr>
          <p:cNvSpPr>
            <a:spLocks noGrp="1" noRot="1" noChangeAspect="1" noChangeArrowheads="1" noTextEdit="1"/>
          </p:cNvSpPr>
          <p:nvPr>
            <p:ph type="sldImg"/>
          </p:nvPr>
        </p:nvSpPr>
        <p:spPr>
          <a:ln/>
        </p:spPr>
      </p:sp>
      <p:sp>
        <p:nvSpPr>
          <p:cNvPr id="616451" name="Rectangle 3">
            <a:extLst>
              <a:ext uri="{FF2B5EF4-FFF2-40B4-BE49-F238E27FC236}">
                <a16:creationId xmlns:a16="http://schemas.microsoft.com/office/drawing/2014/main" id="{E9DDEDC5-59A8-4768-B8A0-57D66674AFA0}"/>
              </a:ext>
            </a:extLst>
          </p:cNvPr>
          <p:cNvSpPr>
            <a:spLocks noGrp="1" noChangeArrowheads="1"/>
          </p:cNvSpPr>
          <p:nvPr>
            <p:ph type="body" idx="1"/>
          </p:nvPr>
        </p:nvSpPr>
        <p:spPr>
          <a:noFill/>
        </p:spPr>
        <p:txBody>
          <a:bodyPr/>
          <a:lstStyle/>
          <a:p>
            <a:pPr eaLnBrk="1" hangingPunct="1"/>
            <a:r>
              <a:rPr lang="de-DE" altLang="de-DE">
                <a:latin typeface="Arial" panose="020B0604020202020204" pitchFamily="34" charset="0"/>
              </a:rPr>
              <a:t>- VB stellen zusammen mit Rückstellungen die Schulden und somit FK des UN dar</a:t>
            </a: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a:extLst>
              <a:ext uri="{FF2B5EF4-FFF2-40B4-BE49-F238E27FC236}">
                <a16:creationId xmlns:a16="http://schemas.microsoft.com/office/drawing/2014/main" id="{00EA777B-BBEF-46C8-B2A7-FFD0375E9BE6}"/>
              </a:ext>
            </a:extLst>
          </p:cNvPr>
          <p:cNvSpPr>
            <a:spLocks noGrp="1" noRot="1" noChangeAspect="1" noChangeArrowheads="1" noTextEdit="1"/>
          </p:cNvSpPr>
          <p:nvPr>
            <p:ph type="sldImg"/>
          </p:nvPr>
        </p:nvSpPr>
        <p:spPr>
          <a:ln/>
        </p:spPr>
      </p:sp>
      <p:sp>
        <p:nvSpPr>
          <p:cNvPr id="618499" name="Rectangle 3">
            <a:extLst>
              <a:ext uri="{FF2B5EF4-FFF2-40B4-BE49-F238E27FC236}">
                <a16:creationId xmlns:a16="http://schemas.microsoft.com/office/drawing/2014/main" id="{4CBD96AF-9F69-4DA1-8164-36626C63464D}"/>
              </a:ext>
            </a:extLst>
          </p:cNvPr>
          <p:cNvSpPr>
            <a:spLocks noGrp="1" noChangeArrowheads="1"/>
          </p:cNvSpPr>
          <p:nvPr>
            <p:ph type="body" idx="1"/>
          </p:nvPr>
        </p:nvSpPr>
        <p:spPr>
          <a:noFill/>
        </p:spPr>
        <p:txBody>
          <a:bodyPr/>
          <a:lstStyle/>
          <a:p>
            <a:pPr eaLnBrk="1" hangingPunct="1"/>
            <a:r>
              <a:rPr lang="de-DE" altLang="de-DE">
                <a:latin typeface="Arial" panose="020B0604020202020204" pitchFamily="34" charset="0"/>
              </a:rPr>
              <a:t>- VB stellen zusammen mit Rückstellungen die Schulden und somit FK des UN dar</a:t>
            </a: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a:extLst>
              <a:ext uri="{FF2B5EF4-FFF2-40B4-BE49-F238E27FC236}">
                <a16:creationId xmlns:a16="http://schemas.microsoft.com/office/drawing/2014/main" id="{33C7B661-11EE-49C0-B589-0F15E82DEE7A}"/>
              </a:ext>
            </a:extLst>
          </p:cNvPr>
          <p:cNvSpPr>
            <a:spLocks noGrp="1" noRot="1" noChangeAspect="1" noChangeArrowheads="1" noTextEdit="1"/>
          </p:cNvSpPr>
          <p:nvPr>
            <p:ph type="sldImg"/>
          </p:nvPr>
        </p:nvSpPr>
        <p:spPr>
          <a:ln/>
        </p:spPr>
      </p:sp>
      <p:sp>
        <p:nvSpPr>
          <p:cNvPr id="620547" name="Rectangle 3">
            <a:extLst>
              <a:ext uri="{FF2B5EF4-FFF2-40B4-BE49-F238E27FC236}">
                <a16:creationId xmlns:a16="http://schemas.microsoft.com/office/drawing/2014/main" id="{BE78F12F-CFCB-4E2C-8E97-0DDB9BA29603}"/>
              </a:ext>
            </a:extLst>
          </p:cNvPr>
          <p:cNvSpPr>
            <a:spLocks noGrp="1" noChangeArrowheads="1"/>
          </p:cNvSpPr>
          <p:nvPr>
            <p:ph type="body" idx="1"/>
          </p:nvPr>
        </p:nvSpPr>
        <p:spPr>
          <a:noFill/>
        </p:spPr>
        <p:txBody>
          <a:bodyPr/>
          <a:lstStyle/>
          <a:p>
            <a:pPr eaLnBrk="1" hangingPunct="1"/>
            <a:r>
              <a:rPr lang="de-DE" altLang="de-DE">
                <a:latin typeface="Arial" panose="020B0604020202020204" pitchFamily="34" charset="0"/>
              </a:rPr>
              <a:t>- VB stellen zusammen mit Rückstellungen die Schulden und somit FK des UN dar</a:t>
            </a: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a:extLst>
              <a:ext uri="{FF2B5EF4-FFF2-40B4-BE49-F238E27FC236}">
                <a16:creationId xmlns:a16="http://schemas.microsoft.com/office/drawing/2014/main" id="{9DB07253-1948-4455-9617-9CBC2F8E80C0}"/>
              </a:ext>
            </a:extLst>
          </p:cNvPr>
          <p:cNvSpPr>
            <a:spLocks noGrp="1" noRot="1" noChangeAspect="1" noChangeArrowheads="1" noTextEdit="1"/>
          </p:cNvSpPr>
          <p:nvPr>
            <p:ph type="sldImg"/>
          </p:nvPr>
        </p:nvSpPr>
        <p:spPr>
          <a:ln/>
        </p:spPr>
      </p:sp>
      <p:sp>
        <p:nvSpPr>
          <p:cNvPr id="622595" name="Rectangle 3">
            <a:extLst>
              <a:ext uri="{FF2B5EF4-FFF2-40B4-BE49-F238E27FC236}">
                <a16:creationId xmlns:a16="http://schemas.microsoft.com/office/drawing/2014/main" id="{0C330EDD-E78A-4472-BFB0-DFA888881586}"/>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2">
            <a:extLst>
              <a:ext uri="{FF2B5EF4-FFF2-40B4-BE49-F238E27FC236}">
                <a16:creationId xmlns:a16="http://schemas.microsoft.com/office/drawing/2014/main" id="{08C11F12-FF81-44DB-B20C-F88C91D8B402}"/>
              </a:ext>
            </a:extLst>
          </p:cNvPr>
          <p:cNvSpPr>
            <a:spLocks noGrp="1" noRot="1" noChangeAspect="1" noChangeArrowheads="1" noTextEdit="1"/>
          </p:cNvSpPr>
          <p:nvPr>
            <p:ph type="sldImg"/>
          </p:nvPr>
        </p:nvSpPr>
        <p:spPr>
          <a:ln/>
        </p:spPr>
      </p:sp>
      <p:sp>
        <p:nvSpPr>
          <p:cNvPr id="624643" name="Rectangle 3">
            <a:extLst>
              <a:ext uri="{FF2B5EF4-FFF2-40B4-BE49-F238E27FC236}">
                <a16:creationId xmlns:a16="http://schemas.microsoft.com/office/drawing/2014/main" id="{BA50B4E4-D001-419C-87D0-656AB1CF9137}"/>
              </a:ext>
            </a:extLst>
          </p:cNvPr>
          <p:cNvSpPr>
            <a:spLocks noGrp="1" noChangeArrowheads="1"/>
          </p:cNvSpPr>
          <p:nvPr>
            <p:ph type="body" idx="1"/>
          </p:nvPr>
        </p:nvSpPr>
        <p:spPr>
          <a:noFill/>
        </p:spPr>
        <p:txBody>
          <a:bodyPr/>
          <a:lstStyle/>
          <a:p>
            <a:pPr eaLnBrk="1" hangingPunct="1"/>
            <a:r>
              <a:rPr lang="de-DE" altLang="de-DE">
                <a:latin typeface="Arial" panose="020B0604020202020204" pitchFamily="34" charset="0"/>
              </a:rPr>
              <a:t>- VB stellen zusammen mit Rückstellungen die Schulden und somit FK des UN dar</a:t>
            </a: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a:extLst>
              <a:ext uri="{FF2B5EF4-FFF2-40B4-BE49-F238E27FC236}">
                <a16:creationId xmlns:a16="http://schemas.microsoft.com/office/drawing/2014/main" id="{8EB03FAA-AEF6-4AEA-9412-217A676C3062}"/>
              </a:ext>
            </a:extLst>
          </p:cNvPr>
          <p:cNvSpPr>
            <a:spLocks noGrp="1" noRot="1" noChangeAspect="1" noChangeArrowheads="1" noTextEdit="1"/>
          </p:cNvSpPr>
          <p:nvPr>
            <p:ph type="sldImg"/>
          </p:nvPr>
        </p:nvSpPr>
        <p:spPr>
          <a:ln/>
        </p:spPr>
      </p:sp>
      <p:sp>
        <p:nvSpPr>
          <p:cNvPr id="626691" name="Rectangle 3">
            <a:extLst>
              <a:ext uri="{FF2B5EF4-FFF2-40B4-BE49-F238E27FC236}">
                <a16:creationId xmlns:a16="http://schemas.microsoft.com/office/drawing/2014/main" id="{02E89F1A-37E3-467C-A78C-59F7A0128E81}"/>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Folienbildplatzhalter 1">
            <a:extLst>
              <a:ext uri="{FF2B5EF4-FFF2-40B4-BE49-F238E27FC236}">
                <a16:creationId xmlns:a16="http://schemas.microsoft.com/office/drawing/2014/main" id="{1F4A1F37-E009-49CD-9437-364F9E411D8A}"/>
              </a:ext>
            </a:extLst>
          </p:cNvPr>
          <p:cNvSpPr>
            <a:spLocks noGrp="1" noRot="1" noChangeAspect="1" noChangeArrowheads="1" noTextEdit="1"/>
          </p:cNvSpPr>
          <p:nvPr>
            <p:ph type="sldImg"/>
          </p:nvPr>
        </p:nvSpPr>
        <p:spPr>
          <a:ln/>
        </p:spPr>
      </p:sp>
      <p:sp>
        <p:nvSpPr>
          <p:cNvPr id="628739" name="Notizenplatzhalter 2">
            <a:extLst>
              <a:ext uri="{FF2B5EF4-FFF2-40B4-BE49-F238E27FC236}">
                <a16:creationId xmlns:a16="http://schemas.microsoft.com/office/drawing/2014/main" id="{6AA23E60-A555-41E3-8F58-6AB15FFD5C88}"/>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28740" name="Foliennummernplatzhalter 3">
            <a:extLst>
              <a:ext uri="{FF2B5EF4-FFF2-40B4-BE49-F238E27FC236}">
                <a16:creationId xmlns:a16="http://schemas.microsoft.com/office/drawing/2014/main" id="{F48DA075-F7A3-4E70-9BEA-3F317BF0A29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3083FD6-10B7-4A13-8AA4-D6E94B88AFA3}" type="slidenum">
              <a:rPr lang="de-DE" altLang="de-DE" smtClean="0"/>
              <a:pPr/>
              <a:t>275</a:t>
            </a:fld>
            <a:endParaRPr lang="de-DE" altLang="de-DE"/>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a:extLst>
              <a:ext uri="{FF2B5EF4-FFF2-40B4-BE49-F238E27FC236}">
                <a16:creationId xmlns:a16="http://schemas.microsoft.com/office/drawing/2014/main" id="{B38247E0-1117-4169-AC2C-35F154D3F1D1}"/>
              </a:ext>
            </a:extLst>
          </p:cNvPr>
          <p:cNvSpPr>
            <a:spLocks noGrp="1" noRot="1" noChangeAspect="1" noChangeArrowheads="1" noTextEdit="1"/>
          </p:cNvSpPr>
          <p:nvPr>
            <p:ph type="sldImg"/>
          </p:nvPr>
        </p:nvSpPr>
        <p:spPr>
          <a:ln/>
        </p:spPr>
      </p:sp>
      <p:sp>
        <p:nvSpPr>
          <p:cNvPr id="630787" name="Rectangle 3">
            <a:extLst>
              <a:ext uri="{FF2B5EF4-FFF2-40B4-BE49-F238E27FC236}">
                <a16:creationId xmlns:a16="http://schemas.microsoft.com/office/drawing/2014/main" id="{5F1D1E3C-498C-4CC9-A03B-35BEDD1844EE}"/>
              </a:ext>
            </a:extLst>
          </p:cNvPr>
          <p:cNvSpPr>
            <a:spLocks noGrp="1" noChangeArrowheads="1"/>
          </p:cNvSpPr>
          <p:nvPr>
            <p:ph type="body" idx="1"/>
          </p:nvPr>
        </p:nvSpPr>
        <p:spPr>
          <a:noFill/>
        </p:spPr>
        <p:txBody>
          <a:bodyPr/>
          <a:lstStyle/>
          <a:p>
            <a:pPr eaLnBrk="1" hangingPunct="1"/>
            <a:r>
              <a:rPr lang="de-DE" altLang="de-DE" dirty="0">
                <a:latin typeface="Arial" panose="020B0604020202020204" pitchFamily="34" charset="0"/>
              </a:rPr>
              <a:t>- Verweis Fragen &amp; </a:t>
            </a:r>
            <a:r>
              <a:rPr lang="de-DE" altLang="de-DE" dirty="0" err="1">
                <a:latin typeface="Arial" panose="020B0604020202020204" pitchFamily="34" charset="0"/>
              </a:rPr>
              <a:t>Anworten</a:t>
            </a:r>
            <a:r>
              <a:rPr lang="de-DE" altLang="de-DE" dirty="0">
                <a:latin typeface="Arial" panose="020B0604020202020204" pitchFamily="34" charset="0"/>
              </a:rPr>
              <a:t> zu </a:t>
            </a:r>
            <a:r>
              <a:rPr lang="de-DE" strike="sngStrike" dirty="0">
                <a:highlight>
                  <a:srgbClr val="00FF00"/>
                </a:highlight>
                <a:latin typeface="Century Gothic" panose="020B0502020202020204" pitchFamily="34" charset="0"/>
              </a:rPr>
              <a:t>IDW PS 302 n. F.</a:t>
            </a:r>
            <a:r>
              <a:rPr lang="de-DE" dirty="0">
                <a:highlight>
                  <a:srgbClr val="00FF00"/>
                </a:highlight>
                <a:latin typeface="Century Gothic" panose="020B0502020202020204" pitchFamily="34" charset="0"/>
              </a:rPr>
              <a:t> ISA [DE] 505</a:t>
            </a:r>
            <a:r>
              <a:rPr lang="de-DE" altLang="de-DE" dirty="0">
                <a:latin typeface="Arial" panose="020B0604020202020204" pitchFamily="34" charset="0"/>
              </a:rPr>
              <a:t>"Bestätigungen Dritter"</a:t>
            </a:r>
          </a:p>
          <a:p>
            <a:pPr eaLnBrk="1" hangingPunct="1"/>
            <a:r>
              <a:rPr lang="de-DE" altLang="de-DE" dirty="0">
                <a:latin typeface="Arial" panose="020B0604020202020204" pitchFamily="34" charset="0"/>
              </a:rPr>
              <a:t>- </a:t>
            </a:r>
            <a:r>
              <a:rPr lang="de-DE" altLang="de-DE" dirty="0" err="1">
                <a:latin typeface="Arial" panose="020B0604020202020204" pitchFamily="34" charset="0"/>
              </a:rPr>
              <a:t>APr.</a:t>
            </a:r>
            <a:r>
              <a:rPr lang="de-DE" altLang="de-DE" dirty="0">
                <a:latin typeface="Arial" panose="020B0604020202020204" pitchFamily="34" charset="0"/>
              </a:rPr>
              <a:t> hat abzuwägen, ob Bestätigungen </a:t>
            </a:r>
            <a:r>
              <a:rPr lang="de-DE" altLang="de-DE" dirty="0" err="1">
                <a:latin typeface="Arial" panose="020B0604020202020204" pitchFamily="34" charset="0"/>
              </a:rPr>
              <a:t>Dirtter</a:t>
            </a:r>
            <a:r>
              <a:rPr lang="de-DE" altLang="de-DE" dirty="0">
                <a:latin typeface="Arial" panose="020B0604020202020204" pitchFamily="34" charset="0"/>
              </a:rPr>
              <a:t> als </a:t>
            </a:r>
            <a:r>
              <a:rPr lang="de-DE" altLang="de-DE" dirty="0" err="1">
                <a:latin typeface="Arial" panose="020B0604020202020204" pitchFamily="34" charset="0"/>
              </a:rPr>
              <a:t>aussagebzo</a:t>
            </a:r>
            <a:r>
              <a:rPr lang="de-DE" altLang="de-DE" dirty="0">
                <a:latin typeface="Arial" panose="020B0604020202020204" pitchFamily="34" charset="0"/>
              </a:rPr>
              <a:t>. PH einzuholen sind (Beurteilung von Fehlerrisiken; Frage, ob durch anderweitige PH ausreichend Prüfungsnachweise vorliegen)</a:t>
            </a:r>
          </a:p>
          <a:p>
            <a:pPr eaLnBrk="1" hangingPunct="1"/>
            <a:r>
              <a:rPr lang="de-DE" altLang="de-DE" dirty="0">
                <a:latin typeface="Arial" panose="020B0604020202020204" pitchFamily="34" charset="0"/>
              </a:rPr>
              <a:t>- </a:t>
            </a:r>
            <a:r>
              <a:rPr lang="de-DE" altLang="de-DE" dirty="0" err="1">
                <a:latin typeface="Arial" panose="020B0604020202020204" pitchFamily="34" charset="0"/>
              </a:rPr>
              <a:t>APr.</a:t>
            </a:r>
            <a:r>
              <a:rPr lang="de-DE" altLang="de-DE" dirty="0">
                <a:latin typeface="Arial" panose="020B0604020202020204" pitchFamily="34" charset="0"/>
              </a:rPr>
              <a:t> muss Kontrolle über das Bestätigungsverfahren bewahren</a:t>
            </a:r>
          </a:p>
          <a:p>
            <a:pPr eaLnBrk="1" hangingPunct="1"/>
            <a:r>
              <a:rPr lang="de-DE" altLang="de-DE" dirty="0">
                <a:latin typeface="Arial" panose="020B0604020202020204" pitchFamily="34" charset="0"/>
              </a:rPr>
              <a:t>- Keine Verpflichtung mehr für eine Folgeanfrage</a:t>
            </a:r>
          </a:p>
          <a:p>
            <a:pPr eaLnBrk="1" hangingPunct="1"/>
            <a:r>
              <a:rPr lang="de-DE" altLang="de-DE" dirty="0">
                <a:latin typeface="Arial" panose="020B0604020202020204" pitchFamily="34" charset="0"/>
              </a:rPr>
              <a:t>- Jede Abweichung muss verfolgt werden; zwingend alternative Prüfungshandlungen</a:t>
            </a:r>
          </a:p>
          <a:p>
            <a:pPr eaLnBrk="1" hangingPunct="1"/>
            <a:r>
              <a:rPr lang="de-DE" altLang="de-DE" dirty="0">
                <a:latin typeface="Arial" panose="020B0604020202020204" pitchFamily="34" charset="0"/>
              </a:rPr>
              <a:t>- Abweichungen sind darauf zu untersuchen, ob sie auf falsche Darstellungen in der </a:t>
            </a:r>
            <a:r>
              <a:rPr lang="de-DE" altLang="de-DE" dirty="0" err="1">
                <a:latin typeface="Arial" panose="020B0604020202020204" pitchFamily="34" charset="0"/>
              </a:rPr>
              <a:t>ReLe</a:t>
            </a:r>
            <a:r>
              <a:rPr lang="de-DE" altLang="de-DE" dirty="0">
                <a:latin typeface="Arial" panose="020B0604020202020204" pitchFamily="34" charset="0"/>
              </a:rPr>
              <a:t> hindeuten</a:t>
            </a:r>
          </a:p>
          <a:p>
            <a:pPr eaLnBrk="1" hangingPunct="1"/>
            <a:r>
              <a:rPr lang="de-DE" altLang="de-DE" dirty="0">
                <a:latin typeface="Arial" panose="020B0604020202020204" pitchFamily="34" charset="0"/>
              </a:rPr>
              <a:t>- Mögliche Ursachen: Unterschiedliche zeitliche Abgrenzung (z. B. unterwegs befindliche Zahlungen); Bewertungsunterschiede (z.B. Wechselkurse), versehentlich falsch Auskünfte in den Bestätigungen (z. B. Zahlendreher)</a:t>
            </a:r>
          </a:p>
          <a:p>
            <a:pPr eaLnBrk="1" hangingPunct="1"/>
            <a:r>
              <a:rPr lang="de-DE" altLang="de-DE" dirty="0">
                <a:latin typeface="Arial" panose="020B0604020202020204" pitchFamily="34" charset="0"/>
              </a:rPr>
              <a:t>- meist positive Methode (Dritter soll stets antworten); geschlossene Anfrage / offene Anfrage (Mitteilung der Information)</a:t>
            </a:r>
          </a:p>
          <a:p>
            <a:pPr eaLnBrk="1" hangingPunct="1"/>
            <a:r>
              <a:rPr lang="de-DE" altLang="de-DE" dirty="0">
                <a:latin typeface="Arial" panose="020B0604020202020204" pitchFamily="34" charset="0"/>
              </a:rPr>
              <a:t>- Alternative Prüfungshandlungen: Prüfung von Zahlungsausgängen nach dem Abschlussstichtag kombiniert mit z. B. Prüfung der Korrespondenz mit Geschäftspartnern oder anderen Dokumenten (z. B. Lieferbestätigungen, Rechnungen, Verträgen über </a:t>
            </a:r>
            <a:r>
              <a:rPr lang="de-DE" altLang="de-DE" dirty="0" err="1">
                <a:latin typeface="Arial" panose="020B0604020202020204" pitchFamily="34" charset="0"/>
              </a:rPr>
              <a:t>LuL</a:t>
            </a:r>
            <a:r>
              <a:rPr lang="de-DE" altLang="de-DE" dirty="0">
                <a:latin typeface="Arial" panose="020B0604020202020204" pitchFamily="34" charset="0"/>
              </a:rPr>
              <a:t>; Lagereingangsbuch).</a:t>
            </a:r>
          </a:p>
          <a:p>
            <a:pPr eaLnBrk="1" hangingPunct="1"/>
            <a:endParaRPr lang="de-DE" altLang="de-DE" dirty="0">
              <a:latin typeface="Arial" panose="020B0604020202020204" pitchFamily="34" charset="0"/>
            </a:endParaRPr>
          </a:p>
          <a:p>
            <a:pPr eaLnBrk="1" hangingPunct="1"/>
            <a:endParaRPr lang="de-DE" altLang="de-DE" dirty="0">
              <a:latin typeface="Arial" panose="020B0604020202020204" pitchFamily="34" charset="0"/>
            </a:endParaRP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Folienbildplatzhalter 1">
            <a:extLst>
              <a:ext uri="{FF2B5EF4-FFF2-40B4-BE49-F238E27FC236}">
                <a16:creationId xmlns:a16="http://schemas.microsoft.com/office/drawing/2014/main" id="{FDBE004A-DD96-48C3-B869-C4CA9FD7381D}"/>
              </a:ext>
            </a:extLst>
          </p:cNvPr>
          <p:cNvSpPr>
            <a:spLocks noGrp="1" noRot="1" noChangeAspect="1" noChangeArrowheads="1" noTextEdit="1"/>
          </p:cNvSpPr>
          <p:nvPr>
            <p:ph type="sldImg"/>
          </p:nvPr>
        </p:nvSpPr>
        <p:spPr>
          <a:ln/>
        </p:spPr>
      </p:sp>
      <p:sp>
        <p:nvSpPr>
          <p:cNvPr id="632835" name="Notizenplatzhalter 2">
            <a:extLst>
              <a:ext uri="{FF2B5EF4-FFF2-40B4-BE49-F238E27FC236}">
                <a16:creationId xmlns:a16="http://schemas.microsoft.com/office/drawing/2014/main" id="{D2FE8502-D4A0-4C80-820D-28DEDD39629D}"/>
              </a:ext>
            </a:extLst>
          </p:cNvPr>
          <p:cNvSpPr>
            <a:spLocks noGrp="1" noChangeArrowheads="1"/>
          </p:cNvSpPr>
          <p:nvPr>
            <p:ph type="body" idx="1"/>
          </p:nvPr>
        </p:nvSpPr>
        <p:spPr>
          <a:noFill/>
        </p:spPr>
        <p:txBody>
          <a:bodyPr/>
          <a:lstStyle/>
          <a:p>
            <a:endParaRPr lang="de-DE" altLang="de-DE" dirty="0">
              <a:latin typeface="Arial" panose="020B0604020202020204" pitchFamily="34" charset="0"/>
            </a:endParaRPr>
          </a:p>
        </p:txBody>
      </p:sp>
      <p:sp>
        <p:nvSpPr>
          <p:cNvPr id="632836" name="Foliennummernplatzhalter 3">
            <a:extLst>
              <a:ext uri="{FF2B5EF4-FFF2-40B4-BE49-F238E27FC236}">
                <a16:creationId xmlns:a16="http://schemas.microsoft.com/office/drawing/2014/main" id="{A398925A-5048-4D9C-B866-F0DA1A40B3C4}"/>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152FE1F-1947-4C9B-83FD-0E1211ED0A1E}" type="slidenum">
              <a:rPr lang="de-DE" altLang="de-DE" smtClean="0"/>
              <a:pPr/>
              <a:t>277</a:t>
            </a:fld>
            <a:endParaRPr lang="de-DE" altLang="de-DE"/>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Folienbildplatzhalter 1">
            <a:extLst>
              <a:ext uri="{FF2B5EF4-FFF2-40B4-BE49-F238E27FC236}">
                <a16:creationId xmlns:a16="http://schemas.microsoft.com/office/drawing/2014/main" id="{F82D7D3D-5A2A-4479-ACCA-FAFE1A98A5B6}"/>
              </a:ext>
            </a:extLst>
          </p:cNvPr>
          <p:cNvSpPr>
            <a:spLocks noGrp="1" noRot="1" noChangeAspect="1" noChangeArrowheads="1" noTextEdit="1"/>
          </p:cNvSpPr>
          <p:nvPr>
            <p:ph type="sldImg"/>
          </p:nvPr>
        </p:nvSpPr>
        <p:spPr>
          <a:ln/>
        </p:spPr>
      </p:sp>
      <p:sp>
        <p:nvSpPr>
          <p:cNvPr id="634883" name="Notizenplatzhalter 2">
            <a:extLst>
              <a:ext uri="{FF2B5EF4-FFF2-40B4-BE49-F238E27FC236}">
                <a16:creationId xmlns:a16="http://schemas.microsoft.com/office/drawing/2014/main" id="{940EF63B-8BDD-4723-8912-781AEB2F9D7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34884" name="Foliennummernplatzhalter 3">
            <a:extLst>
              <a:ext uri="{FF2B5EF4-FFF2-40B4-BE49-F238E27FC236}">
                <a16:creationId xmlns:a16="http://schemas.microsoft.com/office/drawing/2014/main" id="{C48EAF60-A86C-4D43-B2D7-BF46C8FCC8E6}"/>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3AA5F11-3391-4806-AB9E-12B7A6AB7161}" type="slidenum">
              <a:rPr lang="de-DE" altLang="de-DE" smtClean="0"/>
              <a:pPr/>
              <a:t>278</a:t>
            </a:fld>
            <a:endParaRPr lang="de-DE" altLang="de-DE"/>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Folienbildplatzhalter 1">
            <a:extLst>
              <a:ext uri="{FF2B5EF4-FFF2-40B4-BE49-F238E27FC236}">
                <a16:creationId xmlns:a16="http://schemas.microsoft.com/office/drawing/2014/main" id="{057FC7BE-B58E-48CB-916B-4B5DB8174B27}"/>
              </a:ext>
            </a:extLst>
          </p:cNvPr>
          <p:cNvSpPr>
            <a:spLocks noGrp="1" noRot="1" noChangeAspect="1" noChangeArrowheads="1" noTextEdit="1"/>
          </p:cNvSpPr>
          <p:nvPr>
            <p:ph type="sldImg"/>
          </p:nvPr>
        </p:nvSpPr>
        <p:spPr>
          <a:ln/>
        </p:spPr>
      </p:sp>
      <p:sp>
        <p:nvSpPr>
          <p:cNvPr id="636931" name="Notizenplatzhalter 2">
            <a:extLst>
              <a:ext uri="{FF2B5EF4-FFF2-40B4-BE49-F238E27FC236}">
                <a16:creationId xmlns:a16="http://schemas.microsoft.com/office/drawing/2014/main" id="{794332D5-4071-4BFC-8A37-69B07F66AEEC}"/>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36932" name="Foliennummernplatzhalter 3">
            <a:extLst>
              <a:ext uri="{FF2B5EF4-FFF2-40B4-BE49-F238E27FC236}">
                <a16:creationId xmlns:a16="http://schemas.microsoft.com/office/drawing/2014/main" id="{4E673B8A-DAD1-4D81-B631-D48B2ACFB751}"/>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43CE6FA-2585-412A-A8CF-01A8DA4CE19C}" type="slidenum">
              <a:rPr lang="de-DE" altLang="de-DE" smtClean="0"/>
              <a:pPr/>
              <a:t>279</a:t>
            </a:fld>
            <a:endParaRPr lang="de-DE" altLang="de-DE"/>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Rectangle 2">
            <a:extLst>
              <a:ext uri="{FF2B5EF4-FFF2-40B4-BE49-F238E27FC236}">
                <a16:creationId xmlns:a16="http://schemas.microsoft.com/office/drawing/2014/main" id="{76D46183-9BA5-48D6-8FE7-DD98D4C9857B}"/>
              </a:ext>
            </a:extLst>
          </p:cNvPr>
          <p:cNvSpPr>
            <a:spLocks noGrp="1" noRot="1" noChangeAspect="1" noChangeArrowheads="1" noTextEdit="1"/>
          </p:cNvSpPr>
          <p:nvPr>
            <p:ph type="sldImg"/>
          </p:nvPr>
        </p:nvSpPr>
        <p:spPr>
          <a:ln/>
        </p:spPr>
      </p:sp>
      <p:sp>
        <p:nvSpPr>
          <p:cNvPr id="638979" name="Rectangle 3">
            <a:extLst>
              <a:ext uri="{FF2B5EF4-FFF2-40B4-BE49-F238E27FC236}">
                <a16:creationId xmlns:a16="http://schemas.microsoft.com/office/drawing/2014/main" id="{AABB49BC-3648-4A54-B6CB-774928EAD8EC}"/>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a:extLst>
              <a:ext uri="{FF2B5EF4-FFF2-40B4-BE49-F238E27FC236}">
                <a16:creationId xmlns:a16="http://schemas.microsoft.com/office/drawing/2014/main" id="{25757B24-C10C-4CB7-8DC7-A2075836C59F}"/>
              </a:ext>
            </a:extLst>
          </p:cNvPr>
          <p:cNvSpPr>
            <a:spLocks noGrp="1" noRot="1" noChangeAspect="1" noChangeArrowheads="1" noTextEdit="1"/>
          </p:cNvSpPr>
          <p:nvPr>
            <p:ph type="sldImg"/>
          </p:nvPr>
        </p:nvSpPr>
        <p:spPr>
          <a:ln/>
        </p:spPr>
      </p:sp>
      <p:sp>
        <p:nvSpPr>
          <p:cNvPr id="641027" name="Rectangle 3">
            <a:extLst>
              <a:ext uri="{FF2B5EF4-FFF2-40B4-BE49-F238E27FC236}">
                <a16:creationId xmlns:a16="http://schemas.microsoft.com/office/drawing/2014/main" id="{607ED2F6-4858-40CE-8F45-B83F16314239}"/>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Rectangle 2">
            <a:extLst>
              <a:ext uri="{FF2B5EF4-FFF2-40B4-BE49-F238E27FC236}">
                <a16:creationId xmlns:a16="http://schemas.microsoft.com/office/drawing/2014/main" id="{789989F8-D4BA-44D5-81A4-77816C548FA0}"/>
              </a:ext>
            </a:extLst>
          </p:cNvPr>
          <p:cNvSpPr>
            <a:spLocks noGrp="1" noRot="1" noChangeAspect="1" noChangeArrowheads="1" noTextEdit="1"/>
          </p:cNvSpPr>
          <p:nvPr>
            <p:ph type="sldImg"/>
          </p:nvPr>
        </p:nvSpPr>
        <p:spPr>
          <a:ln/>
        </p:spPr>
      </p:sp>
      <p:sp>
        <p:nvSpPr>
          <p:cNvPr id="643075" name="Rectangle 3">
            <a:extLst>
              <a:ext uri="{FF2B5EF4-FFF2-40B4-BE49-F238E27FC236}">
                <a16:creationId xmlns:a16="http://schemas.microsoft.com/office/drawing/2014/main" id="{84601FBE-4F1E-4382-8FA5-AEC8025694F7}"/>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Folienbildplatzhalter 1">
            <a:extLst>
              <a:ext uri="{FF2B5EF4-FFF2-40B4-BE49-F238E27FC236}">
                <a16:creationId xmlns:a16="http://schemas.microsoft.com/office/drawing/2014/main" id="{E1C05668-DE93-41F6-95C0-F8DA22B21FDA}"/>
              </a:ext>
            </a:extLst>
          </p:cNvPr>
          <p:cNvSpPr>
            <a:spLocks noGrp="1" noRot="1" noChangeAspect="1" noChangeArrowheads="1" noTextEdit="1"/>
          </p:cNvSpPr>
          <p:nvPr>
            <p:ph type="sldImg"/>
          </p:nvPr>
        </p:nvSpPr>
        <p:spPr>
          <a:ln/>
        </p:spPr>
      </p:sp>
      <p:sp>
        <p:nvSpPr>
          <p:cNvPr id="645123" name="Notizenplatzhalter 2">
            <a:extLst>
              <a:ext uri="{FF2B5EF4-FFF2-40B4-BE49-F238E27FC236}">
                <a16:creationId xmlns:a16="http://schemas.microsoft.com/office/drawing/2014/main" id="{4CA0BF47-7B00-4887-990D-80A1AC1FCF8B}"/>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45124" name="Foliennummernplatzhalter 3">
            <a:extLst>
              <a:ext uri="{FF2B5EF4-FFF2-40B4-BE49-F238E27FC236}">
                <a16:creationId xmlns:a16="http://schemas.microsoft.com/office/drawing/2014/main" id="{AE329C32-748C-4503-83AC-6F50508C921E}"/>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8792376-4AF6-4305-A205-E3CF16993C26}" type="slidenum">
              <a:rPr lang="de-DE" altLang="de-DE" smtClean="0"/>
              <a:pPr/>
              <a:t>283</a:t>
            </a:fld>
            <a:endParaRPr lang="de-DE" altLang="de-DE"/>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Rectangle 2">
            <a:extLst>
              <a:ext uri="{FF2B5EF4-FFF2-40B4-BE49-F238E27FC236}">
                <a16:creationId xmlns:a16="http://schemas.microsoft.com/office/drawing/2014/main" id="{518728F9-3A28-4399-A455-C21011EF32B0}"/>
              </a:ext>
            </a:extLst>
          </p:cNvPr>
          <p:cNvSpPr>
            <a:spLocks noGrp="1" noRot="1" noChangeAspect="1" noChangeArrowheads="1" noTextEdit="1"/>
          </p:cNvSpPr>
          <p:nvPr>
            <p:ph type="sldImg"/>
          </p:nvPr>
        </p:nvSpPr>
        <p:spPr>
          <a:ln/>
        </p:spPr>
      </p:sp>
      <p:sp>
        <p:nvSpPr>
          <p:cNvPr id="647171" name="Rectangle 3">
            <a:extLst>
              <a:ext uri="{FF2B5EF4-FFF2-40B4-BE49-F238E27FC236}">
                <a16:creationId xmlns:a16="http://schemas.microsoft.com/office/drawing/2014/main" id="{18210DF8-F808-4EE1-B7A6-67D976EC17C6}"/>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Folienbildplatzhalter 1">
            <a:extLst>
              <a:ext uri="{FF2B5EF4-FFF2-40B4-BE49-F238E27FC236}">
                <a16:creationId xmlns:a16="http://schemas.microsoft.com/office/drawing/2014/main" id="{D1F873DA-6C4E-49FE-8D61-D9AF11273740}"/>
              </a:ext>
            </a:extLst>
          </p:cNvPr>
          <p:cNvSpPr>
            <a:spLocks noGrp="1" noRot="1" noChangeAspect="1" noChangeArrowheads="1" noTextEdit="1"/>
          </p:cNvSpPr>
          <p:nvPr>
            <p:ph type="sldImg"/>
          </p:nvPr>
        </p:nvSpPr>
        <p:spPr>
          <a:ln/>
        </p:spPr>
      </p:sp>
      <p:sp>
        <p:nvSpPr>
          <p:cNvPr id="649219" name="Notizenplatzhalter 2">
            <a:extLst>
              <a:ext uri="{FF2B5EF4-FFF2-40B4-BE49-F238E27FC236}">
                <a16:creationId xmlns:a16="http://schemas.microsoft.com/office/drawing/2014/main" id="{6B9D13B2-3166-4A80-B00E-D7D3E2A1CAD6}"/>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49220" name="Foliennummernplatzhalter 3">
            <a:extLst>
              <a:ext uri="{FF2B5EF4-FFF2-40B4-BE49-F238E27FC236}">
                <a16:creationId xmlns:a16="http://schemas.microsoft.com/office/drawing/2014/main" id="{5D819906-50FC-4E9D-B879-D68A8497E9AC}"/>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416BF62-2F51-4184-887E-9AA0BFC4A84B}" type="slidenum">
              <a:rPr lang="de-DE" altLang="de-DE" smtClean="0"/>
              <a:pPr/>
              <a:t>285</a:t>
            </a:fld>
            <a:endParaRPr lang="de-DE" altLang="de-DE"/>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Folienbildplatzhalter 1">
            <a:extLst>
              <a:ext uri="{FF2B5EF4-FFF2-40B4-BE49-F238E27FC236}">
                <a16:creationId xmlns:a16="http://schemas.microsoft.com/office/drawing/2014/main" id="{2304F382-2E9E-41A1-B05C-01460AF48C6F}"/>
              </a:ext>
            </a:extLst>
          </p:cNvPr>
          <p:cNvSpPr>
            <a:spLocks noGrp="1" noRot="1" noChangeAspect="1" noChangeArrowheads="1" noTextEdit="1"/>
          </p:cNvSpPr>
          <p:nvPr>
            <p:ph type="sldImg"/>
          </p:nvPr>
        </p:nvSpPr>
        <p:spPr>
          <a:ln/>
        </p:spPr>
      </p:sp>
      <p:sp>
        <p:nvSpPr>
          <p:cNvPr id="651267" name="Notizenplatzhalter 2">
            <a:extLst>
              <a:ext uri="{FF2B5EF4-FFF2-40B4-BE49-F238E27FC236}">
                <a16:creationId xmlns:a16="http://schemas.microsoft.com/office/drawing/2014/main" id="{2F5C9659-FA54-47E6-A0F4-B98891018190}"/>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51268" name="Foliennummernplatzhalter 3">
            <a:extLst>
              <a:ext uri="{FF2B5EF4-FFF2-40B4-BE49-F238E27FC236}">
                <a16:creationId xmlns:a16="http://schemas.microsoft.com/office/drawing/2014/main" id="{47DFFB3E-132E-4218-8C46-25B781EEA48C}"/>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17E9B33-BEA4-4001-A599-3F2678B7E6BA}" type="slidenum">
              <a:rPr lang="de-DE" altLang="de-DE" smtClean="0"/>
              <a:pPr/>
              <a:t>286</a:t>
            </a:fld>
            <a:endParaRPr lang="de-DE" altLang="de-DE"/>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Folienbildplatzhalter 1">
            <a:extLst>
              <a:ext uri="{FF2B5EF4-FFF2-40B4-BE49-F238E27FC236}">
                <a16:creationId xmlns:a16="http://schemas.microsoft.com/office/drawing/2014/main" id="{6EBBBACD-B4C5-4123-A297-8D3FF8119608}"/>
              </a:ext>
            </a:extLst>
          </p:cNvPr>
          <p:cNvSpPr>
            <a:spLocks noGrp="1" noRot="1" noChangeAspect="1" noChangeArrowheads="1" noTextEdit="1"/>
          </p:cNvSpPr>
          <p:nvPr>
            <p:ph type="sldImg"/>
          </p:nvPr>
        </p:nvSpPr>
        <p:spPr>
          <a:ln/>
        </p:spPr>
      </p:sp>
      <p:sp>
        <p:nvSpPr>
          <p:cNvPr id="653315" name="Notizenplatzhalter 2">
            <a:extLst>
              <a:ext uri="{FF2B5EF4-FFF2-40B4-BE49-F238E27FC236}">
                <a16:creationId xmlns:a16="http://schemas.microsoft.com/office/drawing/2014/main" id="{85BA6880-3FD2-4C08-87D2-36A90EC6A790}"/>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53316" name="Foliennummernplatzhalter 3">
            <a:extLst>
              <a:ext uri="{FF2B5EF4-FFF2-40B4-BE49-F238E27FC236}">
                <a16:creationId xmlns:a16="http://schemas.microsoft.com/office/drawing/2014/main" id="{48FBC528-889A-466E-BEFC-490505F5F391}"/>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35BE255-01F6-4A79-AE58-3403DEB6086F}" type="slidenum">
              <a:rPr lang="de-DE" altLang="de-DE" smtClean="0"/>
              <a:pPr/>
              <a:t>287</a:t>
            </a:fld>
            <a:endParaRPr lang="de-DE" altLang="de-DE"/>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2" name="Rectangle 2">
            <a:extLst>
              <a:ext uri="{FF2B5EF4-FFF2-40B4-BE49-F238E27FC236}">
                <a16:creationId xmlns:a16="http://schemas.microsoft.com/office/drawing/2014/main" id="{6FCB4248-C0B9-4283-8FBB-0051F9F84C54}"/>
              </a:ext>
            </a:extLst>
          </p:cNvPr>
          <p:cNvSpPr>
            <a:spLocks noGrp="1" noRot="1" noChangeAspect="1" noChangeArrowheads="1" noTextEdit="1"/>
          </p:cNvSpPr>
          <p:nvPr>
            <p:ph type="sldImg"/>
          </p:nvPr>
        </p:nvSpPr>
        <p:spPr>
          <a:ln/>
        </p:spPr>
      </p:sp>
      <p:sp>
        <p:nvSpPr>
          <p:cNvPr id="655363" name="Rectangle 3">
            <a:extLst>
              <a:ext uri="{FF2B5EF4-FFF2-40B4-BE49-F238E27FC236}">
                <a16:creationId xmlns:a16="http://schemas.microsoft.com/office/drawing/2014/main" id="{C3B61226-2857-4209-ADEE-7752AE2E53C3}"/>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Rectangle 2">
            <a:extLst>
              <a:ext uri="{FF2B5EF4-FFF2-40B4-BE49-F238E27FC236}">
                <a16:creationId xmlns:a16="http://schemas.microsoft.com/office/drawing/2014/main" id="{E38314CC-98BA-4562-966E-0AAA3EF713F2}"/>
              </a:ext>
            </a:extLst>
          </p:cNvPr>
          <p:cNvSpPr>
            <a:spLocks noGrp="1" noRot="1" noChangeAspect="1" noChangeArrowheads="1" noTextEdit="1"/>
          </p:cNvSpPr>
          <p:nvPr>
            <p:ph type="sldImg"/>
          </p:nvPr>
        </p:nvSpPr>
        <p:spPr>
          <a:ln/>
        </p:spPr>
      </p:sp>
      <p:sp>
        <p:nvSpPr>
          <p:cNvPr id="657411" name="Rectangle 3">
            <a:extLst>
              <a:ext uri="{FF2B5EF4-FFF2-40B4-BE49-F238E27FC236}">
                <a16:creationId xmlns:a16="http://schemas.microsoft.com/office/drawing/2014/main" id="{8CCA267A-4A7A-4E69-AE6C-ED9E74241863}"/>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8" name="Rectangle 2">
            <a:extLst>
              <a:ext uri="{FF2B5EF4-FFF2-40B4-BE49-F238E27FC236}">
                <a16:creationId xmlns:a16="http://schemas.microsoft.com/office/drawing/2014/main" id="{EDBFA1B2-46B3-40EF-A59E-DEC65CECA230}"/>
              </a:ext>
            </a:extLst>
          </p:cNvPr>
          <p:cNvSpPr>
            <a:spLocks noGrp="1" noRot="1" noChangeAspect="1" noChangeArrowheads="1" noTextEdit="1"/>
          </p:cNvSpPr>
          <p:nvPr>
            <p:ph type="sldImg"/>
          </p:nvPr>
        </p:nvSpPr>
        <p:spPr>
          <a:ln/>
        </p:spPr>
      </p:sp>
      <p:sp>
        <p:nvSpPr>
          <p:cNvPr id="659459" name="Rectangle 3">
            <a:extLst>
              <a:ext uri="{FF2B5EF4-FFF2-40B4-BE49-F238E27FC236}">
                <a16:creationId xmlns:a16="http://schemas.microsoft.com/office/drawing/2014/main" id="{1776B274-9D6D-4648-911F-942D265A27D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Folienbildplatzhalter 1">
            <a:extLst>
              <a:ext uri="{FF2B5EF4-FFF2-40B4-BE49-F238E27FC236}">
                <a16:creationId xmlns:a16="http://schemas.microsoft.com/office/drawing/2014/main" id="{73AEFB66-7E0E-416E-AD57-38F58033077B}"/>
              </a:ext>
            </a:extLst>
          </p:cNvPr>
          <p:cNvSpPr>
            <a:spLocks noGrp="1" noRot="1" noChangeAspect="1" noChangeArrowheads="1" noTextEdit="1"/>
          </p:cNvSpPr>
          <p:nvPr>
            <p:ph type="sldImg"/>
          </p:nvPr>
        </p:nvSpPr>
        <p:spPr>
          <a:ln/>
        </p:spPr>
      </p:sp>
      <p:sp>
        <p:nvSpPr>
          <p:cNvPr id="661507" name="Notizenplatzhalter 2">
            <a:extLst>
              <a:ext uri="{FF2B5EF4-FFF2-40B4-BE49-F238E27FC236}">
                <a16:creationId xmlns:a16="http://schemas.microsoft.com/office/drawing/2014/main" id="{0B07541C-D811-43E7-A3FF-A55485C9F9D2}"/>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61508" name="Foliennummernplatzhalter 3">
            <a:extLst>
              <a:ext uri="{FF2B5EF4-FFF2-40B4-BE49-F238E27FC236}">
                <a16:creationId xmlns:a16="http://schemas.microsoft.com/office/drawing/2014/main" id="{BB04D601-2199-4E19-9F5E-01407568EBA4}"/>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8542744-5D08-45B4-BFC7-08D539A3469B}" type="slidenum">
              <a:rPr lang="de-DE" altLang="de-DE" smtClean="0"/>
              <a:pPr/>
              <a:t>291</a:t>
            </a:fld>
            <a:endParaRPr lang="de-DE" altLang="de-DE"/>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Rectangle 2">
            <a:extLst>
              <a:ext uri="{FF2B5EF4-FFF2-40B4-BE49-F238E27FC236}">
                <a16:creationId xmlns:a16="http://schemas.microsoft.com/office/drawing/2014/main" id="{C9F70558-7D7A-434F-ADE5-C40B4AAB7462}"/>
              </a:ext>
            </a:extLst>
          </p:cNvPr>
          <p:cNvSpPr>
            <a:spLocks noGrp="1" noRot="1" noChangeAspect="1" noChangeArrowheads="1" noTextEdit="1"/>
          </p:cNvSpPr>
          <p:nvPr>
            <p:ph type="sldImg"/>
          </p:nvPr>
        </p:nvSpPr>
        <p:spPr>
          <a:ln/>
        </p:spPr>
      </p:sp>
      <p:sp>
        <p:nvSpPr>
          <p:cNvPr id="663555" name="Rectangle 3">
            <a:extLst>
              <a:ext uri="{FF2B5EF4-FFF2-40B4-BE49-F238E27FC236}">
                <a16:creationId xmlns:a16="http://schemas.microsoft.com/office/drawing/2014/main" id="{D13E3F77-FB34-4960-B041-9F6878673A9E}"/>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2" name="Folienbildplatzhalter 1">
            <a:extLst>
              <a:ext uri="{FF2B5EF4-FFF2-40B4-BE49-F238E27FC236}">
                <a16:creationId xmlns:a16="http://schemas.microsoft.com/office/drawing/2014/main" id="{7900CC6C-B682-4020-97A3-4E2278B605E5}"/>
              </a:ext>
            </a:extLst>
          </p:cNvPr>
          <p:cNvSpPr>
            <a:spLocks noGrp="1" noRot="1" noChangeAspect="1" noChangeArrowheads="1" noTextEdit="1"/>
          </p:cNvSpPr>
          <p:nvPr>
            <p:ph type="sldImg"/>
          </p:nvPr>
        </p:nvSpPr>
        <p:spPr>
          <a:ln/>
        </p:spPr>
      </p:sp>
      <p:sp>
        <p:nvSpPr>
          <p:cNvPr id="665603" name="Notizenplatzhalter 2">
            <a:extLst>
              <a:ext uri="{FF2B5EF4-FFF2-40B4-BE49-F238E27FC236}">
                <a16:creationId xmlns:a16="http://schemas.microsoft.com/office/drawing/2014/main" id="{24772F70-D49E-40D0-B2CF-B2F2131FDE23}"/>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65604" name="Foliennummernplatzhalter 3">
            <a:extLst>
              <a:ext uri="{FF2B5EF4-FFF2-40B4-BE49-F238E27FC236}">
                <a16:creationId xmlns:a16="http://schemas.microsoft.com/office/drawing/2014/main" id="{E65094DB-75B8-4ACB-B6C5-ACC1DBE2BFD4}"/>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7A1C656-75CD-4A7C-AED8-A206CA4443DD}" type="slidenum">
              <a:rPr lang="de-DE" altLang="de-DE" smtClean="0"/>
              <a:pPr/>
              <a:t>293</a:t>
            </a:fld>
            <a:endParaRPr lang="de-DE" altLang="de-DE"/>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Folienbildplatzhalter 1">
            <a:extLst>
              <a:ext uri="{FF2B5EF4-FFF2-40B4-BE49-F238E27FC236}">
                <a16:creationId xmlns:a16="http://schemas.microsoft.com/office/drawing/2014/main" id="{C64BF751-3099-4B5B-8E3F-AB16A7140499}"/>
              </a:ext>
            </a:extLst>
          </p:cNvPr>
          <p:cNvSpPr>
            <a:spLocks noGrp="1" noRot="1" noChangeAspect="1" noChangeArrowheads="1" noTextEdit="1"/>
          </p:cNvSpPr>
          <p:nvPr>
            <p:ph type="sldImg"/>
          </p:nvPr>
        </p:nvSpPr>
        <p:spPr>
          <a:ln/>
        </p:spPr>
      </p:sp>
      <p:sp>
        <p:nvSpPr>
          <p:cNvPr id="667651" name="Notizenplatzhalter 2">
            <a:extLst>
              <a:ext uri="{FF2B5EF4-FFF2-40B4-BE49-F238E27FC236}">
                <a16:creationId xmlns:a16="http://schemas.microsoft.com/office/drawing/2014/main" id="{816D10D4-73C6-4180-BDC9-8D44F477C5A0}"/>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67652" name="Foliennummernplatzhalter 3">
            <a:extLst>
              <a:ext uri="{FF2B5EF4-FFF2-40B4-BE49-F238E27FC236}">
                <a16:creationId xmlns:a16="http://schemas.microsoft.com/office/drawing/2014/main" id="{AA618497-EB88-4117-80F4-A5082105EAF5}"/>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B32FDA0-F9FE-4BFA-B542-8FFE01D26DCE}" type="slidenum">
              <a:rPr lang="de-DE" altLang="de-DE" smtClean="0"/>
              <a:pPr/>
              <a:t>294</a:t>
            </a:fld>
            <a:endParaRPr lang="de-DE" altLang="de-DE"/>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Folienbildplatzhalter 1">
            <a:extLst>
              <a:ext uri="{FF2B5EF4-FFF2-40B4-BE49-F238E27FC236}">
                <a16:creationId xmlns:a16="http://schemas.microsoft.com/office/drawing/2014/main" id="{8E08CB78-1FF4-44F6-98AF-6A7DF3899C04}"/>
              </a:ext>
            </a:extLst>
          </p:cNvPr>
          <p:cNvSpPr>
            <a:spLocks noGrp="1" noRot="1" noChangeAspect="1" noChangeArrowheads="1" noTextEdit="1"/>
          </p:cNvSpPr>
          <p:nvPr>
            <p:ph type="sldImg"/>
          </p:nvPr>
        </p:nvSpPr>
        <p:spPr>
          <a:ln/>
        </p:spPr>
      </p:sp>
      <p:sp>
        <p:nvSpPr>
          <p:cNvPr id="669699" name="Notizenplatzhalter 2">
            <a:extLst>
              <a:ext uri="{FF2B5EF4-FFF2-40B4-BE49-F238E27FC236}">
                <a16:creationId xmlns:a16="http://schemas.microsoft.com/office/drawing/2014/main" id="{75E0E127-FC71-4903-9A9D-475714944E26}"/>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69700" name="Foliennummernplatzhalter 3">
            <a:extLst>
              <a:ext uri="{FF2B5EF4-FFF2-40B4-BE49-F238E27FC236}">
                <a16:creationId xmlns:a16="http://schemas.microsoft.com/office/drawing/2014/main" id="{D6AE5092-809C-4DEC-9CBF-2393F862F7AE}"/>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49BE490-8505-495C-BB45-4838A8E75757}" type="slidenum">
              <a:rPr lang="de-DE" altLang="de-DE" smtClean="0"/>
              <a:pPr/>
              <a:t>295</a:t>
            </a:fld>
            <a:endParaRPr lang="de-DE" altLang="de-DE"/>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6" name="Rectangle 2">
            <a:extLst>
              <a:ext uri="{FF2B5EF4-FFF2-40B4-BE49-F238E27FC236}">
                <a16:creationId xmlns:a16="http://schemas.microsoft.com/office/drawing/2014/main" id="{2B840A31-F684-49D5-9C62-EFF666225CEE}"/>
              </a:ext>
            </a:extLst>
          </p:cNvPr>
          <p:cNvSpPr>
            <a:spLocks noGrp="1" noRot="1" noChangeAspect="1" noChangeArrowheads="1" noTextEdit="1"/>
          </p:cNvSpPr>
          <p:nvPr>
            <p:ph type="sldImg"/>
          </p:nvPr>
        </p:nvSpPr>
        <p:spPr>
          <a:ln/>
        </p:spPr>
      </p:sp>
      <p:sp>
        <p:nvSpPr>
          <p:cNvPr id="671747" name="Rectangle 3">
            <a:extLst>
              <a:ext uri="{FF2B5EF4-FFF2-40B4-BE49-F238E27FC236}">
                <a16:creationId xmlns:a16="http://schemas.microsoft.com/office/drawing/2014/main" id="{DC0FA5A1-4CAC-49C5-9C92-A1E25632BE8D}"/>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4" name="Rectangle 2">
            <a:extLst>
              <a:ext uri="{FF2B5EF4-FFF2-40B4-BE49-F238E27FC236}">
                <a16:creationId xmlns:a16="http://schemas.microsoft.com/office/drawing/2014/main" id="{2D8B6E3E-C593-42B0-8DFE-CA65827E96E7}"/>
              </a:ext>
            </a:extLst>
          </p:cNvPr>
          <p:cNvSpPr>
            <a:spLocks noGrp="1" noRot="1" noChangeAspect="1" noChangeArrowheads="1" noTextEdit="1"/>
          </p:cNvSpPr>
          <p:nvPr>
            <p:ph type="sldImg"/>
          </p:nvPr>
        </p:nvSpPr>
        <p:spPr>
          <a:ln/>
        </p:spPr>
      </p:sp>
      <p:sp>
        <p:nvSpPr>
          <p:cNvPr id="673795" name="Rectangle 3">
            <a:extLst>
              <a:ext uri="{FF2B5EF4-FFF2-40B4-BE49-F238E27FC236}">
                <a16:creationId xmlns:a16="http://schemas.microsoft.com/office/drawing/2014/main" id="{4123C7DE-9860-46D9-AB94-11F06E7CEECC}"/>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2">
            <a:extLst>
              <a:ext uri="{FF2B5EF4-FFF2-40B4-BE49-F238E27FC236}">
                <a16:creationId xmlns:a16="http://schemas.microsoft.com/office/drawing/2014/main" id="{2766CCD5-DFE1-4A1D-9EC7-1D310A5FD9FF}"/>
              </a:ext>
            </a:extLst>
          </p:cNvPr>
          <p:cNvSpPr>
            <a:spLocks noGrp="1" noRot="1" noChangeAspect="1" noChangeArrowheads="1" noTextEdit="1"/>
          </p:cNvSpPr>
          <p:nvPr>
            <p:ph type="sldImg"/>
          </p:nvPr>
        </p:nvSpPr>
        <p:spPr>
          <a:ln/>
        </p:spPr>
      </p:sp>
      <p:sp>
        <p:nvSpPr>
          <p:cNvPr id="675843" name="Rectangle 3">
            <a:extLst>
              <a:ext uri="{FF2B5EF4-FFF2-40B4-BE49-F238E27FC236}">
                <a16:creationId xmlns:a16="http://schemas.microsoft.com/office/drawing/2014/main" id="{D648EC48-F8CF-4DDC-9F1C-337B1C31545E}"/>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Folienbildplatzhalter 1">
            <a:extLst>
              <a:ext uri="{FF2B5EF4-FFF2-40B4-BE49-F238E27FC236}">
                <a16:creationId xmlns:a16="http://schemas.microsoft.com/office/drawing/2014/main" id="{7A374669-CA4D-4C79-BF9F-91E8E72CB1B4}"/>
              </a:ext>
            </a:extLst>
          </p:cNvPr>
          <p:cNvSpPr>
            <a:spLocks noGrp="1" noRot="1" noChangeAspect="1" noChangeArrowheads="1" noTextEdit="1"/>
          </p:cNvSpPr>
          <p:nvPr>
            <p:ph type="sldImg"/>
          </p:nvPr>
        </p:nvSpPr>
        <p:spPr>
          <a:ln/>
        </p:spPr>
      </p:sp>
      <p:sp>
        <p:nvSpPr>
          <p:cNvPr id="678915" name="Notizenplatzhalter 2">
            <a:extLst>
              <a:ext uri="{FF2B5EF4-FFF2-40B4-BE49-F238E27FC236}">
                <a16:creationId xmlns:a16="http://schemas.microsoft.com/office/drawing/2014/main" id="{751B163F-5968-4932-940A-216AA730BF60}"/>
              </a:ext>
            </a:extLst>
          </p:cNvPr>
          <p:cNvSpPr>
            <a:spLocks noGrp="1" noChangeArrowheads="1"/>
          </p:cNvSpPr>
          <p:nvPr>
            <p:ph type="body" idx="1"/>
          </p:nvPr>
        </p:nvSpPr>
        <p:spPr>
          <a:noFill/>
        </p:spPr>
        <p:txBody>
          <a:bodyPr/>
          <a:lstStyle/>
          <a:p>
            <a:r>
              <a:rPr lang="de-DE" altLang="de-DE">
                <a:latin typeface="Arial" panose="020B0604020202020204" pitchFamily="34" charset="0"/>
              </a:rPr>
              <a:t>- Kein VG, keine Schulden sondern Bilanzposten eigener Art (§ 250)</a:t>
            </a:r>
          </a:p>
          <a:p>
            <a:r>
              <a:rPr lang="de-DE" altLang="de-DE">
                <a:latin typeface="Arial" panose="020B0604020202020204" pitchFamily="34" charset="0"/>
              </a:rPr>
              <a:t>- Reine Periodiesierungsfunktion (dynamische Bilanztheorie)</a:t>
            </a:r>
          </a:p>
          <a:p>
            <a:r>
              <a:rPr lang="de-DE" altLang="de-DE">
                <a:latin typeface="Arial" panose="020B0604020202020204" pitchFamily="34" charset="0"/>
              </a:rPr>
              <a:t>- Einzahlungen vor zutreffender buchhalterischer Erfassung der entsprechenden Erträge (Abgrenzung zur Einnahme =&gt; auch Forderungen führen zur Einnahme)</a:t>
            </a:r>
          </a:p>
        </p:txBody>
      </p:sp>
      <p:sp>
        <p:nvSpPr>
          <p:cNvPr id="678916" name="Foliennummernplatzhalter 3">
            <a:extLst>
              <a:ext uri="{FF2B5EF4-FFF2-40B4-BE49-F238E27FC236}">
                <a16:creationId xmlns:a16="http://schemas.microsoft.com/office/drawing/2014/main" id="{EAA2A0C9-CC67-4FBB-BCA7-942CE01499B6}"/>
              </a:ext>
            </a:extLst>
          </p:cNvPr>
          <p:cNvSpPr>
            <a:spLocks noGrp="1"/>
          </p:cNvSpPr>
          <p:nvPr>
            <p:ph type="sldNum" sz="quarter" idx="5"/>
          </p:nvPr>
        </p:nvSpPr>
        <p:spPr>
          <a:noFill/>
        </p:spPr>
        <p:txBody>
          <a:bodyPr/>
          <a:lstStyle>
            <a:lvl1pPr defTabSz="899973">
              <a:spcBef>
                <a:spcPct val="30000"/>
              </a:spcBef>
              <a:defRPr sz="1200">
                <a:solidFill>
                  <a:schemeClr val="tx1"/>
                </a:solidFill>
                <a:latin typeface="Arial" panose="020B0604020202020204" pitchFamily="34" charset="0"/>
              </a:defRPr>
            </a:lvl1pPr>
            <a:lvl2pPr marL="736486" indent="-279357" defTabSz="899973">
              <a:spcBef>
                <a:spcPct val="30000"/>
              </a:spcBef>
              <a:defRPr sz="1200">
                <a:solidFill>
                  <a:schemeClr val="tx1"/>
                </a:solidFill>
                <a:latin typeface="Arial" panose="020B0604020202020204" pitchFamily="34" charset="0"/>
              </a:defRPr>
            </a:lvl2pPr>
            <a:lvl3pPr marL="1134886" indent="-222216" defTabSz="899973">
              <a:spcBef>
                <a:spcPct val="30000"/>
              </a:spcBef>
              <a:defRPr sz="1200">
                <a:solidFill>
                  <a:schemeClr val="tx1"/>
                </a:solidFill>
                <a:latin typeface="Arial" panose="020B0604020202020204" pitchFamily="34" charset="0"/>
              </a:defRPr>
            </a:lvl3pPr>
            <a:lvl4pPr marL="1593602" indent="-222216" defTabSz="899973">
              <a:spcBef>
                <a:spcPct val="30000"/>
              </a:spcBef>
              <a:defRPr sz="1200">
                <a:solidFill>
                  <a:schemeClr val="tx1"/>
                </a:solidFill>
                <a:latin typeface="Arial" panose="020B0604020202020204" pitchFamily="34" charset="0"/>
              </a:defRPr>
            </a:lvl4pPr>
            <a:lvl5pPr marL="2050731" indent="-222216" defTabSz="899973">
              <a:spcBef>
                <a:spcPct val="30000"/>
              </a:spcBef>
              <a:defRPr sz="1200">
                <a:solidFill>
                  <a:schemeClr val="tx1"/>
                </a:solidFill>
                <a:latin typeface="Arial" panose="020B0604020202020204" pitchFamily="34" charset="0"/>
              </a:defRPr>
            </a:lvl5pPr>
            <a:lvl6pPr marL="2507860" indent="-222216" defTabSz="899973" eaLnBrk="0" fontAlgn="base" hangingPunct="0">
              <a:spcBef>
                <a:spcPct val="30000"/>
              </a:spcBef>
              <a:spcAft>
                <a:spcPct val="0"/>
              </a:spcAft>
              <a:defRPr sz="1200">
                <a:solidFill>
                  <a:schemeClr val="tx1"/>
                </a:solidFill>
                <a:latin typeface="Arial" panose="020B0604020202020204" pitchFamily="34" charset="0"/>
              </a:defRPr>
            </a:lvl6pPr>
            <a:lvl7pPr marL="2964989" indent="-222216" defTabSz="899973" eaLnBrk="0" fontAlgn="base" hangingPunct="0">
              <a:spcBef>
                <a:spcPct val="30000"/>
              </a:spcBef>
              <a:spcAft>
                <a:spcPct val="0"/>
              </a:spcAft>
              <a:defRPr sz="1200">
                <a:solidFill>
                  <a:schemeClr val="tx1"/>
                </a:solidFill>
                <a:latin typeface="Arial" panose="020B0604020202020204" pitchFamily="34" charset="0"/>
              </a:defRPr>
            </a:lvl7pPr>
            <a:lvl8pPr marL="3422118" indent="-222216" defTabSz="899973" eaLnBrk="0" fontAlgn="base" hangingPunct="0">
              <a:spcBef>
                <a:spcPct val="30000"/>
              </a:spcBef>
              <a:spcAft>
                <a:spcPct val="0"/>
              </a:spcAft>
              <a:defRPr sz="1200">
                <a:solidFill>
                  <a:schemeClr val="tx1"/>
                </a:solidFill>
                <a:latin typeface="Arial" panose="020B0604020202020204" pitchFamily="34" charset="0"/>
              </a:defRPr>
            </a:lvl8pPr>
            <a:lvl9pPr marL="3879247" indent="-222216" defTabSz="89997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80CD2E-6575-42CA-B337-172D0DDD4B31}" type="slidenum">
              <a:rPr lang="de-DE" altLang="de-DE" sz="1300">
                <a:latin typeface="Calibri" panose="020F0502020204030204" pitchFamily="34" charset="0"/>
              </a:rPr>
              <a:pPr>
                <a:spcBef>
                  <a:spcPct val="0"/>
                </a:spcBef>
              </a:pPr>
              <a:t>300</a:t>
            </a:fld>
            <a:endParaRPr lang="de-DE" altLang="de-DE" sz="1300">
              <a:latin typeface="Calibri" panose="020F0502020204030204" pitchFamily="34" charset="0"/>
            </a:endParaRPr>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Folienbildplatzhalter 1">
            <a:extLst>
              <a:ext uri="{FF2B5EF4-FFF2-40B4-BE49-F238E27FC236}">
                <a16:creationId xmlns:a16="http://schemas.microsoft.com/office/drawing/2014/main" id="{7A374669-CA4D-4C79-BF9F-91E8E72CB1B4}"/>
              </a:ext>
            </a:extLst>
          </p:cNvPr>
          <p:cNvSpPr>
            <a:spLocks noGrp="1" noRot="1" noChangeAspect="1" noChangeArrowheads="1" noTextEdit="1"/>
          </p:cNvSpPr>
          <p:nvPr>
            <p:ph type="sldImg"/>
          </p:nvPr>
        </p:nvSpPr>
        <p:spPr>
          <a:ln/>
        </p:spPr>
      </p:sp>
      <p:sp>
        <p:nvSpPr>
          <p:cNvPr id="678915" name="Notizenplatzhalter 2">
            <a:extLst>
              <a:ext uri="{FF2B5EF4-FFF2-40B4-BE49-F238E27FC236}">
                <a16:creationId xmlns:a16="http://schemas.microsoft.com/office/drawing/2014/main" id="{751B163F-5968-4932-940A-216AA730BF60}"/>
              </a:ext>
            </a:extLst>
          </p:cNvPr>
          <p:cNvSpPr>
            <a:spLocks noGrp="1" noChangeArrowheads="1"/>
          </p:cNvSpPr>
          <p:nvPr>
            <p:ph type="body" idx="1"/>
          </p:nvPr>
        </p:nvSpPr>
        <p:spPr>
          <a:noFill/>
        </p:spPr>
        <p:txBody>
          <a:bodyPr/>
          <a:lstStyle/>
          <a:p>
            <a:r>
              <a:rPr lang="de-DE" altLang="de-DE">
                <a:latin typeface="Arial" panose="020B0604020202020204" pitchFamily="34" charset="0"/>
              </a:rPr>
              <a:t>- Kein VG, keine Schulden sondern Bilanzposten eigener Art (§ 250)</a:t>
            </a:r>
          </a:p>
          <a:p>
            <a:r>
              <a:rPr lang="de-DE" altLang="de-DE">
                <a:latin typeface="Arial" panose="020B0604020202020204" pitchFamily="34" charset="0"/>
              </a:rPr>
              <a:t>- Reine Periodiesierungsfunktion (dynamische Bilanztheorie)</a:t>
            </a:r>
          </a:p>
          <a:p>
            <a:r>
              <a:rPr lang="de-DE" altLang="de-DE">
                <a:latin typeface="Arial" panose="020B0604020202020204" pitchFamily="34" charset="0"/>
              </a:rPr>
              <a:t>- Einzahlungen vor zutreffender buchhalterischer Erfassung der entsprechenden Erträge (Abgrenzung zur Einnahme =&gt; auch Forderungen führen zur Einnahme)</a:t>
            </a:r>
          </a:p>
        </p:txBody>
      </p:sp>
      <p:sp>
        <p:nvSpPr>
          <p:cNvPr id="678916" name="Foliennummernplatzhalter 3">
            <a:extLst>
              <a:ext uri="{FF2B5EF4-FFF2-40B4-BE49-F238E27FC236}">
                <a16:creationId xmlns:a16="http://schemas.microsoft.com/office/drawing/2014/main" id="{EAA2A0C9-CC67-4FBB-BCA7-942CE01499B6}"/>
              </a:ext>
            </a:extLst>
          </p:cNvPr>
          <p:cNvSpPr>
            <a:spLocks noGrp="1"/>
          </p:cNvSpPr>
          <p:nvPr>
            <p:ph type="sldNum" sz="quarter" idx="5"/>
          </p:nvPr>
        </p:nvSpPr>
        <p:spPr>
          <a:noFill/>
        </p:spPr>
        <p:txBody>
          <a:bodyPr/>
          <a:lstStyle>
            <a:lvl1pPr defTabSz="899973">
              <a:spcBef>
                <a:spcPct val="30000"/>
              </a:spcBef>
              <a:defRPr sz="1200">
                <a:solidFill>
                  <a:schemeClr val="tx1"/>
                </a:solidFill>
                <a:latin typeface="Arial" panose="020B0604020202020204" pitchFamily="34" charset="0"/>
              </a:defRPr>
            </a:lvl1pPr>
            <a:lvl2pPr marL="736486" indent="-279357" defTabSz="899973">
              <a:spcBef>
                <a:spcPct val="30000"/>
              </a:spcBef>
              <a:defRPr sz="1200">
                <a:solidFill>
                  <a:schemeClr val="tx1"/>
                </a:solidFill>
                <a:latin typeface="Arial" panose="020B0604020202020204" pitchFamily="34" charset="0"/>
              </a:defRPr>
            </a:lvl2pPr>
            <a:lvl3pPr marL="1134886" indent="-222216" defTabSz="899973">
              <a:spcBef>
                <a:spcPct val="30000"/>
              </a:spcBef>
              <a:defRPr sz="1200">
                <a:solidFill>
                  <a:schemeClr val="tx1"/>
                </a:solidFill>
                <a:latin typeface="Arial" panose="020B0604020202020204" pitchFamily="34" charset="0"/>
              </a:defRPr>
            </a:lvl3pPr>
            <a:lvl4pPr marL="1593602" indent="-222216" defTabSz="899973">
              <a:spcBef>
                <a:spcPct val="30000"/>
              </a:spcBef>
              <a:defRPr sz="1200">
                <a:solidFill>
                  <a:schemeClr val="tx1"/>
                </a:solidFill>
                <a:latin typeface="Arial" panose="020B0604020202020204" pitchFamily="34" charset="0"/>
              </a:defRPr>
            </a:lvl4pPr>
            <a:lvl5pPr marL="2050731" indent="-222216" defTabSz="899973">
              <a:spcBef>
                <a:spcPct val="30000"/>
              </a:spcBef>
              <a:defRPr sz="1200">
                <a:solidFill>
                  <a:schemeClr val="tx1"/>
                </a:solidFill>
                <a:latin typeface="Arial" panose="020B0604020202020204" pitchFamily="34" charset="0"/>
              </a:defRPr>
            </a:lvl5pPr>
            <a:lvl6pPr marL="2507860" indent="-222216" defTabSz="899973" eaLnBrk="0" fontAlgn="base" hangingPunct="0">
              <a:spcBef>
                <a:spcPct val="30000"/>
              </a:spcBef>
              <a:spcAft>
                <a:spcPct val="0"/>
              </a:spcAft>
              <a:defRPr sz="1200">
                <a:solidFill>
                  <a:schemeClr val="tx1"/>
                </a:solidFill>
                <a:latin typeface="Arial" panose="020B0604020202020204" pitchFamily="34" charset="0"/>
              </a:defRPr>
            </a:lvl6pPr>
            <a:lvl7pPr marL="2964989" indent="-222216" defTabSz="899973" eaLnBrk="0" fontAlgn="base" hangingPunct="0">
              <a:spcBef>
                <a:spcPct val="30000"/>
              </a:spcBef>
              <a:spcAft>
                <a:spcPct val="0"/>
              </a:spcAft>
              <a:defRPr sz="1200">
                <a:solidFill>
                  <a:schemeClr val="tx1"/>
                </a:solidFill>
                <a:latin typeface="Arial" panose="020B0604020202020204" pitchFamily="34" charset="0"/>
              </a:defRPr>
            </a:lvl7pPr>
            <a:lvl8pPr marL="3422118" indent="-222216" defTabSz="899973" eaLnBrk="0" fontAlgn="base" hangingPunct="0">
              <a:spcBef>
                <a:spcPct val="30000"/>
              </a:spcBef>
              <a:spcAft>
                <a:spcPct val="0"/>
              </a:spcAft>
              <a:defRPr sz="1200">
                <a:solidFill>
                  <a:schemeClr val="tx1"/>
                </a:solidFill>
                <a:latin typeface="Arial" panose="020B0604020202020204" pitchFamily="34" charset="0"/>
              </a:defRPr>
            </a:lvl8pPr>
            <a:lvl9pPr marL="3879247" indent="-222216" defTabSz="89997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80CD2E-6575-42CA-B337-172D0DDD4B31}" type="slidenum">
              <a:rPr lang="de-DE" altLang="de-DE" sz="1300">
                <a:latin typeface="Calibri" panose="020F0502020204030204" pitchFamily="34" charset="0"/>
              </a:rPr>
              <a:pPr>
                <a:spcBef>
                  <a:spcPct val="0"/>
                </a:spcBef>
              </a:pPr>
              <a:t>301</a:t>
            </a:fld>
            <a:endParaRPr lang="de-DE" altLang="de-DE" sz="1300">
              <a:latin typeface="Calibri" panose="020F0502020204030204" pitchFamily="34" charset="0"/>
            </a:endParaRPr>
          </a:p>
        </p:txBody>
      </p:sp>
    </p:spTree>
    <p:extLst>
      <p:ext uri="{BB962C8B-B14F-4D97-AF65-F5344CB8AC3E}">
        <p14:creationId xmlns:p14="http://schemas.microsoft.com/office/powerpoint/2010/main" val="2789497223"/>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Folienbildplatzhalter 1">
            <a:extLst>
              <a:ext uri="{FF2B5EF4-FFF2-40B4-BE49-F238E27FC236}">
                <a16:creationId xmlns:a16="http://schemas.microsoft.com/office/drawing/2014/main" id="{7A374669-CA4D-4C79-BF9F-91E8E72CB1B4}"/>
              </a:ext>
            </a:extLst>
          </p:cNvPr>
          <p:cNvSpPr>
            <a:spLocks noGrp="1" noRot="1" noChangeAspect="1" noChangeArrowheads="1" noTextEdit="1"/>
          </p:cNvSpPr>
          <p:nvPr>
            <p:ph type="sldImg"/>
          </p:nvPr>
        </p:nvSpPr>
        <p:spPr>
          <a:ln/>
        </p:spPr>
      </p:sp>
      <p:sp>
        <p:nvSpPr>
          <p:cNvPr id="678915" name="Notizenplatzhalter 2">
            <a:extLst>
              <a:ext uri="{FF2B5EF4-FFF2-40B4-BE49-F238E27FC236}">
                <a16:creationId xmlns:a16="http://schemas.microsoft.com/office/drawing/2014/main" id="{751B163F-5968-4932-940A-216AA730BF60}"/>
              </a:ext>
            </a:extLst>
          </p:cNvPr>
          <p:cNvSpPr>
            <a:spLocks noGrp="1" noChangeArrowheads="1"/>
          </p:cNvSpPr>
          <p:nvPr>
            <p:ph type="body" idx="1"/>
          </p:nvPr>
        </p:nvSpPr>
        <p:spPr>
          <a:noFill/>
        </p:spPr>
        <p:txBody>
          <a:bodyPr/>
          <a:lstStyle/>
          <a:p>
            <a:r>
              <a:rPr lang="de-DE" altLang="de-DE">
                <a:latin typeface="Arial" panose="020B0604020202020204" pitchFamily="34" charset="0"/>
              </a:rPr>
              <a:t>- Kein VG, keine Schulden sondern Bilanzposten eigener Art (§ 250)</a:t>
            </a:r>
          </a:p>
          <a:p>
            <a:r>
              <a:rPr lang="de-DE" altLang="de-DE">
                <a:latin typeface="Arial" panose="020B0604020202020204" pitchFamily="34" charset="0"/>
              </a:rPr>
              <a:t>- Reine Periodiesierungsfunktion (dynamische Bilanztheorie)</a:t>
            </a:r>
          </a:p>
          <a:p>
            <a:r>
              <a:rPr lang="de-DE" altLang="de-DE">
                <a:latin typeface="Arial" panose="020B0604020202020204" pitchFamily="34" charset="0"/>
              </a:rPr>
              <a:t>- Einzahlungen vor zutreffender buchhalterischer Erfassung der entsprechenden Erträge (Abgrenzung zur Einnahme =&gt; auch Forderungen führen zur Einnahme)</a:t>
            </a:r>
          </a:p>
        </p:txBody>
      </p:sp>
      <p:sp>
        <p:nvSpPr>
          <p:cNvPr id="678916" name="Foliennummernplatzhalter 3">
            <a:extLst>
              <a:ext uri="{FF2B5EF4-FFF2-40B4-BE49-F238E27FC236}">
                <a16:creationId xmlns:a16="http://schemas.microsoft.com/office/drawing/2014/main" id="{EAA2A0C9-CC67-4FBB-BCA7-942CE01499B6}"/>
              </a:ext>
            </a:extLst>
          </p:cNvPr>
          <p:cNvSpPr>
            <a:spLocks noGrp="1"/>
          </p:cNvSpPr>
          <p:nvPr>
            <p:ph type="sldNum" sz="quarter" idx="5"/>
          </p:nvPr>
        </p:nvSpPr>
        <p:spPr>
          <a:noFill/>
        </p:spPr>
        <p:txBody>
          <a:bodyPr/>
          <a:lstStyle>
            <a:lvl1pPr defTabSz="899973">
              <a:spcBef>
                <a:spcPct val="30000"/>
              </a:spcBef>
              <a:defRPr sz="1200">
                <a:solidFill>
                  <a:schemeClr val="tx1"/>
                </a:solidFill>
                <a:latin typeface="Arial" panose="020B0604020202020204" pitchFamily="34" charset="0"/>
              </a:defRPr>
            </a:lvl1pPr>
            <a:lvl2pPr marL="736486" indent="-279357" defTabSz="899973">
              <a:spcBef>
                <a:spcPct val="30000"/>
              </a:spcBef>
              <a:defRPr sz="1200">
                <a:solidFill>
                  <a:schemeClr val="tx1"/>
                </a:solidFill>
                <a:latin typeface="Arial" panose="020B0604020202020204" pitchFamily="34" charset="0"/>
              </a:defRPr>
            </a:lvl2pPr>
            <a:lvl3pPr marL="1134886" indent="-222216" defTabSz="899973">
              <a:spcBef>
                <a:spcPct val="30000"/>
              </a:spcBef>
              <a:defRPr sz="1200">
                <a:solidFill>
                  <a:schemeClr val="tx1"/>
                </a:solidFill>
                <a:latin typeface="Arial" panose="020B0604020202020204" pitchFamily="34" charset="0"/>
              </a:defRPr>
            </a:lvl3pPr>
            <a:lvl4pPr marL="1593602" indent="-222216" defTabSz="899973">
              <a:spcBef>
                <a:spcPct val="30000"/>
              </a:spcBef>
              <a:defRPr sz="1200">
                <a:solidFill>
                  <a:schemeClr val="tx1"/>
                </a:solidFill>
                <a:latin typeface="Arial" panose="020B0604020202020204" pitchFamily="34" charset="0"/>
              </a:defRPr>
            </a:lvl4pPr>
            <a:lvl5pPr marL="2050731" indent="-222216" defTabSz="899973">
              <a:spcBef>
                <a:spcPct val="30000"/>
              </a:spcBef>
              <a:defRPr sz="1200">
                <a:solidFill>
                  <a:schemeClr val="tx1"/>
                </a:solidFill>
                <a:latin typeface="Arial" panose="020B0604020202020204" pitchFamily="34" charset="0"/>
              </a:defRPr>
            </a:lvl5pPr>
            <a:lvl6pPr marL="2507860" indent="-222216" defTabSz="899973" eaLnBrk="0" fontAlgn="base" hangingPunct="0">
              <a:spcBef>
                <a:spcPct val="30000"/>
              </a:spcBef>
              <a:spcAft>
                <a:spcPct val="0"/>
              </a:spcAft>
              <a:defRPr sz="1200">
                <a:solidFill>
                  <a:schemeClr val="tx1"/>
                </a:solidFill>
                <a:latin typeface="Arial" panose="020B0604020202020204" pitchFamily="34" charset="0"/>
              </a:defRPr>
            </a:lvl6pPr>
            <a:lvl7pPr marL="2964989" indent="-222216" defTabSz="899973" eaLnBrk="0" fontAlgn="base" hangingPunct="0">
              <a:spcBef>
                <a:spcPct val="30000"/>
              </a:spcBef>
              <a:spcAft>
                <a:spcPct val="0"/>
              </a:spcAft>
              <a:defRPr sz="1200">
                <a:solidFill>
                  <a:schemeClr val="tx1"/>
                </a:solidFill>
                <a:latin typeface="Arial" panose="020B0604020202020204" pitchFamily="34" charset="0"/>
              </a:defRPr>
            </a:lvl7pPr>
            <a:lvl8pPr marL="3422118" indent="-222216" defTabSz="899973" eaLnBrk="0" fontAlgn="base" hangingPunct="0">
              <a:spcBef>
                <a:spcPct val="30000"/>
              </a:spcBef>
              <a:spcAft>
                <a:spcPct val="0"/>
              </a:spcAft>
              <a:defRPr sz="1200">
                <a:solidFill>
                  <a:schemeClr val="tx1"/>
                </a:solidFill>
                <a:latin typeface="Arial" panose="020B0604020202020204" pitchFamily="34" charset="0"/>
              </a:defRPr>
            </a:lvl8pPr>
            <a:lvl9pPr marL="3879247" indent="-222216" defTabSz="89997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80CD2E-6575-42CA-B337-172D0DDD4B31}" type="slidenum">
              <a:rPr lang="de-DE" altLang="de-DE" sz="1300">
                <a:latin typeface="Calibri" panose="020F0502020204030204" pitchFamily="34" charset="0"/>
              </a:rPr>
              <a:pPr>
                <a:spcBef>
                  <a:spcPct val="0"/>
                </a:spcBef>
              </a:pPr>
              <a:t>302</a:t>
            </a:fld>
            <a:endParaRPr lang="de-DE" altLang="de-DE" sz="1300">
              <a:latin typeface="Calibri" panose="020F0502020204030204" pitchFamily="34" charset="0"/>
            </a:endParaRPr>
          </a:p>
        </p:txBody>
      </p:sp>
    </p:spTree>
    <p:extLst>
      <p:ext uri="{BB962C8B-B14F-4D97-AF65-F5344CB8AC3E}">
        <p14:creationId xmlns:p14="http://schemas.microsoft.com/office/powerpoint/2010/main" val="349418733"/>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2" name="Rectangle 2">
            <a:extLst>
              <a:ext uri="{FF2B5EF4-FFF2-40B4-BE49-F238E27FC236}">
                <a16:creationId xmlns:a16="http://schemas.microsoft.com/office/drawing/2014/main" id="{8420F71E-7B2A-4C82-AC96-FCE7AE51D486}"/>
              </a:ext>
            </a:extLst>
          </p:cNvPr>
          <p:cNvSpPr>
            <a:spLocks noGrp="1" noRot="1" noChangeAspect="1" noChangeArrowheads="1" noTextEdit="1"/>
          </p:cNvSpPr>
          <p:nvPr>
            <p:ph type="sldImg"/>
          </p:nvPr>
        </p:nvSpPr>
        <p:spPr>
          <a:ln/>
        </p:spPr>
      </p:sp>
      <p:sp>
        <p:nvSpPr>
          <p:cNvPr id="680963" name="Rectangle 3">
            <a:extLst>
              <a:ext uri="{FF2B5EF4-FFF2-40B4-BE49-F238E27FC236}">
                <a16:creationId xmlns:a16="http://schemas.microsoft.com/office/drawing/2014/main" id="{DD948F80-540E-4D4A-9D96-8E1985533F71}"/>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Folienbildplatzhalter 1">
            <a:extLst>
              <a:ext uri="{FF2B5EF4-FFF2-40B4-BE49-F238E27FC236}">
                <a16:creationId xmlns:a16="http://schemas.microsoft.com/office/drawing/2014/main" id="{11421CE8-4462-4501-95A2-35C934CB4668}"/>
              </a:ext>
            </a:extLst>
          </p:cNvPr>
          <p:cNvSpPr>
            <a:spLocks noGrp="1" noRot="1" noChangeAspect="1" noChangeArrowheads="1" noTextEdit="1"/>
          </p:cNvSpPr>
          <p:nvPr>
            <p:ph type="sldImg"/>
          </p:nvPr>
        </p:nvSpPr>
        <p:spPr>
          <a:ln/>
        </p:spPr>
      </p:sp>
      <p:sp>
        <p:nvSpPr>
          <p:cNvPr id="683011" name="Notizenplatzhalter 2">
            <a:extLst>
              <a:ext uri="{FF2B5EF4-FFF2-40B4-BE49-F238E27FC236}">
                <a16:creationId xmlns:a16="http://schemas.microsoft.com/office/drawing/2014/main" id="{D326DB58-EA00-4098-8020-975076EA41F4}"/>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83012" name="Foliennummernplatzhalter 3">
            <a:extLst>
              <a:ext uri="{FF2B5EF4-FFF2-40B4-BE49-F238E27FC236}">
                <a16:creationId xmlns:a16="http://schemas.microsoft.com/office/drawing/2014/main" id="{A2CF0713-A892-4160-BC12-DF059C625871}"/>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CF2FBF-F371-4F99-8000-7EA43CC8F57D}" type="slidenum">
              <a:rPr lang="de-DE" altLang="de-DE" smtClean="0"/>
              <a:pPr/>
              <a:t>304</a:t>
            </a:fld>
            <a:endParaRPr lang="de-DE" altLang="de-DE"/>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058" name="Rectangle 2">
            <a:extLst>
              <a:ext uri="{FF2B5EF4-FFF2-40B4-BE49-F238E27FC236}">
                <a16:creationId xmlns:a16="http://schemas.microsoft.com/office/drawing/2014/main" id="{2FFBAFCB-518E-45EB-91E4-1FA3AE46397B}"/>
              </a:ext>
            </a:extLst>
          </p:cNvPr>
          <p:cNvSpPr>
            <a:spLocks noGrp="1" noRot="1" noChangeAspect="1" noChangeArrowheads="1" noTextEdit="1"/>
          </p:cNvSpPr>
          <p:nvPr>
            <p:ph type="sldImg"/>
          </p:nvPr>
        </p:nvSpPr>
        <p:spPr>
          <a:ln/>
        </p:spPr>
      </p:sp>
      <p:sp>
        <p:nvSpPr>
          <p:cNvPr id="685059" name="Rectangle 3">
            <a:extLst>
              <a:ext uri="{FF2B5EF4-FFF2-40B4-BE49-F238E27FC236}">
                <a16:creationId xmlns:a16="http://schemas.microsoft.com/office/drawing/2014/main" id="{E81C5712-4B0D-475A-9309-38A96C77FA98}"/>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106" name="Folienbildplatzhalter 1">
            <a:extLst>
              <a:ext uri="{FF2B5EF4-FFF2-40B4-BE49-F238E27FC236}">
                <a16:creationId xmlns:a16="http://schemas.microsoft.com/office/drawing/2014/main" id="{3821C191-C6DE-4114-8922-B46FDF5DE2FC}"/>
              </a:ext>
            </a:extLst>
          </p:cNvPr>
          <p:cNvSpPr>
            <a:spLocks noGrp="1" noRot="1" noChangeAspect="1" noChangeArrowheads="1" noTextEdit="1"/>
          </p:cNvSpPr>
          <p:nvPr>
            <p:ph type="sldImg"/>
          </p:nvPr>
        </p:nvSpPr>
        <p:spPr>
          <a:ln/>
        </p:spPr>
      </p:sp>
      <p:sp>
        <p:nvSpPr>
          <p:cNvPr id="687107" name="Notizenplatzhalter 2">
            <a:extLst>
              <a:ext uri="{FF2B5EF4-FFF2-40B4-BE49-F238E27FC236}">
                <a16:creationId xmlns:a16="http://schemas.microsoft.com/office/drawing/2014/main" id="{161FFDD4-A9AA-40A7-BC0E-148660F663C1}"/>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687108" name="Foliennummernplatzhalter 3">
            <a:extLst>
              <a:ext uri="{FF2B5EF4-FFF2-40B4-BE49-F238E27FC236}">
                <a16:creationId xmlns:a16="http://schemas.microsoft.com/office/drawing/2014/main" id="{1BECF4CF-5C62-43A1-BC67-95FEC3739E49}"/>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1B255A2-7D5A-4EC5-B4F8-5C701B977E00}" type="slidenum">
              <a:rPr lang="de-DE" altLang="de-DE" smtClean="0"/>
              <a:pPr/>
              <a:t>306</a:t>
            </a:fld>
            <a:endParaRPr lang="de-DE" altLang="de-DE"/>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a:extLst>
              <a:ext uri="{FF2B5EF4-FFF2-40B4-BE49-F238E27FC236}">
                <a16:creationId xmlns:a16="http://schemas.microsoft.com/office/drawing/2014/main" id="{BAFF4209-970A-4A03-B50F-E0B729960F48}"/>
              </a:ext>
            </a:extLst>
          </p:cNvPr>
          <p:cNvSpPr>
            <a:spLocks noGrp="1" noRot="1" noChangeAspect="1" noChangeArrowheads="1" noTextEdit="1"/>
          </p:cNvSpPr>
          <p:nvPr>
            <p:ph type="sldImg"/>
          </p:nvPr>
        </p:nvSpPr>
        <p:spPr>
          <a:ln/>
        </p:spPr>
      </p:sp>
      <p:sp>
        <p:nvSpPr>
          <p:cNvPr id="33795" name="Notizenplatzhalter 2">
            <a:extLst>
              <a:ext uri="{FF2B5EF4-FFF2-40B4-BE49-F238E27FC236}">
                <a16:creationId xmlns:a16="http://schemas.microsoft.com/office/drawing/2014/main" id="{FFD4D84A-0DE6-416C-9FE3-267A4186FC9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3796" name="Foliennummernplatzhalter 3">
            <a:extLst>
              <a:ext uri="{FF2B5EF4-FFF2-40B4-BE49-F238E27FC236}">
                <a16:creationId xmlns:a16="http://schemas.microsoft.com/office/drawing/2014/main" id="{FEC0302F-4171-499C-A473-210873657061}"/>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A313A8-BEA2-4B8F-8147-FDE156CF7082}" type="slidenum">
              <a:rPr lang="de-DE" altLang="de-DE" sz="1400"/>
              <a:pPr>
                <a:spcBef>
                  <a:spcPct val="0"/>
                </a:spcBef>
              </a:pPr>
              <a:t>307</a:t>
            </a:fld>
            <a:endParaRPr lang="de-DE" altLang="de-DE" sz="1400"/>
          </a:p>
        </p:txBody>
      </p:sp>
    </p:spTree>
    <p:extLst>
      <p:ext uri="{BB962C8B-B14F-4D97-AF65-F5344CB8AC3E}">
        <p14:creationId xmlns:p14="http://schemas.microsoft.com/office/powerpoint/2010/main" val="1615340517"/>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a:extLst>
              <a:ext uri="{FF2B5EF4-FFF2-40B4-BE49-F238E27FC236}">
                <a16:creationId xmlns:a16="http://schemas.microsoft.com/office/drawing/2014/main" id="{3BE888DD-7F37-45BC-8F07-2F8D89A5C6E5}"/>
              </a:ext>
            </a:extLst>
          </p:cNvPr>
          <p:cNvSpPr>
            <a:spLocks noGrp="1" noRot="1" noChangeAspect="1" noChangeArrowheads="1" noTextEdit="1"/>
          </p:cNvSpPr>
          <p:nvPr>
            <p:ph type="sldImg"/>
          </p:nvPr>
        </p:nvSpPr>
        <p:spPr>
          <a:ln/>
        </p:spPr>
      </p:sp>
      <p:sp>
        <p:nvSpPr>
          <p:cNvPr id="52227" name="Notizenplatzhalter 2">
            <a:extLst>
              <a:ext uri="{FF2B5EF4-FFF2-40B4-BE49-F238E27FC236}">
                <a16:creationId xmlns:a16="http://schemas.microsoft.com/office/drawing/2014/main" id="{56523954-2DCF-4031-BA1D-ADF0D4D30CB5}"/>
              </a:ext>
            </a:extLst>
          </p:cNvPr>
          <p:cNvSpPr>
            <a:spLocks noGrp="1" noChangeArrowheads="1"/>
          </p:cNvSpPr>
          <p:nvPr>
            <p:ph type="body" idx="1"/>
          </p:nvPr>
        </p:nvSpPr>
        <p:spPr>
          <a:noFill/>
        </p:spPr>
        <p:txBody>
          <a:bodyPr/>
          <a:lstStyle/>
          <a:p>
            <a:pPr marL="0" lvl="1"/>
            <a:r>
              <a:rPr lang="de-DE" altLang="de-DE" sz="1600">
                <a:latin typeface="Arial" panose="020B0604020202020204" pitchFamily="34" charset="0"/>
              </a:rPr>
              <a:t>Darüber hinausbestehen für Berufsangehörige weitere </a:t>
            </a:r>
            <a:r>
              <a:rPr lang="de-DE" altLang="de-DE" sz="1800" b="1">
                <a:latin typeface="Arial" panose="020B0604020202020204" pitchFamily="34" charset="0"/>
              </a:rPr>
              <a:t>Spezialgesetze</a:t>
            </a:r>
            <a:r>
              <a:rPr lang="de-DE" altLang="de-DE" sz="1600">
                <a:latin typeface="Arial" panose="020B0604020202020204" pitchFamily="34" charset="0"/>
              </a:rPr>
              <a:t>, die aber nicht direkt für die Abschlussprüfung relevant sind</a:t>
            </a:r>
          </a:p>
          <a:p>
            <a:endParaRPr lang="de-DE" altLang="de-DE">
              <a:latin typeface="Arial" panose="020B0604020202020204" pitchFamily="34" charset="0"/>
            </a:endParaRPr>
          </a:p>
        </p:txBody>
      </p:sp>
      <p:sp>
        <p:nvSpPr>
          <p:cNvPr id="52228" name="Foliennummernplatzhalter 3">
            <a:extLst>
              <a:ext uri="{FF2B5EF4-FFF2-40B4-BE49-F238E27FC236}">
                <a16:creationId xmlns:a16="http://schemas.microsoft.com/office/drawing/2014/main" id="{13E76F3A-6F34-4C88-B2E9-D8B5F5EAC0A9}"/>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1137DC-9CBC-48A0-9B6C-FBAC5BDED1D8}" type="slidenum">
              <a:rPr lang="de-DE" altLang="de-DE" sz="1400"/>
              <a:pPr>
                <a:spcBef>
                  <a:spcPct val="0"/>
                </a:spcBef>
              </a:pPr>
              <a:t>308</a:t>
            </a:fld>
            <a:endParaRPr lang="de-DE" altLang="de-DE" sz="1400"/>
          </a:p>
        </p:txBody>
      </p:sp>
    </p:spTree>
    <p:extLst>
      <p:ext uri="{BB962C8B-B14F-4D97-AF65-F5344CB8AC3E}">
        <p14:creationId xmlns:p14="http://schemas.microsoft.com/office/powerpoint/2010/main" val="4275888479"/>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634" name="Rectangle 2">
            <a:extLst>
              <a:ext uri="{FF2B5EF4-FFF2-40B4-BE49-F238E27FC236}">
                <a16:creationId xmlns:a16="http://schemas.microsoft.com/office/drawing/2014/main" id="{BDCF0274-0249-4672-B4B0-19F19D3E9A90}"/>
              </a:ext>
            </a:extLst>
          </p:cNvPr>
          <p:cNvSpPr>
            <a:spLocks noGrp="1" noRot="1" noChangeAspect="1" noChangeArrowheads="1" noTextEdit="1"/>
          </p:cNvSpPr>
          <p:nvPr>
            <p:ph type="sldImg"/>
          </p:nvPr>
        </p:nvSpPr>
        <p:spPr>
          <a:ln/>
        </p:spPr>
      </p:sp>
      <p:sp>
        <p:nvSpPr>
          <p:cNvPr id="709635" name="Rectangle 3">
            <a:extLst>
              <a:ext uri="{FF2B5EF4-FFF2-40B4-BE49-F238E27FC236}">
                <a16:creationId xmlns:a16="http://schemas.microsoft.com/office/drawing/2014/main" id="{7B60E017-51B6-49EC-852A-61D5E82C99ED}"/>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Folienbildplatzhalter 1">
            <a:extLst>
              <a:ext uri="{FF2B5EF4-FFF2-40B4-BE49-F238E27FC236}">
                <a16:creationId xmlns:a16="http://schemas.microsoft.com/office/drawing/2014/main" id="{0AE3D009-3B3A-490D-991A-BE99324C8D95}"/>
              </a:ext>
            </a:extLst>
          </p:cNvPr>
          <p:cNvSpPr>
            <a:spLocks noGrp="1" noRot="1" noChangeAspect="1" noChangeArrowheads="1" noTextEdit="1"/>
          </p:cNvSpPr>
          <p:nvPr>
            <p:ph type="sldImg"/>
          </p:nvPr>
        </p:nvSpPr>
        <p:spPr>
          <a:ln/>
        </p:spPr>
      </p:sp>
      <p:sp>
        <p:nvSpPr>
          <p:cNvPr id="711683" name="Notizenplatzhalter 2">
            <a:extLst>
              <a:ext uri="{FF2B5EF4-FFF2-40B4-BE49-F238E27FC236}">
                <a16:creationId xmlns:a16="http://schemas.microsoft.com/office/drawing/2014/main" id="{4E8C33CD-DAD1-4C16-9568-653F2A12276C}"/>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711684" name="Foliennummernplatzhalter 3">
            <a:extLst>
              <a:ext uri="{FF2B5EF4-FFF2-40B4-BE49-F238E27FC236}">
                <a16:creationId xmlns:a16="http://schemas.microsoft.com/office/drawing/2014/main" id="{90875925-4198-417D-A28F-428FFB994076}"/>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29D923-456E-4684-BF86-659756732A45}" type="slidenum">
              <a:rPr lang="de-DE" altLang="de-DE" sz="1400"/>
              <a:pPr>
                <a:spcBef>
                  <a:spcPct val="0"/>
                </a:spcBef>
              </a:pPr>
              <a:t>310</a:t>
            </a:fld>
            <a:endParaRPr lang="de-DE" altLang="de-DE" sz="1400"/>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778" name="Folienbildplatzhalter 1">
            <a:extLst>
              <a:ext uri="{FF2B5EF4-FFF2-40B4-BE49-F238E27FC236}">
                <a16:creationId xmlns:a16="http://schemas.microsoft.com/office/drawing/2014/main" id="{361541BA-4191-46AB-8CBF-A1B2DA787AA6}"/>
              </a:ext>
            </a:extLst>
          </p:cNvPr>
          <p:cNvSpPr>
            <a:spLocks noGrp="1" noRot="1" noChangeAspect="1" noChangeArrowheads="1" noTextEdit="1"/>
          </p:cNvSpPr>
          <p:nvPr>
            <p:ph type="sldImg"/>
          </p:nvPr>
        </p:nvSpPr>
        <p:spPr>
          <a:ln/>
        </p:spPr>
      </p:sp>
      <p:sp>
        <p:nvSpPr>
          <p:cNvPr id="715779" name="Notizenplatzhalter 2">
            <a:extLst>
              <a:ext uri="{FF2B5EF4-FFF2-40B4-BE49-F238E27FC236}">
                <a16:creationId xmlns:a16="http://schemas.microsoft.com/office/drawing/2014/main" id="{F3DB07B9-6A49-473E-8512-50FE8EC3ED0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715780" name="Foliennummernplatzhalter 3">
            <a:extLst>
              <a:ext uri="{FF2B5EF4-FFF2-40B4-BE49-F238E27FC236}">
                <a16:creationId xmlns:a16="http://schemas.microsoft.com/office/drawing/2014/main" id="{7885757D-62BA-496E-B75A-284D4F9FBC35}"/>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C65218A-33E6-4A72-B86F-D87751C122E0}" type="slidenum">
              <a:rPr lang="de-DE" altLang="de-DE" smtClean="0"/>
              <a:pPr/>
              <a:t>311</a:t>
            </a:fld>
            <a:endParaRPr lang="de-DE" altLang="de-DE"/>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26" name="Rectangle 2">
            <a:extLst>
              <a:ext uri="{FF2B5EF4-FFF2-40B4-BE49-F238E27FC236}">
                <a16:creationId xmlns:a16="http://schemas.microsoft.com/office/drawing/2014/main" id="{1293B659-B0CC-4A8F-B295-4FEDAA217F9D}"/>
              </a:ext>
            </a:extLst>
          </p:cNvPr>
          <p:cNvSpPr>
            <a:spLocks noGrp="1" noRot="1" noChangeAspect="1" noChangeArrowheads="1" noTextEdit="1"/>
          </p:cNvSpPr>
          <p:nvPr>
            <p:ph type="sldImg"/>
          </p:nvPr>
        </p:nvSpPr>
        <p:spPr>
          <a:ln/>
        </p:spPr>
      </p:sp>
      <p:sp>
        <p:nvSpPr>
          <p:cNvPr id="717827" name="Rectangle 3">
            <a:extLst>
              <a:ext uri="{FF2B5EF4-FFF2-40B4-BE49-F238E27FC236}">
                <a16:creationId xmlns:a16="http://schemas.microsoft.com/office/drawing/2014/main" id="{A64CB20B-9FD0-4A92-8A7C-0FD20DCAC979}"/>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874" name="Folienbildplatzhalter 1">
            <a:extLst>
              <a:ext uri="{FF2B5EF4-FFF2-40B4-BE49-F238E27FC236}">
                <a16:creationId xmlns:a16="http://schemas.microsoft.com/office/drawing/2014/main" id="{C1133BD4-46D1-41D6-81FB-9F26D09D4542}"/>
              </a:ext>
            </a:extLst>
          </p:cNvPr>
          <p:cNvSpPr>
            <a:spLocks noGrp="1" noRot="1" noChangeAspect="1" noChangeArrowheads="1" noTextEdit="1"/>
          </p:cNvSpPr>
          <p:nvPr>
            <p:ph type="sldImg"/>
          </p:nvPr>
        </p:nvSpPr>
        <p:spPr>
          <a:ln/>
        </p:spPr>
      </p:sp>
      <p:sp>
        <p:nvSpPr>
          <p:cNvPr id="719875" name="Notizenplatzhalter 2">
            <a:extLst>
              <a:ext uri="{FF2B5EF4-FFF2-40B4-BE49-F238E27FC236}">
                <a16:creationId xmlns:a16="http://schemas.microsoft.com/office/drawing/2014/main" id="{BC83B6F0-C31A-4FDF-BA7C-24CDA55405D3}"/>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719876" name="Foliennummernplatzhalter 3">
            <a:extLst>
              <a:ext uri="{FF2B5EF4-FFF2-40B4-BE49-F238E27FC236}">
                <a16:creationId xmlns:a16="http://schemas.microsoft.com/office/drawing/2014/main" id="{148D2F88-DC73-4E76-B6DF-DF470D4CBD19}"/>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B711706-C14F-4099-AE65-DD35F072C418}" type="slidenum">
              <a:rPr lang="de-DE" altLang="de-DE" smtClean="0"/>
              <a:pPr/>
              <a:t>313</a:t>
            </a:fld>
            <a:endParaRPr lang="de-DE" altLang="de-DE"/>
          </a:p>
        </p:txBody>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922" name="Rectangle 2">
            <a:extLst>
              <a:ext uri="{FF2B5EF4-FFF2-40B4-BE49-F238E27FC236}">
                <a16:creationId xmlns:a16="http://schemas.microsoft.com/office/drawing/2014/main" id="{99782E11-30C4-41E0-8BC1-F7E4D1539E15}"/>
              </a:ext>
            </a:extLst>
          </p:cNvPr>
          <p:cNvSpPr>
            <a:spLocks noGrp="1" noRot="1" noChangeAspect="1" noChangeArrowheads="1" noTextEdit="1"/>
          </p:cNvSpPr>
          <p:nvPr>
            <p:ph type="sldImg"/>
          </p:nvPr>
        </p:nvSpPr>
        <p:spPr>
          <a:ln/>
        </p:spPr>
      </p:sp>
      <p:sp>
        <p:nvSpPr>
          <p:cNvPr id="721923" name="Rectangle 3">
            <a:extLst>
              <a:ext uri="{FF2B5EF4-FFF2-40B4-BE49-F238E27FC236}">
                <a16:creationId xmlns:a16="http://schemas.microsoft.com/office/drawing/2014/main" id="{84B874DD-E942-446D-B66A-F7F883A194FA}"/>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70" name="Rectangle 2">
            <a:extLst>
              <a:ext uri="{FF2B5EF4-FFF2-40B4-BE49-F238E27FC236}">
                <a16:creationId xmlns:a16="http://schemas.microsoft.com/office/drawing/2014/main" id="{CC9C89B4-C5A0-4065-842E-082CB1A1FE1D}"/>
              </a:ext>
            </a:extLst>
          </p:cNvPr>
          <p:cNvSpPr>
            <a:spLocks noGrp="1" noRot="1" noChangeAspect="1" noChangeArrowheads="1" noTextEdit="1"/>
          </p:cNvSpPr>
          <p:nvPr>
            <p:ph type="sldImg"/>
          </p:nvPr>
        </p:nvSpPr>
        <p:spPr>
          <a:ln/>
        </p:spPr>
      </p:sp>
      <p:sp>
        <p:nvSpPr>
          <p:cNvPr id="723971" name="Rectangle 3">
            <a:extLst>
              <a:ext uri="{FF2B5EF4-FFF2-40B4-BE49-F238E27FC236}">
                <a16:creationId xmlns:a16="http://schemas.microsoft.com/office/drawing/2014/main" id="{7255F91D-CB61-4D75-AD21-34D6A9A4F98C}"/>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018" name="Rectangle 2">
            <a:extLst>
              <a:ext uri="{FF2B5EF4-FFF2-40B4-BE49-F238E27FC236}">
                <a16:creationId xmlns:a16="http://schemas.microsoft.com/office/drawing/2014/main" id="{34AB0DE6-E070-4018-A335-0A714D8B74B0}"/>
              </a:ext>
            </a:extLst>
          </p:cNvPr>
          <p:cNvSpPr>
            <a:spLocks noGrp="1" noRot="1" noChangeAspect="1" noChangeArrowheads="1" noTextEdit="1"/>
          </p:cNvSpPr>
          <p:nvPr>
            <p:ph type="sldImg"/>
          </p:nvPr>
        </p:nvSpPr>
        <p:spPr>
          <a:ln/>
        </p:spPr>
      </p:sp>
      <p:sp>
        <p:nvSpPr>
          <p:cNvPr id="726019" name="Rectangle 3">
            <a:extLst>
              <a:ext uri="{FF2B5EF4-FFF2-40B4-BE49-F238E27FC236}">
                <a16:creationId xmlns:a16="http://schemas.microsoft.com/office/drawing/2014/main" id="{0AE56AAC-6B4F-441B-A24A-20F49AA663D9}"/>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066" name="Rectangle 2">
            <a:extLst>
              <a:ext uri="{FF2B5EF4-FFF2-40B4-BE49-F238E27FC236}">
                <a16:creationId xmlns:a16="http://schemas.microsoft.com/office/drawing/2014/main" id="{33717EA7-4501-4489-93A3-7021632AE6E9}"/>
              </a:ext>
            </a:extLst>
          </p:cNvPr>
          <p:cNvSpPr>
            <a:spLocks noGrp="1" noRot="1" noChangeAspect="1" noChangeArrowheads="1" noTextEdit="1"/>
          </p:cNvSpPr>
          <p:nvPr>
            <p:ph type="sldImg"/>
          </p:nvPr>
        </p:nvSpPr>
        <p:spPr>
          <a:ln/>
        </p:spPr>
      </p:sp>
      <p:sp>
        <p:nvSpPr>
          <p:cNvPr id="728067" name="Rectangle 3">
            <a:extLst>
              <a:ext uri="{FF2B5EF4-FFF2-40B4-BE49-F238E27FC236}">
                <a16:creationId xmlns:a16="http://schemas.microsoft.com/office/drawing/2014/main" id="{C5FA6FEA-446F-443A-8F69-E4F214F10797}"/>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114" name="Folienbildplatzhalter 1">
            <a:extLst>
              <a:ext uri="{FF2B5EF4-FFF2-40B4-BE49-F238E27FC236}">
                <a16:creationId xmlns:a16="http://schemas.microsoft.com/office/drawing/2014/main" id="{90F246A3-5A3B-4678-8BE3-DAEB3B67B61F}"/>
              </a:ext>
            </a:extLst>
          </p:cNvPr>
          <p:cNvSpPr>
            <a:spLocks noGrp="1" noRot="1" noChangeAspect="1" noChangeArrowheads="1" noTextEdit="1"/>
          </p:cNvSpPr>
          <p:nvPr>
            <p:ph type="sldImg"/>
          </p:nvPr>
        </p:nvSpPr>
        <p:spPr>
          <a:ln/>
        </p:spPr>
      </p:sp>
      <p:sp>
        <p:nvSpPr>
          <p:cNvPr id="730115" name="Notizenplatzhalter 2">
            <a:extLst>
              <a:ext uri="{FF2B5EF4-FFF2-40B4-BE49-F238E27FC236}">
                <a16:creationId xmlns:a16="http://schemas.microsoft.com/office/drawing/2014/main" id="{911CA93B-0DFD-4B92-AF81-9F96F6B317FA}"/>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730116" name="Foliennummernplatzhalter 3">
            <a:extLst>
              <a:ext uri="{FF2B5EF4-FFF2-40B4-BE49-F238E27FC236}">
                <a16:creationId xmlns:a16="http://schemas.microsoft.com/office/drawing/2014/main" id="{AE6DBE93-470D-4C8D-A06F-E5F23E45D6A1}"/>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7E2C551-A27F-46FE-84CC-DD88E6C7CE33}" type="slidenum">
              <a:rPr lang="de-DE" altLang="de-DE" smtClean="0"/>
              <a:pPr/>
              <a:t>318</a:t>
            </a:fld>
            <a:endParaRPr lang="de-DE" altLang="de-DE"/>
          </a:p>
        </p:txBody>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a:extLst>
              <a:ext uri="{FF2B5EF4-FFF2-40B4-BE49-F238E27FC236}">
                <a16:creationId xmlns:a16="http://schemas.microsoft.com/office/drawing/2014/main" id="{E208C306-85A4-4739-AFC5-92986774F61D}"/>
              </a:ext>
            </a:extLst>
          </p:cNvPr>
          <p:cNvSpPr>
            <a:spLocks noGrp="1" noRot="1" noChangeAspect="1" noChangeArrowheads="1" noTextEdit="1"/>
          </p:cNvSpPr>
          <p:nvPr>
            <p:ph type="sldImg"/>
          </p:nvPr>
        </p:nvSpPr>
        <p:spPr>
          <a:ln/>
        </p:spPr>
      </p:sp>
      <p:sp>
        <p:nvSpPr>
          <p:cNvPr id="732163" name="Rectangle 3">
            <a:extLst>
              <a:ext uri="{FF2B5EF4-FFF2-40B4-BE49-F238E27FC236}">
                <a16:creationId xmlns:a16="http://schemas.microsoft.com/office/drawing/2014/main" id="{81A7D062-B117-479D-BE3A-161A52A42BE5}"/>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210" name="Rectangle 2">
            <a:extLst>
              <a:ext uri="{FF2B5EF4-FFF2-40B4-BE49-F238E27FC236}">
                <a16:creationId xmlns:a16="http://schemas.microsoft.com/office/drawing/2014/main" id="{AA9C522C-DB29-4B28-A72F-4D5B7BA7CD9D}"/>
              </a:ext>
            </a:extLst>
          </p:cNvPr>
          <p:cNvSpPr>
            <a:spLocks noGrp="1" noRot="1" noChangeAspect="1" noChangeArrowheads="1" noTextEdit="1"/>
          </p:cNvSpPr>
          <p:nvPr>
            <p:ph type="sldImg"/>
          </p:nvPr>
        </p:nvSpPr>
        <p:spPr>
          <a:ln/>
        </p:spPr>
      </p:sp>
      <p:sp>
        <p:nvSpPr>
          <p:cNvPr id="734211" name="Rectangle 3">
            <a:extLst>
              <a:ext uri="{FF2B5EF4-FFF2-40B4-BE49-F238E27FC236}">
                <a16:creationId xmlns:a16="http://schemas.microsoft.com/office/drawing/2014/main" id="{E8EC4328-FAB8-46FC-A30B-5EBC2B5C221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258" name="Rectangle 2">
            <a:extLst>
              <a:ext uri="{FF2B5EF4-FFF2-40B4-BE49-F238E27FC236}">
                <a16:creationId xmlns:a16="http://schemas.microsoft.com/office/drawing/2014/main" id="{B7E6A6DD-3CE6-4686-AA22-E2F1D29569E4}"/>
              </a:ext>
            </a:extLst>
          </p:cNvPr>
          <p:cNvSpPr>
            <a:spLocks noGrp="1" noRot="1" noChangeAspect="1" noChangeArrowheads="1" noTextEdit="1"/>
          </p:cNvSpPr>
          <p:nvPr>
            <p:ph type="sldImg"/>
          </p:nvPr>
        </p:nvSpPr>
        <p:spPr>
          <a:ln/>
        </p:spPr>
      </p:sp>
      <p:sp>
        <p:nvSpPr>
          <p:cNvPr id="736259" name="Rectangle 3">
            <a:extLst>
              <a:ext uri="{FF2B5EF4-FFF2-40B4-BE49-F238E27FC236}">
                <a16:creationId xmlns:a16="http://schemas.microsoft.com/office/drawing/2014/main" id="{E6684FA6-A4C3-4093-9A62-D79B43ED3284}"/>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8306" name="Rectangle 2">
            <a:extLst>
              <a:ext uri="{FF2B5EF4-FFF2-40B4-BE49-F238E27FC236}">
                <a16:creationId xmlns:a16="http://schemas.microsoft.com/office/drawing/2014/main" id="{16ED6707-B0EB-40A5-A667-CA6E14604BC0}"/>
              </a:ext>
            </a:extLst>
          </p:cNvPr>
          <p:cNvSpPr>
            <a:spLocks noGrp="1" noRot="1" noChangeAspect="1" noChangeArrowheads="1" noTextEdit="1"/>
          </p:cNvSpPr>
          <p:nvPr>
            <p:ph type="sldImg"/>
          </p:nvPr>
        </p:nvSpPr>
        <p:spPr>
          <a:ln/>
        </p:spPr>
      </p:sp>
      <p:sp>
        <p:nvSpPr>
          <p:cNvPr id="738307" name="Rectangle 3">
            <a:extLst>
              <a:ext uri="{FF2B5EF4-FFF2-40B4-BE49-F238E27FC236}">
                <a16:creationId xmlns:a16="http://schemas.microsoft.com/office/drawing/2014/main" id="{82408598-D1C7-4A52-AA57-674CBABBAF57}"/>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0354" name="Rectangle 2">
            <a:extLst>
              <a:ext uri="{FF2B5EF4-FFF2-40B4-BE49-F238E27FC236}">
                <a16:creationId xmlns:a16="http://schemas.microsoft.com/office/drawing/2014/main" id="{0E60F28D-C0E8-47E1-9BAF-43AAC1ADBCD5}"/>
              </a:ext>
            </a:extLst>
          </p:cNvPr>
          <p:cNvSpPr>
            <a:spLocks noGrp="1" noRot="1" noChangeAspect="1" noChangeArrowheads="1" noTextEdit="1"/>
          </p:cNvSpPr>
          <p:nvPr>
            <p:ph type="sldImg"/>
          </p:nvPr>
        </p:nvSpPr>
        <p:spPr>
          <a:ln/>
        </p:spPr>
      </p:sp>
      <p:sp>
        <p:nvSpPr>
          <p:cNvPr id="740355" name="Rectangle 3">
            <a:extLst>
              <a:ext uri="{FF2B5EF4-FFF2-40B4-BE49-F238E27FC236}">
                <a16:creationId xmlns:a16="http://schemas.microsoft.com/office/drawing/2014/main" id="{62EA63B8-B5E8-4216-BD0D-E835BDF3A69A}"/>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2402" name="Rectangle 2">
            <a:extLst>
              <a:ext uri="{FF2B5EF4-FFF2-40B4-BE49-F238E27FC236}">
                <a16:creationId xmlns:a16="http://schemas.microsoft.com/office/drawing/2014/main" id="{8BBF73D7-C239-4DB9-A31A-44A4CE178A30}"/>
              </a:ext>
            </a:extLst>
          </p:cNvPr>
          <p:cNvSpPr>
            <a:spLocks noGrp="1" noRot="1" noChangeAspect="1" noChangeArrowheads="1" noTextEdit="1"/>
          </p:cNvSpPr>
          <p:nvPr>
            <p:ph type="sldImg"/>
          </p:nvPr>
        </p:nvSpPr>
        <p:spPr>
          <a:ln/>
        </p:spPr>
      </p:sp>
      <p:sp>
        <p:nvSpPr>
          <p:cNvPr id="742403" name="Rectangle 3">
            <a:extLst>
              <a:ext uri="{FF2B5EF4-FFF2-40B4-BE49-F238E27FC236}">
                <a16:creationId xmlns:a16="http://schemas.microsoft.com/office/drawing/2014/main" id="{B489B0E2-627A-40EA-A6BC-1FD6E06E323B}"/>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4450" name="Rectangle 2">
            <a:extLst>
              <a:ext uri="{FF2B5EF4-FFF2-40B4-BE49-F238E27FC236}">
                <a16:creationId xmlns:a16="http://schemas.microsoft.com/office/drawing/2014/main" id="{B088EBD0-3F5A-4FBB-BEDF-26AD76400601}"/>
              </a:ext>
            </a:extLst>
          </p:cNvPr>
          <p:cNvSpPr>
            <a:spLocks noGrp="1" noRot="1" noChangeAspect="1" noChangeArrowheads="1" noTextEdit="1"/>
          </p:cNvSpPr>
          <p:nvPr>
            <p:ph type="sldImg"/>
          </p:nvPr>
        </p:nvSpPr>
        <p:spPr>
          <a:ln/>
        </p:spPr>
      </p:sp>
      <p:sp>
        <p:nvSpPr>
          <p:cNvPr id="744451" name="Rectangle 3">
            <a:extLst>
              <a:ext uri="{FF2B5EF4-FFF2-40B4-BE49-F238E27FC236}">
                <a16:creationId xmlns:a16="http://schemas.microsoft.com/office/drawing/2014/main" id="{F55BA3CE-B4B5-4ABB-966F-808CB5E9633D}"/>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498" name="Rectangle 2">
            <a:extLst>
              <a:ext uri="{FF2B5EF4-FFF2-40B4-BE49-F238E27FC236}">
                <a16:creationId xmlns:a16="http://schemas.microsoft.com/office/drawing/2014/main" id="{05AB651D-13EE-4E42-9C57-9625083184AB}"/>
              </a:ext>
            </a:extLst>
          </p:cNvPr>
          <p:cNvSpPr>
            <a:spLocks noGrp="1" noRot="1" noChangeAspect="1" noChangeArrowheads="1" noTextEdit="1"/>
          </p:cNvSpPr>
          <p:nvPr>
            <p:ph type="sldImg"/>
          </p:nvPr>
        </p:nvSpPr>
        <p:spPr>
          <a:ln/>
        </p:spPr>
      </p:sp>
      <p:sp>
        <p:nvSpPr>
          <p:cNvPr id="746499" name="Rectangle 3">
            <a:extLst>
              <a:ext uri="{FF2B5EF4-FFF2-40B4-BE49-F238E27FC236}">
                <a16:creationId xmlns:a16="http://schemas.microsoft.com/office/drawing/2014/main" id="{79AFEB55-D7F7-4E4E-A5EF-8FBDBA08443E}"/>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498" name="Rectangle 2">
            <a:extLst>
              <a:ext uri="{FF2B5EF4-FFF2-40B4-BE49-F238E27FC236}">
                <a16:creationId xmlns:a16="http://schemas.microsoft.com/office/drawing/2014/main" id="{05AB651D-13EE-4E42-9C57-9625083184AB}"/>
              </a:ext>
            </a:extLst>
          </p:cNvPr>
          <p:cNvSpPr>
            <a:spLocks noGrp="1" noRot="1" noChangeAspect="1" noChangeArrowheads="1" noTextEdit="1"/>
          </p:cNvSpPr>
          <p:nvPr>
            <p:ph type="sldImg"/>
          </p:nvPr>
        </p:nvSpPr>
        <p:spPr>
          <a:ln/>
        </p:spPr>
      </p:sp>
      <p:sp>
        <p:nvSpPr>
          <p:cNvPr id="746499" name="Rectangle 3">
            <a:extLst>
              <a:ext uri="{FF2B5EF4-FFF2-40B4-BE49-F238E27FC236}">
                <a16:creationId xmlns:a16="http://schemas.microsoft.com/office/drawing/2014/main" id="{79AFEB55-D7F7-4E4E-A5EF-8FBDBA08443E}"/>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918105033"/>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498" name="Rectangle 2">
            <a:extLst>
              <a:ext uri="{FF2B5EF4-FFF2-40B4-BE49-F238E27FC236}">
                <a16:creationId xmlns:a16="http://schemas.microsoft.com/office/drawing/2014/main" id="{05AB651D-13EE-4E42-9C57-9625083184AB}"/>
              </a:ext>
            </a:extLst>
          </p:cNvPr>
          <p:cNvSpPr>
            <a:spLocks noGrp="1" noRot="1" noChangeAspect="1" noChangeArrowheads="1" noTextEdit="1"/>
          </p:cNvSpPr>
          <p:nvPr>
            <p:ph type="sldImg"/>
          </p:nvPr>
        </p:nvSpPr>
        <p:spPr>
          <a:ln/>
        </p:spPr>
      </p:sp>
      <p:sp>
        <p:nvSpPr>
          <p:cNvPr id="746499" name="Rectangle 3">
            <a:extLst>
              <a:ext uri="{FF2B5EF4-FFF2-40B4-BE49-F238E27FC236}">
                <a16:creationId xmlns:a16="http://schemas.microsoft.com/office/drawing/2014/main" id="{79AFEB55-D7F7-4E4E-A5EF-8FBDBA08443E}"/>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229088040"/>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498" name="Rectangle 2">
            <a:extLst>
              <a:ext uri="{FF2B5EF4-FFF2-40B4-BE49-F238E27FC236}">
                <a16:creationId xmlns:a16="http://schemas.microsoft.com/office/drawing/2014/main" id="{05AB651D-13EE-4E42-9C57-9625083184AB}"/>
              </a:ext>
            </a:extLst>
          </p:cNvPr>
          <p:cNvSpPr>
            <a:spLocks noGrp="1" noRot="1" noChangeAspect="1" noChangeArrowheads="1" noTextEdit="1"/>
          </p:cNvSpPr>
          <p:nvPr>
            <p:ph type="sldImg"/>
          </p:nvPr>
        </p:nvSpPr>
        <p:spPr>
          <a:ln/>
        </p:spPr>
      </p:sp>
      <p:sp>
        <p:nvSpPr>
          <p:cNvPr id="746499" name="Rectangle 3">
            <a:extLst>
              <a:ext uri="{FF2B5EF4-FFF2-40B4-BE49-F238E27FC236}">
                <a16:creationId xmlns:a16="http://schemas.microsoft.com/office/drawing/2014/main" id="{79AFEB55-D7F7-4E4E-A5EF-8FBDBA08443E}"/>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451459100"/>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498" name="Rectangle 2">
            <a:extLst>
              <a:ext uri="{FF2B5EF4-FFF2-40B4-BE49-F238E27FC236}">
                <a16:creationId xmlns:a16="http://schemas.microsoft.com/office/drawing/2014/main" id="{05AB651D-13EE-4E42-9C57-9625083184AB}"/>
              </a:ext>
            </a:extLst>
          </p:cNvPr>
          <p:cNvSpPr>
            <a:spLocks noGrp="1" noRot="1" noChangeAspect="1" noChangeArrowheads="1" noTextEdit="1"/>
          </p:cNvSpPr>
          <p:nvPr>
            <p:ph type="sldImg"/>
          </p:nvPr>
        </p:nvSpPr>
        <p:spPr>
          <a:ln/>
        </p:spPr>
      </p:sp>
      <p:sp>
        <p:nvSpPr>
          <p:cNvPr id="746499" name="Rectangle 3">
            <a:extLst>
              <a:ext uri="{FF2B5EF4-FFF2-40B4-BE49-F238E27FC236}">
                <a16:creationId xmlns:a16="http://schemas.microsoft.com/office/drawing/2014/main" id="{79AFEB55-D7F7-4E4E-A5EF-8FBDBA08443E}"/>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750656640"/>
      </p:ext>
    </p:extLst>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546" name="Rectangle 2">
            <a:extLst>
              <a:ext uri="{FF2B5EF4-FFF2-40B4-BE49-F238E27FC236}">
                <a16:creationId xmlns:a16="http://schemas.microsoft.com/office/drawing/2014/main" id="{9242B86C-266C-4BD4-A000-21AA81FBC481}"/>
              </a:ext>
            </a:extLst>
          </p:cNvPr>
          <p:cNvSpPr>
            <a:spLocks noGrp="1" noRot="1" noChangeAspect="1" noChangeArrowheads="1" noTextEdit="1"/>
          </p:cNvSpPr>
          <p:nvPr>
            <p:ph type="sldImg"/>
          </p:nvPr>
        </p:nvSpPr>
        <p:spPr>
          <a:ln/>
        </p:spPr>
      </p:sp>
      <p:sp>
        <p:nvSpPr>
          <p:cNvPr id="748547" name="Rectangle 3">
            <a:extLst>
              <a:ext uri="{FF2B5EF4-FFF2-40B4-BE49-F238E27FC236}">
                <a16:creationId xmlns:a16="http://schemas.microsoft.com/office/drawing/2014/main" id="{C0BE3A0A-2163-4373-B7BA-7F5EA0E2FF3D}"/>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0594" name="Rectangle 2">
            <a:extLst>
              <a:ext uri="{FF2B5EF4-FFF2-40B4-BE49-F238E27FC236}">
                <a16:creationId xmlns:a16="http://schemas.microsoft.com/office/drawing/2014/main" id="{D8B492CE-0AE0-4F17-BDAD-6E59438023EA}"/>
              </a:ext>
            </a:extLst>
          </p:cNvPr>
          <p:cNvSpPr>
            <a:spLocks noGrp="1" noRot="1" noChangeAspect="1" noChangeArrowheads="1" noTextEdit="1"/>
          </p:cNvSpPr>
          <p:nvPr>
            <p:ph type="sldImg"/>
          </p:nvPr>
        </p:nvSpPr>
        <p:spPr>
          <a:ln/>
        </p:spPr>
      </p:sp>
      <p:sp>
        <p:nvSpPr>
          <p:cNvPr id="750595" name="Rectangle 3">
            <a:extLst>
              <a:ext uri="{FF2B5EF4-FFF2-40B4-BE49-F238E27FC236}">
                <a16:creationId xmlns:a16="http://schemas.microsoft.com/office/drawing/2014/main" id="{C4271E2E-3EFD-4856-B946-68A89BD25F36}"/>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642" name="Rectangle 2">
            <a:extLst>
              <a:ext uri="{FF2B5EF4-FFF2-40B4-BE49-F238E27FC236}">
                <a16:creationId xmlns:a16="http://schemas.microsoft.com/office/drawing/2014/main" id="{C6EB5E51-D7E4-4A55-BC1E-032D3AFD7DA6}"/>
              </a:ext>
            </a:extLst>
          </p:cNvPr>
          <p:cNvSpPr>
            <a:spLocks noGrp="1" noRot="1" noChangeAspect="1" noChangeArrowheads="1" noTextEdit="1"/>
          </p:cNvSpPr>
          <p:nvPr>
            <p:ph type="sldImg"/>
          </p:nvPr>
        </p:nvSpPr>
        <p:spPr>
          <a:ln/>
        </p:spPr>
      </p:sp>
      <p:sp>
        <p:nvSpPr>
          <p:cNvPr id="752643" name="Rectangle 3">
            <a:extLst>
              <a:ext uri="{FF2B5EF4-FFF2-40B4-BE49-F238E27FC236}">
                <a16:creationId xmlns:a16="http://schemas.microsoft.com/office/drawing/2014/main" id="{5CC49209-A51A-4BE9-91D1-0BD65C10E4FD}"/>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690" name="Rectangle 2">
            <a:extLst>
              <a:ext uri="{FF2B5EF4-FFF2-40B4-BE49-F238E27FC236}">
                <a16:creationId xmlns:a16="http://schemas.microsoft.com/office/drawing/2014/main" id="{F8E5BF14-9EC9-4434-AD53-2955B5075F73}"/>
              </a:ext>
            </a:extLst>
          </p:cNvPr>
          <p:cNvSpPr>
            <a:spLocks noGrp="1" noRot="1" noChangeAspect="1" noChangeArrowheads="1" noTextEdit="1"/>
          </p:cNvSpPr>
          <p:nvPr>
            <p:ph type="sldImg"/>
          </p:nvPr>
        </p:nvSpPr>
        <p:spPr>
          <a:ln/>
        </p:spPr>
      </p:sp>
      <p:sp>
        <p:nvSpPr>
          <p:cNvPr id="754691" name="Rectangle 3">
            <a:extLst>
              <a:ext uri="{FF2B5EF4-FFF2-40B4-BE49-F238E27FC236}">
                <a16:creationId xmlns:a16="http://schemas.microsoft.com/office/drawing/2014/main" id="{09A69E2F-CCBE-4FE3-B340-533CB02B8C40}"/>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738" name="Rectangle 2">
            <a:extLst>
              <a:ext uri="{FF2B5EF4-FFF2-40B4-BE49-F238E27FC236}">
                <a16:creationId xmlns:a16="http://schemas.microsoft.com/office/drawing/2014/main" id="{6E55BD26-2CB7-4162-8C38-73F9ADE43EC9}"/>
              </a:ext>
            </a:extLst>
          </p:cNvPr>
          <p:cNvSpPr>
            <a:spLocks noGrp="1" noRot="1" noChangeAspect="1" noChangeArrowheads="1" noTextEdit="1"/>
          </p:cNvSpPr>
          <p:nvPr>
            <p:ph type="sldImg"/>
          </p:nvPr>
        </p:nvSpPr>
        <p:spPr>
          <a:ln/>
        </p:spPr>
      </p:sp>
      <p:sp>
        <p:nvSpPr>
          <p:cNvPr id="756739" name="Rectangle 3">
            <a:extLst>
              <a:ext uri="{FF2B5EF4-FFF2-40B4-BE49-F238E27FC236}">
                <a16:creationId xmlns:a16="http://schemas.microsoft.com/office/drawing/2014/main" id="{1D16F529-4326-4953-AC17-79A57ED656CD}"/>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786" name="Rectangle 2">
            <a:extLst>
              <a:ext uri="{FF2B5EF4-FFF2-40B4-BE49-F238E27FC236}">
                <a16:creationId xmlns:a16="http://schemas.microsoft.com/office/drawing/2014/main" id="{10CBB86B-0DF5-4B00-82B7-CB59AE4595DA}"/>
              </a:ext>
            </a:extLst>
          </p:cNvPr>
          <p:cNvSpPr>
            <a:spLocks noGrp="1" noRot="1" noChangeAspect="1" noChangeArrowheads="1" noTextEdit="1"/>
          </p:cNvSpPr>
          <p:nvPr>
            <p:ph type="sldImg"/>
          </p:nvPr>
        </p:nvSpPr>
        <p:spPr>
          <a:ln/>
        </p:spPr>
      </p:sp>
      <p:sp>
        <p:nvSpPr>
          <p:cNvPr id="758787" name="Rectangle 3">
            <a:extLst>
              <a:ext uri="{FF2B5EF4-FFF2-40B4-BE49-F238E27FC236}">
                <a16:creationId xmlns:a16="http://schemas.microsoft.com/office/drawing/2014/main" id="{75C6132F-D826-4DE0-9C51-AC427DF597B4}"/>
              </a:ext>
            </a:extLst>
          </p:cNvPr>
          <p:cNvSpPr>
            <a:spLocks noGrp="1" noChangeArrowheads="1"/>
          </p:cNvSpPr>
          <p:nvPr>
            <p:ph type="body" idx="1"/>
          </p:nvPr>
        </p:nvSpPr>
        <p:spPr>
          <a:noFill/>
        </p:spPr>
        <p:txBody>
          <a:bodyPr/>
          <a:lstStyle/>
          <a:p>
            <a:pPr eaLnBrk="1" hangingPunct="1"/>
            <a:endParaRPr lang="de-DE" altLang="de-DE" dirty="0">
              <a:latin typeface="Arial" panose="020B0604020202020204" pitchFamily="34" charset="0"/>
            </a:endParaRPr>
          </a:p>
        </p:txBody>
      </p:sp>
    </p:spTree>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834" name="Rectangle 2">
            <a:extLst>
              <a:ext uri="{FF2B5EF4-FFF2-40B4-BE49-F238E27FC236}">
                <a16:creationId xmlns:a16="http://schemas.microsoft.com/office/drawing/2014/main" id="{A16F8A5B-4691-4342-9031-75A9E72592F1}"/>
              </a:ext>
            </a:extLst>
          </p:cNvPr>
          <p:cNvSpPr>
            <a:spLocks noGrp="1" noRot="1" noChangeAspect="1" noChangeArrowheads="1" noTextEdit="1"/>
          </p:cNvSpPr>
          <p:nvPr>
            <p:ph type="sldImg"/>
          </p:nvPr>
        </p:nvSpPr>
        <p:spPr>
          <a:ln/>
        </p:spPr>
      </p:sp>
      <p:sp>
        <p:nvSpPr>
          <p:cNvPr id="760835" name="Rectangle 3">
            <a:extLst>
              <a:ext uri="{FF2B5EF4-FFF2-40B4-BE49-F238E27FC236}">
                <a16:creationId xmlns:a16="http://schemas.microsoft.com/office/drawing/2014/main" id="{C086A596-F096-4E83-AFAF-D031DCFB316A}"/>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Rectangle 2">
            <a:extLst>
              <a:ext uri="{FF2B5EF4-FFF2-40B4-BE49-F238E27FC236}">
                <a16:creationId xmlns:a16="http://schemas.microsoft.com/office/drawing/2014/main" id="{C42E0E87-9193-45BC-91B6-464BB8C5EC7A}"/>
              </a:ext>
            </a:extLst>
          </p:cNvPr>
          <p:cNvSpPr>
            <a:spLocks noGrp="1" noRot="1" noChangeAspect="1" noChangeArrowheads="1" noTextEdit="1"/>
          </p:cNvSpPr>
          <p:nvPr>
            <p:ph type="sldImg"/>
          </p:nvPr>
        </p:nvSpPr>
        <p:spPr>
          <a:ln/>
        </p:spPr>
      </p:sp>
      <p:sp>
        <p:nvSpPr>
          <p:cNvPr id="762883" name="Rectangle 3">
            <a:extLst>
              <a:ext uri="{FF2B5EF4-FFF2-40B4-BE49-F238E27FC236}">
                <a16:creationId xmlns:a16="http://schemas.microsoft.com/office/drawing/2014/main" id="{CB3D8DFD-BED1-4F54-9B99-4DF9C480072A}"/>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930" name="Rectangle 2">
            <a:extLst>
              <a:ext uri="{FF2B5EF4-FFF2-40B4-BE49-F238E27FC236}">
                <a16:creationId xmlns:a16="http://schemas.microsoft.com/office/drawing/2014/main" id="{A153AEC7-822D-4114-9702-1E1A8938160C}"/>
              </a:ext>
            </a:extLst>
          </p:cNvPr>
          <p:cNvSpPr>
            <a:spLocks noGrp="1" noRot="1" noChangeAspect="1" noChangeArrowheads="1" noTextEdit="1"/>
          </p:cNvSpPr>
          <p:nvPr>
            <p:ph type="sldImg"/>
          </p:nvPr>
        </p:nvSpPr>
        <p:spPr>
          <a:ln/>
        </p:spPr>
      </p:sp>
      <p:sp>
        <p:nvSpPr>
          <p:cNvPr id="764931" name="Rectangle 3">
            <a:extLst>
              <a:ext uri="{FF2B5EF4-FFF2-40B4-BE49-F238E27FC236}">
                <a16:creationId xmlns:a16="http://schemas.microsoft.com/office/drawing/2014/main" id="{99FBB684-31B7-4D57-A27D-A479A4C96931}"/>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a:extLst>
              <a:ext uri="{FF2B5EF4-FFF2-40B4-BE49-F238E27FC236}">
                <a16:creationId xmlns:a16="http://schemas.microsoft.com/office/drawing/2014/main" id="{C5DD7456-EC62-471D-8063-A3B855016D9A}"/>
              </a:ext>
            </a:extLst>
          </p:cNvPr>
          <p:cNvSpPr>
            <a:spLocks noGrp="1" noRot="1" noChangeAspect="1" noChangeArrowheads="1" noTextEdit="1"/>
          </p:cNvSpPr>
          <p:nvPr>
            <p:ph type="sldImg"/>
          </p:nvPr>
        </p:nvSpPr>
        <p:spPr>
          <a:ln/>
        </p:spPr>
      </p:sp>
      <p:sp>
        <p:nvSpPr>
          <p:cNvPr id="766979" name="Rectangle 3">
            <a:extLst>
              <a:ext uri="{FF2B5EF4-FFF2-40B4-BE49-F238E27FC236}">
                <a16:creationId xmlns:a16="http://schemas.microsoft.com/office/drawing/2014/main" id="{E270F080-D481-4526-B8AA-EE0B6756875B}"/>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026" name="Rectangle 2">
            <a:extLst>
              <a:ext uri="{FF2B5EF4-FFF2-40B4-BE49-F238E27FC236}">
                <a16:creationId xmlns:a16="http://schemas.microsoft.com/office/drawing/2014/main" id="{BB16ABC1-8F0B-44E7-B47D-0956EDAB6267}"/>
              </a:ext>
            </a:extLst>
          </p:cNvPr>
          <p:cNvSpPr>
            <a:spLocks noGrp="1" noRot="1" noChangeAspect="1" noChangeArrowheads="1" noTextEdit="1"/>
          </p:cNvSpPr>
          <p:nvPr>
            <p:ph type="sldImg"/>
          </p:nvPr>
        </p:nvSpPr>
        <p:spPr>
          <a:ln/>
        </p:spPr>
      </p:sp>
      <p:sp>
        <p:nvSpPr>
          <p:cNvPr id="769027" name="Rectangle 3">
            <a:extLst>
              <a:ext uri="{FF2B5EF4-FFF2-40B4-BE49-F238E27FC236}">
                <a16:creationId xmlns:a16="http://schemas.microsoft.com/office/drawing/2014/main" id="{2246940E-0A16-46CB-A195-D6E3627345A5}"/>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4" name="Rectangle 2">
            <a:extLst>
              <a:ext uri="{FF2B5EF4-FFF2-40B4-BE49-F238E27FC236}">
                <a16:creationId xmlns:a16="http://schemas.microsoft.com/office/drawing/2014/main" id="{503C7273-F28A-43D8-B902-7F56B77915BB}"/>
              </a:ext>
            </a:extLst>
          </p:cNvPr>
          <p:cNvSpPr>
            <a:spLocks noGrp="1" noRot="1" noChangeAspect="1" noChangeArrowheads="1" noTextEdit="1"/>
          </p:cNvSpPr>
          <p:nvPr>
            <p:ph type="sldImg"/>
          </p:nvPr>
        </p:nvSpPr>
        <p:spPr>
          <a:ln/>
        </p:spPr>
      </p:sp>
      <p:sp>
        <p:nvSpPr>
          <p:cNvPr id="771075" name="Rectangle 3">
            <a:extLst>
              <a:ext uri="{FF2B5EF4-FFF2-40B4-BE49-F238E27FC236}">
                <a16:creationId xmlns:a16="http://schemas.microsoft.com/office/drawing/2014/main" id="{D999CD18-F99B-4353-9775-1E0FC4305D47}"/>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122" name="Rectangle 2">
            <a:extLst>
              <a:ext uri="{FF2B5EF4-FFF2-40B4-BE49-F238E27FC236}">
                <a16:creationId xmlns:a16="http://schemas.microsoft.com/office/drawing/2014/main" id="{DED66762-6AFB-4826-A9FB-12506DC200E8}"/>
              </a:ext>
            </a:extLst>
          </p:cNvPr>
          <p:cNvSpPr>
            <a:spLocks noGrp="1" noRot="1" noChangeAspect="1" noChangeArrowheads="1" noTextEdit="1"/>
          </p:cNvSpPr>
          <p:nvPr>
            <p:ph type="sldImg"/>
          </p:nvPr>
        </p:nvSpPr>
        <p:spPr>
          <a:ln/>
        </p:spPr>
      </p:sp>
      <p:sp>
        <p:nvSpPr>
          <p:cNvPr id="773123" name="Rectangle 3">
            <a:extLst>
              <a:ext uri="{FF2B5EF4-FFF2-40B4-BE49-F238E27FC236}">
                <a16:creationId xmlns:a16="http://schemas.microsoft.com/office/drawing/2014/main" id="{C807F952-FA76-49FD-9074-24CEA117C085}"/>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70" name="Rectangle 2">
            <a:extLst>
              <a:ext uri="{FF2B5EF4-FFF2-40B4-BE49-F238E27FC236}">
                <a16:creationId xmlns:a16="http://schemas.microsoft.com/office/drawing/2014/main" id="{B547CB54-C663-463B-A713-586F53064710}"/>
              </a:ext>
            </a:extLst>
          </p:cNvPr>
          <p:cNvSpPr>
            <a:spLocks noGrp="1" noRot="1" noChangeAspect="1" noChangeArrowheads="1" noTextEdit="1"/>
          </p:cNvSpPr>
          <p:nvPr>
            <p:ph type="sldImg"/>
          </p:nvPr>
        </p:nvSpPr>
        <p:spPr>
          <a:ln/>
        </p:spPr>
      </p:sp>
      <p:sp>
        <p:nvSpPr>
          <p:cNvPr id="775171" name="Rectangle 3">
            <a:extLst>
              <a:ext uri="{FF2B5EF4-FFF2-40B4-BE49-F238E27FC236}">
                <a16:creationId xmlns:a16="http://schemas.microsoft.com/office/drawing/2014/main" id="{3483ACC6-8764-4743-A234-B2F4E44EB978}"/>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218" name="Rectangle 2">
            <a:extLst>
              <a:ext uri="{FF2B5EF4-FFF2-40B4-BE49-F238E27FC236}">
                <a16:creationId xmlns:a16="http://schemas.microsoft.com/office/drawing/2014/main" id="{25CD91FC-6961-40A7-8436-712BE1B59B93}"/>
              </a:ext>
            </a:extLst>
          </p:cNvPr>
          <p:cNvSpPr>
            <a:spLocks noGrp="1" noRot="1" noChangeAspect="1" noChangeArrowheads="1" noTextEdit="1"/>
          </p:cNvSpPr>
          <p:nvPr>
            <p:ph type="sldImg"/>
          </p:nvPr>
        </p:nvSpPr>
        <p:spPr>
          <a:ln/>
        </p:spPr>
      </p:sp>
      <p:sp>
        <p:nvSpPr>
          <p:cNvPr id="777219" name="Rectangle 3">
            <a:extLst>
              <a:ext uri="{FF2B5EF4-FFF2-40B4-BE49-F238E27FC236}">
                <a16:creationId xmlns:a16="http://schemas.microsoft.com/office/drawing/2014/main" id="{3185A23E-9C24-498B-A1B7-4E81F65C7090}"/>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2">
            <a:extLst>
              <a:ext uri="{FF2B5EF4-FFF2-40B4-BE49-F238E27FC236}">
                <a16:creationId xmlns:a16="http://schemas.microsoft.com/office/drawing/2014/main" id="{4683CFCD-D169-49E0-B388-75EEAF411788}"/>
              </a:ext>
            </a:extLst>
          </p:cNvPr>
          <p:cNvSpPr>
            <a:spLocks noGrp="1" noRot="1" noChangeAspect="1" noChangeArrowheads="1" noTextEdit="1"/>
          </p:cNvSpPr>
          <p:nvPr>
            <p:ph type="sldImg"/>
          </p:nvPr>
        </p:nvSpPr>
        <p:spPr>
          <a:ln/>
        </p:spPr>
      </p:sp>
      <p:sp>
        <p:nvSpPr>
          <p:cNvPr id="779267" name="Rectangle 3">
            <a:extLst>
              <a:ext uri="{FF2B5EF4-FFF2-40B4-BE49-F238E27FC236}">
                <a16:creationId xmlns:a16="http://schemas.microsoft.com/office/drawing/2014/main" id="{6D160029-C117-4AB3-AD1D-CC3DD8CE85E1}"/>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1314" name="Rectangle 2">
            <a:extLst>
              <a:ext uri="{FF2B5EF4-FFF2-40B4-BE49-F238E27FC236}">
                <a16:creationId xmlns:a16="http://schemas.microsoft.com/office/drawing/2014/main" id="{F5214AA8-D624-4D73-80E4-20AE5288624F}"/>
              </a:ext>
            </a:extLst>
          </p:cNvPr>
          <p:cNvSpPr>
            <a:spLocks noGrp="1" noRot="1" noChangeAspect="1" noChangeArrowheads="1" noTextEdit="1"/>
          </p:cNvSpPr>
          <p:nvPr>
            <p:ph type="sldImg"/>
          </p:nvPr>
        </p:nvSpPr>
        <p:spPr>
          <a:ln/>
        </p:spPr>
      </p:sp>
      <p:sp>
        <p:nvSpPr>
          <p:cNvPr id="781315" name="Rectangle 3">
            <a:extLst>
              <a:ext uri="{FF2B5EF4-FFF2-40B4-BE49-F238E27FC236}">
                <a16:creationId xmlns:a16="http://schemas.microsoft.com/office/drawing/2014/main" id="{3D01B231-133B-46D6-9ECF-992DE3C2288C}"/>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362" name="Rectangle 2">
            <a:extLst>
              <a:ext uri="{FF2B5EF4-FFF2-40B4-BE49-F238E27FC236}">
                <a16:creationId xmlns:a16="http://schemas.microsoft.com/office/drawing/2014/main" id="{2CE08691-7C8F-4FDE-91A5-EFB50A8BDED5}"/>
              </a:ext>
            </a:extLst>
          </p:cNvPr>
          <p:cNvSpPr>
            <a:spLocks noGrp="1" noRot="1" noChangeAspect="1" noChangeArrowheads="1" noTextEdit="1"/>
          </p:cNvSpPr>
          <p:nvPr>
            <p:ph type="sldImg"/>
          </p:nvPr>
        </p:nvSpPr>
        <p:spPr>
          <a:ln/>
        </p:spPr>
      </p:sp>
      <p:sp>
        <p:nvSpPr>
          <p:cNvPr id="783363" name="Rectangle 3">
            <a:extLst>
              <a:ext uri="{FF2B5EF4-FFF2-40B4-BE49-F238E27FC236}">
                <a16:creationId xmlns:a16="http://schemas.microsoft.com/office/drawing/2014/main" id="{94953455-949A-4D06-A232-34A591496DFD}"/>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410" name="Rectangle 2">
            <a:extLst>
              <a:ext uri="{FF2B5EF4-FFF2-40B4-BE49-F238E27FC236}">
                <a16:creationId xmlns:a16="http://schemas.microsoft.com/office/drawing/2014/main" id="{A81E716F-CF96-4168-9EAD-77AA3A270FE2}"/>
              </a:ext>
            </a:extLst>
          </p:cNvPr>
          <p:cNvSpPr>
            <a:spLocks noGrp="1" noRot="1" noChangeAspect="1" noChangeArrowheads="1" noTextEdit="1"/>
          </p:cNvSpPr>
          <p:nvPr>
            <p:ph type="sldImg"/>
          </p:nvPr>
        </p:nvSpPr>
        <p:spPr>
          <a:ln/>
        </p:spPr>
      </p:sp>
      <p:sp>
        <p:nvSpPr>
          <p:cNvPr id="785411" name="Rectangle 3">
            <a:extLst>
              <a:ext uri="{FF2B5EF4-FFF2-40B4-BE49-F238E27FC236}">
                <a16:creationId xmlns:a16="http://schemas.microsoft.com/office/drawing/2014/main" id="{375D36B5-EAB3-4D76-B946-8348A90170D7}"/>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7458" name="Rectangle 2">
            <a:extLst>
              <a:ext uri="{FF2B5EF4-FFF2-40B4-BE49-F238E27FC236}">
                <a16:creationId xmlns:a16="http://schemas.microsoft.com/office/drawing/2014/main" id="{BA03C1B3-F8A9-4E8C-BC7E-758175B55969}"/>
              </a:ext>
            </a:extLst>
          </p:cNvPr>
          <p:cNvSpPr>
            <a:spLocks noGrp="1" noRot="1" noChangeAspect="1" noChangeArrowheads="1" noTextEdit="1"/>
          </p:cNvSpPr>
          <p:nvPr>
            <p:ph type="sldImg"/>
          </p:nvPr>
        </p:nvSpPr>
        <p:spPr>
          <a:ln/>
        </p:spPr>
      </p:sp>
      <p:sp>
        <p:nvSpPr>
          <p:cNvPr id="787459" name="Rectangle 3">
            <a:extLst>
              <a:ext uri="{FF2B5EF4-FFF2-40B4-BE49-F238E27FC236}">
                <a16:creationId xmlns:a16="http://schemas.microsoft.com/office/drawing/2014/main" id="{36E61D72-3721-407C-BE92-3FA89C36483A}"/>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2">
            <a:extLst>
              <a:ext uri="{FF2B5EF4-FFF2-40B4-BE49-F238E27FC236}">
                <a16:creationId xmlns:a16="http://schemas.microsoft.com/office/drawing/2014/main" id="{5899F1F7-F763-4FC9-9ED5-97B3C181D7E0}"/>
              </a:ext>
            </a:extLst>
          </p:cNvPr>
          <p:cNvSpPr>
            <a:spLocks noGrp="1" noRot="1" noChangeAspect="1" noChangeArrowheads="1" noTextEdit="1"/>
          </p:cNvSpPr>
          <p:nvPr>
            <p:ph type="sldImg"/>
          </p:nvPr>
        </p:nvSpPr>
        <p:spPr>
          <a:ln/>
        </p:spPr>
      </p:sp>
      <p:sp>
        <p:nvSpPr>
          <p:cNvPr id="789507" name="Rectangle 3">
            <a:extLst>
              <a:ext uri="{FF2B5EF4-FFF2-40B4-BE49-F238E27FC236}">
                <a16:creationId xmlns:a16="http://schemas.microsoft.com/office/drawing/2014/main" id="{8CE38F06-3266-4AFD-BAD6-CBC96B1A4314}"/>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a:extLst>
              <a:ext uri="{FF2B5EF4-FFF2-40B4-BE49-F238E27FC236}">
                <a16:creationId xmlns:a16="http://schemas.microsoft.com/office/drawing/2014/main" id="{4ADF84DA-DB83-40C8-A20F-54A3B37FD223}"/>
              </a:ext>
            </a:extLst>
          </p:cNvPr>
          <p:cNvSpPr>
            <a:spLocks noGrp="1" noRot="1" noChangeAspect="1" noChangeArrowheads="1" noTextEdit="1"/>
          </p:cNvSpPr>
          <p:nvPr>
            <p:ph type="sldImg"/>
          </p:nvPr>
        </p:nvSpPr>
        <p:spPr>
          <a:ln/>
        </p:spPr>
      </p:sp>
      <p:sp>
        <p:nvSpPr>
          <p:cNvPr id="791555" name="Rectangle 3">
            <a:extLst>
              <a:ext uri="{FF2B5EF4-FFF2-40B4-BE49-F238E27FC236}">
                <a16:creationId xmlns:a16="http://schemas.microsoft.com/office/drawing/2014/main" id="{6CBF4807-5BDC-4B11-8B9F-2F5F806622BE}"/>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2" name="Rectangle 2">
            <a:extLst>
              <a:ext uri="{FF2B5EF4-FFF2-40B4-BE49-F238E27FC236}">
                <a16:creationId xmlns:a16="http://schemas.microsoft.com/office/drawing/2014/main" id="{73FCE27F-F0D1-4BFE-BA85-24DD574087AE}"/>
              </a:ext>
            </a:extLst>
          </p:cNvPr>
          <p:cNvSpPr>
            <a:spLocks noGrp="1" noRot="1" noChangeAspect="1" noChangeArrowheads="1" noTextEdit="1"/>
          </p:cNvSpPr>
          <p:nvPr>
            <p:ph type="sldImg"/>
          </p:nvPr>
        </p:nvSpPr>
        <p:spPr>
          <a:ln/>
        </p:spPr>
      </p:sp>
      <p:sp>
        <p:nvSpPr>
          <p:cNvPr id="793603" name="Rectangle 3">
            <a:extLst>
              <a:ext uri="{FF2B5EF4-FFF2-40B4-BE49-F238E27FC236}">
                <a16:creationId xmlns:a16="http://schemas.microsoft.com/office/drawing/2014/main" id="{9BEEC0EF-6FFC-421A-8A77-7F1D9106E79F}"/>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650" name="Folienbildplatzhalter 1">
            <a:extLst>
              <a:ext uri="{FF2B5EF4-FFF2-40B4-BE49-F238E27FC236}">
                <a16:creationId xmlns:a16="http://schemas.microsoft.com/office/drawing/2014/main" id="{3BA3D99F-BFEE-4276-8D8A-452D763DBFE5}"/>
              </a:ext>
            </a:extLst>
          </p:cNvPr>
          <p:cNvSpPr>
            <a:spLocks noGrp="1" noRot="1" noChangeAspect="1" noChangeArrowheads="1" noTextEdit="1"/>
          </p:cNvSpPr>
          <p:nvPr>
            <p:ph type="sldImg"/>
          </p:nvPr>
        </p:nvSpPr>
        <p:spPr>
          <a:ln/>
        </p:spPr>
      </p:sp>
      <p:sp>
        <p:nvSpPr>
          <p:cNvPr id="795651" name="Notizenplatzhalter 2">
            <a:extLst>
              <a:ext uri="{FF2B5EF4-FFF2-40B4-BE49-F238E27FC236}">
                <a16:creationId xmlns:a16="http://schemas.microsoft.com/office/drawing/2014/main" id="{23B5450E-A3CA-4250-9504-4D5E42D2A068}"/>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795652" name="Foliennummernplatzhalter 3">
            <a:extLst>
              <a:ext uri="{FF2B5EF4-FFF2-40B4-BE49-F238E27FC236}">
                <a16:creationId xmlns:a16="http://schemas.microsoft.com/office/drawing/2014/main" id="{319D5CE6-1F42-4BF1-B4B4-DE35E5F08C8B}"/>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9BDBFB3-11B8-40D4-8E0B-2E9E7D842642}" type="slidenum">
              <a:rPr lang="de-DE" altLang="de-DE" smtClean="0"/>
              <a:pPr/>
              <a:t>354</a:t>
            </a:fld>
            <a:endParaRPr lang="de-DE" altLang="de-DE"/>
          </a:p>
        </p:txBody>
      </p:sp>
    </p:spTree>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Rectangle 2">
            <a:extLst>
              <a:ext uri="{FF2B5EF4-FFF2-40B4-BE49-F238E27FC236}">
                <a16:creationId xmlns:a16="http://schemas.microsoft.com/office/drawing/2014/main" id="{0EE25535-D98D-49E0-8ACA-2AFD1A04FE6A}"/>
              </a:ext>
            </a:extLst>
          </p:cNvPr>
          <p:cNvSpPr>
            <a:spLocks noGrp="1" noRot="1" noChangeAspect="1" noChangeArrowheads="1" noTextEdit="1"/>
          </p:cNvSpPr>
          <p:nvPr>
            <p:ph type="sldImg"/>
          </p:nvPr>
        </p:nvSpPr>
        <p:spPr>
          <a:ln/>
        </p:spPr>
      </p:sp>
      <p:sp>
        <p:nvSpPr>
          <p:cNvPr id="797699" name="Rectangle 3">
            <a:extLst>
              <a:ext uri="{FF2B5EF4-FFF2-40B4-BE49-F238E27FC236}">
                <a16:creationId xmlns:a16="http://schemas.microsoft.com/office/drawing/2014/main" id="{A7363B94-160E-47F3-8691-27E8E5FDCCEB}"/>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Folienbildplatzhalter 1">
            <a:extLst>
              <a:ext uri="{FF2B5EF4-FFF2-40B4-BE49-F238E27FC236}">
                <a16:creationId xmlns:a16="http://schemas.microsoft.com/office/drawing/2014/main" id="{257DD694-8F18-4752-A8BB-8199BB1BF17C}"/>
              </a:ext>
            </a:extLst>
          </p:cNvPr>
          <p:cNvSpPr>
            <a:spLocks noGrp="1" noRot="1" noChangeAspect="1" noChangeArrowheads="1" noTextEdit="1"/>
          </p:cNvSpPr>
          <p:nvPr>
            <p:ph type="sldImg"/>
          </p:nvPr>
        </p:nvSpPr>
        <p:spPr>
          <a:ln/>
        </p:spPr>
      </p:sp>
      <p:sp>
        <p:nvSpPr>
          <p:cNvPr id="799747" name="Notizenplatzhalter 2">
            <a:extLst>
              <a:ext uri="{FF2B5EF4-FFF2-40B4-BE49-F238E27FC236}">
                <a16:creationId xmlns:a16="http://schemas.microsoft.com/office/drawing/2014/main" id="{D5486B88-6E1D-493A-86D2-168866FFCEF7}"/>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799748" name="Foliennummernplatzhalter 3">
            <a:extLst>
              <a:ext uri="{FF2B5EF4-FFF2-40B4-BE49-F238E27FC236}">
                <a16:creationId xmlns:a16="http://schemas.microsoft.com/office/drawing/2014/main" id="{3DFED886-5121-4FAC-83D3-2292378B0606}"/>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717C06C-0640-49CB-8A8A-FD05A065AAAE}" type="slidenum">
              <a:rPr lang="de-DE" altLang="de-DE" smtClean="0"/>
              <a:pPr/>
              <a:t>356</a:t>
            </a:fld>
            <a:endParaRPr lang="de-DE" altLang="de-DE"/>
          </a:p>
        </p:txBody>
      </p:sp>
    </p:spTree>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4" name="Rectangle 2">
            <a:extLst>
              <a:ext uri="{FF2B5EF4-FFF2-40B4-BE49-F238E27FC236}">
                <a16:creationId xmlns:a16="http://schemas.microsoft.com/office/drawing/2014/main" id="{57AF2805-EB54-4721-BB48-9BAC653DAFDF}"/>
              </a:ext>
            </a:extLst>
          </p:cNvPr>
          <p:cNvSpPr>
            <a:spLocks noGrp="1" noRot="1" noChangeAspect="1" noChangeArrowheads="1" noTextEdit="1"/>
          </p:cNvSpPr>
          <p:nvPr>
            <p:ph type="sldImg"/>
          </p:nvPr>
        </p:nvSpPr>
        <p:spPr>
          <a:ln/>
        </p:spPr>
      </p:sp>
      <p:sp>
        <p:nvSpPr>
          <p:cNvPr id="801795" name="Rectangle 3">
            <a:extLst>
              <a:ext uri="{FF2B5EF4-FFF2-40B4-BE49-F238E27FC236}">
                <a16:creationId xmlns:a16="http://schemas.microsoft.com/office/drawing/2014/main" id="{11CF3428-50D2-411B-86BA-2B15FDD8E3A7}"/>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a:extLst>
              <a:ext uri="{FF2B5EF4-FFF2-40B4-BE49-F238E27FC236}">
                <a16:creationId xmlns:a16="http://schemas.microsoft.com/office/drawing/2014/main" id="{7C4289B9-E18B-4240-9EF2-79E760271010}"/>
              </a:ext>
            </a:extLst>
          </p:cNvPr>
          <p:cNvSpPr>
            <a:spLocks noGrp="1" noRot="1" noChangeAspect="1" noChangeArrowheads="1" noTextEdit="1"/>
          </p:cNvSpPr>
          <p:nvPr>
            <p:ph type="sldImg"/>
          </p:nvPr>
        </p:nvSpPr>
        <p:spPr>
          <a:ln/>
        </p:spPr>
      </p:sp>
      <p:sp>
        <p:nvSpPr>
          <p:cNvPr id="803843" name="Rectangle 3">
            <a:extLst>
              <a:ext uri="{FF2B5EF4-FFF2-40B4-BE49-F238E27FC236}">
                <a16:creationId xmlns:a16="http://schemas.microsoft.com/office/drawing/2014/main" id="{752BC5AC-98FC-447C-A7B7-735AFDC1560F}"/>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0" name="Rectangle 2">
            <a:extLst>
              <a:ext uri="{FF2B5EF4-FFF2-40B4-BE49-F238E27FC236}">
                <a16:creationId xmlns:a16="http://schemas.microsoft.com/office/drawing/2014/main" id="{D955C7D9-166A-4BBF-ADBF-43DBB3A90580}"/>
              </a:ext>
            </a:extLst>
          </p:cNvPr>
          <p:cNvSpPr>
            <a:spLocks noGrp="1" noRot="1" noChangeAspect="1" noChangeArrowheads="1" noTextEdit="1"/>
          </p:cNvSpPr>
          <p:nvPr>
            <p:ph type="sldImg"/>
          </p:nvPr>
        </p:nvSpPr>
        <p:spPr>
          <a:ln/>
        </p:spPr>
      </p:sp>
      <p:sp>
        <p:nvSpPr>
          <p:cNvPr id="805891" name="Rectangle 3">
            <a:extLst>
              <a:ext uri="{FF2B5EF4-FFF2-40B4-BE49-F238E27FC236}">
                <a16:creationId xmlns:a16="http://schemas.microsoft.com/office/drawing/2014/main" id="{73C28A8E-48D1-4168-8D78-F9FBADCF4A1D}"/>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38" name="Folienbildplatzhalter 1">
            <a:extLst>
              <a:ext uri="{FF2B5EF4-FFF2-40B4-BE49-F238E27FC236}">
                <a16:creationId xmlns:a16="http://schemas.microsoft.com/office/drawing/2014/main" id="{ACC5E0E4-8032-47C1-A4FE-BD526003815E}"/>
              </a:ext>
            </a:extLst>
          </p:cNvPr>
          <p:cNvSpPr>
            <a:spLocks noGrp="1" noRot="1" noChangeAspect="1" noChangeArrowheads="1" noTextEdit="1"/>
          </p:cNvSpPr>
          <p:nvPr>
            <p:ph type="sldImg"/>
          </p:nvPr>
        </p:nvSpPr>
        <p:spPr>
          <a:ln/>
        </p:spPr>
      </p:sp>
      <p:sp>
        <p:nvSpPr>
          <p:cNvPr id="807939" name="Notizenplatzhalter 2">
            <a:extLst>
              <a:ext uri="{FF2B5EF4-FFF2-40B4-BE49-F238E27FC236}">
                <a16:creationId xmlns:a16="http://schemas.microsoft.com/office/drawing/2014/main" id="{392B5C9C-3394-4F1B-8CA4-D151976AC0E3}"/>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07940" name="Foliennummernplatzhalter 3">
            <a:extLst>
              <a:ext uri="{FF2B5EF4-FFF2-40B4-BE49-F238E27FC236}">
                <a16:creationId xmlns:a16="http://schemas.microsoft.com/office/drawing/2014/main" id="{0802D13C-21AF-4D64-B2C9-6F677F21B1AA}"/>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A7A9DA-9BD2-40FE-AC83-77730862EBB5}" type="slidenum">
              <a:rPr lang="de-DE" altLang="de-DE" smtClean="0"/>
              <a:pPr/>
              <a:t>360</a:t>
            </a:fld>
            <a:endParaRPr lang="de-DE" altLang="de-DE"/>
          </a:p>
        </p:txBody>
      </p:sp>
    </p:spTree>
  </p:cSld>
  <p:clrMapOvr>
    <a:masterClrMapping/>
  </p:clrMapOvr>
</p:notes>
</file>

<file path=ppt/notesSlides/notesSlide3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Rectangle 2">
            <a:extLst>
              <a:ext uri="{FF2B5EF4-FFF2-40B4-BE49-F238E27FC236}">
                <a16:creationId xmlns:a16="http://schemas.microsoft.com/office/drawing/2014/main" id="{D6D9FC6B-9254-4BF3-B55D-57204C3805E3}"/>
              </a:ext>
            </a:extLst>
          </p:cNvPr>
          <p:cNvSpPr>
            <a:spLocks noGrp="1" noRot="1" noChangeAspect="1" noChangeArrowheads="1" noTextEdit="1"/>
          </p:cNvSpPr>
          <p:nvPr>
            <p:ph type="sldImg"/>
          </p:nvPr>
        </p:nvSpPr>
        <p:spPr>
          <a:ln/>
        </p:spPr>
      </p:sp>
      <p:sp>
        <p:nvSpPr>
          <p:cNvPr id="809987" name="Rectangle 3">
            <a:extLst>
              <a:ext uri="{FF2B5EF4-FFF2-40B4-BE49-F238E27FC236}">
                <a16:creationId xmlns:a16="http://schemas.microsoft.com/office/drawing/2014/main" id="{97EC6F63-87CA-4541-B94E-9D8FE5EB1310}"/>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034" name="Rectangle 2">
            <a:extLst>
              <a:ext uri="{FF2B5EF4-FFF2-40B4-BE49-F238E27FC236}">
                <a16:creationId xmlns:a16="http://schemas.microsoft.com/office/drawing/2014/main" id="{81883E97-BC75-4571-88F4-0F0E4E9123E9}"/>
              </a:ext>
            </a:extLst>
          </p:cNvPr>
          <p:cNvSpPr>
            <a:spLocks noGrp="1" noRot="1" noChangeAspect="1" noChangeArrowheads="1" noTextEdit="1"/>
          </p:cNvSpPr>
          <p:nvPr>
            <p:ph type="sldImg"/>
          </p:nvPr>
        </p:nvSpPr>
        <p:spPr>
          <a:ln/>
        </p:spPr>
      </p:sp>
      <p:sp>
        <p:nvSpPr>
          <p:cNvPr id="812035" name="Rectangle 3">
            <a:extLst>
              <a:ext uri="{FF2B5EF4-FFF2-40B4-BE49-F238E27FC236}">
                <a16:creationId xmlns:a16="http://schemas.microsoft.com/office/drawing/2014/main" id="{86E10FA8-0F42-4150-AA5F-40DE9A684E5E}"/>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082" name="Rectangle 2">
            <a:extLst>
              <a:ext uri="{FF2B5EF4-FFF2-40B4-BE49-F238E27FC236}">
                <a16:creationId xmlns:a16="http://schemas.microsoft.com/office/drawing/2014/main" id="{5F78B592-2D17-48A0-9183-8E6731FD8745}"/>
              </a:ext>
            </a:extLst>
          </p:cNvPr>
          <p:cNvSpPr>
            <a:spLocks noGrp="1" noRot="1" noChangeAspect="1" noChangeArrowheads="1" noTextEdit="1"/>
          </p:cNvSpPr>
          <p:nvPr>
            <p:ph type="sldImg"/>
          </p:nvPr>
        </p:nvSpPr>
        <p:spPr>
          <a:ln/>
        </p:spPr>
      </p:sp>
      <p:sp>
        <p:nvSpPr>
          <p:cNvPr id="814083" name="Rectangle 3">
            <a:extLst>
              <a:ext uri="{FF2B5EF4-FFF2-40B4-BE49-F238E27FC236}">
                <a16:creationId xmlns:a16="http://schemas.microsoft.com/office/drawing/2014/main" id="{38B48F95-D964-4AC1-96E7-39C19E7AD947}"/>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a:extLst>
              <a:ext uri="{FF2B5EF4-FFF2-40B4-BE49-F238E27FC236}">
                <a16:creationId xmlns:a16="http://schemas.microsoft.com/office/drawing/2014/main" id="{4A7A319F-C445-4585-BFCF-0E8B1B3A3D6A}"/>
              </a:ext>
            </a:extLst>
          </p:cNvPr>
          <p:cNvSpPr>
            <a:spLocks noGrp="1" noRot="1" noChangeAspect="1" noChangeArrowheads="1" noTextEdit="1"/>
          </p:cNvSpPr>
          <p:nvPr>
            <p:ph type="sldImg"/>
          </p:nvPr>
        </p:nvSpPr>
        <p:spPr>
          <a:ln/>
        </p:spPr>
      </p:sp>
      <p:sp>
        <p:nvSpPr>
          <p:cNvPr id="816131" name="Rectangle 3">
            <a:extLst>
              <a:ext uri="{FF2B5EF4-FFF2-40B4-BE49-F238E27FC236}">
                <a16:creationId xmlns:a16="http://schemas.microsoft.com/office/drawing/2014/main" id="{D8C8CEFE-043E-4EA6-980C-EAD6A5597C23}"/>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178" name="Rectangle 2">
            <a:extLst>
              <a:ext uri="{FF2B5EF4-FFF2-40B4-BE49-F238E27FC236}">
                <a16:creationId xmlns:a16="http://schemas.microsoft.com/office/drawing/2014/main" id="{1415637A-DB48-4E2F-A57A-3D0C17C243DB}"/>
              </a:ext>
            </a:extLst>
          </p:cNvPr>
          <p:cNvSpPr>
            <a:spLocks noGrp="1" noRot="1" noChangeAspect="1" noChangeArrowheads="1" noTextEdit="1"/>
          </p:cNvSpPr>
          <p:nvPr>
            <p:ph type="sldImg"/>
          </p:nvPr>
        </p:nvSpPr>
        <p:spPr>
          <a:ln/>
        </p:spPr>
      </p:sp>
      <p:sp>
        <p:nvSpPr>
          <p:cNvPr id="818179" name="Rectangle 3">
            <a:extLst>
              <a:ext uri="{FF2B5EF4-FFF2-40B4-BE49-F238E27FC236}">
                <a16:creationId xmlns:a16="http://schemas.microsoft.com/office/drawing/2014/main" id="{44BF5879-4285-43DA-9D4E-4EF6948F48B8}"/>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38" name="Folienbildplatzhalter 1">
            <a:extLst>
              <a:ext uri="{FF2B5EF4-FFF2-40B4-BE49-F238E27FC236}">
                <a16:creationId xmlns:a16="http://schemas.microsoft.com/office/drawing/2014/main" id="{ACC5E0E4-8032-47C1-A4FE-BD526003815E}"/>
              </a:ext>
            </a:extLst>
          </p:cNvPr>
          <p:cNvSpPr>
            <a:spLocks noGrp="1" noRot="1" noChangeAspect="1" noChangeArrowheads="1" noTextEdit="1"/>
          </p:cNvSpPr>
          <p:nvPr>
            <p:ph type="sldImg"/>
          </p:nvPr>
        </p:nvSpPr>
        <p:spPr>
          <a:ln/>
        </p:spPr>
      </p:sp>
      <p:sp>
        <p:nvSpPr>
          <p:cNvPr id="807939" name="Notizenplatzhalter 2">
            <a:extLst>
              <a:ext uri="{FF2B5EF4-FFF2-40B4-BE49-F238E27FC236}">
                <a16:creationId xmlns:a16="http://schemas.microsoft.com/office/drawing/2014/main" id="{392B5C9C-3394-4F1B-8CA4-D151976AC0E3}"/>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07940" name="Foliennummernplatzhalter 3">
            <a:extLst>
              <a:ext uri="{FF2B5EF4-FFF2-40B4-BE49-F238E27FC236}">
                <a16:creationId xmlns:a16="http://schemas.microsoft.com/office/drawing/2014/main" id="{0802D13C-21AF-4D64-B2C9-6F677F21B1AA}"/>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A7A9DA-9BD2-40FE-AC83-77730862EBB5}" type="slidenum">
              <a:rPr lang="de-DE" altLang="de-DE" smtClean="0"/>
              <a:pPr/>
              <a:t>366</a:t>
            </a:fld>
            <a:endParaRPr lang="de-DE" altLang="de-DE"/>
          </a:p>
        </p:txBody>
      </p:sp>
    </p:spTree>
    <p:extLst>
      <p:ext uri="{BB962C8B-B14F-4D97-AF65-F5344CB8AC3E}">
        <p14:creationId xmlns:p14="http://schemas.microsoft.com/office/powerpoint/2010/main" val="2247415745"/>
      </p:ext>
    </p:extLst>
  </p:cSld>
  <p:clrMapOvr>
    <a:masterClrMapping/>
  </p:clrMapOvr>
</p:notes>
</file>

<file path=ppt/notesSlides/notesSlide3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Rectangle 2">
            <a:extLst>
              <a:ext uri="{FF2B5EF4-FFF2-40B4-BE49-F238E27FC236}">
                <a16:creationId xmlns:a16="http://schemas.microsoft.com/office/drawing/2014/main" id="{D6D9FC6B-9254-4BF3-B55D-57204C3805E3}"/>
              </a:ext>
            </a:extLst>
          </p:cNvPr>
          <p:cNvSpPr>
            <a:spLocks noGrp="1" noRot="1" noChangeAspect="1" noChangeArrowheads="1" noTextEdit="1"/>
          </p:cNvSpPr>
          <p:nvPr>
            <p:ph type="sldImg"/>
          </p:nvPr>
        </p:nvSpPr>
        <p:spPr>
          <a:ln/>
        </p:spPr>
      </p:sp>
      <p:sp>
        <p:nvSpPr>
          <p:cNvPr id="809987" name="Rectangle 3">
            <a:extLst>
              <a:ext uri="{FF2B5EF4-FFF2-40B4-BE49-F238E27FC236}">
                <a16:creationId xmlns:a16="http://schemas.microsoft.com/office/drawing/2014/main" id="{97EC6F63-87CA-4541-B94E-9D8FE5EB1310}"/>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149398665"/>
      </p:ext>
    </p:extLst>
  </p:cSld>
  <p:clrMapOvr>
    <a:masterClrMapping/>
  </p:clrMapOvr>
</p:notes>
</file>

<file path=ppt/notesSlides/notesSlide3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Rectangle 2">
            <a:extLst>
              <a:ext uri="{FF2B5EF4-FFF2-40B4-BE49-F238E27FC236}">
                <a16:creationId xmlns:a16="http://schemas.microsoft.com/office/drawing/2014/main" id="{D6D9FC6B-9254-4BF3-B55D-57204C3805E3}"/>
              </a:ext>
            </a:extLst>
          </p:cNvPr>
          <p:cNvSpPr>
            <a:spLocks noGrp="1" noRot="1" noChangeAspect="1" noChangeArrowheads="1" noTextEdit="1"/>
          </p:cNvSpPr>
          <p:nvPr>
            <p:ph type="sldImg"/>
          </p:nvPr>
        </p:nvSpPr>
        <p:spPr>
          <a:ln/>
        </p:spPr>
      </p:sp>
      <p:sp>
        <p:nvSpPr>
          <p:cNvPr id="809987" name="Rectangle 3">
            <a:extLst>
              <a:ext uri="{FF2B5EF4-FFF2-40B4-BE49-F238E27FC236}">
                <a16:creationId xmlns:a16="http://schemas.microsoft.com/office/drawing/2014/main" id="{97EC6F63-87CA-4541-B94E-9D8FE5EB1310}"/>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668688380"/>
      </p:ext>
    </p:extLst>
  </p:cSld>
  <p:clrMapOvr>
    <a:masterClrMapping/>
  </p:clrMapOvr>
</p:notes>
</file>

<file path=ppt/notesSlides/notesSlide3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a:extLst>
              <a:ext uri="{FF2B5EF4-FFF2-40B4-BE49-F238E27FC236}">
                <a16:creationId xmlns:a16="http://schemas.microsoft.com/office/drawing/2014/main" id="{BAFF4209-970A-4A03-B50F-E0B729960F48}"/>
              </a:ext>
            </a:extLst>
          </p:cNvPr>
          <p:cNvSpPr>
            <a:spLocks noGrp="1" noRot="1" noChangeAspect="1" noChangeArrowheads="1" noTextEdit="1"/>
          </p:cNvSpPr>
          <p:nvPr>
            <p:ph type="sldImg"/>
          </p:nvPr>
        </p:nvSpPr>
        <p:spPr>
          <a:ln/>
        </p:spPr>
      </p:sp>
      <p:sp>
        <p:nvSpPr>
          <p:cNvPr id="33795" name="Notizenplatzhalter 2">
            <a:extLst>
              <a:ext uri="{FF2B5EF4-FFF2-40B4-BE49-F238E27FC236}">
                <a16:creationId xmlns:a16="http://schemas.microsoft.com/office/drawing/2014/main" id="{FFD4D84A-0DE6-416C-9FE3-267A4186FC9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3796" name="Foliennummernplatzhalter 3">
            <a:extLst>
              <a:ext uri="{FF2B5EF4-FFF2-40B4-BE49-F238E27FC236}">
                <a16:creationId xmlns:a16="http://schemas.microsoft.com/office/drawing/2014/main" id="{FEC0302F-4171-499C-A473-210873657061}"/>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A313A8-BEA2-4B8F-8147-FDE156CF7082}" type="slidenum">
              <a:rPr lang="de-DE" altLang="de-DE" sz="1400"/>
              <a:pPr>
                <a:spcBef>
                  <a:spcPct val="0"/>
                </a:spcBef>
              </a:pPr>
              <a:t>369</a:t>
            </a:fld>
            <a:endParaRPr lang="de-DE" altLang="de-DE" sz="1400"/>
          </a:p>
        </p:txBody>
      </p:sp>
    </p:spTree>
    <p:extLst>
      <p:ext uri="{BB962C8B-B14F-4D97-AF65-F5344CB8AC3E}">
        <p14:creationId xmlns:p14="http://schemas.microsoft.com/office/powerpoint/2010/main" val="3784613477"/>
      </p:ext>
    </p:extLst>
  </p:cSld>
  <p:clrMapOvr>
    <a:masterClrMapping/>
  </p:clrMapOvr>
</p:notes>
</file>

<file path=ppt/notesSlides/notesSlide3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Folienbildplatzhalter 1">
            <a:extLst>
              <a:ext uri="{FF2B5EF4-FFF2-40B4-BE49-F238E27FC236}">
                <a16:creationId xmlns:a16="http://schemas.microsoft.com/office/drawing/2014/main" id="{9D0CE5D4-0CCD-4995-B95C-EFEAA9FF99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Notizenplatzhalter 2">
            <a:extLst>
              <a:ext uri="{FF2B5EF4-FFF2-40B4-BE49-F238E27FC236}">
                <a16:creationId xmlns:a16="http://schemas.microsoft.com/office/drawing/2014/main" id="{05E03CBC-862A-45DE-9A18-8555D9D27B12}"/>
              </a:ext>
            </a:extLst>
          </p:cNvPr>
          <p:cNvSpPr>
            <a:spLocks noGrp="1" noChangeArrowheads="1"/>
          </p:cNvSpPr>
          <p:nvPr>
            <p:ph type="body" idx="1"/>
          </p:nvPr>
        </p:nvSpPr>
        <p:spPr>
          <a:noFill/>
        </p:spPr>
        <p:txBody>
          <a:bodyPr/>
          <a:lstStyle/>
          <a:p>
            <a:endParaRPr lang="de-DE" altLang="de-DE">
              <a:cs typeface="Arial" panose="020B0604020202020204" pitchFamily="34" charset="0"/>
            </a:endParaRPr>
          </a:p>
        </p:txBody>
      </p:sp>
      <p:sp>
        <p:nvSpPr>
          <p:cNvPr id="209924" name="Foliennummernplatzhalter 3">
            <a:extLst>
              <a:ext uri="{FF2B5EF4-FFF2-40B4-BE49-F238E27FC236}">
                <a16:creationId xmlns:a16="http://schemas.microsoft.com/office/drawing/2014/main" id="{525A2B7B-FBDA-459D-9B5C-7F0CC11E9602}"/>
              </a:ext>
            </a:extLst>
          </p:cNvPr>
          <p:cNvSpPr>
            <a:spLocks noGrp="1"/>
          </p:cNvSpPr>
          <p:nvPr>
            <p:ph type="sldNum" sz="quarter" idx="5"/>
          </p:nvPr>
        </p:nvSpPr>
        <p:spPr>
          <a:noFill/>
        </p:spPr>
        <p:txBody>
          <a:bodyPr/>
          <a:lstStyle>
            <a:lvl1pPr defTabSz="891715">
              <a:spcBef>
                <a:spcPct val="30000"/>
              </a:spcBef>
              <a:defRPr sz="1300">
                <a:solidFill>
                  <a:schemeClr val="tx1"/>
                </a:solidFill>
                <a:latin typeface="Calibri" panose="020F0502020204030204" pitchFamily="34" charset="0"/>
                <a:cs typeface="Arial" panose="020B0604020202020204" pitchFamily="34" charset="0"/>
              </a:defRPr>
            </a:lvl1pPr>
            <a:lvl2pPr marL="737808" indent="-282429" defTabSz="891715">
              <a:spcBef>
                <a:spcPct val="30000"/>
              </a:spcBef>
              <a:defRPr sz="1300">
                <a:solidFill>
                  <a:schemeClr val="tx1"/>
                </a:solidFill>
                <a:latin typeface="Calibri" panose="020F0502020204030204" pitchFamily="34" charset="0"/>
                <a:cs typeface="Arial" panose="020B0604020202020204" pitchFamily="34" charset="0"/>
              </a:defRPr>
            </a:lvl2pPr>
            <a:lvl3pPr marL="1136063" indent="-225309" defTabSz="891715">
              <a:spcBef>
                <a:spcPct val="30000"/>
              </a:spcBef>
              <a:defRPr sz="1300">
                <a:solidFill>
                  <a:schemeClr val="tx1"/>
                </a:solidFill>
                <a:latin typeface="Calibri" panose="020F0502020204030204" pitchFamily="34" charset="0"/>
                <a:cs typeface="Arial" panose="020B0604020202020204" pitchFamily="34" charset="0"/>
              </a:defRPr>
            </a:lvl3pPr>
            <a:lvl4pPr marL="1589855" indent="-225309" defTabSz="891715">
              <a:spcBef>
                <a:spcPct val="30000"/>
              </a:spcBef>
              <a:defRPr sz="1300">
                <a:solidFill>
                  <a:schemeClr val="tx1"/>
                </a:solidFill>
                <a:latin typeface="Calibri" panose="020F0502020204030204" pitchFamily="34" charset="0"/>
                <a:cs typeface="Arial" panose="020B0604020202020204" pitchFamily="34" charset="0"/>
              </a:defRPr>
            </a:lvl4pPr>
            <a:lvl5pPr marL="2045232" indent="-225309" defTabSz="891715">
              <a:spcBef>
                <a:spcPct val="30000"/>
              </a:spcBef>
              <a:defRPr sz="1300">
                <a:solidFill>
                  <a:schemeClr val="tx1"/>
                </a:solidFill>
                <a:latin typeface="Calibri" panose="020F0502020204030204" pitchFamily="34" charset="0"/>
                <a:cs typeface="Arial" panose="020B0604020202020204" pitchFamily="34" charset="0"/>
              </a:defRPr>
            </a:lvl5pPr>
            <a:lvl6pPr marL="2502196"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6pPr>
            <a:lvl7pPr marL="2959161"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7pPr>
            <a:lvl8pPr marL="3416122"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8pPr>
            <a:lvl9pPr marL="3873088"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9pPr>
          </a:lstStyle>
          <a:p>
            <a:pPr>
              <a:spcBef>
                <a:spcPct val="0"/>
              </a:spcBef>
            </a:pPr>
            <a:fld id="{EA3D75B3-C0B4-4AF2-9F72-2FF9B464BBA4}" type="slidenum">
              <a:rPr lang="de-DE" altLang="de-DE" sz="1400"/>
              <a:pPr>
                <a:spcBef>
                  <a:spcPct val="0"/>
                </a:spcBef>
              </a:pPr>
              <a:t>370</a:t>
            </a:fld>
            <a:endParaRPr lang="de-DE" altLang="de-DE" sz="1400"/>
          </a:p>
        </p:txBody>
      </p:sp>
    </p:spTree>
    <p:extLst>
      <p:ext uri="{BB962C8B-B14F-4D97-AF65-F5344CB8AC3E}">
        <p14:creationId xmlns:p14="http://schemas.microsoft.com/office/powerpoint/2010/main" val="994748737"/>
      </p:ext>
    </p:extLst>
  </p:cSld>
  <p:clrMapOvr>
    <a:masterClrMapping/>
  </p:clrMapOvr>
</p:notes>
</file>

<file path=ppt/notesSlides/notesSlide3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a:extLst>
              <a:ext uri="{FF2B5EF4-FFF2-40B4-BE49-F238E27FC236}">
                <a16:creationId xmlns:a16="http://schemas.microsoft.com/office/drawing/2014/main" id="{3BE888DD-7F37-45BC-8F07-2F8D89A5C6E5}"/>
              </a:ext>
            </a:extLst>
          </p:cNvPr>
          <p:cNvSpPr>
            <a:spLocks noGrp="1" noRot="1" noChangeAspect="1" noChangeArrowheads="1" noTextEdit="1"/>
          </p:cNvSpPr>
          <p:nvPr>
            <p:ph type="sldImg"/>
          </p:nvPr>
        </p:nvSpPr>
        <p:spPr>
          <a:ln/>
        </p:spPr>
      </p:sp>
      <p:sp>
        <p:nvSpPr>
          <p:cNvPr id="52227" name="Notizenplatzhalter 2">
            <a:extLst>
              <a:ext uri="{FF2B5EF4-FFF2-40B4-BE49-F238E27FC236}">
                <a16:creationId xmlns:a16="http://schemas.microsoft.com/office/drawing/2014/main" id="{56523954-2DCF-4031-BA1D-ADF0D4D30CB5}"/>
              </a:ext>
            </a:extLst>
          </p:cNvPr>
          <p:cNvSpPr>
            <a:spLocks noGrp="1" noChangeArrowheads="1"/>
          </p:cNvSpPr>
          <p:nvPr>
            <p:ph type="body" idx="1"/>
          </p:nvPr>
        </p:nvSpPr>
        <p:spPr>
          <a:noFill/>
        </p:spPr>
        <p:txBody>
          <a:bodyPr/>
          <a:lstStyle/>
          <a:p>
            <a:pPr marL="0" lvl="1"/>
            <a:r>
              <a:rPr lang="de-DE" altLang="de-DE" sz="1600">
                <a:latin typeface="Arial" panose="020B0604020202020204" pitchFamily="34" charset="0"/>
              </a:rPr>
              <a:t>Darüber hinausbestehen für Berufsangehörige weitere </a:t>
            </a:r>
            <a:r>
              <a:rPr lang="de-DE" altLang="de-DE" sz="1800" b="1">
                <a:latin typeface="Arial" panose="020B0604020202020204" pitchFamily="34" charset="0"/>
              </a:rPr>
              <a:t>Spezialgesetze</a:t>
            </a:r>
            <a:r>
              <a:rPr lang="de-DE" altLang="de-DE" sz="1600">
                <a:latin typeface="Arial" panose="020B0604020202020204" pitchFamily="34" charset="0"/>
              </a:rPr>
              <a:t>, die aber nicht direkt für die Abschlussprüfung relevant sind</a:t>
            </a:r>
          </a:p>
          <a:p>
            <a:endParaRPr lang="de-DE" altLang="de-DE">
              <a:latin typeface="Arial" panose="020B0604020202020204" pitchFamily="34" charset="0"/>
            </a:endParaRPr>
          </a:p>
        </p:txBody>
      </p:sp>
      <p:sp>
        <p:nvSpPr>
          <p:cNvPr id="52228" name="Foliennummernplatzhalter 3">
            <a:extLst>
              <a:ext uri="{FF2B5EF4-FFF2-40B4-BE49-F238E27FC236}">
                <a16:creationId xmlns:a16="http://schemas.microsoft.com/office/drawing/2014/main" id="{13E76F3A-6F34-4C88-B2E9-D8B5F5EAC0A9}"/>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1137DC-9CBC-48A0-9B6C-FBAC5BDED1D8}" type="slidenum">
              <a:rPr lang="de-DE" altLang="de-DE" sz="1400"/>
              <a:pPr>
                <a:spcBef>
                  <a:spcPct val="0"/>
                </a:spcBef>
              </a:pPr>
              <a:t>371</a:t>
            </a:fld>
            <a:endParaRPr lang="de-DE" altLang="de-DE" sz="1400"/>
          </a:p>
        </p:txBody>
      </p:sp>
    </p:spTree>
    <p:extLst>
      <p:ext uri="{BB962C8B-B14F-4D97-AF65-F5344CB8AC3E}">
        <p14:creationId xmlns:p14="http://schemas.microsoft.com/office/powerpoint/2010/main" val="3600660530"/>
      </p:ext>
    </p:extLst>
  </p:cSld>
  <p:clrMapOvr>
    <a:masterClrMapping/>
  </p:clrMapOvr>
</p:notes>
</file>

<file path=ppt/notesSlides/notesSlide3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a:extLst>
              <a:ext uri="{FF2B5EF4-FFF2-40B4-BE49-F238E27FC236}">
                <a16:creationId xmlns:a16="http://schemas.microsoft.com/office/drawing/2014/main" id="{285E8D0C-C539-491A-A48D-931F9134D0AC}"/>
              </a:ext>
            </a:extLst>
          </p:cNvPr>
          <p:cNvSpPr>
            <a:spLocks noGrp="1" noRot="1" noChangeAspect="1" noChangeArrowheads="1" noTextEdit="1"/>
          </p:cNvSpPr>
          <p:nvPr>
            <p:ph type="sldImg"/>
          </p:nvPr>
        </p:nvSpPr>
        <p:spPr>
          <a:ln/>
        </p:spPr>
      </p:sp>
      <p:sp>
        <p:nvSpPr>
          <p:cNvPr id="824323" name="Rectangle 3">
            <a:extLst>
              <a:ext uri="{FF2B5EF4-FFF2-40B4-BE49-F238E27FC236}">
                <a16:creationId xmlns:a16="http://schemas.microsoft.com/office/drawing/2014/main" id="{B964615F-842A-4F1B-9458-52A2C30644E6}"/>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a:extLst>
              <a:ext uri="{FF2B5EF4-FFF2-40B4-BE49-F238E27FC236}">
                <a16:creationId xmlns:a16="http://schemas.microsoft.com/office/drawing/2014/main" id="{13D427B7-F71D-49E8-9649-3CD3D7A09144}"/>
              </a:ext>
            </a:extLst>
          </p:cNvPr>
          <p:cNvSpPr>
            <a:spLocks noGrp="1" noRot="1" noChangeAspect="1" noChangeArrowheads="1" noTextEdit="1"/>
          </p:cNvSpPr>
          <p:nvPr>
            <p:ph type="sldImg"/>
          </p:nvPr>
        </p:nvSpPr>
        <p:spPr>
          <a:ln/>
        </p:spPr>
      </p:sp>
      <p:sp>
        <p:nvSpPr>
          <p:cNvPr id="826371" name="Rectangle 3">
            <a:extLst>
              <a:ext uri="{FF2B5EF4-FFF2-40B4-BE49-F238E27FC236}">
                <a16:creationId xmlns:a16="http://schemas.microsoft.com/office/drawing/2014/main" id="{ECC536C5-BDED-4B6D-8660-82E96309DB4E}"/>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Folienbildplatzhalter 1">
            <a:extLst>
              <a:ext uri="{FF2B5EF4-FFF2-40B4-BE49-F238E27FC236}">
                <a16:creationId xmlns:a16="http://schemas.microsoft.com/office/drawing/2014/main" id="{65CA7B76-8CEA-4162-B6CF-3D60BBE993E6}"/>
              </a:ext>
            </a:extLst>
          </p:cNvPr>
          <p:cNvSpPr>
            <a:spLocks noGrp="1" noRot="1" noChangeAspect="1" noChangeArrowheads="1" noTextEdit="1"/>
          </p:cNvSpPr>
          <p:nvPr>
            <p:ph type="sldImg"/>
          </p:nvPr>
        </p:nvSpPr>
        <p:spPr>
          <a:ln/>
        </p:spPr>
      </p:sp>
      <p:sp>
        <p:nvSpPr>
          <p:cNvPr id="830467" name="Notizenplatzhalter 2">
            <a:extLst>
              <a:ext uri="{FF2B5EF4-FFF2-40B4-BE49-F238E27FC236}">
                <a16:creationId xmlns:a16="http://schemas.microsoft.com/office/drawing/2014/main" id="{EF0445EF-321C-4FC7-8C0C-4420C301D283}"/>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30468" name="Foliennummernplatzhalter 3">
            <a:extLst>
              <a:ext uri="{FF2B5EF4-FFF2-40B4-BE49-F238E27FC236}">
                <a16:creationId xmlns:a16="http://schemas.microsoft.com/office/drawing/2014/main" id="{615CBE5B-E7C9-4AB5-B4E6-2F815D03264C}"/>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AC3DBA0-9E9F-4C82-8603-04FD38FF16B0}" type="slidenum">
              <a:rPr lang="de-DE" altLang="de-DE" smtClean="0"/>
              <a:pPr/>
              <a:t>374</a:t>
            </a:fld>
            <a:endParaRPr lang="de-DE" altLang="de-DE"/>
          </a:p>
        </p:txBody>
      </p:sp>
    </p:spTree>
  </p:cSld>
  <p:clrMapOvr>
    <a:masterClrMapping/>
  </p:clrMapOvr>
</p:notes>
</file>

<file path=ppt/notesSlides/notesSlide3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514" name="Rectangle 2">
            <a:extLst>
              <a:ext uri="{FF2B5EF4-FFF2-40B4-BE49-F238E27FC236}">
                <a16:creationId xmlns:a16="http://schemas.microsoft.com/office/drawing/2014/main" id="{98F6EFB4-86DE-4D47-B4BB-F881C9080E58}"/>
              </a:ext>
            </a:extLst>
          </p:cNvPr>
          <p:cNvSpPr>
            <a:spLocks noGrp="1" noRot="1" noChangeAspect="1" noChangeArrowheads="1" noTextEdit="1"/>
          </p:cNvSpPr>
          <p:nvPr>
            <p:ph type="sldImg"/>
          </p:nvPr>
        </p:nvSpPr>
        <p:spPr>
          <a:ln/>
        </p:spPr>
      </p:sp>
      <p:sp>
        <p:nvSpPr>
          <p:cNvPr id="832515" name="Rectangle 3">
            <a:extLst>
              <a:ext uri="{FF2B5EF4-FFF2-40B4-BE49-F238E27FC236}">
                <a16:creationId xmlns:a16="http://schemas.microsoft.com/office/drawing/2014/main" id="{CED48EC9-2BFC-41E5-BF1B-197B61DC10B9}"/>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Folienbildplatzhalter 1">
            <a:extLst>
              <a:ext uri="{FF2B5EF4-FFF2-40B4-BE49-F238E27FC236}">
                <a16:creationId xmlns:a16="http://schemas.microsoft.com/office/drawing/2014/main" id="{6C159A50-56C4-4F55-BE2E-C51E346637A0}"/>
              </a:ext>
            </a:extLst>
          </p:cNvPr>
          <p:cNvSpPr>
            <a:spLocks noGrp="1" noRot="1" noChangeAspect="1" noChangeArrowheads="1" noTextEdit="1"/>
          </p:cNvSpPr>
          <p:nvPr>
            <p:ph type="sldImg"/>
          </p:nvPr>
        </p:nvSpPr>
        <p:spPr>
          <a:ln/>
        </p:spPr>
      </p:sp>
      <p:sp>
        <p:nvSpPr>
          <p:cNvPr id="836611" name="Notizenplatzhalter 2">
            <a:extLst>
              <a:ext uri="{FF2B5EF4-FFF2-40B4-BE49-F238E27FC236}">
                <a16:creationId xmlns:a16="http://schemas.microsoft.com/office/drawing/2014/main" id="{98E78822-80E8-44CA-97A1-0BFDBD9D7FA7}"/>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36612" name="Foliennummernplatzhalter 3">
            <a:extLst>
              <a:ext uri="{FF2B5EF4-FFF2-40B4-BE49-F238E27FC236}">
                <a16:creationId xmlns:a16="http://schemas.microsoft.com/office/drawing/2014/main" id="{AA6D2DB2-6BD3-413C-859C-83CB4A5D04EA}"/>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016832E-10EC-4CCF-8B66-37B1E912F8E7}" type="slidenum">
              <a:rPr lang="de-DE" altLang="de-DE" smtClean="0"/>
              <a:pPr/>
              <a:t>376</a:t>
            </a:fld>
            <a:endParaRPr lang="de-DE" altLang="de-DE"/>
          </a:p>
        </p:txBody>
      </p:sp>
    </p:spTree>
  </p:cSld>
  <p:clrMapOvr>
    <a:masterClrMapping/>
  </p:clrMapOvr>
</p:notes>
</file>

<file path=ppt/notesSlides/notesSlide3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a:extLst>
              <a:ext uri="{FF2B5EF4-FFF2-40B4-BE49-F238E27FC236}">
                <a16:creationId xmlns:a16="http://schemas.microsoft.com/office/drawing/2014/main" id="{A1E82C67-71AC-4355-85E3-7A9A841BB245}"/>
              </a:ext>
            </a:extLst>
          </p:cNvPr>
          <p:cNvSpPr>
            <a:spLocks noGrp="1" noRot="1" noChangeAspect="1" noChangeArrowheads="1" noTextEdit="1"/>
          </p:cNvSpPr>
          <p:nvPr>
            <p:ph type="sldImg"/>
          </p:nvPr>
        </p:nvSpPr>
        <p:spPr>
          <a:ln/>
        </p:spPr>
      </p:sp>
      <p:sp>
        <p:nvSpPr>
          <p:cNvPr id="838659" name="Rectangle 3">
            <a:extLst>
              <a:ext uri="{FF2B5EF4-FFF2-40B4-BE49-F238E27FC236}">
                <a16:creationId xmlns:a16="http://schemas.microsoft.com/office/drawing/2014/main" id="{50A3DD84-0AE8-4A96-90AC-2DAB6E551630}"/>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370966431"/>
      </p:ext>
    </p:extLst>
  </p:cSld>
  <p:clrMapOvr>
    <a:masterClrMapping/>
  </p:clrMapOvr>
</p:notes>
</file>

<file path=ppt/notesSlides/notesSlide3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a:extLst>
              <a:ext uri="{FF2B5EF4-FFF2-40B4-BE49-F238E27FC236}">
                <a16:creationId xmlns:a16="http://schemas.microsoft.com/office/drawing/2014/main" id="{A1E82C67-71AC-4355-85E3-7A9A841BB245}"/>
              </a:ext>
            </a:extLst>
          </p:cNvPr>
          <p:cNvSpPr>
            <a:spLocks noGrp="1" noRot="1" noChangeAspect="1" noChangeArrowheads="1" noTextEdit="1"/>
          </p:cNvSpPr>
          <p:nvPr>
            <p:ph type="sldImg"/>
          </p:nvPr>
        </p:nvSpPr>
        <p:spPr>
          <a:ln/>
        </p:spPr>
      </p:sp>
      <p:sp>
        <p:nvSpPr>
          <p:cNvPr id="838659" name="Rectangle 3">
            <a:extLst>
              <a:ext uri="{FF2B5EF4-FFF2-40B4-BE49-F238E27FC236}">
                <a16:creationId xmlns:a16="http://schemas.microsoft.com/office/drawing/2014/main" id="{50A3DD84-0AE8-4A96-90AC-2DAB6E551630}"/>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6" name="Rectangle 2">
            <a:extLst>
              <a:ext uri="{FF2B5EF4-FFF2-40B4-BE49-F238E27FC236}">
                <a16:creationId xmlns:a16="http://schemas.microsoft.com/office/drawing/2014/main" id="{00C25191-A4D0-4CFF-90C4-278A492A5FB0}"/>
              </a:ext>
            </a:extLst>
          </p:cNvPr>
          <p:cNvSpPr>
            <a:spLocks noGrp="1" noRot="1" noChangeAspect="1" noChangeArrowheads="1" noTextEdit="1"/>
          </p:cNvSpPr>
          <p:nvPr>
            <p:ph type="sldImg"/>
          </p:nvPr>
        </p:nvSpPr>
        <p:spPr>
          <a:ln/>
        </p:spPr>
      </p:sp>
      <p:sp>
        <p:nvSpPr>
          <p:cNvPr id="840707" name="Rectangle 3">
            <a:extLst>
              <a:ext uri="{FF2B5EF4-FFF2-40B4-BE49-F238E27FC236}">
                <a16:creationId xmlns:a16="http://schemas.microsoft.com/office/drawing/2014/main" id="{3394850A-B080-4A8B-9CFF-A529C6E179A9}"/>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a:extLst>
              <a:ext uri="{FF2B5EF4-FFF2-40B4-BE49-F238E27FC236}">
                <a16:creationId xmlns:a16="http://schemas.microsoft.com/office/drawing/2014/main" id="{8D591E09-8A6D-4658-9C01-54123FB8F984}"/>
              </a:ext>
            </a:extLst>
          </p:cNvPr>
          <p:cNvSpPr>
            <a:spLocks noGrp="1" noRot="1" noChangeAspect="1" noChangeArrowheads="1" noTextEdit="1"/>
          </p:cNvSpPr>
          <p:nvPr>
            <p:ph type="sldImg"/>
          </p:nvPr>
        </p:nvSpPr>
        <p:spPr>
          <a:ln/>
        </p:spPr>
      </p:sp>
      <p:sp>
        <p:nvSpPr>
          <p:cNvPr id="842755" name="Rectangle 3">
            <a:extLst>
              <a:ext uri="{FF2B5EF4-FFF2-40B4-BE49-F238E27FC236}">
                <a16:creationId xmlns:a16="http://schemas.microsoft.com/office/drawing/2014/main" id="{04EC7C58-40F1-4727-A28E-64030825836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3564787365"/>
      </p:ext>
    </p:extLst>
  </p:cSld>
  <p:clrMapOvr>
    <a:masterClrMapping/>
  </p:clrMapOvr>
</p:notes>
</file>

<file path=ppt/notesSlides/notesSlide3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a:extLst>
              <a:ext uri="{FF2B5EF4-FFF2-40B4-BE49-F238E27FC236}">
                <a16:creationId xmlns:a16="http://schemas.microsoft.com/office/drawing/2014/main" id="{8D591E09-8A6D-4658-9C01-54123FB8F984}"/>
              </a:ext>
            </a:extLst>
          </p:cNvPr>
          <p:cNvSpPr>
            <a:spLocks noGrp="1" noRot="1" noChangeAspect="1" noChangeArrowheads="1" noTextEdit="1"/>
          </p:cNvSpPr>
          <p:nvPr>
            <p:ph type="sldImg"/>
          </p:nvPr>
        </p:nvSpPr>
        <p:spPr>
          <a:ln/>
        </p:spPr>
      </p:sp>
      <p:sp>
        <p:nvSpPr>
          <p:cNvPr id="842755" name="Rectangle 3">
            <a:extLst>
              <a:ext uri="{FF2B5EF4-FFF2-40B4-BE49-F238E27FC236}">
                <a16:creationId xmlns:a16="http://schemas.microsoft.com/office/drawing/2014/main" id="{04EC7C58-40F1-4727-A28E-64030825836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085712198"/>
      </p:ext>
    </p:extLst>
  </p:cSld>
  <p:clrMapOvr>
    <a:masterClrMapping/>
  </p:clrMapOvr>
</p:notes>
</file>

<file path=ppt/notesSlides/notesSlide3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a:extLst>
              <a:ext uri="{FF2B5EF4-FFF2-40B4-BE49-F238E27FC236}">
                <a16:creationId xmlns:a16="http://schemas.microsoft.com/office/drawing/2014/main" id="{8D591E09-8A6D-4658-9C01-54123FB8F984}"/>
              </a:ext>
            </a:extLst>
          </p:cNvPr>
          <p:cNvSpPr>
            <a:spLocks noGrp="1" noRot="1" noChangeAspect="1" noChangeArrowheads="1" noTextEdit="1"/>
          </p:cNvSpPr>
          <p:nvPr>
            <p:ph type="sldImg"/>
          </p:nvPr>
        </p:nvSpPr>
        <p:spPr>
          <a:ln/>
        </p:spPr>
      </p:sp>
      <p:sp>
        <p:nvSpPr>
          <p:cNvPr id="842755" name="Rectangle 3">
            <a:extLst>
              <a:ext uri="{FF2B5EF4-FFF2-40B4-BE49-F238E27FC236}">
                <a16:creationId xmlns:a16="http://schemas.microsoft.com/office/drawing/2014/main" id="{04EC7C58-40F1-4727-A28E-64030825836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a:extLst>
              <a:ext uri="{FF2B5EF4-FFF2-40B4-BE49-F238E27FC236}">
                <a16:creationId xmlns:a16="http://schemas.microsoft.com/office/drawing/2014/main" id="{44EC5968-1CAC-4992-87EC-6106FC55F262}"/>
              </a:ext>
            </a:extLst>
          </p:cNvPr>
          <p:cNvSpPr>
            <a:spLocks noGrp="1" noRot="1" noChangeAspect="1" noChangeArrowheads="1" noTextEdit="1"/>
          </p:cNvSpPr>
          <p:nvPr>
            <p:ph type="sldImg"/>
          </p:nvPr>
        </p:nvSpPr>
        <p:spPr>
          <a:ln/>
        </p:spPr>
      </p:sp>
      <p:sp>
        <p:nvSpPr>
          <p:cNvPr id="844803" name="Rectangle 3">
            <a:extLst>
              <a:ext uri="{FF2B5EF4-FFF2-40B4-BE49-F238E27FC236}">
                <a16:creationId xmlns:a16="http://schemas.microsoft.com/office/drawing/2014/main" id="{A10F7B7E-2391-4AD7-9D9D-249AD059B7C4}"/>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850" name="Rectangle 2">
            <a:extLst>
              <a:ext uri="{FF2B5EF4-FFF2-40B4-BE49-F238E27FC236}">
                <a16:creationId xmlns:a16="http://schemas.microsoft.com/office/drawing/2014/main" id="{09B650C0-F576-40CF-8588-AA0597F42F69}"/>
              </a:ext>
            </a:extLst>
          </p:cNvPr>
          <p:cNvSpPr>
            <a:spLocks noGrp="1" noRot="1" noChangeAspect="1" noChangeArrowheads="1" noTextEdit="1"/>
          </p:cNvSpPr>
          <p:nvPr>
            <p:ph type="sldImg"/>
          </p:nvPr>
        </p:nvSpPr>
        <p:spPr>
          <a:ln/>
        </p:spPr>
      </p:sp>
      <p:sp>
        <p:nvSpPr>
          <p:cNvPr id="846851" name="Rectangle 3">
            <a:extLst>
              <a:ext uri="{FF2B5EF4-FFF2-40B4-BE49-F238E27FC236}">
                <a16:creationId xmlns:a16="http://schemas.microsoft.com/office/drawing/2014/main" id="{C9301111-B273-4174-AC9C-EEF1D190FAED}"/>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898" name="Rectangle 2">
            <a:extLst>
              <a:ext uri="{FF2B5EF4-FFF2-40B4-BE49-F238E27FC236}">
                <a16:creationId xmlns:a16="http://schemas.microsoft.com/office/drawing/2014/main" id="{B47617AF-B903-48FA-A17A-8B1B1321F78D}"/>
              </a:ext>
            </a:extLst>
          </p:cNvPr>
          <p:cNvSpPr>
            <a:spLocks noGrp="1" noRot="1" noChangeAspect="1" noChangeArrowheads="1" noTextEdit="1"/>
          </p:cNvSpPr>
          <p:nvPr>
            <p:ph type="sldImg"/>
          </p:nvPr>
        </p:nvSpPr>
        <p:spPr>
          <a:ln/>
        </p:spPr>
      </p:sp>
      <p:sp>
        <p:nvSpPr>
          <p:cNvPr id="848899" name="Rectangle 3">
            <a:extLst>
              <a:ext uri="{FF2B5EF4-FFF2-40B4-BE49-F238E27FC236}">
                <a16:creationId xmlns:a16="http://schemas.microsoft.com/office/drawing/2014/main" id="{5C988889-0D45-4714-8A18-A99EAD789DEB}"/>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946" name="Rectangle 2">
            <a:extLst>
              <a:ext uri="{FF2B5EF4-FFF2-40B4-BE49-F238E27FC236}">
                <a16:creationId xmlns:a16="http://schemas.microsoft.com/office/drawing/2014/main" id="{4726EBAB-4F1D-47A0-BDDF-B23883BABAD6}"/>
              </a:ext>
            </a:extLst>
          </p:cNvPr>
          <p:cNvSpPr>
            <a:spLocks noGrp="1" noRot="1" noChangeAspect="1" noChangeArrowheads="1" noTextEdit="1"/>
          </p:cNvSpPr>
          <p:nvPr>
            <p:ph type="sldImg"/>
          </p:nvPr>
        </p:nvSpPr>
        <p:spPr>
          <a:ln/>
        </p:spPr>
      </p:sp>
      <p:sp>
        <p:nvSpPr>
          <p:cNvPr id="850947" name="Rectangle 3">
            <a:extLst>
              <a:ext uri="{FF2B5EF4-FFF2-40B4-BE49-F238E27FC236}">
                <a16:creationId xmlns:a16="http://schemas.microsoft.com/office/drawing/2014/main" id="{49285390-77C6-464D-9B7E-04AF89005120}"/>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2994" name="Rectangle 2">
            <a:extLst>
              <a:ext uri="{FF2B5EF4-FFF2-40B4-BE49-F238E27FC236}">
                <a16:creationId xmlns:a16="http://schemas.microsoft.com/office/drawing/2014/main" id="{B848EE00-E907-48AE-91C8-03DF682B9A95}"/>
              </a:ext>
            </a:extLst>
          </p:cNvPr>
          <p:cNvSpPr>
            <a:spLocks noGrp="1" noRot="1" noChangeAspect="1" noChangeArrowheads="1" noTextEdit="1"/>
          </p:cNvSpPr>
          <p:nvPr>
            <p:ph type="sldImg"/>
          </p:nvPr>
        </p:nvSpPr>
        <p:spPr>
          <a:ln/>
        </p:spPr>
      </p:sp>
      <p:sp>
        <p:nvSpPr>
          <p:cNvPr id="852995" name="Rectangle 3">
            <a:extLst>
              <a:ext uri="{FF2B5EF4-FFF2-40B4-BE49-F238E27FC236}">
                <a16:creationId xmlns:a16="http://schemas.microsoft.com/office/drawing/2014/main" id="{AD59C82D-6619-4DE3-9DEE-9373D0C53C71}"/>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5042" name="Rectangle 2">
            <a:extLst>
              <a:ext uri="{FF2B5EF4-FFF2-40B4-BE49-F238E27FC236}">
                <a16:creationId xmlns:a16="http://schemas.microsoft.com/office/drawing/2014/main" id="{71B50734-D4B3-44A7-A28E-CCD6D51DEE21}"/>
              </a:ext>
            </a:extLst>
          </p:cNvPr>
          <p:cNvSpPr>
            <a:spLocks noGrp="1" noRot="1" noChangeAspect="1" noChangeArrowheads="1" noTextEdit="1"/>
          </p:cNvSpPr>
          <p:nvPr>
            <p:ph type="sldImg"/>
          </p:nvPr>
        </p:nvSpPr>
        <p:spPr>
          <a:ln/>
        </p:spPr>
      </p:sp>
      <p:sp>
        <p:nvSpPr>
          <p:cNvPr id="855043" name="Rectangle 3">
            <a:extLst>
              <a:ext uri="{FF2B5EF4-FFF2-40B4-BE49-F238E27FC236}">
                <a16:creationId xmlns:a16="http://schemas.microsoft.com/office/drawing/2014/main" id="{E120E966-AC34-4F3C-BC2D-E7DCF82E8A26}"/>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090" name="Rectangle 2">
            <a:extLst>
              <a:ext uri="{FF2B5EF4-FFF2-40B4-BE49-F238E27FC236}">
                <a16:creationId xmlns:a16="http://schemas.microsoft.com/office/drawing/2014/main" id="{9C77C10A-DF0F-46FE-8641-0D73026E4272}"/>
              </a:ext>
            </a:extLst>
          </p:cNvPr>
          <p:cNvSpPr>
            <a:spLocks noGrp="1" noRot="1" noChangeAspect="1" noChangeArrowheads="1" noTextEdit="1"/>
          </p:cNvSpPr>
          <p:nvPr>
            <p:ph type="sldImg"/>
          </p:nvPr>
        </p:nvSpPr>
        <p:spPr>
          <a:ln/>
        </p:spPr>
      </p:sp>
      <p:sp>
        <p:nvSpPr>
          <p:cNvPr id="857091" name="Rectangle 3">
            <a:extLst>
              <a:ext uri="{FF2B5EF4-FFF2-40B4-BE49-F238E27FC236}">
                <a16:creationId xmlns:a16="http://schemas.microsoft.com/office/drawing/2014/main" id="{0512915A-BDE2-4530-8B37-041B6BB6F27F}"/>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090" name="Rectangle 2">
            <a:extLst>
              <a:ext uri="{FF2B5EF4-FFF2-40B4-BE49-F238E27FC236}">
                <a16:creationId xmlns:a16="http://schemas.microsoft.com/office/drawing/2014/main" id="{9C77C10A-DF0F-46FE-8641-0D73026E4272}"/>
              </a:ext>
            </a:extLst>
          </p:cNvPr>
          <p:cNvSpPr>
            <a:spLocks noGrp="1" noRot="1" noChangeAspect="1" noChangeArrowheads="1" noTextEdit="1"/>
          </p:cNvSpPr>
          <p:nvPr>
            <p:ph type="sldImg"/>
          </p:nvPr>
        </p:nvSpPr>
        <p:spPr>
          <a:ln/>
        </p:spPr>
      </p:sp>
      <p:sp>
        <p:nvSpPr>
          <p:cNvPr id="857091" name="Rectangle 3">
            <a:extLst>
              <a:ext uri="{FF2B5EF4-FFF2-40B4-BE49-F238E27FC236}">
                <a16:creationId xmlns:a16="http://schemas.microsoft.com/office/drawing/2014/main" id="{0512915A-BDE2-4530-8B37-041B6BB6F27F}"/>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918242757"/>
      </p:ext>
    </p:extLst>
  </p:cSld>
  <p:clrMapOvr>
    <a:masterClrMapping/>
  </p:clrMapOvr>
</p:notes>
</file>

<file path=ppt/notesSlides/notesSlide3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9138" name="Rectangle 2">
            <a:extLst>
              <a:ext uri="{FF2B5EF4-FFF2-40B4-BE49-F238E27FC236}">
                <a16:creationId xmlns:a16="http://schemas.microsoft.com/office/drawing/2014/main" id="{1B1DCF6F-C764-495E-8189-EF68D2A1E9CA}"/>
              </a:ext>
            </a:extLst>
          </p:cNvPr>
          <p:cNvSpPr>
            <a:spLocks noGrp="1" noRot="1" noChangeAspect="1" noChangeArrowheads="1" noTextEdit="1"/>
          </p:cNvSpPr>
          <p:nvPr>
            <p:ph type="sldImg"/>
          </p:nvPr>
        </p:nvSpPr>
        <p:spPr>
          <a:ln/>
        </p:spPr>
      </p:sp>
      <p:sp>
        <p:nvSpPr>
          <p:cNvPr id="859139" name="Rectangle 3">
            <a:extLst>
              <a:ext uri="{FF2B5EF4-FFF2-40B4-BE49-F238E27FC236}">
                <a16:creationId xmlns:a16="http://schemas.microsoft.com/office/drawing/2014/main" id="{1145B393-DCD2-4B8B-832D-2F3A5A6EBA1A}"/>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186" name="Folienbildplatzhalter 1">
            <a:extLst>
              <a:ext uri="{FF2B5EF4-FFF2-40B4-BE49-F238E27FC236}">
                <a16:creationId xmlns:a16="http://schemas.microsoft.com/office/drawing/2014/main" id="{3705F976-9780-4A6C-A3D6-65B955CAAC72}"/>
              </a:ext>
            </a:extLst>
          </p:cNvPr>
          <p:cNvSpPr>
            <a:spLocks noGrp="1" noRot="1" noChangeAspect="1" noChangeArrowheads="1" noTextEdit="1"/>
          </p:cNvSpPr>
          <p:nvPr>
            <p:ph type="sldImg"/>
          </p:nvPr>
        </p:nvSpPr>
        <p:spPr>
          <a:ln/>
        </p:spPr>
      </p:sp>
      <p:sp>
        <p:nvSpPr>
          <p:cNvPr id="861187" name="Notizenplatzhalter 2">
            <a:extLst>
              <a:ext uri="{FF2B5EF4-FFF2-40B4-BE49-F238E27FC236}">
                <a16:creationId xmlns:a16="http://schemas.microsoft.com/office/drawing/2014/main" id="{697D62B1-E69F-4F58-928A-62C4190BE3E4}"/>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61188" name="Foliennummernplatzhalter 3">
            <a:extLst>
              <a:ext uri="{FF2B5EF4-FFF2-40B4-BE49-F238E27FC236}">
                <a16:creationId xmlns:a16="http://schemas.microsoft.com/office/drawing/2014/main" id="{37F285C5-6D9B-4D28-B260-FA1CA633EDCE}"/>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273BD01-2F70-44EF-AB37-077F46AFA1DA}" type="slidenum">
              <a:rPr lang="de-DE" altLang="de-DE" smtClean="0"/>
              <a:pPr/>
              <a:t>392</a:t>
            </a:fld>
            <a:endParaRPr lang="de-DE" altLang="de-DE"/>
          </a:p>
        </p:txBody>
      </p:sp>
    </p:spTree>
  </p:cSld>
  <p:clrMapOvr>
    <a:masterClrMapping/>
  </p:clrMapOvr>
</p:notes>
</file>

<file path=ppt/notesSlides/notesSlide3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3234" name="Rectangle 2">
            <a:extLst>
              <a:ext uri="{FF2B5EF4-FFF2-40B4-BE49-F238E27FC236}">
                <a16:creationId xmlns:a16="http://schemas.microsoft.com/office/drawing/2014/main" id="{2D94DDE0-62CB-4E17-8A1B-940140A90E9F}"/>
              </a:ext>
            </a:extLst>
          </p:cNvPr>
          <p:cNvSpPr>
            <a:spLocks noGrp="1" noRot="1" noChangeAspect="1" noChangeArrowheads="1" noTextEdit="1"/>
          </p:cNvSpPr>
          <p:nvPr>
            <p:ph type="sldImg"/>
          </p:nvPr>
        </p:nvSpPr>
        <p:spPr>
          <a:ln/>
        </p:spPr>
      </p:sp>
      <p:sp>
        <p:nvSpPr>
          <p:cNvPr id="863235" name="Rectangle 3">
            <a:extLst>
              <a:ext uri="{FF2B5EF4-FFF2-40B4-BE49-F238E27FC236}">
                <a16:creationId xmlns:a16="http://schemas.microsoft.com/office/drawing/2014/main" id="{89C10434-C8C4-4157-A093-90DFBBF6BC78}"/>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5282" name="Rectangle 2">
            <a:extLst>
              <a:ext uri="{FF2B5EF4-FFF2-40B4-BE49-F238E27FC236}">
                <a16:creationId xmlns:a16="http://schemas.microsoft.com/office/drawing/2014/main" id="{A965C492-B2A1-4BA0-AACE-1B769C8E3101}"/>
              </a:ext>
            </a:extLst>
          </p:cNvPr>
          <p:cNvSpPr>
            <a:spLocks noGrp="1" noRot="1" noChangeAspect="1" noChangeArrowheads="1" noTextEdit="1"/>
          </p:cNvSpPr>
          <p:nvPr>
            <p:ph type="sldImg"/>
          </p:nvPr>
        </p:nvSpPr>
        <p:spPr>
          <a:ln/>
        </p:spPr>
      </p:sp>
      <p:sp>
        <p:nvSpPr>
          <p:cNvPr id="865283" name="Rectangle 3">
            <a:extLst>
              <a:ext uri="{FF2B5EF4-FFF2-40B4-BE49-F238E27FC236}">
                <a16:creationId xmlns:a16="http://schemas.microsoft.com/office/drawing/2014/main" id="{74906FA7-A8E9-4270-8204-2CCFE2BFD54D}"/>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7330" name="Rectangle 2">
            <a:extLst>
              <a:ext uri="{FF2B5EF4-FFF2-40B4-BE49-F238E27FC236}">
                <a16:creationId xmlns:a16="http://schemas.microsoft.com/office/drawing/2014/main" id="{6CE731FE-51B2-4165-8575-7C3FB7021150}"/>
              </a:ext>
            </a:extLst>
          </p:cNvPr>
          <p:cNvSpPr>
            <a:spLocks noGrp="1" noRot="1" noChangeAspect="1" noChangeArrowheads="1" noTextEdit="1"/>
          </p:cNvSpPr>
          <p:nvPr>
            <p:ph type="sldImg"/>
          </p:nvPr>
        </p:nvSpPr>
        <p:spPr>
          <a:ln/>
        </p:spPr>
      </p:sp>
      <p:sp>
        <p:nvSpPr>
          <p:cNvPr id="867331" name="Rectangle 3">
            <a:extLst>
              <a:ext uri="{FF2B5EF4-FFF2-40B4-BE49-F238E27FC236}">
                <a16:creationId xmlns:a16="http://schemas.microsoft.com/office/drawing/2014/main" id="{3B3B7464-1228-4134-A405-E9B7B1585D8A}"/>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378" name="Rectangle 2">
            <a:extLst>
              <a:ext uri="{FF2B5EF4-FFF2-40B4-BE49-F238E27FC236}">
                <a16:creationId xmlns:a16="http://schemas.microsoft.com/office/drawing/2014/main" id="{884AAD12-8649-4007-AF0B-E4DAA7DC97AE}"/>
              </a:ext>
            </a:extLst>
          </p:cNvPr>
          <p:cNvSpPr>
            <a:spLocks noGrp="1" noRot="1" noChangeAspect="1" noChangeArrowheads="1" noTextEdit="1"/>
          </p:cNvSpPr>
          <p:nvPr>
            <p:ph type="sldImg"/>
          </p:nvPr>
        </p:nvSpPr>
        <p:spPr>
          <a:ln/>
        </p:spPr>
      </p:sp>
      <p:sp>
        <p:nvSpPr>
          <p:cNvPr id="869379" name="Rectangle 3">
            <a:extLst>
              <a:ext uri="{FF2B5EF4-FFF2-40B4-BE49-F238E27FC236}">
                <a16:creationId xmlns:a16="http://schemas.microsoft.com/office/drawing/2014/main" id="{9857DD4F-1AED-4C83-98A9-889A4B71AA56}"/>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426" name="Folienbildplatzhalter 1">
            <a:extLst>
              <a:ext uri="{FF2B5EF4-FFF2-40B4-BE49-F238E27FC236}">
                <a16:creationId xmlns:a16="http://schemas.microsoft.com/office/drawing/2014/main" id="{33CEB462-07A0-4F2A-9B09-DF4B8FD54A19}"/>
              </a:ext>
            </a:extLst>
          </p:cNvPr>
          <p:cNvSpPr>
            <a:spLocks noGrp="1" noRot="1" noChangeAspect="1" noChangeArrowheads="1" noTextEdit="1"/>
          </p:cNvSpPr>
          <p:nvPr>
            <p:ph type="sldImg"/>
          </p:nvPr>
        </p:nvSpPr>
        <p:spPr>
          <a:ln/>
        </p:spPr>
      </p:sp>
      <p:sp>
        <p:nvSpPr>
          <p:cNvPr id="871427" name="Notizenplatzhalter 2">
            <a:extLst>
              <a:ext uri="{FF2B5EF4-FFF2-40B4-BE49-F238E27FC236}">
                <a16:creationId xmlns:a16="http://schemas.microsoft.com/office/drawing/2014/main" id="{9857DF54-E4C3-4016-986A-DAA86924BDBC}"/>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71428" name="Foliennummernplatzhalter 3">
            <a:extLst>
              <a:ext uri="{FF2B5EF4-FFF2-40B4-BE49-F238E27FC236}">
                <a16:creationId xmlns:a16="http://schemas.microsoft.com/office/drawing/2014/main" id="{46BDB587-BAA7-430F-9C91-5CE25F349B2F}"/>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D177474-9E8A-4709-9B5A-A6453CBD641E}" type="slidenum">
              <a:rPr lang="de-DE" altLang="de-DE" smtClean="0"/>
              <a:pPr/>
              <a:t>397</a:t>
            </a:fld>
            <a:endParaRPr lang="de-DE" altLang="de-DE"/>
          </a:p>
        </p:txBody>
      </p:sp>
    </p:spTree>
  </p:cSld>
  <p:clrMapOvr>
    <a:masterClrMapping/>
  </p:clrMapOvr>
</p:notes>
</file>

<file path=ppt/notesSlides/notesSlide3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3474" name="Rectangle 2">
            <a:extLst>
              <a:ext uri="{FF2B5EF4-FFF2-40B4-BE49-F238E27FC236}">
                <a16:creationId xmlns:a16="http://schemas.microsoft.com/office/drawing/2014/main" id="{9434E225-C816-495B-8B06-F88460CE19B0}"/>
              </a:ext>
            </a:extLst>
          </p:cNvPr>
          <p:cNvSpPr>
            <a:spLocks noGrp="1" noRot="1" noChangeAspect="1" noChangeArrowheads="1" noTextEdit="1"/>
          </p:cNvSpPr>
          <p:nvPr>
            <p:ph type="sldImg"/>
          </p:nvPr>
        </p:nvSpPr>
        <p:spPr>
          <a:ln/>
        </p:spPr>
      </p:sp>
      <p:sp>
        <p:nvSpPr>
          <p:cNvPr id="873475" name="Rectangle 3">
            <a:extLst>
              <a:ext uri="{FF2B5EF4-FFF2-40B4-BE49-F238E27FC236}">
                <a16:creationId xmlns:a16="http://schemas.microsoft.com/office/drawing/2014/main" id="{A95A6920-F7AA-4AAE-8908-E6B3789314D7}"/>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3474" name="Rectangle 2">
            <a:extLst>
              <a:ext uri="{FF2B5EF4-FFF2-40B4-BE49-F238E27FC236}">
                <a16:creationId xmlns:a16="http://schemas.microsoft.com/office/drawing/2014/main" id="{9434E225-C816-495B-8B06-F88460CE19B0}"/>
              </a:ext>
            </a:extLst>
          </p:cNvPr>
          <p:cNvSpPr>
            <a:spLocks noGrp="1" noRot="1" noChangeAspect="1" noChangeArrowheads="1" noTextEdit="1"/>
          </p:cNvSpPr>
          <p:nvPr>
            <p:ph type="sldImg"/>
          </p:nvPr>
        </p:nvSpPr>
        <p:spPr>
          <a:ln/>
        </p:spPr>
      </p:sp>
      <p:sp>
        <p:nvSpPr>
          <p:cNvPr id="873475" name="Rectangle 3">
            <a:extLst>
              <a:ext uri="{FF2B5EF4-FFF2-40B4-BE49-F238E27FC236}">
                <a16:creationId xmlns:a16="http://schemas.microsoft.com/office/drawing/2014/main" id="{A95A6920-F7AA-4AAE-8908-E6B3789314D7}"/>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451344362"/>
      </p:ext>
    </p:extLst>
  </p:cSld>
  <p:clrMapOvr>
    <a:masterClrMapping/>
  </p:clrMapOvr>
</p:notes>
</file>

<file path=ppt/notesSlides/notesSlide3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522" name="Rectangle 2">
            <a:extLst>
              <a:ext uri="{FF2B5EF4-FFF2-40B4-BE49-F238E27FC236}">
                <a16:creationId xmlns:a16="http://schemas.microsoft.com/office/drawing/2014/main" id="{AA45EBF8-1A59-4592-B334-F1A6EEB673FB}"/>
              </a:ext>
            </a:extLst>
          </p:cNvPr>
          <p:cNvSpPr>
            <a:spLocks noGrp="1" noRot="1" noChangeAspect="1" noChangeArrowheads="1" noTextEdit="1"/>
          </p:cNvSpPr>
          <p:nvPr>
            <p:ph type="sldImg"/>
          </p:nvPr>
        </p:nvSpPr>
        <p:spPr>
          <a:ln/>
        </p:spPr>
      </p:sp>
      <p:sp>
        <p:nvSpPr>
          <p:cNvPr id="875523" name="Rectangle 3">
            <a:extLst>
              <a:ext uri="{FF2B5EF4-FFF2-40B4-BE49-F238E27FC236}">
                <a16:creationId xmlns:a16="http://schemas.microsoft.com/office/drawing/2014/main" id="{4F097300-20D8-42D1-8FA8-987491A70644}"/>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522" name="Rectangle 2">
            <a:extLst>
              <a:ext uri="{FF2B5EF4-FFF2-40B4-BE49-F238E27FC236}">
                <a16:creationId xmlns:a16="http://schemas.microsoft.com/office/drawing/2014/main" id="{AA45EBF8-1A59-4592-B334-F1A6EEB673FB}"/>
              </a:ext>
            </a:extLst>
          </p:cNvPr>
          <p:cNvSpPr>
            <a:spLocks noGrp="1" noRot="1" noChangeAspect="1" noChangeArrowheads="1" noTextEdit="1"/>
          </p:cNvSpPr>
          <p:nvPr>
            <p:ph type="sldImg"/>
          </p:nvPr>
        </p:nvSpPr>
        <p:spPr>
          <a:ln/>
        </p:spPr>
      </p:sp>
      <p:sp>
        <p:nvSpPr>
          <p:cNvPr id="875523" name="Rectangle 3">
            <a:extLst>
              <a:ext uri="{FF2B5EF4-FFF2-40B4-BE49-F238E27FC236}">
                <a16:creationId xmlns:a16="http://schemas.microsoft.com/office/drawing/2014/main" id="{4F097300-20D8-42D1-8FA8-987491A70644}"/>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979248140"/>
      </p:ext>
    </p:extLst>
  </p:cSld>
  <p:clrMapOvr>
    <a:masterClrMapping/>
  </p:clrMapOvr>
</p:notes>
</file>

<file path=ppt/notesSlides/notesSlide3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a:extLst>
              <a:ext uri="{FF2B5EF4-FFF2-40B4-BE49-F238E27FC236}">
                <a16:creationId xmlns:a16="http://schemas.microsoft.com/office/drawing/2014/main" id="{F5A0643C-CDA9-4EEC-B667-3310DB094788}"/>
              </a:ext>
            </a:extLst>
          </p:cNvPr>
          <p:cNvSpPr>
            <a:spLocks noGrp="1" noRot="1" noChangeAspect="1" noChangeArrowheads="1" noTextEdit="1"/>
          </p:cNvSpPr>
          <p:nvPr>
            <p:ph type="sldImg"/>
          </p:nvPr>
        </p:nvSpPr>
        <p:spPr>
          <a:ln/>
        </p:spPr>
      </p:sp>
      <p:sp>
        <p:nvSpPr>
          <p:cNvPr id="877571" name="Rectangle 3">
            <a:extLst>
              <a:ext uri="{FF2B5EF4-FFF2-40B4-BE49-F238E27FC236}">
                <a16:creationId xmlns:a16="http://schemas.microsoft.com/office/drawing/2014/main" id="{A8749FB3-05DF-4C50-AF56-A709BBC2A884}"/>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618" name="Folienbildplatzhalter 1">
            <a:extLst>
              <a:ext uri="{FF2B5EF4-FFF2-40B4-BE49-F238E27FC236}">
                <a16:creationId xmlns:a16="http://schemas.microsoft.com/office/drawing/2014/main" id="{593202CD-B21E-4266-9D0B-579E44EBE10E}"/>
              </a:ext>
            </a:extLst>
          </p:cNvPr>
          <p:cNvSpPr>
            <a:spLocks noGrp="1" noRot="1" noChangeAspect="1" noChangeArrowheads="1" noTextEdit="1"/>
          </p:cNvSpPr>
          <p:nvPr>
            <p:ph type="sldImg"/>
          </p:nvPr>
        </p:nvSpPr>
        <p:spPr>
          <a:ln/>
        </p:spPr>
      </p:sp>
      <p:sp>
        <p:nvSpPr>
          <p:cNvPr id="879619" name="Notizenplatzhalter 2">
            <a:extLst>
              <a:ext uri="{FF2B5EF4-FFF2-40B4-BE49-F238E27FC236}">
                <a16:creationId xmlns:a16="http://schemas.microsoft.com/office/drawing/2014/main" id="{865823CE-4863-4D45-A362-9C4920F682B9}"/>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79620" name="Foliennummernplatzhalter 3">
            <a:extLst>
              <a:ext uri="{FF2B5EF4-FFF2-40B4-BE49-F238E27FC236}">
                <a16:creationId xmlns:a16="http://schemas.microsoft.com/office/drawing/2014/main" id="{F18E768F-E2D9-4D8D-8224-54D8911A2626}"/>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02DBE7A-AFEB-4D78-8C78-02CDE5C00A84}" type="slidenum">
              <a:rPr lang="de-DE" altLang="de-DE" smtClean="0"/>
              <a:pPr/>
              <a:t>403</a:t>
            </a:fld>
            <a:endParaRPr lang="de-DE" altLang="de-DE"/>
          </a:p>
        </p:txBody>
      </p:sp>
    </p:spTree>
  </p:cSld>
  <p:clrMapOvr>
    <a:masterClrMapping/>
  </p:clrMapOvr>
</p:notes>
</file>

<file path=ppt/notesSlides/notesSlide3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Rectangle 2">
            <a:extLst>
              <a:ext uri="{FF2B5EF4-FFF2-40B4-BE49-F238E27FC236}">
                <a16:creationId xmlns:a16="http://schemas.microsoft.com/office/drawing/2014/main" id="{080EBF36-0600-41E7-BC8D-47A62739F4D3}"/>
              </a:ext>
            </a:extLst>
          </p:cNvPr>
          <p:cNvSpPr>
            <a:spLocks noGrp="1" noRot="1" noChangeAspect="1" noChangeArrowheads="1" noTextEdit="1"/>
          </p:cNvSpPr>
          <p:nvPr>
            <p:ph type="sldImg"/>
          </p:nvPr>
        </p:nvSpPr>
        <p:spPr>
          <a:ln/>
        </p:spPr>
      </p:sp>
      <p:sp>
        <p:nvSpPr>
          <p:cNvPr id="881667" name="Rectangle 3">
            <a:extLst>
              <a:ext uri="{FF2B5EF4-FFF2-40B4-BE49-F238E27FC236}">
                <a16:creationId xmlns:a16="http://schemas.microsoft.com/office/drawing/2014/main" id="{ED947BC2-EA3F-422D-BDB1-2520C27A9DF3}"/>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3714" name="Folienbildplatzhalter 1">
            <a:extLst>
              <a:ext uri="{FF2B5EF4-FFF2-40B4-BE49-F238E27FC236}">
                <a16:creationId xmlns:a16="http://schemas.microsoft.com/office/drawing/2014/main" id="{B5630856-A2D7-4094-A40E-3BCDE0F3C66F}"/>
              </a:ext>
            </a:extLst>
          </p:cNvPr>
          <p:cNvSpPr>
            <a:spLocks noGrp="1" noRot="1" noChangeAspect="1" noChangeArrowheads="1" noTextEdit="1"/>
          </p:cNvSpPr>
          <p:nvPr>
            <p:ph type="sldImg"/>
          </p:nvPr>
        </p:nvSpPr>
        <p:spPr>
          <a:ln/>
        </p:spPr>
      </p:sp>
      <p:sp>
        <p:nvSpPr>
          <p:cNvPr id="883715" name="Notizenplatzhalter 2">
            <a:extLst>
              <a:ext uri="{FF2B5EF4-FFF2-40B4-BE49-F238E27FC236}">
                <a16:creationId xmlns:a16="http://schemas.microsoft.com/office/drawing/2014/main" id="{807E4A24-1248-4479-BD21-3F2C2CD6EB3B}"/>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83716" name="Foliennummernplatzhalter 3">
            <a:extLst>
              <a:ext uri="{FF2B5EF4-FFF2-40B4-BE49-F238E27FC236}">
                <a16:creationId xmlns:a16="http://schemas.microsoft.com/office/drawing/2014/main" id="{C2A7D2A4-3E98-41BE-8940-1E72A059A9C3}"/>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72F6D1E-A0A1-4146-86D7-4EC5EAF98E54}" type="slidenum">
              <a:rPr lang="de-DE" altLang="de-DE" smtClean="0"/>
              <a:pPr/>
              <a:t>405</a:t>
            </a:fld>
            <a:endParaRPr lang="de-DE" altLang="de-DE"/>
          </a:p>
        </p:txBody>
      </p:sp>
    </p:spTree>
  </p:cSld>
  <p:clrMapOvr>
    <a:masterClrMapping/>
  </p:clrMapOvr>
</p:notes>
</file>

<file path=ppt/notesSlides/notesSlide3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5762" name="Folienbildplatzhalter 1">
            <a:extLst>
              <a:ext uri="{FF2B5EF4-FFF2-40B4-BE49-F238E27FC236}">
                <a16:creationId xmlns:a16="http://schemas.microsoft.com/office/drawing/2014/main" id="{A854DB0A-D2C1-4372-B594-605A61369AC1}"/>
              </a:ext>
            </a:extLst>
          </p:cNvPr>
          <p:cNvSpPr>
            <a:spLocks noGrp="1" noRot="1" noChangeAspect="1" noChangeArrowheads="1" noTextEdit="1"/>
          </p:cNvSpPr>
          <p:nvPr>
            <p:ph type="sldImg"/>
          </p:nvPr>
        </p:nvSpPr>
        <p:spPr>
          <a:ln/>
        </p:spPr>
      </p:sp>
      <p:sp>
        <p:nvSpPr>
          <p:cNvPr id="885763" name="Notizenplatzhalter 2">
            <a:extLst>
              <a:ext uri="{FF2B5EF4-FFF2-40B4-BE49-F238E27FC236}">
                <a16:creationId xmlns:a16="http://schemas.microsoft.com/office/drawing/2014/main" id="{AA832F5E-1B4A-43F4-BE67-CA014B442E23}"/>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85764" name="Foliennummernplatzhalter 3">
            <a:extLst>
              <a:ext uri="{FF2B5EF4-FFF2-40B4-BE49-F238E27FC236}">
                <a16:creationId xmlns:a16="http://schemas.microsoft.com/office/drawing/2014/main" id="{F99FC05D-6576-4E00-A59D-5D00F8856C1A}"/>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E387CD4-B9B3-4921-8FA4-BE59EE0EF38B}" type="slidenum">
              <a:rPr lang="de-DE" altLang="de-DE" smtClean="0"/>
              <a:pPr/>
              <a:t>406</a:t>
            </a:fld>
            <a:endParaRPr lang="de-DE" altLang="de-DE"/>
          </a:p>
        </p:txBody>
      </p:sp>
    </p:spTree>
  </p:cSld>
  <p:clrMapOvr>
    <a:masterClrMapping/>
  </p:clrMapOvr>
</p:notes>
</file>

<file path=ppt/notesSlides/notesSlide3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810" name="Rectangle 2">
            <a:extLst>
              <a:ext uri="{FF2B5EF4-FFF2-40B4-BE49-F238E27FC236}">
                <a16:creationId xmlns:a16="http://schemas.microsoft.com/office/drawing/2014/main" id="{4960A953-3DA7-4821-8F82-F777262D64C3}"/>
              </a:ext>
            </a:extLst>
          </p:cNvPr>
          <p:cNvSpPr>
            <a:spLocks noGrp="1" noRot="1" noChangeAspect="1" noChangeArrowheads="1" noTextEdit="1"/>
          </p:cNvSpPr>
          <p:nvPr>
            <p:ph type="sldImg"/>
          </p:nvPr>
        </p:nvSpPr>
        <p:spPr>
          <a:ln/>
        </p:spPr>
      </p:sp>
      <p:sp>
        <p:nvSpPr>
          <p:cNvPr id="887811" name="Rectangle 3">
            <a:extLst>
              <a:ext uri="{FF2B5EF4-FFF2-40B4-BE49-F238E27FC236}">
                <a16:creationId xmlns:a16="http://schemas.microsoft.com/office/drawing/2014/main" id="{163EFC0C-5F9A-4194-B5F3-4F303292296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858" name="Folienbildplatzhalter 1">
            <a:extLst>
              <a:ext uri="{FF2B5EF4-FFF2-40B4-BE49-F238E27FC236}">
                <a16:creationId xmlns:a16="http://schemas.microsoft.com/office/drawing/2014/main" id="{54776AD6-4CDC-4A76-B52D-FA2B3C333773}"/>
              </a:ext>
            </a:extLst>
          </p:cNvPr>
          <p:cNvSpPr>
            <a:spLocks noGrp="1" noRot="1" noChangeAspect="1" noChangeArrowheads="1" noTextEdit="1"/>
          </p:cNvSpPr>
          <p:nvPr>
            <p:ph type="sldImg"/>
          </p:nvPr>
        </p:nvSpPr>
        <p:spPr>
          <a:ln/>
        </p:spPr>
      </p:sp>
      <p:sp>
        <p:nvSpPr>
          <p:cNvPr id="889859" name="Notizenplatzhalter 2">
            <a:extLst>
              <a:ext uri="{FF2B5EF4-FFF2-40B4-BE49-F238E27FC236}">
                <a16:creationId xmlns:a16="http://schemas.microsoft.com/office/drawing/2014/main" id="{DA0443B4-399E-4E24-A875-12576F41E3E7}"/>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89860" name="Foliennummernplatzhalter 3">
            <a:extLst>
              <a:ext uri="{FF2B5EF4-FFF2-40B4-BE49-F238E27FC236}">
                <a16:creationId xmlns:a16="http://schemas.microsoft.com/office/drawing/2014/main" id="{BC664EBF-3D59-49D5-B3D6-46DC8006CF66}"/>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5EE5CE-8FE5-46F6-A3B4-997D51A0D36F}" type="slidenum">
              <a:rPr lang="de-DE" altLang="de-DE" smtClean="0"/>
              <a:pPr/>
              <a:t>408</a:t>
            </a:fld>
            <a:endParaRPr lang="de-DE" altLang="de-DE"/>
          </a:p>
        </p:txBody>
      </p:sp>
    </p:spTree>
    <p:extLst>
      <p:ext uri="{BB962C8B-B14F-4D97-AF65-F5344CB8AC3E}">
        <p14:creationId xmlns:p14="http://schemas.microsoft.com/office/powerpoint/2010/main" val="2409369128"/>
      </p:ext>
    </p:extLst>
  </p:cSld>
  <p:clrMapOvr>
    <a:masterClrMapping/>
  </p:clrMapOvr>
</p:notes>
</file>

<file path=ppt/notesSlides/notesSlide3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6" name="Rectangle 2">
            <a:extLst>
              <a:ext uri="{FF2B5EF4-FFF2-40B4-BE49-F238E27FC236}">
                <a16:creationId xmlns:a16="http://schemas.microsoft.com/office/drawing/2014/main" id="{BE5E2A82-8133-47E6-9603-AC1B5B85CE8C}"/>
              </a:ext>
            </a:extLst>
          </p:cNvPr>
          <p:cNvSpPr>
            <a:spLocks noGrp="1" noRot="1" noChangeAspect="1" noChangeArrowheads="1" noTextEdit="1"/>
          </p:cNvSpPr>
          <p:nvPr>
            <p:ph type="sldImg"/>
          </p:nvPr>
        </p:nvSpPr>
        <p:spPr>
          <a:ln/>
        </p:spPr>
      </p:sp>
      <p:sp>
        <p:nvSpPr>
          <p:cNvPr id="891907" name="Rectangle 3">
            <a:extLst>
              <a:ext uri="{FF2B5EF4-FFF2-40B4-BE49-F238E27FC236}">
                <a16:creationId xmlns:a16="http://schemas.microsoft.com/office/drawing/2014/main" id="{B8821B42-102D-4770-A471-DBEFA771BEB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949842308"/>
      </p:ext>
    </p:extLst>
  </p:cSld>
  <p:clrMapOvr>
    <a:masterClrMapping/>
  </p:clrMapOvr>
</p:notes>
</file>

<file path=ppt/notesSlides/notesSlide3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6" name="Rectangle 2">
            <a:extLst>
              <a:ext uri="{FF2B5EF4-FFF2-40B4-BE49-F238E27FC236}">
                <a16:creationId xmlns:a16="http://schemas.microsoft.com/office/drawing/2014/main" id="{BE5E2A82-8133-47E6-9603-AC1B5B85CE8C}"/>
              </a:ext>
            </a:extLst>
          </p:cNvPr>
          <p:cNvSpPr>
            <a:spLocks noGrp="1" noRot="1" noChangeAspect="1" noChangeArrowheads="1" noTextEdit="1"/>
          </p:cNvSpPr>
          <p:nvPr>
            <p:ph type="sldImg"/>
          </p:nvPr>
        </p:nvSpPr>
        <p:spPr>
          <a:ln/>
        </p:spPr>
      </p:sp>
      <p:sp>
        <p:nvSpPr>
          <p:cNvPr id="891907" name="Rectangle 3">
            <a:extLst>
              <a:ext uri="{FF2B5EF4-FFF2-40B4-BE49-F238E27FC236}">
                <a16:creationId xmlns:a16="http://schemas.microsoft.com/office/drawing/2014/main" id="{B8821B42-102D-4770-A471-DBEFA771BEB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540121634"/>
      </p:ext>
    </p:extLst>
  </p:cSld>
  <p:clrMapOvr>
    <a:masterClrMapping/>
  </p:clrMapOvr>
</p:notes>
</file>

<file path=ppt/notesSlides/notesSlide3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6" name="Rectangle 2">
            <a:extLst>
              <a:ext uri="{FF2B5EF4-FFF2-40B4-BE49-F238E27FC236}">
                <a16:creationId xmlns:a16="http://schemas.microsoft.com/office/drawing/2014/main" id="{BE5E2A82-8133-47E6-9603-AC1B5B85CE8C}"/>
              </a:ext>
            </a:extLst>
          </p:cNvPr>
          <p:cNvSpPr>
            <a:spLocks noGrp="1" noRot="1" noChangeAspect="1" noChangeArrowheads="1" noTextEdit="1"/>
          </p:cNvSpPr>
          <p:nvPr>
            <p:ph type="sldImg"/>
          </p:nvPr>
        </p:nvSpPr>
        <p:spPr>
          <a:ln/>
        </p:spPr>
      </p:sp>
      <p:sp>
        <p:nvSpPr>
          <p:cNvPr id="891907" name="Rectangle 3">
            <a:extLst>
              <a:ext uri="{FF2B5EF4-FFF2-40B4-BE49-F238E27FC236}">
                <a16:creationId xmlns:a16="http://schemas.microsoft.com/office/drawing/2014/main" id="{B8821B42-102D-4770-A471-DBEFA771BEB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577451500"/>
      </p:ext>
    </p:extLst>
  </p:cSld>
  <p:clrMapOvr>
    <a:masterClrMapping/>
  </p:clrMapOvr>
</p:notes>
</file>

<file path=ppt/notesSlides/notesSlide3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6" name="Rectangle 2">
            <a:extLst>
              <a:ext uri="{FF2B5EF4-FFF2-40B4-BE49-F238E27FC236}">
                <a16:creationId xmlns:a16="http://schemas.microsoft.com/office/drawing/2014/main" id="{BE5E2A82-8133-47E6-9603-AC1B5B85CE8C}"/>
              </a:ext>
            </a:extLst>
          </p:cNvPr>
          <p:cNvSpPr>
            <a:spLocks noGrp="1" noRot="1" noChangeAspect="1" noChangeArrowheads="1" noTextEdit="1"/>
          </p:cNvSpPr>
          <p:nvPr>
            <p:ph type="sldImg"/>
          </p:nvPr>
        </p:nvSpPr>
        <p:spPr>
          <a:ln/>
        </p:spPr>
      </p:sp>
      <p:sp>
        <p:nvSpPr>
          <p:cNvPr id="891907" name="Rectangle 3">
            <a:extLst>
              <a:ext uri="{FF2B5EF4-FFF2-40B4-BE49-F238E27FC236}">
                <a16:creationId xmlns:a16="http://schemas.microsoft.com/office/drawing/2014/main" id="{B8821B42-102D-4770-A471-DBEFA771BEB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813631873"/>
      </p:ext>
    </p:extLst>
  </p:cSld>
  <p:clrMapOvr>
    <a:masterClrMapping/>
  </p:clrMapOvr>
</p:notes>
</file>

<file path=ppt/notesSlides/notesSlide3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6" name="Rectangle 2">
            <a:extLst>
              <a:ext uri="{FF2B5EF4-FFF2-40B4-BE49-F238E27FC236}">
                <a16:creationId xmlns:a16="http://schemas.microsoft.com/office/drawing/2014/main" id="{BE5E2A82-8133-47E6-9603-AC1B5B85CE8C}"/>
              </a:ext>
            </a:extLst>
          </p:cNvPr>
          <p:cNvSpPr>
            <a:spLocks noGrp="1" noRot="1" noChangeAspect="1" noChangeArrowheads="1" noTextEdit="1"/>
          </p:cNvSpPr>
          <p:nvPr>
            <p:ph type="sldImg"/>
          </p:nvPr>
        </p:nvSpPr>
        <p:spPr>
          <a:ln/>
        </p:spPr>
      </p:sp>
      <p:sp>
        <p:nvSpPr>
          <p:cNvPr id="891907" name="Rectangle 3">
            <a:extLst>
              <a:ext uri="{FF2B5EF4-FFF2-40B4-BE49-F238E27FC236}">
                <a16:creationId xmlns:a16="http://schemas.microsoft.com/office/drawing/2014/main" id="{B8821B42-102D-4770-A471-DBEFA771BEB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877377200"/>
      </p:ext>
    </p:extLst>
  </p:cSld>
  <p:clrMapOvr>
    <a:masterClrMapping/>
  </p:clrMapOvr>
</p:notes>
</file>

<file path=ppt/notesSlides/notesSlide3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6" name="Rectangle 2">
            <a:extLst>
              <a:ext uri="{FF2B5EF4-FFF2-40B4-BE49-F238E27FC236}">
                <a16:creationId xmlns:a16="http://schemas.microsoft.com/office/drawing/2014/main" id="{BE5E2A82-8133-47E6-9603-AC1B5B85CE8C}"/>
              </a:ext>
            </a:extLst>
          </p:cNvPr>
          <p:cNvSpPr>
            <a:spLocks noGrp="1" noRot="1" noChangeAspect="1" noChangeArrowheads="1" noTextEdit="1"/>
          </p:cNvSpPr>
          <p:nvPr>
            <p:ph type="sldImg"/>
          </p:nvPr>
        </p:nvSpPr>
        <p:spPr>
          <a:ln/>
        </p:spPr>
      </p:sp>
      <p:sp>
        <p:nvSpPr>
          <p:cNvPr id="891907" name="Rectangle 3">
            <a:extLst>
              <a:ext uri="{FF2B5EF4-FFF2-40B4-BE49-F238E27FC236}">
                <a16:creationId xmlns:a16="http://schemas.microsoft.com/office/drawing/2014/main" id="{B8821B42-102D-4770-A471-DBEFA771BEB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4250990751"/>
      </p:ext>
    </p:extLst>
  </p:cSld>
  <p:clrMapOvr>
    <a:masterClrMapping/>
  </p:clrMapOvr>
</p:notes>
</file>

<file path=ppt/notesSlides/notesSlide3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6" name="Rectangle 2">
            <a:extLst>
              <a:ext uri="{FF2B5EF4-FFF2-40B4-BE49-F238E27FC236}">
                <a16:creationId xmlns:a16="http://schemas.microsoft.com/office/drawing/2014/main" id="{BE5E2A82-8133-47E6-9603-AC1B5B85CE8C}"/>
              </a:ext>
            </a:extLst>
          </p:cNvPr>
          <p:cNvSpPr>
            <a:spLocks noGrp="1" noRot="1" noChangeAspect="1" noChangeArrowheads="1" noTextEdit="1"/>
          </p:cNvSpPr>
          <p:nvPr>
            <p:ph type="sldImg"/>
          </p:nvPr>
        </p:nvSpPr>
        <p:spPr>
          <a:ln/>
        </p:spPr>
      </p:sp>
      <p:sp>
        <p:nvSpPr>
          <p:cNvPr id="891907" name="Rectangle 3">
            <a:extLst>
              <a:ext uri="{FF2B5EF4-FFF2-40B4-BE49-F238E27FC236}">
                <a16:creationId xmlns:a16="http://schemas.microsoft.com/office/drawing/2014/main" id="{B8821B42-102D-4770-A471-DBEFA771BEB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839851741"/>
      </p:ext>
    </p:extLst>
  </p:cSld>
  <p:clrMapOvr>
    <a:masterClrMapping/>
  </p:clrMapOvr>
</p:notes>
</file>

<file path=ppt/notesSlides/notesSlide3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6" name="Rectangle 2">
            <a:extLst>
              <a:ext uri="{FF2B5EF4-FFF2-40B4-BE49-F238E27FC236}">
                <a16:creationId xmlns:a16="http://schemas.microsoft.com/office/drawing/2014/main" id="{BE5E2A82-8133-47E6-9603-AC1B5B85CE8C}"/>
              </a:ext>
            </a:extLst>
          </p:cNvPr>
          <p:cNvSpPr>
            <a:spLocks noGrp="1" noRot="1" noChangeAspect="1" noChangeArrowheads="1" noTextEdit="1"/>
          </p:cNvSpPr>
          <p:nvPr>
            <p:ph type="sldImg"/>
          </p:nvPr>
        </p:nvSpPr>
        <p:spPr>
          <a:ln/>
        </p:spPr>
      </p:sp>
      <p:sp>
        <p:nvSpPr>
          <p:cNvPr id="891907" name="Rectangle 3">
            <a:extLst>
              <a:ext uri="{FF2B5EF4-FFF2-40B4-BE49-F238E27FC236}">
                <a16:creationId xmlns:a16="http://schemas.microsoft.com/office/drawing/2014/main" id="{B8821B42-102D-4770-A471-DBEFA771BEB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794112944"/>
      </p:ext>
    </p:extLst>
  </p:cSld>
  <p:clrMapOvr>
    <a:masterClrMapping/>
  </p:clrMapOvr>
</p:notes>
</file>

<file path=ppt/notesSlides/notesSlide3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6" name="Rectangle 2">
            <a:extLst>
              <a:ext uri="{FF2B5EF4-FFF2-40B4-BE49-F238E27FC236}">
                <a16:creationId xmlns:a16="http://schemas.microsoft.com/office/drawing/2014/main" id="{BE5E2A82-8133-47E6-9603-AC1B5B85CE8C}"/>
              </a:ext>
            </a:extLst>
          </p:cNvPr>
          <p:cNvSpPr>
            <a:spLocks noGrp="1" noRot="1" noChangeAspect="1" noChangeArrowheads="1" noTextEdit="1"/>
          </p:cNvSpPr>
          <p:nvPr>
            <p:ph type="sldImg"/>
          </p:nvPr>
        </p:nvSpPr>
        <p:spPr>
          <a:ln/>
        </p:spPr>
      </p:sp>
      <p:sp>
        <p:nvSpPr>
          <p:cNvPr id="891907" name="Rectangle 3">
            <a:extLst>
              <a:ext uri="{FF2B5EF4-FFF2-40B4-BE49-F238E27FC236}">
                <a16:creationId xmlns:a16="http://schemas.microsoft.com/office/drawing/2014/main" id="{B8821B42-102D-4770-A471-DBEFA771BEB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2321672053"/>
      </p:ext>
    </p:extLst>
  </p:cSld>
  <p:clrMapOvr>
    <a:masterClrMapping/>
  </p:clrMapOvr>
</p:notes>
</file>

<file path=ppt/notesSlides/notesSlide3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858" name="Folienbildplatzhalter 1">
            <a:extLst>
              <a:ext uri="{FF2B5EF4-FFF2-40B4-BE49-F238E27FC236}">
                <a16:creationId xmlns:a16="http://schemas.microsoft.com/office/drawing/2014/main" id="{54776AD6-4CDC-4A76-B52D-FA2B3C333773}"/>
              </a:ext>
            </a:extLst>
          </p:cNvPr>
          <p:cNvSpPr>
            <a:spLocks noGrp="1" noRot="1" noChangeAspect="1" noChangeArrowheads="1" noTextEdit="1"/>
          </p:cNvSpPr>
          <p:nvPr>
            <p:ph type="sldImg"/>
          </p:nvPr>
        </p:nvSpPr>
        <p:spPr>
          <a:ln/>
        </p:spPr>
      </p:sp>
      <p:sp>
        <p:nvSpPr>
          <p:cNvPr id="889859" name="Notizenplatzhalter 2">
            <a:extLst>
              <a:ext uri="{FF2B5EF4-FFF2-40B4-BE49-F238E27FC236}">
                <a16:creationId xmlns:a16="http://schemas.microsoft.com/office/drawing/2014/main" id="{DA0443B4-399E-4E24-A875-12576F41E3E7}"/>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89860" name="Foliennummernplatzhalter 3">
            <a:extLst>
              <a:ext uri="{FF2B5EF4-FFF2-40B4-BE49-F238E27FC236}">
                <a16:creationId xmlns:a16="http://schemas.microsoft.com/office/drawing/2014/main" id="{BC664EBF-3D59-49D5-B3D6-46DC8006CF66}"/>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5EE5CE-8FE5-46F6-A3B4-997D51A0D36F}" type="slidenum">
              <a:rPr lang="de-DE" altLang="de-DE" smtClean="0"/>
              <a:pPr/>
              <a:t>418</a:t>
            </a:fld>
            <a:endParaRPr lang="de-DE" altLang="de-DE"/>
          </a:p>
        </p:txBody>
      </p:sp>
    </p:spTree>
  </p:cSld>
  <p:clrMapOvr>
    <a:masterClrMapping/>
  </p:clrMapOvr>
</p:notes>
</file>

<file path=ppt/notesSlides/notesSlide3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6" name="Rectangle 2">
            <a:extLst>
              <a:ext uri="{FF2B5EF4-FFF2-40B4-BE49-F238E27FC236}">
                <a16:creationId xmlns:a16="http://schemas.microsoft.com/office/drawing/2014/main" id="{BE5E2A82-8133-47E6-9603-AC1B5B85CE8C}"/>
              </a:ext>
            </a:extLst>
          </p:cNvPr>
          <p:cNvSpPr>
            <a:spLocks noGrp="1" noRot="1" noChangeAspect="1" noChangeArrowheads="1" noTextEdit="1"/>
          </p:cNvSpPr>
          <p:nvPr>
            <p:ph type="sldImg"/>
          </p:nvPr>
        </p:nvSpPr>
        <p:spPr>
          <a:ln/>
        </p:spPr>
      </p:sp>
      <p:sp>
        <p:nvSpPr>
          <p:cNvPr id="891907" name="Rectangle 3">
            <a:extLst>
              <a:ext uri="{FF2B5EF4-FFF2-40B4-BE49-F238E27FC236}">
                <a16:creationId xmlns:a16="http://schemas.microsoft.com/office/drawing/2014/main" id="{B8821B42-102D-4770-A471-DBEFA771BEB2}"/>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954" name="Folienbildplatzhalter 1">
            <a:extLst>
              <a:ext uri="{FF2B5EF4-FFF2-40B4-BE49-F238E27FC236}">
                <a16:creationId xmlns:a16="http://schemas.microsoft.com/office/drawing/2014/main" id="{4A495B8B-855C-405E-8AFF-5017318163CC}"/>
              </a:ext>
            </a:extLst>
          </p:cNvPr>
          <p:cNvSpPr>
            <a:spLocks noGrp="1" noRot="1" noChangeAspect="1" noChangeArrowheads="1" noTextEdit="1"/>
          </p:cNvSpPr>
          <p:nvPr>
            <p:ph type="sldImg"/>
          </p:nvPr>
        </p:nvSpPr>
        <p:spPr>
          <a:ln/>
        </p:spPr>
      </p:sp>
      <p:sp>
        <p:nvSpPr>
          <p:cNvPr id="893955" name="Notizenplatzhalter 2">
            <a:extLst>
              <a:ext uri="{FF2B5EF4-FFF2-40B4-BE49-F238E27FC236}">
                <a16:creationId xmlns:a16="http://schemas.microsoft.com/office/drawing/2014/main" id="{73C156D9-E361-4E46-85DC-0C917587FFAE}"/>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893956" name="Foliennummernplatzhalter 3">
            <a:extLst>
              <a:ext uri="{FF2B5EF4-FFF2-40B4-BE49-F238E27FC236}">
                <a16:creationId xmlns:a16="http://schemas.microsoft.com/office/drawing/2014/main" id="{5C3BA6F6-625E-46F9-944F-BAAD98400CA9}"/>
              </a:ext>
            </a:extLst>
          </p:cNvPr>
          <p:cNvSpPr>
            <a:spLocks noGrp="1"/>
          </p:cNvSpPr>
          <p:nvPr>
            <p:ph type="sldNum" sz="quarter" idx="5"/>
          </p:nvPr>
        </p:nvSpPr>
        <p:spPr>
          <a:noFill/>
        </p:spPr>
        <p:txBody>
          <a:bodyPr/>
          <a:lstStyle>
            <a:lvl1pPr defTabSz="938067">
              <a:defRPr>
                <a:solidFill>
                  <a:schemeClr val="tx1"/>
                </a:solidFill>
                <a:latin typeface="Arial" panose="020B0604020202020204" pitchFamily="34" charset="0"/>
                <a:cs typeface="Arial" panose="020B0604020202020204" pitchFamily="34" charset="0"/>
              </a:defRPr>
            </a:lvl1pPr>
            <a:lvl2pPr marL="734899" indent="-279357" defTabSz="938067">
              <a:defRPr>
                <a:solidFill>
                  <a:schemeClr val="tx1"/>
                </a:solidFill>
                <a:latin typeface="Arial" panose="020B0604020202020204" pitchFamily="34" charset="0"/>
                <a:cs typeface="Arial" panose="020B0604020202020204" pitchFamily="34" charset="0"/>
              </a:defRPr>
            </a:lvl2pPr>
            <a:lvl3pPr marL="1133299" indent="-222216" defTabSz="938067">
              <a:defRPr>
                <a:solidFill>
                  <a:schemeClr val="tx1"/>
                </a:solidFill>
                <a:latin typeface="Arial" panose="020B0604020202020204" pitchFamily="34" charset="0"/>
                <a:cs typeface="Arial" panose="020B0604020202020204" pitchFamily="34" charset="0"/>
              </a:defRPr>
            </a:lvl3pPr>
            <a:lvl4pPr marL="1587254" indent="-222216" defTabSz="938067">
              <a:defRPr>
                <a:solidFill>
                  <a:schemeClr val="tx1"/>
                </a:solidFill>
                <a:latin typeface="Arial" panose="020B0604020202020204" pitchFamily="34" charset="0"/>
                <a:cs typeface="Arial" panose="020B0604020202020204" pitchFamily="34" charset="0"/>
              </a:defRPr>
            </a:lvl4pPr>
            <a:lvl5pPr marL="2042795" indent="-222216" defTabSz="938067">
              <a:defRPr>
                <a:solidFill>
                  <a:schemeClr val="tx1"/>
                </a:solidFill>
                <a:latin typeface="Arial" panose="020B0604020202020204" pitchFamily="34" charset="0"/>
                <a:cs typeface="Arial" panose="020B0604020202020204" pitchFamily="34" charset="0"/>
              </a:defRPr>
            </a:lvl5pPr>
            <a:lvl6pPr marL="249992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054"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4182"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1311" indent="-222216" defTabSz="938067"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7BB886C-4DF1-411C-A34A-AB226B2E690E}" type="slidenum">
              <a:rPr lang="de-DE" altLang="de-DE" smtClean="0"/>
              <a:pPr/>
              <a:t>420</a:t>
            </a:fld>
            <a:endParaRPr lang="de-DE" altLang="de-DE"/>
          </a:p>
        </p:txBody>
      </p:sp>
    </p:spTree>
  </p:cSld>
  <p:clrMapOvr>
    <a:masterClrMapping/>
  </p:clrMapOvr>
</p:notes>
</file>

<file path=ppt/notesSlides/notesSlide3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6002" name="Rectangle 2">
            <a:extLst>
              <a:ext uri="{FF2B5EF4-FFF2-40B4-BE49-F238E27FC236}">
                <a16:creationId xmlns:a16="http://schemas.microsoft.com/office/drawing/2014/main" id="{1F67501B-B6B3-45B7-9D20-399FDD9B0CBF}"/>
              </a:ext>
            </a:extLst>
          </p:cNvPr>
          <p:cNvSpPr>
            <a:spLocks noGrp="1" noRot="1" noChangeAspect="1" noChangeArrowheads="1" noTextEdit="1"/>
          </p:cNvSpPr>
          <p:nvPr>
            <p:ph type="sldImg"/>
          </p:nvPr>
        </p:nvSpPr>
        <p:spPr>
          <a:ln/>
        </p:spPr>
      </p:sp>
      <p:sp>
        <p:nvSpPr>
          <p:cNvPr id="896003" name="Rectangle 3">
            <a:extLst>
              <a:ext uri="{FF2B5EF4-FFF2-40B4-BE49-F238E27FC236}">
                <a16:creationId xmlns:a16="http://schemas.microsoft.com/office/drawing/2014/main" id="{BB93B8AA-07FA-4D7A-B368-315905FA0969}"/>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8050" name="Rectangle 2">
            <a:extLst>
              <a:ext uri="{FF2B5EF4-FFF2-40B4-BE49-F238E27FC236}">
                <a16:creationId xmlns:a16="http://schemas.microsoft.com/office/drawing/2014/main" id="{59A19CBE-D049-47ED-BD16-5DAE14A545E4}"/>
              </a:ext>
            </a:extLst>
          </p:cNvPr>
          <p:cNvSpPr>
            <a:spLocks noGrp="1" noRot="1" noChangeAspect="1" noChangeArrowheads="1" noTextEdit="1"/>
          </p:cNvSpPr>
          <p:nvPr>
            <p:ph type="sldImg"/>
          </p:nvPr>
        </p:nvSpPr>
        <p:spPr>
          <a:ln/>
        </p:spPr>
      </p:sp>
      <p:sp>
        <p:nvSpPr>
          <p:cNvPr id="898051" name="Rectangle 3">
            <a:extLst>
              <a:ext uri="{FF2B5EF4-FFF2-40B4-BE49-F238E27FC236}">
                <a16:creationId xmlns:a16="http://schemas.microsoft.com/office/drawing/2014/main" id="{E5C29111-97FF-405E-84DD-64958632A434}"/>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0098" name="Rectangle 2">
            <a:extLst>
              <a:ext uri="{FF2B5EF4-FFF2-40B4-BE49-F238E27FC236}">
                <a16:creationId xmlns:a16="http://schemas.microsoft.com/office/drawing/2014/main" id="{F3CB1B9E-D26F-4089-A19E-56D44DD6AD0E}"/>
              </a:ext>
            </a:extLst>
          </p:cNvPr>
          <p:cNvSpPr>
            <a:spLocks noGrp="1" noRot="1" noChangeAspect="1" noChangeArrowheads="1" noTextEdit="1"/>
          </p:cNvSpPr>
          <p:nvPr>
            <p:ph type="sldImg"/>
          </p:nvPr>
        </p:nvSpPr>
        <p:spPr>
          <a:ln/>
        </p:spPr>
      </p:sp>
      <p:sp>
        <p:nvSpPr>
          <p:cNvPr id="900099" name="Rectangle 3">
            <a:extLst>
              <a:ext uri="{FF2B5EF4-FFF2-40B4-BE49-F238E27FC236}">
                <a16:creationId xmlns:a16="http://schemas.microsoft.com/office/drawing/2014/main" id="{519189CE-ADF7-4751-ABF8-EA587659BF69}"/>
              </a:ext>
            </a:extLst>
          </p:cNvPr>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a:extLst>
              <a:ext uri="{FF2B5EF4-FFF2-40B4-BE49-F238E27FC236}">
                <a16:creationId xmlns:a16="http://schemas.microsoft.com/office/drawing/2014/main" id="{BAFF4209-970A-4A03-B50F-E0B729960F48}"/>
              </a:ext>
            </a:extLst>
          </p:cNvPr>
          <p:cNvSpPr>
            <a:spLocks noGrp="1" noRot="1" noChangeAspect="1" noChangeArrowheads="1" noTextEdit="1"/>
          </p:cNvSpPr>
          <p:nvPr>
            <p:ph type="sldImg"/>
          </p:nvPr>
        </p:nvSpPr>
        <p:spPr>
          <a:ln/>
        </p:spPr>
      </p:sp>
      <p:sp>
        <p:nvSpPr>
          <p:cNvPr id="33795" name="Notizenplatzhalter 2">
            <a:extLst>
              <a:ext uri="{FF2B5EF4-FFF2-40B4-BE49-F238E27FC236}">
                <a16:creationId xmlns:a16="http://schemas.microsoft.com/office/drawing/2014/main" id="{FFD4D84A-0DE6-416C-9FE3-267A4186FC9F}"/>
              </a:ext>
            </a:extLst>
          </p:cNvPr>
          <p:cNvSpPr>
            <a:spLocks noGrp="1" noChangeArrowheads="1"/>
          </p:cNvSpPr>
          <p:nvPr>
            <p:ph type="body" idx="1"/>
          </p:nvPr>
        </p:nvSpPr>
        <p:spPr>
          <a:noFill/>
        </p:spPr>
        <p:txBody>
          <a:bodyPr/>
          <a:lstStyle/>
          <a:p>
            <a:endParaRPr lang="de-DE" altLang="de-DE">
              <a:latin typeface="Arial" panose="020B0604020202020204" pitchFamily="34" charset="0"/>
            </a:endParaRPr>
          </a:p>
        </p:txBody>
      </p:sp>
      <p:sp>
        <p:nvSpPr>
          <p:cNvPr id="33796" name="Foliennummernplatzhalter 3">
            <a:extLst>
              <a:ext uri="{FF2B5EF4-FFF2-40B4-BE49-F238E27FC236}">
                <a16:creationId xmlns:a16="http://schemas.microsoft.com/office/drawing/2014/main" id="{FEC0302F-4171-499C-A473-210873657061}"/>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A313A8-BEA2-4B8F-8147-FDE156CF7082}" type="slidenum">
              <a:rPr lang="de-DE" altLang="de-DE" sz="1400"/>
              <a:pPr>
                <a:spcBef>
                  <a:spcPct val="0"/>
                </a:spcBef>
              </a:pPr>
              <a:t>424</a:t>
            </a:fld>
            <a:endParaRPr lang="de-DE" altLang="de-DE" sz="1400"/>
          </a:p>
        </p:txBody>
      </p:sp>
    </p:spTree>
    <p:extLst>
      <p:ext uri="{BB962C8B-B14F-4D97-AF65-F5344CB8AC3E}">
        <p14:creationId xmlns:p14="http://schemas.microsoft.com/office/powerpoint/2010/main" val="3714397795"/>
      </p:ext>
    </p:extLst>
  </p:cSld>
  <p:clrMapOvr>
    <a:masterClrMapping/>
  </p:clrMapOvr>
</p:notes>
</file>

<file path=ppt/notesSlides/notesSlide3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Folienbildplatzhalter 1">
            <a:extLst>
              <a:ext uri="{FF2B5EF4-FFF2-40B4-BE49-F238E27FC236}">
                <a16:creationId xmlns:a16="http://schemas.microsoft.com/office/drawing/2014/main" id="{9D0CE5D4-0CCD-4995-B95C-EFEAA9FF99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Notizenplatzhalter 2">
            <a:extLst>
              <a:ext uri="{FF2B5EF4-FFF2-40B4-BE49-F238E27FC236}">
                <a16:creationId xmlns:a16="http://schemas.microsoft.com/office/drawing/2014/main" id="{05E03CBC-862A-45DE-9A18-8555D9D27B12}"/>
              </a:ext>
            </a:extLst>
          </p:cNvPr>
          <p:cNvSpPr>
            <a:spLocks noGrp="1" noChangeArrowheads="1"/>
          </p:cNvSpPr>
          <p:nvPr>
            <p:ph type="body" idx="1"/>
          </p:nvPr>
        </p:nvSpPr>
        <p:spPr>
          <a:noFill/>
        </p:spPr>
        <p:txBody>
          <a:bodyPr/>
          <a:lstStyle/>
          <a:p>
            <a:endParaRPr lang="de-DE" altLang="de-DE">
              <a:cs typeface="Arial" panose="020B0604020202020204" pitchFamily="34" charset="0"/>
            </a:endParaRPr>
          </a:p>
        </p:txBody>
      </p:sp>
      <p:sp>
        <p:nvSpPr>
          <p:cNvPr id="209924" name="Foliennummernplatzhalter 3">
            <a:extLst>
              <a:ext uri="{FF2B5EF4-FFF2-40B4-BE49-F238E27FC236}">
                <a16:creationId xmlns:a16="http://schemas.microsoft.com/office/drawing/2014/main" id="{525A2B7B-FBDA-459D-9B5C-7F0CC11E9602}"/>
              </a:ext>
            </a:extLst>
          </p:cNvPr>
          <p:cNvSpPr>
            <a:spLocks noGrp="1"/>
          </p:cNvSpPr>
          <p:nvPr>
            <p:ph type="sldNum" sz="quarter" idx="5"/>
          </p:nvPr>
        </p:nvSpPr>
        <p:spPr>
          <a:noFill/>
        </p:spPr>
        <p:txBody>
          <a:bodyPr/>
          <a:lstStyle>
            <a:lvl1pPr defTabSz="891715">
              <a:spcBef>
                <a:spcPct val="30000"/>
              </a:spcBef>
              <a:defRPr sz="1300">
                <a:solidFill>
                  <a:schemeClr val="tx1"/>
                </a:solidFill>
                <a:latin typeface="Calibri" panose="020F0502020204030204" pitchFamily="34" charset="0"/>
                <a:cs typeface="Arial" panose="020B0604020202020204" pitchFamily="34" charset="0"/>
              </a:defRPr>
            </a:lvl1pPr>
            <a:lvl2pPr marL="737808" indent="-282429" defTabSz="891715">
              <a:spcBef>
                <a:spcPct val="30000"/>
              </a:spcBef>
              <a:defRPr sz="1300">
                <a:solidFill>
                  <a:schemeClr val="tx1"/>
                </a:solidFill>
                <a:latin typeface="Calibri" panose="020F0502020204030204" pitchFamily="34" charset="0"/>
                <a:cs typeface="Arial" panose="020B0604020202020204" pitchFamily="34" charset="0"/>
              </a:defRPr>
            </a:lvl2pPr>
            <a:lvl3pPr marL="1136063" indent="-225309" defTabSz="891715">
              <a:spcBef>
                <a:spcPct val="30000"/>
              </a:spcBef>
              <a:defRPr sz="1300">
                <a:solidFill>
                  <a:schemeClr val="tx1"/>
                </a:solidFill>
                <a:latin typeface="Calibri" panose="020F0502020204030204" pitchFamily="34" charset="0"/>
                <a:cs typeface="Arial" panose="020B0604020202020204" pitchFamily="34" charset="0"/>
              </a:defRPr>
            </a:lvl3pPr>
            <a:lvl4pPr marL="1589855" indent="-225309" defTabSz="891715">
              <a:spcBef>
                <a:spcPct val="30000"/>
              </a:spcBef>
              <a:defRPr sz="1300">
                <a:solidFill>
                  <a:schemeClr val="tx1"/>
                </a:solidFill>
                <a:latin typeface="Calibri" panose="020F0502020204030204" pitchFamily="34" charset="0"/>
                <a:cs typeface="Arial" panose="020B0604020202020204" pitchFamily="34" charset="0"/>
              </a:defRPr>
            </a:lvl4pPr>
            <a:lvl5pPr marL="2045232" indent="-225309" defTabSz="891715">
              <a:spcBef>
                <a:spcPct val="30000"/>
              </a:spcBef>
              <a:defRPr sz="1300">
                <a:solidFill>
                  <a:schemeClr val="tx1"/>
                </a:solidFill>
                <a:latin typeface="Calibri" panose="020F0502020204030204" pitchFamily="34" charset="0"/>
                <a:cs typeface="Arial" panose="020B0604020202020204" pitchFamily="34" charset="0"/>
              </a:defRPr>
            </a:lvl5pPr>
            <a:lvl6pPr marL="2502196"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6pPr>
            <a:lvl7pPr marL="2959161"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7pPr>
            <a:lvl8pPr marL="3416122"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8pPr>
            <a:lvl9pPr marL="3873088" indent="-225309" defTabSz="891715" eaLnBrk="0" fontAlgn="base" hangingPunct="0">
              <a:spcBef>
                <a:spcPct val="30000"/>
              </a:spcBef>
              <a:spcAft>
                <a:spcPct val="0"/>
              </a:spcAft>
              <a:defRPr sz="1300">
                <a:solidFill>
                  <a:schemeClr val="tx1"/>
                </a:solidFill>
                <a:latin typeface="Calibri" panose="020F0502020204030204" pitchFamily="34" charset="0"/>
                <a:cs typeface="Arial" panose="020B0604020202020204" pitchFamily="34" charset="0"/>
              </a:defRPr>
            </a:lvl9pPr>
          </a:lstStyle>
          <a:p>
            <a:pPr>
              <a:spcBef>
                <a:spcPct val="0"/>
              </a:spcBef>
            </a:pPr>
            <a:fld id="{EA3D75B3-C0B4-4AF2-9F72-2FF9B464BBA4}" type="slidenum">
              <a:rPr lang="de-DE" altLang="de-DE" sz="1400"/>
              <a:pPr>
                <a:spcBef>
                  <a:spcPct val="0"/>
                </a:spcBef>
              </a:pPr>
              <a:t>425</a:t>
            </a:fld>
            <a:endParaRPr lang="de-DE" altLang="de-DE" sz="1400"/>
          </a:p>
        </p:txBody>
      </p:sp>
    </p:spTree>
    <p:extLst>
      <p:ext uri="{BB962C8B-B14F-4D97-AF65-F5344CB8AC3E}">
        <p14:creationId xmlns:p14="http://schemas.microsoft.com/office/powerpoint/2010/main" val="3524452819"/>
      </p:ext>
    </p:extLst>
  </p:cSld>
  <p:clrMapOvr>
    <a:masterClrMapping/>
  </p:clrMapOvr>
</p:notes>
</file>

<file path=ppt/notesSlides/notesSlide3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a:extLst>
              <a:ext uri="{FF2B5EF4-FFF2-40B4-BE49-F238E27FC236}">
                <a16:creationId xmlns:a16="http://schemas.microsoft.com/office/drawing/2014/main" id="{3BE888DD-7F37-45BC-8F07-2F8D89A5C6E5}"/>
              </a:ext>
            </a:extLst>
          </p:cNvPr>
          <p:cNvSpPr>
            <a:spLocks noGrp="1" noRot="1" noChangeAspect="1" noChangeArrowheads="1" noTextEdit="1"/>
          </p:cNvSpPr>
          <p:nvPr>
            <p:ph type="sldImg"/>
          </p:nvPr>
        </p:nvSpPr>
        <p:spPr>
          <a:ln/>
        </p:spPr>
      </p:sp>
      <p:sp>
        <p:nvSpPr>
          <p:cNvPr id="52227" name="Notizenplatzhalter 2">
            <a:extLst>
              <a:ext uri="{FF2B5EF4-FFF2-40B4-BE49-F238E27FC236}">
                <a16:creationId xmlns:a16="http://schemas.microsoft.com/office/drawing/2014/main" id="{56523954-2DCF-4031-BA1D-ADF0D4D30CB5}"/>
              </a:ext>
            </a:extLst>
          </p:cNvPr>
          <p:cNvSpPr>
            <a:spLocks noGrp="1" noChangeArrowheads="1"/>
          </p:cNvSpPr>
          <p:nvPr>
            <p:ph type="body" idx="1"/>
          </p:nvPr>
        </p:nvSpPr>
        <p:spPr>
          <a:noFill/>
        </p:spPr>
        <p:txBody>
          <a:bodyPr/>
          <a:lstStyle/>
          <a:p>
            <a:pPr marL="0" lvl="1"/>
            <a:r>
              <a:rPr lang="de-DE" altLang="de-DE" sz="1600">
                <a:latin typeface="Arial" panose="020B0604020202020204" pitchFamily="34" charset="0"/>
              </a:rPr>
              <a:t>Darüber hinausbestehen für Berufsangehörige weitere </a:t>
            </a:r>
            <a:r>
              <a:rPr lang="de-DE" altLang="de-DE" sz="1800" b="1">
                <a:latin typeface="Arial" panose="020B0604020202020204" pitchFamily="34" charset="0"/>
              </a:rPr>
              <a:t>Spezialgesetze</a:t>
            </a:r>
            <a:r>
              <a:rPr lang="de-DE" altLang="de-DE" sz="1600">
                <a:latin typeface="Arial" panose="020B0604020202020204" pitchFamily="34" charset="0"/>
              </a:rPr>
              <a:t>, die aber nicht direkt für die Abschlussprüfung relevant sind</a:t>
            </a:r>
          </a:p>
          <a:p>
            <a:endParaRPr lang="de-DE" altLang="de-DE">
              <a:latin typeface="Arial" panose="020B0604020202020204" pitchFamily="34" charset="0"/>
            </a:endParaRPr>
          </a:p>
        </p:txBody>
      </p:sp>
      <p:sp>
        <p:nvSpPr>
          <p:cNvPr id="52228" name="Foliennummernplatzhalter 3">
            <a:extLst>
              <a:ext uri="{FF2B5EF4-FFF2-40B4-BE49-F238E27FC236}">
                <a16:creationId xmlns:a16="http://schemas.microsoft.com/office/drawing/2014/main" id="{13E76F3A-6F34-4C88-B2E9-D8B5F5EAC0A9}"/>
              </a:ext>
            </a:extLst>
          </p:cNvPr>
          <p:cNvSpPr>
            <a:spLocks noGrp="1"/>
          </p:cNvSpPr>
          <p:nvPr>
            <p:ph type="sldNum" sz="quarter" idx="5"/>
          </p:nvPr>
        </p:nvSpPr>
        <p:spPr>
          <a:noFill/>
        </p:spPr>
        <p:txBody>
          <a:bodyPr/>
          <a:lstStyle>
            <a:lvl1pPr defTabSz="931718">
              <a:spcBef>
                <a:spcPct val="30000"/>
              </a:spcBef>
              <a:defRPr sz="1200">
                <a:solidFill>
                  <a:schemeClr val="tx1"/>
                </a:solidFill>
                <a:latin typeface="Arial" panose="020B0604020202020204" pitchFamily="34" charset="0"/>
              </a:defRPr>
            </a:lvl1pPr>
            <a:lvl2pPr marL="722201" indent="-271421" defTabSz="931718">
              <a:spcBef>
                <a:spcPct val="30000"/>
              </a:spcBef>
              <a:defRPr sz="1200">
                <a:solidFill>
                  <a:schemeClr val="tx1"/>
                </a:solidFill>
                <a:latin typeface="Arial" panose="020B0604020202020204" pitchFamily="34" charset="0"/>
              </a:defRPr>
            </a:lvl2pPr>
            <a:lvl3pPr marL="1117426" indent="-214280" defTabSz="931718">
              <a:spcBef>
                <a:spcPct val="30000"/>
              </a:spcBef>
              <a:defRPr sz="1200">
                <a:solidFill>
                  <a:schemeClr val="tx1"/>
                </a:solidFill>
                <a:latin typeface="Arial" panose="020B0604020202020204" pitchFamily="34" charset="0"/>
              </a:defRPr>
            </a:lvl3pPr>
            <a:lvl4pPr marL="1569794" indent="-214280" defTabSz="931718">
              <a:spcBef>
                <a:spcPct val="30000"/>
              </a:spcBef>
              <a:defRPr sz="1200">
                <a:solidFill>
                  <a:schemeClr val="tx1"/>
                </a:solidFill>
                <a:latin typeface="Arial" panose="020B0604020202020204" pitchFamily="34" charset="0"/>
              </a:defRPr>
            </a:lvl4pPr>
            <a:lvl5pPr marL="2020574" indent="-214280" defTabSz="931718">
              <a:spcBef>
                <a:spcPct val="30000"/>
              </a:spcBef>
              <a:defRPr sz="1200">
                <a:solidFill>
                  <a:schemeClr val="tx1"/>
                </a:solidFill>
                <a:latin typeface="Arial" panose="020B0604020202020204" pitchFamily="34" charset="0"/>
              </a:defRPr>
            </a:lvl5pPr>
            <a:lvl6pPr marL="2477703" indent="-214280" defTabSz="931718" eaLnBrk="0" fontAlgn="base" hangingPunct="0">
              <a:spcBef>
                <a:spcPct val="30000"/>
              </a:spcBef>
              <a:spcAft>
                <a:spcPct val="0"/>
              </a:spcAft>
              <a:defRPr sz="1200">
                <a:solidFill>
                  <a:schemeClr val="tx1"/>
                </a:solidFill>
                <a:latin typeface="Arial" panose="020B0604020202020204" pitchFamily="34" charset="0"/>
              </a:defRPr>
            </a:lvl6pPr>
            <a:lvl7pPr marL="2934831" indent="-214280" defTabSz="931718" eaLnBrk="0" fontAlgn="base" hangingPunct="0">
              <a:spcBef>
                <a:spcPct val="30000"/>
              </a:spcBef>
              <a:spcAft>
                <a:spcPct val="0"/>
              </a:spcAft>
              <a:defRPr sz="1200">
                <a:solidFill>
                  <a:schemeClr val="tx1"/>
                </a:solidFill>
                <a:latin typeface="Arial" panose="020B0604020202020204" pitchFamily="34" charset="0"/>
              </a:defRPr>
            </a:lvl7pPr>
            <a:lvl8pPr marL="3391960" indent="-214280" defTabSz="931718" eaLnBrk="0" fontAlgn="base" hangingPunct="0">
              <a:spcBef>
                <a:spcPct val="30000"/>
              </a:spcBef>
              <a:spcAft>
                <a:spcPct val="0"/>
              </a:spcAft>
              <a:defRPr sz="1200">
                <a:solidFill>
                  <a:schemeClr val="tx1"/>
                </a:solidFill>
                <a:latin typeface="Arial" panose="020B0604020202020204" pitchFamily="34" charset="0"/>
              </a:defRPr>
            </a:lvl8pPr>
            <a:lvl9pPr marL="3849090" indent="-214280" defTabSz="93171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1137DC-9CBC-48A0-9B6C-FBAC5BDED1D8}" type="slidenum">
              <a:rPr lang="de-DE" altLang="de-DE" sz="1400"/>
              <a:pPr>
                <a:spcBef>
                  <a:spcPct val="0"/>
                </a:spcBef>
              </a:pPr>
              <a:t>426</a:t>
            </a:fld>
            <a:endParaRPr lang="de-DE" altLang="de-DE" sz="1400"/>
          </a:p>
        </p:txBody>
      </p:sp>
    </p:spTree>
    <p:extLst>
      <p:ext uri="{BB962C8B-B14F-4D97-AF65-F5344CB8AC3E}">
        <p14:creationId xmlns:p14="http://schemas.microsoft.com/office/powerpoint/2010/main" val="37248156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elfolie">
    <p:spTree>
      <p:nvGrpSpPr>
        <p:cNvPr id="1" name=""/>
        <p:cNvGrpSpPr/>
        <p:nvPr/>
      </p:nvGrpSpPr>
      <p:grpSpPr>
        <a:xfrm>
          <a:off x="0" y="0"/>
          <a:ext cx="0" cy="0"/>
          <a:chOff x="0" y="0"/>
          <a:chExt cx="0" cy="0"/>
        </a:xfrm>
      </p:grpSpPr>
      <p:cxnSp>
        <p:nvCxnSpPr>
          <p:cNvPr id="10" name="Gerade Verbindung 10">
            <a:extLst>
              <a:ext uri="{FF2B5EF4-FFF2-40B4-BE49-F238E27FC236}">
                <a16:creationId xmlns:a16="http://schemas.microsoft.com/office/drawing/2014/main" id="{9BB361AB-A55C-4ECF-8BE3-7FBBB3BA7E17}"/>
              </a:ext>
            </a:extLst>
          </p:cNvPr>
          <p:cNvCxnSpPr/>
          <p:nvPr userDrawn="1"/>
        </p:nvCxnSpPr>
        <p:spPr>
          <a:xfrm>
            <a:off x="481013" y="6408738"/>
            <a:ext cx="9610725" cy="1587"/>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 name="Gerade Verbindung 7">
            <a:extLst>
              <a:ext uri="{FF2B5EF4-FFF2-40B4-BE49-F238E27FC236}">
                <a16:creationId xmlns:a16="http://schemas.microsoft.com/office/drawing/2014/main" id="{2864DEEB-AB19-421E-BD7A-195152D6BE0B}"/>
              </a:ext>
            </a:extLst>
          </p:cNvPr>
          <p:cNvCxnSpPr/>
          <p:nvPr userDrawn="1"/>
        </p:nvCxnSpPr>
        <p:spPr>
          <a:xfrm>
            <a:off x="481013" y="479425"/>
            <a:ext cx="9610725" cy="1588"/>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 name="Rechteck 11">
            <a:extLst>
              <a:ext uri="{FF2B5EF4-FFF2-40B4-BE49-F238E27FC236}">
                <a16:creationId xmlns:a16="http://schemas.microsoft.com/office/drawing/2014/main" id="{E1F10E0D-9736-4830-8920-A04426C5D730}"/>
              </a:ext>
            </a:extLst>
          </p:cNvPr>
          <p:cNvSpPr/>
          <p:nvPr userDrawn="1"/>
        </p:nvSpPr>
        <p:spPr bwMode="auto">
          <a:xfrm>
            <a:off x="479376" y="6525344"/>
            <a:ext cx="963265" cy="247214"/>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a:ln>
                  <a:noFill/>
                </a:ln>
                <a:solidFill>
                  <a:srgbClr val="00B0F0"/>
                </a:solidFill>
                <a:effectLst/>
                <a:latin typeface="Century Gothic" panose="020B0502020202020204" pitchFamily="34" charset="0"/>
              </a:rPr>
              <a:t>JAP </a:t>
            </a:r>
            <a:r>
              <a:rPr kumimoji="0" lang="de-DE" sz="1000" b="1" i="0" u="none" strike="noStrike" cap="none" normalizeH="0" baseline="0" dirty="0">
                <a:ln>
                  <a:noFill/>
                </a:ln>
                <a:solidFill>
                  <a:srgbClr val="00B0F0"/>
                </a:solidFill>
                <a:effectLst/>
                <a:latin typeface="Century Gothic" panose="020B0502020202020204" pitchFamily="34" charset="0"/>
              </a:rPr>
              <a:t>1 2025</a:t>
            </a:r>
          </a:p>
        </p:txBody>
      </p:sp>
      <p:pic>
        <p:nvPicPr>
          <p:cNvPr id="13" name="Grafik 12">
            <a:extLst>
              <a:ext uri="{FF2B5EF4-FFF2-40B4-BE49-F238E27FC236}">
                <a16:creationId xmlns:a16="http://schemas.microsoft.com/office/drawing/2014/main" id="{BEB029F8-1355-40ED-9CB9-B627F86005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376" y="639738"/>
            <a:ext cx="3608839" cy="505969"/>
          </a:xfrm>
          <a:prstGeom prst="rect">
            <a:avLst/>
          </a:prstGeom>
        </p:spPr>
      </p:pic>
      <p:sp>
        <p:nvSpPr>
          <p:cNvPr id="15" name="Rectangle 36">
            <a:extLst>
              <a:ext uri="{FF2B5EF4-FFF2-40B4-BE49-F238E27FC236}">
                <a16:creationId xmlns:a16="http://schemas.microsoft.com/office/drawing/2014/main" id="{C399DE04-B7C1-4947-AB78-E6D17D65CC6A}"/>
              </a:ext>
            </a:extLst>
          </p:cNvPr>
          <p:cNvSpPr txBox="1">
            <a:spLocks noChangeArrowheads="1"/>
          </p:cNvSpPr>
          <p:nvPr userDrawn="1"/>
        </p:nvSpPr>
        <p:spPr>
          <a:xfrm>
            <a:off x="8715308" y="6493381"/>
            <a:ext cx="1476602" cy="304800"/>
          </a:xfrm>
          <a:prstGeom prst="rect">
            <a:avLst/>
          </a:prstGeom>
          <a:ln/>
        </p:spPr>
        <p:txBody>
          <a:bodyPr/>
          <a:lstStyle>
            <a:defPPr>
              <a:defRPr lang="de-DE"/>
            </a:defPPr>
            <a:lvl1pPr marL="0" algn="l" defTabSz="914400" rtl="0" eaLnBrk="1" latinLnBrk="0" hangingPunct="1">
              <a:defRPr sz="1400" kern="1200">
                <a:solidFill>
                  <a:schemeClr val="tx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de-DE" b="0" dirty="0"/>
              <a:t>#HB0</a:t>
            </a:r>
            <a:fld id="{1890FA82-6544-4B4F-9B6A-83E4012516B7}" type="slidenum">
              <a:rPr lang="de-DE" b="0" smtClean="0"/>
              <a:pPr algn="r">
                <a:defRPr/>
              </a:pPr>
              <a:t>‹Nr.›</a:t>
            </a:fld>
            <a:endParaRPr lang="de-DE" b="0" dirty="0"/>
          </a:p>
        </p:txBody>
      </p:sp>
      <p:sp>
        <p:nvSpPr>
          <p:cNvPr id="16" name="Foliennummernplatzhalter 2">
            <a:extLst>
              <a:ext uri="{FF2B5EF4-FFF2-40B4-BE49-F238E27FC236}">
                <a16:creationId xmlns:a16="http://schemas.microsoft.com/office/drawing/2014/main" id="{03DF77D6-E7A1-44F4-AD30-562BAE61E92E}"/>
              </a:ext>
            </a:extLst>
          </p:cNvPr>
          <p:cNvSpPr txBox="1">
            <a:spLocks/>
          </p:cNvSpPr>
          <p:nvPr userDrawn="1"/>
        </p:nvSpPr>
        <p:spPr bwMode="auto">
          <a:xfrm>
            <a:off x="479425" y="6464660"/>
            <a:ext cx="961072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defRPr/>
            </a:pPr>
            <a:r>
              <a:rPr lang="de-DE" altLang="de-DE" sz="800" dirty="0">
                <a:latin typeface="Century Gothic" panose="020B0502020202020204" pitchFamily="34" charset="0"/>
              </a:rPr>
              <a:t>Jahresabschlussprüfung </a:t>
            </a:r>
            <a:r>
              <a:rPr lang="de-DE" altLang="de-DE" sz="800" b="0" dirty="0">
                <a:latin typeface="Century Gothic" panose="020B0502020202020204" pitchFamily="34" charset="0"/>
              </a:rPr>
              <a:t>1  | </a:t>
            </a:r>
            <a:r>
              <a:rPr lang="de-DE" altLang="de-DE" sz="800" dirty="0">
                <a:latin typeface="Century Gothic" panose="020B0502020202020204" pitchFamily="34" charset="0"/>
              </a:rPr>
              <a:t>Grundlagen Prüfung JA (Einsteiger)</a:t>
            </a:r>
            <a:endParaRPr lang="de-DE" altLang="de-DE" sz="800" i="0" dirty="0">
              <a:latin typeface="Century Gothic" panose="020B0502020202020204" pitchFamily="34" charset="0"/>
            </a:endParaRPr>
          </a:p>
        </p:txBody>
      </p:sp>
    </p:spTree>
    <p:extLst>
      <p:ext uri="{BB962C8B-B14F-4D97-AF65-F5344CB8AC3E}">
        <p14:creationId xmlns:p14="http://schemas.microsoft.com/office/powerpoint/2010/main" val="1972346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0544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2198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499368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3549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3854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064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Kapiteltrenner1">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4125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iagramm groß + Head">
    <p:spTree>
      <p:nvGrpSpPr>
        <p:cNvPr id="1" name=""/>
        <p:cNvGrpSpPr/>
        <p:nvPr/>
      </p:nvGrpSpPr>
      <p:grpSpPr>
        <a:xfrm>
          <a:off x="0" y="0"/>
          <a:ext cx="0" cy="0"/>
          <a:chOff x="0" y="0"/>
          <a:chExt cx="0" cy="0"/>
        </a:xfrm>
      </p:grpSpPr>
      <p:sp>
        <p:nvSpPr>
          <p:cNvPr id="8" name="Textplatzhalter 7"/>
          <p:cNvSpPr>
            <a:spLocks noGrp="1"/>
          </p:cNvSpPr>
          <p:nvPr>
            <p:ph type="body" sz="quarter" idx="13"/>
          </p:nvPr>
        </p:nvSpPr>
        <p:spPr>
          <a:xfrm>
            <a:off x="480000" y="288000"/>
            <a:ext cx="8352000" cy="180000"/>
          </a:xfrm>
        </p:spPr>
        <p:txBody>
          <a:bodyPr>
            <a:normAutofit/>
          </a:bodyPr>
          <a:lstStyle>
            <a:lvl1pPr>
              <a:defRPr sz="1000"/>
            </a:lvl1pPr>
          </a:lstStyle>
          <a:p>
            <a:pPr lvl="0"/>
            <a:r>
              <a:rPr lang="de-DE" dirty="0"/>
              <a:t>Textmasterformat bearbeiten</a:t>
            </a:r>
          </a:p>
        </p:txBody>
      </p:sp>
    </p:spTree>
    <p:extLst>
      <p:ext uri="{BB962C8B-B14F-4D97-AF65-F5344CB8AC3E}">
        <p14:creationId xmlns:p14="http://schemas.microsoft.com/office/powerpoint/2010/main" val="2864735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Kapiteltrenner1">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9009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4_Kapiteltrenner1">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75222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5_Kapiteltrenner1">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9028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6_Kapiteltrenner1">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69668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7_Kapiteltrenner1">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3907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8_Kapiteltrenner1">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3870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el und Inhalt 1sp">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64781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cxnSp>
        <p:nvCxnSpPr>
          <p:cNvPr id="10" name="Gerade Verbindung 10">
            <a:extLst>
              <a:ext uri="{FF2B5EF4-FFF2-40B4-BE49-F238E27FC236}">
                <a16:creationId xmlns:a16="http://schemas.microsoft.com/office/drawing/2014/main" id="{9BB361AB-A55C-4ECF-8BE3-7FBBB3BA7E17}"/>
              </a:ext>
            </a:extLst>
          </p:cNvPr>
          <p:cNvCxnSpPr/>
          <p:nvPr userDrawn="1"/>
        </p:nvCxnSpPr>
        <p:spPr>
          <a:xfrm>
            <a:off x="481013" y="6408738"/>
            <a:ext cx="9610725" cy="1587"/>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 name="Gerade Verbindung 7">
            <a:extLst>
              <a:ext uri="{FF2B5EF4-FFF2-40B4-BE49-F238E27FC236}">
                <a16:creationId xmlns:a16="http://schemas.microsoft.com/office/drawing/2014/main" id="{2864DEEB-AB19-421E-BD7A-195152D6BE0B}"/>
              </a:ext>
            </a:extLst>
          </p:cNvPr>
          <p:cNvCxnSpPr/>
          <p:nvPr userDrawn="1"/>
        </p:nvCxnSpPr>
        <p:spPr>
          <a:xfrm>
            <a:off x="481013" y="479425"/>
            <a:ext cx="9610725" cy="1588"/>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 name="Rechteck 11">
            <a:extLst>
              <a:ext uri="{FF2B5EF4-FFF2-40B4-BE49-F238E27FC236}">
                <a16:creationId xmlns:a16="http://schemas.microsoft.com/office/drawing/2014/main" id="{E1F10E0D-9736-4830-8920-A04426C5D730}"/>
              </a:ext>
            </a:extLst>
          </p:cNvPr>
          <p:cNvSpPr/>
          <p:nvPr userDrawn="1"/>
        </p:nvSpPr>
        <p:spPr bwMode="auto">
          <a:xfrm>
            <a:off x="479376" y="6525344"/>
            <a:ext cx="963265" cy="247214"/>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a:ln>
                  <a:noFill/>
                </a:ln>
                <a:solidFill>
                  <a:srgbClr val="00B0F0"/>
                </a:solidFill>
                <a:effectLst/>
                <a:latin typeface="Century Gothic" panose="020B0502020202020204" pitchFamily="34" charset="0"/>
              </a:rPr>
              <a:t>JAP </a:t>
            </a:r>
            <a:r>
              <a:rPr kumimoji="0" lang="de-DE" sz="1000" b="1" i="0" u="none" strike="noStrike" cap="none" normalizeH="0" baseline="0" dirty="0">
                <a:ln>
                  <a:noFill/>
                </a:ln>
                <a:solidFill>
                  <a:srgbClr val="00B0F0"/>
                </a:solidFill>
                <a:effectLst/>
                <a:latin typeface="Century Gothic" panose="020B0502020202020204" pitchFamily="34" charset="0"/>
              </a:rPr>
              <a:t>1 2025</a:t>
            </a:r>
          </a:p>
        </p:txBody>
      </p:sp>
      <p:pic>
        <p:nvPicPr>
          <p:cNvPr id="13" name="Grafik 12">
            <a:extLst>
              <a:ext uri="{FF2B5EF4-FFF2-40B4-BE49-F238E27FC236}">
                <a16:creationId xmlns:a16="http://schemas.microsoft.com/office/drawing/2014/main" id="{BEB029F8-1355-40ED-9CB9-B627F86005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376" y="639738"/>
            <a:ext cx="3608839" cy="505969"/>
          </a:xfrm>
          <a:prstGeom prst="rect">
            <a:avLst/>
          </a:prstGeom>
        </p:spPr>
      </p:pic>
      <p:sp>
        <p:nvSpPr>
          <p:cNvPr id="15" name="Rectangle 36">
            <a:extLst>
              <a:ext uri="{FF2B5EF4-FFF2-40B4-BE49-F238E27FC236}">
                <a16:creationId xmlns:a16="http://schemas.microsoft.com/office/drawing/2014/main" id="{C399DE04-B7C1-4947-AB78-E6D17D65CC6A}"/>
              </a:ext>
            </a:extLst>
          </p:cNvPr>
          <p:cNvSpPr txBox="1">
            <a:spLocks noChangeArrowheads="1"/>
          </p:cNvSpPr>
          <p:nvPr userDrawn="1"/>
        </p:nvSpPr>
        <p:spPr>
          <a:xfrm>
            <a:off x="8715308" y="6493381"/>
            <a:ext cx="1476602" cy="304800"/>
          </a:xfrm>
          <a:prstGeom prst="rect">
            <a:avLst/>
          </a:prstGeom>
          <a:ln/>
        </p:spPr>
        <p:txBody>
          <a:bodyPr/>
          <a:lstStyle>
            <a:defPPr>
              <a:defRPr lang="de-DE"/>
            </a:defPPr>
            <a:lvl1pPr marL="0" algn="l" defTabSz="914400" rtl="0" eaLnBrk="1" latinLnBrk="0" hangingPunct="1">
              <a:defRPr sz="1400" kern="1200">
                <a:solidFill>
                  <a:schemeClr val="tx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de-DE" b="0" dirty="0"/>
              <a:t>#HB00</a:t>
            </a:r>
            <a:fld id="{1890FA82-6544-4B4F-9B6A-83E4012516B7}" type="slidenum">
              <a:rPr lang="de-DE" b="0" smtClean="0"/>
              <a:pPr algn="r">
                <a:defRPr/>
              </a:pPr>
              <a:t>‹Nr.›</a:t>
            </a:fld>
            <a:endParaRPr lang="de-DE" b="0" dirty="0"/>
          </a:p>
        </p:txBody>
      </p:sp>
      <p:sp>
        <p:nvSpPr>
          <p:cNvPr id="16" name="Foliennummernplatzhalter 2">
            <a:extLst>
              <a:ext uri="{FF2B5EF4-FFF2-40B4-BE49-F238E27FC236}">
                <a16:creationId xmlns:a16="http://schemas.microsoft.com/office/drawing/2014/main" id="{03DF77D6-E7A1-44F4-AD30-562BAE61E92E}"/>
              </a:ext>
            </a:extLst>
          </p:cNvPr>
          <p:cNvSpPr txBox="1">
            <a:spLocks/>
          </p:cNvSpPr>
          <p:nvPr userDrawn="1"/>
        </p:nvSpPr>
        <p:spPr bwMode="auto">
          <a:xfrm>
            <a:off x="479425" y="6464660"/>
            <a:ext cx="961072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defRPr/>
            </a:pPr>
            <a:r>
              <a:rPr lang="de-DE" altLang="de-DE" sz="800" dirty="0">
                <a:latin typeface="Century Gothic" panose="020B0502020202020204" pitchFamily="34" charset="0"/>
              </a:rPr>
              <a:t>Jahresabschlussprüfung </a:t>
            </a:r>
            <a:r>
              <a:rPr lang="de-DE" altLang="de-DE" sz="800" b="0" dirty="0">
                <a:latin typeface="Century Gothic" panose="020B0502020202020204" pitchFamily="34" charset="0"/>
              </a:rPr>
              <a:t>1  | </a:t>
            </a:r>
            <a:r>
              <a:rPr lang="de-DE" altLang="de-DE" sz="800" dirty="0">
                <a:latin typeface="Century Gothic" panose="020B0502020202020204" pitchFamily="34" charset="0"/>
              </a:rPr>
              <a:t>Grundlagen Prüfung JA (Einsteiger)</a:t>
            </a:r>
            <a:endParaRPr lang="de-DE" altLang="de-DE" sz="800" i="0" dirty="0">
              <a:latin typeface="Century Gothic" panose="020B0502020202020204" pitchFamily="34" charset="0"/>
            </a:endParaRPr>
          </a:p>
        </p:txBody>
      </p:sp>
    </p:spTree>
    <p:extLst>
      <p:ext uri="{BB962C8B-B14F-4D97-AF65-F5344CB8AC3E}">
        <p14:creationId xmlns:p14="http://schemas.microsoft.com/office/powerpoint/2010/main" val="822907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el und Inhalt">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F2879D57-9DE1-4067-939A-4311B72F88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52000" y="226800"/>
            <a:ext cx="1938532" cy="275540"/>
          </a:xfrm>
          <a:prstGeom prst="rect">
            <a:avLst/>
          </a:prstGeom>
        </p:spPr>
      </p:pic>
    </p:spTree>
    <p:extLst>
      <p:ext uri="{BB962C8B-B14F-4D97-AF65-F5344CB8AC3E}">
        <p14:creationId xmlns:p14="http://schemas.microsoft.com/office/powerpoint/2010/main" val="22364244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cxnSp>
        <p:nvCxnSpPr>
          <p:cNvPr id="10" name="Gerade Verbindung 10">
            <a:extLst>
              <a:ext uri="{FF2B5EF4-FFF2-40B4-BE49-F238E27FC236}">
                <a16:creationId xmlns:a16="http://schemas.microsoft.com/office/drawing/2014/main" id="{9BB361AB-A55C-4ECF-8BE3-7FBBB3BA7E17}"/>
              </a:ext>
            </a:extLst>
          </p:cNvPr>
          <p:cNvCxnSpPr/>
          <p:nvPr userDrawn="1"/>
        </p:nvCxnSpPr>
        <p:spPr>
          <a:xfrm>
            <a:off x="481013" y="6408738"/>
            <a:ext cx="9610725" cy="1587"/>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 name="Gerade Verbindung 7">
            <a:extLst>
              <a:ext uri="{FF2B5EF4-FFF2-40B4-BE49-F238E27FC236}">
                <a16:creationId xmlns:a16="http://schemas.microsoft.com/office/drawing/2014/main" id="{2864DEEB-AB19-421E-BD7A-195152D6BE0B}"/>
              </a:ext>
            </a:extLst>
          </p:cNvPr>
          <p:cNvCxnSpPr/>
          <p:nvPr userDrawn="1"/>
        </p:nvCxnSpPr>
        <p:spPr>
          <a:xfrm>
            <a:off x="481013" y="479425"/>
            <a:ext cx="9610725" cy="1588"/>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 name="Rechteck 11">
            <a:extLst>
              <a:ext uri="{FF2B5EF4-FFF2-40B4-BE49-F238E27FC236}">
                <a16:creationId xmlns:a16="http://schemas.microsoft.com/office/drawing/2014/main" id="{E1F10E0D-9736-4830-8920-A04426C5D730}"/>
              </a:ext>
            </a:extLst>
          </p:cNvPr>
          <p:cNvSpPr/>
          <p:nvPr userDrawn="1"/>
        </p:nvSpPr>
        <p:spPr bwMode="auto">
          <a:xfrm>
            <a:off x="479376" y="6525344"/>
            <a:ext cx="963265" cy="247214"/>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a:ln>
                  <a:noFill/>
                </a:ln>
                <a:solidFill>
                  <a:srgbClr val="00B0F0"/>
                </a:solidFill>
                <a:effectLst/>
                <a:latin typeface="Century Gothic" panose="020B0502020202020204" pitchFamily="34" charset="0"/>
              </a:rPr>
              <a:t>JAP </a:t>
            </a:r>
            <a:r>
              <a:rPr kumimoji="0" lang="de-DE" sz="1000" b="1" i="0" u="none" strike="noStrike" cap="none" normalizeH="0" baseline="0" dirty="0">
                <a:ln>
                  <a:noFill/>
                </a:ln>
                <a:solidFill>
                  <a:srgbClr val="00B0F0"/>
                </a:solidFill>
                <a:effectLst/>
                <a:latin typeface="Century Gothic" panose="020B0502020202020204" pitchFamily="34" charset="0"/>
              </a:rPr>
              <a:t>1 2025</a:t>
            </a:r>
          </a:p>
        </p:txBody>
      </p:sp>
      <p:pic>
        <p:nvPicPr>
          <p:cNvPr id="13" name="Grafik 12">
            <a:extLst>
              <a:ext uri="{FF2B5EF4-FFF2-40B4-BE49-F238E27FC236}">
                <a16:creationId xmlns:a16="http://schemas.microsoft.com/office/drawing/2014/main" id="{BEB029F8-1355-40ED-9CB9-B627F86005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376" y="639738"/>
            <a:ext cx="3608839" cy="505969"/>
          </a:xfrm>
          <a:prstGeom prst="rect">
            <a:avLst/>
          </a:prstGeom>
        </p:spPr>
      </p:pic>
      <p:sp>
        <p:nvSpPr>
          <p:cNvPr id="15" name="Rectangle 36">
            <a:extLst>
              <a:ext uri="{FF2B5EF4-FFF2-40B4-BE49-F238E27FC236}">
                <a16:creationId xmlns:a16="http://schemas.microsoft.com/office/drawing/2014/main" id="{C399DE04-B7C1-4947-AB78-E6D17D65CC6A}"/>
              </a:ext>
            </a:extLst>
          </p:cNvPr>
          <p:cNvSpPr txBox="1">
            <a:spLocks noChangeArrowheads="1"/>
          </p:cNvSpPr>
          <p:nvPr userDrawn="1"/>
        </p:nvSpPr>
        <p:spPr>
          <a:xfrm>
            <a:off x="8715308" y="6493381"/>
            <a:ext cx="1476602" cy="304800"/>
          </a:xfrm>
          <a:prstGeom prst="rect">
            <a:avLst/>
          </a:prstGeom>
          <a:ln/>
        </p:spPr>
        <p:txBody>
          <a:bodyPr/>
          <a:lstStyle>
            <a:defPPr>
              <a:defRPr lang="de-DE"/>
            </a:defPPr>
            <a:lvl1pPr marL="0" algn="l" defTabSz="914400" rtl="0" eaLnBrk="1" latinLnBrk="0" hangingPunct="1">
              <a:defRPr sz="1400" kern="1200">
                <a:solidFill>
                  <a:schemeClr val="tx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de-DE" b="0"/>
              <a:t>#HB000</a:t>
            </a:r>
            <a:fld id="{1890FA82-6544-4B4F-9B6A-83E4012516B7}" type="slidenum">
              <a:rPr lang="de-DE" b="0" smtClean="0"/>
              <a:pPr algn="r">
                <a:defRPr/>
              </a:pPr>
              <a:t>‹Nr.›</a:t>
            </a:fld>
            <a:endParaRPr lang="de-DE" b="0" dirty="0"/>
          </a:p>
        </p:txBody>
      </p:sp>
      <p:sp>
        <p:nvSpPr>
          <p:cNvPr id="14" name="Foliennummernplatzhalter 2">
            <a:extLst>
              <a:ext uri="{FF2B5EF4-FFF2-40B4-BE49-F238E27FC236}">
                <a16:creationId xmlns:a16="http://schemas.microsoft.com/office/drawing/2014/main" id="{46AEB418-6E16-487A-8CAC-9887985A0614}"/>
              </a:ext>
            </a:extLst>
          </p:cNvPr>
          <p:cNvSpPr txBox="1">
            <a:spLocks/>
          </p:cNvSpPr>
          <p:nvPr userDrawn="1"/>
        </p:nvSpPr>
        <p:spPr bwMode="auto">
          <a:xfrm>
            <a:off x="479425" y="6464660"/>
            <a:ext cx="961072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defRPr/>
            </a:pPr>
            <a:r>
              <a:rPr lang="de-DE" altLang="de-DE" sz="800" dirty="0">
                <a:latin typeface="Century Gothic" panose="020B0502020202020204" pitchFamily="34" charset="0"/>
              </a:rPr>
              <a:t>Jahresabschlussprüfung </a:t>
            </a:r>
            <a:r>
              <a:rPr lang="de-DE" altLang="de-DE" sz="800" b="0" dirty="0">
                <a:latin typeface="Century Gothic" panose="020B0502020202020204" pitchFamily="34" charset="0"/>
              </a:rPr>
              <a:t>1  | </a:t>
            </a:r>
            <a:r>
              <a:rPr lang="de-DE" altLang="de-DE" sz="800" dirty="0">
                <a:latin typeface="Century Gothic" panose="020B0502020202020204" pitchFamily="34" charset="0"/>
              </a:rPr>
              <a:t>Grundlagen Prüfung JA (Einsteiger)</a:t>
            </a:r>
            <a:endParaRPr lang="de-DE" altLang="de-DE" sz="800" i="0" dirty="0">
              <a:latin typeface="Century Gothic" panose="020B0502020202020204" pitchFamily="34" charset="0"/>
            </a:endParaRPr>
          </a:p>
        </p:txBody>
      </p:sp>
    </p:spTree>
    <p:extLst>
      <p:ext uri="{BB962C8B-B14F-4D97-AF65-F5344CB8AC3E}">
        <p14:creationId xmlns:p14="http://schemas.microsoft.com/office/powerpoint/2010/main" val="4243746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91973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4941189"/>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1.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F640D4AD-E890-4CC1-886F-3E14576421D0}"/>
              </a:ext>
            </a:extLst>
          </p:cNvPr>
          <p:cNvSpPr>
            <a:spLocks noGrp="1"/>
          </p:cNvSpPr>
          <p:nvPr>
            <p:ph type="title"/>
          </p:nvPr>
        </p:nvSpPr>
        <p:spPr bwMode="auto">
          <a:xfrm>
            <a:off x="481013" y="720725"/>
            <a:ext cx="112299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de-DE"/>
              <a:t>Titelmasterformat durch Klicken bearbeiten</a:t>
            </a:r>
          </a:p>
        </p:txBody>
      </p:sp>
      <p:sp>
        <p:nvSpPr>
          <p:cNvPr id="1027" name="Textplatzhalter 2">
            <a:extLst>
              <a:ext uri="{FF2B5EF4-FFF2-40B4-BE49-F238E27FC236}">
                <a16:creationId xmlns:a16="http://schemas.microsoft.com/office/drawing/2014/main" id="{47CAD1B0-ACA1-43AA-BE07-9B8CC6723ABE}"/>
              </a:ext>
            </a:extLst>
          </p:cNvPr>
          <p:cNvSpPr>
            <a:spLocks noGrp="1"/>
          </p:cNvSpPr>
          <p:nvPr>
            <p:ph type="body" idx="1"/>
          </p:nvPr>
        </p:nvSpPr>
        <p:spPr bwMode="auto">
          <a:xfrm>
            <a:off x="477838" y="1438275"/>
            <a:ext cx="9598025" cy="406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cxnSp>
        <p:nvCxnSpPr>
          <p:cNvPr id="8" name="Gerade Verbindung 7">
            <a:extLst>
              <a:ext uri="{FF2B5EF4-FFF2-40B4-BE49-F238E27FC236}">
                <a16:creationId xmlns:a16="http://schemas.microsoft.com/office/drawing/2014/main" id="{BCCF6C06-A776-42F9-8273-4AE2975A0A85}"/>
              </a:ext>
            </a:extLst>
          </p:cNvPr>
          <p:cNvCxnSpPr/>
          <p:nvPr/>
        </p:nvCxnSpPr>
        <p:spPr>
          <a:xfrm>
            <a:off x="481013" y="479425"/>
            <a:ext cx="9610725" cy="1588"/>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Gerade Verbindung 10">
            <a:extLst>
              <a:ext uri="{FF2B5EF4-FFF2-40B4-BE49-F238E27FC236}">
                <a16:creationId xmlns:a16="http://schemas.microsoft.com/office/drawing/2014/main" id="{A5756AAC-060F-4011-A89C-BAB4F0D89398}"/>
              </a:ext>
            </a:extLst>
          </p:cNvPr>
          <p:cNvCxnSpPr/>
          <p:nvPr userDrawn="1"/>
        </p:nvCxnSpPr>
        <p:spPr>
          <a:xfrm>
            <a:off x="481013" y="6408738"/>
            <a:ext cx="9610725" cy="1587"/>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876DDA7E-244F-4481-8A73-37A25BAD4731}"/>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152000" y="226800"/>
            <a:ext cx="1938532" cy="275540"/>
          </a:xfrm>
          <a:prstGeom prst="rect">
            <a:avLst/>
          </a:prstGeom>
        </p:spPr>
      </p:pic>
      <p:sp>
        <p:nvSpPr>
          <p:cNvPr id="13" name="Rechteck 12">
            <a:extLst>
              <a:ext uri="{FF2B5EF4-FFF2-40B4-BE49-F238E27FC236}">
                <a16:creationId xmlns:a16="http://schemas.microsoft.com/office/drawing/2014/main" id="{59B5DF1C-F9EE-4221-9547-DFD27264B02D}"/>
              </a:ext>
            </a:extLst>
          </p:cNvPr>
          <p:cNvSpPr/>
          <p:nvPr userDrawn="1"/>
        </p:nvSpPr>
        <p:spPr bwMode="auto">
          <a:xfrm>
            <a:off x="479376" y="6525344"/>
            <a:ext cx="963265" cy="247214"/>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a:ln>
                  <a:noFill/>
                </a:ln>
                <a:solidFill>
                  <a:srgbClr val="00B0F0"/>
                </a:solidFill>
                <a:effectLst/>
                <a:latin typeface="Century Gothic" panose="020B0502020202020204" pitchFamily="34" charset="0"/>
              </a:rPr>
              <a:t>JAP </a:t>
            </a:r>
            <a:r>
              <a:rPr kumimoji="0" lang="de-DE" sz="1000" b="1" i="0" u="none" strike="noStrike" cap="none" normalizeH="0" baseline="0" dirty="0">
                <a:ln>
                  <a:noFill/>
                </a:ln>
                <a:solidFill>
                  <a:srgbClr val="00B0F0"/>
                </a:solidFill>
                <a:effectLst/>
                <a:latin typeface="Century Gothic" panose="020B0502020202020204" pitchFamily="34" charset="0"/>
              </a:rPr>
              <a:t>1 2025</a:t>
            </a:r>
          </a:p>
        </p:txBody>
      </p:sp>
      <p:sp>
        <p:nvSpPr>
          <p:cNvPr id="14" name="Rectangle 36">
            <a:extLst>
              <a:ext uri="{FF2B5EF4-FFF2-40B4-BE49-F238E27FC236}">
                <a16:creationId xmlns:a16="http://schemas.microsoft.com/office/drawing/2014/main" id="{C4B02226-3822-4F0D-BBD8-B8CF0AD95BA8}"/>
              </a:ext>
            </a:extLst>
          </p:cNvPr>
          <p:cNvSpPr txBox="1">
            <a:spLocks noChangeArrowheads="1"/>
          </p:cNvSpPr>
          <p:nvPr userDrawn="1"/>
        </p:nvSpPr>
        <p:spPr>
          <a:xfrm>
            <a:off x="8715308" y="6525343"/>
            <a:ext cx="1374842" cy="272837"/>
          </a:xfrm>
          <a:prstGeom prst="rect">
            <a:avLst/>
          </a:prstGeom>
          <a:ln/>
        </p:spPr>
        <p:txBody>
          <a:bodyPr lIns="0" tIns="0" rIns="0" bIns="0"/>
          <a:lstStyle>
            <a:defPPr>
              <a:defRPr lang="de-DE"/>
            </a:defPPr>
            <a:lvl1pPr marL="0" algn="l" defTabSz="914400" rtl="0" eaLnBrk="1" latinLnBrk="0" hangingPunct="1">
              <a:defRPr sz="1400" kern="1200">
                <a:solidFill>
                  <a:schemeClr val="tx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de-DE" b="0" dirty="0"/>
              <a:t>#HB0</a:t>
            </a:r>
            <a:fld id="{1890FA82-6544-4B4F-9B6A-83E4012516B7}" type="slidenum">
              <a:rPr lang="de-DE" b="0" smtClean="0"/>
              <a:pPr algn="r">
                <a:defRPr/>
              </a:pPr>
              <a:t>‹Nr.›</a:t>
            </a:fld>
            <a:endParaRPr lang="de-DE" b="0" dirty="0"/>
          </a:p>
        </p:txBody>
      </p:sp>
      <p:sp>
        <p:nvSpPr>
          <p:cNvPr id="15" name="Foliennummernplatzhalter 2">
            <a:extLst>
              <a:ext uri="{FF2B5EF4-FFF2-40B4-BE49-F238E27FC236}">
                <a16:creationId xmlns:a16="http://schemas.microsoft.com/office/drawing/2014/main" id="{247E4809-1750-4FC5-A1EB-541E2769FEA4}"/>
              </a:ext>
            </a:extLst>
          </p:cNvPr>
          <p:cNvSpPr txBox="1">
            <a:spLocks/>
          </p:cNvSpPr>
          <p:nvPr userDrawn="1"/>
        </p:nvSpPr>
        <p:spPr bwMode="auto">
          <a:xfrm>
            <a:off x="479425" y="6464660"/>
            <a:ext cx="961072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defRPr/>
            </a:pPr>
            <a:r>
              <a:rPr lang="de-DE" altLang="de-DE" sz="800" dirty="0">
                <a:latin typeface="Century Gothic" panose="020B0502020202020204" pitchFamily="34" charset="0"/>
              </a:rPr>
              <a:t>Jahresabschlussprüfung </a:t>
            </a:r>
            <a:r>
              <a:rPr lang="de-DE" altLang="de-DE" sz="800" b="0" dirty="0">
                <a:latin typeface="Century Gothic" panose="020B0502020202020204" pitchFamily="34" charset="0"/>
              </a:rPr>
              <a:t>1  | </a:t>
            </a:r>
            <a:r>
              <a:rPr lang="de-DE" altLang="de-DE" sz="800" dirty="0">
                <a:latin typeface="Century Gothic" panose="020B0502020202020204" pitchFamily="34" charset="0"/>
              </a:rPr>
              <a:t>Grundlagen Prüfung JA (Einsteiger)</a:t>
            </a:r>
            <a:endParaRPr lang="de-DE" altLang="de-DE" sz="800" i="0" dirty="0">
              <a:latin typeface="Century Gothic" panose="020B0502020202020204" pitchFamily="34" charset="0"/>
            </a:endParaRPr>
          </a:p>
        </p:txBody>
      </p:sp>
    </p:spTree>
  </p:cSld>
  <p:clrMap bg1="lt1" tx1="dk1" bg2="lt2" tx2="dk2" accent1="accent1" accent2="accent2" accent3="accent3" accent4="accent4" accent5="accent5" accent6="accent6" hlink="hlink" folHlink="folHlink"/>
  <p:sldLayoutIdLst>
    <p:sldLayoutId id="2147504040" r:id="rId1"/>
    <p:sldLayoutId id="2147504010" r:id="rId2"/>
    <p:sldLayoutId id="2147504011" r:id="rId3"/>
    <p:sldLayoutId id="2147504015" r:id="rId4"/>
    <p:sldLayoutId id="2147504016" r:id="rId5"/>
    <p:sldLayoutId id="2147504021" r:id="rId6"/>
    <p:sldLayoutId id="2147504022" r:id="rId7"/>
    <p:sldLayoutId id="2147504023" r:id="rId8"/>
    <p:sldLayoutId id="2147504024" r:id="rId9"/>
    <p:sldLayoutId id="2147504025" r:id="rId10"/>
    <p:sldLayoutId id="2147504026" r:id="rId11"/>
    <p:sldLayoutId id="2147504027" r:id="rId12"/>
    <p:sldLayoutId id="2147504028" r:id="rId13"/>
    <p:sldLayoutId id="2147504029" r:id="rId14"/>
    <p:sldLayoutId id="2147504030" r:id="rId15"/>
    <p:sldLayoutId id="2147504031" r:id="rId16"/>
  </p:sldLayoutIdLst>
  <p:hf hdr="0"/>
  <p:txStyles>
    <p:title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p:titleStyle>
    <p:body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9" name="Gerade Verbindung 7">
            <a:extLst>
              <a:ext uri="{FF2B5EF4-FFF2-40B4-BE49-F238E27FC236}">
                <a16:creationId xmlns:a16="http://schemas.microsoft.com/office/drawing/2014/main" id="{A7CCA3DD-47E1-46EF-9124-603D56A8526E}"/>
              </a:ext>
            </a:extLst>
          </p:cNvPr>
          <p:cNvCxnSpPr/>
          <p:nvPr userDrawn="1"/>
        </p:nvCxnSpPr>
        <p:spPr>
          <a:xfrm>
            <a:off x="481013" y="479425"/>
            <a:ext cx="9610725" cy="1588"/>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Gerade Verbindung 10">
            <a:extLst>
              <a:ext uri="{FF2B5EF4-FFF2-40B4-BE49-F238E27FC236}">
                <a16:creationId xmlns:a16="http://schemas.microsoft.com/office/drawing/2014/main" id="{25274CD7-4D4B-4DA7-AC12-D3C0EF54A4E3}"/>
              </a:ext>
            </a:extLst>
          </p:cNvPr>
          <p:cNvCxnSpPr/>
          <p:nvPr userDrawn="1"/>
        </p:nvCxnSpPr>
        <p:spPr>
          <a:xfrm>
            <a:off x="481013" y="6408738"/>
            <a:ext cx="9610725" cy="1587"/>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 name="Rectangle 36">
            <a:extLst>
              <a:ext uri="{FF2B5EF4-FFF2-40B4-BE49-F238E27FC236}">
                <a16:creationId xmlns:a16="http://schemas.microsoft.com/office/drawing/2014/main" id="{D2DE44B5-366D-4937-8061-F69D83151E5E}"/>
              </a:ext>
            </a:extLst>
          </p:cNvPr>
          <p:cNvSpPr txBox="1">
            <a:spLocks noChangeArrowheads="1"/>
          </p:cNvSpPr>
          <p:nvPr userDrawn="1"/>
        </p:nvSpPr>
        <p:spPr>
          <a:xfrm>
            <a:off x="8715308" y="6493381"/>
            <a:ext cx="1476602" cy="304800"/>
          </a:xfrm>
          <a:prstGeom prst="rect">
            <a:avLst/>
          </a:prstGeom>
          <a:ln/>
        </p:spPr>
        <p:txBody>
          <a:bodyPr/>
          <a:lstStyle>
            <a:defPPr>
              <a:defRPr lang="de-DE"/>
            </a:defPPr>
            <a:lvl1pPr marL="0" algn="l" defTabSz="914400" rtl="0" eaLnBrk="1" latinLnBrk="0" hangingPunct="1">
              <a:defRPr sz="1400" kern="1200">
                <a:solidFill>
                  <a:schemeClr val="tx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de-DE" b="0" dirty="0"/>
              <a:t>#HB00</a:t>
            </a:r>
            <a:fld id="{1890FA82-6544-4B4F-9B6A-83E4012516B7}" type="slidenum">
              <a:rPr lang="de-DE" b="0" smtClean="0"/>
              <a:pPr algn="r">
                <a:defRPr/>
              </a:pPr>
              <a:t>‹Nr.›</a:t>
            </a:fld>
            <a:endParaRPr lang="de-DE" b="0" dirty="0"/>
          </a:p>
        </p:txBody>
      </p:sp>
      <p:sp>
        <p:nvSpPr>
          <p:cNvPr id="15" name="Rechteck 14">
            <a:extLst>
              <a:ext uri="{FF2B5EF4-FFF2-40B4-BE49-F238E27FC236}">
                <a16:creationId xmlns:a16="http://schemas.microsoft.com/office/drawing/2014/main" id="{AAEA4306-E16E-4E7E-81B7-56EE6860EE35}"/>
              </a:ext>
            </a:extLst>
          </p:cNvPr>
          <p:cNvSpPr/>
          <p:nvPr userDrawn="1"/>
        </p:nvSpPr>
        <p:spPr bwMode="auto">
          <a:xfrm>
            <a:off x="479376" y="6525344"/>
            <a:ext cx="963265" cy="247214"/>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a:ln>
                  <a:noFill/>
                </a:ln>
                <a:solidFill>
                  <a:srgbClr val="00B0F0"/>
                </a:solidFill>
                <a:effectLst/>
                <a:latin typeface="Century Gothic" panose="020B0502020202020204" pitchFamily="34" charset="0"/>
              </a:rPr>
              <a:t>JAP </a:t>
            </a:r>
            <a:r>
              <a:rPr kumimoji="0" lang="de-DE" sz="1000" b="1" i="0" u="none" strike="noStrike" cap="none" normalizeH="0" baseline="0" dirty="0">
                <a:ln>
                  <a:noFill/>
                </a:ln>
                <a:solidFill>
                  <a:srgbClr val="00B0F0"/>
                </a:solidFill>
                <a:effectLst/>
                <a:latin typeface="Century Gothic" panose="020B0502020202020204" pitchFamily="34" charset="0"/>
              </a:rPr>
              <a:t>1 2025</a:t>
            </a:r>
          </a:p>
        </p:txBody>
      </p:sp>
      <p:sp>
        <p:nvSpPr>
          <p:cNvPr id="16" name="Foliennummernplatzhalter 2">
            <a:extLst>
              <a:ext uri="{FF2B5EF4-FFF2-40B4-BE49-F238E27FC236}">
                <a16:creationId xmlns:a16="http://schemas.microsoft.com/office/drawing/2014/main" id="{DE4E84A9-40F0-484B-BC08-0F18E399C712}"/>
              </a:ext>
            </a:extLst>
          </p:cNvPr>
          <p:cNvSpPr txBox="1">
            <a:spLocks/>
          </p:cNvSpPr>
          <p:nvPr userDrawn="1"/>
        </p:nvSpPr>
        <p:spPr bwMode="auto">
          <a:xfrm>
            <a:off x="479425" y="6464660"/>
            <a:ext cx="961072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defRPr/>
            </a:pPr>
            <a:r>
              <a:rPr lang="de-DE" altLang="de-DE" sz="800" dirty="0">
                <a:latin typeface="Century Gothic" panose="020B0502020202020204" pitchFamily="34" charset="0"/>
              </a:rPr>
              <a:t>Jahresabschlussprüfung </a:t>
            </a:r>
            <a:r>
              <a:rPr lang="de-DE" altLang="de-DE" sz="800" b="0" dirty="0">
                <a:latin typeface="Century Gothic" panose="020B0502020202020204" pitchFamily="34" charset="0"/>
              </a:rPr>
              <a:t>1  | </a:t>
            </a:r>
            <a:r>
              <a:rPr lang="de-DE" altLang="de-DE" sz="800" dirty="0">
                <a:latin typeface="Century Gothic" panose="020B0502020202020204" pitchFamily="34" charset="0"/>
              </a:rPr>
              <a:t>Grundlagen Prüfung JA (Einsteiger)</a:t>
            </a:r>
            <a:endParaRPr lang="de-DE" altLang="de-DE" sz="800" i="0" dirty="0">
              <a:latin typeface="Century Gothic" panose="020B0502020202020204" pitchFamily="34" charset="0"/>
            </a:endParaRPr>
          </a:p>
        </p:txBody>
      </p:sp>
    </p:spTree>
    <p:extLst>
      <p:ext uri="{BB962C8B-B14F-4D97-AF65-F5344CB8AC3E}">
        <p14:creationId xmlns:p14="http://schemas.microsoft.com/office/powerpoint/2010/main" val="4285160407"/>
      </p:ext>
    </p:extLst>
  </p:cSld>
  <p:clrMap bg1="lt1" tx1="dk1" bg2="lt2" tx2="dk2" accent1="accent1" accent2="accent2" accent3="accent3" accent4="accent4" accent5="accent5" accent6="accent6" hlink="hlink" folHlink="folHlink"/>
  <p:sldLayoutIdLst>
    <p:sldLayoutId id="2147504033" r:id="rId1"/>
    <p:sldLayoutId id="2147504034" r:id="rId2"/>
  </p:sldLayoutIdLst>
  <p:hf hdr="0"/>
  <p:txStyles>
    <p:title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p:titleStyle>
    <p:body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4BDC45FD-0DFE-4079-B7A7-C6C8C607D8C8}"/>
              </a:ext>
            </a:extLst>
          </p:cNvPr>
          <p:cNvSpPr>
            <a:spLocks noGrp="1"/>
          </p:cNvSpPr>
          <p:nvPr>
            <p:ph type="title"/>
          </p:nvPr>
        </p:nvSpPr>
        <p:spPr bwMode="auto">
          <a:xfrm>
            <a:off x="481013" y="720725"/>
            <a:ext cx="112299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de-DE"/>
              <a:t>Titelmasterformat durch Klicken bearbeiten</a:t>
            </a:r>
          </a:p>
        </p:txBody>
      </p:sp>
      <p:sp>
        <p:nvSpPr>
          <p:cNvPr id="1027" name="Textplatzhalter 2">
            <a:extLst>
              <a:ext uri="{FF2B5EF4-FFF2-40B4-BE49-F238E27FC236}">
                <a16:creationId xmlns:a16="http://schemas.microsoft.com/office/drawing/2014/main" id="{DBD83B6A-2506-4A4C-AD32-B67C717812FD}"/>
              </a:ext>
            </a:extLst>
          </p:cNvPr>
          <p:cNvSpPr>
            <a:spLocks noGrp="1"/>
          </p:cNvSpPr>
          <p:nvPr>
            <p:ph type="body" idx="1"/>
          </p:nvPr>
        </p:nvSpPr>
        <p:spPr bwMode="auto">
          <a:xfrm>
            <a:off x="477838" y="1438275"/>
            <a:ext cx="9598025" cy="406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de-DE" dirty="0"/>
              <a:t>Textmasterformat bearbeiten</a:t>
            </a:r>
          </a:p>
          <a:p>
            <a:pPr lvl="1"/>
            <a:r>
              <a:rPr lang="de-DE" altLang="de-DE" dirty="0"/>
              <a:t>Zweite Ebene</a:t>
            </a:r>
          </a:p>
          <a:p>
            <a:pPr lvl="2"/>
            <a:r>
              <a:rPr lang="de-DE" altLang="de-DE" dirty="0"/>
              <a:t>Dritte Ebene</a:t>
            </a:r>
          </a:p>
          <a:p>
            <a:pPr lvl="3"/>
            <a:r>
              <a:rPr lang="de-DE" altLang="de-DE" dirty="0"/>
              <a:t>Vierte Ebene</a:t>
            </a:r>
          </a:p>
          <a:p>
            <a:pPr lvl="4"/>
            <a:r>
              <a:rPr lang="de-DE" altLang="de-DE" dirty="0"/>
              <a:t>Fünfte Ebene</a:t>
            </a:r>
          </a:p>
        </p:txBody>
      </p:sp>
      <p:cxnSp>
        <p:nvCxnSpPr>
          <p:cNvPr id="9" name="Gerade Verbindung 7">
            <a:extLst>
              <a:ext uri="{FF2B5EF4-FFF2-40B4-BE49-F238E27FC236}">
                <a16:creationId xmlns:a16="http://schemas.microsoft.com/office/drawing/2014/main" id="{A7CCA3DD-47E1-46EF-9124-603D56A8526E}"/>
              </a:ext>
            </a:extLst>
          </p:cNvPr>
          <p:cNvCxnSpPr/>
          <p:nvPr userDrawn="1"/>
        </p:nvCxnSpPr>
        <p:spPr>
          <a:xfrm>
            <a:off x="481013" y="479425"/>
            <a:ext cx="9610725" cy="1588"/>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Gerade Verbindung 10">
            <a:extLst>
              <a:ext uri="{FF2B5EF4-FFF2-40B4-BE49-F238E27FC236}">
                <a16:creationId xmlns:a16="http://schemas.microsoft.com/office/drawing/2014/main" id="{25274CD7-4D4B-4DA7-AC12-D3C0EF54A4E3}"/>
              </a:ext>
            </a:extLst>
          </p:cNvPr>
          <p:cNvCxnSpPr/>
          <p:nvPr userDrawn="1"/>
        </p:nvCxnSpPr>
        <p:spPr>
          <a:xfrm>
            <a:off x="481013" y="6408738"/>
            <a:ext cx="9610725" cy="1587"/>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 name="Rectangle 36">
            <a:extLst>
              <a:ext uri="{FF2B5EF4-FFF2-40B4-BE49-F238E27FC236}">
                <a16:creationId xmlns:a16="http://schemas.microsoft.com/office/drawing/2014/main" id="{D2DE44B5-366D-4937-8061-F69D83151E5E}"/>
              </a:ext>
            </a:extLst>
          </p:cNvPr>
          <p:cNvSpPr txBox="1">
            <a:spLocks noChangeArrowheads="1"/>
          </p:cNvSpPr>
          <p:nvPr userDrawn="1"/>
        </p:nvSpPr>
        <p:spPr>
          <a:xfrm>
            <a:off x="8715308" y="6493381"/>
            <a:ext cx="1476602" cy="304800"/>
          </a:xfrm>
          <a:prstGeom prst="rect">
            <a:avLst/>
          </a:prstGeom>
          <a:ln/>
        </p:spPr>
        <p:txBody>
          <a:bodyPr/>
          <a:lstStyle>
            <a:defPPr>
              <a:defRPr lang="de-DE"/>
            </a:defPPr>
            <a:lvl1pPr marL="0" algn="l" defTabSz="914400" rtl="0" eaLnBrk="1" latinLnBrk="0" hangingPunct="1">
              <a:defRPr sz="1400" kern="1200">
                <a:solidFill>
                  <a:schemeClr val="tx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de-DE" b="0"/>
              <a:t>#HB000</a:t>
            </a:r>
            <a:fld id="{1890FA82-6544-4B4F-9B6A-83E4012516B7}" type="slidenum">
              <a:rPr lang="de-DE" b="0" smtClean="0"/>
              <a:pPr algn="r">
                <a:defRPr/>
              </a:pPr>
              <a:t>‹Nr.›</a:t>
            </a:fld>
            <a:endParaRPr lang="de-DE" b="0" dirty="0"/>
          </a:p>
        </p:txBody>
      </p:sp>
      <p:pic>
        <p:nvPicPr>
          <p:cNvPr id="11" name="Grafik 10">
            <a:extLst>
              <a:ext uri="{FF2B5EF4-FFF2-40B4-BE49-F238E27FC236}">
                <a16:creationId xmlns:a16="http://schemas.microsoft.com/office/drawing/2014/main" id="{A204BF01-4172-4A8F-B33A-ABA9987B027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152000" y="226800"/>
            <a:ext cx="1938532" cy="275540"/>
          </a:xfrm>
          <a:prstGeom prst="rect">
            <a:avLst/>
          </a:prstGeom>
        </p:spPr>
      </p:pic>
      <p:sp>
        <p:nvSpPr>
          <p:cNvPr id="15" name="Rechteck 14">
            <a:extLst>
              <a:ext uri="{FF2B5EF4-FFF2-40B4-BE49-F238E27FC236}">
                <a16:creationId xmlns:a16="http://schemas.microsoft.com/office/drawing/2014/main" id="{AAEA4306-E16E-4E7E-81B7-56EE6860EE35}"/>
              </a:ext>
            </a:extLst>
          </p:cNvPr>
          <p:cNvSpPr/>
          <p:nvPr userDrawn="1"/>
        </p:nvSpPr>
        <p:spPr bwMode="auto">
          <a:xfrm>
            <a:off x="479376" y="6525344"/>
            <a:ext cx="963265" cy="247214"/>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a:ln>
                  <a:noFill/>
                </a:ln>
                <a:solidFill>
                  <a:srgbClr val="00B0F0"/>
                </a:solidFill>
                <a:effectLst/>
                <a:latin typeface="Century Gothic" panose="020B0502020202020204" pitchFamily="34" charset="0"/>
              </a:rPr>
              <a:t>JAP </a:t>
            </a:r>
            <a:r>
              <a:rPr kumimoji="0" lang="de-DE" sz="1000" b="1" i="0" u="none" strike="noStrike" cap="none" normalizeH="0" baseline="0" dirty="0">
                <a:ln>
                  <a:noFill/>
                </a:ln>
                <a:solidFill>
                  <a:srgbClr val="00B0F0"/>
                </a:solidFill>
                <a:effectLst/>
                <a:latin typeface="Century Gothic" panose="020B0502020202020204" pitchFamily="34" charset="0"/>
              </a:rPr>
              <a:t>1 2025</a:t>
            </a:r>
          </a:p>
        </p:txBody>
      </p:sp>
      <p:sp>
        <p:nvSpPr>
          <p:cNvPr id="16" name="Foliennummernplatzhalter 2">
            <a:extLst>
              <a:ext uri="{FF2B5EF4-FFF2-40B4-BE49-F238E27FC236}">
                <a16:creationId xmlns:a16="http://schemas.microsoft.com/office/drawing/2014/main" id="{3B32B879-FCBF-443F-B038-6288605D4699}"/>
              </a:ext>
            </a:extLst>
          </p:cNvPr>
          <p:cNvSpPr txBox="1">
            <a:spLocks/>
          </p:cNvSpPr>
          <p:nvPr userDrawn="1"/>
        </p:nvSpPr>
        <p:spPr bwMode="auto">
          <a:xfrm>
            <a:off x="479425" y="6464660"/>
            <a:ext cx="961072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defRPr/>
            </a:pPr>
            <a:r>
              <a:rPr lang="de-DE" altLang="de-DE" sz="800" dirty="0">
                <a:latin typeface="Century Gothic" panose="020B0502020202020204" pitchFamily="34" charset="0"/>
              </a:rPr>
              <a:t>Jahresabschlussprüfung </a:t>
            </a:r>
            <a:r>
              <a:rPr lang="de-DE" altLang="de-DE" sz="800" b="0" dirty="0">
                <a:latin typeface="Century Gothic" panose="020B0502020202020204" pitchFamily="34" charset="0"/>
              </a:rPr>
              <a:t>1  | </a:t>
            </a:r>
            <a:r>
              <a:rPr lang="de-DE" altLang="de-DE" sz="800" dirty="0">
                <a:latin typeface="Century Gothic" panose="020B0502020202020204" pitchFamily="34" charset="0"/>
              </a:rPr>
              <a:t>Grundlagen Prüfung JA (Einsteiger)</a:t>
            </a:r>
            <a:endParaRPr lang="de-DE" altLang="de-DE" sz="800" i="0" dirty="0">
              <a:latin typeface="Century Gothic" panose="020B0502020202020204" pitchFamily="34" charset="0"/>
            </a:endParaRPr>
          </a:p>
        </p:txBody>
      </p:sp>
    </p:spTree>
    <p:extLst>
      <p:ext uri="{BB962C8B-B14F-4D97-AF65-F5344CB8AC3E}">
        <p14:creationId xmlns:p14="http://schemas.microsoft.com/office/powerpoint/2010/main" val="1303789170"/>
      </p:ext>
    </p:extLst>
  </p:cSld>
  <p:clrMap bg1="lt1" tx1="dk1" bg2="lt2" tx2="dk2" accent1="accent1" accent2="accent2" accent3="accent3" accent4="accent4" accent5="accent5" accent6="accent6" hlink="hlink" folHlink="folHlink"/>
  <p:sldLayoutIdLst>
    <p:sldLayoutId id="2147504037" r:id="rId1"/>
    <p:sldLayoutId id="2147504038" r:id="rId2"/>
    <p:sldLayoutId id="2147504039" r:id="rId3"/>
  </p:sldLayoutIdLst>
  <p:hf hdr="0"/>
  <p:txStyles>
    <p:title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p:titleStyle>
    <p:body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9.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0.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0.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0.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0.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0.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0.xml"/><Relationship Id="rId1" Type="http://schemas.openxmlformats.org/officeDocument/2006/relationships/themeOverride" Target="../theme/themeOverride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8.xml"/><Relationship Id="rId1" Type="http://schemas.openxmlformats.org/officeDocument/2006/relationships/themeOverride" Target="../theme/themeOverride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8.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2.xml"/><Relationship Id="rId1" Type="http://schemas.openxmlformats.org/officeDocument/2006/relationships/slideLayout" Target="../slideLayouts/slideLayout18.xml"/><Relationship Id="rId5" Type="http://schemas.openxmlformats.org/officeDocument/2006/relationships/image" Target="../media/image5.jpeg"/><Relationship Id="rId4" Type="http://schemas.microsoft.com/office/2007/relationships/hdphoto" Target="../media/hdphoto1.wdp"/></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6.xml"/><Relationship Id="rId1" Type="http://schemas.openxmlformats.org/officeDocument/2006/relationships/slideLayout" Target="../slideLayouts/slideLayout7.xml"/><Relationship Id="rId5" Type="http://schemas.openxmlformats.org/officeDocument/2006/relationships/image" Target="../media/image5.jpeg"/><Relationship Id="rId4" Type="http://schemas.microsoft.com/office/2007/relationships/hdphoto" Target="../media/hdphoto1.wdp"/></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8.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8.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8.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8.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0.xml"/><Relationship Id="rId1" Type="http://schemas.openxmlformats.org/officeDocument/2006/relationships/slideLayout" Target="../slideLayouts/slideLayout7.xml"/><Relationship Id="rId5" Type="http://schemas.openxmlformats.org/officeDocument/2006/relationships/image" Target="../media/image5.jpeg"/><Relationship Id="rId4" Type="http://schemas.microsoft.com/office/2007/relationships/hdphoto" Target="../media/hdphoto1.wdp"/></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8.xml"/></Relationships>
</file>

<file path=ppt/slides/_rels/slide1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8.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9.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8.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9.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9.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9.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9.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8.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9.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9.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9.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9.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8.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8.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9.xml"/><Relationship Id="rId1" Type="http://schemas.openxmlformats.org/officeDocument/2006/relationships/slideLayout" Target="../slideLayouts/slideLayout7.xml"/><Relationship Id="rId5" Type="http://schemas.openxmlformats.org/officeDocument/2006/relationships/image" Target="../media/image5.jpeg"/><Relationship Id="rId4" Type="http://schemas.microsoft.com/office/2007/relationships/hdphoto" Target="../media/hdphoto1.wdp"/></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5.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5.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5.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8.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9.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8.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9.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9.xml"/></Relationships>
</file>

<file path=ppt/slides/_rels/slide19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9.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9.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9.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9.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6.xml"/><Relationship Id="rId1" Type="http://schemas.openxmlformats.org/officeDocument/2006/relationships/slideLayout" Target="../slideLayouts/slideLayout7.xml"/><Relationship Id="rId5" Type="http://schemas.openxmlformats.org/officeDocument/2006/relationships/image" Target="../media/image5.jpeg"/><Relationship Id="rId4" Type="http://schemas.microsoft.com/office/2007/relationships/hdphoto" Target="../media/hdphoto1.wdp"/></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5.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4.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3.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4.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6.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4.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6.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4.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4.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3.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4.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4.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4.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4.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3.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4.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6.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4.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6.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4.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6.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6.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6.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4.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5.xml"/></Relationships>
</file>

<file path=ppt/slides/_rels/slide24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03.xml"/><Relationship Id="rId1" Type="http://schemas.openxmlformats.org/officeDocument/2006/relationships/slideLayout" Target="../slideLayouts/slideLayout5.xml"/><Relationship Id="rId4" Type="http://schemas.openxmlformats.org/officeDocument/2006/relationships/image" Target="../media/image10.emf"/></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5.xml"/><Relationship Id="rId1" Type="http://schemas.openxmlformats.org/officeDocument/2006/relationships/slideLayout" Target="../slideLayouts/slideLayout7.xml"/><Relationship Id="rId5" Type="http://schemas.openxmlformats.org/officeDocument/2006/relationships/image" Target="../media/image5.jpeg"/><Relationship Id="rId4" Type="http://schemas.microsoft.com/office/2007/relationships/hdphoto" Target="../media/hdphoto1.wdp"/></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1.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3.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10.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10.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5.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10.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6.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6.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6.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10.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8.xml"/><Relationship Id="rId1" Type="http://schemas.openxmlformats.org/officeDocument/2006/relationships/slideLayout" Target="../slideLayouts/slideLayout7.xml"/><Relationship Id="rId5" Type="http://schemas.openxmlformats.org/officeDocument/2006/relationships/image" Target="../media/image5.jpeg"/><Relationship Id="rId4" Type="http://schemas.microsoft.com/office/2007/relationships/hdphoto" Target="../media/hdphoto1.wdp"/></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1.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5.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5.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5.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6.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6.xml"/></Relationships>
</file>

<file path=ppt/slides/_rels/slide26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26.xml"/><Relationship Id="rId1" Type="http://schemas.openxmlformats.org/officeDocument/2006/relationships/slideLayout" Target="../slideLayouts/slideLayout6.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6.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5.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5.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5.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5.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5.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5.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5.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5.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5.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5.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6.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5.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5.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5.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5.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5.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5.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5.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5.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5.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5.xml"/></Relationships>
</file>

<file path=ppt/slides/_rels/slide288.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5.xml"/></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5.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5.xml"/></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5.xml"/></Relationships>
</file>

<file path=ppt/slides/_rels/slide293.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5.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256.xml"/><Relationship Id="rId1" Type="http://schemas.openxmlformats.org/officeDocument/2006/relationships/slideLayout" Target="../slideLayouts/slideLayout5.xml"/></Relationships>
</file>

<file path=ppt/slides/_rels/slide295.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5.xml"/></Relationships>
</file>

<file path=ppt/slides/_rels/slide296.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259.xml"/><Relationship Id="rId1" Type="http://schemas.openxmlformats.org/officeDocument/2006/relationships/slideLayout" Target="../slideLayouts/slideLayout5.xml"/></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5.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0.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5.xml"/></Relationships>
</file>

<file path=ppt/slides/_rels/slide301.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5.xml"/></Relationships>
</file>

<file path=ppt/slides/_rels/slide302.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5.xml"/></Relationships>
</file>

<file path=ppt/slides/_rels/slide303.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5.xml"/></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265.xml"/><Relationship Id="rId1" Type="http://schemas.openxmlformats.org/officeDocument/2006/relationships/slideLayout" Target="../slideLayouts/slideLayout5.xml"/></Relationships>
</file>

<file path=ppt/slides/_rels/slide305.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5.xml"/></Relationships>
</file>

<file path=ppt/slides/_rels/slide306.xml.rels><?xml version="1.0" encoding="UTF-8" standalone="yes"?>
<Relationships xmlns="http://schemas.openxmlformats.org/package/2006/relationships"><Relationship Id="rId2" Type="http://schemas.openxmlformats.org/officeDocument/2006/relationships/notesSlide" Target="../notesSlides/notesSlide267.xml"/><Relationship Id="rId1" Type="http://schemas.openxmlformats.org/officeDocument/2006/relationships/slideLayout" Target="../slideLayouts/slideLayout5.xml"/></Relationships>
</file>

<file path=ppt/slides/_rels/slide307.xml.rels><?xml version="1.0" encoding="UTF-8" standalone="yes"?>
<Relationships xmlns="http://schemas.openxmlformats.org/package/2006/relationships"><Relationship Id="rId2" Type="http://schemas.openxmlformats.org/officeDocument/2006/relationships/notesSlide" Target="../notesSlides/notesSlide268.xml"/><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9.xml"/><Relationship Id="rId1" Type="http://schemas.openxmlformats.org/officeDocument/2006/relationships/slideLayout" Target="../slideLayouts/slideLayout7.xml"/><Relationship Id="rId5" Type="http://schemas.openxmlformats.org/officeDocument/2006/relationships/image" Target="../media/image5.jpeg"/><Relationship Id="rId4" Type="http://schemas.microsoft.com/office/2007/relationships/hdphoto" Target="../media/hdphoto1.wdp"/></Relationships>
</file>

<file path=ppt/slides/_rels/slide309.xml.rels><?xml version="1.0" encoding="UTF-8" standalone="yes"?>
<Relationships xmlns="http://schemas.openxmlformats.org/package/2006/relationships"><Relationship Id="rId2" Type="http://schemas.openxmlformats.org/officeDocument/2006/relationships/notesSlide" Target="../notesSlides/notesSlide270.xml"/><Relationship Id="rId1" Type="http://schemas.openxmlformats.org/officeDocument/2006/relationships/slideLayout" Target="../slideLayouts/slideLayout1.xml"/></Relationships>
</file>

<file path=ppt/slides/_rels/slide310.xml.rels><?xml version="1.0" encoding="UTF-8" standalone="yes"?>
<Relationships xmlns="http://schemas.openxmlformats.org/package/2006/relationships"><Relationship Id="rId2" Type="http://schemas.openxmlformats.org/officeDocument/2006/relationships/notesSlide" Target="../notesSlides/notesSlide271.xml"/><Relationship Id="rId1" Type="http://schemas.openxmlformats.org/officeDocument/2006/relationships/slideLayout" Target="../slideLayouts/slideLayout3.xml"/></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272.xml"/><Relationship Id="rId1" Type="http://schemas.openxmlformats.org/officeDocument/2006/relationships/slideLayout" Target="../slideLayouts/slideLayout8.xml"/></Relationships>
</file>

<file path=ppt/slides/_rels/slide312.xml.rels><?xml version="1.0" encoding="UTF-8" standalone="yes"?>
<Relationships xmlns="http://schemas.openxmlformats.org/package/2006/relationships"><Relationship Id="rId2" Type="http://schemas.openxmlformats.org/officeDocument/2006/relationships/notesSlide" Target="../notesSlides/notesSlide273.xml"/><Relationship Id="rId1" Type="http://schemas.openxmlformats.org/officeDocument/2006/relationships/slideLayout" Target="../slideLayouts/slideLayout5.xml"/></Relationships>
</file>

<file path=ppt/slides/_rels/slide313.xml.rels><?xml version="1.0" encoding="UTF-8" standalone="yes"?>
<Relationships xmlns="http://schemas.openxmlformats.org/package/2006/relationships"><Relationship Id="rId2" Type="http://schemas.openxmlformats.org/officeDocument/2006/relationships/notesSlide" Target="../notesSlides/notesSlide274.xml"/><Relationship Id="rId1" Type="http://schemas.openxmlformats.org/officeDocument/2006/relationships/slideLayout" Target="../slideLayouts/slideLayout8.xml"/></Relationships>
</file>

<file path=ppt/slides/_rels/slide314.xml.rels><?xml version="1.0" encoding="UTF-8" standalone="yes"?>
<Relationships xmlns="http://schemas.openxmlformats.org/package/2006/relationships"><Relationship Id="rId2" Type="http://schemas.openxmlformats.org/officeDocument/2006/relationships/notesSlide" Target="../notesSlides/notesSlide275.xml"/><Relationship Id="rId1" Type="http://schemas.openxmlformats.org/officeDocument/2006/relationships/slideLayout" Target="../slideLayouts/slideLayout5.xml"/></Relationships>
</file>

<file path=ppt/slides/_rels/slide315.xml.rels><?xml version="1.0" encoding="UTF-8" standalone="yes"?>
<Relationships xmlns="http://schemas.openxmlformats.org/package/2006/relationships"><Relationship Id="rId2" Type="http://schemas.openxmlformats.org/officeDocument/2006/relationships/notesSlide" Target="../notesSlides/notesSlide276.xml"/><Relationship Id="rId1" Type="http://schemas.openxmlformats.org/officeDocument/2006/relationships/slideLayout" Target="../slideLayouts/slideLayout5.xml"/></Relationships>
</file>

<file path=ppt/slides/_rels/slide316.xml.rels><?xml version="1.0" encoding="UTF-8" standalone="yes"?>
<Relationships xmlns="http://schemas.openxmlformats.org/package/2006/relationships"><Relationship Id="rId2" Type="http://schemas.openxmlformats.org/officeDocument/2006/relationships/notesSlide" Target="../notesSlides/notesSlide277.xml"/><Relationship Id="rId1" Type="http://schemas.openxmlformats.org/officeDocument/2006/relationships/slideLayout" Target="../slideLayouts/slideLayout5.xml"/></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278.xml"/><Relationship Id="rId1" Type="http://schemas.openxmlformats.org/officeDocument/2006/relationships/slideLayout" Target="../slideLayouts/slideLayout5.xml"/></Relationships>
</file>

<file path=ppt/slides/_rels/slide318.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8.xml"/></Relationships>
</file>

<file path=ppt/slides/_rels/slide319.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5.xml"/></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281.xml"/><Relationship Id="rId1" Type="http://schemas.openxmlformats.org/officeDocument/2006/relationships/slideLayout" Target="../slideLayouts/slideLayout5.xml"/></Relationships>
</file>

<file path=ppt/slides/_rels/slide321.xml.rels><?xml version="1.0" encoding="UTF-8" standalone="yes"?>
<Relationships xmlns="http://schemas.openxmlformats.org/package/2006/relationships"><Relationship Id="rId2" Type="http://schemas.openxmlformats.org/officeDocument/2006/relationships/notesSlide" Target="../notesSlides/notesSlide282.xml"/><Relationship Id="rId1" Type="http://schemas.openxmlformats.org/officeDocument/2006/relationships/slideLayout" Target="../slideLayouts/slideLayout5.xml"/></Relationships>
</file>

<file path=ppt/slides/_rels/slide322.xml.rels><?xml version="1.0" encoding="UTF-8" standalone="yes"?>
<Relationships xmlns="http://schemas.openxmlformats.org/package/2006/relationships"><Relationship Id="rId2" Type="http://schemas.openxmlformats.org/officeDocument/2006/relationships/notesSlide" Target="../notesSlides/notesSlide283.xml"/><Relationship Id="rId1" Type="http://schemas.openxmlformats.org/officeDocument/2006/relationships/slideLayout" Target="../slideLayouts/slideLayout5.xml"/></Relationships>
</file>

<file path=ppt/slides/_rels/slide323.xml.rels><?xml version="1.0" encoding="UTF-8" standalone="yes"?>
<Relationships xmlns="http://schemas.openxmlformats.org/package/2006/relationships"><Relationship Id="rId2" Type="http://schemas.openxmlformats.org/officeDocument/2006/relationships/notesSlide" Target="../notesSlides/notesSlide284.xml"/><Relationship Id="rId1" Type="http://schemas.openxmlformats.org/officeDocument/2006/relationships/slideLayout" Target="../slideLayouts/slideLayout5.xml"/></Relationships>
</file>

<file path=ppt/slides/_rels/slide324.xml.rels><?xml version="1.0" encoding="UTF-8" standalone="yes"?>
<Relationships xmlns="http://schemas.openxmlformats.org/package/2006/relationships"><Relationship Id="rId2" Type="http://schemas.openxmlformats.org/officeDocument/2006/relationships/notesSlide" Target="../notesSlides/notesSlide285.xml"/><Relationship Id="rId1" Type="http://schemas.openxmlformats.org/officeDocument/2006/relationships/slideLayout" Target="../slideLayouts/slideLayout5.xml"/></Relationships>
</file>

<file path=ppt/slides/_rels/slide325.xml.rels><?xml version="1.0" encoding="UTF-8" standalone="yes"?>
<Relationships xmlns="http://schemas.openxmlformats.org/package/2006/relationships"><Relationship Id="rId2" Type="http://schemas.openxmlformats.org/officeDocument/2006/relationships/notesSlide" Target="../notesSlides/notesSlide286.xml"/><Relationship Id="rId1" Type="http://schemas.openxmlformats.org/officeDocument/2006/relationships/slideLayout" Target="../slideLayouts/slideLayout5.xml"/></Relationships>
</file>

<file path=ppt/slides/_rels/slide326.xml.rels><?xml version="1.0" encoding="UTF-8" standalone="yes"?>
<Relationships xmlns="http://schemas.openxmlformats.org/package/2006/relationships"><Relationship Id="rId2" Type="http://schemas.openxmlformats.org/officeDocument/2006/relationships/notesSlide" Target="../notesSlides/notesSlide287.xml"/><Relationship Id="rId1" Type="http://schemas.openxmlformats.org/officeDocument/2006/relationships/slideLayout" Target="../slideLayouts/slideLayout5.xml"/></Relationships>
</file>

<file path=ppt/slides/_rels/slide327.xml.rels><?xml version="1.0" encoding="UTF-8" standalone="yes"?>
<Relationships xmlns="http://schemas.openxmlformats.org/package/2006/relationships"><Relationship Id="rId2" Type="http://schemas.openxmlformats.org/officeDocument/2006/relationships/notesSlide" Target="../notesSlides/notesSlide288.xml"/><Relationship Id="rId1" Type="http://schemas.openxmlformats.org/officeDocument/2006/relationships/slideLayout" Target="../slideLayouts/slideLayout5.xml"/></Relationships>
</file>

<file path=ppt/slides/_rels/slide328.xml.rels><?xml version="1.0" encoding="UTF-8" standalone="yes"?>
<Relationships xmlns="http://schemas.openxmlformats.org/package/2006/relationships"><Relationship Id="rId2" Type="http://schemas.openxmlformats.org/officeDocument/2006/relationships/notesSlide" Target="../notesSlides/notesSlide289.xml"/><Relationship Id="rId1" Type="http://schemas.openxmlformats.org/officeDocument/2006/relationships/slideLayout" Target="../slideLayouts/slideLayout5.xml"/></Relationships>
</file>

<file path=ppt/slides/_rels/slide329.xml.rels><?xml version="1.0" encoding="UTF-8" standalone="yes"?>
<Relationships xmlns="http://schemas.openxmlformats.org/package/2006/relationships"><Relationship Id="rId2" Type="http://schemas.openxmlformats.org/officeDocument/2006/relationships/notesSlide" Target="../notesSlides/notesSlide290.xml"/><Relationship Id="rId1" Type="http://schemas.openxmlformats.org/officeDocument/2006/relationships/slideLayout" Target="../slideLayouts/slideLayout5.xml"/></Relationships>
</file>

<file path=ppt/slides/_rels/slide330.xml.rels><?xml version="1.0" encoding="UTF-8" standalone="yes"?>
<Relationships xmlns="http://schemas.openxmlformats.org/package/2006/relationships"><Relationship Id="rId2" Type="http://schemas.openxmlformats.org/officeDocument/2006/relationships/notesSlide" Target="../notesSlides/notesSlide291.xml"/><Relationship Id="rId1" Type="http://schemas.openxmlformats.org/officeDocument/2006/relationships/slideLayout" Target="../slideLayouts/slideLayout5.xml"/></Relationships>
</file>

<file path=ppt/slides/_rels/slide331.xml.rels><?xml version="1.0" encoding="UTF-8" standalone="yes"?>
<Relationships xmlns="http://schemas.openxmlformats.org/package/2006/relationships"><Relationship Id="rId2" Type="http://schemas.openxmlformats.org/officeDocument/2006/relationships/notesSlide" Target="../notesSlides/notesSlide292.xml"/><Relationship Id="rId1" Type="http://schemas.openxmlformats.org/officeDocument/2006/relationships/slideLayout" Target="../slideLayouts/slideLayout5.xml"/></Relationships>
</file>

<file path=ppt/slides/_rels/slide332.xml.rels><?xml version="1.0" encoding="UTF-8" standalone="yes"?>
<Relationships xmlns="http://schemas.openxmlformats.org/package/2006/relationships"><Relationship Id="rId2" Type="http://schemas.openxmlformats.org/officeDocument/2006/relationships/notesSlide" Target="../notesSlides/notesSlide293.xml"/><Relationship Id="rId1" Type="http://schemas.openxmlformats.org/officeDocument/2006/relationships/slideLayout" Target="../slideLayouts/slideLayout5.xml"/></Relationships>
</file>

<file path=ppt/slides/_rels/slide333.xml.rels><?xml version="1.0" encoding="UTF-8" standalone="yes"?>
<Relationships xmlns="http://schemas.openxmlformats.org/package/2006/relationships"><Relationship Id="rId2" Type="http://schemas.openxmlformats.org/officeDocument/2006/relationships/notesSlide" Target="../notesSlides/notesSlide294.xml"/><Relationship Id="rId1" Type="http://schemas.openxmlformats.org/officeDocument/2006/relationships/slideLayout" Target="../slideLayouts/slideLayout5.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295.xml"/><Relationship Id="rId1" Type="http://schemas.openxmlformats.org/officeDocument/2006/relationships/slideLayout" Target="../slideLayouts/slideLayout5.xml"/></Relationships>
</file>

<file path=ppt/slides/_rels/slide335.xml.rels><?xml version="1.0" encoding="UTF-8" standalone="yes"?>
<Relationships xmlns="http://schemas.openxmlformats.org/package/2006/relationships"><Relationship Id="rId2" Type="http://schemas.openxmlformats.org/officeDocument/2006/relationships/notesSlide" Target="../notesSlides/notesSlide296.xml"/><Relationship Id="rId1" Type="http://schemas.openxmlformats.org/officeDocument/2006/relationships/slideLayout" Target="../slideLayouts/slideLayout5.xml"/></Relationships>
</file>

<file path=ppt/slides/_rels/slide336.xml.rels><?xml version="1.0" encoding="UTF-8" standalone="yes"?>
<Relationships xmlns="http://schemas.openxmlformats.org/package/2006/relationships"><Relationship Id="rId2" Type="http://schemas.openxmlformats.org/officeDocument/2006/relationships/notesSlide" Target="../notesSlides/notesSlide297.xml"/><Relationship Id="rId1" Type="http://schemas.openxmlformats.org/officeDocument/2006/relationships/slideLayout" Target="../slideLayouts/slideLayout5.xml"/></Relationships>
</file>

<file path=ppt/slides/_rels/slide337.xml.rels><?xml version="1.0" encoding="UTF-8" standalone="yes"?>
<Relationships xmlns="http://schemas.openxmlformats.org/package/2006/relationships"><Relationship Id="rId2" Type="http://schemas.openxmlformats.org/officeDocument/2006/relationships/notesSlide" Target="../notesSlides/notesSlide298.xml"/><Relationship Id="rId1" Type="http://schemas.openxmlformats.org/officeDocument/2006/relationships/slideLayout" Target="../slideLayouts/slideLayout5.xml"/></Relationships>
</file>

<file path=ppt/slides/_rels/slide338.xml.rels><?xml version="1.0" encoding="UTF-8" standalone="yes"?>
<Relationships xmlns="http://schemas.openxmlformats.org/package/2006/relationships"><Relationship Id="rId2" Type="http://schemas.openxmlformats.org/officeDocument/2006/relationships/notesSlide" Target="../notesSlides/notesSlide299.xml"/><Relationship Id="rId1" Type="http://schemas.openxmlformats.org/officeDocument/2006/relationships/slideLayout" Target="../slideLayouts/slideLayout5.xml"/></Relationships>
</file>

<file path=ppt/slides/_rels/slide339.xml.rels><?xml version="1.0" encoding="UTF-8" standalone="yes"?>
<Relationships xmlns="http://schemas.openxmlformats.org/package/2006/relationships"><Relationship Id="rId2" Type="http://schemas.openxmlformats.org/officeDocument/2006/relationships/notesSlide" Target="../notesSlides/notesSlide300.xml"/><Relationship Id="rId1" Type="http://schemas.openxmlformats.org/officeDocument/2006/relationships/slideLayout" Target="../slideLayouts/slideLayout5.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301.xml"/><Relationship Id="rId1" Type="http://schemas.openxmlformats.org/officeDocument/2006/relationships/slideLayout" Target="../slideLayouts/slideLayout5.xml"/></Relationships>
</file>

<file path=ppt/slides/_rels/slide341.xml.rels><?xml version="1.0" encoding="UTF-8" standalone="yes"?>
<Relationships xmlns="http://schemas.openxmlformats.org/package/2006/relationships"><Relationship Id="rId2" Type="http://schemas.openxmlformats.org/officeDocument/2006/relationships/notesSlide" Target="../notesSlides/notesSlide302.xml"/><Relationship Id="rId1" Type="http://schemas.openxmlformats.org/officeDocument/2006/relationships/slideLayout" Target="../slideLayouts/slideLayout5.xml"/></Relationships>
</file>

<file path=ppt/slides/_rels/slide342.xml.rels><?xml version="1.0" encoding="UTF-8" standalone="yes"?>
<Relationships xmlns="http://schemas.openxmlformats.org/package/2006/relationships"><Relationship Id="rId2" Type="http://schemas.openxmlformats.org/officeDocument/2006/relationships/notesSlide" Target="../notesSlides/notesSlide303.xml"/><Relationship Id="rId1" Type="http://schemas.openxmlformats.org/officeDocument/2006/relationships/slideLayout" Target="../slideLayouts/slideLayout5.xml"/></Relationships>
</file>

<file path=ppt/slides/_rels/slide343.xml.rels><?xml version="1.0" encoding="UTF-8" standalone="yes"?>
<Relationships xmlns="http://schemas.openxmlformats.org/package/2006/relationships"><Relationship Id="rId2" Type="http://schemas.openxmlformats.org/officeDocument/2006/relationships/notesSlide" Target="../notesSlides/notesSlide304.xml"/><Relationship Id="rId1" Type="http://schemas.openxmlformats.org/officeDocument/2006/relationships/slideLayout" Target="../slideLayouts/slideLayout5.xml"/></Relationships>
</file>

<file path=ppt/slides/_rels/slide344.xml.rels><?xml version="1.0" encoding="UTF-8" standalone="yes"?>
<Relationships xmlns="http://schemas.openxmlformats.org/package/2006/relationships"><Relationship Id="rId2" Type="http://schemas.openxmlformats.org/officeDocument/2006/relationships/notesSlide" Target="../notesSlides/notesSlide305.xml"/><Relationship Id="rId1" Type="http://schemas.openxmlformats.org/officeDocument/2006/relationships/slideLayout" Target="../slideLayouts/slideLayout5.xml"/></Relationships>
</file>

<file path=ppt/slides/_rels/slide345.xml.rels><?xml version="1.0" encoding="UTF-8" standalone="yes"?>
<Relationships xmlns="http://schemas.openxmlformats.org/package/2006/relationships"><Relationship Id="rId2" Type="http://schemas.openxmlformats.org/officeDocument/2006/relationships/notesSlide" Target="../notesSlides/notesSlide306.xml"/><Relationship Id="rId1" Type="http://schemas.openxmlformats.org/officeDocument/2006/relationships/slideLayout" Target="../slideLayouts/slideLayout5.xml"/></Relationships>
</file>

<file path=ppt/slides/_rels/slide346.xml.rels><?xml version="1.0" encoding="UTF-8" standalone="yes"?>
<Relationships xmlns="http://schemas.openxmlformats.org/package/2006/relationships"><Relationship Id="rId2" Type="http://schemas.openxmlformats.org/officeDocument/2006/relationships/notesSlide" Target="../notesSlides/notesSlide307.xml"/><Relationship Id="rId1" Type="http://schemas.openxmlformats.org/officeDocument/2006/relationships/slideLayout" Target="../slideLayouts/slideLayout5.xml"/></Relationships>
</file>

<file path=ppt/slides/_rels/slide347.xml.rels><?xml version="1.0" encoding="UTF-8" standalone="yes"?>
<Relationships xmlns="http://schemas.openxmlformats.org/package/2006/relationships"><Relationship Id="rId2" Type="http://schemas.openxmlformats.org/officeDocument/2006/relationships/notesSlide" Target="../notesSlides/notesSlide308.xml"/><Relationship Id="rId1" Type="http://schemas.openxmlformats.org/officeDocument/2006/relationships/slideLayout" Target="../slideLayouts/slideLayout5.xml"/></Relationships>
</file>

<file path=ppt/slides/_rels/slide348.xml.rels><?xml version="1.0" encoding="UTF-8" standalone="yes"?>
<Relationships xmlns="http://schemas.openxmlformats.org/package/2006/relationships"><Relationship Id="rId2" Type="http://schemas.openxmlformats.org/officeDocument/2006/relationships/notesSlide" Target="../notesSlides/notesSlide309.xml"/><Relationship Id="rId1" Type="http://schemas.openxmlformats.org/officeDocument/2006/relationships/slideLayout" Target="../slideLayouts/slideLayout5.xml"/></Relationships>
</file>

<file path=ppt/slides/_rels/slide349.xml.rels><?xml version="1.0" encoding="UTF-8" standalone="yes"?>
<Relationships xmlns="http://schemas.openxmlformats.org/package/2006/relationships"><Relationship Id="rId2" Type="http://schemas.openxmlformats.org/officeDocument/2006/relationships/notesSlide" Target="../notesSlides/notesSlide310.xml"/><Relationship Id="rId1" Type="http://schemas.openxmlformats.org/officeDocument/2006/relationships/slideLayout" Target="../slideLayouts/slideLayout5.xml"/></Relationships>
</file>

<file path=ppt/slides/_rels/slide350.xml.rels><?xml version="1.0" encoding="UTF-8" standalone="yes"?>
<Relationships xmlns="http://schemas.openxmlformats.org/package/2006/relationships"><Relationship Id="rId2" Type="http://schemas.openxmlformats.org/officeDocument/2006/relationships/notesSlide" Target="../notesSlides/notesSlide311.xml"/><Relationship Id="rId1" Type="http://schemas.openxmlformats.org/officeDocument/2006/relationships/slideLayout" Target="../slideLayouts/slideLayout5.xml"/></Relationships>
</file>

<file path=ppt/slides/_rels/slide351.xml.rels><?xml version="1.0" encoding="UTF-8" standalone="yes"?>
<Relationships xmlns="http://schemas.openxmlformats.org/package/2006/relationships"><Relationship Id="rId2" Type="http://schemas.openxmlformats.org/officeDocument/2006/relationships/notesSlide" Target="../notesSlides/notesSlide312.xml"/><Relationship Id="rId1" Type="http://schemas.openxmlformats.org/officeDocument/2006/relationships/slideLayout" Target="../slideLayouts/slideLayout5.xml"/></Relationships>
</file>

<file path=ppt/slides/_rels/slide352.xml.rels><?xml version="1.0" encoding="UTF-8" standalone="yes"?>
<Relationships xmlns="http://schemas.openxmlformats.org/package/2006/relationships"><Relationship Id="rId2" Type="http://schemas.openxmlformats.org/officeDocument/2006/relationships/notesSlide" Target="../notesSlides/notesSlide313.xml"/><Relationship Id="rId1" Type="http://schemas.openxmlformats.org/officeDocument/2006/relationships/slideLayout" Target="../slideLayouts/slideLayout5.xml"/></Relationships>
</file>

<file path=ppt/slides/_rels/slide353.xml.rels><?xml version="1.0" encoding="UTF-8" standalone="yes"?>
<Relationships xmlns="http://schemas.openxmlformats.org/package/2006/relationships"><Relationship Id="rId2" Type="http://schemas.openxmlformats.org/officeDocument/2006/relationships/notesSlide" Target="../notesSlides/notesSlide314.xml"/><Relationship Id="rId1" Type="http://schemas.openxmlformats.org/officeDocument/2006/relationships/slideLayout" Target="../slideLayouts/slideLayout5.xml"/></Relationships>
</file>

<file path=ppt/slides/_rels/slide354.xml.rels><?xml version="1.0" encoding="UTF-8" standalone="yes"?>
<Relationships xmlns="http://schemas.openxmlformats.org/package/2006/relationships"><Relationship Id="rId2" Type="http://schemas.openxmlformats.org/officeDocument/2006/relationships/notesSlide" Target="../notesSlides/notesSlide315.xml"/><Relationship Id="rId1" Type="http://schemas.openxmlformats.org/officeDocument/2006/relationships/slideLayout" Target="../slideLayouts/slideLayout8.xml"/></Relationships>
</file>

<file path=ppt/slides/_rels/slide355.xml.rels><?xml version="1.0" encoding="UTF-8" standalone="yes"?>
<Relationships xmlns="http://schemas.openxmlformats.org/package/2006/relationships"><Relationship Id="rId2" Type="http://schemas.openxmlformats.org/officeDocument/2006/relationships/notesSlide" Target="../notesSlides/notesSlide316.xml"/><Relationship Id="rId1" Type="http://schemas.openxmlformats.org/officeDocument/2006/relationships/slideLayout" Target="../slideLayouts/slideLayout5.xml"/></Relationships>
</file>

<file path=ppt/slides/_rels/slide356.xml.rels><?xml version="1.0" encoding="UTF-8" standalone="yes"?>
<Relationships xmlns="http://schemas.openxmlformats.org/package/2006/relationships"><Relationship Id="rId2" Type="http://schemas.openxmlformats.org/officeDocument/2006/relationships/notesSlide" Target="../notesSlides/notesSlide317.xml"/><Relationship Id="rId1" Type="http://schemas.openxmlformats.org/officeDocument/2006/relationships/slideLayout" Target="../slideLayouts/slideLayout8.xml"/></Relationships>
</file>

<file path=ppt/slides/_rels/slide357.xml.rels><?xml version="1.0" encoding="UTF-8" standalone="yes"?>
<Relationships xmlns="http://schemas.openxmlformats.org/package/2006/relationships"><Relationship Id="rId2" Type="http://schemas.openxmlformats.org/officeDocument/2006/relationships/notesSlide" Target="../notesSlides/notesSlide318.xml"/><Relationship Id="rId1" Type="http://schemas.openxmlformats.org/officeDocument/2006/relationships/slideLayout" Target="../slideLayouts/slideLayout5.xml"/></Relationships>
</file>

<file path=ppt/slides/_rels/slide358.xml.rels><?xml version="1.0" encoding="UTF-8" standalone="yes"?>
<Relationships xmlns="http://schemas.openxmlformats.org/package/2006/relationships"><Relationship Id="rId2" Type="http://schemas.openxmlformats.org/officeDocument/2006/relationships/notesSlide" Target="../notesSlides/notesSlide319.xml"/><Relationship Id="rId1" Type="http://schemas.openxmlformats.org/officeDocument/2006/relationships/slideLayout" Target="../slideLayouts/slideLayout5.xml"/></Relationships>
</file>

<file path=ppt/slides/_rels/slide359.xml.rels><?xml version="1.0" encoding="UTF-8" standalone="yes"?>
<Relationships xmlns="http://schemas.openxmlformats.org/package/2006/relationships"><Relationship Id="rId2" Type="http://schemas.openxmlformats.org/officeDocument/2006/relationships/notesSlide" Target="../notesSlides/notesSlide320.xml"/><Relationship Id="rId1" Type="http://schemas.openxmlformats.org/officeDocument/2006/relationships/slideLayout" Target="../slideLayouts/slideLayout5.xml"/></Relationships>
</file>

<file path=ppt/slides/_rels/slide360.xml.rels><?xml version="1.0" encoding="UTF-8" standalone="yes"?>
<Relationships xmlns="http://schemas.openxmlformats.org/package/2006/relationships"><Relationship Id="rId2" Type="http://schemas.openxmlformats.org/officeDocument/2006/relationships/notesSlide" Target="../notesSlides/notesSlide321.xml"/><Relationship Id="rId1" Type="http://schemas.openxmlformats.org/officeDocument/2006/relationships/slideLayout" Target="../slideLayouts/slideLayout8.xml"/></Relationships>
</file>

<file path=ppt/slides/_rels/slide361.xml.rels><?xml version="1.0" encoding="UTF-8" standalone="yes"?>
<Relationships xmlns="http://schemas.openxmlformats.org/package/2006/relationships"><Relationship Id="rId2" Type="http://schemas.openxmlformats.org/officeDocument/2006/relationships/notesSlide" Target="../notesSlides/notesSlide322.xml"/><Relationship Id="rId1" Type="http://schemas.openxmlformats.org/officeDocument/2006/relationships/slideLayout" Target="../slideLayouts/slideLayout5.xml"/></Relationships>
</file>

<file path=ppt/slides/_rels/slide362.xml.rels><?xml version="1.0" encoding="UTF-8" standalone="yes"?>
<Relationships xmlns="http://schemas.openxmlformats.org/package/2006/relationships"><Relationship Id="rId2" Type="http://schemas.openxmlformats.org/officeDocument/2006/relationships/notesSlide" Target="../notesSlides/notesSlide323.xml"/><Relationship Id="rId1" Type="http://schemas.openxmlformats.org/officeDocument/2006/relationships/slideLayout" Target="../slideLayouts/slideLayout5.xml"/></Relationships>
</file>

<file path=ppt/slides/_rels/slide363.xml.rels><?xml version="1.0" encoding="UTF-8" standalone="yes"?>
<Relationships xmlns="http://schemas.openxmlformats.org/package/2006/relationships"><Relationship Id="rId2" Type="http://schemas.openxmlformats.org/officeDocument/2006/relationships/notesSlide" Target="../notesSlides/notesSlide324.xml"/><Relationship Id="rId1" Type="http://schemas.openxmlformats.org/officeDocument/2006/relationships/slideLayout" Target="../slideLayouts/slideLayout5.xml"/></Relationships>
</file>

<file path=ppt/slides/_rels/slide364.xml.rels><?xml version="1.0" encoding="UTF-8" standalone="yes"?>
<Relationships xmlns="http://schemas.openxmlformats.org/package/2006/relationships"><Relationship Id="rId2" Type="http://schemas.openxmlformats.org/officeDocument/2006/relationships/notesSlide" Target="../notesSlides/notesSlide325.xml"/><Relationship Id="rId1" Type="http://schemas.openxmlformats.org/officeDocument/2006/relationships/slideLayout" Target="../slideLayouts/slideLayout5.xml"/></Relationships>
</file>

<file path=ppt/slides/_rels/slide365.xml.rels><?xml version="1.0" encoding="UTF-8" standalone="yes"?>
<Relationships xmlns="http://schemas.openxmlformats.org/package/2006/relationships"><Relationship Id="rId2" Type="http://schemas.openxmlformats.org/officeDocument/2006/relationships/notesSlide" Target="../notesSlides/notesSlide326.xml"/><Relationship Id="rId1" Type="http://schemas.openxmlformats.org/officeDocument/2006/relationships/slideLayout" Target="../slideLayouts/slideLayout5.xml"/></Relationships>
</file>

<file path=ppt/slides/_rels/slide366.xml.rels><?xml version="1.0" encoding="UTF-8" standalone="yes"?>
<Relationships xmlns="http://schemas.openxmlformats.org/package/2006/relationships"><Relationship Id="rId2" Type="http://schemas.openxmlformats.org/officeDocument/2006/relationships/notesSlide" Target="../notesSlides/notesSlide327.xml"/><Relationship Id="rId1" Type="http://schemas.openxmlformats.org/officeDocument/2006/relationships/slideLayout" Target="../slideLayouts/slideLayout8.xml"/></Relationships>
</file>

<file path=ppt/slides/_rels/slide367.xml.rels><?xml version="1.0" encoding="UTF-8" standalone="yes"?>
<Relationships xmlns="http://schemas.openxmlformats.org/package/2006/relationships"><Relationship Id="rId3" Type="http://schemas.openxmlformats.org/officeDocument/2006/relationships/hyperlink" Target="https://zugang.idw-verlag.de/xopp/onlinebibliothek/start.xav?ssinst=FB89A86D&amp;SID=&amp;skin=&amp;start=%2F%2F*%5B%40node_id%3D%27963681%27%5D&amp;origin=link&amp;hlf=xaver.component.Hitlist_0&amp;tf=xaver.component.Text_0" TargetMode="External"/><Relationship Id="rId2" Type="http://schemas.openxmlformats.org/officeDocument/2006/relationships/notesSlide" Target="../notesSlides/notesSlide328.xml"/><Relationship Id="rId1" Type="http://schemas.openxmlformats.org/officeDocument/2006/relationships/slideLayout" Target="../slideLayouts/slideLayout5.xml"/></Relationships>
</file>

<file path=ppt/slides/_rels/slide368.xml.rels><?xml version="1.0" encoding="UTF-8" standalone="yes"?>
<Relationships xmlns="http://schemas.openxmlformats.org/package/2006/relationships"><Relationship Id="rId2" Type="http://schemas.openxmlformats.org/officeDocument/2006/relationships/notesSlide" Target="../notesSlides/notesSlide329.xml"/><Relationship Id="rId1" Type="http://schemas.openxmlformats.org/officeDocument/2006/relationships/slideLayout" Target="../slideLayouts/slideLayout5.xml"/></Relationships>
</file>

<file path=ppt/slides/_rels/slide369.xml.rels><?xml version="1.0" encoding="UTF-8" standalone="yes"?>
<Relationships xmlns="http://schemas.openxmlformats.org/package/2006/relationships"><Relationship Id="rId2" Type="http://schemas.openxmlformats.org/officeDocument/2006/relationships/notesSlide" Target="../notesSlides/notesSlide330.xml"/><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2" Type="http://schemas.openxmlformats.org/officeDocument/2006/relationships/notesSlide" Target="../notesSlides/notesSlide331.xml"/><Relationship Id="rId1" Type="http://schemas.openxmlformats.org/officeDocument/2006/relationships/slideLayout" Target="../slideLayouts/slideLayout7.xml"/></Relationships>
</file>

<file path=ppt/slides/_rels/slide3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2.xml"/><Relationship Id="rId1" Type="http://schemas.openxmlformats.org/officeDocument/2006/relationships/slideLayout" Target="../slideLayouts/slideLayout7.xml"/><Relationship Id="rId5" Type="http://schemas.openxmlformats.org/officeDocument/2006/relationships/image" Target="../media/image5.jpeg"/><Relationship Id="rId4" Type="http://schemas.microsoft.com/office/2007/relationships/hdphoto" Target="../media/hdphoto1.wdp"/></Relationships>
</file>

<file path=ppt/slides/_rels/slide372.xml.rels><?xml version="1.0" encoding="UTF-8" standalone="yes"?>
<Relationships xmlns="http://schemas.openxmlformats.org/package/2006/relationships"><Relationship Id="rId2" Type="http://schemas.openxmlformats.org/officeDocument/2006/relationships/notesSlide" Target="../notesSlides/notesSlide333.xml"/><Relationship Id="rId1" Type="http://schemas.openxmlformats.org/officeDocument/2006/relationships/slideLayout" Target="../slideLayouts/slideLayout1.xml"/></Relationships>
</file>

<file path=ppt/slides/_rels/slide373.xml.rels><?xml version="1.0" encoding="UTF-8" standalone="yes"?>
<Relationships xmlns="http://schemas.openxmlformats.org/package/2006/relationships"><Relationship Id="rId2" Type="http://schemas.openxmlformats.org/officeDocument/2006/relationships/notesSlide" Target="../notesSlides/notesSlide334.xml"/><Relationship Id="rId1" Type="http://schemas.openxmlformats.org/officeDocument/2006/relationships/slideLayout" Target="../slideLayouts/slideLayout5.xml"/></Relationships>
</file>

<file path=ppt/slides/_rels/slide374.xml.rels><?xml version="1.0" encoding="UTF-8" standalone="yes"?>
<Relationships xmlns="http://schemas.openxmlformats.org/package/2006/relationships"><Relationship Id="rId2" Type="http://schemas.openxmlformats.org/officeDocument/2006/relationships/notesSlide" Target="../notesSlides/notesSlide335.xml"/><Relationship Id="rId1" Type="http://schemas.openxmlformats.org/officeDocument/2006/relationships/slideLayout" Target="../slideLayouts/slideLayout11.xml"/></Relationships>
</file>

<file path=ppt/slides/_rels/slide375.xml.rels><?xml version="1.0" encoding="UTF-8" standalone="yes"?>
<Relationships xmlns="http://schemas.openxmlformats.org/package/2006/relationships"><Relationship Id="rId2" Type="http://schemas.openxmlformats.org/officeDocument/2006/relationships/notesSlide" Target="../notesSlides/notesSlide336.xml"/><Relationship Id="rId1" Type="http://schemas.openxmlformats.org/officeDocument/2006/relationships/slideLayout" Target="../slideLayouts/slideLayout5.xml"/></Relationships>
</file>

<file path=ppt/slides/_rels/slide376.xml.rels><?xml version="1.0" encoding="UTF-8" standalone="yes"?>
<Relationships xmlns="http://schemas.openxmlformats.org/package/2006/relationships"><Relationship Id="rId2" Type="http://schemas.openxmlformats.org/officeDocument/2006/relationships/notesSlide" Target="../notesSlides/notesSlide337.xml"/><Relationship Id="rId1" Type="http://schemas.openxmlformats.org/officeDocument/2006/relationships/slideLayout" Target="../slideLayouts/slideLayout12.xml"/></Relationships>
</file>

<file path=ppt/slides/_rels/slide377.xml.rels><?xml version="1.0" encoding="UTF-8" standalone="yes"?>
<Relationships xmlns="http://schemas.openxmlformats.org/package/2006/relationships"><Relationship Id="rId2" Type="http://schemas.openxmlformats.org/officeDocument/2006/relationships/notesSlide" Target="../notesSlides/notesSlide338.xml"/><Relationship Id="rId1" Type="http://schemas.openxmlformats.org/officeDocument/2006/relationships/slideLayout" Target="../slideLayouts/slideLayout5.xml"/></Relationships>
</file>

<file path=ppt/slides/_rels/slide378.xml.rels><?xml version="1.0" encoding="UTF-8" standalone="yes"?>
<Relationships xmlns="http://schemas.openxmlformats.org/package/2006/relationships"><Relationship Id="rId2" Type="http://schemas.openxmlformats.org/officeDocument/2006/relationships/notesSlide" Target="../notesSlides/notesSlide339.xml"/><Relationship Id="rId1" Type="http://schemas.openxmlformats.org/officeDocument/2006/relationships/slideLayout" Target="../slideLayouts/slideLayout5.xml"/></Relationships>
</file>

<file path=ppt/slides/_rels/slide379.xml.rels><?xml version="1.0" encoding="UTF-8" standalone="yes"?>
<Relationships xmlns="http://schemas.openxmlformats.org/package/2006/relationships"><Relationship Id="rId2" Type="http://schemas.openxmlformats.org/officeDocument/2006/relationships/notesSlide" Target="../notesSlides/notesSlide340.xml"/><Relationship Id="rId1" Type="http://schemas.openxmlformats.org/officeDocument/2006/relationships/slideLayout" Target="../slideLayouts/slideLayout5.xml"/></Relationships>
</file>

<file path=ppt/slides/_rels/slide380.xml.rels><?xml version="1.0" encoding="UTF-8" standalone="yes"?>
<Relationships xmlns="http://schemas.openxmlformats.org/package/2006/relationships"><Relationship Id="rId2" Type="http://schemas.openxmlformats.org/officeDocument/2006/relationships/notesSlide" Target="../notesSlides/notesSlide341.xml"/><Relationship Id="rId1" Type="http://schemas.openxmlformats.org/officeDocument/2006/relationships/slideLayout" Target="../slideLayouts/slideLayout5.xml"/></Relationships>
</file>

<file path=ppt/slides/_rels/slide381.xml.rels><?xml version="1.0" encoding="UTF-8" standalone="yes"?>
<Relationships xmlns="http://schemas.openxmlformats.org/package/2006/relationships"><Relationship Id="rId2" Type="http://schemas.openxmlformats.org/officeDocument/2006/relationships/notesSlide" Target="../notesSlides/notesSlide342.xml"/><Relationship Id="rId1" Type="http://schemas.openxmlformats.org/officeDocument/2006/relationships/slideLayout" Target="../slideLayouts/slideLayout5.xml"/></Relationships>
</file>

<file path=ppt/slides/_rels/slide382.xml.rels><?xml version="1.0" encoding="UTF-8" standalone="yes"?>
<Relationships xmlns="http://schemas.openxmlformats.org/package/2006/relationships"><Relationship Id="rId2" Type="http://schemas.openxmlformats.org/officeDocument/2006/relationships/notesSlide" Target="../notesSlides/notesSlide343.xml"/><Relationship Id="rId1" Type="http://schemas.openxmlformats.org/officeDocument/2006/relationships/slideLayout" Target="../slideLayouts/slideLayout5.xml"/></Relationships>
</file>

<file path=ppt/slides/_rels/slide383.xml.rels><?xml version="1.0" encoding="UTF-8" standalone="yes"?>
<Relationships xmlns="http://schemas.openxmlformats.org/package/2006/relationships"><Relationship Id="rId2" Type="http://schemas.openxmlformats.org/officeDocument/2006/relationships/notesSlide" Target="../notesSlides/notesSlide344.xml"/><Relationship Id="rId1" Type="http://schemas.openxmlformats.org/officeDocument/2006/relationships/slideLayout" Target="../slideLayouts/slideLayout5.xml"/></Relationships>
</file>

<file path=ppt/slides/_rels/slide384.xml.rels><?xml version="1.0" encoding="UTF-8" standalone="yes"?>
<Relationships xmlns="http://schemas.openxmlformats.org/package/2006/relationships"><Relationship Id="rId2" Type="http://schemas.openxmlformats.org/officeDocument/2006/relationships/notesSlide" Target="../notesSlides/notesSlide345.xml"/><Relationship Id="rId1" Type="http://schemas.openxmlformats.org/officeDocument/2006/relationships/slideLayout" Target="../slideLayouts/slideLayout5.xml"/></Relationships>
</file>

<file path=ppt/slides/_rels/slide385.xml.rels><?xml version="1.0" encoding="UTF-8" standalone="yes"?>
<Relationships xmlns="http://schemas.openxmlformats.org/package/2006/relationships"><Relationship Id="rId2" Type="http://schemas.openxmlformats.org/officeDocument/2006/relationships/notesSlide" Target="../notesSlides/notesSlide346.xml"/><Relationship Id="rId1" Type="http://schemas.openxmlformats.org/officeDocument/2006/relationships/slideLayout" Target="../slideLayouts/slideLayout5.xml"/></Relationships>
</file>

<file path=ppt/slides/_rels/slide386.xml.rels><?xml version="1.0" encoding="UTF-8" standalone="yes"?>
<Relationships xmlns="http://schemas.openxmlformats.org/package/2006/relationships"><Relationship Id="rId2" Type="http://schemas.openxmlformats.org/officeDocument/2006/relationships/notesSlide" Target="../notesSlides/notesSlide347.xml"/><Relationship Id="rId1" Type="http://schemas.openxmlformats.org/officeDocument/2006/relationships/slideLayout" Target="../slideLayouts/slideLayout5.xml"/></Relationships>
</file>

<file path=ppt/slides/_rels/slide387.xml.rels><?xml version="1.0" encoding="UTF-8" standalone="yes"?>
<Relationships xmlns="http://schemas.openxmlformats.org/package/2006/relationships"><Relationship Id="rId2" Type="http://schemas.openxmlformats.org/officeDocument/2006/relationships/notesSlide" Target="../notesSlides/notesSlide348.xml"/><Relationship Id="rId1" Type="http://schemas.openxmlformats.org/officeDocument/2006/relationships/slideLayout" Target="../slideLayouts/slideLayout5.xml"/></Relationships>
</file>

<file path=ppt/slides/_rels/slide388.xml.rels><?xml version="1.0" encoding="UTF-8" standalone="yes"?>
<Relationships xmlns="http://schemas.openxmlformats.org/package/2006/relationships"><Relationship Id="rId2" Type="http://schemas.openxmlformats.org/officeDocument/2006/relationships/notesSlide" Target="../notesSlides/notesSlide349.xml"/><Relationship Id="rId1" Type="http://schemas.openxmlformats.org/officeDocument/2006/relationships/slideLayout" Target="../slideLayouts/slideLayout5.xml"/></Relationships>
</file>

<file path=ppt/slides/_rels/slide389.xml.rels><?xml version="1.0" encoding="UTF-8" standalone="yes"?>
<Relationships xmlns="http://schemas.openxmlformats.org/package/2006/relationships"><Relationship Id="rId2" Type="http://schemas.openxmlformats.org/officeDocument/2006/relationships/notesSlide" Target="../notesSlides/notesSlide350.xml"/><Relationship Id="rId1" Type="http://schemas.openxmlformats.org/officeDocument/2006/relationships/slideLayout" Target="../slideLayouts/slideLayout5.xml"/></Relationships>
</file>

<file path=ppt/slides/_rels/slide390.xml.rels><?xml version="1.0" encoding="UTF-8" standalone="yes"?>
<Relationships xmlns="http://schemas.openxmlformats.org/package/2006/relationships"><Relationship Id="rId2" Type="http://schemas.openxmlformats.org/officeDocument/2006/relationships/notesSlide" Target="../notesSlides/notesSlide351.xml"/><Relationship Id="rId1" Type="http://schemas.openxmlformats.org/officeDocument/2006/relationships/slideLayout" Target="../slideLayouts/slideLayout5.xml"/></Relationships>
</file>

<file path=ppt/slides/_rels/slide391.xml.rels><?xml version="1.0" encoding="UTF-8" standalone="yes"?>
<Relationships xmlns="http://schemas.openxmlformats.org/package/2006/relationships"><Relationship Id="rId2" Type="http://schemas.openxmlformats.org/officeDocument/2006/relationships/notesSlide" Target="../notesSlides/notesSlide352.xml"/><Relationship Id="rId1" Type="http://schemas.openxmlformats.org/officeDocument/2006/relationships/slideLayout" Target="../slideLayouts/slideLayout5.xml"/></Relationships>
</file>

<file path=ppt/slides/_rels/slide392.xml.rels><?xml version="1.0" encoding="UTF-8" standalone="yes"?>
<Relationships xmlns="http://schemas.openxmlformats.org/package/2006/relationships"><Relationship Id="rId2" Type="http://schemas.openxmlformats.org/officeDocument/2006/relationships/notesSlide" Target="../notesSlides/notesSlide353.xml"/><Relationship Id="rId1" Type="http://schemas.openxmlformats.org/officeDocument/2006/relationships/slideLayout" Target="../slideLayouts/slideLayout13.xml"/></Relationships>
</file>

<file path=ppt/slides/_rels/slide393.xml.rels><?xml version="1.0" encoding="UTF-8" standalone="yes"?>
<Relationships xmlns="http://schemas.openxmlformats.org/package/2006/relationships"><Relationship Id="rId2" Type="http://schemas.openxmlformats.org/officeDocument/2006/relationships/notesSlide" Target="../notesSlides/notesSlide354.xml"/><Relationship Id="rId1" Type="http://schemas.openxmlformats.org/officeDocument/2006/relationships/slideLayout" Target="../slideLayouts/slideLayout5.xml"/></Relationships>
</file>

<file path=ppt/slides/_rels/slide394.xml.rels><?xml version="1.0" encoding="UTF-8" standalone="yes"?>
<Relationships xmlns="http://schemas.openxmlformats.org/package/2006/relationships"><Relationship Id="rId2" Type="http://schemas.openxmlformats.org/officeDocument/2006/relationships/notesSlide" Target="../notesSlides/notesSlide355.xml"/><Relationship Id="rId1" Type="http://schemas.openxmlformats.org/officeDocument/2006/relationships/slideLayout" Target="../slideLayouts/slideLayout5.xml"/></Relationships>
</file>

<file path=ppt/slides/_rels/slide395.xml.rels><?xml version="1.0" encoding="UTF-8" standalone="yes"?>
<Relationships xmlns="http://schemas.openxmlformats.org/package/2006/relationships"><Relationship Id="rId2" Type="http://schemas.openxmlformats.org/officeDocument/2006/relationships/notesSlide" Target="../notesSlides/notesSlide356.xml"/><Relationship Id="rId1" Type="http://schemas.openxmlformats.org/officeDocument/2006/relationships/slideLayout" Target="../slideLayouts/slideLayout5.xml"/></Relationships>
</file>

<file path=ppt/slides/_rels/slide396.xml.rels><?xml version="1.0" encoding="UTF-8" standalone="yes"?>
<Relationships xmlns="http://schemas.openxmlformats.org/package/2006/relationships"><Relationship Id="rId2" Type="http://schemas.openxmlformats.org/officeDocument/2006/relationships/notesSlide" Target="../notesSlides/notesSlide357.xml"/><Relationship Id="rId1" Type="http://schemas.openxmlformats.org/officeDocument/2006/relationships/slideLayout" Target="../slideLayouts/slideLayout5.xml"/></Relationships>
</file>

<file path=ppt/slides/_rels/slide397.xml.rels><?xml version="1.0" encoding="UTF-8" standalone="yes"?>
<Relationships xmlns="http://schemas.openxmlformats.org/package/2006/relationships"><Relationship Id="rId2" Type="http://schemas.openxmlformats.org/officeDocument/2006/relationships/notesSlide" Target="../notesSlides/notesSlide358.xml"/><Relationship Id="rId1" Type="http://schemas.openxmlformats.org/officeDocument/2006/relationships/slideLayout" Target="../slideLayouts/slideLayout5.xml"/></Relationships>
</file>

<file path=ppt/slides/_rels/slide398.xml.rels><?xml version="1.0" encoding="UTF-8" standalone="yes"?>
<Relationships xmlns="http://schemas.openxmlformats.org/package/2006/relationships"><Relationship Id="rId2" Type="http://schemas.openxmlformats.org/officeDocument/2006/relationships/notesSlide" Target="../notesSlides/notesSlide359.xml"/><Relationship Id="rId1" Type="http://schemas.openxmlformats.org/officeDocument/2006/relationships/slideLayout" Target="../slideLayouts/slideLayout5.xml"/></Relationships>
</file>

<file path=ppt/slides/_rels/slide399.xml.rels><?xml version="1.0" encoding="UTF-8" standalone="yes"?>
<Relationships xmlns="http://schemas.openxmlformats.org/package/2006/relationships"><Relationship Id="rId2" Type="http://schemas.openxmlformats.org/officeDocument/2006/relationships/notesSlide" Target="../notesSlides/notesSlide360.xml"/><Relationship Id="rId1" Type="http://schemas.openxmlformats.org/officeDocument/2006/relationships/slideLayout" Target="../slideLayouts/slideLayout5.xml"/></Relationships>
</file>

<file path=ppt/slides/_rels/slide400.xml.rels><?xml version="1.0" encoding="UTF-8" standalone="yes"?>
<Relationships xmlns="http://schemas.openxmlformats.org/package/2006/relationships"><Relationship Id="rId2" Type="http://schemas.openxmlformats.org/officeDocument/2006/relationships/notesSlide" Target="../notesSlides/notesSlide361.xml"/><Relationship Id="rId1" Type="http://schemas.openxmlformats.org/officeDocument/2006/relationships/slideLayout" Target="../slideLayouts/slideLayout5.xml"/></Relationships>
</file>

<file path=ppt/slides/_rels/slide401.xml.rels><?xml version="1.0" encoding="UTF-8" standalone="yes"?>
<Relationships xmlns="http://schemas.openxmlformats.org/package/2006/relationships"><Relationship Id="rId2" Type="http://schemas.openxmlformats.org/officeDocument/2006/relationships/notesSlide" Target="../notesSlides/notesSlide362.xml"/><Relationship Id="rId1" Type="http://schemas.openxmlformats.org/officeDocument/2006/relationships/slideLayout" Target="../slideLayouts/slideLayout5.xml"/></Relationships>
</file>

<file path=ppt/slides/_rels/slide402.xml.rels><?xml version="1.0" encoding="UTF-8" standalone="yes"?>
<Relationships xmlns="http://schemas.openxmlformats.org/package/2006/relationships"><Relationship Id="rId2" Type="http://schemas.openxmlformats.org/officeDocument/2006/relationships/notesSlide" Target="../notesSlides/notesSlide363.xml"/><Relationship Id="rId1" Type="http://schemas.openxmlformats.org/officeDocument/2006/relationships/slideLayout" Target="../slideLayouts/slideLayout5.xml"/></Relationships>
</file>

<file path=ppt/slides/_rels/slide403.xml.rels><?xml version="1.0" encoding="UTF-8" standalone="yes"?>
<Relationships xmlns="http://schemas.openxmlformats.org/package/2006/relationships"><Relationship Id="rId2" Type="http://schemas.openxmlformats.org/officeDocument/2006/relationships/notesSlide" Target="../notesSlides/notesSlide364.xml"/><Relationship Id="rId1" Type="http://schemas.openxmlformats.org/officeDocument/2006/relationships/slideLayout" Target="../slideLayouts/slideLayout5.xml"/></Relationships>
</file>

<file path=ppt/slides/_rels/slide404.xml.rels><?xml version="1.0" encoding="UTF-8" standalone="yes"?>
<Relationships xmlns="http://schemas.openxmlformats.org/package/2006/relationships"><Relationship Id="rId2" Type="http://schemas.openxmlformats.org/officeDocument/2006/relationships/notesSlide" Target="../notesSlides/notesSlide365.xml"/><Relationship Id="rId1" Type="http://schemas.openxmlformats.org/officeDocument/2006/relationships/slideLayout" Target="../slideLayouts/slideLayout5.xml"/></Relationships>
</file>

<file path=ppt/slides/_rels/slide405.xml.rels><?xml version="1.0" encoding="UTF-8" standalone="yes"?>
<Relationships xmlns="http://schemas.openxmlformats.org/package/2006/relationships"><Relationship Id="rId2" Type="http://schemas.openxmlformats.org/officeDocument/2006/relationships/notesSlide" Target="../notesSlides/notesSlide366.xml"/><Relationship Id="rId1" Type="http://schemas.openxmlformats.org/officeDocument/2006/relationships/slideLayout" Target="../slideLayouts/slideLayout5.xml"/></Relationships>
</file>

<file path=ppt/slides/_rels/slide406.xml.rels><?xml version="1.0" encoding="UTF-8" standalone="yes"?>
<Relationships xmlns="http://schemas.openxmlformats.org/package/2006/relationships"><Relationship Id="rId2" Type="http://schemas.openxmlformats.org/officeDocument/2006/relationships/notesSlide" Target="../notesSlides/notesSlide367.xml"/><Relationship Id="rId1" Type="http://schemas.openxmlformats.org/officeDocument/2006/relationships/slideLayout" Target="../slideLayouts/slideLayout5.xml"/></Relationships>
</file>

<file path=ppt/slides/_rels/slide407.xml.rels><?xml version="1.0" encoding="UTF-8" standalone="yes"?>
<Relationships xmlns="http://schemas.openxmlformats.org/package/2006/relationships"><Relationship Id="rId2" Type="http://schemas.openxmlformats.org/officeDocument/2006/relationships/notesSlide" Target="../notesSlides/notesSlide368.xml"/><Relationship Id="rId1" Type="http://schemas.openxmlformats.org/officeDocument/2006/relationships/slideLayout" Target="../slideLayouts/slideLayout5.xml"/></Relationships>
</file>

<file path=ppt/slides/_rels/slide408.xml.rels><?xml version="1.0" encoding="UTF-8" standalone="yes"?>
<Relationships xmlns="http://schemas.openxmlformats.org/package/2006/relationships"><Relationship Id="rId2" Type="http://schemas.openxmlformats.org/officeDocument/2006/relationships/notesSlide" Target="../notesSlides/notesSlide369.xml"/><Relationship Id="rId1" Type="http://schemas.openxmlformats.org/officeDocument/2006/relationships/slideLayout" Target="../slideLayouts/slideLayout14.xml"/></Relationships>
</file>

<file path=ppt/slides/_rels/slide409.xml.rels><?xml version="1.0" encoding="UTF-8" standalone="yes"?>
<Relationships xmlns="http://schemas.openxmlformats.org/package/2006/relationships"><Relationship Id="rId2" Type="http://schemas.openxmlformats.org/officeDocument/2006/relationships/notesSlide" Target="../notesSlides/notesSlide370.xml"/><Relationship Id="rId1" Type="http://schemas.openxmlformats.org/officeDocument/2006/relationships/slideLayout" Target="../slideLayouts/slideLayout5.xml"/></Relationships>
</file>

<file path=ppt/slides/_rels/slide410.xml.rels><?xml version="1.0" encoding="UTF-8" standalone="yes"?>
<Relationships xmlns="http://schemas.openxmlformats.org/package/2006/relationships"><Relationship Id="rId2" Type="http://schemas.openxmlformats.org/officeDocument/2006/relationships/notesSlide" Target="../notesSlides/notesSlide371.xml"/><Relationship Id="rId1" Type="http://schemas.openxmlformats.org/officeDocument/2006/relationships/slideLayout" Target="../slideLayouts/slideLayout5.xml"/></Relationships>
</file>

<file path=ppt/slides/_rels/slide411.xml.rels><?xml version="1.0" encoding="UTF-8" standalone="yes"?>
<Relationships xmlns="http://schemas.openxmlformats.org/package/2006/relationships"><Relationship Id="rId2" Type="http://schemas.openxmlformats.org/officeDocument/2006/relationships/notesSlide" Target="../notesSlides/notesSlide372.xml"/><Relationship Id="rId1" Type="http://schemas.openxmlformats.org/officeDocument/2006/relationships/slideLayout" Target="../slideLayouts/slideLayout5.xml"/></Relationships>
</file>

<file path=ppt/slides/_rels/slide412.xml.rels><?xml version="1.0" encoding="UTF-8" standalone="yes"?>
<Relationships xmlns="http://schemas.openxmlformats.org/package/2006/relationships"><Relationship Id="rId2" Type="http://schemas.openxmlformats.org/officeDocument/2006/relationships/notesSlide" Target="../notesSlides/notesSlide373.xml"/><Relationship Id="rId1" Type="http://schemas.openxmlformats.org/officeDocument/2006/relationships/slideLayout" Target="../slideLayouts/slideLayout5.xml"/></Relationships>
</file>

<file path=ppt/slides/_rels/slide413.xml.rels><?xml version="1.0" encoding="UTF-8" standalone="yes"?>
<Relationships xmlns="http://schemas.openxmlformats.org/package/2006/relationships"><Relationship Id="rId2" Type="http://schemas.openxmlformats.org/officeDocument/2006/relationships/notesSlide" Target="../notesSlides/notesSlide374.xml"/><Relationship Id="rId1" Type="http://schemas.openxmlformats.org/officeDocument/2006/relationships/slideLayout" Target="../slideLayouts/slideLayout5.xml"/></Relationships>
</file>

<file path=ppt/slides/_rels/slide414.xml.rels><?xml version="1.0" encoding="UTF-8" standalone="yes"?>
<Relationships xmlns="http://schemas.openxmlformats.org/package/2006/relationships"><Relationship Id="rId2" Type="http://schemas.openxmlformats.org/officeDocument/2006/relationships/notesSlide" Target="../notesSlides/notesSlide375.xml"/><Relationship Id="rId1" Type="http://schemas.openxmlformats.org/officeDocument/2006/relationships/slideLayout" Target="../slideLayouts/slideLayout5.xml"/></Relationships>
</file>

<file path=ppt/slides/_rels/slide415.xml.rels><?xml version="1.0" encoding="UTF-8" standalone="yes"?>
<Relationships xmlns="http://schemas.openxmlformats.org/package/2006/relationships"><Relationship Id="rId2" Type="http://schemas.openxmlformats.org/officeDocument/2006/relationships/notesSlide" Target="../notesSlides/notesSlide376.xml"/><Relationship Id="rId1" Type="http://schemas.openxmlformats.org/officeDocument/2006/relationships/slideLayout" Target="../slideLayouts/slideLayout5.xml"/></Relationships>
</file>

<file path=ppt/slides/_rels/slide416.xml.rels><?xml version="1.0" encoding="UTF-8" standalone="yes"?>
<Relationships xmlns="http://schemas.openxmlformats.org/package/2006/relationships"><Relationship Id="rId2" Type="http://schemas.openxmlformats.org/officeDocument/2006/relationships/notesSlide" Target="../notesSlides/notesSlide377.xml"/><Relationship Id="rId1" Type="http://schemas.openxmlformats.org/officeDocument/2006/relationships/slideLayout" Target="../slideLayouts/slideLayout5.xml"/></Relationships>
</file>

<file path=ppt/slides/_rels/slide417.xml.rels><?xml version="1.0" encoding="UTF-8" standalone="yes"?>
<Relationships xmlns="http://schemas.openxmlformats.org/package/2006/relationships"><Relationship Id="rId2" Type="http://schemas.openxmlformats.org/officeDocument/2006/relationships/notesSlide" Target="../notesSlides/notesSlide378.xml"/><Relationship Id="rId1" Type="http://schemas.openxmlformats.org/officeDocument/2006/relationships/slideLayout" Target="../slideLayouts/slideLayout5.xml"/></Relationships>
</file>

<file path=ppt/slides/_rels/slide418.xml.rels><?xml version="1.0" encoding="UTF-8" standalone="yes"?>
<Relationships xmlns="http://schemas.openxmlformats.org/package/2006/relationships"><Relationship Id="rId2" Type="http://schemas.openxmlformats.org/officeDocument/2006/relationships/notesSlide" Target="../notesSlides/notesSlide379.xml"/><Relationship Id="rId1" Type="http://schemas.openxmlformats.org/officeDocument/2006/relationships/slideLayout" Target="../slideLayouts/slideLayout14.xml"/></Relationships>
</file>

<file path=ppt/slides/_rels/slide419.xml.rels><?xml version="1.0" encoding="UTF-8" standalone="yes"?>
<Relationships xmlns="http://schemas.openxmlformats.org/package/2006/relationships"><Relationship Id="rId2" Type="http://schemas.openxmlformats.org/officeDocument/2006/relationships/notesSlide" Target="../notesSlides/notesSlide380.xml"/><Relationship Id="rId1" Type="http://schemas.openxmlformats.org/officeDocument/2006/relationships/slideLayout" Target="../slideLayouts/slideLayout5.xml"/></Relationships>
</file>

<file path=ppt/slides/_rels/slide420.xml.rels><?xml version="1.0" encoding="UTF-8" standalone="yes"?>
<Relationships xmlns="http://schemas.openxmlformats.org/package/2006/relationships"><Relationship Id="rId2" Type="http://schemas.openxmlformats.org/officeDocument/2006/relationships/notesSlide" Target="../notesSlides/notesSlide381.xml"/><Relationship Id="rId1" Type="http://schemas.openxmlformats.org/officeDocument/2006/relationships/slideLayout" Target="../slideLayouts/slideLayout15.xml"/></Relationships>
</file>

<file path=ppt/slides/_rels/slide421.xml.rels><?xml version="1.0" encoding="UTF-8" standalone="yes"?>
<Relationships xmlns="http://schemas.openxmlformats.org/package/2006/relationships"><Relationship Id="rId2" Type="http://schemas.openxmlformats.org/officeDocument/2006/relationships/notesSlide" Target="../notesSlides/notesSlide382.xml"/><Relationship Id="rId1" Type="http://schemas.openxmlformats.org/officeDocument/2006/relationships/slideLayout" Target="../slideLayouts/slideLayout5.xml"/></Relationships>
</file>

<file path=ppt/slides/_rels/slide422.xml.rels><?xml version="1.0" encoding="UTF-8" standalone="yes"?>
<Relationships xmlns="http://schemas.openxmlformats.org/package/2006/relationships"><Relationship Id="rId2" Type="http://schemas.openxmlformats.org/officeDocument/2006/relationships/notesSlide" Target="../notesSlides/notesSlide383.xml"/><Relationship Id="rId1" Type="http://schemas.openxmlformats.org/officeDocument/2006/relationships/slideLayout" Target="../slideLayouts/slideLayout5.xml"/></Relationships>
</file>

<file path=ppt/slides/_rels/slide423.xml.rels><?xml version="1.0" encoding="UTF-8" standalone="yes"?>
<Relationships xmlns="http://schemas.openxmlformats.org/package/2006/relationships"><Relationship Id="rId2" Type="http://schemas.openxmlformats.org/officeDocument/2006/relationships/notesSlide" Target="../notesSlides/notesSlide384.xml"/><Relationship Id="rId1" Type="http://schemas.openxmlformats.org/officeDocument/2006/relationships/slideLayout" Target="../slideLayouts/slideLayout5.xml"/></Relationships>
</file>

<file path=ppt/slides/_rels/slide424.xml.rels><?xml version="1.0" encoding="UTF-8" standalone="yes"?>
<Relationships xmlns="http://schemas.openxmlformats.org/package/2006/relationships"><Relationship Id="rId2" Type="http://schemas.openxmlformats.org/officeDocument/2006/relationships/notesSlide" Target="../notesSlides/notesSlide385.xml"/><Relationship Id="rId1" Type="http://schemas.openxmlformats.org/officeDocument/2006/relationships/slideLayout" Target="../slideLayouts/slideLayout7.xml"/></Relationships>
</file>

<file path=ppt/slides/_rels/slide425.xml.rels><?xml version="1.0" encoding="UTF-8" standalone="yes"?>
<Relationships xmlns="http://schemas.openxmlformats.org/package/2006/relationships"><Relationship Id="rId2" Type="http://schemas.openxmlformats.org/officeDocument/2006/relationships/notesSlide" Target="../notesSlides/notesSlide386.xml"/><Relationship Id="rId1" Type="http://schemas.openxmlformats.org/officeDocument/2006/relationships/slideLayout" Target="../slideLayouts/slideLayout7.xml"/></Relationships>
</file>

<file path=ppt/slides/_rels/slide4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7.xml"/><Relationship Id="rId1" Type="http://schemas.openxmlformats.org/officeDocument/2006/relationships/slideLayout" Target="../slideLayouts/slideLayout7.xml"/><Relationship Id="rId5" Type="http://schemas.openxmlformats.org/officeDocument/2006/relationships/image" Target="../media/image5.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7E7CE49B-3226-4C19-9848-7374CF2DC216}"/>
              </a:ext>
            </a:extLst>
          </p:cNvPr>
          <p:cNvSpPr txBox="1">
            <a:spLocks/>
          </p:cNvSpPr>
          <p:nvPr/>
        </p:nvSpPr>
        <p:spPr bwMode="auto">
          <a:xfrm>
            <a:off x="335360" y="3068960"/>
            <a:ext cx="11522505"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sz="2800" kern="1200" smtClean="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lgn="ctr"/>
            <a:r>
              <a:rPr lang="de-DE" altLang="de-DE" b="1">
                <a:latin typeface="Century Gothic" panose="020B0502020202020204" pitchFamily="34" charset="0"/>
              </a:rPr>
              <a:t>Jahresabschlussprüfung </a:t>
            </a:r>
            <a:r>
              <a:rPr lang="de-DE" altLang="de-DE" b="1" dirty="0">
                <a:latin typeface="Century Gothic" panose="020B0502020202020204" pitchFamily="34" charset="0"/>
              </a:rPr>
              <a:t>1 </a:t>
            </a:r>
            <a:br>
              <a:rPr lang="de-DE" altLang="de-DE" b="1">
                <a:latin typeface="Century Gothic" panose="020B0502020202020204" pitchFamily="34" charset="0"/>
              </a:rPr>
            </a:br>
            <a:r>
              <a:rPr lang="de-DE" altLang="de-DE" b="1" i="1">
                <a:latin typeface="Century Gothic" panose="020B0502020202020204" pitchFamily="34" charset="0"/>
              </a:rPr>
              <a:t>Grundlagen Prüfung JA (</a:t>
            </a:r>
            <a:r>
              <a:rPr lang="de-DE" altLang="de-DE" b="1" i="1" dirty="0">
                <a:latin typeface="Century Gothic" panose="020B0502020202020204" pitchFamily="34" charset="0"/>
              </a:rPr>
              <a:t>Einsteiger) </a:t>
            </a:r>
            <a:r>
              <a:rPr lang="de-DE" altLang="de-DE" b="1" dirty="0">
                <a:solidFill>
                  <a:srgbClr val="FF0000"/>
                </a:solidFill>
                <a:latin typeface="Century Gothic" panose="020B0502020202020204" pitchFamily="34" charset="0"/>
              </a:rPr>
              <a:t>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E1589FB8-396E-46D5-89F6-041E8662EC3B}"/>
              </a:ext>
            </a:extLst>
          </p:cNvPr>
          <p:cNvSpPr>
            <a:spLocks noGrp="1"/>
          </p:cNvSpPr>
          <p:nvPr>
            <p:ph type="ctrTitle" idx="4294967295"/>
          </p:nvPr>
        </p:nvSpPr>
        <p:spPr>
          <a:xfrm>
            <a:off x="1631504" y="1958975"/>
            <a:ext cx="9145016" cy="1470025"/>
          </a:xfrm>
        </p:spPr>
        <p:txBody>
          <a:bodyPr/>
          <a:lstStyle/>
          <a:p>
            <a:pPr algn="ctr"/>
            <a:r>
              <a:rPr lang="de-DE" altLang="de-DE" sz="2800" b="1" dirty="0">
                <a:latin typeface="Century Gothic" panose="020B0502020202020204" pitchFamily="34" charset="0"/>
              </a:rPr>
              <a:t>Themenbereich 1: </a:t>
            </a:r>
            <a:br>
              <a:rPr lang="de-DE" altLang="de-DE" sz="2800" dirty="0">
                <a:latin typeface="Century Gothic" panose="020B0502020202020204" pitchFamily="34" charset="0"/>
              </a:rPr>
            </a:br>
            <a:r>
              <a:rPr lang="de-DE" altLang="de-DE" sz="2800" b="1" dirty="0">
                <a:latin typeface="Century Gothic" panose="020B0502020202020204" pitchFamily="34" charset="0"/>
              </a:rPr>
              <a:t>Grundlagen der Facharbeit und der Berufsorganisation</a:t>
            </a:r>
            <a:br>
              <a:rPr lang="de-DE" altLang="de-DE" sz="2800" b="1" dirty="0">
                <a:latin typeface="Century Gothic" panose="020B0502020202020204" pitchFamily="34" charset="0"/>
              </a:rPr>
            </a:br>
            <a:endParaRPr lang="de-DE" altLang="de-DE" sz="2800" b="1" dirty="0">
              <a:latin typeface="Century Gothic" panose="020B0502020202020204" pitchFamily="34" charset="0"/>
            </a:endParaRPr>
          </a:p>
        </p:txBody>
      </p:sp>
      <p:sp>
        <p:nvSpPr>
          <p:cNvPr id="7" name="Rectangle 2">
            <a:extLst>
              <a:ext uri="{FF2B5EF4-FFF2-40B4-BE49-F238E27FC236}">
                <a16:creationId xmlns:a16="http://schemas.microsoft.com/office/drawing/2014/main" id="{993A30EF-F5FB-484E-B79B-2F3FD5A71E88}"/>
              </a:ext>
            </a:extLst>
          </p:cNvPr>
          <p:cNvSpPr txBox="1">
            <a:spLocks/>
          </p:cNvSpPr>
          <p:nvPr/>
        </p:nvSpPr>
        <p:spPr bwMode="auto">
          <a:xfrm>
            <a:off x="334565" y="3861048"/>
            <a:ext cx="11522075" cy="103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1704975" indent="-266700">
              <a:buClr>
                <a:schemeClr val="tx1"/>
              </a:buClr>
              <a:buFont typeface="Wingdings 3" panose="05040102010807070707" pitchFamily="18" charset="2"/>
              <a:buChar char="}"/>
            </a:pPr>
            <a:r>
              <a:rPr lang="de-DE" altLang="de-DE" sz="1800" b="1" kern="0" dirty="0">
                <a:solidFill>
                  <a:srgbClr val="00B0F0"/>
                </a:solidFill>
                <a:latin typeface="Century Gothic" panose="020B0502020202020204" pitchFamily="34" charset="0"/>
              </a:rPr>
              <a:t>ISA [DE] 200</a:t>
            </a:r>
            <a:r>
              <a:rPr lang="de-DE" altLang="de-DE" sz="1800" b="1" kern="0" dirty="0">
                <a:latin typeface="Century Gothic" panose="020B0502020202020204" pitchFamily="34" charset="0"/>
              </a:rPr>
              <a:t>: Übergeordnete Ziele des unabhängigen Prüfers und Grundsätze einer Prüfung in Übereinstimmung mit den International Standards on Auditing</a:t>
            </a:r>
            <a:br>
              <a:rPr lang="de-DE" altLang="de-DE" b="1" kern="0" dirty="0">
                <a:latin typeface="Century Gothic" panose="020B0502020202020204" pitchFamily="34" charset="0"/>
              </a:rPr>
            </a:br>
            <a:endParaRPr lang="de-DE" altLang="de-DE" b="1" kern="0" dirty="0">
              <a:latin typeface="Century Gothic" panose="020B0502020202020204" pitchFamily="34" charset="0"/>
            </a:endParaRP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feld 4">
            <a:extLst>
              <a:ext uri="{FF2B5EF4-FFF2-40B4-BE49-F238E27FC236}">
                <a16:creationId xmlns:a16="http://schemas.microsoft.com/office/drawing/2014/main" id="{CB2EEDA6-BC1F-404C-86B1-0071A9903325}"/>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8" name="Rectangle 2">
            <a:extLst>
              <a:ext uri="{FF2B5EF4-FFF2-40B4-BE49-F238E27FC236}">
                <a16:creationId xmlns:a16="http://schemas.microsoft.com/office/drawing/2014/main" id="{A05EA677-6F6C-441B-93BA-D477340A03C2}"/>
              </a:ext>
            </a:extLst>
          </p:cNvPr>
          <p:cNvSpPr txBox="1">
            <a:spLocks/>
          </p:cNvSpPr>
          <p:nvPr/>
        </p:nvSpPr>
        <p:spPr bwMode="auto">
          <a:xfrm>
            <a:off x="1054100" y="1052735"/>
            <a:ext cx="10298484" cy="4032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444500" algn="l"/>
              </a:tabLst>
            </a:pPr>
            <a:r>
              <a:rPr lang="de-DE" altLang="de-DE" sz="1600" b="1" dirty="0">
                <a:latin typeface="Century Gothic" panose="020B0502020202020204" pitchFamily="34" charset="0"/>
              </a:rPr>
              <a:t>1.1	Ausgewählte vorangestellte Fragestellungen</a:t>
            </a:r>
          </a:p>
          <a:p>
            <a:pPr>
              <a:spcBef>
                <a:spcPts val="600"/>
              </a:spcBef>
              <a:spcAft>
                <a:spcPts val="600"/>
              </a:spcAft>
              <a:tabLst>
                <a:tab pos="444500" algn="l"/>
              </a:tabLst>
            </a:pPr>
            <a:r>
              <a:rPr lang="de-DE" altLang="de-DE" sz="1600" b="1" dirty="0">
                <a:latin typeface="Century Gothic" panose="020B0502020202020204" pitchFamily="34" charset="0"/>
              </a:rPr>
              <a:t>1.2	Gesetzliche Grundlagen als Rahmenvorgabe für die Abschlussprüfung</a:t>
            </a:r>
          </a:p>
          <a:p>
            <a:pPr>
              <a:spcBef>
                <a:spcPts val="600"/>
              </a:spcBef>
              <a:spcAft>
                <a:spcPts val="600"/>
              </a:spcAft>
              <a:tabLst>
                <a:tab pos="444500" algn="l"/>
              </a:tabLst>
            </a:pPr>
            <a:r>
              <a:rPr lang="de-DE" altLang="de-DE" sz="1600" b="1" dirty="0">
                <a:latin typeface="Century Gothic" panose="020B0502020202020204" pitchFamily="34" charset="0"/>
              </a:rPr>
              <a:t>1.3	Facharbeit des IDW als fachliche Vorgabe für die Durchführung der Abschlussprüfung</a:t>
            </a:r>
          </a:p>
          <a:p>
            <a:pPr>
              <a:spcBef>
                <a:spcPts val="600"/>
              </a:spcBef>
              <a:spcAft>
                <a:spcPts val="600"/>
              </a:spcAft>
              <a:tabLst>
                <a:tab pos="444500" algn="l"/>
              </a:tabLst>
            </a:pPr>
            <a:r>
              <a:rPr lang="de-DE" altLang="de-DE" sz="1600" b="1" dirty="0">
                <a:latin typeface="Century Gothic" panose="020B0502020202020204" pitchFamily="34" charset="0"/>
              </a:rPr>
              <a:t>1.4	Ziele, Gegenstand &amp; allgemeine Grundsätze von Abschlussprüfungen</a:t>
            </a:r>
          </a:p>
          <a:p>
            <a:pPr>
              <a:spcBef>
                <a:spcPts val="600"/>
              </a:spcBef>
              <a:spcAft>
                <a:spcPts val="600"/>
              </a:spcAft>
              <a:tabLst>
                <a:tab pos="444500" algn="l"/>
              </a:tabLst>
            </a:pPr>
            <a:r>
              <a:rPr lang="de-DE" altLang="de-DE" sz="1600" b="1" dirty="0">
                <a:latin typeface="Century Gothic" panose="020B0502020202020204" pitchFamily="34" charset="0"/>
              </a:rPr>
              <a:t>1.5	Berufliche Grundsätze – Allgemeine Berufspflichten</a:t>
            </a:r>
          </a:p>
          <a:p>
            <a:pPr>
              <a:spcBef>
                <a:spcPts val="600"/>
              </a:spcBef>
              <a:spcAft>
                <a:spcPts val="600"/>
              </a:spcAft>
              <a:tabLst>
                <a:tab pos="444500" algn="l"/>
              </a:tabLst>
            </a:pPr>
            <a:r>
              <a:rPr lang="de-DE" altLang="de-DE" sz="1600" b="1" dirty="0">
                <a:latin typeface="Century Gothic" panose="020B0502020202020204" pitchFamily="34" charset="0"/>
              </a:rPr>
              <a:t>1.6	Rechnungslegungs- und Prüfungsgrundsätze</a:t>
            </a:r>
          </a:p>
          <a:p>
            <a:pPr>
              <a:spcBef>
                <a:spcPts val="600"/>
              </a:spcBef>
              <a:spcAft>
                <a:spcPts val="600"/>
              </a:spcAft>
              <a:tabLst>
                <a:tab pos="444500" algn="l"/>
              </a:tabLst>
            </a:pPr>
            <a:r>
              <a:rPr lang="de-DE" altLang="de-DE" sz="1600" b="1" dirty="0">
                <a:latin typeface="Century Gothic" panose="020B0502020202020204" pitchFamily="34" charset="0"/>
              </a:rPr>
              <a:t>1.7	Organisation des Berufsstands</a:t>
            </a:r>
          </a:p>
          <a:p>
            <a:pPr>
              <a:spcBef>
                <a:spcPts val="600"/>
              </a:spcBef>
              <a:spcAft>
                <a:spcPts val="600"/>
              </a:spcAft>
              <a:tabLst>
                <a:tab pos="444500" algn="l"/>
              </a:tabLst>
            </a:pPr>
            <a:r>
              <a:rPr lang="de-DE" altLang="de-DE" sz="1600" b="1" dirty="0">
                <a:latin typeface="Century Gothic" panose="020B0502020202020204" pitchFamily="34" charset="0"/>
              </a:rPr>
              <a:t>1.8	Im Umbruch: Internationale und nationale Facharbeit der Wirtschaftsprüfung</a:t>
            </a:r>
          </a:p>
          <a:p>
            <a:pPr>
              <a:spcBef>
                <a:spcPts val="600"/>
              </a:spcBef>
              <a:spcAft>
                <a:spcPts val="600"/>
              </a:spcAft>
              <a:tabLst>
                <a:tab pos="444500" algn="l"/>
              </a:tabLst>
            </a:pPr>
            <a:r>
              <a:rPr lang="de-DE" altLang="de-DE" sz="1600" b="1" dirty="0">
                <a:latin typeface="Century Gothic" panose="020B0502020202020204" pitchFamily="34" charset="0"/>
              </a:rPr>
              <a:t>1.9	Neuerungen durch die Einführung der ISA [DE]</a:t>
            </a:r>
          </a:p>
        </p:txBody>
      </p:sp>
    </p:spTree>
  </p:cSld>
  <p:clrMapOvr>
    <a:overrideClrMapping bg1="lt1" tx1="dk1" bg2="lt2" tx2="dk2" accent1="accent1" accent2="accent2" accent3="accent3" accent4="accent4" accent5="accent5" accent6="accent6" hlink="hlink" folHlink="folHlink"/>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20" name="Textfeld 4">
            <a:extLst>
              <a:ext uri="{FF2B5EF4-FFF2-40B4-BE49-F238E27FC236}">
                <a16:creationId xmlns:a16="http://schemas.microsoft.com/office/drawing/2014/main" id="{318C4BA5-97CB-4642-8E1E-ACA058F7DF0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Rectangle 2">
            <a:extLst>
              <a:ext uri="{FF2B5EF4-FFF2-40B4-BE49-F238E27FC236}">
                <a16:creationId xmlns:a16="http://schemas.microsoft.com/office/drawing/2014/main" id="{C09398E0-2175-4690-A6AE-AB87C03A2485}"/>
              </a:ext>
            </a:extLst>
          </p:cNvPr>
          <p:cNvSpPr txBox="1">
            <a:spLocks/>
          </p:cNvSpPr>
          <p:nvPr/>
        </p:nvSpPr>
        <p:spPr bwMode="auto">
          <a:xfrm>
            <a:off x="983432" y="508124"/>
            <a:ext cx="9328150" cy="54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1.1	</a:t>
            </a:r>
            <a:r>
              <a:rPr lang="de-DE" sz="2800" b="1" dirty="0">
                <a:latin typeface="Century Gothic" panose="020B0502020202020204" pitchFamily="34" charset="0"/>
                <a:cs typeface="Arial" panose="020B0604020202020204" pitchFamily="34" charset="0"/>
              </a:rPr>
              <a:t>Ausgewählte vorangestellte </a:t>
            </a:r>
            <a:br>
              <a:rPr lang="de-DE" sz="2800" b="1" dirty="0">
                <a:latin typeface="Century Gothic" panose="020B0502020202020204" pitchFamily="34" charset="0"/>
                <a:cs typeface="Arial" panose="020B0604020202020204" pitchFamily="34" charset="0"/>
              </a:rPr>
            </a:br>
            <a:r>
              <a:rPr lang="de-DE" sz="2800" b="1" dirty="0">
                <a:latin typeface="Century Gothic" panose="020B0502020202020204" pitchFamily="34" charset="0"/>
                <a:cs typeface="Arial" panose="020B0604020202020204" pitchFamily="34" charset="0"/>
              </a:rPr>
              <a:t>Fragestellungen </a:t>
            </a:r>
            <a:endParaRPr lang="de-DE" altLang="de-DE" sz="2800" b="1" dirty="0">
              <a:latin typeface="Century Gothic" panose="020B0502020202020204" pitchFamily="34" charset="0"/>
              <a:cs typeface="Arial" panose="020B0604020202020204" pitchFamily="34" charset="0"/>
            </a:endParaRPr>
          </a:p>
        </p:txBody>
      </p:sp>
    </p:spTree>
  </p:cSld>
  <p:clrMapOvr>
    <a:overrideClrMapping bg1="lt1" tx1="dk1" bg2="lt2" tx2="dk2" accent1="accent1" accent2="accent2" accent3="accent3" accent4="accent4" accent5="accent5" accent6="accent6" hlink="hlink" folHlink="folHlink"/>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 Box 6">
            <a:extLst>
              <a:ext uri="{FF2B5EF4-FFF2-40B4-BE49-F238E27FC236}">
                <a16:creationId xmlns:a16="http://schemas.microsoft.com/office/drawing/2014/main" id="{5FAE7DE6-B595-47A8-822A-E7C2D7ABA4A2}"/>
              </a:ext>
            </a:extLst>
          </p:cNvPr>
          <p:cNvSpPr txBox="1">
            <a:spLocks noChangeArrowheads="1"/>
          </p:cNvSpPr>
          <p:nvPr/>
        </p:nvSpPr>
        <p:spPr bwMode="auto">
          <a:xfrm>
            <a:off x="695325" y="944563"/>
            <a:ext cx="781843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70000" indent="-270000" defTabSz="270000" eaLnBrk="1" hangingPunct="1">
              <a:spcBef>
                <a:spcPct val="50000"/>
              </a:spcBef>
              <a:tabLst>
                <a:tab pos="270000" algn="l"/>
              </a:tabLst>
              <a:defRPr/>
            </a:pPr>
            <a:r>
              <a:rPr lang="de-DE" altLang="de-DE" b="1" dirty="0">
                <a:solidFill>
                  <a:srgbClr val="00B0F0"/>
                </a:solidFill>
                <a:latin typeface="Century Gothic" pitchFamily="34" charset="0"/>
              </a:rPr>
              <a:t>1.1 Ausgewählte vorangestellte Fragestellungen</a:t>
            </a:r>
            <a:endParaRPr lang="de-DE" altLang="de-DE" b="1" kern="0" dirty="0">
              <a:solidFill>
                <a:srgbClr val="00B0F0"/>
              </a:solidFill>
              <a:latin typeface="Century Gothic" pitchFamily="34" charset="0"/>
            </a:endParaRPr>
          </a:p>
        </p:txBody>
      </p:sp>
      <p:sp>
        <p:nvSpPr>
          <p:cNvPr id="36869" name="Textfeld 4">
            <a:extLst>
              <a:ext uri="{FF2B5EF4-FFF2-40B4-BE49-F238E27FC236}">
                <a16:creationId xmlns:a16="http://schemas.microsoft.com/office/drawing/2014/main" id="{B8BA7787-6800-4839-B6A3-69ABD3233F8D}"/>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10" name="Rectangle 3">
            <a:extLst>
              <a:ext uri="{FF2B5EF4-FFF2-40B4-BE49-F238E27FC236}">
                <a16:creationId xmlns:a16="http://schemas.microsoft.com/office/drawing/2014/main" id="{830E827A-C6B9-4515-9090-4EF2B2662B0D}"/>
              </a:ext>
            </a:extLst>
          </p:cNvPr>
          <p:cNvSpPr txBox="1">
            <a:spLocks/>
          </p:cNvSpPr>
          <p:nvPr/>
        </p:nvSpPr>
        <p:spPr bwMode="auto">
          <a:xfrm>
            <a:off x="1065212" y="1628800"/>
            <a:ext cx="10791427" cy="406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285750" indent="-285750">
              <a:lnSpc>
                <a:spcPct val="100000"/>
              </a:lnSpc>
              <a:spcBef>
                <a:spcPts val="600"/>
              </a:spcBef>
              <a:spcAft>
                <a:spcPts val="0"/>
              </a:spcAft>
              <a:buFont typeface="Arial" panose="020B0604020202020204" pitchFamily="34" charset="0"/>
              <a:buChar char="•"/>
              <a:defRPr/>
            </a:pPr>
            <a:r>
              <a:rPr lang="de-DE" altLang="de-DE" sz="1600" kern="0" dirty="0">
                <a:latin typeface="Century Gothic" pitchFamily="34" charset="0"/>
              </a:rPr>
              <a:t>Woraus ergibt sich für Gesellschaften / Körperschaften die Jahresabschlussprüfungspflicht und welche Abschlüsse sind betroffen?</a:t>
            </a:r>
          </a:p>
          <a:p>
            <a:pPr>
              <a:lnSpc>
                <a:spcPct val="100000"/>
              </a:lnSpc>
              <a:spcBef>
                <a:spcPts val="600"/>
              </a:spcBef>
              <a:spcAft>
                <a:spcPts val="0"/>
              </a:spcAft>
              <a:tabLst>
                <a:tab pos="266700" algn="l"/>
              </a:tabLst>
              <a:defRPr/>
            </a:pPr>
            <a:r>
              <a:rPr lang="de-DE" altLang="de-DE" sz="1600" kern="0" dirty="0">
                <a:latin typeface="Century Gothic" pitchFamily="34" charset="0"/>
                <a:sym typeface="Wingdings" panose="05000000000000000000" pitchFamily="2" charset="2"/>
              </a:rPr>
              <a:t>	</a:t>
            </a:r>
            <a:r>
              <a:rPr lang="de-DE" altLang="de-DE" sz="1600" b="1" kern="0" dirty="0">
                <a:latin typeface="Century Gothic" pitchFamily="34" charset="0"/>
                <a:sym typeface="Wingdings" panose="05000000000000000000" pitchFamily="2" charset="2"/>
              </a:rPr>
              <a:t> Top 1.2</a:t>
            </a:r>
          </a:p>
          <a:p>
            <a:pPr>
              <a:lnSpc>
                <a:spcPct val="100000"/>
              </a:lnSpc>
              <a:spcBef>
                <a:spcPts val="600"/>
              </a:spcBef>
              <a:spcAft>
                <a:spcPts val="0"/>
              </a:spcAft>
              <a:tabLst>
                <a:tab pos="266700" algn="l"/>
              </a:tabLst>
              <a:defRPr/>
            </a:pPr>
            <a:endParaRPr lang="de-DE" altLang="de-DE" sz="1600" b="1" kern="0" dirty="0">
              <a:latin typeface="Century Gothic" pitchFamily="34" charset="0"/>
              <a:sym typeface="Wingdings" panose="05000000000000000000" pitchFamily="2" charset="2"/>
            </a:endParaRPr>
          </a:p>
          <a:p>
            <a:pPr marL="266700" lvl="1" indent="-265113" eaLnBrk="1" hangingPunct="1">
              <a:lnSpc>
                <a:spcPct val="100000"/>
              </a:lnSpc>
              <a:spcBef>
                <a:spcPts val="600"/>
              </a:spcBef>
              <a:spcAft>
                <a:spcPts val="600"/>
              </a:spcAft>
              <a:buFont typeface="Arial" panose="020B0604020202020204" pitchFamily="34" charset="0"/>
              <a:buChar char="•"/>
              <a:defRPr/>
            </a:pPr>
            <a:r>
              <a:rPr lang="de-DE" altLang="de-DE" sz="1600" kern="0" dirty="0">
                <a:latin typeface="Century Gothic" pitchFamily="34" charset="0"/>
                <a:cs typeface="+mn-cs"/>
              </a:rPr>
              <a:t>An welche fachlichen Vorgaben muss sich der WP / die WPG bei seiner / ihrer Tätigkeit, bzw. bei der Abschlussprüfung</a:t>
            </a:r>
            <a:r>
              <a:rPr lang="de-DE" altLang="de-DE" sz="1600" dirty="0">
                <a:latin typeface="Century Gothic" panose="020B0502020202020204" pitchFamily="34" charset="0"/>
              </a:rPr>
              <a:t>, halten?</a:t>
            </a:r>
          </a:p>
          <a:p>
            <a:pPr marL="0" indent="0" defTabSz="266700" eaLnBrk="1" hangingPunct="1">
              <a:lnSpc>
                <a:spcPct val="100000"/>
              </a:lnSpc>
              <a:spcBef>
                <a:spcPts val="600"/>
              </a:spcBef>
              <a:spcAft>
                <a:spcPts val="600"/>
              </a:spcAft>
              <a:defRPr/>
            </a:pPr>
            <a:r>
              <a:rPr lang="de-DE" altLang="de-DE" sz="1600" b="1" dirty="0">
                <a:latin typeface="Century Gothic" panose="020B0502020202020204" pitchFamily="34" charset="0"/>
                <a:sym typeface="Wingdings" panose="05000000000000000000" pitchFamily="2" charset="2"/>
              </a:rPr>
              <a:t>	 Top 1.3</a:t>
            </a:r>
          </a:p>
          <a:p>
            <a:pPr marL="0" indent="0" defTabSz="266700" eaLnBrk="1" hangingPunct="1">
              <a:lnSpc>
                <a:spcPct val="100000"/>
              </a:lnSpc>
              <a:spcBef>
                <a:spcPts val="600"/>
              </a:spcBef>
              <a:spcAft>
                <a:spcPts val="600"/>
              </a:spcAft>
              <a:defRPr/>
            </a:pPr>
            <a:endParaRPr lang="de-DE" altLang="de-DE" sz="1600" b="1" dirty="0">
              <a:latin typeface="Century Gothic" panose="020B0502020202020204" pitchFamily="34" charset="0"/>
            </a:endParaRPr>
          </a:p>
          <a:p>
            <a:pPr marL="266700" lvl="1" indent="-265113" eaLnBrk="1" hangingPunct="1">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Wie funktioniert das System der Selbstüberwachung im Berufsstand der Wirtschaftsprüfer und welche Rolle nehmen dazu die Berufsorganisationen ein?</a:t>
            </a:r>
          </a:p>
          <a:p>
            <a:pPr marL="0" indent="0" defTabSz="266700" eaLnBrk="1" hangingPunct="1">
              <a:lnSpc>
                <a:spcPct val="100000"/>
              </a:lnSpc>
              <a:spcBef>
                <a:spcPts val="600"/>
              </a:spcBef>
              <a:spcAft>
                <a:spcPts val="600"/>
              </a:spcAft>
              <a:defRPr/>
            </a:pPr>
            <a:r>
              <a:rPr lang="de-DE" altLang="de-DE" sz="1600" b="1" dirty="0">
                <a:latin typeface="Century Gothic" panose="020B0502020202020204" pitchFamily="34" charset="0"/>
                <a:sym typeface="Wingdings" panose="05000000000000000000" pitchFamily="2" charset="2"/>
              </a:rPr>
              <a:t>	 Top 1.7</a:t>
            </a:r>
            <a:endParaRPr lang="de-DE" altLang="de-DE" sz="1600" kern="0" dirty="0">
              <a:latin typeface="Century Gothic" pitchFamily="34" charset="0"/>
            </a:endParaRPr>
          </a:p>
          <a:p>
            <a:pPr marL="285750" indent="-285750">
              <a:lnSpc>
                <a:spcPct val="100000"/>
              </a:lnSpc>
              <a:spcBef>
                <a:spcPts val="600"/>
              </a:spcBef>
              <a:spcAft>
                <a:spcPts val="0"/>
              </a:spcAft>
              <a:buFont typeface="Arial" panose="020B0604020202020204" pitchFamily="34" charset="0"/>
              <a:buChar char="•"/>
              <a:defRPr/>
            </a:pPr>
            <a:endParaRPr lang="de-DE" altLang="de-DE" sz="1600" kern="0" dirty="0">
              <a:latin typeface="Century Gothic" pitchFamily="34" charset="0"/>
            </a:endParaRPr>
          </a:p>
        </p:txBody>
      </p:sp>
    </p:spTree>
  </p:cSld>
  <p:clrMapOvr>
    <a:overrideClrMapping bg1="lt1" tx1="dk1" bg2="lt2" tx2="dk2" accent1="accent1" accent2="accent2" accent3="accent3" accent4="accent4" accent5="accent5" accent6="accent6" hlink="hlink" folHlink="folHlink"/>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6" name="Textfeld 4">
            <a:extLst>
              <a:ext uri="{FF2B5EF4-FFF2-40B4-BE49-F238E27FC236}">
                <a16:creationId xmlns:a16="http://schemas.microsoft.com/office/drawing/2014/main" id="{4F20B981-563F-4F03-8BC1-663AA4539D7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6" name="Rectangle 2">
            <a:extLst>
              <a:ext uri="{FF2B5EF4-FFF2-40B4-BE49-F238E27FC236}">
                <a16:creationId xmlns:a16="http://schemas.microsoft.com/office/drawing/2014/main" id="{D74A1570-7CB6-4522-B447-3550E1C03D7C}"/>
              </a:ext>
            </a:extLst>
          </p:cNvPr>
          <p:cNvSpPr txBox="1">
            <a:spLocks/>
          </p:cNvSpPr>
          <p:nvPr/>
        </p:nvSpPr>
        <p:spPr bwMode="auto">
          <a:xfrm>
            <a:off x="1009261" y="519113"/>
            <a:ext cx="9328150" cy="54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1.2	</a:t>
            </a:r>
            <a:r>
              <a:rPr lang="de-DE" sz="2800" b="1" dirty="0">
                <a:latin typeface="Century Gothic" panose="020B0502020202020204" pitchFamily="34" charset="0"/>
              </a:rPr>
              <a:t>Gesetzliche Grundlagen als Rahmenvorgabe für die Abschlussprüfung</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sz="1800" b="1" dirty="0">
                <a:latin typeface="Century Gothic" panose="020B0502020202020204" pitchFamily="34" charset="0"/>
              </a:rPr>
              <a:t>1.2.1</a:t>
            </a:r>
            <a:r>
              <a:rPr lang="de-DE" sz="1800" dirty="0">
                <a:latin typeface="Century Gothic" panose="020B0502020202020204" pitchFamily="34" charset="0"/>
              </a:rPr>
              <a:t>	</a:t>
            </a:r>
            <a:r>
              <a:rPr lang="de-DE" dirty="0">
                <a:latin typeface="Century Gothic" panose="020B0502020202020204" pitchFamily="34" charset="0"/>
              </a:rPr>
              <a:t>Jahresabschlussprüfung – Gesetzliche Normen</a:t>
            </a:r>
          </a:p>
          <a:p>
            <a:pPr marL="2724150" lvl="4" indent="-895350">
              <a:spcBef>
                <a:spcPts val="600"/>
              </a:spcBef>
              <a:spcAft>
                <a:spcPts val="600"/>
              </a:spcAft>
              <a:tabLst>
                <a:tab pos="444500" algn="l"/>
              </a:tabLst>
            </a:pPr>
            <a:r>
              <a:rPr lang="de-DE" b="1" dirty="0">
                <a:latin typeface="Century Gothic" panose="020B0502020202020204" pitchFamily="34" charset="0"/>
              </a:rPr>
              <a:t>1.2.2	</a:t>
            </a:r>
            <a:r>
              <a:rPr lang="de-DE" dirty="0">
                <a:latin typeface="Century Gothic" panose="020B0502020202020204" pitchFamily="34" charset="0"/>
              </a:rPr>
              <a:t>EU-Vorgaben für die Abschlussprüfung</a:t>
            </a:r>
          </a:p>
          <a:p>
            <a:pPr marL="2724150" lvl="4" indent="-895350">
              <a:spcBef>
                <a:spcPts val="600"/>
              </a:spcBef>
              <a:spcAft>
                <a:spcPts val="600"/>
              </a:spcAft>
              <a:tabLst>
                <a:tab pos="444500" algn="l"/>
              </a:tabLst>
            </a:pPr>
            <a:r>
              <a:rPr lang="de-DE" b="1" dirty="0">
                <a:latin typeface="Century Gothic" panose="020B0502020202020204" pitchFamily="34" charset="0"/>
              </a:rPr>
              <a:t>1.2.3	</a:t>
            </a:r>
            <a:r>
              <a:rPr lang="de-DE" dirty="0">
                <a:latin typeface="Century Gothic" panose="020B0502020202020204" pitchFamily="34" charset="0"/>
              </a:rPr>
              <a:t>Spezielle Gesetze für Berufsangehörige</a:t>
            </a:r>
          </a:p>
        </p:txBody>
      </p:sp>
    </p:spTree>
  </p:cSld>
  <p:clrMapOvr>
    <a:overrideClrMapping bg1="lt1" tx1="dk1" bg2="lt2" tx2="dk2" accent1="accent1" accent2="accent2" accent3="accent3" accent4="accent4" accent5="accent5" accent6="accent6" hlink="hlink" folHlink="folHlink"/>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5" name="Textfeld 4">
            <a:extLst>
              <a:ext uri="{FF2B5EF4-FFF2-40B4-BE49-F238E27FC236}">
                <a16:creationId xmlns:a16="http://schemas.microsoft.com/office/drawing/2014/main" id="{BB9B381C-6F0C-4596-A79E-93C355AFD9B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8" name="Rectangle 7">
            <a:extLst>
              <a:ext uri="{FF2B5EF4-FFF2-40B4-BE49-F238E27FC236}">
                <a16:creationId xmlns:a16="http://schemas.microsoft.com/office/drawing/2014/main" id="{70BBAB8D-F628-4888-AF2C-386604819458}"/>
              </a:ext>
            </a:extLst>
          </p:cNvPr>
          <p:cNvSpPr>
            <a:spLocks noGrp="1" noChangeArrowheads="1"/>
          </p:cNvSpPr>
          <p:nvPr>
            <p:ph idx="4294967295"/>
          </p:nvPr>
        </p:nvSpPr>
        <p:spPr>
          <a:xfrm>
            <a:off x="925513" y="1413470"/>
            <a:ext cx="10945812" cy="4895850"/>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269875">
              <a:lnSpc>
                <a:spcPct val="100000"/>
              </a:lnSpc>
              <a:spcBef>
                <a:spcPts val="600"/>
              </a:spcBef>
              <a:spcAft>
                <a:spcPts val="600"/>
              </a:spcAft>
              <a:tabLst>
                <a:tab pos="0" algn="l"/>
              </a:tabLst>
              <a:defRPr/>
            </a:pPr>
            <a:r>
              <a:rPr lang="de-DE" altLang="de-DE" sz="1600" b="1" dirty="0">
                <a:solidFill>
                  <a:srgbClr val="00B0F0"/>
                </a:solidFill>
                <a:latin typeface="Century Gothic" panose="020B0502020202020204" pitchFamily="34" charset="0"/>
              </a:rPr>
              <a:t>	1.2.1 Jahresabschlussprüfung – Gesetzliche Normen  </a:t>
            </a:r>
          </a:p>
          <a:p>
            <a:pPr marL="0" lvl="2" indent="0" defTabSz="269875">
              <a:lnSpc>
                <a:spcPct val="100000"/>
              </a:lnSpc>
              <a:spcBef>
                <a:spcPts val="600"/>
              </a:spcBef>
              <a:spcAft>
                <a:spcPts val="600"/>
              </a:spcAft>
              <a:buFont typeface="Arial" panose="020B0604020202020204" pitchFamily="34" charset="0"/>
              <a:buNone/>
              <a:tabLst>
                <a:tab pos="0" algn="l"/>
              </a:tabLst>
              <a:defRPr/>
            </a:pPr>
            <a:r>
              <a:rPr lang="de-DE" altLang="de-DE" sz="1600" b="1" dirty="0">
                <a:latin typeface="Century Gothic" panose="020B0502020202020204" pitchFamily="34" charset="0"/>
              </a:rPr>
              <a:t>Übersicht über die wesentlichen gesetzlichen Vorgaben zur Jahresabschlussprüfung im HGB:</a:t>
            </a:r>
          </a:p>
          <a:p>
            <a:pPr marL="266700" lvl="2" indent="-266700" defTabSz="269875">
              <a:lnSpc>
                <a:spcPct val="100000"/>
              </a:lnSpc>
              <a:spcBef>
                <a:spcPts val="600"/>
              </a:spcBef>
              <a:spcAft>
                <a:spcPts val="600"/>
              </a:spcAft>
              <a:defRPr/>
            </a:pPr>
            <a:r>
              <a:rPr lang="de-DE" altLang="de-DE" sz="1600" dirty="0">
                <a:latin typeface="Century Gothic" panose="020B0502020202020204" pitchFamily="34" charset="0"/>
              </a:rPr>
              <a:t>§ 316 HGB: Pflicht zur Prüfung</a:t>
            </a:r>
          </a:p>
          <a:p>
            <a:pPr marL="542925" indent="-276225" defTabSz="269875">
              <a:lnSpc>
                <a:spcPct val="100000"/>
              </a:lnSpc>
              <a:spcBef>
                <a:spcPts val="0"/>
              </a:spcBef>
              <a:spcAft>
                <a:spcPts val="600"/>
              </a:spcAft>
              <a:buFont typeface="Wingdings" panose="05000000000000000000" pitchFamily="2" charset="2"/>
              <a:buChar char=""/>
              <a:defRPr/>
            </a:pPr>
            <a:r>
              <a:rPr lang="de-DE" altLang="de-DE" sz="1600" dirty="0">
                <a:latin typeface="Century Gothic" panose="020B0502020202020204" pitchFamily="34" charset="0"/>
              </a:rPr>
              <a:t>mittlere und große </a:t>
            </a:r>
            <a:r>
              <a:rPr lang="de-DE" altLang="de-DE" sz="1600" dirty="0" err="1">
                <a:latin typeface="Century Gothic" panose="020B0502020202020204" pitchFamily="34" charset="0"/>
              </a:rPr>
              <a:t>KapGes</a:t>
            </a:r>
            <a:r>
              <a:rPr lang="de-DE" altLang="de-DE" sz="1600" dirty="0">
                <a:latin typeface="Century Gothic" panose="020B0502020202020204" pitchFamily="34" charset="0"/>
              </a:rPr>
              <a:t> bzw. </a:t>
            </a:r>
            <a:r>
              <a:rPr lang="de-DE" altLang="de-DE" sz="1600" dirty="0" err="1">
                <a:latin typeface="Century Gothic" panose="020B0502020202020204" pitchFamily="34" charset="0"/>
              </a:rPr>
              <a:t>PersHGes</a:t>
            </a:r>
            <a:r>
              <a:rPr lang="de-DE" altLang="de-DE" sz="1600" dirty="0">
                <a:latin typeface="Century Gothic" panose="020B0502020202020204" pitchFamily="34" charset="0"/>
              </a:rPr>
              <a:t> gem. § 264a Abs. 1 HGB</a:t>
            </a:r>
          </a:p>
          <a:p>
            <a:pPr marL="542925" indent="-276225" defTabSz="269875">
              <a:lnSpc>
                <a:spcPct val="100000"/>
              </a:lnSpc>
              <a:spcBef>
                <a:spcPts val="0"/>
              </a:spcBef>
              <a:spcAft>
                <a:spcPts val="600"/>
              </a:spcAft>
              <a:buFont typeface="Wingdings" panose="05000000000000000000" pitchFamily="2" charset="2"/>
              <a:buChar char=""/>
              <a:defRPr/>
            </a:pPr>
            <a:r>
              <a:rPr lang="de-DE" altLang="de-DE" sz="1600" dirty="0">
                <a:latin typeface="Century Gothic" panose="020B0502020202020204" pitchFamily="34" charset="0"/>
              </a:rPr>
              <a:t>alternativ zur gesetzlich vorgeschriebenen Prüfung: Freiwillige Prüfung aufgrund Regelung in Satzung / Gesellschaftsvertrag </a:t>
            </a:r>
          </a:p>
          <a:p>
            <a:pPr marL="266700" lvl="1" indent="-266700" defTabSz="269875">
              <a:lnSpc>
                <a:spcPct val="100000"/>
              </a:lnSpc>
              <a:spcBef>
                <a:spcPts val="600"/>
              </a:spcBef>
              <a:spcAft>
                <a:spcPts val="600"/>
              </a:spcAft>
              <a:buFont typeface="Arial" panose="020B0604020202020204" pitchFamily="34" charset="0"/>
              <a:buChar char="•"/>
              <a:tabLst>
                <a:tab pos="0" algn="l"/>
              </a:tabLst>
              <a:defRPr/>
            </a:pPr>
            <a:r>
              <a:rPr lang="de-DE" altLang="de-DE" sz="1600" dirty="0">
                <a:latin typeface="Century Gothic" panose="020B0502020202020204" pitchFamily="34" charset="0"/>
              </a:rPr>
              <a:t>§ 317 HGB: Gegenstand und Umfang der Prüfung</a:t>
            </a:r>
          </a:p>
          <a:p>
            <a:pPr marL="266700" lvl="1" indent="-266700" defTabSz="269875">
              <a:lnSpc>
                <a:spcPct val="100000"/>
              </a:lnSpc>
              <a:spcBef>
                <a:spcPts val="600"/>
              </a:spcBef>
              <a:spcAft>
                <a:spcPts val="600"/>
              </a:spcAft>
              <a:buFont typeface="Arial" panose="020B0604020202020204" pitchFamily="34" charset="0"/>
              <a:buChar char="•"/>
              <a:tabLst>
                <a:tab pos="0" algn="l"/>
              </a:tabLst>
              <a:defRPr/>
            </a:pPr>
            <a:r>
              <a:rPr lang="de-DE" altLang="de-DE" sz="1600" dirty="0">
                <a:latin typeface="Century Gothic" panose="020B0502020202020204" pitchFamily="34" charset="0"/>
              </a:rPr>
              <a:t>§ 318 HGB: Bestellung und Abberufung des Abschlussprüfers</a:t>
            </a:r>
          </a:p>
          <a:p>
            <a:pPr marL="266700" lvl="1" indent="-266700" defTabSz="269875">
              <a:lnSpc>
                <a:spcPct val="100000"/>
              </a:lnSpc>
              <a:spcBef>
                <a:spcPts val="600"/>
              </a:spcBef>
              <a:spcAft>
                <a:spcPts val="600"/>
              </a:spcAft>
              <a:buFont typeface="Arial" panose="020B0604020202020204" pitchFamily="34" charset="0"/>
              <a:buChar char="•"/>
              <a:tabLst>
                <a:tab pos="0" algn="l"/>
              </a:tabLst>
              <a:defRPr/>
            </a:pPr>
            <a:r>
              <a:rPr lang="de-DE" altLang="de-DE" sz="1600" dirty="0">
                <a:latin typeface="Century Gothic" panose="020B0502020202020204" pitchFamily="34" charset="0"/>
              </a:rPr>
              <a:t>§ 319 HGB: Auswahl der Abschlussprüfer und Ausschlussgründe (auch: § 319a HGB)</a:t>
            </a:r>
          </a:p>
          <a:p>
            <a:pPr marL="266700" lvl="1" indent="-266700" defTabSz="269875">
              <a:lnSpc>
                <a:spcPct val="100000"/>
              </a:lnSpc>
              <a:spcBef>
                <a:spcPts val="600"/>
              </a:spcBef>
              <a:spcAft>
                <a:spcPts val="600"/>
              </a:spcAft>
              <a:buFont typeface="Arial" panose="020B0604020202020204" pitchFamily="34" charset="0"/>
              <a:buChar char="•"/>
              <a:tabLst>
                <a:tab pos="0" algn="l"/>
              </a:tabLst>
              <a:defRPr/>
            </a:pPr>
            <a:r>
              <a:rPr lang="de-DE" altLang="de-DE" sz="1600" dirty="0">
                <a:latin typeface="Century Gothic" panose="020B0502020202020204" pitchFamily="34" charset="0"/>
              </a:rPr>
              <a:t>§ 320 HGB: Vorlagepflicht und Auskunftsrecht</a:t>
            </a:r>
          </a:p>
          <a:p>
            <a:pPr marL="266700" lvl="1" indent="-266700" defTabSz="269875">
              <a:lnSpc>
                <a:spcPct val="100000"/>
              </a:lnSpc>
              <a:spcBef>
                <a:spcPts val="600"/>
              </a:spcBef>
              <a:spcAft>
                <a:spcPts val="600"/>
              </a:spcAft>
              <a:buFont typeface="Arial" panose="020B0604020202020204" pitchFamily="34" charset="0"/>
              <a:buChar char="•"/>
              <a:tabLst>
                <a:tab pos="0" algn="l"/>
              </a:tabLst>
              <a:defRPr/>
            </a:pPr>
            <a:r>
              <a:rPr lang="de-DE" altLang="de-DE" sz="1600" dirty="0">
                <a:latin typeface="Century Gothic" panose="020B0502020202020204" pitchFamily="34" charset="0"/>
              </a:rPr>
              <a:t>§ 321 HGB: Prüfungsbericht</a:t>
            </a:r>
          </a:p>
          <a:p>
            <a:pPr marL="266700" lvl="1" indent="-266700" defTabSz="269875">
              <a:lnSpc>
                <a:spcPct val="100000"/>
              </a:lnSpc>
              <a:spcBef>
                <a:spcPts val="600"/>
              </a:spcBef>
              <a:spcAft>
                <a:spcPts val="600"/>
              </a:spcAft>
              <a:buFont typeface="Arial" panose="020B0604020202020204" pitchFamily="34" charset="0"/>
              <a:buChar char="•"/>
              <a:tabLst>
                <a:tab pos="0" algn="l"/>
              </a:tabLst>
              <a:defRPr/>
            </a:pPr>
            <a:r>
              <a:rPr lang="de-DE" altLang="de-DE" sz="1600" dirty="0">
                <a:latin typeface="Century Gothic" panose="020B0502020202020204" pitchFamily="34" charset="0"/>
              </a:rPr>
              <a:t>§ 322 HGB: Bestätigungsvermerk</a:t>
            </a:r>
          </a:p>
        </p:txBody>
      </p:sp>
      <p:sp>
        <p:nvSpPr>
          <p:cNvPr id="9" name="Text Box 6">
            <a:extLst>
              <a:ext uri="{FF2B5EF4-FFF2-40B4-BE49-F238E27FC236}">
                <a16:creationId xmlns:a16="http://schemas.microsoft.com/office/drawing/2014/main" id="{1BF66D87-6071-4FD0-B8CE-BF13D1A482A0}"/>
              </a:ext>
            </a:extLst>
          </p:cNvPr>
          <p:cNvSpPr txBox="1">
            <a:spLocks noChangeArrowheads="1"/>
          </p:cNvSpPr>
          <p:nvPr/>
        </p:nvSpPr>
        <p:spPr bwMode="auto">
          <a:xfrm>
            <a:off x="695325" y="941388"/>
            <a:ext cx="109458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269875" indent="-269875" defTabSz="269875" eaLnBrk="1" hangingPunct="1">
              <a:spcBef>
                <a:spcPct val="50000"/>
              </a:spcBef>
            </a:pPr>
            <a:r>
              <a:rPr lang="de-DE" altLang="de-DE" b="1">
                <a:solidFill>
                  <a:srgbClr val="00B0F0"/>
                </a:solidFill>
                <a:latin typeface="Century Gothic" panose="020B0502020202020204" pitchFamily="34" charset="0"/>
              </a:rPr>
              <a:t>1.2 Gesetzliche Grundlagen als Rahmenvorgabe für die Abschlussprüfung</a:t>
            </a:r>
            <a:endParaRPr lang="de-DE" altLang="de-DE" b="1" dirty="0">
              <a:solidFill>
                <a:srgbClr val="00B0F0"/>
              </a:solidFill>
              <a:latin typeface="Century Gothic" panose="020B0502020202020204" pitchFamily="34" charset="0"/>
            </a:endParaRPr>
          </a:p>
        </p:txBody>
      </p:sp>
    </p:spTree>
  </p:cSld>
  <p:clrMapOvr>
    <a:overrideClrMapping bg1="lt1" tx1="dk1" bg2="lt2" tx2="dk2" accent1="accent1" accent2="accent2" accent3="accent3" accent4="accent4" accent5="accent5" accent6="accent6" hlink="hlink" folHlink="folHlink"/>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Inhaltsplatzhalter 2">
            <a:extLst>
              <a:ext uri="{FF2B5EF4-FFF2-40B4-BE49-F238E27FC236}">
                <a16:creationId xmlns:a16="http://schemas.microsoft.com/office/drawing/2014/main" id="{3DB4B127-26AC-4E92-A248-89373C04F332}"/>
              </a:ext>
            </a:extLst>
          </p:cNvPr>
          <p:cNvSpPr>
            <a:spLocks noGrp="1"/>
          </p:cNvSpPr>
          <p:nvPr>
            <p:ph idx="4294967295"/>
          </p:nvPr>
        </p:nvSpPr>
        <p:spPr>
          <a:xfrm>
            <a:off x="1462088" y="1354138"/>
            <a:ext cx="10729912" cy="247650"/>
          </a:xfrm>
        </p:spPr>
        <p:txBody>
          <a:bodyPr>
            <a:spAutoFit/>
          </a:bodyPr>
          <a:lstStyle/>
          <a:p>
            <a:r>
              <a:rPr lang="de-DE" altLang="de-DE" sz="1600" b="1" dirty="0">
                <a:solidFill>
                  <a:srgbClr val="FF0000"/>
                </a:solidFill>
                <a:latin typeface="Century Gothic" panose="020B0502020202020204" pitchFamily="34" charset="0"/>
                <a:sym typeface="Monotype Sorts"/>
              </a:rPr>
              <a:t>Exkurs Größenklassen:  </a:t>
            </a:r>
            <a:r>
              <a:rPr lang="de-DE" altLang="de-DE" sz="1600" b="1" dirty="0">
                <a:latin typeface="Century Gothic" panose="020B0502020202020204" pitchFamily="34" charset="0"/>
                <a:sym typeface="Monotype Sorts"/>
              </a:rPr>
              <a:t>§§ 267 Abs. 1, 267a Abs. 1 HGB</a:t>
            </a:r>
          </a:p>
        </p:txBody>
      </p:sp>
      <p:graphicFrame>
        <p:nvGraphicFramePr>
          <p:cNvPr id="2" name="Tabelle 1">
            <a:extLst>
              <a:ext uri="{FF2B5EF4-FFF2-40B4-BE49-F238E27FC236}">
                <a16:creationId xmlns:a16="http://schemas.microsoft.com/office/drawing/2014/main" id="{5DB1E6D7-304B-4676-A5AA-715844562595}"/>
              </a:ext>
            </a:extLst>
          </p:cNvPr>
          <p:cNvGraphicFramePr>
            <a:graphicFrameLocks noGrp="1"/>
          </p:cNvGraphicFramePr>
          <p:nvPr>
            <p:extLst>
              <p:ext uri="{D42A27DB-BD31-4B8C-83A1-F6EECF244321}">
                <p14:modId xmlns:p14="http://schemas.microsoft.com/office/powerpoint/2010/main" val="554298559"/>
              </p:ext>
            </p:extLst>
          </p:nvPr>
        </p:nvGraphicFramePr>
        <p:xfrm>
          <a:off x="1487488" y="1768475"/>
          <a:ext cx="9432924" cy="1954213"/>
        </p:xfrm>
        <a:graphic>
          <a:graphicData uri="http://schemas.openxmlformats.org/drawingml/2006/table">
            <a:tbl>
              <a:tblPr firstRow="1" bandRow="1">
                <a:tableStyleId>{5C22544A-7EE6-4342-B048-85BDC9FD1C3A}</a:tableStyleId>
              </a:tblPr>
              <a:tblGrid>
                <a:gridCol w="2117429">
                  <a:extLst>
                    <a:ext uri="{9D8B030D-6E8A-4147-A177-3AD203B41FA5}">
                      <a16:colId xmlns:a16="http://schemas.microsoft.com/office/drawing/2014/main" val="20000"/>
                    </a:ext>
                  </a:extLst>
                </a:gridCol>
                <a:gridCol w="2181708">
                  <a:extLst>
                    <a:ext uri="{9D8B030D-6E8A-4147-A177-3AD203B41FA5}">
                      <a16:colId xmlns:a16="http://schemas.microsoft.com/office/drawing/2014/main" val="20001"/>
                    </a:ext>
                  </a:extLst>
                </a:gridCol>
                <a:gridCol w="2117540">
                  <a:extLst>
                    <a:ext uri="{9D8B030D-6E8A-4147-A177-3AD203B41FA5}">
                      <a16:colId xmlns:a16="http://schemas.microsoft.com/office/drawing/2014/main" val="20002"/>
                    </a:ext>
                  </a:extLst>
                </a:gridCol>
                <a:gridCol w="3016247">
                  <a:extLst>
                    <a:ext uri="{9D8B030D-6E8A-4147-A177-3AD203B41FA5}">
                      <a16:colId xmlns:a16="http://schemas.microsoft.com/office/drawing/2014/main" val="20003"/>
                    </a:ext>
                  </a:extLst>
                </a:gridCol>
              </a:tblGrid>
              <a:tr h="323900">
                <a:tc>
                  <a:txBody>
                    <a:bodyPr/>
                    <a:lstStyle/>
                    <a:p>
                      <a:pPr algn="ctr"/>
                      <a:r>
                        <a:rPr lang="de-DE" sz="1400" dirty="0">
                          <a:solidFill>
                            <a:schemeClr val="tx1"/>
                          </a:solidFill>
                          <a:latin typeface="Century Gothic" panose="020B0502020202020204" pitchFamily="34" charset="0"/>
                        </a:rPr>
                        <a:t>Größenklasse</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de-DE" sz="1400" dirty="0">
                          <a:solidFill>
                            <a:schemeClr val="tx1"/>
                          </a:solidFill>
                          <a:latin typeface="Century Gothic" panose="020B0502020202020204" pitchFamily="34" charset="0"/>
                        </a:rPr>
                        <a:t>Bilanzsumme</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latin typeface="Century Gothic" panose="020B0502020202020204" pitchFamily="34" charset="0"/>
                        </a:rPr>
                        <a:t>Umsatzerlöse</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de-DE" sz="1400" dirty="0">
                          <a:solidFill>
                            <a:schemeClr val="tx1"/>
                          </a:solidFill>
                          <a:latin typeface="Century Gothic" panose="020B0502020202020204" pitchFamily="34" charset="0"/>
                        </a:rPr>
                        <a:t>Arbeitnehmer</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370727">
                <a:tc>
                  <a:txBody>
                    <a:bodyPr/>
                    <a:lstStyle/>
                    <a:p>
                      <a:pPr algn="ctr"/>
                      <a:r>
                        <a:rPr lang="de-DE" sz="1400" dirty="0">
                          <a:latin typeface="Century Gothic" panose="020B0502020202020204" pitchFamily="34" charset="0"/>
                        </a:rPr>
                        <a:t>KleinstKapG</a:t>
                      </a:r>
                      <a:r>
                        <a:rPr lang="de-DE" sz="1400" baseline="30000" dirty="0">
                          <a:latin typeface="Century Gothic" panose="020B0502020202020204" pitchFamily="34" charset="0"/>
                        </a:rPr>
                        <a:t>1</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latin typeface="Century Gothic" panose="020B0502020202020204" pitchFamily="34" charset="0"/>
                        </a:rPr>
                        <a:t> ≤ 450.000</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latin typeface="Century Gothic" panose="020B0502020202020204" pitchFamily="34" charset="0"/>
                        </a:rPr>
                        <a:t>≤ 900.000</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latin typeface="Century Gothic" panose="020B0502020202020204" pitchFamily="34" charset="0"/>
                        </a:rPr>
                        <a:t>≤ 10</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727">
                <a:tc>
                  <a:txBody>
                    <a:bodyPr/>
                    <a:lstStyle/>
                    <a:p>
                      <a:pPr algn="ctr"/>
                      <a:r>
                        <a:rPr lang="de-DE" sz="1400" dirty="0">
                          <a:latin typeface="Century Gothic" panose="020B0502020202020204" pitchFamily="34" charset="0"/>
                        </a:rPr>
                        <a:t>kleine </a:t>
                      </a:r>
                      <a:r>
                        <a:rPr lang="de-DE" sz="1400" dirty="0" err="1">
                          <a:latin typeface="Century Gothic" panose="020B0502020202020204" pitchFamily="34" charset="0"/>
                        </a:rPr>
                        <a:t>KapG</a:t>
                      </a:r>
                      <a:endParaRPr lang="de-DE" sz="1400" dirty="0">
                        <a:latin typeface="Century Gothic" panose="020B0502020202020204" pitchFamily="34" charset="0"/>
                      </a:endParaRP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latin typeface="Century Gothic" panose="020B0502020202020204" pitchFamily="34" charset="0"/>
                        </a:rPr>
                        <a:t>≤ 7.500.000</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latin typeface="Century Gothic" panose="020B0502020202020204" pitchFamily="34" charset="0"/>
                        </a:rPr>
                        <a:t>≤ 15.000.000</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dirty="0">
                          <a:latin typeface="Century Gothic" panose="020B0502020202020204" pitchFamily="34" charset="0"/>
                        </a:rPr>
                        <a:t>≤ 50</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518131">
                <a:tc>
                  <a:txBody>
                    <a:bodyPr/>
                    <a:lstStyle/>
                    <a:p>
                      <a:pPr algn="ctr"/>
                      <a:r>
                        <a:rPr lang="de-DE" sz="1400" dirty="0" err="1">
                          <a:latin typeface="Century Gothic" panose="020B0502020202020204" pitchFamily="34" charset="0"/>
                        </a:rPr>
                        <a:t>mittelgr</a:t>
                      </a:r>
                      <a:r>
                        <a:rPr lang="de-DE" sz="1400" dirty="0">
                          <a:latin typeface="Century Gothic" panose="020B0502020202020204" pitchFamily="34" charset="0"/>
                        </a:rPr>
                        <a:t>. </a:t>
                      </a:r>
                      <a:r>
                        <a:rPr lang="de-DE" sz="1400" dirty="0" err="1">
                          <a:latin typeface="Century Gothic" panose="020B0502020202020204" pitchFamily="34" charset="0"/>
                        </a:rPr>
                        <a:t>KapG</a:t>
                      </a:r>
                      <a:endParaRPr lang="de-DE" sz="1400" dirty="0">
                        <a:latin typeface="Century Gothic" panose="020B0502020202020204" pitchFamily="34" charset="0"/>
                      </a:endParaRP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u="sng" dirty="0">
                          <a:latin typeface="Century Gothic" panose="020B0502020202020204" pitchFamily="34" charset="0"/>
                        </a:rPr>
                        <a:t>&gt;</a:t>
                      </a:r>
                      <a:r>
                        <a:rPr lang="de-DE" sz="1400" dirty="0">
                          <a:latin typeface="Century Gothic" panose="020B0502020202020204" pitchFamily="34" charset="0"/>
                        </a:rPr>
                        <a:t> 7.500.000</a:t>
                      </a:r>
                    </a:p>
                    <a:p>
                      <a:pPr algn="ctr"/>
                      <a:r>
                        <a:rPr lang="de-DE" sz="1400" dirty="0">
                          <a:latin typeface="Century Gothic" panose="020B0502020202020204" pitchFamily="34" charset="0"/>
                        </a:rPr>
                        <a:t>≤ 25.000.000 </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u="sng" dirty="0">
                          <a:latin typeface="Century Gothic" panose="020B0502020202020204" pitchFamily="34" charset="0"/>
                        </a:rPr>
                        <a:t>&gt;</a:t>
                      </a:r>
                      <a:r>
                        <a:rPr lang="de-DE" sz="1400" dirty="0">
                          <a:latin typeface="Century Gothic" panose="020B0502020202020204" pitchFamily="34" charset="0"/>
                        </a:rPr>
                        <a:t> 15.000.000</a:t>
                      </a:r>
                    </a:p>
                    <a:p>
                      <a:pPr algn="ctr"/>
                      <a:r>
                        <a:rPr lang="de-DE" sz="1400" dirty="0">
                          <a:latin typeface="Century Gothic" panose="020B0502020202020204" pitchFamily="34" charset="0"/>
                        </a:rPr>
                        <a:t>≤ 50.000.000</a:t>
                      </a:r>
                      <a:r>
                        <a:rPr lang="de-DE" sz="1400" baseline="0" dirty="0">
                          <a:latin typeface="Century Gothic" panose="020B0502020202020204" pitchFamily="34" charset="0"/>
                        </a:rPr>
                        <a:t> </a:t>
                      </a:r>
                      <a:r>
                        <a:rPr lang="de-DE" sz="1400" dirty="0">
                          <a:latin typeface="Century Gothic" panose="020B0502020202020204" pitchFamily="34" charset="0"/>
                        </a:rPr>
                        <a:t>  </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u="sng" dirty="0">
                          <a:latin typeface="Century Gothic" panose="020B0502020202020204" pitchFamily="34" charset="0"/>
                        </a:rPr>
                        <a:t>&gt;</a:t>
                      </a:r>
                      <a:r>
                        <a:rPr lang="de-DE" sz="1400" dirty="0">
                          <a:latin typeface="Century Gothic" panose="020B0502020202020204" pitchFamily="34" charset="0"/>
                        </a:rPr>
                        <a:t> 50</a:t>
                      </a:r>
                    </a:p>
                    <a:p>
                      <a:pPr algn="ctr"/>
                      <a:r>
                        <a:rPr lang="de-DE" sz="1400" dirty="0">
                          <a:latin typeface="Century Gothic" panose="020B0502020202020204" pitchFamily="34" charset="0"/>
                        </a:rPr>
                        <a:t>≤ 250</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70727">
                <a:tc>
                  <a:txBody>
                    <a:bodyPr/>
                    <a:lstStyle/>
                    <a:p>
                      <a:pPr algn="ctr"/>
                      <a:r>
                        <a:rPr lang="de-DE" sz="1400" dirty="0">
                          <a:latin typeface="Century Gothic" panose="020B0502020202020204" pitchFamily="34" charset="0"/>
                        </a:rPr>
                        <a:t>große </a:t>
                      </a:r>
                      <a:r>
                        <a:rPr lang="de-DE" sz="1400" dirty="0" err="1">
                          <a:latin typeface="Century Gothic" panose="020B0502020202020204" pitchFamily="34" charset="0"/>
                        </a:rPr>
                        <a:t>KapG</a:t>
                      </a:r>
                      <a:endParaRPr lang="de-DE" sz="1400" dirty="0">
                        <a:latin typeface="Century Gothic" panose="020B0502020202020204" pitchFamily="34" charset="0"/>
                      </a:endParaRP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u="sng" dirty="0">
                          <a:latin typeface="Century Gothic" panose="020B0502020202020204" pitchFamily="34" charset="0"/>
                        </a:rPr>
                        <a:t>&gt;</a:t>
                      </a:r>
                      <a:r>
                        <a:rPr lang="de-DE" sz="1400" dirty="0">
                          <a:latin typeface="Century Gothic" panose="020B0502020202020204" pitchFamily="34" charset="0"/>
                        </a:rPr>
                        <a:t> 25.000.000</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u="sng" dirty="0">
                          <a:latin typeface="Century Gothic" panose="020B0502020202020204" pitchFamily="34" charset="0"/>
                        </a:rPr>
                        <a:t>&gt;</a:t>
                      </a:r>
                      <a:r>
                        <a:rPr lang="de-DE" sz="1400" dirty="0">
                          <a:latin typeface="Century Gothic" panose="020B0502020202020204" pitchFamily="34" charset="0"/>
                        </a:rPr>
                        <a:t> 50.000.000</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400" u="sng" dirty="0">
                          <a:latin typeface="Century Gothic" panose="020B0502020202020204" pitchFamily="34" charset="0"/>
                        </a:rPr>
                        <a:t>&gt;</a:t>
                      </a:r>
                      <a:r>
                        <a:rPr lang="de-DE" sz="1400" dirty="0">
                          <a:latin typeface="Century Gothic" panose="020B0502020202020204" pitchFamily="34" charset="0"/>
                        </a:rPr>
                        <a:t> 250</a:t>
                      </a:r>
                    </a:p>
                  </a:txBody>
                  <a:tcPr marL="91435" marR="91435" marT="45706" marB="4570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43043" name="Textfeld 2">
            <a:extLst>
              <a:ext uri="{FF2B5EF4-FFF2-40B4-BE49-F238E27FC236}">
                <a16:creationId xmlns:a16="http://schemas.microsoft.com/office/drawing/2014/main" id="{40BEC9D0-3FB7-463E-9D14-ED363E39645E}"/>
              </a:ext>
            </a:extLst>
          </p:cNvPr>
          <p:cNvSpPr txBox="1">
            <a:spLocks noChangeArrowheads="1"/>
          </p:cNvSpPr>
          <p:nvPr/>
        </p:nvSpPr>
        <p:spPr bwMode="auto">
          <a:xfrm>
            <a:off x="1391656" y="3735504"/>
            <a:ext cx="105854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200" baseline="18000" dirty="0">
                <a:latin typeface="Century Gothic" panose="020B0502020202020204" pitchFamily="34" charset="0"/>
              </a:rPr>
              <a:t>1</a:t>
            </a:r>
            <a:r>
              <a:rPr lang="de-DE" altLang="de-DE" sz="1200" dirty="0">
                <a:latin typeface="Century Gothic" panose="020B0502020202020204" pitchFamily="34" charset="0"/>
              </a:rPr>
              <a:t>§ 267a Abs. 3 HGB gibt bestimmte Gesellschaften an, die auch bei Erfüllen der Größenkriterien einer </a:t>
            </a:r>
            <a:r>
              <a:rPr lang="de-DE" altLang="de-DE" sz="1200" dirty="0" err="1">
                <a:latin typeface="Century Gothic" panose="020B0502020202020204" pitchFamily="34" charset="0"/>
              </a:rPr>
              <a:t>KleinstKapG</a:t>
            </a:r>
            <a:r>
              <a:rPr lang="de-DE" altLang="de-DE" sz="1200" dirty="0">
                <a:latin typeface="Century Gothic" panose="020B0502020202020204" pitchFamily="34" charset="0"/>
              </a:rPr>
              <a:t> </a:t>
            </a:r>
            <a:r>
              <a:rPr lang="de-DE" altLang="de-DE" sz="1200">
                <a:latin typeface="Century Gothic" panose="020B0502020202020204" pitchFamily="34" charset="0"/>
              </a:rPr>
              <a:t>die Erleichterungen</a:t>
            </a:r>
            <a:br>
              <a:rPr lang="de-DE" altLang="de-DE" sz="1200">
                <a:latin typeface="Century Gothic" panose="020B0502020202020204" pitchFamily="34" charset="0"/>
              </a:rPr>
            </a:br>
            <a:r>
              <a:rPr lang="de-DE" altLang="de-DE" sz="1200">
                <a:latin typeface="Century Gothic" panose="020B0502020202020204" pitchFamily="34" charset="0"/>
              </a:rPr>
              <a:t>für </a:t>
            </a:r>
            <a:r>
              <a:rPr lang="de-DE" altLang="de-DE" sz="1200" dirty="0" err="1">
                <a:latin typeface="Century Gothic" panose="020B0502020202020204" pitchFamily="34" charset="0"/>
              </a:rPr>
              <a:t>KleinstKapG</a:t>
            </a:r>
            <a:r>
              <a:rPr lang="de-DE" altLang="de-DE" sz="1200" dirty="0">
                <a:latin typeface="Century Gothic" panose="020B0502020202020204" pitchFamily="34" charset="0"/>
              </a:rPr>
              <a:t> nicht in Anspruch nehmen dürfen. </a:t>
            </a:r>
          </a:p>
        </p:txBody>
      </p:sp>
      <p:sp>
        <p:nvSpPr>
          <p:cNvPr id="43044" name="Textfeld 3">
            <a:extLst>
              <a:ext uri="{FF2B5EF4-FFF2-40B4-BE49-F238E27FC236}">
                <a16:creationId xmlns:a16="http://schemas.microsoft.com/office/drawing/2014/main" id="{3E81649C-5BCD-4BD3-A68B-EA3F914C69CF}"/>
              </a:ext>
            </a:extLst>
          </p:cNvPr>
          <p:cNvSpPr txBox="1">
            <a:spLocks noChangeArrowheads="1"/>
          </p:cNvSpPr>
          <p:nvPr/>
        </p:nvSpPr>
        <p:spPr bwMode="auto">
          <a:xfrm>
            <a:off x="1271588" y="4241800"/>
            <a:ext cx="10575925"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Es müssen jeweils zwei der drei Kriterien erfüllt sein</a:t>
            </a:r>
          </a:p>
          <a:p>
            <a:pPr eaLnBrk="1" hangingPunct="1">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Die Rechtsfolgen der Merkmale treten nur ein, wenn sie an den </a:t>
            </a:r>
            <a:r>
              <a:rPr lang="de-DE" altLang="de-DE">
                <a:latin typeface="Century Gothic" panose="020B0502020202020204" pitchFamily="34" charset="0"/>
              </a:rPr>
              <a:t>Abschlussstichtagen von</a:t>
            </a:r>
            <a:br>
              <a:rPr lang="de-DE" altLang="de-DE">
                <a:latin typeface="Century Gothic" panose="020B0502020202020204" pitchFamily="34" charset="0"/>
              </a:rPr>
            </a:br>
            <a:r>
              <a:rPr lang="de-DE" altLang="de-DE">
                <a:latin typeface="Century Gothic" panose="020B0502020202020204" pitchFamily="34" charset="0"/>
              </a:rPr>
              <a:t>zwei </a:t>
            </a:r>
            <a:r>
              <a:rPr lang="de-DE" altLang="de-DE" dirty="0">
                <a:latin typeface="Century Gothic" panose="020B0502020202020204" pitchFamily="34" charset="0"/>
              </a:rPr>
              <a:t>aufeinanderfolgenden Geschäftsjahren erfüllt werden</a:t>
            </a:r>
          </a:p>
          <a:p>
            <a:pPr eaLnBrk="1" hangingPunct="1">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Bilanzsumme: inkl. aktive latente Steuern, exkl. Fehlbetrag (§ 267 Abs. 4a HGB)</a:t>
            </a:r>
            <a:br>
              <a:rPr lang="de-DE" altLang="de-DE" dirty="0">
                <a:latin typeface="Century Gothic" panose="020B0502020202020204" pitchFamily="34" charset="0"/>
              </a:rPr>
            </a:br>
            <a:r>
              <a:rPr lang="de-DE" altLang="de-DE" b="1" dirty="0">
                <a:latin typeface="Century Gothic" panose="020B0502020202020204" pitchFamily="34" charset="0"/>
              </a:rPr>
              <a:t>Ausnahme: </a:t>
            </a:r>
            <a:r>
              <a:rPr lang="de-DE" altLang="de-DE" dirty="0">
                <a:latin typeface="Century Gothic" panose="020B0502020202020204" pitchFamily="34" charset="0"/>
              </a:rPr>
              <a:t>Die maßgebende Bilanzsumme  für </a:t>
            </a:r>
            <a:r>
              <a:rPr lang="de-DE" altLang="de-DE" dirty="0" err="1">
                <a:latin typeface="Century Gothic" panose="020B0502020202020204" pitchFamily="34" charset="0"/>
              </a:rPr>
              <a:t>KleinstKapG</a:t>
            </a:r>
            <a:r>
              <a:rPr lang="de-DE" altLang="de-DE" dirty="0">
                <a:latin typeface="Century Gothic" panose="020B0502020202020204" pitchFamily="34" charset="0"/>
              </a:rPr>
              <a:t> sind exkl. der aktiven latenten Steuern </a:t>
            </a:r>
            <a:r>
              <a:rPr lang="de-DE" altLang="de-DE">
                <a:latin typeface="Century Gothic" panose="020B0502020202020204" pitchFamily="34" charset="0"/>
              </a:rPr>
              <a:t>und nach</a:t>
            </a:r>
            <a:br>
              <a:rPr lang="de-DE" altLang="de-DE">
                <a:latin typeface="Century Gothic" panose="020B0502020202020204" pitchFamily="34" charset="0"/>
              </a:rPr>
            </a:br>
            <a:r>
              <a:rPr lang="de-DE" altLang="de-DE">
                <a:latin typeface="Century Gothic" panose="020B0502020202020204" pitchFamily="34" charset="0"/>
              </a:rPr>
              <a:t>Abzug </a:t>
            </a:r>
            <a:r>
              <a:rPr lang="de-DE" altLang="de-DE" dirty="0">
                <a:latin typeface="Century Gothic" panose="020B0502020202020204" pitchFamily="34" charset="0"/>
              </a:rPr>
              <a:t>eines Fehlbetrages zu berechnen (Beck, 10. Auflage, Tz. 3 zu § 267a HGB)</a:t>
            </a:r>
          </a:p>
          <a:p>
            <a:pPr eaLnBrk="1" hangingPunct="1">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Schwellenwerte bei Umwandlung, Verschmelzung, Formwechsel vgl. §§ 267 Abs. 4 S.2 267a Abs. 1 S. 2 HGB)</a:t>
            </a:r>
          </a:p>
        </p:txBody>
      </p:sp>
      <p:sp>
        <p:nvSpPr>
          <p:cNvPr id="12" name="Titel 1">
            <a:extLst>
              <a:ext uri="{FF2B5EF4-FFF2-40B4-BE49-F238E27FC236}">
                <a16:creationId xmlns:a16="http://schemas.microsoft.com/office/drawing/2014/main" id="{094C614A-C21F-4F2E-9DE8-B6E5312DB145}"/>
              </a:ext>
            </a:extLst>
          </p:cNvPr>
          <p:cNvSpPr txBox="1">
            <a:spLocks/>
          </p:cNvSpPr>
          <p:nvPr/>
        </p:nvSpPr>
        <p:spPr bwMode="auto">
          <a:xfrm>
            <a:off x="925513" y="942975"/>
            <a:ext cx="109204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a:defRPr/>
            </a:pPr>
            <a:r>
              <a:rPr lang="de-DE" altLang="de-DE" sz="1600" b="1" kern="0" dirty="0">
                <a:solidFill>
                  <a:srgbClr val="00B0F0"/>
                </a:solidFill>
                <a:latin typeface="Century Gothic" pitchFamily="34" charset="0"/>
              </a:rPr>
              <a:t>1.2.1 </a:t>
            </a:r>
            <a:r>
              <a:rPr lang="de-DE" altLang="de-DE" sz="1600" b="1" dirty="0">
                <a:solidFill>
                  <a:srgbClr val="00B0F0"/>
                </a:solidFill>
                <a:latin typeface="Century Gothic" panose="020B0502020202020204" pitchFamily="34" charset="0"/>
              </a:rPr>
              <a:t>Jahresabschlussprüfung – Gesetzliche Normen; Forts. </a:t>
            </a:r>
          </a:p>
        </p:txBody>
      </p:sp>
      <p:sp>
        <p:nvSpPr>
          <p:cNvPr id="43047" name="Textfeld 4">
            <a:extLst>
              <a:ext uri="{FF2B5EF4-FFF2-40B4-BE49-F238E27FC236}">
                <a16:creationId xmlns:a16="http://schemas.microsoft.com/office/drawing/2014/main" id="{0C21463B-985B-42BF-9C0A-677EF6EB9117}"/>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Tree>
  </p:cSld>
  <p:clrMapOvr>
    <a:masterClrMapping/>
  </p:clrMapOvr>
  <p:transition spd="med">
    <p:zoom/>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62" name="Textfeld 4">
            <a:extLst>
              <a:ext uri="{FF2B5EF4-FFF2-40B4-BE49-F238E27FC236}">
                <a16:creationId xmlns:a16="http://schemas.microsoft.com/office/drawing/2014/main" id="{7588EFC3-4C76-44A5-B98A-983367E77F8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11" name="Rectangle 6">
            <a:extLst>
              <a:ext uri="{FF2B5EF4-FFF2-40B4-BE49-F238E27FC236}">
                <a16:creationId xmlns:a16="http://schemas.microsoft.com/office/drawing/2014/main" id="{718E32E0-3E7A-4B35-A156-68A5F9A842E0}"/>
              </a:ext>
            </a:extLst>
          </p:cNvPr>
          <p:cNvSpPr txBox="1">
            <a:spLocks noChangeArrowheads="1"/>
          </p:cNvSpPr>
          <p:nvPr/>
        </p:nvSpPr>
        <p:spPr bwMode="auto">
          <a:xfrm>
            <a:off x="983432" y="1916832"/>
            <a:ext cx="10794478" cy="4319587"/>
          </a:xfrm>
          <a:prstGeom prst="rect">
            <a:avLst/>
          </a:prstGeom>
          <a:noFill/>
          <a:ln>
            <a:noFill/>
          </a:ln>
          <a:extLst>
            <a:ext uri="{909E8E84-426E-40DD-AFC4-6F175D3DCCD1}">
              <a14:hiddenFill xmlns:a14="http://schemas.microsoft.com/office/drawing/2010/main">
                <a:solidFill>
                  <a:srgbClr val="B5C1C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1950" indent="-361950" defTabSz="268288">
              <a:lnSpc>
                <a:spcPct val="100000"/>
              </a:lnSpc>
              <a:spcBef>
                <a:spcPts val="600"/>
              </a:spcBef>
              <a:spcAft>
                <a:spcPts val="600"/>
              </a:spcAft>
            </a:pPr>
            <a:r>
              <a:rPr lang="de-DE" altLang="de-DE" sz="1600">
                <a:latin typeface="Century Gothic" panose="020B0502020202020204" pitchFamily="34" charset="0"/>
              </a:rPr>
              <a:t> </a:t>
            </a:r>
            <a:r>
              <a:rPr lang="de-DE" altLang="de-DE" sz="1600">
                <a:latin typeface="Century Gothic" panose="020B0502020202020204" pitchFamily="34" charset="0"/>
                <a:sym typeface="Wingdings" panose="05000000000000000000" pitchFamily="2" charset="2"/>
              </a:rPr>
              <a:t> 	</a:t>
            </a:r>
            <a:r>
              <a:rPr lang="de-DE" altLang="de-DE" sz="1600">
                <a:latin typeface="Century Gothic" panose="020B0502020202020204" pitchFamily="34" charset="0"/>
              </a:rPr>
              <a:t>Gegenstand &amp; Umfang der Abschlussprüfung werden in § 317 HGB vorgegeben. </a:t>
            </a:r>
            <a:r>
              <a:rPr lang="de-DE" altLang="de-DE" sz="1600" b="1">
                <a:latin typeface="Century Gothic" panose="020B0502020202020204" pitchFamily="34" charset="0"/>
              </a:rPr>
              <a:t>Erweiterungen</a:t>
            </a:r>
            <a:r>
              <a:rPr lang="de-DE" altLang="de-DE" sz="1600">
                <a:latin typeface="Century Gothic" panose="020B0502020202020204" pitchFamily="34" charset="0"/>
              </a:rPr>
              <a:t> sind im</a:t>
            </a:r>
            <a:br>
              <a:rPr lang="de-DE" altLang="de-DE" sz="1600">
                <a:latin typeface="Century Gothic" panose="020B0502020202020204" pitchFamily="34" charset="0"/>
              </a:rPr>
            </a:br>
            <a:r>
              <a:rPr lang="de-DE" altLang="de-DE" sz="1600">
                <a:latin typeface="Century Gothic" panose="020B0502020202020204" pitchFamily="34" charset="0"/>
              </a:rPr>
              <a:t>Rahmen des Auftrags möglich.</a:t>
            </a:r>
          </a:p>
          <a:p>
            <a:pPr marL="361950" indent="-361950" defTabSz="268288">
              <a:lnSpc>
                <a:spcPct val="100000"/>
              </a:lnSpc>
              <a:spcBef>
                <a:spcPts val="600"/>
              </a:spcBef>
              <a:spcAft>
                <a:spcPts val="600"/>
              </a:spcAft>
            </a:pPr>
            <a:r>
              <a:rPr lang="de-DE" altLang="de-DE" sz="1600">
                <a:latin typeface="Century Gothic" panose="020B0502020202020204" pitchFamily="34" charset="0"/>
              </a:rPr>
              <a:t> </a:t>
            </a:r>
            <a:r>
              <a:rPr lang="de-DE" altLang="de-DE" sz="1600">
                <a:latin typeface="Century Gothic" panose="020B0502020202020204" pitchFamily="34" charset="0"/>
                <a:sym typeface="Wingdings" panose="05000000000000000000" pitchFamily="2" charset="2"/>
              </a:rPr>
              <a:t> 	</a:t>
            </a:r>
            <a:r>
              <a:rPr lang="de-DE" altLang="de-DE" sz="1600">
                <a:latin typeface="Century Gothic" panose="020B0502020202020204" pitchFamily="34" charset="0"/>
              </a:rPr>
              <a:t>Bestenfalls werden diese auftragsabhängigen Modifikationen im </a:t>
            </a:r>
            <a:r>
              <a:rPr lang="de-DE" altLang="de-DE" sz="1600" b="1">
                <a:latin typeface="Century Gothic" panose="020B0502020202020204" pitchFamily="34" charset="0"/>
              </a:rPr>
              <a:t>Auftragsbestätigungsschreiben</a:t>
            </a:r>
            <a:br>
              <a:rPr lang="de-DE" altLang="de-DE" sz="1600" b="1">
                <a:latin typeface="Century Gothic" panose="020B0502020202020204" pitchFamily="34" charset="0"/>
              </a:rPr>
            </a:br>
            <a:r>
              <a:rPr lang="de-DE" altLang="de-DE" sz="1600">
                <a:latin typeface="Century Gothic" panose="020B0502020202020204" pitchFamily="34" charset="0"/>
              </a:rPr>
              <a:t>konkretisiert.</a:t>
            </a:r>
          </a:p>
          <a:p>
            <a:pPr marL="361950" indent="-361950" defTabSz="268288">
              <a:lnSpc>
                <a:spcPct val="100000"/>
              </a:lnSpc>
              <a:spcBef>
                <a:spcPts val="600"/>
              </a:spcBef>
              <a:spcAft>
                <a:spcPts val="600"/>
              </a:spcAft>
            </a:pPr>
            <a:r>
              <a:rPr lang="de-DE" altLang="de-DE" sz="1600">
                <a:latin typeface="Century Gothic" panose="020B0502020202020204" pitchFamily="34" charset="0"/>
              </a:rPr>
              <a:t> </a:t>
            </a:r>
            <a:r>
              <a:rPr lang="de-DE" altLang="de-DE" sz="1600">
                <a:latin typeface="Century Gothic" panose="020B0502020202020204" pitchFamily="34" charset="0"/>
                <a:sym typeface="Wingdings" panose="05000000000000000000" pitchFamily="2" charset="2"/>
              </a:rPr>
              <a:t> 	</a:t>
            </a:r>
            <a:r>
              <a:rPr lang="de-DE" altLang="de-DE" sz="1600">
                <a:latin typeface="Century Gothic" panose="020B0502020202020204" pitchFamily="34" charset="0"/>
              </a:rPr>
              <a:t>Die im Gesetz vorgegebenen Regelungen geben den Ansatz der Prüfung vor ("</a:t>
            </a:r>
            <a:r>
              <a:rPr lang="de-DE" altLang="de-DE" sz="1600" b="1">
                <a:solidFill>
                  <a:srgbClr val="FF0000"/>
                </a:solidFill>
                <a:latin typeface="Century Gothic" panose="020B0502020202020204" pitchFamily="34" charset="0"/>
              </a:rPr>
              <a:t>WAS</a:t>
            </a:r>
            <a:r>
              <a:rPr lang="de-DE" altLang="de-DE" sz="1600">
                <a:latin typeface="Century Gothic" panose="020B0502020202020204" pitchFamily="34" charset="0"/>
              </a:rPr>
              <a:t> ist zu prüfen?") </a:t>
            </a:r>
          </a:p>
          <a:p>
            <a:pPr marL="628650" lvl="2" indent="-266700" defTabSz="268288">
              <a:lnSpc>
                <a:spcPct val="100000"/>
              </a:lnSpc>
              <a:spcBef>
                <a:spcPts val="600"/>
              </a:spcBef>
              <a:spcAft>
                <a:spcPts val="600"/>
              </a:spcAft>
              <a:buFont typeface="Symbol" panose="05050102010706020507" pitchFamily="18" charset="2"/>
              <a:buChar char="-"/>
            </a:pPr>
            <a:r>
              <a:rPr lang="de-DE" altLang="de-DE" sz="1600">
                <a:latin typeface="Century Gothic" panose="020B0502020202020204" pitchFamily="34" charset="0"/>
              </a:rPr>
              <a:t>keinerlei Bestimmungen über die Durchführung der Abschlussprüfung ("</a:t>
            </a:r>
            <a:r>
              <a:rPr lang="de-DE" altLang="de-DE" sz="1600" b="1">
                <a:solidFill>
                  <a:srgbClr val="FF0000"/>
                </a:solidFill>
                <a:latin typeface="Century Gothic" panose="020B0502020202020204" pitchFamily="34" charset="0"/>
              </a:rPr>
              <a:t>WIE</a:t>
            </a:r>
            <a:r>
              <a:rPr lang="de-DE" altLang="de-DE" sz="1600">
                <a:latin typeface="Century Gothic" panose="020B0502020202020204" pitchFamily="34" charset="0"/>
              </a:rPr>
              <a:t> ist zu prüfen?") außer </a:t>
            </a:r>
            <a:br>
              <a:rPr lang="de-DE" altLang="de-DE" sz="1600">
                <a:latin typeface="Century Gothic" panose="020B0502020202020204" pitchFamily="34" charset="0"/>
              </a:rPr>
            </a:br>
            <a:r>
              <a:rPr lang="de-DE" altLang="de-DE" sz="1600" b="1">
                <a:latin typeface="Century Gothic" panose="020B0502020202020204" pitchFamily="34" charset="0"/>
              </a:rPr>
              <a:t>§ 317 Abs. 1 S. 3 HGB </a:t>
            </a:r>
            <a:r>
              <a:rPr lang="de-DE" altLang="de-DE" sz="1600">
                <a:latin typeface="Century Gothic" panose="020B0502020202020204" pitchFamily="34" charset="0"/>
              </a:rPr>
              <a:t>("</a:t>
            </a:r>
            <a:r>
              <a:rPr lang="de-DE" altLang="de-DE" sz="1600" b="1">
                <a:latin typeface="Century Gothic" panose="020B0502020202020204" pitchFamily="34" charset="0"/>
              </a:rPr>
              <a:t>gewissenhafte Berufsausübung</a:t>
            </a:r>
            <a:r>
              <a:rPr lang="de-DE" altLang="de-DE" sz="1600">
                <a:latin typeface="Century Gothic" panose="020B0502020202020204" pitchFamily="34" charset="0"/>
              </a:rPr>
              <a:t>")</a:t>
            </a:r>
          </a:p>
          <a:p>
            <a:pPr marL="268288" indent="-268288" defTabSz="180975">
              <a:lnSpc>
                <a:spcPct val="100000"/>
              </a:lnSpc>
              <a:spcBef>
                <a:spcPts val="600"/>
              </a:spcBef>
              <a:spcAft>
                <a:spcPts val="600"/>
              </a:spcAft>
            </a:pPr>
            <a:r>
              <a:rPr lang="de-DE" altLang="de-DE" sz="1600">
                <a:latin typeface="Century Gothic" panose="020B0502020202020204" pitchFamily="34" charset="0"/>
              </a:rPr>
              <a:t> </a:t>
            </a:r>
            <a:r>
              <a:rPr lang="de-DE" altLang="de-DE" sz="1600">
                <a:latin typeface="Century Gothic" panose="020B0502020202020204" pitchFamily="34" charset="0"/>
                <a:sym typeface="Wingdings" panose="05000000000000000000" pitchFamily="2" charset="2"/>
              </a:rPr>
              <a:t> 	</a:t>
            </a:r>
            <a:r>
              <a:rPr lang="de-DE" altLang="de-DE" sz="1600">
                <a:latin typeface="Century Gothic" panose="020B0502020202020204" pitchFamily="34" charset="0"/>
              </a:rPr>
              <a:t>Das </a:t>
            </a:r>
            <a:r>
              <a:rPr lang="de-DE" altLang="de-DE" sz="1600" b="1">
                <a:solidFill>
                  <a:srgbClr val="FF0000"/>
                </a:solidFill>
                <a:latin typeface="Century Gothic" panose="020B0502020202020204" pitchFamily="34" charset="0"/>
              </a:rPr>
              <a:t>WIE</a:t>
            </a:r>
            <a:r>
              <a:rPr lang="de-DE" altLang="de-DE" sz="1600">
                <a:latin typeface="Century Gothic" panose="020B0502020202020204" pitchFamily="34" charset="0"/>
              </a:rPr>
              <a:t> der Prüfungsdurchführung liegt im pflichtgemäßen Ermessen des WP/vBP </a:t>
            </a:r>
          </a:p>
          <a:p>
            <a:pPr marL="628650" lvl="2" indent="-266700" defTabSz="268288">
              <a:lnSpc>
                <a:spcPct val="100000"/>
              </a:lnSpc>
              <a:spcBef>
                <a:spcPts val="600"/>
              </a:spcBef>
              <a:spcAft>
                <a:spcPts val="600"/>
              </a:spcAft>
              <a:buFont typeface="Symbol" panose="05050102010706020507" pitchFamily="18" charset="2"/>
              <a:buChar char="-"/>
            </a:pPr>
            <a:r>
              <a:rPr lang="de-DE" altLang="de-DE" sz="1600">
                <a:latin typeface="Century Gothic" panose="020B0502020202020204" pitchFamily="34" charset="0"/>
              </a:rPr>
              <a:t>Das prüferische Vorgehen wird durch gesetzliche Regelungen und </a:t>
            </a:r>
            <a:r>
              <a:rPr lang="de-DE" altLang="de-DE" sz="1600" b="1">
                <a:latin typeface="Century Gothic" panose="020B0502020202020204" pitchFamily="34" charset="0"/>
              </a:rPr>
              <a:t>Verordnungen</a:t>
            </a:r>
            <a:r>
              <a:rPr lang="de-DE" altLang="de-DE" sz="1600">
                <a:latin typeface="Century Gothic" panose="020B0502020202020204" pitchFamily="34" charset="0"/>
              </a:rPr>
              <a:t>, durch </a:t>
            </a:r>
            <a:r>
              <a:rPr lang="de-DE" altLang="de-DE" sz="1600" b="1">
                <a:latin typeface="Century Gothic" panose="020B0502020202020204" pitchFamily="34" charset="0"/>
              </a:rPr>
              <a:t>Verlautbarungen des IDW </a:t>
            </a:r>
            <a:r>
              <a:rPr lang="de-DE" altLang="de-DE" sz="1600">
                <a:latin typeface="Century Gothic" panose="020B0502020202020204" pitchFamily="34" charset="0"/>
              </a:rPr>
              <a:t>sowie ggf. durch vereinbarte erweiternde </a:t>
            </a:r>
            <a:r>
              <a:rPr lang="de-DE" altLang="de-DE" sz="1600" b="1">
                <a:latin typeface="Century Gothic" panose="020B0502020202020204" pitchFamily="34" charset="0"/>
              </a:rPr>
              <a:t>individuelle Vereinbarungen </a:t>
            </a:r>
            <a:br>
              <a:rPr lang="de-DE" altLang="de-DE" sz="1600" b="1">
                <a:latin typeface="Century Gothic" panose="020B0502020202020204" pitchFamily="34" charset="0"/>
              </a:rPr>
            </a:br>
            <a:r>
              <a:rPr lang="de-DE" altLang="de-DE" sz="1600">
                <a:latin typeface="Century Gothic" panose="020B0502020202020204" pitchFamily="34" charset="0"/>
              </a:rPr>
              <a:t>zum Auftrag eingeschränkt</a:t>
            </a:r>
          </a:p>
          <a:p>
            <a:pPr marL="361950" indent="-361950" defTabSz="268288">
              <a:lnSpc>
                <a:spcPct val="100000"/>
              </a:lnSpc>
              <a:spcBef>
                <a:spcPts val="600"/>
              </a:spcBef>
              <a:spcAft>
                <a:spcPts val="600"/>
              </a:spcAft>
            </a:pPr>
            <a:r>
              <a:rPr lang="de-DE" altLang="de-DE" sz="1600">
                <a:latin typeface="Century Gothic" panose="020B0502020202020204" pitchFamily="34" charset="0"/>
              </a:rPr>
              <a:t> </a:t>
            </a:r>
            <a:r>
              <a:rPr lang="de-DE" altLang="de-DE" sz="1600">
                <a:latin typeface="Century Gothic" panose="020B0502020202020204" pitchFamily="34" charset="0"/>
                <a:sym typeface="Wingdings" panose="05000000000000000000" pitchFamily="2" charset="2"/>
              </a:rPr>
              <a:t> 	</a:t>
            </a:r>
            <a:r>
              <a:rPr lang="de-DE" altLang="de-DE" sz="1600">
                <a:latin typeface="Century Gothic" panose="020B0502020202020204" pitchFamily="34" charset="0"/>
              </a:rPr>
              <a:t>seit der EU-Reform der Abschlussprüfung in 2016 gelten für die Prüfung von PIE-Unternehmen</a:t>
            </a:r>
            <a:br>
              <a:rPr lang="de-DE" altLang="de-DE" sz="1600">
                <a:latin typeface="Century Gothic" panose="020B0502020202020204" pitchFamily="34" charset="0"/>
              </a:rPr>
            </a:br>
            <a:r>
              <a:rPr lang="de-DE" altLang="de-DE" sz="1600">
                <a:latin typeface="Century Gothic" panose="020B0502020202020204" pitchFamily="34" charset="0"/>
              </a:rPr>
              <a:t>strengere Vorgaben</a:t>
            </a:r>
            <a:endParaRPr lang="de-DE" altLang="de-DE" sz="1600" dirty="0">
              <a:latin typeface="Century Gothic" panose="020B0502020202020204" pitchFamily="34" charset="0"/>
            </a:endParaRPr>
          </a:p>
        </p:txBody>
      </p:sp>
      <p:sp>
        <p:nvSpPr>
          <p:cNvPr id="12" name="Text Box 6">
            <a:extLst>
              <a:ext uri="{FF2B5EF4-FFF2-40B4-BE49-F238E27FC236}">
                <a16:creationId xmlns:a16="http://schemas.microsoft.com/office/drawing/2014/main" id="{1BFFC904-31A9-4432-A9C9-040A2A30E045}"/>
              </a:ext>
            </a:extLst>
          </p:cNvPr>
          <p:cNvSpPr txBox="1">
            <a:spLocks noChangeArrowheads="1"/>
          </p:cNvSpPr>
          <p:nvPr/>
        </p:nvSpPr>
        <p:spPr bwMode="auto">
          <a:xfrm>
            <a:off x="1055440" y="1448966"/>
            <a:ext cx="781843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defTabSz="269875" eaLnBrk="1" hangingPunct="1">
              <a:spcBef>
                <a:spcPct val="50000"/>
              </a:spcBef>
              <a:defRPr/>
            </a:pPr>
            <a:r>
              <a:rPr lang="de-DE" altLang="de-DE" sz="1600" b="1" kern="0" dirty="0">
                <a:latin typeface="Century Gothic" pitchFamily="34" charset="0"/>
              </a:rPr>
              <a:t>§ 317 HGB: Gegenstand und Umfang der Prüfung</a:t>
            </a:r>
            <a:endParaRPr lang="de-DE" altLang="de-DE" sz="1600" b="1" dirty="0">
              <a:latin typeface="Century Gothic" panose="020B0502020202020204" pitchFamily="34" charset="0"/>
            </a:endParaRPr>
          </a:p>
        </p:txBody>
      </p:sp>
      <p:sp>
        <p:nvSpPr>
          <p:cNvPr id="13" name="Text Box 6">
            <a:extLst>
              <a:ext uri="{FF2B5EF4-FFF2-40B4-BE49-F238E27FC236}">
                <a16:creationId xmlns:a16="http://schemas.microsoft.com/office/drawing/2014/main" id="{C9EAF6AC-950D-4E13-A85B-42DE6531E8FF}"/>
              </a:ext>
            </a:extLst>
          </p:cNvPr>
          <p:cNvSpPr txBox="1">
            <a:spLocks noChangeArrowheads="1"/>
          </p:cNvSpPr>
          <p:nvPr/>
        </p:nvSpPr>
        <p:spPr bwMode="auto">
          <a:xfrm>
            <a:off x="925513" y="1016918"/>
            <a:ext cx="78184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 pos="361950" algn="l"/>
              </a:tabLst>
              <a:defRPr/>
            </a:pPr>
            <a:r>
              <a:rPr lang="de-DE" altLang="de-DE" sz="1600" b="1" kern="0" dirty="0">
                <a:solidFill>
                  <a:srgbClr val="00B0F0"/>
                </a:solidFill>
                <a:latin typeface="Century Gothic" pitchFamily="34" charset="0"/>
              </a:rPr>
              <a:t>1.2.1 </a:t>
            </a:r>
            <a:r>
              <a:rPr lang="de-DE" altLang="de-DE" sz="1600" b="1" dirty="0">
                <a:solidFill>
                  <a:srgbClr val="00B0F0"/>
                </a:solidFill>
                <a:latin typeface="Century Gothic" panose="020B0502020202020204" pitchFamily="34" charset="0"/>
              </a:rPr>
              <a:t>Jahresabschlussprüfung – Gesetzliche Normen; Forts. </a:t>
            </a:r>
          </a:p>
          <a:p>
            <a:pPr marL="269875" indent="-269875" defTabSz="269875" eaLnBrk="1" hangingPunct="1">
              <a:spcBef>
                <a:spcPct val="50000"/>
              </a:spcBef>
              <a:tabLst>
                <a:tab pos="269875" algn="l"/>
                <a:tab pos="361950" algn="l"/>
              </a:tabLst>
              <a:defRPr/>
            </a:pPr>
            <a:r>
              <a:rPr lang="de-DE" altLang="de-DE" sz="1600" b="1" kern="0" dirty="0">
                <a:solidFill>
                  <a:srgbClr val="00B0F0"/>
                </a:solidFill>
                <a:latin typeface="Century Gothic" pitchFamily="34" charset="0"/>
              </a:rPr>
              <a:t>	</a:t>
            </a:r>
          </a:p>
        </p:txBody>
      </p:sp>
    </p:spTree>
  </p:cSld>
  <p:clrMapOvr>
    <a:overrideClrMapping bg1="lt1" tx1="dk1" bg2="lt2" tx2="dk2" accent1="accent1" accent2="accent2" accent3="accent3" accent4="accent4" accent5="accent5" accent6="accent6" hlink="hlink" folHlink="folHlink"/>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Text Box 3">
            <a:extLst>
              <a:ext uri="{FF2B5EF4-FFF2-40B4-BE49-F238E27FC236}">
                <a16:creationId xmlns:a16="http://schemas.microsoft.com/office/drawing/2014/main" id="{96FD7457-57F4-430F-96EE-F0D259CF7930}"/>
              </a:ext>
            </a:extLst>
          </p:cNvPr>
          <p:cNvSpPr txBox="1">
            <a:spLocks noChangeArrowheads="1"/>
          </p:cNvSpPr>
          <p:nvPr/>
        </p:nvSpPr>
        <p:spPr bwMode="auto">
          <a:xfrm rot="16200000">
            <a:off x="3071565" y="3796913"/>
            <a:ext cx="147955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50000"/>
              </a:spcBef>
              <a:buFontTx/>
              <a:buNone/>
              <a:defRPr/>
            </a:pPr>
            <a:r>
              <a:rPr lang="de-DE" altLang="de-DE" sz="1200" b="1" dirty="0">
                <a:latin typeface="Century Gothic" panose="020B0502020202020204" pitchFamily="34" charset="0"/>
              </a:rPr>
              <a:t>Jahresabschluss</a:t>
            </a:r>
          </a:p>
        </p:txBody>
      </p:sp>
      <p:sp>
        <p:nvSpPr>
          <p:cNvPr id="47107" name="Line 4">
            <a:extLst>
              <a:ext uri="{FF2B5EF4-FFF2-40B4-BE49-F238E27FC236}">
                <a16:creationId xmlns:a16="http://schemas.microsoft.com/office/drawing/2014/main" id="{96F028A9-AB1F-4382-A7EB-C7DDAFDE7EC5}"/>
              </a:ext>
            </a:extLst>
          </p:cNvPr>
          <p:cNvSpPr>
            <a:spLocks noChangeShapeType="1"/>
          </p:cNvSpPr>
          <p:nvPr/>
        </p:nvSpPr>
        <p:spPr bwMode="auto">
          <a:xfrm>
            <a:off x="4008190" y="5575300"/>
            <a:ext cx="912813" cy="152400"/>
          </a:xfrm>
          <a:prstGeom prst="line">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7108" name="Line 5">
            <a:extLst>
              <a:ext uri="{FF2B5EF4-FFF2-40B4-BE49-F238E27FC236}">
                <a16:creationId xmlns:a16="http://schemas.microsoft.com/office/drawing/2014/main" id="{C5358653-7A4E-46A3-843B-37026BD17AF0}"/>
              </a:ext>
            </a:extLst>
          </p:cNvPr>
          <p:cNvSpPr>
            <a:spLocks noChangeShapeType="1"/>
          </p:cNvSpPr>
          <p:nvPr/>
        </p:nvSpPr>
        <p:spPr bwMode="auto">
          <a:xfrm flipV="1">
            <a:off x="4111378" y="3719513"/>
            <a:ext cx="809625" cy="215900"/>
          </a:xfrm>
          <a:prstGeom prst="line">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7109" name="Line 6">
            <a:extLst>
              <a:ext uri="{FF2B5EF4-FFF2-40B4-BE49-F238E27FC236}">
                <a16:creationId xmlns:a16="http://schemas.microsoft.com/office/drawing/2014/main" id="{EE380688-43DE-4159-85C6-279F85E08545}"/>
              </a:ext>
            </a:extLst>
          </p:cNvPr>
          <p:cNvSpPr>
            <a:spLocks noChangeShapeType="1"/>
          </p:cNvSpPr>
          <p:nvPr/>
        </p:nvSpPr>
        <p:spPr bwMode="auto">
          <a:xfrm flipV="1">
            <a:off x="3997078" y="5195888"/>
            <a:ext cx="904875" cy="187325"/>
          </a:xfrm>
          <a:prstGeom prst="line">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7110" name="Line 7">
            <a:extLst>
              <a:ext uri="{FF2B5EF4-FFF2-40B4-BE49-F238E27FC236}">
                <a16:creationId xmlns:a16="http://schemas.microsoft.com/office/drawing/2014/main" id="{962E86B0-F504-45C6-971E-35A2C081EE59}"/>
              </a:ext>
            </a:extLst>
          </p:cNvPr>
          <p:cNvSpPr>
            <a:spLocks noChangeShapeType="1"/>
          </p:cNvSpPr>
          <p:nvPr/>
        </p:nvSpPr>
        <p:spPr bwMode="auto">
          <a:xfrm>
            <a:off x="4106615" y="4079875"/>
            <a:ext cx="849313" cy="187324"/>
          </a:xfrm>
          <a:prstGeom prst="line">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7111" name="AutoShape 8">
            <a:extLst>
              <a:ext uri="{FF2B5EF4-FFF2-40B4-BE49-F238E27FC236}">
                <a16:creationId xmlns:a16="http://schemas.microsoft.com/office/drawing/2014/main" id="{41912399-CD1B-4FB8-895D-BD34E181B9AB}"/>
              </a:ext>
            </a:extLst>
          </p:cNvPr>
          <p:cNvSpPr>
            <a:spLocks/>
          </p:cNvSpPr>
          <p:nvPr/>
        </p:nvSpPr>
        <p:spPr bwMode="auto">
          <a:xfrm>
            <a:off x="3522415" y="3409950"/>
            <a:ext cx="112713" cy="1150938"/>
          </a:xfrm>
          <a:prstGeom prst="rightBrace">
            <a:avLst>
              <a:gd name="adj1" fmla="val 40939"/>
              <a:gd name="adj2" fmla="val 50000"/>
            </a:avLst>
          </a:prstGeom>
          <a:noFill/>
          <a:ln w="19050">
            <a:solidFill>
              <a:schemeClr val="bg1">
                <a:lumMod val="5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47112" name="Line 9">
            <a:extLst>
              <a:ext uri="{FF2B5EF4-FFF2-40B4-BE49-F238E27FC236}">
                <a16:creationId xmlns:a16="http://schemas.microsoft.com/office/drawing/2014/main" id="{9EB66377-3CE2-442E-87FA-512365A77EB2}"/>
              </a:ext>
            </a:extLst>
          </p:cNvPr>
          <p:cNvSpPr>
            <a:spLocks noChangeShapeType="1"/>
          </p:cNvSpPr>
          <p:nvPr/>
        </p:nvSpPr>
        <p:spPr bwMode="auto">
          <a:xfrm>
            <a:off x="3581153" y="2640013"/>
            <a:ext cx="855662" cy="0"/>
          </a:xfrm>
          <a:prstGeom prst="line">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255" name="Text Box 12">
            <a:extLst>
              <a:ext uri="{FF2B5EF4-FFF2-40B4-BE49-F238E27FC236}">
                <a16:creationId xmlns:a16="http://schemas.microsoft.com/office/drawing/2014/main" id="{F15D43A1-D5DE-4AD4-8884-A75965D391DB}"/>
              </a:ext>
            </a:extLst>
          </p:cNvPr>
          <p:cNvSpPr txBox="1">
            <a:spLocks noChangeArrowheads="1"/>
          </p:cNvSpPr>
          <p:nvPr/>
        </p:nvSpPr>
        <p:spPr bwMode="auto">
          <a:xfrm>
            <a:off x="5015880" y="2497138"/>
            <a:ext cx="6121400" cy="374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50000"/>
              </a:spcBef>
              <a:buFontTx/>
              <a:buNone/>
            </a:pPr>
            <a:r>
              <a:rPr lang="de-DE" altLang="de-DE" sz="1600" dirty="0">
                <a:latin typeface="Century Gothic" panose="020B0502020202020204" pitchFamily="34" charset="0"/>
              </a:rPr>
              <a:t>Ordnungsmäßigkeitsprüfung</a:t>
            </a:r>
            <a:r>
              <a:rPr lang="de-DE" altLang="de-DE" dirty="0">
                <a:latin typeface="Century Gothic" panose="020B0502020202020204" pitchFamily="34" charset="0"/>
              </a:rPr>
              <a:t> </a:t>
            </a:r>
          </a:p>
          <a:p>
            <a:pPr eaLnBrk="1" hangingPunct="1">
              <a:lnSpc>
                <a:spcPct val="100000"/>
              </a:lnSpc>
              <a:spcBef>
                <a:spcPct val="50000"/>
              </a:spcBef>
              <a:buFontTx/>
              <a:buNone/>
            </a:pPr>
            <a:endParaRPr lang="de-DE" altLang="de-DE" dirty="0">
              <a:latin typeface="Century Gothic" panose="020B0502020202020204" pitchFamily="34" charset="0"/>
            </a:endParaRPr>
          </a:p>
          <a:p>
            <a:pPr eaLnBrk="1" hangingPunct="1">
              <a:lnSpc>
                <a:spcPct val="100000"/>
              </a:lnSpc>
              <a:spcBef>
                <a:spcPct val="50000"/>
              </a:spcBef>
              <a:buFontTx/>
              <a:buNone/>
            </a:pPr>
            <a:endParaRPr lang="de-DE" altLang="de-DE" dirty="0">
              <a:latin typeface="Century Gothic" panose="020B0502020202020204" pitchFamily="34" charset="0"/>
            </a:endParaRPr>
          </a:p>
          <a:p>
            <a:pPr eaLnBrk="1" hangingPunct="1">
              <a:lnSpc>
                <a:spcPct val="100000"/>
              </a:lnSpc>
              <a:spcBef>
                <a:spcPct val="50000"/>
              </a:spcBef>
              <a:buFontTx/>
              <a:buNone/>
            </a:pPr>
            <a:r>
              <a:rPr lang="de-DE" altLang="de-DE" sz="1600" dirty="0">
                <a:latin typeface="Century Gothic" panose="020B0502020202020204" pitchFamily="34" charset="0"/>
              </a:rPr>
              <a:t>Gesetzmäßigkeitsprüfung</a:t>
            </a:r>
            <a:r>
              <a:rPr lang="de-DE" altLang="de-DE" dirty="0">
                <a:latin typeface="Century Gothic" panose="020B0502020202020204" pitchFamily="34" charset="0"/>
              </a:rPr>
              <a:t> </a:t>
            </a:r>
          </a:p>
          <a:p>
            <a:pPr eaLnBrk="1" hangingPunct="1">
              <a:lnSpc>
                <a:spcPct val="100000"/>
              </a:lnSpc>
              <a:spcBef>
                <a:spcPct val="0"/>
              </a:spcBef>
              <a:buFontTx/>
              <a:buNone/>
            </a:pPr>
            <a:endParaRPr lang="de-DE" altLang="de-DE" dirty="0">
              <a:latin typeface="Century Gothic" panose="020B0502020202020204" pitchFamily="34" charset="0"/>
            </a:endParaRPr>
          </a:p>
          <a:p>
            <a:pPr eaLnBrk="1" hangingPunct="1">
              <a:lnSpc>
                <a:spcPct val="100000"/>
              </a:lnSpc>
              <a:spcBef>
                <a:spcPct val="50000"/>
              </a:spcBef>
              <a:buFontTx/>
              <a:buNone/>
            </a:pPr>
            <a:r>
              <a:rPr lang="de-DE" altLang="de-DE" sz="1600" dirty="0">
                <a:latin typeface="Century Gothic" panose="020B0502020202020204" pitchFamily="34" charset="0"/>
              </a:rPr>
              <a:t>Satzungsmäßigkeits- bzw. Gesellschaftsvertrags-</a:t>
            </a:r>
            <a:r>
              <a:rPr lang="de-DE" altLang="de-DE" sz="1600" dirty="0" err="1">
                <a:latin typeface="Century Gothic" panose="020B0502020202020204" pitchFamily="34" charset="0"/>
              </a:rPr>
              <a:t>mäßigkeitsprüfung</a:t>
            </a:r>
            <a:r>
              <a:rPr lang="de-DE" altLang="de-DE" sz="1600" dirty="0">
                <a:latin typeface="Century Gothic" panose="020B0502020202020204" pitchFamily="34" charset="0"/>
              </a:rPr>
              <a:t> </a:t>
            </a:r>
          </a:p>
          <a:p>
            <a:pPr eaLnBrk="1" hangingPunct="1">
              <a:lnSpc>
                <a:spcPct val="100000"/>
              </a:lnSpc>
              <a:spcBef>
                <a:spcPct val="50000"/>
              </a:spcBef>
              <a:buFontTx/>
              <a:buNone/>
            </a:pPr>
            <a:endParaRPr lang="de-DE" altLang="de-DE" dirty="0">
              <a:latin typeface="Century Gothic" panose="020B0502020202020204" pitchFamily="34" charset="0"/>
            </a:endParaRPr>
          </a:p>
          <a:p>
            <a:pPr eaLnBrk="1" hangingPunct="1">
              <a:lnSpc>
                <a:spcPct val="100000"/>
              </a:lnSpc>
              <a:spcBef>
                <a:spcPct val="50000"/>
              </a:spcBef>
              <a:buFontTx/>
              <a:buNone/>
            </a:pPr>
            <a:r>
              <a:rPr lang="de-DE" altLang="de-DE" sz="1600" dirty="0" err="1">
                <a:latin typeface="Century Gothic" panose="020B0502020202020204" pitchFamily="34" charset="0"/>
              </a:rPr>
              <a:t>Einklangsprüfung</a:t>
            </a:r>
            <a:r>
              <a:rPr lang="de-DE" altLang="de-DE" sz="1600" dirty="0">
                <a:latin typeface="Century Gothic" panose="020B0502020202020204" pitchFamily="34" charset="0"/>
              </a:rPr>
              <a:t> </a:t>
            </a:r>
          </a:p>
          <a:p>
            <a:pPr eaLnBrk="1" hangingPunct="1">
              <a:lnSpc>
                <a:spcPct val="100000"/>
              </a:lnSpc>
              <a:spcBef>
                <a:spcPct val="0"/>
              </a:spcBef>
              <a:buFontTx/>
              <a:buNone/>
            </a:pPr>
            <a:endParaRPr lang="de-DE" altLang="de-DE" sz="1600" dirty="0">
              <a:latin typeface="Century Gothic" panose="020B0502020202020204" pitchFamily="34" charset="0"/>
            </a:endParaRPr>
          </a:p>
          <a:p>
            <a:pPr eaLnBrk="1" hangingPunct="1">
              <a:lnSpc>
                <a:spcPct val="100000"/>
              </a:lnSpc>
              <a:spcBef>
                <a:spcPct val="50000"/>
              </a:spcBef>
              <a:buFontTx/>
              <a:buNone/>
            </a:pPr>
            <a:r>
              <a:rPr lang="de-DE" altLang="de-DE" sz="1600" dirty="0">
                <a:latin typeface="Century Gothic" panose="020B0502020202020204" pitchFamily="34" charset="0"/>
              </a:rPr>
              <a:t>Zutreffendes Bild der Lage und Darstellung der Risiken </a:t>
            </a:r>
            <a:br>
              <a:rPr lang="de-DE" altLang="de-DE" sz="1600" dirty="0">
                <a:latin typeface="Century Gothic" panose="020B0502020202020204" pitchFamily="34" charset="0"/>
              </a:rPr>
            </a:br>
            <a:r>
              <a:rPr lang="de-DE" altLang="de-DE" sz="1600" dirty="0">
                <a:latin typeface="Century Gothic" panose="020B0502020202020204" pitchFamily="34" charset="0"/>
              </a:rPr>
              <a:t>bzw. Chancen der künftigen Entwicklung</a:t>
            </a:r>
            <a:endParaRPr lang="de-DE" altLang="de-DE" dirty="0"/>
          </a:p>
        </p:txBody>
      </p:sp>
      <p:sp>
        <p:nvSpPr>
          <p:cNvPr id="18" name="Text Box 12">
            <a:extLst>
              <a:ext uri="{FF2B5EF4-FFF2-40B4-BE49-F238E27FC236}">
                <a16:creationId xmlns:a16="http://schemas.microsoft.com/office/drawing/2014/main" id="{EA8C0C18-9D7F-483C-8C45-E5C6267ED0EA}"/>
              </a:ext>
            </a:extLst>
          </p:cNvPr>
          <p:cNvSpPr txBox="1">
            <a:spLocks noChangeArrowheads="1"/>
          </p:cNvSpPr>
          <p:nvPr/>
        </p:nvSpPr>
        <p:spPr bwMode="auto">
          <a:xfrm>
            <a:off x="1071315" y="2495550"/>
            <a:ext cx="2049463" cy="323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50000"/>
              </a:spcBef>
              <a:buFontTx/>
              <a:buNone/>
            </a:pPr>
            <a:r>
              <a:rPr lang="de-DE" altLang="de-DE" sz="1600">
                <a:latin typeface="Century Gothic" panose="020B0502020202020204" pitchFamily="34" charset="0"/>
              </a:rPr>
              <a:t>Buchführung</a:t>
            </a:r>
            <a:endParaRPr lang="de-DE" altLang="de-DE">
              <a:latin typeface="Century Gothic" panose="020B0502020202020204" pitchFamily="34" charset="0"/>
            </a:endParaRPr>
          </a:p>
          <a:p>
            <a:pPr eaLnBrk="1" hangingPunct="1">
              <a:lnSpc>
                <a:spcPct val="100000"/>
              </a:lnSpc>
              <a:spcBef>
                <a:spcPct val="50000"/>
              </a:spcBef>
              <a:spcAft>
                <a:spcPts val="888"/>
              </a:spcAft>
            </a:pPr>
            <a:endParaRPr lang="de-DE" altLang="de-DE">
              <a:latin typeface="Century Gothic" panose="020B0502020202020204" pitchFamily="34" charset="0"/>
            </a:endParaRPr>
          </a:p>
          <a:p>
            <a:pPr eaLnBrk="1" hangingPunct="1">
              <a:lnSpc>
                <a:spcPct val="100000"/>
              </a:lnSpc>
              <a:spcBef>
                <a:spcPct val="50000"/>
              </a:spcBef>
              <a:spcAft>
                <a:spcPts val="888"/>
              </a:spcAft>
            </a:pPr>
            <a:r>
              <a:rPr lang="de-DE" altLang="de-DE" sz="1600">
                <a:latin typeface="Century Gothic" panose="020B0502020202020204" pitchFamily="34" charset="0"/>
              </a:rPr>
              <a:t>Bilanz</a:t>
            </a:r>
          </a:p>
          <a:p>
            <a:pPr eaLnBrk="1" hangingPunct="1">
              <a:lnSpc>
                <a:spcPct val="100000"/>
              </a:lnSpc>
              <a:spcBef>
                <a:spcPct val="0"/>
              </a:spcBef>
              <a:buFontTx/>
              <a:buNone/>
            </a:pPr>
            <a:r>
              <a:rPr lang="de-DE" altLang="de-DE" sz="1600">
                <a:latin typeface="Century Gothic" panose="020B0502020202020204" pitchFamily="34" charset="0"/>
              </a:rPr>
              <a:t>Gewinn- und</a:t>
            </a:r>
          </a:p>
          <a:p>
            <a:pPr eaLnBrk="1" hangingPunct="1">
              <a:lnSpc>
                <a:spcPct val="100000"/>
              </a:lnSpc>
              <a:spcBef>
                <a:spcPct val="0"/>
              </a:spcBef>
              <a:buFontTx/>
              <a:buNone/>
            </a:pPr>
            <a:r>
              <a:rPr lang="de-DE" altLang="de-DE" sz="1600">
                <a:latin typeface="Century Gothic" panose="020B0502020202020204" pitchFamily="34" charset="0"/>
              </a:rPr>
              <a:t>Verlustrechnung</a:t>
            </a:r>
          </a:p>
          <a:p>
            <a:pPr eaLnBrk="1" hangingPunct="1">
              <a:lnSpc>
                <a:spcPct val="100000"/>
              </a:lnSpc>
              <a:spcBef>
                <a:spcPct val="50000"/>
              </a:spcBef>
              <a:buFontTx/>
              <a:buNone/>
            </a:pPr>
            <a:r>
              <a:rPr lang="de-DE" altLang="de-DE" sz="1600">
                <a:latin typeface="Century Gothic" panose="020B0502020202020204" pitchFamily="34" charset="0"/>
              </a:rPr>
              <a:t>Anhang</a:t>
            </a:r>
          </a:p>
          <a:p>
            <a:pPr eaLnBrk="1" hangingPunct="1">
              <a:lnSpc>
                <a:spcPct val="100000"/>
              </a:lnSpc>
              <a:spcBef>
                <a:spcPct val="50000"/>
              </a:spcBef>
              <a:buFontTx/>
              <a:buNone/>
            </a:pPr>
            <a:endParaRPr lang="de-DE" altLang="de-DE" sz="1600">
              <a:latin typeface="Century Gothic" panose="020B0502020202020204" pitchFamily="34" charset="0"/>
            </a:endParaRPr>
          </a:p>
          <a:p>
            <a:pPr eaLnBrk="1" hangingPunct="1">
              <a:lnSpc>
                <a:spcPct val="100000"/>
              </a:lnSpc>
              <a:spcBef>
                <a:spcPct val="50000"/>
              </a:spcBef>
              <a:buFontTx/>
              <a:buNone/>
            </a:pPr>
            <a:endParaRPr lang="de-DE" altLang="de-DE" sz="1600">
              <a:latin typeface="Century Gothic" panose="020B0502020202020204" pitchFamily="34" charset="0"/>
            </a:endParaRPr>
          </a:p>
          <a:p>
            <a:pPr eaLnBrk="1" hangingPunct="1">
              <a:lnSpc>
                <a:spcPct val="100000"/>
              </a:lnSpc>
              <a:spcBef>
                <a:spcPct val="50000"/>
              </a:spcBef>
              <a:buFontTx/>
              <a:buNone/>
            </a:pPr>
            <a:r>
              <a:rPr lang="de-DE" altLang="de-DE" sz="1600">
                <a:latin typeface="Century Gothic" panose="020B0502020202020204" pitchFamily="34" charset="0"/>
              </a:rPr>
              <a:t>Lagebericht</a:t>
            </a:r>
          </a:p>
        </p:txBody>
      </p:sp>
      <p:sp>
        <p:nvSpPr>
          <p:cNvPr id="47115" name="Textfeld 3">
            <a:extLst>
              <a:ext uri="{FF2B5EF4-FFF2-40B4-BE49-F238E27FC236}">
                <a16:creationId xmlns:a16="http://schemas.microsoft.com/office/drawing/2014/main" id="{65BF0BFC-67C8-494B-B412-995E5C736D71}"/>
              </a:ext>
            </a:extLst>
          </p:cNvPr>
          <p:cNvSpPr txBox="1">
            <a:spLocks noChangeArrowheads="1"/>
          </p:cNvSpPr>
          <p:nvPr/>
        </p:nvSpPr>
        <p:spPr bwMode="auto">
          <a:xfrm>
            <a:off x="1242765" y="1919288"/>
            <a:ext cx="17716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pPr>
            <a:r>
              <a:rPr lang="de-DE" altLang="de-DE" sz="1600" b="1" dirty="0">
                <a:latin typeface="Century Gothic" panose="020B0502020202020204" pitchFamily="34" charset="0"/>
              </a:rPr>
              <a:t>Gegenstand</a:t>
            </a:r>
          </a:p>
        </p:txBody>
      </p:sp>
      <p:sp>
        <p:nvSpPr>
          <p:cNvPr id="47116" name="Textfeld 20">
            <a:extLst>
              <a:ext uri="{FF2B5EF4-FFF2-40B4-BE49-F238E27FC236}">
                <a16:creationId xmlns:a16="http://schemas.microsoft.com/office/drawing/2014/main" id="{7CD5DDB3-51C8-463A-BFAC-F7314A896680}"/>
              </a:ext>
            </a:extLst>
          </p:cNvPr>
          <p:cNvSpPr txBox="1">
            <a:spLocks noChangeArrowheads="1"/>
          </p:cNvSpPr>
          <p:nvPr/>
        </p:nvSpPr>
        <p:spPr bwMode="auto">
          <a:xfrm>
            <a:off x="5906939" y="1919288"/>
            <a:ext cx="17732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pPr>
            <a:r>
              <a:rPr lang="de-DE" altLang="de-DE" sz="1600" b="1" dirty="0">
                <a:latin typeface="Century Gothic" panose="020B0502020202020204" pitchFamily="34" charset="0"/>
              </a:rPr>
              <a:t>Umfang</a:t>
            </a:r>
            <a:endParaRPr lang="de-DE" altLang="de-DE" b="1" dirty="0">
              <a:latin typeface="Century Gothic" panose="020B0502020202020204" pitchFamily="34" charset="0"/>
            </a:endParaRPr>
          </a:p>
        </p:txBody>
      </p:sp>
      <p:cxnSp>
        <p:nvCxnSpPr>
          <p:cNvPr id="8" name="Gerade Verbindung 7">
            <a:extLst>
              <a:ext uri="{FF2B5EF4-FFF2-40B4-BE49-F238E27FC236}">
                <a16:creationId xmlns:a16="http://schemas.microsoft.com/office/drawing/2014/main" id="{DBB1360F-022F-4AD9-AEE3-AB39704CF6BF}"/>
              </a:ext>
            </a:extLst>
          </p:cNvPr>
          <p:cNvCxnSpPr/>
          <p:nvPr/>
        </p:nvCxnSpPr>
        <p:spPr>
          <a:xfrm>
            <a:off x="1055440" y="2298700"/>
            <a:ext cx="2176463" cy="0"/>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26" name="Gerade Verbindung 25">
            <a:extLst>
              <a:ext uri="{FF2B5EF4-FFF2-40B4-BE49-F238E27FC236}">
                <a16:creationId xmlns:a16="http://schemas.microsoft.com/office/drawing/2014/main" id="{0C0ED22E-2AF5-4C84-AC68-892EBC8ECDF3}"/>
              </a:ext>
            </a:extLst>
          </p:cNvPr>
          <p:cNvCxnSpPr>
            <a:cxnSpLocks/>
          </p:cNvCxnSpPr>
          <p:nvPr/>
        </p:nvCxnSpPr>
        <p:spPr>
          <a:xfrm>
            <a:off x="4955928" y="2298700"/>
            <a:ext cx="5472112" cy="0"/>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sp>
        <p:nvSpPr>
          <p:cNvPr id="20" name="Text Box 6">
            <a:extLst>
              <a:ext uri="{FF2B5EF4-FFF2-40B4-BE49-F238E27FC236}">
                <a16:creationId xmlns:a16="http://schemas.microsoft.com/office/drawing/2014/main" id="{0A8ED861-63EF-4926-9E90-BA677CBDD87A}"/>
              </a:ext>
            </a:extLst>
          </p:cNvPr>
          <p:cNvSpPr txBox="1">
            <a:spLocks noChangeArrowheads="1"/>
          </p:cNvSpPr>
          <p:nvPr/>
        </p:nvSpPr>
        <p:spPr bwMode="auto">
          <a:xfrm>
            <a:off x="925513" y="1016918"/>
            <a:ext cx="78184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 pos="361950" algn="l"/>
              </a:tabLst>
              <a:defRPr/>
            </a:pPr>
            <a:r>
              <a:rPr lang="de-DE" altLang="de-DE" sz="1600" b="1" kern="0" dirty="0">
                <a:solidFill>
                  <a:srgbClr val="00B0F0"/>
                </a:solidFill>
                <a:latin typeface="Century Gothic" pitchFamily="34" charset="0"/>
              </a:rPr>
              <a:t>1.2.1 </a:t>
            </a:r>
            <a:r>
              <a:rPr lang="de-DE" altLang="de-DE" sz="1600" b="1" dirty="0">
                <a:solidFill>
                  <a:srgbClr val="00B0F0"/>
                </a:solidFill>
                <a:latin typeface="Century Gothic" panose="020B0502020202020204" pitchFamily="34" charset="0"/>
              </a:rPr>
              <a:t>Jahresabschlussprüfung – Gesetzliche Normen; Forts. </a:t>
            </a:r>
          </a:p>
          <a:p>
            <a:pPr marL="269875" indent="-269875" defTabSz="269875" eaLnBrk="1" hangingPunct="1">
              <a:spcBef>
                <a:spcPct val="50000"/>
              </a:spcBef>
              <a:tabLst>
                <a:tab pos="269875" algn="l"/>
                <a:tab pos="361950" algn="l"/>
              </a:tabLst>
              <a:defRPr/>
            </a:pPr>
            <a:r>
              <a:rPr lang="de-DE" altLang="de-DE" sz="1600" b="1" kern="0" dirty="0">
                <a:solidFill>
                  <a:srgbClr val="00B0F0"/>
                </a:solidFill>
                <a:latin typeface="Century Gothic" pitchFamily="34" charset="0"/>
              </a:rPr>
              <a:t>	</a:t>
            </a:r>
          </a:p>
        </p:txBody>
      </p:sp>
      <p:sp>
        <p:nvSpPr>
          <p:cNvPr id="22" name="Text Box 6">
            <a:extLst>
              <a:ext uri="{FF2B5EF4-FFF2-40B4-BE49-F238E27FC236}">
                <a16:creationId xmlns:a16="http://schemas.microsoft.com/office/drawing/2014/main" id="{9F8E266D-13FC-4FE3-9DB6-E46BC9BD2158}"/>
              </a:ext>
            </a:extLst>
          </p:cNvPr>
          <p:cNvSpPr txBox="1">
            <a:spLocks noChangeArrowheads="1"/>
          </p:cNvSpPr>
          <p:nvPr/>
        </p:nvSpPr>
        <p:spPr bwMode="auto">
          <a:xfrm>
            <a:off x="1064965" y="1449388"/>
            <a:ext cx="78184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defTabSz="269875" eaLnBrk="1" hangingPunct="1">
              <a:spcBef>
                <a:spcPct val="50000"/>
              </a:spcBef>
              <a:tabLst>
                <a:tab pos="269875" algn="l"/>
                <a:tab pos="361950" algn="l"/>
              </a:tabLst>
              <a:defRPr/>
            </a:pPr>
            <a:r>
              <a:rPr lang="de-DE" altLang="de-DE" sz="1600" b="1" kern="0" dirty="0">
                <a:latin typeface="Century Gothic" pitchFamily="34" charset="0"/>
              </a:rPr>
              <a:t>§ 317 HGB: Gegenstand und Umfang der Prüfung; Forts.</a:t>
            </a:r>
            <a:endParaRPr lang="de-DE" altLang="de-DE" sz="1600" b="1" kern="0" dirty="0">
              <a:solidFill>
                <a:srgbClr val="00B0F0"/>
              </a:solidFill>
              <a:latin typeface="Century Gothic" pitchFamily="34" charset="0"/>
            </a:endParaRPr>
          </a:p>
        </p:txBody>
      </p:sp>
      <p:sp>
        <p:nvSpPr>
          <p:cNvPr id="47122" name="Textfeld 4">
            <a:extLst>
              <a:ext uri="{FF2B5EF4-FFF2-40B4-BE49-F238E27FC236}">
                <a16:creationId xmlns:a16="http://schemas.microsoft.com/office/drawing/2014/main" id="{9E83C96C-EFF0-440C-9632-8CAE5C2FD377}"/>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55"/>
                                        </p:tgtEl>
                                        <p:attrNameLst>
                                          <p:attrName>style.visibility</p:attrName>
                                        </p:attrNameLst>
                                      </p:cBhvr>
                                      <p:to>
                                        <p:strVal val="visible"/>
                                      </p:to>
                                    </p:set>
                                    <p:anim calcmode="lin" valueType="num">
                                      <p:cBhvr additive="base">
                                        <p:cTn id="7" dur="500" fill="hold"/>
                                        <p:tgtEl>
                                          <p:spTgt spid="10255"/>
                                        </p:tgtEl>
                                        <p:attrNameLst>
                                          <p:attrName>ppt_x</p:attrName>
                                        </p:attrNameLst>
                                      </p:cBhvr>
                                      <p:tavLst>
                                        <p:tav tm="0">
                                          <p:val>
                                            <p:strVal val="#ppt_x"/>
                                          </p:val>
                                        </p:tav>
                                        <p:tav tm="100000">
                                          <p:val>
                                            <p:strVal val="#ppt_x"/>
                                          </p:val>
                                        </p:tav>
                                      </p:tavLst>
                                    </p:anim>
                                    <p:anim calcmode="lin" valueType="num">
                                      <p:cBhvr additive="base">
                                        <p:cTn id="8" dur="500" fill="hold"/>
                                        <p:tgtEl>
                                          <p:spTgt spid="1025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5"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8" name="Textfeld 4">
            <a:extLst>
              <a:ext uri="{FF2B5EF4-FFF2-40B4-BE49-F238E27FC236}">
                <a16:creationId xmlns:a16="http://schemas.microsoft.com/office/drawing/2014/main" id="{571AD4A3-EFD1-4D23-9A9A-B50F3DC84B58}"/>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1: Grundlagen der Facharbeit und der Berufsorganisation</a:t>
            </a:r>
          </a:p>
        </p:txBody>
      </p:sp>
      <p:sp>
        <p:nvSpPr>
          <p:cNvPr id="11" name="Rectangle 2">
            <a:extLst>
              <a:ext uri="{FF2B5EF4-FFF2-40B4-BE49-F238E27FC236}">
                <a16:creationId xmlns:a16="http://schemas.microsoft.com/office/drawing/2014/main" id="{234457ED-11B3-4D3E-A924-4B68E6890A35}"/>
              </a:ext>
            </a:extLst>
          </p:cNvPr>
          <p:cNvSpPr txBox="1">
            <a:spLocks/>
          </p:cNvSpPr>
          <p:nvPr/>
        </p:nvSpPr>
        <p:spPr bwMode="auto">
          <a:xfrm>
            <a:off x="1060450" y="1988840"/>
            <a:ext cx="10220126" cy="35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indent="-266700">
              <a:lnSpc>
                <a:spcPct val="100000"/>
              </a:lnSpc>
              <a:spcBef>
                <a:spcPts val="600"/>
              </a:spcBef>
              <a:spcAft>
                <a:spcPts val="600"/>
              </a:spcAft>
              <a:tabLst>
                <a:tab pos="4305300" algn="l"/>
              </a:tabLst>
              <a:defRPr/>
            </a:pPr>
            <a:r>
              <a:rPr lang="de-DE" altLang="de-DE" sz="1600">
                <a:latin typeface="Century Gothic" panose="020B0502020202020204" pitchFamily="34" charset="0"/>
                <a:sym typeface="Wingdings" panose="05000000000000000000" pitchFamily="2" charset="2"/>
              </a:rPr>
              <a:t>   </a:t>
            </a:r>
            <a:r>
              <a:rPr lang="de-DE" altLang="de-DE" sz="1600">
                <a:latin typeface="Century Gothic" panose="020B0502020202020204" pitchFamily="34" charset="0"/>
              </a:rPr>
              <a:t>Prüfungsansatz Gesetz: 	§ 317 Abs. 1 S. 3 HGB</a:t>
            </a:r>
            <a:br>
              <a:rPr lang="de-DE" altLang="de-DE" sz="1600">
                <a:latin typeface="Century Gothic" panose="020B0502020202020204" pitchFamily="34" charset="0"/>
              </a:rPr>
            </a:br>
            <a:r>
              <a:rPr lang="de-DE" altLang="de-DE" sz="1600">
                <a:latin typeface="Century Gothic" panose="020B0502020202020204" pitchFamily="34" charset="0"/>
              </a:rPr>
              <a:t>	(</a:t>
            </a:r>
            <a:r>
              <a:rPr lang="de-DE" altLang="de-DE" sz="1600" b="1">
                <a:solidFill>
                  <a:srgbClr val="FF0000"/>
                </a:solidFill>
                <a:latin typeface="Century Gothic" panose="020B0502020202020204" pitchFamily="34" charset="0"/>
              </a:rPr>
              <a:t>Risikoorientierter Prüfungsansatz</a:t>
            </a:r>
            <a:r>
              <a:rPr lang="de-DE" altLang="de-DE" sz="1600">
                <a:latin typeface="Century Gothic" panose="020B0502020202020204" pitchFamily="34" charset="0"/>
              </a:rPr>
              <a:t>)</a:t>
            </a:r>
          </a:p>
          <a:p>
            <a:pPr marL="358775">
              <a:lnSpc>
                <a:spcPct val="100000"/>
              </a:lnSpc>
              <a:spcBef>
                <a:spcPts val="600"/>
              </a:spcBef>
              <a:spcAft>
                <a:spcPts val="600"/>
              </a:spcAft>
              <a:defRPr/>
            </a:pPr>
            <a:r>
              <a:rPr lang="de-DE" altLang="de-DE" sz="1600">
                <a:latin typeface="Century Gothic" panose="020B0502020202020204" pitchFamily="34" charset="0"/>
              </a:rPr>
              <a:t>„Die Prüfung ist so anzulegen, dass Unrichtigkeiten und Verstöße ..., die sich auf die Darstellung des sich ... ergebenden Bildes der VFE-Lage des Unternehmens wesentlich auswirken, bei gewissenhafter Berufsausübung erkannt werden.“</a:t>
            </a:r>
          </a:p>
          <a:p>
            <a:pPr marL="270000">
              <a:lnSpc>
                <a:spcPct val="100000"/>
              </a:lnSpc>
              <a:spcBef>
                <a:spcPts val="600"/>
              </a:spcBef>
              <a:spcAft>
                <a:spcPts val="600"/>
              </a:spcAft>
              <a:defRPr/>
            </a:pPr>
            <a:endParaRPr lang="de-DE" altLang="de-DE" sz="1600">
              <a:latin typeface="Century Gothic" panose="020B0502020202020204" pitchFamily="34" charset="0"/>
            </a:endParaRPr>
          </a:p>
          <a:p>
            <a:pPr marL="266700" indent="-266700">
              <a:lnSpc>
                <a:spcPct val="100000"/>
              </a:lnSpc>
              <a:spcBef>
                <a:spcPts val="600"/>
              </a:spcBef>
              <a:spcAft>
                <a:spcPts val="600"/>
              </a:spcAft>
              <a:tabLst>
                <a:tab pos="4305300" algn="l"/>
              </a:tabLst>
              <a:defRPr/>
            </a:pPr>
            <a:r>
              <a:rPr lang="de-DE" altLang="de-DE" sz="1600">
                <a:latin typeface="Century Gothic" panose="020B0502020202020204" pitchFamily="34" charset="0"/>
                <a:sym typeface="Wingdings" panose="05000000000000000000" pitchFamily="2" charset="2"/>
              </a:rPr>
              <a:t>   </a:t>
            </a:r>
            <a:r>
              <a:rPr lang="de-DE" altLang="de-DE" sz="1600">
                <a:latin typeface="Century Gothic" panose="020B0502020202020204" pitchFamily="34" charset="0"/>
              </a:rPr>
              <a:t>Zusätzlicher Prüfungsgegenstand:	§ 317 Abs. 4 HGB</a:t>
            </a:r>
            <a:br>
              <a:rPr lang="de-DE" altLang="de-DE" sz="1600">
                <a:latin typeface="Century Gothic" panose="020B0502020202020204" pitchFamily="34" charset="0"/>
              </a:rPr>
            </a:br>
            <a:r>
              <a:rPr lang="de-DE" altLang="de-DE" sz="1600">
                <a:latin typeface="Century Gothic" panose="020B0502020202020204" pitchFamily="34" charset="0"/>
              </a:rPr>
              <a:t>	(Risikofrüherkennungssystem bei börsenorientierten 		Aktiengesellschaften)</a:t>
            </a:r>
            <a:br>
              <a:rPr lang="de-DE" altLang="de-DE" sz="1600">
                <a:latin typeface="Century Gothic" panose="020B0502020202020204" pitchFamily="34" charset="0"/>
              </a:rPr>
            </a:br>
            <a:r>
              <a:rPr lang="de-DE" altLang="de-DE" sz="1600">
                <a:latin typeface="Century Gothic" panose="020B0502020202020204" pitchFamily="34" charset="0"/>
              </a:rPr>
              <a:t>	</a:t>
            </a:r>
          </a:p>
          <a:p>
            <a:pPr>
              <a:lnSpc>
                <a:spcPct val="100000"/>
              </a:lnSpc>
              <a:spcBef>
                <a:spcPts val="600"/>
              </a:spcBef>
              <a:spcAft>
                <a:spcPts val="600"/>
              </a:spcAft>
              <a:buFont typeface="Arial" charset="0"/>
              <a:buNone/>
              <a:defRPr/>
            </a:pPr>
            <a:endParaRPr lang="de-DE" altLang="de-DE" dirty="0">
              <a:latin typeface="Century Gothic" panose="020B0502020202020204" pitchFamily="34" charset="0"/>
            </a:endParaRPr>
          </a:p>
        </p:txBody>
      </p:sp>
      <p:sp>
        <p:nvSpPr>
          <p:cNvPr id="12" name="Text Box 6">
            <a:extLst>
              <a:ext uri="{FF2B5EF4-FFF2-40B4-BE49-F238E27FC236}">
                <a16:creationId xmlns:a16="http://schemas.microsoft.com/office/drawing/2014/main" id="{4260F541-2EA5-4F86-BB8F-E1DF49F7B84C}"/>
              </a:ext>
            </a:extLst>
          </p:cNvPr>
          <p:cNvSpPr txBox="1">
            <a:spLocks noChangeArrowheads="1"/>
          </p:cNvSpPr>
          <p:nvPr/>
        </p:nvSpPr>
        <p:spPr bwMode="auto">
          <a:xfrm>
            <a:off x="925513" y="1016918"/>
            <a:ext cx="78184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 pos="361950" algn="l"/>
              </a:tabLst>
              <a:defRPr/>
            </a:pPr>
            <a:r>
              <a:rPr lang="de-DE" altLang="de-DE" sz="1600" b="1" kern="0" dirty="0">
                <a:solidFill>
                  <a:srgbClr val="00B0F0"/>
                </a:solidFill>
                <a:latin typeface="Century Gothic" pitchFamily="34" charset="0"/>
              </a:rPr>
              <a:t>1.2.1 </a:t>
            </a:r>
            <a:r>
              <a:rPr lang="de-DE" altLang="de-DE" sz="1600" b="1" dirty="0">
                <a:solidFill>
                  <a:srgbClr val="00B0F0"/>
                </a:solidFill>
                <a:latin typeface="Century Gothic" panose="020B0502020202020204" pitchFamily="34" charset="0"/>
              </a:rPr>
              <a:t>Jahresabschlussprüfung – Gesetzliche Normen; Forts.</a:t>
            </a:r>
          </a:p>
          <a:p>
            <a:pPr marL="269875" indent="-269875" defTabSz="269875" eaLnBrk="1" hangingPunct="1">
              <a:spcBef>
                <a:spcPct val="50000"/>
              </a:spcBef>
              <a:tabLst>
                <a:tab pos="269875" algn="l"/>
                <a:tab pos="361950" algn="l"/>
              </a:tabLst>
              <a:defRPr/>
            </a:pPr>
            <a:endParaRPr lang="de-DE" altLang="de-DE" sz="1600" b="1" dirty="0">
              <a:solidFill>
                <a:srgbClr val="00B0F0"/>
              </a:solidFill>
              <a:latin typeface="Century Gothic" panose="020B0502020202020204" pitchFamily="34" charset="0"/>
            </a:endParaRPr>
          </a:p>
          <a:p>
            <a:pPr marL="269875" indent="-269875" defTabSz="269875" eaLnBrk="1" hangingPunct="1">
              <a:spcBef>
                <a:spcPct val="50000"/>
              </a:spcBef>
              <a:tabLst>
                <a:tab pos="269875" algn="l"/>
                <a:tab pos="361950" algn="l"/>
              </a:tabLst>
              <a:defRPr/>
            </a:pPr>
            <a:r>
              <a:rPr lang="de-DE" altLang="de-DE" sz="1600" b="1" kern="0" dirty="0">
                <a:solidFill>
                  <a:srgbClr val="00B0F0"/>
                </a:solidFill>
                <a:latin typeface="Century Gothic" pitchFamily="34" charset="0"/>
              </a:rPr>
              <a:t>	</a:t>
            </a:r>
          </a:p>
        </p:txBody>
      </p:sp>
      <p:sp>
        <p:nvSpPr>
          <p:cNvPr id="13" name="Text Box 6">
            <a:extLst>
              <a:ext uri="{FF2B5EF4-FFF2-40B4-BE49-F238E27FC236}">
                <a16:creationId xmlns:a16="http://schemas.microsoft.com/office/drawing/2014/main" id="{CA487D3A-14B1-4029-B04E-5EB99E4DF0FF}"/>
              </a:ext>
            </a:extLst>
          </p:cNvPr>
          <p:cNvSpPr txBox="1">
            <a:spLocks noChangeArrowheads="1"/>
          </p:cNvSpPr>
          <p:nvPr/>
        </p:nvSpPr>
        <p:spPr bwMode="auto">
          <a:xfrm>
            <a:off x="1064965" y="1449388"/>
            <a:ext cx="78184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defTabSz="269875" eaLnBrk="1" hangingPunct="1">
              <a:spcBef>
                <a:spcPct val="50000"/>
              </a:spcBef>
              <a:tabLst>
                <a:tab pos="269875" algn="l"/>
                <a:tab pos="361950" algn="l"/>
              </a:tabLst>
              <a:defRPr/>
            </a:pPr>
            <a:r>
              <a:rPr lang="de-DE" altLang="de-DE" sz="1600" b="1" kern="0" dirty="0">
                <a:latin typeface="Century Gothic" pitchFamily="34" charset="0"/>
              </a:rPr>
              <a:t>§ 317 HGB: Gegenstand und Umfang der Prüfung; Forts.</a:t>
            </a:r>
            <a:endParaRPr lang="de-DE" altLang="de-DE" sz="1600" b="1" kern="0" dirty="0">
              <a:solidFill>
                <a:srgbClr val="00B0F0"/>
              </a:solidFill>
              <a:latin typeface="Century Gothic" pitchFamily="34" charset="0"/>
            </a:endParaRP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6">
            <a:extLst>
              <a:ext uri="{FF2B5EF4-FFF2-40B4-BE49-F238E27FC236}">
                <a16:creationId xmlns:a16="http://schemas.microsoft.com/office/drawing/2014/main" id="{65190F28-E425-44F1-BA14-922967DC1B3B}"/>
              </a:ext>
            </a:extLst>
          </p:cNvPr>
          <p:cNvSpPr txBox="1">
            <a:spLocks noChangeArrowheads="1"/>
          </p:cNvSpPr>
          <p:nvPr/>
        </p:nvSpPr>
        <p:spPr bwMode="auto">
          <a:xfrm>
            <a:off x="1065213" y="1346200"/>
            <a:ext cx="10791825" cy="4249738"/>
          </a:xfrm>
          <a:prstGeom prst="rect">
            <a:avLst/>
          </a:prstGeom>
          <a:noFill/>
          <a:ln>
            <a:noFill/>
          </a:ln>
        </p:spPr>
        <p:txBody>
          <a:bodyPr lIns="0" tIns="144000" rIns="0" bIns="0"/>
          <a:lstStyle>
            <a:lvl1pPr algn="l" rtl="0" eaLnBrk="0" fontAlgn="base" hangingPunct="0">
              <a:lnSpc>
                <a:spcPct val="110000"/>
              </a:lnSpc>
              <a:spcBef>
                <a:spcPts val="800"/>
              </a:spcBef>
              <a:spcAft>
                <a:spcPct val="0"/>
              </a:spcAft>
              <a:buFont typeface="Arial"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270000" indent="-266700" defTabSz="270000">
              <a:lnSpc>
                <a:spcPct val="100000"/>
              </a:lnSpc>
              <a:spcBef>
                <a:spcPts val="600"/>
              </a:spcBef>
              <a:spcAft>
                <a:spcPts val="600"/>
              </a:spcAft>
              <a:buFont typeface="Arial" panose="020B0604020202020204" pitchFamily="34" charset="0"/>
              <a:buChar char="•"/>
              <a:tabLst>
                <a:tab pos="270000" algn="l"/>
              </a:tabLst>
              <a:defRPr/>
            </a:pPr>
            <a:r>
              <a:rPr lang="de-DE" altLang="de-DE" sz="1600" kern="0" dirty="0">
                <a:latin typeface="Century Gothic" panose="020B0502020202020204" pitchFamily="34" charset="0"/>
              </a:rPr>
              <a:t>Verordnung (EU) Nr. 537/2014 des Europäischen Parlaments und des Rates vom 16. April 2014 über spezifische Anforderungen an die Abschlussprüfung bei Unternehmen von öffentlichem Interesse und zur Aufhebung des Beschlusses 2005/909 EG der Kommission</a:t>
            </a:r>
          </a:p>
          <a:p>
            <a:pPr marL="270000" indent="-266700" defTabSz="270000">
              <a:lnSpc>
                <a:spcPct val="100000"/>
              </a:lnSpc>
              <a:spcBef>
                <a:spcPts val="600"/>
              </a:spcBef>
              <a:spcAft>
                <a:spcPts val="600"/>
              </a:spcAft>
              <a:buFont typeface="Arial" panose="020B0604020202020204" pitchFamily="34" charset="0"/>
              <a:buChar char="•"/>
              <a:tabLst>
                <a:tab pos="270000" algn="l"/>
              </a:tabLst>
              <a:defRPr/>
            </a:pPr>
            <a:r>
              <a:rPr lang="de-DE" altLang="de-DE" sz="1600" kern="0" dirty="0">
                <a:latin typeface="Century Gothic" panose="020B0502020202020204" pitchFamily="34" charset="0"/>
              </a:rPr>
              <a:t>Berichtigung der Verordnung (EU) Nr. 537/2014</a:t>
            </a:r>
          </a:p>
          <a:p>
            <a:pPr marL="270000" indent="-266700" defTabSz="270000">
              <a:lnSpc>
                <a:spcPct val="100000"/>
              </a:lnSpc>
              <a:spcBef>
                <a:spcPts val="600"/>
              </a:spcBef>
              <a:spcAft>
                <a:spcPts val="600"/>
              </a:spcAft>
              <a:buFont typeface="Arial" panose="020B0604020202020204" pitchFamily="34" charset="0"/>
              <a:buChar char="•"/>
              <a:tabLst>
                <a:tab pos="270000" algn="l"/>
              </a:tabLst>
              <a:defRPr/>
            </a:pPr>
            <a:r>
              <a:rPr lang="de-DE" altLang="de-DE" sz="1600" kern="0" dirty="0">
                <a:latin typeface="Century Gothic" panose="020B0502020202020204" pitchFamily="34" charset="0"/>
              </a:rPr>
              <a:t>beide Verordnungen gelten unmittelbar für die Abschlussprüfung von Unternehmen von öffentlichem Interesse (sog. </a:t>
            </a:r>
            <a:r>
              <a:rPr lang="de-DE" altLang="de-DE" sz="1600" b="1" kern="0" dirty="0">
                <a:solidFill>
                  <a:srgbClr val="FF0000"/>
                </a:solidFill>
                <a:latin typeface="Century Gothic" panose="020B0502020202020204" pitchFamily="34" charset="0"/>
              </a:rPr>
              <a:t>PIE</a:t>
            </a:r>
            <a:r>
              <a:rPr lang="de-DE" altLang="de-DE" sz="1600" kern="0" dirty="0">
                <a:latin typeface="Century Gothic" panose="020B0502020202020204" pitchFamily="34" charset="0"/>
              </a:rPr>
              <a:t> = Public Interest Entity)</a:t>
            </a:r>
          </a:p>
          <a:p>
            <a:pPr marL="270000" indent="-266700" defTabSz="270000">
              <a:lnSpc>
                <a:spcPct val="100000"/>
              </a:lnSpc>
              <a:spcBef>
                <a:spcPts val="600"/>
              </a:spcBef>
              <a:spcAft>
                <a:spcPts val="600"/>
              </a:spcAft>
              <a:buFont typeface="Arial" panose="020B0604020202020204" pitchFamily="34" charset="0"/>
              <a:buChar char="•"/>
              <a:tabLst>
                <a:tab pos="270000" algn="l"/>
              </a:tabLst>
              <a:defRPr/>
            </a:pPr>
            <a:r>
              <a:rPr lang="de-DE" altLang="de-DE" sz="1600" kern="0" dirty="0">
                <a:latin typeface="Century Gothic" panose="020B0502020202020204" pitchFamily="34" charset="0"/>
              </a:rPr>
              <a:t>Mitgliedstaatenwahlrechte wurden durch Verabschiedung des </a:t>
            </a:r>
            <a:r>
              <a:rPr lang="de-DE" altLang="de-DE" sz="1600" kern="0" dirty="0" err="1">
                <a:latin typeface="Century Gothic" panose="020B0502020202020204" pitchFamily="34" charset="0"/>
              </a:rPr>
              <a:t>AReG</a:t>
            </a:r>
            <a:r>
              <a:rPr lang="de-DE" altLang="de-DE" sz="1600" kern="0" dirty="0">
                <a:latin typeface="Century Gothic" panose="020B0502020202020204" pitchFamily="34" charset="0"/>
              </a:rPr>
              <a:t> (Gesetz zur Umsetzung der prüfungsbezogenen Regelungen der Richtlinie 2014/56/EU sowie zur Ausführung der entsprechenden Vorgaben der Verordnung (EU) Nr. 537/2014 im Hinblick auf die Abschlussprüfung bei Unternehmen von öffentlichem Interesse in Deutschland wahrgenommen.</a:t>
            </a:r>
          </a:p>
          <a:p>
            <a:pPr marL="270000" indent="-266700" defTabSz="270000">
              <a:lnSpc>
                <a:spcPct val="100000"/>
              </a:lnSpc>
              <a:spcBef>
                <a:spcPts val="600"/>
              </a:spcBef>
              <a:spcAft>
                <a:spcPts val="600"/>
              </a:spcAft>
              <a:buFont typeface="Arial" panose="020B0604020202020204" pitchFamily="34" charset="0"/>
              <a:buChar char="•"/>
              <a:tabLst>
                <a:tab pos="270000" algn="l"/>
              </a:tabLst>
              <a:defRPr/>
            </a:pPr>
            <a:r>
              <a:rPr lang="de-DE" altLang="de-DE" sz="1600" kern="0" dirty="0">
                <a:latin typeface="Century Gothic" panose="020B0502020202020204" pitchFamily="34" charset="0"/>
              </a:rPr>
              <a:t>Erstmals zu beachten für Abschlussprüfungen von PIE für Geschäftsjahre, die nach dem 16.06.2016 begannen.</a:t>
            </a:r>
          </a:p>
        </p:txBody>
      </p:sp>
      <p:sp>
        <p:nvSpPr>
          <p:cNvPr id="11" name="Text Box 6">
            <a:extLst>
              <a:ext uri="{FF2B5EF4-FFF2-40B4-BE49-F238E27FC236}">
                <a16:creationId xmlns:a16="http://schemas.microsoft.com/office/drawing/2014/main" id="{377C016E-90C8-4A4B-9074-78D5CB67146A}"/>
              </a:ext>
            </a:extLst>
          </p:cNvPr>
          <p:cNvSpPr txBox="1">
            <a:spLocks noChangeArrowheads="1"/>
          </p:cNvSpPr>
          <p:nvPr/>
        </p:nvSpPr>
        <p:spPr bwMode="auto">
          <a:xfrm>
            <a:off x="925513" y="1016918"/>
            <a:ext cx="7161212"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70000" indent="-270000" defTabSz="270000" eaLnBrk="1" hangingPunct="1">
              <a:spcBef>
                <a:spcPct val="50000"/>
              </a:spcBef>
              <a:tabLst>
                <a:tab pos="270000" algn="l"/>
              </a:tabLst>
              <a:defRPr/>
            </a:pPr>
            <a:r>
              <a:rPr lang="de-DE" altLang="de-DE" sz="1600" b="1" kern="0" dirty="0">
                <a:solidFill>
                  <a:srgbClr val="00B0F0"/>
                </a:solidFill>
                <a:latin typeface="Century Gothic" pitchFamily="34" charset="0"/>
              </a:rPr>
              <a:t>1.2.2</a:t>
            </a:r>
            <a:r>
              <a:rPr lang="de-DE" altLang="de-DE" sz="1600" b="1" dirty="0">
                <a:solidFill>
                  <a:srgbClr val="00B0F0"/>
                </a:solidFill>
                <a:latin typeface="Century Gothic" pitchFamily="34" charset="0"/>
              </a:rPr>
              <a:t> </a:t>
            </a:r>
            <a:r>
              <a:rPr lang="de-DE" altLang="de-DE" sz="1600" b="1" kern="0" dirty="0">
                <a:solidFill>
                  <a:srgbClr val="00B0F0"/>
                </a:solidFill>
                <a:latin typeface="Century Gothic" panose="020B0502020202020204" pitchFamily="34" charset="0"/>
              </a:rPr>
              <a:t>EU-Vorgaben für die Abschlussprüfung</a:t>
            </a:r>
          </a:p>
        </p:txBody>
      </p:sp>
      <p:sp>
        <p:nvSpPr>
          <p:cNvPr id="51205" name="Textfeld 4">
            <a:extLst>
              <a:ext uri="{FF2B5EF4-FFF2-40B4-BE49-F238E27FC236}">
                <a16:creationId xmlns:a16="http://schemas.microsoft.com/office/drawing/2014/main" id="{27192BAF-6013-4987-96C8-F12374552BC9}"/>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CEA2562F-28F7-48D1-8A62-AFE822D0EC9E}"/>
              </a:ext>
            </a:extLst>
          </p:cNvPr>
          <p:cNvSpPr txBox="1"/>
          <p:nvPr/>
        </p:nvSpPr>
        <p:spPr>
          <a:xfrm>
            <a:off x="11533475" y="5661249"/>
            <a:ext cx="323165" cy="653404"/>
          </a:xfrm>
          <a:prstGeom prst="rect">
            <a:avLst/>
          </a:prstGeom>
          <a:noFill/>
        </p:spPr>
        <p:txBody>
          <a:bodyPr vert="vert270" wrap="square">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
        <p:nvSpPr>
          <p:cNvPr id="53253" name="Textfeld 4">
            <a:extLst>
              <a:ext uri="{FF2B5EF4-FFF2-40B4-BE49-F238E27FC236}">
                <a16:creationId xmlns:a16="http://schemas.microsoft.com/office/drawing/2014/main" id="{AC6DE90D-16E9-4F01-9CB4-ED9F2A5BB95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10" name="Rectangle 6">
            <a:extLst>
              <a:ext uri="{FF2B5EF4-FFF2-40B4-BE49-F238E27FC236}">
                <a16:creationId xmlns:a16="http://schemas.microsoft.com/office/drawing/2014/main" id="{5CEFE905-9CA4-47D8-9BD1-53674E7E423C}"/>
              </a:ext>
            </a:extLst>
          </p:cNvPr>
          <p:cNvSpPr txBox="1">
            <a:spLocks noChangeArrowheads="1"/>
          </p:cNvSpPr>
          <p:nvPr/>
        </p:nvSpPr>
        <p:spPr bwMode="auto">
          <a:xfrm>
            <a:off x="1064965" y="1196752"/>
            <a:ext cx="10801598" cy="2952328"/>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6075" indent="-342900">
              <a:lnSpc>
                <a:spcPct val="100000"/>
              </a:lnSpc>
              <a:spcBef>
                <a:spcPts val="600"/>
              </a:spcBef>
              <a:spcAft>
                <a:spcPts val="600"/>
              </a:spcAft>
              <a:buFont typeface="+mj-lt"/>
              <a:buAutoNum type="arabicPeriod"/>
              <a:defRPr/>
            </a:pPr>
            <a:r>
              <a:rPr lang="de-DE" altLang="de-DE" sz="1600" b="1">
                <a:latin typeface="Century Gothic" panose="020B0502020202020204" pitchFamily="34" charset="0"/>
              </a:rPr>
              <a:t>Wirtschaftsprüferordnung (WPO)</a:t>
            </a:r>
          </a:p>
          <a:p>
            <a:pPr marL="266700">
              <a:lnSpc>
                <a:spcPct val="100000"/>
              </a:lnSpc>
              <a:spcBef>
                <a:spcPts val="600"/>
              </a:spcBef>
              <a:spcAft>
                <a:spcPts val="600"/>
              </a:spcAft>
              <a:defRPr/>
            </a:pPr>
            <a:r>
              <a:rPr lang="de-DE" altLang="de-DE" sz="1600" b="1">
                <a:latin typeface="Century Gothic" panose="020B0502020202020204" pitchFamily="34" charset="0"/>
              </a:rPr>
              <a:t>Die WPO umfasst folgende Regelungsbereiche (Teile)</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Erster Teil: Allgemeine Vorschriften</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Zweiter Teil: Voraussetzungen für die Berufsauübung</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Dritter Teil: Rechte und Pflichten der Wirtschaftsprüfer</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Vierter Teil: Organisation des Berufs</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Fünfter Teil: Berufsaufsicht</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Sechster Teil: Berufsgerichtbarkeit</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Siebenter Teil: Vereidigte Buchprüfer und Buchprüfungsgesellschaften</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Achter Teil: EU- und EWR-Abschlussprüfungsgesellschaften</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Neunter Teil: Eignungsprüfung als Wirtschaftsprüfer</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Zehnter Teil: Straf- und Bußgeldvorschiften</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Elfter Teil: Übergangs- und Schlussvorschriften</a:t>
            </a:r>
            <a:endParaRPr lang="de-DE" altLang="de-DE" sz="1600" dirty="0">
              <a:latin typeface="Century Gothic" panose="020B0502020202020204" pitchFamily="34" charset="0"/>
            </a:endParaRPr>
          </a:p>
        </p:txBody>
      </p:sp>
      <p:sp>
        <p:nvSpPr>
          <p:cNvPr id="11" name="Text Box 6">
            <a:extLst>
              <a:ext uri="{FF2B5EF4-FFF2-40B4-BE49-F238E27FC236}">
                <a16:creationId xmlns:a16="http://schemas.microsoft.com/office/drawing/2014/main" id="{384F019D-02E9-42D1-9F9F-A384885F79A3}"/>
              </a:ext>
            </a:extLst>
          </p:cNvPr>
          <p:cNvSpPr txBox="1">
            <a:spLocks noChangeArrowheads="1"/>
          </p:cNvSpPr>
          <p:nvPr/>
        </p:nvSpPr>
        <p:spPr bwMode="auto">
          <a:xfrm>
            <a:off x="925512" y="1016918"/>
            <a:ext cx="11003135" cy="3292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70000" indent="-270000" defTabSz="270000" eaLnBrk="1" hangingPunct="1">
              <a:spcBef>
                <a:spcPct val="50000"/>
              </a:spcBef>
              <a:tabLst>
                <a:tab pos="270000" algn="l"/>
              </a:tabLst>
              <a:defRPr/>
            </a:pPr>
            <a:r>
              <a:rPr lang="de-DE" altLang="de-DE" sz="1600" b="1" kern="0" dirty="0">
                <a:solidFill>
                  <a:srgbClr val="00B0F0"/>
                </a:solidFill>
                <a:latin typeface="Century Gothic" pitchFamily="34" charset="0"/>
              </a:rPr>
              <a:t>1.2.3</a:t>
            </a:r>
            <a:r>
              <a:rPr lang="de-DE" altLang="de-DE" sz="1600" b="1" dirty="0">
                <a:solidFill>
                  <a:srgbClr val="00B0F0"/>
                </a:solidFill>
                <a:latin typeface="Century Gothic" pitchFamily="34" charset="0"/>
              </a:rPr>
              <a:t> </a:t>
            </a:r>
            <a:r>
              <a:rPr lang="de-DE" altLang="de-DE" sz="1600" b="1" kern="0" dirty="0">
                <a:solidFill>
                  <a:srgbClr val="00B0F0"/>
                </a:solidFill>
                <a:latin typeface="Century Gothic" panose="020B0502020202020204" pitchFamily="34" charset="0"/>
              </a:rPr>
              <a:t>Spezielle Gesetze für Berufsangehörige</a:t>
            </a:r>
          </a:p>
        </p:txBody>
      </p:sp>
    </p:spTree>
    <p:extLst>
      <p:ext uri="{BB962C8B-B14F-4D97-AF65-F5344CB8AC3E}">
        <p14:creationId xmlns:p14="http://schemas.microsoft.com/office/powerpoint/2010/main" val="1521468782"/>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CEA2562F-28F7-48D1-8A62-AFE822D0EC9E}"/>
              </a:ext>
            </a:extLst>
          </p:cNvPr>
          <p:cNvSpPr txBox="1"/>
          <p:nvPr/>
        </p:nvSpPr>
        <p:spPr>
          <a:xfrm>
            <a:off x="11533475" y="5661249"/>
            <a:ext cx="323165" cy="653404"/>
          </a:xfrm>
          <a:prstGeom prst="rect">
            <a:avLst/>
          </a:prstGeom>
          <a:noFill/>
        </p:spPr>
        <p:txBody>
          <a:bodyPr vert="vert270" wrap="square">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
        <p:nvSpPr>
          <p:cNvPr id="53253" name="Textfeld 4">
            <a:extLst>
              <a:ext uri="{FF2B5EF4-FFF2-40B4-BE49-F238E27FC236}">
                <a16:creationId xmlns:a16="http://schemas.microsoft.com/office/drawing/2014/main" id="{AC6DE90D-16E9-4F01-9CB4-ED9F2A5BB95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10" name="Rectangle 6">
            <a:extLst>
              <a:ext uri="{FF2B5EF4-FFF2-40B4-BE49-F238E27FC236}">
                <a16:creationId xmlns:a16="http://schemas.microsoft.com/office/drawing/2014/main" id="{9CF72BAA-14D9-4B68-A55C-EE9EDBEEB986}"/>
              </a:ext>
            </a:extLst>
          </p:cNvPr>
          <p:cNvSpPr txBox="1">
            <a:spLocks noChangeArrowheads="1"/>
          </p:cNvSpPr>
          <p:nvPr/>
        </p:nvSpPr>
        <p:spPr bwMode="auto">
          <a:xfrm>
            <a:off x="1064965" y="1268760"/>
            <a:ext cx="10801598" cy="4104456"/>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6075" indent="-342900">
              <a:lnSpc>
                <a:spcPct val="100000"/>
              </a:lnSpc>
              <a:spcBef>
                <a:spcPts val="600"/>
              </a:spcBef>
              <a:spcAft>
                <a:spcPts val="600"/>
              </a:spcAft>
              <a:buFont typeface="+mj-lt"/>
              <a:buAutoNum type="arabicPeriod" startAt="2"/>
              <a:defRPr/>
            </a:pPr>
            <a:r>
              <a:rPr lang="de-DE" altLang="de-DE" sz="1600" b="1">
                <a:latin typeface="Century Gothic" panose="020B0502020202020204" pitchFamily="34" charset="0"/>
              </a:rPr>
              <a:t>Berufssatzung der Wirtschaftsprüfer und vereidigten Buchprüfer (BS WP/vBP)</a:t>
            </a:r>
          </a:p>
          <a:p>
            <a:pPr marL="266700">
              <a:lnSpc>
                <a:spcPct val="100000"/>
              </a:lnSpc>
              <a:spcBef>
                <a:spcPts val="600"/>
              </a:spcBef>
              <a:spcAft>
                <a:spcPts val="600"/>
              </a:spcAft>
              <a:defRPr/>
            </a:pPr>
            <a:r>
              <a:rPr lang="de-DE" altLang="de-DE" sz="1600" b="1">
                <a:latin typeface="Century Gothic" panose="020B0502020202020204" pitchFamily="34" charset="0"/>
              </a:rPr>
              <a:t>Die BS WP/vBP umfasst folgende Regelungsbereiche (Teile)</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Teil 1: Allgemeine Berufspflichten</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Teil 2: Berufshaftpflichtversicherung</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Teil 3: Besondere Berufspflichten bei der Durchführung von Prüfungen und der Erstattung von Gutachten</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Teil 4: Berufspflichten zur Qualitätssicherung bei Abschlussprüfungen nach § 316 HGB</a:t>
            </a:r>
          </a:p>
          <a:p>
            <a:pPr marL="554038" lvl="1" indent="-285750">
              <a:lnSpc>
                <a:spcPct val="100000"/>
              </a:lnSpc>
              <a:spcBef>
                <a:spcPts val="600"/>
              </a:spcBef>
              <a:spcAft>
                <a:spcPts val="600"/>
              </a:spcAft>
              <a:buFont typeface="Symbol" panose="05050102010706020507" pitchFamily="18" charset="2"/>
              <a:buChar char="-"/>
              <a:defRPr/>
            </a:pPr>
            <a:r>
              <a:rPr lang="de-DE" altLang="de-DE" sz="1600" b="1">
                <a:latin typeface="Century Gothic" panose="020B0502020202020204" pitchFamily="34" charset="0"/>
              </a:rPr>
              <a:t>Teil 5: Schlussbestimmungen</a:t>
            </a:r>
          </a:p>
          <a:p>
            <a:pPr marL="534988" lvl="1" indent="-266700">
              <a:lnSpc>
                <a:spcPct val="100000"/>
              </a:lnSpc>
              <a:spcBef>
                <a:spcPts val="600"/>
              </a:spcBef>
              <a:spcAft>
                <a:spcPts val="600"/>
              </a:spcAft>
              <a:buFont typeface="Symbol" panose="05050102010706020507" pitchFamily="18" charset="2"/>
              <a:buChar char="-"/>
              <a:defRPr/>
            </a:pPr>
            <a:endParaRPr lang="de-DE" altLang="de-DE" sz="1600" dirty="0">
              <a:latin typeface="Century Gothic" panose="020B0502020202020204" pitchFamily="34" charset="0"/>
            </a:endParaRPr>
          </a:p>
        </p:txBody>
      </p:sp>
      <p:sp>
        <p:nvSpPr>
          <p:cNvPr id="11" name="Text Box 6">
            <a:extLst>
              <a:ext uri="{FF2B5EF4-FFF2-40B4-BE49-F238E27FC236}">
                <a16:creationId xmlns:a16="http://schemas.microsoft.com/office/drawing/2014/main" id="{02894A68-5720-4340-B338-EA6E1B1B8287}"/>
              </a:ext>
            </a:extLst>
          </p:cNvPr>
          <p:cNvSpPr txBox="1">
            <a:spLocks noChangeArrowheads="1"/>
          </p:cNvSpPr>
          <p:nvPr/>
        </p:nvSpPr>
        <p:spPr bwMode="auto">
          <a:xfrm>
            <a:off x="925512" y="1016918"/>
            <a:ext cx="11003135" cy="3292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70000" indent="-270000" defTabSz="270000" eaLnBrk="1" hangingPunct="1">
              <a:spcBef>
                <a:spcPct val="50000"/>
              </a:spcBef>
              <a:tabLst>
                <a:tab pos="270000" algn="l"/>
              </a:tabLst>
              <a:defRPr/>
            </a:pPr>
            <a:r>
              <a:rPr lang="de-DE" altLang="de-DE" sz="1600" b="1" kern="0" dirty="0">
                <a:solidFill>
                  <a:srgbClr val="00B0F0"/>
                </a:solidFill>
                <a:latin typeface="Century Gothic" pitchFamily="34" charset="0"/>
              </a:rPr>
              <a:t>1.2.3</a:t>
            </a:r>
            <a:r>
              <a:rPr lang="de-DE" altLang="de-DE" sz="1600" b="1" dirty="0">
                <a:solidFill>
                  <a:srgbClr val="00B0F0"/>
                </a:solidFill>
                <a:latin typeface="Century Gothic" pitchFamily="34" charset="0"/>
              </a:rPr>
              <a:t> </a:t>
            </a:r>
            <a:r>
              <a:rPr lang="de-DE" altLang="de-DE" sz="1600" b="1" kern="0" dirty="0">
                <a:solidFill>
                  <a:srgbClr val="00B0F0"/>
                </a:solidFill>
                <a:latin typeface="Century Gothic" panose="020B0502020202020204" pitchFamily="34" charset="0"/>
              </a:rPr>
              <a:t>Spezielle Gesetze für Berufsangehörige</a:t>
            </a:r>
          </a:p>
        </p:txBody>
      </p:sp>
    </p:spTree>
    <p:extLst>
      <p:ext uri="{BB962C8B-B14F-4D97-AF65-F5344CB8AC3E}">
        <p14:creationId xmlns:p14="http://schemas.microsoft.com/office/powerpoint/2010/main" val="1426523702"/>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300" name="Textfeld 4">
            <a:extLst>
              <a:ext uri="{FF2B5EF4-FFF2-40B4-BE49-F238E27FC236}">
                <a16:creationId xmlns:a16="http://schemas.microsoft.com/office/drawing/2014/main" id="{BA9DA9A8-4D9F-4CBB-A681-0CC4765B8BAB}"/>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5" name="Rectangle 2">
            <a:extLst>
              <a:ext uri="{FF2B5EF4-FFF2-40B4-BE49-F238E27FC236}">
                <a16:creationId xmlns:a16="http://schemas.microsoft.com/office/drawing/2014/main" id="{D9398A7E-881E-4F0A-912C-8FA76D92E1B0}"/>
              </a:ext>
            </a:extLst>
          </p:cNvPr>
          <p:cNvSpPr txBox="1">
            <a:spLocks/>
          </p:cNvSpPr>
          <p:nvPr/>
        </p:nvSpPr>
        <p:spPr bwMode="auto">
          <a:xfrm>
            <a:off x="1009261" y="-99392"/>
            <a:ext cx="9191195" cy="7200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1.3	</a:t>
            </a:r>
            <a:r>
              <a:rPr lang="de-DE" sz="2800" b="1" dirty="0">
                <a:latin typeface="Century Gothic" panose="020B0502020202020204" pitchFamily="34" charset="0"/>
              </a:rPr>
              <a:t>Facharbeit des IDW als fachliche Vorgabe für die Durchführung der Abschlussprüfung</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sz="1500" b="1" dirty="0">
                <a:latin typeface="Century Gothic" panose="020B0502020202020204" pitchFamily="34" charset="0"/>
              </a:rPr>
              <a:t>1.3.1</a:t>
            </a:r>
            <a:r>
              <a:rPr lang="de-DE" sz="1500" dirty="0">
                <a:latin typeface="Century Gothic" panose="020B0502020202020204" pitchFamily="34" charset="0"/>
              </a:rPr>
              <a:t>	Allgemeine Vorgaben</a:t>
            </a:r>
          </a:p>
          <a:p>
            <a:pPr marL="2724150" lvl="4" indent="-895350">
              <a:spcBef>
                <a:spcPts val="600"/>
              </a:spcBef>
              <a:spcAft>
                <a:spcPts val="600"/>
              </a:spcAft>
              <a:tabLst>
                <a:tab pos="444500" algn="l"/>
              </a:tabLst>
            </a:pPr>
            <a:r>
              <a:rPr lang="de-DE" sz="1500" b="1" dirty="0">
                <a:latin typeface="Century Gothic" panose="020B0502020202020204" pitchFamily="34" charset="0"/>
              </a:rPr>
              <a:t>1.3.2	</a:t>
            </a:r>
            <a:r>
              <a:rPr lang="de-DE" sz="1500" dirty="0">
                <a:latin typeface="Century Gothic" panose="020B0502020202020204" pitchFamily="34" charset="0"/>
              </a:rPr>
              <a:t>Typen von Verlautbarungen des IDW e.V.</a:t>
            </a:r>
          </a:p>
          <a:p>
            <a:pPr marL="2724150" lvl="4" indent="-895350">
              <a:spcBef>
                <a:spcPts val="600"/>
              </a:spcBef>
              <a:spcAft>
                <a:spcPts val="600"/>
              </a:spcAft>
              <a:tabLst>
                <a:tab pos="444500" algn="l"/>
              </a:tabLst>
            </a:pPr>
            <a:r>
              <a:rPr lang="de-DE" sz="1500" b="1" dirty="0">
                <a:latin typeface="Century Gothic" panose="020B0502020202020204" pitchFamily="34" charset="0"/>
              </a:rPr>
              <a:t>1.3.3	</a:t>
            </a:r>
            <a:r>
              <a:rPr lang="de-DE" sz="1500" dirty="0">
                <a:latin typeface="Century Gothic" panose="020B0502020202020204" pitchFamily="34" charset="0"/>
              </a:rPr>
              <a:t>Einteilung der IDW PS in Nummernblöcke</a:t>
            </a:r>
          </a:p>
          <a:p>
            <a:pPr marL="2724150" lvl="4" indent="-895350">
              <a:spcBef>
                <a:spcPts val="600"/>
              </a:spcBef>
              <a:spcAft>
                <a:spcPts val="600"/>
              </a:spcAft>
              <a:tabLst>
                <a:tab pos="444500" algn="l"/>
              </a:tabLst>
            </a:pPr>
            <a:r>
              <a:rPr lang="de-DE" sz="1500" b="1" dirty="0">
                <a:latin typeface="Century Gothic" panose="020B0502020202020204" pitchFamily="34" charset="0"/>
              </a:rPr>
              <a:t>1.3.4	</a:t>
            </a:r>
            <a:r>
              <a:rPr lang="de-DE" sz="1500" dirty="0">
                <a:latin typeface="Century Gothic" panose="020B0502020202020204" pitchFamily="34" charset="0"/>
              </a:rPr>
              <a:t>Charakteristische Merkmale der ISA – Nummernsystem der ISA</a:t>
            </a:r>
            <a:endParaRPr lang="de-DE" sz="1500" b="1" dirty="0">
              <a:latin typeface="Century Gothic" panose="020B0502020202020204" pitchFamily="34" charset="0"/>
            </a:endParaRPr>
          </a:p>
          <a:p>
            <a:pPr marL="2724150" lvl="4" indent="-895350">
              <a:spcBef>
                <a:spcPts val="600"/>
              </a:spcBef>
              <a:spcAft>
                <a:spcPts val="600"/>
              </a:spcAft>
              <a:tabLst>
                <a:tab pos="444500" algn="l"/>
              </a:tabLst>
            </a:pPr>
            <a:r>
              <a:rPr lang="de-DE" sz="1500" b="1" dirty="0">
                <a:latin typeface="Century Gothic" panose="020B0502020202020204" pitchFamily="34" charset="0"/>
              </a:rPr>
              <a:t>1.3.5	</a:t>
            </a:r>
            <a:r>
              <a:rPr lang="de-DE" sz="1500" dirty="0">
                <a:latin typeface="Century Gothic" panose="020B0502020202020204" pitchFamily="34" charset="0"/>
              </a:rPr>
              <a:t>Vereinheitlichung des Aufbaus von IDW PS und ISA [DS]</a:t>
            </a:r>
            <a:endParaRPr lang="de-DE" sz="1500" b="1" dirty="0">
              <a:latin typeface="Century Gothic" panose="020B0502020202020204" pitchFamily="34" charset="0"/>
            </a:endParaRPr>
          </a:p>
          <a:p>
            <a:pPr marL="2724150" lvl="4" indent="-895350">
              <a:spcBef>
                <a:spcPts val="600"/>
              </a:spcBef>
              <a:spcAft>
                <a:spcPts val="600"/>
              </a:spcAft>
              <a:tabLst>
                <a:tab pos="444500" algn="l"/>
              </a:tabLst>
            </a:pPr>
            <a:r>
              <a:rPr lang="de-DE" sz="1500" b="1" dirty="0">
                <a:latin typeface="Century Gothic" panose="020B0502020202020204" pitchFamily="34" charset="0"/>
              </a:rPr>
              <a:t>1.3.6	</a:t>
            </a:r>
            <a:r>
              <a:rPr lang="de-DE" sz="1500" dirty="0">
                <a:latin typeface="Century Gothic" panose="020B0502020202020204" pitchFamily="34" charset="0"/>
              </a:rPr>
              <a:t>Integrationsmodell: Methodische Überführung der ISA in der ISA [DE] durch das IDW</a:t>
            </a:r>
            <a:endParaRPr lang="de-DE" sz="1500" b="1" dirty="0">
              <a:latin typeface="Century Gothic" panose="020B0502020202020204" pitchFamily="34" charset="0"/>
            </a:endParaRPr>
          </a:p>
          <a:p>
            <a:pPr marL="2724150" lvl="4" indent="-895350">
              <a:spcBef>
                <a:spcPts val="600"/>
              </a:spcBef>
              <a:spcAft>
                <a:spcPts val="600"/>
              </a:spcAft>
              <a:tabLst>
                <a:tab pos="444500" algn="l"/>
              </a:tabLst>
            </a:pPr>
            <a:r>
              <a:rPr lang="de-DE" sz="1500" b="1" dirty="0">
                <a:latin typeface="Century Gothic" panose="020B0502020202020204" pitchFamily="34" charset="0"/>
              </a:rPr>
              <a:t>1.3.7	</a:t>
            </a:r>
            <a:r>
              <a:rPr lang="de-DE" sz="1500" dirty="0">
                <a:latin typeface="Century Gothic" panose="020B0502020202020204" pitchFamily="34" charset="0"/>
              </a:rPr>
              <a:t>Modifizierung der ISA um Carve-outs bzw. Add-</a:t>
            </a:r>
            <a:r>
              <a:rPr lang="de-DE" sz="1500" dirty="0" err="1">
                <a:latin typeface="Century Gothic" panose="020B0502020202020204" pitchFamily="34" charset="0"/>
              </a:rPr>
              <a:t>ons</a:t>
            </a:r>
            <a:endParaRPr lang="de-DE" sz="1500" b="1" dirty="0">
              <a:latin typeface="Century Gothic" panose="020B0502020202020204" pitchFamily="34" charset="0"/>
            </a:endParaRPr>
          </a:p>
          <a:p>
            <a:pPr marL="2724150" lvl="4" indent="-895350">
              <a:spcBef>
                <a:spcPts val="600"/>
              </a:spcBef>
              <a:spcAft>
                <a:spcPts val="600"/>
              </a:spcAft>
              <a:tabLst>
                <a:tab pos="444500" algn="l"/>
              </a:tabLst>
            </a:pPr>
            <a:r>
              <a:rPr lang="de-DE" sz="1500" b="1" dirty="0">
                <a:latin typeface="Century Gothic" panose="020B0502020202020204" pitchFamily="34" charset="0"/>
              </a:rPr>
              <a:t>1.3.8	</a:t>
            </a:r>
            <a:r>
              <a:rPr lang="de-DE" sz="1500" dirty="0">
                <a:latin typeface="Century Gothic" panose="020B0502020202020204" pitchFamily="34" charset="0"/>
              </a:rPr>
              <a:t>GoA 2024: Welche Verlautbarungen bilden die neuen GoA? </a:t>
            </a:r>
            <a:endParaRPr lang="de-DE" sz="1500" b="1" dirty="0">
              <a:latin typeface="Century Gothic" panose="020B0502020202020204" pitchFamily="34" charset="0"/>
            </a:endParaRPr>
          </a:p>
          <a:p>
            <a:pPr marL="2724150" lvl="4" indent="-895350">
              <a:spcBef>
                <a:spcPts val="600"/>
              </a:spcBef>
              <a:spcAft>
                <a:spcPts val="600"/>
              </a:spcAft>
              <a:tabLst>
                <a:tab pos="444500" algn="l"/>
              </a:tabLst>
            </a:pPr>
            <a:r>
              <a:rPr lang="de-DE" sz="1500" b="1" dirty="0">
                <a:latin typeface="Century Gothic" panose="020B0502020202020204" pitchFamily="34" charset="0"/>
              </a:rPr>
              <a:t>1.3.9	</a:t>
            </a:r>
            <a:r>
              <a:rPr lang="de-DE" sz="1500" dirty="0">
                <a:latin typeface="Century Gothic" panose="020B0502020202020204" pitchFamily="34" charset="0"/>
              </a:rPr>
              <a:t>Prüfungsrelevante Standards für gesetzliche Abschlussprüfungen</a:t>
            </a:r>
            <a:endParaRPr lang="de-DE" sz="1500" b="1" dirty="0">
              <a:latin typeface="Century Gothic" panose="020B0502020202020204" pitchFamily="34" charset="0"/>
            </a:endParaRPr>
          </a:p>
          <a:p>
            <a:pPr marL="2724150" lvl="4" indent="-895350">
              <a:spcBef>
                <a:spcPts val="600"/>
              </a:spcBef>
              <a:spcAft>
                <a:spcPts val="600"/>
              </a:spcAft>
              <a:tabLst>
                <a:tab pos="444500" algn="l"/>
              </a:tabLst>
            </a:pPr>
            <a:r>
              <a:rPr lang="de-DE" sz="1500" b="1" dirty="0">
                <a:latin typeface="Century Gothic" panose="020B0502020202020204" pitchFamily="34" charset="0"/>
              </a:rPr>
              <a:t>1.3.10	</a:t>
            </a:r>
            <a:r>
              <a:rPr lang="de-DE" sz="1500" dirty="0">
                <a:latin typeface="Century Gothic" panose="020B0502020202020204" pitchFamily="34" charset="0"/>
              </a:rPr>
              <a:t>Einteilung der Verlautbarungen zur Abschlussprüfung entsprechend dem Work-Flow</a:t>
            </a:r>
            <a:endParaRPr lang="de-DE" sz="1500" b="1" dirty="0">
              <a:latin typeface="Century Gothic" panose="020B0502020202020204" pitchFamily="34" charset="0"/>
            </a:endParaRPr>
          </a:p>
        </p:txBody>
      </p:sp>
    </p:spTree>
  </p:cSld>
  <p:clrMapOvr>
    <a:overrideClrMapping bg1="lt1" tx1="dk1" bg2="lt2" tx2="dk2" accent1="accent1" accent2="accent2" accent3="accent3" accent4="accent4" accent5="accent5" accent6="accent6" hlink="hlink" folHlink="folHlink"/>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9" name="Textfeld 4">
            <a:extLst>
              <a:ext uri="{FF2B5EF4-FFF2-40B4-BE49-F238E27FC236}">
                <a16:creationId xmlns:a16="http://schemas.microsoft.com/office/drawing/2014/main" id="{B8851494-FA9D-4FA1-BA2C-2BA099C2A33D}"/>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10" name="Rectangle 5">
            <a:extLst>
              <a:ext uri="{FF2B5EF4-FFF2-40B4-BE49-F238E27FC236}">
                <a16:creationId xmlns:a16="http://schemas.microsoft.com/office/drawing/2014/main" id="{A9DF160B-B707-4CA5-ABA8-D56D5811F407}"/>
              </a:ext>
            </a:extLst>
          </p:cNvPr>
          <p:cNvSpPr txBox="1">
            <a:spLocks noChangeArrowheads="1"/>
          </p:cNvSpPr>
          <p:nvPr/>
        </p:nvSpPr>
        <p:spPr bwMode="auto">
          <a:xfrm>
            <a:off x="1055440" y="2060848"/>
            <a:ext cx="10801200" cy="4113213"/>
          </a:xfrm>
          <a:prstGeom prst="rect">
            <a:avLst/>
          </a:prstGeom>
          <a:noFill/>
          <a:ln>
            <a:noFill/>
          </a:ln>
          <a:extLst>
            <a:ext uri="{909E8E84-426E-40DD-AFC4-6F175D3DCCD1}">
              <a14:hiddenFill xmlns:a14="http://schemas.microsoft.com/office/drawing/2010/main">
                <a:solidFill>
                  <a:srgbClr val="B5C1C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9875" lvl="1" indent="-266700" defTabSz="269875">
              <a:lnSpc>
                <a:spcPct val="100000"/>
              </a:lnSpc>
              <a:spcBef>
                <a:spcPts val="600"/>
              </a:spcBef>
              <a:spcAft>
                <a:spcPts val="600"/>
              </a:spcAft>
              <a:buFont typeface="Arial" panose="020B0604020202020204" pitchFamily="34" charset="0"/>
              <a:buChar char="•"/>
              <a:tabLst>
                <a:tab pos="269875" algn="l"/>
              </a:tabLst>
            </a:pPr>
            <a:r>
              <a:rPr lang="de-DE" altLang="de-DE" sz="1600">
                <a:latin typeface="Century Gothic" panose="020B0502020202020204" pitchFamily="34" charset="0"/>
              </a:rPr>
              <a:t>IDW-Verlautbarungen = Facharbeit</a:t>
            </a:r>
          </a:p>
          <a:p>
            <a:pPr marL="269875" lvl="1" indent="-266700" defTabSz="269875">
              <a:lnSpc>
                <a:spcPct val="100000"/>
              </a:lnSpc>
              <a:spcBef>
                <a:spcPts val="600"/>
              </a:spcBef>
              <a:spcAft>
                <a:spcPts val="600"/>
              </a:spcAft>
              <a:buFont typeface="Arial" panose="020B0604020202020204" pitchFamily="34" charset="0"/>
              <a:buChar char="•"/>
              <a:tabLst>
                <a:tab pos="269875" algn="l"/>
              </a:tabLst>
            </a:pPr>
            <a:r>
              <a:rPr lang="de-DE" altLang="de-DE" sz="1600">
                <a:latin typeface="Century Gothic" panose="020B0502020202020204" pitchFamily="34" charset="0"/>
              </a:rPr>
              <a:t>§ 317 Abs.1 Satz 3 HGB ("gewissenhafte Berufsausübung") stellt den Link vom Gesetz zur Facharbeit dar.</a:t>
            </a:r>
          </a:p>
          <a:p>
            <a:pPr marL="269875" lvl="1" indent="-266700" defTabSz="269875">
              <a:lnSpc>
                <a:spcPct val="100000"/>
              </a:lnSpc>
              <a:spcBef>
                <a:spcPts val="600"/>
              </a:spcBef>
              <a:spcAft>
                <a:spcPts val="600"/>
              </a:spcAft>
              <a:buFont typeface="Arial" panose="020B0604020202020204" pitchFamily="34" charset="0"/>
              <a:buChar char="•"/>
              <a:tabLst>
                <a:tab pos="269875" algn="l"/>
              </a:tabLst>
            </a:pPr>
            <a:r>
              <a:rPr lang="de-DE" altLang="de-DE" sz="1600">
                <a:latin typeface="Century Gothic" panose="020B0502020202020204" pitchFamily="34" charset="0"/>
              </a:rPr>
              <a:t>Die Gesamtheit der Verlautbarungen des IDW stellt die </a:t>
            </a:r>
            <a:r>
              <a:rPr lang="de-DE" altLang="de-DE" sz="1600" b="1">
                <a:latin typeface="Century Gothic" panose="020B0502020202020204" pitchFamily="34" charset="0"/>
              </a:rPr>
              <a:t>Berufsauffassung der Wirtschaftsprüfer</a:t>
            </a:r>
            <a:r>
              <a:rPr lang="de-DE" altLang="de-DE" sz="1600">
                <a:latin typeface="Century Gothic" panose="020B0502020202020204" pitchFamily="34" charset="0"/>
              </a:rPr>
              <a:t> (Mehrheit des Berufsstands) u. a. in fachlichen Fragen dar.</a:t>
            </a:r>
          </a:p>
          <a:p>
            <a:pPr marL="269875" lvl="1" indent="-266700" defTabSz="269875">
              <a:lnSpc>
                <a:spcPct val="100000"/>
              </a:lnSpc>
              <a:spcBef>
                <a:spcPts val="600"/>
              </a:spcBef>
              <a:spcAft>
                <a:spcPts val="600"/>
              </a:spcAft>
              <a:buFont typeface="Arial" panose="020B0604020202020204" pitchFamily="34" charset="0"/>
              <a:buChar char="•"/>
              <a:tabLst>
                <a:tab pos="269875" algn="l"/>
              </a:tabLst>
            </a:pPr>
            <a:r>
              <a:rPr lang="de-DE" altLang="de-DE" sz="1600">
                <a:latin typeface="Century Gothic" panose="020B0502020202020204" pitchFamily="34" charset="0"/>
              </a:rPr>
              <a:t>Verlautbarungen des IDW haben nicht per se einen </a:t>
            </a:r>
            <a:r>
              <a:rPr lang="de-DE" altLang="de-DE" sz="1600" b="1">
                <a:latin typeface="Century Gothic" panose="020B0502020202020204" pitchFamily="34" charset="0"/>
              </a:rPr>
              <a:t>„Pflichtcharakter“ </a:t>
            </a:r>
            <a:r>
              <a:rPr lang="de-DE" altLang="de-DE" sz="1600">
                <a:latin typeface="Century Gothic" panose="020B0502020202020204" pitchFamily="34" charset="0"/>
              </a:rPr>
              <a:t>(</a:t>
            </a:r>
            <a:r>
              <a:rPr lang="de-DE" altLang="de-DE" sz="1600" b="1">
                <a:latin typeface="Century Gothic" panose="020B0502020202020204" pitchFamily="34" charset="0"/>
              </a:rPr>
              <a:t>kein „Gesetzesstatus“ </a:t>
            </a:r>
            <a:r>
              <a:rPr lang="de-DE" altLang="de-DE" sz="1600">
                <a:latin typeface="Century Gothic" panose="020B0502020202020204" pitchFamily="34" charset="0"/>
              </a:rPr>
              <a:t>o. ä.). </a:t>
            </a:r>
          </a:p>
          <a:p>
            <a:pPr marL="269875" lvl="1" indent="-266700" defTabSz="269875">
              <a:lnSpc>
                <a:spcPct val="100000"/>
              </a:lnSpc>
              <a:spcBef>
                <a:spcPts val="600"/>
              </a:spcBef>
              <a:spcAft>
                <a:spcPts val="600"/>
              </a:spcAft>
              <a:buFont typeface="Arial" panose="020B0604020202020204" pitchFamily="34" charset="0"/>
              <a:buChar char="•"/>
              <a:tabLst>
                <a:tab pos="269875" algn="l"/>
              </a:tabLst>
            </a:pPr>
            <a:r>
              <a:rPr lang="de-DE" altLang="de-DE" sz="1600">
                <a:latin typeface="Century Gothic" panose="020B0502020202020204" pitchFamily="34" charset="0"/>
              </a:rPr>
              <a:t>Dabei ist zu beachten, dass sich WP / WPG bei Auftragserteilung (vgl. Auftragsbestätigungsschreiben) </a:t>
            </a:r>
            <a:br>
              <a:rPr lang="de-DE" altLang="de-DE" sz="1600">
                <a:latin typeface="Century Gothic" panose="020B0502020202020204" pitchFamily="34" charset="0"/>
              </a:rPr>
            </a:br>
            <a:r>
              <a:rPr lang="de-DE" altLang="de-DE" sz="1600">
                <a:latin typeface="Century Gothic" panose="020B0502020202020204" pitchFamily="34" charset="0"/>
              </a:rPr>
              <a:t>i. d. R. dazu verpflichten, die IDW-Verlautbarungen einzuhalten. Ferner ist bei Abweichungen von den </a:t>
            </a:r>
            <a:br>
              <a:rPr lang="de-DE" altLang="de-DE" sz="1600">
                <a:latin typeface="Century Gothic" panose="020B0502020202020204" pitchFamily="34" charset="0"/>
              </a:rPr>
            </a:br>
            <a:r>
              <a:rPr lang="de-DE" altLang="de-DE" sz="1600">
                <a:latin typeface="Century Gothic" panose="020B0502020202020204" pitchFamily="34" charset="0"/>
              </a:rPr>
              <a:t>IDW-Verlautbarungen (v. a. Prüfungsstandards) bei Streitigkeiten damit zu rechnen, dass Abweichung zum Nachteil des WP ausgelegt wird </a:t>
            </a:r>
            <a:r>
              <a:rPr lang="de-DE" altLang="de-DE" sz="1600">
                <a:latin typeface="Century Gothic" panose="020B0502020202020204" pitchFamily="34" charset="0"/>
                <a:sym typeface="Wingdings" panose="05000000000000000000" pitchFamily="2" charset="2"/>
              </a:rPr>
              <a:t> </a:t>
            </a:r>
            <a:r>
              <a:rPr lang="de-DE" altLang="de-DE" sz="1600">
                <a:latin typeface="Century Gothic" panose="020B0502020202020204" pitchFamily="34" charset="0"/>
              </a:rPr>
              <a:t>Somit doch </a:t>
            </a:r>
            <a:r>
              <a:rPr lang="de-DE" altLang="de-DE" sz="1600" b="1">
                <a:latin typeface="Century Gothic" panose="020B0502020202020204" pitchFamily="34" charset="0"/>
              </a:rPr>
              <a:t>Quasi-Pflichtcharakter</a:t>
            </a:r>
            <a:r>
              <a:rPr lang="de-DE" altLang="de-DE" sz="1600">
                <a:latin typeface="Century Gothic" panose="020B0502020202020204" pitchFamily="34" charset="0"/>
              </a:rPr>
              <a:t> dieser IDW-Verlautbarungen!</a:t>
            </a:r>
          </a:p>
          <a:p>
            <a:pPr marL="269875" lvl="1" indent="-266700" defTabSz="269875">
              <a:lnSpc>
                <a:spcPct val="100000"/>
              </a:lnSpc>
              <a:spcBef>
                <a:spcPts val="600"/>
              </a:spcBef>
              <a:spcAft>
                <a:spcPts val="600"/>
              </a:spcAft>
              <a:buFont typeface="Arial" panose="020B0604020202020204" pitchFamily="34" charset="0"/>
              <a:buChar char="•"/>
              <a:tabLst>
                <a:tab pos="269875" algn="l"/>
              </a:tabLst>
            </a:pPr>
            <a:r>
              <a:rPr lang="de-DE" altLang="de-DE" sz="1600">
                <a:latin typeface="Century Gothic" panose="020B0502020202020204" pitchFamily="34" charset="0"/>
              </a:rPr>
              <a:t>Als IDW-Mitglied besteht weiterhin die Verpflichtung, die IDW Standards i. d. R. einzuhalten.</a:t>
            </a:r>
          </a:p>
          <a:p>
            <a:pPr marL="269875" lvl="1" indent="-266700" defTabSz="269875">
              <a:lnSpc>
                <a:spcPct val="100000"/>
              </a:lnSpc>
              <a:spcBef>
                <a:spcPts val="600"/>
              </a:spcBef>
              <a:spcAft>
                <a:spcPts val="600"/>
              </a:spcAft>
              <a:buFont typeface="Arial" panose="020B0604020202020204" pitchFamily="34" charset="0"/>
              <a:buChar char="•"/>
              <a:tabLst>
                <a:tab pos="269875" algn="l"/>
              </a:tabLst>
            </a:pPr>
            <a:r>
              <a:rPr lang="de-DE" altLang="de-DE" sz="1600">
                <a:latin typeface="Century Gothic" panose="020B0502020202020204" pitchFamily="34" charset="0"/>
              </a:rPr>
              <a:t>Allein schon das Interesse an der Vermeidung von Haftungsfällen erfordert somit eine Beachtung der Facharbeit!</a:t>
            </a:r>
            <a:endParaRPr lang="de-DE" altLang="de-DE" sz="1600" dirty="0">
              <a:latin typeface="Century Gothic" panose="020B0502020202020204" pitchFamily="34" charset="0"/>
            </a:endParaRPr>
          </a:p>
        </p:txBody>
      </p:sp>
      <p:sp>
        <p:nvSpPr>
          <p:cNvPr id="11" name="Text Box 6">
            <a:extLst>
              <a:ext uri="{FF2B5EF4-FFF2-40B4-BE49-F238E27FC236}">
                <a16:creationId xmlns:a16="http://schemas.microsoft.com/office/drawing/2014/main" id="{8B7F38E7-A4FF-405F-BE01-23BF186E9D83}"/>
              </a:ext>
            </a:extLst>
          </p:cNvPr>
          <p:cNvSpPr txBox="1">
            <a:spLocks noChangeArrowheads="1"/>
          </p:cNvSpPr>
          <p:nvPr/>
        </p:nvSpPr>
        <p:spPr bwMode="auto">
          <a:xfrm>
            <a:off x="695325" y="941388"/>
            <a:ext cx="109458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pPr>
            <a:r>
              <a:rPr lang="de-DE" altLang="de-DE" b="1" kern="0" dirty="0">
                <a:solidFill>
                  <a:srgbClr val="00B0F0"/>
                </a:solidFill>
                <a:latin typeface="Century Gothic" panose="020B0502020202020204" pitchFamily="34" charset="0"/>
              </a:rPr>
              <a:t>1.3 Facharbeit des IDW als fachliche Vorgabe für die Tätigkeiten des Wirtschaftsprüfers</a:t>
            </a:r>
          </a:p>
        </p:txBody>
      </p:sp>
      <p:sp>
        <p:nvSpPr>
          <p:cNvPr id="12" name="Text Box 6">
            <a:extLst>
              <a:ext uri="{FF2B5EF4-FFF2-40B4-BE49-F238E27FC236}">
                <a16:creationId xmlns:a16="http://schemas.microsoft.com/office/drawing/2014/main" id="{4C5FA0F6-3BBB-4DA9-94F6-4E6DC4B38F63}"/>
              </a:ext>
            </a:extLst>
          </p:cNvPr>
          <p:cNvSpPr txBox="1">
            <a:spLocks noChangeArrowheads="1"/>
          </p:cNvSpPr>
          <p:nvPr/>
        </p:nvSpPr>
        <p:spPr bwMode="auto">
          <a:xfrm>
            <a:off x="695325" y="1601739"/>
            <a:ext cx="109458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pPr>
            <a:r>
              <a:rPr lang="de-DE" altLang="de-DE" b="1" kern="0" dirty="0">
                <a:solidFill>
                  <a:srgbClr val="00B0F0"/>
                </a:solidFill>
                <a:latin typeface="Century Gothic" panose="020B0502020202020204" pitchFamily="34" charset="0"/>
              </a:rPr>
              <a:t>1.3.1 Allgemeine Vorgaben</a:t>
            </a: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7" name="Textfeld 4">
            <a:extLst>
              <a:ext uri="{FF2B5EF4-FFF2-40B4-BE49-F238E27FC236}">
                <a16:creationId xmlns:a16="http://schemas.microsoft.com/office/drawing/2014/main" id="{D7ACE8ED-1BD8-4685-BE0B-4D22DEB51908}"/>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10" name="Rectangle 5">
            <a:extLst>
              <a:ext uri="{FF2B5EF4-FFF2-40B4-BE49-F238E27FC236}">
                <a16:creationId xmlns:a16="http://schemas.microsoft.com/office/drawing/2014/main" id="{41433297-8DC2-4295-869F-063CDBFA17B4}"/>
              </a:ext>
            </a:extLst>
          </p:cNvPr>
          <p:cNvSpPr txBox="1">
            <a:spLocks noChangeArrowheads="1"/>
          </p:cNvSpPr>
          <p:nvPr/>
        </p:nvSpPr>
        <p:spPr bwMode="auto">
          <a:xfrm>
            <a:off x="1065213" y="987772"/>
            <a:ext cx="10801350" cy="4889500"/>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lvl="1" indent="-266700">
              <a:lnSpc>
                <a:spcPct val="100000"/>
              </a:lnSpc>
              <a:spcBef>
                <a:spcPts val="600"/>
              </a:spcBef>
              <a:spcAft>
                <a:spcPts val="600"/>
              </a:spcAft>
              <a:buFont typeface="Arial" panose="020B0604020202020204" pitchFamily="34" charset="0"/>
              <a:buChar char="•"/>
              <a:defRPr/>
            </a:pPr>
            <a:r>
              <a:rPr lang="de-DE" altLang="de-DE">
                <a:latin typeface="Century Gothic" panose="020B0502020202020204" pitchFamily="34" charset="0"/>
              </a:rPr>
              <a:t>Facharbeit wird vom IDW erarbeitet, der Öffentlichkeit als Entwurf mit der Möglichkeit zur Stellungnahme bekannt gegeben, später verabschiedet und veröffentlicht</a:t>
            </a:r>
          </a:p>
          <a:p>
            <a:pPr marL="266700" lvl="1" indent="-266700">
              <a:lnSpc>
                <a:spcPct val="100000"/>
              </a:lnSpc>
              <a:spcBef>
                <a:spcPts val="600"/>
              </a:spcBef>
              <a:spcAft>
                <a:spcPts val="600"/>
              </a:spcAft>
              <a:buFont typeface="Arial" panose="020B0604020202020204" pitchFamily="34" charset="0"/>
              <a:buChar char="•"/>
              <a:defRPr/>
            </a:pPr>
            <a:r>
              <a:rPr lang="de-DE" altLang="de-DE">
                <a:latin typeface="Century Gothic" panose="020B0502020202020204" pitchFamily="34" charset="0"/>
              </a:rPr>
              <a:t>IDW = Institut der Wirtschaftsprüfer in Deutschland e. V. </a:t>
            </a:r>
          </a:p>
          <a:p>
            <a:pPr marL="534988" lvl="1" indent="-268288">
              <a:lnSpc>
                <a:spcPct val="100000"/>
              </a:lnSpc>
              <a:spcBef>
                <a:spcPts val="600"/>
              </a:spcBef>
              <a:spcAft>
                <a:spcPts val="600"/>
              </a:spcAft>
              <a:buFont typeface="Wingdings" panose="05000000000000000000" pitchFamily="2" charset="2"/>
              <a:buChar char=""/>
              <a:defRPr/>
            </a:pPr>
            <a:r>
              <a:rPr lang="de-DE" altLang="de-DE">
                <a:latin typeface="Century Gothic" panose="020B0502020202020204" pitchFamily="34" charset="0"/>
              </a:rPr>
              <a:t>Privater Verein ohne Gesetzgebungskompetenz </a:t>
            </a:r>
          </a:p>
          <a:p>
            <a:pPr marL="534988" lvl="1" indent="-268288">
              <a:lnSpc>
                <a:spcPct val="100000"/>
              </a:lnSpc>
              <a:spcBef>
                <a:spcPts val="600"/>
              </a:spcBef>
              <a:spcAft>
                <a:spcPts val="600"/>
              </a:spcAft>
              <a:buFont typeface="Wingdings" panose="05000000000000000000" pitchFamily="2" charset="2"/>
              <a:buChar char=""/>
              <a:defRPr/>
            </a:pPr>
            <a:r>
              <a:rPr lang="de-DE" altLang="de-DE">
                <a:latin typeface="Century Gothic" panose="020B0502020202020204" pitchFamily="34" charset="0"/>
              </a:rPr>
              <a:t>Aber: </a:t>
            </a:r>
            <a:r>
              <a:rPr lang="de-DE" altLang="de-DE" b="1">
                <a:latin typeface="Century Gothic" panose="020B0502020202020204" pitchFamily="34" charset="0"/>
              </a:rPr>
              <a:t>Quasi-Pflichtcharakter der Verlautbarungen</a:t>
            </a:r>
          </a:p>
          <a:p>
            <a:pPr marL="534988" lvl="2" indent="-268288">
              <a:lnSpc>
                <a:spcPct val="100000"/>
              </a:lnSpc>
              <a:spcBef>
                <a:spcPts val="500"/>
              </a:spcBef>
              <a:spcAft>
                <a:spcPts val="500"/>
              </a:spcAft>
              <a:buClr>
                <a:schemeClr val="tx1"/>
              </a:buClr>
              <a:buFont typeface="Symbol" panose="05050102010706020507" pitchFamily="18" charset="2"/>
              <a:buChar char="-"/>
              <a:tabLst>
                <a:tab pos="542925" algn="l"/>
              </a:tabLst>
              <a:defRPr/>
            </a:pPr>
            <a:endParaRPr lang="de-DE" altLang="de-DE">
              <a:latin typeface="Century Gothic" panose="020B0502020202020204" pitchFamily="34" charset="0"/>
            </a:endParaRPr>
          </a:p>
          <a:p>
            <a:pPr marL="534988" lvl="2" indent="-268288">
              <a:lnSpc>
                <a:spcPct val="100000"/>
              </a:lnSpc>
              <a:spcBef>
                <a:spcPts val="500"/>
              </a:spcBef>
              <a:spcAft>
                <a:spcPts val="500"/>
              </a:spcAft>
              <a:buClr>
                <a:schemeClr val="tx1"/>
              </a:buClr>
              <a:buFont typeface="Symbol" panose="05050102010706020507" pitchFamily="18" charset="2"/>
              <a:buChar char="-"/>
              <a:tabLst>
                <a:tab pos="542925" algn="l"/>
              </a:tabLst>
              <a:defRPr/>
            </a:pPr>
            <a:r>
              <a:rPr lang="de-DE" altLang="de-DE">
                <a:latin typeface="Century Gothic" panose="020B0502020202020204" pitchFamily="34" charset="0"/>
              </a:rPr>
              <a:t>International Standards on Auditing [DE] </a:t>
            </a:r>
            <a:r>
              <a:rPr lang="de-DE" altLang="de-DE" b="1">
                <a:solidFill>
                  <a:srgbClr val="FF0000"/>
                </a:solidFill>
                <a:latin typeface="Century Gothic" panose="020B0502020202020204" pitchFamily="34" charset="0"/>
              </a:rPr>
              <a:t>(ISA [DE])</a:t>
            </a:r>
          </a:p>
          <a:p>
            <a:pPr marL="534988" lvl="2" indent="-268288">
              <a:lnSpc>
                <a:spcPct val="100000"/>
              </a:lnSpc>
              <a:spcBef>
                <a:spcPts val="500"/>
              </a:spcBef>
              <a:spcAft>
                <a:spcPts val="500"/>
              </a:spcAft>
              <a:buClr>
                <a:schemeClr val="tx1"/>
              </a:buClr>
              <a:buFont typeface="Symbol" panose="05050102010706020507" pitchFamily="18" charset="2"/>
              <a:buChar char="-"/>
              <a:tabLst>
                <a:tab pos="542925" algn="l"/>
              </a:tabLst>
              <a:defRPr/>
            </a:pPr>
            <a:r>
              <a:rPr lang="de-DE" altLang="de-DE">
                <a:latin typeface="Century Gothic" panose="020B0502020202020204" pitchFamily="34" charset="0"/>
              </a:rPr>
              <a:t>IDW Prüfungsstandards </a:t>
            </a:r>
            <a:r>
              <a:rPr lang="de-DE" altLang="de-DE" b="1">
                <a:solidFill>
                  <a:srgbClr val="FF0000"/>
                </a:solidFill>
                <a:latin typeface="Century Gothic" panose="020B0502020202020204" pitchFamily="34" charset="0"/>
              </a:rPr>
              <a:t>(PS) </a:t>
            </a:r>
          </a:p>
          <a:p>
            <a:pPr marL="534988" lvl="2" indent="-268288">
              <a:lnSpc>
                <a:spcPct val="100000"/>
              </a:lnSpc>
              <a:spcBef>
                <a:spcPts val="500"/>
              </a:spcBef>
              <a:spcAft>
                <a:spcPts val="500"/>
              </a:spcAft>
              <a:buClr>
                <a:schemeClr val="tx1"/>
              </a:buClr>
              <a:buFont typeface="Symbol" panose="05050102010706020507" pitchFamily="18" charset="2"/>
              <a:buChar char="-"/>
              <a:tabLst>
                <a:tab pos="542925" algn="l"/>
              </a:tabLst>
              <a:defRPr/>
            </a:pPr>
            <a:r>
              <a:rPr lang="de-DE" altLang="de-DE">
                <a:latin typeface="Century Gothic" panose="020B0502020202020204" pitchFamily="34" charset="0"/>
              </a:rPr>
              <a:t>IDW Prüfungsstandards für weniger komplexe Einheiten </a:t>
            </a:r>
            <a:r>
              <a:rPr lang="de-DE" altLang="de-DE" b="1">
                <a:solidFill>
                  <a:srgbClr val="FF0000"/>
                </a:solidFill>
                <a:latin typeface="Century Gothic" panose="020B0502020202020204" pitchFamily="34" charset="0"/>
              </a:rPr>
              <a:t>(IDW PS KMU)</a:t>
            </a:r>
          </a:p>
          <a:p>
            <a:pPr marL="534988" lvl="2" indent="-268288">
              <a:lnSpc>
                <a:spcPct val="100000"/>
              </a:lnSpc>
              <a:spcBef>
                <a:spcPts val="500"/>
              </a:spcBef>
              <a:spcAft>
                <a:spcPts val="500"/>
              </a:spcAft>
              <a:buClr>
                <a:schemeClr val="tx1"/>
              </a:buClr>
              <a:buFont typeface="Symbol" panose="05050102010706020507" pitchFamily="18" charset="2"/>
              <a:buChar char="-"/>
              <a:tabLst>
                <a:tab pos="542925" algn="l"/>
              </a:tabLst>
              <a:defRPr/>
            </a:pPr>
            <a:r>
              <a:rPr lang="de-DE" altLang="de-DE">
                <a:latin typeface="Century Gothic" panose="020B0502020202020204" pitchFamily="34" charset="0"/>
              </a:rPr>
              <a:t>IDW Prüfungshinweisen </a:t>
            </a:r>
            <a:r>
              <a:rPr lang="de-DE" altLang="de-DE" b="1">
                <a:solidFill>
                  <a:srgbClr val="FF0000"/>
                </a:solidFill>
                <a:latin typeface="Century Gothic" panose="020B0502020202020204" pitchFamily="34" charset="0"/>
              </a:rPr>
              <a:t>(PH)</a:t>
            </a:r>
          </a:p>
          <a:p>
            <a:pPr marL="534988" lvl="2" indent="-268288">
              <a:lnSpc>
                <a:spcPct val="100000"/>
              </a:lnSpc>
              <a:spcBef>
                <a:spcPts val="500"/>
              </a:spcBef>
              <a:spcAft>
                <a:spcPts val="500"/>
              </a:spcAft>
              <a:buClr>
                <a:schemeClr val="tx1"/>
              </a:buClr>
              <a:buFont typeface="Symbol" panose="05050102010706020507" pitchFamily="18" charset="2"/>
              <a:buChar char="-"/>
              <a:tabLst>
                <a:tab pos="542925" algn="l"/>
              </a:tabLst>
              <a:defRPr/>
            </a:pPr>
            <a:r>
              <a:rPr lang="de-DE" altLang="de-DE">
                <a:latin typeface="Century Gothic" panose="020B0502020202020204" pitchFamily="34" charset="0"/>
              </a:rPr>
              <a:t>IDW Stellungnahmen zur Rechnungslegung </a:t>
            </a:r>
            <a:r>
              <a:rPr lang="de-DE" altLang="de-DE" b="1">
                <a:solidFill>
                  <a:srgbClr val="FF0000"/>
                </a:solidFill>
                <a:latin typeface="Century Gothic" panose="020B0502020202020204" pitchFamily="34" charset="0"/>
              </a:rPr>
              <a:t>(RS)</a:t>
            </a:r>
          </a:p>
          <a:p>
            <a:pPr marL="534988" lvl="2" indent="-268288">
              <a:lnSpc>
                <a:spcPct val="100000"/>
              </a:lnSpc>
              <a:spcBef>
                <a:spcPts val="500"/>
              </a:spcBef>
              <a:spcAft>
                <a:spcPts val="500"/>
              </a:spcAft>
              <a:buClr>
                <a:schemeClr val="tx1"/>
              </a:buClr>
              <a:buFont typeface="Symbol" panose="05050102010706020507" pitchFamily="18" charset="2"/>
              <a:buChar char="-"/>
              <a:tabLst>
                <a:tab pos="542925" algn="l"/>
              </a:tabLst>
              <a:defRPr/>
            </a:pPr>
            <a:r>
              <a:rPr lang="de-DE" altLang="de-DE">
                <a:latin typeface="Century Gothic" panose="020B0502020202020204" pitchFamily="34" charset="0"/>
              </a:rPr>
              <a:t>IDW Rechnungslegungshinweisen </a:t>
            </a:r>
            <a:r>
              <a:rPr lang="de-DE" altLang="de-DE" b="1">
                <a:solidFill>
                  <a:srgbClr val="FF0000"/>
                </a:solidFill>
                <a:latin typeface="Century Gothic" panose="020B0502020202020204" pitchFamily="34" charset="0"/>
              </a:rPr>
              <a:t>(RH)</a:t>
            </a:r>
          </a:p>
          <a:p>
            <a:pPr marL="534988" lvl="2" indent="-268288">
              <a:lnSpc>
                <a:spcPct val="100000"/>
              </a:lnSpc>
              <a:spcBef>
                <a:spcPts val="500"/>
              </a:spcBef>
              <a:spcAft>
                <a:spcPts val="500"/>
              </a:spcAft>
              <a:buClr>
                <a:schemeClr val="tx1"/>
              </a:buClr>
              <a:buFont typeface="Symbol" panose="05050102010706020507" pitchFamily="18" charset="2"/>
              <a:buChar char="-"/>
              <a:tabLst>
                <a:tab pos="542925" algn="l"/>
              </a:tabLst>
              <a:defRPr/>
            </a:pPr>
            <a:r>
              <a:rPr lang="de-DE" altLang="de-DE">
                <a:latin typeface="Century Gothic" panose="020B0502020202020204" pitchFamily="34" charset="0"/>
              </a:rPr>
              <a:t>IDW Standards </a:t>
            </a:r>
            <a:r>
              <a:rPr lang="de-DE" altLang="de-DE" b="1">
                <a:solidFill>
                  <a:srgbClr val="FF0000"/>
                </a:solidFill>
                <a:latin typeface="Century Gothic" panose="020B0502020202020204" pitchFamily="34" charset="0"/>
              </a:rPr>
              <a:t>(S)</a:t>
            </a:r>
          </a:p>
          <a:p>
            <a:pPr marL="534988" lvl="2" indent="-268288">
              <a:lnSpc>
                <a:spcPct val="100000"/>
              </a:lnSpc>
              <a:spcBef>
                <a:spcPts val="500"/>
              </a:spcBef>
              <a:spcAft>
                <a:spcPts val="500"/>
              </a:spcAft>
              <a:buClr>
                <a:schemeClr val="tx1"/>
              </a:buClr>
              <a:buFont typeface="Symbol" panose="05050102010706020507" pitchFamily="18" charset="2"/>
              <a:buChar char="-"/>
              <a:tabLst>
                <a:tab pos="542925" algn="l"/>
              </a:tabLst>
              <a:defRPr/>
            </a:pPr>
            <a:r>
              <a:rPr lang="de-DE" altLang="de-DE">
                <a:latin typeface="Century Gothic" panose="020B0502020202020204" pitchFamily="34" charset="0"/>
              </a:rPr>
              <a:t>IDW Qualitätsmanagementstandards </a:t>
            </a:r>
            <a:r>
              <a:rPr lang="de-DE" altLang="de-DE" b="1">
                <a:solidFill>
                  <a:srgbClr val="FF0000"/>
                </a:solidFill>
                <a:latin typeface="Century Gothic" panose="020B0502020202020204" pitchFamily="34" charset="0"/>
              </a:rPr>
              <a:t>(IDW QMS)</a:t>
            </a:r>
          </a:p>
          <a:p>
            <a:pPr marL="534988" lvl="2" indent="-268288">
              <a:lnSpc>
                <a:spcPct val="100000"/>
              </a:lnSpc>
              <a:spcBef>
                <a:spcPts val="500"/>
              </a:spcBef>
              <a:spcAft>
                <a:spcPts val="500"/>
              </a:spcAft>
              <a:buClr>
                <a:schemeClr val="tx1"/>
              </a:buClr>
              <a:buFont typeface="Symbol" panose="05050102010706020507" pitchFamily="18" charset="2"/>
              <a:buChar char="-"/>
              <a:tabLst>
                <a:tab pos="542925" algn="l"/>
              </a:tabLst>
              <a:defRPr/>
            </a:pPr>
            <a:r>
              <a:rPr lang="de-DE" altLang="de-DE">
                <a:latin typeface="Century Gothic" panose="020B0502020202020204" pitchFamily="34" charset="0"/>
              </a:rPr>
              <a:t>IDW Fragen und Antworten (F&amp;A)</a:t>
            </a:r>
          </a:p>
          <a:p>
            <a:pPr marL="534988" lvl="2" indent="-268288">
              <a:lnSpc>
                <a:spcPct val="100000"/>
              </a:lnSpc>
              <a:spcBef>
                <a:spcPts val="500"/>
              </a:spcBef>
              <a:spcAft>
                <a:spcPts val="500"/>
              </a:spcAft>
              <a:buClr>
                <a:schemeClr val="tx1"/>
              </a:buClr>
              <a:buFont typeface="Symbol" panose="05050102010706020507" pitchFamily="18" charset="2"/>
              <a:buChar char="-"/>
              <a:tabLst>
                <a:tab pos="542925" algn="l"/>
              </a:tabLst>
              <a:defRPr/>
            </a:pPr>
            <a:r>
              <a:rPr lang="de-DE" altLang="de-DE">
                <a:latin typeface="Century Gothic" panose="020B0502020202020204" pitchFamily="34" charset="0"/>
              </a:rPr>
              <a:t>IDW Praxishinweisen</a:t>
            </a:r>
            <a:endParaRPr lang="de-DE" altLang="de-DE" sz="1200" dirty="0">
              <a:latin typeface="Century Gothic" panose="020B0502020202020204" pitchFamily="34" charset="0"/>
            </a:endParaRPr>
          </a:p>
        </p:txBody>
      </p:sp>
      <p:sp>
        <p:nvSpPr>
          <p:cNvPr id="11" name="Text Box 6">
            <a:extLst>
              <a:ext uri="{FF2B5EF4-FFF2-40B4-BE49-F238E27FC236}">
                <a16:creationId xmlns:a16="http://schemas.microsoft.com/office/drawing/2014/main" id="{F0A18EFC-FF19-4F17-800D-B3C4878047D7}"/>
              </a:ext>
            </a:extLst>
          </p:cNvPr>
          <p:cNvSpPr txBox="1">
            <a:spLocks noChangeArrowheads="1"/>
          </p:cNvSpPr>
          <p:nvPr/>
        </p:nvSpPr>
        <p:spPr bwMode="auto">
          <a:xfrm>
            <a:off x="703484" y="656878"/>
            <a:ext cx="1094422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361950" indent="-361950" defTabSz="269875" eaLnBrk="1" hangingPunct="1">
              <a:spcBef>
                <a:spcPct val="50000"/>
              </a:spcBef>
              <a:tabLst>
                <a:tab pos="361950" algn="l"/>
              </a:tabLst>
              <a:defRPr/>
            </a:pPr>
            <a:r>
              <a:rPr lang="de-DE" altLang="de-DE" sz="1600" b="1" kern="0" dirty="0">
                <a:solidFill>
                  <a:srgbClr val="00B0F0"/>
                </a:solidFill>
                <a:latin typeface="Century Gothic" pitchFamily="34" charset="0"/>
              </a:rPr>
              <a:t>1.3.1 Allgemeine Vorgaben; Forts.</a:t>
            </a:r>
            <a:endParaRPr lang="de-DE" altLang="de-DE" sz="1400" b="1" kern="0" dirty="0">
              <a:solidFill>
                <a:srgbClr val="00B0F0"/>
              </a:solidFill>
              <a:latin typeface="Century Gothic" pitchFamily="34" charset="0"/>
            </a:endParaRPr>
          </a:p>
        </p:txBody>
      </p:sp>
      <p:sp>
        <p:nvSpPr>
          <p:cNvPr id="12" name="Text Box 6">
            <a:extLst>
              <a:ext uri="{FF2B5EF4-FFF2-40B4-BE49-F238E27FC236}">
                <a16:creationId xmlns:a16="http://schemas.microsoft.com/office/drawing/2014/main" id="{E8E8E301-9F83-482B-84E2-9DBA28D88F83}"/>
              </a:ext>
            </a:extLst>
          </p:cNvPr>
          <p:cNvSpPr txBox="1">
            <a:spLocks noChangeArrowheads="1"/>
          </p:cNvSpPr>
          <p:nvPr/>
        </p:nvSpPr>
        <p:spPr bwMode="auto">
          <a:xfrm>
            <a:off x="703484" y="2636912"/>
            <a:ext cx="10944225" cy="3238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361950" indent="-361950" defTabSz="269875" eaLnBrk="1" hangingPunct="1">
              <a:spcBef>
                <a:spcPct val="50000"/>
              </a:spcBef>
              <a:tabLst>
                <a:tab pos="361950" algn="l"/>
              </a:tabLst>
              <a:defRPr/>
            </a:pPr>
            <a:r>
              <a:rPr lang="de-DE" altLang="de-DE" sz="1600" b="1" kern="0" dirty="0">
                <a:solidFill>
                  <a:srgbClr val="00B0F0"/>
                </a:solidFill>
                <a:latin typeface="Century Gothic" pitchFamily="34" charset="0"/>
              </a:rPr>
              <a:t>1.3.2 Typen von Verlautbarungen des IDW e.V.</a:t>
            </a:r>
            <a:endParaRPr lang="de-DE" altLang="de-DE" sz="1400" b="1" kern="0" dirty="0">
              <a:solidFill>
                <a:srgbClr val="00B0F0"/>
              </a:solidFill>
              <a:latin typeface="Century Gothic" pitchFamily="34" charset="0"/>
            </a:endParaRP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5" name="Textfeld 4">
            <a:extLst>
              <a:ext uri="{FF2B5EF4-FFF2-40B4-BE49-F238E27FC236}">
                <a16:creationId xmlns:a16="http://schemas.microsoft.com/office/drawing/2014/main" id="{564C86D8-80AD-4C4D-969E-B2F49318CA87}"/>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8" name="Rectangle 6">
            <a:extLst>
              <a:ext uri="{FF2B5EF4-FFF2-40B4-BE49-F238E27FC236}">
                <a16:creationId xmlns:a16="http://schemas.microsoft.com/office/drawing/2014/main" id="{4F0A57C0-F591-410B-8DE7-ACD9A84A9BBA}"/>
              </a:ext>
            </a:extLst>
          </p:cNvPr>
          <p:cNvSpPr txBox="1">
            <a:spLocks noChangeArrowheads="1"/>
          </p:cNvSpPr>
          <p:nvPr/>
        </p:nvSpPr>
        <p:spPr bwMode="auto">
          <a:xfrm>
            <a:off x="1045765" y="995709"/>
            <a:ext cx="10801350" cy="5385619"/>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0000" lvl="1" indent="-266700">
              <a:lnSpc>
                <a:spcPct val="100000"/>
              </a:lnSpc>
              <a:spcBef>
                <a:spcPts val="600"/>
              </a:spcBef>
              <a:spcAft>
                <a:spcPts val="600"/>
              </a:spcAft>
              <a:buFont typeface="Arial" panose="020B0604020202020204" pitchFamily="34" charset="0"/>
              <a:buChar char="•"/>
              <a:tabLst>
                <a:tab pos="266700" algn="l"/>
              </a:tabLst>
              <a:defRPr/>
            </a:pPr>
            <a:r>
              <a:rPr lang="de-DE" altLang="de-DE" sz="1600" b="1" dirty="0">
                <a:latin typeface="Century Gothic" panose="020B0502020202020204" pitchFamily="34" charset="0"/>
              </a:rPr>
              <a:t>International Standards on Auditing </a:t>
            </a:r>
            <a:r>
              <a:rPr lang="de-DE" altLang="de-DE" sz="1600" b="1" dirty="0">
                <a:solidFill>
                  <a:srgbClr val="FF0000"/>
                </a:solidFill>
                <a:latin typeface="Century Gothic" panose="020B0502020202020204" pitchFamily="34" charset="0"/>
              </a:rPr>
              <a:t>(ISA [DE]) </a:t>
            </a:r>
            <a:r>
              <a:rPr lang="de-DE" altLang="de-DE" sz="1600" b="1" dirty="0">
                <a:latin typeface="Century Gothic" panose="020B0502020202020204" pitchFamily="34" charset="0"/>
              </a:rPr>
              <a:t>und IDW Prüfungsstandards </a:t>
            </a:r>
            <a:r>
              <a:rPr lang="de-DE" altLang="de-DE" sz="1600" b="1" dirty="0">
                <a:solidFill>
                  <a:srgbClr val="FF0000"/>
                </a:solidFill>
                <a:latin typeface="Century Gothic" panose="020B0502020202020204" pitchFamily="34" charset="0"/>
              </a:rPr>
              <a:t>(PS) </a:t>
            </a:r>
            <a:r>
              <a:rPr lang="de-DE" altLang="de-DE" sz="1600" dirty="0">
                <a:latin typeface="Century Gothic" panose="020B0502020202020204" pitchFamily="34" charset="0"/>
              </a:rPr>
              <a:t>stellen in ihrer Gesamtheit die vom IDW festgestellten Grundsätze ordnungsmäßiger Abschlussprüfung (GoA) dar.</a:t>
            </a:r>
            <a:br>
              <a:rPr lang="de-DE" altLang="de-DE" sz="1600" dirty="0">
                <a:latin typeface="Century Gothic" panose="020B0502020202020204" pitchFamily="34" charset="0"/>
              </a:rPr>
            </a:br>
            <a:r>
              <a:rPr lang="de-DE" altLang="de-DE" sz="1600" dirty="0">
                <a:latin typeface="Century Gothic" panose="020B0502020202020204" pitchFamily="34" charset="0"/>
                <a:sym typeface="Wingdings" panose="05000000000000000000" pitchFamily="2" charset="2"/>
              </a:rPr>
              <a:t> </a:t>
            </a:r>
            <a:r>
              <a:rPr lang="de-DE" altLang="de-DE" sz="1600" dirty="0">
                <a:latin typeface="Century Gothic" panose="020B0502020202020204" pitchFamily="34" charset="0"/>
              </a:rPr>
              <a:t>Beispiel: IDW PS 450 n.F. (10.2021) „Grundsätze ordnungsmäßiger Erstellung von Prüfungsberichten“.</a:t>
            </a:r>
          </a:p>
          <a:p>
            <a:pPr marL="266700" lvl="1" indent="-266700">
              <a:lnSpc>
                <a:spcPct val="100000"/>
              </a:lnSpc>
              <a:spcBef>
                <a:spcPts val="600"/>
              </a:spcBef>
              <a:spcAft>
                <a:spcPts val="600"/>
              </a:spcAft>
              <a:buFont typeface="Arial" panose="020B0604020202020204" pitchFamily="34" charset="0"/>
              <a:buChar char="•"/>
              <a:defRPr/>
            </a:pPr>
            <a:r>
              <a:rPr lang="de-DE" altLang="de-DE" sz="1600" b="1" dirty="0">
                <a:latin typeface="Century Gothic" pitchFamily="34" charset="0"/>
              </a:rPr>
              <a:t>IDW Prüfungshinweise </a:t>
            </a:r>
            <a:r>
              <a:rPr lang="de-DE" altLang="de-DE" sz="1600" b="1" dirty="0">
                <a:solidFill>
                  <a:srgbClr val="FF0000"/>
                </a:solidFill>
                <a:latin typeface="Century Gothic" pitchFamily="34" charset="0"/>
              </a:rPr>
              <a:t>(PH)</a:t>
            </a:r>
            <a:br>
              <a:rPr lang="de-DE" altLang="de-DE" sz="1600" b="1" dirty="0">
                <a:solidFill>
                  <a:srgbClr val="FF0000"/>
                </a:solidFill>
                <a:latin typeface="Century Gothic" pitchFamily="34" charset="0"/>
              </a:rPr>
            </a:br>
            <a:r>
              <a:rPr lang="de-DE" altLang="de-DE" sz="1600" dirty="0">
                <a:latin typeface="Century Gothic" panose="020B0502020202020204" pitchFamily="34" charset="0"/>
                <a:sym typeface="Wingdings" panose="05000000000000000000" pitchFamily="2" charset="2"/>
              </a:rPr>
              <a:t> </a:t>
            </a:r>
            <a:r>
              <a:rPr lang="de-DE" altLang="de-DE" sz="1600" dirty="0">
                <a:latin typeface="Century Gothic" panose="020B0502020202020204" pitchFamily="34" charset="0"/>
              </a:rPr>
              <a:t>Beispiel: IDW PH 9.100.1 „Besonderheiten der Abschlussprüfung kleiner und mittelgroßer Unternehmen“.</a:t>
            </a:r>
          </a:p>
          <a:p>
            <a:pPr marL="270000" lvl="1" indent="-266700">
              <a:lnSpc>
                <a:spcPct val="100000"/>
              </a:lnSpc>
              <a:spcBef>
                <a:spcPts val="600"/>
              </a:spcBef>
              <a:spcAft>
                <a:spcPts val="600"/>
              </a:spcAft>
              <a:buFont typeface="Arial" panose="020B0604020202020204" pitchFamily="34" charset="0"/>
              <a:buChar char="•"/>
              <a:tabLst>
                <a:tab pos="266700" algn="l"/>
              </a:tabLst>
              <a:defRPr/>
            </a:pPr>
            <a:r>
              <a:rPr lang="de-DE" altLang="de-DE" sz="1600" b="1" dirty="0">
                <a:latin typeface="Century Gothic" panose="020B0502020202020204" pitchFamily="34" charset="0"/>
              </a:rPr>
              <a:t>IDW Stellungnahmen</a:t>
            </a:r>
            <a:r>
              <a:rPr lang="de-DE" altLang="de-DE" sz="1600" dirty="0">
                <a:latin typeface="Century Gothic" panose="020B0502020202020204" pitchFamily="34" charset="0"/>
              </a:rPr>
              <a:t> </a:t>
            </a:r>
            <a:r>
              <a:rPr lang="de-DE" altLang="de-DE" sz="1600" b="1" dirty="0">
                <a:latin typeface="Century Gothic" panose="020B0502020202020204" pitchFamily="34" charset="0"/>
              </a:rPr>
              <a:t>zur Rechnungslegung </a:t>
            </a:r>
            <a:r>
              <a:rPr lang="de-DE" altLang="de-DE" sz="1600" b="1" dirty="0">
                <a:solidFill>
                  <a:srgbClr val="FF0000"/>
                </a:solidFill>
                <a:latin typeface="Century Gothic" panose="020B0502020202020204" pitchFamily="34" charset="0"/>
              </a:rPr>
              <a:t>(RS) </a:t>
            </a:r>
            <a:r>
              <a:rPr lang="de-DE" altLang="de-DE" sz="1600" dirty="0">
                <a:latin typeface="Century Gothic" panose="020B0502020202020204" pitchFamily="34" charset="0"/>
              </a:rPr>
              <a:t>werden auf Grundlage deutscher gesetzlicher Regelungen oder in Anlehnung an die IFRS erarbeitet. </a:t>
            </a:r>
            <a:br>
              <a:rPr lang="de-DE" altLang="de-DE" sz="1600" dirty="0">
                <a:latin typeface="Century Gothic" panose="020B0502020202020204" pitchFamily="34" charset="0"/>
              </a:rPr>
            </a:br>
            <a:r>
              <a:rPr lang="de-DE" altLang="de-DE" sz="1600" dirty="0">
                <a:latin typeface="Century Gothic" panose="020B0502020202020204" pitchFamily="34" charset="0"/>
                <a:sym typeface="Wingdings" panose="05000000000000000000" pitchFamily="2" charset="2"/>
              </a:rPr>
              <a:t> Beispiel: IDW RS HFA 11 n.F. „Bilanzierung entgeltlich erworbener Software beim Anwender“.</a:t>
            </a:r>
            <a:endParaRPr lang="de-DE" altLang="de-DE" sz="1600" dirty="0">
              <a:latin typeface="Century Gothic" panose="020B0502020202020204" pitchFamily="34" charset="0"/>
            </a:endParaRPr>
          </a:p>
          <a:p>
            <a:pPr marL="270000" lvl="1" indent="-266700">
              <a:lnSpc>
                <a:spcPct val="100000"/>
              </a:lnSpc>
              <a:spcBef>
                <a:spcPts val="600"/>
              </a:spcBef>
              <a:spcAft>
                <a:spcPts val="600"/>
              </a:spcAft>
              <a:buFont typeface="Arial" panose="020B0604020202020204" pitchFamily="34" charset="0"/>
              <a:buChar char="•"/>
              <a:tabLst>
                <a:tab pos="266700" algn="l"/>
              </a:tabLst>
              <a:defRPr/>
            </a:pPr>
            <a:r>
              <a:rPr lang="de-DE" altLang="de-DE" sz="1600" dirty="0">
                <a:latin typeface="Century Gothic" panose="020B0502020202020204" pitchFamily="34" charset="0"/>
              </a:rPr>
              <a:t>Vor Verabschiedung bzw. Billigung einer Verlautbarung durch den HFA (= Hauptfachausschuss des IDW </a:t>
            </a:r>
            <a:br>
              <a:rPr lang="de-DE" altLang="de-DE" sz="1600" dirty="0">
                <a:latin typeface="Century Gothic" panose="020B0502020202020204" pitchFamily="34" charset="0"/>
              </a:rPr>
            </a:br>
            <a:r>
              <a:rPr lang="de-DE" altLang="de-DE" sz="1600" dirty="0">
                <a:latin typeface="Century Gothic" panose="020B0502020202020204" pitchFamily="34" charset="0"/>
              </a:rPr>
              <a:t>e. V.) können Berufsangehörige und die interessierte Öffentlichkeit (z. B. Industrieverbände) Anmerkungen und Änderungsvorschläge zu den Entwürfen beim IDW einreichen. </a:t>
            </a:r>
          </a:p>
          <a:p>
            <a:pPr marL="555750" lvl="1" indent="-285750">
              <a:lnSpc>
                <a:spcPct val="100000"/>
              </a:lnSpc>
              <a:spcBef>
                <a:spcPts val="600"/>
              </a:spcBef>
              <a:spcAft>
                <a:spcPts val="600"/>
              </a:spcAft>
              <a:buFont typeface="Wingdings" panose="05000000000000000000" pitchFamily="2" charset="2"/>
              <a:buChar char="à"/>
              <a:tabLst>
                <a:tab pos="266700" algn="l"/>
              </a:tabLst>
              <a:defRPr/>
            </a:pPr>
            <a:r>
              <a:rPr lang="de-DE" altLang="de-DE" sz="1600" dirty="0">
                <a:latin typeface="Century Gothic" panose="020B0502020202020204" pitchFamily="34" charset="0"/>
              </a:rPr>
              <a:t>Durch diese Einbeziehung stellen die </a:t>
            </a:r>
            <a:r>
              <a:rPr lang="de-DE" altLang="de-DE" sz="1600" b="1" dirty="0">
                <a:latin typeface="Century Gothic" panose="020B0502020202020204" pitchFamily="34" charset="0"/>
              </a:rPr>
              <a:t>IDW Verlautbarungen die Berufsauffassung der Wirtschaftsprüfer zu fachlichen Fragen der Prüfung, der Rechnungslegung oder der Betriebswirtschaft dar.</a:t>
            </a:r>
            <a:br>
              <a:rPr lang="de-DE" altLang="de-DE" sz="1600" b="1" dirty="0">
                <a:latin typeface="Century Gothic" panose="020B0502020202020204" pitchFamily="34" charset="0"/>
              </a:rPr>
            </a:br>
            <a:r>
              <a:rPr lang="de-DE" altLang="de-DE" sz="1600" b="1" dirty="0">
                <a:latin typeface="Century Gothic" panose="020B0502020202020204" pitchFamily="34" charset="0"/>
              </a:rPr>
              <a:t>Eine abweichende Anwendung im Einzelfall kann nur in ausführlich begründeten Ausnahmefällen     erfolgen</a:t>
            </a:r>
            <a:r>
              <a:rPr lang="de-DE" altLang="de-DE" sz="1600" dirty="0">
                <a:latin typeface="Century Gothic" panose="020B0502020202020204" pitchFamily="34" charset="0"/>
              </a:rPr>
              <a:t>.</a:t>
            </a:r>
          </a:p>
          <a:p>
            <a:pPr marL="374775" indent="-285750">
              <a:lnSpc>
                <a:spcPct val="100000"/>
              </a:lnSpc>
              <a:spcBef>
                <a:spcPts val="600"/>
              </a:spcBef>
              <a:spcAft>
                <a:spcPts val="600"/>
              </a:spcAft>
              <a:buFont typeface="Arial" panose="020B0604020202020204" pitchFamily="34" charset="0"/>
              <a:buChar char="•"/>
              <a:tabLst>
                <a:tab pos="266700" algn="l"/>
              </a:tabLst>
              <a:defRPr/>
            </a:pPr>
            <a:r>
              <a:rPr lang="de-DE" altLang="de-DE" sz="1600" b="1" dirty="0">
                <a:latin typeface="Century Gothic" panose="020B0502020202020204" pitchFamily="34" charset="0"/>
              </a:rPr>
              <a:t>IDW Prüfungsstandards für weniger komplexe Einheiten </a:t>
            </a:r>
            <a:r>
              <a:rPr lang="de-DE" altLang="de-DE" sz="1600" b="1" dirty="0">
                <a:solidFill>
                  <a:srgbClr val="FF0000"/>
                </a:solidFill>
                <a:latin typeface="Century Gothic" panose="020B0502020202020204" pitchFamily="34" charset="0"/>
              </a:rPr>
              <a:t>(IDW PS KMU 1-9) </a:t>
            </a:r>
            <a:r>
              <a:rPr lang="de-DE" altLang="de-DE" sz="1600" dirty="0">
                <a:latin typeface="Century Gothic" panose="020B0502020202020204" pitchFamily="34" charset="0"/>
              </a:rPr>
              <a:t>wurden entwickelt, um den Anforderungen der Art und den Umständen einer Abschlussprüfung bei weniger komplexen Einheiten Rechnung zu tragen.</a:t>
            </a:r>
          </a:p>
        </p:txBody>
      </p:sp>
      <p:sp>
        <p:nvSpPr>
          <p:cNvPr id="9" name="Text Box 6">
            <a:extLst>
              <a:ext uri="{FF2B5EF4-FFF2-40B4-BE49-F238E27FC236}">
                <a16:creationId xmlns:a16="http://schemas.microsoft.com/office/drawing/2014/main" id="{8EDEA698-A1B6-42FB-9D0F-F2EAAF3964EC}"/>
              </a:ext>
            </a:extLst>
          </p:cNvPr>
          <p:cNvSpPr txBox="1">
            <a:spLocks noChangeArrowheads="1"/>
          </p:cNvSpPr>
          <p:nvPr/>
        </p:nvSpPr>
        <p:spPr bwMode="auto">
          <a:xfrm>
            <a:off x="695325" y="728886"/>
            <a:ext cx="1094422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361950" indent="-361950" defTabSz="269875" eaLnBrk="1" hangingPunct="1">
              <a:spcBef>
                <a:spcPct val="50000"/>
              </a:spcBef>
              <a:tabLst>
                <a:tab pos="361950" algn="l"/>
              </a:tabLst>
              <a:defRPr/>
            </a:pPr>
            <a:r>
              <a:rPr lang="de-DE" altLang="de-DE" b="1" kern="0" dirty="0">
                <a:solidFill>
                  <a:srgbClr val="00B0F0"/>
                </a:solidFill>
                <a:latin typeface="Century Gothic" pitchFamily="34" charset="0"/>
              </a:rPr>
              <a:t>1.3.2 Typen von Verlautbarungen des IDW e.V.; Forts.</a:t>
            </a:r>
            <a:endParaRPr lang="de-DE" altLang="de-DE" sz="1600" b="1" kern="0" dirty="0">
              <a:solidFill>
                <a:srgbClr val="00B0F0"/>
              </a:solidFill>
              <a:latin typeface="Century Gothic"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3" name="Textfeld 4">
            <a:extLst>
              <a:ext uri="{FF2B5EF4-FFF2-40B4-BE49-F238E27FC236}">
                <a16:creationId xmlns:a16="http://schemas.microsoft.com/office/drawing/2014/main" id="{742F6761-B8C4-44F0-9DF8-E964F1E3057E}"/>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8" name="Rectangle 6">
            <a:extLst>
              <a:ext uri="{FF2B5EF4-FFF2-40B4-BE49-F238E27FC236}">
                <a16:creationId xmlns:a16="http://schemas.microsoft.com/office/drawing/2014/main" id="{97DF49E2-EB83-4D51-9D30-42E097A24F98}"/>
              </a:ext>
            </a:extLst>
          </p:cNvPr>
          <p:cNvSpPr txBox="1">
            <a:spLocks noChangeArrowheads="1"/>
          </p:cNvSpPr>
          <p:nvPr/>
        </p:nvSpPr>
        <p:spPr bwMode="auto">
          <a:xfrm>
            <a:off x="1031057" y="1215802"/>
            <a:ext cx="10801350" cy="3967163"/>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lvl="1" indent="-266700">
              <a:lnSpc>
                <a:spcPct val="100000"/>
              </a:lnSpc>
              <a:spcBef>
                <a:spcPts val="600"/>
              </a:spcBef>
              <a:spcAft>
                <a:spcPts val="600"/>
              </a:spcAft>
              <a:buFont typeface="Arial" panose="020B0604020202020204" pitchFamily="34" charset="0"/>
              <a:buChar char="•"/>
              <a:defRPr/>
            </a:pPr>
            <a:r>
              <a:rPr lang="de-DE" altLang="de-DE" sz="1600" b="1">
                <a:latin typeface="Century Gothic" pitchFamily="34" charset="0"/>
              </a:rPr>
              <a:t>IDW Rechnungslegungshinweise </a:t>
            </a:r>
            <a:r>
              <a:rPr lang="de-DE" altLang="de-DE" sz="1600" b="1">
                <a:solidFill>
                  <a:srgbClr val="FF0000"/>
                </a:solidFill>
                <a:latin typeface="Century Gothic" pitchFamily="34" charset="0"/>
              </a:rPr>
              <a:t>(RH)</a:t>
            </a:r>
            <a:br>
              <a:rPr lang="de-DE" altLang="de-DE" sz="1600" b="1">
                <a:solidFill>
                  <a:srgbClr val="FF0000"/>
                </a:solidFill>
                <a:latin typeface="Century Gothic" pitchFamily="34" charset="0"/>
              </a:rPr>
            </a:br>
            <a:r>
              <a:rPr lang="de-DE" altLang="de-DE" sz="1600">
                <a:latin typeface="Century Gothic" panose="020B0502020202020204" pitchFamily="34" charset="0"/>
                <a:sym typeface="Wingdings" panose="05000000000000000000" pitchFamily="2" charset="2"/>
              </a:rPr>
              <a:t> </a:t>
            </a:r>
            <a:r>
              <a:rPr lang="de-DE" altLang="de-DE" sz="1600">
                <a:latin typeface="Century Gothic" panose="020B0502020202020204" pitchFamily="34" charset="0"/>
              </a:rPr>
              <a:t>Beispiel: IDW RH HFA 1.009 „</a:t>
            </a:r>
            <a:r>
              <a:rPr lang="de-DE" sz="1600">
                <a:latin typeface="Century Gothic" panose="020B0502020202020204" pitchFamily="34" charset="0"/>
              </a:rPr>
              <a:t>Rückstellungen für die Aufbewahrung von Geschäftsunterlagen sowie für die Aufstellung, Prüfung und Offenlegung von Abschlüssen und Lageberichten nach § 249 Abs. 1 HGB</a:t>
            </a:r>
            <a:r>
              <a:rPr lang="de-DE" altLang="de-DE" sz="1600">
                <a:latin typeface="Century Gothic" panose="020B0502020202020204" pitchFamily="34" charset="0"/>
              </a:rPr>
              <a:t>“.</a:t>
            </a:r>
          </a:p>
          <a:p>
            <a:pPr marL="285750" lvl="1" indent="-285750">
              <a:lnSpc>
                <a:spcPct val="100000"/>
              </a:lnSpc>
              <a:spcBef>
                <a:spcPts val="600"/>
              </a:spcBef>
              <a:spcAft>
                <a:spcPts val="600"/>
              </a:spcAft>
              <a:buFont typeface="Arial" panose="020B0604020202020204" pitchFamily="34" charset="0"/>
              <a:buChar char="•"/>
              <a:defRPr/>
            </a:pPr>
            <a:r>
              <a:rPr lang="de-DE" altLang="de-DE" sz="1600" b="1">
                <a:latin typeface="Century Gothic" panose="020B0502020202020204" pitchFamily="34" charset="0"/>
              </a:rPr>
              <a:t>IDW Standards </a:t>
            </a:r>
            <a:r>
              <a:rPr lang="de-DE" altLang="de-DE" sz="1600" b="1">
                <a:solidFill>
                  <a:srgbClr val="FF0000"/>
                </a:solidFill>
                <a:latin typeface="Century Gothic" panose="020B0502020202020204" pitchFamily="34" charset="0"/>
              </a:rPr>
              <a:t>(S)</a:t>
            </a:r>
            <a:r>
              <a:rPr lang="de-DE" altLang="de-DE" sz="1600">
                <a:latin typeface="Century Gothic" panose="020B0502020202020204" pitchFamily="34" charset="0"/>
              </a:rPr>
              <a:t> betreffen betriebswirtschaftliche oder rechtliche Fragestellungen außerhalb des Gebiets der Abschlussprüfung oder der Rechnungslegung </a:t>
            </a:r>
            <a:br>
              <a:rPr lang="de-DE" altLang="de-DE" sz="1600">
                <a:latin typeface="Century Gothic" panose="020B0502020202020204" pitchFamily="34" charset="0"/>
              </a:rPr>
            </a:br>
            <a:r>
              <a:rPr lang="de-DE" altLang="de-DE" sz="1600">
                <a:latin typeface="Century Gothic" panose="020B0502020202020204" pitchFamily="34" charset="0"/>
                <a:sym typeface="Wingdings" panose="05000000000000000000" pitchFamily="2" charset="2"/>
              </a:rPr>
              <a:t> Beispiel:</a:t>
            </a:r>
            <a:r>
              <a:rPr lang="de-DE" altLang="de-DE" sz="1600">
                <a:latin typeface="Century Gothic" panose="020B0502020202020204" pitchFamily="34" charset="0"/>
              </a:rPr>
              <a:t> IDW S1, i. d. F. 2008 „Grundsätze zur Durchführung von Unternehmensbewertungen“.</a:t>
            </a:r>
          </a:p>
          <a:p>
            <a:pPr marL="285750" lvl="1" indent="-285750">
              <a:lnSpc>
                <a:spcPct val="100000"/>
              </a:lnSpc>
              <a:spcBef>
                <a:spcPts val="600"/>
              </a:spcBef>
              <a:spcAft>
                <a:spcPts val="600"/>
              </a:spcAft>
              <a:buFont typeface="Arial" panose="020B0604020202020204" pitchFamily="34" charset="0"/>
              <a:buChar char="•"/>
              <a:defRPr/>
            </a:pPr>
            <a:r>
              <a:rPr lang="de-DE" altLang="de-DE" sz="1600" b="1">
                <a:latin typeface="Century Gothic" panose="020B0502020202020204" pitchFamily="34" charset="0"/>
              </a:rPr>
              <a:t>IDW Qualitätsmanagementstandards </a:t>
            </a:r>
            <a:r>
              <a:rPr lang="de-DE" altLang="de-DE" sz="1600" b="1">
                <a:solidFill>
                  <a:srgbClr val="FF0000"/>
                </a:solidFill>
                <a:latin typeface="Century Gothic" panose="020B0502020202020204" pitchFamily="34" charset="0"/>
              </a:rPr>
              <a:t>(IDW QMS) </a:t>
            </a:r>
            <a:r>
              <a:rPr lang="de-DE" altLang="de-DE" sz="1600">
                <a:latin typeface="Century Gothic" panose="020B0502020202020204" pitchFamily="34" charset="0"/>
              </a:rPr>
              <a:t>legen die Berufsauffassung zur Ausgestaltung eines risikobasierten Qualitätsmanagementsystems in WP-Praxen und zur auftragsbegleitenden Qualitätssicherung dar.</a:t>
            </a:r>
          </a:p>
          <a:p>
            <a:pPr marL="414000">
              <a:lnSpc>
                <a:spcPct val="100000"/>
              </a:lnSpc>
              <a:spcBef>
                <a:spcPts val="600"/>
              </a:spcBef>
              <a:spcAft>
                <a:spcPts val="600"/>
              </a:spcAft>
              <a:defRPr/>
            </a:pPr>
            <a:endParaRPr lang="de-DE" altLang="de-DE" sz="1600">
              <a:latin typeface="Century Gothic" panose="020B0502020202020204" pitchFamily="34" charset="0"/>
            </a:endParaRPr>
          </a:p>
          <a:p>
            <a:pPr marL="0" lvl="1" indent="0">
              <a:lnSpc>
                <a:spcPct val="100000"/>
              </a:lnSpc>
              <a:spcBef>
                <a:spcPts val="600"/>
              </a:spcBef>
              <a:spcAft>
                <a:spcPts val="600"/>
              </a:spcAft>
              <a:buFont typeface="Arial" panose="020B0604020202020204" pitchFamily="34" charset="0"/>
              <a:buNone/>
              <a:defRPr/>
            </a:pPr>
            <a:r>
              <a:rPr lang="de-DE" altLang="de-DE" sz="1600">
                <a:latin typeface="Century Gothic" panose="020B0502020202020204" pitchFamily="34" charset="0"/>
              </a:rPr>
              <a:t>Die </a:t>
            </a:r>
            <a:r>
              <a:rPr lang="de-DE" altLang="de-DE" sz="1600" b="1">
                <a:latin typeface="Century Gothic" pitchFamily="34" charset="0"/>
              </a:rPr>
              <a:t>IDW-Hinweise</a:t>
            </a:r>
            <a:r>
              <a:rPr lang="de-DE" altLang="de-DE" sz="1600">
                <a:latin typeface="Century Gothic" pitchFamily="34" charset="0"/>
              </a:rPr>
              <a:t> sollen eine </a:t>
            </a:r>
            <a:r>
              <a:rPr lang="de-DE" altLang="de-DE" sz="1600" b="1">
                <a:latin typeface="Century Gothic" pitchFamily="34" charset="0"/>
              </a:rPr>
              <a:t>Orientierung</a:t>
            </a:r>
            <a:r>
              <a:rPr lang="de-DE" altLang="de-DE" sz="1600">
                <a:latin typeface="Century Gothic" pitchFamily="34" charset="0"/>
              </a:rPr>
              <a:t> für Berufsangehörige darstellen. Sie haben nicht den gleichen Grad der Verbindlichkeit wie die Standards oder Stellungnahmen, da sie nicht nach dem zuvor genannten aufwendigen Verfahren (Möglichkeit zur Stellungnahmen der interessierten Öffentlichkeit) erarbeitet und verabschiedet werden. </a:t>
            </a:r>
            <a:endParaRPr lang="de-DE" altLang="de-DE" sz="1600" dirty="0">
              <a:latin typeface="Century Gothic" pitchFamily="34" charset="0"/>
            </a:endParaRPr>
          </a:p>
        </p:txBody>
      </p:sp>
      <p:sp>
        <p:nvSpPr>
          <p:cNvPr id="9" name="Text Box 6">
            <a:extLst>
              <a:ext uri="{FF2B5EF4-FFF2-40B4-BE49-F238E27FC236}">
                <a16:creationId xmlns:a16="http://schemas.microsoft.com/office/drawing/2014/main" id="{AABA6F3A-6E04-4930-A749-B9AB42F7644E}"/>
              </a:ext>
            </a:extLst>
          </p:cNvPr>
          <p:cNvSpPr txBox="1">
            <a:spLocks noChangeArrowheads="1"/>
          </p:cNvSpPr>
          <p:nvPr/>
        </p:nvSpPr>
        <p:spPr bwMode="auto">
          <a:xfrm>
            <a:off x="695325" y="942975"/>
            <a:ext cx="1094422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361950" indent="-361950" defTabSz="269875" eaLnBrk="1" hangingPunct="1">
              <a:spcBef>
                <a:spcPct val="50000"/>
              </a:spcBef>
              <a:tabLst>
                <a:tab pos="361950" algn="l"/>
              </a:tabLst>
              <a:defRPr/>
            </a:pPr>
            <a:r>
              <a:rPr lang="de-DE" altLang="de-DE" b="1" kern="0" dirty="0">
                <a:solidFill>
                  <a:srgbClr val="00B0F0"/>
                </a:solidFill>
                <a:latin typeface="Century Gothic" pitchFamily="34" charset="0"/>
              </a:rPr>
              <a:t>1.3.2 Typen von Verlautbarungen des IDW e.V.; Forts.</a:t>
            </a:r>
            <a:endParaRPr lang="de-DE" altLang="de-DE" sz="1600" b="1" kern="0" dirty="0">
              <a:solidFill>
                <a:srgbClr val="00B0F0"/>
              </a:solidFill>
              <a:latin typeface="Century Gothic" pitchFamily="34" charset="0"/>
            </a:endParaRP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58DE7668-F088-4059-A3CA-B7161D866FB7}"/>
              </a:ext>
            </a:extLst>
          </p:cNvPr>
          <p:cNvSpPr txBox="1"/>
          <p:nvPr/>
        </p:nvSpPr>
        <p:spPr>
          <a:xfrm>
            <a:off x="964232" y="1373535"/>
            <a:ext cx="10801350" cy="338138"/>
          </a:xfrm>
          <a:prstGeom prst="rect">
            <a:avLst/>
          </a:prstGeom>
          <a:noFill/>
        </p:spPr>
        <p:txBody>
          <a:bodyPr>
            <a:spAutoFit/>
          </a:bodyPr>
          <a:lstStyle/>
          <a:p>
            <a:pPr eaLnBrk="1" hangingPunct="1">
              <a:spcBef>
                <a:spcPts val="600"/>
              </a:spcBef>
              <a:spcAft>
                <a:spcPts val="600"/>
              </a:spcAft>
              <a:defRPr/>
            </a:pPr>
            <a:r>
              <a:rPr lang="de-DE" sz="1600" dirty="0">
                <a:latin typeface="Century Gothic" panose="020B0502020202020204" pitchFamily="34" charset="0"/>
                <a:cs typeface="+mn-cs"/>
              </a:rPr>
              <a:t>Der Aufbau der Prüfungsstandards richtet sich (grob) nach dem Ablauf der Abschlussprüfung.</a:t>
            </a:r>
          </a:p>
        </p:txBody>
      </p:sp>
      <p:graphicFrame>
        <p:nvGraphicFramePr>
          <p:cNvPr id="4" name="Diagramm 3">
            <a:extLst>
              <a:ext uri="{FF2B5EF4-FFF2-40B4-BE49-F238E27FC236}">
                <a16:creationId xmlns:a16="http://schemas.microsoft.com/office/drawing/2014/main" id="{2E0CF2B4-7BA7-4A37-A051-4109231D3456}"/>
              </a:ext>
            </a:extLst>
          </p:cNvPr>
          <p:cNvGraphicFramePr/>
          <p:nvPr>
            <p:extLst>
              <p:ext uri="{D42A27DB-BD31-4B8C-83A1-F6EECF244321}">
                <p14:modId xmlns:p14="http://schemas.microsoft.com/office/powerpoint/2010/main" val="2788530506"/>
              </p:ext>
            </p:extLst>
          </p:nvPr>
        </p:nvGraphicFramePr>
        <p:xfrm>
          <a:off x="1055440" y="1556792"/>
          <a:ext cx="10801200" cy="180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feld 6">
            <a:extLst>
              <a:ext uri="{FF2B5EF4-FFF2-40B4-BE49-F238E27FC236}">
                <a16:creationId xmlns:a16="http://schemas.microsoft.com/office/drawing/2014/main" id="{A9D548FA-0030-47E2-B877-AB8990DB88A6}"/>
              </a:ext>
            </a:extLst>
          </p:cNvPr>
          <p:cNvSpPr txBox="1"/>
          <p:nvPr/>
        </p:nvSpPr>
        <p:spPr>
          <a:xfrm>
            <a:off x="1055688" y="3356992"/>
            <a:ext cx="10801350" cy="2338387"/>
          </a:xfrm>
          <a:prstGeom prst="rect">
            <a:avLst/>
          </a:prstGeom>
          <a:noFill/>
        </p:spPr>
        <p:txBody>
          <a:bodyPr>
            <a:spAutoFit/>
          </a:bodyPr>
          <a:lstStyle/>
          <a:p>
            <a:pPr eaLnBrk="1" hangingPunct="1">
              <a:spcBef>
                <a:spcPts val="600"/>
              </a:spcBef>
              <a:spcAft>
                <a:spcPts val="600"/>
              </a:spcAft>
              <a:defRPr/>
            </a:pPr>
            <a:r>
              <a:rPr lang="de-DE" sz="1600" dirty="0">
                <a:latin typeface="Century Gothic" panose="020B0502020202020204" pitchFamily="34" charset="0"/>
                <a:cs typeface="+mn-cs"/>
              </a:rPr>
              <a:t>100er Standards: Qualitätssicherung</a:t>
            </a:r>
          </a:p>
          <a:p>
            <a:pPr eaLnBrk="1" hangingPunct="1">
              <a:spcBef>
                <a:spcPts val="600"/>
              </a:spcBef>
              <a:spcAft>
                <a:spcPts val="600"/>
              </a:spcAft>
              <a:defRPr/>
            </a:pPr>
            <a:r>
              <a:rPr lang="de-DE" sz="1600" dirty="0">
                <a:latin typeface="Century Gothic" panose="020B0502020202020204" pitchFamily="34" charset="0"/>
                <a:cs typeface="+mn-cs"/>
              </a:rPr>
              <a:t>200er Standards: Prüfungsgegenstand, Prüfungsauftrag, Prüfungsansatz</a:t>
            </a:r>
          </a:p>
          <a:p>
            <a:pPr eaLnBrk="1" hangingPunct="1">
              <a:spcBef>
                <a:spcPts val="600"/>
              </a:spcBef>
              <a:spcAft>
                <a:spcPts val="600"/>
              </a:spcAft>
              <a:defRPr/>
            </a:pPr>
            <a:r>
              <a:rPr lang="de-DE" sz="1600" dirty="0">
                <a:latin typeface="Century Gothic" panose="020B0502020202020204" pitchFamily="34" charset="0"/>
                <a:cs typeface="+mn-cs"/>
              </a:rPr>
              <a:t>300er Standards: Prüfungsdurchführung</a:t>
            </a:r>
          </a:p>
          <a:p>
            <a:pPr eaLnBrk="1" hangingPunct="1">
              <a:spcBef>
                <a:spcPts val="600"/>
              </a:spcBef>
              <a:spcAft>
                <a:spcPts val="600"/>
              </a:spcAft>
              <a:defRPr/>
            </a:pPr>
            <a:r>
              <a:rPr lang="de-DE" sz="1600" dirty="0">
                <a:latin typeface="Century Gothic" panose="020B0502020202020204" pitchFamily="34" charset="0"/>
                <a:cs typeface="+mn-cs"/>
              </a:rPr>
              <a:t>400er Standards: Bestätigungsvermerk, Prüfungsbericht, Bescheinigungen</a:t>
            </a:r>
          </a:p>
          <a:p>
            <a:pPr eaLnBrk="1" hangingPunct="1">
              <a:spcBef>
                <a:spcPts val="600"/>
              </a:spcBef>
              <a:spcAft>
                <a:spcPts val="600"/>
              </a:spcAft>
              <a:defRPr/>
            </a:pPr>
            <a:r>
              <a:rPr lang="de-DE" sz="1600" dirty="0">
                <a:latin typeface="Century Gothic" panose="020B0502020202020204" pitchFamily="34" charset="0"/>
                <a:cs typeface="+mn-cs"/>
              </a:rPr>
              <a:t>500-700er Standards: Branchenspezifische Besonderheiten</a:t>
            </a:r>
          </a:p>
          <a:p>
            <a:pPr eaLnBrk="1" hangingPunct="1">
              <a:spcBef>
                <a:spcPts val="600"/>
              </a:spcBef>
              <a:spcAft>
                <a:spcPts val="600"/>
              </a:spcAft>
              <a:defRPr/>
            </a:pPr>
            <a:r>
              <a:rPr lang="de-DE" sz="1600" dirty="0">
                <a:latin typeface="Century Gothic" panose="020B0502020202020204" pitchFamily="34" charset="0"/>
                <a:cs typeface="+mn-cs"/>
              </a:rPr>
              <a:t>800-900er Standards: andere </a:t>
            </a:r>
            <a:r>
              <a:rPr lang="de-DE" sz="1600" dirty="0" err="1">
                <a:latin typeface="Century Gothic" panose="020B0502020202020204" pitchFamily="34" charset="0"/>
                <a:cs typeface="+mn-cs"/>
              </a:rPr>
              <a:t>Reportingaufträge</a:t>
            </a:r>
            <a:endParaRPr lang="de-DE" sz="1400" dirty="0">
              <a:latin typeface="Century Gothic" panose="020B0502020202020204" pitchFamily="34" charset="0"/>
              <a:cs typeface="+mn-cs"/>
            </a:endParaRPr>
          </a:p>
        </p:txBody>
      </p:sp>
      <p:sp>
        <p:nvSpPr>
          <p:cNvPr id="65543" name="Textfeld 4">
            <a:extLst>
              <a:ext uri="{FF2B5EF4-FFF2-40B4-BE49-F238E27FC236}">
                <a16:creationId xmlns:a16="http://schemas.microsoft.com/office/drawing/2014/main" id="{DACA80FB-7909-4126-96AF-143643823CE7}"/>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9" name="Text Box 6">
            <a:extLst>
              <a:ext uri="{FF2B5EF4-FFF2-40B4-BE49-F238E27FC236}">
                <a16:creationId xmlns:a16="http://schemas.microsoft.com/office/drawing/2014/main" id="{F6F36F2C-EC0A-40C2-9DA1-488E17FD9145}"/>
              </a:ext>
            </a:extLst>
          </p:cNvPr>
          <p:cNvSpPr txBox="1">
            <a:spLocks noChangeArrowheads="1"/>
          </p:cNvSpPr>
          <p:nvPr/>
        </p:nvSpPr>
        <p:spPr bwMode="auto">
          <a:xfrm>
            <a:off x="695325" y="942975"/>
            <a:ext cx="1094422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361950" indent="-361950" defTabSz="269875" eaLnBrk="1" hangingPunct="1">
              <a:spcBef>
                <a:spcPct val="50000"/>
              </a:spcBef>
              <a:tabLst>
                <a:tab pos="361950" algn="l"/>
              </a:tabLst>
              <a:defRPr/>
            </a:pPr>
            <a:r>
              <a:rPr lang="de-DE" altLang="de-DE" b="1" kern="0" dirty="0">
                <a:solidFill>
                  <a:srgbClr val="00B0F0"/>
                </a:solidFill>
                <a:latin typeface="Century Gothic" pitchFamily="34" charset="0"/>
              </a:rPr>
              <a:t>1.3.3 Einteilung der IDW PS in Nummernblöcke</a:t>
            </a:r>
            <a:endParaRPr lang="de-DE" altLang="de-DE" sz="1600" b="1" kern="0" dirty="0">
              <a:solidFill>
                <a:srgbClr val="00B0F0"/>
              </a:solidFill>
              <a:latin typeface="Century Gothic" pitchFamily="34" charset="0"/>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A850B603-BAF6-41CE-99E3-62DCD3746D9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1: Grundlagen der Facharbeit und der Berufsorganisation</a:t>
            </a:r>
          </a:p>
        </p:txBody>
      </p:sp>
      <p:sp>
        <p:nvSpPr>
          <p:cNvPr id="7" name="Rectangle 2">
            <a:extLst>
              <a:ext uri="{FF2B5EF4-FFF2-40B4-BE49-F238E27FC236}">
                <a16:creationId xmlns:a16="http://schemas.microsoft.com/office/drawing/2014/main" id="{D003827A-3EAC-40E8-906F-C629D761A070}"/>
              </a:ext>
            </a:extLst>
          </p:cNvPr>
          <p:cNvSpPr txBox="1">
            <a:spLocks/>
          </p:cNvSpPr>
          <p:nvPr/>
        </p:nvSpPr>
        <p:spPr bwMode="auto">
          <a:xfrm>
            <a:off x="925513" y="1052736"/>
            <a:ext cx="91598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endParaRPr lang="de-DE" altLang="de-DE" sz="1800" b="1" dirty="0">
              <a:solidFill>
                <a:srgbClr val="00B0F0"/>
              </a:solidFill>
              <a:latin typeface="Century Gothic" panose="020B0502020202020204" pitchFamily="34" charset="0"/>
            </a:endParaRPr>
          </a:p>
        </p:txBody>
      </p:sp>
      <p:sp>
        <p:nvSpPr>
          <p:cNvPr id="11" name="Rechteck 10">
            <a:extLst>
              <a:ext uri="{FF2B5EF4-FFF2-40B4-BE49-F238E27FC236}">
                <a16:creationId xmlns:a16="http://schemas.microsoft.com/office/drawing/2014/main" id="{98F372E4-3BBB-46EE-BA91-4E65E564A019}"/>
              </a:ext>
            </a:extLst>
          </p:cNvPr>
          <p:cNvSpPr/>
          <p:nvPr/>
        </p:nvSpPr>
        <p:spPr>
          <a:xfrm>
            <a:off x="1055439" y="1189552"/>
            <a:ext cx="10801200" cy="907941"/>
          </a:xfrm>
          <a:prstGeom prst="rect">
            <a:avLst/>
          </a:prstGeom>
        </p:spPr>
        <p:txBody>
          <a:bodyPr wrap="square">
            <a:spAutoFit/>
          </a:bodyPr>
          <a:lstStyle/>
          <a:p>
            <a:pPr algn="just">
              <a:spcBef>
                <a:spcPts val="0"/>
              </a:spcBef>
              <a:spcAft>
                <a:spcPts val="600"/>
              </a:spcAft>
            </a:pPr>
            <a:r>
              <a:rPr lang="de-DE" sz="1600" b="1" kern="0" dirty="0">
                <a:solidFill>
                  <a:srgbClr val="00B0F0"/>
                </a:solidFill>
                <a:effectLst>
                  <a:glow>
                    <a:srgbClr val="000000"/>
                  </a:glow>
                  <a:outerShdw sx="0" sy="0">
                    <a:srgbClr val="000000"/>
                  </a:outerShdw>
                  <a:reflection stA="0" endPos="0" fadeDir="0" sx="0" sy="0"/>
                </a:effectLst>
                <a:latin typeface="Century Gothic" panose="020B0502020202020204" pitchFamily="34" charset="0"/>
              </a:rPr>
              <a:t>1.3.4 Charakteristische Merkmale der ISA – Nummernsystem der ISA</a:t>
            </a:r>
            <a:endParaRPr lang="de-DE" sz="1600" b="1" kern="1400" dirty="0">
              <a:solidFill>
                <a:srgbClr val="00B0F0"/>
              </a:solidFill>
              <a:latin typeface="Century Gothic" panose="020B0502020202020204" pitchFamily="34" charset="0"/>
            </a:endParaRPr>
          </a:p>
          <a:p>
            <a:pPr marL="176213" algn="just">
              <a:spcBef>
                <a:spcPts val="0"/>
              </a:spcBef>
              <a:spcAft>
                <a:spcPts val="0"/>
              </a:spcAft>
            </a:pPr>
            <a:r>
              <a:rPr lang="de-DE" sz="1600" dirty="0">
                <a:latin typeface="Century Gothic" panose="020B0502020202020204" pitchFamily="34" charset="0"/>
                <a:ea typeface="Times New Roman" panose="02020603050405020304" pitchFamily="18" charset="0"/>
                <a:cs typeface="Times New Roman" panose="02020603050405020304" pitchFamily="18" charset="0"/>
              </a:rPr>
              <a:t>Auch die ISA tragen dreistellige Nummern zu Ihrer Kennzeichnung. Die Einteilung der ISA erfolgt in </a:t>
            </a:r>
          </a:p>
          <a:p>
            <a:pPr marL="176213" algn="just">
              <a:spcBef>
                <a:spcPts val="0"/>
              </a:spcBef>
              <a:spcAft>
                <a:spcPts val="0"/>
              </a:spcAft>
            </a:pPr>
            <a:r>
              <a:rPr lang="de-DE" sz="1600" dirty="0">
                <a:latin typeface="Century Gothic" panose="020B0502020202020204" pitchFamily="34" charset="0"/>
                <a:ea typeface="Times New Roman" panose="02020603050405020304" pitchFamily="18" charset="0"/>
                <a:cs typeface="Times New Roman" panose="02020603050405020304" pitchFamily="18" charset="0"/>
              </a:rPr>
              <a:t>6 Themenbereiche:</a:t>
            </a:r>
          </a:p>
        </p:txBody>
      </p:sp>
      <p:graphicFrame>
        <p:nvGraphicFramePr>
          <p:cNvPr id="2" name="Tabelle 1">
            <a:extLst>
              <a:ext uri="{FF2B5EF4-FFF2-40B4-BE49-F238E27FC236}">
                <a16:creationId xmlns:a16="http://schemas.microsoft.com/office/drawing/2014/main" id="{E73E9264-C94C-4C0F-B48C-D8757B3B7761}"/>
              </a:ext>
            </a:extLst>
          </p:cNvPr>
          <p:cNvGraphicFramePr>
            <a:graphicFrameLocks noGrp="1"/>
          </p:cNvGraphicFramePr>
          <p:nvPr>
            <p:extLst>
              <p:ext uri="{D42A27DB-BD31-4B8C-83A1-F6EECF244321}">
                <p14:modId xmlns:p14="http://schemas.microsoft.com/office/powerpoint/2010/main" val="4079911902"/>
              </p:ext>
            </p:extLst>
          </p:nvPr>
        </p:nvGraphicFramePr>
        <p:xfrm>
          <a:off x="1343472" y="2402402"/>
          <a:ext cx="9505056" cy="2988000"/>
        </p:xfrm>
        <a:graphic>
          <a:graphicData uri="http://schemas.openxmlformats.org/drawingml/2006/table">
            <a:tbl>
              <a:tblPr firstRow="1" firstCol="1" bandRow="1">
                <a:tableStyleId>{5C22544A-7EE6-4342-B048-85BDC9FD1C3A}</a:tableStyleId>
              </a:tblPr>
              <a:tblGrid>
                <a:gridCol w="1357872">
                  <a:extLst>
                    <a:ext uri="{9D8B030D-6E8A-4147-A177-3AD203B41FA5}">
                      <a16:colId xmlns:a16="http://schemas.microsoft.com/office/drawing/2014/main" val="1257783839"/>
                    </a:ext>
                  </a:extLst>
                </a:gridCol>
                <a:gridCol w="8147184">
                  <a:extLst>
                    <a:ext uri="{9D8B030D-6E8A-4147-A177-3AD203B41FA5}">
                      <a16:colId xmlns:a16="http://schemas.microsoft.com/office/drawing/2014/main" val="2416533532"/>
                    </a:ext>
                  </a:extLst>
                </a:gridCol>
              </a:tblGrid>
              <a:tr h="498000">
                <a:tc>
                  <a:txBody>
                    <a:bodyPr/>
                    <a:lstStyle/>
                    <a:p>
                      <a:pPr marL="0" algn="just">
                        <a:spcBef>
                          <a:spcPts val="600"/>
                        </a:spcBef>
                        <a:spcAft>
                          <a:spcPts val="0"/>
                        </a:spcAft>
                      </a:pPr>
                      <a:r>
                        <a:rPr lang="de-DE" sz="1600" dirty="0">
                          <a:effectLst/>
                          <a:latin typeface="Century Gothic" panose="020B0502020202020204" pitchFamily="34" charset="0"/>
                        </a:rPr>
                        <a:t>ISA 200-299</a:t>
                      </a:r>
                      <a:endParaRPr lang="de-DE" sz="16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53975" marB="539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a:spcBef>
                          <a:spcPts val="600"/>
                        </a:spcBef>
                        <a:spcAft>
                          <a:spcPts val="0"/>
                        </a:spcAft>
                      </a:pPr>
                      <a:r>
                        <a:rPr lang="de-DE" sz="1600" b="0" dirty="0">
                          <a:solidFill>
                            <a:schemeClr val="tx1"/>
                          </a:solidFill>
                          <a:effectLst/>
                          <a:latin typeface="Century Gothic" panose="020B0502020202020204" pitchFamily="34" charset="0"/>
                        </a:rPr>
                        <a:t>Allgemeine Grundsätze und Verantwortlichkeiten</a:t>
                      </a:r>
                      <a:endParaRPr lang="de-DE" sz="1600" b="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53975" marB="539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3963699"/>
                  </a:ext>
                </a:extLst>
              </a:tr>
              <a:tr h="498000">
                <a:tc>
                  <a:txBody>
                    <a:bodyPr/>
                    <a:lstStyle/>
                    <a:p>
                      <a:pPr marL="0" algn="just">
                        <a:spcBef>
                          <a:spcPts val="600"/>
                        </a:spcBef>
                        <a:spcAft>
                          <a:spcPts val="0"/>
                        </a:spcAft>
                      </a:pPr>
                      <a:r>
                        <a:rPr lang="de-DE" sz="1600" dirty="0">
                          <a:effectLst/>
                          <a:latin typeface="Century Gothic" panose="020B0502020202020204" pitchFamily="34" charset="0"/>
                        </a:rPr>
                        <a:t>ISA 300-499</a:t>
                      </a:r>
                      <a:endParaRPr lang="de-DE" sz="16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53975" marB="539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a:spcBef>
                          <a:spcPts val="600"/>
                        </a:spcBef>
                        <a:spcAft>
                          <a:spcPts val="0"/>
                        </a:spcAft>
                      </a:pPr>
                      <a:r>
                        <a:rPr lang="de-DE" sz="1600" dirty="0">
                          <a:effectLst/>
                          <a:latin typeface="Century Gothic" panose="020B0502020202020204" pitchFamily="34" charset="0"/>
                        </a:rPr>
                        <a:t>Risikobeurteilung und Reaktion auf beurteilte Risiken</a:t>
                      </a:r>
                      <a:endParaRPr lang="de-DE" sz="16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53975" marB="539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0505924"/>
                  </a:ext>
                </a:extLst>
              </a:tr>
              <a:tr h="498000">
                <a:tc>
                  <a:txBody>
                    <a:bodyPr/>
                    <a:lstStyle/>
                    <a:p>
                      <a:pPr marL="0" algn="just">
                        <a:spcBef>
                          <a:spcPts val="600"/>
                        </a:spcBef>
                        <a:spcAft>
                          <a:spcPts val="0"/>
                        </a:spcAft>
                      </a:pPr>
                      <a:r>
                        <a:rPr lang="de-DE" sz="1600">
                          <a:effectLst/>
                          <a:latin typeface="Century Gothic" panose="020B0502020202020204" pitchFamily="34" charset="0"/>
                        </a:rPr>
                        <a:t>ISA 500-99</a:t>
                      </a:r>
                      <a:endParaRPr lang="de-DE" sz="16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53975" marB="539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a:spcBef>
                          <a:spcPts val="600"/>
                        </a:spcBef>
                        <a:spcAft>
                          <a:spcPts val="0"/>
                        </a:spcAft>
                      </a:pPr>
                      <a:r>
                        <a:rPr lang="de-DE" sz="1600">
                          <a:effectLst/>
                          <a:latin typeface="Century Gothic" panose="020B0502020202020204" pitchFamily="34" charset="0"/>
                        </a:rPr>
                        <a:t>Prüfungsnachweise</a:t>
                      </a:r>
                      <a:endParaRPr lang="de-DE" sz="16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53975" marB="539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2017747"/>
                  </a:ext>
                </a:extLst>
              </a:tr>
              <a:tr h="498000">
                <a:tc>
                  <a:txBody>
                    <a:bodyPr/>
                    <a:lstStyle/>
                    <a:p>
                      <a:pPr marL="0" algn="just">
                        <a:spcBef>
                          <a:spcPts val="600"/>
                        </a:spcBef>
                        <a:spcAft>
                          <a:spcPts val="0"/>
                        </a:spcAft>
                      </a:pPr>
                      <a:r>
                        <a:rPr lang="de-DE" sz="1600" dirty="0">
                          <a:effectLst/>
                          <a:latin typeface="Century Gothic" panose="020B0502020202020204" pitchFamily="34" charset="0"/>
                        </a:rPr>
                        <a:t>ISA 600-699</a:t>
                      </a:r>
                      <a:endParaRPr lang="de-DE" sz="16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53975" marB="539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a:spcBef>
                          <a:spcPts val="600"/>
                        </a:spcBef>
                        <a:spcAft>
                          <a:spcPts val="0"/>
                        </a:spcAft>
                      </a:pPr>
                      <a:r>
                        <a:rPr lang="de-DE" sz="1600" dirty="0">
                          <a:effectLst/>
                          <a:latin typeface="Century Gothic" panose="020B0502020202020204" pitchFamily="34" charset="0"/>
                        </a:rPr>
                        <a:t>Verwertung der Arbeit Anderer</a:t>
                      </a:r>
                      <a:endParaRPr lang="de-DE" sz="16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53975" marB="539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74482707"/>
                  </a:ext>
                </a:extLst>
              </a:tr>
              <a:tr h="498000">
                <a:tc>
                  <a:txBody>
                    <a:bodyPr/>
                    <a:lstStyle/>
                    <a:p>
                      <a:pPr marL="0" algn="just">
                        <a:spcBef>
                          <a:spcPts val="600"/>
                        </a:spcBef>
                        <a:spcAft>
                          <a:spcPts val="0"/>
                        </a:spcAft>
                      </a:pPr>
                      <a:r>
                        <a:rPr lang="de-DE" sz="1600" dirty="0">
                          <a:effectLst/>
                          <a:latin typeface="Century Gothic" panose="020B0502020202020204" pitchFamily="34" charset="0"/>
                        </a:rPr>
                        <a:t>ISA 700-799</a:t>
                      </a:r>
                      <a:endParaRPr lang="de-DE" sz="16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53975" marB="539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a:spcBef>
                          <a:spcPts val="600"/>
                        </a:spcBef>
                        <a:spcAft>
                          <a:spcPts val="0"/>
                        </a:spcAft>
                      </a:pPr>
                      <a:r>
                        <a:rPr lang="de-DE" sz="1600">
                          <a:effectLst/>
                          <a:latin typeface="Century Gothic" panose="020B0502020202020204" pitchFamily="34" charset="0"/>
                        </a:rPr>
                        <a:t>Schlussfolgerung der Abschlussprüfung und Erteilung des Vermerks</a:t>
                      </a:r>
                      <a:endParaRPr lang="de-DE" sz="16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53975" marB="539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650106"/>
                  </a:ext>
                </a:extLst>
              </a:tr>
              <a:tr h="498000">
                <a:tc>
                  <a:txBody>
                    <a:bodyPr/>
                    <a:lstStyle/>
                    <a:p>
                      <a:pPr marL="0" algn="just">
                        <a:spcBef>
                          <a:spcPts val="600"/>
                        </a:spcBef>
                        <a:spcAft>
                          <a:spcPts val="0"/>
                        </a:spcAft>
                      </a:pPr>
                      <a:r>
                        <a:rPr lang="de-DE" sz="1600" dirty="0">
                          <a:effectLst/>
                          <a:latin typeface="Century Gothic" panose="020B0502020202020204" pitchFamily="34" charset="0"/>
                        </a:rPr>
                        <a:t>ISA 800-899</a:t>
                      </a:r>
                      <a:endParaRPr lang="de-DE" sz="16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53975" marB="539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a:spcBef>
                          <a:spcPts val="600"/>
                        </a:spcBef>
                        <a:spcAft>
                          <a:spcPts val="0"/>
                        </a:spcAft>
                      </a:pPr>
                      <a:r>
                        <a:rPr lang="de-DE" sz="1600" dirty="0">
                          <a:effectLst/>
                          <a:latin typeface="Century Gothic" panose="020B0502020202020204" pitchFamily="34" charset="0"/>
                        </a:rPr>
                        <a:t>Besondere Bereiche</a:t>
                      </a:r>
                      <a:endParaRPr lang="de-DE" sz="16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53975" marB="5397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88255690"/>
                  </a:ext>
                </a:extLst>
              </a:tr>
            </a:tbl>
          </a:graphicData>
        </a:graphic>
      </p:graphicFrame>
    </p:spTree>
    <p:extLst>
      <p:ext uri="{BB962C8B-B14F-4D97-AF65-F5344CB8AC3E}">
        <p14:creationId xmlns:p14="http://schemas.microsoft.com/office/powerpoint/2010/main" val="1717904622"/>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a:extLst>
              <a:ext uri="{FF2B5EF4-FFF2-40B4-BE49-F238E27FC236}">
                <a16:creationId xmlns:a16="http://schemas.microsoft.com/office/drawing/2014/main" id="{224A795A-7B74-4C36-8944-55A708FD2439}"/>
              </a:ext>
            </a:extLst>
          </p:cNvPr>
          <p:cNvGraphicFramePr>
            <a:graphicFrameLocks noGrp="1"/>
          </p:cNvGraphicFramePr>
          <p:nvPr>
            <p:extLst>
              <p:ext uri="{D42A27DB-BD31-4B8C-83A1-F6EECF244321}">
                <p14:modId xmlns:p14="http://schemas.microsoft.com/office/powerpoint/2010/main" val="2318630765"/>
              </p:ext>
            </p:extLst>
          </p:nvPr>
        </p:nvGraphicFramePr>
        <p:xfrm>
          <a:off x="1271464" y="1054853"/>
          <a:ext cx="8504682" cy="5147772"/>
        </p:xfrm>
        <a:graphic>
          <a:graphicData uri="http://schemas.openxmlformats.org/drawingml/2006/table">
            <a:tbl>
              <a:tblPr/>
              <a:tblGrid>
                <a:gridCol w="1447898">
                  <a:extLst>
                    <a:ext uri="{9D8B030D-6E8A-4147-A177-3AD203B41FA5}">
                      <a16:colId xmlns:a16="http://schemas.microsoft.com/office/drawing/2014/main" val="20000"/>
                    </a:ext>
                  </a:extLst>
                </a:gridCol>
                <a:gridCol w="2592288">
                  <a:extLst>
                    <a:ext uri="{9D8B030D-6E8A-4147-A177-3AD203B41FA5}">
                      <a16:colId xmlns:a16="http://schemas.microsoft.com/office/drawing/2014/main" val="20001"/>
                    </a:ext>
                  </a:extLst>
                </a:gridCol>
                <a:gridCol w="4464496">
                  <a:extLst>
                    <a:ext uri="{9D8B030D-6E8A-4147-A177-3AD203B41FA5}">
                      <a16:colId xmlns:a16="http://schemas.microsoft.com/office/drawing/2014/main" val="20002"/>
                    </a:ext>
                  </a:extLst>
                </a:gridCol>
              </a:tblGrid>
              <a:tr h="229900">
                <a:tc>
                  <a:txBody>
                    <a:bodyPr/>
                    <a:lstStyle/>
                    <a:p>
                      <a:pPr algn="l" fontAlgn="b"/>
                      <a:r>
                        <a:rPr lang="de-DE" sz="900" b="1" i="0" u="none" strike="noStrike" dirty="0">
                          <a:solidFill>
                            <a:schemeClr val="tx1"/>
                          </a:solidFill>
                          <a:effectLst/>
                          <a:latin typeface="Century Gothic" panose="020B0502020202020204" pitchFamily="34" charset="0"/>
                        </a:rPr>
                        <a:t>Prüfungsschritt</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900" b="1" i="0" u="none" strike="noStrike" dirty="0">
                          <a:solidFill>
                            <a:schemeClr val="tx1"/>
                          </a:solidFill>
                          <a:effectLst/>
                          <a:latin typeface="Century Gothic" panose="020B0502020202020204" pitchFamily="34" charset="0"/>
                        </a:rPr>
                        <a:t>IDW PS / ISA [DE]</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de-DE" sz="900" b="1" i="0" u="none" strike="noStrike" dirty="0">
                          <a:solidFill>
                            <a:schemeClr val="tx1"/>
                          </a:solidFill>
                          <a:effectLst/>
                          <a:latin typeface="Century Gothic" panose="020B0502020202020204" pitchFamily="34" charset="0"/>
                        </a:rPr>
                        <a:t>Wichtige Standards</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229900">
                <a:tc>
                  <a:txBody>
                    <a:bodyPr/>
                    <a:lstStyle/>
                    <a:p>
                      <a:pPr algn="l" fontAlgn="b"/>
                      <a:r>
                        <a:rPr lang="de-DE" sz="900" b="1" i="0" u="none" strike="noStrike" dirty="0">
                          <a:solidFill>
                            <a:schemeClr val="tx1"/>
                          </a:solidFill>
                          <a:effectLst/>
                          <a:latin typeface="Century Gothic" panose="020B0502020202020204" pitchFamily="34" charset="0"/>
                        </a:rPr>
                        <a:t>Aussagebezogene</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500</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Prüfungsnachweise</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1"/>
                  </a:ext>
                </a:extLst>
              </a:tr>
              <a:tr h="229900">
                <a:tc>
                  <a:txBody>
                    <a:bodyPr/>
                    <a:lstStyle/>
                    <a:p>
                      <a:pPr algn="l" fontAlgn="b"/>
                      <a:r>
                        <a:rPr lang="de-DE" sz="900" b="1" i="0" u="none" strike="noStrike" dirty="0">
                          <a:solidFill>
                            <a:schemeClr val="tx1"/>
                          </a:solidFill>
                          <a:effectLst/>
                          <a:latin typeface="Century Gothic" panose="020B0502020202020204" pitchFamily="34" charset="0"/>
                        </a:rPr>
                        <a:t>Prüfungshandlungen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301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Prüfung der Vorratsinventur</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2"/>
                  </a:ext>
                </a:extLst>
              </a:tr>
              <a:tr h="229900">
                <a:tc>
                  <a:txBody>
                    <a:bodyPr/>
                    <a:lstStyle/>
                    <a:p>
                      <a:pPr algn="l" fontAlgn="b"/>
                      <a:endParaRPr lang="de-DE" sz="900" b="1"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505</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Bestätigungen Dritter</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3"/>
                  </a:ext>
                </a:extLst>
              </a:tr>
              <a:tr h="229900">
                <a:tc>
                  <a:txBody>
                    <a:bodyPr/>
                    <a:lstStyle/>
                    <a:p>
                      <a:pPr algn="l" fontAlgn="b"/>
                      <a:endParaRPr lang="de-DE" sz="900" b="1"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baseline="0" dirty="0">
                          <a:solidFill>
                            <a:schemeClr val="tx1"/>
                          </a:solidFill>
                          <a:effectLst/>
                          <a:latin typeface="Century Gothic" panose="020B0502020202020204" pitchFamily="34" charset="0"/>
                        </a:rPr>
                        <a:t>ISA [DE] 580</a:t>
                      </a:r>
                      <a:endParaRPr lang="de-DE" sz="900" b="1"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Schriftliche Erklärungen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4"/>
                  </a:ext>
                </a:extLst>
              </a:tr>
              <a:tr h="229900">
                <a:tc>
                  <a:txBody>
                    <a:bodyPr/>
                    <a:lstStyle/>
                    <a:p>
                      <a:pPr algn="l" fontAlgn="b"/>
                      <a:endParaRPr lang="de-DE" sz="900" b="1"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530</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Repräsentative</a:t>
                      </a:r>
                      <a:r>
                        <a:rPr lang="de-DE" sz="900" b="0" i="0" u="none" strike="noStrike" baseline="0" dirty="0">
                          <a:solidFill>
                            <a:schemeClr val="tx1"/>
                          </a:solidFill>
                          <a:effectLst/>
                          <a:latin typeface="Century Gothic" panose="020B0502020202020204" pitchFamily="34" charset="0"/>
                        </a:rPr>
                        <a:t> Auswahlverfahren (Stichproben)</a:t>
                      </a:r>
                      <a:endParaRPr lang="de-DE" sz="900" b="0"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5"/>
                  </a:ext>
                </a:extLst>
              </a:tr>
              <a:tr h="229900">
                <a:tc>
                  <a:txBody>
                    <a:bodyPr/>
                    <a:lstStyle/>
                    <a:p>
                      <a:pPr algn="l" fontAlgn="b"/>
                      <a:endParaRPr lang="de-DE" sz="900" b="1"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520</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Analytische Prüfungshandlungen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6"/>
                  </a:ext>
                </a:extLst>
              </a:tr>
              <a:tr h="229900">
                <a:tc>
                  <a:txBody>
                    <a:bodyPr/>
                    <a:lstStyle/>
                    <a:p>
                      <a:pPr algn="l" fontAlgn="b"/>
                      <a:r>
                        <a:rPr lang="de-DE" sz="900" b="1" i="0" u="none" strike="noStrike" dirty="0">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540 (</a:t>
                      </a:r>
                      <a:r>
                        <a:rPr lang="de-DE" sz="900" b="1" i="0" u="none" strike="noStrike" dirty="0" err="1">
                          <a:solidFill>
                            <a:schemeClr val="tx1"/>
                          </a:solidFill>
                          <a:effectLst/>
                          <a:latin typeface="Century Gothic" panose="020B0502020202020204" pitchFamily="34" charset="0"/>
                        </a:rPr>
                        <a:t>Revised</a:t>
                      </a:r>
                      <a:r>
                        <a:rPr lang="de-DE" sz="900" b="1" i="0" u="none" strike="noStrike" dirty="0">
                          <a:solidFill>
                            <a:schemeClr val="tx1"/>
                          </a:solidFill>
                          <a:effectLst/>
                          <a:latin typeface="Century Gothic" panose="020B0502020202020204" pitchFamily="34" charset="0"/>
                        </a:rPr>
                        <a:t>)</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Prüfung von Schätzwerten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7"/>
                  </a:ext>
                </a:extLst>
              </a:tr>
              <a:tr h="229900">
                <a:tc>
                  <a:txBody>
                    <a:bodyPr/>
                    <a:lstStyle/>
                    <a:p>
                      <a:pPr algn="l" fontAlgn="b"/>
                      <a:r>
                        <a:rPr lang="de-DE" sz="900" b="1" i="0" u="none" strike="noStrike">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710</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Prüfung von Vorjahresangaben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8"/>
                  </a:ext>
                </a:extLst>
              </a:tr>
              <a:tr h="229900">
                <a:tc>
                  <a:txBody>
                    <a:bodyPr/>
                    <a:lstStyle/>
                    <a:p>
                      <a:pPr algn="l" fontAlgn="b"/>
                      <a:r>
                        <a:rPr lang="de-DE" sz="900" b="1" i="0" u="none" strike="noStrike" dirty="0">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600</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Konzernprüfung: Teilbereichsprüfer</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9"/>
                  </a:ext>
                </a:extLst>
              </a:tr>
              <a:tr h="229900">
                <a:tc>
                  <a:txBody>
                    <a:bodyPr/>
                    <a:lstStyle/>
                    <a:p>
                      <a:pPr algn="l" fontAlgn="b"/>
                      <a:r>
                        <a:rPr lang="de-DE" sz="900" b="1" i="0" u="none" strike="noStrike">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610 n.F. (07.2021)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Verwertung von Ergebnissen der Internen Revision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0"/>
                  </a:ext>
                </a:extLst>
              </a:tr>
              <a:tr h="229900">
                <a:tc>
                  <a:txBody>
                    <a:bodyPr/>
                    <a:lstStyle/>
                    <a:p>
                      <a:pPr algn="l" fontAlgn="b"/>
                      <a:r>
                        <a:rPr lang="de-DE" sz="900" b="1" i="0" u="none" strike="noStrike" dirty="0">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620</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Verwertung Ergebnisse Sachverständiger</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1"/>
                  </a:ext>
                </a:extLst>
              </a:tr>
              <a:tr h="229900">
                <a:tc>
                  <a:txBody>
                    <a:bodyPr/>
                    <a:lstStyle/>
                    <a:p>
                      <a:pPr algn="l" fontAlgn="b"/>
                      <a:r>
                        <a:rPr lang="de-DE" sz="900" b="1" i="0" u="none" strike="noStrike">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345 (02.2023)</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DCGK (</a:t>
                      </a:r>
                      <a:r>
                        <a:rPr lang="de-DE" sz="900" b="0" i="0" u="none" strike="noStrike" dirty="0" err="1">
                          <a:solidFill>
                            <a:schemeClr val="tx1"/>
                          </a:solidFill>
                          <a:effectLst/>
                          <a:latin typeface="Century Gothic" panose="020B0502020202020204" pitchFamily="34" charset="0"/>
                        </a:rPr>
                        <a:t>Anhangangabe</a:t>
                      </a:r>
                      <a:r>
                        <a:rPr lang="de-DE" sz="900" b="0" i="0" u="none" strike="noStrike" dirty="0">
                          <a:solidFill>
                            <a:schemeClr val="tx1"/>
                          </a:solidFill>
                          <a:effectLst/>
                          <a:latin typeface="Century Gothic" panose="020B0502020202020204" pitchFamily="34" charset="0"/>
                        </a:rPr>
                        <a:t>/Unabhängigkeit)</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2"/>
                  </a:ext>
                </a:extLst>
              </a:tr>
              <a:tr h="229900">
                <a:tc>
                  <a:txBody>
                    <a:bodyPr/>
                    <a:lstStyle/>
                    <a:p>
                      <a:pPr algn="l" fontAlgn="b"/>
                      <a:r>
                        <a:rPr lang="de-DE" sz="900" b="1" i="0" u="none" strike="noStrike" dirty="0">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350 n.F. (10.2021)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Prüfung des Lageberichts</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29900">
                <a:tc>
                  <a:txBody>
                    <a:bodyPr/>
                    <a:lstStyle/>
                    <a:p>
                      <a:pPr algn="l" fontAlgn="b"/>
                      <a:r>
                        <a:rPr lang="de-DE" sz="900" b="1" i="0" u="none" strike="noStrike" dirty="0">
                          <a:solidFill>
                            <a:schemeClr val="tx1"/>
                          </a:solidFill>
                          <a:effectLst/>
                          <a:latin typeface="Century Gothic" panose="020B0502020202020204" pitchFamily="34" charset="0"/>
                        </a:rPr>
                        <a:t>Dokumentation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230</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Dokumentation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0">
                <a:tc>
                  <a:txBody>
                    <a:bodyPr/>
                    <a:lstStyle/>
                    <a:p>
                      <a:pPr algn="l" fontAlgn="b"/>
                      <a:r>
                        <a:rPr lang="de-DE" sz="900" b="1" i="0" u="none" strike="noStrike" dirty="0">
                          <a:solidFill>
                            <a:schemeClr val="tx1"/>
                          </a:solidFill>
                          <a:effectLst/>
                          <a:latin typeface="Century Gothic" panose="020B0502020202020204" pitchFamily="34" charset="0"/>
                        </a:rPr>
                        <a:t>Prüfungsergebnis</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400 n.F. (10.2021)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Bestätigungsvermerk</a:t>
                      </a:r>
                      <a:r>
                        <a:rPr lang="de-DE" sz="900" b="0" i="0" u="none" strike="noStrike" baseline="0" dirty="0">
                          <a:solidFill>
                            <a:schemeClr val="tx1"/>
                          </a:solidFill>
                          <a:effectLst/>
                          <a:latin typeface="Century Gothic" panose="020B0502020202020204" pitchFamily="34" charset="0"/>
                        </a:rPr>
                        <a:t> </a:t>
                      </a:r>
                      <a:endParaRPr lang="de-DE" sz="900" b="0"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180227">
                <a:tc>
                  <a:txBody>
                    <a:bodyPr/>
                    <a:lstStyle/>
                    <a:p>
                      <a:pPr algn="l" fontAlgn="b"/>
                      <a:endParaRPr lang="de-DE" sz="900" b="0"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401 n.F. (10.2021)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Besonders wichtige Prüfungssachverhalte im BV</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16"/>
                  </a:ext>
                </a:extLst>
              </a:tr>
              <a:tr h="229900">
                <a:tc>
                  <a:txBody>
                    <a:bodyPr/>
                    <a:lstStyle/>
                    <a:p>
                      <a:pPr algn="l" fontAlgn="b"/>
                      <a:endParaRPr lang="de-DE" sz="900" b="0"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405 n.F. (10.2021)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Modifizierung des Bestätigungsvermerks</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7"/>
                  </a:ext>
                </a:extLst>
              </a:tr>
              <a:tr h="229900">
                <a:tc>
                  <a:txBody>
                    <a:bodyPr/>
                    <a:lstStyle/>
                    <a:p>
                      <a:pPr algn="l" fontAlgn="b"/>
                      <a:endParaRPr lang="de-DE" sz="900" b="0"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406 n.F. (10.2021)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Hinweise im Bestätigungsvermerk</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8"/>
                  </a:ext>
                </a:extLst>
              </a:tr>
              <a:tr h="229900">
                <a:tc>
                  <a:txBody>
                    <a:bodyPr/>
                    <a:lstStyle/>
                    <a:p>
                      <a:pPr algn="l" fontAlgn="b"/>
                      <a:endParaRPr lang="de-DE" sz="900" b="0" i="0" u="none" strike="noStrike">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altLang="de-DE" sz="900" b="1" dirty="0">
                          <a:latin typeface="Century Gothic" panose="020B0502020202020204" pitchFamily="34" charset="0"/>
                        </a:rPr>
                        <a:t>IDW PS 450 n.F. (10.2021)</a:t>
                      </a:r>
                      <a:endParaRPr lang="de-DE" sz="900" b="1"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Prüfungsbericht</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9"/>
                  </a:ext>
                </a:extLst>
              </a:tr>
              <a:tr h="229900">
                <a:tc>
                  <a:txBody>
                    <a:bodyPr/>
                    <a:lstStyle/>
                    <a:p>
                      <a:pPr algn="l" fontAlgn="b"/>
                      <a:r>
                        <a:rPr lang="de-DE" sz="900" b="0" i="0" u="none" strike="noStrike" dirty="0">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470 n.F. (10.2021)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Kommunikation mit den für Überwachung Verantwortlichen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bl>
          </a:graphicData>
        </a:graphic>
      </p:graphicFrame>
      <p:sp>
        <p:nvSpPr>
          <p:cNvPr id="69708" name="Textfeld 4">
            <a:extLst>
              <a:ext uri="{FF2B5EF4-FFF2-40B4-BE49-F238E27FC236}">
                <a16:creationId xmlns:a16="http://schemas.microsoft.com/office/drawing/2014/main" id="{E1750EFE-01CE-4EA8-92A8-76667A58E506}"/>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Text Box 6">
            <a:extLst>
              <a:ext uri="{FF2B5EF4-FFF2-40B4-BE49-F238E27FC236}">
                <a16:creationId xmlns:a16="http://schemas.microsoft.com/office/drawing/2014/main" id="{EF22D3CD-D688-4898-B3FE-B5A7AAFD7F60}"/>
              </a:ext>
            </a:extLst>
          </p:cNvPr>
          <p:cNvSpPr txBox="1">
            <a:spLocks noChangeArrowheads="1"/>
          </p:cNvSpPr>
          <p:nvPr/>
        </p:nvSpPr>
        <p:spPr bwMode="auto">
          <a:xfrm>
            <a:off x="695325" y="692696"/>
            <a:ext cx="111617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361950" indent="-361950" defTabSz="269875" eaLnBrk="1" hangingPunct="1">
              <a:spcBef>
                <a:spcPts val="600"/>
              </a:spcBef>
              <a:spcAft>
                <a:spcPts val="600"/>
              </a:spcAft>
              <a:tabLst>
                <a:tab pos="361950" algn="l"/>
              </a:tabLst>
              <a:defRPr/>
            </a:pPr>
            <a:r>
              <a:rPr lang="de-DE" altLang="de-DE" b="1" kern="0" dirty="0">
                <a:solidFill>
                  <a:srgbClr val="00B0F0"/>
                </a:solidFill>
                <a:latin typeface="Century Gothic" pitchFamily="34" charset="0"/>
              </a:rPr>
              <a:t>1.3.4 </a:t>
            </a:r>
            <a:r>
              <a:rPr lang="de-DE" b="1" kern="0" dirty="0">
                <a:solidFill>
                  <a:srgbClr val="00B0F0"/>
                </a:solidFill>
                <a:effectLst>
                  <a:glow>
                    <a:srgbClr val="000000"/>
                  </a:glow>
                  <a:outerShdw sx="0" sy="0">
                    <a:srgbClr val="000000"/>
                  </a:outerShdw>
                  <a:reflection stA="0" endPos="0" fadeDir="0" sx="0" sy="0"/>
                </a:effectLst>
                <a:latin typeface="Century Gothic" panose="020B0502020202020204" pitchFamily="34" charset="0"/>
              </a:rPr>
              <a:t>Charakteristische Merkmale der ISA – Nummernsystem der ISA; Forts.</a:t>
            </a:r>
            <a:endParaRPr lang="de-DE" b="1" kern="1400" dirty="0">
              <a:solidFill>
                <a:srgbClr val="00B0F0"/>
              </a:solidFill>
              <a:latin typeface="Century Gothic" panose="020B0502020202020204" pitchFamily="34" charset="0"/>
            </a:endParaRPr>
          </a:p>
          <a:p>
            <a:pPr marL="361950" indent="-361950" defTabSz="269875" eaLnBrk="1" hangingPunct="1">
              <a:spcBef>
                <a:spcPts val="600"/>
              </a:spcBef>
              <a:spcAft>
                <a:spcPts val="600"/>
              </a:spcAft>
              <a:tabLst>
                <a:tab pos="361950" algn="l"/>
              </a:tabLst>
              <a:defRPr/>
            </a:pPr>
            <a:r>
              <a:rPr lang="de-DE" altLang="de-DE" b="1" kern="0" dirty="0">
                <a:solidFill>
                  <a:srgbClr val="00B0F0"/>
                </a:solidFill>
                <a:latin typeface="Century Gothic" pitchFamily="34" charset="0"/>
              </a:rPr>
              <a:t> </a:t>
            </a:r>
            <a:endParaRPr lang="de-DE" altLang="de-DE" sz="1600" b="1" kern="0" dirty="0">
              <a:solidFill>
                <a:srgbClr val="00B0F0"/>
              </a:solidFill>
              <a:latin typeface="Century Gothic" pitchFamily="34" charset="0"/>
            </a:endParaRPr>
          </a:p>
        </p:txBody>
      </p:sp>
    </p:spTree>
    <p:extLst>
      <p:ext uri="{BB962C8B-B14F-4D97-AF65-F5344CB8AC3E}">
        <p14:creationId xmlns:p14="http://schemas.microsoft.com/office/powerpoint/2010/main" val="2846833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2">
            <a:extLst>
              <a:ext uri="{FF2B5EF4-FFF2-40B4-BE49-F238E27FC236}">
                <a16:creationId xmlns:a16="http://schemas.microsoft.com/office/drawing/2014/main" id="{96B64861-1A24-4ACE-8D9B-759C315DBFC0}"/>
              </a:ext>
            </a:extLst>
          </p:cNvPr>
          <p:cNvSpPr txBox="1">
            <a:spLocks/>
          </p:cNvSpPr>
          <p:nvPr/>
        </p:nvSpPr>
        <p:spPr bwMode="auto">
          <a:xfrm>
            <a:off x="925513" y="942975"/>
            <a:ext cx="884289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1.3.5 Vereinheitlichung des Aufbaus von IDW PS und ISA [DE]</a:t>
            </a:r>
            <a:endParaRPr lang="de-DE" altLang="de-DE" sz="1800" b="1" dirty="0">
              <a:solidFill>
                <a:srgbClr val="00B0F0"/>
              </a:solidFill>
              <a:latin typeface="Century Gothic" panose="020B0502020202020204" pitchFamily="34" charset="0"/>
            </a:endParaRPr>
          </a:p>
        </p:txBody>
      </p:sp>
      <p:sp>
        <p:nvSpPr>
          <p:cNvPr id="8" name="Textfeld 4">
            <a:extLst>
              <a:ext uri="{FF2B5EF4-FFF2-40B4-BE49-F238E27FC236}">
                <a16:creationId xmlns:a16="http://schemas.microsoft.com/office/drawing/2014/main" id="{A850B603-BAF6-41CE-99E3-62DCD3746D9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1: Grundlagen der Facharbeit und der Berufsorganisation</a:t>
            </a:r>
          </a:p>
        </p:txBody>
      </p:sp>
      <p:sp>
        <p:nvSpPr>
          <p:cNvPr id="5" name="Rechteck 4">
            <a:extLst>
              <a:ext uri="{FF2B5EF4-FFF2-40B4-BE49-F238E27FC236}">
                <a16:creationId xmlns:a16="http://schemas.microsoft.com/office/drawing/2014/main" id="{84A58AE2-8760-4913-A9DA-39D62884AE46}"/>
              </a:ext>
            </a:extLst>
          </p:cNvPr>
          <p:cNvSpPr/>
          <p:nvPr/>
        </p:nvSpPr>
        <p:spPr>
          <a:xfrm>
            <a:off x="1055440" y="1412776"/>
            <a:ext cx="10441212" cy="1107996"/>
          </a:xfrm>
          <a:prstGeom prst="rect">
            <a:avLst/>
          </a:prstGeom>
        </p:spPr>
        <p:txBody>
          <a:bodyPr wrap="square">
            <a:spAutoFit/>
          </a:bodyPr>
          <a:lstStyle/>
          <a:p>
            <a:pPr algn="just">
              <a:spcBef>
                <a:spcPts val="600"/>
              </a:spcBef>
              <a:spcAft>
                <a:spcPts val="0"/>
              </a:spcAft>
            </a:pPr>
            <a:r>
              <a:rPr lang="de-DE" sz="1400" dirty="0">
                <a:latin typeface="Century Gothic" panose="020B0502020202020204" pitchFamily="34" charset="0"/>
                <a:ea typeface="Times New Roman" panose="02020603050405020304" pitchFamily="18" charset="0"/>
                <a:cs typeface="Times New Roman" panose="02020603050405020304" pitchFamily="18" charset="0"/>
              </a:rPr>
              <a:t>Als Grundlage der GoA dienen die Regelungen der ISA des IAASB. Die ISA [DE] werden fortlaufend durch das IDW soweit erforderlich modifiziert </a:t>
            </a:r>
            <a:r>
              <a:rPr lang="de-DE" sz="1400" b="1" dirty="0">
                <a:latin typeface="Century Gothic" panose="020B0502020202020204" pitchFamily="34" charset="0"/>
                <a:ea typeface="Times New Roman" panose="02020603050405020304" pitchFamily="18" charset="0"/>
                <a:cs typeface="Times New Roman" panose="02020603050405020304" pitchFamily="18" charset="0"/>
              </a:rPr>
              <a:t>oder</a:t>
            </a:r>
            <a:r>
              <a:rPr lang="de-DE" sz="1400" dirty="0">
                <a:latin typeface="Century Gothic" panose="020B0502020202020204" pitchFamily="34" charset="0"/>
                <a:ea typeface="Times New Roman" panose="02020603050405020304" pitchFamily="18" charset="0"/>
                <a:cs typeface="Times New Roman" panose="02020603050405020304" pitchFamily="18" charset="0"/>
              </a:rPr>
              <a:t> in den entsprechenden IDW PS Ergänzungen vorgenommen.</a:t>
            </a:r>
          </a:p>
          <a:p>
            <a:pPr algn="just">
              <a:spcBef>
                <a:spcPts val="600"/>
              </a:spcBef>
              <a:spcAft>
                <a:spcPts val="0"/>
              </a:spcAft>
            </a:pPr>
            <a:r>
              <a:rPr lang="de-DE" sz="1400" b="1" kern="0" dirty="0">
                <a:solidFill>
                  <a:srgbClr val="00B0F0"/>
                </a:solidFill>
                <a:effectLst>
                  <a:glow>
                    <a:srgbClr val="000000"/>
                  </a:glow>
                  <a:outerShdw sx="0" sy="0">
                    <a:srgbClr val="000000"/>
                  </a:outerShdw>
                  <a:reflection stA="0" endPos="0" fadeDir="0" sx="0" sy="0"/>
                </a:effectLst>
                <a:latin typeface="Century Gothic" panose="020B0502020202020204" pitchFamily="34" charset="0"/>
              </a:rPr>
              <a:t>Ausgangssituation ISA: Charakteristische Merkmale der ISA – e</a:t>
            </a:r>
            <a:r>
              <a:rPr lang="de-DE" sz="1400" b="1" kern="1400" dirty="0">
                <a:solidFill>
                  <a:srgbClr val="00B0F0"/>
                </a:solidFill>
                <a:latin typeface="Century Gothic" panose="020B0502020202020204" pitchFamily="34" charset="0"/>
              </a:rPr>
              <a:t>inheitlicher Aufbau nach Clarity</a:t>
            </a:r>
          </a:p>
          <a:p>
            <a:pPr algn="just">
              <a:spcBef>
                <a:spcPts val="600"/>
              </a:spcBef>
              <a:spcAft>
                <a:spcPts val="0"/>
              </a:spcAft>
            </a:pPr>
            <a:r>
              <a:rPr lang="de-DE" sz="1400" dirty="0">
                <a:latin typeface="Century Gothic" panose="020B0502020202020204" pitchFamily="34" charset="0"/>
                <a:ea typeface="Times New Roman" panose="02020603050405020304" pitchFamily="18" charset="0"/>
                <a:cs typeface="Times New Roman" panose="02020603050405020304" pitchFamily="18" charset="0"/>
              </a:rPr>
              <a:t>Nach Umsetzung des Clarity-Projekts, beginnend in 2009, wurde der Aufbau der ISA vereinheitlicht.</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graphicFrame>
        <p:nvGraphicFramePr>
          <p:cNvPr id="10" name="Tabelle 9">
            <a:extLst>
              <a:ext uri="{FF2B5EF4-FFF2-40B4-BE49-F238E27FC236}">
                <a16:creationId xmlns:a16="http://schemas.microsoft.com/office/drawing/2014/main" id="{CF780481-C8E3-484A-8EB0-5CEB5A7ADC14}"/>
              </a:ext>
            </a:extLst>
          </p:cNvPr>
          <p:cNvGraphicFramePr>
            <a:graphicFrameLocks noGrp="1"/>
          </p:cNvGraphicFramePr>
          <p:nvPr>
            <p:extLst>
              <p:ext uri="{D42A27DB-BD31-4B8C-83A1-F6EECF244321}">
                <p14:modId xmlns:p14="http://schemas.microsoft.com/office/powerpoint/2010/main" val="3259734481"/>
              </p:ext>
            </p:extLst>
          </p:nvPr>
        </p:nvGraphicFramePr>
        <p:xfrm>
          <a:off x="1145920" y="2708920"/>
          <a:ext cx="9865096" cy="3205481"/>
        </p:xfrm>
        <a:graphic>
          <a:graphicData uri="http://schemas.openxmlformats.org/drawingml/2006/table">
            <a:tbl>
              <a:tblPr firstRow="1" firstCol="1" bandRow="1">
                <a:tableStyleId>{5C22544A-7EE6-4342-B048-85BDC9FD1C3A}</a:tableStyleId>
              </a:tblPr>
              <a:tblGrid>
                <a:gridCol w="1027609">
                  <a:extLst>
                    <a:ext uri="{9D8B030D-6E8A-4147-A177-3AD203B41FA5}">
                      <a16:colId xmlns:a16="http://schemas.microsoft.com/office/drawing/2014/main" val="2963900995"/>
                    </a:ext>
                  </a:extLst>
                </a:gridCol>
                <a:gridCol w="2671784">
                  <a:extLst>
                    <a:ext uri="{9D8B030D-6E8A-4147-A177-3AD203B41FA5}">
                      <a16:colId xmlns:a16="http://schemas.microsoft.com/office/drawing/2014/main" val="3053200695"/>
                    </a:ext>
                  </a:extLst>
                </a:gridCol>
                <a:gridCol w="3836407">
                  <a:extLst>
                    <a:ext uri="{9D8B030D-6E8A-4147-A177-3AD203B41FA5}">
                      <a16:colId xmlns:a16="http://schemas.microsoft.com/office/drawing/2014/main" val="2756266339"/>
                    </a:ext>
                  </a:extLst>
                </a:gridCol>
                <a:gridCol w="2329296">
                  <a:extLst>
                    <a:ext uri="{9D8B030D-6E8A-4147-A177-3AD203B41FA5}">
                      <a16:colId xmlns:a16="http://schemas.microsoft.com/office/drawing/2014/main" val="1397426682"/>
                    </a:ext>
                  </a:extLst>
                </a:gridCol>
              </a:tblGrid>
              <a:tr h="559741">
                <a:tc>
                  <a:txBody>
                    <a:bodyPr/>
                    <a:lstStyle/>
                    <a:p>
                      <a:pPr marL="0" indent="0" algn="ctr">
                        <a:spcBef>
                          <a:spcPts val="0"/>
                        </a:spcBef>
                        <a:spcAft>
                          <a:spcPts val="0"/>
                        </a:spcAft>
                      </a:pPr>
                      <a:r>
                        <a:rPr lang="de-DE" sz="1400" dirty="0">
                          <a:effectLst/>
                          <a:latin typeface="Century Gothic" panose="020B0502020202020204" pitchFamily="34" charset="0"/>
                        </a:rPr>
                        <a:t>Kapitel</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a:spcBef>
                          <a:spcPts val="0"/>
                        </a:spcBef>
                        <a:spcAft>
                          <a:spcPts val="0"/>
                        </a:spcAft>
                      </a:pPr>
                      <a:r>
                        <a:rPr lang="de-DE" sz="1400" dirty="0">
                          <a:effectLst/>
                          <a:latin typeface="Century Gothic" panose="020B0502020202020204" pitchFamily="34" charset="0"/>
                        </a:rPr>
                        <a:t>Bezeichnung</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a:spcBef>
                          <a:spcPts val="0"/>
                        </a:spcBef>
                        <a:spcAft>
                          <a:spcPts val="0"/>
                        </a:spcAft>
                      </a:pPr>
                      <a:r>
                        <a:rPr lang="de-DE" sz="1400" dirty="0">
                          <a:effectLst/>
                          <a:latin typeface="Century Gothic" panose="020B0502020202020204" pitchFamily="34" charset="0"/>
                        </a:rPr>
                        <a:t>Bemerkung</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a:spcBef>
                          <a:spcPts val="0"/>
                        </a:spcBef>
                        <a:spcAft>
                          <a:spcPts val="0"/>
                        </a:spcAft>
                      </a:pPr>
                      <a:r>
                        <a:rPr lang="de-DE" sz="1400" dirty="0">
                          <a:effectLst/>
                          <a:latin typeface="Century Gothic" panose="020B0502020202020204" pitchFamily="34" charset="0"/>
                        </a:rPr>
                        <a:t>Praxisbezug</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450563642"/>
                  </a:ext>
                </a:extLst>
              </a:tr>
              <a:tr h="632875">
                <a:tc>
                  <a:txBody>
                    <a:bodyPr/>
                    <a:lstStyle/>
                    <a:p>
                      <a:pPr marL="0" indent="0" algn="ctr">
                        <a:spcBef>
                          <a:spcPts val="0"/>
                        </a:spcBef>
                        <a:spcAft>
                          <a:spcPts val="0"/>
                        </a:spcAft>
                      </a:pPr>
                      <a:r>
                        <a:rPr lang="de-DE" sz="1400" dirty="0">
                          <a:effectLst/>
                          <a:latin typeface="Century Gothic" panose="020B0502020202020204" pitchFamily="34" charset="0"/>
                        </a:rPr>
                        <a:t>1</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a:spcBef>
                          <a:spcPts val="0"/>
                        </a:spcBef>
                        <a:spcAft>
                          <a:spcPts val="0"/>
                        </a:spcAft>
                      </a:pPr>
                      <a:r>
                        <a:rPr lang="de-DE" sz="1400" dirty="0">
                          <a:effectLst/>
                          <a:latin typeface="Century Gothic" panose="020B0502020202020204" pitchFamily="34" charset="0"/>
                        </a:rPr>
                        <a:t>Einleitung</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a:spcBef>
                          <a:spcPts val="0"/>
                        </a:spcBef>
                        <a:spcAft>
                          <a:spcPts val="0"/>
                        </a:spcAft>
                      </a:pPr>
                      <a:r>
                        <a:rPr lang="de-DE" sz="1400" dirty="0">
                          <a:effectLst/>
                          <a:latin typeface="Century Gothic" panose="020B0502020202020204" pitchFamily="34" charset="0"/>
                        </a:rPr>
                        <a:t>Erstanwendungszeitpunkt, </a:t>
                      </a:r>
                    </a:p>
                    <a:p>
                      <a:pPr marL="0" algn="ctr">
                        <a:spcBef>
                          <a:spcPts val="0"/>
                        </a:spcBef>
                        <a:spcAft>
                          <a:spcPts val="0"/>
                        </a:spcAft>
                      </a:pPr>
                      <a:r>
                        <a:rPr lang="de-DE" sz="1400" dirty="0">
                          <a:effectLst/>
                          <a:latin typeface="Century Gothic" panose="020B0502020202020204" pitchFamily="34" charset="0"/>
                        </a:rPr>
                        <a:t>Regelungsbereich</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a:spcBef>
                          <a:spcPts val="0"/>
                        </a:spcBef>
                        <a:spcAft>
                          <a:spcPts val="0"/>
                        </a:spcAft>
                      </a:pPr>
                      <a:r>
                        <a:rPr lang="de-DE" sz="1400">
                          <a:effectLst/>
                          <a:latin typeface="Century Gothic" panose="020B0502020202020204" pitchFamily="34" charset="0"/>
                        </a:rPr>
                        <a:t>mittel</a:t>
                      </a:r>
                      <a:endParaRPr lang="de-DE"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2822915"/>
                  </a:ext>
                </a:extLst>
              </a:tr>
              <a:tr h="329095">
                <a:tc>
                  <a:txBody>
                    <a:bodyPr/>
                    <a:lstStyle/>
                    <a:p>
                      <a:pPr marL="0" indent="0" algn="ctr">
                        <a:spcBef>
                          <a:spcPts val="0"/>
                        </a:spcBef>
                        <a:spcAft>
                          <a:spcPts val="0"/>
                        </a:spcAft>
                      </a:pPr>
                      <a:r>
                        <a:rPr lang="de-DE" sz="1400" dirty="0">
                          <a:effectLst/>
                          <a:latin typeface="Century Gothic" panose="020B0502020202020204" pitchFamily="34" charset="0"/>
                        </a:rPr>
                        <a:t>2</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a:spcBef>
                          <a:spcPts val="0"/>
                        </a:spcBef>
                        <a:spcAft>
                          <a:spcPts val="0"/>
                        </a:spcAft>
                      </a:pPr>
                      <a:r>
                        <a:rPr lang="de-DE" sz="1400" dirty="0">
                          <a:effectLst/>
                          <a:latin typeface="Century Gothic" panose="020B0502020202020204" pitchFamily="34" charset="0"/>
                        </a:rPr>
                        <a:t>Ziele</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a:spcBef>
                          <a:spcPts val="0"/>
                        </a:spcBef>
                        <a:spcAft>
                          <a:spcPts val="0"/>
                        </a:spcAft>
                      </a:pPr>
                      <a:r>
                        <a:rPr lang="de-DE" sz="1400">
                          <a:effectLst/>
                          <a:latin typeface="Century Gothic" panose="020B0502020202020204" pitchFamily="34" charset="0"/>
                        </a:rPr>
                        <a:t> </a:t>
                      </a:r>
                      <a:endParaRPr lang="de-DE"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a:spcBef>
                          <a:spcPts val="0"/>
                        </a:spcBef>
                        <a:spcAft>
                          <a:spcPts val="0"/>
                        </a:spcAft>
                      </a:pPr>
                      <a:r>
                        <a:rPr lang="de-DE" sz="1400">
                          <a:effectLst/>
                          <a:latin typeface="Century Gothic" panose="020B0502020202020204" pitchFamily="34" charset="0"/>
                        </a:rPr>
                        <a:t>mittel</a:t>
                      </a:r>
                      <a:endParaRPr lang="de-DE"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72444579"/>
                  </a:ext>
                </a:extLst>
              </a:tr>
              <a:tr h="422505">
                <a:tc>
                  <a:txBody>
                    <a:bodyPr/>
                    <a:lstStyle/>
                    <a:p>
                      <a:pPr marL="0" indent="0" algn="ctr">
                        <a:spcBef>
                          <a:spcPts val="0"/>
                        </a:spcBef>
                        <a:spcAft>
                          <a:spcPts val="0"/>
                        </a:spcAft>
                      </a:pPr>
                      <a:r>
                        <a:rPr lang="de-DE" sz="1400" dirty="0">
                          <a:effectLst/>
                          <a:latin typeface="Century Gothic" panose="020B0502020202020204" pitchFamily="34" charset="0"/>
                        </a:rPr>
                        <a:t>3</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a:spcBef>
                          <a:spcPts val="0"/>
                        </a:spcBef>
                        <a:spcAft>
                          <a:spcPts val="0"/>
                        </a:spcAft>
                      </a:pPr>
                      <a:r>
                        <a:rPr lang="de-DE" sz="1400" dirty="0">
                          <a:effectLst/>
                          <a:latin typeface="Century Gothic" panose="020B0502020202020204" pitchFamily="34" charset="0"/>
                        </a:rPr>
                        <a:t>Definition</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a:spcBef>
                          <a:spcPts val="0"/>
                        </a:spcBef>
                        <a:spcAft>
                          <a:spcPts val="0"/>
                        </a:spcAft>
                      </a:pPr>
                      <a:r>
                        <a:rPr lang="de-DE" sz="1400" dirty="0">
                          <a:effectLst/>
                          <a:latin typeface="Century Gothic" panose="020B0502020202020204" pitchFamily="34" charset="0"/>
                        </a:rPr>
                        <a:t>Alle Begrifflichkeiten werden erläutert</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a:spcBef>
                          <a:spcPts val="0"/>
                        </a:spcBef>
                        <a:spcAft>
                          <a:spcPts val="0"/>
                        </a:spcAft>
                      </a:pPr>
                      <a:r>
                        <a:rPr lang="de-DE" sz="1400">
                          <a:effectLst/>
                          <a:latin typeface="Century Gothic" panose="020B0502020202020204" pitchFamily="34" charset="0"/>
                        </a:rPr>
                        <a:t>mittel,</a:t>
                      </a:r>
                    </a:p>
                    <a:p>
                      <a:pPr marL="0" algn="ctr">
                        <a:spcBef>
                          <a:spcPts val="0"/>
                        </a:spcBef>
                        <a:spcAft>
                          <a:spcPts val="0"/>
                        </a:spcAft>
                      </a:pPr>
                      <a:r>
                        <a:rPr lang="de-DE" sz="1400">
                          <a:effectLst/>
                          <a:latin typeface="Century Gothic" panose="020B0502020202020204" pitchFamily="34" charset="0"/>
                        </a:rPr>
                        <a:t>eher formal</a:t>
                      </a:r>
                      <a:endParaRPr lang="de-DE"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7326787"/>
                  </a:ext>
                </a:extLst>
              </a:tr>
              <a:tr h="329095">
                <a:tc>
                  <a:txBody>
                    <a:bodyPr/>
                    <a:lstStyle/>
                    <a:p>
                      <a:pPr marL="0" indent="0" algn="ctr">
                        <a:spcBef>
                          <a:spcPts val="0"/>
                        </a:spcBef>
                        <a:spcAft>
                          <a:spcPts val="0"/>
                        </a:spcAft>
                      </a:pPr>
                      <a:r>
                        <a:rPr lang="de-DE" sz="1400" dirty="0">
                          <a:effectLst/>
                          <a:latin typeface="Century Gothic" panose="020B0502020202020204" pitchFamily="34" charset="0"/>
                        </a:rPr>
                        <a:t>4</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a:spcBef>
                          <a:spcPts val="0"/>
                        </a:spcBef>
                        <a:spcAft>
                          <a:spcPts val="0"/>
                        </a:spcAft>
                      </a:pPr>
                      <a:r>
                        <a:rPr lang="de-DE" sz="1400">
                          <a:effectLst/>
                          <a:latin typeface="Century Gothic" panose="020B0502020202020204" pitchFamily="34" charset="0"/>
                        </a:rPr>
                        <a:t>Anforderungen</a:t>
                      </a:r>
                      <a:endParaRPr lang="de-DE"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a:spcBef>
                          <a:spcPts val="0"/>
                        </a:spcBef>
                        <a:spcAft>
                          <a:spcPts val="0"/>
                        </a:spcAft>
                      </a:pPr>
                      <a:r>
                        <a:rPr lang="de-DE" sz="1400">
                          <a:effectLst/>
                          <a:latin typeface="Century Gothic" panose="020B0502020202020204" pitchFamily="34" charset="0"/>
                        </a:rPr>
                        <a:t>Vorgaben an den Prüfer</a:t>
                      </a:r>
                      <a:endParaRPr lang="de-DE"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a:spcBef>
                          <a:spcPts val="0"/>
                        </a:spcBef>
                        <a:spcAft>
                          <a:spcPts val="0"/>
                        </a:spcAft>
                      </a:pPr>
                      <a:r>
                        <a:rPr lang="de-DE" sz="1400">
                          <a:effectLst/>
                          <a:latin typeface="Century Gothic" panose="020B0502020202020204" pitchFamily="34" charset="0"/>
                        </a:rPr>
                        <a:t>hoch</a:t>
                      </a:r>
                      <a:endParaRPr lang="de-DE"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9254993"/>
                  </a:ext>
                </a:extLst>
              </a:tr>
              <a:tr h="511363">
                <a:tc>
                  <a:txBody>
                    <a:bodyPr/>
                    <a:lstStyle/>
                    <a:p>
                      <a:pPr marL="0" indent="0" algn="ctr">
                        <a:spcBef>
                          <a:spcPts val="0"/>
                        </a:spcBef>
                        <a:spcAft>
                          <a:spcPts val="0"/>
                        </a:spcAft>
                      </a:pPr>
                      <a:r>
                        <a:rPr lang="de-DE" sz="1400" dirty="0">
                          <a:effectLst/>
                          <a:latin typeface="Century Gothic" panose="020B0502020202020204" pitchFamily="34" charset="0"/>
                        </a:rPr>
                        <a:t>5</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a:spcBef>
                          <a:spcPts val="0"/>
                        </a:spcBef>
                        <a:spcAft>
                          <a:spcPts val="0"/>
                        </a:spcAft>
                      </a:pPr>
                      <a:r>
                        <a:rPr lang="de-DE" sz="1400" dirty="0">
                          <a:effectLst/>
                          <a:latin typeface="Century Gothic" panose="020B0502020202020204" pitchFamily="34" charset="0"/>
                        </a:rPr>
                        <a:t>Anwendungshinweise</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a:spcBef>
                          <a:spcPts val="0"/>
                        </a:spcBef>
                        <a:spcAft>
                          <a:spcPts val="0"/>
                        </a:spcAft>
                      </a:pPr>
                      <a:r>
                        <a:rPr lang="de-DE" sz="1400" dirty="0">
                          <a:effectLst/>
                          <a:latin typeface="Century Gothic" panose="020B0502020202020204" pitchFamily="34" charset="0"/>
                        </a:rPr>
                        <a:t>geringerer </a:t>
                      </a:r>
                    </a:p>
                    <a:p>
                      <a:pPr marL="0" algn="ctr">
                        <a:spcBef>
                          <a:spcPts val="0"/>
                        </a:spcBef>
                        <a:spcAft>
                          <a:spcPts val="0"/>
                        </a:spcAft>
                      </a:pPr>
                      <a:r>
                        <a:rPr lang="de-DE" sz="1400" dirty="0">
                          <a:effectLst/>
                          <a:latin typeface="Century Gothic" panose="020B0502020202020204" pitchFamily="34" charset="0"/>
                        </a:rPr>
                        <a:t>Verbindlichkeitscharakter</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a:spcBef>
                          <a:spcPts val="0"/>
                        </a:spcBef>
                        <a:spcAft>
                          <a:spcPts val="0"/>
                        </a:spcAft>
                      </a:pPr>
                      <a:r>
                        <a:rPr lang="de-DE" sz="1400">
                          <a:effectLst/>
                          <a:latin typeface="Century Gothic" panose="020B0502020202020204" pitchFamily="34" charset="0"/>
                        </a:rPr>
                        <a:t>hoch</a:t>
                      </a:r>
                      <a:endParaRPr lang="de-DE"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7180944"/>
                  </a:ext>
                </a:extLst>
              </a:tr>
              <a:tr h="329095">
                <a:tc>
                  <a:txBody>
                    <a:bodyPr/>
                    <a:lstStyle/>
                    <a:p>
                      <a:pPr marL="0" indent="0" algn="ctr">
                        <a:spcBef>
                          <a:spcPts val="0"/>
                        </a:spcBef>
                        <a:spcAft>
                          <a:spcPts val="0"/>
                        </a:spcAft>
                      </a:pPr>
                      <a:r>
                        <a:rPr lang="de-DE" sz="1400" dirty="0">
                          <a:effectLst/>
                          <a:latin typeface="Century Gothic" panose="020B0502020202020204" pitchFamily="34" charset="0"/>
                        </a:rPr>
                        <a:t>6</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a:spcBef>
                          <a:spcPts val="0"/>
                        </a:spcBef>
                        <a:spcAft>
                          <a:spcPts val="0"/>
                        </a:spcAft>
                      </a:pPr>
                      <a:r>
                        <a:rPr lang="de-DE" sz="1400">
                          <a:effectLst/>
                          <a:latin typeface="Century Gothic" panose="020B0502020202020204" pitchFamily="34" charset="0"/>
                        </a:rPr>
                        <a:t>Anlagen</a:t>
                      </a:r>
                      <a:endParaRPr lang="de-DE"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a:spcBef>
                          <a:spcPts val="0"/>
                        </a:spcBef>
                        <a:spcAft>
                          <a:spcPts val="0"/>
                        </a:spcAft>
                      </a:pPr>
                      <a:r>
                        <a:rPr lang="de-DE" sz="1400">
                          <a:effectLst/>
                          <a:latin typeface="Century Gothic" panose="020B0502020202020204" pitchFamily="34" charset="0"/>
                        </a:rPr>
                        <a:t>Musterformulierungen, Beispiele</a:t>
                      </a:r>
                      <a:endParaRPr lang="de-DE"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a:spcBef>
                          <a:spcPts val="0"/>
                        </a:spcBef>
                        <a:spcAft>
                          <a:spcPts val="0"/>
                        </a:spcAft>
                      </a:pPr>
                      <a:r>
                        <a:rPr lang="de-DE" sz="1400" dirty="0">
                          <a:effectLst/>
                          <a:latin typeface="Century Gothic" panose="020B0502020202020204" pitchFamily="34" charset="0"/>
                        </a:rPr>
                        <a:t> </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4680" marR="54680" marT="43035" marB="430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6582808"/>
                  </a:ext>
                </a:extLst>
              </a:tr>
            </a:tbl>
          </a:graphicData>
        </a:graphic>
      </p:graphicFrame>
    </p:spTree>
    <p:extLst>
      <p:ext uri="{BB962C8B-B14F-4D97-AF65-F5344CB8AC3E}">
        <p14:creationId xmlns:p14="http://schemas.microsoft.com/office/powerpoint/2010/main" val="2725914563"/>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2">
            <a:extLst>
              <a:ext uri="{FF2B5EF4-FFF2-40B4-BE49-F238E27FC236}">
                <a16:creationId xmlns:a16="http://schemas.microsoft.com/office/drawing/2014/main" id="{96B64861-1A24-4ACE-8D9B-759C315DBFC0}"/>
              </a:ext>
            </a:extLst>
          </p:cNvPr>
          <p:cNvSpPr txBox="1">
            <a:spLocks/>
          </p:cNvSpPr>
          <p:nvPr/>
        </p:nvSpPr>
        <p:spPr bwMode="auto">
          <a:xfrm>
            <a:off x="973956" y="800894"/>
            <a:ext cx="915449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1.3.6 Integrationsmodell: Methodische Überführung der ISA in der ISA [DE] durch das IDW</a:t>
            </a:r>
            <a:endParaRPr lang="de-DE" altLang="de-DE" sz="1800" b="1" dirty="0">
              <a:solidFill>
                <a:srgbClr val="00B0F0"/>
              </a:solidFill>
              <a:latin typeface="Century Gothic" panose="020B0502020202020204" pitchFamily="34" charset="0"/>
            </a:endParaRPr>
          </a:p>
        </p:txBody>
      </p:sp>
      <p:sp>
        <p:nvSpPr>
          <p:cNvPr id="8" name="Textfeld 4">
            <a:extLst>
              <a:ext uri="{FF2B5EF4-FFF2-40B4-BE49-F238E27FC236}">
                <a16:creationId xmlns:a16="http://schemas.microsoft.com/office/drawing/2014/main" id="{A850B603-BAF6-41CE-99E3-62DCD3746D9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1: Grundlagen der Facharbeit und der Berufsorganisation</a:t>
            </a:r>
          </a:p>
        </p:txBody>
      </p:sp>
      <p:sp>
        <p:nvSpPr>
          <p:cNvPr id="10" name="Abgerundetes Rechteck 1">
            <a:extLst>
              <a:ext uri="{FF2B5EF4-FFF2-40B4-BE49-F238E27FC236}">
                <a16:creationId xmlns:a16="http://schemas.microsoft.com/office/drawing/2014/main" id="{1C30ED6F-9724-4BD1-B1A5-B454E89DC39F}"/>
              </a:ext>
            </a:extLst>
          </p:cNvPr>
          <p:cNvSpPr/>
          <p:nvPr/>
        </p:nvSpPr>
        <p:spPr>
          <a:xfrm>
            <a:off x="1127448" y="1346533"/>
            <a:ext cx="3281084" cy="1956357"/>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u="sng" dirty="0">
                <a:solidFill>
                  <a:schemeClr val="tx1"/>
                </a:solidFill>
                <a:latin typeface="Century Gothic" panose="020B0502020202020204" pitchFamily="34" charset="0"/>
              </a:rPr>
              <a:t>Quelle:</a:t>
            </a:r>
            <a:r>
              <a:rPr lang="de-DE" sz="1400" dirty="0">
                <a:solidFill>
                  <a:schemeClr val="tx1"/>
                </a:solidFill>
                <a:latin typeface="Century Gothic" panose="020B0502020202020204" pitchFamily="34" charset="0"/>
              </a:rPr>
              <a:t> Originalfassung der ISA</a:t>
            </a:r>
          </a:p>
        </p:txBody>
      </p:sp>
      <p:grpSp>
        <p:nvGrpSpPr>
          <p:cNvPr id="11" name="Gruppieren 10">
            <a:extLst>
              <a:ext uri="{FF2B5EF4-FFF2-40B4-BE49-F238E27FC236}">
                <a16:creationId xmlns:a16="http://schemas.microsoft.com/office/drawing/2014/main" id="{C1D034EE-333A-4FDB-9694-D6B2A46F9848}"/>
              </a:ext>
            </a:extLst>
          </p:cNvPr>
          <p:cNvGrpSpPr/>
          <p:nvPr/>
        </p:nvGrpSpPr>
        <p:grpSpPr>
          <a:xfrm>
            <a:off x="5780698" y="1346534"/>
            <a:ext cx="5680719" cy="1956357"/>
            <a:chOff x="148281" y="1421024"/>
            <a:chExt cx="4609070" cy="2500244"/>
          </a:xfrm>
        </p:grpSpPr>
        <p:sp>
          <p:nvSpPr>
            <p:cNvPr id="12" name="Abgerundetes Rechteck 3">
              <a:extLst>
                <a:ext uri="{FF2B5EF4-FFF2-40B4-BE49-F238E27FC236}">
                  <a16:creationId xmlns:a16="http://schemas.microsoft.com/office/drawing/2014/main" id="{D9E77E6E-A249-477B-B250-CC08E433B266}"/>
                </a:ext>
              </a:extLst>
            </p:cNvPr>
            <p:cNvSpPr/>
            <p:nvPr/>
          </p:nvSpPr>
          <p:spPr>
            <a:xfrm>
              <a:off x="148281" y="1421024"/>
              <a:ext cx="4609070" cy="2500244"/>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latin typeface="Century Gothic" panose="020B0502020202020204" pitchFamily="34" charset="0"/>
              </a:endParaRPr>
            </a:p>
          </p:txBody>
        </p:sp>
        <p:sp>
          <p:nvSpPr>
            <p:cNvPr id="13" name="Ellipse 12">
              <a:extLst>
                <a:ext uri="{FF2B5EF4-FFF2-40B4-BE49-F238E27FC236}">
                  <a16:creationId xmlns:a16="http://schemas.microsoft.com/office/drawing/2014/main" id="{7AAAE7D6-9CC8-4ACF-B721-EA793478D3C4}"/>
                </a:ext>
              </a:extLst>
            </p:cNvPr>
            <p:cNvSpPr/>
            <p:nvPr/>
          </p:nvSpPr>
          <p:spPr>
            <a:xfrm>
              <a:off x="340286" y="1606376"/>
              <a:ext cx="4042172" cy="951470"/>
            </a:xfrm>
            <a:prstGeom prst="ellipse">
              <a:avLst/>
            </a:prstGeom>
            <a:solidFill>
              <a:schemeClr val="bg1">
                <a:lumMod val="85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tx1"/>
                  </a:solidFill>
                  <a:latin typeface="Century Gothic" panose="020B0502020202020204" pitchFamily="34" charset="0"/>
                </a:rPr>
                <a:t>1. Übersetzung durch das IDW</a:t>
              </a:r>
            </a:p>
          </p:txBody>
        </p:sp>
        <p:sp>
          <p:nvSpPr>
            <p:cNvPr id="14" name="Ellipse 13">
              <a:extLst>
                <a:ext uri="{FF2B5EF4-FFF2-40B4-BE49-F238E27FC236}">
                  <a16:creationId xmlns:a16="http://schemas.microsoft.com/office/drawing/2014/main" id="{CC062C0D-8CC6-4A0D-8DB4-72B0B4E7B176}"/>
                </a:ext>
              </a:extLst>
            </p:cNvPr>
            <p:cNvSpPr/>
            <p:nvPr/>
          </p:nvSpPr>
          <p:spPr>
            <a:xfrm>
              <a:off x="358120" y="2772050"/>
              <a:ext cx="4038056" cy="951470"/>
            </a:xfrm>
            <a:prstGeom prst="ellipse">
              <a:avLst/>
            </a:prstGeom>
            <a:solidFill>
              <a:schemeClr val="bg1">
                <a:lumMod val="85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tx1"/>
                  </a:solidFill>
                  <a:latin typeface="Century Gothic" panose="020B0502020202020204" pitchFamily="34" charset="0"/>
                </a:rPr>
                <a:t>2. Integration nationaler Besonderheiten durch das IDW</a:t>
              </a:r>
            </a:p>
          </p:txBody>
        </p:sp>
      </p:grpSp>
      <p:sp>
        <p:nvSpPr>
          <p:cNvPr id="15" name="Pfeil nach unten 8">
            <a:extLst>
              <a:ext uri="{FF2B5EF4-FFF2-40B4-BE49-F238E27FC236}">
                <a16:creationId xmlns:a16="http://schemas.microsoft.com/office/drawing/2014/main" id="{5EE57C36-39C2-44D7-A628-15AE8776C8DA}"/>
              </a:ext>
            </a:extLst>
          </p:cNvPr>
          <p:cNvSpPr/>
          <p:nvPr/>
        </p:nvSpPr>
        <p:spPr>
          <a:xfrm rot="16200000">
            <a:off x="4890966" y="1930863"/>
            <a:ext cx="397131" cy="815590"/>
          </a:xfrm>
          <a:prstGeom prst="down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latin typeface="Century Gothic" panose="020B0502020202020204" pitchFamily="34" charset="0"/>
            </a:endParaRPr>
          </a:p>
        </p:txBody>
      </p:sp>
      <p:grpSp>
        <p:nvGrpSpPr>
          <p:cNvPr id="16" name="Gruppieren 15">
            <a:extLst>
              <a:ext uri="{FF2B5EF4-FFF2-40B4-BE49-F238E27FC236}">
                <a16:creationId xmlns:a16="http://schemas.microsoft.com/office/drawing/2014/main" id="{9EA07132-507F-4A12-9B68-EBFB8DFC742D}"/>
              </a:ext>
            </a:extLst>
          </p:cNvPr>
          <p:cNvGrpSpPr/>
          <p:nvPr/>
        </p:nvGrpSpPr>
        <p:grpSpPr>
          <a:xfrm>
            <a:off x="1127448" y="3626188"/>
            <a:ext cx="10333969" cy="2539116"/>
            <a:chOff x="111212" y="3379573"/>
            <a:chExt cx="8542707" cy="2675237"/>
          </a:xfrm>
        </p:grpSpPr>
        <p:sp>
          <p:nvSpPr>
            <p:cNvPr id="17" name="Abgerundetes Rechteck 22">
              <a:extLst>
                <a:ext uri="{FF2B5EF4-FFF2-40B4-BE49-F238E27FC236}">
                  <a16:creationId xmlns:a16="http://schemas.microsoft.com/office/drawing/2014/main" id="{D7F0180A-7485-4F3B-A3EE-A3F188C82BF9}"/>
                </a:ext>
              </a:extLst>
            </p:cNvPr>
            <p:cNvSpPr/>
            <p:nvPr/>
          </p:nvSpPr>
          <p:spPr>
            <a:xfrm>
              <a:off x="111212" y="3379573"/>
              <a:ext cx="8542707" cy="2675237"/>
            </a:xfrm>
            <a:prstGeom prst="roundRect">
              <a:avLst/>
            </a:prstGeom>
            <a:noFill/>
            <a:ln w="31750">
              <a:solidFill>
                <a:srgbClr val="009C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latin typeface="Century Gothic" panose="020B0502020202020204" pitchFamily="34" charset="0"/>
              </a:endParaRPr>
            </a:p>
          </p:txBody>
        </p:sp>
        <p:sp>
          <p:nvSpPr>
            <p:cNvPr id="18" name="Abgerundetes Rechteck 17">
              <a:extLst>
                <a:ext uri="{FF2B5EF4-FFF2-40B4-BE49-F238E27FC236}">
                  <a16:creationId xmlns:a16="http://schemas.microsoft.com/office/drawing/2014/main" id="{D89ABC5D-DA53-4687-A3EF-C2FFC4185C2C}"/>
                </a:ext>
              </a:extLst>
            </p:cNvPr>
            <p:cNvSpPr/>
            <p:nvPr/>
          </p:nvSpPr>
          <p:spPr>
            <a:xfrm>
              <a:off x="4549517" y="3540216"/>
              <a:ext cx="3920459" cy="1686128"/>
            </a:xfrm>
            <a:prstGeom prst="roundRect">
              <a:avLst/>
            </a:prstGeom>
            <a:pattFill prst="pct5">
              <a:fgClr>
                <a:srgbClr val="FF0000"/>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u="sng" dirty="0">
                  <a:solidFill>
                    <a:schemeClr val="tx1"/>
                  </a:solidFill>
                  <a:latin typeface="Century Gothic" panose="020B0502020202020204" pitchFamily="34" charset="0"/>
                </a:rPr>
                <a:t>Ergebnis:</a:t>
              </a:r>
              <a:r>
                <a:rPr lang="de-DE" sz="1400" b="1" dirty="0">
                  <a:solidFill>
                    <a:schemeClr val="tx1"/>
                  </a:solidFill>
                  <a:latin typeface="Century Gothic" panose="020B0502020202020204" pitchFamily="34" charset="0"/>
                </a:rPr>
                <a:t> </a:t>
              </a:r>
              <a:r>
                <a:rPr lang="de-DE" sz="1400" dirty="0">
                  <a:solidFill>
                    <a:schemeClr val="tx1"/>
                  </a:solidFill>
                  <a:latin typeface="Century Gothic" panose="020B0502020202020204" pitchFamily="34" charset="0"/>
                </a:rPr>
                <a:t>Übersetzung der ISA mit gekennzeichneten nationalen Besonderheiten</a:t>
              </a:r>
            </a:p>
            <a:p>
              <a:pPr algn="ctr"/>
              <a:r>
                <a:rPr lang="de-DE" sz="1400" b="1" dirty="0">
                  <a:solidFill>
                    <a:srgbClr val="00B0F0"/>
                  </a:solidFill>
                  <a:latin typeface="Century Gothic" panose="020B0502020202020204" pitchFamily="34" charset="0"/>
                </a:rPr>
                <a:t>(Integrationsmodell)</a:t>
              </a:r>
            </a:p>
          </p:txBody>
        </p:sp>
        <p:sp>
          <p:nvSpPr>
            <p:cNvPr id="19" name="Plus 5">
              <a:extLst>
                <a:ext uri="{FF2B5EF4-FFF2-40B4-BE49-F238E27FC236}">
                  <a16:creationId xmlns:a16="http://schemas.microsoft.com/office/drawing/2014/main" id="{D4D7C59B-5BBA-474C-951B-B3D8BC42345F}"/>
                </a:ext>
              </a:extLst>
            </p:cNvPr>
            <p:cNvSpPr/>
            <p:nvPr/>
          </p:nvSpPr>
          <p:spPr>
            <a:xfrm>
              <a:off x="3861371" y="4154846"/>
              <a:ext cx="559648" cy="572555"/>
            </a:xfrm>
            <a:prstGeom prst="mathPl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latin typeface="Century Gothic" panose="020B0502020202020204" pitchFamily="34" charset="0"/>
              </a:endParaRPr>
            </a:p>
          </p:txBody>
        </p:sp>
        <p:sp>
          <p:nvSpPr>
            <p:cNvPr id="20" name="Abgerundetes Rechteck 18">
              <a:extLst>
                <a:ext uri="{FF2B5EF4-FFF2-40B4-BE49-F238E27FC236}">
                  <a16:creationId xmlns:a16="http://schemas.microsoft.com/office/drawing/2014/main" id="{D8D5B40A-BFA9-43C3-A297-85E0966B021D}"/>
                </a:ext>
              </a:extLst>
            </p:cNvPr>
            <p:cNvSpPr/>
            <p:nvPr/>
          </p:nvSpPr>
          <p:spPr>
            <a:xfrm>
              <a:off x="237383" y="3540214"/>
              <a:ext cx="3484500" cy="168612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u="sng" dirty="0">
                  <a:solidFill>
                    <a:schemeClr val="bg1"/>
                  </a:solidFill>
                  <a:latin typeface="Century Gothic" panose="020B0502020202020204" pitchFamily="34" charset="0"/>
                </a:rPr>
                <a:t>IDW: </a:t>
              </a:r>
            </a:p>
            <a:p>
              <a:r>
                <a:rPr lang="de-DE" sz="1400" b="1" dirty="0">
                  <a:solidFill>
                    <a:schemeClr val="bg1"/>
                  </a:solidFill>
                  <a:latin typeface="Century Gothic" panose="020B0502020202020204" pitchFamily="34" charset="0"/>
                </a:rPr>
                <a:t>Entwicklung </a:t>
              </a:r>
              <a:r>
                <a:rPr lang="de-DE" sz="1400" dirty="0">
                  <a:solidFill>
                    <a:schemeClr val="bg1"/>
                  </a:solidFill>
                  <a:latin typeface="Century Gothic" panose="020B0502020202020204" pitchFamily="34" charset="0"/>
                </a:rPr>
                <a:t>von Prüfungsstandards, für die es </a:t>
              </a:r>
              <a:r>
                <a:rPr lang="de-DE" sz="1400" b="1" dirty="0">
                  <a:solidFill>
                    <a:schemeClr val="bg1"/>
                  </a:solidFill>
                  <a:latin typeface="Century Gothic" panose="020B0502020202020204" pitchFamily="34" charset="0"/>
                </a:rPr>
                <a:t>kein internationales Vorbild</a:t>
              </a:r>
              <a:r>
                <a:rPr lang="de-DE" sz="1400" dirty="0">
                  <a:solidFill>
                    <a:schemeClr val="bg1"/>
                  </a:solidFill>
                  <a:latin typeface="Century Gothic" panose="020B0502020202020204" pitchFamily="34" charset="0"/>
                </a:rPr>
                <a:t> gibt</a:t>
              </a:r>
            </a:p>
            <a:p>
              <a:r>
                <a:rPr lang="de-DE" sz="1400" b="1" dirty="0">
                  <a:solidFill>
                    <a:schemeClr val="bg1"/>
                  </a:solidFill>
                  <a:latin typeface="Century Gothic" panose="020B0502020202020204" pitchFamily="34" charset="0"/>
                </a:rPr>
                <a:t>(z. B.: IDW PS 350 n.F.; IDW PS 340, IDW PS 450 n.F.) </a:t>
              </a:r>
              <a:endParaRPr lang="de-DE" sz="1400" dirty="0">
                <a:solidFill>
                  <a:schemeClr val="bg1"/>
                </a:solidFill>
                <a:latin typeface="Century Gothic" panose="020B0502020202020204" pitchFamily="34" charset="0"/>
              </a:endParaRPr>
            </a:p>
          </p:txBody>
        </p:sp>
        <p:sp>
          <p:nvSpPr>
            <p:cNvPr id="21" name="Abgerundetes Rechteck 20">
              <a:extLst>
                <a:ext uri="{FF2B5EF4-FFF2-40B4-BE49-F238E27FC236}">
                  <a16:creationId xmlns:a16="http://schemas.microsoft.com/office/drawing/2014/main" id="{802A79AE-C443-4751-AB33-BF5B1265B16C}"/>
                </a:ext>
              </a:extLst>
            </p:cNvPr>
            <p:cNvSpPr/>
            <p:nvPr/>
          </p:nvSpPr>
          <p:spPr>
            <a:xfrm>
              <a:off x="257980" y="5399885"/>
              <a:ext cx="8224404" cy="521670"/>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bg1"/>
                  </a:solidFill>
                  <a:latin typeface="Century Gothic" panose="020B0502020202020204" pitchFamily="34" charset="0"/>
                </a:rPr>
                <a:t>Vom IDW festgestellte „Grundsätze ordnungsmäßiger Abschlussprüfung“ (= „neue Go A“)</a:t>
              </a:r>
            </a:p>
          </p:txBody>
        </p:sp>
      </p:grpSp>
      <p:sp>
        <p:nvSpPr>
          <p:cNvPr id="22" name="Textfeld 21">
            <a:extLst>
              <a:ext uri="{FF2B5EF4-FFF2-40B4-BE49-F238E27FC236}">
                <a16:creationId xmlns:a16="http://schemas.microsoft.com/office/drawing/2014/main" id="{B6FE09B2-213F-44EA-903D-3BB532777A82}"/>
              </a:ext>
            </a:extLst>
          </p:cNvPr>
          <p:cNvSpPr txBox="1"/>
          <p:nvPr/>
        </p:nvSpPr>
        <p:spPr>
          <a:xfrm rot="2984140">
            <a:off x="9827407" y="2078987"/>
            <a:ext cx="1805214" cy="369332"/>
          </a:xfrm>
          <a:prstGeom prst="rect">
            <a:avLst/>
          </a:prstGeom>
          <a:noFill/>
        </p:spPr>
        <p:txBody>
          <a:bodyPr wrap="square" rtlCol="0">
            <a:spAutoFit/>
          </a:bodyPr>
          <a:lstStyle/>
          <a:p>
            <a:pPr algn="ctr"/>
            <a:r>
              <a:rPr lang="de-DE" b="1" dirty="0">
                <a:latin typeface="Century Gothic" panose="020B0502020202020204" pitchFamily="34" charset="0"/>
              </a:rPr>
              <a:t>Modifikation</a:t>
            </a:r>
          </a:p>
        </p:txBody>
      </p:sp>
      <p:sp>
        <p:nvSpPr>
          <p:cNvPr id="23" name="Pfeil nach unten 25">
            <a:extLst>
              <a:ext uri="{FF2B5EF4-FFF2-40B4-BE49-F238E27FC236}">
                <a16:creationId xmlns:a16="http://schemas.microsoft.com/office/drawing/2014/main" id="{9E2F2AAA-EFCD-4616-BCC7-3C414F3A716B}"/>
              </a:ext>
            </a:extLst>
          </p:cNvPr>
          <p:cNvSpPr/>
          <p:nvPr/>
        </p:nvSpPr>
        <p:spPr>
          <a:xfrm>
            <a:off x="7689615" y="3302892"/>
            <a:ext cx="438782" cy="434508"/>
          </a:xfrm>
          <a:prstGeom prst="down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latin typeface="Century Gothic" panose="020B0502020202020204" pitchFamily="34" charset="0"/>
            </a:endParaRPr>
          </a:p>
        </p:txBody>
      </p:sp>
      <p:sp>
        <p:nvSpPr>
          <p:cNvPr id="24" name="Ellipse 23">
            <a:extLst>
              <a:ext uri="{FF2B5EF4-FFF2-40B4-BE49-F238E27FC236}">
                <a16:creationId xmlns:a16="http://schemas.microsoft.com/office/drawing/2014/main" id="{45391B90-5E5A-4491-B43C-5022F822EF7A}"/>
              </a:ext>
            </a:extLst>
          </p:cNvPr>
          <p:cNvSpPr/>
          <p:nvPr/>
        </p:nvSpPr>
        <p:spPr>
          <a:xfrm>
            <a:off x="1379768" y="3841097"/>
            <a:ext cx="412663" cy="428116"/>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latin typeface="Century Gothic" panose="020B0502020202020204" pitchFamily="34" charset="0"/>
            </a:endParaRPr>
          </a:p>
        </p:txBody>
      </p:sp>
      <p:sp>
        <p:nvSpPr>
          <p:cNvPr id="25" name="Ellipse 24">
            <a:extLst>
              <a:ext uri="{FF2B5EF4-FFF2-40B4-BE49-F238E27FC236}">
                <a16:creationId xmlns:a16="http://schemas.microsoft.com/office/drawing/2014/main" id="{9F273850-31AE-466B-BE6A-C43CB2300878}"/>
              </a:ext>
            </a:extLst>
          </p:cNvPr>
          <p:cNvSpPr/>
          <p:nvPr/>
        </p:nvSpPr>
        <p:spPr>
          <a:xfrm>
            <a:off x="6600007" y="3851214"/>
            <a:ext cx="412663" cy="428116"/>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latin typeface="Century Gothic" panose="020B0502020202020204" pitchFamily="34" charset="0"/>
            </a:endParaRPr>
          </a:p>
        </p:txBody>
      </p:sp>
      <p:sp>
        <p:nvSpPr>
          <p:cNvPr id="26" name="Ellipse 25">
            <a:extLst>
              <a:ext uri="{FF2B5EF4-FFF2-40B4-BE49-F238E27FC236}">
                <a16:creationId xmlns:a16="http://schemas.microsoft.com/office/drawing/2014/main" id="{A389C634-9CFD-4C13-8145-1156F85240E1}"/>
              </a:ext>
            </a:extLst>
          </p:cNvPr>
          <p:cNvSpPr/>
          <p:nvPr/>
        </p:nvSpPr>
        <p:spPr>
          <a:xfrm>
            <a:off x="1346936" y="5563032"/>
            <a:ext cx="412663" cy="428116"/>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latin typeface="Century Gothic" panose="020B0502020202020204" pitchFamily="34" charset="0"/>
            </a:endParaRPr>
          </a:p>
        </p:txBody>
      </p:sp>
      <p:sp>
        <p:nvSpPr>
          <p:cNvPr id="27" name="Textfeld 26">
            <a:extLst>
              <a:ext uri="{FF2B5EF4-FFF2-40B4-BE49-F238E27FC236}">
                <a16:creationId xmlns:a16="http://schemas.microsoft.com/office/drawing/2014/main" id="{29FB52BF-BD01-45E6-B591-542247C4B2E5}"/>
              </a:ext>
            </a:extLst>
          </p:cNvPr>
          <p:cNvSpPr txBox="1"/>
          <p:nvPr/>
        </p:nvSpPr>
        <p:spPr>
          <a:xfrm>
            <a:off x="1379768" y="3871307"/>
            <a:ext cx="403269" cy="307777"/>
          </a:xfrm>
          <a:prstGeom prst="rect">
            <a:avLst/>
          </a:prstGeom>
          <a:noFill/>
        </p:spPr>
        <p:txBody>
          <a:bodyPr wrap="square" rtlCol="0">
            <a:spAutoFit/>
          </a:bodyPr>
          <a:lstStyle/>
          <a:p>
            <a:pPr algn="ctr"/>
            <a:r>
              <a:rPr lang="de-DE" sz="1400" b="1" dirty="0">
                <a:latin typeface="Century Gothic" panose="020B0502020202020204" pitchFamily="34" charset="0"/>
              </a:rPr>
              <a:t>A</a:t>
            </a:r>
          </a:p>
        </p:txBody>
      </p:sp>
      <p:sp>
        <p:nvSpPr>
          <p:cNvPr id="28" name="Textfeld 27">
            <a:extLst>
              <a:ext uri="{FF2B5EF4-FFF2-40B4-BE49-F238E27FC236}">
                <a16:creationId xmlns:a16="http://schemas.microsoft.com/office/drawing/2014/main" id="{6571A6E9-D957-46FC-A15F-FC6423A90291}"/>
              </a:ext>
            </a:extLst>
          </p:cNvPr>
          <p:cNvSpPr txBox="1"/>
          <p:nvPr/>
        </p:nvSpPr>
        <p:spPr>
          <a:xfrm>
            <a:off x="6619058" y="3890904"/>
            <a:ext cx="403269" cy="307777"/>
          </a:xfrm>
          <a:prstGeom prst="rect">
            <a:avLst/>
          </a:prstGeom>
          <a:noFill/>
        </p:spPr>
        <p:txBody>
          <a:bodyPr wrap="square" rtlCol="0">
            <a:spAutoFit/>
          </a:bodyPr>
          <a:lstStyle/>
          <a:p>
            <a:pPr algn="ctr"/>
            <a:r>
              <a:rPr lang="de-DE" sz="1400" b="1" dirty="0">
                <a:latin typeface="Century Gothic" panose="020B0502020202020204" pitchFamily="34" charset="0"/>
              </a:rPr>
              <a:t>B</a:t>
            </a:r>
          </a:p>
        </p:txBody>
      </p:sp>
      <p:sp>
        <p:nvSpPr>
          <p:cNvPr id="29" name="Textfeld 28">
            <a:extLst>
              <a:ext uri="{FF2B5EF4-FFF2-40B4-BE49-F238E27FC236}">
                <a16:creationId xmlns:a16="http://schemas.microsoft.com/office/drawing/2014/main" id="{54623835-50AF-4BDB-A2F8-8652E89D01FF}"/>
              </a:ext>
            </a:extLst>
          </p:cNvPr>
          <p:cNvSpPr txBox="1"/>
          <p:nvPr/>
        </p:nvSpPr>
        <p:spPr>
          <a:xfrm>
            <a:off x="1351632" y="5631914"/>
            <a:ext cx="403269" cy="307777"/>
          </a:xfrm>
          <a:prstGeom prst="rect">
            <a:avLst/>
          </a:prstGeom>
          <a:noFill/>
        </p:spPr>
        <p:txBody>
          <a:bodyPr wrap="square" rtlCol="0">
            <a:spAutoFit/>
          </a:bodyPr>
          <a:lstStyle/>
          <a:p>
            <a:pPr algn="ctr"/>
            <a:r>
              <a:rPr lang="de-DE" sz="1400" b="1" dirty="0">
                <a:latin typeface="Century Gothic" panose="020B0502020202020204" pitchFamily="34" charset="0"/>
              </a:rPr>
              <a:t>C</a:t>
            </a:r>
          </a:p>
        </p:txBody>
      </p:sp>
    </p:spTree>
    <p:extLst>
      <p:ext uri="{BB962C8B-B14F-4D97-AF65-F5344CB8AC3E}">
        <p14:creationId xmlns:p14="http://schemas.microsoft.com/office/powerpoint/2010/main" val="3686334898"/>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2">
            <a:extLst>
              <a:ext uri="{FF2B5EF4-FFF2-40B4-BE49-F238E27FC236}">
                <a16:creationId xmlns:a16="http://schemas.microsoft.com/office/drawing/2014/main" id="{96B64861-1A24-4ACE-8D9B-759C315DBFC0}"/>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1.3.7 Modifizierung der ISA um Carve-outs bzw. Add-</a:t>
            </a:r>
            <a:r>
              <a:rPr lang="de-DE" altLang="de-DE" sz="1600" b="1" dirty="0" err="1">
                <a:solidFill>
                  <a:srgbClr val="00B0F0"/>
                </a:solidFill>
                <a:latin typeface="Century Gothic" panose="020B0502020202020204" pitchFamily="34" charset="0"/>
              </a:rPr>
              <a:t>ons</a:t>
            </a:r>
            <a:endParaRPr lang="de-DE" altLang="de-DE" sz="1800" b="1" dirty="0">
              <a:solidFill>
                <a:srgbClr val="00B0F0"/>
              </a:solidFill>
              <a:latin typeface="Century Gothic" panose="020B0502020202020204" pitchFamily="34" charset="0"/>
            </a:endParaRPr>
          </a:p>
        </p:txBody>
      </p:sp>
      <p:sp>
        <p:nvSpPr>
          <p:cNvPr id="8" name="Textfeld 4">
            <a:extLst>
              <a:ext uri="{FF2B5EF4-FFF2-40B4-BE49-F238E27FC236}">
                <a16:creationId xmlns:a16="http://schemas.microsoft.com/office/drawing/2014/main" id="{A850B603-BAF6-41CE-99E3-62DCD3746D9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1: Grundlagen der Facharbeit und der Berufsorganisation</a:t>
            </a:r>
          </a:p>
        </p:txBody>
      </p:sp>
      <p:graphicFrame>
        <p:nvGraphicFramePr>
          <p:cNvPr id="11" name="Tabelle 10">
            <a:extLst>
              <a:ext uri="{FF2B5EF4-FFF2-40B4-BE49-F238E27FC236}">
                <a16:creationId xmlns:a16="http://schemas.microsoft.com/office/drawing/2014/main" id="{7161A1A3-B0A2-47B5-9EB9-2B4A091983B7}"/>
              </a:ext>
            </a:extLst>
          </p:cNvPr>
          <p:cNvGraphicFramePr>
            <a:graphicFrameLocks noGrp="1"/>
          </p:cNvGraphicFramePr>
          <p:nvPr>
            <p:extLst>
              <p:ext uri="{D42A27DB-BD31-4B8C-83A1-F6EECF244321}">
                <p14:modId xmlns:p14="http://schemas.microsoft.com/office/powerpoint/2010/main" val="146763374"/>
              </p:ext>
            </p:extLst>
          </p:nvPr>
        </p:nvGraphicFramePr>
        <p:xfrm>
          <a:off x="1032067" y="2134310"/>
          <a:ext cx="10608547" cy="2143760"/>
        </p:xfrm>
        <a:graphic>
          <a:graphicData uri="http://schemas.openxmlformats.org/drawingml/2006/table">
            <a:tbl>
              <a:tblPr firstRow="1" bandRow="1">
                <a:tableStyleId>{5C22544A-7EE6-4342-B048-85BDC9FD1C3A}</a:tableStyleId>
              </a:tblPr>
              <a:tblGrid>
                <a:gridCol w="671445">
                  <a:extLst>
                    <a:ext uri="{9D8B030D-6E8A-4147-A177-3AD203B41FA5}">
                      <a16:colId xmlns:a16="http://schemas.microsoft.com/office/drawing/2014/main" val="20000"/>
                    </a:ext>
                  </a:extLst>
                </a:gridCol>
                <a:gridCol w="396177">
                  <a:extLst>
                    <a:ext uri="{9D8B030D-6E8A-4147-A177-3AD203B41FA5}">
                      <a16:colId xmlns:a16="http://schemas.microsoft.com/office/drawing/2014/main" val="733130075"/>
                    </a:ext>
                  </a:extLst>
                </a:gridCol>
                <a:gridCol w="9540925">
                  <a:extLst>
                    <a:ext uri="{9D8B030D-6E8A-4147-A177-3AD203B41FA5}">
                      <a16:colId xmlns:a16="http://schemas.microsoft.com/office/drawing/2014/main" val="20001"/>
                    </a:ext>
                  </a:extLst>
                </a:gridCol>
              </a:tblGrid>
              <a:tr h="370840">
                <a:tc gridSpan="2">
                  <a:txBody>
                    <a:bodyPr/>
                    <a:lstStyle/>
                    <a:p>
                      <a:r>
                        <a:rPr lang="de-DE" sz="1600" dirty="0">
                          <a:latin typeface="Century Gothic" panose="020B0502020202020204" pitchFamily="34" charset="0"/>
                        </a:rPr>
                        <a:t>Tz.</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hMerge="1">
                  <a:txBody>
                    <a:bodyPr/>
                    <a:lstStyle/>
                    <a:p>
                      <a:endParaRPr lang="de-DE" sz="1600" dirty="0">
                        <a:latin typeface="Century Gothic" panose="020B0502020202020204" pitchFamily="34" charset="0"/>
                      </a:endParaRPr>
                    </a:p>
                  </a:txBody>
                  <a:tcPr/>
                </a:tc>
                <a:tc>
                  <a:txBody>
                    <a:bodyPr/>
                    <a:lstStyle/>
                    <a:p>
                      <a:r>
                        <a:rPr lang="de-DE" sz="1600" dirty="0">
                          <a:latin typeface="Century Gothic" panose="020B0502020202020204" pitchFamily="34" charset="0"/>
                        </a:rPr>
                        <a:t>Text</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370840">
                <a:tc gridSpan="3">
                  <a:txBody>
                    <a:bodyPr/>
                    <a:lstStyle/>
                    <a:p>
                      <a:r>
                        <a:rPr lang="de-DE" sz="1600" dirty="0">
                          <a:latin typeface="Century Gothic" panose="020B0502020202020204" pitchFamily="34" charset="0"/>
                        </a:rPr>
                        <a:t>„</a:t>
                      </a:r>
                      <a:r>
                        <a:rPr lang="de-DE" sz="1600" i="1" dirty="0">
                          <a:latin typeface="Century Gothic" panose="020B0502020202020204" pitchFamily="34" charset="0"/>
                        </a:rPr>
                        <a:t>1. Anwendungszeitpunkt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95000"/>
                      </a:schemeClr>
                    </a:solidFill>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1"/>
                  </a:ext>
                </a:extLst>
              </a:tr>
              <a:tr h="370840">
                <a:tc>
                  <a:txBody>
                    <a:bodyPr/>
                    <a:lstStyle/>
                    <a:p>
                      <a:pPr algn="r"/>
                      <a:r>
                        <a:rPr lang="de-DE" sz="1600" b="1" dirty="0">
                          <a:latin typeface="Century Gothic" panose="020B0502020202020204" pitchFamily="34" charset="0"/>
                        </a:rPr>
                        <a:t>3</a:t>
                      </a:r>
                    </a:p>
                  </a:txBody>
                  <a:tcPr>
                    <a:lnL w="12700" cap="flat" cmpd="sng" algn="ctr">
                      <a:solidFill>
                        <a:schemeClr val="tx1"/>
                      </a:solidFill>
                      <a:prstDash val="solid"/>
                      <a:round/>
                      <a:headEnd type="none" w="med" len="med"/>
                      <a:tailEnd type="none" w="med" len="med"/>
                    </a:lnL>
                    <a:noFill/>
                  </a:tcPr>
                </a:tc>
                <a:tc gridSpan="2">
                  <a:txBody>
                    <a:bodyPr/>
                    <a:lstStyle/>
                    <a:p>
                      <a:pPr algn="l"/>
                      <a:r>
                        <a:rPr lang="de-DE" sz="1600" b="1" i="1" dirty="0">
                          <a:latin typeface="Century Gothic" panose="020B0502020202020204" pitchFamily="34" charset="0"/>
                        </a:rPr>
                        <a:t>Dieser ISA </a:t>
                      </a:r>
                      <a:r>
                        <a:rPr lang="de-DE" sz="1600" i="1" dirty="0">
                          <a:latin typeface="Century Gothic" panose="020B0502020202020204" pitchFamily="34" charset="0"/>
                        </a:rPr>
                        <a:t>gilt für die Prüfung von Abschlüssen für Zeiträume, die am oder </a:t>
                      </a:r>
                      <a:r>
                        <a:rPr lang="de-DE" sz="1600" b="1" i="1" dirty="0">
                          <a:latin typeface="Century Gothic" panose="020B0502020202020204" pitchFamily="34" charset="0"/>
                        </a:rPr>
                        <a:t>nach dem 15.12.2009 beginnen</a:t>
                      </a:r>
                      <a:r>
                        <a:rPr lang="de-DE" sz="1600" i="1" dirty="0">
                          <a:latin typeface="Century Gothic" panose="020B0502020202020204" pitchFamily="34" charset="0"/>
                        </a:rPr>
                        <a:t>. </a:t>
                      </a:r>
                      <a:endParaRPr lang="de-DE" sz="1600" b="1" dirty="0">
                        <a:latin typeface="Century Gothic" panose="020B0502020202020204" pitchFamily="34" charset="0"/>
                      </a:endParaRPr>
                    </a:p>
                  </a:txBody>
                  <a:tcPr>
                    <a:lnR w="12700" cap="flat" cmpd="sng" algn="ctr">
                      <a:solidFill>
                        <a:schemeClr val="tx1"/>
                      </a:solidFill>
                      <a:prstDash val="solid"/>
                      <a:round/>
                      <a:headEnd type="none" w="med" len="med"/>
                      <a:tailEnd type="none" w="med" len="med"/>
                    </a:lnR>
                    <a:noFill/>
                  </a:tcPr>
                </a:tc>
                <a:tc hMerge="1">
                  <a:txBody>
                    <a:bodyPr/>
                    <a:lstStyle/>
                    <a:p>
                      <a:pPr algn="just"/>
                      <a:r>
                        <a:rPr lang="de-DE" sz="1600" b="1" i="1" dirty="0">
                          <a:latin typeface="Century Gothic" panose="020B0502020202020204" pitchFamily="34" charset="0"/>
                        </a:rPr>
                        <a:t>Dieser ISA </a:t>
                      </a:r>
                      <a:r>
                        <a:rPr lang="de-DE" sz="1600" i="1" dirty="0">
                          <a:latin typeface="Century Gothic" panose="020B0502020202020204" pitchFamily="34" charset="0"/>
                        </a:rPr>
                        <a:t>gilt für die Prüfung von Abschlüssen für Zeiträume, die am oder </a:t>
                      </a:r>
                      <a:r>
                        <a:rPr lang="de-DE" sz="1600" b="1" i="1" dirty="0">
                          <a:latin typeface="Century Gothic" panose="020B0502020202020204" pitchFamily="34" charset="0"/>
                        </a:rPr>
                        <a:t>nach dem 15.12.2009 beginnen</a:t>
                      </a:r>
                      <a:r>
                        <a:rPr lang="de-DE" sz="1600" i="1" dirty="0">
                          <a:latin typeface="Century Gothic" panose="020B0502020202020204" pitchFamily="34" charset="0"/>
                        </a:rPr>
                        <a:t>. </a:t>
                      </a:r>
                    </a:p>
                  </a:txBody>
                  <a:tcPr/>
                </a:tc>
                <a:extLst>
                  <a:ext uri="{0D108BD9-81ED-4DB2-BD59-A6C34878D82A}">
                    <a16:rowId xmlns:a16="http://schemas.microsoft.com/office/drawing/2014/main" val="10002"/>
                  </a:ext>
                </a:extLst>
              </a:tr>
              <a:tr h="370840">
                <a:tc>
                  <a:txBody>
                    <a:bodyPr/>
                    <a:lstStyle/>
                    <a:p>
                      <a:r>
                        <a:rPr lang="de-DE" sz="1600" b="1" dirty="0">
                          <a:latin typeface="Century Gothic" panose="020B0502020202020204" pitchFamily="34" charset="0"/>
                        </a:rPr>
                        <a:t>D.3.1</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r>
                        <a:rPr lang="de-DE" sz="1600" b="1" i="1" baseline="0" dirty="0">
                          <a:latin typeface="Century Gothic" panose="020B0502020202020204" pitchFamily="34" charset="0"/>
                        </a:rPr>
                        <a:t>ISA [DE] 500 </a:t>
                      </a:r>
                      <a:r>
                        <a:rPr lang="de-DE" sz="1600" b="0" i="1" baseline="0" dirty="0">
                          <a:latin typeface="Century Gothic" panose="020B0502020202020204" pitchFamily="34" charset="0"/>
                        </a:rPr>
                        <a:t>gilt abweichend von Tz. 3</a:t>
                      </a:r>
                      <a:r>
                        <a:rPr lang="de-DE" sz="1600" b="1" i="1" baseline="0" dirty="0">
                          <a:latin typeface="Century Gothic" panose="020B0502020202020204" pitchFamily="34" charset="0"/>
                        </a:rPr>
                        <a:t> </a:t>
                      </a:r>
                      <a:r>
                        <a:rPr lang="de-DE" sz="1600" i="1" baseline="0" dirty="0">
                          <a:latin typeface="Century Gothic" panose="020B0502020202020204" pitchFamily="34" charset="0"/>
                        </a:rPr>
                        <a:t>erstmals für die Planung von Abschlüssen für Zeiträume, die am oder </a:t>
                      </a:r>
                      <a:r>
                        <a:rPr lang="de-DE" sz="1600" b="1" i="1" baseline="0" dirty="0">
                          <a:latin typeface="Century Gothic" panose="020B0502020202020204" pitchFamily="34" charset="0"/>
                        </a:rPr>
                        <a:t>nach dem 15.12.2021 </a:t>
                      </a:r>
                      <a:r>
                        <a:rPr lang="de-DE" sz="1600" i="1" baseline="0" dirty="0">
                          <a:latin typeface="Century Gothic" panose="020B0502020202020204" pitchFamily="34" charset="0"/>
                        </a:rPr>
                        <a:t>beginnen, mit der Ausnahme von Rumpf-geschäftsjahren, die vor dem 31.12.2022 enden. Eine freiwillige vorzeitige Anwendung ist </a:t>
                      </a:r>
                      <a:r>
                        <a:rPr lang="de-DE" sz="1600" b="1" i="1" baseline="0" dirty="0">
                          <a:latin typeface="Century Gothic" panose="020B0502020202020204" pitchFamily="34" charset="0"/>
                        </a:rPr>
                        <a:t>nicht </a:t>
                      </a:r>
                      <a:r>
                        <a:rPr lang="de-DE" sz="1600" i="1" baseline="0" dirty="0">
                          <a:latin typeface="Century Gothic" panose="020B0502020202020204" pitchFamily="34" charset="0"/>
                        </a:rPr>
                        <a:t>zulässig“.</a:t>
                      </a:r>
                      <a:endParaRPr lang="de-DE" sz="1600" b="1" dirty="0">
                        <a:latin typeface="Century Gothic" panose="020B050202020202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just"/>
                      <a:r>
                        <a:rPr lang="de-DE" sz="1600" b="1" i="1" baseline="0" dirty="0">
                          <a:latin typeface="Century Gothic" panose="020B0502020202020204" pitchFamily="34" charset="0"/>
                        </a:rPr>
                        <a:t>ISA [DE] 500 </a:t>
                      </a:r>
                      <a:r>
                        <a:rPr lang="de-DE" sz="1600" b="0" i="1" baseline="0" dirty="0">
                          <a:latin typeface="Century Gothic" panose="020B0502020202020204" pitchFamily="34" charset="0"/>
                        </a:rPr>
                        <a:t>gilt abweichend von Tz. 3</a:t>
                      </a:r>
                      <a:r>
                        <a:rPr lang="de-DE" sz="1600" b="1" i="1" baseline="0" dirty="0">
                          <a:latin typeface="Century Gothic" panose="020B0502020202020204" pitchFamily="34" charset="0"/>
                        </a:rPr>
                        <a:t> </a:t>
                      </a:r>
                      <a:r>
                        <a:rPr lang="de-DE" sz="1600" i="1" baseline="0" dirty="0">
                          <a:latin typeface="Century Gothic" panose="020B0502020202020204" pitchFamily="34" charset="0"/>
                        </a:rPr>
                        <a:t>erstmals für die Planung von Abschlüssen für Zeiträume, die am oder </a:t>
                      </a:r>
                      <a:r>
                        <a:rPr lang="de-DE" sz="1600" b="1" i="1" baseline="0" dirty="0">
                          <a:latin typeface="Century Gothic" panose="020B0502020202020204" pitchFamily="34" charset="0"/>
                        </a:rPr>
                        <a:t>nach dem 15.12.2021 </a:t>
                      </a:r>
                      <a:r>
                        <a:rPr lang="de-DE" sz="1600" i="1" baseline="0" dirty="0">
                          <a:latin typeface="Century Gothic" panose="020B0502020202020204" pitchFamily="34" charset="0"/>
                        </a:rPr>
                        <a:t>beginnen, mit der Ausnahme von Rumpf-geschäftsjahren, die vor dem 31.12.2022 enden. Eine freiwillige vorzeitige Anwendung ist </a:t>
                      </a:r>
                      <a:r>
                        <a:rPr lang="de-DE" sz="1600" b="1" i="1" baseline="0" dirty="0">
                          <a:latin typeface="Century Gothic" panose="020B0502020202020204" pitchFamily="34" charset="0"/>
                        </a:rPr>
                        <a:t>nicht </a:t>
                      </a:r>
                      <a:r>
                        <a:rPr lang="de-DE" sz="1600" i="1" baseline="0" dirty="0">
                          <a:latin typeface="Century Gothic" panose="020B0502020202020204" pitchFamily="34" charset="0"/>
                        </a:rPr>
                        <a:t>zulässig“.</a:t>
                      </a:r>
                      <a:endParaRPr lang="de-DE" sz="1600" i="1" dirty="0">
                        <a:latin typeface="Century Gothic" panose="020B0502020202020204" pitchFamily="34" charset="0"/>
                      </a:endParaRPr>
                    </a:p>
                  </a:txBody>
                  <a:tcPr/>
                </a:tc>
                <a:extLst>
                  <a:ext uri="{0D108BD9-81ED-4DB2-BD59-A6C34878D82A}">
                    <a16:rowId xmlns:a16="http://schemas.microsoft.com/office/drawing/2014/main" val="10003"/>
                  </a:ext>
                </a:extLst>
              </a:tr>
            </a:tbl>
          </a:graphicData>
        </a:graphic>
      </p:graphicFrame>
      <p:sp>
        <p:nvSpPr>
          <p:cNvPr id="12" name="Ellipse 11">
            <a:extLst>
              <a:ext uri="{FF2B5EF4-FFF2-40B4-BE49-F238E27FC236}">
                <a16:creationId xmlns:a16="http://schemas.microsoft.com/office/drawing/2014/main" id="{24F84EB7-74F5-4C34-B1D3-88B4BEF6476D}"/>
              </a:ext>
            </a:extLst>
          </p:cNvPr>
          <p:cNvSpPr/>
          <p:nvPr/>
        </p:nvSpPr>
        <p:spPr>
          <a:xfrm>
            <a:off x="1271463" y="2881957"/>
            <a:ext cx="455421" cy="33102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latin typeface="Century Gothic" panose="020B0502020202020204" pitchFamily="34" charset="0"/>
            </a:endParaRPr>
          </a:p>
        </p:txBody>
      </p:sp>
      <p:cxnSp>
        <p:nvCxnSpPr>
          <p:cNvPr id="13" name="Gerade Verbindung mit Pfeil 12">
            <a:extLst>
              <a:ext uri="{FF2B5EF4-FFF2-40B4-BE49-F238E27FC236}">
                <a16:creationId xmlns:a16="http://schemas.microsoft.com/office/drawing/2014/main" id="{29FD57AA-E530-429E-940C-B732A1408FF3}"/>
              </a:ext>
            </a:extLst>
          </p:cNvPr>
          <p:cNvCxnSpPr>
            <a:cxnSpLocks/>
            <a:stCxn id="12" idx="7"/>
            <a:endCxn id="14" idx="1"/>
          </p:cNvCxnSpPr>
          <p:nvPr/>
        </p:nvCxnSpPr>
        <p:spPr>
          <a:xfrm flipV="1">
            <a:off x="1660189" y="1681177"/>
            <a:ext cx="1735387" cy="1249257"/>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3BBF00F4-F332-45CE-AD3F-3CEA51DB6DCC}"/>
              </a:ext>
            </a:extLst>
          </p:cNvPr>
          <p:cNvSpPr txBox="1"/>
          <p:nvPr/>
        </p:nvSpPr>
        <p:spPr>
          <a:xfrm>
            <a:off x="3395576" y="1511900"/>
            <a:ext cx="8461062" cy="338554"/>
          </a:xfrm>
          <a:prstGeom prst="rect">
            <a:avLst/>
          </a:prstGeom>
          <a:noFill/>
        </p:spPr>
        <p:txBody>
          <a:bodyPr wrap="square" rtlCol="0">
            <a:spAutoFit/>
          </a:bodyPr>
          <a:lstStyle/>
          <a:p>
            <a:r>
              <a:rPr lang="de-DE" sz="1600" b="1" dirty="0">
                <a:latin typeface="Century Gothic" panose="020B0502020202020204" pitchFamily="34" charset="0"/>
              </a:rPr>
              <a:t>Textziffer aus Original-Standard mit übersetztem Original-Text</a:t>
            </a:r>
          </a:p>
        </p:txBody>
      </p:sp>
      <p:sp>
        <p:nvSpPr>
          <p:cNvPr id="15" name="Ellipse 14">
            <a:extLst>
              <a:ext uri="{FF2B5EF4-FFF2-40B4-BE49-F238E27FC236}">
                <a16:creationId xmlns:a16="http://schemas.microsoft.com/office/drawing/2014/main" id="{965FFC68-79F1-4A9C-A4C6-158C64383104}"/>
              </a:ext>
            </a:extLst>
          </p:cNvPr>
          <p:cNvSpPr/>
          <p:nvPr/>
        </p:nvSpPr>
        <p:spPr>
          <a:xfrm>
            <a:off x="983432" y="3420579"/>
            <a:ext cx="743453" cy="40703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latin typeface="Century Gothic" panose="020B0502020202020204" pitchFamily="34" charset="0"/>
            </a:endParaRPr>
          </a:p>
        </p:txBody>
      </p:sp>
      <p:sp>
        <p:nvSpPr>
          <p:cNvPr id="18" name="Textfeld 17">
            <a:extLst>
              <a:ext uri="{FF2B5EF4-FFF2-40B4-BE49-F238E27FC236}">
                <a16:creationId xmlns:a16="http://schemas.microsoft.com/office/drawing/2014/main" id="{5761B92C-D511-4F95-B0BE-F08A1E846514}"/>
              </a:ext>
            </a:extLst>
          </p:cNvPr>
          <p:cNvSpPr txBox="1"/>
          <p:nvPr/>
        </p:nvSpPr>
        <p:spPr>
          <a:xfrm>
            <a:off x="2412876" y="4725144"/>
            <a:ext cx="9227738" cy="1077218"/>
          </a:xfrm>
          <a:prstGeom prst="rect">
            <a:avLst/>
          </a:prstGeom>
          <a:noFill/>
        </p:spPr>
        <p:txBody>
          <a:bodyPr wrap="square" rtlCol="0">
            <a:spAutoFit/>
          </a:bodyPr>
          <a:lstStyle/>
          <a:p>
            <a:r>
              <a:rPr lang="de-DE" sz="1600" b="1" dirty="0">
                <a:solidFill>
                  <a:srgbClr val="FF0000"/>
                </a:solidFill>
                <a:latin typeface="Century Gothic" panose="020B0502020202020204" pitchFamily="34" charset="0"/>
              </a:rPr>
              <a:t>Modifizierung der Textziffer 3 durch das IDW, kenntlich gemacht durch eine Textziffer nach dem Muster: </a:t>
            </a:r>
          </a:p>
          <a:p>
            <a:r>
              <a:rPr lang="de-DE" sz="1600" b="1" dirty="0">
                <a:solidFill>
                  <a:srgbClr val="FF0000"/>
                </a:solidFill>
                <a:latin typeface="Century Gothic" panose="020B0502020202020204" pitchFamily="34" charset="0"/>
              </a:rPr>
              <a:t>D.[Original-Tz].[Nummerierung der Modifizierungen der Original-Tz]</a:t>
            </a:r>
          </a:p>
          <a:p>
            <a:pPr defTabSz="1162050"/>
            <a:r>
              <a:rPr lang="de-DE" sz="1600" b="1" dirty="0">
                <a:solidFill>
                  <a:srgbClr val="FF0000"/>
                </a:solidFill>
                <a:latin typeface="Century Gothic" panose="020B0502020202020204" pitchFamily="34" charset="0"/>
              </a:rPr>
              <a:t>D.                   3.1</a:t>
            </a:r>
          </a:p>
        </p:txBody>
      </p:sp>
      <p:cxnSp>
        <p:nvCxnSpPr>
          <p:cNvPr id="19" name="Gerade Verbindung mit Pfeil 18">
            <a:extLst>
              <a:ext uri="{FF2B5EF4-FFF2-40B4-BE49-F238E27FC236}">
                <a16:creationId xmlns:a16="http://schemas.microsoft.com/office/drawing/2014/main" id="{0C2C9BC9-A926-4534-A5DC-06F7FA21F37E}"/>
              </a:ext>
            </a:extLst>
          </p:cNvPr>
          <p:cNvCxnSpPr>
            <a:cxnSpLocks/>
            <a:stCxn id="12" idx="4"/>
          </p:cNvCxnSpPr>
          <p:nvPr/>
        </p:nvCxnSpPr>
        <p:spPr>
          <a:xfrm flipH="1">
            <a:off x="1381604" y="3212977"/>
            <a:ext cx="117570" cy="211905"/>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5" name="Verbinder: gewinkelt 4">
            <a:extLst>
              <a:ext uri="{FF2B5EF4-FFF2-40B4-BE49-F238E27FC236}">
                <a16:creationId xmlns:a16="http://schemas.microsoft.com/office/drawing/2014/main" id="{C1F3B713-3C8F-4584-A920-D4A1727A4C7B}"/>
              </a:ext>
            </a:extLst>
          </p:cNvPr>
          <p:cNvCxnSpPr>
            <a:cxnSpLocks/>
            <a:stCxn id="15" idx="4"/>
            <a:endCxn id="18" idx="1"/>
          </p:cNvCxnSpPr>
          <p:nvPr/>
        </p:nvCxnSpPr>
        <p:spPr>
          <a:xfrm rot="16200000" flipH="1">
            <a:off x="1165948" y="4016824"/>
            <a:ext cx="1436139" cy="1057717"/>
          </a:xfrm>
          <a:prstGeom prst="bent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451665"/>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2">
            <a:extLst>
              <a:ext uri="{FF2B5EF4-FFF2-40B4-BE49-F238E27FC236}">
                <a16:creationId xmlns:a16="http://schemas.microsoft.com/office/drawing/2014/main" id="{96B64861-1A24-4ACE-8D9B-759C315DBFC0}"/>
              </a:ext>
            </a:extLst>
          </p:cNvPr>
          <p:cNvSpPr txBox="1">
            <a:spLocks/>
          </p:cNvSpPr>
          <p:nvPr/>
        </p:nvSpPr>
        <p:spPr bwMode="auto">
          <a:xfrm>
            <a:off x="925513" y="944910"/>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1.3.8 GoA 2024: Welche Verlautbarungen bilden die neuen GoA?</a:t>
            </a:r>
            <a:endParaRPr lang="de-DE" altLang="de-DE" sz="1800" b="1" dirty="0">
              <a:solidFill>
                <a:srgbClr val="00B0F0"/>
              </a:solidFill>
              <a:latin typeface="Century Gothic" panose="020B0502020202020204" pitchFamily="34" charset="0"/>
            </a:endParaRPr>
          </a:p>
        </p:txBody>
      </p:sp>
      <p:sp>
        <p:nvSpPr>
          <p:cNvPr id="8" name="Textfeld 4">
            <a:extLst>
              <a:ext uri="{FF2B5EF4-FFF2-40B4-BE49-F238E27FC236}">
                <a16:creationId xmlns:a16="http://schemas.microsoft.com/office/drawing/2014/main" id="{A850B603-BAF6-41CE-99E3-62DCD3746D9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1: Grundlagen der Facharbeit und der Berufsorganisation</a:t>
            </a:r>
          </a:p>
        </p:txBody>
      </p:sp>
      <p:sp>
        <p:nvSpPr>
          <p:cNvPr id="2" name="Rectangle 2">
            <a:extLst>
              <a:ext uri="{FF2B5EF4-FFF2-40B4-BE49-F238E27FC236}">
                <a16:creationId xmlns:a16="http://schemas.microsoft.com/office/drawing/2014/main" id="{43FFC03C-D5C5-4EC6-BA27-7BEE59A2CE81}"/>
              </a:ext>
            </a:extLst>
          </p:cNvPr>
          <p:cNvSpPr>
            <a:spLocks noChangeArrowheads="1"/>
          </p:cNvSpPr>
          <p:nvPr/>
        </p:nvSpPr>
        <p:spPr bwMode="auto">
          <a:xfrm>
            <a:off x="1847528" y="1453857"/>
            <a:ext cx="1670462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graphicFrame>
        <p:nvGraphicFramePr>
          <p:cNvPr id="3" name="Tabelle 2">
            <a:extLst>
              <a:ext uri="{FF2B5EF4-FFF2-40B4-BE49-F238E27FC236}">
                <a16:creationId xmlns:a16="http://schemas.microsoft.com/office/drawing/2014/main" id="{C91F8722-E157-43D3-BDEA-7C3CD08084C7}"/>
              </a:ext>
            </a:extLst>
          </p:cNvPr>
          <p:cNvGraphicFramePr>
            <a:graphicFrameLocks noGrp="1"/>
          </p:cNvGraphicFramePr>
          <p:nvPr>
            <p:extLst>
              <p:ext uri="{D42A27DB-BD31-4B8C-83A1-F6EECF244321}">
                <p14:modId xmlns:p14="http://schemas.microsoft.com/office/powerpoint/2010/main" val="2817081713"/>
              </p:ext>
            </p:extLst>
          </p:nvPr>
        </p:nvGraphicFramePr>
        <p:xfrm>
          <a:off x="925513" y="1291239"/>
          <a:ext cx="10643095" cy="4946073"/>
        </p:xfrm>
        <a:graphic>
          <a:graphicData uri="http://schemas.openxmlformats.org/drawingml/2006/table">
            <a:tbl>
              <a:tblPr firstRow="1" firstCol="1" bandRow="1">
                <a:tableStyleId>{5C22544A-7EE6-4342-B048-85BDC9FD1C3A}</a:tableStyleId>
              </a:tblPr>
              <a:tblGrid>
                <a:gridCol w="534751">
                  <a:extLst>
                    <a:ext uri="{9D8B030D-6E8A-4147-A177-3AD203B41FA5}">
                      <a16:colId xmlns:a16="http://schemas.microsoft.com/office/drawing/2014/main" val="613599631"/>
                    </a:ext>
                  </a:extLst>
                </a:gridCol>
                <a:gridCol w="498299">
                  <a:extLst>
                    <a:ext uri="{9D8B030D-6E8A-4147-A177-3AD203B41FA5}">
                      <a16:colId xmlns:a16="http://schemas.microsoft.com/office/drawing/2014/main" val="1696805393"/>
                    </a:ext>
                  </a:extLst>
                </a:gridCol>
                <a:gridCol w="604217">
                  <a:extLst>
                    <a:ext uri="{9D8B030D-6E8A-4147-A177-3AD203B41FA5}">
                      <a16:colId xmlns:a16="http://schemas.microsoft.com/office/drawing/2014/main" val="2237202204"/>
                    </a:ext>
                  </a:extLst>
                </a:gridCol>
                <a:gridCol w="1342799">
                  <a:extLst>
                    <a:ext uri="{9D8B030D-6E8A-4147-A177-3AD203B41FA5}">
                      <a16:colId xmlns:a16="http://schemas.microsoft.com/office/drawing/2014/main" val="1425613420"/>
                    </a:ext>
                  </a:extLst>
                </a:gridCol>
                <a:gridCol w="851448">
                  <a:extLst>
                    <a:ext uri="{9D8B030D-6E8A-4147-A177-3AD203B41FA5}">
                      <a16:colId xmlns:a16="http://schemas.microsoft.com/office/drawing/2014/main" val="3959205990"/>
                    </a:ext>
                  </a:extLst>
                </a:gridCol>
                <a:gridCol w="6811581">
                  <a:extLst>
                    <a:ext uri="{9D8B030D-6E8A-4147-A177-3AD203B41FA5}">
                      <a16:colId xmlns:a16="http://schemas.microsoft.com/office/drawing/2014/main" val="1140827987"/>
                    </a:ext>
                  </a:extLst>
                </a:gridCol>
              </a:tblGrid>
              <a:tr h="160445">
                <a:tc gridSpan="4">
                  <a:txBody>
                    <a:bodyPr/>
                    <a:lstStyle/>
                    <a:p>
                      <a:pPr>
                        <a:spcAft>
                          <a:spcPts val="0"/>
                        </a:spcAft>
                      </a:pPr>
                      <a:r>
                        <a:rPr lang="de-DE" sz="1250" dirty="0">
                          <a:effectLst/>
                          <a:latin typeface="Century Gothic" panose="020B0502020202020204" pitchFamily="34" charset="0"/>
                        </a:rPr>
                        <a:t> </a:t>
                      </a:r>
                    </a:p>
                  </a:txBody>
                  <a:tcPr marL="44891" marR="44891" marT="35331" marB="35331">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hMerge="1">
                  <a:txBody>
                    <a:bodyPr/>
                    <a:lstStyle/>
                    <a:p>
                      <a:endParaRPr lang="de-DE"/>
                    </a:p>
                  </a:txBody>
                  <a:tcPr/>
                </a:tc>
                <a:tc hMerge="1">
                  <a:txBody>
                    <a:bodyPr/>
                    <a:lstStyle/>
                    <a:p>
                      <a:endParaRPr lang="de-DE"/>
                    </a:p>
                  </a:txBody>
                  <a:tcPr/>
                </a:tc>
                <a:tc hMerge="1">
                  <a:txBody>
                    <a:bodyPr/>
                    <a:lstStyle/>
                    <a:p>
                      <a:endParaRPr lang="de-DE"/>
                    </a:p>
                  </a:txBody>
                  <a:tcPr/>
                </a:tc>
                <a:tc gridSpan="2">
                  <a:txBody>
                    <a:bodyPr/>
                    <a:lstStyle/>
                    <a:p>
                      <a:pPr>
                        <a:spcAft>
                          <a:spcPts val="0"/>
                        </a:spcAft>
                      </a:pPr>
                      <a:r>
                        <a:rPr lang="de-DE" sz="1250" dirty="0">
                          <a:effectLst/>
                          <a:latin typeface="Century Gothic" panose="020B0502020202020204" pitchFamily="34" charset="0"/>
                        </a:rPr>
                        <a:t>Nachrichtlich: </a:t>
                      </a:r>
                    </a:p>
                  </a:txBody>
                  <a:tcPr marL="44891" marR="44891" marT="35331" marB="3533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hMerge="1">
                  <a:txBody>
                    <a:bodyPr/>
                    <a:lstStyle/>
                    <a:p>
                      <a:endParaRPr lang="de-DE"/>
                    </a:p>
                  </a:txBody>
                  <a:tcPr/>
                </a:tc>
                <a:extLst>
                  <a:ext uri="{0D108BD9-81ED-4DB2-BD59-A6C34878D82A}">
                    <a16:rowId xmlns:a16="http://schemas.microsoft.com/office/drawing/2014/main" val="2454683334"/>
                  </a:ext>
                </a:extLst>
              </a:tr>
              <a:tr h="973263">
                <a:tc>
                  <a:txBody>
                    <a:bodyPr/>
                    <a:lstStyle/>
                    <a:p>
                      <a:pPr marL="71755" marR="71755" algn="l">
                        <a:spcAft>
                          <a:spcPts val="0"/>
                        </a:spcAft>
                      </a:pPr>
                      <a:r>
                        <a:rPr lang="de-DE" sz="1250" dirty="0">
                          <a:effectLst/>
                          <a:latin typeface="Century Gothic" panose="020B0502020202020204" pitchFamily="34" charset="0"/>
                        </a:rPr>
                        <a:t>Gruppe</a:t>
                      </a:r>
                    </a:p>
                  </a:txBody>
                  <a:tcPr marL="44891" marR="44891" marT="35331" marB="35331"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71755" marR="71755" algn="l">
                        <a:spcAft>
                          <a:spcPts val="0"/>
                        </a:spcAft>
                      </a:pPr>
                      <a:r>
                        <a:rPr lang="de-DE" sz="1250" dirty="0">
                          <a:effectLst/>
                          <a:latin typeface="Century Gothic" panose="020B0502020202020204" pitchFamily="34" charset="0"/>
                        </a:rPr>
                        <a:t>Anzahl</a:t>
                      </a:r>
                    </a:p>
                  </a:txBody>
                  <a:tcPr marL="44891" marR="44891" marT="35331" marB="35331"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71755" marR="71755" algn="l">
                        <a:spcAft>
                          <a:spcPts val="0"/>
                        </a:spcAft>
                      </a:pPr>
                      <a:r>
                        <a:rPr lang="de-DE" sz="1250" dirty="0">
                          <a:effectLst/>
                          <a:latin typeface="Century Gothic" panose="020B0502020202020204" pitchFamily="34" charset="0"/>
                        </a:rPr>
                        <a:t>Geltungs-bereich</a:t>
                      </a:r>
                    </a:p>
                  </a:txBody>
                  <a:tcPr marL="44891" marR="44891" marT="35331" marB="35331"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71755" marR="71755" algn="ctr">
                        <a:spcAft>
                          <a:spcPts val="0"/>
                        </a:spcAft>
                      </a:pPr>
                      <a:r>
                        <a:rPr lang="de-DE" sz="1250" dirty="0">
                          <a:effectLst/>
                          <a:latin typeface="Century Gothic" panose="020B0502020202020204" pitchFamily="34" charset="0"/>
                        </a:rPr>
                        <a:t>Anpassungen</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spcAft>
                          <a:spcPts val="0"/>
                        </a:spcAft>
                      </a:pPr>
                      <a:r>
                        <a:rPr lang="de-DE" sz="1250" dirty="0">
                          <a:effectLst/>
                          <a:latin typeface="Century Gothic" panose="020B0502020202020204" pitchFamily="34" charset="0"/>
                        </a:rPr>
                        <a:t>Basis</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spcAft>
                          <a:spcPts val="0"/>
                        </a:spcAft>
                      </a:pPr>
                      <a:r>
                        <a:rPr lang="de-DE" sz="1250" dirty="0">
                          <a:effectLst/>
                          <a:latin typeface="Century Gothic" panose="020B0502020202020204" pitchFamily="34" charset="0"/>
                        </a:rPr>
                        <a:t>Nationale Anpassungen</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37436330"/>
                  </a:ext>
                </a:extLst>
              </a:tr>
              <a:tr h="609360">
                <a:tc>
                  <a:txBody>
                    <a:bodyPr/>
                    <a:lstStyle/>
                    <a:p>
                      <a:pPr algn="ctr">
                        <a:spcAft>
                          <a:spcPts val="0"/>
                        </a:spcAft>
                      </a:pPr>
                      <a:r>
                        <a:rPr lang="de-DE" sz="1250" dirty="0">
                          <a:effectLst/>
                          <a:latin typeface="Century Gothic" panose="020B0502020202020204" pitchFamily="34" charset="0"/>
                        </a:rPr>
                        <a:t>I</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spcAft>
                          <a:spcPts val="0"/>
                        </a:spcAft>
                      </a:pPr>
                      <a:r>
                        <a:rPr lang="de-DE" sz="1250" dirty="0">
                          <a:effectLst/>
                          <a:latin typeface="Century Gothic" panose="020B0502020202020204" pitchFamily="34" charset="0"/>
                        </a:rPr>
                        <a:t>26</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de-DE" sz="1250" dirty="0">
                          <a:effectLst/>
                          <a:latin typeface="Century Gothic" panose="020B0502020202020204" pitchFamily="34" charset="0"/>
                        </a:rPr>
                        <a:t>JA</a:t>
                      </a:r>
                    </a:p>
                    <a:p>
                      <a:pPr algn="ctr">
                        <a:spcAft>
                          <a:spcPts val="0"/>
                        </a:spcAft>
                      </a:pPr>
                      <a:r>
                        <a:rPr lang="de-DE" sz="1250" dirty="0">
                          <a:effectLst/>
                          <a:latin typeface="Century Gothic" panose="020B0502020202020204" pitchFamily="34" charset="0"/>
                        </a:rPr>
                        <a:t>KA</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de-DE" sz="1250" dirty="0">
                          <a:effectLst/>
                          <a:latin typeface="Century Gothic" panose="020B0502020202020204" pitchFamily="34" charset="0"/>
                        </a:rPr>
                        <a:t>ISA [DE]</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de-DE" sz="1250">
                          <a:effectLst/>
                          <a:latin typeface="Century Gothic" panose="020B0502020202020204" pitchFamily="34" charset="0"/>
                        </a:rPr>
                        <a:t>ISA</a:t>
                      </a:r>
                    </a:p>
                    <a:p>
                      <a:pPr algn="ctr">
                        <a:spcAft>
                          <a:spcPts val="0"/>
                        </a:spcAft>
                      </a:pPr>
                      <a:r>
                        <a:rPr lang="de-DE" sz="1250">
                          <a:effectLst/>
                          <a:latin typeface="Century Gothic" panose="020B0502020202020204" pitchFamily="34" charset="0"/>
                        </a:rPr>
                        <a:t>(IAASB)</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de-DE" sz="1250" b="1" dirty="0">
                          <a:solidFill>
                            <a:srgbClr val="00B0F0"/>
                          </a:solidFill>
                          <a:effectLst/>
                          <a:latin typeface="Century Gothic" panose="020B0502020202020204" pitchFamily="34" charset="0"/>
                        </a:rPr>
                        <a:t>Inhaltliche</a:t>
                      </a:r>
                      <a:r>
                        <a:rPr lang="de-DE" sz="1250" dirty="0">
                          <a:effectLst/>
                          <a:latin typeface="Century Gothic" panose="020B0502020202020204" pitchFamily="34" charset="0"/>
                        </a:rPr>
                        <a:t> Anpassungen an die deutschen Normen (z. B. HGB), ausgehend von den ISA:</a:t>
                      </a:r>
                    </a:p>
                    <a:p>
                      <a:pPr>
                        <a:spcAft>
                          <a:spcPts val="0"/>
                        </a:spcAft>
                      </a:pPr>
                      <a:r>
                        <a:rPr lang="de-DE" sz="1250" b="1" dirty="0">
                          <a:solidFill>
                            <a:srgbClr val="FF0000"/>
                          </a:solidFill>
                          <a:effectLst/>
                          <a:latin typeface="Century Gothic" panose="020B0502020202020204" pitchFamily="34" charset="0"/>
                        </a:rPr>
                        <a:t>D-Kennziffern</a:t>
                      </a:r>
                      <a:r>
                        <a:rPr lang="de-DE" sz="1250" dirty="0">
                          <a:effectLst/>
                          <a:latin typeface="Century Gothic" panose="020B0502020202020204" pitchFamily="34" charset="0"/>
                        </a:rPr>
                        <a:t>:</a:t>
                      </a:r>
                    </a:p>
                    <a:p>
                      <a:pPr marL="271463" lvl="1" indent="-271463">
                        <a:spcAft>
                          <a:spcPts val="0"/>
                        </a:spcAft>
                        <a:buFont typeface="Courier New" panose="02070309020205020404" pitchFamily="49" charset="0"/>
                        <a:buChar char="o"/>
                      </a:pPr>
                      <a:r>
                        <a:rPr lang="de-DE" sz="1250" dirty="0">
                          <a:effectLst/>
                          <a:latin typeface="Century Gothic" panose="020B0502020202020204" pitchFamily="34" charset="0"/>
                        </a:rPr>
                        <a:t>Add-on</a:t>
                      </a:r>
                    </a:p>
                    <a:p>
                      <a:pPr marL="271463" lvl="1" indent="-271463">
                        <a:spcAft>
                          <a:spcPts val="0"/>
                        </a:spcAft>
                        <a:buFont typeface="Courier New" panose="02070309020205020404" pitchFamily="49" charset="0"/>
                        <a:buChar char="o"/>
                      </a:pPr>
                      <a:r>
                        <a:rPr lang="de-DE" sz="1250" dirty="0">
                          <a:effectLst/>
                          <a:latin typeface="Century Gothic" panose="020B0502020202020204" pitchFamily="34" charset="0"/>
                        </a:rPr>
                        <a:t>Carve-out</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6701799"/>
                  </a:ext>
                </a:extLst>
              </a:tr>
              <a:tr h="792837">
                <a:tc>
                  <a:txBody>
                    <a:bodyPr/>
                    <a:lstStyle/>
                    <a:p>
                      <a:pPr algn="ctr">
                        <a:spcAft>
                          <a:spcPts val="0"/>
                        </a:spcAft>
                      </a:pPr>
                      <a:r>
                        <a:rPr lang="de-DE" sz="1250" dirty="0">
                          <a:effectLst/>
                          <a:latin typeface="Century Gothic" panose="020B0502020202020204" pitchFamily="34" charset="0"/>
                        </a:rPr>
                        <a:t>II</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spcAft>
                          <a:spcPts val="0"/>
                        </a:spcAft>
                      </a:pPr>
                      <a:r>
                        <a:rPr lang="de-DE" sz="1250" dirty="0">
                          <a:effectLst/>
                          <a:latin typeface="Century Gothic" panose="020B0502020202020204" pitchFamily="34" charset="0"/>
                        </a:rPr>
                        <a:t>12</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de-DE" sz="1250">
                          <a:effectLst/>
                          <a:latin typeface="Century Gothic" panose="020B0502020202020204" pitchFamily="34" charset="0"/>
                        </a:rPr>
                        <a:t>JA</a:t>
                      </a:r>
                    </a:p>
                    <a:p>
                      <a:pPr algn="ctr">
                        <a:spcAft>
                          <a:spcPts val="0"/>
                        </a:spcAft>
                      </a:pPr>
                      <a:r>
                        <a:rPr lang="de-DE" sz="1250">
                          <a:effectLst/>
                          <a:latin typeface="Century Gothic" panose="020B0502020202020204" pitchFamily="34" charset="0"/>
                        </a:rPr>
                        <a:t>KA</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de-DE" sz="1250" dirty="0">
                          <a:effectLst/>
                          <a:latin typeface="Century Gothic" panose="020B0502020202020204" pitchFamily="34" charset="0"/>
                        </a:rPr>
                        <a:t>IDW PS n.F. (10.2021 – 02.2022)</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de-DE" sz="1250" dirty="0">
                          <a:effectLst/>
                          <a:latin typeface="Century Gothic" panose="020B0502020202020204" pitchFamily="34" charset="0"/>
                        </a:rPr>
                        <a:t>IDW PS</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de-DE" sz="1250" b="1" dirty="0">
                          <a:solidFill>
                            <a:srgbClr val="00B0F0"/>
                          </a:solidFill>
                          <a:effectLst/>
                          <a:latin typeface="Century Gothic" panose="020B0502020202020204" pitchFamily="34" charset="0"/>
                        </a:rPr>
                        <a:t>Weitreichende</a:t>
                      </a:r>
                      <a:r>
                        <a:rPr lang="de-DE" sz="1250" dirty="0">
                          <a:effectLst/>
                          <a:latin typeface="Century Gothic" panose="020B0502020202020204" pitchFamily="34" charset="0"/>
                        </a:rPr>
                        <a:t> </a:t>
                      </a:r>
                      <a:r>
                        <a:rPr lang="de-DE" sz="1250" b="1" dirty="0">
                          <a:solidFill>
                            <a:srgbClr val="00B0F0"/>
                          </a:solidFill>
                          <a:effectLst/>
                          <a:latin typeface="Century Gothic" panose="020B0502020202020204" pitchFamily="34" charset="0"/>
                        </a:rPr>
                        <a:t>formale</a:t>
                      </a:r>
                      <a:r>
                        <a:rPr lang="de-DE" sz="1250" dirty="0">
                          <a:effectLst/>
                          <a:latin typeface="Century Gothic" panose="020B0502020202020204" pitchFamily="34" charset="0"/>
                        </a:rPr>
                        <a:t> Anpassung an die Standardgliederung der ISA (IAASB), entsprechend dem Clarity-Projekt, insbesondere </a:t>
                      </a:r>
                      <a:r>
                        <a:rPr lang="de-DE" sz="1250" b="1" dirty="0">
                          <a:solidFill>
                            <a:srgbClr val="FF0000"/>
                          </a:solidFill>
                          <a:effectLst/>
                          <a:latin typeface="Century Gothic" panose="020B0502020202020204" pitchFamily="34" charset="0"/>
                        </a:rPr>
                        <a:t>Ergänzung</a:t>
                      </a:r>
                      <a:r>
                        <a:rPr lang="de-DE" sz="1250" dirty="0">
                          <a:effectLst/>
                          <a:latin typeface="Century Gothic" panose="020B0502020202020204" pitchFamily="34" charset="0"/>
                        </a:rPr>
                        <a:t> </a:t>
                      </a:r>
                      <a:r>
                        <a:rPr lang="de-DE" sz="1250" b="1" dirty="0">
                          <a:solidFill>
                            <a:srgbClr val="FF0000"/>
                          </a:solidFill>
                          <a:effectLst/>
                          <a:latin typeface="Century Gothic" panose="020B0502020202020204" pitchFamily="34" charset="0"/>
                        </a:rPr>
                        <a:t>der</a:t>
                      </a:r>
                      <a:r>
                        <a:rPr lang="de-DE" sz="1250" dirty="0">
                          <a:effectLst/>
                          <a:latin typeface="Century Gothic" panose="020B0502020202020204" pitchFamily="34" charset="0"/>
                        </a:rPr>
                        <a:t> </a:t>
                      </a:r>
                      <a:r>
                        <a:rPr lang="de-DE" sz="1250" b="1" dirty="0">
                          <a:solidFill>
                            <a:srgbClr val="FF0000"/>
                          </a:solidFill>
                          <a:effectLst/>
                          <a:latin typeface="Century Gothic" panose="020B0502020202020204" pitchFamily="34" charset="0"/>
                        </a:rPr>
                        <a:t>Anwendungshinweise</a:t>
                      </a:r>
                      <a:r>
                        <a:rPr lang="de-DE" sz="1250" dirty="0">
                          <a:effectLst/>
                          <a:latin typeface="Century Gothic" panose="020B0502020202020204" pitchFamily="34" charset="0"/>
                        </a:rPr>
                        <a:t> zu ausgewählten Textziffern.</a:t>
                      </a:r>
                    </a:p>
                    <a:p>
                      <a:pPr>
                        <a:spcAft>
                          <a:spcPts val="0"/>
                        </a:spcAft>
                      </a:pPr>
                      <a:r>
                        <a:rPr lang="de-DE" sz="1250" dirty="0">
                          <a:effectLst/>
                          <a:latin typeface="Century Gothic" panose="020B0502020202020204" pitchFamily="34" charset="0"/>
                        </a:rPr>
                        <a:t>Geringe inhaltliche Anpassungen innerhalb der IDW PS, z. B. Anpassungen an das </a:t>
                      </a:r>
                      <a:r>
                        <a:rPr lang="de-DE" sz="1250" dirty="0" err="1">
                          <a:effectLst/>
                          <a:latin typeface="Century Gothic" panose="020B0502020202020204" pitchFamily="34" charset="0"/>
                        </a:rPr>
                        <a:t>FiSG</a:t>
                      </a:r>
                      <a:endParaRPr lang="de-DE" sz="1250" dirty="0">
                        <a:effectLst/>
                        <a:latin typeface="Century Gothic" panose="020B0502020202020204" pitchFamily="34" charset="0"/>
                      </a:endParaRP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4837844"/>
                  </a:ext>
                </a:extLst>
              </a:tr>
              <a:tr h="926759">
                <a:tc>
                  <a:txBody>
                    <a:bodyPr/>
                    <a:lstStyle/>
                    <a:p>
                      <a:pPr algn="ctr">
                        <a:spcAft>
                          <a:spcPts val="0"/>
                        </a:spcAft>
                      </a:pPr>
                      <a:r>
                        <a:rPr lang="de-DE" sz="1250" dirty="0">
                          <a:effectLst/>
                          <a:latin typeface="Century Gothic" panose="020B0502020202020204" pitchFamily="34" charset="0"/>
                        </a:rPr>
                        <a:t>III</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spcAft>
                          <a:spcPts val="0"/>
                        </a:spcAft>
                      </a:pPr>
                      <a:r>
                        <a:rPr lang="de-DE" sz="1250" dirty="0">
                          <a:effectLst/>
                          <a:latin typeface="Century Gothic" panose="020B0502020202020204" pitchFamily="34" charset="0"/>
                        </a:rPr>
                        <a:t>1</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de-DE" sz="1250" dirty="0">
                          <a:effectLst/>
                          <a:latin typeface="Century Gothic" panose="020B0502020202020204" pitchFamily="34" charset="0"/>
                        </a:rPr>
                        <a:t>LB</a:t>
                      </a:r>
                    </a:p>
                    <a:p>
                      <a:pPr algn="ctr">
                        <a:spcAft>
                          <a:spcPts val="0"/>
                        </a:spcAft>
                      </a:pPr>
                      <a:r>
                        <a:rPr lang="de-DE" sz="1250" dirty="0">
                          <a:effectLst/>
                          <a:latin typeface="Century Gothic" panose="020B0502020202020204" pitchFamily="34" charset="0"/>
                        </a:rPr>
                        <a:t>KLB</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de-DE" sz="1250" dirty="0">
                          <a:effectLst/>
                          <a:latin typeface="Century Gothic" panose="020B0502020202020204" pitchFamily="34" charset="0"/>
                        </a:rPr>
                        <a:t>IDW PS 350 n.F. (10.2021 – 02.2022</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de-DE" sz="1250" dirty="0">
                          <a:effectLst/>
                          <a:latin typeface="Century Gothic" panose="020B0502020202020204" pitchFamily="34" charset="0"/>
                        </a:rPr>
                        <a:t>IDW PS 350</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de-DE" sz="1250" b="1" dirty="0">
                          <a:solidFill>
                            <a:srgbClr val="00B0F0"/>
                          </a:solidFill>
                          <a:effectLst/>
                          <a:latin typeface="Century Gothic" panose="020B0502020202020204" pitchFamily="34" charset="0"/>
                        </a:rPr>
                        <a:t>Weitreichende</a:t>
                      </a:r>
                      <a:r>
                        <a:rPr lang="de-DE" sz="1250" dirty="0">
                          <a:effectLst/>
                          <a:latin typeface="Century Gothic" panose="020B0502020202020204" pitchFamily="34" charset="0"/>
                        </a:rPr>
                        <a:t> </a:t>
                      </a:r>
                      <a:r>
                        <a:rPr lang="de-DE" sz="1250" b="1" dirty="0">
                          <a:solidFill>
                            <a:srgbClr val="00B0F0"/>
                          </a:solidFill>
                          <a:effectLst/>
                          <a:latin typeface="Century Gothic" panose="020B0502020202020204" pitchFamily="34" charset="0"/>
                        </a:rPr>
                        <a:t>formale</a:t>
                      </a:r>
                      <a:r>
                        <a:rPr lang="de-DE" sz="1250" dirty="0">
                          <a:effectLst/>
                          <a:latin typeface="Century Gothic" panose="020B0502020202020204" pitchFamily="34" charset="0"/>
                        </a:rPr>
                        <a:t> Anpassung an die Standardgliederung der ISA (IAASB), entsprechend dem Clarity-Projekt, insbesondere </a:t>
                      </a:r>
                      <a:r>
                        <a:rPr lang="de-DE" sz="1250" b="1" dirty="0">
                          <a:solidFill>
                            <a:srgbClr val="FF0000"/>
                          </a:solidFill>
                          <a:effectLst/>
                          <a:latin typeface="Century Gothic" panose="020B0502020202020204" pitchFamily="34" charset="0"/>
                        </a:rPr>
                        <a:t>Ergänzung</a:t>
                      </a:r>
                      <a:r>
                        <a:rPr lang="de-DE" sz="1250" dirty="0">
                          <a:effectLst/>
                          <a:latin typeface="Century Gothic" panose="020B0502020202020204" pitchFamily="34" charset="0"/>
                        </a:rPr>
                        <a:t> </a:t>
                      </a:r>
                      <a:r>
                        <a:rPr lang="de-DE" sz="1250" b="1" dirty="0">
                          <a:solidFill>
                            <a:srgbClr val="FF0000"/>
                          </a:solidFill>
                          <a:effectLst/>
                          <a:latin typeface="Century Gothic" panose="020B0502020202020204" pitchFamily="34" charset="0"/>
                        </a:rPr>
                        <a:t>der</a:t>
                      </a:r>
                      <a:r>
                        <a:rPr lang="de-DE" sz="1250" dirty="0">
                          <a:effectLst/>
                          <a:latin typeface="Century Gothic" panose="020B0502020202020204" pitchFamily="34" charset="0"/>
                        </a:rPr>
                        <a:t> </a:t>
                      </a:r>
                      <a:r>
                        <a:rPr lang="de-DE" sz="1250" b="1" dirty="0">
                          <a:solidFill>
                            <a:srgbClr val="FF0000"/>
                          </a:solidFill>
                          <a:effectLst/>
                          <a:latin typeface="Century Gothic" panose="020B0502020202020204" pitchFamily="34" charset="0"/>
                        </a:rPr>
                        <a:t>Anwendungshinweise</a:t>
                      </a:r>
                      <a:r>
                        <a:rPr lang="de-DE" sz="1250" dirty="0">
                          <a:effectLst/>
                          <a:latin typeface="Century Gothic" panose="020B0502020202020204" pitchFamily="34" charset="0"/>
                        </a:rPr>
                        <a:t> zu ausgewählten Textziffern. Dabei wurden u.a. die vom IDW erarbeiteten Fragen und Antworten zur Prüfung des Lageberichts eingearbeitet.</a:t>
                      </a:r>
                    </a:p>
                    <a:p>
                      <a:pPr>
                        <a:spcAft>
                          <a:spcPts val="0"/>
                        </a:spcAft>
                      </a:pPr>
                      <a:r>
                        <a:rPr lang="de-DE" sz="1250" dirty="0">
                          <a:effectLst/>
                          <a:latin typeface="Century Gothic" panose="020B0502020202020204" pitchFamily="34" charset="0"/>
                        </a:rPr>
                        <a:t>Geringe inhaltliche Anpassungen innerhalb der IDW PS, z. B. Anpassungen an das </a:t>
                      </a:r>
                      <a:r>
                        <a:rPr lang="de-DE" sz="1250" dirty="0" err="1">
                          <a:effectLst/>
                          <a:latin typeface="Century Gothic" panose="020B0502020202020204" pitchFamily="34" charset="0"/>
                        </a:rPr>
                        <a:t>FiSG</a:t>
                      </a:r>
                      <a:endParaRPr lang="de-DE" sz="1250" dirty="0">
                        <a:effectLst/>
                        <a:latin typeface="Century Gothic" panose="020B0502020202020204" pitchFamily="34" charset="0"/>
                      </a:endParaRP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5947743"/>
                  </a:ext>
                </a:extLst>
              </a:tr>
              <a:tr h="519577">
                <a:tc>
                  <a:txBody>
                    <a:bodyPr/>
                    <a:lstStyle/>
                    <a:p>
                      <a:pPr algn="ctr">
                        <a:spcAft>
                          <a:spcPts val="0"/>
                        </a:spcAft>
                      </a:pPr>
                      <a:r>
                        <a:rPr lang="de-DE" sz="1250" dirty="0">
                          <a:effectLst/>
                          <a:latin typeface="Century Gothic" panose="020B0502020202020204" pitchFamily="34" charset="0"/>
                        </a:rPr>
                        <a:t>IV</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spcAft>
                          <a:spcPts val="0"/>
                        </a:spcAft>
                      </a:pPr>
                      <a:r>
                        <a:rPr lang="de-DE" sz="1250" dirty="0">
                          <a:effectLst/>
                          <a:latin typeface="Century Gothic" panose="020B0502020202020204" pitchFamily="34" charset="0"/>
                        </a:rPr>
                        <a:t>1</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de-DE" sz="1250" dirty="0">
                          <a:effectLst/>
                          <a:latin typeface="Century Gothic" panose="020B0502020202020204" pitchFamily="34" charset="0"/>
                        </a:rPr>
                        <a:t>QM in der</a:t>
                      </a:r>
                    </a:p>
                    <a:p>
                      <a:pPr algn="ctr">
                        <a:spcAft>
                          <a:spcPts val="0"/>
                        </a:spcAft>
                      </a:pPr>
                      <a:r>
                        <a:rPr lang="de-DE" sz="1250" dirty="0">
                          <a:effectLst/>
                          <a:latin typeface="Century Gothic" panose="020B0502020202020204" pitchFamily="34" charset="0"/>
                        </a:rPr>
                        <a:t>WP-Praxis</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de-DE" sz="1250" dirty="0">
                          <a:effectLst/>
                          <a:latin typeface="Century Gothic" panose="020B0502020202020204" pitchFamily="34" charset="0"/>
                        </a:rPr>
                        <a:t>IDW QMS 1</a:t>
                      </a:r>
                    </a:p>
                    <a:p>
                      <a:pPr algn="ctr">
                        <a:spcAft>
                          <a:spcPts val="0"/>
                        </a:spcAft>
                      </a:pPr>
                      <a:r>
                        <a:rPr lang="de-DE" sz="1250" dirty="0">
                          <a:effectLst/>
                          <a:latin typeface="Century Gothic" panose="020B0502020202020204" pitchFamily="34" charset="0"/>
                        </a:rPr>
                        <a:t>(12.2021)</a:t>
                      </a:r>
                    </a:p>
                    <a:p>
                      <a:pPr algn="ctr">
                        <a:spcAft>
                          <a:spcPts val="0"/>
                        </a:spcAft>
                      </a:pPr>
                      <a:r>
                        <a:rPr lang="de-DE" sz="1250" dirty="0">
                          <a:effectLst/>
                          <a:latin typeface="Century Gothic" panose="020B0502020202020204" pitchFamily="34" charset="0"/>
                        </a:rPr>
                        <a:t>IDW QMS 2</a:t>
                      </a:r>
                    </a:p>
                    <a:p>
                      <a:pPr algn="ctr">
                        <a:spcAft>
                          <a:spcPts val="0"/>
                        </a:spcAft>
                      </a:pPr>
                      <a:r>
                        <a:rPr lang="de-DE" sz="1250" dirty="0">
                          <a:effectLst/>
                          <a:latin typeface="Century Gothic" panose="020B0502020202020204" pitchFamily="34" charset="0"/>
                        </a:rPr>
                        <a:t>(12.2021)</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de-DE" sz="1250" dirty="0">
                          <a:effectLst/>
                          <a:latin typeface="Century Gothic" panose="020B0502020202020204" pitchFamily="34" charset="0"/>
                        </a:rPr>
                        <a:t>ISQC 1</a:t>
                      </a:r>
                    </a:p>
                    <a:p>
                      <a:pPr algn="ctr">
                        <a:spcAft>
                          <a:spcPts val="0"/>
                        </a:spcAft>
                      </a:pPr>
                      <a:r>
                        <a:rPr lang="de-DE" sz="1250" dirty="0">
                          <a:effectLst/>
                          <a:latin typeface="Century Gothic" panose="020B0502020202020204" pitchFamily="34" charset="0"/>
                        </a:rPr>
                        <a:t>ISA 220</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de-DE" sz="1250" dirty="0">
                          <a:effectLst/>
                          <a:latin typeface="Century Gothic" panose="020B0502020202020204" pitchFamily="34" charset="0"/>
                        </a:rPr>
                        <a:t>Komplett </a:t>
                      </a:r>
                      <a:r>
                        <a:rPr lang="de-DE" sz="1250" b="1" dirty="0">
                          <a:solidFill>
                            <a:srgbClr val="FF0000"/>
                          </a:solidFill>
                          <a:effectLst/>
                          <a:latin typeface="Century Gothic" panose="020B0502020202020204" pitchFamily="34" charset="0"/>
                        </a:rPr>
                        <a:t>neue</a:t>
                      </a:r>
                      <a:r>
                        <a:rPr lang="de-DE" sz="1250" dirty="0">
                          <a:effectLst/>
                          <a:latin typeface="Century Gothic" panose="020B0502020202020204" pitchFamily="34" charset="0"/>
                        </a:rPr>
                        <a:t> </a:t>
                      </a:r>
                      <a:r>
                        <a:rPr lang="de-DE" sz="1250" b="1" dirty="0">
                          <a:solidFill>
                            <a:srgbClr val="FF0000"/>
                          </a:solidFill>
                          <a:effectLst/>
                          <a:latin typeface="Century Gothic" panose="020B0502020202020204" pitchFamily="34" charset="0"/>
                        </a:rPr>
                        <a:t>Struktur</a:t>
                      </a:r>
                      <a:r>
                        <a:rPr lang="de-DE" sz="1250" dirty="0">
                          <a:effectLst/>
                          <a:latin typeface="Century Gothic" panose="020B0502020202020204" pitchFamily="34" charset="0"/>
                        </a:rPr>
                        <a:t> und Anpassungen in den Begrifflichkeiten, z. B. </a:t>
                      </a:r>
                      <a:r>
                        <a:rPr lang="de-DE" sz="1250" b="1" dirty="0">
                          <a:solidFill>
                            <a:srgbClr val="00B0F0"/>
                          </a:solidFill>
                          <a:effectLst/>
                          <a:latin typeface="Century Gothic" panose="020B0502020202020204" pitchFamily="34" charset="0"/>
                        </a:rPr>
                        <a:t>Qualitätsmanagement</a:t>
                      </a:r>
                      <a:r>
                        <a:rPr lang="de-DE" sz="1250" dirty="0">
                          <a:effectLst/>
                          <a:latin typeface="Century Gothic" panose="020B0502020202020204" pitchFamily="34" charset="0"/>
                        </a:rPr>
                        <a:t>, anstelle von Qualitätssicherung.</a:t>
                      </a:r>
                    </a:p>
                  </a:txBody>
                  <a:tcPr marL="44891" marR="44891" marT="35331" marB="353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035914"/>
                  </a:ext>
                </a:extLst>
              </a:tr>
            </a:tbl>
          </a:graphicData>
        </a:graphic>
      </p:graphicFrame>
    </p:spTree>
    <p:extLst>
      <p:ext uri="{BB962C8B-B14F-4D97-AF65-F5344CB8AC3E}">
        <p14:creationId xmlns:p14="http://schemas.microsoft.com/office/powerpoint/2010/main" val="2943770519"/>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2">
            <a:extLst>
              <a:ext uri="{FF2B5EF4-FFF2-40B4-BE49-F238E27FC236}">
                <a16:creationId xmlns:a16="http://schemas.microsoft.com/office/drawing/2014/main" id="{96B64861-1A24-4ACE-8D9B-759C315DBFC0}"/>
              </a:ext>
            </a:extLst>
          </p:cNvPr>
          <p:cNvSpPr txBox="1">
            <a:spLocks/>
          </p:cNvSpPr>
          <p:nvPr/>
        </p:nvSpPr>
        <p:spPr bwMode="auto">
          <a:xfrm>
            <a:off x="925513" y="692696"/>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1.3.9 Prüfungsrelevante Standards für gesetzliche Abschlussprüfungen</a:t>
            </a:r>
            <a:endParaRPr lang="de-DE" altLang="de-DE" sz="1800" b="1" dirty="0">
              <a:solidFill>
                <a:srgbClr val="00B0F0"/>
              </a:solidFill>
              <a:latin typeface="Century Gothic" panose="020B0502020202020204" pitchFamily="34" charset="0"/>
            </a:endParaRPr>
          </a:p>
        </p:txBody>
      </p:sp>
      <p:sp>
        <p:nvSpPr>
          <p:cNvPr id="8" name="Textfeld 4">
            <a:extLst>
              <a:ext uri="{FF2B5EF4-FFF2-40B4-BE49-F238E27FC236}">
                <a16:creationId xmlns:a16="http://schemas.microsoft.com/office/drawing/2014/main" id="{A850B603-BAF6-41CE-99E3-62DCD3746D9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1: Grundlagen der Facharbeit und der Berufsorganisation</a:t>
            </a:r>
          </a:p>
        </p:txBody>
      </p:sp>
      <p:sp>
        <p:nvSpPr>
          <p:cNvPr id="2" name="Rectangle 2">
            <a:extLst>
              <a:ext uri="{FF2B5EF4-FFF2-40B4-BE49-F238E27FC236}">
                <a16:creationId xmlns:a16="http://schemas.microsoft.com/office/drawing/2014/main" id="{43FFC03C-D5C5-4EC6-BA27-7BEE59A2CE81}"/>
              </a:ext>
            </a:extLst>
          </p:cNvPr>
          <p:cNvSpPr>
            <a:spLocks noChangeArrowheads="1"/>
          </p:cNvSpPr>
          <p:nvPr/>
        </p:nvSpPr>
        <p:spPr bwMode="auto">
          <a:xfrm>
            <a:off x="1847528" y="1453857"/>
            <a:ext cx="1670462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DE"/>
          </a:p>
        </p:txBody>
      </p:sp>
      <p:sp>
        <p:nvSpPr>
          <p:cNvPr id="10" name="Textfeld 9">
            <a:extLst>
              <a:ext uri="{FF2B5EF4-FFF2-40B4-BE49-F238E27FC236}">
                <a16:creationId xmlns:a16="http://schemas.microsoft.com/office/drawing/2014/main" id="{2C16C349-379B-434C-977B-08CFB52CCE82}"/>
              </a:ext>
            </a:extLst>
          </p:cNvPr>
          <p:cNvSpPr txBox="1"/>
          <p:nvPr/>
        </p:nvSpPr>
        <p:spPr>
          <a:xfrm>
            <a:off x="11533474" y="5607824"/>
            <a:ext cx="461665" cy="720080"/>
          </a:xfrm>
          <a:prstGeom prst="rect">
            <a:avLst/>
          </a:prstGeom>
          <a:noFill/>
        </p:spPr>
        <p:txBody>
          <a:bodyPr vert="vert270">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10/2024</a:t>
            </a:r>
          </a:p>
          <a:p>
            <a:pPr eaLnBrk="1" hangingPunct="1">
              <a:defRPr/>
            </a:pPr>
            <a:endParaRPr lang="de-DE" sz="900" dirty="0">
              <a:solidFill>
                <a:srgbClr val="CCECFF"/>
              </a:solidFill>
              <a:latin typeface="Century Gothic" panose="020B0502020202020204" pitchFamily="34" charset="0"/>
              <a:cs typeface="Arial" charset="0"/>
            </a:endParaRPr>
          </a:p>
        </p:txBody>
      </p:sp>
      <p:graphicFrame>
        <p:nvGraphicFramePr>
          <p:cNvPr id="11" name="Tabelle 10">
            <a:extLst>
              <a:ext uri="{FF2B5EF4-FFF2-40B4-BE49-F238E27FC236}">
                <a16:creationId xmlns:a16="http://schemas.microsoft.com/office/drawing/2014/main" id="{4CCDC92F-7DD9-4672-B7C3-8F6C220CCF95}"/>
              </a:ext>
            </a:extLst>
          </p:cNvPr>
          <p:cNvGraphicFramePr>
            <a:graphicFrameLocks noGrp="1"/>
          </p:cNvGraphicFramePr>
          <p:nvPr>
            <p:extLst>
              <p:ext uri="{D42A27DB-BD31-4B8C-83A1-F6EECF244321}">
                <p14:modId xmlns:p14="http://schemas.microsoft.com/office/powerpoint/2010/main" val="820693581"/>
              </p:ext>
            </p:extLst>
          </p:nvPr>
        </p:nvGraphicFramePr>
        <p:xfrm>
          <a:off x="1466130" y="3003249"/>
          <a:ext cx="8014246" cy="2914645"/>
        </p:xfrm>
        <a:graphic>
          <a:graphicData uri="http://schemas.openxmlformats.org/drawingml/2006/table">
            <a:tbl>
              <a:tblPr firstRow="1" bandRow="1">
                <a:tableStyleId>{5C22544A-7EE6-4342-B048-85BDC9FD1C3A}</a:tableStyleId>
              </a:tblPr>
              <a:tblGrid>
                <a:gridCol w="4007123">
                  <a:extLst>
                    <a:ext uri="{9D8B030D-6E8A-4147-A177-3AD203B41FA5}">
                      <a16:colId xmlns:a16="http://schemas.microsoft.com/office/drawing/2014/main" val="223714892"/>
                    </a:ext>
                  </a:extLst>
                </a:gridCol>
                <a:gridCol w="4007123">
                  <a:extLst>
                    <a:ext uri="{9D8B030D-6E8A-4147-A177-3AD203B41FA5}">
                      <a16:colId xmlns:a16="http://schemas.microsoft.com/office/drawing/2014/main" val="4269559188"/>
                    </a:ext>
                  </a:extLst>
                </a:gridCol>
              </a:tblGrid>
              <a:tr h="505078">
                <a:tc>
                  <a:txBody>
                    <a:bodyPr/>
                    <a:lstStyle/>
                    <a:p>
                      <a:pPr marL="0" algn="ctr" defTabSz="914400" rtl="0" eaLnBrk="1" latinLnBrk="0" hangingPunct="1"/>
                      <a:r>
                        <a:rPr lang="de-DE" sz="1350" b="1" kern="1200" dirty="0">
                          <a:solidFill>
                            <a:schemeClr val="dk1"/>
                          </a:solidFill>
                          <a:latin typeface="Century Gothic" panose="020B0502020202020204" pitchFamily="34" charset="0"/>
                          <a:ea typeface="+mn-ea"/>
                          <a:cs typeface="+mn-cs"/>
                        </a:rPr>
                        <a:t>Neue GoA (ISA [DE] + IDW PS n.F.)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350" b="1" kern="1200" dirty="0">
                          <a:solidFill>
                            <a:schemeClr val="dk1"/>
                          </a:solidFill>
                          <a:latin typeface="Century Gothic" panose="020B0502020202020204" pitchFamily="34" charset="0"/>
                          <a:ea typeface="+mn-ea"/>
                          <a:cs typeface="+mn-cs"/>
                        </a:rPr>
                        <a:t>IDW PS KMU 1–10</a:t>
                      </a:r>
                      <a:endParaRPr lang="de-DE" sz="1350" b="1" baseline="30000" dirty="0">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780188641"/>
                  </a:ext>
                </a:extLst>
              </a:tr>
              <a:tr h="474874">
                <a:tc>
                  <a:txBody>
                    <a:bodyPr/>
                    <a:lstStyle/>
                    <a:p>
                      <a:pPr algn="ctr"/>
                      <a:r>
                        <a:rPr lang="de-DE" sz="1250" dirty="0">
                          <a:latin typeface="Century Gothic" panose="020B0502020202020204" pitchFamily="34" charset="0"/>
                        </a:rPr>
                        <a:t>Ausrichtung an kapitalmarktorientierten Unternehmen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noFill/>
                  </a:tcPr>
                </a:tc>
                <a:tc>
                  <a:txBody>
                    <a:bodyPr/>
                    <a:lstStyle/>
                    <a:p>
                      <a:pPr algn="ctr"/>
                      <a:r>
                        <a:rPr lang="de-DE" sz="1250" dirty="0">
                          <a:latin typeface="Century Gothic" panose="020B0502020202020204" pitchFamily="34" charset="0"/>
                        </a:rPr>
                        <a:t>Skalierung für </a:t>
                      </a:r>
                      <a:r>
                        <a:rPr lang="de-DE" sz="1250" b="1" dirty="0">
                          <a:latin typeface="Century Gothic" panose="020B0502020202020204" pitchFamily="34" charset="0"/>
                        </a:rPr>
                        <a:t>weniger komplexe Unternehmen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09600978"/>
                  </a:ext>
                </a:extLst>
              </a:tr>
              <a:tr h="172869">
                <a:tc>
                  <a:txBody>
                    <a:bodyPr/>
                    <a:lstStyle/>
                    <a:p>
                      <a:pPr algn="ctr"/>
                      <a:r>
                        <a:rPr lang="de-DE" sz="1250" b="1" dirty="0">
                          <a:solidFill>
                            <a:srgbClr val="FF0000"/>
                          </a:solidFill>
                          <a:latin typeface="Century Gothic" panose="020B0502020202020204" pitchFamily="34" charset="0"/>
                        </a:rPr>
                        <a:t>26 ISA [DE]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50" dirty="0">
                          <a:latin typeface="Century Gothic" panose="020B0502020202020204" pitchFamily="34" charset="0"/>
                        </a:rPr>
                        <a:t>Nur für Prüfung von </a:t>
                      </a:r>
                      <a:r>
                        <a:rPr lang="de-DE" sz="1250" b="1" dirty="0">
                          <a:latin typeface="Century Gothic" panose="020B0502020202020204" pitchFamily="34" charset="0"/>
                        </a:rPr>
                        <a:t>typisierten</a:t>
                      </a:r>
                      <a:r>
                        <a:rPr lang="de-DE" sz="1250" dirty="0">
                          <a:latin typeface="Century Gothic" panose="020B0502020202020204" pitchFamily="34" charset="0"/>
                        </a:rPr>
                        <a:t> weniger</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250" dirty="0">
                          <a:latin typeface="Century Gothic" panose="020B0502020202020204" pitchFamily="34" charset="0"/>
                        </a:rPr>
                        <a:t>komplexen Unternehmen</a:t>
                      </a:r>
                    </a:p>
                    <a:p>
                      <a:pPr algn="ctr"/>
                      <a:endParaRPr lang="de-DE" sz="1250" dirty="0">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326726656"/>
                  </a:ext>
                </a:extLst>
              </a:tr>
              <a:tr h="474874">
                <a:tc>
                  <a:txBody>
                    <a:bodyPr/>
                    <a:lstStyle/>
                    <a:p>
                      <a:pPr algn="ctr"/>
                      <a:r>
                        <a:rPr lang="en-US" sz="1250" dirty="0">
                          <a:latin typeface="Century Gothic" panose="020B0502020202020204" pitchFamily="34" charset="0"/>
                        </a:rPr>
                        <a:t>14 IDW PS </a:t>
                      </a:r>
                      <a:r>
                        <a:rPr lang="en-US" sz="1250" dirty="0" err="1">
                          <a:latin typeface="Century Gothic" panose="020B0502020202020204" pitchFamily="34" charset="0"/>
                        </a:rPr>
                        <a:t>n.F.</a:t>
                      </a:r>
                      <a:endParaRPr lang="de-DE" sz="1250" dirty="0">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tc>
                  <a:txBody>
                    <a:bodyPr/>
                    <a:lstStyle/>
                    <a:p>
                      <a:pPr algn="ctr"/>
                      <a:r>
                        <a:rPr lang="de-DE" sz="1250" dirty="0">
                          <a:latin typeface="Century Gothic" panose="020B0502020202020204" pitchFamily="34" charset="0"/>
                        </a:rPr>
                        <a:t>Isolierte Anwendung ohne Rückgriff auf ISA [DE] zzgl. ergänzender Prüfungshandlungen</a:t>
                      </a:r>
                    </a:p>
                    <a:p>
                      <a:pPr algn="ctr"/>
                      <a:r>
                        <a:rPr lang="de-DE" sz="1250" b="1" dirty="0">
                          <a:latin typeface="Century Gothic" panose="020B0502020202020204" pitchFamily="34" charset="0"/>
                        </a:rPr>
                        <a:t>(„</a:t>
                      </a:r>
                      <a:r>
                        <a:rPr lang="de-DE" sz="1250" b="1" dirty="0" err="1">
                          <a:latin typeface="Century Gothic" panose="020B0502020202020204" pitchFamily="34" charset="0"/>
                        </a:rPr>
                        <a:t>bottom-up</a:t>
                      </a:r>
                      <a:r>
                        <a:rPr lang="de-DE" sz="1250" b="1" dirty="0">
                          <a:latin typeface="Century Gothic" panose="020B0502020202020204" pitchFamily="34" charset="0"/>
                        </a:rPr>
                        <a:t>“</a:t>
                      </a:r>
                      <a:r>
                        <a:rPr lang="de-DE" sz="1250" dirty="0">
                          <a:latin typeface="Century Gothic" panose="020B050202020202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2034824120"/>
                  </a:ext>
                </a:extLst>
              </a:tr>
              <a:tr h="608813">
                <a:tc>
                  <a:txBody>
                    <a:bodyPr/>
                    <a:lstStyle/>
                    <a:p>
                      <a:pPr algn="ctr"/>
                      <a:r>
                        <a:rPr lang="de-DE" sz="1250" dirty="0">
                          <a:latin typeface="Century Gothic" panose="020B0502020202020204" pitchFamily="34" charset="0"/>
                        </a:rPr>
                        <a:t>Skalierung möglich</a:t>
                      </a:r>
                    </a:p>
                    <a:p>
                      <a:pPr algn="ctr"/>
                      <a:r>
                        <a:rPr lang="de-DE" sz="1250" dirty="0">
                          <a:latin typeface="Century Gothic" panose="020B0502020202020204" pitchFamily="34" charset="0"/>
                        </a:rPr>
                        <a:t>(</a:t>
                      </a:r>
                      <a:r>
                        <a:rPr lang="de-DE" sz="1250" b="1" dirty="0">
                          <a:latin typeface="Century Gothic" panose="020B0502020202020204" pitchFamily="34" charset="0"/>
                        </a:rPr>
                        <a:t>„top-down“</a:t>
                      </a:r>
                      <a:r>
                        <a:rPr lang="de-DE" sz="1250" dirty="0">
                          <a:latin typeface="Century Gothic" panose="020B050202020202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e-DE" sz="125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4741840"/>
                  </a:ext>
                </a:extLst>
              </a:tr>
            </a:tbl>
          </a:graphicData>
        </a:graphic>
      </p:graphicFrame>
      <p:graphicFrame>
        <p:nvGraphicFramePr>
          <p:cNvPr id="12" name="Tabelle 11">
            <a:extLst>
              <a:ext uri="{FF2B5EF4-FFF2-40B4-BE49-F238E27FC236}">
                <a16:creationId xmlns:a16="http://schemas.microsoft.com/office/drawing/2014/main" id="{18B01B06-7816-40DD-B201-51B57B56F5D7}"/>
              </a:ext>
            </a:extLst>
          </p:cNvPr>
          <p:cNvGraphicFramePr>
            <a:graphicFrameLocks noGrp="1"/>
          </p:cNvGraphicFramePr>
          <p:nvPr>
            <p:extLst>
              <p:ext uri="{D42A27DB-BD31-4B8C-83A1-F6EECF244321}">
                <p14:modId xmlns:p14="http://schemas.microsoft.com/office/powerpoint/2010/main" val="1969450536"/>
              </p:ext>
            </p:extLst>
          </p:nvPr>
        </p:nvGraphicFramePr>
        <p:xfrm>
          <a:off x="1474230" y="1116987"/>
          <a:ext cx="8006146" cy="1337537"/>
        </p:xfrm>
        <a:graphic>
          <a:graphicData uri="http://schemas.openxmlformats.org/drawingml/2006/table">
            <a:tbl>
              <a:tblPr firstRow="1" bandRow="1">
                <a:tableStyleId>{5C22544A-7EE6-4342-B048-85BDC9FD1C3A}</a:tableStyleId>
              </a:tblPr>
              <a:tblGrid>
                <a:gridCol w="4003073">
                  <a:extLst>
                    <a:ext uri="{9D8B030D-6E8A-4147-A177-3AD203B41FA5}">
                      <a16:colId xmlns:a16="http://schemas.microsoft.com/office/drawing/2014/main" val="3111241306"/>
                    </a:ext>
                  </a:extLst>
                </a:gridCol>
                <a:gridCol w="4003073">
                  <a:extLst>
                    <a:ext uri="{9D8B030D-6E8A-4147-A177-3AD203B41FA5}">
                      <a16:colId xmlns:a16="http://schemas.microsoft.com/office/drawing/2014/main" val="59651460"/>
                    </a:ext>
                  </a:extLst>
                </a:gridCol>
              </a:tblGrid>
              <a:tr h="511813">
                <a:tc>
                  <a:txBody>
                    <a:bodyPr/>
                    <a:lstStyle/>
                    <a:p>
                      <a:pPr algn="ctr"/>
                      <a:r>
                        <a:rPr lang="de-DE" sz="1200" dirty="0">
                          <a:solidFill>
                            <a:schemeClr val="tx1"/>
                          </a:solidFill>
                          <a:latin typeface="Century Gothic" panose="020B0502020202020204" pitchFamily="34" charset="0"/>
                        </a:rPr>
                        <a:t>IDW QMS 1 (09.2022)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de-DE" sz="1200" dirty="0">
                          <a:solidFill>
                            <a:schemeClr val="tx1"/>
                          </a:solidFill>
                          <a:latin typeface="Century Gothic" panose="020B0502020202020204" pitchFamily="34" charset="0"/>
                        </a:rPr>
                        <a:t>IDW QMS 2 (09.2022)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20214127"/>
                  </a:ext>
                </a:extLst>
              </a:tr>
              <a:tr h="353284">
                <a:tc>
                  <a:txBody>
                    <a:bodyPr/>
                    <a:lstStyle/>
                    <a:p>
                      <a:pPr algn="ctr"/>
                      <a:r>
                        <a:rPr lang="de-DE" sz="1250" dirty="0">
                          <a:latin typeface="Century Gothic" panose="020B0502020202020204" pitchFamily="34" charset="0"/>
                        </a:rPr>
                        <a:t>Anforderungen an das Qualitätsmanagement in der WP-Praxis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de-DE" sz="1250" dirty="0">
                          <a:latin typeface="Century Gothic" panose="020B0502020202020204" pitchFamily="34" charset="0"/>
                        </a:rPr>
                        <a:t>Auftragsbegleitende Qualitätssicherung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137868"/>
                  </a:ext>
                </a:extLst>
              </a:tr>
              <a:tr h="353284">
                <a:tc gridSpan="2">
                  <a:txBody>
                    <a:bodyPr/>
                    <a:lstStyle/>
                    <a:p>
                      <a:pPr algn="ctr"/>
                      <a:r>
                        <a:rPr lang="de-DE" sz="1250" b="1" dirty="0">
                          <a:solidFill>
                            <a:srgbClr val="FF0000"/>
                          </a:solidFill>
                          <a:latin typeface="Century Gothic" panose="020B0502020202020204" pitchFamily="34" charset="0"/>
                        </a:rPr>
                        <a:t>Anwendung seit 15.12.2023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de-DE" sz="1200" dirty="0"/>
                    </a:p>
                  </a:txBody>
                  <a:tcPr/>
                </a:tc>
                <a:extLst>
                  <a:ext uri="{0D108BD9-81ED-4DB2-BD59-A6C34878D82A}">
                    <a16:rowId xmlns:a16="http://schemas.microsoft.com/office/drawing/2014/main" val="1384955471"/>
                  </a:ext>
                </a:extLst>
              </a:tr>
            </a:tbl>
          </a:graphicData>
        </a:graphic>
      </p:graphicFrame>
      <p:sp>
        <p:nvSpPr>
          <p:cNvPr id="13" name="Additionszeichen 12">
            <a:extLst>
              <a:ext uri="{FF2B5EF4-FFF2-40B4-BE49-F238E27FC236}">
                <a16:creationId xmlns:a16="http://schemas.microsoft.com/office/drawing/2014/main" id="{69BE90F9-EB34-47AD-BC51-49FC47584893}"/>
              </a:ext>
            </a:extLst>
          </p:cNvPr>
          <p:cNvSpPr/>
          <p:nvPr/>
        </p:nvSpPr>
        <p:spPr>
          <a:xfrm>
            <a:off x="3315969" y="4509120"/>
            <a:ext cx="260949" cy="260950"/>
          </a:xfrm>
          <a:prstGeom prst="mathPl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Century Gothic" panose="020B0502020202020204" pitchFamily="34" charset="0"/>
            </a:endParaRPr>
          </a:p>
        </p:txBody>
      </p:sp>
      <p:sp>
        <p:nvSpPr>
          <p:cNvPr id="15" name="Textfeld 14">
            <a:extLst>
              <a:ext uri="{FF2B5EF4-FFF2-40B4-BE49-F238E27FC236}">
                <a16:creationId xmlns:a16="http://schemas.microsoft.com/office/drawing/2014/main" id="{44C9435F-5C88-4BC2-B0AF-12CAD93149A4}"/>
              </a:ext>
            </a:extLst>
          </p:cNvPr>
          <p:cNvSpPr txBox="1"/>
          <p:nvPr/>
        </p:nvSpPr>
        <p:spPr>
          <a:xfrm>
            <a:off x="4223428" y="4653136"/>
            <a:ext cx="356559" cy="523220"/>
          </a:xfrm>
          <a:prstGeom prst="rect">
            <a:avLst/>
          </a:prstGeom>
          <a:noFill/>
        </p:spPr>
        <p:txBody>
          <a:bodyPr wrap="square" rtlCol="0">
            <a:spAutoFit/>
          </a:bodyPr>
          <a:lstStyle/>
          <a:p>
            <a:r>
              <a:rPr lang="de-DE" sz="2800" dirty="0">
                <a:solidFill>
                  <a:srgbClr val="00B050"/>
                </a:solidFill>
                <a:latin typeface="Century Gothic" panose="020B0502020202020204" pitchFamily="34" charset="0"/>
                <a:sym typeface="Wingdings" panose="05000000000000000000" pitchFamily="2" charset="2"/>
              </a:rPr>
              <a:t></a:t>
            </a:r>
            <a:endParaRPr lang="de-DE" sz="2800" dirty="0">
              <a:solidFill>
                <a:srgbClr val="00B050"/>
              </a:solidFill>
              <a:latin typeface="Century Gothic" panose="020B0502020202020204" pitchFamily="34" charset="0"/>
            </a:endParaRPr>
          </a:p>
        </p:txBody>
      </p:sp>
      <p:sp>
        <p:nvSpPr>
          <p:cNvPr id="19" name="Ellipse 18">
            <a:extLst>
              <a:ext uri="{FF2B5EF4-FFF2-40B4-BE49-F238E27FC236}">
                <a16:creationId xmlns:a16="http://schemas.microsoft.com/office/drawing/2014/main" id="{B16C78ED-F398-4D03-A6BE-0F18C1118860}"/>
              </a:ext>
            </a:extLst>
          </p:cNvPr>
          <p:cNvSpPr/>
          <p:nvPr/>
        </p:nvSpPr>
        <p:spPr>
          <a:xfrm>
            <a:off x="1641661" y="1221540"/>
            <a:ext cx="262800" cy="263244"/>
          </a:xfrm>
          <a:prstGeom prst="ellipse">
            <a:avLst/>
          </a:prstGeom>
          <a:solidFill>
            <a:srgbClr val="00B0F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dirty="0">
                <a:latin typeface="Century Gothic" panose="020B0502020202020204" pitchFamily="34" charset="0"/>
              </a:rPr>
              <a:t>1</a:t>
            </a:r>
          </a:p>
        </p:txBody>
      </p:sp>
      <p:sp>
        <p:nvSpPr>
          <p:cNvPr id="20" name="Ellipse 19">
            <a:extLst>
              <a:ext uri="{FF2B5EF4-FFF2-40B4-BE49-F238E27FC236}">
                <a16:creationId xmlns:a16="http://schemas.microsoft.com/office/drawing/2014/main" id="{FB80151C-A601-413A-ABE3-F8A9909646BD}"/>
              </a:ext>
            </a:extLst>
          </p:cNvPr>
          <p:cNvSpPr/>
          <p:nvPr/>
        </p:nvSpPr>
        <p:spPr>
          <a:xfrm>
            <a:off x="5648768" y="1221540"/>
            <a:ext cx="262800" cy="263244"/>
          </a:xfrm>
          <a:prstGeom prst="ellipse">
            <a:avLst/>
          </a:prstGeom>
          <a:solidFill>
            <a:srgbClr val="00B0F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dirty="0">
                <a:latin typeface="Century Gothic" panose="020B0502020202020204" pitchFamily="34" charset="0"/>
              </a:rPr>
              <a:t>2</a:t>
            </a:r>
          </a:p>
        </p:txBody>
      </p:sp>
      <p:sp>
        <p:nvSpPr>
          <p:cNvPr id="21" name="Ellipse 20">
            <a:extLst>
              <a:ext uri="{FF2B5EF4-FFF2-40B4-BE49-F238E27FC236}">
                <a16:creationId xmlns:a16="http://schemas.microsoft.com/office/drawing/2014/main" id="{875CE922-F88E-4AE6-B706-602642BB5030}"/>
              </a:ext>
            </a:extLst>
          </p:cNvPr>
          <p:cNvSpPr/>
          <p:nvPr/>
        </p:nvSpPr>
        <p:spPr>
          <a:xfrm>
            <a:off x="1610146" y="3140968"/>
            <a:ext cx="262800" cy="263244"/>
          </a:xfrm>
          <a:prstGeom prst="ellipse">
            <a:avLst/>
          </a:prstGeom>
          <a:solidFill>
            <a:srgbClr val="00B0F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dirty="0">
                <a:latin typeface="Century Gothic" panose="020B0502020202020204" pitchFamily="34" charset="0"/>
              </a:rPr>
              <a:t>3</a:t>
            </a:r>
          </a:p>
        </p:txBody>
      </p:sp>
      <p:sp>
        <p:nvSpPr>
          <p:cNvPr id="22" name="Ellipse 21">
            <a:extLst>
              <a:ext uri="{FF2B5EF4-FFF2-40B4-BE49-F238E27FC236}">
                <a16:creationId xmlns:a16="http://schemas.microsoft.com/office/drawing/2014/main" id="{74D021BA-AE4C-40DB-9298-27E1BE129FC4}"/>
              </a:ext>
            </a:extLst>
          </p:cNvPr>
          <p:cNvSpPr/>
          <p:nvPr/>
        </p:nvSpPr>
        <p:spPr>
          <a:xfrm>
            <a:off x="5648768" y="4005064"/>
            <a:ext cx="262800" cy="263244"/>
          </a:xfrm>
          <a:prstGeom prst="ellipse">
            <a:avLst/>
          </a:prstGeom>
          <a:solidFill>
            <a:srgbClr val="00B0F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dirty="0">
                <a:latin typeface="Century Gothic" panose="020B0502020202020204" pitchFamily="34" charset="0"/>
              </a:rPr>
              <a:t>4</a:t>
            </a:r>
          </a:p>
        </p:txBody>
      </p:sp>
    </p:spTree>
    <p:extLst>
      <p:ext uri="{BB962C8B-B14F-4D97-AF65-F5344CB8AC3E}">
        <p14:creationId xmlns:p14="http://schemas.microsoft.com/office/powerpoint/2010/main" val="1408674431"/>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 name="Tabelle 9">
            <a:extLst>
              <a:ext uri="{FF2B5EF4-FFF2-40B4-BE49-F238E27FC236}">
                <a16:creationId xmlns:a16="http://schemas.microsoft.com/office/drawing/2014/main" id="{4EFF3050-8850-4713-9512-E9BD2AB61DEB}"/>
              </a:ext>
            </a:extLst>
          </p:cNvPr>
          <p:cNvGraphicFramePr>
            <a:graphicFrameLocks noGrp="1"/>
          </p:cNvGraphicFramePr>
          <p:nvPr>
            <p:extLst>
              <p:ext uri="{D42A27DB-BD31-4B8C-83A1-F6EECF244321}">
                <p14:modId xmlns:p14="http://schemas.microsoft.com/office/powerpoint/2010/main" val="1325012129"/>
              </p:ext>
            </p:extLst>
          </p:nvPr>
        </p:nvGraphicFramePr>
        <p:xfrm>
          <a:off x="1415480" y="1327051"/>
          <a:ext cx="8856984" cy="4853316"/>
        </p:xfrm>
        <a:graphic>
          <a:graphicData uri="http://schemas.openxmlformats.org/drawingml/2006/table">
            <a:tbl>
              <a:tblPr/>
              <a:tblGrid>
                <a:gridCol w="1296144">
                  <a:extLst>
                    <a:ext uri="{9D8B030D-6E8A-4147-A177-3AD203B41FA5}">
                      <a16:colId xmlns:a16="http://schemas.microsoft.com/office/drawing/2014/main" val="20000"/>
                    </a:ext>
                  </a:extLst>
                </a:gridCol>
                <a:gridCol w="3744416">
                  <a:extLst>
                    <a:ext uri="{9D8B030D-6E8A-4147-A177-3AD203B41FA5}">
                      <a16:colId xmlns:a16="http://schemas.microsoft.com/office/drawing/2014/main" val="20001"/>
                    </a:ext>
                  </a:extLst>
                </a:gridCol>
                <a:gridCol w="3816424">
                  <a:extLst>
                    <a:ext uri="{9D8B030D-6E8A-4147-A177-3AD203B41FA5}">
                      <a16:colId xmlns:a16="http://schemas.microsoft.com/office/drawing/2014/main" val="20002"/>
                    </a:ext>
                  </a:extLst>
                </a:gridCol>
              </a:tblGrid>
              <a:tr h="250933">
                <a:tc>
                  <a:txBody>
                    <a:bodyPr/>
                    <a:lstStyle/>
                    <a:p>
                      <a:pPr algn="l" fontAlgn="b"/>
                      <a:r>
                        <a:rPr lang="de-DE" sz="1100" b="1" i="0" u="none" strike="noStrike" dirty="0">
                          <a:solidFill>
                            <a:srgbClr val="000000"/>
                          </a:solidFill>
                          <a:effectLst/>
                          <a:latin typeface="Century Gothic" panose="020B0502020202020204" pitchFamily="34" charset="0"/>
                        </a:rPr>
                        <a:t>Prüfungsschritt</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de-DE" sz="1100" b="1" i="0" u="none" strike="noStrike" dirty="0">
                          <a:solidFill>
                            <a:schemeClr val="tx1"/>
                          </a:solidFill>
                          <a:effectLst/>
                          <a:latin typeface="Century Gothic" panose="020B0502020202020204" pitchFamily="34" charset="0"/>
                        </a:rPr>
                        <a:t>IDW PS / ISA [DE]</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de-DE" sz="1100" b="1" i="0" u="none" strike="noStrike" dirty="0">
                          <a:solidFill>
                            <a:schemeClr val="tx1"/>
                          </a:solidFill>
                          <a:effectLst/>
                          <a:latin typeface="Century Gothic" panose="020B0502020202020204" pitchFamily="34" charset="0"/>
                        </a:rPr>
                        <a:t>Wichtige Standards</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250933">
                <a:tc rowSpan="6">
                  <a:txBody>
                    <a:bodyPr/>
                    <a:lstStyle/>
                    <a:p>
                      <a:pPr algn="l" fontAlgn="b"/>
                      <a:r>
                        <a:rPr lang="de-DE" sz="1100" b="1" i="0" u="none" strike="noStrike" dirty="0">
                          <a:solidFill>
                            <a:srgbClr val="000000"/>
                          </a:solidFill>
                          <a:effectLst/>
                          <a:latin typeface="Century Gothic" panose="020B0502020202020204" pitchFamily="34" charset="0"/>
                        </a:rPr>
                        <a:t>Allgemeine Grundsätze</a:t>
                      </a:r>
                    </a:p>
                    <a:p>
                      <a:pPr algn="l" fontAlgn="b"/>
                      <a:r>
                        <a:rPr lang="de-DE" sz="1100" b="1" i="0" u="none" strike="noStrike" dirty="0">
                          <a:solidFill>
                            <a:srgbClr val="000000"/>
                          </a:solidFill>
                          <a:effectLst/>
                          <a:latin typeface="Century Gothic" panose="020B0502020202020204" pitchFamily="34" charset="0"/>
                        </a:rPr>
                        <a:t> </a:t>
                      </a:r>
                    </a:p>
                    <a:p>
                      <a:pPr algn="l" fontAlgn="b"/>
                      <a:r>
                        <a:rPr lang="de-DE" sz="1100" b="1" i="0" u="none" strike="noStrike" dirty="0">
                          <a:solidFill>
                            <a:srgbClr val="000000"/>
                          </a:solidFill>
                          <a:effectLst/>
                          <a:latin typeface="Century Gothic" panose="020B0502020202020204" pitchFamily="34" charset="0"/>
                        </a:rPr>
                        <a:t> </a:t>
                      </a:r>
                    </a:p>
                  </a:txBody>
                  <a:tcPr marL="54009" marR="54009" marT="53994" marB="5399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1100" b="1" i="0" u="none" strike="noStrike" dirty="0">
                          <a:solidFill>
                            <a:schemeClr val="tx1"/>
                          </a:solidFill>
                          <a:effectLst/>
                          <a:latin typeface="Century Gothic" panose="020B0502020202020204" pitchFamily="34" charset="0"/>
                        </a:rPr>
                        <a:t>ISA [DE] 200</a:t>
                      </a:r>
                      <a:endParaRPr lang="de-DE" sz="1100" b="1" i="0" u="none" strike="sngStrike" dirty="0">
                        <a:solidFill>
                          <a:schemeClr val="tx1"/>
                        </a:solidFill>
                        <a:effectLst/>
                        <a:latin typeface="Century Gothic" panose="020B0502020202020204" pitchFamily="34" charset="0"/>
                      </a:endParaRP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Ziele / Grundsätze der Abschlussprüfung</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1"/>
                  </a:ext>
                </a:extLst>
              </a:tr>
              <a:tr h="250933">
                <a:tc vMerge="1">
                  <a:txBody>
                    <a:bodyPr/>
                    <a:lstStyle/>
                    <a:p>
                      <a:pPr algn="l" fontAlgn="b"/>
                      <a:endParaRPr lang="de-DE" sz="800" b="0" i="0" u="none" strike="noStrike" dirty="0">
                        <a:solidFill>
                          <a:srgbClr val="000000"/>
                        </a:solidFill>
                        <a:effectLst/>
                        <a:latin typeface="Century Gothic" panose="020B0502020202020204" pitchFamily="34" charset="0"/>
                      </a:endParaRPr>
                    </a:p>
                  </a:txBody>
                  <a:tcPr marL="7673" marR="7673" marT="767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1100" b="1" i="0" u="none" strike="noStrike" dirty="0">
                          <a:solidFill>
                            <a:schemeClr val="tx1"/>
                          </a:solidFill>
                          <a:effectLst/>
                          <a:latin typeface="Century Gothic" panose="020B0502020202020204" pitchFamily="34" charset="0"/>
                        </a:rPr>
                        <a:t>IDW PS 201 n.F. </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Rechnungslegungs- und Prüfungsgrundsätze</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2"/>
                  </a:ext>
                </a:extLst>
              </a:tr>
              <a:tr h="250933">
                <a:tc vMerge="1">
                  <a:txBody>
                    <a:bodyPr/>
                    <a:lstStyle/>
                    <a:p>
                      <a:pPr algn="l" fontAlgn="b"/>
                      <a:endParaRPr lang="de-DE" sz="800" b="0" i="0" u="none" strike="noStrike" dirty="0">
                        <a:solidFill>
                          <a:srgbClr val="000000"/>
                        </a:solidFill>
                        <a:effectLst/>
                        <a:latin typeface="Century Gothic" panose="020B0502020202020204" pitchFamily="34" charset="0"/>
                      </a:endParaRPr>
                    </a:p>
                  </a:txBody>
                  <a:tcPr marL="7673" marR="7673" marT="767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altLang="de-DE" sz="1100" b="1" dirty="0">
                          <a:latin typeface="Century Gothic" panose="020B0502020202020204" pitchFamily="34" charset="0"/>
                          <a:sym typeface="Monotype Sorts" pitchFamily="2" charset="2"/>
                        </a:rPr>
                        <a:t>ISA [DE] 720 (</a:t>
                      </a:r>
                      <a:r>
                        <a:rPr lang="de-DE" altLang="de-DE" sz="1100" b="1" dirty="0" err="1">
                          <a:latin typeface="Century Gothic" panose="020B0502020202020204" pitchFamily="34" charset="0"/>
                          <a:sym typeface="Monotype Sorts" pitchFamily="2" charset="2"/>
                        </a:rPr>
                        <a:t>Revised</a:t>
                      </a:r>
                      <a:r>
                        <a:rPr lang="de-DE" altLang="de-DE" sz="1100" b="1" dirty="0">
                          <a:latin typeface="Century Gothic" panose="020B0502020202020204" pitchFamily="34" charset="0"/>
                          <a:sym typeface="Monotype Sorts" pitchFamily="2" charset="2"/>
                        </a:rPr>
                        <a:t>)</a:t>
                      </a:r>
                      <a:endParaRPr lang="de-DE" sz="1100" b="1" i="0" u="none" strike="noStrike" dirty="0">
                        <a:solidFill>
                          <a:schemeClr val="tx1"/>
                        </a:solidFill>
                        <a:effectLst/>
                        <a:latin typeface="Century Gothic" panose="020B0502020202020204" pitchFamily="34" charset="0"/>
                      </a:endParaRP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Beurteilung „zusätzlicher Informationen“</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0">
                <a:tc vMerge="1">
                  <a:txBody>
                    <a:bodyPr/>
                    <a:lstStyle/>
                    <a:p>
                      <a:pPr algn="l" fontAlgn="b"/>
                      <a:endParaRPr lang="de-DE" sz="800" b="0" i="0" u="none" strike="noStrike" dirty="0">
                        <a:solidFill>
                          <a:srgbClr val="000000"/>
                        </a:solidFill>
                        <a:effectLst/>
                        <a:latin typeface="Century Gothic" panose="020B0502020202020204" pitchFamily="34" charset="0"/>
                      </a:endParaRPr>
                    </a:p>
                  </a:txBody>
                  <a:tcPr marL="7673" marR="7673" marT="767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1100" b="1" i="0" u="none" strike="noStrike" dirty="0">
                          <a:solidFill>
                            <a:schemeClr val="tx1"/>
                          </a:solidFill>
                          <a:effectLst/>
                          <a:latin typeface="Century Gothic" panose="020B0502020202020204" pitchFamily="34" charset="0"/>
                        </a:rPr>
                        <a:t>ISA [DE] 560</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Ereignisse nach</a:t>
                      </a:r>
                      <a:r>
                        <a:rPr lang="de-DE" sz="1100" b="0" i="0" u="none" strike="noStrike" baseline="0" dirty="0">
                          <a:solidFill>
                            <a:schemeClr val="tx1"/>
                          </a:solidFill>
                          <a:effectLst/>
                          <a:latin typeface="Century Gothic" panose="020B0502020202020204" pitchFamily="34" charset="0"/>
                        </a:rPr>
                        <a:t> dem Abschlussstichtag</a:t>
                      </a:r>
                      <a:endParaRPr lang="de-DE" sz="1100" b="0" i="0" u="none" strike="noStrike" dirty="0">
                        <a:solidFill>
                          <a:schemeClr val="tx1"/>
                        </a:solidFill>
                        <a:effectLst/>
                        <a:latin typeface="Century Gothic" panose="020B0502020202020204" pitchFamily="34" charset="0"/>
                      </a:endParaRP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vMerge="1">
                  <a:txBody>
                    <a:bodyPr/>
                    <a:lstStyle/>
                    <a:p>
                      <a:pPr algn="l" fontAlgn="b"/>
                      <a:endParaRPr lang="de-DE" sz="800" b="0" i="0" u="none" strike="noStrike" dirty="0">
                        <a:solidFill>
                          <a:srgbClr val="000000"/>
                        </a:solidFill>
                        <a:effectLst/>
                        <a:latin typeface="Century Gothic" panose="020B0502020202020204" pitchFamily="34" charset="0"/>
                      </a:endParaRPr>
                    </a:p>
                  </a:txBody>
                  <a:tcPr marL="7673" marR="7673" marT="767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1100" b="1" i="0" u="none" strike="noStrike" dirty="0">
                          <a:solidFill>
                            <a:schemeClr val="tx1"/>
                          </a:solidFill>
                          <a:effectLst/>
                          <a:latin typeface="Century Gothic" panose="020B0502020202020204" pitchFamily="34" charset="0"/>
                        </a:rPr>
                        <a:t>ISA [DE] 510</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Prüfung von Eröffnungsbilanzen i. R. v. Erstprüfungen</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50933">
                <a:tc vMerge="1">
                  <a:txBody>
                    <a:bodyPr/>
                    <a:lstStyle/>
                    <a:p>
                      <a:pPr algn="l" fontAlgn="b"/>
                      <a:endParaRPr lang="de-DE" sz="800" b="0" i="0" u="none" strike="noStrike" dirty="0">
                        <a:solidFill>
                          <a:srgbClr val="000000"/>
                        </a:solidFill>
                        <a:effectLst/>
                        <a:latin typeface="Century Gothic" panose="020B0502020202020204" pitchFamily="34" charset="0"/>
                      </a:endParaRPr>
                    </a:p>
                  </a:txBody>
                  <a:tcPr marL="7673" marR="7673" marT="767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1100" b="1" i="0" u="none" strike="noStrike" dirty="0">
                          <a:solidFill>
                            <a:schemeClr val="tx1"/>
                          </a:solidFill>
                          <a:effectLst/>
                          <a:latin typeface="Century Gothic" panose="020B0502020202020204" pitchFamily="34" charset="0"/>
                        </a:rPr>
                        <a:t>IDW PS 208 (08.2021)</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Zur Durchführung von Gemeinschaftsprüfungen</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50933">
                <a:tc>
                  <a:txBody>
                    <a:bodyPr/>
                    <a:lstStyle/>
                    <a:p>
                      <a:pPr algn="l" fontAlgn="b"/>
                      <a:r>
                        <a:rPr lang="de-DE" sz="1100" b="1" i="0" u="none" strike="noStrike" dirty="0">
                          <a:solidFill>
                            <a:srgbClr val="000000"/>
                          </a:solidFill>
                          <a:effectLst/>
                          <a:latin typeface="Century Gothic" panose="020B0502020202020204" pitchFamily="34" charset="0"/>
                        </a:rPr>
                        <a:t>Beauftragung</a:t>
                      </a:r>
                    </a:p>
                  </a:txBody>
                  <a:tcPr marL="54009" marR="54009" marT="53994" marB="5399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1100" b="1" i="0" u="none" strike="noStrike" dirty="0">
                          <a:solidFill>
                            <a:schemeClr val="tx1"/>
                          </a:solidFill>
                          <a:effectLst/>
                          <a:latin typeface="Century Gothic" panose="020B0502020202020204" pitchFamily="34" charset="0"/>
                        </a:rPr>
                        <a:t>ISA [DE] 210</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Beauftragung</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50933">
                <a:tc>
                  <a:txBody>
                    <a:bodyPr/>
                    <a:lstStyle/>
                    <a:p>
                      <a:pPr algn="l" fontAlgn="b"/>
                      <a:r>
                        <a:rPr lang="de-DE" sz="1100" b="1" i="0" u="none" strike="noStrike" dirty="0">
                          <a:solidFill>
                            <a:srgbClr val="000000"/>
                          </a:solidFill>
                          <a:effectLst/>
                          <a:latin typeface="Century Gothic" panose="020B0502020202020204" pitchFamily="34" charset="0"/>
                        </a:rPr>
                        <a:t>Prüfungsplanung</a:t>
                      </a:r>
                    </a:p>
                  </a:txBody>
                  <a:tcPr marL="54009" marR="54009" marT="53994" marB="5399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a:noFill/>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1100" b="1" i="0" u="none" strike="noStrike" dirty="0">
                          <a:solidFill>
                            <a:schemeClr val="tx1"/>
                          </a:solidFill>
                          <a:effectLst/>
                          <a:latin typeface="Century Gothic" panose="020B0502020202020204" pitchFamily="34" charset="0"/>
                        </a:rPr>
                        <a:t>ISA [DE] 240</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a:noFill/>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Aufdeckung</a:t>
                      </a:r>
                      <a:r>
                        <a:rPr lang="de-DE" sz="1100" b="0" i="0" u="none" strike="noStrike" baseline="0" dirty="0">
                          <a:solidFill>
                            <a:schemeClr val="tx1"/>
                          </a:solidFill>
                          <a:effectLst/>
                          <a:latin typeface="Century Gothic" panose="020B0502020202020204" pitchFamily="34" charset="0"/>
                        </a:rPr>
                        <a:t> von dolosen Handlungen</a:t>
                      </a:r>
                      <a:endParaRPr lang="de-DE" sz="1100" b="0" i="0" u="none" strike="noStrike" dirty="0">
                        <a:solidFill>
                          <a:schemeClr val="tx1"/>
                        </a:solidFill>
                        <a:effectLst/>
                        <a:latin typeface="Century Gothic" panose="020B0502020202020204" pitchFamily="34" charset="0"/>
                      </a:endParaRP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8"/>
                  </a:ext>
                </a:extLst>
              </a:tr>
              <a:tr h="250933">
                <a:tc>
                  <a:txBody>
                    <a:bodyPr/>
                    <a:lstStyle/>
                    <a:p>
                      <a:pPr algn="l" fontAlgn="b"/>
                      <a:r>
                        <a:rPr lang="de-DE" sz="1100" b="1" i="0" u="none" strike="noStrike" dirty="0">
                          <a:solidFill>
                            <a:srgbClr val="000000"/>
                          </a:solidFill>
                          <a:effectLst/>
                          <a:latin typeface="Century Gothic" panose="020B0502020202020204" pitchFamily="34" charset="0"/>
                        </a:rPr>
                        <a:t> </a:t>
                      </a:r>
                    </a:p>
                  </a:txBody>
                  <a:tcPr marL="54009" marR="54009" marT="53994" marB="5399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1100" b="1" i="0" u="none" strike="noStrike" dirty="0">
                          <a:solidFill>
                            <a:schemeClr val="tx1"/>
                          </a:solidFill>
                          <a:effectLst/>
                          <a:latin typeface="Century Gothic" panose="020B0502020202020204" pitchFamily="34" charset="0"/>
                        </a:rPr>
                        <a:t>ISA [DE] 315 (</a:t>
                      </a:r>
                      <a:r>
                        <a:rPr lang="de-DE" sz="1100" b="1" i="0" u="none" strike="noStrike" dirty="0" err="1">
                          <a:solidFill>
                            <a:schemeClr val="tx1"/>
                          </a:solidFill>
                          <a:effectLst/>
                          <a:latin typeface="Century Gothic" panose="020B0502020202020204" pitchFamily="34" charset="0"/>
                        </a:rPr>
                        <a:t>Revised</a:t>
                      </a:r>
                      <a:r>
                        <a:rPr lang="de-DE" sz="1100" b="1" i="0" u="none" strike="noStrike" dirty="0">
                          <a:solidFill>
                            <a:schemeClr val="tx1"/>
                          </a:solidFill>
                          <a:effectLst/>
                          <a:latin typeface="Century Gothic" panose="020B0502020202020204" pitchFamily="34" charset="0"/>
                        </a:rPr>
                        <a:t> 2019)</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Kenntnisse „Geschäftsumfeld“</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9"/>
                  </a:ext>
                </a:extLst>
              </a:tr>
              <a:tr h="250933">
                <a:tc>
                  <a:txBody>
                    <a:bodyPr/>
                    <a:lstStyle/>
                    <a:p>
                      <a:pPr algn="l" fontAlgn="b"/>
                      <a:r>
                        <a:rPr lang="de-DE" sz="1100" b="1" i="0" u="none" strike="noStrike" dirty="0">
                          <a:solidFill>
                            <a:srgbClr val="000000"/>
                          </a:solidFill>
                          <a:effectLst/>
                          <a:latin typeface="Century Gothic" panose="020B0502020202020204" pitchFamily="34" charset="0"/>
                        </a:rPr>
                        <a:t> </a:t>
                      </a:r>
                    </a:p>
                  </a:txBody>
                  <a:tcPr marL="54009" marR="54009" marT="53994" marB="5399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1100" b="1" i="0" u="none" strike="noStrike" dirty="0">
                          <a:solidFill>
                            <a:schemeClr val="tx1"/>
                          </a:solidFill>
                          <a:effectLst/>
                          <a:latin typeface="Century Gothic" panose="020B0502020202020204" pitchFamily="34" charset="0"/>
                        </a:rPr>
                        <a:t>ISA [DE] 300</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Prüfungsplanung</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0"/>
                  </a:ext>
                </a:extLst>
              </a:tr>
              <a:tr h="250933">
                <a:tc>
                  <a:txBody>
                    <a:bodyPr/>
                    <a:lstStyle/>
                    <a:p>
                      <a:pPr algn="l" fontAlgn="b"/>
                      <a:r>
                        <a:rPr lang="de-DE" sz="1100" b="1" i="0" u="none" strike="noStrike" dirty="0">
                          <a:solidFill>
                            <a:srgbClr val="000000"/>
                          </a:solidFill>
                          <a:effectLst/>
                          <a:latin typeface="Century Gothic" panose="020B0502020202020204" pitchFamily="34" charset="0"/>
                        </a:rPr>
                        <a:t> </a:t>
                      </a:r>
                    </a:p>
                  </a:txBody>
                  <a:tcPr marL="54009" marR="54009" marT="53994" marB="5399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1100" b="1" i="0" u="none" strike="noStrike" dirty="0">
                          <a:solidFill>
                            <a:schemeClr val="tx1"/>
                          </a:solidFill>
                          <a:effectLst/>
                          <a:latin typeface="Century Gothic" panose="020B0502020202020204" pitchFamily="34" charset="0"/>
                        </a:rPr>
                        <a:t>ISA [DE] 320</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Wesentlichkeit</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1"/>
                  </a:ext>
                </a:extLst>
              </a:tr>
              <a:tr h="250933">
                <a:tc>
                  <a:txBody>
                    <a:bodyPr/>
                    <a:lstStyle/>
                    <a:p>
                      <a:pPr algn="l" fontAlgn="b"/>
                      <a:r>
                        <a:rPr lang="de-DE" sz="1100" b="1" i="0" u="none" strike="noStrike" dirty="0">
                          <a:solidFill>
                            <a:srgbClr val="000000"/>
                          </a:solidFill>
                          <a:effectLst/>
                          <a:latin typeface="Century Gothic" panose="020B0502020202020204" pitchFamily="34" charset="0"/>
                        </a:rPr>
                        <a:t> </a:t>
                      </a:r>
                    </a:p>
                  </a:txBody>
                  <a:tcPr marL="54009" marR="54009" marT="53994" marB="5399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1100" b="1" i="0" u="none" strike="noStrike" dirty="0">
                          <a:solidFill>
                            <a:schemeClr val="tx1"/>
                          </a:solidFill>
                          <a:effectLst/>
                          <a:latin typeface="Century Gothic" panose="020B0502020202020204" pitchFamily="34" charset="0"/>
                        </a:rPr>
                        <a:t>ISA [DE] 550</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Nahe</a:t>
                      </a:r>
                      <a:r>
                        <a:rPr lang="de-DE" sz="1100" b="0" i="0" u="none" strike="noStrike" baseline="0" dirty="0">
                          <a:solidFill>
                            <a:schemeClr val="tx1"/>
                          </a:solidFill>
                          <a:effectLst/>
                          <a:latin typeface="Century Gothic" panose="020B0502020202020204" pitchFamily="34" charset="0"/>
                        </a:rPr>
                        <a:t> stehende Personen</a:t>
                      </a:r>
                      <a:endParaRPr lang="de-DE" sz="1100" b="0" i="0" u="none" strike="noStrike" dirty="0">
                        <a:solidFill>
                          <a:schemeClr val="tx1"/>
                        </a:solidFill>
                        <a:effectLst/>
                        <a:latin typeface="Century Gothic" panose="020B0502020202020204" pitchFamily="34" charset="0"/>
                      </a:endParaRP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2"/>
                  </a:ext>
                </a:extLst>
              </a:tr>
              <a:tr h="250933">
                <a:tc>
                  <a:txBody>
                    <a:bodyPr/>
                    <a:lstStyle/>
                    <a:p>
                      <a:pPr algn="l" fontAlgn="b"/>
                      <a:r>
                        <a:rPr lang="de-DE" sz="1100" b="1" i="0" u="none" strike="noStrike" dirty="0">
                          <a:solidFill>
                            <a:srgbClr val="000000"/>
                          </a:solidFill>
                          <a:effectLst/>
                          <a:latin typeface="Century Gothic" panose="020B0502020202020204" pitchFamily="34" charset="0"/>
                        </a:rPr>
                        <a:t> </a:t>
                      </a:r>
                    </a:p>
                  </a:txBody>
                  <a:tcPr marL="54009" marR="54009" marT="53994" marB="5399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1100" b="1" i="0" u="none" strike="noStrike" dirty="0">
                          <a:solidFill>
                            <a:schemeClr val="tx1"/>
                          </a:solidFill>
                          <a:effectLst/>
                          <a:latin typeface="Century Gothic" panose="020B0502020202020204" pitchFamily="34" charset="0"/>
                        </a:rPr>
                        <a:t>IDW PS 270 n.F. (10.2021) </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Unternehmensfortführung</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50933">
                <a:tc>
                  <a:txBody>
                    <a:bodyPr/>
                    <a:lstStyle/>
                    <a:p>
                      <a:pPr algn="l" fontAlgn="b"/>
                      <a:r>
                        <a:rPr lang="de-DE" sz="1100" b="1" i="0" u="none" strike="noStrike" dirty="0">
                          <a:solidFill>
                            <a:srgbClr val="000000"/>
                          </a:solidFill>
                          <a:effectLst/>
                          <a:latin typeface="Century Gothic" panose="020B0502020202020204" pitchFamily="34" charset="0"/>
                        </a:rPr>
                        <a:t>Systemprüfung</a:t>
                      </a:r>
                    </a:p>
                  </a:txBody>
                  <a:tcPr marL="54009" marR="54009" marT="53994" marB="5399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1100" b="1" i="0" u="none" strike="noStrike" dirty="0">
                          <a:solidFill>
                            <a:schemeClr val="tx1"/>
                          </a:solidFill>
                          <a:effectLst/>
                          <a:latin typeface="Century Gothic" panose="020B0502020202020204" pitchFamily="34" charset="0"/>
                        </a:rPr>
                        <a:t>ISA [DE] 315 (</a:t>
                      </a:r>
                      <a:r>
                        <a:rPr lang="de-DE" sz="1100" b="1" i="0" u="none" strike="noStrike" dirty="0" err="1">
                          <a:solidFill>
                            <a:schemeClr val="tx1"/>
                          </a:solidFill>
                          <a:effectLst/>
                          <a:latin typeface="Century Gothic" panose="020B0502020202020204" pitchFamily="34" charset="0"/>
                        </a:rPr>
                        <a:t>Revised</a:t>
                      </a:r>
                      <a:r>
                        <a:rPr lang="de-DE" sz="1100" b="1" i="0" u="none" strike="noStrike" dirty="0">
                          <a:solidFill>
                            <a:schemeClr val="tx1"/>
                          </a:solidFill>
                          <a:effectLst/>
                          <a:latin typeface="Century Gothic" panose="020B0502020202020204" pitchFamily="34" charset="0"/>
                        </a:rPr>
                        <a:t> 2019)</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Beurteilung/Reaktion: Risiken wesentlicher falscher Darstellungen IKS/IT-Prüfung</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14"/>
                  </a:ext>
                </a:extLst>
              </a:tr>
              <a:tr h="0">
                <a:tc>
                  <a:txBody>
                    <a:bodyPr/>
                    <a:lstStyle/>
                    <a:p>
                      <a:pPr algn="l" fontAlgn="b"/>
                      <a:r>
                        <a:rPr lang="de-DE" sz="1100" b="0" i="0" u="none" strike="noStrike" dirty="0">
                          <a:solidFill>
                            <a:srgbClr val="000000"/>
                          </a:solidFill>
                          <a:effectLst/>
                          <a:latin typeface="Century Gothic" panose="020B0502020202020204" pitchFamily="34" charset="0"/>
                        </a:rPr>
                        <a:t> </a:t>
                      </a:r>
                    </a:p>
                  </a:txBody>
                  <a:tcPr marL="54009" marR="54009" marT="53994" marB="5399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1100" b="1" i="0" u="none" strike="noStrike" dirty="0">
                          <a:solidFill>
                            <a:schemeClr val="tx1"/>
                          </a:solidFill>
                          <a:effectLst/>
                          <a:latin typeface="Century Gothic" panose="020B0502020202020204" pitchFamily="34" charset="0"/>
                        </a:rPr>
                        <a:t>ISA [DE] 402</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Outsourcing</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6"/>
                  </a:ext>
                </a:extLst>
              </a:tr>
              <a:tr h="250933">
                <a:tc>
                  <a:txBody>
                    <a:bodyPr/>
                    <a:lstStyle/>
                    <a:p>
                      <a:pPr algn="l" fontAlgn="b"/>
                      <a:r>
                        <a:rPr lang="de-DE" sz="1100" b="0" i="0" u="none" strike="noStrike" dirty="0">
                          <a:solidFill>
                            <a:srgbClr val="000000"/>
                          </a:solidFill>
                          <a:effectLst/>
                          <a:latin typeface="Century Gothic" panose="020B0502020202020204" pitchFamily="34" charset="0"/>
                        </a:rPr>
                        <a:t> </a:t>
                      </a:r>
                    </a:p>
                  </a:txBody>
                  <a:tcPr marL="54009" marR="54009" marT="53994" marB="5399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1100" b="1" i="0" u="none" strike="noStrike" dirty="0">
                          <a:solidFill>
                            <a:schemeClr val="tx1"/>
                          </a:solidFill>
                          <a:effectLst/>
                          <a:latin typeface="Century Gothic" panose="020B0502020202020204" pitchFamily="34" charset="0"/>
                        </a:rPr>
                        <a:t>IDW PS 340 (01.2022)</a:t>
                      </a: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de-DE" sz="1100" b="0" i="0" u="none" strike="noStrike" dirty="0">
                          <a:solidFill>
                            <a:schemeClr val="tx1"/>
                          </a:solidFill>
                          <a:effectLst/>
                          <a:latin typeface="Century Gothic" panose="020B0502020202020204" pitchFamily="34" charset="0"/>
                        </a:rPr>
                        <a:t>Risikofrüherkennungssystem (§ 317</a:t>
                      </a:r>
                      <a:r>
                        <a:rPr lang="de-DE" sz="1100" b="0" i="0" u="none" strike="noStrike" baseline="0" dirty="0">
                          <a:solidFill>
                            <a:schemeClr val="tx1"/>
                          </a:solidFill>
                          <a:effectLst/>
                          <a:latin typeface="Century Gothic" panose="020B0502020202020204" pitchFamily="34" charset="0"/>
                        </a:rPr>
                        <a:t> Abs. 4 HGB)</a:t>
                      </a:r>
                      <a:endParaRPr lang="de-DE" sz="1100" b="0" i="0" u="none" strike="noStrike" dirty="0">
                        <a:solidFill>
                          <a:schemeClr val="tx1"/>
                        </a:solidFill>
                        <a:effectLst/>
                        <a:latin typeface="Century Gothic" panose="020B0502020202020204" pitchFamily="34" charset="0"/>
                      </a:endParaRPr>
                    </a:p>
                  </a:txBody>
                  <a:tcPr marL="54009" marR="54009" marT="53994" marB="5399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bl>
          </a:graphicData>
        </a:graphic>
      </p:graphicFrame>
      <p:sp>
        <p:nvSpPr>
          <p:cNvPr id="67648" name="Textfeld 4">
            <a:extLst>
              <a:ext uri="{FF2B5EF4-FFF2-40B4-BE49-F238E27FC236}">
                <a16:creationId xmlns:a16="http://schemas.microsoft.com/office/drawing/2014/main" id="{20C08BBC-7E27-4916-AAFE-FC32D35CB3D6}"/>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8" name="Text Box 6">
            <a:extLst>
              <a:ext uri="{FF2B5EF4-FFF2-40B4-BE49-F238E27FC236}">
                <a16:creationId xmlns:a16="http://schemas.microsoft.com/office/drawing/2014/main" id="{8A43E881-C56B-47EC-B0F3-C7B706B23BC6}"/>
              </a:ext>
            </a:extLst>
          </p:cNvPr>
          <p:cNvSpPr txBox="1">
            <a:spLocks noChangeArrowheads="1"/>
          </p:cNvSpPr>
          <p:nvPr/>
        </p:nvSpPr>
        <p:spPr bwMode="auto">
          <a:xfrm>
            <a:off x="695325" y="942975"/>
            <a:ext cx="111617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361950" indent="-361950" defTabSz="269875" eaLnBrk="1" hangingPunct="1">
              <a:spcBef>
                <a:spcPts val="600"/>
              </a:spcBef>
              <a:spcAft>
                <a:spcPts val="600"/>
              </a:spcAft>
              <a:tabLst>
                <a:tab pos="361950" algn="l"/>
              </a:tabLst>
              <a:defRPr/>
            </a:pPr>
            <a:r>
              <a:rPr lang="de-DE" altLang="de-DE" sz="1600" b="1" kern="0" dirty="0">
                <a:solidFill>
                  <a:srgbClr val="00B0F0"/>
                </a:solidFill>
                <a:latin typeface="Century Gothic" pitchFamily="34" charset="0"/>
              </a:rPr>
              <a:t>1.3.10 Einteilung der Verlautbarungen zur Abschlussprüfung entsprechend dem Work-Flow </a:t>
            </a: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a:extLst>
              <a:ext uri="{FF2B5EF4-FFF2-40B4-BE49-F238E27FC236}">
                <a16:creationId xmlns:a16="http://schemas.microsoft.com/office/drawing/2014/main" id="{224A795A-7B74-4C36-8944-55A708FD2439}"/>
              </a:ext>
            </a:extLst>
          </p:cNvPr>
          <p:cNvGraphicFramePr>
            <a:graphicFrameLocks noGrp="1"/>
          </p:cNvGraphicFramePr>
          <p:nvPr>
            <p:extLst>
              <p:ext uri="{D42A27DB-BD31-4B8C-83A1-F6EECF244321}">
                <p14:modId xmlns:p14="http://schemas.microsoft.com/office/powerpoint/2010/main" val="1863458477"/>
              </p:ext>
            </p:extLst>
          </p:nvPr>
        </p:nvGraphicFramePr>
        <p:xfrm>
          <a:off x="1559496" y="1054853"/>
          <a:ext cx="8504682" cy="5147772"/>
        </p:xfrm>
        <a:graphic>
          <a:graphicData uri="http://schemas.openxmlformats.org/drawingml/2006/table">
            <a:tbl>
              <a:tblPr/>
              <a:tblGrid>
                <a:gridCol w="1447898">
                  <a:extLst>
                    <a:ext uri="{9D8B030D-6E8A-4147-A177-3AD203B41FA5}">
                      <a16:colId xmlns:a16="http://schemas.microsoft.com/office/drawing/2014/main" val="20000"/>
                    </a:ext>
                  </a:extLst>
                </a:gridCol>
                <a:gridCol w="2592288">
                  <a:extLst>
                    <a:ext uri="{9D8B030D-6E8A-4147-A177-3AD203B41FA5}">
                      <a16:colId xmlns:a16="http://schemas.microsoft.com/office/drawing/2014/main" val="20001"/>
                    </a:ext>
                  </a:extLst>
                </a:gridCol>
                <a:gridCol w="4464496">
                  <a:extLst>
                    <a:ext uri="{9D8B030D-6E8A-4147-A177-3AD203B41FA5}">
                      <a16:colId xmlns:a16="http://schemas.microsoft.com/office/drawing/2014/main" val="20002"/>
                    </a:ext>
                  </a:extLst>
                </a:gridCol>
              </a:tblGrid>
              <a:tr h="229900">
                <a:tc>
                  <a:txBody>
                    <a:bodyPr/>
                    <a:lstStyle/>
                    <a:p>
                      <a:pPr algn="l" fontAlgn="b"/>
                      <a:r>
                        <a:rPr lang="de-DE" sz="900" b="1" i="0" u="none" strike="noStrike" dirty="0">
                          <a:solidFill>
                            <a:schemeClr val="tx1"/>
                          </a:solidFill>
                          <a:effectLst/>
                          <a:latin typeface="Century Gothic" panose="020B0502020202020204" pitchFamily="34" charset="0"/>
                        </a:rPr>
                        <a:t>Prüfungsschritt</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e-DE" sz="900" b="1" i="0" u="none" strike="noStrike" dirty="0">
                          <a:solidFill>
                            <a:schemeClr val="tx1"/>
                          </a:solidFill>
                          <a:effectLst/>
                          <a:latin typeface="Century Gothic" panose="020B0502020202020204" pitchFamily="34" charset="0"/>
                        </a:rPr>
                        <a:t>IDW PS / ISA [DE]</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l" fontAlgn="b"/>
                      <a:r>
                        <a:rPr lang="de-DE" sz="900" b="1" i="0" u="none" strike="noStrike" dirty="0">
                          <a:solidFill>
                            <a:schemeClr val="tx1"/>
                          </a:solidFill>
                          <a:effectLst/>
                          <a:latin typeface="Century Gothic" panose="020B0502020202020204" pitchFamily="34" charset="0"/>
                        </a:rPr>
                        <a:t>Wichtige Standards</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229900">
                <a:tc>
                  <a:txBody>
                    <a:bodyPr/>
                    <a:lstStyle/>
                    <a:p>
                      <a:pPr algn="l" fontAlgn="b"/>
                      <a:r>
                        <a:rPr lang="de-DE" sz="900" b="1" i="0" u="none" strike="noStrike" dirty="0">
                          <a:solidFill>
                            <a:schemeClr val="tx1"/>
                          </a:solidFill>
                          <a:effectLst/>
                          <a:latin typeface="Century Gothic" panose="020B0502020202020204" pitchFamily="34" charset="0"/>
                        </a:rPr>
                        <a:t>Aussagebezogene</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500</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Prüfungsnachweise</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1"/>
                  </a:ext>
                </a:extLst>
              </a:tr>
              <a:tr h="229900">
                <a:tc>
                  <a:txBody>
                    <a:bodyPr/>
                    <a:lstStyle/>
                    <a:p>
                      <a:pPr algn="l" fontAlgn="b"/>
                      <a:r>
                        <a:rPr lang="de-DE" sz="900" b="1" i="0" u="none" strike="noStrike" dirty="0">
                          <a:solidFill>
                            <a:schemeClr val="tx1"/>
                          </a:solidFill>
                          <a:effectLst/>
                          <a:latin typeface="Century Gothic" panose="020B0502020202020204" pitchFamily="34" charset="0"/>
                        </a:rPr>
                        <a:t>Prüfungshandlungen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301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Prüfung der Vorratsinventur</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2"/>
                  </a:ext>
                </a:extLst>
              </a:tr>
              <a:tr h="229900">
                <a:tc>
                  <a:txBody>
                    <a:bodyPr/>
                    <a:lstStyle/>
                    <a:p>
                      <a:pPr algn="l" fontAlgn="b"/>
                      <a:endParaRPr lang="de-DE" sz="900" b="1"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505</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Bestätigungen Dritter</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3"/>
                  </a:ext>
                </a:extLst>
              </a:tr>
              <a:tr h="229900">
                <a:tc>
                  <a:txBody>
                    <a:bodyPr/>
                    <a:lstStyle/>
                    <a:p>
                      <a:pPr algn="l" fontAlgn="b"/>
                      <a:endParaRPr lang="de-DE" sz="900" b="1"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baseline="0" dirty="0">
                          <a:solidFill>
                            <a:schemeClr val="tx1"/>
                          </a:solidFill>
                          <a:effectLst/>
                          <a:latin typeface="Century Gothic" panose="020B0502020202020204" pitchFamily="34" charset="0"/>
                        </a:rPr>
                        <a:t>ISA [DE] 580</a:t>
                      </a:r>
                      <a:endParaRPr lang="de-DE" sz="900" b="1"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Schriftliche Erklärungen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4"/>
                  </a:ext>
                </a:extLst>
              </a:tr>
              <a:tr h="229900">
                <a:tc>
                  <a:txBody>
                    <a:bodyPr/>
                    <a:lstStyle/>
                    <a:p>
                      <a:pPr algn="l" fontAlgn="b"/>
                      <a:endParaRPr lang="de-DE" sz="900" b="1"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530</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Repräsentative</a:t>
                      </a:r>
                      <a:r>
                        <a:rPr lang="de-DE" sz="900" b="0" i="0" u="none" strike="noStrike" baseline="0" dirty="0">
                          <a:solidFill>
                            <a:schemeClr val="tx1"/>
                          </a:solidFill>
                          <a:effectLst/>
                          <a:latin typeface="Century Gothic" panose="020B0502020202020204" pitchFamily="34" charset="0"/>
                        </a:rPr>
                        <a:t> Auswahlverfahren (Stichproben)</a:t>
                      </a:r>
                      <a:endParaRPr lang="de-DE" sz="900" b="0"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5"/>
                  </a:ext>
                </a:extLst>
              </a:tr>
              <a:tr h="229900">
                <a:tc>
                  <a:txBody>
                    <a:bodyPr/>
                    <a:lstStyle/>
                    <a:p>
                      <a:pPr algn="l" fontAlgn="b"/>
                      <a:endParaRPr lang="de-DE" sz="900" b="1"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520</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Analytische Prüfungshandlungen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6"/>
                  </a:ext>
                </a:extLst>
              </a:tr>
              <a:tr h="229900">
                <a:tc>
                  <a:txBody>
                    <a:bodyPr/>
                    <a:lstStyle/>
                    <a:p>
                      <a:pPr algn="l" fontAlgn="b"/>
                      <a:r>
                        <a:rPr lang="de-DE" sz="900" b="1" i="0" u="none" strike="noStrike" dirty="0">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540 (</a:t>
                      </a:r>
                      <a:r>
                        <a:rPr lang="de-DE" sz="900" b="1" i="0" u="none" strike="noStrike" dirty="0" err="1">
                          <a:solidFill>
                            <a:schemeClr val="tx1"/>
                          </a:solidFill>
                          <a:effectLst/>
                          <a:latin typeface="Century Gothic" panose="020B0502020202020204" pitchFamily="34" charset="0"/>
                        </a:rPr>
                        <a:t>Revised</a:t>
                      </a:r>
                      <a:r>
                        <a:rPr lang="de-DE" sz="900" b="1" i="0" u="none" strike="noStrike" dirty="0">
                          <a:solidFill>
                            <a:schemeClr val="tx1"/>
                          </a:solidFill>
                          <a:effectLst/>
                          <a:latin typeface="Century Gothic" panose="020B0502020202020204" pitchFamily="34" charset="0"/>
                        </a:rPr>
                        <a:t>)</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Prüfung von Schätzwerten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7"/>
                  </a:ext>
                </a:extLst>
              </a:tr>
              <a:tr h="229900">
                <a:tc>
                  <a:txBody>
                    <a:bodyPr/>
                    <a:lstStyle/>
                    <a:p>
                      <a:pPr algn="l" fontAlgn="b"/>
                      <a:r>
                        <a:rPr lang="de-DE" sz="900" b="1" i="0" u="none" strike="noStrike">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710</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Prüfung von Vorjahresangaben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8"/>
                  </a:ext>
                </a:extLst>
              </a:tr>
              <a:tr h="229900">
                <a:tc>
                  <a:txBody>
                    <a:bodyPr/>
                    <a:lstStyle/>
                    <a:p>
                      <a:pPr algn="l" fontAlgn="b"/>
                      <a:r>
                        <a:rPr lang="de-DE" sz="900" b="1" i="0" u="none" strike="noStrike" dirty="0">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600</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Konzernprüfung: Teilbereichsprüfer</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9"/>
                  </a:ext>
                </a:extLst>
              </a:tr>
              <a:tr h="229900">
                <a:tc>
                  <a:txBody>
                    <a:bodyPr/>
                    <a:lstStyle/>
                    <a:p>
                      <a:pPr algn="l" fontAlgn="b"/>
                      <a:r>
                        <a:rPr lang="de-DE" sz="900" b="1" i="0" u="none" strike="noStrike">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610 n.F. (07.2021)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Verwertung von Ergebnissen der Internen Revision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0"/>
                  </a:ext>
                </a:extLst>
              </a:tr>
              <a:tr h="229900">
                <a:tc>
                  <a:txBody>
                    <a:bodyPr/>
                    <a:lstStyle/>
                    <a:p>
                      <a:pPr algn="l" fontAlgn="b"/>
                      <a:r>
                        <a:rPr lang="de-DE" sz="900" b="1" i="0" u="none" strike="noStrike" dirty="0">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620</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Verwertung Ergebnisse Sachverständiger</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1"/>
                  </a:ext>
                </a:extLst>
              </a:tr>
              <a:tr h="229900">
                <a:tc>
                  <a:txBody>
                    <a:bodyPr/>
                    <a:lstStyle/>
                    <a:p>
                      <a:pPr algn="l" fontAlgn="b"/>
                      <a:r>
                        <a:rPr lang="de-DE" sz="900" b="1" i="0" u="none" strike="noStrike">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345 (02.2023)</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DCGK (</a:t>
                      </a:r>
                      <a:r>
                        <a:rPr lang="de-DE" sz="900" b="0" i="0" u="none" strike="noStrike" dirty="0" err="1">
                          <a:solidFill>
                            <a:schemeClr val="tx1"/>
                          </a:solidFill>
                          <a:effectLst/>
                          <a:latin typeface="Century Gothic" panose="020B0502020202020204" pitchFamily="34" charset="0"/>
                        </a:rPr>
                        <a:t>Anhangangabe</a:t>
                      </a:r>
                      <a:r>
                        <a:rPr lang="de-DE" sz="900" b="0" i="0" u="none" strike="noStrike" dirty="0">
                          <a:solidFill>
                            <a:schemeClr val="tx1"/>
                          </a:solidFill>
                          <a:effectLst/>
                          <a:latin typeface="Century Gothic" panose="020B0502020202020204" pitchFamily="34" charset="0"/>
                        </a:rPr>
                        <a:t>/Unabhängigkeit)</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2"/>
                  </a:ext>
                </a:extLst>
              </a:tr>
              <a:tr h="229900">
                <a:tc>
                  <a:txBody>
                    <a:bodyPr/>
                    <a:lstStyle/>
                    <a:p>
                      <a:pPr algn="l" fontAlgn="b"/>
                      <a:r>
                        <a:rPr lang="de-DE" sz="900" b="1" i="0" u="none" strike="noStrike" dirty="0">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350 n.F. (10.2021)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Prüfung des Lageberichts</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229900">
                <a:tc>
                  <a:txBody>
                    <a:bodyPr/>
                    <a:lstStyle/>
                    <a:p>
                      <a:pPr algn="l" fontAlgn="b"/>
                      <a:r>
                        <a:rPr lang="de-DE" sz="900" b="1" i="0" u="none" strike="noStrike" dirty="0">
                          <a:solidFill>
                            <a:schemeClr val="tx1"/>
                          </a:solidFill>
                          <a:effectLst/>
                          <a:latin typeface="Century Gothic" panose="020B0502020202020204" pitchFamily="34" charset="0"/>
                        </a:rPr>
                        <a:t>Dokumentation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ISA [DE] 230</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Dokumentation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0">
                <a:tc>
                  <a:txBody>
                    <a:bodyPr/>
                    <a:lstStyle/>
                    <a:p>
                      <a:pPr algn="l" fontAlgn="b"/>
                      <a:r>
                        <a:rPr lang="de-DE" sz="900" b="1" i="0" u="none" strike="noStrike" dirty="0">
                          <a:solidFill>
                            <a:schemeClr val="tx1"/>
                          </a:solidFill>
                          <a:effectLst/>
                          <a:latin typeface="Century Gothic" panose="020B0502020202020204" pitchFamily="34" charset="0"/>
                        </a:rPr>
                        <a:t>Prüfungsergebnis</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400 n.F. (10.2021)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Bestätigungsvermerk</a:t>
                      </a:r>
                      <a:r>
                        <a:rPr lang="de-DE" sz="900" b="0" i="0" u="none" strike="noStrike" baseline="0" dirty="0">
                          <a:solidFill>
                            <a:schemeClr val="tx1"/>
                          </a:solidFill>
                          <a:effectLst/>
                          <a:latin typeface="Century Gothic" panose="020B0502020202020204" pitchFamily="34" charset="0"/>
                        </a:rPr>
                        <a:t> </a:t>
                      </a:r>
                      <a:endParaRPr lang="de-DE" sz="900" b="0"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180227">
                <a:tc>
                  <a:txBody>
                    <a:bodyPr/>
                    <a:lstStyle/>
                    <a:p>
                      <a:pPr algn="l" fontAlgn="b"/>
                      <a:endParaRPr lang="de-DE" sz="900" b="0"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401 n.F. (10.2021)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Besonders wichtige Prüfungssachverhalte im BV</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16"/>
                  </a:ext>
                </a:extLst>
              </a:tr>
              <a:tr h="229900">
                <a:tc>
                  <a:txBody>
                    <a:bodyPr/>
                    <a:lstStyle/>
                    <a:p>
                      <a:pPr algn="l" fontAlgn="b"/>
                      <a:endParaRPr lang="de-DE" sz="900" b="0"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405 n.F. (10.2021)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Modifizierung des Bestätigungsvermerks</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7"/>
                  </a:ext>
                </a:extLst>
              </a:tr>
              <a:tr h="229900">
                <a:tc>
                  <a:txBody>
                    <a:bodyPr/>
                    <a:lstStyle/>
                    <a:p>
                      <a:pPr algn="l" fontAlgn="b"/>
                      <a:endParaRPr lang="de-DE" sz="900" b="0"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406 n.F. (10.2021)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Hinweise im Bestätigungsvermerk</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8"/>
                  </a:ext>
                </a:extLst>
              </a:tr>
              <a:tr h="229900">
                <a:tc>
                  <a:txBody>
                    <a:bodyPr/>
                    <a:lstStyle/>
                    <a:p>
                      <a:pPr algn="l" fontAlgn="b"/>
                      <a:endParaRPr lang="de-DE" sz="900" b="0" i="0" u="none" strike="noStrike">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lumMod val="85000"/>
                      </a:schemeClr>
                    </a:solidFill>
                  </a:tcPr>
                </a:tc>
                <a:tc>
                  <a:txBody>
                    <a:bodyPr/>
                    <a:lstStyle/>
                    <a:p>
                      <a:pPr algn="ctr" fontAlgn="b"/>
                      <a:r>
                        <a:rPr lang="de-DE" altLang="de-DE" sz="900" b="1" dirty="0">
                          <a:latin typeface="Century Gothic" panose="020B0502020202020204" pitchFamily="34" charset="0"/>
                        </a:rPr>
                        <a:t>IDW PS 450 n.F. (10.2021)</a:t>
                      </a:r>
                      <a:endParaRPr lang="de-DE" sz="900" b="1" i="0" u="none" strike="noStrike" dirty="0">
                        <a:solidFill>
                          <a:schemeClr val="tx1"/>
                        </a:solidFill>
                        <a:effectLst/>
                        <a:latin typeface="Century Gothic" panose="020B0502020202020204" pitchFamily="34" charset="0"/>
                      </a:endParaRP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Prüfungsbericht</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19"/>
                  </a:ext>
                </a:extLst>
              </a:tr>
              <a:tr h="229900">
                <a:tc>
                  <a:txBody>
                    <a:bodyPr/>
                    <a:lstStyle/>
                    <a:p>
                      <a:pPr algn="l" fontAlgn="b"/>
                      <a:r>
                        <a:rPr lang="de-DE" sz="900" b="0" i="0" u="none" strike="noStrike" dirty="0">
                          <a:solidFill>
                            <a:schemeClr val="tx1"/>
                          </a:solidFill>
                          <a:effectLst/>
                          <a:latin typeface="Century Gothic" panose="020B0502020202020204" pitchFamily="34" charset="0"/>
                        </a:rPr>
                        <a:t> </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de-DE" sz="900" b="1" i="0" u="none" strike="noStrike" dirty="0">
                          <a:solidFill>
                            <a:schemeClr val="tx1"/>
                          </a:solidFill>
                          <a:effectLst/>
                          <a:latin typeface="Century Gothic" panose="020B0502020202020204" pitchFamily="34" charset="0"/>
                        </a:rPr>
                        <a:t>IDW PS 470 n.F. (10.2021)</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de-DE" sz="900" b="0" i="0" u="none" strike="noStrike" dirty="0">
                          <a:solidFill>
                            <a:schemeClr val="tx1"/>
                          </a:solidFill>
                          <a:effectLst/>
                          <a:latin typeface="Century Gothic" panose="020B0502020202020204" pitchFamily="34" charset="0"/>
                        </a:rPr>
                        <a:t>Kommunikation mit den für Überwachung Verantwortlichen</a:t>
                      </a:r>
                    </a:p>
                  </a:txBody>
                  <a:tcPr marL="54005" marR="54005" marT="53986" marB="539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bl>
          </a:graphicData>
        </a:graphic>
      </p:graphicFrame>
      <p:sp>
        <p:nvSpPr>
          <p:cNvPr id="10" name="Textfeld 9">
            <a:extLst>
              <a:ext uri="{FF2B5EF4-FFF2-40B4-BE49-F238E27FC236}">
                <a16:creationId xmlns:a16="http://schemas.microsoft.com/office/drawing/2014/main" id="{BB1E953D-DC17-410F-8E5C-FF14354DFCA5}"/>
              </a:ext>
            </a:extLst>
          </p:cNvPr>
          <p:cNvSpPr txBox="1"/>
          <p:nvPr/>
        </p:nvSpPr>
        <p:spPr>
          <a:xfrm>
            <a:off x="11533475" y="5589240"/>
            <a:ext cx="323165" cy="720080"/>
          </a:xfrm>
          <a:prstGeom prst="rect">
            <a:avLst/>
          </a:prstGeom>
          <a:noFill/>
        </p:spPr>
        <p:txBody>
          <a:bodyPr vert="vert270">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
        <p:nvSpPr>
          <p:cNvPr id="69708" name="Textfeld 4">
            <a:extLst>
              <a:ext uri="{FF2B5EF4-FFF2-40B4-BE49-F238E27FC236}">
                <a16:creationId xmlns:a16="http://schemas.microsoft.com/office/drawing/2014/main" id="{E1750EFE-01CE-4EA8-92A8-76667A58E506}"/>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Text Box 6">
            <a:extLst>
              <a:ext uri="{FF2B5EF4-FFF2-40B4-BE49-F238E27FC236}">
                <a16:creationId xmlns:a16="http://schemas.microsoft.com/office/drawing/2014/main" id="{EF22D3CD-D688-4898-B3FE-B5A7AAFD7F60}"/>
              </a:ext>
            </a:extLst>
          </p:cNvPr>
          <p:cNvSpPr txBox="1">
            <a:spLocks noChangeArrowheads="1"/>
          </p:cNvSpPr>
          <p:nvPr/>
        </p:nvSpPr>
        <p:spPr bwMode="auto">
          <a:xfrm>
            <a:off x="695325" y="692696"/>
            <a:ext cx="11737379"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361950" indent="-361950" defTabSz="269875" eaLnBrk="1" hangingPunct="1">
              <a:spcBef>
                <a:spcPts val="600"/>
              </a:spcBef>
              <a:spcAft>
                <a:spcPts val="600"/>
              </a:spcAft>
              <a:tabLst>
                <a:tab pos="361950" algn="l"/>
              </a:tabLst>
              <a:defRPr/>
            </a:pPr>
            <a:r>
              <a:rPr lang="de-DE" altLang="de-DE" sz="1600" b="1" kern="0" dirty="0">
                <a:solidFill>
                  <a:srgbClr val="00B0F0"/>
                </a:solidFill>
                <a:latin typeface="Century Gothic" pitchFamily="34" charset="0"/>
              </a:rPr>
              <a:t>1.3.10 Einteilung der Verlautbarungen zur Abschlussprüfung entsprechend dem Work-Flow</a:t>
            </a:r>
            <a:r>
              <a:rPr lang="de-DE" sz="1600" b="1" kern="0" dirty="0">
                <a:solidFill>
                  <a:srgbClr val="00B0F0"/>
                </a:solidFill>
                <a:effectLst>
                  <a:glow>
                    <a:srgbClr val="000000"/>
                  </a:glow>
                  <a:outerShdw sx="0" sy="0">
                    <a:srgbClr val="000000"/>
                  </a:outerShdw>
                  <a:reflection stA="0" endPos="0" fadeDir="0" sx="0" sy="0"/>
                </a:effectLst>
                <a:latin typeface="Century Gothic" panose="020B0502020202020204" pitchFamily="34" charset="0"/>
              </a:rPr>
              <a:t>; Forts.</a:t>
            </a:r>
            <a:endParaRPr lang="de-DE" sz="1600" b="1" kern="1400" dirty="0">
              <a:solidFill>
                <a:srgbClr val="00B0F0"/>
              </a:solidFill>
              <a:latin typeface="Century Gothic" panose="020B0502020202020204" pitchFamily="34" charset="0"/>
            </a:endParaRPr>
          </a:p>
          <a:p>
            <a:pPr marL="361950" indent="-361950" defTabSz="269875" eaLnBrk="1" hangingPunct="1">
              <a:spcBef>
                <a:spcPts val="600"/>
              </a:spcBef>
              <a:spcAft>
                <a:spcPts val="600"/>
              </a:spcAft>
              <a:tabLst>
                <a:tab pos="361950" algn="l"/>
              </a:tabLst>
              <a:defRPr/>
            </a:pPr>
            <a:r>
              <a:rPr lang="de-DE" altLang="de-DE" b="1" kern="0" dirty="0">
                <a:solidFill>
                  <a:srgbClr val="00B0F0"/>
                </a:solidFill>
                <a:latin typeface="Century Gothic" pitchFamily="34" charset="0"/>
              </a:rPr>
              <a:t> </a:t>
            </a:r>
            <a:endParaRPr lang="de-DE" altLang="de-DE" sz="1600" b="1" kern="0" dirty="0">
              <a:solidFill>
                <a:srgbClr val="00B0F0"/>
              </a:solidFill>
              <a:latin typeface="Century Gothic" pitchFamily="34" charset="0"/>
            </a:endParaRPr>
          </a:p>
        </p:txBody>
      </p:sp>
    </p:spTree>
    <p:extLst>
      <p:ext uri="{BB962C8B-B14F-4D97-AF65-F5344CB8AC3E}">
        <p14:creationId xmlns:p14="http://schemas.microsoft.com/office/powerpoint/2010/main" val="3468483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8" name="Textfeld 4">
            <a:extLst>
              <a:ext uri="{FF2B5EF4-FFF2-40B4-BE49-F238E27FC236}">
                <a16:creationId xmlns:a16="http://schemas.microsoft.com/office/drawing/2014/main" id="{DEAC36FF-23F5-4883-8D61-564504550A4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6" name="Rectangle 2">
            <a:extLst>
              <a:ext uri="{FF2B5EF4-FFF2-40B4-BE49-F238E27FC236}">
                <a16:creationId xmlns:a16="http://schemas.microsoft.com/office/drawing/2014/main" id="{4028F5C7-B616-471E-8D95-E738BD305B96}"/>
              </a:ext>
            </a:extLst>
          </p:cNvPr>
          <p:cNvSpPr txBox="1">
            <a:spLocks/>
          </p:cNvSpPr>
          <p:nvPr/>
        </p:nvSpPr>
        <p:spPr bwMode="auto">
          <a:xfrm>
            <a:off x="1009261" y="519113"/>
            <a:ext cx="9328150" cy="54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1.4	</a:t>
            </a:r>
            <a:r>
              <a:rPr lang="de-DE" sz="2800" b="1" dirty="0">
                <a:latin typeface="Century Gothic" panose="020B0502020202020204" pitchFamily="34" charset="0"/>
              </a:rPr>
              <a:t>Ziele, Gegenstand und allgemeine Grundsätze von Abschlussprüfungen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1.4.1</a:t>
            </a:r>
            <a:r>
              <a:rPr lang="de-DE" dirty="0">
                <a:latin typeface="Century Gothic" panose="020B0502020202020204" pitchFamily="34" charset="0"/>
              </a:rPr>
              <a:t>	Allgemeines</a:t>
            </a:r>
          </a:p>
          <a:p>
            <a:pPr marL="2724150" lvl="4" indent="-895350">
              <a:spcBef>
                <a:spcPts val="600"/>
              </a:spcBef>
              <a:spcAft>
                <a:spcPts val="600"/>
              </a:spcAft>
              <a:tabLst>
                <a:tab pos="444500" algn="l"/>
              </a:tabLst>
            </a:pPr>
            <a:r>
              <a:rPr lang="de-DE" b="1" dirty="0">
                <a:latin typeface="Century Gothic" panose="020B0502020202020204" pitchFamily="34" charset="0"/>
              </a:rPr>
              <a:t>1.4.2	</a:t>
            </a:r>
            <a:r>
              <a:rPr lang="de-DE" dirty="0">
                <a:latin typeface="Century Gothic" panose="020B0502020202020204" pitchFamily="34" charset="0"/>
              </a:rPr>
              <a:t>Ziele und Gegenstand der Abschlussprüfung</a:t>
            </a:r>
          </a:p>
          <a:p>
            <a:pPr marL="2724150" lvl="4" indent="-895350">
              <a:spcBef>
                <a:spcPts val="600"/>
              </a:spcBef>
              <a:spcAft>
                <a:spcPts val="600"/>
              </a:spcAft>
              <a:tabLst>
                <a:tab pos="444500" algn="l"/>
              </a:tabLst>
            </a:pPr>
            <a:r>
              <a:rPr lang="de-DE" b="1" dirty="0">
                <a:latin typeface="Century Gothic" panose="020B0502020202020204" pitchFamily="34" charset="0"/>
              </a:rPr>
              <a:t>1.4.3	</a:t>
            </a:r>
            <a:r>
              <a:rPr lang="de-DE" dirty="0">
                <a:latin typeface="Century Gothic" panose="020B0502020202020204" pitchFamily="34" charset="0"/>
              </a:rPr>
              <a:t>Die neu kodifizierte kritische Grundhaltung als Grundsatz für die Durchführung von Abschlussprüfungen</a:t>
            </a:r>
          </a:p>
          <a:p>
            <a:pPr marL="2724150" lvl="4" indent="-895350">
              <a:spcBef>
                <a:spcPts val="600"/>
              </a:spcBef>
              <a:spcAft>
                <a:spcPts val="600"/>
              </a:spcAft>
              <a:tabLst>
                <a:tab pos="444500" algn="l"/>
              </a:tabLst>
            </a:pPr>
            <a:r>
              <a:rPr lang="de-DE" b="1" dirty="0">
                <a:latin typeface="Century Gothic" panose="020B0502020202020204" pitchFamily="34" charset="0"/>
              </a:rPr>
              <a:t>1.4.4	</a:t>
            </a:r>
            <a:r>
              <a:rPr lang="de-DE" dirty="0">
                <a:latin typeface="Century Gothic" panose="020B0502020202020204" pitchFamily="34" charset="0"/>
              </a:rPr>
              <a:t>Art und Umfang der Prüfungshandlungen</a:t>
            </a:r>
            <a:endParaRPr lang="de-DE" b="1" dirty="0">
              <a:latin typeface="Century Gothic" panose="020B0502020202020204" pitchFamily="34" charset="0"/>
            </a:endParaRPr>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7" name="Textfeld 4">
            <a:extLst>
              <a:ext uri="{FF2B5EF4-FFF2-40B4-BE49-F238E27FC236}">
                <a16:creationId xmlns:a16="http://schemas.microsoft.com/office/drawing/2014/main" id="{E3A87A34-F44C-4D67-8B4E-66E8A8D95039}"/>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10" name="Rectangle 6">
            <a:extLst>
              <a:ext uri="{FF2B5EF4-FFF2-40B4-BE49-F238E27FC236}">
                <a16:creationId xmlns:a16="http://schemas.microsoft.com/office/drawing/2014/main" id="{DC9699EE-8877-4CE1-8974-5FEFC93F84D5}"/>
              </a:ext>
            </a:extLst>
          </p:cNvPr>
          <p:cNvSpPr txBox="1">
            <a:spLocks noChangeArrowheads="1"/>
          </p:cNvSpPr>
          <p:nvPr/>
        </p:nvSpPr>
        <p:spPr bwMode="auto">
          <a:xfrm>
            <a:off x="1055440" y="1674218"/>
            <a:ext cx="10657135" cy="4635102"/>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lvl="1" indent="-266700">
              <a:lnSpc>
                <a:spcPct val="100000"/>
              </a:lnSpc>
              <a:spcBef>
                <a:spcPts val="500"/>
              </a:spcBef>
              <a:spcAft>
                <a:spcPts val="500"/>
              </a:spcAft>
              <a:buFont typeface="Arial" panose="020B0604020202020204" pitchFamily="34" charset="0"/>
              <a:buChar char="•"/>
              <a:defRPr/>
            </a:pPr>
            <a:r>
              <a:rPr lang="de-DE" altLang="de-DE" sz="1600" b="1">
                <a:latin typeface="Century Gothic" panose="020B0502020202020204" pitchFamily="34" charset="0"/>
              </a:rPr>
              <a:t>Wesen der Jahresabschlussprüfung: </a:t>
            </a:r>
          </a:p>
          <a:p>
            <a:pPr marL="533400" lvl="1" indent="-266700">
              <a:lnSpc>
                <a:spcPct val="100000"/>
              </a:lnSpc>
              <a:spcBef>
                <a:spcPts val="500"/>
              </a:spcBef>
              <a:spcAft>
                <a:spcPts val="500"/>
              </a:spcAft>
              <a:buFont typeface="Arial" panose="020B0604020202020204" pitchFamily="34" charset="0"/>
              <a:buNone/>
              <a:defRPr/>
            </a:pPr>
            <a:r>
              <a:rPr lang="de-DE" altLang="de-DE" sz="1600" b="1">
                <a:latin typeface="Century Gothic" panose="020B0502020202020204" pitchFamily="34" charset="0"/>
              </a:rPr>
              <a:t>=</a:t>
            </a:r>
            <a:r>
              <a:rPr lang="de-DE" altLang="de-DE" sz="1600">
                <a:latin typeface="Century Gothic" panose="020B0502020202020204" pitchFamily="34" charset="0"/>
              </a:rPr>
              <a:t>	</a:t>
            </a:r>
            <a:r>
              <a:rPr lang="de-DE" altLang="de-DE" sz="1600" b="1">
                <a:latin typeface="Century Gothic" panose="020B0502020202020204" pitchFamily="34" charset="0"/>
              </a:rPr>
              <a:t>betriebswirtschaftliche</a:t>
            </a:r>
            <a:r>
              <a:rPr lang="de-DE" altLang="de-DE" sz="1600">
                <a:latin typeface="Century Gothic" panose="020B0502020202020204" pitchFamily="34" charset="0"/>
              </a:rPr>
              <a:t> Prüfung (ISA [DE] 200 Tz. 1) </a:t>
            </a:r>
          </a:p>
          <a:p>
            <a:pPr marL="542925" lvl="1" indent="-276225">
              <a:lnSpc>
                <a:spcPct val="100000"/>
              </a:lnSpc>
              <a:spcBef>
                <a:spcPts val="500"/>
              </a:spcBef>
              <a:spcAft>
                <a:spcPts val="500"/>
              </a:spcAft>
              <a:buFont typeface="Arial" panose="020B0604020202020204" pitchFamily="34" charset="0"/>
              <a:buNone/>
              <a:defRPr/>
            </a:pPr>
            <a:r>
              <a:rPr lang="de-DE" altLang="de-DE" sz="1600" b="1">
                <a:latin typeface="Century Gothic" panose="020B0502020202020204" pitchFamily="34" charset="0"/>
              </a:rPr>
              <a:t>≠   Effizienzprüfung </a:t>
            </a:r>
          </a:p>
          <a:p>
            <a:pPr marL="552450" lvl="1" indent="-285750">
              <a:lnSpc>
                <a:spcPct val="100000"/>
              </a:lnSpc>
              <a:spcBef>
                <a:spcPts val="500"/>
              </a:spcBef>
              <a:spcAft>
                <a:spcPts val="500"/>
              </a:spcAft>
              <a:buFont typeface="Arial" panose="020B0604020202020204" pitchFamily="34" charset="0"/>
              <a:buNone/>
              <a:defRPr/>
            </a:pPr>
            <a:r>
              <a:rPr lang="de-DE" altLang="de-DE" sz="1600">
                <a:latin typeface="Century Gothic" panose="020B0502020202020204" pitchFamily="34" charset="0"/>
                <a:sym typeface="Wingdings" panose="05000000000000000000" pitchFamily="2" charset="2"/>
              </a:rPr>
              <a:t></a:t>
            </a:r>
            <a:r>
              <a:rPr lang="de-DE" altLang="de-DE" sz="1600">
                <a:latin typeface="Century Gothic" panose="020B0502020202020204" pitchFamily="34" charset="0"/>
              </a:rPr>
              <a:t> 	Bei Feststellungen bzw. Erkenntnissen hierzu aber ggf. gesonderter Management Letter möglich </a:t>
            </a:r>
            <a:br>
              <a:rPr lang="de-DE" altLang="de-DE" sz="1600">
                <a:latin typeface="Century Gothic" panose="020B0502020202020204" pitchFamily="34" charset="0"/>
              </a:rPr>
            </a:br>
            <a:r>
              <a:rPr lang="de-DE" altLang="de-DE" sz="1600">
                <a:latin typeface="Century Gothic" panose="020B0502020202020204" pitchFamily="34" charset="0"/>
              </a:rPr>
              <a:t>(Bsp.: 90 % des Gesamt DB wird nur mit 20 % des Produktportfolios erzielt)</a:t>
            </a:r>
          </a:p>
          <a:p>
            <a:pPr marL="266700" lvl="1" indent="-266700">
              <a:lnSpc>
                <a:spcPct val="100000"/>
              </a:lnSpc>
              <a:spcBef>
                <a:spcPts val="500"/>
              </a:spcBef>
              <a:spcAft>
                <a:spcPts val="500"/>
              </a:spcAft>
              <a:buFont typeface="Arial" panose="020B0604020202020204" pitchFamily="34" charset="0"/>
              <a:buChar char="•"/>
              <a:defRPr/>
            </a:pPr>
            <a:r>
              <a:rPr lang="de-DE" altLang="de-DE" sz="1600" b="1">
                <a:latin typeface="Century Gothic" panose="020B0502020202020204" pitchFamily="34" charset="0"/>
              </a:rPr>
              <a:t>Gegenstand und Umfang der Jahresabschlussprüfung: </a:t>
            </a:r>
          </a:p>
          <a:p>
            <a:pPr marL="542925" lvl="1" indent="-276225">
              <a:lnSpc>
                <a:spcPct val="100000"/>
              </a:lnSpc>
              <a:spcBef>
                <a:spcPts val="0"/>
              </a:spcBef>
              <a:spcAft>
                <a:spcPts val="0"/>
              </a:spcAft>
              <a:buFont typeface="Wingdings" panose="05000000000000000000" pitchFamily="2" charset="2"/>
              <a:buChar char="à"/>
              <a:defRPr/>
            </a:pPr>
            <a:r>
              <a:rPr lang="de-DE" altLang="de-DE" sz="1600">
                <a:latin typeface="Century Gothic" panose="020B0502020202020204" pitchFamily="34" charset="0"/>
              </a:rPr>
              <a:t>Ableitung aus den gesetzlichen Vorschriften = grundsätzlicher Ansatz</a:t>
            </a:r>
          </a:p>
          <a:p>
            <a:pPr marL="542925" lvl="1" indent="-276225">
              <a:lnSpc>
                <a:spcPct val="100000"/>
              </a:lnSpc>
              <a:spcBef>
                <a:spcPts val="0"/>
              </a:spcBef>
              <a:spcAft>
                <a:spcPts val="0"/>
              </a:spcAft>
              <a:buFont typeface="Wingdings" panose="05000000000000000000" pitchFamily="2" charset="2"/>
              <a:buChar char="à"/>
              <a:defRPr/>
            </a:pPr>
            <a:r>
              <a:rPr lang="de-DE" altLang="de-DE" sz="1600">
                <a:latin typeface="Century Gothic" panose="020B0502020202020204" pitchFamily="34" charset="0"/>
              </a:rPr>
              <a:t>Art und Umfang der Prüfungsdurchführung liegen im pflichtgemäßen Ermessen des  Abschlussprüfers</a:t>
            </a:r>
          </a:p>
          <a:p>
            <a:pPr marL="542925" lvl="1" indent="-276225">
              <a:lnSpc>
                <a:spcPct val="100000"/>
              </a:lnSpc>
              <a:spcBef>
                <a:spcPts val="0"/>
              </a:spcBef>
              <a:spcAft>
                <a:spcPts val="0"/>
              </a:spcAft>
              <a:buFont typeface="Wingdings" panose="05000000000000000000" pitchFamily="2" charset="2"/>
              <a:buChar char="à"/>
              <a:tabLst>
                <a:tab pos="534988" algn="l"/>
                <a:tab pos="803275" algn="l"/>
              </a:tabLst>
              <a:defRPr/>
            </a:pPr>
            <a:r>
              <a:rPr lang="de-DE" altLang="de-DE" sz="1600">
                <a:latin typeface="Century Gothic" panose="020B0502020202020204" pitchFamily="34" charset="0"/>
              </a:rPr>
              <a:t>IDW legt in Prüfungsstandards die Berufsauffassung von Wirtschaftsprüfern zu Grundsätzen und Zielen der Abschlussprüfung fest</a:t>
            </a:r>
          </a:p>
          <a:p>
            <a:pPr marL="266700" lvl="1" indent="-266700">
              <a:lnSpc>
                <a:spcPct val="100000"/>
              </a:lnSpc>
              <a:spcBef>
                <a:spcPts val="500"/>
              </a:spcBef>
              <a:spcAft>
                <a:spcPts val="500"/>
              </a:spcAft>
              <a:buFont typeface="Arial" panose="020B0604020202020204" pitchFamily="34" charset="0"/>
              <a:buChar char="•"/>
              <a:defRPr/>
            </a:pPr>
            <a:r>
              <a:rPr lang="de-DE" altLang="de-DE" sz="1600" b="1">
                <a:latin typeface="Century Gothic" panose="020B0502020202020204" pitchFamily="34" charset="0"/>
              </a:rPr>
              <a:t>Aufgabe des WP bei Jahresabschlussprüfungen</a:t>
            </a:r>
            <a:r>
              <a:rPr lang="de-DE" altLang="de-DE" sz="1600">
                <a:latin typeface="Century Gothic" panose="020B0502020202020204" pitchFamily="34" charset="0"/>
              </a:rPr>
              <a:t>: </a:t>
            </a:r>
          </a:p>
          <a:p>
            <a:pPr marL="542925" lvl="1" indent="-276225">
              <a:lnSpc>
                <a:spcPct val="100000"/>
              </a:lnSpc>
              <a:spcBef>
                <a:spcPts val="0"/>
              </a:spcBef>
              <a:spcAft>
                <a:spcPts val="0"/>
              </a:spcAft>
              <a:buFont typeface="Wingdings" panose="05000000000000000000" pitchFamily="2" charset="2"/>
              <a:buChar char="à"/>
              <a:defRPr/>
            </a:pPr>
            <a:r>
              <a:rPr lang="de-DE" altLang="de-DE" sz="1600">
                <a:latin typeface="Century Gothic" panose="020B0502020202020204" pitchFamily="34" charset="0"/>
              </a:rPr>
              <a:t>Jahresabschlussprüfung nach den o. g. Grundsätzen durchführen und </a:t>
            </a:r>
          </a:p>
          <a:p>
            <a:pPr marL="542925" lvl="1" indent="-276225">
              <a:lnSpc>
                <a:spcPct val="100000"/>
              </a:lnSpc>
              <a:spcBef>
                <a:spcPts val="0"/>
              </a:spcBef>
              <a:spcAft>
                <a:spcPts val="0"/>
              </a:spcAft>
              <a:buFont typeface="Wingdings" panose="05000000000000000000" pitchFamily="2" charset="2"/>
              <a:buChar char="à"/>
              <a:defRPr/>
            </a:pPr>
            <a:r>
              <a:rPr lang="de-DE" altLang="de-DE" sz="1600">
                <a:latin typeface="Century Gothic" panose="020B0502020202020204" pitchFamily="34" charset="0"/>
              </a:rPr>
              <a:t>Bestätigungsvermerke über das Ergebnis der Prüfung erteilen (</a:t>
            </a:r>
            <a:r>
              <a:rPr lang="de-DE" sz="1600">
                <a:latin typeface="Century Gothic" panose="020B0502020202020204" pitchFamily="34" charset="0"/>
              </a:rPr>
              <a:t>IDW PS 400 n.F. (10.2021)</a:t>
            </a:r>
            <a:r>
              <a:rPr lang="de-DE" altLang="de-DE" sz="1600">
                <a:latin typeface="Century Gothic" panose="020B0502020202020204" pitchFamily="34" charset="0"/>
              </a:rPr>
              <a:t>)</a:t>
            </a:r>
          </a:p>
          <a:p>
            <a:pPr marL="542925" lvl="1" indent="-276225">
              <a:lnSpc>
                <a:spcPct val="100000"/>
              </a:lnSpc>
              <a:spcBef>
                <a:spcPts val="0"/>
              </a:spcBef>
              <a:spcAft>
                <a:spcPts val="0"/>
              </a:spcAft>
              <a:buFont typeface="Wingdings" panose="05000000000000000000" pitchFamily="2" charset="2"/>
              <a:buChar char="à"/>
              <a:defRPr/>
            </a:pPr>
            <a:r>
              <a:rPr lang="de-DE" altLang="de-DE" sz="1600">
                <a:latin typeface="Century Gothic" panose="020B0502020202020204" pitchFamily="34" charset="0"/>
              </a:rPr>
              <a:t>Prüfungsbericht erstellen (IDW PS 450 n.F. (10.2021))</a:t>
            </a:r>
          </a:p>
          <a:p>
            <a:pPr marL="266700" lvl="1" indent="0">
              <a:lnSpc>
                <a:spcPct val="100000"/>
              </a:lnSpc>
              <a:spcBef>
                <a:spcPts val="500"/>
              </a:spcBef>
              <a:spcAft>
                <a:spcPts val="500"/>
              </a:spcAft>
              <a:buFont typeface="Arial" panose="020B0604020202020204" pitchFamily="34" charset="0"/>
              <a:buNone/>
              <a:defRPr/>
            </a:pPr>
            <a:r>
              <a:rPr lang="de-DE" altLang="de-DE" sz="1600">
                <a:latin typeface="Century Gothic" panose="020B0502020202020204" pitchFamily="34" charset="0"/>
              </a:rPr>
              <a:t>Sowohl berufliche (v. a. WPO, BS WP/vBP) als auch fachliche (z. B. IDW-Verlautbarungen) Grundsätze </a:t>
            </a:r>
            <a:br>
              <a:rPr lang="de-DE" altLang="de-DE" sz="1600">
                <a:latin typeface="Century Gothic" panose="020B0502020202020204" pitchFamily="34" charset="0"/>
              </a:rPr>
            </a:br>
            <a:r>
              <a:rPr lang="de-DE" altLang="de-DE" sz="1600">
                <a:latin typeface="Century Gothic" panose="020B0502020202020204" pitchFamily="34" charset="0"/>
              </a:rPr>
              <a:t>sind zu beachten.</a:t>
            </a:r>
            <a:endParaRPr lang="de-DE" altLang="de-DE" sz="1600" dirty="0">
              <a:latin typeface="Century Gothic" panose="020B0502020202020204" pitchFamily="34" charset="0"/>
            </a:endParaRPr>
          </a:p>
        </p:txBody>
      </p:sp>
      <p:sp>
        <p:nvSpPr>
          <p:cNvPr id="11" name="Text Box 6">
            <a:extLst>
              <a:ext uri="{FF2B5EF4-FFF2-40B4-BE49-F238E27FC236}">
                <a16:creationId xmlns:a16="http://schemas.microsoft.com/office/drawing/2014/main" id="{50B4AED1-1203-445A-A3CD-4A71A8521949}"/>
              </a:ext>
            </a:extLst>
          </p:cNvPr>
          <p:cNvSpPr txBox="1">
            <a:spLocks noChangeArrowheads="1"/>
          </p:cNvSpPr>
          <p:nvPr/>
        </p:nvSpPr>
        <p:spPr bwMode="auto">
          <a:xfrm>
            <a:off x="921444" y="1316587"/>
            <a:ext cx="10071100" cy="264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1.4.1 Allgemeines</a:t>
            </a:r>
          </a:p>
        </p:txBody>
      </p:sp>
      <p:sp>
        <p:nvSpPr>
          <p:cNvPr id="12" name="Text Box 6">
            <a:extLst>
              <a:ext uri="{FF2B5EF4-FFF2-40B4-BE49-F238E27FC236}">
                <a16:creationId xmlns:a16="http://schemas.microsoft.com/office/drawing/2014/main" id="{D81D4726-8B79-4127-B3FE-E0AD455E5817}"/>
              </a:ext>
            </a:extLst>
          </p:cNvPr>
          <p:cNvSpPr txBox="1">
            <a:spLocks noChangeArrowheads="1"/>
          </p:cNvSpPr>
          <p:nvPr/>
        </p:nvSpPr>
        <p:spPr bwMode="auto">
          <a:xfrm>
            <a:off x="695325" y="942975"/>
            <a:ext cx="111617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361950" indent="-361950" defTabSz="269875" eaLnBrk="1" hangingPunct="1">
              <a:spcBef>
                <a:spcPts val="600"/>
              </a:spcBef>
              <a:spcAft>
                <a:spcPts val="600"/>
              </a:spcAft>
              <a:tabLst>
                <a:tab pos="361950" algn="l"/>
              </a:tabLst>
              <a:defRPr/>
            </a:pPr>
            <a:r>
              <a:rPr lang="de-DE" altLang="de-DE" b="1" kern="0" dirty="0">
                <a:solidFill>
                  <a:srgbClr val="00B0F0"/>
                </a:solidFill>
                <a:latin typeface="Century Gothic" pitchFamily="34" charset="0"/>
              </a:rPr>
              <a:t>1.4 Ziele, Gegenstand &amp; allgemeine Grundsätze von Abschlussprüfungen</a:t>
            </a:r>
            <a:endParaRPr lang="de-DE" altLang="de-DE" sz="1600" b="1" kern="0" dirty="0">
              <a:solidFill>
                <a:srgbClr val="00B0F0"/>
              </a:solidFill>
              <a:latin typeface="Century Gothic" pitchFamily="34" charset="0"/>
            </a:endParaRP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85" name="Textfeld 4">
            <a:extLst>
              <a:ext uri="{FF2B5EF4-FFF2-40B4-BE49-F238E27FC236}">
                <a16:creationId xmlns:a16="http://schemas.microsoft.com/office/drawing/2014/main" id="{49915E63-2048-48A2-877D-FB6A4179A3A5}"/>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8" name="Text Box 6">
            <a:extLst>
              <a:ext uri="{FF2B5EF4-FFF2-40B4-BE49-F238E27FC236}">
                <a16:creationId xmlns:a16="http://schemas.microsoft.com/office/drawing/2014/main" id="{CAC252DF-19D7-496D-A99E-09D250DCC294}"/>
              </a:ext>
            </a:extLst>
          </p:cNvPr>
          <p:cNvSpPr txBox="1">
            <a:spLocks noChangeArrowheads="1"/>
          </p:cNvSpPr>
          <p:nvPr/>
        </p:nvSpPr>
        <p:spPr bwMode="auto">
          <a:xfrm>
            <a:off x="925513" y="1016918"/>
            <a:ext cx="78184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 pos="361950" algn="l"/>
              </a:tabLst>
              <a:defRPr/>
            </a:pPr>
            <a:r>
              <a:rPr lang="de-DE" altLang="de-DE" sz="1600" b="1" kern="0" dirty="0">
                <a:solidFill>
                  <a:srgbClr val="00B0F0"/>
                </a:solidFill>
                <a:latin typeface="Century Gothic" pitchFamily="34" charset="0"/>
              </a:rPr>
              <a:t>1.4.2 </a:t>
            </a:r>
            <a:r>
              <a:rPr lang="de-DE" altLang="de-DE" sz="1600" b="1" dirty="0">
                <a:solidFill>
                  <a:srgbClr val="00B0F0"/>
                </a:solidFill>
                <a:latin typeface="Century Gothic" panose="020B0502020202020204" pitchFamily="34" charset="0"/>
              </a:rPr>
              <a:t>Ziele und Gegenstand der Abschlussprüfung</a:t>
            </a:r>
          </a:p>
        </p:txBody>
      </p:sp>
      <p:sp>
        <p:nvSpPr>
          <p:cNvPr id="10" name="Rectangle 6">
            <a:extLst>
              <a:ext uri="{FF2B5EF4-FFF2-40B4-BE49-F238E27FC236}">
                <a16:creationId xmlns:a16="http://schemas.microsoft.com/office/drawing/2014/main" id="{0254A9F2-27AE-45FE-A417-408190BF699A}"/>
              </a:ext>
            </a:extLst>
          </p:cNvPr>
          <p:cNvSpPr txBox="1">
            <a:spLocks noChangeArrowheads="1"/>
          </p:cNvSpPr>
          <p:nvPr/>
        </p:nvSpPr>
        <p:spPr bwMode="auto">
          <a:xfrm>
            <a:off x="1064964" y="1346200"/>
            <a:ext cx="10791675" cy="3810992"/>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9875" indent="-269875">
              <a:lnSpc>
                <a:spcPct val="100000"/>
              </a:lnSpc>
              <a:spcBef>
                <a:spcPts val="600"/>
              </a:spcBef>
              <a:spcAft>
                <a:spcPts val="600"/>
              </a:spcAft>
              <a:buFont typeface="+mj-lt"/>
              <a:buAutoNum type="alphaLcPeriod"/>
              <a:defRPr/>
            </a:pPr>
            <a:r>
              <a:rPr lang="de-DE" altLang="de-DE">
                <a:latin typeface="Century Gothic" panose="020B0502020202020204" pitchFamily="34" charset="0"/>
              </a:rPr>
              <a:t>Bestätigung </a:t>
            </a:r>
            <a:r>
              <a:rPr lang="de-DE" altLang="de-DE" b="1">
                <a:latin typeface="Century Gothic" panose="020B0502020202020204" pitchFamily="34" charset="0"/>
              </a:rPr>
              <a:t>der Verlässlichkeit </a:t>
            </a:r>
            <a:r>
              <a:rPr lang="de-DE" altLang="de-DE">
                <a:latin typeface="Century Gothic" panose="020B0502020202020204" pitchFamily="34" charset="0"/>
              </a:rPr>
              <a:t>der in </a:t>
            </a:r>
            <a:r>
              <a:rPr lang="de-DE">
                <a:latin typeface="Century Gothic" panose="020B0502020202020204" pitchFamily="34" charset="0"/>
              </a:rPr>
              <a:t>Jahresabschluss und Lagebericht enthaltenen Informationen und </a:t>
            </a:r>
            <a:r>
              <a:rPr lang="de-DE" b="1">
                <a:latin typeface="Century Gothic" panose="020B0502020202020204" pitchFamily="34" charset="0"/>
              </a:rPr>
              <a:t>Erhöhung von deren Glaubhaftigkeit</a:t>
            </a:r>
          </a:p>
          <a:p>
            <a:pPr marL="269875" indent="-269875">
              <a:lnSpc>
                <a:spcPct val="100000"/>
              </a:lnSpc>
              <a:spcBef>
                <a:spcPts val="600"/>
              </a:spcBef>
              <a:spcAft>
                <a:spcPts val="600"/>
              </a:spcAft>
              <a:buFont typeface="+mj-lt"/>
              <a:buAutoNum type="alphaLcPeriod"/>
              <a:defRPr/>
            </a:pPr>
            <a:r>
              <a:rPr lang="de-DE" altLang="de-DE">
                <a:latin typeface="Century Gothic" panose="020B0502020202020204" pitchFamily="34" charset="0"/>
              </a:rPr>
              <a:t>Die </a:t>
            </a:r>
            <a:r>
              <a:rPr lang="de-DE">
                <a:latin typeface="Century Gothic" panose="020B0502020202020204" pitchFamily="34" charset="0"/>
              </a:rPr>
              <a:t>Aussage zur Verlässlichkeit schließt die </a:t>
            </a:r>
            <a:r>
              <a:rPr lang="de-DE" b="1">
                <a:latin typeface="Century Gothic" panose="020B0502020202020204" pitchFamily="34" charset="0"/>
              </a:rPr>
              <a:t>Ordnungsmäßigkeit</a:t>
            </a:r>
            <a:r>
              <a:rPr lang="de-DE">
                <a:latin typeface="Century Gothic" panose="020B0502020202020204" pitchFamily="34" charset="0"/>
              </a:rPr>
              <a:t> ein</a:t>
            </a:r>
          </a:p>
          <a:p>
            <a:pPr marL="269875" indent="-269875">
              <a:lnSpc>
                <a:spcPct val="100000"/>
              </a:lnSpc>
              <a:spcBef>
                <a:spcPts val="600"/>
              </a:spcBef>
              <a:spcAft>
                <a:spcPts val="600"/>
              </a:spcAft>
              <a:buFont typeface="+mj-lt"/>
              <a:buAutoNum type="alphaLcPeriod"/>
              <a:defRPr/>
            </a:pPr>
            <a:r>
              <a:rPr lang="de-DE" altLang="de-DE">
                <a:latin typeface="Century Gothic" panose="020B0502020202020204" pitchFamily="34" charset="0"/>
              </a:rPr>
              <a:t>Ziel </a:t>
            </a:r>
            <a:r>
              <a:rPr lang="de-DE" altLang="de-DE" b="1">
                <a:latin typeface="Century Gothic" panose="020B0502020202020204" pitchFamily="34" charset="0"/>
              </a:rPr>
              <a:t>der Abschlussprüfung</a:t>
            </a:r>
            <a:r>
              <a:rPr lang="de-DE" altLang="de-DE">
                <a:latin typeface="Century Gothic" panose="020B0502020202020204" pitchFamily="34" charset="0"/>
              </a:rPr>
              <a:t>:</a:t>
            </a:r>
            <a:br>
              <a:rPr lang="de-DE" altLang="de-DE">
                <a:latin typeface="Century Gothic" panose="020B0502020202020204" pitchFamily="34" charset="0"/>
              </a:rPr>
            </a:br>
            <a:r>
              <a:rPr lang="de-DE" altLang="de-DE">
                <a:latin typeface="Century Gothic" panose="020B0502020202020204" pitchFamily="34" charset="0"/>
              </a:rPr>
              <a:t>„Aussagen über das Prüfungsergebnis unter Beachtung des Grundsatzes der Wirtschaftlichkeit </a:t>
            </a:r>
            <a:r>
              <a:rPr lang="de-DE" altLang="de-DE" b="1">
                <a:solidFill>
                  <a:srgbClr val="FF0000"/>
                </a:solidFill>
                <a:latin typeface="Century Gothic" panose="020B0502020202020204" pitchFamily="34" charset="0"/>
              </a:rPr>
              <a:t>mit hinreichender Sicherheit</a:t>
            </a:r>
            <a:r>
              <a:rPr lang="de-DE" altLang="de-DE">
                <a:latin typeface="Century Gothic" panose="020B0502020202020204" pitchFamily="34" charset="0"/>
              </a:rPr>
              <a:t> treffen zu können“ (ISA [DE] 200)</a:t>
            </a:r>
            <a:br>
              <a:rPr lang="de-DE" altLang="de-DE">
                <a:latin typeface="Century Gothic" panose="020B0502020202020204" pitchFamily="34" charset="0"/>
              </a:rPr>
            </a:br>
            <a:r>
              <a:rPr lang="de-DE" altLang="de-DE">
                <a:latin typeface="Century Gothic" panose="020B0502020202020204" pitchFamily="34" charset="0"/>
                <a:sym typeface="Wingdings" panose="05000000000000000000" pitchFamily="2" charset="2"/>
              </a:rPr>
              <a:t> </a:t>
            </a:r>
            <a:r>
              <a:rPr lang="de-DE" altLang="de-DE" b="1">
                <a:solidFill>
                  <a:srgbClr val="FF0000"/>
                </a:solidFill>
                <a:latin typeface="Century Gothic" panose="020B0502020202020204" pitchFamily="34" charset="0"/>
                <a:sym typeface="Wingdings" panose="05000000000000000000" pitchFamily="2" charset="2"/>
              </a:rPr>
              <a:t>Restrisiko</a:t>
            </a:r>
            <a:r>
              <a:rPr lang="de-DE" altLang="de-DE">
                <a:latin typeface="Century Gothic" panose="020B0502020202020204" pitchFamily="34" charset="0"/>
                <a:sym typeface="Wingdings" panose="05000000000000000000" pitchFamily="2" charset="2"/>
              </a:rPr>
              <a:t> verbleibt (somit wird keine absolute Sicherheit erzielt!)</a:t>
            </a:r>
            <a:endParaRPr lang="de-DE" altLang="de-DE">
              <a:latin typeface="Century Gothic" panose="020B0502020202020204" pitchFamily="34" charset="0"/>
            </a:endParaRPr>
          </a:p>
          <a:p>
            <a:pPr marL="269875" indent="-269875">
              <a:lnSpc>
                <a:spcPct val="100000"/>
              </a:lnSpc>
              <a:spcBef>
                <a:spcPts val="600"/>
              </a:spcBef>
              <a:spcAft>
                <a:spcPts val="600"/>
              </a:spcAft>
              <a:buFont typeface="+mj-lt"/>
              <a:buAutoNum type="alphaLcPeriod"/>
              <a:defRPr/>
            </a:pPr>
            <a:r>
              <a:rPr lang="de-DE">
                <a:latin typeface="Century Gothic" panose="020B0502020202020204" pitchFamily="34" charset="0"/>
              </a:rPr>
              <a:t>Aussagen </a:t>
            </a:r>
            <a:r>
              <a:rPr lang="de-DE" b="1">
                <a:latin typeface="Century Gothic" panose="020B0502020202020204" pitchFamily="34" charset="0"/>
              </a:rPr>
              <a:t>über</a:t>
            </a:r>
            <a:r>
              <a:rPr lang="de-DE">
                <a:latin typeface="Century Gothic" panose="020B0502020202020204" pitchFamily="34" charset="0"/>
              </a:rPr>
              <a:t> </a:t>
            </a:r>
            <a:r>
              <a:rPr lang="de-DE" b="1">
                <a:latin typeface="Century Gothic" panose="020B0502020202020204" pitchFamily="34" charset="0"/>
              </a:rPr>
              <a:t>Prüfungsergebnis</a:t>
            </a:r>
            <a:r>
              <a:rPr lang="de-DE">
                <a:latin typeface="Century Gothic" panose="020B0502020202020204" pitchFamily="34" charset="0"/>
              </a:rPr>
              <a:t> im Prüfungsbericht (</a:t>
            </a:r>
            <a:r>
              <a:rPr lang="de-DE" altLang="de-DE">
                <a:latin typeface="Century Gothic" panose="020B0502020202020204" pitchFamily="34" charset="0"/>
              </a:rPr>
              <a:t>IDW PS 450 n.F. (10.2021)</a:t>
            </a:r>
            <a:r>
              <a:rPr lang="de-DE">
                <a:latin typeface="Century Gothic" panose="020B0502020202020204" pitchFamily="34" charset="0"/>
              </a:rPr>
              <a:t>)</a:t>
            </a:r>
          </a:p>
          <a:p>
            <a:pPr marL="269875" indent="-269875">
              <a:lnSpc>
                <a:spcPct val="100000"/>
              </a:lnSpc>
              <a:spcBef>
                <a:spcPts val="600"/>
              </a:spcBef>
              <a:spcAft>
                <a:spcPts val="600"/>
              </a:spcAft>
              <a:buFont typeface="+mj-lt"/>
              <a:buAutoNum type="alphaLcPeriod"/>
              <a:defRPr/>
            </a:pPr>
            <a:r>
              <a:rPr lang="de-DE" altLang="de-DE">
                <a:latin typeface="Century Gothic" panose="020B0502020202020204" pitchFamily="34" charset="0"/>
              </a:rPr>
              <a:t>Zusammenfassung des </a:t>
            </a:r>
            <a:r>
              <a:rPr lang="de-DE" altLang="de-DE" b="1">
                <a:latin typeface="Century Gothic" panose="020B0502020202020204" pitchFamily="34" charset="0"/>
              </a:rPr>
              <a:t>Prüfungsergebnisses</a:t>
            </a:r>
            <a:r>
              <a:rPr lang="de-DE" altLang="de-DE">
                <a:latin typeface="Century Gothic" panose="020B0502020202020204" pitchFamily="34" charset="0"/>
              </a:rPr>
              <a:t> im Bestätigungsvermerk (</a:t>
            </a:r>
            <a:r>
              <a:rPr lang="de-DE">
                <a:latin typeface="Century Gothic" panose="020B0502020202020204" pitchFamily="34" charset="0"/>
              </a:rPr>
              <a:t>IDW PS 400 n.F. (10.2021)</a:t>
            </a:r>
            <a:r>
              <a:rPr lang="de-DE" altLang="de-DE">
                <a:latin typeface="Century Gothic" panose="020B0502020202020204" pitchFamily="34" charset="0"/>
              </a:rPr>
              <a:t>)</a:t>
            </a:r>
          </a:p>
          <a:p>
            <a:pPr marL="269875" indent="-269875">
              <a:lnSpc>
                <a:spcPct val="100000"/>
              </a:lnSpc>
              <a:spcBef>
                <a:spcPts val="600"/>
              </a:spcBef>
              <a:spcAft>
                <a:spcPts val="600"/>
              </a:spcAft>
              <a:buFont typeface="+mj-lt"/>
              <a:buAutoNum type="alphaLcPeriod"/>
              <a:defRPr/>
            </a:pPr>
            <a:r>
              <a:rPr lang="de-DE" altLang="de-DE">
                <a:latin typeface="Century Gothic" panose="020B0502020202020204" pitchFamily="34" charset="0"/>
              </a:rPr>
              <a:t>Ggf. </a:t>
            </a:r>
            <a:r>
              <a:rPr lang="de-DE">
                <a:latin typeface="Century Gothic" panose="020B0502020202020204" pitchFamily="34" charset="0"/>
              </a:rPr>
              <a:t>ergänzende mündliche Erläuterung innerhalb der Jahresabschlusssitzung des Aufsichtsrats / der Aufsichtsorgane (ISA [DE] 230, IDW PS 470 n.F. (10.2021))</a:t>
            </a:r>
            <a:endParaRPr lang="de-DE" altLang="de-DE" dirty="0">
              <a:latin typeface="Century Gothic" panose="020B0502020202020204" pitchFamily="34" charset="0"/>
            </a:endParaRP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Text Box 6">
            <a:extLst>
              <a:ext uri="{FF2B5EF4-FFF2-40B4-BE49-F238E27FC236}">
                <a16:creationId xmlns:a16="http://schemas.microsoft.com/office/drawing/2014/main" id="{907F434B-7320-4ACD-8E0D-E40ED2096D7B}"/>
              </a:ext>
            </a:extLst>
          </p:cNvPr>
          <p:cNvSpPr txBox="1">
            <a:spLocks noChangeArrowheads="1"/>
          </p:cNvSpPr>
          <p:nvPr/>
        </p:nvSpPr>
        <p:spPr bwMode="auto">
          <a:xfrm>
            <a:off x="983432" y="1403127"/>
            <a:ext cx="10945216" cy="4939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lnSpc>
                <a:spcPct val="110000"/>
              </a:lnSpc>
              <a:spcBef>
                <a:spcPts val="800"/>
              </a:spcBef>
              <a:buFont typeface="Arial" charset="0"/>
              <a:tabLst>
                <a:tab pos="625475" algn="l"/>
              </a:tabLst>
              <a:defRPr sz="1400">
                <a:solidFill>
                  <a:schemeClr val="tx1"/>
                </a:solidFill>
                <a:latin typeface="Verdana" pitchFamily="34" charset="0"/>
              </a:defRPr>
            </a:lvl1pPr>
            <a:lvl2pPr marL="625475" indent="-350838" eaLnBrk="0" hangingPunct="0">
              <a:lnSpc>
                <a:spcPct val="110000"/>
              </a:lnSpc>
              <a:spcBef>
                <a:spcPts val="800"/>
              </a:spcBef>
              <a:buFont typeface="Arial" charset="0"/>
              <a:buChar char="»"/>
              <a:tabLst>
                <a:tab pos="625475" algn="l"/>
              </a:tabLst>
              <a:defRPr sz="1400">
                <a:solidFill>
                  <a:schemeClr val="tx1"/>
                </a:solidFill>
                <a:latin typeface="Verdana" pitchFamily="34" charset="0"/>
              </a:defRPr>
            </a:lvl2pPr>
            <a:lvl3pPr marL="1143000" indent="-228600" eaLnBrk="0" hangingPunct="0">
              <a:lnSpc>
                <a:spcPct val="110000"/>
              </a:lnSpc>
              <a:spcBef>
                <a:spcPts val="800"/>
              </a:spcBef>
              <a:buFont typeface="Arial" charset="0"/>
              <a:buChar char="•"/>
              <a:tabLst>
                <a:tab pos="625475" algn="l"/>
              </a:tabLst>
              <a:defRPr sz="1400">
                <a:solidFill>
                  <a:schemeClr val="tx1"/>
                </a:solidFill>
                <a:latin typeface="Verdana" pitchFamily="34" charset="0"/>
              </a:defRPr>
            </a:lvl3pPr>
            <a:lvl4pPr marL="1600200" indent="-228600" eaLnBrk="0" hangingPunct="0">
              <a:lnSpc>
                <a:spcPct val="110000"/>
              </a:lnSpc>
              <a:spcBef>
                <a:spcPts val="800"/>
              </a:spcBef>
              <a:buFont typeface="Arial" charset="0"/>
              <a:buChar char="»"/>
              <a:tabLst>
                <a:tab pos="625475" algn="l"/>
              </a:tabLst>
              <a:defRPr sz="1400">
                <a:solidFill>
                  <a:schemeClr val="tx1"/>
                </a:solidFill>
                <a:latin typeface="Verdana" pitchFamily="34" charset="0"/>
              </a:defRPr>
            </a:lvl4pPr>
            <a:lvl5pPr marL="2057400" indent="-228600" eaLnBrk="0" hangingPunct="0">
              <a:lnSpc>
                <a:spcPct val="110000"/>
              </a:lnSpc>
              <a:spcBef>
                <a:spcPts val="800"/>
              </a:spcBef>
              <a:buFont typeface="Arial" charset="0"/>
              <a:buChar char="•"/>
              <a:tabLst>
                <a:tab pos="625475" algn="l"/>
              </a:tabLst>
              <a:defRPr sz="1400">
                <a:solidFill>
                  <a:schemeClr val="tx1"/>
                </a:solidFill>
                <a:latin typeface="Verdana" pitchFamily="34" charset="0"/>
              </a:defRPr>
            </a:lvl5pPr>
            <a:lvl6pPr marL="2514600" indent="-228600" eaLnBrk="0" fontAlgn="base" hangingPunct="0">
              <a:lnSpc>
                <a:spcPct val="110000"/>
              </a:lnSpc>
              <a:spcBef>
                <a:spcPts val="800"/>
              </a:spcBef>
              <a:spcAft>
                <a:spcPct val="0"/>
              </a:spcAft>
              <a:buFont typeface="Arial" charset="0"/>
              <a:buChar char="•"/>
              <a:tabLst>
                <a:tab pos="625475" algn="l"/>
              </a:tabLst>
              <a:defRPr sz="1400">
                <a:solidFill>
                  <a:schemeClr val="tx1"/>
                </a:solidFill>
                <a:latin typeface="Verdana" pitchFamily="34" charset="0"/>
              </a:defRPr>
            </a:lvl6pPr>
            <a:lvl7pPr marL="2971800" indent="-228600" eaLnBrk="0" fontAlgn="base" hangingPunct="0">
              <a:lnSpc>
                <a:spcPct val="110000"/>
              </a:lnSpc>
              <a:spcBef>
                <a:spcPts val="800"/>
              </a:spcBef>
              <a:spcAft>
                <a:spcPct val="0"/>
              </a:spcAft>
              <a:buFont typeface="Arial" charset="0"/>
              <a:buChar char="•"/>
              <a:tabLst>
                <a:tab pos="625475" algn="l"/>
              </a:tabLst>
              <a:defRPr sz="1400">
                <a:solidFill>
                  <a:schemeClr val="tx1"/>
                </a:solidFill>
                <a:latin typeface="Verdana" pitchFamily="34" charset="0"/>
              </a:defRPr>
            </a:lvl7pPr>
            <a:lvl8pPr marL="3429000" indent="-228600" eaLnBrk="0" fontAlgn="base" hangingPunct="0">
              <a:lnSpc>
                <a:spcPct val="110000"/>
              </a:lnSpc>
              <a:spcBef>
                <a:spcPts val="800"/>
              </a:spcBef>
              <a:spcAft>
                <a:spcPct val="0"/>
              </a:spcAft>
              <a:buFont typeface="Arial" charset="0"/>
              <a:buChar char="•"/>
              <a:tabLst>
                <a:tab pos="625475" algn="l"/>
              </a:tabLst>
              <a:defRPr sz="1400">
                <a:solidFill>
                  <a:schemeClr val="tx1"/>
                </a:solidFill>
                <a:latin typeface="Verdana" pitchFamily="34" charset="0"/>
              </a:defRPr>
            </a:lvl8pPr>
            <a:lvl9pPr marL="3886200" indent="-228600" eaLnBrk="0" fontAlgn="base" hangingPunct="0">
              <a:lnSpc>
                <a:spcPct val="110000"/>
              </a:lnSpc>
              <a:spcBef>
                <a:spcPts val="800"/>
              </a:spcBef>
              <a:spcAft>
                <a:spcPct val="0"/>
              </a:spcAft>
              <a:buFont typeface="Arial" charset="0"/>
              <a:buChar char="•"/>
              <a:tabLst>
                <a:tab pos="625475" algn="l"/>
              </a:tabLst>
              <a:defRPr sz="1400">
                <a:solidFill>
                  <a:schemeClr val="tx1"/>
                </a:solidFill>
                <a:latin typeface="Verdana" pitchFamily="34" charset="0"/>
              </a:defRPr>
            </a:lvl9pPr>
          </a:lstStyle>
          <a:p>
            <a:pPr marL="266700" indent="-266700">
              <a:lnSpc>
                <a:spcPct val="100000"/>
              </a:lnSpc>
              <a:spcBef>
                <a:spcPct val="50000"/>
              </a:spcBef>
              <a:buClr>
                <a:srgbClr val="FF0000"/>
              </a:buClr>
              <a:defRPr/>
            </a:pPr>
            <a:r>
              <a:rPr lang="de-DE" altLang="de-DE" dirty="0">
                <a:latin typeface="Century Gothic" pitchFamily="34" charset="0"/>
                <a:cs typeface="Arial" charset="0"/>
                <a:sym typeface="Wingdings" pitchFamily="2" charset="2"/>
              </a:rPr>
              <a:t> 	</a:t>
            </a:r>
            <a:r>
              <a:rPr lang="de-DE" altLang="de-DE" sz="1600" b="1" dirty="0">
                <a:latin typeface="Century Gothic" pitchFamily="34" charset="0"/>
                <a:cs typeface="Arial" charset="0"/>
                <a:sym typeface="Wingdings" pitchFamily="2" charset="2"/>
              </a:rPr>
              <a:t>Prüfungsgegenstand</a:t>
            </a:r>
            <a:endParaRPr lang="de-DE" altLang="de-DE" b="1" dirty="0">
              <a:latin typeface="Century Gothic" pitchFamily="34" charset="0"/>
              <a:cs typeface="Arial" charset="0"/>
              <a:sym typeface="Wingdings" pitchFamily="2" charset="2"/>
            </a:endParaRPr>
          </a:p>
          <a:p>
            <a:pPr marL="266700" indent="-266700">
              <a:lnSpc>
                <a:spcPct val="100000"/>
              </a:lnSpc>
              <a:spcBef>
                <a:spcPct val="50000"/>
              </a:spcBef>
              <a:buFont typeface="Arial" panose="020B0604020202020204" pitchFamily="34" charset="0"/>
              <a:buChar char="•"/>
              <a:defRPr/>
            </a:pPr>
            <a:r>
              <a:rPr lang="de-DE" altLang="de-DE" sz="1600" dirty="0">
                <a:latin typeface="Century Gothic" pitchFamily="34" charset="0"/>
                <a:cs typeface="Arial" charset="0"/>
                <a:sym typeface="Wingdings" pitchFamily="2" charset="2"/>
              </a:rPr>
              <a:t>Jahresabschluss (Bilanz, GuV, Anhang ) + Lagebericht  oder</a:t>
            </a:r>
          </a:p>
          <a:p>
            <a:pPr marL="266700" indent="-266700">
              <a:lnSpc>
                <a:spcPct val="100000"/>
              </a:lnSpc>
              <a:spcBef>
                <a:spcPct val="50000"/>
              </a:spcBef>
              <a:buFont typeface="Arial" panose="020B0604020202020204" pitchFamily="34" charset="0"/>
              <a:buChar char="•"/>
              <a:defRPr/>
            </a:pPr>
            <a:r>
              <a:rPr lang="de-DE" altLang="de-DE" sz="1600" dirty="0">
                <a:latin typeface="Century Gothic" pitchFamily="34" charset="0"/>
                <a:cs typeface="Arial" charset="0"/>
                <a:sym typeface="Wingdings" pitchFamily="2" charset="2"/>
              </a:rPr>
              <a:t>Konzernabschluss (K-Bilanz, K-GuV, K-Anhang, Kapitalflussrechnung, Eigenkapitalspiegel) + Konzernlagebericht</a:t>
            </a:r>
          </a:p>
          <a:p>
            <a:pPr marL="266700" indent="-266700">
              <a:lnSpc>
                <a:spcPct val="100000"/>
              </a:lnSpc>
              <a:spcBef>
                <a:spcPct val="50000"/>
              </a:spcBef>
              <a:buFont typeface="Arial" panose="020B0604020202020204" pitchFamily="34" charset="0"/>
              <a:buChar char="•"/>
              <a:defRPr/>
            </a:pPr>
            <a:r>
              <a:rPr lang="de-DE" altLang="de-DE" sz="1600" dirty="0">
                <a:latin typeface="Century Gothic" pitchFamily="34" charset="0"/>
                <a:cs typeface="Arial" charset="0"/>
                <a:sym typeface="Wingdings" pitchFamily="2" charset="2"/>
              </a:rPr>
              <a:t>Immer auch: zugrunde liegende Buchführung</a:t>
            </a:r>
          </a:p>
          <a:p>
            <a:pPr>
              <a:lnSpc>
                <a:spcPct val="100000"/>
              </a:lnSpc>
              <a:spcBef>
                <a:spcPct val="50000"/>
              </a:spcBef>
              <a:buClr>
                <a:srgbClr val="FF0000"/>
              </a:buClr>
              <a:buFont typeface="Wingdings" pitchFamily="2" charset="2"/>
              <a:buNone/>
              <a:defRPr/>
            </a:pPr>
            <a:endParaRPr lang="de-DE" altLang="de-DE" dirty="0">
              <a:latin typeface="Century Gothic" pitchFamily="34" charset="0"/>
              <a:cs typeface="Arial" charset="0"/>
              <a:sym typeface="Wingdings" pitchFamily="2" charset="2"/>
            </a:endParaRPr>
          </a:p>
          <a:p>
            <a:pPr marL="542925" indent="-7938">
              <a:lnSpc>
                <a:spcPct val="100000"/>
              </a:lnSpc>
              <a:spcBef>
                <a:spcPts val="0"/>
              </a:spcBef>
              <a:buClr>
                <a:srgbClr val="FF0000"/>
              </a:buClr>
              <a:tabLst/>
              <a:defRPr/>
            </a:pPr>
            <a:endParaRPr lang="de-DE" altLang="de-DE" dirty="0">
              <a:latin typeface="Century Gothic" pitchFamily="34" charset="0"/>
              <a:cs typeface="Arial" charset="0"/>
              <a:sym typeface="Wingdings" pitchFamily="2" charset="2"/>
            </a:endParaRPr>
          </a:p>
          <a:p>
            <a:pPr marL="266700">
              <a:lnSpc>
                <a:spcPct val="100000"/>
              </a:lnSpc>
              <a:spcBef>
                <a:spcPts val="0"/>
              </a:spcBef>
              <a:buClr>
                <a:srgbClr val="FF0000"/>
              </a:buClr>
              <a:tabLst/>
              <a:defRPr/>
            </a:pPr>
            <a:r>
              <a:rPr lang="de-DE" altLang="de-DE" sz="1600" dirty="0">
                <a:latin typeface="Century Gothic" pitchFamily="34" charset="0"/>
                <a:cs typeface="Arial" charset="0"/>
                <a:sym typeface="Wingdings" pitchFamily="2" charset="2"/>
              </a:rPr>
              <a:t>Prüfung auf </a:t>
            </a:r>
            <a:r>
              <a:rPr lang="de-DE" altLang="de-DE" sz="1600" b="1" dirty="0">
                <a:latin typeface="Century Gothic" pitchFamily="34" charset="0"/>
                <a:cs typeface="Arial" charset="0"/>
                <a:sym typeface="Wingdings" pitchFamily="2" charset="2"/>
              </a:rPr>
              <a:t>Einhaltung </a:t>
            </a:r>
            <a:r>
              <a:rPr lang="de-DE" altLang="de-DE" sz="1600" dirty="0">
                <a:latin typeface="Century Gothic" pitchFamily="34" charset="0"/>
                <a:cs typeface="Arial" charset="0"/>
                <a:sym typeface="Wingdings" pitchFamily="2" charset="2"/>
              </a:rPr>
              <a:t>der für die Rechnungslegung </a:t>
            </a:r>
            <a:r>
              <a:rPr lang="de-DE" altLang="de-DE" sz="1600" b="1" dirty="0">
                <a:latin typeface="Century Gothic" pitchFamily="34" charset="0"/>
                <a:cs typeface="Arial" charset="0"/>
                <a:sym typeface="Wingdings" pitchFamily="2" charset="2"/>
              </a:rPr>
              <a:t>geltenden Vorschriften </a:t>
            </a:r>
            <a:r>
              <a:rPr lang="de-DE" altLang="de-DE" sz="1600" dirty="0">
                <a:latin typeface="Century Gothic" pitchFamily="34" charset="0"/>
                <a:cs typeface="Arial" charset="0"/>
                <a:sym typeface="Wingdings" pitchFamily="2" charset="2"/>
              </a:rPr>
              <a:t>einschließlich der </a:t>
            </a:r>
            <a:r>
              <a:rPr lang="de-DE" altLang="de-DE" sz="1600" b="1" dirty="0">
                <a:latin typeface="Century Gothic" pitchFamily="34" charset="0"/>
                <a:cs typeface="Arial" charset="0"/>
                <a:sym typeface="Wingdings" pitchFamily="2" charset="2"/>
              </a:rPr>
              <a:t>Grundsätze ordnungsmäßiger Buchführung</a:t>
            </a:r>
            <a:r>
              <a:rPr lang="de-DE" altLang="de-DE" sz="1600" dirty="0">
                <a:latin typeface="Century Gothic" pitchFamily="34" charset="0"/>
                <a:cs typeface="Arial" charset="0"/>
                <a:sym typeface="Wingdings" pitchFamily="2" charset="2"/>
              </a:rPr>
              <a:t>, etc. d. h.:</a:t>
            </a:r>
          </a:p>
          <a:p>
            <a:pPr marL="266700" lvl="1" indent="-266700">
              <a:lnSpc>
                <a:spcPct val="100000"/>
              </a:lnSpc>
              <a:spcBef>
                <a:spcPct val="50000"/>
              </a:spcBef>
              <a:buFont typeface="Arial" panose="020B0604020202020204" pitchFamily="34" charset="0"/>
              <a:buChar char="•"/>
              <a:tabLst>
                <a:tab pos="625475" algn="l"/>
                <a:tab pos="982663" algn="l"/>
              </a:tabLst>
              <a:defRPr/>
            </a:pPr>
            <a:r>
              <a:rPr lang="de-DE" altLang="de-DE" sz="1600" dirty="0">
                <a:latin typeface="Century Gothic" pitchFamily="34" charset="0"/>
                <a:cs typeface="Arial" charset="0"/>
                <a:sym typeface="Wingdings" pitchFamily="2" charset="2"/>
              </a:rPr>
              <a:t>Buchführung vollständig, richtig, zeitgerecht und geordnet?</a:t>
            </a:r>
          </a:p>
          <a:p>
            <a:pPr marL="266700" lvl="1" indent="-266700">
              <a:lnSpc>
                <a:spcPct val="100000"/>
              </a:lnSpc>
              <a:spcBef>
                <a:spcPct val="50000"/>
              </a:spcBef>
              <a:buFont typeface="Arial" panose="020B0604020202020204" pitchFamily="34" charset="0"/>
              <a:buChar char="•"/>
              <a:tabLst>
                <a:tab pos="625475" algn="l"/>
                <a:tab pos="982663" algn="l"/>
              </a:tabLst>
              <a:defRPr/>
            </a:pPr>
            <a:r>
              <a:rPr lang="de-DE" altLang="de-DE" sz="1600" dirty="0">
                <a:latin typeface="Century Gothic" pitchFamily="34" charset="0"/>
                <a:cs typeface="Arial" charset="0"/>
                <a:sym typeface="Wingdings" pitchFamily="2" charset="2"/>
              </a:rPr>
              <a:t>Jahresabschluss klar, übersichtlich, vollständig, in vorgeschriebener Form?</a:t>
            </a:r>
          </a:p>
          <a:p>
            <a:pPr marL="266700" lvl="1" indent="-266700">
              <a:lnSpc>
                <a:spcPct val="100000"/>
              </a:lnSpc>
              <a:spcBef>
                <a:spcPct val="50000"/>
              </a:spcBef>
              <a:buFont typeface="Arial" panose="020B0604020202020204" pitchFamily="34" charset="0"/>
              <a:buChar char="•"/>
              <a:tabLst>
                <a:tab pos="625475" algn="l"/>
                <a:tab pos="982663" algn="l"/>
              </a:tabLst>
              <a:defRPr/>
            </a:pPr>
            <a:r>
              <a:rPr lang="de-DE" altLang="de-DE" sz="1600" dirty="0">
                <a:latin typeface="Century Gothic" pitchFamily="34" charset="0"/>
                <a:cs typeface="Arial" charset="0"/>
                <a:sym typeface="Wingdings" pitchFamily="2" charset="2"/>
              </a:rPr>
              <a:t>Alle Posten zutreffend ausgewiesen?</a:t>
            </a:r>
          </a:p>
          <a:p>
            <a:pPr marL="266700" lvl="1" indent="-266700">
              <a:lnSpc>
                <a:spcPct val="100000"/>
              </a:lnSpc>
              <a:spcBef>
                <a:spcPct val="50000"/>
              </a:spcBef>
              <a:buFont typeface="Arial" panose="020B0604020202020204" pitchFamily="34" charset="0"/>
              <a:buChar char="•"/>
              <a:tabLst>
                <a:tab pos="625475" algn="l"/>
                <a:tab pos="982663" algn="l"/>
              </a:tabLst>
              <a:defRPr/>
            </a:pPr>
            <a:r>
              <a:rPr lang="de-DE" altLang="de-DE" sz="1600" dirty="0">
                <a:latin typeface="Century Gothic" pitchFamily="34" charset="0"/>
                <a:cs typeface="Arial" charset="0"/>
                <a:sym typeface="Wingdings" pitchFamily="2" charset="2"/>
              </a:rPr>
              <a:t>Vermögensgegenstände und Schulden richtig bewertet?</a:t>
            </a:r>
          </a:p>
          <a:p>
            <a:pPr marL="266700" lvl="1" indent="-266700">
              <a:lnSpc>
                <a:spcPct val="100000"/>
              </a:lnSpc>
              <a:spcBef>
                <a:spcPct val="50000"/>
              </a:spcBef>
              <a:buFont typeface="Arial" panose="020B0604020202020204" pitchFamily="34" charset="0"/>
              <a:buChar char="•"/>
              <a:tabLst>
                <a:tab pos="625475" algn="l"/>
                <a:tab pos="982663" algn="l"/>
              </a:tabLst>
              <a:defRPr/>
            </a:pPr>
            <a:r>
              <a:rPr lang="de-DE" altLang="de-DE" sz="1600" dirty="0">
                <a:latin typeface="Century Gothic" pitchFamily="34" charset="0"/>
                <a:cs typeface="Arial" charset="0"/>
                <a:sym typeface="Wingdings" pitchFamily="2" charset="2"/>
              </a:rPr>
              <a:t>Angaben im Lagebericht zutreffend?</a:t>
            </a:r>
          </a:p>
          <a:p>
            <a:pPr marL="266700" lvl="1" indent="-266700">
              <a:lnSpc>
                <a:spcPct val="100000"/>
              </a:lnSpc>
              <a:spcBef>
                <a:spcPct val="50000"/>
              </a:spcBef>
              <a:buFont typeface="Arial" panose="020B0604020202020204" pitchFamily="34" charset="0"/>
              <a:buChar char="•"/>
              <a:tabLst>
                <a:tab pos="625475" algn="l"/>
                <a:tab pos="982663" algn="l"/>
              </a:tabLst>
              <a:defRPr/>
            </a:pPr>
            <a:r>
              <a:rPr lang="de-DE" altLang="de-DE" sz="1600" dirty="0">
                <a:latin typeface="Century Gothic" pitchFamily="34" charset="0"/>
                <a:cs typeface="Arial" charset="0"/>
                <a:sym typeface="Wingdings" pitchFamily="2" charset="2"/>
              </a:rPr>
              <a:t>Vermittlung eines den tatsächlichen Verhältnissen entsprechenden Bildes der VFE-Lage?</a:t>
            </a:r>
            <a:endParaRPr lang="de-DE" altLang="de-DE" dirty="0">
              <a:latin typeface="Century Gothic" pitchFamily="34" charset="0"/>
              <a:cs typeface="Arial" charset="0"/>
              <a:sym typeface="Wingdings" pitchFamily="2" charset="2"/>
            </a:endParaRPr>
          </a:p>
        </p:txBody>
      </p:sp>
      <p:sp>
        <p:nvSpPr>
          <p:cNvPr id="86019" name="AutoShape 7">
            <a:extLst>
              <a:ext uri="{FF2B5EF4-FFF2-40B4-BE49-F238E27FC236}">
                <a16:creationId xmlns:a16="http://schemas.microsoft.com/office/drawing/2014/main" id="{1FF6A13B-600E-4BC8-B294-64822B7FA5DC}"/>
              </a:ext>
            </a:extLst>
          </p:cNvPr>
          <p:cNvSpPr>
            <a:spLocks/>
          </p:cNvSpPr>
          <p:nvPr/>
        </p:nvSpPr>
        <p:spPr bwMode="auto">
          <a:xfrm rot="5400000">
            <a:off x="5735291" y="-1221597"/>
            <a:ext cx="288925" cy="9072562"/>
          </a:xfrm>
          <a:prstGeom prst="rightBrace">
            <a:avLst>
              <a:gd name="adj1" fmla="val 152208"/>
              <a:gd name="adj2" fmla="val 55222"/>
            </a:avLst>
          </a:prstGeom>
          <a:noFill/>
          <a:ln w="158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86021" name="Textfeld 4">
            <a:extLst>
              <a:ext uri="{FF2B5EF4-FFF2-40B4-BE49-F238E27FC236}">
                <a16:creationId xmlns:a16="http://schemas.microsoft.com/office/drawing/2014/main" id="{5CA571E6-2505-49CD-9EFA-EF8191E35971}"/>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9" name="Text Box 6">
            <a:extLst>
              <a:ext uri="{FF2B5EF4-FFF2-40B4-BE49-F238E27FC236}">
                <a16:creationId xmlns:a16="http://schemas.microsoft.com/office/drawing/2014/main" id="{032CC891-ACC4-4572-B6FF-07C61D94AFD0}"/>
              </a:ext>
            </a:extLst>
          </p:cNvPr>
          <p:cNvSpPr txBox="1">
            <a:spLocks noChangeArrowheads="1"/>
          </p:cNvSpPr>
          <p:nvPr/>
        </p:nvSpPr>
        <p:spPr bwMode="auto">
          <a:xfrm>
            <a:off x="925513" y="1016918"/>
            <a:ext cx="78184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 pos="361950" algn="l"/>
              </a:tabLst>
              <a:defRPr/>
            </a:pPr>
            <a:r>
              <a:rPr lang="de-DE" altLang="de-DE" sz="1600" b="1" kern="0" dirty="0">
                <a:solidFill>
                  <a:srgbClr val="00B0F0"/>
                </a:solidFill>
                <a:latin typeface="Century Gothic" pitchFamily="34" charset="0"/>
              </a:rPr>
              <a:t>1.4.2 </a:t>
            </a:r>
            <a:r>
              <a:rPr lang="de-DE" altLang="de-DE" sz="1600" b="1" dirty="0">
                <a:solidFill>
                  <a:srgbClr val="00B0F0"/>
                </a:solidFill>
                <a:latin typeface="Century Gothic" panose="020B0502020202020204" pitchFamily="34" charset="0"/>
              </a:rPr>
              <a:t>Ziele und Gegenstand der Abschlussprüfung; Forts.</a:t>
            </a: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9810" name="Text Box 6">
            <a:extLst>
              <a:ext uri="{FF2B5EF4-FFF2-40B4-BE49-F238E27FC236}">
                <a16:creationId xmlns:a16="http://schemas.microsoft.com/office/drawing/2014/main" id="{3572DF3E-D214-45DA-A7A2-611C85D070A6}"/>
              </a:ext>
            </a:extLst>
          </p:cNvPr>
          <p:cNvSpPr txBox="1">
            <a:spLocks noChangeArrowheads="1"/>
          </p:cNvSpPr>
          <p:nvPr/>
        </p:nvSpPr>
        <p:spPr bwMode="auto">
          <a:xfrm>
            <a:off x="983432" y="1374442"/>
            <a:ext cx="10873208"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110000"/>
              </a:lnSpc>
              <a:spcBef>
                <a:spcPts val="800"/>
              </a:spcBef>
              <a:buFont typeface="Arial" panose="020B0604020202020204" pitchFamily="34" charset="0"/>
              <a:tabLst>
                <a:tab pos="0" algn="l"/>
              </a:tabLst>
              <a:defRPr sz="1400">
                <a:solidFill>
                  <a:schemeClr val="tx1"/>
                </a:solidFill>
                <a:latin typeface="Verdana" panose="020B0604030504040204" pitchFamily="34" charset="0"/>
              </a:defRPr>
            </a:lvl1pPr>
            <a:lvl2pPr marL="266700" indent="-266700">
              <a:lnSpc>
                <a:spcPct val="110000"/>
              </a:lnSpc>
              <a:spcBef>
                <a:spcPts val="800"/>
              </a:spcBef>
              <a:buFont typeface="Arial" panose="020B0604020202020204" pitchFamily="34" charset="0"/>
              <a:buChar char="»"/>
              <a:tabLst>
                <a:tab pos="0"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0"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0" algn="l"/>
              </a:tabLst>
              <a:defRPr sz="1400">
                <a:solidFill>
                  <a:schemeClr val="tx1"/>
                </a:solidFill>
                <a:latin typeface="Verdana" panose="020B0604030504040204" pitchFamily="34" charset="0"/>
              </a:defRPr>
            </a:lvl4pPr>
            <a:lvl5pPr marL="534988" indent="-268288">
              <a:lnSpc>
                <a:spcPct val="110000"/>
              </a:lnSpc>
              <a:spcBef>
                <a:spcPts val="800"/>
              </a:spcBef>
              <a:buFont typeface="Arial" panose="020B0604020202020204" pitchFamily="34" charset="0"/>
              <a:buChar char="•"/>
              <a:tabLst>
                <a:tab pos="0" algn="l"/>
              </a:tabLst>
              <a:defRPr sz="1400">
                <a:solidFill>
                  <a:schemeClr val="tx1"/>
                </a:solidFill>
                <a:latin typeface="Verdana" panose="020B0604030504040204" pitchFamily="34" charset="0"/>
              </a:defRPr>
            </a:lvl5pPr>
            <a:lvl6pPr marL="992188" indent="-268288" eaLnBrk="0" fontAlgn="base" hangingPunct="0">
              <a:lnSpc>
                <a:spcPct val="110000"/>
              </a:lnSpc>
              <a:spcBef>
                <a:spcPts val="800"/>
              </a:spcBef>
              <a:spcAft>
                <a:spcPct val="0"/>
              </a:spcAft>
              <a:buFont typeface="Arial" panose="020B0604020202020204" pitchFamily="34" charset="0"/>
              <a:buChar char="•"/>
              <a:tabLst>
                <a:tab pos="0" algn="l"/>
              </a:tabLst>
              <a:defRPr sz="1400">
                <a:solidFill>
                  <a:schemeClr val="tx1"/>
                </a:solidFill>
                <a:latin typeface="Verdana" panose="020B0604030504040204" pitchFamily="34" charset="0"/>
              </a:defRPr>
            </a:lvl6pPr>
            <a:lvl7pPr marL="1449388" indent="-268288" eaLnBrk="0" fontAlgn="base" hangingPunct="0">
              <a:lnSpc>
                <a:spcPct val="110000"/>
              </a:lnSpc>
              <a:spcBef>
                <a:spcPts val="800"/>
              </a:spcBef>
              <a:spcAft>
                <a:spcPct val="0"/>
              </a:spcAft>
              <a:buFont typeface="Arial" panose="020B0604020202020204" pitchFamily="34" charset="0"/>
              <a:buChar char="•"/>
              <a:tabLst>
                <a:tab pos="0" algn="l"/>
              </a:tabLst>
              <a:defRPr sz="1400">
                <a:solidFill>
                  <a:schemeClr val="tx1"/>
                </a:solidFill>
                <a:latin typeface="Verdana" panose="020B0604030504040204" pitchFamily="34" charset="0"/>
              </a:defRPr>
            </a:lvl7pPr>
            <a:lvl8pPr marL="1906588" indent="-268288" eaLnBrk="0" fontAlgn="base" hangingPunct="0">
              <a:lnSpc>
                <a:spcPct val="110000"/>
              </a:lnSpc>
              <a:spcBef>
                <a:spcPts val="800"/>
              </a:spcBef>
              <a:spcAft>
                <a:spcPct val="0"/>
              </a:spcAft>
              <a:buFont typeface="Arial" panose="020B0604020202020204" pitchFamily="34" charset="0"/>
              <a:buChar char="•"/>
              <a:tabLst>
                <a:tab pos="0" algn="l"/>
              </a:tabLst>
              <a:defRPr sz="1400">
                <a:solidFill>
                  <a:schemeClr val="tx1"/>
                </a:solidFill>
                <a:latin typeface="Verdana" panose="020B0604030504040204" pitchFamily="34" charset="0"/>
              </a:defRPr>
            </a:lvl8pPr>
            <a:lvl9pPr marL="2363788" indent="-268288" eaLnBrk="0" fontAlgn="base" hangingPunct="0">
              <a:lnSpc>
                <a:spcPct val="110000"/>
              </a:lnSpc>
              <a:spcBef>
                <a:spcPts val="800"/>
              </a:spcBef>
              <a:spcAft>
                <a:spcPct val="0"/>
              </a:spcAft>
              <a:buFont typeface="Arial" panose="020B0604020202020204" pitchFamily="34" charset="0"/>
              <a:buChar char="•"/>
              <a:tabLst>
                <a:tab pos="0" algn="l"/>
              </a:tabLst>
              <a:defRPr sz="1400">
                <a:solidFill>
                  <a:schemeClr val="tx1"/>
                </a:solidFill>
                <a:latin typeface="Verdana" panose="020B0604030504040204" pitchFamily="34" charset="0"/>
              </a:defRPr>
            </a:lvl9pPr>
          </a:lstStyle>
          <a:p>
            <a:pPr>
              <a:lnSpc>
                <a:spcPct val="100000"/>
              </a:lnSpc>
              <a:spcBef>
                <a:spcPts val="600"/>
              </a:spcBef>
              <a:spcAft>
                <a:spcPts val="600"/>
              </a:spcAft>
              <a:buClr>
                <a:srgbClr val="FF0000"/>
              </a:buClr>
              <a:buFont typeface="Wingdings" panose="05000000000000000000" pitchFamily="2" charset="2"/>
              <a:buNone/>
              <a:defRPr/>
            </a:pPr>
            <a:r>
              <a:rPr lang="de-DE" altLang="de-DE" sz="1600" b="1" dirty="0">
                <a:solidFill>
                  <a:srgbClr val="FF0000"/>
                </a:solidFill>
                <a:latin typeface="Century Gothic" panose="020B0502020202020204" pitchFamily="34" charset="0"/>
              </a:rPr>
              <a:t>Prüfungsziele</a:t>
            </a:r>
            <a:br>
              <a:rPr lang="de-DE" altLang="de-DE" sz="1600" b="1" dirty="0">
                <a:solidFill>
                  <a:srgbClr val="FF0000"/>
                </a:solidFill>
                <a:latin typeface="Century Gothic" panose="020B0502020202020204" pitchFamily="34" charset="0"/>
              </a:rPr>
            </a:br>
            <a:r>
              <a:rPr lang="de-DE" altLang="de-DE" sz="1600" b="1" dirty="0">
                <a:solidFill>
                  <a:srgbClr val="FF0000"/>
                </a:solidFill>
                <a:latin typeface="Century Gothic" panose="020B0502020202020204" pitchFamily="34" charset="0"/>
              </a:rPr>
              <a:t>(= „</a:t>
            </a:r>
            <a:r>
              <a:rPr lang="de-DE" altLang="de-DE" sz="1600" b="1" dirty="0" err="1">
                <a:solidFill>
                  <a:srgbClr val="FF0000"/>
                </a:solidFill>
                <a:latin typeface="Century Gothic" panose="020B0502020202020204" pitchFamily="34" charset="0"/>
              </a:rPr>
              <a:t>Assertions</a:t>
            </a:r>
            <a:r>
              <a:rPr lang="de-DE" altLang="de-DE" sz="1600" b="1" dirty="0">
                <a:solidFill>
                  <a:srgbClr val="FF0000"/>
                </a:solidFill>
                <a:latin typeface="Century Gothic" panose="020B0502020202020204" pitchFamily="34" charset="0"/>
              </a:rPr>
              <a:t>“ = „Abschlussaussagen“ = „Aussagen der Rechnungslegung“)</a:t>
            </a:r>
            <a:endParaRPr lang="de-DE" altLang="de-DE" sz="1600" dirty="0">
              <a:solidFill>
                <a:srgbClr val="FF0000"/>
              </a:solidFill>
              <a:latin typeface="Century Gothic" panose="020B0502020202020204" pitchFamily="34" charset="0"/>
            </a:endParaRPr>
          </a:p>
          <a:p>
            <a:pPr>
              <a:lnSpc>
                <a:spcPct val="100000"/>
              </a:lnSpc>
              <a:spcBef>
                <a:spcPts val="600"/>
              </a:spcBef>
              <a:spcAft>
                <a:spcPts val="600"/>
              </a:spcAft>
              <a:buClr>
                <a:srgbClr val="FF0000"/>
              </a:buClr>
              <a:buFont typeface="Wingdings" panose="05000000000000000000" pitchFamily="2" charset="2"/>
              <a:buNone/>
              <a:defRPr/>
            </a:pPr>
            <a:br>
              <a:rPr lang="de-DE" altLang="de-DE" sz="1600" b="1" dirty="0">
                <a:latin typeface="Century Gothic" panose="020B0502020202020204" pitchFamily="34" charset="0"/>
              </a:rPr>
            </a:br>
            <a:r>
              <a:rPr lang="de-DE" altLang="de-DE" sz="1600" b="1" dirty="0">
                <a:latin typeface="Century Gothic" panose="020B0502020202020204" pitchFamily="34" charset="0"/>
              </a:rPr>
              <a:t>Der Zweck/das Ziel einer Prüfungshandlung lässt sich in eine oder mehrere der folgenden Kategorien einordnen:</a:t>
            </a:r>
          </a:p>
          <a:p>
            <a:pPr lvl="1">
              <a:lnSpc>
                <a:spcPct val="100000"/>
              </a:lnSpc>
              <a:spcBef>
                <a:spcPts val="600"/>
              </a:spcBef>
              <a:spcAft>
                <a:spcPts val="600"/>
              </a:spcAft>
              <a:buClr>
                <a:schemeClr val="tx1"/>
              </a:buClr>
              <a:buFont typeface="Arial" panose="020B0604020202020204" pitchFamily="34" charset="0"/>
              <a:buChar char="•"/>
              <a:defRPr/>
            </a:pPr>
            <a:r>
              <a:rPr lang="de-DE" altLang="de-DE" sz="1600" b="1" dirty="0">
                <a:latin typeface="Century Gothic" panose="020B0502020202020204" pitchFamily="34" charset="0"/>
              </a:rPr>
              <a:t>„Existenz“ - </a:t>
            </a:r>
            <a:r>
              <a:rPr lang="de-DE" altLang="de-DE" sz="1600" b="1" dirty="0">
                <a:solidFill>
                  <a:srgbClr val="FF0000"/>
                </a:solidFill>
                <a:latin typeface="Century Gothic" panose="020B0502020202020204" pitchFamily="34" charset="0"/>
              </a:rPr>
              <a:t>E</a:t>
            </a:r>
          </a:p>
          <a:p>
            <a:pPr lvl="4">
              <a:lnSpc>
                <a:spcPct val="100000"/>
              </a:lnSpc>
              <a:spcBef>
                <a:spcPts val="600"/>
              </a:spcBef>
              <a:spcAft>
                <a:spcPts val="600"/>
              </a:spcAft>
              <a:buClr>
                <a:schemeClr val="tx1"/>
              </a:buClr>
              <a:buFont typeface="Wingdings" panose="05000000000000000000" pitchFamily="2" charset="2"/>
              <a:buChar char="ü"/>
              <a:defRPr/>
            </a:pPr>
            <a:r>
              <a:rPr lang="de-DE" altLang="de-DE" sz="1600" dirty="0">
                <a:latin typeface="Century Gothic" panose="020B0502020202020204" pitchFamily="34" charset="0"/>
              </a:rPr>
              <a:t>Vermögen und Schulden bestehen zum Bilanzstichtag (auch als „Vorhandensein“ oder „Eintritt“ bezeichnet)</a:t>
            </a:r>
          </a:p>
          <a:p>
            <a:pPr lvl="1">
              <a:lnSpc>
                <a:spcPct val="100000"/>
              </a:lnSpc>
              <a:spcBef>
                <a:spcPts val="600"/>
              </a:spcBef>
              <a:spcAft>
                <a:spcPts val="600"/>
              </a:spcAft>
              <a:buClr>
                <a:schemeClr val="tx1"/>
              </a:buClr>
              <a:buFont typeface="Arial" panose="020B0604020202020204" pitchFamily="34" charset="0"/>
              <a:buChar char="•"/>
              <a:defRPr/>
            </a:pPr>
            <a:r>
              <a:rPr lang="de-DE" altLang="de-DE" sz="1600" b="1" dirty="0">
                <a:latin typeface="Century Gothic" panose="020B0502020202020204" pitchFamily="34" charset="0"/>
              </a:rPr>
              <a:t>„Eigentum“ – </a:t>
            </a:r>
            <a:r>
              <a:rPr lang="de-DE" altLang="de-DE" sz="1600" b="1" dirty="0">
                <a:solidFill>
                  <a:srgbClr val="FF0000"/>
                </a:solidFill>
                <a:latin typeface="Century Gothic" panose="020B0502020202020204" pitchFamily="34" charset="0"/>
              </a:rPr>
              <a:t>R&amp;V</a:t>
            </a:r>
          </a:p>
          <a:p>
            <a:pPr lvl="4">
              <a:lnSpc>
                <a:spcPct val="100000"/>
              </a:lnSpc>
              <a:spcBef>
                <a:spcPts val="600"/>
              </a:spcBef>
              <a:spcAft>
                <a:spcPts val="600"/>
              </a:spcAft>
              <a:buClr>
                <a:schemeClr val="tx1"/>
              </a:buClr>
              <a:buFont typeface="Wingdings" panose="05000000000000000000" pitchFamily="2" charset="2"/>
              <a:buChar char="ü"/>
              <a:defRPr/>
            </a:pPr>
            <a:r>
              <a:rPr lang="de-DE" altLang="de-DE" sz="1600" dirty="0">
                <a:latin typeface="Century Gothic" panose="020B0502020202020204" pitchFamily="34" charset="0"/>
              </a:rPr>
              <a:t>Vermögen und Schulden stehen im Eigentum der Gesellschaft (auch als „Rechte &amp; Verpflichtungen“ bezeichnet)</a:t>
            </a:r>
          </a:p>
          <a:p>
            <a:pPr lvl="1">
              <a:lnSpc>
                <a:spcPct val="100000"/>
              </a:lnSpc>
              <a:spcBef>
                <a:spcPts val="600"/>
              </a:spcBef>
              <a:spcAft>
                <a:spcPts val="600"/>
              </a:spcAft>
              <a:buClr>
                <a:schemeClr val="tx1"/>
              </a:buClr>
              <a:buFont typeface="Arial" panose="020B0604020202020204" pitchFamily="34" charset="0"/>
              <a:buChar char="•"/>
              <a:defRPr/>
            </a:pPr>
            <a:r>
              <a:rPr lang="de-DE" altLang="de-DE" sz="1600" b="1" dirty="0">
                <a:latin typeface="Century Gothic" panose="020B0502020202020204" pitchFamily="34" charset="0"/>
              </a:rPr>
              <a:t>„Vollständigkeit“ - </a:t>
            </a:r>
            <a:r>
              <a:rPr lang="de-DE" altLang="de-DE" sz="1600" b="1" dirty="0">
                <a:solidFill>
                  <a:srgbClr val="FF0000"/>
                </a:solidFill>
                <a:latin typeface="Century Gothic" panose="020B0502020202020204" pitchFamily="34" charset="0"/>
              </a:rPr>
              <a:t>V</a:t>
            </a:r>
          </a:p>
          <a:p>
            <a:pPr lvl="4">
              <a:lnSpc>
                <a:spcPct val="100000"/>
              </a:lnSpc>
              <a:spcBef>
                <a:spcPts val="600"/>
              </a:spcBef>
              <a:spcAft>
                <a:spcPts val="600"/>
              </a:spcAft>
              <a:buClr>
                <a:schemeClr val="tx1"/>
              </a:buClr>
              <a:buFont typeface="Wingdings" panose="05000000000000000000" pitchFamily="2" charset="2"/>
              <a:buChar char="ü"/>
              <a:defRPr/>
            </a:pPr>
            <a:r>
              <a:rPr lang="de-DE" altLang="de-DE" sz="1600" dirty="0">
                <a:latin typeface="Century Gothic" panose="020B0502020202020204" pitchFamily="34" charset="0"/>
              </a:rPr>
              <a:t>Sämtliches Vermögen und sämtliche Schulden der Gesellschaft sind bilanziert</a:t>
            </a:r>
          </a:p>
          <a:p>
            <a:pPr lvl="4">
              <a:lnSpc>
                <a:spcPct val="100000"/>
              </a:lnSpc>
              <a:spcBef>
                <a:spcPts val="600"/>
              </a:spcBef>
              <a:spcAft>
                <a:spcPts val="600"/>
              </a:spcAft>
              <a:buClr>
                <a:schemeClr val="tx1"/>
              </a:buClr>
              <a:buFont typeface="Wingdings" panose="05000000000000000000" pitchFamily="2" charset="2"/>
              <a:buChar char="ü"/>
              <a:defRPr/>
            </a:pPr>
            <a:r>
              <a:rPr lang="de-DE" altLang="de-DE" sz="1600" dirty="0">
                <a:latin typeface="Century Gothic" panose="020B0502020202020204" pitchFamily="34" charset="0"/>
              </a:rPr>
              <a:t>Aufwendungen und Erträge sind vollständig erfasst</a:t>
            </a:r>
          </a:p>
        </p:txBody>
      </p:sp>
      <p:sp>
        <p:nvSpPr>
          <p:cNvPr id="88068" name="Textfeld 4">
            <a:extLst>
              <a:ext uri="{FF2B5EF4-FFF2-40B4-BE49-F238E27FC236}">
                <a16:creationId xmlns:a16="http://schemas.microsoft.com/office/drawing/2014/main" id="{3B228938-7240-41B6-8EB3-810DF104C0AA}"/>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Text Box 6">
            <a:extLst>
              <a:ext uri="{FF2B5EF4-FFF2-40B4-BE49-F238E27FC236}">
                <a16:creationId xmlns:a16="http://schemas.microsoft.com/office/drawing/2014/main" id="{BC7BA816-963D-4F52-B7FE-07450EFC840F}"/>
              </a:ext>
            </a:extLst>
          </p:cNvPr>
          <p:cNvSpPr txBox="1">
            <a:spLocks noChangeArrowheads="1"/>
          </p:cNvSpPr>
          <p:nvPr/>
        </p:nvSpPr>
        <p:spPr bwMode="auto">
          <a:xfrm>
            <a:off x="925513" y="1016918"/>
            <a:ext cx="78184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 pos="361950" algn="l"/>
              </a:tabLst>
              <a:defRPr/>
            </a:pPr>
            <a:r>
              <a:rPr lang="de-DE" altLang="de-DE" sz="1600" b="1" kern="0" dirty="0">
                <a:solidFill>
                  <a:srgbClr val="00B0F0"/>
                </a:solidFill>
                <a:latin typeface="Century Gothic" pitchFamily="34" charset="0"/>
              </a:rPr>
              <a:t>1.4.2 </a:t>
            </a:r>
            <a:r>
              <a:rPr lang="de-DE" altLang="de-DE" sz="1600" b="1" dirty="0">
                <a:solidFill>
                  <a:srgbClr val="00B0F0"/>
                </a:solidFill>
                <a:latin typeface="Century Gothic" panose="020B0502020202020204" pitchFamily="34" charset="0"/>
              </a:rPr>
              <a:t>Ziele und Gegenstand der Abschlussprüfung; Forts.</a:t>
            </a: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 Box 6">
            <a:extLst>
              <a:ext uri="{FF2B5EF4-FFF2-40B4-BE49-F238E27FC236}">
                <a16:creationId xmlns:a16="http://schemas.microsoft.com/office/drawing/2014/main" id="{3572DF3E-D214-45DA-A7A2-611C85D070A6}"/>
              </a:ext>
            </a:extLst>
          </p:cNvPr>
          <p:cNvSpPr txBox="1">
            <a:spLocks noChangeArrowheads="1"/>
          </p:cNvSpPr>
          <p:nvPr/>
        </p:nvSpPr>
        <p:spPr bwMode="auto">
          <a:xfrm>
            <a:off x="983432" y="1374442"/>
            <a:ext cx="10873208" cy="4745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110000"/>
              </a:lnSpc>
              <a:spcBef>
                <a:spcPts val="800"/>
              </a:spcBef>
              <a:buFont typeface="Arial" panose="020B0604020202020204" pitchFamily="34" charset="0"/>
              <a:tabLst>
                <a:tab pos="0" algn="l"/>
              </a:tabLst>
              <a:defRPr sz="1400">
                <a:solidFill>
                  <a:schemeClr val="tx1"/>
                </a:solidFill>
                <a:latin typeface="Verdana" panose="020B0604030504040204" pitchFamily="34" charset="0"/>
              </a:defRPr>
            </a:lvl1pPr>
            <a:lvl2pPr marL="266700" indent="-266700">
              <a:lnSpc>
                <a:spcPct val="110000"/>
              </a:lnSpc>
              <a:spcBef>
                <a:spcPts val="800"/>
              </a:spcBef>
              <a:buFont typeface="Arial" panose="020B0604020202020204" pitchFamily="34" charset="0"/>
              <a:buChar char="»"/>
              <a:tabLst>
                <a:tab pos="0"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0"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0" algn="l"/>
              </a:tabLst>
              <a:defRPr sz="1400">
                <a:solidFill>
                  <a:schemeClr val="tx1"/>
                </a:solidFill>
                <a:latin typeface="Verdana" panose="020B0604030504040204" pitchFamily="34" charset="0"/>
              </a:defRPr>
            </a:lvl4pPr>
            <a:lvl5pPr marL="534988" indent="-268288">
              <a:lnSpc>
                <a:spcPct val="110000"/>
              </a:lnSpc>
              <a:spcBef>
                <a:spcPts val="800"/>
              </a:spcBef>
              <a:buFont typeface="Arial" panose="020B0604020202020204" pitchFamily="34" charset="0"/>
              <a:buChar char="•"/>
              <a:tabLst>
                <a:tab pos="0" algn="l"/>
              </a:tabLst>
              <a:defRPr sz="1400">
                <a:solidFill>
                  <a:schemeClr val="tx1"/>
                </a:solidFill>
                <a:latin typeface="Verdana" panose="020B0604030504040204" pitchFamily="34" charset="0"/>
              </a:defRPr>
            </a:lvl5pPr>
            <a:lvl6pPr marL="992188" indent="-268288" eaLnBrk="0" fontAlgn="base" hangingPunct="0">
              <a:lnSpc>
                <a:spcPct val="110000"/>
              </a:lnSpc>
              <a:spcBef>
                <a:spcPts val="800"/>
              </a:spcBef>
              <a:spcAft>
                <a:spcPct val="0"/>
              </a:spcAft>
              <a:buFont typeface="Arial" panose="020B0604020202020204" pitchFamily="34" charset="0"/>
              <a:buChar char="•"/>
              <a:tabLst>
                <a:tab pos="0" algn="l"/>
              </a:tabLst>
              <a:defRPr sz="1400">
                <a:solidFill>
                  <a:schemeClr val="tx1"/>
                </a:solidFill>
                <a:latin typeface="Verdana" panose="020B0604030504040204" pitchFamily="34" charset="0"/>
              </a:defRPr>
            </a:lvl6pPr>
            <a:lvl7pPr marL="1449388" indent="-268288" eaLnBrk="0" fontAlgn="base" hangingPunct="0">
              <a:lnSpc>
                <a:spcPct val="110000"/>
              </a:lnSpc>
              <a:spcBef>
                <a:spcPts val="800"/>
              </a:spcBef>
              <a:spcAft>
                <a:spcPct val="0"/>
              </a:spcAft>
              <a:buFont typeface="Arial" panose="020B0604020202020204" pitchFamily="34" charset="0"/>
              <a:buChar char="•"/>
              <a:tabLst>
                <a:tab pos="0" algn="l"/>
              </a:tabLst>
              <a:defRPr sz="1400">
                <a:solidFill>
                  <a:schemeClr val="tx1"/>
                </a:solidFill>
                <a:latin typeface="Verdana" panose="020B0604030504040204" pitchFamily="34" charset="0"/>
              </a:defRPr>
            </a:lvl7pPr>
            <a:lvl8pPr marL="1906588" indent="-268288" eaLnBrk="0" fontAlgn="base" hangingPunct="0">
              <a:lnSpc>
                <a:spcPct val="110000"/>
              </a:lnSpc>
              <a:spcBef>
                <a:spcPts val="800"/>
              </a:spcBef>
              <a:spcAft>
                <a:spcPct val="0"/>
              </a:spcAft>
              <a:buFont typeface="Arial" panose="020B0604020202020204" pitchFamily="34" charset="0"/>
              <a:buChar char="•"/>
              <a:tabLst>
                <a:tab pos="0" algn="l"/>
              </a:tabLst>
              <a:defRPr sz="1400">
                <a:solidFill>
                  <a:schemeClr val="tx1"/>
                </a:solidFill>
                <a:latin typeface="Verdana" panose="020B0604030504040204" pitchFamily="34" charset="0"/>
              </a:defRPr>
            </a:lvl8pPr>
            <a:lvl9pPr marL="2363788" indent="-268288" eaLnBrk="0" fontAlgn="base" hangingPunct="0">
              <a:lnSpc>
                <a:spcPct val="110000"/>
              </a:lnSpc>
              <a:spcBef>
                <a:spcPts val="800"/>
              </a:spcBef>
              <a:spcAft>
                <a:spcPct val="0"/>
              </a:spcAft>
              <a:buFont typeface="Arial" panose="020B0604020202020204" pitchFamily="34" charset="0"/>
              <a:buChar char="•"/>
              <a:tabLst>
                <a:tab pos="0" algn="l"/>
              </a:tabLst>
              <a:defRPr sz="1400">
                <a:solidFill>
                  <a:schemeClr val="tx1"/>
                </a:solidFill>
                <a:latin typeface="Verdana" panose="020B0604030504040204" pitchFamily="34" charset="0"/>
              </a:defRPr>
            </a:lvl9pPr>
          </a:lstStyle>
          <a:p>
            <a:pPr>
              <a:lnSpc>
                <a:spcPct val="100000"/>
              </a:lnSpc>
              <a:spcBef>
                <a:spcPts val="600"/>
              </a:spcBef>
              <a:spcAft>
                <a:spcPts val="600"/>
              </a:spcAft>
              <a:buClr>
                <a:srgbClr val="FF0000"/>
              </a:buClr>
              <a:buFont typeface="Wingdings" panose="05000000000000000000" pitchFamily="2" charset="2"/>
              <a:buNone/>
              <a:defRPr/>
            </a:pPr>
            <a:r>
              <a:rPr lang="de-DE" altLang="de-DE" sz="1600" b="1" dirty="0">
                <a:solidFill>
                  <a:srgbClr val="FF0000"/>
                </a:solidFill>
                <a:latin typeface="Century Gothic" panose="020B0502020202020204" pitchFamily="34" charset="0"/>
              </a:rPr>
              <a:t>Prüfungsziele; Forts.</a:t>
            </a:r>
            <a:endParaRPr lang="de-DE" altLang="de-DE" b="1" dirty="0">
              <a:latin typeface="Century Gothic" panose="020B0502020202020204" pitchFamily="34" charset="0"/>
            </a:endParaRPr>
          </a:p>
          <a:p>
            <a:pPr lvl="1">
              <a:lnSpc>
                <a:spcPct val="100000"/>
              </a:lnSpc>
              <a:spcBef>
                <a:spcPts val="600"/>
              </a:spcBef>
              <a:spcAft>
                <a:spcPts val="600"/>
              </a:spcAft>
              <a:buClr>
                <a:schemeClr val="tx1"/>
              </a:buClr>
              <a:buFont typeface="Arial" panose="020B0604020202020204" pitchFamily="34" charset="0"/>
              <a:buChar char="•"/>
              <a:defRPr/>
            </a:pPr>
            <a:r>
              <a:rPr lang="de-DE" altLang="de-DE" sz="1600" b="1" dirty="0">
                <a:latin typeface="Century Gothic" panose="020B0502020202020204" pitchFamily="34" charset="0"/>
              </a:rPr>
              <a:t>„Bewertung“ - </a:t>
            </a:r>
            <a:r>
              <a:rPr lang="de-DE" altLang="de-DE" sz="1600" b="1" dirty="0">
                <a:solidFill>
                  <a:srgbClr val="FF0000"/>
                </a:solidFill>
                <a:latin typeface="Century Gothic" panose="020B0502020202020204" pitchFamily="34" charset="0"/>
              </a:rPr>
              <a:t>B</a:t>
            </a:r>
          </a:p>
          <a:p>
            <a:pPr lvl="4">
              <a:lnSpc>
                <a:spcPct val="100000"/>
              </a:lnSpc>
              <a:spcBef>
                <a:spcPts val="600"/>
              </a:spcBef>
              <a:spcAft>
                <a:spcPts val="600"/>
              </a:spcAft>
              <a:buClr>
                <a:schemeClr val="tx1"/>
              </a:buClr>
              <a:buFont typeface="Wingdings" panose="05000000000000000000" pitchFamily="2" charset="2"/>
              <a:buChar char="ü"/>
              <a:defRPr/>
            </a:pPr>
            <a:r>
              <a:rPr lang="de-DE" altLang="de-DE" sz="1600" dirty="0">
                <a:latin typeface="Century Gothic" panose="020B0502020202020204" pitchFamily="34" charset="0"/>
              </a:rPr>
              <a:t>Vermögen und Schulden sind korrekt bewertet</a:t>
            </a:r>
          </a:p>
          <a:p>
            <a:pPr lvl="4">
              <a:lnSpc>
                <a:spcPct val="100000"/>
              </a:lnSpc>
              <a:spcBef>
                <a:spcPts val="600"/>
              </a:spcBef>
              <a:spcAft>
                <a:spcPts val="600"/>
              </a:spcAft>
              <a:buClr>
                <a:schemeClr val="tx1"/>
              </a:buClr>
              <a:buFont typeface="Wingdings" panose="05000000000000000000" pitchFamily="2" charset="2"/>
              <a:buChar char="ü"/>
              <a:defRPr/>
            </a:pPr>
            <a:r>
              <a:rPr lang="de-DE" altLang="de-DE" sz="1600" dirty="0">
                <a:latin typeface="Century Gothic" panose="020B0502020202020204" pitchFamily="34" charset="0"/>
              </a:rPr>
              <a:t>Aufwendungen und Erträge sind korrekt erfasst </a:t>
            </a:r>
          </a:p>
          <a:p>
            <a:pPr lvl="1">
              <a:lnSpc>
                <a:spcPct val="100000"/>
              </a:lnSpc>
              <a:spcBef>
                <a:spcPts val="600"/>
              </a:spcBef>
              <a:spcAft>
                <a:spcPts val="600"/>
              </a:spcAft>
              <a:buClr>
                <a:schemeClr val="tx1"/>
              </a:buClr>
              <a:buFont typeface="Arial" panose="020B0604020202020204" pitchFamily="34" charset="0"/>
              <a:buChar char="•"/>
              <a:defRPr/>
            </a:pPr>
            <a:r>
              <a:rPr lang="de-DE" altLang="de-DE" sz="1600" b="1" dirty="0">
                <a:latin typeface="Century Gothic" panose="020B0502020202020204" pitchFamily="34" charset="0"/>
              </a:rPr>
              <a:t>„Ausweis“ – </a:t>
            </a:r>
            <a:r>
              <a:rPr lang="de-DE" altLang="de-DE" sz="1600" b="1" dirty="0">
                <a:solidFill>
                  <a:srgbClr val="FF0000"/>
                </a:solidFill>
                <a:latin typeface="Century Gothic" panose="020B0502020202020204" pitchFamily="34" charset="0"/>
              </a:rPr>
              <a:t>A</a:t>
            </a:r>
          </a:p>
          <a:p>
            <a:pPr lvl="4">
              <a:lnSpc>
                <a:spcPct val="100000"/>
              </a:lnSpc>
              <a:spcBef>
                <a:spcPts val="600"/>
              </a:spcBef>
              <a:spcAft>
                <a:spcPts val="600"/>
              </a:spcAft>
              <a:buClr>
                <a:schemeClr val="tx1"/>
              </a:buClr>
              <a:buFont typeface="Wingdings" panose="05000000000000000000" pitchFamily="2" charset="2"/>
              <a:buChar char="ü"/>
              <a:defRPr/>
            </a:pPr>
            <a:r>
              <a:rPr lang="de-DE" altLang="de-DE" sz="1600" dirty="0">
                <a:latin typeface="Century Gothic" panose="020B0502020202020204" pitchFamily="34" charset="0"/>
              </a:rPr>
              <a:t>Vermögen und Schulden sowie Aufwendungen und Erträge sind unter der korrekten Position ausgewiesen und erläutert</a:t>
            </a:r>
          </a:p>
          <a:p>
            <a:pPr lvl="1">
              <a:lnSpc>
                <a:spcPct val="100000"/>
              </a:lnSpc>
              <a:spcBef>
                <a:spcPts val="600"/>
              </a:spcBef>
              <a:spcAft>
                <a:spcPts val="600"/>
              </a:spcAft>
              <a:buClr>
                <a:schemeClr val="tx1"/>
              </a:buClr>
              <a:buFont typeface="Arial" panose="020B0604020202020204" pitchFamily="34" charset="0"/>
              <a:buChar char="•"/>
              <a:defRPr/>
            </a:pPr>
            <a:r>
              <a:rPr lang="de-DE" altLang="de-DE" sz="1600" b="1" dirty="0">
                <a:latin typeface="Century Gothic" panose="020B0502020202020204" pitchFamily="34" charset="0"/>
              </a:rPr>
              <a:t>„Rechnerische Richtigkeit“ – </a:t>
            </a:r>
            <a:r>
              <a:rPr lang="de-DE" altLang="de-DE" sz="1600" b="1" dirty="0">
                <a:solidFill>
                  <a:srgbClr val="FF0000"/>
                </a:solidFill>
                <a:latin typeface="Century Gothic" panose="020B0502020202020204" pitchFamily="34" charset="0"/>
              </a:rPr>
              <a:t>R</a:t>
            </a:r>
          </a:p>
          <a:p>
            <a:pPr marL="542925" lvl="2" indent="-276225">
              <a:lnSpc>
                <a:spcPct val="100000"/>
              </a:lnSpc>
              <a:spcBef>
                <a:spcPts val="600"/>
              </a:spcBef>
              <a:spcAft>
                <a:spcPts val="600"/>
              </a:spcAft>
              <a:buClr>
                <a:schemeClr val="tx1"/>
              </a:buClr>
              <a:buFont typeface="Wingdings" panose="05000000000000000000" pitchFamily="2" charset="2"/>
              <a:buChar char="ü"/>
              <a:defRPr/>
            </a:pPr>
            <a:r>
              <a:rPr lang="de-DE" altLang="de-DE" sz="1600" dirty="0">
                <a:latin typeface="Century Gothic" panose="020B0502020202020204" pitchFamily="34" charset="0"/>
              </a:rPr>
              <a:t>Berechnungen (z. B. Summen, Abzinsungen etc.) sind korrekt erfolgt</a:t>
            </a:r>
          </a:p>
          <a:p>
            <a:pPr lvl="1">
              <a:lnSpc>
                <a:spcPct val="100000"/>
              </a:lnSpc>
              <a:spcBef>
                <a:spcPts val="600"/>
              </a:spcBef>
              <a:spcAft>
                <a:spcPts val="600"/>
              </a:spcAft>
              <a:buClr>
                <a:schemeClr val="tx1"/>
              </a:buClr>
              <a:buFont typeface="Arial" panose="020B0604020202020204" pitchFamily="34" charset="0"/>
              <a:buChar char="•"/>
              <a:defRPr/>
            </a:pPr>
            <a:r>
              <a:rPr lang="de-DE" altLang="de-DE" sz="1600" b="1" dirty="0">
                <a:latin typeface="Century Gothic" panose="020B0502020202020204" pitchFamily="34" charset="0"/>
              </a:rPr>
              <a:t>„Abgrenzung“ – </a:t>
            </a:r>
            <a:r>
              <a:rPr lang="de-DE" altLang="de-DE" sz="1600" b="1" dirty="0">
                <a:solidFill>
                  <a:srgbClr val="FF0000"/>
                </a:solidFill>
                <a:latin typeface="Century Gothic" panose="020B0502020202020204" pitchFamily="34" charset="0"/>
              </a:rPr>
              <a:t>P</a:t>
            </a:r>
          </a:p>
          <a:p>
            <a:pPr lvl="4">
              <a:lnSpc>
                <a:spcPct val="100000"/>
              </a:lnSpc>
              <a:spcBef>
                <a:spcPct val="40000"/>
              </a:spcBef>
              <a:buClr>
                <a:schemeClr val="tx1"/>
              </a:buClr>
              <a:buFont typeface="Wingdings" panose="05000000000000000000" pitchFamily="2" charset="2"/>
              <a:buChar char="ü"/>
              <a:defRPr/>
            </a:pPr>
            <a:r>
              <a:rPr lang="de-DE" altLang="de-DE" sz="1600" dirty="0">
                <a:latin typeface="Century Gothic" panose="020B0502020202020204" pitchFamily="34" charset="0"/>
              </a:rPr>
              <a:t>Aufwendungen und Erträge sind der richtigen Periode zugeordnet (auch als „Periodenabgrenzung“ oder „Cut-off“ bezeichnet)</a:t>
            </a:r>
          </a:p>
          <a:p>
            <a:pPr marL="266700" lvl="4" indent="0">
              <a:lnSpc>
                <a:spcPct val="100000"/>
              </a:lnSpc>
              <a:spcBef>
                <a:spcPts val="600"/>
              </a:spcBef>
              <a:spcAft>
                <a:spcPts val="600"/>
              </a:spcAft>
              <a:buClr>
                <a:schemeClr val="tx1"/>
              </a:buClr>
              <a:buNone/>
              <a:defRPr/>
            </a:pPr>
            <a:endParaRPr lang="de-DE" altLang="de-DE" dirty="0">
              <a:latin typeface="Century Gothic" panose="020B0502020202020204" pitchFamily="34" charset="0"/>
            </a:endParaRPr>
          </a:p>
        </p:txBody>
      </p:sp>
      <p:sp>
        <p:nvSpPr>
          <p:cNvPr id="88068" name="Textfeld 4">
            <a:extLst>
              <a:ext uri="{FF2B5EF4-FFF2-40B4-BE49-F238E27FC236}">
                <a16:creationId xmlns:a16="http://schemas.microsoft.com/office/drawing/2014/main" id="{3B228938-7240-41B6-8EB3-810DF104C0AA}"/>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Text Box 6">
            <a:extLst>
              <a:ext uri="{FF2B5EF4-FFF2-40B4-BE49-F238E27FC236}">
                <a16:creationId xmlns:a16="http://schemas.microsoft.com/office/drawing/2014/main" id="{BC7BA816-963D-4F52-B7FE-07450EFC840F}"/>
              </a:ext>
            </a:extLst>
          </p:cNvPr>
          <p:cNvSpPr txBox="1">
            <a:spLocks noChangeArrowheads="1"/>
          </p:cNvSpPr>
          <p:nvPr/>
        </p:nvSpPr>
        <p:spPr bwMode="auto">
          <a:xfrm>
            <a:off x="925513" y="1016918"/>
            <a:ext cx="78184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 pos="361950" algn="l"/>
              </a:tabLst>
              <a:defRPr/>
            </a:pPr>
            <a:r>
              <a:rPr lang="de-DE" altLang="de-DE" sz="1600" b="1" kern="0" dirty="0">
                <a:solidFill>
                  <a:srgbClr val="00B0F0"/>
                </a:solidFill>
                <a:latin typeface="Century Gothic" pitchFamily="34" charset="0"/>
              </a:rPr>
              <a:t>1.4.2 </a:t>
            </a:r>
            <a:r>
              <a:rPr lang="de-DE" altLang="de-DE" sz="1600" b="1" dirty="0">
                <a:solidFill>
                  <a:srgbClr val="00B0F0"/>
                </a:solidFill>
                <a:latin typeface="Century Gothic" panose="020B0502020202020204" pitchFamily="34" charset="0"/>
              </a:rPr>
              <a:t>Ziele und Gegenstand der Abschlussprüfung; Forts.</a:t>
            </a:r>
          </a:p>
        </p:txBody>
      </p:sp>
    </p:spTree>
    <p:extLst>
      <p:ext uri="{BB962C8B-B14F-4D97-AF65-F5344CB8AC3E}">
        <p14:creationId xmlns:p14="http://schemas.microsoft.com/office/powerpoint/2010/main" val="3655403682"/>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62" name="Text Box 6">
            <a:extLst>
              <a:ext uri="{FF2B5EF4-FFF2-40B4-BE49-F238E27FC236}">
                <a16:creationId xmlns:a16="http://schemas.microsoft.com/office/drawing/2014/main" id="{BD1D8CF4-0AE1-49D3-A60D-B08C6FC7D042}"/>
              </a:ext>
            </a:extLst>
          </p:cNvPr>
          <p:cNvSpPr txBox="1">
            <a:spLocks noChangeArrowheads="1"/>
          </p:cNvSpPr>
          <p:nvPr/>
        </p:nvSpPr>
        <p:spPr bwMode="auto">
          <a:xfrm>
            <a:off x="983433" y="1358950"/>
            <a:ext cx="10873206"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110000"/>
              </a:lnSpc>
              <a:spcBef>
                <a:spcPts val="800"/>
              </a:spcBef>
              <a:buFont typeface="Arial" panose="020B0604020202020204" pitchFamily="34" charset="0"/>
              <a:tabLst>
                <a:tab pos="762000" algn="l"/>
              </a:tabLst>
              <a:defRPr sz="1400">
                <a:solidFill>
                  <a:schemeClr val="tx1"/>
                </a:solidFill>
                <a:latin typeface="Verdana" panose="020B0604030504040204" pitchFamily="34" charset="0"/>
              </a:defRPr>
            </a:lvl1pPr>
            <a:lvl2pPr marL="358775" indent="-358775">
              <a:lnSpc>
                <a:spcPct val="110000"/>
              </a:lnSpc>
              <a:spcBef>
                <a:spcPts val="800"/>
              </a:spcBef>
              <a:buFont typeface="Arial" panose="020B0604020202020204" pitchFamily="34" charset="0"/>
              <a:buChar char="»"/>
              <a:tabLst>
                <a:tab pos="762000"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762000"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762000" algn="l"/>
              </a:tabLst>
              <a:defRPr sz="1400">
                <a:solidFill>
                  <a:schemeClr val="tx1"/>
                </a:solidFill>
                <a:latin typeface="Verdana" panose="020B0604030504040204" pitchFamily="34" charset="0"/>
              </a:defRPr>
            </a:lvl4pPr>
            <a:lvl5pPr marL="815975" indent="-358775">
              <a:lnSpc>
                <a:spcPct val="110000"/>
              </a:lnSpc>
              <a:spcBef>
                <a:spcPts val="800"/>
              </a:spcBef>
              <a:buFont typeface="Arial" panose="020B0604020202020204" pitchFamily="34" charset="0"/>
              <a:buChar char="•"/>
              <a:tabLst>
                <a:tab pos="762000" algn="l"/>
              </a:tabLst>
              <a:defRPr sz="1400">
                <a:solidFill>
                  <a:schemeClr val="tx1"/>
                </a:solidFill>
                <a:latin typeface="Verdana" panose="020B0604030504040204" pitchFamily="34" charset="0"/>
              </a:defRPr>
            </a:lvl5pPr>
            <a:lvl6pPr marL="1273175" indent="-358775" eaLnBrk="0" fontAlgn="base" hangingPunct="0">
              <a:lnSpc>
                <a:spcPct val="110000"/>
              </a:lnSpc>
              <a:spcBef>
                <a:spcPts val="800"/>
              </a:spcBef>
              <a:spcAft>
                <a:spcPct val="0"/>
              </a:spcAft>
              <a:buFont typeface="Arial" panose="020B0604020202020204" pitchFamily="34" charset="0"/>
              <a:buChar char="•"/>
              <a:tabLst>
                <a:tab pos="762000" algn="l"/>
              </a:tabLst>
              <a:defRPr sz="1400">
                <a:solidFill>
                  <a:schemeClr val="tx1"/>
                </a:solidFill>
                <a:latin typeface="Verdana" panose="020B0604030504040204" pitchFamily="34" charset="0"/>
              </a:defRPr>
            </a:lvl6pPr>
            <a:lvl7pPr marL="1730375" indent="-358775" eaLnBrk="0" fontAlgn="base" hangingPunct="0">
              <a:lnSpc>
                <a:spcPct val="110000"/>
              </a:lnSpc>
              <a:spcBef>
                <a:spcPts val="800"/>
              </a:spcBef>
              <a:spcAft>
                <a:spcPct val="0"/>
              </a:spcAft>
              <a:buFont typeface="Arial" panose="020B0604020202020204" pitchFamily="34" charset="0"/>
              <a:buChar char="•"/>
              <a:tabLst>
                <a:tab pos="762000" algn="l"/>
              </a:tabLst>
              <a:defRPr sz="1400">
                <a:solidFill>
                  <a:schemeClr val="tx1"/>
                </a:solidFill>
                <a:latin typeface="Verdana" panose="020B0604030504040204" pitchFamily="34" charset="0"/>
              </a:defRPr>
            </a:lvl7pPr>
            <a:lvl8pPr marL="2187575" indent="-358775" eaLnBrk="0" fontAlgn="base" hangingPunct="0">
              <a:lnSpc>
                <a:spcPct val="110000"/>
              </a:lnSpc>
              <a:spcBef>
                <a:spcPts val="800"/>
              </a:spcBef>
              <a:spcAft>
                <a:spcPct val="0"/>
              </a:spcAft>
              <a:buFont typeface="Arial" panose="020B0604020202020204" pitchFamily="34" charset="0"/>
              <a:buChar char="•"/>
              <a:tabLst>
                <a:tab pos="762000" algn="l"/>
              </a:tabLst>
              <a:defRPr sz="1400">
                <a:solidFill>
                  <a:schemeClr val="tx1"/>
                </a:solidFill>
                <a:latin typeface="Verdana" panose="020B0604030504040204" pitchFamily="34" charset="0"/>
              </a:defRPr>
            </a:lvl8pPr>
            <a:lvl9pPr marL="2644775" indent="-358775" eaLnBrk="0" fontAlgn="base" hangingPunct="0">
              <a:lnSpc>
                <a:spcPct val="110000"/>
              </a:lnSpc>
              <a:spcBef>
                <a:spcPts val="800"/>
              </a:spcBef>
              <a:spcAft>
                <a:spcPct val="0"/>
              </a:spcAft>
              <a:buFont typeface="Arial" panose="020B0604020202020204" pitchFamily="34" charset="0"/>
              <a:buChar char="•"/>
              <a:tabLst>
                <a:tab pos="762000" algn="l"/>
              </a:tabLst>
              <a:defRPr sz="1400">
                <a:solidFill>
                  <a:schemeClr val="tx1"/>
                </a:solidFill>
                <a:latin typeface="Verdana" panose="020B0604030504040204" pitchFamily="34" charset="0"/>
              </a:defRPr>
            </a:lvl9pPr>
          </a:lstStyle>
          <a:p>
            <a:pPr>
              <a:lnSpc>
                <a:spcPct val="100000"/>
              </a:lnSpc>
              <a:spcBef>
                <a:spcPts val="600"/>
              </a:spcBef>
              <a:spcAft>
                <a:spcPts val="600"/>
              </a:spcAft>
              <a:buClr>
                <a:srgbClr val="FF0000"/>
              </a:buClr>
              <a:defRPr/>
            </a:pPr>
            <a:r>
              <a:rPr lang="de-DE" altLang="de-DE" sz="1600" b="1" dirty="0">
                <a:solidFill>
                  <a:srgbClr val="FF0000"/>
                </a:solidFill>
                <a:latin typeface="Century Gothic" panose="020B0502020202020204" pitchFamily="34" charset="0"/>
              </a:rPr>
              <a:t>Grundsatz der kritischen Grundhaltung</a:t>
            </a:r>
            <a:endParaRPr lang="de-DE" altLang="de-DE" sz="1600" dirty="0">
              <a:latin typeface="Century Gothic" panose="020B0502020202020204" pitchFamily="34" charset="0"/>
            </a:endParaRPr>
          </a:p>
          <a:p>
            <a:pPr marL="285750" indent="-2857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Der Abschlussprüfer hat zur gewissenhaften Berufsausübung bereits nach den ISA [DE] 200 sowie ISA [DE] 240 während der Abschlussprüfung eine kritische Grundhaltung zu bewahren.</a:t>
            </a:r>
            <a:br>
              <a:rPr lang="de-DE" altLang="de-DE" sz="1600" dirty="0">
                <a:latin typeface="Century Gothic" panose="020B0502020202020204" pitchFamily="34" charset="0"/>
              </a:rPr>
            </a:br>
            <a:r>
              <a:rPr lang="de-DE" altLang="de-DE" sz="1600" dirty="0">
                <a:latin typeface="Century Gothic" panose="020B0502020202020204" pitchFamily="34" charset="0"/>
              </a:rPr>
              <a:t>(vgl. auch </a:t>
            </a:r>
            <a:r>
              <a:rPr lang="de-DE" altLang="de-DE" sz="1600" b="1" dirty="0">
                <a:solidFill>
                  <a:srgbClr val="FF0000"/>
                </a:solidFill>
                <a:latin typeface="Century Gothic" panose="020B0502020202020204" pitchFamily="34" charset="0"/>
              </a:rPr>
              <a:t>ISA </a:t>
            </a:r>
            <a:r>
              <a:rPr lang="de-DE" sz="1600" b="1" dirty="0">
                <a:solidFill>
                  <a:srgbClr val="FF0000"/>
                </a:solidFill>
                <a:latin typeface="Century Gothic" panose="020B0502020202020204" pitchFamily="34" charset="0"/>
              </a:rPr>
              <a:t>[DE]</a:t>
            </a:r>
            <a:r>
              <a:rPr lang="de-DE" altLang="de-DE" sz="1600" b="1" dirty="0">
                <a:solidFill>
                  <a:srgbClr val="FF0000"/>
                </a:solidFill>
                <a:latin typeface="Century Gothic" panose="020B0502020202020204" pitchFamily="34" charset="0"/>
              </a:rPr>
              <a:t> 200 Tz. 15</a:t>
            </a:r>
            <a:r>
              <a:rPr lang="de-DE" altLang="de-DE" sz="1600" dirty="0">
                <a:latin typeface="Century Gothic" panose="020B0502020202020204" pitchFamily="34" charset="0"/>
              </a:rPr>
              <a:t>) </a:t>
            </a:r>
          </a:p>
          <a:p>
            <a:pPr marL="285750" indent="-2857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Diese kritische Grundhaltung ist mit dem Abschlussprüferaufsichtsreformgesetz (</a:t>
            </a:r>
            <a:r>
              <a:rPr lang="de-DE" altLang="de-DE" sz="1600" dirty="0" err="1">
                <a:latin typeface="Century Gothic" panose="020B0502020202020204" pitchFamily="34" charset="0"/>
              </a:rPr>
              <a:t>APAReG</a:t>
            </a:r>
            <a:r>
              <a:rPr lang="de-DE" altLang="de-DE" sz="1600" dirty="0">
                <a:latin typeface="Century Gothic" panose="020B0502020202020204" pitchFamily="34" charset="0"/>
              </a:rPr>
              <a:t>) mit Einführung der </a:t>
            </a:r>
          </a:p>
          <a:p>
            <a:pPr>
              <a:lnSpc>
                <a:spcPct val="100000"/>
              </a:lnSpc>
              <a:spcBef>
                <a:spcPts val="600"/>
              </a:spcBef>
              <a:spcAft>
                <a:spcPts val="600"/>
              </a:spcAft>
              <a:tabLst>
                <a:tab pos="266700" algn="l"/>
              </a:tabLst>
              <a:defRPr/>
            </a:pPr>
            <a:r>
              <a:rPr lang="de-DE" altLang="de-DE" sz="1600" dirty="0">
                <a:latin typeface="Century Gothic" panose="020B0502020202020204" pitchFamily="34" charset="0"/>
              </a:rPr>
              <a:t>	</a:t>
            </a:r>
            <a:r>
              <a:rPr lang="de-DE" altLang="de-DE" sz="1600" b="1" dirty="0">
                <a:solidFill>
                  <a:srgbClr val="FF0000"/>
                </a:solidFill>
                <a:latin typeface="Century Gothic" panose="020B0502020202020204" pitchFamily="34" charset="0"/>
              </a:rPr>
              <a:t>1)  §§ 43 Abs. 4 WPO </a:t>
            </a:r>
            <a:r>
              <a:rPr lang="de-DE" altLang="de-DE" sz="1600" dirty="0">
                <a:latin typeface="Century Gothic" panose="020B0502020202020204" pitchFamily="34" charset="0"/>
              </a:rPr>
              <a:t>(Wirtschaftsprüferordnung) und </a:t>
            </a:r>
          </a:p>
          <a:p>
            <a:pPr>
              <a:lnSpc>
                <a:spcPct val="100000"/>
              </a:lnSpc>
              <a:spcBef>
                <a:spcPts val="600"/>
              </a:spcBef>
              <a:spcAft>
                <a:spcPts val="600"/>
              </a:spcAft>
              <a:tabLst>
                <a:tab pos="266700" algn="l"/>
              </a:tabLst>
              <a:defRPr/>
            </a:pPr>
            <a:r>
              <a:rPr lang="de-DE" altLang="de-DE" sz="1600" dirty="0">
                <a:latin typeface="Century Gothic" panose="020B0502020202020204" pitchFamily="34" charset="0"/>
              </a:rPr>
              <a:t>	</a:t>
            </a:r>
            <a:r>
              <a:rPr lang="de-DE" altLang="de-DE" sz="1600" b="1" dirty="0">
                <a:solidFill>
                  <a:srgbClr val="FF0000"/>
                </a:solidFill>
                <a:latin typeface="Century Gothic" panose="020B0502020202020204" pitchFamily="34" charset="0"/>
              </a:rPr>
              <a:t>2)  § 37 BS WP/</a:t>
            </a:r>
            <a:r>
              <a:rPr lang="de-DE" altLang="de-DE" sz="1600" b="1" dirty="0" err="1">
                <a:solidFill>
                  <a:srgbClr val="FF0000"/>
                </a:solidFill>
                <a:latin typeface="Century Gothic" panose="020B0502020202020204" pitchFamily="34" charset="0"/>
              </a:rPr>
              <a:t>vBP</a:t>
            </a:r>
            <a:r>
              <a:rPr lang="de-DE" altLang="de-DE" sz="1600" b="1" dirty="0">
                <a:solidFill>
                  <a:srgbClr val="FF0000"/>
                </a:solidFill>
                <a:latin typeface="Century Gothic" panose="020B0502020202020204" pitchFamily="34" charset="0"/>
              </a:rPr>
              <a:t> </a:t>
            </a:r>
            <a:r>
              <a:rPr lang="de-DE" altLang="de-DE" sz="1600" dirty="0">
                <a:latin typeface="Century Gothic" panose="020B0502020202020204" pitchFamily="34" charset="0"/>
              </a:rPr>
              <a:t>(Berufssatzung der WP bzw. der </a:t>
            </a:r>
            <a:r>
              <a:rPr lang="de-DE" altLang="de-DE" sz="1600" dirty="0" err="1">
                <a:latin typeface="Century Gothic" panose="020B0502020202020204" pitchFamily="34" charset="0"/>
              </a:rPr>
              <a:t>vBP</a:t>
            </a:r>
            <a:r>
              <a:rPr lang="de-DE" altLang="de-DE" sz="1600" dirty="0">
                <a:latin typeface="Century Gothic" panose="020B0502020202020204" pitchFamily="34" charset="0"/>
              </a:rPr>
              <a:t>)</a:t>
            </a:r>
          </a:p>
          <a:p>
            <a:pPr>
              <a:lnSpc>
                <a:spcPct val="100000"/>
              </a:lnSpc>
              <a:spcBef>
                <a:spcPts val="600"/>
              </a:spcBef>
              <a:spcAft>
                <a:spcPts val="600"/>
              </a:spcAft>
              <a:defRPr/>
            </a:pPr>
            <a:r>
              <a:rPr lang="de-DE" altLang="de-DE" sz="1600" dirty="0">
                <a:latin typeface="Century Gothic" panose="020B0502020202020204" pitchFamily="34" charset="0"/>
              </a:rPr>
              <a:t>     zur </a:t>
            </a:r>
            <a:r>
              <a:rPr lang="de-DE" altLang="de-DE" sz="1600" b="1" dirty="0">
                <a:solidFill>
                  <a:srgbClr val="FF0000"/>
                </a:solidFill>
                <a:latin typeface="Century Gothic" panose="020B0502020202020204" pitchFamily="34" charset="0"/>
              </a:rPr>
              <a:t>objektiv-rechtlichen Berufspflicht </a:t>
            </a:r>
            <a:r>
              <a:rPr lang="de-DE" altLang="de-DE" sz="1600" dirty="0">
                <a:latin typeface="Century Gothic" panose="020B0502020202020204" pitchFamily="34" charset="0"/>
              </a:rPr>
              <a:t>geworden. </a:t>
            </a:r>
            <a:endParaRPr lang="de-DE" altLang="de-DE" dirty="0">
              <a:latin typeface="Century Gothic" panose="020B0502020202020204" pitchFamily="34" charset="0"/>
            </a:endParaRPr>
          </a:p>
        </p:txBody>
      </p:sp>
      <p:sp>
        <p:nvSpPr>
          <p:cNvPr id="92165" name="Textfeld 4">
            <a:extLst>
              <a:ext uri="{FF2B5EF4-FFF2-40B4-BE49-F238E27FC236}">
                <a16:creationId xmlns:a16="http://schemas.microsoft.com/office/drawing/2014/main" id="{A718A16D-A8D0-4B4E-83F5-005D9CBBD89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Text Box 6">
            <a:extLst>
              <a:ext uri="{FF2B5EF4-FFF2-40B4-BE49-F238E27FC236}">
                <a16:creationId xmlns:a16="http://schemas.microsoft.com/office/drawing/2014/main" id="{026D94A2-05FF-46E6-80E7-4CA864FF2D98}"/>
              </a:ext>
            </a:extLst>
          </p:cNvPr>
          <p:cNvSpPr txBox="1">
            <a:spLocks noChangeArrowheads="1"/>
          </p:cNvSpPr>
          <p:nvPr/>
        </p:nvSpPr>
        <p:spPr bwMode="auto">
          <a:xfrm>
            <a:off x="925512" y="1016918"/>
            <a:ext cx="1093112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 pos="361950" algn="l"/>
              </a:tabLst>
              <a:defRPr/>
            </a:pPr>
            <a:r>
              <a:rPr lang="de-DE" altLang="de-DE" sz="1600" b="1" kern="0" dirty="0">
                <a:solidFill>
                  <a:srgbClr val="00B0F0"/>
                </a:solidFill>
                <a:latin typeface="Century Gothic" pitchFamily="34" charset="0"/>
              </a:rPr>
              <a:t>1.4.3 </a:t>
            </a:r>
            <a:r>
              <a:rPr lang="de-DE" altLang="de-DE" sz="1600" b="1" dirty="0">
                <a:solidFill>
                  <a:srgbClr val="00B0F0"/>
                </a:solidFill>
                <a:latin typeface="Century Gothic" panose="020B0502020202020204" pitchFamily="34" charset="0"/>
              </a:rPr>
              <a:t>Die neu kodifizierte kritische Grundhaltung als Grundsatz für die Durchführung von Abschlussprüfungen</a:t>
            </a: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Textfeld 4">
            <a:extLst>
              <a:ext uri="{FF2B5EF4-FFF2-40B4-BE49-F238E27FC236}">
                <a16:creationId xmlns:a16="http://schemas.microsoft.com/office/drawing/2014/main" id="{A718A16D-A8D0-4B4E-83F5-005D9CBBD89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Rectangle 3">
            <a:extLst>
              <a:ext uri="{FF2B5EF4-FFF2-40B4-BE49-F238E27FC236}">
                <a16:creationId xmlns:a16="http://schemas.microsoft.com/office/drawing/2014/main" id="{A8AA99A6-C2E6-428A-B388-5EFC6A1AECA3}"/>
              </a:ext>
            </a:extLst>
          </p:cNvPr>
          <p:cNvSpPr>
            <a:spLocks noGrp="1" noChangeArrowheads="1"/>
          </p:cNvSpPr>
          <p:nvPr>
            <p:ph idx="4294967295"/>
          </p:nvPr>
        </p:nvSpPr>
        <p:spPr>
          <a:xfrm>
            <a:off x="1069543" y="1595660"/>
            <a:ext cx="9598025" cy="4065588"/>
          </a:xfrm>
          <a:prstGeom prst="rect">
            <a:avLst/>
          </a:prstGeom>
        </p:spPr>
        <p:txBody>
          <a:bodyPr/>
          <a:lstStyle/>
          <a:p>
            <a:pPr marL="0" lvl="0" indent="0">
              <a:buNone/>
              <a:defRPr/>
            </a:pPr>
            <a:r>
              <a:rPr lang="de-DE" sz="1600" b="1" dirty="0">
                <a:solidFill>
                  <a:prstClr val="black"/>
                </a:solidFill>
                <a:latin typeface="Century Gothic" panose="020B0502020202020204" pitchFamily="34" charset="0"/>
              </a:rPr>
              <a:t>Neben der Aufnahme der kritischen Grundhaltung in die WPO werden auch die</a:t>
            </a:r>
            <a:r>
              <a:rPr lang="de-DE" sz="1600" b="1" dirty="0">
                <a:latin typeface="Century Gothic" panose="020B0502020202020204" pitchFamily="34" charset="0"/>
              </a:rPr>
              <a:t> Anforderungen daran bei der Durchführung von Prüfungen ausgeweitet und konkretisiert.</a:t>
            </a:r>
            <a:endParaRPr lang="de-DE" sz="1600" b="1" dirty="0">
              <a:solidFill>
                <a:schemeClr val="tx2"/>
              </a:solidFill>
              <a:latin typeface="Century Gothic" panose="020B0502020202020204" pitchFamily="34" charset="0"/>
            </a:endParaRPr>
          </a:p>
        </p:txBody>
      </p:sp>
      <p:graphicFrame>
        <p:nvGraphicFramePr>
          <p:cNvPr id="9" name="Tabelle 8">
            <a:extLst>
              <a:ext uri="{FF2B5EF4-FFF2-40B4-BE49-F238E27FC236}">
                <a16:creationId xmlns:a16="http://schemas.microsoft.com/office/drawing/2014/main" id="{CD4A7E76-D286-4C08-A0E5-3190EB808745}"/>
              </a:ext>
            </a:extLst>
          </p:cNvPr>
          <p:cNvGraphicFramePr>
            <a:graphicFrameLocks noGrp="1"/>
          </p:cNvGraphicFramePr>
          <p:nvPr>
            <p:extLst>
              <p:ext uri="{D42A27DB-BD31-4B8C-83A1-F6EECF244321}">
                <p14:modId xmlns:p14="http://schemas.microsoft.com/office/powerpoint/2010/main" val="114496283"/>
              </p:ext>
            </p:extLst>
          </p:nvPr>
        </p:nvGraphicFramePr>
        <p:xfrm>
          <a:off x="1064965" y="2366352"/>
          <a:ext cx="10143603" cy="3505200"/>
        </p:xfrm>
        <a:graphic>
          <a:graphicData uri="http://schemas.openxmlformats.org/drawingml/2006/table">
            <a:tbl>
              <a:tblPr firstRow="1" bandRow="1">
                <a:tableStyleId>{5C22544A-7EE6-4342-B048-85BDC9FD1C3A}</a:tableStyleId>
              </a:tblPr>
              <a:tblGrid>
                <a:gridCol w="4080048">
                  <a:extLst>
                    <a:ext uri="{9D8B030D-6E8A-4147-A177-3AD203B41FA5}">
                      <a16:colId xmlns:a16="http://schemas.microsoft.com/office/drawing/2014/main" val="1099647141"/>
                    </a:ext>
                  </a:extLst>
                </a:gridCol>
                <a:gridCol w="6063555">
                  <a:extLst>
                    <a:ext uri="{9D8B030D-6E8A-4147-A177-3AD203B41FA5}">
                      <a16:colId xmlns:a16="http://schemas.microsoft.com/office/drawing/2014/main" val="2207754453"/>
                    </a:ext>
                  </a:extLst>
                </a:gridCol>
              </a:tblGrid>
              <a:tr h="248322">
                <a:tc>
                  <a:txBody>
                    <a:bodyPr/>
                    <a:lstStyle/>
                    <a:p>
                      <a:r>
                        <a:rPr lang="de-DE" sz="1400" dirty="0">
                          <a:solidFill>
                            <a:schemeClr val="tx1"/>
                          </a:solidFill>
                          <a:latin typeface="Century Gothic" panose="020B0502020202020204" pitchFamily="34" charset="0"/>
                        </a:rPr>
                        <a:t>§ 37 BS WP/vBP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r>
                        <a:rPr lang="de-DE" sz="1400" dirty="0">
                          <a:solidFill>
                            <a:schemeClr val="tx1"/>
                          </a:solidFill>
                          <a:latin typeface="Century Gothic" panose="020B0502020202020204" pitchFamily="34" charset="0"/>
                        </a:rPr>
                        <a:t>§ 43 Abs. 4 WPO</a:t>
                      </a:r>
                      <a:endParaRPr lang="de-DE" sz="1400" dirty="0">
                        <a:solidFill>
                          <a:schemeClr val="tx1"/>
                        </a:solidFill>
                        <a:highlight>
                          <a:srgbClr val="FFFF00"/>
                        </a:highlight>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186480126"/>
                  </a:ext>
                </a:extLst>
              </a:tr>
              <a:tr h="2504037">
                <a:tc>
                  <a:txBody>
                    <a:bodyPr/>
                    <a:lstStyle/>
                    <a:p>
                      <a:r>
                        <a:rPr lang="de-DE" sz="1200" baseline="30000" dirty="0">
                          <a:solidFill>
                            <a:schemeClr val="tx1"/>
                          </a:solidFill>
                          <a:latin typeface="Century Gothic" panose="020B0502020202020204" pitchFamily="34" charset="0"/>
                        </a:rPr>
                        <a:t>1 </a:t>
                      </a:r>
                      <a:r>
                        <a:rPr lang="de-DE" sz="1200" baseline="0" dirty="0">
                          <a:solidFill>
                            <a:schemeClr val="tx1"/>
                          </a:solidFill>
                          <a:latin typeface="Century Gothic" panose="020B0502020202020204" pitchFamily="34" charset="0"/>
                        </a:rPr>
                        <a:t>WP/vBP</a:t>
                      </a:r>
                      <a:r>
                        <a:rPr lang="de-DE" sz="1200" dirty="0">
                          <a:solidFill>
                            <a:schemeClr val="tx1"/>
                          </a:solidFill>
                          <a:latin typeface="Century Gothic" panose="020B0502020202020204" pitchFamily="34" charset="0"/>
                        </a:rPr>
                        <a:t> haben Prüfungen mit einer </a:t>
                      </a:r>
                      <a:r>
                        <a:rPr lang="de-DE" sz="1200" b="1" dirty="0">
                          <a:solidFill>
                            <a:srgbClr val="FF0000"/>
                          </a:solidFill>
                          <a:latin typeface="Century Gothic" panose="020B0502020202020204" pitchFamily="34" charset="0"/>
                        </a:rPr>
                        <a:t>kritischen Grundhaltung</a:t>
                      </a:r>
                      <a:r>
                        <a:rPr lang="de-DE" sz="1200" dirty="0">
                          <a:solidFill>
                            <a:schemeClr val="tx1"/>
                          </a:solidFill>
                          <a:latin typeface="Century Gothic" panose="020B0502020202020204" pitchFamily="34" charset="0"/>
                        </a:rPr>
                        <a:t> zu planen und durchzuführen. </a:t>
                      </a:r>
                      <a:br>
                        <a:rPr lang="de-DE" sz="1200" dirty="0">
                          <a:solidFill>
                            <a:schemeClr val="tx1"/>
                          </a:solidFill>
                          <a:latin typeface="Century Gothic" panose="020B0502020202020204" pitchFamily="34" charset="0"/>
                        </a:rPr>
                      </a:br>
                      <a:r>
                        <a:rPr lang="de-DE" sz="1200" baseline="30000" dirty="0">
                          <a:solidFill>
                            <a:schemeClr val="tx1"/>
                          </a:solidFill>
                          <a:latin typeface="Century Gothic" panose="020B0502020202020204" pitchFamily="34" charset="0"/>
                        </a:rPr>
                        <a:t>2 </a:t>
                      </a:r>
                      <a:r>
                        <a:rPr lang="de-DE" sz="1200" b="1" dirty="0">
                          <a:solidFill>
                            <a:schemeClr val="tx1"/>
                          </a:solidFill>
                          <a:latin typeface="Century Gothic" panose="020B0502020202020204" pitchFamily="34" charset="0"/>
                        </a:rPr>
                        <a:t>Glaubwürdigkeit, Angemessenheit und Verlässlichkeit der erlangten Prüfungsnachweise sind während der gesamten Prüfung kritisch zu hinterfragen</a:t>
                      </a:r>
                      <a:r>
                        <a:rPr lang="de-DE" sz="1200" dirty="0">
                          <a:solidFill>
                            <a:schemeClr val="tx1"/>
                          </a:solidFill>
                          <a:latin typeface="Century Gothic" panose="020B0502020202020204" pitchFamily="34" charset="0"/>
                        </a:rPr>
                        <a:t>. </a:t>
                      </a:r>
                      <a:r>
                        <a:rPr lang="de-DE" sz="1200" baseline="30000" dirty="0">
                          <a:solidFill>
                            <a:schemeClr val="tx1"/>
                          </a:solidFill>
                          <a:latin typeface="Century Gothic" panose="020B0502020202020204" pitchFamily="34" charset="0"/>
                        </a:rPr>
                        <a:t>3</a:t>
                      </a:r>
                      <a:r>
                        <a:rPr lang="de-DE" sz="1200" dirty="0">
                          <a:solidFill>
                            <a:schemeClr val="tx1"/>
                          </a:solidFill>
                          <a:latin typeface="Century Gothic" panose="020B0502020202020204" pitchFamily="34" charset="0"/>
                        </a:rPr>
                        <a:t> WP/vBP müssen </a:t>
                      </a:r>
                      <a:r>
                        <a:rPr lang="de-DE" sz="1200" b="1" dirty="0">
                          <a:solidFill>
                            <a:schemeClr val="tx1"/>
                          </a:solidFill>
                          <a:latin typeface="Century Gothic" panose="020B0502020202020204" pitchFamily="34" charset="0"/>
                        </a:rPr>
                        <a:t>ungeachtet ihrer bisherigen Erfahrungen </a:t>
                      </a:r>
                      <a:r>
                        <a:rPr lang="de-DE" sz="1200" dirty="0">
                          <a:solidFill>
                            <a:schemeClr val="tx1"/>
                          </a:solidFill>
                          <a:latin typeface="Century Gothic" panose="020B0502020202020204" pitchFamily="34" charset="0"/>
                        </a:rPr>
                        <a:t>mit dem </a:t>
                      </a:r>
                      <a:r>
                        <a:rPr lang="de-DE" sz="1200" i="1" dirty="0">
                          <a:solidFill>
                            <a:schemeClr val="tx1"/>
                          </a:solidFill>
                          <a:latin typeface="Century Gothic" panose="020B0502020202020204" pitchFamily="34" charset="0"/>
                        </a:rPr>
                        <a:t>Aufsichtsrat und der Integrität </a:t>
                      </a:r>
                      <a:r>
                        <a:rPr lang="de-DE" sz="1200" dirty="0">
                          <a:solidFill>
                            <a:schemeClr val="tx1"/>
                          </a:solidFill>
                          <a:latin typeface="Century Gothic" panose="020B0502020202020204" pitchFamily="34" charset="0"/>
                        </a:rPr>
                        <a:t>des Managements des geprüften Unternehmens davon </a:t>
                      </a:r>
                      <a:r>
                        <a:rPr lang="de-DE" sz="1200" b="1" dirty="0">
                          <a:solidFill>
                            <a:schemeClr val="tx1"/>
                          </a:solidFill>
                          <a:latin typeface="Century Gothic" panose="020B0502020202020204" pitchFamily="34" charset="0"/>
                        </a:rPr>
                        <a:t>ausgehen</a:t>
                      </a:r>
                      <a:r>
                        <a:rPr lang="de-DE" sz="1200" dirty="0">
                          <a:solidFill>
                            <a:schemeClr val="tx1"/>
                          </a:solidFill>
                          <a:latin typeface="Century Gothic" panose="020B0502020202020204" pitchFamily="34" charset="0"/>
                        </a:rPr>
                        <a:t>, dass </a:t>
                      </a:r>
                      <a:r>
                        <a:rPr lang="de-DE" sz="1200" b="1" dirty="0">
                          <a:solidFill>
                            <a:schemeClr val="tx1"/>
                          </a:solidFill>
                          <a:latin typeface="Century Gothic" panose="020B0502020202020204" pitchFamily="34" charset="0"/>
                        </a:rPr>
                        <a:t>Umstände wie Fehler, Täuschungen, Vermögensschädigungen oder sonstige Gesetzesverstöße existieren können</a:t>
                      </a:r>
                      <a:r>
                        <a:rPr lang="de-DE" sz="1200" dirty="0">
                          <a:solidFill>
                            <a:schemeClr val="tx1"/>
                          </a:solidFill>
                          <a:latin typeface="Century Gothic" panose="020B0502020202020204" pitchFamily="34" charset="0"/>
                        </a:rPr>
                        <a:t>, aufgrund derer der Prüfungsgegenstand wesentliche falsche Aussagen enthält. </a:t>
                      </a:r>
                      <a:r>
                        <a:rPr lang="de-DE" sz="1200" baseline="30000" dirty="0">
                          <a:solidFill>
                            <a:schemeClr val="tx1"/>
                          </a:solidFill>
                          <a:latin typeface="Century Gothic" panose="020B0502020202020204" pitchFamily="34" charset="0"/>
                        </a:rPr>
                        <a:t>4</a:t>
                      </a:r>
                      <a:r>
                        <a:rPr lang="de-DE" sz="1200" dirty="0">
                          <a:solidFill>
                            <a:schemeClr val="tx1"/>
                          </a:solidFill>
                          <a:latin typeface="Century Gothic" panose="020B0502020202020204" pitchFamily="34" charset="0"/>
                        </a:rPr>
                        <a:t> Die Sätze 1 bis 3 gelten entsprechend für die Erstattung von Gutachten.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de-DE" sz="1200" baseline="30000" dirty="0">
                          <a:solidFill>
                            <a:schemeClr val="tx1"/>
                          </a:solidFill>
                          <a:latin typeface="Century Gothic" panose="020B0502020202020204" pitchFamily="34" charset="0"/>
                        </a:rPr>
                        <a:t>1</a:t>
                      </a:r>
                      <a:r>
                        <a:rPr lang="de-DE" sz="1200" dirty="0">
                          <a:solidFill>
                            <a:schemeClr val="tx1"/>
                          </a:solidFill>
                          <a:latin typeface="Century Gothic" panose="020B0502020202020204" pitchFamily="34" charset="0"/>
                        </a:rPr>
                        <a:t> Berufsangehörige haben während der gesamten Prüfung eine </a:t>
                      </a:r>
                      <a:r>
                        <a:rPr lang="de-DE" sz="1200" b="1" dirty="0">
                          <a:solidFill>
                            <a:srgbClr val="FF0000"/>
                          </a:solidFill>
                          <a:latin typeface="Century Gothic" panose="020B0502020202020204" pitchFamily="34" charset="0"/>
                        </a:rPr>
                        <a:t>kritische Grundhaltung </a:t>
                      </a:r>
                      <a:r>
                        <a:rPr lang="de-DE" sz="1200" dirty="0">
                          <a:solidFill>
                            <a:schemeClr val="tx1"/>
                          </a:solidFill>
                          <a:latin typeface="Century Gothic" panose="020B0502020202020204" pitchFamily="34" charset="0"/>
                        </a:rPr>
                        <a:t>zu wahren. </a:t>
                      </a:r>
                      <a:r>
                        <a:rPr lang="de-DE" sz="1200" baseline="30000" dirty="0">
                          <a:solidFill>
                            <a:schemeClr val="tx1"/>
                          </a:solidFill>
                          <a:latin typeface="Century Gothic" panose="020B0502020202020204" pitchFamily="34" charset="0"/>
                        </a:rPr>
                        <a:t>2</a:t>
                      </a:r>
                      <a:r>
                        <a:rPr lang="de-DE" sz="1200" dirty="0">
                          <a:solidFill>
                            <a:schemeClr val="tx1"/>
                          </a:solidFill>
                          <a:latin typeface="Century Gothic" panose="020B0502020202020204" pitchFamily="34" charset="0"/>
                        </a:rPr>
                        <a:t> Dazu gehört es,</a:t>
                      </a:r>
                    </a:p>
                    <a:p>
                      <a:r>
                        <a:rPr lang="de-DE" sz="1200" dirty="0">
                          <a:solidFill>
                            <a:schemeClr val="tx1"/>
                          </a:solidFill>
                          <a:latin typeface="Century Gothic" panose="020B0502020202020204" pitchFamily="34" charset="0"/>
                        </a:rPr>
                        <a:t>1. Angaben zu </a:t>
                      </a:r>
                      <a:r>
                        <a:rPr lang="de-DE" sz="1200" b="1" dirty="0">
                          <a:solidFill>
                            <a:schemeClr val="tx1"/>
                          </a:solidFill>
                          <a:latin typeface="Century Gothic" panose="020B0502020202020204" pitchFamily="34" charset="0"/>
                        </a:rPr>
                        <a:t>hinterfragen</a:t>
                      </a:r>
                      <a:r>
                        <a:rPr lang="de-DE" sz="1200" dirty="0">
                          <a:solidFill>
                            <a:schemeClr val="tx1"/>
                          </a:solidFill>
                          <a:latin typeface="Century Gothic" panose="020B0502020202020204" pitchFamily="34" charset="0"/>
                        </a:rPr>
                        <a:t>,</a:t>
                      </a:r>
                    </a:p>
                    <a:p>
                      <a:pPr marL="180975" indent="-180975"/>
                      <a:r>
                        <a:rPr lang="de-DE" sz="1200" dirty="0">
                          <a:solidFill>
                            <a:schemeClr val="tx1"/>
                          </a:solidFill>
                          <a:latin typeface="Century Gothic" panose="020B0502020202020204" pitchFamily="34" charset="0"/>
                        </a:rPr>
                        <a:t>2. </a:t>
                      </a:r>
                      <a:r>
                        <a:rPr lang="de-DE" sz="1200" b="1" dirty="0">
                          <a:solidFill>
                            <a:schemeClr val="tx1"/>
                          </a:solidFill>
                          <a:latin typeface="Century Gothic" panose="020B0502020202020204" pitchFamily="34" charset="0"/>
                        </a:rPr>
                        <a:t>ungeachtet</a:t>
                      </a:r>
                      <a:r>
                        <a:rPr lang="de-DE" sz="1200" dirty="0">
                          <a:solidFill>
                            <a:schemeClr val="tx1"/>
                          </a:solidFill>
                          <a:latin typeface="Century Gothic" panose="020B0502020202020204" pitchFamily="34" charset="0"/>
                        </a:rPr>
                        <a:t> ihrer bisherigen </a:t>
                      </a:r>
                      <a:r>
                        <a:rPr lang="de-DE" sz="1200" b="1" dirty="0">
                          <a:solidFill>
                            <a:schemeClr val="tx1"/>
                          </a:solidFill>
                          <a:latin typeface="Century Gothic" panose="020B0502020202020204" pitchFamily="34" charset="0"/>
                        </a:rPr>
                        <a:t>Erfahrung mit der Aufrichtigkeit und Integrität des Führungspersonals </a:t>
                      </a:r>
                      <a:r>
                        <a:rPr lang="de-DE" sz="1200" dirty="0">
                          <a:solidFill>
                            <a:schemeClr val="tx1"/>
                          </a:solidFill>
                          <a:latin typeface="Century Gothic" panose="020B0502020202020204" pitchFamily="34" charset="0"/>
                        </a:rPr>
                        <a:t>des geprüften Unternehmens und der mit der Unternehmensüberwachung betrauten Personen die Möglichkeit in </a:t>
                      </a:r>
                      <a:r>
                        <a:rPr lang="de-DE" sz="1200" b="1" dirty="0">
                          <a:solidFill>
                            <a:schemeClr val="tx1"/>
                          </a:solidFill>
                          <a:latin typeface="Century Gothic" panose="020B0502020202020204" pitchFamily="34" charset="0"/>
                        </a:rPr>
                        <a:t>Betracht zu ziehen</a:t>
                      </a:r>
                      <a:r>
                        <a:rPr lang="de-DE" sz="1200" dirty="0">
                          <a:solidFill>
                            <a:schemeClr val="tx1"/>
                          </a:solidFill>
                          <a:latin typeface="Century Gothic" panose="020B0502020202020204" pitchFamily="34" charset="0"/>
                        </a:rPr>
                        <a:t>, dass es auf Grund von </a:t>
                      </a:r>
                      <a:r>
                        <a:rPr lang="de-DE" sz="1200" b="1" dirty="0">
                          <a:solidFill>
                            <a:schemeClr val="tx1"/>
                          </a:solidFill>
                          <a:latin typeface="Century Gothic" panose="020B0502020202020204" pitchFamily="34" charset="0"/>
                        </a:rPr>
                        <a:t>Sachverhalten oder Verhaltensweisen, die auf Unregelmäßigkeiten wie Betrug oder Unrichtigkeiten hindeuten</a:t>
                      </a:r>
                      <a:r>
                        <a:rPr lang="de-DE" sz="1200" dirty="0">
                          <a:solidFill>
                            <a:schemeClr val="tx1"/>
                          </a:solidFill>
                          <a:latin typeface="Century Gothic" panose="020B0502020202020204" pitchFamily="34" charset="0"/>
                        </a:rPr>
                        <a:t>, zu einer </a:t>
                      </a:r>
                      <a:r>
                        <a:rPr lang="de-DE" sz="1200" b="1" dirty="0">
                          <a:solidFill>
                            <a:schemeClr val="tx1"/>
                          </a:solidFill>
                          <a:latin typeface="Century Gothic" panose="020B0502020202020204" pitchFamily="34" charset="0"/>
                        </a:rPr>
                        <a:t>wesentlichen falschen Darstellung gekommen sein könnte</a:t>
                      </a:r>
                      <a:r>
                        <a:rPr lang="de-DE" sz="1200" dirty="0">
                          <a:solidFill>
                            <a:schemeClr val="tx1"/>
                          </a:solidFill>
                          <a:latin typeface="Century Gothic" panose="020B0502020202020204" pitchFamily="34" charset="0"/>
                        </a:rPr>
                        <a:t>,</a:t>
                      </a:r>
                    </a:p>
                    <a:p>
                      <a:pPr marL="180975" indent="-180975"/>
                      <a:r>
                        <a:rPr lang="de-DE" sz="1200" dirty="0">
                          <a:solidFill>
                            <a:schemeClr val="tx1"/>
                          </a:solidFill>
                          <a:latin typeface="Century Gothic" panose="020B0502020202020204" pitchFamily="34" charset="0"/>
                        </a:rPr>
                        <a:t>3. auf </a:t>
                      </a:r>
                      <a:r>
                        <a:rPr lang="de-DE" sz="1200" b="1" dirty="0">
                          <a:solidFill>
                            <a:schemeClr val="tx1"/>
                          </a:solidFill>
                          <a:latin typeface="Century Gothic" panose="020B0502020202020204" pitchFamily="34" charset="0"/>
                        </a:rPr>
                        <a:t>Gegebenheiten zu achten</a:t>
                      </a:r>
                      <a:r>
                        <a:rPr lang="de-DE" sz="1200" dirty="0">
                          <a:solidFill>
                            <a:schemeClr val="tx1"/>
                          </a:solidFill>
                          <a:latin typeface="Century Gothic" panose="020B0502020202020204" pitchFamily="34" charset="0"/>
                        </a:rPr>
                        <a:t>, die auf eine falsche Darstellung hindeuten könnten, und </a:t>
                      </a:r>
                    </a:p>
                    <a:p>
                      <a:r>
                        <a:rPr lang="de-DE" sz="1200" dirty="0">
                          <a:solidFill>
                            <a:schemeClr val="tx1"/>
                          </a:solidFill>
                          <a:latin typeface="Century Gothic" panose="020B0502020202020204" pitchFamily="34" charset="0"/>
                        </a:rPr>
                        <a:t>4. die </a:t>
                      </a:r>
                      <a:r>
                        <a:rPr lang="de-DE" sz="1200" b="1" dirty="0">
                          <a:solidFill>
                            <a:schemeClr val="tx1"/>
                          </a:solidFill>
                          <a:latin typeface="Century Gothic" panose="020B0502020202020204" pitchFamily="34" charset="0"/>
                        </a:rPr>
                        <a:t>Prüfungsnachweise kritisch zu beurteilen</a:t>
                      </a:r>
                      <a:r>
                        <a:rPr lang="de-DE" sz="1200" dirty="0">
                          <a:solidFill>
                            <a:schemeClr val="tx1"/>
                          </a:solidFill>
                          <a:latin typeface="Century Gothic" panose="020B0502020202020204" pitchFamily="34" charset="0"/>
                        </a:rPr>
                        <a:t>.</a:t>
                      </a:r>
                    </a:p>
                    <a:p>
                      <a:r>
                        <a:rPr lang="de-DE" sz="1200" baseline="30000" dirty="0">
                          <a:solidFill>
                            <a:schemeClr val="tx1"/>
                          </a:solidFill>
                          <a:latin typeface="Century Gothic" panose="020B0502020202020204" pitchFamily="34" charset="0"/>
                        </a:rPr>
                        <a:t>3</a:t>
                      </a:r>
                      <a:r>
                        <a:rPr lang="de-DE" sz="1200" dirty="0">
                          <a:solidFill>
                            <a:schemeClr val="tx1"/>
                          </a:solidFill>
                          <a:latin typeface="Century Gothic" panose="020B0502020202020204" pitchFamily="34" charset="0"/>
                        </a:rPr>
                        <a:t> </a:t>
                      </a:r>
                      <a:r>
                        <a:rPr lang="de-DE" sz="1200" b="1" dirty="0">
                          <a:solidFill>
                            <a:srgbClr val="FF0000"/>
                          </a:solidFill>
                          <a:latin typeface="Century Gothic" panose="020B0502020202020204" pitchFamily="34" charset="0"/>
                        </a:rPr>
                        <a:t>Ihre kritische Grundhaltung </a:t>
                      </a:r>
                      <a:r>
                        <a:rPr lang="de-DE" sz="1200" dirty="0">
                          <a:solidFill>
                            <a:schemeClr val="tx1"/>
                          </a:solidFill>
                          <a:latin typeface="Century Gothic" panose="020B0502020202020204" pitchFamily="34" charset="0"/>
                        </a:rPr>
                        <a:t>haben Berufsangehörige insbesondere bei der </a:t>
                      </a:r>
                      <a:r>
                        <a:rPr lang="de-DE" sz="1200" b="1" dirty="0">
                          <a:solidFill>
                            <a:srgbClr val="FF0000"/>
                          </a:solidFill>
                          <a:latin typeface="Century Gothic" panose="020B0502020202020204" pitchFamily="34" charset="0"/>
                        </a:rPr>
                        <a:t>Beurteilung der Schätzungen </a:t>
                      </a:r>
                      <a:r>
                        <a:rPr lang="de-DE" sz="1200" dirty="0">
                          <a:solidFill>
                            <a:schemeClr val="tx1"/>
                          </a:solidFill>
                          <a:latin typeface="Century Gothic" panose="020B0502020202020204" pitchFamily="34" charset="0"/>
                        </a:rPr>
                        <a:t>des Unternehmens in Bezug auf </a:t>
                      </a:r>
                      <a:r>
                        <a:rPr lang="de-DE" sz="1200" b="1" dirty="0">
                          <a:solidFill>
                            <a:srgbClr val="FF0000"/>
                          </a:solidFill>
                          <a:latin typeface="Century Gothic" panose="020B0502020202020204" pitchFamily="34" charset="0"/>
                        </a:rPr>
                        <a:t>Zeitwertangaben, Wertminderungen von Vermögensgegenständen, Rückstellungen und künftige Cashflows, die für die Beurteilung der Fähigkeit des Unternehmens zur Fortführung der Unternehmenstätigkeit von Bedeutung sind, beizubehalten</a:t>
                      </a:r>
                      <a:r>
                        <a:rPr lang="de-DE" sz="1200" dirty="0">
                          <a:solidFill>
                            <a:schemeClr val="tx1"/>
                          </a:solidFill>
                          <a:latin typeface="Century Gothic" panose="020B050202020202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87821230"/>
                  </a:ext>
                </a:extLst>
              </a:tr>
            </a:tbl>
          </a:graphicData>
        </a:graphic>
      </p:graphicFrame>
      <p:sp>
        <p:nvSpPr>
          <p:cNvPr id="12" name="Text Box 6">
            <a:extLst>
              <a:ext uri="{FF2B5EF4-FFF2-40B4-BE49-F238E27FC236}">
                <a16:creationId xmlns:a16="http://schemas.microsoft.com/office/drawing/2014/main" id="{36536449-55D8-4B84-AAFB-0F5A571335BC}"/>
              </a:ext>
            </a:extLst>
          </p:cNvPr>
          <p:cNvSpPr txBox="1">
            <a:spLocks noChangeArrowheads="1"/>
          </p:cNvSpPr>
          <p:nvPr/>
        </p:nvSpPr>
        <p:spPr bwMode="auto">
          <a:xfrm>
            <a:off x="925512" y="1016918"/>
            <a:ext cx="10931127" cy="504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 pos="523875" algn="l"/>
              </a:tabLst>
              <a:defRPr/>
            </a:pPr>
            <a:r>
              <a:rPr lang="de-DE" altLang="de-DE" sz="1600" b="1" kern="0" dirty="0">
                <a:solidFill>
                  <a:srgbClr val="00B0F0"/>
                </a:solidFill>
                <a:latin typeface="Century Gothic" pitchFamily="34" charset="0"/>
              </a:rPr>
              <a:t>1.4.3 </a:t>
            </a:r>
            <a:r>
              <a:rPr lang="de-DE" altLang="de-DE" sz="1600" b="1" dirty="0">
                <a:solidFill>
                  <a:srgbClr val="00B0F0"/>
                </a:solidFill>
                <a:latin typeface="Century Gothic" panose="020B0502020202020204" pitchFamily="34" charset="0"/>
              </a:rPr>
              <a:t>Die neu kodifizierte kritische Grundhaltung als Grundsatz für die Durchführung von Abschlussprüfungen; 			Forts.</a:t>
            </a:r>
          </a:p>
        </p:txBody>
      </p:sp>
    </p:spTree>
    <p:extLst>
      <p:ext uri="{BB962C8B-B14F-4D97-AF65-F5344CB8AC3E}">
        <p14:creationId xmlns:p14="http://schemas.microsoft.com/office/powerpoint/2010/main" val="3810875978"/>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Textfeld 4">
            <a:extLst>
              <a:ext uri="{FF2B5EF4-FFF2-40B4-BE49-F238E27FC236}">
                <a16:creationId xmlns:a16="http://schemas.microsoft.com/office/drawing/2014/main" id="{A718A16D-A8D0-4B4E-83F5-005D9CBBD89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8" name="Inhaltsplatzhalter 2">
            <a:extLst>
              <a:ext uri="{FF2B5EF4-FFF2-40B4-BE49-F238E27FC236}">
                <a16:creationId xmlns:a16="http://schemas.microsoft.com/office/drawing/2014/main" id="{5180D1BD-059F-4A10-BF10-E77EB34F0025}"/>
              </a:ext>
            </a:extLst>
          </p:cNvPr>
          <p:cNvSpPr txBox="1">
            <a:spLocks/>
          </p:cNvSpPr>
          <p:nvPr/>
        </p:nvSpPr>
        <p:spPr bwMode="auto">
          <a:xfrm>
            <a:off x="1073001" y="1648123"/>
            <a:ext cx="10791675" cy="451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spcBef>
                <a:spcPts val="600"/>
              </a:spcBef>
              <a:spcAft>
                <a:spcPts val="600"/>
              </a:spcAft>
            </a:pPr>
            <a:r>
              <a:rPr lang="de-DE" sz="1600" b="1">
                <a:solidFill>
                  <a:srgbClr val="00B0F0"/>
                </a:solidFill>
                <a:latin typeface="Century Gothic" panose="020B0502020202020204" pitchFamily="34" charset="0"/>
              </a:rPr>
              <a:t>Wirtschaftsprüfer müssen:</a:t>
            </a:r>
          </a:p>
          <a:p>
            <a:pPr marL="266700" indent="-266700">
              <a:lnSpc>
                <a:spcPct val="100000"/>
              </a:lnSpc>
              <a:spcBef>
                <a:spcPts val="600"/>
              </a:spcBef>
              <a:spcAft>
                <a:spcPts val="600"/>
              </a:spcAft>
              <a:buFont typeface="+mj-lt"/>
              <a:buAutoNum type="arabicPeriod"/>
            </a:pPr>
            <a:r>
              <a:rPr lang="de-DE" b="1" i="1">
                <a:latin typeface="Century Gothic" panose="020B0502020202020204" pitchFamily="34" charset="0"/>
              </a:rPr>
              <a:t>„Angaben hinterfragen,</a:t>
            </a:r>
          </a:p>
          <a:p>
            <a:pPr marL="266700" indent="-266700">
              <a:lnSpc>
                <a:spcPct val="100000"/>
              </a:lnSpc>
              <a:spcBef>
                <a:spcPts val="600"/>
              </a:spcBef>
              <a:spcAft>
                <a:spcPts val="600"/>
              </a:spcAft>
              <a:buFont typeface="+mj-lt"/>
              <a:buAutoNum type="arabicPeriod"/>
            </a:pPr>
            <a:r>
              <a:rPr lang="de-DE" b="1" i="1">
                <a:latin typeface="Century Gothic" panose="020B0502020202020204" pitchFamily="34" charset="0"/>
              </a:rPr>
              <a:t>ungeachtet ihrer bisherigen Erfahrung mit der Aufrichtigkeit und Integrität des Führungspersonals des geprüften Unternehmens und der mit der Unternehmens-überwachung betrauten Personen die Möglichkeit in Betracht beziehen, dass es auf Grund von Sachverhalten oder Verhaltensweisen, die auf Unregelmäßigkeiten wie Betrug oder Unrichtigkeiten hindeuten, zu einer wesentlichen falschen Darstellung gekommen sein könnte,</a:t>
            </a:r>
          </a:p>
          <a:p>
            <a:pPr marL="266700" indent="-266700">
              <a:lnSpc>
                <a:spcPct val="100000"/>
              </a:lnSpc>
              <a:spcBef>
                <a:spcPts val="600"/>
              </a:spcBef>
              <a:spcAft>
                <a:spcPts val="600"/>
              </a:spcAft>
              <a:buFont typeface="+mj-lt"/>
              <a:buAutoNum type="arabicPeriod"/>
            </a:pPr>
            <a:r>
              <a:rPr lang="de-DE" b="1" i="1">
                <a:latin typeface="Century Gothic" panose="020B0502020202020204" pitchFamily="34" charset="0"/>
              </a:rPr>
              <a:t>auf Gegebenheiten achten, die auf eine falsche Darstellung hindeuten könnten, und</a:t>
            </a:r>
          </a:p>
          <a:p>
            <a:pPr marL="266700" indent="-266700">
              <a:lnSpc>
                <a:spcPct val="100000"/>
              </a:lnSpc>
              <a:spcBef>
                <a:spcPts val="600"/>
              </a:spcBef>
              <a:spcAft>
                <a:spcPts val="600"/>
              </a:spcAft>
              <a:buFont typeface="+mj-lt"/>
              <a:buAutoNum type="arabicPeriod"/>
            </a:pPr>
            <a:r>
              <a:rPr lang="de-DE" b="1" i="1">
                <a:latin typeface="Century Gothic" panose="020B0502020202020204" pitchFamily="34" charset="0"/>
              </a:rPr>
              <a:t>die Prüfungsnachweise kritisch beurteilen.“</a:t>
            </a:r>
          </a:p>
          <a:p>
            <a:pPr>
              <a:lnSpc>
                <a:spcPct val="100000"/>
              </a:lnSpc>
              <a:spcBef>
                <a:spcPts val="600"/>
              </a:spcBef>
              <a:spcAft>
                <a:spcPts val="600"/>
              </a:spcAft>
            </a:pPr>
            <a:r>
              <a:rPr lang="de-DE" b="1" i="1">
                <a:solidFill>
                  <a:srgbClr val="00B0F0"/>
                </a:solidFill>
                <a:latin typeface="Century Gothic" panose="020B0502020202020204" pitchFamily="34" charset="0"/>
              </a:rPr>
              <a:t>„Ihre kritische Grundhaltung haben Berufsangehörige insbesondere bei</a:t>
            </a:r>
          </a:p>
          <a:p>
            <a:pPr marL="266700" indent="-266700">
              <a:lnSpc>
                <a:spcPct val="100000"/>
              </a:lnSpc>
              <a:spcBef>
                <a:spcPts val="600"/>
              </a:spcBef>
              <a:spcAft>
                <a:spcPts val="600"/>
              </a:spcAft>
              <a:buFont typeface="Arial" panose="020B0604020202020204" pitchFamily="34" charset="0"/>
              <a:buChar char="•"/>
            </a:pPr>
            <a:r>
              <a:rPr lang="de-DE" b="1" i="1">
                <a:latin typeface="Century Gothic" panose="020B0502020202020204" pitchFamily="34" charset="0"/>
              </a:rPr>
              <a:t>der Beurteilung der Schätzungen des Unternehmens in Bezug auf Zeitwertangaben,</a:t>
            </a:r>
          </a:p>
          <a:p>
            <a:pPr marL="266700" indent="-266700">
              <a:lnSpc>
                <a:spcPct val="100000"/>
              </a:lnSpc>
              <a:spcBef>
                <a:spcPts val="600"/>
              </a:spcBef>
              <a:spcAft>
                <a:spcPts val="600"/>
              </a:spcAft>
              <a:buFont typeface="Arial" panose="020B0604020202020204" pitchFamily="34" charset="0"/>
              <a:buChar char="•"/>
            </a:pPr>
            <a:r>
              <a:rPr lang="de-DE" b="1" i="1">
                <a:latin typeface="Century Gothic" panose="020B0502020202020204" pitchFamily="34" charset="0"/>
              </a:rPr>
              <a:t>Wertminderungen von Vermögensgegenständen,</a:t>
            </a:r>
          </a:p>
          <a:p>
            <a:pPr marL="266700" indent="-266700">
              <a:lnSpc>
                <a:spcPct val="100000"/>
              </a:lnSpc>
              <a:spcBef>
                <a:spcPts val="600"/>
              </a:spcBef>
              <a:spcAft>
                <a:spcPts val="600"/>
              </a:spcAft>
              <a:buFont typeface="Arial" panose="020B0604020202020204" pitchFamily="34" charset="0"/>
              <a:buChar char="•"/>
            </a:pPr>
            <a:r>
              <a:rPr lang="de-DE" b="1" i="1">
                <a:latin typeface="Century Gothic" panose="020B0502020202020204" pitchFamily="34" charset="0"/>
              </a:rPr>
              <a:t>Rückstellungen und</a:t>
            </a:r>
          </a:p>
          <a:p>
            <a:pPr marL="266700" indent="-266700">
              <a:lnSpc>
                <a:spcPct val="100000"/>
              </a:lnSpc>
              <a:spcBef>
                <a:spcPts val="600"/>
              </a:spcBef>
              <a:spcAft>
                <a:spcPts val="600"/>
              </a:spcAft>
              <a:buFont typeface="Arial" panose="020B0604020202020204" pitchFamily="34" charset="0"/>
              <a:buChar char="•"/>
            </a:pPr>
            <a:r>
              <a:rPr lang="de-DE" b="1" i="1">
                <a:latin typeface="Century Gothic" panose="020B0502020202020204" pitchFamily="34" charset="0"/>
              </a:rPr>
              <a:t>künftigen Cashflows, die für die Beurteilung der Fähigkeit des Unternehmens zur Fortführung der Unternehmenstätigkeit von Bedeutung sind, beizubehalten.“</a:t>
            </a:r>
            <a:endParaRPr lang="de-DE" b="1" i="1" dirty="0">
              <a:latin typeface="Century Gothic" panose="020B0502020202020204" pitchFamily="34" charset="0"/>
            </a:endParaRPr>
          </a:p>
        </p:txBody>
      </p:sp>
      <p:sp>
        <p:nvSpPr>
          <p:cNvPr id="11" name="Text Box 6">
            <a:extLst>
              <a:ext uri="{FF2B5EF4-FFF2-40B4-BE49-F238E27FC236}">
                <a16:creationId xmlns:a16="http://schemas.microsoft.com/office/drawing/2014/main" id="{79697237-0A1A-45C8-BBD8-07BCD02BD098}"/>
              </a:ext>
            </a:extLst>
          </p:cNvPr>
          <p:cNvSpPr txBox="1">
            <a:spLocks noChangeArrowheads="1"/>
          </p:cNvSpPr>
          <p:nvPr/>
        </p:nvSpPr>
        <p:spPr bwMode="auto">
          <a:xfrm>
            <a:off x="925512" y="1016918"/>
            <a:ext cx="10931127" cy="504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 pos="523875" algn="l"/>
              </a:tabLst>
              <a:defRPr/>
            </a:pPr>
            <a:r>
              <a:rPr lang="de-DE" altLang="de-DE" sz="1600" b="1" kern="0" dirty="0">
                <a:solidFill>
                  <a:srgbClr val="00B0F0"/>
                </a:solidFill>
                <a:latin typeface="Century Gothic" pitchFamily="34" charset="0"/>
              </a:rPr>
              <a:t>1.4.3 </a:t>
            </a:r>
            <a:r>
              <a:rPr lang="de-DE" altLang="de-DE" sz="1600" b="1" dirty="0">
                <a:solidFill>
                  <a:srgbClr val="00B0F0"/>
                </a:solidFill>
                <a:latin typeface="Century Gothic" panose="020B0502020202020204" pitchFamily="34" charset="0"/>
              </a:rPr>
              <a:t>Die neu kodifizierte kritische Grundhaltung als Grundsatz für die Durchführung von Abschlussprüfungen; 			Forts.</a:t>
            </a:r>
          </a:p>
        </p:txBody>
      </p:sp>
    </p:spTree>
    <p:extLst>
      <p:ext uri="{BB962C8B-B14F-4D97-AF65-F5344CB8AC3E}">
        <p14:creationId xmlns:p14="http://schemas.microsoft.com/office/powerpoint/2010/main" val="1242237804"/>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Textfeld 4">
            <a:extLst>
              <a:ext uri="{FF2B5EF4-FFF2-40B4-BE49-F238E27FC236}">
                <a16:creationId xmlns:a16="http://schemas.microsoft.com/office/drawing/2014/main" id="{A718A16D-A8D0-4B4E-83F5-005D9CBBD89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8" name="Rectangle 3">
            <a:extLst>
              <a:ext uri="{FF2B5EF4-FFF2-40B4-BE49-F238E27FC236}">
                <a16:creationId xmlns:a16="http://schemas.microsoft.com/office/drawing/2014/main" id="{865BA240-08BA-4A28-95E4-2237C0D54726}"/>
              </a:ext>
            </a:extLst>
          </p:cNvPr>
          <p:cNvSpPr txBox="1">
            <a:spLocks noChangeArrowheads="1"/>
          </p:cNvSpPr>
          <p:nvPr/>
        </p:nvSpPr>
        <p:spPr bwMode="auto">
          <a:xfrm>
            <a:off x="1064964" y="1628800"/>
            <a:ext cx="10791675" cy="4454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spcBef>
                <a:spcPts val="600"/>
              </a:spcBef>
              <a:spcAft>
                <a:spcPts val="600"/>
              </a:spcAft>
              <a:defRPr/>
            </a:pPr>
            <a:r>
              <a:rPr lang="de-DE" sz="1600" b="1">
                <a:solidFill>
                  <a:prstClr val="black"/>
                </a:solidFill>
                <a:latin typeface="Century Gothic" panose="020B0502020202020204" pitchFamily="34" charset="0"/>
              </a:rPr>
              <a:t>Durch die Neuregelung im Rahmen des FISG erfolgt für die kritische Grundhaltung eine</a:t>
            </a:r>
          </a:p>
          <a:p>
            <a:pPr marL="285750" indent="-285750">
              <a:lnSpc>
                <a:spcPct val="100000"/>
              </a:lnSpc>
              <a:spcBef>
                <a:spcPts val="600"/>
              </a:spcBef>
              <a:spcAft>
                <a:spcPts val="600"/>
              </a:spcAft>
              <a:buClr>
                <a:schemeClr val="tx1"/>
              </a:buClr>
              <a:buFont typeface="Arial" panose="020B0604020202020204" pitchFamily="34" charset="0"/>
              <a:buChar char="•"/>
              <a:defRPr/>
            </a:pPr>
            <a:r>
              <a:rPr lang="de-DE" sz="1600" b="1">
                <a:solidFill>
                  <a:srgbClr val="00B0F0"/>
                </a:solidFill>
                <a:latin typeface="Century Gothic" panose="020B0502020202020204" pitchFamily="34" charset="0"/>
              </a:rPr>
              <a:t>Betonung</a:t>
            </a:r>
          </a:p>
          <a:p>
            <a:pPr marL="552450" lvl="1" indent="-285750">
              <a:lnSpc>
                <a:spcPct val="100000"/>
              </a:lnSpc>
              <a:spcBef>
                <a:spcPts val="600"/>
              </a:spcBef>
              <a:spcAft>
                <a:spcPts val="600"/>
              </a:spcAft>
              <a:buClr>
                <a:schemeClr val="tx1"/>
              </a:buClr>
              <a:buFont typeface="Symbol" panose="05050102010706020507" pitchFamily="18" charset="2"/>
              <a:buChar char="-"/>
              <a:defRPr/>
            </a:pPr>
            <a:r>
              <a:rPr lang="de-DE" sz="1600" b="1">
                <a:solidFill>
                  <a:prstClr val="black"/>
                </a:solidFill>
                <a:latin typeface="Century Gothic" panose="020B0502020202020204" pitchFamily="34" charset="0"/>
              </a:rPr>
              <a:t>durch die </a:t>
            </a:r>
            <a:r>
              <a:rPr lang="de-DE" sz="1600" b="1">
                <a:solidFill>
                  <a:srgbClr val="00B0F0"/>
                </a:solidFill>
                <a:latin typeface="Century Gothic" panose="020B0502020202020204" pitchFamily="34" charset="0"/>
              </a:rPr>
              <a:t>Aufnahme auf die gesetzliche Ebene </a:t>
            </a:r>
            <a:r>
              <a:rPr lang="de-DE" sz="1600" b="1">
                <a:solidFill>
                  <a:prstClr val="black"/>
                </a:solidFill>
                <a:latin typeface="Century Gothic" panose="020B0502020202020204" pitchFamily="34" charset="0"/>
              </a:rPr>
              <a:t>in ihrer Bedeutung</a:t>
            </a:r>
          </a:p>
          <a:p>
            <a:pPr marL="552450" lvl="1" indent="-285750">
              <a:lnSpc>
                <a:spcPct val="100000"/>
              </a:lnSpc>
              <a:spcBef>
                <a:spcPts val="600"/>
              </a:spcBef>
              <a:spcAft>
                <a:spcPts val="600"/>
              </a:spcAft>
              <a:buClr>
                <a:schemeClr val="tx1"/>
              </a:buClr>
              <a:buFont typeface="Symbol" panose="05050102010706020507" pitchFamily="18" charset="2"/>
              <a:buChar char="-"/>
              <a:defRPr/>
            </a:pPr>
            <a:r>
              <a:rPr lang="de-DE" sz="1600" b="1">
                <a:solidFill>
                  <a:prstClr val="black"/>
                </a:solidFill>
                <a:latin typeface="Century Gothic" panose="020B0502020202020204" pitchFamily="34" charset="0"/>
              </a:rPr>
              <a:t>Zentrale Bedeutung durch </a:t>
            </a:r>
            <a:r>
              <a:rPr lang="de-DE" sz="1600" b="1">
                <a:solidFill>
                  <a:srgbClr val="00B0F0"/>
                </a:solidFill>
                <a:latin typeface="Century Gothic" panose="020B0502020202020204" pitchFamily="34" charset="0"/>
              </a:rPr>
              <a:t>Einordnung in die allgemeinen Berufspflichten</a:t>
            </a:r>
          </a:p>
          <a:p>
            <a:pPr marL="285750" indent="-285750">
              <a:lnSpc>
                <a:spcPct val="100000"/>
              </a:lnSpc>
              <a:spcBef>
                <a:spcPts val="600"/>
              </a:spcBef>
              <a:spcAft>
                <a:spcPts val="600"/>
              </a:spcAft>
              <a:buClr>
                <a:schemeClr val="tx1"/>
              </a:buClr>
              <a:buFont typeface="Arial" panose="020B0604020202020204" pitchFamily="34" charset="0"/>
              <a:buChar char="•"/>
              <a:defRPr/>
            </a:pPr>
            <a:r>
              <a:rPr lang="de-DE" sz="1600" b="1">
                <a:solidFill>
                  <a:srgbClr val="00B0F0"/>
                </a:solidFill>
                <a:latin typeface="Century Gothic" panose="020B0502020202020204" pitchFamily="34" charset="0"/>
              </a:rPr>
              <a:t>Konkretisierung</a:t>
            </a:r>
          </a:p>
          <a:p>
            <a:pPr marL="552450" lvl="1" indent="-285750">
              <a:lnSpc>
                <a:spcPct val="100000"/>
              </a:lnSpc>
              <a:spcBef>
                <a:spcPts val="600"/>
              </a:spcBef>
              <a:spcAft>
                <a:spcPts val="600"/>
              </a:spcAft>
              <a:buClr>
                <a:schemeClr val="tx1"/>
              </a:buClr>
              <a:buFont typeface="Symbol" panose="05050102010706020507" pitchFamily="18" charset="2"/>
              <a:buChar char="-"/>
              <a:defRPr/>
            </a:pPr>
            <a:r>
              <a:rPr lang="de-DE" sz="1600" b="1">
                <a:solidFill>
                  <a:prstClr val="black"/>
                </a:solidFill>
                <a:latin typeface="Century Gothic" panose="020B0502020202020204" pitchFamily="34" charset="0"/>
              </a:rPr>
              <a:t>auch bei </a:t>
            </a:r>
            <a:r>
              <a:rPr lang="de-DE" sz="1600" b="1">
                <a:solidFill>
                  <a:srgbClr val="00B0F0"/>
                </a:solidFill>
                <a:latin typeface="Century Gothic" panose="020B0502020202020204" pitchFamily="34" charset="0"/>
              </a:rPr>
              <a:t>langjährigen Mandaten</a:t>
            </a:r>
            <a:r>
              <a:rPr lang="de-DE" sz="1600" b="1">
                <a:solidFill>
                  <a:prstClr val="black"/>
                </a:solidFill>
                <a:latin typeface="Century Gothic" panose="020B0502020202020204" pitchFamily="34" charset="0"/>
              </a:rPr>
              <a:t>, bei denen es keine negativen Erfahrungen gab</a:t>
            </a:r>
          </a:p>
          <a:p>
            <a:pPr marL="552450" lvl="1" indent="-285750">
              <a:lnSpc>
                <a:spcPct val="100000"/>
              </a:lnSpc>
              <a:spcBef>
                <a:spcPts val="600"/>
              </a:spcBef>
              <a:spcAft>
                <a:spcPts val="600"/>
              </a:spcAft>
              <a:buClr>
                <a:schemeClr val="tx1"/>
              </a:buClr>
              <a:buFont typeface="Symbol" panose="05050102010706020507" pitchFamily="18" charset="2"/>
              <a:buChar char="-"/>
              <a:defRPr/>
            </a:pPr>
            <a:r>
              <a:rPr lang="de-DE" sz="1600" b="1">
                <a:solidFill>
                  <a:srgbClr val="00B0F0"/>
                </a:solidFill>
                <a:latin typeface="Century Gothic" panose="020B0502020202020204" pitchFamily="34" charset="0"/>
              </a:rPr>
              <a:t>stetiges Inbetrachtziehen </a:t>
            </a:r>
            <a:r>
              <a:rPr lang="de-DE" sz="1600" b="1">
                <a:solidFill>
                  <a:prstClr val="black"/>
                </a:solidFill>
                <a:latin typeface="Century Gothic" panose="020B0502020202020204" pitchFamily="34" charset="0"/>
              </a:rPr>
              <a:t>von </a:t>
            </a:r>
            <a:r>
              <a:rPr lang="de-DE" sz="1600" b="1">
                <a:solidFill>
                  <a:srgbClr val="00B0F0"/>
                </a:solidFill>
                <a:latin typeface="Century Gothic" panose="020B0502020202020204" pitchFamily="34" charset="0"/>
              </a:rPr>
              <a:t>unrichtigen Darstellungen </a:t>
            </a:r>
            <a:r>
              <a:rPr lang="de-DE" sz="1600" b="1">
                <a:solidFill>
                  <a:prstClr val="black"/>
                </a:solidFill>
                <a:latin typeface="Century Gothic" panose="020B0502020202020204" pitchFamily="34" charset="0"/>
              </a:rPr>
              <a:t>durch Irrtümer oder dolose Handlungen</a:t>
            </a:r>
          </a:p>
          <a:p>
            <a:pPr marL="552450" lvl="1" indent="-285750">
              <a:lnSpc>
                <a:spcPct val="100000"/>
              </a:lnSpc>
              <a:spcBef>
                <a:spcPts val="600"/>
              </a:spcBef>
              <a:spcAft>
                <a:spcPts val="600"/>
              </a:spcAft>
              <a:buClr>
                <a:schemeClr val="tx1"/>
              </a:buClr>
              <a:buFont typeface="Symbol" panose="05050102010706020507" pitchFamily="18" charset="2"/>
              <a:buChar char="-"/>
              <a:defRPr/>
            </a:pPr>
            <a:r>
              <a:rPr lang="de-DE" sz="1600" b="1">
                <a:solidFill>
                  <a:srgbClr val="00B0F0"/>
                </a:solidFill>
                <a:latin typeface="Century Gothic" panose="020B0502020202020204" pitchFamily="34" charset="0"/>
              </a:rPr>
              <a:t>Nennung von Beispielen </a:t>
            </a:r>
            <a:r>
              <a:rPr lang="de-DE" sz="1600" b="1">
                <a:solidFill>
                  <a:prstClr val="black"/>
                </a:solidFill>
                <a:latin typeface="Century Gothic" panose="020B0502020202020204" pitchFamily="34" charset="0"/>
              </a:rPr>
              <a:t>für solche Schätzung, bei denen die Beachtung der kritischen Grundhaltung von besonderer Bedeutung sind, wie z. B. </a:t>
            </a:r>
          </a:p>
          <a:p>
            <a:pPr marL="895350" lvl="2" indent="-360363">
              <a:lnSpc>
                <a:spcPct val="100000"/>
              </a:lnSpc>
              <a:spcBef>
                <a:spcPts val="600"/>
              </a:spcBef>
              <a:spcAft>
                <a:spcPts val="600"/>
              </a:spcAft>
              <a:buClr>
                <a:schemeClr val="tx1"/>
              </a:buClr>
              <a:buFont typeface="Wingdings" panose="05000000000000000000" pitchFamily="2" charset="2"/>
              <a:buChar char="Ø"/>
              <a:defRPr/>
            </a:pPr>
            <a:r>
              <a:rPr lang="de-DE" sz="1600" b="1">
                <a:solidFill>
                  <a:srgbClr val="00B0F0"/>
                </a:solidFill>
                <a:latin typeface="Century Gothic" panose="020B0502020202020204" pitchFamily="34" charset="0"/>
              </a:rPr>
              <a:t>Zeitwertangaben</a:t>
            </a:r>
            <a:r>
              <a:rPr lang="de-DE" sz="1600" b="1">
                <a:solidFill>
                  <a:prstClr val="black"/>
                </a:solidFill>
                <a:latin typeface="Century Gothic" panose="020B0502020202020204" pitchFamily="34" charset="0"/>
              </a:rPr>
              <a:t> </a:t>
            </a:r>
          </a:p>
          <a:p>
            <a:pPr marL="895350" lvl="2" indent="-360363">
              <a:lnSpc>
                <a:spcPct val="100000"/>
              </a:lnSpc>
              <a:spcBef>
                <a:spcPts val="600"/>
              </a:spcBef>
              <a:spcAft>
                <a:spcPts val="600"/>
              </a:spcAft>
              <a:buClr>
                <a:schemeClr val="tx1"/>
              </a:buClr>
              <a:buFont typeface="Wingdings" panose="05000000000000000000" pitchFamily="2" charset="2"/>
              <a:buChar char="Ø"/>
              <a:defRPr/>
            </a:pPr>
            <a:r>
              <a:rPr lang="de-DE" sz="1600" b="1">
                <a:solidFill>
                  <a:srgbClr val="00B0F0"/>
                </a:solidFill>
                <a:latin typeface="Century Gothic" panose="020B0502020202020204" pitchFamily="34" charset="0"/>
              </a:rPr>
              <a:t>Rückstellungen</a:t>
            </a:r>
          </a:p>
          <a:p>
            <a:pPr marL="895350" lvl="2" indent="-360363">
              <a:lnSpc>
                <a:spcPct val="100000"/>
              </a:lnSpc>
              <a:spcBef>
                <a:spcPts val="600"/>
              </a:spcBef>
              <a:spcAft>
                <a:spcPts val="600"/>
              </a:spcAft>
              <a:buClr>
                <a:schemeClr val="tx1"/>
              </a:buClr>
              <a:buFont typeface="Wingdings" panose="05000000000000000000" pitchFamily="2" charset="2"/>
              <a:buChar char="Ø"/>
              <a:defRPr/>
            </a:pPr>
            <a:r>
              <a:rPr lang="de-DE" sz="1600" b="1">
                <a:solidFill>
                  <a:prstClr val="black"/>
                </a:solidFill>
                <a:latin typeface="Century Gothic" panose="020B0502020202020204" pitchFamily="34" charset="0"/>
              </a:rPr>
              <a:t>die Annahmen des Unternehmens zur </a:t>
            </a:r>
            <a:r>
              <a:rPr lang="de-DE" sz="1600" b="1">
                <a:solidFill>
                  <a:srgbClr val="00B0F0"/>
                </a:solidFill>
                <a:latin typeface="Century Gothic" panose="020B0502020202020204" pitchFamily="34" charset="0"/>
              </a:rPr>
              <a:t>Fortführung der Unternehmenstätigkeit</a:t>
            </a:r>
            <a:endParaRPr lang="de-DE" sz="1600" b="1" dirty="0">
              <a:solidFill>
                <a:srgbClr val="00B0F0"/>
              </a:solidFill>
              <a:latin typeface="Century Gothic" panose="020B0502020202020204" pitchFamily="34" charset="0"/>
            </a:endParaRPr>
          </a:p>
        </p:txBody>
      </p:sp>
      <p:sp>
        <p:nvSpPr>
          <p:cNvPr id="10" name="Text Box 6">
            <a:extLst>
              <a:ext uri="{FF2B5EF4-FFF2-40B4-BE49-F238E27FC236}">
                <a16:creationId xmlns:a16="http://schemas.microsoft.com/office/drawing/2014/main" id="{90004230-EBA9-4DF3-A4CD-F43571E79519}"/>
              </a:ext>
            </a:extLst>
          </p:cNvPr>
          <p:cNvSpPr txBox="1">
            <a:spLocks noChangeArrowheads="1"/>
          </p:cNvSpPr>
          <p:nvPr/>
        </p:nvSpPr>
        <p:spPr bwMode="auto">
          <a:xfrm>
            <a:off x="925512" y="1016918"/>
            <a:ext cx="10931127" cy="504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 pos="523875" algn="l"/>
              </a:tabLst>
              <a:defRPr/>
            </a:pPr>
            <a:r>
              <a:rPr lang="de-DE" altLang="de-DE" sz="1600" b="1" kern="0" dirty="0">
                <a:solidFill>
                  <a:srgbClr val="00B0F0"/>
                </a:solidFill>
                <a:latin typeface="Century Gothic" pitchFamily="34" charset="0"/>
              </a:rPr>
              <a:t>1.4.3 </a:t>
            </a:r>
            <a:r>
              <a:rPr lang="de-DE" altLang="de-DE" sz="1600" b="1" dirty="0">
                <a:solidFill>
                  <a:srgbClr val="00B0F0"/>
                </a:solidFill>
                <a:latin typeface="Century Gothic" panose="020B0502020202020204" pitchFamily="34" charset="0"/>
              </a:rPr>
              <a:t>Die neu kodifizierte kritische Grundhaltung als Grundsatz für die Durchführung von Abschlussprüfungen; 			Forts.</a:t>
            </a:r>
          </a:p>
        </p:txBody>
      </p:sp>
    </p:spTree>
    <p:extLst>
      <p:ext uri="{BB962C8B-B14F-4D97-AF65-F5344CB8AC3E}">
        <p14:creationId xmlns:p14="http://schemas.microsoft.com/office/powerpoint/2010/main" val="1080832675"/>
      </p:ext>
    </p:extLst>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6">
            <a:extLst>
              <a:ext uri="{FF2B5EF4-FFF2-40B4-BE49-F238E27FC236}">
                <a16:creationId xmlns:a16="http://schemas.microsoft.com/office/drawing/2014/main" id="{AFB71DDA-16EE-40D4-A380-86D8A2477C73}"/>
              </a:ext>
            </a:extLst>
          </p:cNvPr>
          <p:cNvSpPr txBox="1">
            <a:spLocks noChangeArrowheads="1"/>
          </p:cNvSpPr>
          <p:nvPr/>
        </p:nvSpPr>
        <p:spPr bwMode="auto">
          <a:xfrm>
            <a:off x="1069975" y="1412776"/>
            <a:ext cx="10801350" cy="483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lnSpc>
                <a:spcPct val="110000"/>
              </a:lnSpc>
              <a:spcBef>
                <a:spcPts val="800"/>
              </a:spcBef>
              <a:buFont typeface="Arial" charset="0"/>
              <a:tabLst>
                <a:tab pos="762000" algn="l"/>
              </a:tabLst>
              <a:defRPr sz="1400">
                <a:solidFill>
                  <a:schemeClr val="tx1"/>
                </a:solidFill>
                <a:latin typeface="Verdana" pitchFamily="34" charset="0"/>
              </a:defRPr>
            </a:lvl1pPr>
            <a:lvl2pPr marL="358775" indent="-358775" eaLnBrk="0" hangingPunct="0">
              <a:lnSpc>
                <a:spcPct val="110000"/>
              </a:lnSpc>
              <a:spcBef>
                <a:spcPts val="800"/>
              </a:spcBef>
              <a:buFont typeface="Arial" charset="0"/>
              <a:buChar char="»"/>
              <a:tabLst>
                <a:tab pos="762000" algn="l"/>
              </a:tabLst>
              <a:defRPr sz="1400">
                <a:solidFill>
                  <a:schemeClr val="tx1"/>
                </a:solidFill>
                <a:latin typeface="Verdana" pitchFamily="34" charset="0"/>
              </a:defRPr>
            </a:lvl2pPr>
            <a:lvl3pPr marL="1143000" indent="-228600" eaLnBrk="0" hangingPunct="0">
              <a:lnSpc>
                <a:spcPct val="110000"/>
              </a:lnSpc>
              <a:spcBef>
                <a:spcPts val="800"/>
              </a:spcBef>
              <a:buFont typeface="Arial" charset="0"/>
              <a:buChar char="•"/>
              <a:tabLst>
                <a:tab pos="762000" algn="l"/>
              </a:tabLst>
              <a:defRPr sz="1400">
                <a:solidFill>
                  <a:schemeClr val="tx1"/>
                </a:solidFill>
                <a:latin typeface="Verdana" pitchFamily="34" charset="0"/>
              </a:defRPr>
            </a:lvl3pPr>
            <a:lvl4pPr marL="1600200" indent="-228600" eaLnBrk="0" hangingPunct="0">
              <a:lnSpc>
                <a:spcPct val="110000"/>
              </a:lnSpc>
              <a:spcBef>
                <a:spcPts val="800"/>
              </a:spcBef>
              <a:buFont typeface="Arial" charset="0"/>
              <a:buChar char="»"/>
              <a:tabLst>
                <a:tab pos="762000" algn="l"/>
              </a:tabLst>
              <a:defRPr sz="1400">
                <a:solidFill>
                  <a:schemeClr val="tx1"/>
                </a:solidFill>
                <a:latin typeface="Verdana" pitchFamily="34" charset="0"/>
              </a:defRPr>
            </a:lvl4pPr>
            <a:lvl5pPr marL="815975" indent="-358775" eaLnBrk="0" hangingPunct="0">
              <a:lnSpc>
                <a:spcPct val="110000"/>
              </a:lnSpc>
              <a:spcBef>
                <a:spcPts val="800"/>
              </a:spcBef>
              <a:buFont typeface="Arial" charset="0"/>
              <a:buChar char="•"/>
              <a:tabLst>
                <a:tab pos="762000" algn="l"/>
              </a:tabLst>
              <a:defRPr sz="1400">
                <a:solidFill>
                  <a:schemeClr val="tx1"/>
                </a:solidFill>
                <a:latin typeface="Verdana" pitchFamily="34" charset="0"/>
              </a:defRPr>
            </a:lvl5pPr>
            <a:lvl6pPr marL="1273175" indent="-358775" eaLnBrk="0" fontAlgn="base" hangingPunct="0">
              <a:lnSpc>
                <a:spcPct val="110000"/>
              </a:lnSpc>
              <a:spcBef>
                <a:spcPts val="800"/>
              </a:spcBef>
              <a:spcAft>
                <a:spcPct val="0"/>
              </a:spcAft>
              <a:buFont typeface="Arial" charset="0"/>
              <a:buChar char="•"/>
              <a:tabLst>
                <a:tab pos="762000" algn="l"/>
              </a:tabLst>
              <a:defRPr sz="1400">
                <a:solidFill>
                  <a:schemeClr val="tx1"/>
                </a:solidFill>
                <a:latin typeface="Verdana" pitchFamily="34" charset="0"/>
              </a:defRPr>
            </a:lvl6pPr>
            <a:lvl7pPr marL="1730375" indent="-358775" eaLnBrk="0" fontAlgn="base" hangingPunct="0">
              <a:lnSpc>
                <a:spcPct val="110000"/>
              </a:lnSpc>
              <a:spcBef>
                <a:spcPts val="800"/>
              </a:spcBef>
              <a:spcAft>
                <a:spcPct val="0"/>
              </a:spcAft>
              <a:buFont typeface="Arial" charset="0"/>
              <a:buChar char="•"/>
              <a:tabLst>
                <a:tab pos="762000" algn="l"/>
              </a:tabLst>
              <a:defRPr sz="1400">
                <a:solidFill>
                  <a:schemeClr val="tx1"/>
                </a:solidFill>
                <a:latin typeface="Verdana" pitchFamily="34" charset="0"/>
              </a:defRPr>
            </a:lvl7pPr>
            <a:lvl8pPr marL="2187575" indent="-358775" eaLnBrk="0" fontAlgn="base" hangingPunct="0">
              <a:lnSpc>
                <a:spcPct val="110000"/>
              </a:lnSpc>
              <a:spcBef>
                <a:spcPts val="800"/>
              </a:spcBef>
              <a:spcAft>
                <a:spcPct val="0"/>
              </a:spcAft>
              <a:buFont typeface="Arial" charset="0"/>
              <a:buChar char="•"/>
              <a:tabLst>
                <a:tab pos="762000" algn="l"/>
              </a:tabLst>
              <a:defRPr sz="1400">
                <a:solidFill>
                  <a:schemeClr val="tx1"/>
                </a:solidFill>
                <a:latin typeface="Verdana" pitchFamily="34" charset="0"/>
              </a:defRPr>
            </a:lvl8pPr>
            <a:lvl9pPr marL="2644775" indent="-358775" eaLnBrk="0" fontAlgn="base" hangingPunct="0">
              <a:lnSpc>
                <a:spcPct val="110000"/>
              </a:lnSpc>
              <a:spcBef>
                <a:spcPts val="800"/>
              </a:spcBef>
              <a:spcAft>
                <a:spcPct val="0"/>
              </a:spcAft>
              <a:buFont typeface="Arial" charset="0"/>
              <a:buChar char="•"/>
              <a:tabLst>
                <a:tab pos="762000" algn="l"/>
              </a:tabLst>
              <a:defRPr sz="1400">
                <a:solidFill>
                  <a:schemeClr val="tx1"/>
                </a:solidFill>
                <a:latin typeface="Verdana" pitchFamily="34" charset="0"/>
              </a:defRPr>
            </a:lvl9pPr>
          </a:lstStyle>
          <a:p>
            <a:pPr>
              <a:lnSpc>
                <a:spcPct val="100000"/>
              </a:lnSpc>
              <a:spcBef>
                <a:spcPts val="600"/>
              </a:spcBef>
              <a:spcAft>
                <a:spcPts val="600"/>
              </a:spcAft>
              <a:buClr>
                <a:srgbClr val="FF0000"/>
              </a:buClr>
              <a:defRPr/>
            </a:pPr>
            <a:r>
              <a:rPr lang="de-DE" altLang="de-DE" b="1" dirty="0">
                <a:solidFill>
                  <a:srgbClr val="FF0000"/>
                </a:solidFill>
                <a:latin typeface="Century Gothic" panose="020B0502020202020204" pitchFamily="34" charset="0"/>
                <a:cs typeface="Arial" charset="0"/>
              </a:rPr>
              <a:t>1)  § 43 Abs. 4 WPO</a:t>
            </a:r>
          </a:p>
          <a:p>
            <a:pPr marL="268288">
              <a:lnSpc>
                <a:spcPct val="100000"/>
              </a:lnSpc>
              <a:spcBef>
                <a:spcPts val="600"/>
              </a:spcBef>
              <a:spcAft>
                <a:spcPts val="600"/>
              </a:spcAft>
              <a:buClr>
                <a:srgbClr val="FF0000"/>
              </a:buClr>
              <a:defRPr/>
            </a:pPr>
            <a:r>
              <a:rPr lang="de-DE" altLang="de-DE" dirty="0">
                <a:latin typeface="Century Gothic" pitchFamily="34" charset="0"/>
                <a:cs typeface="Arial" charset="0"/>
              </a:rPr>
              <a:t>„Berufsangehörige haben während der gesamten Prüfung eine </a:t>
            </a:r>
            <a:r>
              <a:rPr lang="de-DE" altLang="de-DE" b="1" dirty="0">
                <a:latin typeface="Century Gothic" pitchFamily="34" charset="0"/>
                <a:cs typeface="Arial" charset="0"/>
              </a:rPr>
              <a:t>kritische Grundhaltung </a:t>
            </a:r>
            <a:r>
              <a:rPr lang="de-DE" altLang="de-DE" dirty="0">
                <a:latin typeface="Century Gothic" pitchFamily="34" charset="0"/>
                <a:cs typeface="Arial" charset="0"/>
              </a:rPr>
              <a:t>zu wahren. Dazu gehört es, </a:t>
            </a:r>
            <a:r>
              <a:rPr lang="de-DE" altLang="de-DE" b="1" dirty="0">
                <a:latin typeface="Century Gothic" pitchFamily="34" charset="0"/>
                <a:cs typeface="Arial" charset="0"/>
              </a:rPr>
              <a:t>Angaben</a:t>
            </a:r>
            <a:r>
              <a:rPr lang="de-DE" altLang="de-DE" dirty="0">
                <a:latin typeface="Century Gothic" pitchFamily="34" charset="0"/>
                <a:cs typeface="Arial" charset="0"/>
              </a:rPr>
              <a:t> zu </a:t>
            </a:r>
            <a:r>
              <a:rPr lang="de-DE" altLang="de-DE" b="1" dirty="0">
                <a:latin typeface="Century Gothic" pitchFamily="34" charset="0"/>
                <a:cs typeface="Arial" charset="0"/>
              </a:rPr>
              <a:t>hinterfragen</a:t>
            </a:r>
            <a:r>
              <a:rPr lang="de-DE" altLang="de-DE" dirty="0">
                <a:latin typeface="Century Gothic" pitchFamily="34" charset="0"/>
                <a:cs typeface="Arial" charset="0"/>
              </a:rPr>
              <a:t>, auf </a:t>
            </a:r>
            <a:r>
              <a:rPr lang="de-DE" altLang="de-DE" b="1" dirty="0">
                <a:latin typeface="Century Gothic" pitchFamily="34" charset="0"/>
                <a:cs typeface="Arial" charset="0"/>
              </a:rPr>
              <a:t>Gegebenheiten</a:t>
            </a:r>
            <a:r>
              <a:rPr lang="de-DE" altLang="de-DE" dirty="0">
                <a:latin typeface="Century Gothic" pitchFamily="34" charset="0"/>
                <a:cs typeface="Arial" charset="0"/>
              </a:rPr>
              <a:t> zu </a:t>
            </a:r>
            <a:r>
              <a:rPr lang="de-DE" altLang="de-DE" b="1" dirty="0">
                <a:latin typeface="Century Gothic" pitchFamily="34" charset="0"/>
                <a:cs typeface="Arial" charset="0"/>
              </a:rPr>
              <a:t>achten</a:t>
            </a:r>
            <a:r>
              <a:rPr lang="de-DE" altLang="de-DE" dirty="0">
                <a:latin typeface="Century Gothic" pitchFamily="34" charset="0"/>
                <a:cs typeface="Arial" charset="0"/>
              </a:rPr>
              <a:t>, die auf eine </a:t>
            </a:r>
            <a:r>
              <a:rPr lang="de-DE" altLang="de-DE" b="1" dirty="0">
                <a:latin typeface="Century Gothic" pitchFamily="34" charset="0"/>
                <a:cs typeface="Arial" charset="0"/>
              </a:rPr>
              <a:t>falsche Darstellung </a:t>
            </a:r>
            <a:r>
              <a:rPr lang="de-DE" altLang="de-DE" dirty="0">
                <a:latin typeface="Century Gothic" pitchFamily="34" charset="0"/>
                <a:cs typeface="Arial" charset="0"/>
              </a:rPr>
              <a:t>hindeuten könnten, und die </a:t>
            </a:r>
            <a:r>
              <a:rPr lang="de-DE" altLang="de-DE" b="1" dirty="0">
                <a:latin typeface="Century Gothic" pitchFamily="34" charset="0"/>
                <a:cs typeface="Arial" charset="0"/>
              </a:rPr>
              <a:t>Prüfungsnachweise kritisch zu beurteilen</a:t>
            </a:r>
            <a:r>
              <a:rPr lang="de-DE" altLang="de-DE" dirty="0">
                <a:latin typeface="Century Gothic" pitchFamily="34" charset="0"/>
                <a:cs typeface="Arial" charset="0"/>
              </a:rPr>
              <a:t>.“ </a:t>
            </a:r>
          </a:p>
          <a:p>
            <a:pPr marL="268288">
              <a:lnSpc>
                <a:spcPct val="100000"/>
              </a:lnSpc>
              <a:spcBef>
                <a:spcPts val="600"/>
              </a:spcBef>
              <a:spcAft>
                <a:spcPts val="600"/>
              </a:spcAft>
              <a:buClr>
                <a:srgbClr val="FF0000"/>
              </a:buClr>
              <a:defRPr/>
            </a:pPr>
            <a:r>
              <a:rPr lang="de-DE" altLang="de-DE" dirty="0">
                <a:latin typeface="Century Gothic" pitchFamily="34" charset="0"/>
                <a:cs typeface="Arial" charset="0"/>
              </a:rPr>
              <a:t>„Ihre kritische Grundhaltung haben Berufsangehörige insbesondere bei der Beurteilung der </a:t>
            </a:r>
            <a:r>
              <a:rPr lang="de-DE" altLang="de-DE" b="1" dirty="0">
                <a:latin typeface="Century Gothic" pitchFamily="34" charset="0"/>
                <a:cs typeface="Arial" charset="0"/>
              </a:rPr>
              <a:t>Schätzungen</a:t>
            </a:r>
            <a:r>
              <a:rPr lang="de-DE" altLang="de-DE" dirty="0">
                <a:latin typeface="Century Gothic" pitchFamily="34" charset="0"/>
                <a:cs typeface="Arial" charset="0"/>
              </a:rPr>
              <a:t> des Unternehmens in Bezug auf </a:t>
            </a:r>
          </a:p>
          <a:p>
            <a:pPr marL="554038" indent="-285750">
              <a:lnSpc>
                <a:spcPct val="100000"/>
              </a:lnSpc>
              <a:spcBef>
                <a:spcPts val="0"/>
              </a:spcBef>
              <a:spcAft>
                <a:spcPts val="0"/>
              </a:spcAft>
              <a:buClr>
                <a:schemeClr val="tx1"/>
              </a:buClr>
              <a:buFont typeface="Arial" panose="020B0604020202020204" pitchFamily="34" charset="0"/>
              <a:buChar char="•"/>
              <a:defRPr/>
            </a:pPr>
            <a:r>
              <a:rPr lang="de-DE" altLang="de-DE" b="1" dirty="0">
                <a:latin typeface="Century Gothic" pitchFamily="34" charset="0"/>
                <a:cs typeface="Arial" charset="0"/>
              </a:rPr>
              <a:t>Zeitwertangaben</a:t>
            </a:r>
            <a:r>
              <a:rPr lang="de-DE" altLang="de-DE" dirty="0">
                <a:latin typeface="Century Gothic" pitchFamily="34" charset="0"/>
                <a:cs typeface="Arial" charset="0"/>
              </a:rPr>
              <a:t>, </a:t>
            </a:r>
          </a:p>
          <a:p>
            <a:pPr marL="554038" indent="-285750">
              <a:lnSpc>
                <a:spcPct val="100000"/>
              </a:lnSpc>
              <a:spcBef>
                <a:spcPts val="0"/>
              </a:spcBef>
              <a:spcAft>
                <a:spcPts val="0"/>
              </a:spcAft>
              <a:buClr>
                <a:schemeClr val="tx1"/>
              </a:buClr>
              <a:buFont typeface="Arial" panose="020B0604020202020204" pitchFamily="34" charset="0"/>
              <a:buChar char="•"/>
              <a:defRPr/>
            </a:pPr>
            <a:r>
              <a:rPr lang="de-DE" altLang="de-DE" b="1" dirty="0">
                <a:latin typeface="Century Gothic" pitchFamily="34" charset="0"/>
                <a:cs typeface="Arial" charset="0"/>
              </a:rPr>
              <a:t>Wertminderungen</a:t>
            </a:r>
            <a:r>
              <a:rPr lang="de-DE" altLang="de-DE" dirty="0">
                <a:latin typeface="Century Gothic" pitchFamily="34" charset="0"/>
                <a:cs typeface="Arial" charset="0"/>
              </a:rPr>
              <a:t> von Vermögensgegenständen, </a:t>
            </a:r>
          </a:p>
          <a:p>
            <a:pPr marL="554038" indent="-285750">
              <a:lnSpc>
                <a:spcPct val="100000"/>
              </a:lnSpc>
              <a:spcBef>
                <a:spcPts val="0"/>
              </a:spcBef>
              <a:spcAft>
                <a:spcPts val="0"/>
              </a:spcAft>
              <a:buClr>
                <a:schemeClr val="tx1"/>
              </a:buClr>
              <a:buFont typeface="Arial" panose="020B0604020202020204" pitchFamily="34" charset="0"/>
              <a:buChar char="•"/>
              <a:defRPr/>
            </a:pPr>
            <a:r>
              <a:rPr lang="de-DE" altLang="de-DE" b="1" dirty="0">
                <a:latin typeface="Century Gothic" pitchFamily="34" charset="0"/>
                <a:cs typeface="Arial" charset="0"/>
              </a:rPr>
              <a:t>Rückstellungen</a:t>
            </a:r>
            <a:r>
              <a:rPr lang="de-DE" altLang="de-DE" dirty="0">
                <a:latin typeface="Century Gothic" pitchFamily="34" charset="0"/>
                <a:cs typeface="Arial" charset="0"/>
              </a:rPr>
              <a:t> und </a:t>
            </a:r>
          </a:p>
          <a:p>
            <a:pPr marL="554038" indent="-285750">
              <a:lnSpc>
                <a:spcPct val="100000"/>
              </a:lnSpc>
              <a:spcBef>
                <a:spcPts val="0"/>
              </a:spcBef>
              <a:spcAft>
                <a:spcPts val="0"/>
              </a:spcAft>
              <a:buClr>
                <a:schemeClr val="tx1"/>
              </a:buClr>
              <a:buFont typeface="Arial" panose="020B0604020202020204" pitchFamily="34" charset="0"/>
              <a:buChar char="•"/>
              <a:defRPr/>
            </a:pPr>
            <a:r>
              <a:rPr lang="de-DE" altLang="de-DE" dirty="0">
                <a:latin typeface="Century Gothic" pitchFamily="34" charset="0"/>
                <a:cs typeface="Arial" charset="0"/>
              </a:rPr>
              <a:t>künftige </a:t>
            </a:r>
            <a:r>
              <a:rPr lang="de-DE" altLang="de-DE" b="1" dirty="0">
                <a:latin typeface="Century Gothic" pitchFamily="34" charset="0"/>
                <a:cs typeface="Arial" charset="0"/>
              </a:rPr>
              <a:t>Cashflows</a:t>
            </a:r>
            <a:r>
              <a:rPr lang="de-DE" altLang="de-DE" dirty="0">
                <a:latin typeface="Century Gothic" pitchFamily="34" charset="0"/>
                <a:cs typeface="Arial" charset="0"/>
              </a:rPr>
              <a:t>, die</a:t>
            </a:r>
          </a:p>
          <a:p>
            <a:pPr marL="268288">
              <a:lnSpc>
                <a:spcPct val="100000"/>
              </a:lnSpc>
              <a:spcBef>
                <a:spcPts val="600"/>
              </a:spcBef>
              <a:spcAft>
                <a:spcPts val="600"/>
              </a:spcAft>
              <a:buClr>
                <a:srgbClr val="FF0000"/>
              </a:buClr>
              <a:defRPr/>
            </a:pPr>
            <a:r>
              <a:rPr lang="de-DE" altLang="de-DE" dirty="0">
                <a:latin typeface="Century Gothic" pitchFamily="34" charset="0"/>
                <a:cs typeface="Arial" charset="0"/>
              </a:rPr>
              <a:t>für die Beurteilung der Fähigkeit des Unternehmens zur Fortführung der Unternehmenstätigkeit von Bedeutung sind, beizubehalten.“</a:t>
            </a:r>
          </a:p>
          <a:p>
            <a:pPr>
              <a:lnSpc>
                <a:spcPct val="100000"/>
              </a:lnSpc>
              <a:spcBef>
                <a:spcPts val="0"/>
              </a:spcBef>
              <a:spcAft>
                <a:spcPts val="0"/>
              </a:spcAft>
              <a:buClr>
                <a:srgbClr val="FF0000"/>
              </a:buClr>
              <a:defRPr/>
            </a:pPr>
            <a:endParaRPr lang="de-DE" altLang="de-DE" b="1" dirty="0">
              <a:latin typeface="Century Gothic" panose="020B0502020202020204" pitchFamily="34" charset="0"/>
              <a:cs typeface="Arial" charset="0"/>
            </a:endParaRPr>
          </a:p>
          <a:p>
            <a:pPr>
              <a:lnSpc>
                <a:spcPct val="100000"/>
              </a:lnSpc>
              <a:spcBef>
                <a:spcPts val="600"/>
              </a:spcBef>
              <a:spcAft>
                <a:spcPts val="600"/>
              </a:spcAft>
              <a:buClr>
                <a:srgbClr val="FF0000"/>
              </a:buClr>
              <a:defRPr/>
            </a:pPr>
            <a:r>
              <a:rPr lang="de-DE" altLang="de-DE" b="1" dirty="0">
                <a:solidFill>
                  <a:srgbClr val="FF0000"/>
                </a:solidFill>
                <a:latin typeface="Century Gothic" panose="020B0502020202020204" pitchFamily="34" charset="0"/>
                <a:cs typeface="Arial" charset="0"/>
              </a:rPr>
              <a:t>2)  § 37 BS WP/</a:t>
            </a:r>
            <a:r>
              <a:rPr lang="de-DE" altLang="de-DE" b="1" dirty="0" err="1">
                <a:solidFill>
                  <a:srgbClr val="FF0000"/>
                </a:solidFill>
                <a:latin typeface="Century Gothic" panose="020B0502020202020204" pitchFamily="34" charset="0"/>
                <a:cs typeface="Arial" charset="0"/>
              </a:rPr>
              <a:t>vBP</a:t>
            </a:r>
            <a:endParaRPr lang="de-DE" altLang="de-DE" b="1" dirty="0">
              <a:solidFill>
                <a:srgbClr val="FF0000"/>
              </a:solidFill>
              <a:latin typeface="Century Gothic" panose="020B0502020202020204" pitchFamily="34" charset="0"/>
              <a:cs typeface="Arial" charset="0"/>
            </a:endParaRPr>
          </a:p>
          <a:p>
            <a:pPr marL="542925" indent="-276225">
              <a:lnSpc>
                <a:spcPct val="100000"/>
              </a:lnSpc>
              <a:spcBef>
                <a:spcPts val="600"/>
              </a:spcBef>
              <a:spcAft>
                <a:spcPts val="600"/>
              </a:spcAft>
              <a:buFont typeface="Arial" panose="020B0604020202020204" pitchFamily="34" charset="0"/>
              <a:buChar char="•"/>
              <a:tabLst>
                <a:tab pos="542925" algn="l"/>
              </a:tabLst>
              <a:defRPr/>
            </a:pPr>
            <a:r>
              <a:rPr lang="de-DE" altLang="de-DE" dirty="0">
                <a:latin typeface="Century Gothic" panose="020B0502020202020204" pitchFamily="34" charset="0"/>
                <a:cs typeface="Arial" charset="0"/>
              </a:rPr>
              <a:t>WP/</a:t>
            </a:r>
            <a:r>
              <a:rPr lang="de-DE" altLang="de-DE" dirty="0" err="1">
                <a:latin typeface="Century Gothic" panose="020B0502020202020204" pitchFamily="34" charset="0"/>
                <a:cs typeface="Arial" charset="0"/>
              </a:rPr>
              <a:t>vBP</a:t>
            </a:r>
            <a:r>
              <a:rPr lang="de-DE" altLang="de-DE" dirty="0">
                <a:latin typeface="Century Gothic" panose="020B0502020202020204" pitchFamily="34" charset="0"/>
                <a:cs typeface="Arial" charset="0"/>
              </a:rPr>
              <a:t> haben </a:t>
            </a:r>
            <a:r>
              <a:rPr lang="de-DE" altLang="de-DE" b="1" dirty="0">
                <a:latin typeface="Century Gothic" panose="020B0502020202020204" pitchFamily="34" charset="0"/>
                <a:cs typeface="Arial" charset="0"/>
              </a:rPr>
              <a:t>Prüfungen</a:t>
            </a:r>
            <a:r>
              <a:rPr lang="de-DE" altLang="de-DE" dirty="0">
                <a:latin typeface="Century Gothic" panose="020B0502020202020204" pitchFamily="34" charset="0"/>
                <a:cs typeface="Arial" charset="0"/>
              </a:rPr>
              <a:t> mit einer </a:t>
            </a:r>
            <a:r>
              <a:rPr lang="de-DE" altLang="de-DE" b="1" dirty="0">
                <a:latin typeface="Century Gothic" panose="020B0502020202020204" pitchFamily="34" charset="0"/>
                <a:cs typeface="Arial" charset="0"/>
              </a:rPr>
              <a:t>kritischen Grundhaltung </a:t>
            </a:r>
            <a:r>
              <a:rPr lang="de-DE" altLang="de-DE" dirty="0">
                <a:latin typeface="Century Gothic" panose="020B0502020202020204" pitchFamily="34" charset="0"/>
                <a:cs typeface="Arial" charset="0"/>
              </a:rPr>
              <a:t>zu </a:t>
            </a:r>
            <a:r>
              <a:rPr lang="de-DE" altLang="de-DE" b="1" dirty="0">
                <a:latin typeface="Century Gothic" panose="020B0502020202020204" pitchFamily="34" charset="0"/>
                <a:cs typeface="Arial" charset="0"/>
              </a:rPr>
              <a:t>planen</a:t>
            </a:r>
            <a:r>
              <a:rPr lang="de-DE" altLang="de-DE" dirty="0">
                <a:latin typeface="Century Gothic" panose="020B0502020202020204" pitchFamily="34" charset="0"/>
                <a:cs typeface="Arial" charset="0"/>
              </a:rPr>
              <a:t> und </a:t>
            </a:r>
            <a:r>
              <a:rPr lang="de-DE" altLang="de-DE" b="1" dirty="0">
                <a:latin typeface="Century Gothic" panose="020B0502020202020204" pitchFamily="34" charset="0"/>
                <a:cs typeface="Arial" charset="0"/>
              </a:rPr>
              <a:t>durchzuführen</a:t>
            </a:r>
          </a:p>
          <a:p>
            <a:pPr marL="542925" indent="-276225">
              <a:lnSpc>
                <a:spcPct val="100000"/>
              </a:lnSpc>
              <a:spcBef>
                <a:spcPts val="600"/>
              </a:spcBef>
              <a:spcAft>
                <a:spcPts val="600"/>
              </a:spcAft>
              <a:buFont typeface="Arial" panose="020B0604020202020204" pitchFamily="34" charset="0"/>
              <a:buChar char="•"/>
              <a:tabLst>
                <a:tab pos="542925" algn="l"/>
              </a:tabLst>
              <a:defRPr/>
            </a:pPr>
            <a:r>
              <a:rPr lang="de-DE" altLang="de-DE" dirty="0">
                <a:latin typeface="Century Gothic" panose="020B0502020202020204" pitchFamily="34" charset="0"/>
                <a:cs typeface="Arial" charset="0"/>
              </a:rPr>
              <a:t>Glaubwürdigkeit, Angemessenheit und Verlässlichkeit der erlangten </a:t>
            </a:r>
            <a:r>
              <a:rPr lang="de-DE" altLang="de-DE" b="1" dirty="0">
                <a:latin typeface="Century Gothic" panose="020B0502020202020204" pitchFamily="34" charset="0"/>
                <a:cs typeface="Arial" charset="0"/>
              </a:rPr>
              <a:t>Prüfungsnachweise</a:t>
            </a:r>
            <a:r>
              <a:rPr lang="de-DE" altLang="de-DE" dirty="0">
                <a:latin typeface="Century Gothic" panose="020B0502020202020204" pitchFamily="34" charset="0"/>
                <a:cs typeface="Arial" charset="0"/>
              </a:rPr>
              <a:t> sind während der</a:t>
            </a:r>
            <a:br>
              <a:rPr lang="de-DE" altLang="de-DE" dirty="0">
                <a:latin typeface="Century Gothic" panose="020B0502020202020204" pitchFamily="34" charset="0"/>
                <a:cs typeface="Arial" charset="0"/>
              </a:rPr>
            </a:br>
            <a:r>
              <a:rPr lang="de-DE" altLang="de-DE" b="1" dirty="0">
                <a:latin typeface="Century Gothic" panose="020B0502020202020204" pitchFamily="34" charset="0"/>
                <a:cs typeface="Arial" charset="0"/>
              </a:rPr>
              <a:t>gesamten Prüfung kritisch zu hinterfragen</a:t>
            </a:r>
            <a:endParaRPr lang="de-DE" altLang="de-DE" sz="1200" dirty="0">
              <a:latin typeface="Century Gothic" pitchFamily="34" charset="0"/>
              <a:cs typeface="Arial" charset="0"/>
            </a:endParaRPr>
          </a:p>
        </p:txBody>
      </p:sp>
      <p:sp>
        <p:nvSpPr>
          <p:cNvPr id="94212" name="Textfeld 4">
            <a:extLst>
              <a:ext uri="{FF2B5EF4-FFF2-40B4-BE49-F238E27FC236}">
                <a16:creationId xmlns:a16="http://schemas.microsoft.com/office/drawing/2014/main" id="{94FBCBA2-5E6C-4662-A7F4-CAAB9BE0B13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Text Box 6">
            <a:extLst>
              <a:ext uri="{FF2B5EF4-FFF2-40B4-BE49-F238E27FC236}">
                <a16:creationId xmlns:a16="http://schemas.microsoft.com/office/drawing/2014/main" id="{17635AB5-DF0B-4680-952B-584B8138B86B}"/>
              </a:ext>
            </a:extLst>
          </p:cNvPr>
          <p:cNvSpPr txBox="1">
            <a:spLocks noChangeArrowheads="1"/>
          </p:cNvSpPr>
          <p:nvPr/>
        </p:nvSpPr>
        <p:spPr bwMode="auto">
          <a:xfrm>
            <a:off x="925513" y="1088479"/>
            <a:ext cx="10931525" cy="468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539750" indent="-539750" defTabSz="269875" eaLnBrk="1" hangingPunct="1">
              <a:spcBef>
                <a:spcPts val="0"/>
              </a:spcBef>
              <a:defRPr/>
            </a:pPr>
            <a:r>
              <a:rPr lang="de-DE" altLang="de-DE" sz="1400" b="1" kern="0" dirty="0">
                <a:solidFill>
                  <a:srgbClr val="00B0F0"/>
                </a:solidFill>
                <a:latin typeface="Century Gothic" pitchFamily="34" charset="0"/>
              </a:rPr>
              <a:t>1.4.3</a:t>
            </a:r>
            <a:r>
              <a:rPr lang="de-DE" altLang="de-DE" sz="1400" b="1" dirty="0">
                <a:solidFill>
                  <a:srgbClr val="00B0F0"/>
                </a:solidFill>
                <a:latin typeface="Century Gothic" pitchFamily="34" charset="0"/>
              </a:rPr>
              <a:t> Die neu kodifizierte kritische Grundhaltung als </a:t>
            </a:r>
            <a:r>
              <a:rPr lang="de-DE" altLang="de-DE" sz="1400" b="1" kern="0" dirty="0">
                <a:solidFill>
                  <a:srgbClr val="00B0F0"/>
                </a:solidFill>
                <a:latin typeface="Century Gothic" panose="020B0502020202020204" pitchFamily="34" charset="0"/>
              </a:rPr>
              <a:t>Grundsatz für die Durchführung von Abschlussprüfungen; Forts.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a:extLst>
              <a:ext uri="{FF2B5EF4-FFF2-40B4-BE49-F238E27FC236}">
                <a16:creationId xmlns:a16="http://schemas.microsoft.com/office/drawing/2014/main" id="{5E5C4F6A-0DB6-40ED-BA6E-92F384C4BC3B}"/>
              </a:ext>
            </a:extLst>
          </p:cNvPr>
          <p:cNvSpPr txBox="1">
            <a:spLocks noChangeArrowheads="1"/>
          </p:cNvSpPr>
          <p:nvPr/>
        </p:nvSpPr>
        <p:spPr bwMode="auto">
          <a:xfrm>
            <a:off x="1069975" y="1638300"/>
            <a:ext cx="10790238" cy="298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lnSpc>
                <a:spcPct val="110000"/>
              </a:lnSpc>
              <a:spcBef>
                <a:spcPts val="800"/>
              </a:spcBef>
              <a:buFont typeface="Arial" charset="0"/>
              <a:tabLst>
                <a:tab pos="762000" algn="l"/>
              </a:tabLst>
              <a:defRPr sz="1400">
                <a:solidFill>
                  <a:schemeClr val="tx1"/>
                </a:solidFill>
                <a:latin typeface="Verdana" pitchFamily="34" charset="0"/>
              </a:defRPr>
            </a:lvl1pPr>
            <a:lvl2pPr marL="358775" indent="-358775" eaLnBrk="0" hangingPunct="0">
              <a:lnSpc>
                <a:spcPct val="110000"/>
              </a:lnSpc>
              <a:spcBef>
                <a:spcPts val="800"/>
              </a:spcBef>
              <a:buFont typeface="Arial" charset="0"/>
              <a:buChar char="»"/>
              <a:tabLst>
                <a:tab pos="762000" algn="l"/>
              </a:tabLst>
              <a:defRPr sz="1400">
                <a:solidFill>
                  <a:schemeClr val="tx1"/>
                </a:solidFill>
                <a:latin typeface="Verdana" pitchFamily="34" charset="0"/>
              </a:defRPr>
            </a:lvl2pPr>
            <a:lvl3pPr marL="1143000" indent="-228600" eaLnBrk="0" hangingPunct="0">
              <a:lnSpc>
                <a:spcPct val="110000"/>
              </a:lnSpc>
              <a:spcBef>
                <a:spcPts val="800"/>
              </a:spcBef>
              <a:buFont typeface="Arial" charset="0"/>
              <a:buChar char="•"/>
              <a:tabLst>
                <a:tab pos="762000" algn="l"/>
              </a:tabLst>
              <a:defRPr sz="1400">
                <a:solidFill>
                  <a:schemeClr val="tx1"/>
                </a:solidFill>
                <a:latin typeface="Verdana" pitchFamily="34" charset="0"/>
              </a:defRPr>
            </a:lvl3pPr>
            <a:lvl4pPr marL="1600200" indent="-228600" eaLnBrk="0" hangingPunct="0">
              <a:lnSpc>
                <a:spcPct val="110000"/>
              </a:lnSpc>
              <a:spcBef>
                <a:spcPts val="800"/>
              </a:spcBef>
              <a:buFont typeface="Arial" charset="0"/>
              <a:buChar char="»"/>
              <a:tabLst>
                <a:tab pos="762000" algn="l"/>
              </a:tabLst>
              <a:defRPr sz="1400">
                <a:solidFill>
                  <a:schemeClr val="tx1"/>
                </a:solidFill>
                <a:latin typeface="Verdana" pitchFamily="34" charset="0"/>
              </a:defRPr>
            </a:lvl4pPr>
            <a:lvl5pPr marL="815975" indent="-358775" eaLnBrk="0" hangingPunct="0">
              <a:lnSpc>
                <a:spcPct val="110000"/>
              </a:lnSpc>
              <a:spcBef>
                <a:spcPts val="800"/>
              </a:spcBef>
              <a:buFont typeface="Arial" charset="0"/>
              <a:buChar char="•"/>
              <a:tabLst>
                <a:tab pos="762000" algn="l"/>
              </a:tabLst>
              <a:defRPr sz="1400">
                <a:solidFill>
                  <a:schemeClr val="tx1"/>
                </a:solidFill>
                <a:latin typeface="Verdana" pitchFamily="34" charset="0"/>
              </a:defRPr>
            </a:lvl5pPr>
            <a:lvl6pPr marL="1273175" indent="-358775" eaLnBrk="0" fontAlgn="base" hangingPunct="0">
              <a:lnSpc>
                <a:spcPct val="110000"/>
              </a:lnSpc>
              <a:spcBef>
                <a:spcPts val="800"/>
              </a:spcBef>
              <a:spcAft>
                <a:spcPct val="0"/>
              </a:spcAft>
              <a:buFont typeface="Arial" charset="0"/>
              <a:buChar char="•"/>
              <a:tabLst>
                <a:tab pos="762000" algn="l"/>
              </a:tabLst>
              <a:defRPr sz="1400">
                <a:solidFill>
                  <a:schemeClr val="tx1"/>
                </a:solidFill>
                <a:latin typeface="Verdana" pitchFamily="34" charset="0"/>
              </a:defRPr>
            </a:lvl6pPr>
            <a:lvl7pPr marL="1730375" indent="-358775" eaLnBrk="0" fontAlgn="base" hangingPunct="0">
              <a:lnSpc>
                <a:spcPct val="110000"/>
              </a:lnSpc>
              <a:spcBef>
                <a:spcPts val="800"/>
              </a:spcBef>
              <a:spcAft>
                <a:spcPct val="0"/>
              </a:spcAft>
              <a:buFont typeface="Arial" charset="0"/>
              <a:buChar char="•"/>
              <a:tabLst>
                <a:tab pos="762000" algn="l"/>
              </a:tabLst>
              <a:defRPr sz="1400">
                <a:solidFill>
                  <a:schemeClr val="tx1"/>
                </a:solidFill>
                <a:latin typeface="Verdana" pitchFamily="34" charset="0"/>
              </a:defRPr>
            </a:lvl7pPr>
            <a:lvl8pPr marL="2187575" indent="-358775" eaLnBrk="0" fontAlgn="base" hangingPunct="0">
              <a:lnSpc>
                <a:spcPct val="110000"/>
              </a:lnSpc>
              <a:spcBef>
                <a:spcPts val="800"/>
              </a:spcBef>
              <a:spcAft>
                <a:spcPct val="0"/>
              </a:spcAft>
              <a:buFont typeface="Arial" charset="0"/>
              <a:buChar char="•"/>
              <a:tabLst>
                <a:tab pos="762000" algn="l"/>
              </a:tabLst>
              <a:defRPr sz="1400">
                <a:solidFill>
                  <a:schemeClr val="tx1"/>
                </a:solidFill>
                <a:latin typeface="Verdana" pitchFamily="34" charset="0"/>
              </a:defRPr>
            </a:lvl8pPr>
            <a:lvl9pPr marL="2644775" indent="-358775" eaLnBrk="0" fontAlgn="base" hangingPunct="0">
              <a:lnSpc>
                <a:spcPct val="110000"/>
              </a:lnSpc>
              <a:spcBef>
                <a:spcPts val="800"/>
              </a:spcBef>
              <a:spcAft>
                <a:spcPct val="0"/>
              </a:spcAft>
              <a:buFont typeface="Arial" charset="0"/>
              <a:buChar char="•"/>
              <a:tabLst>
                <a:tab pos="762000" algn="l"/>
              </a:tabLst>
              <a:defRPr sz="1400">
                <a:solidFill>
                  <a:schemeClr val="tx1"/>
                </a:solidFill>
                <a:latin typeface="Verdana" pitchFamily="34" charset="0"/>
              </a:defRPr>
            </a:lvl9pPr>
          </a:lstStyle>
          <a:p>
            <a:pPr>
              <a:lnSpc>
                <a:spcPct val="100000"/>
              </a:lnSpc>
              <a:spcBef>
                <a:spcPts val="600"/>
              </a:spcBef>
              <a:spcAft>
                <a:spcPts val="600"/>
              </a:spcAft>
              <a:buClr>
                <a:srgbClr val="FF0000"/>
              </a:buClr>
              <a:defRPr/>
            </a:pPr>
            <a:r>
              <a:rPr lang="de-DE" altLang="de-DE" sz="1600" b="1" dirty="0">
                <a:solidFill>
                  <a:srgbClr val="FF0000"/>
                </a:solidFill>
                <a:latin typeface="Century Gothic" panose="020B0502020202020204" pitchFamily="34" charset="0"/>
                <a:cs typeface="Arial" charset="0"/>
              </a:rPr>
              <a:t>2) § 37 BS WP/vBP; Forts.</a:t>
            </a:r>
          </a:p>
          <a:p>
            <a:pPr marL="542925" indent="-2762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cs typeface="Arial" charset="0"/>
              </a:rPr>
              <a:t>WP/</a:t>
            </a:r>
            <a:r>
              <a:rPr lang="de-DE" altLang="de-DE" sz="1600" dirty="0" err="1">
                <a:latin typeface="Century Gothic" panose="020B0502020202020204" pitchFamily="34" charset="0"/>
                <a:cs typeface="Arial" charset="0"/>
              </a:rPr>
              <a:t>vBP</a:t>
            </a:r>
            <a:r>
              <a:rPr lang="de-DE" altLang="de-DE" sz="1600" dirty="0">
                <a:latin typeface="Century Gothic" panose="020B0502020202020204" pitchFamily="34" charset="0"/>
                <a:cs typeface="Arial" charset="0"/>
              </a:rPr>
              <a:t> müssen </a:t>
            </a:r>
            <a:r>
              <a:rPr lang="de-DE" altLang="de-DE" sz="1600" b="1" dirty="0">
                <a:latin typeface="Century Gothic" panose="020B0502020202020204" pitchFamily="34" charset="0"/>
                <a:cs typeface="Arial" charset="0"/>
              </a:rPr>
              <a:t>ungeachtet ihrer bisherigen Erfahrungen </a:t>
            </a:r>
            <a:r>
              <a:rPr lang="de-DE" altLang="de-DE" sz="1600" dirty="0">
                <a:latin typeface="Century Gothic" panose="020B0502020202020204" pitchFamily="34" charset="0"/>
                <a:cs typeface="Arial" charset="0"/>
              </a:rPr>
              <a:t>mit der Aufrichtigkeit und der Integrität des Managements des geprüften Unternehmens </a:t>
            </a:r>
            <a:r>
              <a:rPr lang="de-DE" altLang="de-DE" sz="1600" b="1" dirty="0">
                <a:latin typeface="Century Gothic" panose="020B0502020202020204" pitchFamily="34" charset="0"/>
                <a:cs typeface="Arial" charset="0"/>
              </a:rPr>
              <a:t>davon ausgehen</a:t>
            </a:r>
            <a:r>
              <a:rPr lang="de-DE" altLang="de-DE" sz="1600" dirty="0">
                <a:latin typeface="Century Gothic" panose="020B0502020202020204" pitchFamily="34" charset="0"/>
                <a:cs typeface="Arial" charset="0"/>
              </a:rPr>
              <a:t>, dass Umstände wie</a:t>
            </a:r>
          </a:p>
          <a:p>
            <a:pPr marL="809625" lvl="1" indent="-266700">
              <a:lnSpc>
                <a:spcPct val="100000"/>
              </a:lnSpc>
              <a:spcBef>
                <a:spcPts val="600"/>
              </a:spcBef>
              <a:spcAft>
                <a:spcPts val="600"/>
              </a:spcAft>
              <a:buFont typeface="Symbol" panose="05050102010706020507" pitchFamily="18" charset="2"/>
              <a:buChar char="-"/>
              <a:tabLst>
                <a:tab pos="762000" algn="l"/>
                <a:tab pos="809625" algn="l"/>
              </a:tabLst>
              <a:defRPr/>
            </a:pPr>
            <a:r>
              <a:rPr lang="de-DE" altLang="de-DE" sz="1600" b="1" dirty="0">
                <a:latin typeface="Century Gothic" panose="020B0502020202020204" pitchFamily="34" charset="0"/>
                <a:cs typeface="Arial" charset="0"/>
              </a:rPr>
              <a:t>Fehler</a:t>
            </a:r>
            <a:r>
              <a:rPr lang="de-DE" altLang="de-DE" sz="1600" dirty="0">
                <a:latin typeface="Century Gothic" panose="020B0502020202020204" pitchFamily="34" charset="0"/>
                <a:cs typeface="Arial" charset="0"/>
              </a:rPr>
              <a:t> (unbewusst),</a:t>
            </a:r>
          </a:p>
          <a:p>
            <a:pPr marL="809625" lvl="1" indent="-266700">
              <a:lnSpc>
                <a:spcPct val="100000"/>
              </a:lnSpc>
              <a:spcBef>
                <a:spcPts val="600"/>
              </a:spcBef>
              <a:spcAft>
                <a:spcPts val="600"/>
              </a:spcAft>
              <a:buFont typeface="Symbol" panose="05050102010706020507" pitchFamily="18" charset="2"/>
              <a:buChar char="-"/>
              <a:tabLst>
                <a:tab pos="762000" algn="l"/>
                <a:tab pos="809625" algn="l"/>
              </a:tabLst>
              <a:defRPr/>
            </a:pPr>
            <a:r>
              <a:rPr lang="de-DE" altLang="de-DE" sz="1600" b="1" dirty="0">
                <a:latin typeface="Century Gothic" panose="020B0502020202020204" pitchFamily="34" charset="0"/>
                <a:cs typeface="Arial" charset="0"/>
              </a:rPr>
              <a:t>Täuschungen</a:t>
            </a:r>
            <a:r>
              <a:rPr lang="de-DE" altLang="de-DE" sz="1600" dirty="0">
                <a:latin typeface="Century Gothic" panose="020B0502020202020204" pitchFamily="34" charset="0"/>
                <a:cs typeface="Arial" charset="0"/>
              </a:rPr>
              <a:t>,</a:t>
            </a:r>
          </a:p>
          <a:p>
            <a:pPr marL="809625" lvl="1" indent="-266700">
              <a:lnSpc>
                <a:spcPct val="100000"/>
              </a:lnSpc>
              <a:spcBef>
                <a:spcPts val="600"/>
              </a:spcBef>
              <a:spcAft>
                <a:spcPts val="600"/>
              </a:spcAft>
              <a:buFont typeface="Symbol" panose="05050102010706020507" pitchFamily="18" charset="2"/>
              <a:buChar char="-"/>
              <a:tabLst>
                <a:tab pos="762000" algn="l"/>
                <a:tab pos="809625" algn="l"/>
              </a:tabLst>
              <a:defRPr/>
            </a:pPr>
            <a:r>
              <a:rPr lang="de-DE" altLang="de-DE" sz="1600" b="1" dirty="0">
                <a:latin typeface="Century Gothic" panose="020B0502020202020204" pitchFamily="34" charset="0"/>
                <a:cs typeface="Arial" charset="0"/>
              </a:rPr>
              <a:t>Vermögensschädigungen,</a:t>
            </a:r>
            <a:endParaRPr lang="de-DE" altLang="de-DE" sz="1600" dirty="0">
              <a:latin typeface="Century Gothic" panose="020B0502020202020204" pitchFamily="34" charset="0"/>
              <a:cs typeface="Arial" charset="0"/>
            </a:endParaRPr>
          </a:p>
          <a:p>
            <a:pPr marL="809625" lvl="1" indent="-266700">
              <a:lnSpc>
                <a:spcPct val="100000"/>
              </a:lnSpc>
              <a:spcBef>
                <a:spcPts val="600"/>
              </a:spcBef>
              <a:spcAft>
                <a:spcPts val="600"/>
              </a:spcAft>
              <a:buFont typeface="Symbol" panose="05050102010706020507" pitchFamily="18" charset="2"/>
              <a:buChar char="-"/>
              <a:tabLst>
                <a:tab pos="762000" algn="l"/>
                <a:tab pos="809625" algn="l"/>
              </a:tabLst>
              <a:defRPr/>
            </a:pPr>
            <a:r>
              <a:rPr lang="de-DE" altLang="de-DE" sz="1600" b="1" dirty="0">
                <a:latin typeface="Century Gothic" panose="020B0502020202020204" pitchFamily="34" charset="0"/>
                <a:cs typeface="Arial" charset="0"/>
              </a:rPr>
              <a:t>Sonstige</a:t>
            </a:r>
            <a:r>
              <a:rPr lang="de-DE" altLang="de-DE" sz="1600" dirty="0">
                <a:latin typeface="Century Gothic" panose="020B0502020202020204" pitchFamily="34" charset="0"/>
                <a:cs typeface="Arial" charset="0"/>
              </a:rPr>
              <a:t> </a:t>
            </a:r>
            <a:r>
              <a:rPr lang="de-DE" altLang="de-DE" sz="1600" b="1" dirty="0">
                <a:latin typeface="Century Gothic" panose="020B0502020202020204" pitchFamily="34" charset="0"/>
                <a:cs typeface="Arial" charset="0"/>
              </a:rPr>
              <a:t>Gesetzesverstöße</a:t>
            </a:r>
          </a:p>
          <a:p>
            <a:pPr marL="534988" lvl="1" indent="7938">
              <a:lnSpc>
                <a:spcPct val="100000"/>
              </a:lnSpc>
              <a:spcBef>
                <a:spcPts val="600"/>
              </a:spcBef>
              <a:spcAft>
                <a:spcPts val="600"/>
              </a:spcAft>
              <a:buFont typeface="Arial" charset="0"/>
              <a:buNone/>
              <a:tabLst>
                <a:tab pos="534988" algn="l"/>
                <a:tab pos="762000" algn="l"/>
              </a:tabLst>
              <a:defRPr/>
            </a:pPr>
            <a:r>
              <a:rPr lang="de-DE" altLang="de-DE" sz="1600" b="1" dirty="0">
                <a:latin typeface="Century Gothic" panose="020B0502020202020204" pitchFamily="34" charset="0"/>
                <a:cs typeface="Arial" charset="0"/>
              </a:rPr>
              <a:t>existieren können</a:t>
            </a:r>
            <a:r>
              <a:rPr lang="de-DE" altLang="de-DE" sz="1600" dirty="0">
                <a:latin typeface="Century Gothic" panose="020B0502020202020204" pitchFamily="34" charset="0"/>
                <a:cs typeface="Arial" charset="0"/>
              </a:rPr>
              <a:t>, aufgrund derer der Prüfungsgegenstand </a:t>
            </a:r>
            <a:r>
              <a:rPr lang="de-DE" altLang="de-DE" sz="1600" b="1" dirty="0">
                <a:latin typeface="Century Gothic" panose="020B0502020202020204" pitchFamily="34" charset="0"/>
                <a:cs typeface="Arial" charset="0"/>
              </a:rPr>
              <a:t>wesentliche falsche Aussagen </a:t>
            </a:r>
            <a:r>
              <a:rPr lang="de-DE" altLang="de-DE" sz="1600" dirty="0">
                <a:latin typeface="Century Gothic" panose="020B0502020202020204" pitchFamily="34" charset="0"/>
                <a:cs typeface="Arial" charset="0"/>
              </a:rPr>
              <a:t>enthält.</a:t>
            </a:r>
            <a:endParaRPr lang="de-DE" altLang="de-DE" dirty="0">
              <a:latin typeface="Century Gothic" panose="020B0502020202020204" pitchFamily="34" charset="0"/>
              <a:cs typeface="Arial" charset="0"/>
            </a:endParaRPr>
          </a:p>
        </p:txBody>
      </p:sp>
      <p:sp>
        <p:nvSpPr>
          <p:cNvPr id="96259" name="AutoShape 7">
            <a:extLst>
              <a:ext uri="{FF2B5EF4-FFF2-40B4-BE49-F238E27FC236}">
                <a16:creationId xmlns:a16="http://schemas.microsoft.com/office/drawing/2014/main" id="{6B24B715-1B7E-4FDE-9EB4-5ECF66151ADB}"/>
              </a:ext>
            </a:extLst>
          </p:cNvPr>
          <p:cNvSpPr>
            <a:spLocks/>
          </p:cNvSpPr>
          <p:nvPr/>
        </p:nvSpPr>
        <p:spPr bwMode="auto">
          <a:xfrm>
            <a:off x="4883770" y="2852738"/>
            <a:ext cx="431800" cy="1223962"/>
          </a:xfrm>
          <a:prstGeom prst="rightBrace">
            <a:avLst>
              <a:gd name="adj1" fmla="val 152226"/>
              <a:gd name="adj2" fmla="val 55222"/>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96260" name="Textfeld 16">
            <a:extLst>
              <a:ext uri="{FF2B5EF4-FFF2-40B4-BE49-F238E27FC236}">
                <a16:creationId xmlns:a16="http://schemas.microsoft.com/office/drawing/2014/main" id="{4B255EF0-273E-4DB2-B4BE-6673E28CCD15}"/>
              </a:ext>
            </a:extLst>
          </p:cNvPr>
          <p:cNvSpPr txBox="1">
            <a:spLocks noChangeArrowheads="1"/>
          </p:cNvSpPr>
          <p:nvPr/>
        </p:nvSpPr>
        <p:spPr bwMode="auto">
          <a:xfrm>
            <a:off x="5452095" y="3370263"/>
            <a:ext cx="17240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b="1" dirty="0">
                <a:latin typeface="Century Gothic" panose="020B0502020202020204" pitchFamily="34" charset="0"/>
              </a:rPr>
              <a:t>FRAUD (bewusst)</a:t>
            </a:r>
          </a:p>
        </p:txBody>
      </p:sp>
      <p:grpSp>
        <p:nvGrpSpPr>
          <p:cNvPr id="96261" name="Gruppieren 9">
            <a:extLst>
              <a:ext uri="{FF2B5EF4-FFF2-40B4-BE49-F238E27FC236}">
                <a16:creationId xmlns:a16="http://schemas.microsoft.com/office/drawing/2014/main" id="{17EE1CBE-AF92-4008-8170-8970ED371D96}"/>
              </a:ext>
            </a:extLst>
          </p:cNvPr>
          <p:cNvGrpSpPr>
            <a:grpSpLocks/>
          </p:cNvGrpSpPr>
          <p:nvPr/>
        </p:nvGrpSpPr>
        <p:grpSpPr bwMode="auto">
          <a:xfrm>
            <a:off x="2582863" y="4865688"/>
            <a:ext cx="7488237" cy="355600"/>
            <a:chOff x="973138" y="3846513"/>
            <a:chExt cx="6407174" cy="400261"/>
          </a:xfrm>
        </p:grpSpPr>
        <p:sp>
          <p:nvSpPr>
            <p:cNvPr id="96266" name="Textfeld 1">
              <a:extLst>
                <a:ext uri="{FF2B5EF4-FFF2-40B4-BE49-F238E27FC236}">
                  <a16:creationId xmlns:a16="http://schemas.microsoft.com/office/drawing/2014/main" id="{1FF427D1-304F-4F61-A9F8-A06D9ADCD93E}"/>
                </a:ext>
              </a:extLst>
            </p:cNvPr>
            <p:cNvSpPr txBox="1">
              <a:spLocks noChangeArrowheads="1"/>
            </p:cNvSpPr>
            <p:nvPr/>
          </p:nvSpPr>
          <p:spPr bwMode="auto">
            <a:xfrm>
              <a:off x="973138" y="3846513"/>
              <a:ext cx="6407174" cy="381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buFontTx/>
                <a:buNone/>
              </a:pPr>
              <a:r>
                <a:rPr lang="de-DE" altLang="de-DE" dirty="0">
                  <a:latin typeface="Century Gothic" panose="020B0502020202020204" pitchFamily="34" charset="0"/>
                  <a:sym typeface="Wingdings" panose="05000000000000000000" pitchFamily="2" charset="2"/>
                </a:rPr>
                <a:t> </a:t>
              </a:r>
              <a:r>
                <a:rPr lang="de-DE" altLang="de-DE" sz="1600" b="1" i="1" dirty="0">
                  <a:latin typeface="Century Gothic" panose="020B0502020202020204" pitchFamily="34" charset="0"/>
                  <a:sym typeface="Wingdings" panose="05000000000000000000" pitchFamily="2" charset="2"/>
                </a:rPr>
                <a:t>Kein Misstrauen, aber Nachweise &amp; kritische Würdigung notwendig</a:t>
              </a:r>
              <a:endParaRPr lang="de-DE" altLang="de-DE" b="1" i="1" dirty="0">
                <a:latin typeface="Century Gothic" panose="020B0502020202020204" pitchFamily="34" charset="0"/>
              </a:endParaRPr>
            </a:p>
          </p:txBody>
        </p:sp>
        <p:sp>
          <p:nvSpPr>
            <p:cNvPr id="12" name="Rechteck 11">
              <a:extLst>
                <a:ext uri="{FF2B5EF4-FFF2-40B4-BE49-F238E27FC236}">
                  <a16:creationId xmlns:a16="http://schemas.microsoft.com/office/drawing/2014/main" id="{52567FC9-BBE3-4476-9CC3-12ABCF09CF4C}"/>
                </a:ext>
              </a:extLst>
            </p:cNvPr>
            <p:cNvSpPr/>
            <p:nvPr/>
          </p:nvSpPr>
          <p:spPr>
            <a:xfrm>
              <a:off x="997588" y="3853661"/>
              <a:ext cx="6119211" cy="393113"/>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spcBef>
                  <a:spcPts val="600"/>
                </a:spcBef>
                <a:spcAft>
                  <a:spcPts val="600"/>
                </a:spcAft>
                <a:defRPr/>
              </a:pPr>
              <a:endParaRPr lang="de-DE" dirty="0">
                <a:latin typeface="Century Gothic" panose="020B0502020202020204" pitchFamily="34" charset="0"/>
              </a:endParaRPr>
            </a:p>
          </p:txBody>
        </p:sp>
      </p:grpSp>
      <p:sp>
        <p:nvSpPr>
          <p:cNvPr id="96262" name="Text Box 6">
            <a:extLst>
              <a:ext uri="{FF2B5EF4-FFF2-40B4-BE49-F238E27FC236}">
                <a16:creationId xmlns:a16="http://schemas.microsoft.com/office/drawing/2014/main" id="{FF1C49F6-83F4-4E1D-8A17-8E48535B0148}"/>
              </a:ext>
            </a:extLst>
          </p:cNvPr>
          <p:cNvSpPr txBox="1">
            <a:spLocks noChangeArrowheads="1"/>
          </p:cNvSpPr>
          <p:nvPr/>
        </p:nvSpPr>
        <p:spPr bwMode="auto">
          <a:xfrm>
            <a:off x="1069975" y="5580063"/>
            <a:ext cx="10787063"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10000"/>
              </a:lnSpc>
              <a:spcBef>
                <a:spcPts val="800"/>
              </a:spcBef>
              <a:buFont typeface="Arial" panose="020B0604020202020204" pitchFamily="34" charset="0"/>
              <a:tabLst>
                <a:tab pos="762000" algn="l"/>
              </a:tabLst>
              <a:defRPr sz="1400">
                <a:solidFill>
                  <a:schemeClr val="tx1"/>
                </a:solidFill>
                <a:latin typeface="Verdana" panose="020B0604030504040204" pitchFamily="34" charset="0"/>
              </a:defRPr>
            </a:lvl1pPr>
            <a:lvl2pPr marL="266700" indent="-266700">
              <a:lnSpc>
                <a:spcPct val="110000"/>
              </a:lnSpc>
              <a:spcBef>
                <a:spcPts val="800"/>
              </a:spcBef>
              <a:buFont typeface="Arial" panose="020B0604020202020204" pitchFamily="34" charset="0"/>
              <a:buChar char="»"/>
              <a:tabLst>
                <a:tab pos="762000"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762000"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762000" algn="l"/>
              </a:tabLst>
              <a:defRPr sz="1400">
                <a:solidFill>
                  <a:schemeClr val="tx1"/>
                </a:solidFill>
                <a:latin typeface="Verdana" panose="020B0604030504040204" pitchFamily="34" charset="0"/>
              </a:defRPr>
            </a:lvl4pPr>
            <a:lvl5pPr marL="815975" indent="-358775">
              <a:lnSpc>
                <a:spcPct val="110000"/>
              </a:lnSpc>
              <a:spcBef>
                <a:spcPts val="800"/>
              </a:spcBef>
              <a:buFont typeface="Arial" panose="020B0604020202020204" pitchFamily="34" charset="0"/>
              <a:buChar char="•"/>
              <a:tabLst>
                <a:tab pos="762000" algn="l"/>
              </a:tabLst>
              <a:defRPr sz="1400">
                <a:solidFill>
                  <a:schemeClr val="tx1"/>
                </a:solidFill>
                <a:latin typeface="Verdana" panose="020B0604030504040204" pitchFamily="34" charset="0"/>
              </a:defRPr>
            </a:lvl5pPr>
            <a:lvl6pPr marL="1273175" indent="-358775" eaLnBrk="0" fontAlgn="base" hangingPunct="0">
              <a:lnSpc>
                <a:spcPct val="110000"/>
              </a:lnSpc>
              <a:spcBef>
                <a:spcPts val="800"/>
              </a:spcBef>
              <a:spcAft>
                <a:spcPct val="0"/>
              </a:spcAft>
              <a:buFont typeface="Arial" panose="020B0604020202020204" pitchFamily="34" charset="0"/>
              <a:buChar char="•"/>
              <a:tabLst>
                <a:tab pos="762000" algn="l"/>
              </a:tabLst>
              <a:defRPr sz="1400">
                <a:solidFill>
                  <a:schemeClr val="tx1"/>
                </a:solidFill>
                <a:latin typeface="Verdana" panose="020B0604030504040204" pitchFamily="34" charset="0"/>
              </a:defRPr>
            </a:lvl6pPr>
            <a:lvl7pPr marL="1730375" indent="-358775" eaLnBrk="0" fontAlgn="base" hangingPunct="0">
              <a:lnSpc>
                <a:spcPct val="110000"/>
              </a:lnSpc>
              <a:spcBef>
                <a:spcPts val="800"/>
              </a:spcBef>
              <a:spcAft>
                <a:spcPct val="0"/>
              </a:spcAft>
              <a:buFont typeface="Arial" panose="020B0604020202020204" pitchFamily="34" charset="0"/>
              <a:buChar char="•"/>
              <a:tabLst>
                <a:tab pos="762000" algn="l"/>
              </a:tabLst>
              <a:defRPr sz="1400">
                <a:solidFill>
                  <a:schemeClr val="tx1"/>
                </a:solidFill>
                <a:latin typeface="Verdana" panose="020B0604030504040204" pitchFamily="34" charset="0"/>
              </a:defRPr>
            </a:lvl7pPr>
            <a:lvl8pPr marL="2187575" indent="-358775" eaLnBrk="0" fontAlgn="base" hangingPunct="0">
              <a:lnSpc>
                <a:spcPct val="110000"/>
              </a:lnSpc>
              <a:spcBef>
                <a:spcPts val="800"/>
              </a:spcBef>
              <a:spcAft>
                <a:spcPct val="0"/>
              </a:spcAft>
              <a:buFont typeface="Arial" panose="020B0604020202020204" pitchFamily="34" charset="0"/>
              <a:buChar char="•"/>
              <a:tabLst>
                <a:tab pos="762000" algn="l"/>
              </a:tabLst>
              <a:defRPr sz="1400">
                <a:solidFill>
                  <a:schemeClr val="tx1"/>
                </a:solidFill>
                <a:latin typeface="Verdana" panose="020B0604030504040204" pitchFamily="34" charset="0"/>
              </a:defRPr>
            </a:lvl8pPr>
            <a:lvl9pPr marL="2644775" indent="-358775" eaLnBrk="0" fontAlgn="base" hangingPunct="0">
              <a:lnSpc>
                <a:spcPct val="110000"/>
              </a:lnSpc>
              <a:spcBef>
                <a:spcPts val="800"/>
              </a:spcBef>
              <a:spcAft>
                <a:spcPct val="0"/>
              </a:spcAft>
              <a:buFont typeface="Arial" panose="020B0604020202020204" pitchFamily="34" charset="0"/>
              <a:buChar char="•"/>
              <a:tabLst>
                <a:tab pos="762000" algn="l"/>
              </a:tabLst>
              <a:defRPr sz="1400">
                <a:solidFill>
                  <a:schemeClr val="tx1"/>
                </a:solidFill>
                <a:latin typeface="Verdana" panose="020B0604030504040204" pitchFamily="34" charset="0"/>
              </a:defRPr>
            </a:lvl9pPr>
          </a:lstStyle>
          <a:p>
            <a:pPr>
              <a:lnSpc>
                <a:spcPct val="100000"/>
              </a:lnSpc>
              <a:spcBef>
                <a:spcPts val="600"/>
              </a:spcBef>
              <a:spcAft>
                <a:spcPts val="600"/>
              </a:spcAft>
              <a:buClr>
                <a:srgbClr val="FF0000"/>
              </a:buClr>
            </a:pPr>
            <a:r>
              <a:rPr lang="de-DE" altLang="de-DE" dirty="0">
                <a:latin typeface="Century Gothic" panose="020B0502020202020204" pitchFamily="34" charset="0"/>
              </a:rPr>
              <a:t>Siehe hierzu auch: </a:t>
            </a:r>
          </a:p>
          <a:p>
            <a:pPr lvl="1" eaLnBrk="1" hangingPunct="1">
              <a:lnSpc>
                <a:spcPct val="100000"/>
              </a:lnSpc>
              <a:spcBef>
                <a:spcPct val="0"/>
              </a:spcBef>
              <a:spcAft>
                <a:spcPts val="600"/>
              </a:spcAft>
              <a:buClr>
                <a:schemeClr val="tx1"/>
              </a:buClr>
              <a:buFont typeface="Arial" panose="020B0604020202020204" pitchFamily="34" charset="0"/>
              <a:buChar char="•"/>
            </a:pPr>
            <a:r>
              <a:rPr lang="de-DE" altLang="de-DE" b="1" dirty="0">
                <a:latin typeface="Century Gothic" panose="020B0502020202020204" pitchFamily="34" charset="0"/>
              </a:rPr>
              <a:t>AUDfIT</a:t>
            </a:r>
            <a:r>
              <a:rPr lang="de-DE" altLang="de-DE" b="1" baseline="30000" dirty="0">
                <a:latin typeface="Century Gothic" panose="020B0502020202020204" pitchFamily="34" charset="0"/>
              </a:rPr>
              <a:t>®</a:t>
            </a:r>
            <a:r>
              <a:rPr lang="de-DE" altLang="de-DE" b="1" dirty="0">
                <a:latin typeface="Century Gothic" panose="020B0502020202020204" pitchFamily="34" charset="0"/>
              </a:rPr>
              <a:t>-Prüferhilfe 1/2: </a:t>
            </a:r>
            <a:r>
              <a:rPr lang="de-DE" altLang="de-DE" dirty="0">
                <a:latin typeface="Century Gothic" panose="020B0502020202020204" pitchFamily="34" charset="0"/>
              </a:rPr>
              <a:t>„Überblick: Kritische Grundhaltung bei der Abschlussprüfung (Phasen 1-5)“</a:t>
            </a:r>
          </a:p>
        </p:txBody>
      </p:sp>
      <p:sp>
        <p:nvSpPr>
          <p:cNvPr id="96264" name="Textfeld 4">
            <a:extLst>
              <a:ext uri="{FF2B5EF4-FFF2-40B4-BE49-F238E27FC236}">
                <a16:creationId xmlns:a16="http://schemas.microsoft.com/office/drawing/2014/main" id="{B02EBB7D-14A6-4CC0-B2E7-3F8AE9A56E81}"/>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13" name="Text Box 6">
            <a:extLst>
              <a:ext uri="{FF2B5EF4-FFF2-40B4-BE49-F238E27FC236}">
                <a16:creationId xmlns:a16="http://schemas.microsoft.com/office/drawing/2014/main" id="{FF6785F5-AFE8-4BD6-A40C-0213FFD57569}"/>
              </a:ext>
            </a:extLst>
          </p:cNvPr>
          <p:cNvSpPr txBox="1">
            <a:spLocks noChangeArrowheads="1"/>
          </p:cNvSpPr>
          <p:nvPr/>
        </p:nvSpPr>
        <p:spPr bwMode="auto">
          <a:xfrm>
            <a:off x="925513" y="980728"/>
            <a:ext cx="10931525" cy="468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539750" indent="-539750" defTabSz="269875" eaLnBrk="1" hangingPunct="1">
              <a:spcBef>
                <a:spcPts val="600"/>
              </a:spcBef>
              <a:spcAft>
                <a:spcPts val="600"/>
              </a:spcAft>
              <a:defRPr/>
            </a:pPr>
            <a:r>
              <a:rPr lang="de-DE" altLang="de-DE" sz="1600" b="1" kern="0" dirty="0">
                <a:solidFill>
                  <a:srgbClr val="00B0F0"/>
                </a:solidFill>
                <a:latin typeface="Century Gothic" pitchFamily="34" charset="0"/>
              </a:rPr>
              <a:t>1.4.3</a:t>
            </a:r>
            <a:r>
              <a:rPr lang="de-DE" altLang="de-DE" sz="1600" b="1" dirty="0">
                <a:solidFill>
                  <a:srgbClr val="00B0F0"/>
                </a:solidFill>
                <a:latin typeface="Century Gothic" pitchFamily="34" charset="0"/>
              </a:rPr>
              <a:t> Die neu kodifizierte kritische Grundhaltung als </a:t>
            </a:r>
            <a:r>
              <a:rPr lang="de-DE" altLang="de-DE" sz="1600" b="1" kern="0" dirty="0">
                <a:solidFill>
                  <a:srgbClr val="00B0F0"/>
                </a:solidFill>
                <a:latin typeface="Century Gothic" panose="020B0502020202020204" pitchFamily="34" charset="0"/>
              </a:rPr>
              <a:t>Grundsatz für die Durchführung von Abschlussprüfungen; Forts.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Text Box 7">
            <a:extLst>
              <a:ext uri="{FF2B5EF4-FFF2-40B4-BE49-F238E27FC236}">
                <a16:creationId xmlns:a16="http://schemas.microsoft.com/office/drawing/2014/main" id="{E56AC7C0-495C-45FF-AAA1-B56425048748}"/>
              </a:ext>
            </a:extLst>
          </p:cNvPr>
          <p:cNvSpPr txBox="1">
            <a:spLocks noChangeArrowheads="1"/>
          </p:cNvSpPr>
          <p:nvPr/>
        </p:nvSpPr>
        <p:spPr bwMode="auto">
          <a:xfrm>
            <a:off x="1069975" y="1277938"/>
            <a:ext cx="10799763" cy="4370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lnSpc>
                <a:spcPct val="110000"/>
              </a:lnSpc>
              <a:spcBef>
                <a:spcPts val="800"/>
              </a:spcBef>
              <a:buFont typeface="Arial" panose="020B0604020202020204" pitchFamily="34" charset="0"/>
              <a:tabLst>
                <a:tab pos="804863" algn="l"/>
              </a:tabLst>
              <a:defRPr sz="1400">
                <a:solidFill>
                  <a:schemeClr val="tx1"/>
                </a:solidFill>
                <a:latin typeface="Verdana" panose="020B0604030504040204" pitchFamily="34" charset="0"/>
              </a:defRPr>
            </a:lvl1pPr>
            <a:lvl2pPr marL="485775" indent="-485775">
              <a:lnSpc>
                <a:spcPct val="110000"/>
              </a:lnSpc>
              <a:spcBef>
                <a:spcPts val="800"/>
              </a:spcBef>
              <a:buFont typeface="Arial" panose="020B0604020202020204" pitchFamily="34" charset="0"/>
              <a:buChar char="»"/>
              <a:tabLst>
                <a:tab pos="804863" algn="l"/>
              </a:tabLst>
              <a:defRPr sz="1400">
                <a:solidFill>
                  <a:schemeClr val="tx1"/>
                </a:solidFill>
                <a:latin typeface="Verdana" panose="020B0604030504040204" pitchFamily="34" charset="0"/>
              </a:defRPr>
            </a:lvl2pPr>
            <a:lvl3pPr marL="534988" indent="-266700">
              <a:lnSpc>
                <a:spcPct val="110000"/>
              </a:lnSpc>
              <a:spcBef>
                <a:spcPts val="800"/>
              </a:spcBef>
              <a:buFont typeface="Arial" panose="020B0604020202020204" pitchFamily="34" charset="0"/>
              <a:buChar char="•"/>
              <a:tabLst>
                <a:tab pos="804863" algn="l"/>
              </a:tabLst>
              <a:defRPr sz="1400">
                <a:solidFill>
                  <a:schemeClr val="tx1"/>
                </a:solidFill>
                <a:latin typeface="Verdana" panose="020B0604030504040204" pitchFamily="34" charset="0"/>
              </a:defRPr>
            </a:lvl3pPr>
            <a:lvl4pPr marL="266700" indent="-266700">
              <a:lnSpc>
                <a:spcPct val="110000"/>
              </a:lnSpc>
              <a:spcBef>
                <a:spcPts val="800"/>
              </a:spcBef>
              <a:buFont typeface="Arial" panose="020B0604020202020204" pitchFamily="34" charset="0"/>
              <a:buChar char="»"/>
              <a:tabLst>
                <a:tab pos="804863"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804863"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804863"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804863"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804863"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804863" algn="l"/>
              </a:tabLst>
              <a:defRPr sz="1400">
                <a:solidFill>
                  <a:schemeClr val="tx1"/>
                </a:solidFill>
                <a:latin typeface="Verdana" panose="020B0604030504040204" pitchFamily="34" charset="0"/>
              </a:defRPr>
            </a:lvl9pPr>
          </a:lstStyle>
          <a:p>
            <a:pPr>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Der Abschlussprüfer hat Art und Umfang der im Einzelfall erforderlichen Prüfungshandlungen im Rahmen der </a:t>
            </a:r>
            <a:r>
              <a:rPr lang="de-DE" altLang="de-DE" sz="1600" b="1" dirty="0">
                <a:latin typeface="Century Gothic" panose="020B0502020202020204" pitchFamily="34" charset="0"/>
              </a:rPr>
              <a:t>Eigenverantwortlichkeit</a:t>
            </a:r>
            <a:r>
              <a:rPr lang="de-DE" altLang="de-DE" sz="1600" dirty="0">
                <a:latin typeface="Century Gothic" panose="020B0502020202020204" pitchFamily="34" charset="0"/>
              </a:rPr>
              <a:t> nach pflichtgemäßem Ermessen zu bestimmen. Das </a:t>
            </a:r>
            <a:r>
              <a:rPr lang="de-DE" altLang="de-DE" sz="1600" b="1" dirty="0">
                <a:latin typeface="Century Gothic" panose="020B0502020202020204" pitchFamily="34" charset="0"/>
              </a:rPr>
              <a:t>Ermessen wird</a:t>
            </a:r>
            <a:r>
              <a:rPr lang="de-DE" altLang="de-DE" sz="1600" dirty="0">
                <a:latin typeface="Century Gothic" panose="020B0502020202020204" pitchFamily="34" charset="0"/>
              </a:rPr>
              <a:t> durch gesetzliche Regelungen und Verordnungen, IDW Prüfungsstandards sowie ggf. erweiternde Bedingungen für den Auftrag und die jeweiligen Berichtspflichten </a:t>
            </a:r>
            <a:r>
              <a:rPr lang="de-DE" altLang="de-DE" sz="1600" b="1" dirty="0">
                <a:latin typeface="Century Gothic" panose="020B0502020202020204" pitchFamily="34" charset="0"/>
              </a:rPr>
              <a:t>begrenzt </a:t>
            </a:r>
            <a:r>
              <a:rPr lang="de-DE" altLang="de-DE" sz="1600" dirty="0">
                <a:latin typeface="Century Gothic" panose="020B0502020202020204" pitchFamily="34" charset="0"/>
              </a:rPr>
              <a:t>(ISA [DE] 200).</a:t>
            </a:r>
          </a:p>
          <a:p>
            <a:pPr>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Die Zielsetzung der Abschlussprüfung erfordert </a:t>
            </a:r>
            <a:r>
              <a:rPr lang="de-DE" altLang="de-DE" sz="1600" b="1" dirty="0">
                <a:latin typeface="Century Gothic" panose="020B0502020202020204" pitchFamily="34" charset="0"/>
              </a:rPr>
              <a:t>keine lückenlose Prüfung</a:t>
            </a:r>
            <a:r>
              <a:rPr lang="de-DE" altLang="de-DE" sz="1600" dirty="0">
                <a:latin typeface="Century Gothic" panose="020B0502020202020204" pitchFamily="34" charset="0"/>
              </a:rPr>
              <a:t>. </a:t>
            </a:r>
          </a:p>
          <a:p>
            <a:pPr>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Der Abschlussprüfer wird die Prüfungshandlungen i. d. R. auf folgenden Grundlagen durchführen (ISA [DE] 200):</a:t>
            </a:r>
          </a:p>
          <a:p>
            <a:pPr lvl="2">
              <a:lnSpc>
                <a:spcPct val="100000"/>
              </a:lnSpc>
              <a:spcBef>
                <a:spcPts val="600"/>
              </a:spcBef>
              <a:spcAft>
                <a:spcPts val="600"/>
              </a:spcAft>
              <a:buClr>
                <a:schemeClr val="tx1"/>
              </a:buClr>
              <a:buFont typeface="Wingdings" panose="05000000000000000000" pitchFamily="2" charset="2"/>
              <a:buChar char="Ø"/>
            </a:pPr>
            <a:r>
              <a:rPr lang="de-DE" altLang="de-DE" sz="1600" dirty="0">
                <a:latin typeface="Century Gothic" panose="020B0502020202020204" pitchFamily="34" charset="0"/>
              </a:rPr>
              <a:t>Der </a:t>
            </a:r>
            <a:r>
              <a:rPr lang="de-DE" altLang="de-DE" sz="1600" b="1" dirty="0">
                <a:latin typeface="Century Gothic" panose="020B0502020202020204" pitchFamily="34" charset="0"/>
              </a:rPr>
              <a:t>Kenntnisse</a:t>
            </a:r>
            <a:r>
              <a:rPr lang="de-DE" altLang="de-DE" sz="1600" dirty="0">
                <a:latin typeface="Century Gothic" panose="020B0502020202020204" pitchFamily="34" charset="0"/>
              </a:rPr>
              <a:t> über die Geschäftstätigkeit sowie das wirtschaftliche und rechtliche Umfeld der Gesellschaft,	</a:t>
            </a:r>
          </a:p>
          <a:p>
            <a:pPr lvl="2">
              <a:lnSpc>
                <a:spcPct val="100000"/>
              </a:lnSpc>
              <a:spcBef>
                <a:spcPts val="600"/>
              </a:spcBef>
              <a:spcAft>
                <a:spcPts val="600"/>
              </a:spcAft>
              <a:buClr>
                <a:schemeClr val="tx1"/>
              </a:buClr>
              <a:buFont typeface="Wingdings" panose="05000000000000000000" pitchFamily="2" charset="2"/>
              <a:buChar char="Ø"/>
            </a:pPr>
            <a:r>
              <a:rPr lang="de-DE" altLang="de-DE" sz="1600" dirty="0">
                <a:latin typeface="Century Gothic" panose="020B0502020202020204" pitchFamily="34" charset="0"/>
              </a:rPr>
              <a:t>der </a:t>
            </a:r>
            <a:r>
              <a:rPr lang="de-DE" altLang="de-DE" sz="1600" b="1" dirty="0">
                <a:latin typeface="Century Gothic" panose="020B0502020202020204" pitchFamily="34" charset="0"/>
              </a:rPr>
              <a:t>Erwartungen</a:t>
            </a:r>
            <a:r>
              <a:rPr lang="de-DE" altLang="de-DE" sz="1600" dirty="0">
                <a:latin typeface="Century Gothic" panose="020B0502020202020204" pitchFamily="34" charset="0"/>
              </a:rPr>
              <a:t> über mögliche Fehler,</a:t>
            </a:r>
          </a:p>
          <a:p>
            <a:pPr lvl="2">
              <a:lnSpc>
                <a:spcPct val="100000"/>
              </a:lnSpc>
              <a:spcBef>
                <a:spcPts val="600"/>
              </a:spcBef>
              <a:spcAft>
                <a:spcPts val="600"/>
              </a:spcAft>
              <a:buClr>
                <a:schemeClr val="tx1"/>
              </a:buClr>
              <a:buFont typeface="Wingdings" panose="05000000000000000000" pitchFamily="2" charset="2"/>
              <a:buChar char="Ø"/>
            </a:pPr>
            <a:r>
              <a:rPr lang="de-DE" altLang="de-DE" sz="1600" dirty="0">
                <a:latin typeface="Century Gothic" panose="020B0502020202020204" pitchFamily="34" charset="0"/>
              </a:rPr>
              <a:t>der Beurteilung der </a:t>
            </a:r>
            <a:r>
              <a:rPr lang="de-DE" altLang="de-DE" sz="1600" b="1" dirty="0">
                <a:latin typeface="Century Gothic" panose="020B0502020202020204" pitchFamily="34" charset="0"/>
              </a:rPr>
              <a:t>Wirksamkeit des internen Kontrollsystems </a:t>
            </a:r>
            <a:r>
              <a:rPr lang="de-DE" altLang="de-DE" sz="1600" dirty="0">
                <a:latin typeface="Century Gothic" panose="020B0502020202020204" pitchFamily="34" charset="0"/>
              </a:rPr>
              <a:t>und</a:t>
            </a:r>
          </a:p>
          <a:p>
            <a:pPr lvl="2">
              <a:lnSpc>
                <a:spcPct val="100000"/>
              </a:lnSpc>
              <a:spcBef>
                <a:spcPts val="600"/>
              </a:spcBef>
              <a:spcAft>
                <a:spcPts val="600"/>
              </a:spcAft>
              <a:buClr>
                <a:schemeClr val="tx1"/>
              </a:buClr>
              <a:buFont typeface="Wingdings" panose="05000000000000000000" pitchFamily="2" charset="2"/>
              <a:buChar char="Ø"/>
            </a:pPr>
            <a:r>
              <a:rPr lang="de-DE" altLang="de-DE" sz="1600" dirty="0">
                <a:latin typeface="Century Gothic" panose="020B0502020202020204" pitchFamily="34" charset="0"/>
              </a:rPr>
              <a:t>der </a:t>
            </a:r>
            <a:r>
              <a:rPr lang="de-DE" altLang="de-DE" sz="1600" b="1" dirty="0">
                <a:latin typeface="Century Gothic" panose="020B0502020202020204" pitchFamily="34" charset="0"/>
              </a:rPr>
              <a:t>Nachweise</a:t>
            </a:r>
            <a:r>
              <a:rPr lang="de-DE" altLang="de-DE" sz="1600" dirty="0">
                <a:latin typeface="Century Gothic" panose="020B0502020202020204" pitchFamily="34" charset="0"/>
              </a:rPr>
              <a:t> für die Angaben in Buchführung, Jahresabschluss und Lagebericht </a:t>
            </a:r>
          </a:p>
          <a:p>
            <a:pPr lvl="2">
              <a:lnSpc>
                <a:spcPct val="100000"/>
              </a:lnSpc>
              <a:spcBef>
                <a:spcPts val="600"/>
              </a:spcBef>
              <a:spcAft>
                <a:spcPts val="600"/>
              </a:spcAft>
              <a:buClr>
                <a:schemeClr val="tx1"/>
              </a:buClr>
              <a:buFont typeface="Wingdings" panose="05000000000000000000" pitchFamily="2" charset="2"/>
              <a:buChar char="Ø"/>
            </a:pPr>
            <a:r>
              <a:rPr lang="de-DE" altLang="de-DE" sz="1600" dirty="0">
                <a:latin typeface="Century Gothic" panose="020B0502020202020204" pitchFamily="34" charset="0"/>
              </a:rPr>
              <a:t>auf der Basis von </a:t>
            </a:r>
            <a:r>
              <a:rPr lang="de-DE" altLang="de-DE" sz="1600" b="1" dirty="0">
                <a:latin typeface="Century Gothic" panose="020B0502020202020204" pitchFamily="34" charset="0"/>
              </a:rPr>
              <a:t>Stichproben</a:t>
            </a:r>
            <a:r>
              <a:rPr lang="de-DE" altLang="de-DE" sz="1600" dirty="0">
                <a:latin typeface="Century Gothic" panose="020B0502020202020204" pitchFamily="34" charset="0"/>
              </a:rPr>
              <a:t>.</a:t>
            </a:r>
          </a:p>
        </p:txBody>
      </p:sp>
      <p:sp>
        <p:nvSpPr>
          <p:cNvPr id="8" name="Text Box 6">
            <a:extLst>
              <a:ext uri="{FF2B5EF4-FFF2-40B4-BE49-F238E27FC236}">
                <a16:creationId xmlns:a16="http://schemas.microsoft.com/office/drawing/2014/main" id="{BD2CE94C-F5A2-4DE7-98B9-24BAF04806D4}"/>
              </a:ext>
            </a:extLst>
          </p:cNvPr>
          <p:cNvSpPr txBox="1">
            <a:spLocks noChangeArrowheads="1"/>
          </p:cNvSpPr>
          <p:nvPr/>
        </p:nvSpPr>
        <p:spPr bwMode="auto">
          <a:xfrm>
            <a:off x="925513" y="942975"/>
            <a:ext cx="78184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70000" indent="-270000" defTabSz="270000" eaLnBrk="1" hangingPunct="1">
              <a:spcBef>
                <a:spcPct val="50000"/>
              </a:spcBef>
              <a:tabLst>
                <a:tab pos="270000" algn="l"/>
              </a:tabLst>
              <a:defRPr/>
            </a:pPr>
            <a:r>
              <a:rPr lang="de-DE" altLang="de-DE" sz="1600" b="1" kern="0" dirty="0">
                <a:solidFill>
                  <a:srgbClr val="00B0F0"/>
                </a:solidFill>
                <a:latin typeface="Century Gothic" pitchFamily="34" charset="0"/>
              </a:rPr>
              <a:t>1.4.4</a:t>
            </a:r>
            <a:r>
              <a:rPr lang="de-DE" altLang="de-DE" sz="1600" b="1" dirty="0">
                <a:solidFill>
                  <a:srgbClr val="00B0F0"/>
                </a:solidFill>
                <a:latin typeface="Century Gothic" pitchFamily="34" charset="0"/>
              </a:rPr>
              <a:t> </a:t>
            </a:r>
            <a:r>
              <a:rPr lang="de-DE" altLang="de-DE" sz="1600" b="1" kern="0" dirty="0">
                <a:solidFill>
                  <a:srgbClr val="00B0F0"/>
                </a:solidFill>
                <a:latin typeface="Century Gothic" panose="020B0502020202020204" pitchFamily="34" charset="0"/>
              </a:rPr>
              <a:t>Art und Umfang der Prüfungshandlungen</a:t>
            </a:r>
          </a:p>
        </p:txBody>
      </p:sp>
      <p:sp>
        <p:nvSpPr>
          <p:cNvPr id="100357" name="Textfeld 4">
            <a:extLst>
              <a:ext uri="{FF2B5EF4-FFF2-40B4-BE49-F238E27FC236}">
                <a16:creationId xmlns:a16="http://schemas.microsoft.com/office/drawing/2014/main" id="{F08D6AF6-FBF7-414E-995D-83C0BDB84F46}"/>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Text Box 7">
            <a:extLst>
              <a:ext uri="{FF2B5EF4-FFF2-40B4-BE49-F238E27FC236}">
                <a16:creationId xmlns:a16="http://schemas.microsoft.com/office/drawing/2014/main" id="{0F5612C9-0DD0-46A9-A117-F2D98C3FD36F}"/>
              </a:ext>
            </a:extLst>
          </p:cNvPr>
          <p:cNvSpPr txBox="1">
            <a:spLocks noChangeArrowheads="1"/>
          </p:cNvSpPr>
          <p:nvPr/>
        </p:nvSpPr>
        <p:spPr bwMode="auto">
          <a:xfrm>
            <a:off x="1069975" y="1484784"/>
            <a:ext cx="10790238" cy="307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10000"/>
              </a:lnSpc>
              <a:spcBef>
                <a:spcPts val="800"/>
              </a:spcBef>
              <a:buFont typeface="Arial" panose="020B0604020202020204" pitchFamily="34" charset="0"/>
              <a:tabLst>
                <a:tab pos="762000" algn="l"/>
              </a:tabLst>
              <a:defRPr sz="1400">
                <a:solidFill>
                  <a:schemeClr val="tx1"/>
                </a:solidFill>
                <a:latin typeface="Verdana" panose="020B0604030504040204" pitchFamily="34" charset="0"/>
              </a:defRPr>
            </a:lvl1pPr>
            <a:lvl2pPr marL="266700" indent="-266700">
              <a:lnSpc>
                <a:spcPct val="110000"/>
              </a:lnSpc>
              <a:spcBef>
                <a:spcPts val="800"/>
              </a:spcBef>
              <a:buFont typeface="Arial" panose="020B0604020202020204" pitchFamily="34" charset="0"/>
              <a:buChar char="»"/>
              <a:tabLst>
                <a:tab pos="762000"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762000"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762000"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762000"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762000"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762000"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762000"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762000" algn="l"/>
              </a:tabLst>
              <a:defRPr sz="1400">
                <a:solidFill>
                  <a:schemeClr val="tx1"/>
                </a:solidFill>
                <a:latin typeface="Verdana" panose="020B0604030504040204" pitchFamily="34" charset="0"/>
              </a:defRPr>
            </a:lvl9pPr>
          </a:lstStyle>
          <a:p>
            <a:pPr marL="285750" indent="-2857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Die Prüfungshandlungen sind vom Abschlussprüfer mit dem erforderlichen Maß an Sorgfalt so zu bestimmen, dass unter Beachtung des </a:t>
            </a:r>
            <a:r>
              <a:rPr lang="de-DE" altLang="de-DE" sz="1600" b="1" dirty="0">
                <a:latin typeface="Century Gothic" panose="020B0502020202020204" pitchFamily="34" charset="0"/>
              </a:rPr>
              <a:t>Grundsatzes der Wesentlichkeit</a:t>
            </a:r>
            <a:r>
              <a:rPr lang="de-DE" altLang="de-DE" sz="1600" dirty="0">
                <a:latin typeface="Century Gothic" panose="020B0502020202020204" pitchFamily="34" charset="0"/>
              </a:rPr>
              <a:t> die geforderten Prüfungsaussagen möglich werden. In diesem Rahmen ist auch der </a:t>
            </a:r>
            <a:r>
              <a:rPr lang="de-DE" altLang="de-DE" sz="1600" b="1" dirty="0">
                <a:latin typeface="Century Gothic" panose="020B0502020202020204" pitchFamily="34" charset="0"/>
              </a:rPr>
              <a:t>Grundsatz der Wirtschaftlichkeit</a:t>
            </a:r>
            <a:r>
              <a:rPr lang="de-DE" altLang="de-DE" sz="1600" dirty="0">
                <a:latin typeface="Century Gothic" panose="020B0502020202020204" pitchFamily="34" charset="0"/>
              </a:rPr>
              <a:t> der Abschlussprüfung zu beachten (ISA [DE] 200). </a:t>
            </a:r>
          </a:p>
          <a:p>
            <a:pPr>
              <a:lnSpc>
                <a:spcPct val="100000"/>
              </a:lnSpc>
              <a:spcBef>
                <a:spcPts val="600"/>
              </a:spcBef>
              <a:spcAft>
                <a:spcPts val="600"/>
              </a:spcAft>
              <a:defRPr/>
            </a:pPr>
            <a:endParaRPr lang="de-DE" altLang="de-DE" sz="1600" dirty="0">
              <a:latin typeface="Century Gothic" panose="020B0502020202020204" pitchFamily="34" charset="0"/>
            </a:endParaRPr>
          </a:p>
          <a:p>
            <a:pPr marL="285750" indent="-2857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Ein</a:t>
            </a:r>
            <a:r>
              <a:rPr lang="de-DE" altLang="de-DE" sz="1600" b="1" dirty="0">
                <a:latin typeface="Century Gothic" panose="020B0502020202020204" pitchFamily="34" charset="0"/>
              </a:rPr>
              <a:t> einheitlicher Prüfungsansatz soll sicherstellen, dass</a:t>
            </a:r>
            <a:endParaRPr lang="de-DE" altLang="de-DE" sz="1600" dirty="0">
              <a:latin typeface="Century Gothic" panose="020B0502020202020204" pitchFamily="34" charset="0"/>
            </a:endParaRPr>
          </a:p>
          <a:p>
            <a:pPr marL="534988" lvl="2" indent="-266700">
              <a:lnSpc>
                <a:spcPct val="100000"/>
              </a:lnSpc>
              <a:spcBef>
                <a:spcPts val="600"/>
              </a:spcBef>
              <a:spcAft>
                <a:spcPts val="600"/>
              </a:spcAft>
              <a:buClr>
                <a:schemeClr val="tx1"/>
              </a:buClr>
              <a:buFont typeface="Wingdings" panose="05000000000000000000" pitchFamily="2" charset="2"/>
              <a:buChar char="ü"/>
              <a:tabLst>
                <a:tab pos="534988" algn="l"/>
              </a:tabLst>
              <a:defRPr/>
            </a:pPr>
            <a:r>
              <a:rPr lang="de-DE" altLang="de-DE" sz="1600" dirty="0">
                <a:latin typeface="Century Gothic" panose="020B0502020202020204" pitchFamily="34" charset="0"/>
              </a:rPr>
              <a:t>alle </a:t>
            </a:r>
            <a:r>
              <a:rPr lang="de-DE" altLang="de-DE" sz="1600" b="1" dirty="0">
                <a:latin typeface="Century Gothic" panose="020B0502020202020204" pitchFamily="34" charset="0"/>
              </a:rPr>
              <a:t>Prüfungsziele erreicht</a:t>
            </a:r>
            <a:r>
              <a:rPr lang="de-DE" altLang="de-DE" sz="1600" dirty="0">
                <a:latin typeface="Century Gothic" panose="020B0502020202020204" pitchFamily="34" charset="0"/>
              </a:rPr>
              <a:t> werden, </a:t>
            </a:r>
          </a:p>
          <a:p>
            <a:pPr marL="534988" lvl="2" indent="-266700">
              <a:lnSpc>
                <a:spcPct val="100000"/>
              </a:lnSpc>
              <a:spcBef>
                <a:spcPts val="600"/>
              </a:spcBef>
              <a:spcAft>
                <a:spcPts val="600"/>
              </a:spcAft>
              <a:buClr>
                <a:schemeClr val="tx1"/>
              </a:buClr>
              <a:buFont typeface="Wingdings" panose="05000000000000000000" pitchFamily="2" charset="2"/>
              <a:buChar char="ü"/>
              <a:tabLst>
                <a:tab pos="534988" algn="l"/>
              </a:tabLst>
              <a:defRPr/>
            </a:pPr>
            <a:r>
              <a:rPr lang="de-DE" altLang="de-DE" sz="1600" dirty="0">
                <a:latin typeface="Century Gothic" panose="020B0502020202020204" pitchFamily="34" charset="0"/>
              </a:rPr>
              <a:t>die </a:t>
            </a:r>
            <a:r>
              <a:rPr lang="de-DE" altLang="de-DE" sz="1600" b="1" dirty="0">
                <a:latin typeface="Century Gothic" panose="020B0502020202020204" pitchFamily="34" charset="0"/>
              </a:rPr>
              <a:t>Anforderungen des Berufsstandes erfüllt</a:t>
            </a:r>
            <a:r>
              <a:rPr lang="de-DE" altLang="de-DE" sz="1600" dirty="0">
                <a:latin typeface="Century Gothic" panose="020B0502020202020204" pitchFamily="34" charset="0"/>
              </a:rPr>
              <a:t> werden,</a:t>
            </a:r>
          </a:p>
          <a:p>
            <a:pPr marL="534988" lvl="2" indent="-266700">
              <a:lnSpc>
                <a:spcPct val="100000"/>
              </a:lnSpc>
              <a:spcBef>
                <a:spcPts val="600"/>
              </a:spcBef>
              <a:spcAft>
                <a:spcPts val="600"/>
              </a:spcAft>
              <a:buClr>
                <a:schemeClr val="tx1"/>
              </a:buClr>
              <a:buFont typeface="Wingdings" panose="05000000000000000000" pitchFamily="2" charset="2"/>
              <a:buChar char="ü"/>
              <a:tabLst>
                <a:tab pos="534988" algn="l"/>
              </a:tabLst>
              <a:defRPr/>
            </a:pPr>
            <a:r>
              <a:rPr lang="de-DE" altLang="de-DE" sz="1600" dirty="0">
                <a:latin typeface="Century Gothic" panose="020B0502020202020204" pitchFamily="34" charset="0"/>
              </a:rPr>
              <a:t>die Prüfung </a:t>
            </a:r>
            <a:r>
              <a:rPr lang="de-DE" altLang="de-DE" sz="1600" b="1" dirty="0">
                <a:latin typeface="Century Gothic" panose="020B0502020202020204" pitchFamily="34" charset="0"/>
              </a:rPr>
              <a:t>kostengünstig und effizient</a:t>
            </a:r>
            <a:r>
              <a:rPr lang="de-DE" altLang="de-DE" sz="1600" dirty="0">
                <a:latin typeface="Century Gothic" panose="020B0502020202020204" pitchFamily="34" charset="0"/>
              </a:rPr>
              <a:t> durchgeführt wird.</a:t>
            </a:r>
          </a:p>
        </p:txBody>
      </p:sp>
      <p:sp>
        <p:nvSpPr>
          <p:cNvPr id="102404" name="Textfeld 4">
            <a:extLst>
              <a:ext uri="{FF2B5EF4-FFF2-40B4-BE49-F238E27FC236}">
                <a16:creationId xmlns:a16="http://schemas.microsoft.com/office/drawing/2014/main" id="{147E445C-0971-4323-9C68-C37C4949F64B}"/>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Text Box 6">
            <a:extLst>
              <a:ext uri="{FF2B5EF4-FFF2-40B4-BE49-F238E27FC236}">
                <a16:creationId xmlns:a16="http://schemas.microsoft.com/office/drawing/2014/main" id="{E1750689-64F5-466A-83AD-230F49C61805}"/>
              </a:ext>
            </a:extLst>
          </p:cNvPr>
          <p:cNvSpPr txBox="1">
            <a:spLocks noChangeArrowheads="1"/>
          </p:cNvSpPr>
          <p:nvPr/>
        </p:nvSpPr>
        <p:spPr bwMode="auto">
          <a:xfrm>
            <a:off x="925513" y="1052736"/>
            <a:ext cx="78184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70000" indent="-270000" defTabSz="270000" eaLnBrk="1" hangingPunct="1">
              <a:spcBef>
                <a:spcPct val="50000"/>
              </a:spcBef>
              <a:tabLst>
                <a:tab pos="270000" algn="l"/>
              </a:tabLst>
              <a:defRPr/>
            </a:pPr>
            <a:r>
              <a:rPr lang="de-DE" altLang="de-DE" sz="1600" b="1" kern="0" dirty="0">
                <a:solidFill>
                  <a:srgbClr val="00B0F0"/>
                </a:solidFill>
                <a:latin typeface="Century Gothic" pitchFamily="34" charset="0"/>
              </a:rPr>
              <a:t>1.4.4</a:t>
            </a:r>
            <a:r>
              <a:rPr lang="de-DE" altLang="de-DE" sz="1600" b="1" dirty="0">
                <a:solidFill>
                  <a:srgbClr val="00B0F0"/>
                </a:solidFill>
                <a:latin typeface="Century Gothic" pitchFamily="34" charset="0"/>
              </a:rPr>
              <a:t> </a:t>
            </a:r>
            <a:r>
              <a:rPr lang="de-DE" altLang="de-DE" sz="1600" b="1" kern="0" dirty="0">
                <a:solidFill>
                  <a:srgbClr val="00B0F0"/>
                </a:solidFill>
                <a:latin typeface="Century Gothic" panose="020B0502020202020204" pitchFamily="34" charset="0"/>
              </a:rPr>
              <a:t>Art und Umfang der Prüfungshandlungen; Forts.</a:t>
            </a:r>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2" name="Textfeld 4">
            <a:extLst>
              <a:ext uri="{FF2B5EF4-FFF2-40B4-BE49-F238E27FC236}">
                <a16:creationId xmlns:a16="http://schemas.microsoft.com/office/drawing/2014/main" id="{4B36CCDE-57F9-4396-BDD9-99CF8F2A54C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6" name="Rectangle 2">
            <a:extLst>
              <a:ext uri="{FF2B5EF4-FFF2-40B4-BE49-F238E27FC236}">
                <a16:creationId xmlns:a16="http://schemas.microsoft.com/office/drawing/2014/main" id="{71E40696-021C-452B-A29D-915651643C80}"/>
              </a:ext>
            </a:extLst>
          </p:cNvPr>
          <p:cNvSpPr txBox="1">
            <a:spLocks/>
          </p:cNvSpPr>
          <p:nvPr/>
        </p:nvSpPr>
        <p:spPr bwMode="auto">
          <a:xfrm>
            <a:off x="1009260" y="519113"/>
            <a:ext cx="9479227" cy="54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1.5	</a:t>
            </a:r>
            <a:r>
              <a:rPr lang="de-DE" sz="2800" b="1" dirty="0">
                <a:latin typeface="Century Gothic" panose="020B0502020202020204" pitchFamily="34" charset="0"/>
              </a:rPr>
              <a:t>Berufliche Grundsätze – Allgemeine Berufspflichten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1.5.1</a:t>
            </a:r>
            <a:r>
              <a:rPr lang="de-DE" dirty="0">
                <a:latin typeface="Century Gothic" panose="020B0502020202020204" pitchFamily="34" charset="0"/>
              </a:rPr>
              <a:t>	Übersicht allgemeine Berufsgrundsätze (allgemeine Berufspflichten; nicht nur für Abschlussprüfung zu beachten!)</a:t>
            </a:r>
          </a:p>
          <a:p>
            <a:pPr marL="2724150" lvl="4" indent="-895350">
              <a:spcBef>
                <a:spcPts val="600"/>
              </a:spcBef>
              <a:spcAft>
                <a:spcPts val="600"/>
              </a:spcAft>
              <a:tabLst>
                <a:tab pos="444500" algn="l"/>
              </a:tabLst>
            </a:pPr>
            <a:r>
              <a:rPr lang="de-DE" b="1" dirty="0">
                <a:latin typeface="Century Gothic" panose="020B0502020202020204" pitchFamily="34" charset="0"/>
              </a:rPr>
              <a:t>1.5.2	</a:t>
            </a:r>
            <a:r>
              <a:rPr lang="de-DE" dirty="0">
                <a:latin typeface="Century Gothic" panose="020B0502020202020204" pitchFamily="34" charset="0"/>
              </a:rPr>
              <a:t>Ausgewählte allgemeine Berufsgrundsätze</a:t>
            </a: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499" name="Textfeld 3">
            <a:extLst>
              <a:ext uri="{FF2B5EF4-FFF2-40B4-BE49-F238E27FC236}">
                <a16:creationId xmlns:a16="http://schemas.microsoft.com/office/drawing/2014/main" id="{A036C3A2-FA2A-4B79-8F60-612137503DA6}"/>
              </a:ext>
            </a:extLst>
          </p:cNvPr>
          <p:cNvSpPr>
            <a:spLocks noChangeArrowheads="1"/>
          </p:cNvSpPr>
          <p:nvPr/>
        </p:nvSpPr>
        <p:spPr bwMode="auto">
          <a:xfrm>
            <a:off x="1352708" y="4111525"/>
            <a:ext cx="2735263" cy="339725"/>
          </a:xfrm>
          <a:prstGeom prst="roundRect">
            <a:avLst>
              <a:gd name="adj" fmla="val 16667"/>
            </a:avLst>
          </a:prstGeom>
          <a:solidFill>
            <a:srgbClr val="CCECFF"/>
          </a:solidFill>
          <a:ln w="9525">
            <a:solidFill>
              <a:srgbClr val="CCECFF"/>
            </a:solidFill>
            <a:round/>
            <a:headEnd/>
            <a:tailEnd/>
          </a:ln>
        </p:spPr>
        <p:txBody>
          <a:bodyPr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pPr>
            <a:r>
              <a:rPr lang="de-DE" altLang="de-DE" b="1">
                <a:latin typeface="Century Gothic" panose="020B0502020202020204" pitchFamily="34" charset="0"/>
              </a:rPr>
              <a:t>Unabhängigkeit</a:t>
            </a:r>
          </a:p>
        </p:txBody>
      </p:sp>
      <p:sp>
        <p:nvSpPr>
          <p:cNvPr id="106500" name="Textfeld 4">
            <a:extLst>
              <a:ext uri="{FF2B5EF4-FFF2-40B4-BE49-F238E27FC236}">
                <a16:creationId xmlns:a16="http://schemas.microsoft.com/office/drawing/2014/main" id="{5315D951-DEDC-464D-B08A-567FE6A0CC19}"/>
              </a:ext>
            </a:extLst>
          </p:cNvPr>
          <p:cNvSpPr>
            <a:spLocks noChangeArrowheads="1"/>
          </p:cNvSpPr>
          <p:nvPr/>
        </p:nvSpPr>
        <p:spPr bwMode="auto">
          <a:xfrm>
            <a:off x="1352708" y="4622023"/>
            <a:ext cx="2722563" cy="341313"/>
          </a:xfrm>
          <a:prstGeom prst="roundRect">
            <a:avLst>
              <a:gd name="adj" fmla="val 16667"/>
            </a:avLst>
          </a:prstGeom>
          <a:solidFill>
            <a:srgbClr val="CCECFF"/>
          </a:solidFill>
          <a:ln w="9525">
            <a:solidFill>
              <a:srgbClr val="CCECFF"/>
            </a:solidFill>
            <a:round/>
            <a:headEnd/>
            <a:tailEnd/>
          </a:ln>
        </p:spPr>
        <p:txBody>
          <a:bodyPr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pPr>
            <a:r>
              <a:rPr lang="de-DE" altLang="de-DE" b="1">
                <a:latin typeface="Century Gothic" panose="020B0502020202020204" pitchFamily="34" charset="0"/>
              </a:rPr>
              <a:t>Unparteilichkeit</a:t>
            </a:r>
          </a:p>
        </p:txBody>
      </p:sp>
      <p:sp>
        <p:nvSpPr>
          <p:cNvPr id="106501" name="Textfeld 6">
            <a:extLst>
              <a:ext uri="{FF2B5EF4-FFF2-40B4-BE49-F238E27FC236}">
                <a16:creationId xmlns:a16="http://schemas.microsoft.com/office/drawing/2014/main" id="{4545B4E4-E0B3-430C-9F59-27BCD68D20A0}"/>
              </a:ext>
            </a:extLst>
          </p:cNvPr>
          <p:cNvSpPr>
            <a:spLocks noChangeArrowheads="1"/>
          </p:cNvSpPr>
          <p:nvPr/>
        </p:nvSpPr>
        <p:spPr bwMode="auto">
          <a:xfrm>
            <a:off x="4235608" y="5108634"/>
            <a:ext cx="6805613" cy="817245"/>
          </a:xfrm>
          <a:prstGeom prst="roundRect">
            <a:avLst>
              <a:gd name="adj" fmla="val 16667"/>
            </a:avLst>
          </a:prstGeom>
          <a:solidFill>
            <a:srgbClr val="CCECFF"/>
          </a:solidFill>
          <a:ln w="9525">
            <a:solidFill>
              <a:srgbClr val="CCECFF"/>
            </a:solidFill>
            <a:round/>
            <a:headEnd/>
            <a:tailEnd/>
          </a:ln>
        </p:spPr>
        <p:txBody>
          <a:bodyPr wrap="squar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b="1">
                <a:latin typeface="Century Gothic" panose="020B0502020202020204" pitchFamily="34" charset="0"/>
              </a:rPr>
              <a:t>Gewissenhaftigkeit</a:t>
            </a:r>
            <a:r>
              <a:rPr lang="de-DE" altLang="de-DE">
                <a:latin typeface="Century Gothic" panose="020B0502020202020204" pitchFamily="34" charset="0"/>
              </a:rPr>
              <a:t> einschl. der </a:t>
            </a:r>
            <a:r>
              <a:rPr lang="de-DE" altLang="de-DE" b="1">
                <a:latin typeface="Century Gothic" panose="020B0502020202020204" pitchFamily="34" charset="0"/>
              </a:rPr>
              <a:t>beruflichen Kompetenz </a:t>
            </a:r>
            <a:r>
              <a:rPr lang="de-DE" altLang="de-DE">
                <a:latin typeface="Century Gothic" panose="020B0502020202020204" pitchFamily="34" charset="0"/>
              </a:rPr>
              <a:t>und der </a:t>
            </a:r>
            <a:r>
              <a:rPr lang="de-DE" altLang="de-DE" b="1">
                <a:latin typeface="Century Gothic" panose="020B0502020202020204" pitchFamily="34" charset="0"/>
              </a:rPr>
              <a:t>berufsüblichen Sorgfalt </a:t>
            </a:r>
            <a:r>
              <a:rPr lang="de-DE" altLang="de-DE">
                <a:latin typeface="Century Gothic" panose="020B0502020202020204" pitchFamily="34" charset="0"/>
              </a:rPr>
              <a:t>sowie der Beachtung fachlicher </a:t>
            </a:r>
            <a:r>
              <a:rPr lang="de-DE" altLang="de-DE" b="1">
                <a:latin typeface="Century Gothic" panose="020B0502020202020204" pitchFamily="34" charset="0"/>
              </a:rPr>
              <a:t>Rechnungslegungs- und Prüfungsgrundsätze</a:t>
            </a:r>
          </a:p>
        </p:txBody>
      </p:sp>
      <p:sp>
        <p:nvSpPr>
          <p:cNvPr id="106502" name="Textfeld 8">
            <a:extLst>
              <a:ext uri="{FF2B5EF4-FFF2-40B4-BE49-F238E27FC236}">
                <a16:creationId xmlns:a16="http://schemas.microsoft.com/office/drawing/2014/main" id="{F31EE284-E267-420F-90ED-85631FB855DD}"/>
              </a:ext>
            </a:extLst>
          </p:cNvPr>
          <p:cNvSpPr>
            <a:spLocks noChangeArrowheads="1"/>
          </p:cNvSpPr>
          <p:nvPr/>
        </p:nvSpPr>
        <p:spPr bwMode="auto">
          <a:xfrm>
            <a:off x="1352708" y="5662513"/>
            <a:ext cx="2735263" cy="341312"/>
          </a:xfrm>
          <a:prstGeom prst="roundRect">
            <a:avLst>
              <a:gd name="adj" fmla="val 16667"/>
            </a:avLst>
          </a:prstGeom>
          <a:solidFill>
            <a:srgbClr val="CCECFF"/>
          </a:solidFill>
          <a:ln w="9525">
            <a:solidFill>
              <a:srgbClr val="CCECFF"/>
            </a:solidFill>
            <a:round/>
            <a:headEnd/>
            <a:tailEnd/>
          </a:ln>
        </p:spPr>
        <p:txBody>
          <a:bodyPr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pPr>
            <a:r>
              <a:rPr lang="de-DE" altLang="de-DE" b="1">
                <a:latin typeface="Century Gothic" panose="020B0502020202020204" pitchFamily="34" charset="0"/>
              </a:rPr>
              <a:t>Verschwiegenheit</a:t>
            </a:r>
          </a:p>
        </p:txBody>
      </p:sp>
      <p:sp>
        <p:nvSpPr>
          <p:cNvPr id="106503" name="Textfeld 9">
            <a:extLst>
              <a:ext uri="{FF2B5EF4-FFF2-40B4-BE49-F238E27FC236}">
                <a16:creationId xmlns:a16="http://schemas.microsoft.com/office/drawing/2014/main" id="{8933A782-FF4B-4F80-972F-F73229F689E2}"/>
              </a:ext>
            </a:extLst>
          </p:cNvPr>
          <p:cNvSpPr>
            <a:spLocks noChangeArrowheads="1"/>
          </p:cNvSpPr>
          <p:nvPr/>
        </p:nvSpPr>
        <p:spPr bwMode="auto">
          <a:xfrm>
            <a:off x="1352708" y="5157688"/>
            <a:ext cx="2735263" cy="339725"/>
          </a:xfrm>
          <a:prstGeom prst="roundRect">
            <a:avLst>
              <a:gd name="adj" fmla="val 16667"/>
            </a:avLst>
          </a:prstGeom>
          <a:solidFill>
            <a:srgbClr val="CCECFF"/>
          </a:solidFill>
          <a:ln w="9525">
            <a:solidFill>
              <a:srgbClr val="CCECFF"/>
            </a:solidFill>
            <a:round/>
            <a:headEnd/>
            <a:tailEnd/>
          </a:ln>
        </p:spPr>
        <p:txBody>
          <a:bodyPr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pPr>
            <a:r>
              <a:rPr lang="de-DE" altLang="de-DE" b="1">
                <a:latin typeface="Century Gothic" panose="020B0502020202020204" pitchFamily="34" charset="0"/>
              </a:rPr>
              <a:t>Eigenverantwortlichkeit</a:t>
            </a:r>
          </a:p>
        </p:txBody>
      </p:sp>
      <p:sp>
        <p:nvSpPr>
          <p:cNvPr id="106504" name="Textfeld 10">
            <a:extLst>
              <a:ext uri="{FF2B5EF4-FFF2-40B4-BE49-F238E27FC236}">
                <a16:creationId xmlns:a16="http://schemas.microsoft.com/office/drawing/2014/main" id="{6CEB178B-2EDD-4AA3-9980-1964AF47E771}"/>
              </a:ext>
            </a:extLst>
          </p:cNvPr>
          <p:cNvSpPr>
            <a:spLocks noChangeArrowheads="1"/>
          </p:cNvSpPr>
          <p:nvPr/>
        </p:nvSpPr>
        <p:spPr bwMode="auto">
          <a:xfrm>
            <a:off x="4234021" y="4111525"/>
            <a:ext cx="6807200" cy="755650"/>
          </a:xfrm>
          <a:prstGeom prst="roundRect">
            <a:avLst>
              <a:gd name="adj" fmla="val 16667"/>
            </a:avLst>
          </a:prstGeom>
          <a:solidFill>
            <a:srgbClr val="CCECFF"/>
          </a:solidFill>
          <a:ln w="9525">
            <a:solidFill>
              <a:srgbClr val="CCECFF"/>
            </a:solidFill>
            <a:round/>
            <a:headEnd/>
            <a:tailEnd/>
          </a:ln>
        </p:spPr>
        <p:txBody>
          <a:bodyPr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b="1">
                <a:latin typeface="Century Gothic" panose="020B0502020202020204" pitchFamily="34" charset="0"/>
              </a:rPr>
              <a:t>Berufswürdiges Verhalten</a:t>
            </a:r>
            <a:r>
              <a:rPr lang="de-DE" altLang="de-DE">
                <a:latin typeface="Century Gothic" panose="020B0502020202020204" pitchFamily="34" charset="0"/>
              </a:rPr>
              <a:t> einschl. </a:t>
            </a:r>
            <a:r>
              <a:rPr lang="de-DE" altLang="de-DE" b="1">
                <a:latin typeface="Century Gothic" panose="020B0502020202020204" pitchFamily="34" charset="0"/>
              </a:rPr>
              <a:t>Verantwortung</a:t>
            </a:r>
            <a:r>
              <a:rPr lang="de-DE" altLang="de-DE">
                <a:latin typeface="Century Gothic" panose="020B0502020202020204" pitchFamily="34" charset="0"/>
              </a:rPr>
              <a:t> gegenüber dem Berufsstand</a:t>
            </a:r>
          </a:p>
        </p:txBody>
      </p:sp>
      <p:sp>
        <p:nvSpPr>
          <p:cNvPr id="14" name="Text Box 6">
            <a:extLst>
              <a:ext uri="{FF2B5EF4-FFF2-40B4-BE49-F238E27FC236}">
                <a16:creationId xmlns:a16="http://schemas.microsoft.com/office/drawing/2014/main" id="{B30ED3EC-8F68-401C-A69D-3596A1C5B31F}"/>
              </a:ext>
            </a:extLst>
          </p:cNvPr>
          <p:cNvSpPr txBox="1">
            <a:spLocks noChangeArrowheads="1"/>
          </p:cNvSpPr>
          <p:nvPr/>
        </p:nvSpPr>
        <p:spPr bwMode="auto">
          <a:xfrm>
            <a:off x="925513" y="1231478"/>
            <a:ext cx="10931525" cy="541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539750" indent="-539750" defTabSz="269875" eaLnBrk="1" hangingPunct="1">
              <a:spcBef>
                <a:spcPct val="50000"/>
              </a:spcBef>
              <a:tabLst>
                <a:tab pos="269875" algn="l"/>
              </a:tabLst>
              <a:defRPr/>
            </a:pPr>
            <a:r>
              <a:rPr lang="de-DE" altLang="de-DE" sz="1600" b="1" kern="0" dirty="0">
                <a:solidFill>
                  <a:srgbClr val="00B0F0"/>
                </a:solidFill>
                <a:latin typeface="Century Gothic" pitchFamily="34" charset="0"/>
              </a:rPr>
              <a:t>1.5.1 	Übersicht allgemeine Berufsgrundsätze (allgemeine Berufspflichten; nicht nur für Abschlussprüfung zu beachten!)</a:t>
            </a:r>
          </a:p>
        </p:txBody>
      </p:sp>
      <p:sp>
        <p:nvSpPr>
          <p:cNvPr id="106507" name="Textfeld 4">
            <a:extLst>
              <a:ext uri="{FF2B5EF4-FFF2-40B4-BE49-F238E27FC236}">
                <a16:creationId xmlns:a16="http://schemas.microsoft.com/office/drawing/2014/main" id="{7F44704C-08D6-4740-B0CF-A4CD9E1AB36B}"/>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12" name="Text Box 6">
            <a:extLst>
              <a:ext uri="{FF2B5EF4-FFF2-40B4-BE49-F238E27FC236}">
                <a16:creationId xmlns:a16="http://schemas.microsoft.com/office/drawing/2014/main" id="{19DBA998-D3B1-4C52-B411-96817586AA5F}"/>
              </a:ext>
            </a:extLst>
          </p:cNvPr>
          <p:cNvSpPr txBox="1">
            <a:spLocks noChangeArrowheads="1"/>
          </p:cNvSpPr>
          <p:nvPr/>
        </p:nvSpPr>
        <p:spPr bwMode="auto">
          <a:xfrm>
            <a:off x="695325" y="800894"/>
            <a:ext cx="109458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defRPr/>
            </a:pPr>
            <a:r>
              <a:rPr lang="de-DE" altLang="de-DE" b="1" kern="0" dirty="0">
                <a:solidFill>
                  <a:srgbClr val="00B0F0"/>
                </a:solidFill>
                <a:latin typeface="Century Gothic" panose="020B0502020202020204" pitchFamily="34" charset="0"/>
              </a:rPr>
              <a:t>1.5 Berufliche Grundsätze – Allgemeine Berufspflichten</a:t>
            </a:r>
          </a:p>
        </p:txBody>
      </p:sp>
      <p:sp>
        <p:nvSpPr>
          <p:cNvPr id="17" name="Rectangle 6">
            <a:extLst>
              <a:ext uri="{FF2B5EF4-FFF2-40B4-BE49-F238E27FC236}">
                <a16:creationId xmlns:a16="http://schemas.microsoft.com/office/drawing/2014/main" id="{7ED56B8F-E03E-4595-8A0A-AF82F91D8FB0}"/>
              </a:ext>
            </a:extLst>
          </p:cNvPr>
          <p:cNvSpPr>
            <a:spLocks noGrp="1" noChangeArrowheads="1"/>
          </p:cNvSpPr>
          <p:nvPr>
            <p:ph idx="4294967295"/>
          </p:nvPr>
        </p:nvSpPr>
        <p:spPr>
          <a:xfrm>
            <a:off x="1055440" y="1883692"/>
            <a:ext cx="9598025" cy="4065588"/>
          </a:xfrm>
          <a:prstGeom prst="rect">
            <a:avLst/>
          </a:prstGeo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lvl="1" indent="0">
              <a:lnSpc>
                <a:spcPct val="100000"/>
              </a:lnSpc>
              <a:spcBef>
                <a:spcPts val="600"/>
              </a:spcBef>
              <a:spcAft>
                <a:spcPts val="600"/>
              </a:spcAft>
              <a:buFont typeface="Arial" panose="020B0604020202020204" pitchFamily="34" charset="0"/>
              <a:buNone/>
            </a:pPr>
            <a:r>
              <a:rPr lang="de-DE" altLang="de-DE" sz="1600" dirty="0">
                <a:latin typeface="Century Gothic" panose="020B0502020202020204" pitchFamily="34" charset="0"/>
              </a:rPr>
              <a:t>Die deutschen Vorschriften zum beruflichen Verhalten und zu den allgemeinen Berufsgrundsätzen bestehen insbesondere aus: </a:t>
            </a:r>
          </a:p>
          <a:p>
            <a:pPr marL="266700" lvl="2" indent="-266700">
              <a:lnSpc>
                <a:spcPct val="100000"/>
              </a:lnSpc>
              <a:spcBef>
                <a:spcPts val="600"/>
              </a:spcBef>
              <a:spcAft>
                <a:spcPts val="600"/>
              </a:spcAft>
            </a:pPr>
            <a:r>
              <a:rPr lang="de-DE" altLang="de-DE" sz="1600" dirty="0">
                <a:latin typeface="Century Gothic" panose="020B0502020202020204" pitchFamily="34" charset="0"/>
              </a:rPr>
              <a:t>§§ 43, 44 und 49 Wirtschaftsprüferordnung (</a:t>
            </a:r>
            <a:r>
              <a:rPr lang="de-DE" altLang="de-DE" sz="1600" b="1" dirty="0">
                <a:solidFill>
                  <a:srgbClr val="FF0000"/>
                </a:solidFill>
                <a:latin typeface="Century Gothic" panose="020B0502020202020204" pitchFamily="34" charset="0"/>
              </a:rPr>
              <a:t>WPO</a:t>
            </a:r>
            <a:r>
              <a:rPr lang="de-DE" altLang="de-DE" sz="1600" dirty="0">
                <a:latin typeface="Century Gothic" panose="020B0502020202020204" pitchFamily="34" charset="0"/>
              </a:rPr>
              <a:t>)</a:t>
            </a:r>
          </a:p>
          <a:p>
            <a:pPr marL="266700" lvl="2" indent="-266700">
              <a:lnSpc>
                <a:spcPct val="100000"/>
              </a:lnSpc>
              <a:spcBef>
                <a:spcPts val="600"/>
              </a:spcBef>
              <a:spcAft>
                <a:spcPts val="600"/>
              </a:spcAft>
            </a:pPr>
            <a:r>
              <a:rPr lang="de-DE" altLang="de-DE" sz="1600" dirty="0">
                <a:latin typeface="Century Gothic" panose="020B0502020202020204" pitchFamily="34" charset="0"/>
              </a:rPr>
              <a:t>Berufssatzung der Wirtschaftsprüfer und Wirtschaftsprüfungsgesellschaften (</a:t>
            </a:r>
            <a:r>
              <a:rPr lang="de-DE" altLang="de-DE" sz="1600" b="1" dirty="0">
                <a:solidFill>
                  <a:srgbClr val="FF0000"/>
                </a:solidFill>
                <a:latin typeface="Century Gothic" panose="020B0502020202020204" pitchFamily="34" charset="0"/>
              </a:rPr>
              <a:t>BS WP/vBP</a:t>
            </a:r>
            <a:r>
              <a:rPr lang="de-DE" altLang="de-DE" sz="1600" dirty="0">
                <a:latin typeface="Century Gothic" panose="020B0502020202020204" pitchFamily="34" charset="0"/>
              </a:rPr>
              <a:t>)</a:t>
            </a:r>
          </a:p>
          <a:p>
            <a:pPr marL="266700" lvl="2" indent="-266700">
              <a:lnSpc>
                <a:spcPct val="100000"/>
              </a:lnSpc>
              <a:spcBef>
                <a:spcPts val="600"/>
              </a:spcBef>
              <a:spcAft>
                <a:spcPts val="600"/>
              </a:spcAft>
            </a:pPr>
            <a:r>
              <a:rPr lang="de-DE" altLang="de-DE" sz="1600" dirty="0">
                <a:latin typeface="Century Gothic" panose="020B0502020202020204" pitchFamily="34" charset="0"/>
              </a:rPr>
              <a:t>Vorschriften der </a:t>
            </a:r>
            <a:r>
              <a:rPr lang="de-DE" altLang="de-DE" sz="1600" b="1" dirty="0">
                <a:solidFill>
                  <a:srgbClr val="FF0000"/>
                </a:solidFill>
                <a:latin typeface="Century Gothic" panose="020B0502020202020204" pitchFamily="34" charset="0"/>
              </a:rPr>
              <a:t>§§ 318, 319, 316a, 319b, 323 und 324 HGB</a:t>
            </a:r>
            <a:r>
              <a:rPr lang="de-DE" altLang="de-DE" sz="1600" dirty="0">
                <a:latin typeface="Century Gothic" panose="020B0502020202020204" pitchFamily="34" charset="0"/>
              </a:rPr>
              <a:t> </a:t>
            </a:r>
          </a:p>
          <a:p>
            <a:pPr marL="266700" lvl="2" indent="-266700">
              <a:lnSpc>
                <a:spcPct val="100000"/>
              </a:lnSpc>
              <a:spcBef>
                <a:spcPts val="600"/>
              </a:spcBef>
              <a:spcAft>
                <a:spcPts val="600"/>
              </a:spcAft>
            </a:pPr>
            <a:r>
              <a:rPr lang="de-DE" altLang="de-DE" sz="1600" dirty="0">
                <a:latin typeface="Century Gothic" panose="020B0502020202020204" pitchFamily="34" charset="0"/>
              </a:rPr>
              <a:t>Zu den wichtigsten allgemeinen </a:t>
            </a:r>
            <a:r>
              <a:rPr lang="de-DE" altLang="de-DE" sz="1600" b="1" dirty="0">
                <a:latin typeface="Century Gothic" panose="020B0502020202020204" pitchFamily="34" charset="0"/>
              </a:rPr>
              <a:t>Berufsgrundsätzen</a:t>
            </a:r>
            <a:r>
              <a:rPr lang="de-DE" altLang="de-DE" sz="1600" dirty="0">
                <a:latin typeface="Century Gothic" panose="020B0502020202020204" pitchFamily="34" charset="0"/>
              </a:rPr>
              <a:t> </a:t>
            </a:r>
            <a:r>
              <a:rPr lang="de-DE" altLang="de-DE" sz="1600">
                <a:latin typeface="Century Gothic" panose="020B0502020202020204" pitchFamily="34" charset="0"/>
              </a:rPr>
              <a:t>gehören:</a:t>
            </a:r>
            <a:endParaRPr lang="de-DE" altLang="de-DE" dirty="0">
              <a:latin typeface="Century Gothic" panose="020B0502020202020204" pitchFamily="34" charset="0"/>
            </a:endParaRP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9" name="Textfeld 4">
            <a:extLst>
              <a:ext uri="{FF2B5EF4-FFF2-40B4-BE49-F238E27FC236}">
                <a16:creationId xmlns:a16="http://schemas.microsoft.com/office/drawing/2014/main" id="{5B812A4D-AB73-4921-8C64-BCC087557849}"/>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8" name="Rectangle 3">
            <a:extLst>
              <a:ext uri="{FF2B5EF4-FFF2-40B4-BE49-F238E27FC236}">
                <a16:creationId xmlns:a16="http://schemas.microsoft.com/office/drawing/2014/main" id="{9CA55CA7-0A43-4972-8FAF-885115FFEE8B}"/>
              </a:ext>
            </a:extLst>
          </p:cNvPr>
          <p:cNvSpPr txBox="1">
            <a:spLocks/>
          </p:cNvSpPr>
          <p:nvPr/>
        </p:nvSpPr>
        <p:spPr bwMode="auto">
          <a:xfrm>
            <a:off x="1069975" y="1384200"/>
            <a:ext cx="10799763" cy="463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spcBef>
                <a:spcPts val="600"/>
              </a:spcBef>
              <a:spcAft>
                <a:spcPts val="600"/>
              </a:spcAft>
              <a:defRPr/>
            </a:pPr>
            <a:r>
              <a:rPr lang="de-DE" altLang="de-DE" sz="1600" b="1">
                <a:solidFill>
                  <a:srgbClr val="00B0F0"/>
                </a:solidFill>
                <a:latin typeface="Century Gothic" panose="020B0502020202020204" pitchFamily="34" charset="0"/>
              </a:rPr>
              <a:t>Unabhängigkeit</a:t>
            </a:r>
          </a:p>
          <a:p>
            <a:pPr>
              <a:lnSpc>
                <a:spcPct val="100000"/>
              </a:lnSpc>
              <a:spcBef>
                <a:spcPts val="0"/>
              </a:spcBef>
              <a:spcAft>
                <a:spcPts val="0"/>
              </a:spcAft>
              <a:defRPr/>
            </a:pPr>
            <a:br>
              <a:rPr lang="de-DE" altLang="de-DE" sz="900" b="1">
                <a:solidFill>
                  <a:srgbClr val="00B0F0"/>
                </a:solidFill>
                <a:latin typeface="Century Gothic" panose="020B0502020202020204" pitchFamily="34" charset="0"/>
              </a:rPr>
            </a:br>
            <a:r>
              <a:rPr lang="de-DE" altLang="de-DE" sz="1600" b="1">
                <a:solidFill>
                  <a:srgbClr val="00B0F0"/>
                </a:solidFill>
                <a:latin typeface="Century Gothic" panose="020B0502020202020204" pitchFamily="34" charset="0"/>
              </a:rPr>
              <a:t>a. Normative Grundlagen</a:t>
            </a:r>
          </a:p>
          <a:p>
            <a:pPr marL="534988" lvl="2" indent="-266700">
              <a:lnSpc>
                <a:spcPct val="100000"/>
              </a:lnSpc>
              <a:spcBef>
                <a:spcPts val="600"/>
              </a:spcBef>
              <a:spcAft>
                <a:spcPts val="600"/>
              </a:spcAft>
              <a:defRPr/>
            </a:pPr>
            <a:r>
              <a:rPr lang="de-DE" altLang="de-DE" sz="1600">
                <a:latin typeface="Century Gothic" panose="020B0502020202020204" pitchFamily="34" charset="0"/>
              </a:rPr>
              <a:t>Berufsangehörige (Wirtschaftsprüfer und Steuerberater) und ihre Mitarbeiter dürfen keine Bindungen eingehen, die ihre berufliche Entscheidungsfreiheit beeinträchtigen oder beeinträchtigen könnten. </a:t>
            </a:r>
          </a:p>
          <a:p>
            <a:pPr marL="534988" lvl="2" indent="-266700">
              <a:lnSpc>
                <a:spcPct val="100000"/>
              </a:lnSpc>
              <a:spcBef>
                <a:spcPts val="600"/>
              </a:spcBef>
              <a:spcAft>
                <a:spcPts val="600"/>
              </a:spcAft>
              <a:defRPr/>
            </a:pPr>
            <a:r>
              <a:rPr lang="de-DE" altLang="de-DE" sz="1600">
                <a:latin typeface="Century Gothic" panose="020B0502020202020204" pitchFamily="34" charset="0"/>
              </a:rPr>
              <a:t>Sie haben ihre persönliche und wirtschaftliche Unabhängigkeit gegenüber jedermann zu bewahren. Untersagt sind insbesondere die Annahme von Vorteilen jeder Art von Dritten sowie die Übernahme von Mandantenrisiken.</a:t>
            </a:r>
          </a:p>
          <a:p>
            <a:pPr marL="534988" lvl="1" indent="0">
              <a:lnSpc>
                <a:spcPct val="100000"/>
              </a:lnSpc>
              <a:spcBef>
                <a:spcPts val="600"/>
              </a:spcBef>
              <a:spcAft>
                <a:spcPts val="600"/>
              </a:spcAft>
              <a:buFont typeface="Arial" panose="020B0604020202020204" pitchFamily="34" charset="0"/>
              <a:buNone/>
              <a:defRPr/>
            </a:pPr>
            <a:r>
              <a:rPr lang="de-DE" altLang="de-DE" sz="1600">
                <a:latin typeface="Century Gothic" panose="020B0502020202020204" pitchFamily="34" charset="0"/>
              </a:rPr>
              <a:t>(vgl. auch § 2 BS WP/vBP)</a:t>
            </a:r>
          </a:p>
          <a:p>
            <a:pPr marL="269875" lvl="1" indent="-269875">
              <a:lnSpc>
                <a:spcPct val="100000"/>
              </a:lnSpc>
              <a:spcBef>
                <a:spcPts val="600"/>
              </a:spcBef>
              <a:spcAft>
                <a:spcPts val="600"/>
              </a:spcAft>
              <a:buFont typeface="+mj-lt"/>
              <a:buAutoNum type="alphaLcPeriod" startAt="2"/>
              <a:defRPr/>
            </a:pPr>
            <a:r>
              <a:rPr lang="de-DE" altLang="de-DE" sz="1600" b="1">
                <a:solidFill>
                  <a:srgbClr val="00B0F0"/>
                </a:solidFill>
                <a:latin typeface="Century Gothic" panose="020B0502020202020204" pitchFamily="34" charset="0"/>
              </a:rPr>
              <a:t>Praxisbeispiele</a:t>
            </a:r>
          </a:p>
          <a:p>
            <a:pPr marL="534988" lvl="2" indent="-266700">
              <a:lnSpc>
                <a:spcPct val="100000"/>
              </a:lnSpc>
              <a:spcBef>
                <a:spcPts val="600"/>
              </a:spcBef>
              <a:spcAft>
                <a:spcPts val="600"/>
              </a:spcAft>
              <a:defRPr/>
            </a:pPr>
            <a:r>
              <a:rPr lang="de-DE" altLang="de-DE" sz="1600">
                <a:latin typeface="Century Gothic" panose="020B0502020202020204" pitchFamily="34" charset="0"/>
              </a:rPr>
              <a:t>Persönlicher Abstand zu Mandanten wahren</a:t>
            </a:r>
          </a:p>
          <a:p>
            <a:pPr marL="534988" lvl="2" indent="-266700">
              <a:lnSpc>
                <a:spcPct val="100000"/>
              </a:lnSpc>
              <a:spcBef>
                <a:spcPts val="600"/>
              </a:spcBef>
              <a:spcAft>
                <a:spcPts val="600"/>
              </a:spcAft>
              <a:defRPr/>
            </a:pPr>
            <a:r>
              <a:rPr lang="de-DE" altLang="de-DE" sz="1600">
                <a:latin typeface="Century Gothic" panose="020B0502020202020204" pitchFamily="34" charset="0"/>
              </a:rPr>
              <a:t>Verbot der Auftragsannahme bei Abhängigkeitskonstellationen</a:t>
            </a:r>
          </a:p>
          <a:p>
            <a:pPr>
              <a:lnSpc>
                <a:spcPct val="100000"/>
              </a:lnSpc>
              <a:spcBef>
                <a:spcPts val="600"/>
              </a:spcBef>
              <a:spcAft>
                <a:spcPts val="600"/>
              </a:spcAft>
              <a:defRPr/>
            </a:pPr>
            <a:endParaRPr lang="de-DE" altLang="de-DE" dirty="0"/>
          </a:p>
        </p:txBody>
      </p:sp>
      <p:sp>
        <p:nvSpPr>
          <p:cNvPr id="9" name="Text Box 6">
            <a:extLst>
              <a:ext uri="{FF2B5EF4-FFF2-40B4-BE49-F238E27FC236}">
                <a16:creationId xmlns:a16="http://schemas.microsoft.com/office/drawing/2014/main" id="{C1E9D11D-F90E-4040-A379-EEDD8E165A85}"/>
              </a:ext>
            </a:extLst>
          </p:cNvPr>
          <p:cNvSpPr txBox="1">
            <a:spLocks noChangeArrowheads="1"/>
          </p:cNvSpPr>
          <p:nvPr/>
        </p:nvSpPr>
        <p:spPr bwMode="auto">
          <a:xfrm>
            <a:off x="925513" y="1016918"/>
            <a:ext cx="78184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1.5.2  Ausgewählte allgemeine Berufsgrundsätze	</a:t>
            </a: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751BFCCF-CC7D-4F8F-9D8B-7F575FCCAEF0}"/>
              </a:ext>
            </a:extLst>
          </p:cNvPr>
          <p:cNvSpPr txBox="1">
            <a:spLocks/>
          </p:cNvSpPr>
          <p:nvPr/>
        </p:nvSpPr>
        <p:spPr bwMode="auto">
          <a:xfrm>
            <a:off x="925513" y="1022697"/>
            <a:ext cx="66579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eaLnBrk="0" fontAlgn="base" hangingPunct="0">
              <a:spcBef>
                <a:spcPct val="0"/>
              </a:spcBef>
              <a:spcAft>
                <a:spcPct val="0"/>
              </a:spcAft>
              <a:defRPr sz="2800">
                <a:solidFill>
                  <a:schemeClr val="tx1"/>
                </a:solidFill>
                <a:latin typeface="Verdana" pitchFamily="34" charset="0"/>
              </a:defRPr>
            </a:lvl6pPr>
            <a:lvl7pPr marL="914400" algn="l" rtl="0" eaLnBrk="0" fontAlgn="base" hangingPunct="0">
              <a:spcBef>
                <a:spcPct val="0"/>
              </a:spcBef>
              <a:spcAft>
                <a:spcPct val="0"/>
              </a:spcAft>
              <a:defRPr sz="2800">
                <a:solidFill>
                  <a:schemeClr val="tx1"/>
                </a:solidFill>
                <a:latin typeface="Verdana" pitchFamily="34" charset="0"/>
              </a:defRPr>
            </a:lvl7pPr>
            <a:lvl8pPr marL="1371600" algn="l" rtl="0" eaLnBrk="0" fontAlgn="base" hangingPunct="0">
              <a:spcBef>
                <a:spcPct val="0"/>
              </a:spcBef>
              <a:spcAft>
                <a:spcPct val="0"/>
              </a:spcAft>
              <a:defRPr sz="2800">
                <a:solidFill>
                  <a:schemeClr val="tx1"/>
                </a:solidFill>
                <a:latin typeface="Verdana" pitchFamily="34" charset="0"/>
              </a:defRPr>
            </a:lvl8pPr>
            <a:lvl9pPr marL="1828800" algn="l" rtl="0" eaLnBrk="0" fontAlgn="base" hangingPunct="0">
              <a:spcBef>
                <a:spcPct val="0"/>
              </a:spcBef>
              <a:spcAft>
                <a:spcPct val="0"/>
              </a:spcAft>
              <a:defRPr sz="2800">
                <a:solidFill>
                  <a:schemeClr val="tx1"/>
                </a:solidFill>
                <a:latin typeface="Verdana" pitchFamily="34" charset="0"/>
              </a:defRPr>
            </a:lvl9pPr>
          </a:lstStyle>
          <a:p>
            <a:pPr>
              <a:defRPr/>
            </a:pPr>
            <a:r>
              <a:rPr lang="de-DE" altLang="de-DE" sz="1600" b="1" kern="0" dirty="0">
                <a:solidFill>
                  <a:srgbClr val="00B0F0"/>
                </a:solidFill>
                <a:latin typeface="Century Gothic" pitchFamily="34" charset="0"/>
              </a:rPr>
              <a:t>1.5.2  Ausgewählte allgemeine Berufsgrundsätze; Forts.</a:t>
            </a:r>
            <a:r>
              <a:rPr lang="de-DE" altLang="de-DE" sz="1400" b="1" kern="0" dirty="0">
                <a:solidFill>
                  <a:srgbClr val="00B0F0"/>
                </a:solidFill>
                <a:latin typeface="Century Gothic" pitchFamily="34" charset="0"/>
              </a:rPr>
              <a:t>	</a:t>
            </a:r>
          </a:p>
        </p:txBody>
      </p:sp>
      <p:sp>
        <p:nvSpPr>
          <p:cNvPr id="110596" name="Textfeld 4">
            <a:extLst>
              <a:ext uri="{FF2B5EF4-FFF2-40B4-BE49-F238E27FC236}">
                <a16:creationId xmlns:a16="http://schemas.microsoft.com/office/drawing/2014/main" id="{0CE8EA8E-5BF7-4ADC-9C6C-654C19C9CD2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12" name="Rectangle 3">
            <a:extLst>
              <a:ext uri="{FF2B5EF4-FFF2-40B4-BE49-F238E27FC236}">
                <a16:creationId xmlns:a16="http://schemas.microsoft.com/office/drawing/2014/main" id="{B238798F-F7B0-44FC-96FF-3B7843A3EC4E}"/>
              </a:ext>
            </a:extLst>
          </p:cNvPr>
          <p:cNvSpPr txBox="1">
            <a:spLocks/>
          </p:cNvSpPr>
          <p:nvPr/>
        </p:nvSpPr>
        <p:spPr bwMode="auto">
          <a:xfrm>
            <a:off x="1069975" y="1420813"/>
            <a:ext cx="10799763"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ts val="600"/>
              </a:spcBef>
              <a:spcAft>
                <a:spcPts val="600"/>
              </a:spcAft>
              <a:defRPr/>
            </a:pPr>
            <a:r>
              <a:rPr lang="de-DE" altLang="de-DE" sz="1600" b="1" kern="0" dirty="0">
                <a:solidFill>
                  <a:srgbClr val="00B0F0"/>
                </a:solidFill>
                <a:latin typeface="Century Gothic" panose="020B0502020202020204" pitchFamily="34" charset="0"/>
              </a:rPr>
              <a:t>Eigenverantwortlichkeit</a:t>
            </a:r>
            <a:br>
              <a:rPr lang="de-DE" altLang="de-DE" sz="1600" b="1" kern="0" dirty="0">
                <a:solidFill>
                  <a:srgbClr val="00B0F0"/>
                </a:solidFill>
                <a:latin typeface="Century Gothic" panose="020B0502020202020204" pitchFamily="34" charset="0"/>
              </a:rPr>
            </a:br>
            <a:br>
              <a:rPr lang="de-DE" altLang="de-DE" sz="900" b="1" dirty="0">
                <a:solidFill>
                  <a:srgbClr val="00B0F0"/>
                </a:solidFill>
                <a:latin typeface="Century Gothic" panose="020B0502020202020204" pitchFamily="34" charset="0"/>
              </a:rPr>
            </a:br>
            <a:r>
              <a:rPr lang="de-DE" altLang="de-DE" sz="1600" b="1" kern="0" dirty="0">
                <a:solidFill>
                  <a:srgbClr val="00B0F0"/>
                </a:solidFill>
                <a:latin typeface="Century Gothic" panose="020B0502020202020204" pitchFamily="34" charset="0"/>
              </a:rPr>
              <a:t>a. Normative Grundlagen</a:t>
            </a:r>
          </a:p>
          <a:p>
            <a:pPr marL="268288" lvl="2" indent="0">
              <a:lnSpc>
                <a:spcPct val="100000"/>
              </a:lnSpc>
              <a:spcBef>
                <a:spcPts val="600"/>
              </a:spcBef>
              <a:spcAft>
                <a:spcPts val="600"/>
              </a:spcAft>
              <a:buNone/>
              <a:defRPr/>
            </a:pPr>
            <a:r>
              <a:rPr lang="de-DE" altLang="de-DE" sz="1600" kern="0" dirty="0">
                <a:latin typeface="Century Gothic" panose="020B0502020202020204" pitchFamily="34" charset="0"/>
              </a:rPr>
              <a:t>Berufsangehörige haben unabhängig von der Art der beruflichen Tätigkeit ihr Handeln in eigener Verantwortung zu bestimmen, ihr Urteil selbst zu bilden und ihre Entscheidung selbst zu treffen. Es ist nicht erlaubt, berufliche Tätigkeiten zu übernehmen, wen die geforderte berufliche Verantwortung nicht getragen werden kann oder nicht getragen werden soll (vgl. auch </a:t>
            </a:r>
            <a:r>
              <a:rPr lang="de-DE" altLang="de-DE" sz="1600" dirty="0">
                <a:latin typeface="Century Gothic" panose="020B0502020202020204" pitchFamily="34" charset="0"/>
              </a:rPr>
              <a:t>§</a:t>
            </a:r>
            <a:r>
              <a:rPr lang="de-DE" altLang="de-DE" sz="1600" kern="0" dirty="0">
                <a:latin typeface="Century Gothic" panose="020B0502020202020204" pitchFamily="34" charset="0"/>
              </a:rPr>
              <a:t> 12 BS WP/vBP n.F.).</a:t>
            </a:r>
          </a:p>
          <a:p>
            <a:pPr marL="269875" lvl="1" indent="-269875">
              <a:lnSpc>
                <a:spcPct val="100000"/>
              </a:lnSpc>
              <a:spcBef>
                <a:spcPts val="600"/>
              </a:spcBef>
              <a:spcAft>
                <a:spcPts val="600"/>
              </a:spcAft>
              <a:buFont typeface="+mj-lt"/>
              <a:buAutoNum type="alphaLcPeriod" startAt="2"/>
              <a:defRPr/>
            </a:pPr>
            <a:r>
              <a:rPr lang="de-DE" altLang="de-DE" sz="1600" b="1" kern="0" dirty="0">
                <a:solidFill>
                  <a:srgbClr val="00B0F0"/>
                </a:solidFill>
                <a:latin typeface="Century Gothic" panose="020B0502020202020204" pitchFamily="34" charset="0"/>
                <a:cs typeface="+mn-cs"/>
              </a:rPr>
              <a:t>Praxisbeispiele</a:t>
            </a:r>
          </a:p>
          <a:p>
            <a:pPr marL="268288" lvl="2" indent="0">
              <a:lnSpc>
                <a:spcPct val="100000"/>
              </a:lnSpc>
              <a:spcBef>
                <a:spcPts val="600"/>
              </a:spcBef>
              <a:spcAft>
                <a:spcPts val="600"/>
              </a:spcAft>
              <a:buNone/>
              <a:defRPr/>
            </a:pPr>
            <a:r>
              <a:rPr lang="de-DE" altLang="de-DE" sz="1600" kern="0" dirty="0">
                <a:latin typeface="Century Gothic" panose="020B0502020202020204" pitchFamily="34" charset="0"/>
              </a:rPr>
              <a:t>Keine Weisungsgebundenheit der Unterzeichner bei Abgabe von Erklärungen / Urteilen, z. B. Bestätigungsvermerk</a:t>
            </a:r>
          </a:p>
          <a:p>
            <a:pPr>
              <a:lnSpc>
                <a:spcPct val="100000"/>
              </a:lnSpc>
              <a:spcBef>
                <a:spcPts val="600"/>
              </a:spcBef>
              <a:spcAft>
                <a:spcPts val="600"/>
              </a:spcAft>
              <a:defRPr/>
            </a:pPr>
            <a:endParaRPr lang="de-DE" altLang="de-DE" kern="0" dirty="0"/>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43" name="Textfeld 4">
            <a:extLst>
              <a:ext uri="{FF2B5EF4-FFF2-40B4-BE49-F238E27FC236}">
                <a16:creationId xmlns:a16="http://schemas.microsoft.com/office/drawing/2014/main" id="{36B78E9A-26BE-4344-91EE-D98AF993F34E}"/>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Rectangle 2">
            <a:extLst>
              <a:ext uri="{FF2B5EF4-FFF2-40B4-BE49-F238E27FC236}">
                <a16:creationId xmlns:a16="http://schemas.microsoft.com/office/drawing/2014/main" id="{D5E2A3E6-D4BB-41C5-B6D9-F04BCC3D870D}"/>
              </a:ext>
            </a:extLst>
          </p:cNvPr>
          <p:cNvSpPr txBox="1">
            <a:spLocks/>
          </p:cNvSpPr>
          <p:nvPr/>
        </p:nvSpPr>
        <p:spPr bwMode="auto">
          <a:xfrm>
            <a:off x="925513" y="1022697"/>
            <a:ext cx="66579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eaLnBrk="0" fontAlgn="base" hangingPunct="0">
              <a:spcBef>
                <a:spcPct val="0"/>
              </a:spcBef>
              <a:spcAft>
                <a:spcPct val="0"/>
              </a:spcAft>
              <a:defRPr sz="2800">
                <a:solidFill>
                  <a:schemeClr val="tx1"/>
                </a:solidFill>
                <a:latin typeface="Verdana" pitchFamily="34" charset="0"/>
              </a:defRPr>
            </a:lvl6pPr>
            <a:lvl7pPr marL="914400" algn="l" rtl="0" eaLnBrk="0" fontAlgn="base" hangingPunct="0">
              <a:spcBef>
                <a:spcPct val="0"/>
              </a:spcBef>
              <a:spcAft>
                <a:spcPct val="0"/>
              </a:spcAft>
              <a:defRPr sz="2800">
                <a:solidFill>
                  <a:schemeClr val="tx1"/>
                </a:solidFill>
                <a:latin typeface="Verdana" pitchFamily="34" charset="0"/>
              </a:defRPr>
            </a:lvl7pPr>
            <a:lvl8pPr marL="1371600" algn="l" rtl="0" eaLnBrk="0" fontAlgn="base" hangingPunct="0">
              <a:spcBef>
                <a:spcPct val="0"/>
              </a:spcBef>
              <a:spcAft>
                <a:spcPct val="0"/>
              </a:spcAft>
              <a:defRPr sz="2800">
                <a:solidFill>
                  <a:schemeClr val="tx1"/>
                </a:solidFill>
                <a:latin typeface="Verdana" pitchFamily="34" charset="0"/>
              </a:defRPr>
            </a:lvl8pPr>
            <a:lvl9pPr marL="1828800" algn="l" rtl="0" eaLnBrk="0" fontAlgn="base" hangingPunct="0">
              <a:spcBef>
                <a:spcPct val="0"/>
              </a:spcBef>
              <a:spcAft>
                <a:spcPct val="0"/>
              </a:spcAft>
              <a:defRPr sz="2800">
                <a:solidFill>
                  <a:schemeClr val="tx1"/>
                </a:solidFill>
                <a:latin typeface="Verdana" pitchFamily="34" charset="0"/>
              </a:defRPr>
            </a:lvl9pPr>
          </a:lstStyle>
          <a:p>
            <a:pPr>
              <a:defRPr/>
            </a:pPr>
            <a:r>
              <a:rPr lang="de-DE" altLang="de-DE" sz="1600" b="1" kern="0" dirty="0">
                <a:solidFill>
                  <a:srgbClr val="00B0F0"/>
                </a:solidFill>
                <a:latin typeface="Century Gothic" pitchFamily="34" charset="0"/>
              </a:rPr>
              <a:t>1.5.2  Ausgewählte allgemeine Berufsgrundsätze; Forts.</a:t>
            </a:r>
            <a:r>
              <a:rPr lang="de-DE" altLang="de-DE" sz="1400" b="1" kern="0" dirty="0">
                <a:solidFill>
                  <a:srgbClr val="00B0F0"/>
                </a:solidFill>
                <a:latin typeface="Century Gothic" pitchFamily="34" charset="0"/>
              </a:rPr>
              <a:t>	</a:t>
            </a:r>
          </a:p>
        </p:txBody>
      </p:sp>
      <p:sp>
        <p:nvSpPr>
          <p:cNvPr id="12" name="Rectangle 3">
            <a:extLst>
              <a:ext uri="{FF2B5EF4-FFF2-40B4-BE49-F238E27FC236}">
                <a16:creationId xmlns:a16="http://schemas.microsoft.com/office/drawing/2014/main" id="{1726BB7D-CB60-4E63-B07D-FEF6E568A69C}"/>
              </a:ext>
            </a:extLst>
          </p:cNvPr>
          <p:cNvSpPr txBox="1">
            <a:spLocks/>
          </p:cNvSpPr>
          <p:nvPr/>
        </p:nvSpPr>
        <p:spPr bwMode="auto">
          <a:xfrm>
            <a:off x="1069976" y="1349970"/>
            <a:ext cx="10786664" cy="495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ts val="0"/>
              </a:spcBef>
              <a:spcAft>
                <a:spcPts val="0"/>
              </a:spcAft>
              <a:defRPr/>
            </a:pPr>
            <a:r>
              <a:rPr lang="de-DE" altLang="de-DE" sz="1600" b="1" kern="0" dirty="0">
                <a:solidFill>
                  <a:srgbClr val="00B0F0"/>
                </a:solidFill>
                <a:latin typeface="Century Gothic" panose="020B0502020202020204" pitchFamily="34" charset="0"/>
              </a:rPr>
              <a:t>Gewissenhaftigkeit</a:t>
            </a:r>
            <a:br>
              <a:rPr lang="de-DE" altLang="de-DE" sz="1600" b="1" kern="0" dirty="0">
                <a:solidFill>
                  <a:srgbClr val="00B0F0"/>
                </a:solidFill>
                <a:latin typeface="Century Gothic" panose="020B0502020202020204" pitchFamily="34" charset="0"/>
              </a:rPr>
            </a:br>
            <a:endParaRPr lang="de-DE" altLang="de-DE" sz="900" b="1" kern="0" dirty="0">
              <a:solidFill>
                <a:srgbClr val="00B0F0"/>
              </a:solidFill>
              <a:latin typeface="Century Gothic" panose="020B0502020202020204" pitchFamily="34" charset="0"/>
            </a:endParaRPr>
          </a:p>
          <a:p>
            <a:pPr>
              <a:lnSpc>
                <a:spcPct val="100000"/>
              </a:lnSpc>
              <a:spcBef>
                <a:spcPts val="600"/>
              </a:spcBef>
              <a:spcAft>
                <a:spcPts val="600"/>
              </a:spcAft>
              <a:defRPr/>
            </a:pPr>
            <a:r>
              <a:rPr lang="de-DE" altLang="de-DE" sz="1600" b="1" kern="0" dirty="0">
                <a:solidFill>
                  <a:srgbClr val="00B0F0"/>
                </a:solidFill>
                <a:latin typeface="Century Gothic" panose="020B0502020202020204" pitchFamily="34" charset="0"/>
              </a:rPr>
              <a:t>a. Normative Grundlagen</a:t>
            </a:r>
          </a:p>
          <a:p>
            <a:pPr marL="534988" lvl="2" indent="-266700">
              <a:lnSpc>
                <a:spcPct val="100000"/>
              </a:lnSpc>
              <a:spcBef>
                <a:spcPts val="600"/>
              </a:spcBef>
              <a:spcAft>
                <a:spcPts val="600"/>
              </a:spcAft>
              <a:defRPr/>
            </a:pPr>
            <a:r>
              <a:rPr lang="de-DE" sz="1600" kern="0" dirty="0">
                <a:latin typeface="Century Gothic" panose="020B0502020202020204" pitchFamily="34" charset="0"/>
              </a:rPr>
              <a:t>Berufsangehörige und ihre Mitarbeiter sind bei der Erfüllung ihrer Aufgaben an das Gesetz gebunden, haben sich über die für ihre Berufsausübung geltenden Bestimmungen zu unterrichten und diese und fachliche Regeln zu beachten</a:t>
            </a:r>
            <a:r>
              <a:rPr lang="de-DE" altLang="de-DE" sz="1600" kern="0" dirty="0">
                <a:latin typeface="Century Gothic" panose="020B0502020202020204" pitchFamily="34" charset="0"/>
              </a:rPr>
              <a:t>.</a:t>
            </a:r>
          </a:p>
          <a:p>
            <a:pPr marL="534988" lvl="2" indent="-266700">
              <a:lnSpc>
                <a:spcPct val="100000"/>
              </a:lnSpc>
              <a:spcBef>
                <a:spcPts val="600"/>
              </a:spcBef>
              <a:spcAft>
                <a:spcPts val="600"/>
              </a:spcAft>
              <a:defRPr/>
            </a:pPr>
            <a:r>
              <a:rPr lang="de-DE" altLang="de-DE" sz="1600" kern="0" dirty="0">
                <a:latin typeface="Century Gothic" panose="020B0502020202020204" pitchFamily="34" charset="0"/>
              </a:rPr>
              <a:t>Sie haben </a:t>
            </a:r>
            <a:r>
              <a:rPr lang="de-DE" sz="1600" kern="0" dirty="0">
                <a:latin typeface="Century Gothic" panose="020B0502020202020204" pitchFamily="34" charset="0"/>
              </a:rPr>
              <a:t>sich dementsprechend in einem Umfang fortzubilden, der ihre fachliche Kompetenz erhält und sicherstellt, dass sie den gesetzlichen Aufgaben gerecht werden</a:t>
            </a:r>
            <a:r>
              <a:rPr lang="de-DE" sz="1600" dirty="0">
                <a:latin typeface="Century Gothic" panose="020B0502020202020204" pitchFamily="34" charset="0"/>
              </a:rPr>
              <a:t>.</a:t>
            </a:r>
          </a:p>
          <a:p>
            <a:pPr marL="534988" lvl="2" indent="-266700">
              <a:lnSpc>
                <a:spcPct val="100000"/>
              </a:lnSpc>
              <a:spcBef>
                <a:spcPts val="600"/>
              </a:spcBef>
              <a:spcAft>
                <a:spcPts val="600"/>
              </a:spcAft>
              <a:defRPr/>
            </a:pPr>
            <a:r>
              <a:rPr lang="de-DE" sz="1600" kern="0" dirty="0">
                <a:latin typeface="Century Gothic" panose="020B0502020202020204" pitchFamily="34" charset="0"/>
              </a:rPr>
              <a:t>Berufsangehörige dürfen Aufträge nur übernehmen, wenn sie über die dafür erforderliche Sachkunde und die zur Bearbeitung nötige Zeit verfügen. Sie dürfen Mitarbeitern Verantwortung nur insoweit übertragen, als diese die dafür erforderliche Qualifikation besitzen (vgl. auch § 4 BS WP/vBP).</a:t>
            </a:r>
            <a:r>
              <a:rPr lang="de-DE" altLang="de-DE" sz="1600" kern="0" dirty="0">
                <a:latin typeface="Century Gothic" panose="020B0502020202020204" pitchFamily="34" charset="0"/>
              </a:rPr>
              <a:t> </a:t>
            </a:r>
          </a:p>
          <a:p>
            <a:pPr marL="269875" lvl="1" indent="-269875">
              <a:lnSpc>
                <a:spcPct val="100000"/>
              </a:lnSpc>
              <a:spcBef>
                <a:spcPts val="600"/>
              </a:spcBef>
              <a:spcAft>
                <a:spcPts val="600"/>
              </a:spcAft>
              <a:buFont typeface="+mj-lt"/>
              <a:buAutoNum type="alphaLcPeriod" startAt="2"/>
              <a:defRPr/>
            </a:pPr>
            <a:r>
              <a:rPr lang="de-DE" altLang="de-DE" sz="1600" b="1" kern="0" dirty="0">
                <a:solidFill>
                  <a:srgbClr val="00B0F0"/>
                </a:solidFill>
                <a:latin typeface="Century Gothic" panose="020B0502020202020204" pitchFamily="34" charset="0"/>
                <a:cs typeface="+mn-cs"/>
              </a:rPr>
              <a:t>Praxisbeispiele</a:t>
            </a:r>
          </a:p>
          <a:p>
            <a:pPr marL="534988" lvl="2" indent="-266700">
              <a:lnSpc>
                <a:spcPct val="100000"/>
              </a:lnSpc>
              <a:spcBef>
                <a:spcPts val="600"/>
              </a:spcBef>
              <a:spcAft>
                <a:spcPts val="600"/>
              </a:spcAft>
              <a:defRPr/>
            </a:pPr>
            <a:r>
              <a:rPr lang="de-DE" sz="1600" kern="0" dirty="0">
                <a:latin typeface="Century Gothic" panose="020B0502020202020204" pitchFamily="34" charset="0"/>
              </a:rPr>
              <a:t>Geschlossenes Vier-Augen-Prinzip zur Vermeidung von Fehlern.</a:t>
            </a:r>
            <a:endParaRPr lang="de-DE" altLang="de-DE" sz="1600" kern="0" dirty="0">
              <a:latin typeface="Century Gothic" panose="020B0502020202020204" pitchFamily="34" charset="0"/>
            </a:endParaRP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1" name="Textfeld 4">
            <a:extLst>
              <a:ext uri="{FF2B5EF4-FFF2-40B4-BE49-F238E27FC236}">
                <a16:creationId xmlns:a16="http://schemas.microsoft.com/office/drawing/2014/main" id="{BACA8B50-802C-4D34-B892-D74A6F5A91B8}"/>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Rectangle 2">
            <a:extLst>
              <a:ext uri="{FF2B5EF4-FFF2-40B4-BE49-F238E27FC236}">
                <a16:creationId xmlns:a16="http://schemas.microsoft.com/office/drawing/2014/main" id="{98A39570-D822-4484-A33E-86DEF4C0F332}"/>
              </a:ext>
            </a:extLst>
          </p:cNvPr>
          <p:cNvSpPr txBox="1">
            <a:spLocks/>
          </p:cNvSpPr>
          <p:nvPr/>
        </p:nvSpPr>
        <p:spPr bwMode="auto">
          <a:xfrm>
            <a:off x="925513" y="1022697"/>
            <a:ext cx="66579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eaLnBrk="0" fontAlgn="base" hangingPunct="0">
              <a:spcBef>
                <a:spcPct val="0"/>
              </a:spcBef>
              <a:spcAft>
                <a:spcPct val="0"/>
              </a:spcAft>
              <a:defRPr sz="2800">
                <a:solidFill>
                  <a:schemeClr val="tx1"/>
                </a:solidFill>
                <a:latin typeface="Verdana" pitchFamily="34" charset="0"/>
              </a:defRPr>
            </a:lvl6pPr>
            <a:lvl7pPr marL="914400" algn="l" rtl="0" eaLnBrk="0" fontAlgn="base" hangingPunct="0">
              <a:spcBef>
                <a:spcPct val="0"/>
              </a:spcBef>
              <a:spcAft>
                <a:spcPct val="0"/>
              </a:spcAft>
              <a:defRPr sz="2800">
                <a:solidFill>
                  <a:schemeClr val="tx1"/>
                </a:solidFill>
                <a:latin typeface="Verdana" pitchFamily="34" charset="0"/>
              </a:defRPr>
            </a:lvl7pPr>
            <a:lvl8pPr marL="1371600" algn="l" rtl="0" eaLnBrk="0" fontAlgn="base" hangingPunct="0">
              <a:spcBef>
                <a:spcPct val="0"/>
              </a:spcBef>
              <a:spcAft>
                <a:spcPct val="0"/>
              </a:spcAft>
              <a:defRPr sz="2800">
                <a:solidFill>
                  <a:schemeClr val="tx1"/>
                </a:solidFill>
                <a:latin typeface="Verdana" pitchFamily="34" charset="0"/>
              </a:defRPr>
            </a:lvl8pPr>
            <a:lvl9pPr marL="1828800" algn="l" rtl="0" eaLnBrk="0" fontAlgn="base" hangingPunct="0">
              <a:spcBef>
                <a:spcPct val="0"/>
              </a:spcBef>
              <a:spcAft>
                <a:spcPct val="0"/>
              </a:spcAft>
              <a:defRPr sz="2800">
                <a:solidFill>
                  <a:schemeClr val="tx1"/>
                </a:solidFill>
                <a:latin typeface="Verdana" pitchFamily="34" charset="0"/>
              </a:defRPr>
            </a:lvl9pPr>
          </a:lstStyle>
          <a:p>
            <a:pPr>
              <a:defRPr/>
            </a:pPr>
            <a:r>
              <a:rPr lang="de-DE" altLang="de-DE" sz="1600" b="1" kern="0" dirty="0">
                <a:solidFill>
                  <a:srgbClr val="00B0F0"/>
                </a:solidFill>
                <a:latin typeface="Century Gothic" pitchFamily="34" charset="0"/>
              </a:rPr>
              <a:t>1.5.2  Ausgewählte allgemeine Berufsgrundsätze; Forts.</a:t>
            </a:r>
            <a:r>
              <a:rPr lang="de-DE" altLang="de-DE" sz="1400" b="1" kern="0" dirty="0">
                <a:solidFill>
                  <a:srgbClr val="00B0F0"/>
                </a:solidFill>
                <a:latin typeface="Century Gothic" pitchFamily="34" charset="0"/>
              </a:rPr>
              <a:t>	</a:t>
            </a:r>
          </a:p>
        </p:txBody>
      </p:sp>
      <p:sp>
        <p:nvSpPr>
          <p:cNvPr id="10" name="Rectangle 3">
            <a:extLst>
              <a:ext uri="{FF2B5EF4-FFF2-40B4-BE49-F238E27FC236}">
                <a16:creationId xmlns:a16="http://schemas.microsoft.com/office/drawing/2014/main" id="{E7769182-FC06-4418-9263-E5295CEADAE0}"/>
              </a:ext>
            </a:extLst>
          </p:cNvPr>
          <p:cNvSpPr txBox="1">
            <a:spLocks/>
          </p:cNvSpPr>
          <p:nvPr/>
        </p:nvSpPr>
        <p:spPr bwMode="auto">
          <a:xfrm>
            <a:off x="1069975" y="1421854"/>
            <a:ext cx="10799763"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ts val="0"/>
              </a:spcBef>
              <a:spcAft>
                <a:spcPts val="0"/>
              </a:spcAft>
              <a:defRPr/>
            </a:pPr>
            <a:r>
              <a:rPr lang="de-DE" altLang="de-DE" sz="1600" b="1" kern="0" dirty="0">
                <a:solidFill>
                  <a:srgbClr val="00B0F0"/>
                </a:solidFill>
                <a:latin typeface="Century Gothic" panose="020B0502020202020204" pitchFamily="34" charset="0"/>
              </a:rPr>
              <a:t>Verschwiegenheit</a:t>
            </a:r>
            <a:br>
              <a:rPr lang="de-DE" altLang="de-DE" sz="1600" b="1" kern="0" dirty="0">
                <a:solidFill>
                  <a:srgbClr val="00B0F0"/>
                </a:solidFill>
                <a:latin typeface="Century Gothic" panose="020B0502020202020204" pitchFamily="34" charset="0"/>
              </a:rPr>
            </a:br>
            <a:endParaRPr lang="de-DE" altLang="de-DE" sz="900" b="1" kern="0" dirty="0">
              <a:solidFill>
                <a:srgbClr val="00B0F0"/>
              </a:solidFill>
              <a:latin typeface="Century Gothic" panose="020B0502020202020204" pitchFamily="34" charset="0"/>
            </a:endParaRPr>
          </a:p>
          <a:p>
            <a:pPr>
              <a:lnSpc>
                <a:spcPct val="100000"/>
              </a:lnSpc>
              <a:spcBef>
                <a:spcPts val="600"/>
              </a:spcBef>
              <a:spcAft>
                <a:spcPts val="600"/>
              </a:spcAft>
              <a:defRPr/>
            </a:pPr>
            <a:r>
              <a:rPr lang="de-DE" altLang="de-DE" sz="1600" b="1" kern="0" dirty="0">
                <a:solidFill>
                  <a:srgbClr val="00B0F0"/>
                </a:solidFill>
                <a:latin typeface="Century Gothic" panose="020B0502020202020204" pitchFamily="34" charset="0"/>
              </a:rPr>
              <a:t>a. Normative Grundlagen</a:t>
            </a:r>
          </a:p>
          <a:p>
            <a:pPr marL="534988" lvl="2" indent="-266700">
              <a:lnSpc>
                <a:spcPct val="100000"/>
              </a:lnSpc>
              <a:spcBef>
                <a:spcPts val="600"/>
              </a:spcBef>
              <a:spcAft>
                <a:spcPts val="600"/>
              </a:spcAft>
              <a:defRPr/>
            </a:pPr>
            <a:r>
              <a:rPr lang="de-DE" sz="1600" kern="0" dirty="0">
                <a:latin typeface="Century Gothic" panose="020B0502020202020204" pitchFamily="34" charset="0"/>
              </a:rPr>
              <a:t>Berufsangehörige und ihre Mitarbeiter dürfen Tatsachen und Umstände, die ihnen bei ihrer Berufstätigkeit anvertraut oder bekannt werden, nicht unbefugt offenbaren. </a:t>
            </a:r>
          </a:p>
          <a:p>
            <a:pPr marL="534988" lvl="2" indent="-266700">
              <a:lnSpc>
                <a:spcPct val="100000"/>
              </a:lnSpc>
              <a:spcBef>
                <a:spcPts val="600"/>
              </a:spcBef>
              <a:spcAft>
                <a:spcPts val="600"/>
              </a:spcAft>
              <a:defRPr/>
            </a:pPr>
            <a:r>
              <a:rPr lang="de-DE" sz="1600" kern="0" dirty="0">
                <a:latin typeface="Century Gothic" panose="020B0502020202020204" pitchFamily="34" charset="0"/>
              </a:rPr>
              <a:t>Sie haben dafür Sorge zu tragen, dass derartige Tatsachen und Umstände Unbefugten nicht bekannt werden. Sie haben entsprechende Vorkehrungen zu treffen.</a:t>
            </a:r>
          </a:p>
          <a:p>
            <a:pPr marL="534988" lvl="2" indent="-266700">
              <a:lnSpc>
                <a:spcPct val="100000"/>
              </a:lnSpc>
              <a:spcBef>
                <a:spcPts val="600"/>
              </a:spcBef>
              <a:spcAft>
                <a:spcPts val="600"/>
              </a:spcAft>
              <a:defRPr/>
            </a:pPr>
            <a:r>
              <a:rPr lang="de-DE" sz="1600" kern="0" dirty="0">
                <a:latin typeface="Century Gothic" panose="020B0502020202020204" pitchFamily="34" charset="0"/>
              </a:rPr>
              <a:t>Diese Pflichten bestehen nach Beendigung eines Auftragsverhältnisses fort. Berufsangehörige haben ihre Mitarbeiter zur Verschwiegenheit zu verpflichten (vgl. auch § 10 BS WP/vBP n.F.).</a:t>
            </a:r>
            <a:r>
              <a:rPr lang="de-DE" altLang="de-DE" sz="1600" kern="0" dirty="0">
                <a:latin typeface="Century Gothic" panose="020B0502020202020204" pitchFamily="34" charset="0"/>
              </a:rPr>
              <a:t> </a:t>
            </a:r>
          </a:p>
          <a:p>
            <a:pPr marL="269875" lvl="1" indent="-269875">
              <a:lnSpc>
                <a:spcPct val="100000"/>
              </a:lnSpc>
              <a:spcBef>
                <a:spcPts val="600"/>
              </a:spcBef>
              <a:spcAft>
                <a:spcPts val="600"/>
              </a:spcAft>
              <a:buFont typeface="+mj-lt"/>
              <a:buAutoNum type="alphaLcPeriod" startAt="2"/>
              <a:defRPr/>
            </a:pPr>
            <a:r>
              <a:rPr lang="de-DE" altLang="de-DE" sz="1600" b="1" kern="0" dirty="0">
                <a:solidFill>
                  <a:srgbClr val="00B0F0"/>
                </a:solidFill>
                <a:latin typeface="Century Gothic" panose="020B0502020202020204" pitchFamily="34" charset="0"/>
                <a:cs typeface="+mn-cs"/>
              </a:rPr>
              <a:t>Praxisbeispiele</a:t>
            </a:r>
          </a:p>
          <a:p>
            <a:pPr marL="534988" lvl="2" indent="-266700">
              <a:lnSpc>
                <a:spcPct val="100000"/>
              </a:lnSpc>
              <a:spcBef>
                <a:spcPts val="600"/>
              </a:spcBef>
              <a:spcAft>
                <a:spcPts val="600"/>
              </a:spcAft>
              <a:defRPr/>
            </a:pPr>
            <a:r>
              <a:rPr lang="de-DE" sz="1600" kern="0" dirty="0">
                <a:latin typeface="Century Gothic" panose="020B0502020202020204" pitchFamily="34" charset="0"/>
              </a:rPr>
              <a:t>Kein Preisgeben von beruflichen Informationen außerhalb des Arbeitsplatzes.</a:t>
            </a:r>
            <a:endParaRPr lang="de-DE" altLang="de-DE" sz="1600" kern="0" dirty="0">
              <a:latin typeface="Century Gothic" panose="020B0502020202020204" pitchFamily="34" charset="0"/>
            </a:endParaRP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9" name="Textfeld 4">
            <a:extLst>
              <a:ext uri="{FF2B5EF4-FFF2-40B4-BE49-F238E27FC236}">
                <a16:creationId xmlns:a16="http://schemas.microsoft.com/office/drawing/2014/main" id="{5B927E0D-E6E0-4693-A3E4-D72A7CD30B5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Rectangle 2">
            <a:extLst>
              <a:ext uri="{FF2B5EF4-FFF2-40B4-BE49-F238E27FC236}">
                <a16:creationId xmlns:a16="http://schemas.microsoft.com/office/drawing/2014/main" id="{DF85D15B-3947-4E8B-9E4E-4E1372F82BBB}"/>
              </a:ext>
            </a:extLst>
          </p:cNvPr>
          <p:cNvSpPr txBox="1">
            <a:spLocks/>
          </p:cNvSpPr>
          <p:nvPr/>
        </p:nvSpPr>
        <p:spPr bwMode="auto">
          <a:xfrm>
            <a:off x="925513" y="1022697"/>
            <a:ext cx="66579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eaLnBrk="0" fontAlgn="base" hangingPunct="0">
              <a:spcBef>
                <a:spcPct val="0"/>
              </a:spcBef>
              <a:spcAft>
                <a:spcPct val="0"/>
              </a:spcAft>
              <a:defRPr sz="2800">
                <a:solidFill>
                  <a:schemeClr val="tx1"/>
                </a:solidFill>
                <a:latin typeface="Verdana" pitchFamily="34" charset="0"/>
              </a:defRPr>
            </a:lvl6pPr>
            <a:lvl7pPr marL="914400" algn="l" rtl="0" eaLnBrk="0" fontAlgn="base" hangingPunct="0">
              <a:spcBef>
                <a:spcPct val="0"/>
              </a:spcBef>
              <a:spcAft>
                <a:spcPct val="0"/>
              </a:spcAft>
              <a:defRPr sz="2800">
                <a:solidFill>
                  <a:schemeClr val="tx1"/>
                </a:solidFill>
                <a:latin typeface="Verdana" pitchFamily="34" charset="0"/>
              </a:defRPr>
            </a:lvl7pPr>
            <a:lvl8pPr marL="1371600" algn="l" rtl="0" eaLnBrk="0" fontAlgn="base" hangingPunct="0">
              <a:spcBef>
                <a:spcPct val="0"/>
              </a:spcBef>
              <a:spcAft>
                <a:spcPct val="0"/>
              </a:spcAft>
              <a:defRPr sz="2800">
                <a:solidFill>
                  <a:schemeClr val="tx1"/>
                </a:solidFill>
                <a:latin typeface="Verdana" pitchFamily="34" charset="0"/>
              </a:defRPr>
            </a:lvl8pPr>
            <a:lvl9pPr marL="1828800" algn="l" rtl="0" eaLnBrk="0" fontAlgn="base" hangingPunct="0">
              <a:spcBef>
                <a:spcPct val="0"/>
              </a:spcBef>
              <a:spcAft>
                <a:spcPct val="0"/>
              </a:spcAft>
              <a:defRPr sz="2800">
                <a:solidFill>
                  <a:schemeClr val="tx1"/>
                </a:solidFill>
                <a:latin typeface="Verdana" pitchFamily="34" charset="0"/>
              </a:defRPr>
            </a:lvl9pPr>
          </a:lstStyle>
          <a:p>
            <a:pPr>
              <a:defRPr/>
            </a:pPr>
            <a:r>
              <a:rPr lang="de-DE" altLang="de-DE" sz="1600" b="1" kern="0" dirty="0">
                <a:solidFill>
                  <a:srgbClr val="00B0F0"/>
                </a:solidFill>
                <a:latin typeface="Century Gothic" pitchFamily="34" charset="0"/>
              </a:rPr>
              <a:t>1.5.2  Ausgewählte allgemeine Berufsgrundsätze; Forts.</a:t>
            </a:r>
            <a:r>
              <a:rPr lang="de-DE" altLang="de-DE" sz="1400" b="1" kern="0" dirty="0">
                <a:solidFill>
                  <a:srgbClr val="00B0F0"/>
                </a:solidFill>
                <a:latin typeface="Century Gothic" pitchFamily="34" charset="0"/>
              </a:rPr>
              <a:t>	</a:t>
            </a:r>
          </a:p>
        </p:txBody>
      </p:sp>
      <p:sp>
        <p:nvSpPr>
          <p:cNvPr id="12" name="Rectangle 3">
            <a:extLst>
              <a:ext uri="{FF2B5EF4-FFF2-40B4-BE49-F238E27FC236}">
                <a16:creationId xmlns:a16="http://schemas.microsoft.com/office/drawing/2014/main" id="{29CB9E9E-A959-4CF9-8880-BE4A65547CBC}"/>
              </a:ext>
            </a:extLst>
          </p:cNvPr>
          <p:cNvSpPr txBox="1">
            <a:spLocks/>
          </p:cNvSpPr>
          <p:nvPr/>
        </p:nvSpPr>
        <p:spPr bwMode="auto">
          <a:xfrm>
            <a:off x="1069975" y="1422400"/>
            <a:ext cx="10799763"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ts val="0"/>
              </a:spcBef>
              <a:spcAft>
                <a:spcPts val="0"/>
              </a:spcAft>
              <a:defRPr/>
            </a:pPr>
            <a:r>
              <a:rPr lang="de-DE" altLang="de-DE" sz="1600" b="1" kern="0" dirty="0">
                <a:solidFill>
                  <a:srgbClr val="00B0F0"/>
                </a:solidFill>
                <a:latin typeface="Century Gothic" panose="020B0502020202020204" pitchFamily="34" charset="0"/>
              </a:rPr>
              <a:t>Berufswürdiges Verhalten</a:t>
            </a:r>
            <a:br>
              <a:rPr lang="de-DE" altLang="de-DE" sz="1600" b="1" kern="0" dirty="0">
                <a:solidFill>
                  <a:srgbClr val="00B0F0"/>
                </a:solidFill>
                <a:latin typeface="Century Gothic" panose="020B0502020202020204" pitchFamily="34" charset="0"/>
              </a:rPr>
            </a:br>
            <a:endParaRPr lang="de-DE" altLang="de-DE" sz="900" b="1" kern="0" dirty="0">
              <a:solidFill>
                <a:srgbClr val="00B0F0"/>
              </a:solidFill>
              <a:latin typeface="Century Gothic" panose="020B0502020202020204" pitchFamily="34" charset="0"/>
            </a:endParaRPr>
          </a:p>
          <a:p>
            <a:pPr>
              <a:lnSpc>
                <a:spcPct val="100000"/>
              </a:lnSpc>
              <a:spcBef>
                <a:spcPts val="600"/>
              </a:spcBef>
              <a:spcAft>
                <a:spcPts val="600"/>
              </a:spcAft>
              <a:defRPr/>
            </a:pPr>
            <a:r>
              <a:rPr lang="de-DE" altLang="de-DE" sz="1600" b="1" kern="0" dirty="0">
                <a:solidFill>
                  <a:srgbClr val="00B0F0"/>
                </a:solidFill>
                <a:latin typeface="Century Gothic" panose="020B0502020202020204" pitchFamily="34" charset="0"/>
              </a:rPr>
              <a:t>a. Normative Grundlagen</a:t>
            </a:r>
          </a:p>
          <a:p>
            <a:pPr marL="534988" lvl="2" indent="-266700">
              <a:lnSpc>
                <a:spcPct val="100000"/>
              </a:lnSpc>
              <a:spcBef>
                <a:spcPts val="600"/>
              </a:spcBef>
              <a:spcAft>
                <a:spcPts val="600"/>
              </a:spcAft>
              <a:defRPr/>
            </a:pPr>
            <a:r>
              <a:rPr lang="de-DE" altLang="de-DE" sz="1600" dirty="0">
                <a:latin typeface="Century Gothic" panose="020B0502020202020204" pitchFamily="34" charset="0"/>
              </a:rPr>
              <a:t>Der Wirtschaftsprüfer hat sich jeder Tätigkeit zu enthalten, die mit seinem Beruf oder mit dem Ansehen des Berufs unvereinbar ist. Er hat sich der besonderen Berufspflichten bewusst zu sein, die ihm aus der Befugnis erwachsen, gesetzlich vorgeschriebene Bestätigungsvermerke zu erteilen. Er hat sich auch außerhalb der Berufstätigkeit des Vertrauens und der Achtung würdig zu erweisen, die der Beruf erfordert. Er ist verpflichtet, sich fortzubilden. </a:t>
            </a:r>
          </a:p>
          <a:p>
            <a:pPr marL="722313" lvl="2" indent="-187325">
              <a:lnSpc>
                <a:spcPct val="100000"/>
              </a:lnSpc>
              <a:spcBef>
                <a:spcPts val="600"/>
              </a:spcBef>
              <a:spcAft>
                <a:spcPts val="600"/>
              </a:spcAft>
              <a:buFont typeface="Arial" panose="020B0604020202020204" pitchFamily="34" charset="0"/>
              <a:buNone/>
              <a:defRPr/>
            </a:pPr>
            <a:r>
              <a:rPr lang="de-DE" altLang="de-DE" sz="1600" dirty="0">
                <a:latin typeface="Century Gothic" panose="020B0502020202020204" pitchFamily="34" charset="0"/>
              </a:rPr>
              <a:t>§ 43 Abs. 1 und 2 WPO</a:t>
            </a:r>
            <a:endParaRPr lang="de-DE" altLang="de-DE" sz="1600" kern="0" dirty="0">
              <a:latin typeface="Century Gothic" panose="020B0502020202020204" pitchFamily="34" charset="0"/>
            </a:endParaRPr>
          </a:p>
          <a:p>
            <a:pPr marL="269875" lvl="1" indent="-269875">
              <a:lnSpc>
                <a:spcPct val="100000"/>
              </a:lnSpc>
              <a:spcBef>
                <a:spcPts val="600"/>
              </a:spcBef>
              <a:spcAft>
                <a:spcPts val="600"/>
              </a:spcAft>
              <a:buFont typeface="+mj-lt"/>
              <a:buAutoNum type="alphaLcPeriod" startAt="2"/>
              <a:defRPr/>
            </a:pPr>
            <a:r>
              <a:rPr lang="de-DE" altLang="de-DE" sz="1600" b="1" kern="0" dirty="0">
                <a:solidFill>
                  <a:srgbClr val="00B0F0"/>
                </a:solidFill>
                <a:latin typeface="Century Gothic" panose="020B0502020202020204" pitchFamily="34" charset="0"/>
                <a:cs typeface="+mn-cs"/>
              </a:rPr>
              <a:t>Praxisbeispiele</a:t>
            </a:r>
          </a:p>
          <a:p>
            <a:pPr marL="534988" lvl="2" indent="-266700">
              <a:lnSpc>
                <a:spcPct val="100000"/>
              </a:lnSpc>
              <a:spcBef>
                <a:spcPts val="600"/>
              </a:spcBef>
              <a:spcAft>
                <a:spcPts val="600"/>
              </a:spcAft>
              <a:defRPr/>
            </a:pPr>
            <a:r>
              <a:rPr lang="de-DE" altLang="de-DE" sz="1600" dirty="0">
                <a:latin typeface="Century Gothic" panose="020B0502020202020204" pitchFamily="34" charset="0"/>
              </a:rPr>
              <a:t>Kollegialität: Das </a:t>
            </a:r>
            <a:r>
              <a:rPr lang="de-DE" sz="1600" dirty="0">
                <a:latin typeface="Century Gothic" panose="020B0502020202020204" pitchFamily="34" charset="0"/>
              </a:rPr>
              <a:t>Ansehen eines anderen Wirtschaftsprüfers darf nicht durch unsachliche Angriffe oder leichtfertige Anschuldigungen gefährdet werden.</a:t>
            </a:r>
            <a:endParaRPr lang="de-DE" altLang="de-DE" sz="1600" dirty="0">
              <a:latin typeface="Century Gothic" panose="020B0502020202020204" pitchFamily="34" charset="0"/>
            </a:endParaRP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788" name="Textfeld 4">
            <a:extLst>
              <a:ext uri="{FF2B5EF4-FFF2-40B4-BE49-F238E27FC236}">
                <a16:creationId xmlns:a16="http://schemas.microsoft.com/office/drawing/2014/main" id="{6F8884E0-1771-4181-A9CD-5DB1809680E9}"/>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6" name="Rectangle 2">
            <a:extLst>
              <a:ext uri="{FF2B5EF4-FFF2-40B4-BE49-F238E27FC236}">
                <a16:creationId xmlns:a16="http://schemas.microsoft.com/office/drawing/2014/main" id="{94ACFE89-CEC3-45AD-B5E2-440F001B8733}"/>
              </a:ext>
            </a:extLst>
          </p:cNvPr>
          <p:cNvSpPr txBox="1">
            <a:spLocks/>
          </p:cNvSpPr>
          <p:nvPr/>
        </p:nvSpPr>
        <p:spPr bwMode="auto">
          <a:xfrm>
            <a:off x="1009261" y="519113"/>
            <a:ext cx="9328150" cy="54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1.6	</a:t>
            </a:r>
            <a:r>
              <a:rPr lang="de-DE" sz="2800" b="1" dirty="0">
                <a:latin typeface="Century Gothic" panose="020B0502020202020204" pitchFamily="34" charset="0"/>
              </a:rPr>
              <a:t>Rechnungslegungs- und Prüfungsgrundsätze</a:t>
            </a:r>
            <a:endParaRPr lang="de-DE" altLang="de-DE" sz="2800" b="1" dirty="0">
              <a:latin typeface="Century Gothic" panose="020B0502020202020204" pitchFamily="34" charset="0"/>
              <a:cs typeface="Arial" panose="020B0604020202020204" pitchFamily="34" charset="0"/>
            </a:endParaRPr>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7" name="Textfeld 4">
            <a:extLst>
              <a:ext uri="{FF2B5EF4-FFF2-40B4-BE49-F238E27FC236}">
                <a16:creationId xmlns:a16="http://schemas.microsoft.com/office/drawing/2014/main" id="{2C75DFEB-6844-4ED9-8284-CDFEDD7C61EA}"/>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9" name="Rectangle 6">
            <a:extLst>
              <a:ext uri="{FF2B5EF4-FFF2-40B4-BE49-F238E27FC236}">
                <a16:creationId xmlns:a16="http://schemas.microsoft.com/office/drawing/2014/main" id="{E53A7E91-1E05-490F-AD6C-EA86F312C00C}"/>
              </a:ext>
            </a:extLst>
          </p:cNvPr>
          <p:cNvSpPr txBox="1">
            <a:spLocks noChangeArrowheads="1"/>
          </p:cNvSpPr>
          <p:nvPr/>
        </p:nvSpPr>
        <p:spPr bwMode="auto">
          <a:xfrm>
            <a:off x="1055440" y="1346200"/>
            <a:ext cx="10780960" cy="4895850"/>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nSpc>
                <a:spcPct val="100000"/>
              </a:lnSpc>
              <a:spcBef>
                <a:spcPts val="600"/>
              </a:spcBef>
              <a:spcAft>
                <a:spcPts val="600"/>
              </a:spcAft>
              <a:buFont typeface="Arial" panose="020B0604020202020204" pitchFamily="34" charset="0"/>
              <a:buNone/>
            </a:pPr>
            <a:r>
              <a:rPr lang="de-DE" altLang="de-DE" sz="1600" b="1">
                <a:latin typeface="Century Gothic" panose="020B0502020202020204" pitchFamily="34" charset="0"/>
              </a:rPr>
              <a:t>Es gibt verschiedene Rechnungslegungssysteme (Auswahl)</a:t>
            </a:r>
            <a:endParaRPr lang="de-DE" altLang="de-DE" sz="1600">
              <a:latin typeface="Century Gothic" panose="020B0502020202020204" pitchFamily="34" charset="0"/>
            </a:endParaRPr>
          </a:p>
          <a:p>
            <a:pPr marL="266700" lvl="2" indent="-266700">
              <a:lnSpc>
                <a:spcPct val="100000"/>
              </a:lnSpc>
              <a:spcBef>
                <a:spcPts val="600"/>
              </a:spcBef>
              <a:spcAft>
                <a:spcPts val="600"/>
              </a:spcAft>
              <a:buClr>
                <a:schemeClr val="tx1"/>
              </a:buClr>
            </a:pPr>
            <a:r>
              <a:rPr lang="de-DE" altLang="de-DE" sz="1600">
                <a:latin typeface="Century Gothic" panose="020B0502020202020204" pitchFamily="34" charset="0"/>
              </a:rPr>
              <a:t>HGB</a:t>
            </a:r>
          </a:p>
          <a:p>
            <a:pPr marL="266700" lvl="2" indent="-266700">
              <a:lnSpc>
                <a:spcPct val="100000"/>
              </a:lnSpc>
              <a:spcBef>
                <a:spcPts val="600"/>
              </a:spcBef>
              <a:spcAft>
                <a:spcPts val="600"/>
              </a:spcAft>
              <a:buClr>
                <a:schemeClr val="tx1"/>
              </a:buClr>
            </a:pPr>
            <a:r>
              <a:rPr lang="de-DE" altLang="de-DE" sz="1600">
                <a:latin typeface="Century Gothic" panose="020B0502020202020204" pitchFamily="34" charset="0"/>
              </a:rPr>
              <a:t>IFRS</a:t>
            </a:r>
          </a:p>
          <a:p>
            <a:pPr marL="266700" lvl="2" indent="-266700">
              <a:lnSpc>
                <a:spcPct val="100000"/>
              </a:lnSpc>
              <a:spcBef>
                <a:spcPts val="600"/>
              </a:spcBef>
              <a:spcAft>
                <a:spcPts val="600"/>
              </a:spcAft>
              <a:buClr>
                <a:schemeClr val="tx1"/>
              </a:buClr>
            </a:pPr>
            <a:r>
              <a:rPr lang="de-DE" altLang="de-DE" sz="1600">
                <a:latin typeface="Century Gothic" panose="020B0502020202020204" pitchFamily="34" charset="0"/>
              </a:rPr>
              <a:t>US-GAAP</a:t>
            </a:r>
          </a:p>
          <a:p>
            <a:pPr marL="266700" lvl="2" indent="-266700">
              <a:lnSpc>
                <a:spcPct val="100000"/>
              </a:lnSpc>
              <a:spcBef>
                <a:spcPts val="600"/>
              </a:spcBef>
              <a:spcAft>
                <a:spcPts val="600"/>
              </a:spcAft>
              <a:buClr>
                <a:schemeClr val="tx1"/>
              </a:buClr>
            </a:pPr>
            <a:r>
              <a:rPr lang="de-DE" altLang="de-DE" sz="1600">
                <a:latin typeface="Century Gothic" panose="020B0502020202020204" pitchFamily="34" charset="0"/>
              </a:rPr>
              <a:t>sonstige nationale Vorschriften (z. B. DRSC-Verlautbarungen)</a:t>
            </a:r>
          </a:p>
          <a:p>
            <a:pPr marL="0" lvl="1" indent="0">
              <a:lnSpc>
                <a:spcPct val="100000"/>
              </a:lnSpc>
              <a:spcBef>
                <a:spcPts val="600"/>
              </a:spcBef>
              <a:spcAft>
                <a:spcPts val="600"/>
              </a:spcAft>
              <a:buFont typeface="Arial" panose="020B0604020202020204" pitchFamily="34" charset="0"/>
              <a:buNone/>
            </a:pPr>
            <a:r>
              <a:rPr lang="de-DE" altLang="de-DE" sz="1600" b="1">
                <a:latin typeface="Century Gothic" panose="020B0502020202020204" pitchFamily="34" charset="0"/>
              </a:rPr>
              <a:t>Prüfungsgrundsätze </a:t>
            </a:r>
            <a:r>
              <a:rPr lang="de-DE" altLang="de-DE" sz="1600">
                <a:latin typeface="Century Gothic" panose="020B0502020202020204" pitchFamily="34" charset="0"/>
              </a:rPr>
              <a:t>(nationaler Anwendungsbereich)</a:t>
            </a:r>
          </a:p>
          <a:p>
            <a:pPr marL="266700" lvl="2" indent="-266700">
              <a:lnSpc>
                <a:spcPct val="100000"/>
              </a:lnSpc>
              <a:spcBef>
                <a:spcPts val="600"/>
              </a:spcBef>
              <a:spcAft>
                <a:spcPts val="600"/>
              </a:spcAft>
            </a:pPr>
            <a:r>
              <a:rPr lang="de-DE" altLang="de-DE" sz="1600">
                <a:latin typeface="Century Gothic" panose="020B0502020202020204" pitchFamily="34" charset="0"/>
              </a:rPr>
              <a:t>Berufliche Grundsätze (WPO, BS WP/vBP)</a:t>
            </a:r>
          </a:p>
          <a:p>
            <a:pPr marL="266700" lvl="2" indent="-266700">
              <a:lnSpc>
                <a:spcPct val="100000"/>
              </a:lnSpc>
              <a:spcBef>
                <a:spcPts val="600"/>
              </a:spcBef>
              <a:spcAft>
                <a:spcPts val="600"/>
              </a:spcAft>
            </a:pPr>
            <a:r>
              <a:rPr lang="de-DE" altLang="de-DE" sz="1600">
                <a:latin typeface="Century Gothic" panose="020B0502020202020204" pitchFamily="34" charset="0"/>
              </a:rPr>
              <a:t>Fachliche Grundsätze</a:t>
            </a:r>
          </a:p>
          <a:p>
            <a:pPr marL="534988" lvl="3" indent="-268288">
              <a:lnSpc>
                <a:spcPct val="100000"/>
              </a:lnSpc>
              <a:spcBef>
                <a:spcPts val="600"/>
              </a:spcBef>
              <a:spcAft>
                <a:spcPts val="600"/>
              </a:spcAft>
              <a:buFont typeface="Symbol" panose="05050102010706020507" pitchFamily="18" charset="2"/>
              <a:buChar char="-"/>
            </a:pPr>
            <a:r>
              <a:rPr lang="de-DE" altLang="de-DE" sz="1600">
                <a:latin typeface="Century Gothic" panose="020B0502020202020204" pitchFamily="34" charset="0"/>
              </a:rPr>
              <a:t>§§ 316 ff. HGB</a:t>
            </a:r>
          </a:p>
          <a:p>
            <a:pPr marL="534988" lvl="3" indent="-268288">
              <a:lnSpc>
                <a:spcPct val="100000"/>
              </a:lnSpc>
              <a:spcBef>
                <a:spcPts val="600"/>
              </a:spcBef>
              <a:spcAft>
                <a:spcPts val="600"/>
              </a:spcAft>
              <a:buFont typeface="Symbol" panose="05050102010706020507" pitchFamily="18" charset="2"/>
              <a:buChar char="-"/>
            </a:pPr>
            <a:r>
              <a:rPr lang="de-DE" altLang="de-DE" sz="1600">
                <a:latin typeface="Century Gothic" panose="020B0502020202020204" pitchFamily="34" charset="0"/>
              </a:rPr>
              <a:t>IDW-Verlautbarungen</a:t>
            </a:r>
          </a:p>
          <a:p>
            <a:pPr marL="534988" lvl="3" indent="-268288">
              <a:lnSpc>
                <a:spcPct val="100000"/>
              </a:lnSpc>
              <a:spcBef>
                <a:spcPts val="600"/>
              </a:spcBef>
              <a:spcAft>
                <a:spcPts val="600"/>
              </a:spcAft>
              <a:buFont typeface="Symbol" panose="05050102010706020507" pitchFamily="18" charset="2"/>
              <a:buChar char="-"/>
            </a:pPr>
            <a:r>
              <a:rPr lang="de-DE" altLang="de-DE" sz="1600">
                <a:latin typeface="Century Gothic" panose="020B0502020202020204" pitchFamily="34" charset="0"/>
              </a:rPr>
              <a:t>Verordnung (EU) Nr. 537/2014 des Europäischen Parlaments und des Rates vom 16. April 2014 über spezifische Anforderungen an die Abschlussprüfung bei Unternehmen von öffentlichem Interesse und </a:t>
            </a:r>
            <a:br>
              <a:rPr lang="de-DE" altLang="de-DE" sz="1600">
                <a:latin typeface="Century Gothic" panose="020B0502020202020204" pitchFamily="34" charset="0"/>
              </a:rPr>
            </a:br>
            <a:r>
              <a:rPr lang="de-DE" altLang="de-DE" sz="1600">
                <a:latin typeface="Century Gothic" panose="020B0502020202020204" pitchFamily="34" charset="0"/>
              </a:rPr>
              <a:t>zur Aufhebung des Beschlusses 2005/909 EG der Kommission</a:t>
            </a:r>
            <a:endParaRPr lang="de-DE" altLang="de-DE" sz="1600" dirty="0">
              <a:latin typeface="Century Gothic" panose="020B0502020202020204" pitchFamily="34" charset="0"/>
            </a:endParaRPr>
          </a:p>
        </p:txBody>
      </p:sp>
      <p:sp>
        <p:nvSpPr>
          <p:cNvPr id="10" name="Text Box 6">
            <a:extLst>
              <a:ext uri="{FF2B5EF4-FFF2-40B4-BE49-F238E27FC236}">
                <a16:creationId xmlns:a16="http://schemas.microsoft.com/office/drawing/2014/main" id="{739CDF5A-F8BF-434C-8241-7257F6868B4D}"/>
              </a:ext>
            </a:extLst>
          </p:cNvPr>
          <p:cNvSpPr txBox="1">
            <a:spLocks noChangeArrowheads="1"/>
          </p:cNvSpPr>
          <p:nvPr/>
        </p:nvSpPr>
        <p:spPr bwMode="auto">
          <a:xfrm>
            <a:off x="695325" y="942975"/>
            <a:ext cx="781843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Lst>
              <a:defRPr/>
            </a:pPr>
            <a:r>
              <a:rPr lang="de-DE" altLang="de-DE" b="1" kern="0" dirty="0">
                <a:solidFill>
                  <a:srgbClr val="00B0F0"/>
                </a:solidFill>
                <a:latin typeface="Century Gothic" pitchFamily="34" charset="0"/>
              </a:rPr>
              <a:t>1.6 Rechnungslegungs- und Prüfungsgrundsätze	</a:t>
            </a:r>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4" name="Textfeld 4">
            <a:extLst>
              <a:ext uri="{FF2B5EF4-FFF2-40B4-BE49-F238E27FC236}">
                <a16:creationId xmlns:a16="http://schemas.microsoft.com/office/drawing/2014/main" id="{0F88CAB1-2841-4595-A10C-8989DD8D6687}"/>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Rectangle 2">
            <a:extLst>
              <a:ext uri="{FF2B5EF4-FFF2-40B4-BE49-F238E27FC236}">
                <a16:creationId xmlns:a16="http://schemas.microsoft.com/office/drawing/2014/main" id="{42B6479C-14C4-4831-9B11-E17B0BDE0B67}"/>
              </a:ext>
            </a:extLst>
          </p:cNvPr>
          <p:cNvSpPr txBox="1">
            <a:spLocks/>
          </p:cNvSpPr>
          <p:nvPr/>
        </p:nvSpPr>
        <p:spPr bwMode="auto">
          <a:xfrm>
            <a:off x="1009261" y="520699"/>
            <a:ext cx="9479227"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1.7	</a:t>
            </a:r>
            <a:r>
              <a:rPr lang="de-DE" sz="2800" b="1" dirty="0">
                <a:latin typeface="Century Gothic" panose="020B0502020202020204" pitchFamily="34" charset="0"/>
              </a:rPr>
              <a:t>Organisation des Berufsstands (Wirtschaftsprüferkammer)</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1.7.1</a:t>
            </a:r>
            <a:r>
              <a:rPr lang="de-DE" dirty="0">
                <a:latin typeface="Century Gothic" panose="020B0502020202020204" pitchFamily="34" charset="0"/>
              </a:rPr>
              <a:t>	Aufgaben der WPK (Auswahl)</a:t>
            </a:r>
          </a:p>
          <a:p>
            <a:pPr marL="2724150" lvl="4" indent="-895350">
              <a:spcBef>
                <a:spcPts val="600"/>
              </a:spcBef>
              <a:spcAft>
                <a:spcPts val="600"/>
              </a:spcAft>
              <a:tabLst>
                <a:tab pos="444500" algn="l"/>
              </a:tabLst>
            </a:pPr>
            <a:r>
              <a:rPr lang="de-DE" b="1" dirty="0">
                <a:latin typeface="Century Gothic" panose="020B0502020202020204" pitchFamily="34" charset="0"/>
              </a:rPr>
              <a:t>1.7.2	</a:t>
            </a:r>
            <a:r>
              <a:rPr lang="de-DE" dirty="0">
                <a:latin typeface="Century Gothic" panose="020B0502020202020204" pitchFamily="34" charset="0"/>
              </a:rPr>
              <a:t>Berufsaufsicht</a:t>
            </a:r>
          </a:p>
          <a:p>
            <a:pPr marL="2724150" lvl="4" indent="-895350">
              <a:spcBef>
                <a:spcPts val="600"/>
              </a:spcBef>
              <a:spcAft>
                <a:spcPts val="600"/>
              </a:spcAft>
              <a:tabLst>
                <a:tab pos="444500" algn="l"/>
              </a:tabLst>
            </a:pPr>
            <a:r>
              <a:rPr lang="de-DE" b="1" dirty="0">
                <a:latin typeface="Century Gothic" panose="020B0502020202020204" pitchFamily="34" charset="0"/>
              </a:rPr>
              <a:t>1.7.3	</a:t>
            </a:r>
            <a:r>
              <a:rPr lang="de-DE" dirty="0">
                <a:latin typeface="Century Gothic" panose="020B0502020202020204" pitchFamily="34" charset="0"/>
              </a:rPr>
              <a:t>Qualitätskontrolle</a:t>
            </a:r>
          </a:p>
          <a:p>
            <a:pPr marL="2724150" lvl="4" indent="-895350">
              <a:spcBef>
                <a:spcPts val="600"/>
              </a:spcBef>
              <a:spcAft>
                <a:spcPts val="600"/>
              </a:spcAft>
              <a:tabLst>
                <a:tab pos="444500" algn="l"/>
              </a:tabLst>
            </a:pPr>
            <a:r>
              <a:rPr lang="de-DE" b="1" dirty="0">
                <a:latin typeface="Century Gothic" panose="020B0502020202020204" pitchFamily="34" charset="0"/>
              </a:rPr>
              <a:t>1.7.4	</a:t>
            </a:r>
            <a:r>
              <a:rPr lang="de-DE" dirty="0">
                <a:latin typeface="Century Gothic" panose="020B0502020202020204" pitchFamily="34" charset="0"/>
              </a:rPr>
              <a:t>Exkurs: Institut der Wirtschaftsprüfer in Deutschland e.V. (IDW)</a:t>
            </a:r>
            <a:endParaRPr lang="de-DE" b="1" dirty="0">
              <a:latin typeface="Century Gothic" panose="020B0502020202020204" pitchFamily="34" charset="0"/>
            </a:endParaRPr>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3" name="Textfeld 4">
            <a:extLst>
              <a:ext uri="{FF2B5EF4-FFF2-40B4-BE49-F238E27FC236}">
                <a16:creationId xmlns:a16="http://schemas.microsoft.com/office/drawing/2014/main" id="{37596520-550F-465A-AC55-277FA8E1F682}"/>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Textfeld 6">
            <a:extLst>
              <a:ext uri="{FF2B5EF4-FFF2-40B4-BE49-F238E27FC236}">
                <a16:creationId xmlns:a16="http://schemas.microsoft.com/office/drawing/2014/main" id="{5A5A9C10-2DC7-4ECC-B38B-87E12B0C56C6}"/>
              </a:ext>
            </a:extLst>
          </p:cNvPr>
          <p:cNvSpPr txBox="1"/>
          <p:nvPr/>
        </p:nvSpPr>
        <p:spPr>
          <a:xfrm>
            <a:off x="11533475" y="5589240"/>
            <a:ext cx="323165" cy="720080"/>
          </a:xfrm>
          <a:prstGeom prst="rect">
            <a:avLst/>
          </a:prstGeom>
          <a:noFill/>
        </p:spPr>
        <p:txBody>
          <a:bodyPr vert="vert270">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
        <p:nvSpPr>
          <p:cNvPr id="9" name="Rectangle 6">
            <a:extLst>
              <a:ext uri="{FF2B5EF4-FFF2-40B4-BE49-F238E27FC236}">
                <a16:creationId xmlns:a16="http://schemas.microsoft.com/office/drawing/2014/main" id="{A9000A1B-CB83-471C-82B7-A2FE73F7F15C}"/>
              </a:ext>
            </a:extLst>
          </p:cNvPr>
          <p:cNvSpPr txBox="1">
            <a:spLocks noChangeArrowheads="1"/>
          </p:cNvSpPr>
          <p:nvPr/>
        </p:nvSpPr>
        <p:spPr bwMode="auto">
          <a:xfrm>
            <a:off x="922104" y="3573016"/>
            <a:ext cx="10931127" cy="2448272"/>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spcBef>
                <a:spcPts val="600"/>
              </a:spcBef>
              <a:spcAft>
                <a:spcPts val="600"/>
              </a:spcAft>
              <a:defRPr/>
            </a:pPr>
            <a:r>
              <a:rPr lang="de-DE" altLang="de-DE" sz="1600" b="1">
                <a:solidFill>
                  <a:srgbClr val="00B0F0"/>
                </a:solidFill>
                <a:latin typeface="Century Gothic" panose="020B0502020202020204" pitchFamily="34" charset="0"/>
              </a:rPr>
              <a:t>1.7.1 Aufgaben der WPK (Auswahl)</a:t>
            </a:r>
            <a:endParaRPr lang="de-DE" altLang="de-DE" sz="500" b="1" u="sng">
              <a:latin typeface="Century Gothic" panose="020B0502020202020204" pitchFamily="34" charset="0"/>
            </a:endParaRPr>
          </a:p>
          <a:p>
            <a:pPr marL="447675" lvl="1" indent="-266700">
              <a:lnSpc>
                <a:spcPct val="100000"/>
              </a:lnSpc>
              <a:spcBef>
                <a:spcPts val="300"/>
              </a:spcBef>
              <a:spcAft>
                <a:spcPts val="600"/>
              </a:spcAft>
              <a:buFont typeface="+mj-lt"/>
              <a:buAutoNum type="alphaLcPeriod"/>
              <a:defRPr/>
            </a:pPr>
            <a:r>
              <a:rPr lang="de-DE" altLang="de-DE" u="sng">
                <a:latin typeface="Century Gothic" panose="020B0502020202020204" pitchFamily="34" charset="0"/>
              </a:rPr>
              <a:t>Berufsaufsicht:</a:t>
            </a:r>
            <a:r>
              <a:rPr lang="de-DE" altLang="de-DE">
                <a:latin typeface="Century Gothic" panose="020B0502020202020204" pitchFamily="34" charset="0"/>
              </a:rPr>
              <a:t> Die WPK hat die beruflichen Belange ihrer Mitglieder zu wahren und die Erfüllung der beruflichen Pflichten zu überwachen und Verstöße zu verfolgen (vgl. § 57 Abs. 1 WPO)</a:t>
            </a:r>
          </a:p>
          <a:p>
            <a:pPr marL="447675" lvl="1" indent="-266700">
              <a:lnSpc>
                <a:spcPct val="100000"/>
              </a:lnSpc>
              <a:spcBef>
                <a:spcPts val="600"/>
              </a:spcBef>
              <a:spcAft>
                <a:spcPts val="600"/>
              </a:spcAft>
              <a:buFont typeface="+mj-lt"/>
              <a:buAutoNum type="alphaLcPeriod"/>
              <a:defRPr/>
            </a:pPr>
            <a:r>
              <a:rPr lang="de-DE">
                <a:latin typeface="Century Gothic" panose="020B0502020202020204" pitchFamily="34" charset="0"/>
              </a:rPr>
              <a:t>Vertretung der </a:t>
            </a:r>
            <a:r>
              <a:rPr lang="de-DE" b="1">
                <a:latin typeface="Century Gothic" panose="020B0502020202020204" pitchFamily="34" charset="0"/>
              </a:rPr>
              <a:t>Belange</a:t>
            </a:r>
            <a:r>
              <a:rPr lang="de-DE">
                <a:latin typeface="Century Gothic" panose="020B0502020202020204" pitchFamily="34" charset="0"/>
              </a:rPr>
              <a:t> </a:t>
            </a:r>
            <a:r>
              <a:rPr lang="de-DE" b="1">
                <a:latin typeface="Century Gothic" panose="020B0502020202020204" pitchFamily="34" charset="0"/>
              </a:rPr>
              <a:t>und</a:t>
            </a:r>
            <a:r>
              <a:rPr lang="de-DE">
                <a:latin typeface="Century Gothic" panose="020B0502020202020204" pitchFamily="34" charset="0"/>
              </a:rPr>
              <a:t> </a:t>
            </a:r>
            <a:r>
              <a:rPr lang="de-DE" b="1">
                <a:latin typeface="Century Gothic" panose="020B0502020202020204" pitchFamily="34" charset="0"/>
              </a:rPr>
              <a:t>Positionen</a:t>
            </a:r>
            <a:r>
              <a:rPr lang="de-DE">
                <a:latin typeface="Century Gothic" panose="020B0502020202020204" pitchFamily="34" charset="0"/>
              </a:rPr>
              <a:t> des Berufsstandes gegenüber der Öffentlichkeit und der Politik</a:t>
            </a:r>
          </a:p>
          <a:p>
            <a:pPr marL="447675" lvl="1" indent="-266700">
              <a:lnSpc>
                <a:spcPct val="100000"/>
              </a:lnSpc>
              <a:spcBef>
                <a:spcPts val="600"/>
              </a:spcBef>
              <a:spcAft>
                <a:spcPts val="600"/>
              </a:spcAft>
              <a:buFont typeface="+mj-lt"/>
              <a:buAutoNum type="alphaLcPeriod"/>
              <a:defRPr/>
            </a:pPr>
            <a:r>
              <a:rPr lang="de-DE">
                <a:latin typeface="Century Gothic" panose="020B0502020202020204" pitchFamily="34" charset="0"/>
              </a:rPr>
              <a:t>Funktion als </a:t>
            </a:r>
            <a:r>
              <a:rPr lang="de-DE" b="1">
                <a:latin typeface="Century Gothic" panose="020B0502020202020204" pitchFamily="34" charset="0"/>
              </a:rPr>
              <a:t>Ansprechpartner</a:t>
            </a:r>
            <a:r>
              <a:rPr lang="de-DE">
                <a:latin typeface="Century Gothic" panose="020B0502020202020204" pitchFamily="34" charset="0"/>
              </a:rPr>
              <a:t> ihrer Mitglieder</a:t>
            </a:r>
          </a:p>
          <a:p>
            <a:pPr marL="447675" lvl="1" indent="-266700">
              <a:lnSpc>
                <a:spcPct val="100000"/>
              </a:lnSpc>
              <a:spcBef>
                <a:spcPts val="600"/>
              </a:spcBef>
              <a:spcAft>
                <a:spcPts val="600"/>
              </a:spcAft>
              <a:buFont typeface="+mj-lt"/>
              <a:buAutoNum type="alphaLcPeriod"/>
              <a:defRPr/>
            </a:pPr>
            <a:r>
              <a:rPr lang="de-DE" u="sng">
                <a:latin typeface="Century Gothic" panose="020B0502020202020204" pitchFamily="34" charset="0"/>
              </a:rPr>
              <a:t>Bestellung</a:t>
            </a:r>
            <a:r>
              <a:rPr lang="de-DE" b="1">
                <a:latin typeface="Century Gothic" panose="020B0502020202020204" pitchFamily="34" charset="0"/>
              </a:rPr>
              <a:t> </a:t>
            </a:r>
            <a:r>
              <a:rPr lang="de-DE">
                <a:latin typeface="Century Gothic" panose="020B0502020202020204" pitchFamily="34" charset="0"/>
              </a:rPr>
              <a:t>von Wirtschaftsprüfern und vereidigten Buchprüfern sowie die </a:t>
            </a:r>
            <a:r>
              <a:rPr lang="de-DE" b="1">
                <a:latin typeface="Century Gothic" panose="020B0502020202020204" pitchFamily="34" charset="0"/>
              </a:rPr>
              <a:t>Anerkennung </a:t>
            </a:r>
            <a:r>
              <a:rPr lang="de-DE">
                <a:latin typeface="Century Gothic" panose="020B0502020202020204" pitchFamily="34" charset="0"/>
              </a:rPr>
              <a:t>von Wirtschaftsprüfungs- und Buchprüfungsgesellschaften wie auch deren Widerruf</a:t>
            </a:r>
            <a:endParaRPr lang="de-DE" altLang="de-DE" sz="1600">
              <a:latin typeface="Century Gothic" panose="020B0502020202020204" pitchFamily="34" charset="0"/>
            </a:endParaRPr>
          </a:p>
          <a:p>
            <a:pPr marL="523875" lvl="1" indent="-342900">
              <a:lnSpc>
                <a:spcPct val="100000"/>
              </a:lnSpc>
              <a:spcBef>
                <a:spcPts val="600"/>
              </a:spcBef>
              <a:spcAft>
                <a:spcPts val="600"/>
              </a:spcAft>
              <a:buFont typeface="Wingdings" pitchFamily="2" charset="2"/>
              <a:buChar char="§"/>
              <a:defRPr/>
            </a:pPr>
            <a:endParaRPr lang="de-DE" altLang="de-DE" sz="1600">
              <a:latin typeface="Century Gothic" panose="020B0502020202020204" pitchFamily="34" charset="0"/>
            </a:endParaRPr>
          </a:p>
          <a:p>
            <a:pPr marL="523875" lvl="1" indent="-342900">
              <a:lnSpc>
                <a:spcPct val="100000"/>
              </a:lnSpc>
              <a:spcBef>
                <a:spcPts val="600"/>
              </a:spcBef>
              <a:spcAft>
                <a:spcPts val="600"/>
              </a:spcAft>
              <a:buFont typeface="Wingdings" pitchFamily="2" charset="2"/>
              <a:buChar char="§"/>
              <a:defRPr/>
            </a:pPr>
            <a:endParaRPr lang="de-DE" altLang="de-DE" sz="1600" dirty="0">
              <a:latin typeface="Century Gothic" panose="020B0502020202020204" pitchFamily="34" charset="0"/>
            </a:endParaRPr>
          </a:p>
        </p:txBody>
      </p:sp>
      <p:sp>
        <p:nvSpPr>
          <p:cNvPr id="11" name="Text Box 6">
            <a:extLst>
              <a:ext uri="{FF2B5EF4-FFF2-40B4-BE49-F238E27FC236}">
                <a16:creationId xmlns:a16="http://schemas.microsoft.com/office/drawing/2014/main" id="{7771AAA1-FBC2-4EA1-9F55-93B2F7C2F223}"/>
              </a:ext>
            </a:extLst>
          </p:cNvPr>
          <p:cNvSpPr txBox="1">
            <a:spLocks noChangeArrowheads="1"/>
          </p:cNvSpPr>
          <p:nvPr/>
        </p:nvSpPr>
        <p:spPr bwMode="auto">
          <a:xfrm>
            <a:off x="695325" y="800893"/>
            <a:ext cx="10931126" cy="2983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Lst>
              <a:defRPr/>
            </a:pPr>
            <a:r>
              <a:rPr lang="de-DE" altLang="de-DE" b="1" kern="0" dirty="0">
                <a:solidFill>
                  <a:srgbClr val="00B0F0"/>
                </a:solidFill>
                <a:latin typeface="Century Gothic" pitchFamily="34" charset="0"/>
              </a:rPr>
              <a:t>1.7 Organisation des Berufsstands</a:t>
            </a:r>
          </a:p>
          <a:p>
            <a:pPr marL="628650" indent="-185738" defTabSz="269875" eaLnBrk="1" hangingPunct="1">
              <a:spcBef>
                <a:spcPct val="50000"/>
              </a:spcBef>
              <a:buFont typeface="Arial" panose="020B0604020202020204" pitchFamily="34" charset="0"/>
              <a:buChar char="•"/>
              <a:defRPr/>
            </a:pPr>
            <a:r>
              <a:rPr lang="de-DE" altLang="de-DE" sz="1600" kern="0" dirty="0">
                <a:latin typeface="Century Gothic" pitchFamily="34" charset="0"/>
              </a:rPr>
              <a:t>Die </a:t>
            </a:r>
            <a:r>
              <a:rPr lang="de-DE" altLang="de-DE" sz="1600" b="1" kern="0" dirty="0">
                <a:latin typeface="Century Gothic" pitchFamily="34" charset="0"/>
              </a:rPr>
              <a:t>Wirtschaftsprüferkammer (WPK) </a:t>
            </a:r>
            <a:r>
              <a:rPr lang="de-DE" altLang="de-DE" sz="1600" kern="0" dirty="0">
                <a:latin typeface="Century Gothic" pitchFamily="34" charset="0"/>
              </a:rPr>
              <a:t>ist</a:t>
            </a:r>
          </a:p>
          <a:p>
            <a:pPr marL="628650" indent="-185738" defTabSz="269875" eaLnBrk="1" hangingPunct="1">
              <a:spcBef>
                <a:spcPct val="50000"/>
              </a:spcBef>
              <a:buFont typeface="Arial" panose="020B0604020202020204" pitchFamily="34" charset="0"/>
              <a:buChar char="•"/>
              <a:defRPr/>
            </a:pPr>
            <a:r>
              <a:rPr lang="de-DE" altLang="de-DE" sz="1600" kern="0" dirty="0">
                <a:latin typeface="Century Gothic" pitchFamily="34" charset="0"/>
              </a:rPr>
              <a:t>eine vom </a:t>
            </a:r>
            <a:r>
              <a:rPr lang="de-DE" altLang="de-DE" sz="1600" b="1" kern="0" dirty="0">
                <a:solidFill>
                  <a:srgbClr val="00B0F0"/>
                </a:solidFill>
                <a:latin typeface="Century Gothic" pitchFamily="34" charset="0"/>
              </a:rPr>
              <a:t>Gesetzgeber</a:t>
            </a:r>
            <a:r>
              <a:rPr lang="de-DE" altLang="de-DE" sz="1600" kern="0" dirty="0">
                <a:latin typeface="Century Gothic" pitchFamily="34" charset="0"/>
              </a:rPr>
              <a:t> im Jahre 1961 errichtete und</a:t>
            </a:r>
          </a:p>
          <a:p>
            <a:pPr marL="628650" indent="-185738" defTabSz="269875" eaLnBrk="1" hangingPunct="1">
              <a:spcBef>
                <a:spcPct val="50000"/>
              </a:spcBef>
              <a:buFont typeface="Arial" panose="020B0604020202020204" pitchFamily="34" charset="0"/>
              <a:buChar char="•"/>
              <a:defRPr/>
            </a:pPr>
            <a:r>
              <a:rPr lang="de-DE" altLang="de-DE" sz="1600" kern="0" dirty="0">
                <a:latin typeface="Century Gothic" pitchFamily="34" charset="0"/>
              </a:rPr>
              <a:t>mit </a:t>
            </a:r>
            <a:r>
              <a:rPr lang="de-DE" altLang="de-DE" sz="1600" b="1" kern="0" dirty="0">
                <a:solidFill>
                  <a:srgbClr val="00B0F0"/>
                </a:solidFill>
                <a:latin typeface="Century Gothic" pitchFamily="34" charset="0"/>
              </a:rPr>
              <a:t>hoheitlichen Aufgaben </a:t>
            </a:r>
            <a:r>
              <a:rPr lang="de-DE" altLang="de-DE" sz="1600" kern="0" dirty="0">
                <a:latin typeface="Century Gothic" pitchFamily="34" charset="0"/>
              </a:rPr>
              <a:t>betraute bundesweite Berufsorganisation (Körperschaft es öffentlichen Rechts), deren</a:t>
            </a:r>
          </a:p>
          <a:p>
            <a:pPr marL="628650" indent="-185738" defTabSz="269875" eaLnBrk="1" hangingPunct="1">
              <a:spcBef>
                <a:spcPct val="50000"/>
              </a:spcBef>
              <a:buFont typeface="Arial" panose="020B0604020202020204" pitchFamily="34" charset="0"/>
              <a:buChar char="•"/>
              <a:defRPr/>
            </a:pPr>
            <a:r>
              <a:rPr lang="de-DE" altLang="de-DE" sz="1600" b="1" kern="0" dirty="0">
                <a:solidFill>
                  <a:srgbClr val="00B0F0"/>
                </a:solidFill>
                <a:latin typeface="Century Gothic" pitchFamily="34" charset="0"/>
              </a:rPr>
              <a:t>Mitglieder</a:t>
            </a:r>
            <a:r>
              <a:rPr lang="de-DE" altLang="de-DE" sz="1600" kern="0" dirty="0">
                <a:latin typeface="Century Gothic" pitchFamily="34" charset="0"/>
              </a:rPr>
              <a:t> </a:t>
            </a:r>
            <a:r>
              <a:rPr lang="de-DE" altLang="de-DE" sz="1600" b="1" kern="0" dirty="0">
                <a:latin typeface="Century Gothic" pitchFamily="34" charset="0"/>
              </a:rPr>
              <a:t>sämtliche Wirtschaftsprüfer, vereidigten Buchprüfer, Wirtschaftsprüfungsgesellschaften </a:t>
            </a:r>
            <a:r>
              <a:rPr lang="de-DE" altLang="de-DE" sz="1600" kern="0" dirty="0">
                <a:latin typeface="Century Gothic" pitchFamily="34" charset="0"/>
              </a:rPr>
              <a:t>und </a:t>
            </a:r>
            <a:r>
              <a:rPr lang="de-DE" altLang="de-DE" sz="1600" b="1" kern="0" dirty="0">
                <a:latin typeface="Century Gothic" pitchFamily="34" charset="0"/>
              </a:rPr>
              <a:t>Buchprüfungsgesellschaften</a:t>
            </a:r>
            <a:r>
              <a:rPr lang="de-DE" altLang="de-DE" sz="1600" kern="0" dirty="0">
                <a:latin typeface="Century Gothic" pitchFamily="34" charset="0"/>
              </a:rPr>
              <a:t> in Deutschland sind.</a:t>
            </a:r>
          </a:p>
        </p:txBody>
      </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3" name="Textfeld 4">
            <a:extLst>
              <a:ext uri="{FF2B5EF4-FFF2-40B4-BE49-F238E27FC236}">
                <a16:creationId xmlns:a16="http://schemas.microsoft.com/office/drawing/2014/main" id="{37596520-550F-465A-AC55-277FA8E1F682}"/>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Textfeld 6">
            <a:extLst>
              <a:ext uri="{FF2B5EF4-FFF2-40B4-BE49-F238E27FC236}">
                <a16:creationId xmlns:a16="http://schemas.microsoft.com/office/drawing/2014/main" id="{BF00DBAF-BA20-447B-8D4E-C41782311236}"/>
              </a:ext>
            </a:extLst>
          </p:cNvPr>
          <p:cNvSpPr txBox="1"/>
          <p:nvPr/>
        </p:nvSpPr>
        <p:spPr>
          <a:xfrm>
            <a:off x="11533475" y="5585107"/>
            <a:ext cx="323165" cy="720080"/>
          </a:xfrm>
          <a:prstGeom prst="rect">
            <a:avLst/>
          </a:prstGeom>
          <a:noFill/>
        </p:spPr>
        <p:txBody>
          <a:bodyPr vert="vert270">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
        <p:nvSpPr>
          <p:cNvPr id="8" name="Rectangle 6">
            <a:extLst>
              <a:ext uri="{FF2B5EF4-FFF2-40B4-BE49-F238E27FC236}">
                <a16:creationId xmlns:a16="http://schemas.microsoft.com/office/drawing/2014/main" id="{08199B07-3BD6-4231-8595-F4709FBABEFB}"/>
              </a:ext>
            </a:extLst>
          </p:cNvPr>
          <p:cNvSpPr txBox="1">
            <a:spLocks noChangeArrowheads="1"/>
          </p:cNvSpPr>
          <p:nvPr/>
        </p:nvSpPr>
        <p:spPr bwMode="auto">
          <a:xfrm>
            <a:off x="925513" y="1196752"/>
            <a:ext cx="10931127" cy="5110163"/>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spcBef>
                <a:spcPts val="600"/>
              </a:spcBef>
              <a:spcAft>
                <a:spcPts val="600"/>
              </a:spcAft>
              <a:defRPr/>
            </a:pPr>
            <a:r>
              <a:rPr lang="de-DE" altLang="de-DE" sz="1600" b="1">
                <a:solidFill>
                  <a:srgbClr val="00B0F0"/>
                </a:solidFill>
                <a:latin typeface="Century Gothic" panose="020B0502020202020204" pitchFamily="34" charset="0"/>
              </a:rPr>
              <a:t>1.7.1 Aufgaben der WPK (Auswahl); Forts.</a:t>
            </a:r>
            <a:endParaRPr lang="de-DE" altLang="de-DE" sz="500" b="1" u="sng">
              <a:latin typeface="Century Gothic" panose="020B0502020202020204" pitchFamily="34" charset="0"/>
            </a:endParaRPr>
          </a:p>
          <a:p>
            <a:pPr marL="523875" lvl="1" indent="-342900">
              <a:lnSpc>
                <a:spcPct val="100000"/>
              </a:lnSpc>
              <a:spcBef>
                <a:spcPts val="600"/>
              </a:spcBef>
              <a:spcAft>
                <a:spcPts val="600"/>
              </a:spcAft>
              <a:buFont typeface="+mj-lt"/>
              <a:buAutoNum type="alphaLcPeriod" startAt="5"/>
              <a:defRPr/>
            </a:pPr>
            <a:r>
              <a:rPr lang="de-DE" u="sng">
                <a:latin typeface="Century Gothic" panose="020B0502020202020204" pitchFamily="34" charset="0"/>
              </a:rPr>
              <a:t>Registrierung</a:t>
            </a:r>
            <a:r>
              <a:rPr lang="de-DE">
                <a:latin typeface="Century Gothic" panose="020B0502020202020204" pitchFamily="34" charset="0"/>
              </a:rPr>
              <a:t> der Anzeige der Tätigkeit als </a:t>
            </a:r>
            <a:r>
              <a:rPr lang="de-DE" b="1">
                <a:latin typeface="Century Gothic" panose="020B0502020202020204" pitchFamily="34" charset="0"/>
              </a:rPr>
              <a:t>gesetzlicher</a:t>
            </a:r>
            <a:r>
              <a:rPr lang="de-DE">
                <a:latin typeface="Century Gothic" panose="020B0502020202020204" pitchFamily="34" charset="0"/>
              </a:rPr>
              <a:t> </a:t>
            </a:r>
            <a:r>
              <a:rPr lang="de-DE" b="1">
                <a:latin typeface="Century Gothic" panose="020B0502020202020204" pitchFamily="34" charset="0"/>
              </a:rPr>
              <a:t>Abschlussprüfer</a:t>
            </a:r>
            <a:r>
              <a:rPr lang="de-DE">
                <a:latin typeface="Century Gothic" panose="020B0502020202020204" pitchFamily="34" charset="0"/>
              </a:rPr>
              <a:t>, die Registrierung von Drittstaatsprüfern und EU/EWR-Abschlussprüfungsgesellschaften,</a:t>
            </a:r>
          </a:p>
          <a:p>
            <a:pPr marL="447675" lvl="1" indent="-266700">
              <a:lnSpc>
                <a:spcPct val="100000"/>
              </a:lnSpc>
              <a:spcBef>
                <a:spcPts val="600"/>
              </a:spcBef>
              <a:spcAft>
                <a:spcPts val="600"/>
              </a:spcAft>
              <a:buFont typeface="+mj-lt"/>
              <a:buAutoNum type="alphaLcPeriod" startAt="5"/>
              <a:defRPr/>
            </a:pPr>
            <a:r>
              <a:rPr lang="de-DE">
                <a:latin typeface="Century Gothic" panose="020B0502020202020204" pitchFamily="34" charset="0"/>
              </a:rPr>
              <a:t>die </a:t>
            </a:r>
            <a:r>
              <a:rPr lang="de-DE" b="1">
                <a:latin typeface="Century Gothic" panose="020B0502020202020204" pitchFamily="34" charset="0"/>
              </a:rPr>
              <a:t>Berufsaufsicht</a:t>
            </a:r>
            <a:r>
              <a:rPr lang="de-DE">
                <a:latin typeface="Century Gothic" panose="020B0502020202020204" pitchFamily="34" charset="0"/>
              </a:rPr>
              <a:t>, ausgenommen der Aufsicht über Prüfungsmandate bei Unternehmen von öffentlichem Interesse (PIE)-Zuständigkeit bei APAS</a:t>
            </a:r>
          </a:p>
          <a:p>
            <a:pPr marL="447675" lvl="1" indent="-266700">
              <a:lnSpc>
                <a:spcPct val="100000"/>
              </a:lnSpc>
              <a:spcBef>
                <a:spcPts val="600"/>
              </a:spcBef>
              <a:spcAft>
                <a:spcPts val="600"/>
              </a:spcAft>
              <a:buFont typeface="+mj-lt"/>
              <a:buAutoNum type="alphaLcPeriod" startAt="5"/>
              <a:defRPr/>
            </a:pPr>
            <a:r>
              <a:rPr lang="de-DE" altLang="de-DE">
                <a:latin typeface="Century Gothic" panose="020B0502020202020204" pitchFamily="34" charset="0"/>
              </a:rPr>
              <a:t>die Durchführung des </a:t>
            </a:r>
            <a:r>
              <a:rPr lang="de-DE" altLang="de-DE" b="1">
                <a:latin typeface="Century Gothic" panose="020B0502020202020204" pitchFamily="34" charset="0"/>
              </a:rPr>
              <a:t>Qualitätskontrollverfahrens</a:t>
            </a:r>
            <a:r>
              <a:rPr lang="de-DE" altLang="de-DE">
                <a:latin typeface="Century Gothic" panose="020B0502020202020204" pitchFamily="34" charset="0"/>
              </a:rPr>
              <a:t> bei Prüferpraxen, soweit nicht Prüfungsmandate von öffentlichem Interesse betroffen sind,</a:t>
            </a:r>
          </a:p>
          <a:p>
            <a:pPr marL="447675" lvl="1" indent="-266700">
              <a:lnSpc>
                <a:spcPct val="100000"/>
              </a:lnSpc>
              <a:spcBef>
                <a:spcPts val="600"/>
              </a:spcBef>
              <a:spcAft>
                <a:spcPts val="600"/>
              </a:spcAft>
              <a:buFont typeface="+mj-lt"/>
              <a:buAutoNum type="alphaLcPeriod" startAt="5"/>
              <a:defRPr/>
            </a:pPr>
            <a:r>
              <a:rPr lang="de-DE" altLang="de-DE">
                <a:latin typeface="Century Gothic" panose="020B0502020202020204" pitchFamily="34" charset="0"/>
              </a:rPr>
              <a:t>die Durchführung des bundeseinheitlichen </a:t>
            </a:r>
            <a:r>
              <a:rPr lang="de-DE" altLang="de-DE" b="1">
                <a:latin typeface="Century Gothic" panose="020B0502020202020204" pitchFamily="34" charset="0"/>
              </a:rPr>
              <a:t>Wirtschaftsprüfungsexamens</a:t>
            </a:r>
            <a:r>
              <a:rPr lang="de-DE" altLang="de-DE">
                <a:latin typeface="Century Gothic" panose="020B0502020202020204" pitchFamily="34" charset="0"/>
              </a:rPr>
              <a:t> sowie</a:t>
            </a:r>
          </a:p>
          <a:p>
            <a:pPr marL="447675" lvl="1" indent="-266700">
              <a:lnSpc>
                <a:spcPct val="100000"/>
              </a:lnSpc>
              <a:spcBef>
                <a:spcPts val="600"/>
              </a:spcBef>
              <a:spcAft>
                <a:spcPts val="600"/>
              </a:spcAft>
              <a:buFont typeface="+mj-lt"/>
              <a:buAutoNum type="alphaLcPeriod" startAt="5"/>
              <a:defRPr/>
            </a:pPr>
            <a:r>
              <a:rPr lang="de-DE" altLang="de-DE">
                <a:latin typeface="Century Gothic" panose="020B0502020202020204" pitchFamily="34" charset="0"/>
              </a:rPr>
              <a:t>der Erlass von Regelungen zur Berufsausübung in Form von </a:t>
            </a:r>
            <a:r>
              <a:rPr lang="de-DE" altLang="de-DE" b="1">
                <a:latin typeface="Century Gothic" panose="020B0502020202020204" pitchFamily="34" charset="0"/>
              </a:rPr>
              <a:t>Satzungen</a:t>
            </a:r>
            <a:r>
              <a:rPr lang="de-DE" altLang="de-DE">
                <a:latin typeface="Century Gothic" panose="020B0502020202020204" pitchFamily="34" charset="0"/>
              </a:rPr>
              <a:t>.</a:t>
            </a:r>
          </a:p>
          <a:p>
            <a:pPr marL="447675" lvl="1" indent="-266700">
              <a:lnSpc>
                <a:spcPct val="100000"/>
              </a:lnSpc>
              <a:spcBef>
                <a:spcPts val="600"/>
              </a:spcBef>
              <a:spcAft>
                <a:spcPts val="600"/>
              </a:spcAft>
              <a:buFont typeface="+mj-lt"/>
              <a:buAutoNum type="alphaLcPeriod" startAt="5"/>
              <a:defRPr/>
            </a:pPr>
            <a:r>
              <a:rPr lang="de-DE" altLang="de-DE">
                <a:latin typeface="Century Gothic" panose="020B0502020202020204" pitchFamily="34" charset="0"/>
              </a:rPr>
              <a:t>Aufsicht über die Prüfer für Qualitätskontrolle</a:t>
            </a:r>
            <a:endParaRPr lang="de-DE" sz="1600">
              <a:latin typeface="Century Gothic" panose="020B0502020202020204" pitchFamily="34" charset="0"/>
            </a:endParaRPr>
          </a:p>
          <a:p>
            <a:pPr marL="523875" lvl="1" indent="-342900">
              <a:lnSpc>
                <a:spcPct val="100000"/>
              </a:lnSpc>
              <a:spcBef>
                <a:spcPts val="600"/>
              </a:spcBef>
              <a:spcAft>
                <a:spcPts val="600"/>
              </a:spcAft>
              <a:buFont typeface="Wingdings" pitchFamily="2" charset="2"/>
              <a:buChar char="§"/>
              <a:defRPr/>
            </a:pPr>
            <a:endParaRPr lang="de-DE" altLang="de-DE" sz="1600">
              <a:latin typeface="Century Gothic" panose="020B0502020202020204" pitchFamily="34" charset="0"/>
            </a:endParaRPr>
          </a:p>
          <a:p>
            <a:pPr marL="523875" lvl="1" indent="-342900">
              <a:lnSpc>
                <a:spcPct val="100000"/>
              </a:lnSpc>
              <a:spcBef>
                <a:spcPts val="600"/>
              </a:spcBef>
              <a:spcAft>
                <a:spcPts val="600"/>
              </a:spcAft>
              <a:buFont typeface="Wingdings" pitchFamily="2" charset="2"/>
              <a:buChar char="§"/>
              <a:defRPr/>
            </a:pPr>
            <a:endParaRPr lang="de-DE" altLang="de-DE" sz="1600">
              <a:latin typeface="Century Gothic" panose="020B0502020202020204" pitchFamily="34" charset="0"/>
            </a:endParaRPr>
          </a:p>
          <a:p>
            <a:pPr marL="523875" lvl="1" indent="-342900">
              <a:lnSpc>
                <a:spcPct val="100000"/>
              </a:lnSpc>
              <a:spcBef>
                <a:spcPts val="600"/>
              </a:spcBef>
              <a:spcAft>
                <a:spcPts val="600"/>
              </a:spcAft>
              <a:buFont typeface="Wingdings" pitchFamily="2" charset="2"/>
              <a:buChar char="§"/>
              <a:defRPr/>
            </a:pPr>
            <a:endParaRPr lang="de-DE" altLang="de-DE" sz="1600" dirty="0">
              <a:latin typeface="Century Gothic" panose="020B0502020202020204" pitchFamily="34" charset="0"/>
            </a:endParaRPr>
          </a:p>
        </p:txBody>
      </p:sp>
    </p:spTree>
    <p:extLst>
      <p:ext uri="{BB962C8B-B14F-4D97-AF65-F5344CB8AC3E}">
        <p14:creationId xmlns:p14="http://schemas.microsoft.com/office/powerpoint/2010/main" val="990340147"/>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 Box 6">
            <a:extLst>
              <a:ext uri="{FF2B5EF4-FFF2-40B4-BE49-F238E27FC236}">
                <a16:creationId xmlns:a16="http://schemas.microsoft.com/office/drawing/2014/main" id="{505A50B9-FC8D-4560-8418-E0FF16B14B9C}"/>
              </a:ext>
            </a:extLst>
          </p:cNvPr>
          <p:cNvSpPr txBox="1">
            <a:spLocks noChangeArrowheads="1"/>
          </p:cNvSpPr>
          <p:nvPr/>
        </p:nvSpPr>
        <p:spPr bwMode="auto">
          <a:xfrm>
            <a:off x="925513" y="1052513"/>
            <a:ext cx="1093112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70000" indent="-270000" defTabSz="270000" eaLnBrk="1" hangingPunct="1">
              <a:spcBef>
                <a:spcPct val="50000"/>
              </a:spcBef>
              <a:tabLst>
                <a:tab pos="270000" algn="l"/>
              </a:tabLst>
              <a:defRPr/>
            </a:pPr>
            <a:r>
              <a:rPr lang="de-DE" altLang="de-DE" sz="1600" b="1" kern="0" dirty="0">
                <a:solidFill>
                  <a:srgbClr val="00B0F0"/>
                </a:solidFill>
                <a:latin typeface="Century Gothic" pitchFamily="34" charset="0"/>
              </a:rPr>
              <a:t>1.7.2 Die Berufsaufsicht in Deutschland - Übersicht</a:t>
            </a:r>
          </a:p>
        </p:txBody>
      </p:sp>
      <p:sp>
        <p:nvSpPr>
          <p:cNvPr id="126981" name="Textfeld 4">
            <a:extLst>
              <a:ext uri="{FF2B5EF4-FFF2-40B4-BE49-F238E27FC236}">
                <a16:creationId xmlns:a16="http://schemas.microsoft.com/office/drawing/2014/main" id="{1422C144-7E71-4497-AA99-5316081C19DB}"/>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12" name="Textfeld 11">
            <a:extLst>
              <a:ext uri="{FF2B5EF4-FFF2-40B4-BE49-F238E27FC236}">
                <a16:creationId xmlns:a16="http://schemas.microsoft.com/office/drawing/2014/main" id="{2401A687-A7F8-490F-8231-10CA15E3D4C0}"/>
              </a:ext>
            </a:extLst>
          </p:cNvPr>
          <p:cNvSpPr txBox="1"/>
          <p:nvPr/>
        </p:nvSpPr>
        <p:spPr>
          <a:xfrm>
            <a:off x="11533475" y="5585107"/>
            <a:ext cx="323165" cy="720080"/>
          </a:xfrm>
          <a:prstGeom prst="rect">
            <a:avLst/>
          </a:prstGeom>
          <a:noFill/>
        </p:spPr>
        <p:txBody>
          <a:bodyPr vert="vert270">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
        <p:nvSpPr>
          <p:cNvPr id="4" name="Rechteck: abgerundete Ecken 3">
            <a:extLst>
              <a:ext uri="{FF2B5EF4-FFF2-40B4-BE49-F238E27FC236}">
                <a16:creationId xmlns:a16="http://schemas.microsoft.com/office/drawing/2014/main" id="{5F65B2F5-9F0A-451F-B969-FCC811D00281}"/>
              </a:ext>
            </a:extLst>
          </p:cNvPr>
          <p:cNvSpPr/>
          <p:nvPr/>
        </p:nvSpPr>
        <p:spPr bwMode="auto">
          <a:xfrm>
            <a:off x="1922416" y="1484784"/>
            <a:ext cx="8280000" cy="288000"/>
          </a:xfrm>
          <a:prstGeom prst="roundRect">
            <a:avLst/>
          </a:prstGeom>
          <a:solidFill>
            <a:srgbClr val="CCECFF"/>
          </a:solidFill>
          <a:ln w="9525">
            <a:noFill/>
            <a:miter lim="800000"/>
            <a:headEnd/>
            <a:tailEnd/>
          </a:ln>
          <a:effectLst/>
          <a:extLst/>
        </p:spPr>
        <p:txBody>
          <a:bodyPr wrap="none" rtlCol="0" anchor="ctr"/>
          <a:lstStyle/>
          <a:p>
            <a:pPr algn="ctr" eaLnBrk="1" hangingPunct="1">
              <a:lnSpc>
                <a:spcPct val="100000"/>
              </a:lnSpc>
              <a:spcBef>
                <a:spcPct val="0"/>
              </a:spcBef>
              <a:buFontTx/>
              <a:buNone/>
            </a:pPr>
            <a:r>
              <a:rPr lang="de-DE" sz="1300" b="1" dirty="0">
                <a:latin typeface="Century Gothic" panose="020B0502020202020204" pitchFamily="34" charset="0"/>
              </a:rPr>
              <a:t>Öffentlichkeit und Staat</a:t>
            </a:r>
          </a:p>
        </p:txBody>
      </p:sp>
      <p:sp>
        <p:nvSpPr>
          <p:cNvPr id="13" name="Rechteck: abgerundete Ecken 12">
            <a:extLst>
              <a:ext uri="{FF2B5EF4-FFF2-40B4-BE49-F238E27FC236}">
                <a16:creationId xmlns:a16="http://schemas.microsoft.com/office/drawing/2014/main" id="{1F27A4FD-06BD-4B44-9F9B-A64B8121F5D7}"/>
              </a:ext>
            </a:extLst>
          </p:cNvPr>
          <p:cNvSpPr/>
          <p:nvPr/>
        </p:nvSpPr>
        <p:spPr bwMode="auto">
          <a:xfrm>
            <a:off x="1922416" y="2132857"/>
            <a:ext cx="8279040" cy="288000"/>
          </a:xfrm>
          <a:prstGeom prst="roundRect">
            <a:avLst/>
          </a:prstGeom>
          <a:solidFill>
            <a:srgbClr val="CCECFF"/>
          </a:solidFill>
          <a:ln w="9525">
            <a:noFill/>
            <a:miter lim="800000"/>
            <a:headEnd/>
            <a:tailEnd/>
          </a:ln>
          <a:effectLst/>
          <a:extLst/>
        </p:spPr>
        <p:txBody>
          <a:bodyPr wrap="none" rtlCol="0" anchor="ctr"/>
          <a:lstStyle/>
          <a:p>
            <a:pPr algn="ctr" eaLnBrk="1" hangingPunct="1">
              <a:lnSpc>
                <a:spcPct val="100000"/>
              </a:lnSpc>
              <a:spcBef>
                <a:spcPct val="0"/>
              </a:spcBef>
              <a:buFontTx/>
              <a:buNone/>
            </a:pPr>
            <a:r>
              <a:rPr lang="de-DE" sz="1300" b="1" dirty="0">
                <a:latin typeface="Century Gothic" panose="020B0502020202020204" pitchFamily="34" charset="0"/>
              </a:rPr>
              <a:t>Bundesministerium für Wirtschaft und Energie (</a:t>
            </a:r>
            <a:r>
              <a:rPr lang="de-DE" sz="1300" b="1" dirty="0" err="1">
                <a:latin typeface="Century Gothic" panose="020B0502020202020204" pitchFamily="34" charset="0"/>
              </a:rPr>
              <a:t>BMWi</a:t>
            </a:r>
            <a:r>
              <a:rPr lang="de-DE" sz="1300" b="1" dirty="0">
                <a:latin typeface="Century Gothic" panose="020B0502020202020204" pitchFamily="34" charset="0"/>
              </a:rPr>
              <a:t>)</a:t>
            </a:r>
          </a:p>
        </p:txBody>
      </p:sp>
      <p:sp>
        <p:nvSpPr>
          <p:cNvPr id="14" name="Rechteck: abgerundete Ecken 13">
            <a:extLst>
              <a:ext uri="{FF2B5EF4-FFF2-40B4-BE49-F238E27FC236}">
                <a16:creationId xmlns:a16="http://schemas.microsoft.com/office/drawing/2014/main" id="{54450612-97CC-4F74-ACEB-B5B415164679}"/>
              </a:ext>
            </a:extLst>
          </p:cNvPr>
          <p:cNvSpPr/>
          <p:nvPr/>
        </p:nvSpPr>
        <p:spPr bwMode="auto">
          <a:xfrm>
            <a:off x="1920496" y="2780929"/>
            <a:ext cx="8280000" cy="288000"/>
          </a:xfrm>
          <a:prstGeom prst="roundRect">
            <a:avLst/>
          </a:prstGeom>
          <a:solidFill>
            <a:srgbClr val="CCECFF"/>
          </a:solidFill>
          <a:ln w="9525">
            <a:noFill/>
            <a:miter lim="800000"/>
            <a:headEnd/>
            <a:tailEnd/>
          </a:ln>
          <a:effectLst/>
          <a:extLst/>
        </p:spPr>
        <p:txBody>
          <a:bodyPr wrap="none" rtlCol="0" anchor="ctr"/>
          <a:lstStyle/>
          <a:p>
            <a:pPr algn="ctr" eaLnBrk="1" hangingPunct="1">
              <a:lnSpc>
                <a:spcPct val="100000"/>
              </a:lnSpc>
              <a:spcBef>
                <a:spcPct val="0"/>
              </a:spcBef>
              <a:buFontTx/>
              <a:buNone/>
            </a:pPr>
            <a:r>
              <a:rPr lang="de-DE" sz="1300" b="1" dirty="0">
                <a:latin typeface="Century Gothic" panose="020B0502020202020204" pitchFamily="34" charset="0"/>
              </a:rPr>
              <a:t>Bundesministerium für Wirtschaft und Ausfuhrkontrolle (BAFA)</a:t>
            </a:r>
          </a:p>
        </p:txBody>
      </p:sp>
      <p:sp>
        <p:nvSpPr>
          <p:cNvPr id="15" name="Rechteck: abgerundete Ecken 14">
            <a:extLst>
              <a:ext uri="{FF2B5EF4-FFF2-40B4-BE49-F238E27FC236}">
                <a16:creationId xmlns:a16="http://schemas.microsoft.com/office/drawing/2014/main" id="{095DAF3C-6DC3-4AC8-985A-C388D5AA0E51}"/>
              </a:ext>
            </a:extLst>
          </p:cNvPr>
          <p:cNvSpPr/>
          <p:nvPr/>
        </p:nvSpPr>
        <p:spPr bwMode="auto">
          <a:xfrm>
            <a:off x="1919536" y="3429000"/>
            <a:ext cx="8280000" cy="468000"/>
          </a:xfrm>
          <a:prstGeom prst="roundRect">
            <a:avLst/>
          </a:prstGeom>
          <a:solidFill>
            <a:srgbClr val="CCECFF"/>
          </a:solidFill>
          <a:ln w="9525">
            <a:noFill/>
            <a:miter lim="800000"/>
            <a:headEnd/>
            <a:tailEnd/>
          </a:ln>
          <a:effectLst/>
          <a:extLst/>
        </p:spPr>
        <p:txBody>
          <a:bodyPr wrap="none" rtlCol="0" anchor="ctr"/>
          <a:lstStyle/>
          <a:p>
            <a:pPr algn="ctr" eaLnBrk="1" hangingPunct="1">
              <a:lnSpc>
                <a:spcPct val="100000"/>
              </a:lnSpc>
              <a:spcBef>
                <a:spcPct val="0"/>
              </a:spcBef>
              <a:buFontTx/>
              <a:buNone/>
            </a:pPr>
            <a:r>
              <a:rPr lang="de-DE" sz="1300" b="1" dirty="0">
                <a:latin typeface="Century Gothic" panose="020B0502020202020204" pitchFamily="34" charset="0"/>
              </a:rPr>
              <a:t>Abschlussprüferaufsichtsstelle (APAS)</a:t>
            </a:r>
          </a:p>
          <a:p>
            <a:pPr algn="ctr" eaLnBrk="1" hangingPunct="1">
              <a:lnSpc>
                <a:spcPct val="100000"/>
              </a:lnSpc>
              <a:spcBef>
                <a:spcPct val="0"/>
              </a:spcBef>
              <a:buFontTx/>
              <a:buNone/>
            </a:pPr>
            <a:r>
              <a:rPr lang="de-DE" sz="1300" b="1" dirty="0">
                <a:latin typeface="Century Gothic" panose="020B0502020202020204" pitchFamily="34" charset="0"/>
              </a:rPr>
              <a:t>Inspektionen /Qualitätskontrolle			Berufsaufsicht/Marktbeobachtung</a:t>
            </a:r>
          </a:p>
        </p:txBody>
      </p:sp>
      <p:sp>
        <p:nvSpPr>
          <p:cNvPr id="16" name="Rechteck: abgerundete Ecken 15">
            <a:extLst>
              <a:ext uri="{FF2B5EF4-FFF2-40B4-BE49-F238E27FC236}">
                <a16:creationId xmlns:a16="http://schemas.microsoft.com/office/drawing/2014/main" id="{7CEBDBEC-BF03-48D6-AD41-3C0674FAD183}"/>
              </a:ext>
            </a:extLst>
          </p:cNvPr>
          <p:cNvSpPr/>
          <p:nvPr/>
        </p:nvSpPr>
        <p:spPr bwMode="auto">
          <a:xfrm>
            <a:off x="1360687" y="4483564"/>
            <a:ext cx="2359049" cy="961660"/>
          </a:xfrm>
          <a:prstGeom prst="roundRect">
            <a:avLst/>
          </a:prstGeom>
          <a:solidFill>
            <a:schemeClr val="bg1">
              <a:lumMod val="85000"/>
            </a:schemeClr>
          </a:solidFill>
          <a:ln w="9525">
            <a:noFill/>
            <a:miter lim="800000"/>
            <a:headEnd/>
            <a:tailEnd/>
          </a:ln>
          <a:effectLst/>
          <a:extLst/>
        </p:spPr>
        <p:txBody>
          <a:bodyPr wrap="none" rtlCol="0" anchor="ctr"/>
          <a:lstStyle/>
          <a:p>
            <a:pPr algn="ctr" eaLnBrk="1" hangingPunct="1">
              <a:lnSpc>
                <a:spcPct val="100000"/>
              </a:lnSpc>
              <a:spcBef>
                <a:spcPct val="0"/>
              </a:spcBef>
              <a:buFontTx/>
              <a:buNone/>
            </a:pPr>
            <a:r>
              <a:rPr lang="de-DE" sz="1300" b="1" dirty="0">
                <a:latin typeface="Century Gothic" panose="020B0502020202020204" pitchFamily="34" charset="0"/>
              </a:rPr>
              <a:t>WPK</a:t>
            </a:r>
          </a:p>
          <a:p>
            <a:pPr marL="442913" indent="-266700" eaLnBrk="1" hangingPunct="1">
              <a:lnSpc>
                <a:spcPct val="100000"/>
              </a:lnSpc>
              <a:spcBef>
                <a:spcPts val="600"/>
              </a:spcBef>
              <a:buFont typeface="Arial" panose="020B0604020202020204" pitchFamily="34" charset="0"/>
              <a:buChar char="•"/>
            </a:pPr>
            <a:r>
              <a:rPr lang="de-DE" sz="1300" dirty="0">
                <a:latin typeface="Century Gothic" panose="020B0502020202020204" pitchFamily="34" charset="0"/>
              </a:rPr>
              <a:t>Qualitätskontrolle</a:t>
            </a:r>
          </a:p>
          <a:p>
            <a:pPr marL="442913" indent="-266700" eaLnBrk="1" hangingPunct="1">
              <a:lnSpc>
                <a:spcPct val="100000"/>
              </a:lnSpc>
              <a:spcBef>
                <a:spcPts val="600"/>
              </a:spcBef>
              <a:buFont typeface="Arial" panose="020B0604020202020204" pitchFamily="34" charset="0"/>
              <a:buChar char="•"/>
            </a:pPr>
            <a:r>
              <a:rPr lang="de-DE" sz="1300" dirty="0">
                <a:latin typeface="Century Gothic" panose="020B0502020202020204" pitchFamily="34" charset="0"/>
              </a:rPr>
              <a:t>Berufsaufsicht</a:t>
            </a:r>
          </a:p>
        </p:txBody>
      </p:sp>
      <p:sp>
        <p:nvSpPr>
          <p:cNvPr id="17" name="Rechteck: abgerundete Ecken 16">
            <a:extLst>
              <a:ext uri="{FF2B5EF4-FFF2-40B4-BE49-F238E27FC236}">
                <a16:creationId xmlns:a16="http://schemas.microsoft.com/office/drawing/2014/main" id="{154F1483-FC6D-434A-9C8E-19722C0F2781}"/>
              </a:ext>
            </a:extLst>
          </p:cNvPr>
          <p:cNvSpPr/>
          <p:nvPr/>
        </p:nvSpPr>
        <p:spPr bwMode="auto">
          <a:xfrm>
            <a:off x="5635005" y="4481968"/>
            <a:ext cx="5213523" cy="1755344"/>
          </a:xfrm>
          <a:prstGeom prst="roundRect">
            <a:avLst/>
          </a:prstGeom>
          <a:solidFill>
            <a:schemeClr val="bg1">
              <a:lumMod val="85000"/>
            </a:schemeClr>
          </a:solidFill>
          <a:ln w="9525">
            <a:noFill/>
            <a:miter lim="800000"/>
            <a:headEnd/>
            <a:tailEnd/>
          </a:ln>
          <a:effectLst/>
          <a:extLst/>
        </p:spPr>
        <p:txBody>
          <a:bodyPr wrap="none" rtlCol="0" anchor="ctr"/>
          <a:lstStyle/>
          <a:p>
            <a:pPr algn="ctr" eaLnBrk="1" hangingPunct="1">
              <a:lnSpc>
                <a:spcPct val="100000"/>
              </a:lnSpc>
              <a:spcBef>
                <a:spcPct val="0"/>
              </a:spcBef>
              <a:buFontTx/>
              <a:buNone/>
            </a:pPr>
            <a:r>
              <a:rPr lang="de-DE" sz="1300" b="1" dirty="0">
                <a:latin typeface="Century Gothic" panose="020B0502020202020204" pitchFamily="34" charset="0"/>
              </a:rPr>
              <a:t>Inspektionen</a:t>
            </a:r>
          </a:p>
          <a:p>
            <a:pPr marL="268288" indent="-268288" eaLnBrk="1" hangingPunct="1">
              <a:lnSpc>
                <a:spcPct val="100000"/>
              </a:lnSpc>
              <a:spcBef>
                <a:spcPts val="600"/>
              </a:spcBef>
              <a:buFont typeface="Arial" panose="020B0604020202020204" pitchFamily="34" charset="0"/>
              <a:buChar char="•"/>
            </a:pPr>
            <a:r>
              <a:rPr lang="de-DE" sz="1300" dirty="0">
                <a:latin typeface="Century Gothic" panose="020B0502020202020204" pitchFamily="34" charset="0"/>
              </a:rPr>
              <a:t>Organisation und Durchführung bei</a:t>
            </a:r>
          </a:p>
          <a:p>
            <a:pPr marL="534988" indent="-266700" eaLnBrk="1" hangingPunct="1">
              <a:lnSpc>
                <a:spcPct val="100000"/>
              </a:lnSpc>
              <a:spcBef>
                <a:spcPts val="600"/>
              </a:spcBef>
              <a:buFont typeface="Symbol" panose="05050102010706020507" pitchFamily="18" charset="2"/>
              <a:buChar char="-"/>
            </a:pPr>
            <a:r>
              <a:rPr lang="de-DE" sz="1300" dirty="0">
                <a:latin typeface="Century Gothic" panose="020B0502020202020204" pitchFamily="34" charset="0"/>
              </a:rPr>
              <a:t>Berufsangehörigen und</a:t>
            </a:r>
          </a:p>
          <a:p>
            <a:pPr marL="534988" indent="-266700" eaLnBrk="1" hangingPunct="1">
              <a:lnSpc>
                <a:spcPct val="100000"/>
              </a:lnSpc>
              <a:spcBef>
                <a:spcPts val="600"/>
              </a:spcBef>
              <a:buFont typeface="Symbol" panose="05050102010706020507" pitchFamily="18" charset="2"/>
              <a:buChar char="-"/>
            </a:pPr>
            <a:r>
              <a:rPr lang="de-DE" sz="1300" dirty="0">
                <a:latin typeface="Century Gothic" panose="020B0502020202020204" pitchFamily="34" charset="0"/>
              </a:rPr>
              <a:t>WP Gesellschaften</a:t>
            </a:r>
          </a:p>
          <a:p>
            <a:pPr marL="268288" indent="-268288" eaLnBrk="1" hangingPunct="1">
              <a:lnSpc>
                <a:spcPct val="100000"/>
              </a:lnSpc>
              <a:spcBef>
                <a:spcPts val="600"/>
              </a:spcBef>
              <a:buFont typeface="Wingdings" panose="05000000000000000000" pitchFamily="2" charset="2"/>
              <a:buChar char="Ø"/>
            </a:pPr>
            <a:r>
              <a:rPr lang="de-DE" sz="1300" dirty="0">
                <a:latin typeface="Century Gothic" panose="020B0502020202020204" pitchFamily="34" charset="0"/>
              </a:rPr>
              <a:t>Gesetzliche Abschlussprüfungen bei Unternehmen</a:t>
            </a:r>
          </a:p>
          <a:p>
            <a:pPr marL="268288" indent="-268288" eaLnBrk="1" hangingPunct="1">
              <a:lnSpc>
                <a:spcPct val="100000"/>
              </a:lnSpc>
              <a:spcBef>
                <a:spcPts val="600"/>
              </a:spcBef>
              <a:buFont typeface="Wingdings" panose="05000000000000000000" pitchFamily="2" charset="2"/>
              <a:buChar char="Ø"/>
            </a:pPr>
            <a:r>
              <a:rPr lang="de-DE" sz="1300" dirty="0">
                <a:latin typeface="Century Gothic" panose="020B0502020202020204" pitchFamily="34" charset="0"/>
              </a:rPr>
              <a:t>Von öffentlichem Interesse (nach § 319a Abs. 1 S. 1 HGB)</a:t>
            </a:r>
          </a:p>
        </p:txBody>
      </p:sp>
      <p:sp>
        <p:nvSpPr>
          <p:cNvPr id="5" name="Textfeld 4">
            <a:extLst>
              <a:ext uri="{FF2B5EF4-FFF2-40B4-BE49-F238E27FC236}">
                <a16:creationId xmlns:a16="http://schemas.microsoft.com/office/drawing/2014/main" id="{E8E5F713-7C91-4A08-9151-2D395448E6CC}"/>
              </a:ext>
            </a:extLst>
          </p:cNvPr>
          <p:cNvSpPr txBox="1"/>
          <p:nvPr/>
        </p:nvSpPr>
        <p:spPr>
          <a:xfrm>
            <a:off x="6168008" y="1815127"/>
            <a:ext cx="4896544" cy="276999"/>
          </a:xfrm>
          <a:prstGeom prst="rect">
            <a:avLst/>
          </a:prstGeom>
          <a:noFill/>
        </p:spPr>
        <p:txBody>
          <a:bodyPr wrap="square" rtlCol="0">
            <a:spAutoFit/>
          </a:bodyPr>
          <a:lstStyle/>
          <a:p>
            <a:r>
              <a:rPr lang="de-DE" sz="1200" dirty="0">
                <a:latin typeface="Century Gothic" panose="020B0502020202020204" pitchFamily="34" charset="0"/>
              </a:rPr>
              <a:t>Ansprüche und Erwartungen an Wirtschaftsprüfer</a:t>
            </a:r>
          </a:p>
        </p:txBody>
      </p:sp>
      <p:sp>
        <p:nvSpPr>
          <p:cNvPr id="19" name="Textfeld 18">
            <a:extLst>
              <a:ext uri="{FF2B5EF4-FFF2-40B4-BE49-F238E27FC236}">
                <a16:creationId xmlns:a16="http://schemas.microsoft.com/office/drawing/2014/main" id="{BE618875-0914-4172-9939-3D7F5CAACF72}"/>
              </a:ext>
            </a:extLst>
          </p:cNvPr>
          <p:cNvSpPr txBox="1"/>
          <p:nvPr/>
        </p:nvSpPr>
        <p:spPr>
          <a:xfrm>
            <a:off x="6202210" y="2457105"/>
            <a:ext cx="2774110" cy="276999"/>
          </a:xfrm>
          <a:prstGeom prst="rect">
            <a:avLst/>
          </a:prstGeom>
          <a:noFill/>
        </p:spPr>
        <p:txBody>
          <a:bodyPr wrap="square" rtlCol="0">
            <a:spAutoFit/>
          </a:bodyPr>
          <a:lstStyle/>
          <a:p>
            <a:r>
              <a:rPr lang="de-DE" sz="1200" dirty="0">
                <a:latin typeface="Century Gothic" panose="020B0502020202020204" pitchFamily="34" charset="0"/>
              </a:rPr>
              <a:t>Bundebehörde (Rechtsaufsicht)</a:t>
            </a:r>
          </a:p>
        </p:txBody>
      </p:sp>
      <p:sp>
        <p:nvSpPr>
          <p:cNvPr id="20" name="Textfeld 19">
            <a:extLst>
              <a:ext uri="{FF2B5EF4-FFF2-40B4-BE49-F238E27FC236}">
                <a16:creationId xmlns:a16="http://schemas.microsoft.com/office/drawing/2014/main" id="{04EB5A4B-C6B1-4325-B791-F5C72D8336DB}"/>
              </a:ext>
            </a:extLst>
          </p:cNvPr>
          <p:cNvSpPr txBox="1"/>
          <p:nvPr/>
        </p:nvSpPr>
        <p:spPr>
          <a:xfrm>
            <a:off x="6202210" y="3116050"/>
            <a:ext cx="2774110" cy="276999"/>
          </a:xfrm>
          <a:prstGeom prst="rect">
            <a:avLst/>
          </a:prstGeom>
          <a:noFill/>
        </p:spPr>
        <p:txBody>
          <a:bodyPr wrap="square" rtlCol="0">
            <a:spAutoFit/>
          </a:bodyPr>
          <a:lstStyle/>
          <a:p>
            <a:r>
              <a:rPr lang="de-DE" sz="1200" dirty="0">
                <a:latin typeface="Century Gothic" panose="020B0502020202020204" pitchFamily="34" charset="0"/>
              </a:rPr>
              <a:t>Abteilung</a:t>
            </a:r>
          </a:p>
        </p:txBody>
      </p:sp>
      <p:cxnSp>
        <p:nvCxnSpPr>
          <p:cNvPr id="22" name="Gerade Verbindung mit Pfeil 21">
            <a:extLst>
              <a:ext uri="{FF2B5EF4-FFF2-40B4-BE49-F238E27FC236}">
                <a16:creationId xmlns:a16="http://schemas.microsoft.com/office/drawing/2014/main" id="{21E79FB6-B480-44DD-A80A-A525430B3B20}"/>
              </a:ext>
            </a:extLst>
          </p:cNvPr>
          <p:cNvCxnSpPr>
            <a:cxnSpLocks/>
          </p:cNvCxnSpPr>
          <p:nvPr/>
        </p:nvCxnSpPr>
        <p:spPr>
          <a:xfrm>
            <a:off x="6026872" y="1821139"/>
            <a:ext cx="480" cy="288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Gerade Verbindung mit Pfeil 24">
            <a:extLst>
              <a:ext uri="{FF2B5EF4-FFF2-40B4-BE49-F238E27FC236}">
                <a16:creationId xmlns:a16="http://schemas.microsoft.com/office/drawing/2014/main" id="{7898D2C7-4F22-4FED-AD35-181ABA05BF85}"/>
              </a:ext>
            </a:extLst>
          </p:cNvPr>
          <p:cNvCxnSpPr>
            <a:cxnSpLocks/>
          </p:cNvCxnSpPr>
          <p:nvPr/>
        </p:nvCxnSpPr>
        <p:spPr>
          <a:xfrm>
            <a:off x="6018488" y="2468621"/>
            <a:ext cx="480" cy="288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Gerade Verbindung mit Pfeil 25">
            <a:extLst>
              <a:ext uri="{FF2B5EF4-FFF2-40B4-BE49-F238E27FC236}">
                <a16:creationId xmlns:a16="http://schemas.microsoft.com/office/drawing/2014/main" id="{ABD1ACE8-72D4-4115-9F28-2A8B90001A70}"/>
              </a:ext>
            </a:extLst>
          </p:cNvPr>
          <p:cNvCxnSpPr>
            <a:cxnSpLocks/>
          </p:cNvCxnSpPr>
          <p:nvPr/>
        </p:nvCxnSpPr>
        <p:spPr>
          <a:xfrm>
            <a:off x="6022324" y="3115754"/>
            <a:ext cx="480" cy="288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Gerade Verbindung mit Pfeil 26">
            <a:extLst>
              <a:ext uri="{FF2B5EF4-FFF2-40B4-BE49-F238E27FC236}">
                <a16:creationId xmlns:a16="http://schemas.microsoft.com/office/drawing/2014/main" id="{CFAB9DB8-F8E0-4323-AC5B-C6AD81D2F093}"/>
              </a:ext>
            </a:extLst>
          </p:cNvPr>
          <p:cNvCxnSpPr>
            <a:cxnSpLocks/>
          </p:cNvCxnSpPr>
          <p:nvPr/>
        </p:nvCxnSpPr>
        <p:spPr>
          <a:xfrm>
            <a:off x="9696400" y="4045482"/>
            <a:ext cx="0" cy="3705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Gerade Verbindung mit Pfeil 28">
            <a:extLst>
              <a:ext uri="{FF2B5EF4-FFF2-40B4-BE49-F238E27FC236}">
                <a16:creationId xmlns:a16="http://schemas.microsoft.com/office/drawing/2014/main" id="{4F39B6C0-2D6E-4A34-A0B3-5045863C4DE8}"/>
              </a:ext>
            </a:extLst>
          </p:cNvPr>
          <p:cNvCxnSpPr>
            <a:cxnSpLocks/>
          </p:cNvCxnSpPr>
          <p:nvPr/>
        </p:nvCxnSpPr>
        <p:spPr>
          <a:xfrm>
            <a:off x="2427924" y="4045483"/>
            <a:ext cx="0" cy="3705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Gerader Verbinder 27">
            <a:extLst>
              <a:ext uri="{FF2B5EF4-FFF2-40B4-BE49-F238E27FC236}">
                <a16:creationId xmlns:a16="http://schemas.microsoft.com/office/drawing/2014/main" id="{9C0C6227-7A49-4B29-9085-2EC259C778CA}"/>
              </a:ext>
            </a:extLst>
          </p:cNvPr>
          <p:cNvCxnSpPr>
            <a:cxnSpLocks/>
          </p:cNvCxnSpPr>
          <p:nvPr/>
        </p:nvCxnSpPr>
        <p:spPr>
          <a:xfrm>
            <a:off x="2423112" y="4045484"/>
            <a:ext cx="7273288" cy="0"/>
          </a:xfrm>
          <a:prstGeom prst="line">
            <a:avLst/>
          </a:prstGeom>
        </p:spPr>
        <p:style>
          <a:lnRef idx="1">
            <a:schemeClr val="dk1"/>
          </a:lnRef>
          <a:fillRef idx="0">
            <a:schemeClr val="dk1"/>
          </a:fillRef>
          <a:effectRef idx="0">
            <a:schemeClr val="dk1"/>
          </a:effectRef>
          <a:fontRef idx="minor">
            <a:schemeClr val="tx1"/>
          </a:fontRef>
        </p:style>
      </p:cxnSp>
      <p:sp>
        <p:nvSpPr>
          <p:cNvPr id="35" name="Textfeld 34">
            <a:extLst>
              <a:ext uri="{FF2B5EF4-FFF2-40B4-BE49-F238E27FC236}">
                <a16:creationId xmlns:a16="http://schemas.microsoft.com/office/drawing/2014/main" id="{59DFFED2-2BB7-4BF5-959D-27DED9364A29}"/>
              </a:ext>
            </a:extLst>
          </p:cNvPr>
          <p:cNvSpPr txBox="1"/>
          <p:nvPr/>
        </p:nvSpPr>
        <p:spPr>
          <a:xfrm>
            <a:off x="2540210" y="4088105"/>
            <a:ext cx="7012173" cy="276999"/>
          </a:xfrm>
          <a:prstGeom prst="rect">
            <a:avLst/>
          </a:prstGeom>
          <a:noFill/>
        </p:spPr>
        <p:txBody>
          <a:bodyPr wrap="square" rtlCol="0">
            <a:spAutoFit/>
          </a:bodyPr>
          <a:lstStyle/>
          <a:p>
            <a:pPr algn="ctr"/>
            <a:r>
              <a:rPr lang="de-DE" sz="1200" dirty="0">
                <a:latin typeface="Century Gothic" panose="020B0502020202020204" pitchFamily="34" charset="0"/>
              </a:rPr>
              <a:t>unabhängige öffentliche fachbezogene Aufsicht</a:t>
            </a: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Textfeld 4">
            <a:extLst>
              <a:ext uri="{FF2B5EF4-FFF2-40B4-BE49-F238E27FC236}">
                <a16:creationId xmlns:a16="http://schemas.microsoft.com/office/drawing/2014/main" id="{1422C144-7E71-4497-AA99-5316081C19DB}"/>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7" name="Rectangle 6">
            <a:extLst>
              <a:ext uri="{FF2B5EF4-FFF2-40B4-BE49-F238E27FC236}">
                <a16:creationId xmlns:a16="http://schemas.microsoft.com/office/drawing/2014/main" id="{E5C5D741-5CB8-46C2-8326-A6DB4514413C}"/>
              </a:ext>
            </a:extLst>
          </p:cNvPr>
          <p:cNvSpPr txBox="1">
            <a:spLocks noChangeArrowheads="1"/>
          </p:cNvSpPr>
          <p:nvPr/>
        </p:nvSpPr>
        <p:spPr bwMode="auto">
          <a:xfrm>
            <a:off x="1069975" y="1313086"/>
            <a:ext cx="10787063" cy="3278188"/>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0" rIns="0" bIns="0"/>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270000" lvl="2" indent="-268288">
              <a:lnSpc>
                <a:spcPct val="100000"/>
              </a:lnSpc>
              <a:spcBef>
                <a:spcPts val="600"/>
              </a:spcBef>
              <a:spcAft>
                <a:spcPts val="600"/>
              </a:spcAft>
              <a:buFont typeface="Verdana" pitchFamily="34" charset="0"/>
              <a:buAutoNum type="alphaLcPeriod"/>
              <a:tabLst>
                <a:tab pos="361950" algn="l"/>
              </a:tabLst>
              <a:defRPr/>
            </a:pPr>
            <a:r>
              <a:rPr lang="de-DE" altLang="de-DE" kern="0" dirty="0">
                <a:latin typeface="Century Gothic" pitchFamily="34" charset="0"/>
              </a:rPr>
              <a:t>Durchführung des </a:t>
            </a:r>
            <a:r>
              <a:rPr lang="de-DE" altLang="de-DE" b="1" kern="0" dirty="0">
                <a:latin typeface="Century Gothic" pitchFamily="34" charset="0"/>
              </a:rPr>
              <a:t>Qualitätskontrollverfahrens</a:t>
            </a:r>
            <a:r>
              <a:rPr lang="de-DE" altLang="de-DE" kern="0" dirty="0">
                <a:latin typeface="Century Gothic" pitchFamily="34" charset="0"/>
              </a:rPr>
              <a:t> (externe Qualitätskontrolle)</a:t>
            </a:r>
          </a:p>
          <a:p>
            <a:pPr marL="539750" lvl="4" indent="-269875">
              <a:lnSpc>
                <a:spcPct val="100000"/>
              </a:lnSpc>
              <a:spcBef>
                <a:spcPts val="600"/>
              </a:spcBef>
              <a:spcAft>
                <a:spcPts val="600"/>
              </a:spcAft>
              <a:buFont typeface="Arial" charset="0"/>
              <a:buChar char="•"/>
              <a:defRPr/>
            </a:pPr>
            <a:r>
              <a:rPr lang="de-DE" altLang="de-DE" kern="0" dirty="0">
                <a:latin typeface="Century Gothic" pitchFamily="34" charset="0"/>
              </a:rPr>
              <a:t>Alle gesetzlichen Abschlussprüfer: Beschränkung auf gesetzliche AP; mindestens alle 6 Jahre</a:t>
            </a:r>
          </a:p>
          <a:p>
            <a:pPr marL="539750" lvl="4" indent="-269875">
              <a:lnSpc>
                <a:spcPct val="100000"/>
              </a:lnSpc>
              <a:spcBef>
                <a:spcPts val="600"/>
              </a:spcBef>
              <a:spcAft>
                <a:spcPts val="600"/>
              </a:spcAft>
              <a:buFont typeface="Arial" charset="0"/>
              <a:buChar char="•"/>
              <a:defRPr/>
            </a:pPr>
            <a:r>
              <a:rPr lang="de-DE" altLang="de-DE" kern="0" dirty="0">
                <a:latin typeface="Century Gothic" pitchFamily="34" charset="0"/>
              </a:rPr>
              <a:t>PIE: Erweiterung Kontrollzyklus von 3 auf 6 Jahre für Prüfer von kleinen und mittleren PIE</a:t>
            </a:r>
          </a:p>
          <a:p>
            <a:pPr marL="270000" lvl="2" indent="-268288">
              <a:lnSpc>
                <a:spcPct val="100000"/>
              </a:lnSpc>
              <a:spcBef>
                <a:spcPts val="600"/>
              </a:spcBef>
              <a:spcAft>
                <a:spcPts val="600"/>
              </a:spcAft>
              <a:buFont typeface="Verdana" pitchFamily="34" charset="0"/>
              <a:buAutoNum type="alphaLcPeriod"/>
              <a:tabLst>
                <a:tab pos="361950" algn="l"/>
              </a:tabLst>
              <a:defRPr/>
            </a:pPr>
            <a:r>
              <a:rPr lang="de-DE" altLang="de-DE" kern="0" dirty="0">
                <a:latin typeface="Century Gothic" pitchFamily="34" charset="0"/>
              </a:rPr>
              <a:t>Ersatz der Teilnahmebescheinigung durch ein Anzeigeverfahren</a:t>
            </a:r>
          </a:p>
          <a:p>
            <a:pPr marL="270000" lvl="2" indent="-268288">
              <a:lnSpc>
                <a:spcPct val="100000"/>
              </a:lnSpc>
              <a:spcBef>
                <a:spcPts val="600"/>
              </a:spcBef>
              <a:spcAft>
                <a:spcPts val="600"/>
              </a:spcAft>
              <a:buFont typeface="Verdana" pitchFamily="34" charset="0"/>
              <a:buAutoNum type="alphaLcPeriod"/>
              <a:tabLst>
                <a:tab pos="361950" algn="l"/>
              </a:tabLst>
              <a:defRPr/>
            </a:pPr>
            <a:r>
              <a:rPr lang="de-DE" altLang="de-DE" kern="0" dirty="0">
                <a:latin typeface="Century Gothic" pitchFamily="34" charset="0"/>
              </a:rPr>
              <a:t>Seit 06/2016: Einrichtung der Abschlussprüferaufsichtsstelle (APAS); Aufgaben:</a:t>
            </a:r>
          </a:p>
          <a:p>
            <a:pPr marL="539750" lvl="4" indent="-269875">
              <a:lnSpc>
                <a:spcPct val="100000"/>
              </a:lnSpc>
              <a:spcBef>
                <a:spcPts val="600"/>
              </a:spcBef>
              <a:spcAft>
                <a:spcPts val="600"/>
              </a:spcAft>
              <a:buFont typeface="Arial" charset="0"/>
              <a:buChar char="•"/>
              <a:defRPr/>
            </a:pPr>
            <a:r>
              <a:rPr lang="de-DE" altLang="de-DE" kern="0" dirty="0">
                <a:latin typeface="Century Gothic" pitchFamily="34" charset="0"/>
              </a:rPr>
              <a:t>Fachaufsicht über WPK</a:t>
            </a:r>
          </a:p>
          <a:p>
            <a:pPr marL="539750" lvl="4" indent="-269875">
              <a:lnSpc>
                <a:spcPct val="100000"/>
              </a:lnSpc>
              <a:spcBef>
                <a:spcPts val="600"/>
              </a:spcBef>
              <a:spcAft>
                <a:spcPts val="600"/>
              </a:spcAft>
              <a:buFont typeface="Arial" charset="0"/>
              <a:buChar char="•"/>
              <a:defRPr/>
            </a:pPr>
            <a:r>
              <a:rPr lang="de-DE" altLang="de-DE" kern="0" dirty="0">
                <a:latin typeface="Century Gothic" pitchFamily="34" charset="0"/>
              </a:rPr>
              <a:t>Anlassunabhängige Inspektionen und anlassbezogene Untersuchungen bei PIE-Prüfern (ca. 150 WP-Praxen bei insgesamt ca. 2.600 WP-Praxen, die als gesetzliche Abschlussprüfer registriert sind</a:t>
            </a:r>
          </a:p>
          <a:p>
            <a:pPr marL="539750" lvl="4" indent="-269875">
              <a:lnSpc>
                <a:spcPct val="100000"/>
              </a:lnSpc>
              <a:spcBef>
                <a:spcPts val="600"/>
              </a:spcBef>
              <a:spcAft>
                <a:spcPts val="600"/>
              </a:spcAft>
              <a:buFont typeface="Arial" charset="0"/>
              <a:buChar char="•"/>
              <a:defRPr/>
            </a:pPr>
            <a:r>
              <a:rPr lang="de-DE" altLang="de-DE" kern="0" dirty="0">
                <a:latin typeface="Century Gothic" pitchFamily="34" charset="0"/>
              </a:rPr>
              <a:t>Auferlegung präventiver und repressiver Maßnahmen</a:t>
            </a:r>
          </a:p>
          <a:p>
            <a:pPr marL="270000">
              <a:lnSpc>
                <a:spcPct val="100000"/>
              </a:lnSpc>
              <a:spcBef>
                <a:spcPts val="600"/>
              </a:spcBef>
              <a:spcAft>
                <a:spcPts val="600"/>
              </a:spcAft>
              <a:buFont typeface="Arial" charset="0"/>
              <a:buNone/>
              <a:defRPr/>
            </a:pPr>
            <a:endParaRPr lang="de-DE" altLang="de-DE" sz="1300" kern="0" dirty="0">
              <a:latin typeface="Century Gothic" pitchFamily="34" charset="0"/>
            </a:endParaRPr>
          </a:p>
          <a:p>
            <a:pPr marL="270000">
              <a:lnSpc>
                <a:spcPct val="100000"/>
              </a:lnSpc>
              <a:spcBef>
                <a:spcPts val="600"/>
              </a:spcBef>
              <a:spcAft>
                <a:spcPts val="600"/>
              </a:spcAft>
              <a:buFont typeface="Arial" charset="0"/>
              <a:buNone/>
              <a:defRPr/>
            </a:pPr>
            <a:endParaRPr lang="de-DE" altLang="de-DE" sz="1300" kern="0" dirty="0">
              <a:latin typeface="Century Gothic" pitchFamily="34" charset="0"/>
            </a:endParaRPr>
          </a:p>
        </p:txBody>
      </p:sp>
      <p:sp>
        <p:nvSpPr>
          <p:cNvPr id="8" name="Text Box 6">
            <a:extLst>
              <a:ext uri="{FF2B5EF4-FFF2-40B4-BE49-F238E27FC236}">
                <a16:creationId xmlns:a16="http://schemas.microsoft.com/office/drawing/2014/main" id="{4E8023D5-5F80-42B0-9513-B49CC43F7621}"/>
              </a:ext>
            </a:extLst>
          </p:cNvPr>
          <p:cNvSpPr txBox="1">
            <a:spLocks noChangeArrowheads="1"/>
          </p:cNvSpPr>
          <p:nvPr/>
        </p:nvSpPr>
        <p:spPr bwMode="auto">
          <a:xfrm>
            <a:off x="925513" y="1052736"/>
            <a:ext cx="78184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70000" indent="-270000" defTabSz="270000" eaLnBrk="1" hangingPunct="1">
              <a:spcBef>
                <a:spcPct val="50000"/>
              </a:spcBef>
              <a:tabLst>
                <a:tab pos="270000" algn="l"/>
              </a:tabLst>
              <a:defRPr/>
            </a:pPr>
            <a:r>
              <a:rPr lang="de-DE" altLang="de-DE" sz="1600" b="1" kern="0" dirty="0">
                <a:solidFill>
                  <a:srgbClr val="00B0F0"/>
                </a:solidFill>
                <a:latin typeface="Century Gothic" pitchFamily="34" charset="0"/>
              </a:rPr>
              <a:t>1.7.3 Qualitätskontrolle</a:t>
            </a:r>
          </a:p>
        </p:txBody>
      </p:sp>
      <p:sp>
        <p:nvSpPr>
          <p:cNvPr id="12" name="Textfeld 11">
            <a:extLst>
              <a:ext uri="{FF2B5EF4-FFF2-40B4-BE49-F238E27FC236}">
                <a16:creationId xmlns:a16="http://schemas.microsoft.com/office/drawing/2014/main" id="{2401A687-A7F8-490F-8231-10CA15E3D4C0}"/>
              </a:ext>
            </a:extLst>
          </p:cNvPr>
          <p:cNvSpPr txBox="1"/>
          <p:nvPr/>
        </p:nvSpPr>
        <p:spPr>
          <a:xfrm>
            <a:off x="11533475" y="5585107"/>
            <a:ext cx="323165" cy="720080"/>
          </a:xfrm>
          <a:prstGeom prst="rect">
            <a:avLst/>
          </a:prstGeom>
          <a:noFill/>
        </p:spPr>
        <p:txBody>
          <a:bodyPr vert="vert270">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Tree>
    <p:extLst>
      <p:ext uri="{BB962C8B-B14F-4D97-AF65-F5344CB8AC3E}">
        <p14:creationId xmlns:p14="http://schemas.microsoft.com/office/powerpoint/2010/main" val="4133441289"/>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9" name="Textfeld 4">
            <a:extLst>
              <a:ext uri="{FF2B5EF4-FFF2-40B4-BE49-F238E27FC236}">
                <a16:creationId xmlns:a16="http://schemas.microsoft.com/office/drawing/2014/main" id="{D8597B06-0237-4400-9E0D-8481541F8EE1}"/>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9" name="Rectangle 6">
            <a:extLst>
              <a:ext uri="{FF2B5EF4-FFF2-40B4-BE49-F238E27FC236}">
                <a16:creationId xmlns:a16="http://schemas.microsoft.com/office/drawing/2014/main" id="{8AA3762A-AB1E-4588-8D05-AF059AE3CEDB}"/>
              </a:ext>
            </a:extLst>
          </p:cNvPr>
          <p:cNvSpPr txBox="1">
            <a:spLocks noChangeArrowheads="1"/>
          </p:cNvSpPr>
          <p:nvPr/>
        </p:nvSpPr>
        <p:spPr bwMode="auto">
          <a:xfrm>
            <a:off x="1069975" y="1412528"/>
            <a:ext cx="10799763" cy="4176712"/>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spcBef>
                <a:spcPts val="600"/>
              </a:spcBef>
              <a:spcAft>
                <a:spcPts val="600"/>
              </a:spcAft>
              <a:defRPr/>
            </a:pPr>
            <a:r>
              <a:rPr lang="de-DE" altLang="de-DE" sz="1600">
                <a:latin typeface="Century Gothic" panose="020B0502020202020204" pitchFamily="34" charset="0"/>
              </a:rPr>
              <a:t>Die Mitgliedschaft beim IDW e.V. ist freiwillig (ca. 82 % der WP/WPG sind Mitglied beim IDW)</a:t>
            </a:r>
          </a:p>
          <a:p>
            <a:pPr marL="285750" indent="-285750">
              <a:lnSpc>
                <a:spcPct val="100000"/>
              </a:lnSpc>
              <a:spcBef>
                <a:spcPts val="600"/>
              </a:spcBef>
              <a:spcAft>
                <a:spcPts val="600"/>
              </a:spcAft>
              <a:buFont typeface="Arial" panose="020B0604020202020204" pitchFamily="34" charset="0"/>
              <a:buChar char="•"/>
              <a:defRPr/>
            </a:pPr>
            <a:r>
              <a:rPr lang="de-DE" altLang="de-DE" sz="1600">
                <a:latin typeface="Century Gothic" panose="020B0502020202020204" pitchFamily="34" charset="0"/>
              </a:rPr>
              <a:t>Das Institut der Wirtschaftsprüfer in Deutschland e.V. (IDW), gegründet </a:t>
            </a:r>
            <a:r>
              <a:rPr lang="de-DE" altLang="de-DE" sz="1600" b="1">
                <a:solidFill>
                  <a:srgbClr val="FF0000"/>
                </a:solidFill>
                <a:latin typeface="Century Gothic" panose="020B0502020202020204" pitchFamily="34" charset="0"/>
              </a:rPr>
              <a:t>1932</a:t>
            </a:r>
            <a:r>
              <a:rPr lang="de-DE" altLang="de-DE" sz="1600" b="1">
                <a:latin typeface="Century Gothic" panose="020B0502020202020204" pitchFamily="34" charset="0"/>
              </a:rPr>
              <a:t>, repräsentiert rd. 13.000 Wirtschaftsprüfer und Wirtschaftsprüfergesellschaften, </a:t>
            </a:r>
            <a:r>
              <a:rPr lang="de-DE" altLang="de-DE" sz="1600">
                <a:latin typeface="Century Gothic" panose="020B0502020202020204" pitchFamily="34" charset="0"/>
              </a:rPr>
              <a:t>damit etwa 82% aller deutschen Wirtschaftsprüfer.</a:t>
            </a:r>
          </a:p>
          <a:p>
            <a:pPr marL="285750" indent="-285750">
              <a:lnSpc>
                <a:spcPct val="100000"/>
              </a:lnSpc>
              <a:spcBef>
                <a:spcPts val="600"/>
              </a:spcBef>
              <a:spcAft>
                <a:spcPts val="600"/>
              </a:spcAft>
              <a:buFont typeface="Arial" panose="020B0604020202020204" pitchFamily="34" charset="0"/>
              <a:buChar char="•"/>
              <a:defRPr/>
            </a:pPr>
            <a:r>
              <a:rPr lang="de-DE" altLang="de-DE" sz="1600">
                <a:latin typeface="Century Gothic" panose="020B0502020202020204" pitchFamily="34" charset="0"/>
              </a:rPr>
              <a:t>Das IDW ist ein </a:t>
            </a:r>
            <a:r>
              <a:rPr lang="de-DE" altLang="de-DE" sz="1600" b="1">
                <a:latin typeface="Century Gothic" panose="020B0502020202020204" pitchFamily="34" charset="0"/>
              </a:rPr>
              <a:t>eingetragener Verein, </a:t>
            </a:r>
            <a:r>
              <a:rPr lang="de-DE" altLang="de-DE" sz="1600">
                <a:latin typeface="Century Gothic" panose="020B0502020202020204" pitchFamily="34" charset="0"/>
              </a:rPr>
              <a:t>dessen Zweck gemäß Satzung nicht auf einen wirtschaftlichen Geschäftsbetrieb gerichtet ist. Die </a:t>
            </a:r>
            <a:r>
              <a:rPr lang="de-DE" altLang="de-DE" sz="1600" b="1">
                <a:latin typeface="Century Gothic" panose="020B0502020202020204" pitchFamily="34" charset="0"/>
              </a:rPr>
              <a:t>Mitgliedschaft ist freiwillig. </a:t>
            </a:r>
            <a:r>
              <a:rPr lang="de-DE" altLang="de-DE" sz="1600">
                <a:latin typeface="Century Gothic" panose="020B0502020202020204" pitchFamily="34" charset="0"/>
              </a:rPr>
              <a:t>Der Sitz des IDW ist in Düsseldorf.</a:t>
            </a:r>
          </a:p>
          <a:p>
            <a:pPr marL="285750" indent="-285750">
              <a:lnSpc>
                <a:spcPct val="100000"/>
              </a:lnSpc>
              <a:spcBef>
                <a:spcPts val="600"/>
              </a:spcBef>
              <a:spcAft>
                <a:spcPts val="600"/>
              </a:spcAft>
              <a:buFont typeface="Arial" panose="020B0604020202020204" pitchFamily="34" charset="0"/>
              <a:buChar char="•"/>
              <a:defRPr/>
            </a:pPr>
            <a:r>
              <a:rPr lang="de-DE" altLang="de-DE" sz="1600">
                <a:latin typeface="Century Gothic" panose="020B0502020202020204" pitchFamily="34" charset="0"/>
              </a:rPr>
              <a:t>Das </a:t>
            </a:r>
            <a:r>
              <a:rPr lang="de-DE" altLang="de-DE" sz="1600" b="1">
                <a:latin typeface="Century Gothic" panose="020B0502020202020204" pitchFamily="34" charset="0"/>
              </a:rPr>
              <a:t>IDW wahrt die Interessen seiner Mitglieder und unterstützt deren Berufsausübung durch fachlichen Rat und berufsständische Standards.</a:t>
            </a:r>
          </a:p>
          <a:p>
            <a:pPr>
              <a:lnSpc>
                <a:spcPct val="100000"/>
              </a:lnSpc>
              <a:spcBef>
                <a:spcPts val="600"/>
              </a:spcBef>
              <a:spcAft>
                <a:spcPts val="600"/>
              </a:spcAft>
              <a:defRPr/>
            </a:pPr>
            <a:r>
              <a:rPr lang="de-DE" altLang="de-DE" sz="1600">
                <a:latin typeface="Century Gothic" panose="020B0502020202020204" pitchFamily="34" charset="0"/>
              </a:rPr>
              <a:t>Das IDW nimmt insbesondere folgende </a:t>
            </a:r>
            <a:r>
              <a:rPr lang="de-DE" altLang="de-DE" sz="1600" b="1">
                <a:latin typeface="Century Gothic" panose="020B0502020202020204" pitchFamily="34" charset="0"/>
              </a:rPr>
              <a:t>Aufgaben</a:t>
            </a:r>
            <a:r>
              <a:rPr lang="de-DE" altLang="de-DE" sz="1600">
                <a:latin typeface="Century Gothic" panose="020B0502020202020204" pitchFamily="34" charset="0"/>
              </a:rPr>
              <a:t> im Namen der Mitglieder wahr:</a:t>
            </a:r>
          </a:p>
          <a:p>
            <a:pPr marL="266700" lvl="1" indent="-266700">
              <a:lnSpc>
                <a:spcPct val="100000"/>
              </a:lnSpc>
              <a:spcBef>
                <a:spcPts val="600"/>
              </a:spcBef>
              <a:spcAft>
                <a:spcPts val="600"/>
              </a:spcAft>
              <a:buClr>
                <a:schemeClr val="tx1"/>
              </a:buClr>
              <a:buFont typeface="Arial" panose="020B0604020202020204" pitchFamily="34" charset="0"/>
              <a:buChar char="•"/>
              <a:defRPr/>
            </a:pPr>
            <a:r>
              <a:rPr lang="de-DE" altLang="de-DE" sz="1600" b="1">
                <a:latin typeface="Century Gothic" panose="020B0502020202020204" pitchFamily="34" charset="0"/>
              </a:rPr>
              <a:t>Interessenvertretung</a:t>
            </a:r>
            <a:r>
              <a:rPr lang="de-DE" altLang="de-DE" sz="1600">
                <a:latin typeface="Century Gothic" panose="020B0502020202020204" pitchFamily="34" charset="0"/>
              </a:rPr>
              <a:t> für den Wirtschaftsprüferberuf (zugleich auch WPK)</a:t>
            </a:r>
          </a:p>
          <a:p>
            <a:pPr marL="266700" lvl="1" indent="-266700">
              <a:lnSpc>
                <a:spcPct val="100000"/>
              </a:lnSpc>
              <a:spcBef>
                <a:spcPts val="600"/>
              </a:spcBef>
              <a:spcAft>
                <a:spcPts val="600"/>
              </a:spcAft>
              <a:buClr>
                <a:schemeClr val="tx1"/>
              </a:buClr>
              <a:buFont typeface="Arial" panose="020B0604020202020204" pitchFamily="34" charset="0"/>
              <a:buChar char="•"/>
              <a:defRPr/>
            </a:pPr>
            <a:r>
              <a:rPr lang="de-DE" altLang="de-DE" sz="1600" b="1">
                <a:latin typeface="Century Gothic" panose="020B0502020202020204" pitchFamily="34" charset="0"/>
              </a:rPr>
              <a:t>Förderung</a:t>
            </a:r>
            <a:r>
              <a:rPr lang="de-DE" altLang="de-DE" sz="1600">
                <a:latin typeface="Century Gothic" panose="020B0502020202020204" pitchFamily="34" charset="0"/>
              </a:rPr>
              <a:t> der Fachgebiete </a:t>
            </a:r>
            <a:r>
              <a:rPr lang="de-DE" altLang="de-DE" sz="1600" b="1">
                <a:latin typeface="Century Gothic" panose="020B0502020202020204" pitchFamily="34" charset="0"/>
              </a:rPr>
              <a:t>/ Facharbeit </a:t>
            </a:r>
            <a:r>
              <a:rPr lang="de-DE" altLang="de-DE" sz="1600">
                <a:latin typeface="Century Gothic" panose="020B0502020202020204" pitchFamily="34" charset="0"/>
              </a:rPr>
              <a:t>des Wirtschaftsprüfers (zugleich auch wie WPK)</a:t>
            </a:r>
          </a:p>
          <a:p>
            <a:pPr marL="266700" lvl="1" indent="-266700">
              <a:lnSpc>
                <a:spcPct val="100000"/>
              </a:lnSpc>
              <a:spcBef>
                <a:spcPts val="600"/>
              </a:spcBef>
              <a:spcAft>
                <a:spcPts val="600"/>
              </a:spcAft>
              <a:buClr>
                <a:schemeClr val="tx1"/>
              </a:buClr>
              <a:buFont typeface="Arial" panose="020B0604020202020204" pitchFamily="34" charset="0"/>
              <a:buChar char="•"/>
              <a:defRPr/>
            </a:pPr>
            <a:r>
              <a:rPr lang="de-DE" altLang="de-DE" sz="1600" b="1">
                <a:latin typeface="Century Gothic" panose="020B0502020202020204" pitchFamily="34" charset="0"/>
              </a:rPr>
              <a:t>Aus- und Fortbildung </a:t>
            </a:r>
            <a:r>
              <a:rPr lang="de-DE" altLang="de-DE" sz="1600">
                <a:latin typeface="Century Gothic" panose="020B0502020202020204" pitchFamily="34" charset="0"/>
              </a:rPr>
              <a:t>der Wirtschaftsprüfer und des beruflichen Nachwuchses </a:t>
            </a:r>
            <a:br>
              <a:rPr lang="de-DE" altLang="de-DE" sz="1600">
                <a:latin typeface="Century Gothic" panose="020B0502020202020204" pitchFamily="34" charset="0"/>
              </a:rPr>
            </a:br>
            <a:r>
              <a:rPr lang="de-DE" altLang="de-DE" sz="1600">
                <a:latin typeface="Century Gothic" panose="020B0502020202020204" pitchFamily="34" charset="0"/>
              </a:rPr>
              <a:t>(zugleich auch ähnlich  wie AUDFIT)</a:t>
            </a:r>
          </a:p>
          <a:p>
            <a:pPr marL="266700" lvl="1" indent="-266700">
              <a:lnSpc>
                <a:spcPct val="100000"/>
              </a:lnSpc>
              <a:spcBef>
                <a:spcPts val="600"/>
              </a:spcBef>
              <a:spcAft>
                <a:spcPts val="600"/>
              </a:spcAft>
              <a:buClr>
                <a:schemeClr val="tx1"/>
              </a:buClr>
              <a:buFont typeface="Arial" panose="020B0604020202020204" pitchFamily="34" charset="0"/>
              <a:buChar char="•"/>
              <a:defRPr/>
            </a:pPr>
            <a:r>
              <a:rPr lang="de-DE" altLang="de-DE" sz="1600">
                <a:latin typeface="Century Gothic" panose="020B0502020202020204" pitchFamily="34" charset="0"/>
              </a:rPr>
              <a:t>Fortentwicklung der </a:t>
            </a:r>
            <a:r>
              <a:rPr lang="de-DE" altLang="de-DE" sz="1600" b="1">
                <a:latin typeface="Century Gothic" panose="020B0502020202020204" pitchFamily="34" charset="0"/>
              </a:rPr>
              <a:t>einheitlichen Grundsätze </a:t>
            </a:r>
            <a:r>
              <a:rPr lang="de-DE" altLang="de-DE" sz="1600">
                <a:latin typeface="Century Gothic" panose="020B0502020202020204" pitchFamily="34" charset="0"/>
              </a:rPr>
              <a:t>(Verlautbarungen) (zugleich auch WP.NET)</a:t>
            </a:r>
          </a:p>
          <a:p>
            <a:pPr marL="266700" lvl="1" indent="-266700">
              <a:lnSpc>
                <a:spcPct val="100000"/>
              </a:lnSpc>
              <a:spcBef>
                <a:spcPts val="600"/>
              </a:spcBef>
              <a:spcAft>
                <a:spcPts val="600"/>
              </a:spcAft>
              <a:buClr>
                <a:schemeClr val="tx1"/>
              </a:buClr>
              <a:buFont typeface="Arial" panose="020B0604020202020204" pitchFamily="34" charset="0"/>
              <a:buChar char="•"/>
              <a:defRPr/>
            </a:pPr>
            <a:r>
              <a:rPr lang="de-DE" altLang="de-DE" sz="1600">
                <a:latin typeface="Century Gothic" panose="020B0502020202020204" pitchFamily="34" charset="0"/>
              </a:rPr>
              <a:t>Förderung und </a:t>
            </a:r>
            <a:r>
              <a:rPr lang="de-DE" altLang="de-DE" sz="1600" b="1">
                <a:latin typeface="Century Gothic" panose="020B0502020202020204" pitchFamily="34" charset="0"/>
              </a:rPr>
              <a:t>Weiterentwicklung</a:t>
            </a:r>
            <a:r>
              <a:rPr lang="de-DE" altLang="de-DE" sz="1600">
                <a:latin typeface="Century Gothic" panose="020B0502020202020204" pitchFamily="34" charset="0"/>
              </a:rPr>
              <a:t> des Berufsbilds (zugleich auch WPK)</a:t>
            </a:r>
          </a:p>
          <a:p>
            <a:pPr marL="342900" indent="-342900">
              <a:lnSpc>
                <a:spcPct val="100000"/>
              </a:lnSpc>
              <a:spcBef>
                <a:spcPts val="600"/>
              </a:spcBef>
              <a:spcAft>
                <a:spcPts val="600"/>
              </a:spcAft>
              <a:buFont typeface="Wingdings" pitchFamily="2" charset="2"/>
              <a:buChar char="§"/>
              <a:defRPr/>
            </a:pPr>
            <a:endParaRPr lang="de-DE" altLang="de-DE" dirty="0">
              <a:latin typeface="Century Gothic" panose="020B0502020202020204" pitchFamily="34" charset="0"/>
            </a:endParaRPr>
          </a:p>
        </p:txBody>
      </p:sp>
      <p:sp>
        <p:nvSpPr>
          <p:cNvPr id="10" name="Text Box 6">
            <a:extLst>
              <a:ext uri="{FF2B5EF4-FFF2-40B4-BE49-F238E27FC236}">
                <a16:creationId xmlns:a16="http://schemas.microsoft.com/office/drawing/2014/main" id="{A0FA605F-970D-4DE7-84F2-A85572B79E4E}"/>
              </a:ext>
            </a:extLst>
          </p:cNvPr>
          <p:cNvSpPr txBox="1">
            <a:spLocks noChangeArrowheads="1"/>
          </p:cNvSpPr>
          <p:nvPr/>
        </p:nvSpPr>
        <p:spPr bwMode="auto">
          <a:xfrm>
            <a:off x="925513" y="1088926"/>
            <a:ext cx="78184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70000" indent="-270000" defTabSz="270000" eaLnBrk="1" hangingPunct="1">
              <a:spcBef>
                <a:spcPct val="50000"/>
              </a:spcBef>
              <a:tabLst>
                <a:tab pos="270000" algn="l"/>
              </a:tabLst>
              <a:defRPr/>
            </a:pPr>
            <a:r>
              <a:rPr lang="de-DE" altLang="de-DE" sz="1600" b="1" kern="0" dirty="0">
                <a:solidFill>
                  <a:srgbClr val="00B0F0"/>
                </a:solidFill>
                <a:latin typeface="Century Gothic" panose="020B0502020202020204" pitchFamily="34" charset="0"/>
              </a:rPr>
              <a:t>1.7.4 Exkurs: Institut der Wirtschaftsprüfer in Deutschland e.V. (IDW)</a:t>
            </a:r>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6" name="Textfeld 4">
            <a:extLst>
              <a:ext uri="{FF2B5EF4-FFF2-40B4-BE49-F238E27FC236}">
                <a16:creationId xmlns:a16="http://schemas.microsoft.com/office/drawing/2014/main" id="{F8EE0AE6-0847-4D5E-AF89-910AFF8BB65B}"/>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6" name="Rectangle 2">
            <a:extLst>
              <a:ext uri="{FF2B5EF4-FFF2-40B4-BE49-F238E27FC236}">
                <a16:creationId xmlns:a16="http://schemas.microsoft.com/office/drawing/2014/main" id="{21B421D6-383E-45E8-8C4E-8E7A7C075BB7}"/>
              </a:ext>
            </a:extLst>
          </p:cNvPr>
          <p:cNvSpPr txBox="1">
            <a:spLocks/>
          </p:cNvSpPr>
          <p:nvPr/>
        </p:nvSpPr>
        <p:spPr bwMode="auto">
          <a:xfrm>
            <a:off x="1009261" y="519113"/>
            <a:ext cx="9328150" cy="54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1.8	</a:t>
            </a:r>
            <a:r>
              <a:rPr lang="de-DE" sz="2800" b="1" dirty="0">
                <a:latin typeface="Century Gothic" panose="020B0502020202020204" pitchFamily="34" charset="0"/>
              </a:rPr>
              <a:t>Im Umbruch: Internationale und nationale Facharbeit der Wirtschaftsprüfung</a:t>
            </a:r>
            <a:endParaRPr lang="de-DE" altLang="de-DE" sz="2800" b="1" dirty="0">
              <a:latin typeface="Century Gothic" panose="020B0502020202020204" pitchFamily="34" charset="0"/>
              <a:cs typeface="Arial" panose="020B0604020202020204" pitchFamily="34" charset="0"/>
            </a:endParaRPr>
          </a:p>
        </p:txBody>
      </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6">
            <a:extLst>
              <a:ext uri="{FF2B5EF4-FFF2-40B4-BE49-F238E27FC236}">
                <a16:creationId xmlns:a16="http://schemas.microsoft.com/office/drawing/2014/main" id="{FAE4C173-429E-49C3-B2DA-8395A4835B60}"/>
              </a:ext>
            </a:extLst>
          </p:cNvPr>
          <p:cNvSpPr txBox="1">
            <a:spLocks noChangeArrowheads="1"/>
          </p:cNvSpPr>
          <p:nvPr/>
        </p:nvSpPr>
        <p:spPr bwMode="auto">
          <a:xfrm>
            <a:off x="695325" y="942975"/>
            <a:ext cx="111617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361950" indent="-361950" defTabSz="269875" eaLnBrk="1" hangingPunct="1">
              <a:spcBef>
                <a:spcPct val="50000"/>
              </a:spcBef>
              <a:tabLst>
                <a:tab pos="344488" algn="l"/>
              </a:tabLst>
              <a:defRPr/>
            </a:pPr>
            <a:r>
              <a:rPr lang="de-DE" altLang="de-DE" b="1" kern="0" dirty="0">
                <a:solidFill>
                  <a:srgbClr val="00B0F0"/>
                </a:solidFill>
                <a:latin typeface="Century Gothic" pitchFamily="34" charset="0"/>
              </a:rPr>
              <a:t>1.8 Im Umbruch: Internationale und nationale Facharbeit der Wirtschaftsprüfung</a:t>
            </a:r>
            <a:endParaRPr lang="de-DE" altLang="de-DE" sz="1600" b="1" kern="0" dirty="0">
              <a:solidFill>
                <a:srgbClr val="00B0F0"/>
              </a:solidFill>
              <a:latin typeface="Century Gothic" pitchFamily="34" charset="0"/>
            </a:endParaRPr>
          </a:p>
        </p:txBody>
      </p:sp>
      <p:graphicFrame>
        <p:nvGraphicFramePr>
          <p:cNvPr id="133124" name="Objekt 472201">
            <a:extLst>
              <a:ext uri="{FF2B5EF4-FFF2-40B4-BE49-F238E27FC236}">
                <a16:creationId xmlns:a16="http://schemas.microsoft.com/office/drawing/2014/main" id="{64A08055-03C8-4C14-888E-7475B34337E6}"/>
              </a:ext>
            </a:extLst>
          </p:cNvPr>
          <p:cNvGraphicFramePr>
            <a:graphicFrameLocks noChangeAspect="1"/>
          </p:cNvGraphicFramePr>
          <p:nvPr/>
        </p:nvGraphicFramePr>
        <p:xfrm>
          <a:off x="957263" y="2206625"/>
          <a:ext cx="10225087" cy="4321175"/>
        </p:xfrm>
        <a:graphic>
          <a:graphicData uri="http://schemas.openxmlformats.org/presentationml/2006/ole">
            <mc:AlternateContent xmlns:mc="http://schemas.openxmlformats.org/markup-compatibility/2006">
              <mc:Choice xmlns:v="urn:schemas-microsoft-com:vml" Requires="v">
                <p:oleObj spid="_x0000_s133708" name="Document" r:id="rId4" imgW="9934433" imgH="4416833" progId="Word.Document.12">
                  <p:embed/>
                </p:oleObj>
              </mc:Choice>
              <mc:Fallback>
                <p:oleObj name="Document" r:id="rId4" imgW="9934433" imgH="4416833" progId="Word.Document.12">
                  <p:embed/>
                  <p:pic>
                    <p:nvPicPr>
                      <p:cNvPr id="0" name="Objekt 4722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7263" y="2206625"/>
                        <a:ext cx="10225087"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125" name="Rechteck 10">
            <a:extLst>
              <a:ext uri="{FF2B5EF4-FFF2-40B4-BE49-F238E27FC236}">
                <a16:creationId xmlns:a16="http://schemas.microsoft.com/office/drawing/2014/main" id="{C50B8575-81EC-4FED-B84D-E9DD7EBEE50F}"/>
              </a:ext>
            </a:extLst>
          </p:cNvPr>
          <p:cNvSpPr>
            <a:spLocks noChangeArrowheads="1"/>
          </p:cNvSpPr>
          <p:nvPr/>
        </p:nvSpPr>
        <p:spPr bwMode="auto">
          <a:xfrm>
            <a:off x="1069975" y="1638300"/>
            <a:ext cx="107870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tabLst>
                <a:tab pos="3343275" algn="l"/>
              </a:tabLst>
              <a:defRPr>
                <a:solidFill>
                  <a:schemeClr val="tx1"/>
                </a:solidFill>
                <a:latin typeface="Arial" panose="020B0604020202020204" pitchFamily="34" charset="0"/>
                <a:cs typeface="Arial" panose="020B0604020202020204" pitchFamily="34" charset="0"/>
              </a:defRPr>
            </a:lvl1pPr>
            <a:lvl2pPr marL="266700" indent="-266700">
              <a:tabLst>
                <a:tab pos="3343275" algn="l"/>
              </a:tabLst>
              <a:defRPr>
                <a:solidFill>
                  <a:schemeClr val="tx1"/>
                </a:solidFill>
                <a:latin typeface="Arial" panose="020B0604020202020204" pitchFamily="34" charset="0"/>
                <a:cs typeface="Arial" panose="020B0604020202020204" pitchFamily="34" charset="0"/>
              </a:defRPr>
            </a:lvl2pPr>
            <a:lvl3pPr marL="1143000" indent="-228600">
              <a:tabLst>
                <a:tab pos="3343275" algn="l"/>
              </a:tabLst>
              <a:defRPr>
                <a:solidFill>
                  <a:schemeClr val="tx1"/>
                </a:solidFill>
                <a:latin typeface="Arial" panose="020B0604020202020204" pitchFamily="34" charset="0"/>
                <a:cs typeface="Arial" panose="020B0604020202020204" pitchFamily="34" charset="0"/>
              </a:defRPr>
            </a:lvl3pPr>
            <a:lvl4pPr marL="1600200" indent="-228600">
              <a:tabLst>
                <a:tab pos="3343275" algn="l"/>
              </a:tabLst>
              <a:defRPr>
                <a:solidFill>
                  <a:schemeClr val="tx1"/>
                </a:solidFill>
                <a:latin typeface="Arial" panose="020B0604020202020204" pitchFamily="34" charset="0"/>
                <a:cs typeface="Arial" panose="020B0604020202020204" pitchFamily="34" charset="0"/>
              </a:defRPr>
            </a:lvl4pPr>
            <a:lvl5pPr marL="2057400" indent="-228600">
              <a:tabLst>
                <a:tab pos="3343275"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3343275"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3343275"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3343275"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3343275" algn="l"/>
              </a:tabLst>
              <a:defRPr>
                <a:solidFill>
                  <a:schemeClr val="tx1"/>
                </a:solidFill>
                <a:latin typeface="Arial" panose="020B0604020202020204" pitchFamily="34" charset="0"/>
                <a:cs typeface="Arial" panose="020B0604020202020204" pitchFamily="34" charset="0"/>
              </a:defRPr>
            </a:lvl9pPr>
          </a:lstStyle>
          <a:p>
            <a:pPr lvl="1" defTabSz="628650" eaLnBrk="1" hangingPunct="1">
              <a:spcAft>
                <a:spcPts val="600"/>
              </a:spcAft>
              <a:buClr>
                <a:schemeClr val="tx1"/>
              </a:buClr>
              <a:buFont typeface="Arial" panose="020B0604020202020204" pitchFamily="34" charset="0"/>
              <a:buChar char="•"/>
              <a:tabLst>
                <a:tab pos="2514600" algn="l"/>
                <a:tab pos="3409950" algn="l"/>
              </a:tabLst>
            </a:pPr>
            <a:r>
              <a:rPr lang="de-DE" altLang="de-DE" sz="1600" b="1">
                <a:latin typeface="Century Gothic" panose="020B0502020202020204" pitchFamily="34" charset="0"/>
              </a:rPr>
              <a:t>Fachlicher </a:t>
            </a:r>
            <a:r>
              <a:rPr lang="de-DE" altLang="de-DE" sz="1600" b="1" dirty="0">
                <a:latin typeface="Century Gothic" panose="020B0502020202020204" pitchFamily="34" charset="0"/>
              </a:rPr>
              <a:t>Beitrag 1/1: </a:t>
            </a:r>
            <a:r>
              <a:rPr lang="de-DE" altLang="de-DE" sz="1600" dirty="0">
                <a:latin typeface="Century Gothic" panose="020B0502020202020204" pitchFamily="34" charset="0"/>
              </a:rPr>
              <a:t>„Im Umbruch: Internationale und nationale Facharbeit der 		</a:t>
            </a:r>
            <a:r>
              <a:rPr lang="de-DE" altLang="de-DE" sz="1600">
                <a:latin typeface="Century Gothic" panose="020B0502020202020204" pitchFamily="34" charset="0"/>
              </a:rPr>
              <a:t>	Wirtschaftsprüfung</a:t>
            </a:r>
            <a:r>
              <a:rPr lang="de-DE" altLang="de-DE" sz="1600" dirty="0">
                <a:latin typeface="Century Gothic" panose="020B0502020202020204" pitchFamily="34" charset="0"/>
              </a:rPr>
              <a:t>“</a:t>
            </a:r>
          </a:p>
        </p:txBody>
      </p:sp>
      <p:sp>
        <p:nvSpPr>
          <p:cNvPr id="133127" name="Textfeld 4">
            <a:extLst>
              <a:ext uri="{FF2B5EF4-FFF2-40B4-BE49-F238E27FC236}">
                <a16:creationId xmlns:a16="http://schemas.microsoft.com/office/drawing/2014/main" id="{B9A31AC2-65D1-4656-966D-7239324983E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D6382AA-F6FD-4B3D-A9ED-5AE7E86EED91}"/>
              </a:ext>
            </a:extLst>
          </p:cNvPr>
          <p:cNvSpPr txBox="1"/>
          <p:nvPr/>
        </p:nvSpPr>
        <p:spPr>
          <a:xfrm>
            <a:off x="11533475" y="5585107"/>
            <a:ext cx="323165" cy="720080"/>
          </a:xfrm>
          <a:prstGeom prst="rect">
            <a:avLst/>
          </a:prstGeom>
          <a:noFill/>
        </p:spPr>
        <p:txBody>
          <a:bodyPr vert="vert270">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
        <p:nvSpPr>
          <p:cNvPr id="32773" name="Textfeld 4">
            <a:extLst>
              <a:ext uri="{FF2B5EF4-FFF2-40B4-BE49-F238E27FC236}">
                <a16:creationId xmlns:a16="http://schemas.microsoft.com/office/drawing/2014/main" id="{F9037031-34B5-4544-8E81-C06C5529D78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 Grundlagen der Facharbeit und der Berufsorganisation</a:t>
            </a:r>
          </a:p>
        </p:txBody>
      </p:sp>
      <p:sp>
        <p:nvSpPr>
          <p:cNvPr id="8" name="Rectangle 2">
            <a:extLst>
              <a:ext uri="{FF2B5EF4-FFF2-40B4-BE49-F238E27FC236}">
                <a16:creationId xmlns:a16="http://schemas.microsoft.com/office/drawing/2014/main" id="{EB13FDAF-99D5-451A-AE8C-60F258DF12C2}"/>
              </a:ext>
            </a:extLst>
          </p:cNvPr>
          <p:cNvSpPr txBox="1">
            <a:spLocks/>
          </p:cNvSpPr>
          <p:nvPr/>
        </p:nvSpPr>
        <p:spPr bwMode="auto">
          <a:xfrm>
            <a:off x="1065213" y="873125"/>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342900" indent="-342900" eaLnBrk="0" hangingPunct="0">
              <a:lnSpc>
                <a:spcPct val="110000"/>
              </a:lnSpc>
              <a:spcBef>
                <a:spcPts val="800"/>
              </a:spcBef>
              <a:buFont typeface="Arial" pitchFamily="34" charset="0"/>
              <a:defRPr sz="1400">
                <a:solidFill>
                  <a:schemeClr val="tx1"/>
                </a:solidFill>
                <a:latin typeface="Verdana" pitchFamily="34" charset="0"/>
                <a:cs typeface="Arial" pitchFamily="34" charset="0"/>
              </a:defRPr>
            </a:lvl1pPr>
            <a:lvl2pPr marL="180975" indent="-179388"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2pPr>
            <a:lvl3pPr marL="541338"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3pPr>
            <a:lvl4pPr marL="895350" indent="-17462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4pPr>
            <a:lvl5pPr marL="1257300"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5pPr>
            <a:lvl6pPr marL="17145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6pPr>
            <a:lvl7pPr marL="21717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7pPr>
            <a:lvl8pPr marL="26289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8pPr>
            <a:lvl9pPr marL="30861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9pPr>
          </a:lstStyle>
          <a:p>
            <a:pPr>
              <a:defRPr/>
            </a:pPr>
            <a:r>
              <a:rPr lang="de-DE" altLang="de-DE" sz="1800" b="1" kern="0" dirty="0">
                <a:latin typeface="Century Gothic" pitchFamily="34" charset="0"/>
              </a:rPr>
              <a:t>Anlagen zum Themenbereich</a:t>
            </a:r>
          </a:p>
        </p:txBody>
      </p:sp>
      <p:sp>
        <p:nvSpPr>
          <p:cNvPr id="10" name="Rectangle 3">
            <a:extLst>
              <a:ext uri="{FF2B5EF4-FFF2-40B4-BE49-F238E27FC236}">
                <a16:creationId xmlns:a16="http://schemas.microsoft.com/office/drawing/2014/main" id="{01F09249-FE3A-4711-A9F1-C0CB14238E8E}"/>
              </a:ext>
            </a:extLst>
          </p:cNvPr>
          <p:cNvSpPr txBox="1">
            <a:spLocks noChangeArrowheads="1"/>
          </p:cNvSpPr>
          <p:nvPr/>
        </p:nvSpPr>
        <p:spPr bwMode="auto">
          <a:xfrm>
            <a:off x="1065212" y="1355725"/>
            <a:ext cx="10791427" cy="2865363"/>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ct val="0"/>
              </a:spcBef>
              <a:spcAft>
                <a:spcPts val="1200"/>
              </a:spcAft>
              <a:defRPr/>
            </a:pPr>
            <a:r>
              <a:rPr lang="de-DE" altLang="de-DE" sz="1600" b="1" kern="0" dirty="0">
                <a:solidFill>
                  <a:srgbClr val="00B0F0"/>
                </a:solidFill>
                <a:latin typeface="Century Gothic" pitchFamily="34" charset="0"/>
              </a:rPr>
              <a:t>Praxishilfen zu diesem Themenbereich</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1/1:	</a:t>
            </a:r>
            <a:r>
              <a:rPr lang="de-DE" altLang="de-DE" dirty="0">
                <a:latin typeface="Century Gothic" panose="020B0502020202020204" pitchFamily="34" charset="0"/>
              </a:rPr>
              <a:t>„Überblick: Die „neuen GoA“ für NON-PIE-Gesellschaften – </a:t>
            </a:r>
            <a:br>
              <a:rPr lang="de-DE" altLang="de-DE" dirty="0">
                <a:latin typeface="Century Gothic" panose="020B0502020202020204" pitchFamily="34" charset="0"/>
              </a:rPr>
            </a:br>
            <a:r>
              <a:rPr lang="de-DE" altLang="de-DE" dirty="0">
                <a:latin typeface="Century Gothic" panose="020B0502020202020204" pitchFamily="34" charset="0"/>
              </a:rPr>
              <a:t>	Das Ergebnis der Kombination von  ISA </a:t>
            </a:r>
            <a:r>
              <a:rPr lang="de-DE" dirty="0">
                <a:latin typeface="Century Gothic" panose="020B0502020202020204" pitchFamily="34" charset="0"/>
              </a:rPr>
              <a:t>[DE] und ausgewählten IDW PS</a:t>
            </a:r>
            <a:r>
              <a:rPr lang="de-DE" altLang="de-DE" kern="0" dirty="0">
                <a:latin typeface="Century Gothic" panose="020B0502020202020204"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1/2: </a:t>
            </a:r>
            <a:r>
              <a:rPr lang="de-DE" altLang="de-DE" kern="0" dirty="0">
                <a:latin typeface="Century Gothic" pitchFamily="34" charset="0"/>
              </a:rPr>
              <a:t>	„</a:t>
            </a:r>
            <a:r>
              <a:rPr lang="de-DE" altLang="de-DE" dirty="0">
                <a:latin typeface="Century Gothic" panose="020B0502020202020204" pitchFamily="34" charset="0"/>
              </a:rPr>
              <a:t>Detaillierte Darstellung der zehn wichtigsten Unterschiede der ISA [DE] </a:t>
            </a:r>
            <a:br>
              <a:rPr lang="de-DE" altLang="de-DE" dirty="0">
                <a:latin typeface="Century Gothic" panose="020B0502020202020204" pitchFamily="34" charset="0"/>
              </a:rPr>
            </a:br>
            <a:r>
              <a:rPr lang="de-DE" altLang="de-DE" dirty="0">
                <a:latin typeface="Century Gothic" panose="020B0502020202020204" pitchFamily="34" charset="0"/>
              </a:rPr>
              <a:t>	(neue GoA) gegenüber den bisherigen IDW-Prüfungsstandards (Auswahl)“</a:t>
            </a:r>
            <a:endParaRPr lang="de-DE" altLang="de-DE" kern="0" dirty="0">
              <a:latin typeface="Century Gothic" pitchFamily="34" charset="0"/>
            </a:endParaRP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1/3: </a:t>
            </a:r>
            <a:r>
              <a:rPr lang="de-DE" altLang="de-DE" kern="0" dirty="0">
                <a:latin typeface="Century Gothic" pitchFamily="34" charset="0"/>
              </a:rPr>
              <a:t>	„</a:t>
            </a:r>
            <a:r>
              <a:rPr lang="de-DE" altLang="de-DE" dirty="0">
                <a:latin typeface="Century Gothic" panose="020B0502020202020204" pitchFamily="34" charset="0"/>
              </a:rPr>
              <a:t>Überblick: Kritische Grundhaltung bei der Abschlussprüfung insbesondere </a:t>
            </a:r>
            <a:br>
              <a:rPr lang="de-DE" altLang="de-DE" dirty="0">
                <a:latin typeface="Century Gothic" panose="020B0502020202020204" pitchFamily="34" charset="0"/>
              </a:rPr>
            </a:br>
            <a:r>
              <a:rPr lang="de-DE" altLang="de-DE" dirty="0">
                <a:latin typeface="Century Gothic" panose="020B0502020202020204" pitchFamily="34" charset="0"/>
              </a:rPr>
              <a:t>	bei Unternehmen in der Krise (Phasen 1-5)</a:t>
            </a:r>
            <a:r>
              <a:rPr lang="de-DE" dirty="0">
                <a:latin typeface="Century Gothic" panose="020B0502020202020204"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1/4: </a:t>
            </a:r>
            <a:r>
              <a:rPr lang="de-DE" altLang="de-DE" kern="0" dirty="0">
                <a:latin typeface="Century Gothic" pitchFamily="34" charset="0"/>
              </a:rPr>
              <a:t>	„Short-View zu ISA [DE] 200: „Übergeordnete Ziele des unabhängigen Prüfers und Grundsätze einer</a:t>
            </a:r>
            <a:br>
              <a:rPr lang="de-DE" altLang="de-DE" kern="0" dirty="0">
                <a:latin typeface="Century Gothic" pitchFamily="34" charset="0"/>
              </a:rPr>
            </a:br>
            <a:r>
              <a:rPr lang="de-DE" altLang="de-DE" kern="0" dirty="0">
                <a:latin typeface="Century Gothic" pitchFamily="34" charset="0"/>
              </a:rPr>
              <a:t>	Prüfung in Übereinstimmung mit den International Standards on Auditing““</a:t>
            </a:r>
          </a:p>
          <a:p>
            <a:pPr marL="266700" indent="-266700">
              <a:lnSpc>
                <a:spcPct val="100000"/>
              </a:lnSpc>
              <a:spcBef>
                <a:spcPts val="600"/>
              </a:spcBef>
              <a:spcAft>
                <a:spcPts val="600"/>
              </a:spcAft>
              <a:buFont typeface="Arial" panose="020B0604020202020204" pitchFamily="34" charset="0"/>
              <a:buChar char="•"/>
              <a:tabLst>
                <a:tab pos="2333625" algn="l"/>
              </a:tabLst>
              <a:defRPr/>
            </a:pPr>
            <a:endParaRPr lang="de-DE" altLang="de-DE" kern="0" dirty="0">
              <a:latin typeface="Century Gothic" pitchFamily="34" charset="0"/>
            </a:endParaRPr>
          </a:p>
        </p:txBody>
      </p:sp>
    </p:spTree>
    <p:extLst>
      <p:ext uri="{BB962C8B-B14F-4D97-AF65-F5344CB8AC3E}">
        <p14:creationId xmlns:p14="http://schemas.microsoft.com/office/powerpoint/2010/main" val="831765411"/>
      </p:ext>
    </p:extLst>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Textfeld 4">
            <a:extLst>
              <a:ext uri="{FF2B5EF4-FFF2-40B4-BE49-F238E27FC236}">
                <a16:creationId xmlns:a16="http://schemas.microsoft.com/office/drawing/2014/main" id="{27192BAF-6013-4987-96C8-F12374552BC9}"/>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1: Grundlagen der Facharbeit und der Berufsorganisation</a:t>
            </a:r>
          </a:p>
        </p:txBody>
      </p:sp>
      <p:pic>
        <p:nvPicPr>
          <p:cNvPr id="7" name="Grafik 6">
            <a:extLst>
              <a:ext uri="{FF2B5EF4-FFF2-40B4-BE49-F238E27FC236}">
                <a16:creationId xmlns:a16="http://schemas.microsoft.com/office/drawing/2014/main" id="{6CEEC2FC-E1FA-42B7-A92D-666C21768A1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10000"/>
                    </a14:imgEffect>
                  </a14:imgLayer>
                </a14:imgProps>
              </a:ext>
              <a:ext uri="{28A0092B-C50C-407E-A947-70E740481C1C}">
                <a14:useLocalDpi xmlns:a14="http://schemas.microsoft.com/office/drawing/2010/main" val="0"/>
              </a:ext>
            </a:extLst>
          </a:blip>
          <a:srcRect l="17889" r="3826"/>
          <a:stretch/>
        </p:blipFill>
        <p:spPr>
          <a:xfrm>
            <a:off x="479376" y="692696"/>
            <a:ext cx="9577064" cy="5544616"/>
          </a:xfrm>
          <a:prstGeom prst="rect">
            <a:avLst/>
          </a:prstGeom>
          <a:blipFill dpi="0" rotWithShape="1">
            <a:blip r:embed="rId5">
              <a:alphaModFix amt="17000"/>
            </a:blip>
            <a:srcRect/>
            <a:tile tx="0" ty="0" sx="100000" sy="100000" flip="none" algn="tl"/>
          </a:blipFill>
          <a:effectLst>
            <a:outerShdw blurRad="50800" dist="50800" dir="5400000" algn="ctr" rotWithShape="0">
              <a:srgbClr val="000000">
                <a:alpha val="14000"/>
              </a:srgbClr>
            </a:outerShdw>
          </a:effectLst>
        </p:spPr>
      </p:pic>
      <p:sp>
        <p:nvSpPr>
          <p:cNvPr id="10" name="Rectangle 2">
            <a:extLst>
              <a:ext uri="{FF2B5EF4-FFF2-40B4-BE49-F238E27FC236}">
                <a16:creationId xmlns:a16="http://schemas.microsoft.com/office/drawing/2014/main" id="{F2AB3867-6B83-4C0D-8E48-BF808B9AFBBF}"/>
              </a:ext>
            </a:extLst>
          </p:cNvPr>
          <p:cNvSpPr txBox="1">
            <a:spLocks/>
          </p:cNvSpPr>
          <p:nvPr/>
        </p:nvSpPr>
        <p:spPr bwMode="auto">
          <a:xfrm>
            <a:off x="1199456" y="1916832"/>
            <a:ext cx="8136904" cy="3168352"/>
          </a:xfrm>
          <a:prstGeom prst="rect">
            <a:avLst/>
          </a:prstGeom>
          <a:solidFill>
            <a:schemeClr val="bg1">
              <a:alpha val="85000"/>
            </a:schemeClr>
          </a:solidFill>
          <a:ln>
            <a:solidFill>
              <a:schemeClr val="tx1"/>
            </a:solidFill>
          </a:ln>
          <a:extLst/>
        </p:spPr>
        <p:style>
          <a:lnRef idx="1">
            <a:schemeClr val="accent6"/>
          </a:lnRef>
          <a:fillRef idx="2">
            <a:schemeClr val="accent6"/>
          </a:fillRef>
          <a:effectRef idx="1">
            <a:schemeClr val="accent6"/>
          </a:effectRef>
          <a:fontRef idx="minor">
            <a:schemeClr val="dk1"/>
          </a:fontRef>
        </p:style>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lgn="ctr" defTabSz="900113">
              <a:lnSpc>
                <a:spcPts val="4000"/>
              </a:lnSpc>
              <a:spcBef>
                <a:spcPts val="600"/>
              </a:spcBef>
              <a:spcAft>
                <a:spcPts val="1200"/>
              </a:spcAft>
            </a:pPr>
            <a:r>
              <a:rPr lang="de-DE" altLang="de-DE" sz="2600" b="1" dirty="0">
                <a:latin typeface="Century Gothic" panose="020B0502020202020204" pitchFamily="34" charset="0"/>
              </a:rPr>
              <a:t>Soweit meine Ausführungen, </a:t>
            </a:r>
            <a:br>
              <a:rPr lang="de-DE" altLang="de-DE" sz="2600" b="1" dirty="0">
                <a:latin typeface="Century Gothic" panose="020B0502020202020204" pitchFamily="34" charset="0"/>
              </a:rPr>
            </a:br>
            <a:r>
              <a:rPr lang="de-DE" altLang="de-DE" sz="2600" b="1" dirty="0">
                <a:latin typeface="Century Gothic" panose="020B0502020202020204" pitchFamily="34" charset="0"/>
              </a:rPr>
              <a:t>praktischen Erfahrungen und fachlichen</a:t>
            </a:r>
            <a:br>
              <a:rPr lang="de-DE" altLang="de-DE" sz="2600" b="1" dirty="0">
                <a:latin typeface="Century Gothic" panose="020B0502020202020204" pitchFamily="34" charset="0"/>
              </a:rPr>
            </a:br>
            <a:r>
              <a:rPr lang="de-DE" altLang="de-DE" sz="2600" b="1" dirty="0">
                <a:latin typeface="Century Gothic" panose="020B0502020202020204" pitchFamily="34" charset="0"/>
              </a:rPr>
              <a:t>Hinweise zu diesem Thema.</a:t>
            </a:r>
          </a:p>
          <a:p>
            <a:pPr algn="ctr" defTabSz="900113">
              <a:lnSpc>
                <a:spcPts val="4000"/>
              </a:lnSpc>
              <a:spcBef>
                <a:spcPts val="600"/>
              </a:spcBef>
              <a:spcAft>
                <a:spcPts val="1200"/>
              </a:spcAft>
            </a:pPr>
            <a:r>
              <a:rPr lang="de-DE" altLang="de-DE" sz="2600" b="1" dirty="0">
                <a:latin typeface="Century Gothic" panose="020B0502020202020204" pitchFamily="34" charset="0"/>
              </a:rPr>
              <a:t>Vielen Dank für Ihre Aufmerksamkeit!</a:t>
            </a:r>
          </a:p>
        </p:txBody>
      </p:sp>
    </p:spTree>
    <p:extLst>
      <p:ext uri="{BB962C8B-B14F-4D97-AF65-F5344CB8AC3E}">
        <p14:creationId xmlns:p14="http://schemas.microsoft.com/office/powerpoint/2010/main" val="1977467296"/>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1747F761-596B-4CF6-A8C1-864F60676554}"/>
              </a:ext>
            </a:extLst>
          </p:cNvPr>
          <p:cNvSpPr txBox="1">
            <a:spLocks/>
          </p:cNvSpPr>
          <p:nvPr/>
        </p:nvSpPr>
        <p:spPr>
          <a:xfrm>
            <a:off x="334962" y="2708920"/>
            <a:ext cx="11522075" cy="1033279"/>
          </a:xfrm>
          <a:prstGeom prst="rect">
            <a:avLst/>
          </a:prstGeom>
        </p:spPr>
        <p:txBody>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lgn="ctr"/>
            <a:r>
              <a:rPr lang="de-DE" altLang="de-DE" sz="2800" b="1" dirty="0">
                <a:latin typeface="Century Gothic" panose="020B0502020202020204" pitchFamily="34" charset="0"/>
              </a:rPr>
              <a:t>Themenbereich 2: </a:t>
            </a:r>
            <a:br>
              <a:rPr lang="de-DE" altLang="de-DE" sz="2800" dirty="0">
                <a:latin typeface="Century Gothic" panose="020B0502020202020204" pitchFamily="34" charset="0"/>
              </a:rPr>
            </a:br>
            <a:r>
              <a:rPr lang="de-DE" altLang="de-DE" sz="2800" b="1" dirty="0">
                <a:latin typeface="Century Gothic" panose="020B0502020202020204" pitchFamily="34" charset="0"/>
              </a:rPr>
              <a:t>Dokumentationen/Arbeitspapiere</a:t>
            </a:r>
            <a:br>
              <a:rPr lang="de-DE" altLang="de-DE" sz="2800" b="1" dirty="0">
                <a:latin typeface="Century Gothic" panose="020B0502020202020204" pitchFamily="34" charset="0"/>
              </a:rPr>
            </a:br>
            <a:endParaRPr lang="de-DE" altLang="de-DE" sz="2800" b="1" dirty="0">
              <a:latin typeface="Century Gothic" panose="020B0502020202020204" pitchFamily="34" charset="0"/>
            </a:endParaRPr>
          </a:p>
        </p:txBody>
      </p:sp>
      <p:sp>
        <p:nvSpPr>
          <p:cNvPr id="9" name="Rectangle 2">
            <a:extLst>
              <a:ext uri="{FF2B5EF4-FFF2-40B4-BE49-F238E27FC236}">
                <a16:creationId xmlns:a16="http://schemas.microsoft.com/office/drawing/2014/main" id="{FE4A6F7A-FB72-4309-ADA3-AEA3DA1D2916}"/>
              </a:ext>
            </a:extLst>
          </p:cNvPr>
          <p:cNvSpPr txBox="1">
            <a:spLocks/>
          </p:cNvSpPr>
          <p:nvPr/>
        </p:nvSpPr>
        <p:spPr bwMode="auto">
          <a:xfrm>
            <a:off x="1775520" y="3861048"/>
            <a:ext cx="7632848" cy="103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1704975" indent="-266700">
              <a:buClr>
                <a:schemeClr val="tx1"/>
              </a:buClr>
              <a:buFont typeface="Wingdings 3" panose="05040102010807070707" pitchFamily="18" charset="2"/>
              <a:buChar char="}"/>
            </a:pPr>
            <a:r>
              <a:rPr lang="de-DE" altLang="de-DE" sz="1800" b="1" kern="0" dirty="0">
                <a:solidFill>
                  <a:srgbClr val="00B0F0"/>
                </a:solidFill>
                <a:latin typeface="Century Gothic" panose="020B0502020202020204" pitchFamily="34" charset="0"/>
              </a:rPr>
              <a:t>ISA [DE] 230</a:t>
            </a:r>
            <a:r>
              <a:rPr lang="de-DE" altLang="de-DE" sz="1800" b="1" kern="0" dirty="0">
                <a:latin typeface="Century Gothic" panose="020B0502020202020204" pitchFamily="34" charset="0"/>
              </a:rPr>
              <a:t>: Prüfungsdokumentation</a:t>
            </a:r>
          </a:p>
          <a:p>
            <a:pPr marL="1704975" indent="-266700">
              <a:buClr>
                <a:schemeClr val="tx1"/>
              </a:buClr>
              <a:buFont typeface="Wingdings 3" panose="05040102010807070707" pitchFamily="18" charset="2"/>
              <a:buChar char="}"/>
            </a:pPr>
            <a:r>
              <a:rPr lang="de-DE" altLang="de-DE" sz="1800" b="1" kern="0" dirty="0">
                <a:solidFill>
                  <a:srgbClr val="00B0F0"/>
                </a:solidFill>
                <a:latin typeface="Century Gothic" panose="020B0502020202020204" pitchFamily="34" charset="0"/>
              </a:rPr>
              <a:t>ISA [DE] 500</a:t>
            </a:r>
            <a:r>
              <a:rPr lang="de-DE" altLang="de-DE" sz="1800" b="1" kern="0" dirty="0">
                <a:latin typeface="Century Gothic" panose="020B0502020202020204" pitchFamily="34" charset="0"/>
              </a:rPr>
              <a:t>: Prüfungsnachweise</a:t>
            </a:r>
            <a:br>
              <a:rPr lang="de-DE" altLang="de-DE" b="1" kern="0" dirty="0">
                <a:latin typeface="Century Gothic" panose="020B0502020202020204" pitchFamily="34" charset="0"/>
              </a:rPr>
            </a:br>
            <a:endParaRPr lang="de-DE" altLang="de-DE" b="1" kern="0" dirty="0">
              <a:latin typeface="Century Gothic" panose="020B0502020202020204" pitchFamily="34" charset="0"/>
            </a:endParaRP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Textfeld 4">
            <a:extLst>
              <a:ext uri="{FF2B5EF4-FFF2-40B4-BE49-F238E27FC236}">
                <a16:creationId xmlns:a16="http://schemas.microsoft.com/office/drawing/2014/main" id="{885D9685-32BA-44D4-AD74-279251088095}"/>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8" name="Rectangle 2">
            <a:extLst>
              <a:ext uri="{FF2B5EF4-FFF2-40B4-BE49-F238E27FC236}">
                <a16:creationId xmlns:a16="http://schemas.microsoft.com/office/drawing/2014/main" id="{EFE4F993-785B-4942-8C9E-2A158346B97B}"/>
              </a:ext>
            </a:extLst>
          </p:cNvPr>
          <p:cNvSpPr txBox="1">
            <a:spLocks/>
          </p:cNvSpPr>
          <p:nvPr/>
        </p:nvSpPr>
        <p:spPr bwMode="auto">
          <a:xfrm>
            <a:off x="1054100" y="1052735"/>
            <a:ext cx="10298484" cy="194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444500" algn="l"/>
              </a:tabLst>
            </a:pPr>
            <a:r>
              <a:rPr lang="de-DE" altLang="de-DE" sz="1600" b="1" dirty="0">
                <a:latin typeface="Century Gothic" panose="020B0502020202020204" pitchFamily="34" charset="0"/>
              </a:rPr>
              <a:t>2.1	Ablauf einer Abschlussprüfung</a:t>
            </a:r>
          </a:p>
          <a:p>
            <a:pPr>
              <a:spcBef>
                <a:spcPts val="600"/>
              </a:spcBef>
              <a:spcAft>
                <a:spcPts val="600"/>
              </a:spcAft>
              <a:tabLst>
                <a:tab pos="444500" algn="l"/>
              </a:tabLst>
            </a:pPr>
            <a:r>
              <a:rPr lang="de-DE" altLang="de-DE" sz="1600" b="1" dirty="0">
                <a:latin typeface="Century Gothic" panose="020B0502020202020204" pitchFamily="34" charset="0"/>
              </a:rPr>
              <a:t>2.2	Arbeitspapiere – ISA [DE] 230</a:t>
            </a:r>
          </a:p>
          <a:p>
            <a:pPr>
              <a:spcBef>
                <a:spcPts val="600"/>
              </a:spcBef>
              <a:spcAft>
                <a:spcPts val="600"/>
              </a:spcAft>
              <a:tabLst>
                <a:tab pos="444500" algn="l"/>
              </a:tabLst>
            </a:pPr>
            <a:r>
              <a:rPr lang="de-DE" altLang="de-DE" sz="1600" b="1" dirty="0">
                <a:latin typeface="Century Gothic" panose="020B0502020202020204" pitchFamily="34" charset="0"/>
              </a:rPr>
              <a:t>2.3	60-Tage-Regel bei Arbeitspapieren zur Abschlussprüfung</a:t>
            </a: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Textfeld 4">
            <a:extLst>
              <a:ext uri="{FF2B5EF4-FFF2-40B4-BE49-F238E27FC236}">
                <a16:creationId xmlns:a16="http://schemas.microsoft.com/office/drawing/2014/main" id="{885D9685-32BA-44D4-AD74-279251088095}"/>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8" name="Rectangle 2">
            <a:extLst>
              <a:ext uri="{FF2B5EF4-FFF2-40B4-BE49-F238E27FC236}">
                <a16:creationId xmlns:a16="http://schemas.microsoft.com/office/drawing/2014/main" id="{EFE4F993-785B-4942-8C9E-2A158346B97B}"/>
              </a:ext>
            </a:extLst>
          </p:cNvPr>
          <p:cNvSpPr txBox="1">
            <a:spLocks/>
          </p:cNvSpPr>
          <p:nvPr/>
        </p:nvSpPr>
        <p:spPr bwMode="auto">
          <a:xfrm>
            <a:off x="1054100" y="1052735"/>
            <a:ext cx="10298484" cy="194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444500" algn="l"/>
              </a:tabLst>
            </a:pPr>
            <a:r>
              <a:rPr lang="de-DE" altLang="de-DE" sz="1600" b="1" dirty="0">
                <a:latin typeface="Century Gothic" panose="020B0502020202020204" pitchFamily="34" charset="0"/>
              </a:rPr>
              <a:t>2.1	Ablauf einer Abschlussprüfung</a:t>
            </a:r>
          </a:p>
          <a:p>
            <a:pPr>
              <a:spcBef>
                <a:spcPts val="600"/>
              </a:spcBef>
              <a:spcAft>
                <a:spcPts val="600"/>
              </a:spcAft>
              <a:tabLst>
                <a:tab pos="444500" algn="l"/>
              </a:tabLst>
            </a:pPr>
            <a:r>
              <a:rPr lang="de-DE" altLang="de-DE" sz="1600" b="1" dirty="0">
                <a:latin typeface="Century Gothic" panose="020B0502020202020204" pitchFamily="34" charset="0"/>
              </a:rPr>
              <a:t>2.2	Arbeitspapiere – ISA [DE] 230</a:t>
            </a:r>
          </a:p>
          <a:p>
            <a:pPr>
              <a:spcBef>
                <a:spcPts val="600"/>
              </a:spcBef>
              <a:spcAft>
                <a:spcPts val="600"/>
              </a:spcAft>
              <a:tabLst>
                <a:tab pos="444500" algn="l"/>
              </a:tabLst>
            </a:pPr>
            <a:r>
              <a:rPr lang="de-DE" altLang="de-DE" sz="1600" b="1" dirty="0">
                <a:latin typeface="Century Gothic" panose="020B0502020202020204" pitchFamily="34" charset="0"/>
              </a:rPr>
              <a:t>2.3	60-Tage-Regel bei Arbeitspapieren zur Abschlussprüfung</a:t>
            </a:r>
          </a:p>
        </p:txBody>
      </p:sp>
    </p:spTree>
    <p:extLst>
      <p:ext uri="{BB962C8B-B14F-4D97-AF65-F5344CB8AC3E}">
        <p14:creationId xmlns:p14="http://schemas.microsoft.com/office/powerpoint/2010/main" val="1813324798"/>
      </p:ext>
    </p:extLst>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2" name="Textfeld 4">
            <a:extLst>
              <a:ext uri="{FF2B5EF4-FFF2-40B4-BE49-F238E27FC236}">
                <a16:creationId xmlns:a16="http://schemas.microsoft.com/office/drawing/2014/main" id="{E890273F-6E74-464D-B990-0523065B97EA}"/>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10" name="Rectangle 2">
            <a:extLst>
              <a:ext uri="{FF2B5EF4-FFF2-40B4-BE49-F238E27FC236}">
                <a16:creationId xmlns:a16="http://schemas.microsoft.com/office/drawing/2014/main" id="{6C6A4B86-3727-4581-8E7B-434EEFB54158}"/>
              </a:ext>
            </a:extLst>
          </p:cNvPr>
          <p:cNvSpPr txBox="1">
            <a:spLocks/>
          </p:cNvSpPr>
          <p:nvPr/>
        </p:nvSpPr>
        <p:spPr bwMode="auto">
          <a:xfrm>
            <a:off x="1009261" y="519113"/>
            <a:ext cx="9328150" cy="54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2.1	</a:t>
            </a:r>
            <a:r>
              <a:rPr lang="de-DE" sz="2800" b="1" dirty="0">
                <a:latin typeface="Century Gothic" panose="020B0502020202020204" pitchFamily="34" charset="0"/>
              </a:rPr>
              <a:t>Ablauf einer Abschlussprüfung</a:t>
            </a:r>
            <a:endParaRPr lang="de-DE" altLang="de-DE" sz="2800" b="1" dirty="0">
              <a:latin typeface="Century Gothic" panose="020B0502020202020204" pitchFamily="34" charset="0"/>
              <a:cs typeface="Arial" panose="020B0604020202020204" pitchFamily="34" charset="0"/>
            </a:endParaRPr>
          </a:p>
        </p:txBody>
      </p:sp>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bgerundetes Rechteck 2">
            <a:extLst>
              <a:ext uri="{FF2B5EF4-FFF2-40B4-BE49-F238E27FC236}">
                <a16:creationId xmlns:a16="http://schemas.microsoft.com/office/drawing/2014/main" id="{1032024E-45DA-49D4-B497-66FDC49D9CC1}"/>
              </a:ext>
            </a:extLst>
          </p:cNvPr>
          <p:cNvSpPr/>
          <p:nvPr/>
        </p:nvSpPr>
        <p:spPr>
          <a:xfrm>
            <a:off x="983432" y="1339850"/>
            <a:ext cx="2447925" cy="1296988"/>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600" b="1" dirty="0">
                <a:solidFill>
                  <a:schemeClr val="tx1"/>
                </a:solidFill>
                <a:latin typeface="Century Gothic" panose="020B0502020202020204" pitchFamily="34" charset="0"/>
              </a:rPr>
              <a:t>Auftragsannahme</a:t>
            </a:r>
          </a:p>
        </p:txBody>
      </p:sp>
      <p:sp>
        <p:nvSpPr>
          <p:cNvPr id="10" name="Abgerundetes Rechteck 9">
            <a:extLst>
              <a:ext uri="{FF2B5EF4-FFF2-40B4-BE49-F238E27FC236}">
                <a16:creationId xmlns:a16="http://schemas.microsoft.com/office/drawing/2014/main" id="{2DE27691-D240-4A6A-8FCA-40727C034850}"/>
              </a:ext>
            </a:extLst>
          </p:cNvPr>
          <p:cNvSpPr/>
          <p:nvPr/>
        </p:nvSpPr>
        <p:spPr>
          <a:xfrm>
            <a:off x="983432" y="3140075"/>
            <a:ext cx="2447925" cy="1296988"/>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600" b="1" dirty="0">
                <a:solidFill>
                  <a:schemeClr val="tx1"/>
                </a:solidFill>
                <a:latin typeface="Century Gothic" panose="020B0502020202020204" pitchFamily="34" charset="0"/>
              </a:rPr>
              <a:t>Informations-beschaffung und vorläufige Risikoeinschätzung</a:t>
            </a:r>
          </a:p>
        </p:txBody>
      </p:sp>
      <p:sp>
        <p:nvSpPr>
          <p:cNvPr id="11" name="Abgerundetes Rechteck 10">
            <a:extLst>
              <a:ext uri="{FF2B5EF4-FFF2-40B4-BE49-F238E27FC236}">
                <a16:creationId xmlns:a16="http://schemas.microsoft.com/office/drawing/2014/main" id="{46D64F0D-7AD7-4707-8702-58DBF8BDE2AF}"/>
              </a:ext>
            </a:extLst>
          </p:cNvPr>
          <p:cNvSpPr/>
          <p:nvPr/>
        </p:nvSpPr>
        <p:spPr>
          <a:xfrm>
            <a:off x="983432" y="4940300"/>
            <a:ext cx="2447925" cy="1296988"/>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600" b="1" dirty="0">
                <a:solidFill>
                  <a:schemeClr val="tx1"/>
                </a:solidFill>
                <a:latin typeface="Century Gothic" panose="020B0502020202020204" pitchFamily="34" charset="0"/>
              </a:rPr>
              <a:t>Festlegung der Wesentlichkeit und Beurteilung der Fehlerrisiken</a:t>
            </a:r>
          </a:p>
        </p:txBody>
      </p:sp>
      <p:sp>
        <p:nvSpPr>
          <p:cNvPr id="13" name="Abgerundetes Rechteck 12">
            <a:extLst>
              <a:ext uri="{FF2B5EF4-FFF2-40B4-BE49-F238E27FC236}">
                <a16:creationId xmlns:a16="http://schemas.microsoft.com/office/drawing/2014/main" id="{34086D28-4C62-40AC-ABE9-1E865D205D2B}"/>
              </a:ext>
            </a:extLst>
          </p:cNvPr>
          <p:cNvSpPr/>
          <p:nvPr/>
        </p:nvSpPr>
        <p:spPr>
          <a:xfrm>
            <a:off x="4223520" y="1339850"/>
            <a:ext cx="2447925" cy="1296988"/>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600" b="1" dirty="0">
                <a:solidFill>
                  <a:schemeClr val="tx1"/>
                </a:solidFill>
                <a:latin typeface="Century Gothic" panose="020B0502020202020204" pitchFamily="34" charset="0"/>
              </a:rPr>
              <a:t>Funktionsprüfungen</a:t>
            </a:r>
          </a:p>
        </p:txBody>
      </p:sp>
      <p:sp>
        <p:nvSpPr>
          <p:cNvPr id="14" name="Abgerundetes Rechteck 13">
            <a:extLst>
              <a:ext uri="{FF2B5EF4-FFF2-40B4-BE49-F238E27FC236}">
                <a16:creationId xmlns:a16="http://schemas.microsoft.com/office/drawing/2014/main" id="{D30807C0-F318-426B-81B9-168A9B98286F}"/>
              </a:ext>
            </a:extLst>
          </p:cNvPr>
          <p:cNvSpPr/>
          <p:nvPr/>
        </p:nvSpPr>
        <p:spPr>
          <a:xfrm>
            <a:off x="4223520" y="3140075"/>
            <a:ext cx="2447925" cy="1296988"/>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600" b="1" dirty="0">
                <a:solidFill>
                  <a:schemeClr val="tx1"/>
                </a:solidFill>
                <a:latin typeface="Century Gothic" panose="020B0502020202020204" pitchFamily="34" charset="0"/>
              </a:rPr>
              <a:t>Ableitung des Prüfungsprogramms</a:t>
            </a:r>
          </a:p>
        </p:txBody>
      </p:sp>
      <p:sp>
        <p:nvSpPr>
          <p:cNvPr id="15" name="Abgerundetes Rechteck 14">
            <a:extLst>
              <a:ext uri="{FF2B5EF4-FFF2-40B4-BE49-F238E27FC236}">
                <a16:creationId xmlns:a16="http://schemas.microsoft.com/office/drawing/2014/main" id="{AF326B2F-8BB2-490E-8793-5EC71A275F85}"/>
              </a:ext>
            </a:extLst>
          </p:cNvPr>
          <p:cNvSpPr/>
          <p:nvPr/>
        </p:nvSpPr>
        <p:spPr>
          <a:xfrm>
            <a:off x="4223520" y="4940300"/>
            <a:ext cx="2447925" cy="1296988"/>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600" b="1" dirty="0">
                <a:solidFill>
                  <a:schemeClr val="tx1"/>
                </a:solidFill>
                <a:latin typeface="Century Gothic" panose="020B0502020202020204" pitchFamily="34" charset="0"/>
              </a:rPr>
              <a:t>Auswertung der rechnungslegungs-relevanten Prozesse und internen Kontrollen</a:t>
            </a:r>
          </a:p>
        </p:txBody>
      </p:sp>
      <p:sp>
        <p:nvSpPr>
          <p:cNvPr id="16" name="Abgerundetes Rechteck 15">
            <a:extLst>
              <a:ext uri="{FF2B5EF4-FFF2-40B4-BE49-F238E27FC236}">
                <a16:creationId xmlns:a16="http://schemas.microsoft.com/office/drawing/2014/main" id="{FC56370A-FD72-47F5-B7ED-E010D0AED5CA}"/>
              </a:ext>
            </a:extLst>
          </p:cNvPr>
          <p:cNvSpPr/>
          <p:nvPr/>
        </p:nvSpPr>
        <p:spPr>
          <a:xfrm>
            <a:off x="7463607" y="1339850"/>
            <a:ext cx="2447925" cy="1296988"/>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600" b="1" dirty="0">
                <a:solidFill>
                  <a:schemeClr val="tx1"/>
                </a:solidFill>
                <a:latin typeface="Century Gothic" panose="020B0502020202020204" pitchFamily="34" charset="0"/>
              </a:rPr>
              <a:t>Aussagebezogene Prüfungshandlungen</a:t>
            </a:r>
          </a:p>
        </p:txBody>
      </p:sp>
      <p:sp>
        <p:nvSpPr>
          <p:cNvPr id="17" name="Abgerundetes Rechteck 16">
            <a:extLst>
              <a:ext uri="{FF2B5EF4-FFF2-40B4-BE49-F238E27FC236}">
                <a16:creationId xmlns:a16="http://schemas.microsoft.com/office/drawing/2014/main" id="{D480F069-C7D0-4B48-8333-A840944DA436}"/>
              </a:ext>
            </a:extLst>
          </p:cNvPr>
          <p:cNvSpPr/>
          <p:nvPr/>
        </p:nvSpPr>
        <p:spPr>
          <a:xfrm>
            <a:off x="7463607" y="3140075"/>
            <a:ext cx="2447925" cy="1296988"/>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600" b="1" dirty="0">
                <a:solidFill>
                  <a:schemeClr val="tx1"/>
                </a:solidFill>
                <a:latin typeface="Century Gothic" panose="020B0502020202020204" pitchFamily="34" charset="0"/>
              </a:rPr>
              <a:t>Abschließende Prüfungshandlungen</a:t>
            </a:r>
          </a:p>
        </p:txBody>
      </p:sp>
      <p:sp>
        <p:nvSpPr>
          <p:cNvPr id="18" name="Abgerundetes Rechteck 17">
            <a:extLst>
              <a:ext uri="{FF2B5EF4-FFF2-40B4-BE49-F238E27FC236}">
                <a16:creationId xmlns:a16="http://schemas.microsoft.com/office/drawing/2014/main" id="{303CB11C-F57F-450E-B01B-733D79588F91}"/>
              </a:ext>
            </a:extLst>
          </p:cNvPr>
          <p:cNvSpPr/>
          <p:nvPr/>
        </p:nvSpPr>
        <p:spPr>
          <a:xfrm>
            <a:off x="7463607" y="4940300"/>
            <a:ext cx="2447925" cy="1296988"/>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600" b="1" dirty="0">
                <a:solidFill>
                  <a:schemeClr val="tx1"/>
                </a:solidFill>
                <a:latin typeface="Century Gothic" panose="020B0502020202020204" pitchFamily="34" charset="0"/>
              </a:rPr>
              <a:t>Berichterstattung</a:t>
            </a:r>
          </a:p>
        </p:txBody>
      </p:sp>
      <p:sp>
        <p:nvSpPr>
          <p:cNvPr id="24" name="Text Box 6">
            <a:extLst>
              <a:ext uri="{FF2B5EF4-FFF2-40B4-BE49-F238E27FC236}">
                <a16:creationId xmlns:a16="http://schemas.microsoft.com/office/drawing/2014/main" id="{66BC1170-7579-437D-BC8A-A9945ED6F8B1}"/>
              </a:ext>
            </a:extLst>
          </p:cNvPr>
          <p:cNvSpPr txBox="1">
            <a:spLocks noChangeArrowheads="1"/>
          </p:cNvSpPr>
          <p:nvPr/>
        </p:nvSpPr>
        <p:spPr bwMode="auto">
          <a:xfrm>
            <a:off x="725834" y="836712"/>
            <a:ext cx="781843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 pos="361950" algn="l"/>
              </a:tabLst>
              <a:defRPr/>
            </a:pPr>
            <a:r>
              <a:rPr lang="de-DE" altLang="de-DE" b="1" kern="0" dirty="0">
                <a:solidFill>
                  <a:srgbClr val="00B0F0"/>
                </a:solidFill>
                <a:latin typeface="Century Gothic" pitchFamily="34" charset="0"/>
              </a:rPr>
              <a:t>2.1	Ablauf einer Abschlussprüfung</a:t>
            </a:r>
            <a:r>
              <a:rPr lang="de-DE" altLang="de-DE" sz="1600" b="1" kern="0" dirty="0">
                <a:solidFill>
                  <a:srgbClr val="00B0F0"/>
                </a:solidFill>
                <a:latin typeface="Century Gothic" pitchFamily="34" charset="0"/>
              </a:rPr>
              <a:t>	</a:t>
            </a:r>
          </a:p>
        </p:txBody>
      </p:sp>
      <p:cxnSp>
        <p:nvCxnSpPr>
          <p:cNvPr id="4" name="Gerade Verbindung mit Pfeil 3">
            <a:extLst>
              <a:ext uri="{FF2B5EF4-FFF2-40B4-BE49-F238E27FC236}">
                <a16:creationId xmlns:a16="http://schemas.microsoft.com/office/drawing/2014/main" id="{9A701C4B-BA32-4E5C-87B3-773860FF7D10}"/>
              </a:ext>
            </a:extLst>
          </p:cNvPr>
          <p:cNvCxnSpPr/>
          <p:nvPr/>
        </p:nvCxnSpPr>
        <p:spPr>
          <a:xfrm>
            <a:off x="2279576" y="2636838"/>
            <a:ext cx="0" cy="503237"/>
          </a:xfrm>
          <a:prstGeom prst="straightConnector1">
            <a:avLst/>
          </a:prstGeom>
          <a:ln w="34925">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28" name="Gerade Verbindung mit Pfeil 27">
            <a:extLst>
              <a:ext uri="{FF2B5EF4-FFF2-40B4-BE49-F238E27FC236}">
                <a16:creationId xmlns:a16="http://schemas.microsoft.com/office/drawing/2014/main" id="{E44FF527-EA57-4489-BC7A-60F77811F758}"/>
              </a:ext>
            </a:extLst>
          </p:cNvPr>
          <p:cNvCxnSpPr/>
          <p:nvPr/>
        </p:nvCxnSpPr>
        <p:spPr>
          <a:xfrm>
            <a:off x="2279576" y="4437063"/>
            <a:ext cx="0" cy="503237"/>
          </a:xfrm>
          <a:prstGeom prst="straightConnector1">
            <a:avLst/>
          </a:prstGeom>
          <a:ln w="34925">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30" name="Gerade Verbindung mit Pfeil 29">
            <a:extLst>
              <a:ext uri="{FF2B5EF4-FFF2-40B4-BE49-F238E27FC236}">
                <a16:creationId xmlns:a16="http://schemas.microsoft.com/office/drawing/2014/main" id="{5D1F1EBF-4966-4B7F-B435-B6206C9EE118}"/>
              </a:ext>
            </a:extLst>
          </p:cNvPr>
          <p:cNvCxnSpPr/>
          <p:nvPr/>
        </p:nvCxnSpPr>
        <p:spPr>
          <a:xfrm flipV="1">
            <a:off x="3441229" y="5535613"/>
            <a:ext cx="792163" cy="0"/>
          </a:xfrm>
          <a:prstGeom prst="straightConnector1">
            <a:avLst/>
          </a:prstGeom>
          <a:ln w="34925">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32" name="Gerade Verbindung mit Pfeil 31">
            <a:extLst>
              <a:ext uri="{FF2B5EF4-FFF2-40B4-BE49-F238E27FC236}">
                <a16:creationId xmlns:a16="http://schemas.microsoft.com/office/drawing/2014/main" id="{8923C696-1C5F-4A6D-9903-6C1DB2DFA44E}"/>
              </a:ext>
            </a:extLst>
          </p:cNvPr>
          <p:cNvCxnSpPr>
            <a:cxnSpLocks/>
          </p:cNvCxnSpPr>
          <p:nvPr/>
        </p:nvCxnSpPr>
        <p:spPr>
          <a:xfrm flipV="1">
            <a:off x="5375920" y="4437063"/>
            <a:ext cx="0" cy="503237"/>
          </a:xfrm>
          <a:prstGeom prst="straightConnector1">
            <a:avLst/>
          </a:prstGeom>
          <a:ln w="34925">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37" name="Gerade Verbindung mit Pfeil 36">
            <a:extLst>
              <a:ext uri="{FF2B5EF4-FFF2-40B4-BE49-F238E27FC236}">
                <a16:creationId xmlns:a16="http://schemas.microsoft.com/office/drawing/2014/main" id="{E7C20686-EA64-4558-829C-58EBFC7D1E9A}"/>
              </a:ext>
            </a:extLst>
          </p:cNvPr>
          <p:cNvCxnSpPr/>
          <p:nvPr/>
        </p:nvCxnSpPr>
        <p:spPr>
          <a:xfrm flipV="1">
            <a:off x="5375920" y="2636838"/>
            <a:ext cx="0" cy="503237"/>
          </a:xfrm>
          <a:prstGeom prst="straightConnector1">
            <a:avLst/>
          </a:prstGeom>
          <a:ln w="34925">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43" name="Gerade Verbindung mit Pfeil 42">
            <a:extLst>
              <a:ext uri="{FF2B5EF4-FFF2-40B4-BE49-F238E27FC236}">
                <a16:creationId xmlns:a16="http://schemas.microsoft.com/office/drawing/2014/main" id="{1074414E-35D3-4DEA-B37E-111FAB4B1A65}"/>
              </a:ext>
            </a:extLst>
          </p:cNvPr>
          <p:cNvCxnSpPr/>
          <p:nvPr/>
        </p:nvCxnSpPr>
        <p:spPr>
          <a:xfrm flipV="1">
            <a:off x="6666731" y="2014538"/>
            <a:ext cx="792162" cy="0"/>
          </a:xfrm>
          <a:prstGeom prst="straightConnector1">
            <a:avLst/>
          </a:prstGeom>
          <a:ln w="34925">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44" name="Gerade Verbindung mit Pfeil 43">
            <a:extLst>
              <a:ext uri="{FF2B5EF4-FFF2-40B4-BE49-F238E27FC236}">
                <a16:creationId xmlns:a16="http://schemas.microsoft.com/office/drawing/2014/main" id="{E1A03720-C0F1-447F-ABEC-E46BCC325A5B}"/>
              </a:ext>
            </a:extLst>
          </p:cNvPr>
          <p:cNvCxnSpPr/>
          <p:nvPr/>
        </p:nvCxnSpPr>
        <p:spPr>
          <a:xfrm>
            <a:off x="8758164" y="2636838"/>
            <a:ext cx="0" cy="503237"/>
          </a:xfrm>
          <a:prstGeom prst="straightConnector1">
            <a:avLst/>
          </a:prstGeom>
          <a:ln w="34925">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45" name="Gerade Verbindung mit Pfeil 44">
            <a:extLst>
              <a:ext uri="{FF2B5EF4-FFF2-40B4-BE49-F238E27FC236}">
                <a16:creationId xmlns:a16="http://schemas.microsoft.com/office/drawing/2014/main" id="{EEB60CA0-3773-477A-829C-4E92099E003E}"/>
              </a:ext>
            </a:extLst>
          </p:cNvPr>
          <p:cNvCxnSpPr/>
          <p:nvPr/>
        </p:nvCxnSpPr>
        <p:spPr>
          <a:xfrm>
            <a:off x="8789914" y="4437063"/>
            <a:ext cx="0" cy="503237"/>
          </a:xfrm>
          <a:prstGeom prst="straightConnector1">
            <a:avLst/>
          </a:prstGeom>
          <a:ln w="34925">
            <a:solidFill>
              <a:srgbClr val="00B0F0"/>
            </a:solidFill>
            <a:tailEnd type="triangle"/>
          </a:ln>
        </p:spPr>
        <p:style>
          <a:lnRef idx="1">
            <a:schemeClr val="dk1"/>
          </a:lnRef>
          <a:fillRef idx="0">
            <a:schemeClr val="dk1"/>
          </a:fillRef>
          <a:effectRef idx="0">
            <a:schemeClr val="dk1"/>
          </a:effectRef>
          <a:fontRef idx="minor">
            <a:schemeClr val="tx1"/>
          </a:fontRef>
        </p:style>
      </p:cxnSp>
      <p:sp>
        <p:nvSpPr>
          <p:cNvPr id="147478" name="Textfeld 4">
            <a:extLst>
              <a:ext uri="{FF2B5EF4-FFF2-40B4-BE49-F238E27FC236}">
                <a16:creationId xmlns:a16="http://schemas.microsoft.com/office/drawing/2014/main" id="{DF7F3460-9D5B-43F3-9474-238D9A8D060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cxnSp>
        <p:nvCxnSpPr>
          <p:cNvPr id="5" name="Gerade Verbindung mit Pfeil 4">
            <a:extLst>
              <a:ext uri="{FF2B5EF4-FFF2-40B4-BE49-F238E27FC236}">
                <a16:creationId xmlns:a16="http://schemas.microsoft.com/office/drawing/2014/main" id="{FAA85C34-BBE9-4AA2-A475-B28D1DDBB56E}"/>
              </a:ext>
            </a:extLst>
          </p:cNvPr>
          <p:cNvCxnSpPr>
            <a:cxnSpLocks/>
          </p:cNvCxnSpPr>
          <p:nvPr/>
        </p:nvCxnSpPr>
        <p:spPr>
          <a:xfrm flipV="1">
            <a:off x="5470377" y="2636838"/>
            <a:ext cx="2137791" cy="504204"/>
          </a:xfrm>
          <a:prstGeom prst="straightConnector1">
            <a:avLst/>
          </a:prstGeom>
          <a:ln w="34925">
            <a:solidFill>
              <a:srgbClr val="00B0F0"/>
            </a:solidFill>
            <a:tailEnd type="triangle"/>
          </a:ln>
        </p:spPr>
        <p:style>
          <a:lnRef idx="1">
            <a:schemeClr val="dk1"/>
          </a:lnRef>
          <a:fillRef idx="0">
            <a:schemeClr val="dk1"/>
          </a:fillRef>
          <a:effectRef idx="0">
            <a:schemeClr val="dk1"/>
          </a:effectRef>
          <a:fontRef idx="minor">
            <a:schemeClr val="tx1"/>
          </a:fontRef>
        </p:style>
      </p:cxn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8" name="Textfeld 4">
            <a:extLst>
              <a:ext uri="{FF2B5EF4-FFF2-40B4-BE49-F238E27FC236}">
                <a16:creationId xmlns:a16="http://schemas.microsoft.com/office/drawing/2014/main" id="{1D4F42B7-B7D4-42D8-9738-155E8E688C41}"/>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8" name="Rectangle 2">
            <a:extLst>
              <a:ext uri="{FF2B5EF4-FFF2-40B4-BE49-F238E27FC236}">
                <a16:creationId xmlns:a16="http://schemas.microsoft.com/office/drawing/2014/main" id="{FD9424EA-F8C2-4E15-9C4F-C5C51C88ED54}"/>
              </a:ext>
            </a:extLst>
          </p:cNvPr>
          <p:cNvSpPr txBox="1">
            <a:spLocks/>
          </p:cNvSpPr>
          <p:nvPr/>
        </p:nvSpPr>
        <p:spPr bwMode="auto">
          <a:xfrm>
            <a:off x="1019436" y="729793"/>
            <a:ext cx="9541060"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600" b="1" dirty="0">
                <a:latin typeface="Century Gothic" panose="020B0502020202020204" pitchFamily="34" charset="0"/>
              </a:rPr>
              <a:t>2.2	</a:t>
            </a:r>
            <a:r>
              <a:rPr lang="de-DE" sz="2600" b="1" dirty="0">
                <a:latin typeface="Century Gothic" panose="020B0502020202020204" pitchFamily="34" charset="0"/>
              </a:rPr>
              <a:t>Arbeitspapiere – ISA [DE] 230</a:t>
            </a:r>
            <a:endParaRPr lang="de-DE" altLang="de-DE" sz="26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sz="1450" b="1" dirty="0">
                <a:latin typeface="Century Gothic" panose="020B0502020202020204" pitchFamily="34" charset="0"/>
              </a:rPr>
              <a:t>2.2.1</a:t>
            </a:r>
            <a:r>
              <a:rPr lang="de-DE" sz="1450" dirty="0">
                <a:latin typeface="Century Gothic" panose="020B0502020202020204" pitchFamily="34" charset="0"/>
              </a:rPr>
              <a:t>	Begriffe bzw. Definitionen</a:t>
            </a:r>
          </a:p>
          <a:p>
            <a:pPr marL="2724150" lvl="4" indent="-895350">
              <a:spcBef>
                <a:spcPts val="600"/>
              </a:spcBef>
              <a:spcAft>
                <a:spcPts val="600"/>
              </a:spcAft>
              <a:tabLst>
                <a:tab pos="444500" algn="l"/>
              </a:tabLst>
            </a:pPr>
            <a:r>
              <a:rPr lang="de-DE" sz="1450" b="1" dirty="0">
                <a:latin typeface="Century Gothic" panose="020B0502020202020204" pitchFamily="34" charset="0"/>
              </a:rPr>
              <a:t>2.2.2	</a:t>
            </a:r>
            <a:r>
              <a:rPr lang="de-DE" sz="1450" dirty="0">
                <a:latin typeface="Century Gothic" panose="020B0502020202020204" pitchFamily="34" charset="0"/>
              </a:rPr>
              <a:t>Vorangestelltes Eckdatenblatt zu den Anforderungen an Arbeitspapiere</a:t>
            </a:r>
          </a:p>
          <a:p>
            <a:pPr marL="2724150" lvl="4" indent="-895350">
              <a:spcBef>
                <a:spcPts val="600"/>
              </a:spcBef>
              <a:spcAft>
                <a:spcPts val="600"/>
              </a:spcAft>
              <a:tabLst>
                <a:tab pos="444500" algn="l"/>
              </a:tabLst>
            </a:pPr>
            <a:r>
              <a:rPr lang="de-DE" sz="1450" b="1" dirty="0">
                <a:latin typeface="Century Gothic" panose="020B0502020202020204" pitchFamily="34" charset="0"/>
              </a:rPr>
              <a:t>2.2.3	</a:t>
            </a:r>
            <a:r>
              <a:rPr lang="de-DE" sz="1450" dirty="0">
                <a:latin typeface="Century Gothic" panose="020B0502020202020204" pitchFamily="34" charset="0"/>
              </a:rPr>
              <a:t>§ 51c WPO: „Auftragsdatei“ – Pflicht bei Abschlussprüfungen nach §316 HGB</a:t>
            </a:r>
          </a:p>
          <a:p>
            <a:pPr marL="2724150" lvl="4" indent="-895350">
              <a:spcBef>
                <a:spcPts val="600"/>
              </a:spcBef>
              <a:spcAft>
                <a:spcPts val="600"/>
              </a:spcAft>
              <a:tabLst>
                <a:tab pos="444500" algn="l"/>
              </a:tabLst>
            </a:pPr>
            <a:r>
              <a:rPr lang="de-DE" sz="1450" b="1" dirty="0">
                <a:latin typeface="Century Gothic" panose="020B0502020202020204" pitchFamily="34" charset="0"/>
              </a:rPr>
              <a:t>2.2.4	</a:t>
            </a:r>
            <a:r>
              <a:rPr lang="de-DE" sz="1450" dirty="0">
                <a:latin typeface="Century Gothic" panose="020B0502020202020204" pitchFamily="34" charset="0"/>
              </a:rPr>
              <a:t>§ 51b WPO: Handakte bzw. 58 BS WP / VBP: Prüfungsakte</a:t>
            </a:r>
          </a:p>
          <a:p>
            <a:pPr marL="2724150" lvl="4" indent="-895350">
              <a:spcBef>
                <a:spcPts val="600"/>
              </a:spcBef>
              <a:spcAft>
                <a:spcPts val="600"/>
              </a:spcAft>
              <a:tabLst>
                <a:tab pos="444500" algn="l"/>
              </a:tabLst>
            </a:pPr>
            <a:r>
              <a:rPr lang="de-DE" sz="1450" b="1" dirty="0">
                <a:latin typeface="Century Gothic" panose="020B0502020202020204" pitchFamily="34" charset="0"/>
              </a:rPr>
              <a:t>2.2.5		</a:t>
            </a:r>
            <a:r>
              <a:rPr lang="de-DE" sz="1450" dirty="0">
                <a:latin typeface="Century Gothic" panose="020B0502020202020204" pitchFamily="34" charset="0"/>
              </a:rPr>
              <a:t>Ziel und Zweck der Arbeitspapiere</a:t>
            </a:r>
            <a:endParaRPr lang="de-DE" sz="1450" b="1" dirty="0">
              <a:latin typeface="Century Gothic" panose="020B0502020202020204" pitchFamily="34" charset="0"/>
            </a:endParaRPr>
          </a:p>
          <a:p>
            <a:pPr marL="2724150" lvl="4" indent="-895350">
              <a:spcBef>
                <a:spcPts val="600"/>
              </a:spcBef>
              <a:spcAft>
                <a:spcPts val="600"/>
              </a:spcAft>
              <a:tabLst>
                <a:tab pos="444500" algn="l"/>
              </a:tabLst>
            </a:pPr>
            <a:r>
              <a:rPr lang="de-DE" sz="1450" b="1" dirty="0">
                <a:latin typeface="Century Gothic" panose="020B0502020202020204" pitchFamily="34" charset="0"/>
              </a:rPr>
              <a:t>2.2.6	</a:t>
            </a:r>
            <a:r>
              <a:rPr lang="de-DE" sz="1450" dirty="0">
                <a:latin typeface="Century Gothic" panose="020B0502020202020204" pitchFamily="34" charset="0"/>
              </a:rPr>
              <a:t>Form, Inhalt und Umfang der Arbeitspapiere</a:t>
            </a:r>
            <a:endParaRPr lang="de-DE" sz="1450" b="1" dirty="0">
              <a:latin typeface="Century Gothic" panose="020B0502020202020204" pitchFamily="34" charset="0"/>
            </a:endParaRPr>
          </a:p>
          <a:p>
            <a:pPr marL="2724150" lvl="4" indent="-895350">
              <a:spcBef>
                <a:spcPts val="600"/>
              </a:spcBef>
              <a:spcAft>
                <a:spcPts val="600"/>
              </a:spcAft>
              <a:tabLst>
                <a:tab pos="444500" algn="l"/>
              </a:tabLst>
            </a:pPr>
            <a:r>
              <a:rPr lang="de-DE" sz="1450" b="1" dirty="0">
                <a:latin typeface="Century Gothic" panose="020B0502020202020204" pitchFamily="34" charset="0"/>
              </a:rPr>
              <a:t>2.2.7	</a:t>
            </a:r>
            <a:r>
              <a:rPr lang="de-DE" sz="1450" dirty="0">
                <a:latin typeface="Century Gothic" panose="020B0502020202020204" pitchFamily="34" charset="0"/>
              </a:rPr>
              <a:t>Praxisbeispiel zum Dokumentationsumfang</a:t>
            </a:r>
            <a:endParaRPr lang="de-DE" sz="1450" b="1" dirty="0">
              <a:latin typeface="Century Gothic" panose="020B0502020202020204" pitchFamily="34" charset="0"/>
            </a:endParaRPr>
          </a:p>
          <a:p>
            <a:pPr marL="2724150" lvl="4" indent="-895350">
              <a:spcBef>
                <a:spcPts val="600"/>
              </a:spcBef>
              <a:spcAft>
                <a:spcPts val="600"/>
              </a:spcAft>
              <a:tabLst>
                <a:tab pos="444500" algn="l"/>
              </a:tabLst>
            </a:pPr>
            <a:r>
              <a:rPr lang="de-DE" sz="1450" b="1" dirty="0">
                <a:latin typeface="Century Gothic" panose="020B0502020202020204" pitchFamily="34" charset="0"/>
              </a:rPr>
              <a:t>2.2.8	</a:t>
            </a:r>
            <a:r>
              <a:rPr lang="de-DE" sz="1450" dirty="0">
                <a:latin typeface="Century Gothic" panose="020B0502020202020204" pitchFamily="34" charset="0"/>
              </a:rPr>
              <a:t>Dokumentation der durchgeführten Prüfungshand-lungen</a:t>
            </a:r>
            <a:endParaRPr lang="de-DE" sz="1450" b="1" dirty="0">
              <a:latin typeface="Century Gothic" panose="020B0502020202020204" pitchFamily="34" charset="0"/>
            </a:endParaRPr>
          </a:p>
          <a:p>
            <a:pPr marL="2724150" lvl="4" indent="-895350">
              <a:spcBef>
                <a:spcPts val="600"/>
              </a:spcBef>
              <a:spcAft>
                <a:spcPts val="600"/>
              </a:spcAft>
              <a:tabLst>
                <a:tab pos="444500" algn="l"/>
              </a:tabLst>
            </a:pPr>
            <a:r>
              <a:rPr lang="de-DE" sz="1450" b="1" dirty="0">
                <a:latin typeface="Century Gothic" panose="020B0502020202020204" pitchFamily="34" charset="0"/>
              </a:rPr>
              <a:t>2.2.9	</a:t>
            </a:r>
            <a:r>
              <a:rPr lang="de-DE" sz="1450" dirty="0">
                <a:latin typeface="Century Gothic" panose="020B0502020202020204" pitchFamily="34" charset="0"/>
              </a:rPr>
              <a:t>Dauerarbeitspapiere vs. Jahresarbeitspapiere</a:t>
            </a:r>
            <a:endParaRPr lang="de-DE" sz="1450" b="1" dirty="0">
              <a:latin typeface="Century Gothic" panose="020B0502020202020204" pitchFamily="34" charset="0"/>
            </a:endParaRPr>
          </a:p>
          <a:p>
            <a:pPr marL="2724150" lvl="4" indent="-895350">
              <a:spcBef>
                <a:spcPts val="600"/>
              </a:spcBef>
              <a:spcAft>
                <a:spcPts val="600"/>
              </a:spcAft>
              <a:tabLst>
                <a:tab pos="444500" algn="l"/>
              </a:tabLst>
            </a:pPr>
            <a:r>
              <a:rPr lang="de-DE" sz="1450" b="1" dirty="0">
                <a:latin typeface="Century Gothic" panose="020B0502020202020204" pitchFamily="34" charset="0"/>
              </a:rPr>
              <a:t>2.2.10	</a:t>
            </a:r>
            <a:r>
              <a:rPr lang="de-DE" sz="1450" dirty="0">
                <a:latin typeface="Century Gothic" panose="020B0502020202020204" pitchFamily="34" charset="0"/>
              </a:rPr>
              <a:t>Abschluss der Auftragsdokumentation</a:t>
            </a:r>
            <a:endParaRPr lang="de-DE" sz="1450" b="1" dirty="0">
              <a:latin typeface="Century Gothic" panose="020B0502020202020204" pitchFamily="34" charset="0"/>
            </a:endParaRPr>
          </a:p>
          <a:p>
            <a:pPr marL="2724150" lvl="4" indent="-895350">
              <a:spcBef>
                <a:spcPts val="600"/>
              </a:spcBef>
              <a:spcAft>
                <a:spcPts val="600"/>
              </a:spcAft>
              <a:tabLst>
                <a:tab pos="444500" algn="l"/>
              </a:tabLst>
            </a:pPr>
            <a:r>
              <a:rPr lang="de-DE" sz="1450" b="1" dirty="0">
                <a:latin typeface="Century Gothic" panose="020B0502020202020204" pitchFamily="34" charset="0"/>
              </a:rPr>
              <a:t>2.2.11	</a:t>
            </a:r>
            <a:r>
              <a:rPr lang="de-DE" sz="1450" dirty="0">
                <a:latin typeface="Century Gothic" panose="020B0502020202020204" pitchFamily="34" charset="0"/>
              </a:rPr>
              <a:t>Vertraulichkeit und Aufbewahrung</a:t>
            </a:r>
            <a:endParaRPr lang="de-DE" sz="1450" b="1" dirty="0">
              <a:latin typeface="Century Gothic" panose="020B0502020202020204" pitchFamily="34" charset="0"/>
            </a:endParaRPr>
          </a:p>
          <a:p>
            <a:pPr marL="2724150" lvl="4" indent="-895350">
              <a:spcBef>
                <a:spcPts val="600"/>
              </a:spcBef>
              <a:spcAft>
                <a:spcPts val="600"/>
              </a:spcAft>
              <a:tabLst>
                <a:tab pos="444500" algn="l"/>
              </a:tabLst>
            </a:pPr>
            <a:r>
              <a:rPr lang="de-DE" sz="1450" b="1" dirty="0">
                <a:latin typeface="Century Gothic" panose="020B0502020202020204" pitchFamily="34" charset="0"/>
              </a:rPr>
              <a:t>2.2.12	</a:t>
            </a:r>
            <a:r>
              <a:rPr lang="de-DE" sz="1450" dirty="0">
                <a:latin typeface="Century Gothic" panose="020B0502020202020204" pitchFamily="34" charset="0"/>
              </a:rPr>
              <a:t>Zusammenstellung der endgültigen Prüfungsakte</a:t>
            </a:r>
            <a:endParaRPr lang="de-DE" sz="1450" b="1" dirty="0">
              <a:latin typeface="Century Gothic" panose="020B0502020202020204" pitchFamily="34" charset="0"/>
            </a:endParaRPr>
          </a:p>
          <a:p>
            <a:pPr marL="2724150" lvl="4" indent="-895350">
              <a:spcBef>
                <a:spcPts val="600"/>
              </a:spcBef>
              <a:spcAft>
                <a:spcPts val="600"/>
              </a:spcAft>
              <a:tabLst>
                <a:tab pos="444500" algn="l"/>
              </a:tabLst>
            </a:pPr>
            <a:r>
              <a:rPr lang="de-DE" sz="1450" b="1" dirty="0">
                <a:latin typeface="Century Gothic" panose="020B0502020202020204" pitchFamily="34" charset="0"/>
              </a:rPr>
              <a:t>2.2.13	</a:t>
            </a:r>
            <a:r>
              <a:rPr lang="de-DE" sz="1450" dirty="0">
                <a:latin typeface="Century Gothic" panose="020B0502020202020204" pitchFamily="34" charset="0"/>
              </a:rPr>
              <a:t>Zusammenfassung</a:t>
            </a:r>
            <a:endParaRPr lang="de-DE" sz="1450" b="1" dirty="0">
              <a:latin typeface="Century Gothic" panose="020B0502020202020204" pitchFamily="34" charset="0"/>
            </a:endParaRPr>
          </a:p>
        </p:txBody>
      </p:sp>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7" name="Textfeld 4">
            <a:extLst>
              <a:ext uri="{FF2B5EF4-FFF2-40B4-BE49-F238E27FC236}">
                <a16:creationId xmlns:a16="http://schemas.microsoft.com/office/drawing/2014/main" id="{11ECE97A-9461-4D35-B2F0-5A19F05E0608}"/>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9" name="Rectangle 3">
            <a:extLst>
              <a:ext uri="{FF2B5EF4-FFF2-40B4-BE49-F238E27FC236}">
                <a16:creationId xmlns:a16="http://schemas.microsoft.com/office/drawing/2014/main" id="{32C212B7-A097-4B37-BB9A-17246E572B96}"/>
              </a:ext>
            </a:extLst>
          </p:cNvPr>
          <p:cNvSpPr txBox="1">
            <a:spLocks/>
          </p:cNvSpPr>
          <p:nvPr/>
        </p:nvSpPr>
        <p:spPr bwMode="auto">
          <a:xfrm>
            <a:off x="925513" y="1343025"/>
            <a:ext cx="10931525" cy="406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defTabSz="876300">
              <a:spcBef>
                <a:spcPts val="1200"/>
              </a:spcBef>
              <a:spcAft>
                <a:spcPts val="600"/>
              </a:spcAft>
              <a:buFont typeface="Arial" panose="020B0604020202020204" pitchFamily="34" charset="0"/>
              <a:buNone/>
              <a:tabLst>
                <a:tab pos="361950" algn="l"/>
                <a:tab pos="1076325" algn="l"/>
                <a:tab pos="2333625" algn="l"/>
              </a:tabLst>
              <a:defRPr/>
            </a:pPr>
            <a:r>
              <a:rPr lang="de-DE" altLang="de-DE" sz="1600" b="1">
                <a:solidFill>
                  <a:srgbClr val="00B0F0"/>
                </a:solidFill>
                <a:latin typeface="Century Gothic" pitchFamily="34" charset="0"/>
              </a:rPr>
              <a:t>2.2.1 Begriffe bzw. Definitionen </a:t>
            </a:r>
          </a:p>
          <a:p>
            <a:pPr lvl="1" indent="0" defTabSz="876300">
              <a:spcBef>
                <a:spcPts val="1200"/>
              </a:spcBef>
              <a:spcAft>
                <a:spcPts val="600"/>
              </a:spcAft>
              <a:buFont typeface="Arial" panose="020B0604020202020204" pitchFamily="34" charset="0"/>
              <a:buNone/>
              <a:tabLst>
                <a:tab pos="361950" algn="l"/>
                <a:tab pos="1076325" algn="l"/>
                <a:tab pos="2333625" algn="l"/>
              </a:tabLst>
              <a:defRPr/>
            </a:pPr>
            <a:r>
              <a:rPr lang="de-DE" altLang="de-DE" sz="1600" b="1">
                <a:solidFill>
                  <a:srgbClr val="00B0F0"/>
                </a:solidFill>
                <a:latin typeface="Century Gothic" pitchFamily="34" charset="0"/>
              </a:rPr>
              <a:t>a. </a:t>
            </a:r>
            <a:r>
              <a:rPr lang="de-DE" sz="1600" b="1">
                <a:solidFill>
                  <a:srgbClr val="00B0F0"/>
                </a:solidFill>
                <a:latin typeface="Century Gothic" panose="020B0502020202020204" pitchFamily="34" charset="0"/>
              </a:rPr>
              <a:t>ISA [DE] 230</a:t>
            </a:r>
            <a:r>
              <a:rPr lang="de-DE" altLang="de-DE" sz="1600" b="1">
                <a:solidFill>
                  <a:srgbClr val="00B0F0"/>
                </a:solidFill>
                <a:latin typeface="Century Gothic" pitchFamily="34" charset="0"/>
              </a:rPr>
              <a:t>, Tz. 6</a:t>
            </a:r>
            <a:br>
              <a:rPr lang="de-DE" altLang="de-DE" sz="1600" b="1">
                <a:solidFill>
                  <a:srgbClr val="00B0F0"/>
                </a:solidFill>
                <a:latin typeface="Century Gothic" pitchFamily="34" charset="0"/>
              </a:rPr>
            </a:br>
            <a:endParaRPr lang="de-DE" altLang="de-DE" sz="1100">
              <a:latin typeface="Century Gothic" pitchFamily="34" charset="0"/>
            </a:endParaRPr>
          </a:p>
          <a:p>
            <a:pPr lvl="1" indent="0" defTabSz="876300">
              <a:spcBef>
                <a:spcPts val="0"/>
              </a:spcBef>
              <a:spcAft>
                <a:spcPts val="600"/>
              </a:spcAft>
              <a:buFont typeface="Arial" panose="020B0604020202020204" pitchFamily="34" charset="0"/>
              <a:buNone/>
              <a:tabLst>
                <a:tab pos="361950" algn="l"/>
                <a:tab pos="1076325" algn="l"/>
                <a:tab pos="2333625" algn="l"/>
              </a:tabLst>
              <a:defRPr/>
            </a:pPr>
            <a:r>
              <a:rPr lang="de-DE" altLang="de-DE" sz="1600" i="1">
                <a:latin typeface="Century Gothic" pitchFamily="34" charset="0"/>
              </a:rPr>
              <a:t>„</a:t>
            </a:r>
            <a:r>
              <a:rPr lang="de-DE" altLang="de-DE" sz="1600" b="1" i="1">
                <a:latin typeface="Century Gothic" pitchFamily="34" charset="0"/>
              </a:rPr>
              <a:t>Arbeitspapiere (AP)</a:t>
            </a:r>
            <a:r>
              <a:rPr lang="de-DE" altLang="de-DE" sz="1600" i="1">
                <a:latin typeface="Century Gothic" pitchFamily="34" charset="0"/>
              </a:rPr>
              <a:t> sind alle Aufzeichnungen und Unterlagen, </a:t>
            </a:r>
          </a:p>
          <a:p>
            <a:pPr marL="534988" lvl="1" indent="-266700" defTabSz="876300">
              <a:spcBef>
                <a:spcPts val="0"/>
              </a:spcBef>
              <a:spcAft>
                <a:spcPts val="600"/>
              </a:spcAft>
              <a:buFont typeface="Arial" panose="020B0604020202020204" pitchFamily="34" charset="0"/>
              <a:buChar char="•"/>
              <a:tabLst>
                <a:tab pos="1076325" algn="l"/>
                <a:tab pos="2333625" algn="l"/>
              </a:tabLst>
              <a:defRPr/>
            </a:pPr>
            <a:r>
              <a:rPr lang="de-DE" altLang="de-DE" sz="1600" i="1">
                <a:latin typeface="Century Gothic" pitchFamily="34" charset="0"/>
              </a:rPr>
              <a:t>die der Abschlussprüfer im Zusammenhang mit der Abschlussprüfung </a:t>
            </a:r>
            <a:r>
              <a:rPr lang="de-DE" altLang="de-DE" sz="1600" b="1" i="1">
                <a:solidFill>
                  <a:srgbClr val="FF0000"/>
                </a:solidFill>
                <a:latin typeface="Century Gothic" pitchFamily="34" charset="0"/>
              </a:rPr>
              <a:t>selbst erstellt</a:t>
            </a:r>
            <a:r>
              <a:rPr lang="de-DE" altLang="de-DE" sz="1600" i="1">
                <a:latin typeface="Century Gothic" pitchFamily="34" charset="0"/>
              </a:rPr>
              <a:t>, sowie </a:t>
            </a:r>
          </a:p>
          <a:p>
            <a:pPr marL="534988" lvl="1" indent="-266700" defTabSz="876300">
              <a:spcBef>
                <a:spcPts val="0"/>
              </a:spcBef>
              <a:spcAft>
                <a:spcPts val="600"/>
              </a:spcAft>
              <a:buFont typeface="Arial" panose="020B0604020202020204" pitchFamily="34" charset="0"/>
              <a:buChar char="•"/>
              <a:tabLst>
                <a:tab pos="1076325" algn="l"/>
                <a:tab pos="2333625" algn="l"/>
              </a:tabLst>
              <a:defRPr/>
            </a:pPr>
            <a:r>
              <a:rPr lang="de-DE" altLang="de-DE" sz="1600" i="1">
                <a:latin typeface="Century Gothic" pitchFamily="34" charset="0"/>
              </a:rPr>
              <a:t>alle Schriftstücke und Unterlagen, die er </a:t>
            </a:r>
            <a:r>
              <a:rPr lang="de-DE" altLang="de-DE" sz="1600" b="1" i="1">
                <a:solidFill>
                  <a:srgbClr val="FF0000"/>
                </a:solidFill>
                <a:latin typeface="Century Gothic" pitchFamily="34" charset="0"/>
              </a:rPr>
              <a:t>von dem geprüften Unternehmen </a:t>
            </a:r>
            <a:r>
              <a:rPr lang="de-DE" altLang="de-DE" sz="1600" i="1">
                <a:latin typeface="Century Gothic" pitchFamily="34" charset="0"/>
              </a:rPr>
              <a:t>oder von </a:t>
            </a:r>
            <a:r>
              <a:rPr lang="de-DE" altLang="de-DE" sz="1600" b="1" i="1">
                <a:solidFill>
                  <a:srgbClr val="FF0000"/>
                </a:solidFill>
                <a:latin typeface="Century Gothic" pitchFamily="34" charset="0"/>
              </a:rPr>
              <a:t>Dritten</a:t>
            </a:r>
            <a:r>
              <a:rPr lang="de-DE" altLang="de-DE" sz="1600" i="1">
                <a:latin typeface="Century Gothic" pitchFamily="34" charset="0"/>
              </a:rPr>
              <a:t> als Ergänzung seiner eigenen Unterlagen zum Verbleib </a:t>
            </a:r>
            <a:r>
              <a:rPr lang="de-DE" altLang="de-DE" sz="1600" b="1" i="1">
                <a:solidFill>
                  <a:srgbClr val="FF0000"/>
                </a:solidFill>
                <a:latin typeface="Century Gothic" pitchFamily="34" charset="0"/>
              </a:rPr>
              <a:t>erhält</a:t>
            </a:r>
            <a:r>
              <a:rPr lang="de-DE" altLang="de-DE" sz="1600" i="1">
                <a:latin typeface="Century Gothic" pitchFamily="34" charset="0"/>
              </a:rPr>
              <a:t>. </a:t>
            </a:r>
          </a:p>
          <a:p>
            <a:pPr lvl="1" indent="0" defTabSz="876300">
              <a:spcBef>
                <a:spcPts val="0"/>
              </a:spcBef>
              <a:spcAft>
                <a:spcPts val="600"/>
              </a:spcAft>
              <a:buFont typeface="Arial" panose="020B0604020202020204" pitchFamily="34" charset="0"/>
              <a:buNone/>
              <a:tabLst>
                <a:tab pos="1076325" algn="l"/>
                <a:tab pos="2333625" algn="l"/>
              </a:tabLst>
              <a:defRPr/>
            </a:pPr>
            <a:r>
              <a:rPr lang="de-DE" altLang="de-DE" sz="1600" i="1">
                <a:latin typeface="Century Gothic" pitchFamily="34" charset="0"/>
              </a:rPr>
              <a:t>Da sie </a:t>
            </a:r>
            <a:r>
              <a:rPr lang="de-DE" altLang="de-DE" sz="1600" b="1" i="1">
                <a:solidFill>
                  <a:srgbClr val="FF0000"/>
                </a:solidFill>
                <a:latin typeface="Century Gothic" pitchFamily="34" charset="0"/>
              </a:rPr>
              <a:t>internen</a:t>
            </a:r>
            <a:r>
              <a:rPr lang="de-DE" altLang="de-DE" sz="1600" i="1">
                <a:solidFill>
                  <a:srgbClr val="FF0000"/>
                </a:solidFill>
                <a:latin typeface="Century Gothic" pitchFamily="34" charset="0"/>
              </a:rPr>
              <a:t> </a:t>
            </a:r>
            <a:r>
              <a:rPr lang="de-DE" altLang="de-DE" sz="1600" b="1" i="1">
                <a:solidFill>
                  <a:srgbClr val="FF0000"/>
                </a:solidFill>
                <a:latin typeface="Century Gothic" pitchFamily="34" charset="0"/>
              </a:rPr>
              <a:t>Zwecken</a:t>
            </a:r>
            <a:r>
              <a:rPr lang="de-DE" altLang="de-DE" sz="1600" i="1">
                <a:solidFill>
                  <a:srgbClr val="FF0000"/>
                </a:solidFill>
                <a:latin typeface="Century Gothic" pitchFamily="34" charset="0"/>
              </a:rPr>
              <a:t> </a:t>
            </a:r>
            <a:r>
              <a:rPr lang="de-DE" altLang="de-DE" sz="1600" i="1">
                <a:latin typeface="Century Gothic" pitchFamily="34" charset="0"/>
              </a:rPr>
              <a:t>des Abschlussprüfers dienen, sind sie </a:t>
            </a:r>
            <a:r>
              <a:rPr lang="de-DE" altLang="de-DE" sz="1600" b="1" i="1">
                <a:solidFill>
                  <a:srgbClr val="FF0000"/>
                </a:solidFill>
                <a:latin typeface="Century Gothic" pitchFamily="34" charset="0"/>
              </a:rPr>
              <a:t>nicht</a:t>
            </a:r>
            <a:r>
              <a:rPr lang="de-DE" altLang="de-DE" sz="1600" i="1">
                <a:solidFill>
                  <a:srgbClr val="FF0000"/>
                </a:solidFill>
                <a:latin typeface="Century Gothic" pitchFamily="34" charset="0"/>
              </a:rPr>
              <a:t> </a:t>
            </a:r>
            <a:r>
              <a:rPr lang="de-DE" altLang="de-DE" sz="1600" b="1" i="1">
                <a:solidFill>
                  <a:srgbClr val="FF0000"/>
                </a:solidFill>
                <a:latin typeface="Century Gothic" pitchFamily="34" charset="0"/>
              </a:rPr>
              <a:t>zur</a:t>
            </a:r>
            <a:r>
              <a:rPr lang="de-DE" altLang="de-DE" sz="1600" i="1">
                <a:solidFill>
                  <a:srgbClr val="FF0000"/>
                </a:solidFill>
                <a:latin typeface="Century Gothic" pitchFamily="34" charset="0"/>
              </a:rPr>
              <a:t> </a:t>
            </a:r>
            <a:r>
              <a:rPr lang="de-DE" altLang="de-DE" sz="1600" b="1" i="1">
                <a:solidFill>
                  <a:srgbClr val="FF0000"/>
                </a:solidFill>
                <a:latin typeface="Century Gothic" pitchFamily="34" charset="0"/>
              </a:rPr>
              <a:t>Weitergabe</a:t>
            </a:r>
            <a:r>
              <a:rPr lang="de-DE" altLang="de-DE" sz="1600" i="1">
                <a:solidFill>
                  <a:srgbClr val="FF0000"/>
                </a:solidFill>
                <a:latin typeface="Century Gothic" pitchFamily="34" charset="0"/>
              </a:rPr>
              <a:t> </a:t>
            </a:r>
            <a:r>
              <a:rPr lang="de-DE" altLang="de-DE" sz="1600" i="1">
                <a:latin typeface="Century Gothic" pitchFamily="34" charset="0"/>
              </a:rPr>
              <a:t>bestimmt.“</a:t>
            </a:r>
            <a:br>
              <a:rPr lang="de-DE" altLang="de-DE" sz="1600" i="1">
                <a:latin typeface="Century Gothic" pitchFamily="34" charset="0"/>
              </a:rPr>
            </a:br>
            <a:br>
              <a:rPr lang="de-DE" altLang="de-DE" sz="1600">
                <a:latin typeface="Century Gothic" pitchFamily="34" charset="0"/>
              </a:rPr>
            </a:br>
            <a:r>
              <a:rPr lang="de-DE" altLang="de-DE" sz="1600">
                <a:latin typeface="Century Gothic" pitchFamily="34" charset="0"/>
              </a:rPr>
              <a:t>Juristische Einordnung der Arbeitspapiere nach der ZPO als</a:t>
            </a:r>
          </a:p>
          <a:p>
            <a:pPr marL="466725" lvl="1" indent="-285750" defTabSz="876300">
              <a:spcBef>
                <a:spcPts val="0"/>
              </a:spcBef>
              <a:spcAft>
                <a:spcPts val="600"/>
              </a:spcAft>
              <a:buFont typeface="Symbol" panose="05050102010706020507" pitchFamily="18" charset="2"/>
              <a:buChar char="-"/>
              <a:tabLst>
                <a:tab pos="1076325" algn="l"/>
                <a:tab pos="2333625" algn="l"/>
              </a:tabLst>
              <a:defRPr/>
            </a:pPr>
            <a:r>
              <a:rPr lang="de-DE" altLang="de-DE" sz="1600" b="1">
                <a:latin typeface="Century Gothic" pitchFamily="34" charset="0"/>
              </a:rPr>
              <a:t>Urkunde</a:t>
            </a:r>
          </a:p>
          <a:p>
            <a:pPr marL="466725" lvl="1" indent="-285750" defTabSz="876300">
              <a:spcBef>
                <a:spcPts val="0"/>
              </a:spcBef>
              <a:spcAft>
                <a:spcPts val="600"/>
              </a:spcAft>
              <a:buFont typeface="Symbol" panose="05050102010706020507" pitchFamily="18" charset="2"/>
              <a:buChar char="-"/>
              <a:tabLst>
                <a:tab pos="1076325" algn="l"/>
                <a:tab pos="2333625" algn="l"/>
              </a:tabLst>
              <a:defRPr/>
            </a:pPr>
            <a:r>
              <a:rPr lang="de-DE" altLang="de-DE" sz="1600" b="1">
                <a:latin typeface="Century Gothic" pitchFamily="34" charset="0"/>
              </a:rPr>
              <a:t>unmittelbares Beweismittel</a:t>
            </a:r>
            <a:endParaRPr lang="de-DE" altLang="de-DE" sz="1600" b="1" dirty="0">
              <a:latin typeface="Century Gothic" pitchFamily="34" charset="0"/>
            </a:endParaRPr>
          </a:p>
        </p:txBody>
      </p:sp>
      <p:sp>
        <p:nvSpPr>
          <p:cNvPr id="10" name="Text Box 6">
            <a:extLst>
              <a:ext uri="{FF2B5EF4-FFF2-40B4-BE49-F238E27FC236}">
                <a16:creationId xmlns:a16="http://schemas.microsoft.com/office/drawing/2014/main" id="{DD1159B1-EFFE-4B19-9FA1-745A9718CABA}"/>
              </a:ext>
            </a:extLst>
          </p:cNvPr>
          <p:cNvSpPr txBox="1">
            <a:spLocks noChangeArrowheads="1"/>
          </p:cNvSpPr>
          <p:nvPr/>
        </p:nvSpPr>
        <p:spPr bwMode="auto">
          <a:xfrm>
            <a:off x="695400" y="942975"/>
            <a:ext cx="97218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Lst>
              <a:defRPr/>
            </a:pPr>
            <a:r>
              <a:rPr lang="de-DE" altLang="de-DE" b="1" kern="0" dirty="0">
                <a:solidFill>
                  <a:srgbClr val="00B0F0"/>
                </a:solidFill>
                <a:latin typeface="Century Gothic" pitchFamily="34" charset="0"/>
              </a:rPr>
              <a:t>2.2	Arbeitspapiere – ISA </a:t>
            </a:r>
            <a:r>
              <a:rPr lang="de-DE" b="1" dirty="0">
                <a:solidFill>
                  <a:srgbClr val="00B0F0"/>
                </a:solidFill>
                <a:latin typeface="Century Gothic" panose="020B0502020202020204" pitchFamily="34" charset="0"/>
              </a:rPr>
              <a:t>[DE] 230</a:t>
            </a:r>
            <a:endParaRPr lang="de-DE" altLang="de-DE" b="1" kern="0" dirty="0">
              <a:solidFill>
                <a:srgbClr val="00B0F0"/>
              </a:solidFill>
              <a:latin typeface="Century Gothic" pitchFamily="34" charset="0"/>
            </a:endParaRPr>
          </a:p>
        </p:txBody>
      </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4">
            <a:extLst>
              <a:ext uri="{FF2B5EF4-FFF2-40B4-BE49-F238E27FC236}">
                <a16:creationId xmlns:a16="http://schemas.microsoft.com/office/drawing/2014/main" id="{AF9368CA-688B-4072-B99B-544809AD54F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8" name="Rectangle 3">
            <a:extLst>
              <a:ext uri="{FF2B5EF4-FFF2-40B4-BE49-F238E27FC236}">
                <a16:creationId xmlns:a16="http://schemas.microsoft.com/office/drawing/2014/main" id="{FDF8596A-2E8B-4B9B-B6E5-59ADA3C352A3}"/>
              </a:ext>
            </a:extLst>
          </p:cNvPr>
          <p:cNvSpPr txBox="1">
            <a:spLocks/>
          </p:cNvSpPr>
          <p:nvPr/>
        </p:nvSpPr>
        <p:spPr bwMode="auto">
          <a:xfrm>
            <a:off x="1055688" y="1493838"/>
            <a:ext cx="10801350" cy="406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defTabSz="876300">
              <a:lnSpc>
                <a:spcPct val="100000"/>
              </a:lnSpc>
              <a:spcBef>
                <a:spcPts val="600"/>
              </a:spcBef>
              <a:spcAft>
                <a:spcPts val="600"/>
              </a:spcAft>
              <a:buFont typeface="Arial" panose="020B0604020202020204" pitchFamily="34" charset="0"/>
              <a:buNone/>
              <a:tabLst>
                <a:tab pos="361950" algn="l"/>
                <a:tab pos="1076325" algn="l"/>
                <a:tab pos="2333625" algn="l"/>
              </a:tabLst>
              <a:defRPr/>
            </a:pPr>
            <a:r>
              <a:rPr lang="de-DE" altLang="de-DE" sz="1600" b="1">
                <a:solidFill>
                  <a:srgbClr val="00B0F0"/>
                </a:solidFill>
                <a:latin typeface="Century Gothic" pitchFamily="34" charset="0"/>
              </a:rPr>
              <a:t>b. ISA [DE] 230, Tz. 6a und Tz. 6b</a:t>
            </a:r>
            <a:br>
              <a:rPr lang="de-DE" altLang="de-DE" sz="1600" b="1">
                <a:solidFill>
                  <a:srgbClr val="00B0F0"/>
                </a:solidFill>
                <a:latin typeface="Century Gothic" pitchFamily="34" charset="0"/>
              </a:rPr>
            </a:br>
            <a:endParaRPr lang="de-DE" altLang="de-DE" sz="1200">
              <a:latin typeface="Century Gothic" pitchFamily="34" charset="0"/>
            </a:endParaRPr>
          </a:p>
          <a:p>
            <a:pPr lvl="1" indent="0" defTabSz="876300">
              <a:lnSpc>
                <a:spcPct val="100000"/>
              </a:lnSpc>
              <a:spcBef>
                <a:spcPts val="600"/>
              </a:spcBef>
              <a:spcAft>
                <a:spcPts val="600"/>
              </a:spcAft>
              <a:buFont typeface="Arial" panose="020B0604020202020204" pitchFamily="34" charset="0"/>
              <a:buNone/>
              <a:tabLst>
                <a:tab pos="361950" algn="l"/>
                <a:tab pos="1076325" algn="l"/>
                <a:tab pos="2333625" algn="l"/>
              </a:tabLst>
              <a:defRPr/>
            </a:pPr>
            <a:r>
              <a:rPr lang="de-DE" altLang="de-DE" sz="1600" i="1">
                <a:latin typeface="Century Gothic" pitchFamily="34" charset="0"/>
              </a:rPr>
              <a:t>„</a:t>
            </a:r>
            <a:r>
              <a:rPr lang="de-DE" altLang="de-DE" sz="1600" b="1" i="1">
                <a:latin typeface="Century Gothic" pitchFamily="34" charset="0"/>
              </a:rPr>
              <a:t>Prüfungsdokumentation </a:t>
            </a:r>
            <a:r>
              <a:rPr lang="de-DE" altLang="de-DE" sz="1600" i="1">
                <a:latin typeface="Century Gothic" pitchFamily="34" charset="0"/>
              </a:rPr>
              <a:t>- Die Aufzeichnung</a:t>
            </a:r>
          </a:p>
          <a:p>
            <a:pPr marL="534988" lvl="1" indent="-266700" defTabSz="876300">
              <a:lnSpc>
                <a:spcPct val="100000"/>
              </a:lnSpc>
              <a:spcBef>
                <a:spcPts val="600"/>
              </a:spcBef>
              <a:spcAft>
                <a:spcPts val="600"/>
              </a:spcAft>
              <a:buFont typeface="Arial" panose="020B0604020202020204" pitchFamily="34" charset="0"/>
              <a:buChar char="•"/>
              <a:tabLst>
                <a:tab pos="1076325" algn="l"/>
                <a:tab pos="2333625" algn="l"/>
              </a:tabLst>
              <a:defRPr/>
            </a:pPr>
            <a:r>
              <a:rPr lang="de-DE" altLang="de-DE" sz="1600" i="1">
                <a:latin typeface="Century Gothic" pitchFamily="34" charset="0"/>
              </a:rPr>
              <a:t>der durchgeführten Prüfungshandlungen,</a:t>
            </a:r>
          </a:p>
          <a:p>
            <a:pPr marL="534988" lvl="1" indent="-266700" defTabSz="876300">
              <a:lnSpc>
                <a:spcPct val="100000"/>
              </a:lnSpc>
              <a:spcBef>
                <a:spcPts val="600"/>
              </a:spcBef>
              <a:spcAft>
                <a:spcPts val="600"/>
              </a:spcAft>
              <a:buFont typeface="Arial" panose="020B0604020202020204" pitchFamily="34" charset="0"/>
              <a:buChar char="•"/>
              <a:tabLst>
                <a:tab pos="1076325" algn="l"/>
                <a:tab pos="2333625" algn="l"/>
              </a:tabLst>
              <a:defRPr/>
            </a:pPr>
            <a:r>
              <a:rPr lang="de-DE" altLang="de-DE" sz="1600" i="1">
                <a:latin typeface="Century Gothic" pitchFamily="34" charset="0"/>
              </a:rPr>
              <a:t>der erlangten relevanten Prüfungsnachweise und </a:t>
            </a:r>
          </a:p>
          <a:p>
            <a:pPr marL="534988" lvl="1" indent="-266700" defTabSz="876300">
              <a:lnSpc>
                <a:spcPct val="100000"/>
              </a:lnSpc>
              <a:spcBef>
                <a:spcPts val="600"/>
              </a:spcBef>
              <a:spcAft>
                <a:spcPts val="600"/>
              </a:spcAft>
              <a:buFont typeface="Arial" panose="020B0604020202020204" pitchFamily="34" charset="0"/>
              <a:buChar char="•"/>
              <a:tabLst>
                <a:tab pos="1076325" algn="l"/>
                <a:tab pos="2333625" algn="l"/>
              </a:tabLst>
              <a:defRPr/>
            </a:pPr>
            <a:r>
              <a:rPr lang="de-DE" altLang="de-DE" sz="1600" i="1">
                <a:latin typeface="Century Gothic" pitchFamily="34" charset="0"/>
              </a:rPr>
              <a:t>der vom Abschlussprüfer gezogenen Schlussfolgerungen</a:t>
            </a:r>
          </a:p>
          <a:p>
            <a:pPr lvl="1" indent="0" defTabSz="876300">
              <a:lnSpc>
                <a:spcPct val="100000"/>
              </a:lnSpc>
              <a:spcBef>
                <a:spcPts val="600"/>
              </a:spcBef>
              <a:spcAft>
                <a:spcPts val="600"/>
              </a:spcAft>
              <a:buFont typeface="Arial" panose="020B0604020202020204" pitchFamily="34" charset="0"/>
              <a:buNone/>
              <a:tabLst>
                <a:tab pos="361950" algn="l"/>
                <a:tab pos="1076325" algn="l"/>
                <a:tab pos="2333625" algn="l"/>
              </a:tabLst>
              <a:defRPr/>
            </a:pPr>
            <a:r>
              <a:rPr lang="de-DE" altLang="de-DE" sz="1600" i="1">
                <a:latin typeface="Century Gothic" pitchFamily="34" charset="0"/>
              </a:rPr>
              <a:t>(mit unter werden auch Begriffe wie „Arbeitspapiere“ verwendet). </a:t>
            </a:r>
          </a:p>
          <a:p>
            <a:pPr lvl="1" indent="0" defTabSz="876300">
              <a:lnSpc>
                <a:spcPct val="100000"/>
              </a:lnSpc>
              <a:spcBef>
                <a:spcPts val="600"/>
              </a:spcBef>
              <a:spcAft>
                <a:spcPts val="600"/>
              </a:spcAft>
              <a:buFont typeface="Arial" panose="020B0604020202020204" pitchFamily="34" charset="0"/>
              <a:buNone/>
              <a:tabLst>
                <a:tab pos="361950" algn="l"/>
                <a:tab pos="1076325" algn="l"/>
                <a:tab pos="2333625" algn="l"/>
              </a:tabLst>
              <a:defRPr/>
            </a:pPr>
            <a:endParaRPr lang="de-DE" altLang="de-DE" sz="1200" i="1">
              <a:latin typeface="Century Gothic" pitchFamily="34" charset="0"/>
            </a:endParaRPr>
          </a:p>
          <a:p>
            <a:pPr lvl="1" indent="0" defTabSz="876300">
              <a:lnSpc>
                <a:spcPct val="100000"/>
              </a:lnSpc>
              <a:spcBef>
                <a:spcPts val="600"/>
              </a:spcBef>
              <a:spcAft>
                <a:spcPts val="600"/>
              </a:spcAft>
              <a:buFont typeface="Arial" panose="020B0604020202020204" pitchFamily="34" charset="0"/>
              <a:buNone/>
              <a:tabLst>
                <a:tab pos="361950" algn="l"/>
                <a:tab pos="1076325" algn="l"/>
                <a:tab pos="2333625" algn="l"/>
              </a:tabLst>
              <a:defRPr/>
            </a:pPr>
            <a:r>
              <a:rPr lang="de-DE" altLang="de-DE" sz="1600" i="1">
                <a:latin typeface="Century Gothic" pitchFamily="34" charset="0"/>
              </a:rPr>
              <a:t>„</a:t>
            </a:r>
            <a:r>
              <a:rPr lang="de-DE" altLang="de-DE" sz="1600" b="1" i="1">
                <a:latin typeface="Century Gothic" pitchFamily="34" charset="0"/>
              </a:rPr>
              <a:t>Prüfungsakte </a:t>
            </a:r>
            <a:r>
              <a:rPr lang="de-DE" altLang="de-DE" sz="1600" i="1">
                <a:latin typeface="Century Gothic" pitchFamily="34" charset="0"/>
              </a:rPr>
              <a:t>– Ein oder mehrere Ordner oder andere Aufbewahrungsmedien in physischer oder elektronischer Form, welche die Aufzeichnungen enthalten, aus denen die Prüfungsdokumentation </a:t>
            </a:r>
            <a:br>
              <a:rPr lang="de-DE" altLang="de-DE" sz="1600" i="1">
                <a:latin typeface="Century Gothic" pitchFamily="34" charset="0"/>
              </a:rPr>
            </a:br>
            <a:r>
              <a:rPr lang="de-DE" altLang="de-DE" sz="1600" i="1">
                <a:latin typeface="Century Gothic" pitchFamily="34" charset="0"/>
              </a:rPr>
              <a:t>für einen bestimmten Auftrag besteht.“ </a:t>
            </a:r>
            <a:endParaRPr lang="de-DE" altLang="de-DE" sz="1600" i="1" dirty="0">
              <a:latin typeface="Century Gothic" pitchFamily="34" charset="0"/>
            </a:endParaRPr>
          </a:p>
        </p:txBody>
      </p:sp>
      <p:sp>
        <p:nvSpPr>
          <p:cNvPr id="9" name="Rectangle 2">
            <a:extLst>
              <a:ext uri="{FF2B5EF4-FFF2-40B4-BE49-F238E27FC236}">
                <a16:creationId xmlns:a16="http://schemas.microsoft.com/office/drawing/2014/main" id="{329BC0BF-1293-4883-BC7F-B8A5F426DC6A}"/>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a:solidFill>
                  <a:srgbClr val="00B0F0"/>
                </a:solidFill>
                <a:latin typeface="Century Gothic" panose="020B0502020202020204" pitchFamily="34" charset="0"/>
              </a:rPr>
              <a:t>2.2.1 Begriffe bzw. Definitionen; Forts.</a:t>
            </a:r>
            <a:endParaRPr lang="de-DE" altLang="de-DE" sz="1800" b="1">
              <a:solidFill>
                <a:srgbClr val="00B0F0"/>
              </a:solidFill>
              <a:latin typeface="Century Gothic" panose="020B0502020202020204" pitchFamily="34" charset="0"/>
            </a:endParaRPr>
          </a:p>
        </p:txBody>
      </p:sp>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2">
            <a:extLst>
              <a:ext uri="{FF2B5EF4-FFF2-40B4-BE49-F238E27FC236}">
                <a16:creationId xmlns:a16="http://schemas.microsoft.com/office/drawing/2014/main" id="{96B64861-1A24-4ACE-8D9B-759C315DBFC0}"/>
              </a:ext>
            </a:extLst>
          </p:cNvPr>
          <p:cNvSpPr txBox="1">
            <a:spLocks/>
          </p:cNvSpPr>
          <p:nvPr/>
        </p:nvSpPr>
        <p:spPr bwMode="auto">
          <a:xfrm>
            <a:off x="925513" y="512862"/>
            <a:ext cx="8626871"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b="1" dirty="0">
                <a:solidFill>
                  <a:srgbClr val="00B0F0"/>
                </a:solidFill>
                <a:latin typeface="Century Gothic" panose="020B0502020202020204" pitchFamily="34" charset="0"/>
              </a:rPr>
              <a:t>2.2.2 Vorangestelltes Eckdatenblatt zu den Anforderungen an Arbeitspapiere</a:t>
            </a:r>
            <a:endParaRPr lang="de-DE" altLang="de-DE" sz="1600" b="1" dirty="0">
              <a:solidFill>
                <a:srgbClr val="00B0F0"/>
              </a:solidFill>
              <a:latin typeface="Century Gothic" panose="020B0502020202020204" pitchFamily="34" charset="0"/>
            </a:endParaRPr>
          </a:p>
        </p:txBody>
      </p:sp>
      <p:sp>
        <p:nvSpPr>
          <p:cNvPr id="7" name="Textfeld 4">
            <a:extLst>
              <a:ext uri="{FF2B5EF4-FFF2-40B4-BE49-F238E27FC236}">
                <a16:creationId xmlns:a16="http://schemas.microsoft.com/office/drawing/2014/main" id="{57C734B7-07E0-4110-A168-0EC409A919C1}"/>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10" name="Textfeld 9">
            <a:extLst>
              <a:ext uri="{FF2B5EF4-FFF2-40B4-BE49-F238E27FC236}">
                <a16:creationId xmlns:a16="http://schemas.microsoft.com/office/drawing/2014/main" id="{8B159DAC-98A0-412D-BC2B-EFAEB9A0B28C}"/>
              </a:ext>
            </a:extLst>
          </p:cNvPr>
          <p:cNvSpPr txBox="1"/>
          <p:nvPr/>
        </p:nvSpPr>
        <p:spPr>
          <a:xfrm>
            <a:off x="839416" y="890156"/>
            <a:ext cx="1208015" cy="289441"/>
          </a:xfrm>
          <a:prstGeom prst="roundRect">
            <a:avLst/>
          </a:prstGeom>
          <a:solidFill>
            <a:schemeClr val="bg1">
              <a:lumMod val="85000"/>
            </a:schemeClr>
          </a:solidFill>
        </p:spPr>
        <p:txBody>
          <a:bodyPr wrap="square" rtlCol="0">
            <a:spAutoFit/>
          </a:bodyPr>
          <a:lstStyle/>
          <a:p>
            <a:pPr algn="ctr"/>
            <a:r>
              <a:rPr lang="de-DE" sz="1100" dirty="0">
                <a:latin typeface="Century Gothic" panose="020B0502020202020204" pitchFamily="34" charset="0"/>
              </a:rPr>
              <a:t>zeitgerecht</a:t>
            </a:r>
          </a:p>
        </p:txBody>
      </p:sp>
      <p:sp>
        <p:nvSpPr>
          <p:cNvPr id="11" name="Textfeld 10">
            <a:extLst>
              <a:ext uri="{FF2B5EF4-FFF2-40B4-BE49-F238E27FC236}">
                <a16:creationId xmlns:a16="http://schemas.microsoft.com/office/drawing/2014/main" id="{2174D5F2-1259-4C86-8E7F-C2D5F1741921}"/>
              </a:ext>
            </a:extLst>
          </p:cNvPr>
          <p:cNvSpPr txBox="1"/>
          <p:nvPr/>
        </p:nvSpPr>
        <p:spPr>
          <a:xfrm>
            <a:off x="2672877" y="878125"/>
            <a:ext cx="3359144" cy="289441"/>
          </a:xfrm>
          <a:prstGeom prst="roundRect">
            <a:avLst/>
          </a:prstGeom>
          <a:solidFill>
            <a:schemeClr val="bg1">
              <a:lumMod val="85000"/>
            </a:schemeClr>
          </a:solidFill>
        </p:spPr>
        <p:txBody>
          <a:bodyPr wrap="square" rtlCol="0">
            <a:spAutoFit/>
          </a:bodyPr>
          <a:lstStyle/>
          <a:p>
            <a:pPr algn="ctr"/>
            <a:r>
              <a:rPr lang="de-DE" sz="1100" dirty="0">
                <a:latin typeface="Century Gothic" panose="020B0502020202020204" pitchFamily="34" charset="0"/>
              </a:rPr>
              <a:t>Form, Inhalt und Umfang</a:t>
            </a:r>
          </a:p>
        </p:txBody>
      </p:sp>
      <p:sp>
        <p:nvSpPr>
          <p:cNvPr id="12" name="Textfeld 11">
            <a:extLst>
              <a:ext uri="{FF2B5EF4-FFF2-40B4-BE49-F238E27FC236}">
                <a16:creationId xmlns:a16="http://schemas.microsoft.com/office/drawing/2014/main" id="{6346868D-0CD7-4C36-8EA9-42B2CA14F8B8}"/>
              </a:ext>
            </a:extLst>
          </p:cNvPr>
          <p:cNvSpPr txBox="1"/>
          <p:nvPr/>
        </p:nvSpPr>
        <p:spPr>
          <a:xfrm>
            <a:off x="7432622" y="879126"/>
            <a:ext cx="2086501" cy="476726"/>
          </a:xfrm>
          <a:prstGeom prst="roundRect">
            <a:avLst/>
          </a:prstGeom>
          <a:solidFill>
            <a:schemeClr val="bg1">
              <a:lumMod val="85000"/>
            </a:schemeClr>
          </a:solidFill>
        </p:spPr>
        <p:txBody>
          <a:bodyPr wrap="square" rtlCol="0">
            <a:spAutoFit/>
          </a:bodyPr>
          <a:lstStyle/>
          <a:p>
            <a:pPr algn="ctr"/>
            <a:r>
              <a:rPr lang="de-DE" sz="1100" b="1" dirty="0">
                <a:solidFill>
                  <a:srgbClr val="FF0000"/>
                </a:solidFill>
                <a:latin typeface="Century Gothic" panose="020B0502020202020204" pitchFamily="34" charset="0"/>
              </a:rPr>
              <a:t>Abweichung</a:t>
            </a:r>
            <a:r>
              <a:rPr lang="de-DE" sz="1100" dirty="0">
                <a:latin typeface="Century Gothic" panose="020B0502020202020204" pitchFamily="34" charset="0"/>
              </a:rPr>
              <a:t> von </a:t>
            </a:r>
          </a:p>
          <a:p>
            <a:pPr algn="ctr"/>
            <a:r>
              <a:rPr lang="de-DE" sz="1100" dirty="0">
                <a:latin typeface="Century Gothic" panose="020B0502020202020204" pitchFamily="34" charset="0"/>
              </a:rPr>
              <a:t>relevanter Anforderung</a:t>
            </a:r>
          </a:p>
        </p:txBody>
      </p:sp>
      <p:sp>
        <p:nvSpPr>
          <p:cNvPr id="13" name="Textfeld 12">
            <a:extLst>
              <a:ext uri="{FF2B5EF4-FFF2-40B4-BE49-F238E27FC236}">
                <a16:creationId xmlns:a16="http://schemas.microsoft.com/office/drawing/2014/main" id="{57F6715F-D3AE-4347-8F8D-3AE7297968DC}"/>
              </a:ext>
            </a:extLst>
          </p:cNvPr>
          <p:cNvSpPr txBox="1"/>
          <p:nvPr/>
        </p:nvSpPr>
        <p:spPr>
          <a:xfrm>
            <a:off x="9770140" y="878648"/>
            <a:ext cx="2086501" cy="476726"/>
          </a:xfrm>
          <a:prstGeom prst="roundRect">
            <a:avLst/>
          </a:prstGeom>
          <a:solidFill>
            <a:schemeClr val="bg1">
              <a:lumMod val="85000"/>
            </a:schemeClr>
          </a:solidFill>
        </p:spPr>
        <p:txBody>
          <a:bodyPr wrap="square" rtlCol="0">
            <a:spAutoFit/>
          </a:bodyPr>
          <a:lstStyle/>
          <a:p>
            <a:pPr algn="ctr"/>
            <a:r>
              <a:rPr lang="de-DE" sz="1100" dirty="0">
                <a:latin typeface="Century Gothic" panose="020B0502020202020204" pitchFamily="34" charset="0"/>
              </a:rPr>
              <a:t>Sachverhalte werden bekannt </a:t>
            </a:r>
            <a:r>
              <a:rPr lang="de-DE" sz="1100" b="1" dirty="0">
                <a:solidFill>
                  <a:srgbClr val="FF0000"/>
                </a:solidFill>
                <a:latin typeface="Century Gothic" panose="020B0502020202020204" pitchFamily="34" charset="0"/>
              </a:rPr>
              <a:t>nach</a:t>
            </a:r>
            <a:r>
              <a:rPr lang="de-DE" sz="1100" b="1" dirty="0">
                <a:latin typeface="Century Gothic" panose="020B0502020202020204" pitchFamily="34" charset="0"/>
              </a:rPr>
              <a:t> Datum BSV</a:t>
            </a:r>
          </a:p>
        </p:txBody>
      </p:sp>
      <p:sp>
        <p:nvSpPr>
          <p:cNvPr id="14" name="Rechteck: abgerundete Ecken 13">
            <a:extLst>
              <a:ext uri="{FF2B5EF4-FFF2-40B4-BE49-F238E27FC236}">
                <a16:creationId xmlns:a16="http://schemas.microsoft.com/office/drawing/2014/main" id="{BDAFD2B6-D90B-4D73-9667-B49BB5BB87A0}"/>
              </a:ext>
            </a:extLst>
          </p:cNvPr>
          <p:cNvSpPr/>
          <p:nvPr/>
        </p:nvSpPr>
        <p:spPr>
          <a:xfrm>
            <a:off x="2037720" y="1213452"/>
            <a:ext cx="4680521" cy="223252"/>
          </a:xfrm>
          <a:prstGeom prst="roundRect">
            <a:avLst/>
          </a:prstGeom>
          <a:no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50" dirty="0">
                <a:solidFill>
                  <a:schemeClr val="tx1"/>
                </a:solidFill>
                <a:latin typeface="Century Gothic" panose="020B0502020202020204" pitchFamily="34" charset="0"/>
              </a:rPr>
              <a:t>So ausreichend, </a:t>
            </a:r>
            <a:r>
              <a:rPr lang="de-DE" sz="1050">
                <a:solidFill>
                  <a:schemeClr val="tx1"/>
                </a:solidFill>
                <a:latin typeface="Century Gothic" panose="020B0502020202020204" pitchFamily="34" charset="0"/>
              </a:rPr>
              <a:t>dass erfahrener </a:t>
            </a:r>
            <a:r>
              <a:rPr lang="de-DE" sz="1050" dirty="0">
                <a:solidFill>
                  <a:schemeClr val="tx1"/>
                </a:solidFill>
                <a:latin typeface="Century Gothic" panose="020B0502020202020204" pitchFamily="34" charset="0"/>
              </a:rPr>
              <a:t>Dritter </a:t>
            </a:r>
            <a:r>
              <a:rPr lang="de-DE" sz="1050">
                <a:solidFill>
                  <a:schemeClr val="tx1"/>
                </a:solidFill>
                <a:latin typeface="Century Gothic" panose="020B0502020202020204" pitchFamily="34" charset="0"/>
              </a:rPr>
              <a:t>Folgendes verstehen </a:t>
            </a:r>
            <a:r>
              <a:rPr lang="de-DE" sz="1050" dirty="0">
                <a:solidFill>
                  <a:schemeClr val="tx1"/>
                </a:solidFill>
                <a:latin typeface="Century Gothic" panose="020B0502020202020204" pitchFamily="34" charset="0"/>
              </a:rPr>
              <a:t>kann</a:t>
            </a:r>
          </a:p>
        </p:txBody>
      </p:sp>
      <p:sp>
        <p:nvSpPr>
          <p:cNvPr id="15" name="Textfeld 14">
            <a:extLst>
              <a:ext uri="{FF2B5EF4-FFF2-40B4-BE49-F238E27FC236}">
                <a16:creationId xmlns:a16="http://schemas.microsoft.com/office/drawing/2014/main" id="{CC16A321-C659-4EF5-A718-EA4FEC796AE9}"/>
              </a:ext>
            </a:extLst>
          </p:cNvPr>
          <p:cNvSpPr txBox="1"/>
          <p:nvPr/>
        </p:nvSpPr>
        <p:spPr>
          <a:xfrm>
            <a:off x="505450" y="1680301"/>
            <a:ext cx="2222419" cy="468000"/>
          </a:xfrm>
          <a:prstGeom prst="roundRect">
            <a:avLst/>
          </a:prstGeom>
          <a:solidFill>
            <a:srgbClr val="CCECFF"/>
          </a:solidFill>
        </p:spPr>
        <p:txBody>
          <a:bodyPr wrap="square" rtlCol="0" anchor="ctr">
            <a:spAutoFit/>
          </a:bodyPr>
          <a:lstStyle/>
          <a:p>
            <a:pPr algn="ctr"/>
            <a:r>
              <a:rPr lang="de-DE" sz="1050" b="1" dirty="0">
                <a:latin typeface="Century Gothic" panose="020B0502020202020204" pitchFamily="34" charset="0"/>
              </a:rPr>
              <a:t>Art, zeitliche Einteilung, Umfang</a:t>
            </a:r>
          </a:p>
        </p:txBody>
      </p:sp>
      <p:sp>
        <p:nvSpPr>
          <p:cNvPr id="16" name="Textfeld 15">
            <a:extLst>
              <a:ext uri="{FF2B5EF4-FFF2-40B4-BE49-F238E27FC236}">
                <a16:creationId xmlns:a16="http://schemas.microsoft.com/office/drawing/2014/main" id="{FFAFE219-B8FF-4CA1-9B90-5625CC696E6B}"/>
              </a:ext>
            </a:extLst>
          </p:cNvPr>
          <p:cNvSpPr txBox="1"/>
          <p:nvPr/>
        </p:nvSpPr>
        <p:spPr>
          <a:xfrm>
            <a:off x="2924532" y="1690957"/>
            <a:ext cx="1848483" cy="817245"/>
          </a:xfrm>
          <a:prstGeom prst="roundRect">
            <a:avLst/>
          </a:prstGeom>
          <a:solidFill>
            <a:srgbClr val="CCECFF"/>
          </a:solidFill>
        </p:spPr>
        <p:txBody>
          <a:bodyPr wrap="square" rtlCol="0" anchor="ctr">
            <a:spAutoFit/>
          </a:bodyPr>
          <a:lstStyle/>
          <a:p>
            <a:pPr algn="ctr"/>
            <a:r>
              <a:rPr lang="de-DE" sz="1050" b="1" dirty="0">
                <a:latin typeface="Century Gothic" panose="020B0502020202020204" pitchFamily="34" charset="0"/>
              </a:rPr>
              <a:t>Ergebnisse</a:t>
            </a:r>
            <a:r>
              <a:rPr lang="de-DE" sz="1050" dirty="0">
                <a:latin typeface="Century Gothic" panose="020B0502020202020204" pitchFamily="34" charset="0"/>
              </a:rPr>
              <a:t> der Prüfungshandlungen und erlangte </a:t>
            </a:r>
            <a:r>
              <a:rPr lang="de-DE" sz="1050" b="1" dirty="0">
                <a:latin typeface="Century Gothic" panose="020B0502020202020204" pitchFamily="34" charset="0"/>
              </a:rPr>
              <a:t>Prüfungsnachweise</a:t>
            </a:r>
          </a:p>
        </p:txBody>
      </p:sp>
      <p:sp>
        <p:nvSpPr>
          <p:cNvPr id="17" name="Textfeld 16">
            <a:extLst>
              <a:ext uri="{FF2B5EF4-FFF2-40B4-BE49-F238E27FC236}">
                <a16:creationId xmlns:a16="http://schemas.microsoft.com/office/drawing/2014/main" id="{556217BB-1E7E-4E58-ACB1-A5DB95B22628}"/>
              </a:ext>
            </a:extLst>
          </p:cNvPr>
          <p:cNvSpPr txBox="1"/>
          <p:nvPr/>
        </p:nvSpPr>
        <p:spPr>
          <a:xfrm>
            <a:off x="4969686" y="1684064"/>
            <a:ext cx="2294083" cy="817245"/>
          </a:xfrm>
          <a:prstGeom prst="roundRect">
            <a:avLst/>
          </a:prstGeom>
          <a:solidFill>
            <a:srgbClr val="CCECFF"/>
          </a:solidFill>
        </p:spPr>
        <p:txBody>
          <a:bodyPr wrap="square" rtlCol="0">
            <a:spAutoFit/>
          </a:bodyPr>
          <a:lstStyle/>
          <a:p>
            <a:pPr algn="ctr"/>
            <a:r>
              <a:rPr lang="de-DE" sz="1050" b="1" dirty="0">
                <a:latin typeface="Century Gothic" panose="020B0502020202020204" pitchFamily="34" charset="0"/>
              </a:rPr>
              <a:t>Bedeutsame Sachverhalte</a:t>
            </a:r>
            <a:r>
              <a:rPr lang="de-DE" sz="1050" dirty="0">
                <a:latin typeface="Century Gothic" panose="020B0502020202020204" pitchFamily="34" charset="0"/>
              </a:rPr>
              <a:t> und Ausübung </a:t>
            </a:r>
            <a:r>
              <a:rPr lang="de-DE" sz="1050" b="1" dirty="0">
                <a:latin typeface="Century Gothic" panose="020B0502020202020204" pitchFamily="34" charset="0"/>
              </a:rPr>
              <a:t>pflichtgemäßes</a:t>
            </a:r>
            <a:r>
              <a:rPr lang="de-DE" sz="1050" dirty="0">
                <a:latin typeface="Century Gothic" panose="020B0502020202020204" pitchFamily="34" charset="0"/>
              </a:rPr>
              <a:t> </a:t>
            </a:r>
            <a:r>
              <a:rPr lang="de-DE" sz="1050" b="1" dirty="0">
                <a:latin typeface="Century Gothic" panose="020B0502020202020204" pitchFamily="34" charset="0"/>
              </a:rPr>
              <a:t>Ermessen</a:t>
            </a:r>
            <a:r>
              <a:rPr lang="de-DE" sz="1050" dirty="0">
                <a:latin typeface="Century Gothic" panose="020B0502020202020204" pitchFamily="34" charset="0"/>
              </a:rPr>
              <a:t> bei Schlussfolgerungen daraus</a:t>
            </a:r>
          </a:p>
        </p:txBody>
      </p:sp>
      <p:sp>
        <p:nvSpPr>
          <p:cNvPr id="18" name="Textfeld 17">
            <a:extLst>
              <a:ext uri="{FF2B5EF4-FFF2-40B4-BE49-F238E27FC236}">
                <a16:creationId xmlns:a16="http://schemas.microsoft.com/office/drawing/2014/main" id="{28945A54-9308-4E5F-B704-E10379FB4FEE}"/>
              </a:ext>
            </a:extLst>
          </p:cNvPr>
          <p:cNvSpPr txBox="1"/>
          <p:nvPr/>
        </p:nvSpPr>
        <p:spPr>
          <a:xfrm>
            <a:off x="7429408" y="1401693"/>
            <a:ext cx="2085263" cy="817245"/>
          </a:xfrm>
          <a:prstGeom prst="roundRect">
            <a:avLst/>
          </a:prstGeom>
          <a:noFill/>
          <a:ln w="9525">
            <a:solidFill>
              <a:srgbClr val="00B0F0"/>
            </a:solidFill>
          </a:ln>
        </p:spPr>
        <p:txBody>
          <a:bodyPr wrap="square" rtlCol="0">
            <a:spAutoFit/>
          </a:bodyPr>
          <a:lstStyle/>
          <a:p>
            <a:pPr algn="ctr"/>
            <a:r>
              <a:rPr lang="de-DE" sz="1050" dirty="0">
                <a:latin typeface="Century Gothic" panose="020B0502020202020204" pitchFamily="34" charset="0"/>
              </a:rPr>
              <a:t>Wie wird mit </a:t>
            </a:r>
            <a:r>
              <a:rPr lang="de-DE" sz="1050" b="1" dirty="0">
                <a:latin typeface="Century Gothic" panose="020B0502020202020204" pitchFamily="34" charset="0"/>
              </a:rPr>
              <a:t>alternativen </a:t>
            </a:r>
            <a:r>
              <a:rPr lang="de-DE" sz="1050" dirty="0">
                <a:latin typeface="Century Gothic" panose="020B0502020202020204" pitchFamily="34" charset="0"/>
              </a:rPr>
              <a:t>Prüfungshandlungen </a:t>
            </a:r>
            <a:r>
              <a:rPr lang="de-DE" sz="1050" b="1" dirty="0">
                <a:latin typeface="Century Gothic" panose="020B0502020202020204" pitchFamily="34" charset="0"/>
              </a:rPr>
              <a:t>das Ziel </a:t>
            </a:r>
            <a:r>
              <a:rPr lang="de-DE" sz="1050" dirty="0">
                <a:latin typeface="Century Gothic" panose="020B0502020202020204" pitchFamily="34" charset="0"/>
              </a:rPr>
              <a:t>der Anforderung </a:t>
            </a:r>
            <a:r>
              <a:rPr lang="de-DE" sz="1050" b="1" dirty="0">
                <a:latin typeface="Century Gothic" panose="020B0502020202020204" pitchFamily="34" charset="0"/>
              </a:rPr>
              <a:t>erreicht</a:t>
            </a:r>
            <a:r>
              <a:rPr lang="de-DE" sz="1050" dirty="0">
                <a:latin typeface="Century Gothic" panose="020B0502020202020204" pitchFamily="34" charset="0"/>
              </a:rPr>
              <a:t>? </a:t>
            </a:r>
          </a:p>
        </p:txBody>
      </p:sp>
      <p:sp>
        <p:nvSpPr>
          <p:cNvPr id="19" name="Textfeld 18">
            <a:extLst>
              <a:ext uri="{FF2B5EF4-FFF2-40B4-BE49-F238E27FC236}">
                <a16:creationId xmlns:a16="http://schemas.microsoft.com/office/drawing/2014/main" id="{ADCE46F0-267B-43C9-AC05-9ED98D5F4514}"/>
              </a:ext>
            </a:extLst>
          </p:cNvPr>
          <p:cNvSpPr txBox="1"/>
          <p:nvPr/>
        </p:nvSpPr>
        <p:spPr>
          <a:xfrm>
            <a:off x="7429408" y="2347852"/>
            <a:ext cx="2085263" cy="280928"/>
          </a:xfrm>
          <a:prstGeom prst="roundRect">
            <a:avLst/>
          </a:prstGeom>
          <a:noFill/>
          <a:ln>
            <a:solidFill>
              <a:srgbClr val="00B0F0"/>
            </a:solidFill>
          </a:ln>
        </p:spPr>
        <p:txBody>
          <a:bodyPr wrap="square" rtlCol="0">
            <a:spAutoFit/>
          </a:bodyPr>
          <a:lstStyle/>
          <a:p>
            <a:pPr algn="ctr"/>
            <a:r>
              <a:rPr lang="de-DE" sz="1050" b="1" dirty="0">
                <a:solidFill>
                  <a:srgbClr val="FF0000"/>
                </a:solidFill>
                <a:latin typeface="Century Gothic" panose="020B0502020202020204" pitchFamily="34" charset="0"/>
              </a:rPr>
              <a:t>Gründe</a:t>
            </a:r>
            <a:r>
              <a:rPr lang="de-DE" sz="1050" dirty="0">
                <a:latin typeface="Century Gothic" panose="020B0502020202020204" pitchFamily="34" charset="0"/>
              </a:rPr>
              <a:t> für die Abweichung</a:t>
            </a:r>
          </a:p>
        </p:txBody>
      </p:sp>
      <p:sp>
        <p:nvSpPr>
          <p:cNvPr id="20" name="Textfeld 19">
            <a:extLst>
              <a:ext uri="{FF2B5EF4-FFF2-40B4-BE49-F238E27FC236}">
                <a16:creationId xmlns:a16="http://schemas.microsoft.com/office/drawing/2014/main" id="{41EF2C1B-E6E3-4BB2-A797-D62C6D31DBB8}"/>
              </a:ext>
            </a:extLst>
          </p:cNvPr>
          <p:cNvSpPr txBox="1"/>
          <p:nvPr/>
        </p:nvSpPr>
        <p:spPr>
          <a:xfrm>
            <a:off x="9765355" y="1395858"/>
            <a:ext cx="2085263" cy="817245"/>
          </a:xfrm>
          <a:prstGeom prst="roundRect">
            <a:avLst/>
          </a:prstGeom>
          <a:noFill/>
          <a:ln w="9525">
            <a:solidFill>
              <a:srgbClr val="00B0F0"/>
            </a:solidFill>
          </a:ln>
        </p:spPr>
        <p:txBody>
          <a:bodyPr wrap="square" rtlCol="0">
            <a:spAutoFit/>
          </a:bodyPr>
          <a:lstStyle/>
          <a:p>
            <a:pPr algn="ctr"/>
            <a:r>
              <a:rPr lang="de-DE" sz="1050" dirty="0">
                <a:latin typeface="Century Gothic" panose="020B0502020202020204" pitchFamily="34" charset="0"/>
              </a:rPr>
              <a:t>Werden </a:t>
            </a:r>
            <a:r>
              <a:rPr lang="de-DE" sz="1050" b="1" dirty="0">
                <a:solidFill>
                  <a:srgbClr val="FF0000"/>
                </a:solidFill>
                <a:latin typeface="Century Gothic" panose="020B0502020202020204" pitchFamily="34" charset="0"/>
              </a:rPr>
              <a:t>neue oder zusätzliche </a:t>
            </a:r>
            <a:r>
              <a:rPr lang="de-DE" sz="1050" dirty="0">
                <a:latin typeface="Century Gothic" panose="020B0502020202020204" pitchFamily="34" charset="0"/>
              </a:rPr>
              <a:t>Prüfungs-handlungen durchgeführt: </a:t>
            </a:r>
            <a:r>
              <a:rPr lang="de-DE" sz="1050" b="1" dirty="0">
                <a:solidFill>
                  <a:srgbClr val="00B0F0"/>
                </a:solidFill>
                <a:latin typeface="Century Gothic" panose="020B0502020202020204" pitchFamily="34" charset="0"/>
              </a:rPr>
              <a:t>Dokumentation</a:t>
            </a:r>
            <a:r>
              <a:rPr lang="de-DE" sz="1050" dirty="0">
                <a:latin typeface="Century Gothic" panose="020B0502020202020204" pitchFamily="34" charset="0"/>
              </a:rPr>
              <a:t> von </a:t>
            </a:r>
          </a:p>
        </p:txBody>
      </p:sp>
      <p:sp>
        <p:nvSpPr>
          <p:cNvPr id="21" name="Textfeld 20">
            <a:extLst>
              <a:ext uri="{FF2B5EF4-FFF2-40B4-BE49-F238E27FC236}">
                <a16:creationId xmlns:a16="http://schemas.microsoft.com/office/drawing/2014/main" id="{2A78065A-0708-4DF5-9AE8-4E541D268FD7}"/>
              </a:ext>
            </a:extLst>
          </p:cNvPr>
          <p:cNvSpPr txBox="1"/>
          <p:nvPr/>
        </p:nvSpPr>
        <p:spPr>
          <a:xfrm>
            <a:off x="9764117" y="2353328"/>
            <a:ext cx="2086501" cy="2536656"/>
          </a:xfrm>
          <a:prstGeom prst="roundRect">
            <a:avLst/>
          </a:prstGeom>
          <a:noFill/>
          <a:ln w="9525">
            <a:solidFill>
              <a:srgbClr val="00B0F0"/>
            </a:solidFill>
          </a:ln>
        </p:spPr>
        <p:txBody>
          <a:bodyPr wrap="square" lIns="54000" rIns="0" rtlCol="0">
            <a:spAutoFit/>
          </a:bodyPr>
          <a:lstStyle/>
          <a:p>
            <a:pPr marL="185738" indent="-185738">
              <a:buFont typeface="Arial" panose="020B0604020202020204" pitchFamily="34" charset="0"/>
              <a:buChar char="•"/>
            </a:pPr>
            <a:r>
              <a:rPr lang="de-DE" sz="1050" dirty="0">
                <a:latin typeface="Century Gothic" panose="020B0502020202020204" pitchFamily="34" charset="0"/>
              </a:rPr>
              <a:t>Vorliegende </a:t>
            </a:r>
            <a:r>
              <a:rPr lang="de-DE" sz="1050" b="1" dirty="0">
                <a:latin typeface="Century Gothic" panose="020B0502020202020204" pitchFamily="34" charset="0"/>
              </a:rPr>
              <a:t>Umstände</a:t>
            </a:r>
          </a:p>
          <a:p>
            <a:pPr marL="185738" indent="-185738">
              <a:buFont typeface="Arial" panose="020B0604020202020204" pitchFamily="34" charset="0"/>
              <a:buChar char="•"/>
            </a:pPr>
            <a:r>
              <a:rPr lang="de-DE" sz="1050" dirty="0">
                <a:latin typeface="Century Gothic" panose="020B0502020202020204" pitchFamily="34" charset="0"/>
              </a:rPr>
              <a:t>Neue/zusätzliche </a:t>
            </a:r>
            <a:r>
              <a:rPr lang="de-DE" sz="1050" b="1" dirty="0">
                <a:latin typeface="Century Gothic" panose="020B0502020202020204" pitchFamily="34" charset="0"/>
              </a:rPr>
              <a:t>Prüfungshandlungen</a:t>
            </a:r>
          </a:p>
          <a:p>
            <a:pPr marL="185738" indent="-185738">
              <a:buFont typeface="Arial" panose="020B0604020202020204" pitchFamily="34" charset="0"/>
              <a:buChar char="•"/>
            </a:pPr>
            <a:r>
              <a:rPr lang="de-DE" sz="1050" dirty="0">
                <a:latin typeface="Century Gothic" panose="020B0502020202020204" pitchFamily="34" charset="0"/>
              </a:rPr>
              <a:t>Erlangte </a:t>
            </a:r>
            <a:r>
              <a:rPr lang="de-DE" sz="1050" b="1" dirty="0">
                <a:latin typeface="Century Gothic" panose="020B0502020202020204" pitchFamily="34" charset="0"/>
              </a:rPr>
              <a:t>Prüfungsnachweise</a:t>
            </a:r>
          </a:p>
          <a:p>
            <a:pPr marL="185738" indent="-185738">
              <a:buFont typeface="Arial" panose="020B0604020202020204" pitchFamily="34" charset="0"/>
              <a:buChar char="•"/>
            </a:pPr>
            <a:r>
              <a:rPr lang="de-DE" sz="1050" b="1" dirty="0">
                <a:latin typeface="Century Gothic" panose="020B0502020202020204" pitchFamily="34" charset="0"/>
              </a:rPr>
              <a:t>Schlussfolgerungen</a:t>
            </a:r>
          </a:p>
          <a:p>
            <a:pPr marL="185738" indent="-185738">
              <a:buFont typeface="Arial" panose="020B0604020202020204" pitchFamily="34" charset="0"/>
              <a:buChar char="•"/>
            </a:pPr>
            <a:r>
              <a:rPr lang="de-DE" sz="1050" dirty="0">
                <a:latin typeface="Century Gothic" panose="020B0502020202020204" pitchFamily="34" charset="0"/>
              </a:rPr>
              <a:t>Deren </a:t>
            </a:r>
            <a:r>
              <a:rPr lang="de-DE" sz="1050" b="1" dirty="0">
                <a:latin typeface="Century Gothic" panose="020B0502020202020204" pitchFamily="34" charset="0"/>
              </a:rPr>
              <a:t>Auswirkungen</a:t>
            </a:r>
            <a:r>
              <a:rPr lang="de-DE" sz="1050" dirty="0">
                <a:latin typeface="Century Gothic" panose="020B0502020202020204" pitchFamily="34" charset="0"/>
              </a:rPr>
              <a:t> auf Vermerk des Abschlussprüfers</a:t>
            </a:r>
          </a:p>
          <a:p>
            <a:pPr marL="185738" indent="-185738">
              <a:buFont typeface="Arial" panose="020B0604020202020204" pitchFamily="34" charset="0"/>
              <a:buChar char="•"/>
            </a:pPr>
            <a:r>
              <a:rPr lang="de-DE" sz="1050" b="1" dirty="0">
                <a:latin typeface="Century Gothic" panose="020B0502020202020204" pitchFamily="34" charset="0"/>
              </a:rPr>
              <a:t>Wann</a:t>
            </a:r>
            <a:r>
              <a:rPr lang="de-DE" sz="1050" dirty="0">
                <a:latin typeface="Century Gothic" panose="020B0502020202020204" pitchFamily="34" charset="0"/>
              </a:rPr>
              <a:t> und </a:t>
            </a:r>
            <a:r>
              <a:rPr lang="de-DE" sz="1050" b="1" dirty="0">
                <a:latin typeface="Century Gothic" panose="020B0502020202020204" pitchFamily="34" charset="0"/>
              </a:rPr>
              <a:t>von wem </a:t>
            </a:r>
            <a:r>
              <a:rPr lang="de-DE" sz="1050" dirty="0">
                <a:latin typeface="Century Gothic" panose="020B0502020202020204" pitchFamily="34" charset="0"/>
              </a:rPr>
              <a:t>Änderungen der Dokumentation vorgenommen und durchgesehen wurden</a:t>
            </a:r>
          </a:p>
        </p:txBody>
      </p:sp>
      <p:sp>
        <p:nvSpPr>
          <p:cNvPr id="22" name="Textfeld 21">
            <a:extLst>
              <a:ext uri="{FF2B5EF4-FFF2-40B4-BE49-F238E27FC236}">
                <a16:creationId xmlns:a16="http://schemas.microsoft.com/office/drawing/2014/main" id="{BA2679C1-FEFE-4095-B724-579177B3EA34}"/>
              </a:ext>
            </a:extLst>
          </p:cNvPr>
          <p:cNvSpPr txBox="1"/>
          <p:nvPr/>
        </p:nvSpPr>
        <p:spPr>
          <a:xfrm>
            <a:off x="505446" y="2191684"/>
            <a:ext cx="2222419" cy="612934"/>
          </a:xfrm>
          <a:prstGeom prst="roundRect">
            <a:avLst/>
          </a:prstGeom>
          <a:noFill/>
          <a:ln w="9525">
            <a:solidFill>
              <a:srgbClr val="00B0F0"/>
            </a:solidFill>
          </a:ln>
        </p:spPr>
        <p:txBody>
          <a:bodyPr wrap="square" rtlCol="0">
            <a:spAutoFit/>
          </a:bodyPr>
          <a:lstStyle>
            <a:defPPr>
              <a:defRPr lang="de-DE"/>
            </a:defPPr>
            <a:lvl1pPr algn="ctr">
              <a:defRPr sz="900"/>
            </a:lvl1pPr>
          </a:lstStyle>
          <a:p>
            <a:r>
              <a:rPr lang="de-DE" sz="1000" dirty="0">
                <a:latin typeface="Century Gothic" panose="020B0502020202020204" pitchFamily="34" charset="0"/>
              </a:rPr>
              <a:t>Kennzeichnende </a:t>
            </a:r>
            <a:r>
              <a:rPr lang="de-DE" sz="1000" b="1" dirty="0">
                <a:latin typeface="Century Gothic" panose="020B0502020202020204" pitchFamily="34" charset="0"/>
              </a:rPr>
              <a:t>Merkmale</a:t>
            </a:r>
            <a:r>
              <a:rPr lang="de-DE" sz="1000" dirty="0">
                <a:latin typeface="Century Gothic" panose="020B0502020202020204" pitchFamily="34" charset="0"/>
              </a:rPr>
              <a:t> der geprüften Elemente oder Sachverhalte</a:t>
            </a:r>
          </a:p>
        </p:txBody>
      </p:sp>
      <p:sp>
        <p:nvSpPr>
          <p:cNvPr id="23" name="Textfeld 22">
            <a:extLst>
              <a:ext uri="{FF2B5EF4-FFF2-40B4-BE49-F238E27FC236}">
                <a16:creationId xmlns:a16="http://schemas.microsoft.com/office/drawing/2014/main" id="{88E614EF-C397-48A6-825B-61F80BCD3138}"/>
              </a:ext>
            </a:extLst>
          </p:cNvPr>
          <p:cNvSpPr txBox="1"/>
          <p:nvPr/>
        </p:nvSpPr>
        <p:spPr>
          <a:xfrm>
            <a:off x="505446" y="2851851"/>
            <a:ext cx="2222419" cy="783193"/>
          </a:xfrm>
          <a:prstGeom prst="roundRect">
            <a:avLst/>
          </a:prstGeom>
          <a:noFill/>
          <a:ln w="9525">
            <a:solidFill>
              <a:srgbClr val="00B0F0"/>
            </a:solidFill>
          </a:ln>
        </p:spPr>
        <p:txBody>
          <a:bodyPr wrap="square" rtlCol="0">
            <a:spAutoFit/>
          </a:bodyPr>
          <a:lstStyle>
            <a:defPPr>
              <a:defRPr lang="de-DE"/>
            </a:defPPr>
            <a:lvl1pPr algn="ctr">
              <a:defRPr sz="900"/>
            </a:lvl1pPr>
          </a:lstStyle>
          <a:p>
            <a:r>
              <a:rPr lang="de-DE" sz="1000" b="1" dirty="0">
                <a:latin typeface="Century Gothic" panose="020B0502020202020204" pitchFamily="34" charset="0"/>
              </a:rPr>
              <a:t>Von wem </a:t>
            </a:r>
            <a:r>
              <a:rPr lang="de-DE" sz="1000" dirty="0">
                <a:latin typeface="Century Gothic" panose="020B0502020202020204" pitchFamily="34" charset="0"/>
              </a:rPr>
              <a:t>wurde Prüfungstätigkeit </a:t>
            </a:r>
            <a:r>
              <a:rPr lang="de-DE" sz="1000" b="1" dirty="0">
                <a:solidFill>
                  <a:srgbClr val="00B0F0"/>
                </a:solidFill>
                <a:latin typeface="Century Gothic" panose="020B0502020202020204" pitchFamily="34" charset="0"/>
              </a:rPr>
              <a:t>durchgeführt</a:t>
            </a:r>
            <a:r>
              <a:rPr lang="de-DE" sz="1000" dirty="0">
                <a:latin typeface="Century Gothic" panose="020B0502020202020204" pitchFamily="34" charset="0"/>
              </a:rPr>
              <a:t> und </a:t>
            </a:r>
            <a:r>
              <a:rPr lang="de-DE" sz="1000" b="1" dirty="0">
                <a:latin typeface="Century Gothic" panose="020B0502020202020204" pitchFamily="34" charset="0"/>
              </a:rPr>
              <a:t>wann</a:t>
            </a:r>
            <a:r>
              <a:rPr lang="de-DE" sz="1000" dirty="0">
                <a:latin typeface="Century Gothic" panose="020B0502020202020204" pitchFamily="34" charset="0"/>
              </a:rPr>
              <a:t> wurde sie </a:t>
            </a:r>
            <a:r>
              <a:rPr lang="de-DE" sz="1000" b="1" dirty="0">
                <a:solidFill>
                  <a:srgbClr val="00B0F0"/>
                </a:solidFill>
                <a:latin typeface="Century Gothic" panose="020B0502020202020204" pitchFamily="34" charset="0"/>
              </a:rPr>
              <a:t>abgeschlossen</a:t>
            </a:r>
          </a:p>
        </p:txBody>
      </p:sp>
      <p:sp>
        <p:nvSpPr>
          <p:cNvPr id="24" name="Textfeld 23">
            <a:extLst>
              <a:ext uri="{FF2B5EF4-FFF2-40B4-BE49-F238E27FC236}">
                <a16:creationId xmlns:a16="http://schemas.microsoft.com/office/drawing/2014/main" id="{16454F56-43EE-4A0D-A8B5-D46393324AB2}"/>
              </a:ext>
            </a:extLst>
          </p:cNvPr>
          <p:cNvSpPr txBox="1"/>
          <p:nvPr/>
        </p:nvSpPr>
        <p:spPr>
          <a:xfrm>
            <a:off x="505446" y="3690871"/>
            <a:ext cx="2222419" cy="783193"/>
          </a:xfrm>
          <a:prstGeom prst="roundRect">
            <a:avLst/>
          </a:prstGeom>
          <a:noFill/>
          <a:ln w="9525">
            <a:solidFill>
              <a:srgbClr val="00B0F0"/>
            </a:solidFill>
          </a:ln>
        </p:spPr>
        <p:txBody>
          <a:bodyPr wrap="square" rtlCol="0">
            <a:spAutoFit/>
          </a:bodyPr>
          <a:lstStyle>
            <a:defPPr>
              <a:defRPr lang="de-DE"/>
            </a:defPPr>
            <a:lvl1pPr algn="ctr">
              <a:defRPr sz="900"/>
            </a:lvl1pPr>
          </a:lstStyle>
          <a:p>
            <a:r>
              <a:rPr lang="de-DE" sz="1000" b="1" dirty="0">
                <a:latin typeface="Century Gothic" panose="020B0502020202020204" pitchFamily="34" charset="0"/>
              </a:rPr>
              <a:t>Von wem, wann </a:t>
            </a:r>
            <a:r>
              <a:rPr lang="de-DE" sz="1000" dirty="0">
                <a:latin typeface="Century Gothic" panose="020B0502020202020204" pitchFamily="34" charset="0"/>
              </a:rPr>
              <a:t>und in welchem </a:t>
            </a:r>
            <a:r>
              <a:rPr lang="de-DE" sz="1000" b="1" dirty="0">
                <a:latin typeface="Century Gothic" panose="020B0502020202020204" pitchFamily="34" charset="0"/>
              </a:rPr>
              <a:t>Umfang</a:t>
            </a:r>
            <a:r>
              <a:rPr lang="de-DE" sz="1000" dirty="0">
                <a:latin typeface="Century Gothic" panose="020B0502020202020204" pitchFamily="34" charset="0"/>
              </a:rPr>
              <a:t> wurde die durchgeführte Prüfungstätigkeit </a:t>
            </a:r>
            <a:r>
              <a:rPr lang="de-DE" sz="1000" b="1" dirty="0">
                <a:solidFill>
                  <a:srgbClr val="00B0F0"/>
                </a:solidFill>
                <a:latin typeface="Century Gothic" panose="020B0502020202020204" pitchFamily="34" charset="0"/>
              </a:rPr>
              <a:t>durchgesehen</a:t>
            </a:r>
          </a:p>
        </p:txBody>
      </p:sp>
      <p:sp>
        <p:nvSpPr>
          <p:cNvPr id="25" name="Textfeld 24">
            <a:extLst>
              <a:ext uri="{FF2B5EF4-FFF2-40B4-BE49-F238E27FC236}">
                <a16:creationId xmlns:a16="http://schemas.microsoft.com/office/drawing/2014/main" id="{9CEEA842-A0D2-4AB9-83B7-6D0D8E230237}"/>
              </a:ext>
            </a:extLst>
          </p:cNvPr>
          <p:cNvSpPr txBox="1"/>
          <p:nvPr/>
        </p:nvSpPr>
        <p:spPr>
          <a:xfrm>
            <a:off x="505446" y="4518719"/>
            <a:ext cx="2222419" cy="638473"/>
          </a:xfrm>
          <a:prstGeom prst="roundRect">
            <a:avLst/>
          </a:prstGeom>
          <a:solidFill>
            <a:srgbClr val="CCECFF"/>
          </a:solidFill>
        </p:spPr>
        <p:txBody>
          <a:bodyPr wrap="square" rtlCol="0">
            <a:spAutoFit/>
          </a:bodyPr>
          <a:lstStyle/>
          <a:p>
            <a:pPr algn="ctr"/>
            <a:r>
              <a:rPr lang="de-DE" sz="1050" dirty="0">
                <a:latin typeface="Century Gothic" panose="020B0502020202020204" pitchFamily="34" charset="0"/>
              </a:rPr>
              <a:t>Zur </a:t>
            </a:r>
            <a:r>
              <a:rPr lang="de-DE" sz="1050" b="1" dirty="0">
                <a:latin typeface="Century Gothic" panose="020B0502020202020204" pitchFamily="34" charset="0"/>
              </a:rPr>
              <a:t>Einhaltung der GoA </a:t>
            </a:r>
            <a:r>
              <a:rPr lang="de-DE" sz="1050" dirty="0">
                <a:latin typeface="Century Gothic" panose="020B0502020202020204" pitchFamily="34" charset="0"/>
              </a:rPr>
              <a:t>und gesetzliche und rechtliche Anforderungen</a:t>
            </a:r>
          </a:p>
        </p:txBody>
      </p:sp>
      <p:sp>
        <p:nvSpPr>
          <p:cNvPr id="26" name="Textfeld 25">
            <a:extLst>
              <a:ext uri="{FF2B5EF4-FFF2-40B4-BE49-F238E27FC236}">
                <a16:creationId xmlns:a16="http://schemas.microsoft.com/office/drawing/2014/main" id="{6E7A93C9-21E0-4C24-AB3B-12594AFDDCE8}"/>
              </a:ext>
            </a:extLst>
          </p:cNvPr>
          <p:cNvSpPr txBox="1"/>
          <p:nvPr/>
        </p:nvSpPr>
        <p:spPr>
          <a:xfrm>
            <a:off x="505446" y="5219675"/>
            <a:ext cx="11345172" cy="306467"/>
          </a:xfrm>
          <a:prstGeom prst="roundRect">
            <a:avLst/>
          </a:prstGeom>
          <a:solidFill>
            <a:srgbClr val="CCECFF"/>
          </a:solidFill>
        </p:spPr>
        <p:txBody>
          <a:bodyPr wrap="square" rtlCol="0">
            <a:spAutoFit/>
          </a:bodyPr>
          <a:lstStyle/>
          <a:p>
            <a:pPr algn="ctr"/>
            <a:r>
              <a:rPr lang="de-DE" sz="1200" b="1" dirty="0">
                <a:latin typeface="Century Gothic" panose="020B0502020202020204" pitchFamily="34" charset="0"/>
              </a:rPr>
              <a:t>Zeitgerecht</a:t>
            </a:r>
            <a:r>
              <a:rPr lang="de-DE" sz="1200" dirty="0">
                <a:latin typeface="Century Gothic" panose="020B0502020202020204" pitchFamily="34" charset="0"/>
              </a:rPr>
              <a:t>: Zusammenstellung der Prüfungsdokumentation in der endgültigen </a:t>
            </a:r>
            <a:r>
              <a:rPr lang="de-DE" sz="1200" b="1" dirty="0">
                <a:solidFill>
                  <a:srgbClr val="FF0000"/>
                </a:solidFill>
                <a:latin typeface="Century Gothic" panose="020B0502020202020204" pitchFamily="34" charset="0"/>
              </a:rPr>
              <a:t>Prüfungsakte</a:t>
            </a:r>
            <a:endParaRPr lang="de-DE" sz="1200" dirty="0">
              <a:latin typeface="Century Gothic" panose="020B0502020202020204" pitchFamily="34" charset="0"/>
            </a:endParaRPr>
          </a:p>
        </p:txBody>
      </p:sp>
      <p:sp>
        <p:nvSpPr>
          <p:cNvPr id="27" name="Textfeld 26">
            <a:extLst>
              <a:ext uri="{FF2B5EF4-FFF2-40B4-BE49-F238E27FC236}">
                <a16:creationId xmlns:a16="http://schemas.microsoft.com/office/drawing/2014/main" id="{788F8B51-AC53-4DA6-95D5-9B8609F9FFF6}"/>
              </a:ext>
            </a:extLst>
          </p:cNvPr>
          <p:cNvSpPr txBox="1"/>
          <p:nvPr/>
        </p:nvSpPr>
        <p:spPr>
          <a:xfrm>
            <a:off x="503958" y="5844232"/>
            <a:ext cx="4657728" cy="510778"/>
          </a:xfrm>
          <a:prstGeom prst="roundRect">
            <a:avLst/>
          </a:prstGeom>
          <a:solidFill>
            <a:srgbClr val="CCECFF"/>
          </a:solidFill>
        </p:spPr>
        <p:txBody>
          <a:bodyPr wrap="square" rtlCol="0">
            <a:spAutoFit/>
          </a:bodyPr>
          <a:lstStyle/>
          <a:p>
            <a:pPr algn="ctr"/>
            <a:r>
              <a:rPr lang="de-DE" sz="1200" b="1" dirty="0">
                <a:solidFill>
                  <a:srgbClr val="FF0000"/>
                </a:solidFill>
                <a:latin typeface="Century Gothic" panose="020B0502020202020204" pitchFamily="34" charset="0"/>
              </a:rPr>
              <a:t>Keine Löschung </a:t>
            </a:r>
            <a:r>
              <a:rPr lang="de-DE" sz="1200" dirty="0">
                <a:latin typeface="Century Gothic" panose="020B0502020202020204" pitchFamily="34" charset="0"/>
              </a:rPr>
              <a:t>von Bestandteilen vor Ende des jeweiligen Aufbewahrungszeitraums </a:t>
            </a:r>
          </a:p>
        </p:txBody>
      </p:sp>
      <p:sp>
        <p:nvSpPr>
          <p:cNvPr id="28" name="Textfeld 27">
            <a:extLst>
              <a:ext uri="{FF2B5EF4-FFF2-40B4-BE49-F238E27FC236}">
                <a16:creationId xmlns:a16="http://schemas.microsoft.com/office/drawing/2014/main" id="{863D49A3-1C8B-456E-9068-96920A06DC75}"/>
              </a:ext>
            </a:extLst>
          </p:cNvPr>
          <p:cNvSpPr txBox="1"/>
          <p:nvPr/>
        </p:nvSpPr>
        <p:spPr>
          <a:xfrm>
            <a:off x="5375920" y="5639921"/>
            <a:ext cx="6474698" cy="715089"/>
          </a:xfrm>
          <a:prstGeom prst="roundRect">
            <a:avLst/>
          </a:prstGeom>
          <a:solidFill>
            <a:srgbClr val="CCECFF"/>
          </a:solidFill>
        </p:spPr>
        <p:txBody>
          <a:bodyPr wrap="square" rtlCol="0">
            <a:spAutoFit/>
          </a:bodyPr>
          <a:lstStyle/>
          <a:p>
            <a:pPr algn="ctr"/>
            <a:r>
              <a:rPr lang="de-DE" sz="1200" b="1" dirty="0">
                <a:solidFill>
                  <a:srgbClr val="FF0000"/>
                </a:solidFill>
                <a:latin typeface="Century Gothic" panose="020B0502020202020204" pitchFamily="34" charset="0"/>
              </a:rPr>
              <a:t>Änderung/Hinzufügung </a:t>
            </a:r>
            <a:r>
              <a:rPr lang="de-DE" sz="1200" dirty="0">
                <a:latin typeface="Century Gothic" panose="020B0502020202020204" pitchFamily="34" charset="0"/>
              </a:rPr>
              <a:t>der Prüfungsdokumentation:</a:t>
            </a:r>
          </a:p>
          <a:p>
            <a:pPr algn="ctr"/>
            <a:r>
              <a:rPr lang="de-DE" sz="1200" dirty="0">
                <a:latin typeface="Century Gothic" panose="020B0502020202020204" pitchFamily="34" charset="0"/>
              </a:rPr>
              <a:t>Dokumentation der </a:t>
            </a:r>
            <a:r>
              <a:rPr lang="de-DE" sz="1200" b="1" dirty="0">
                <a:solidFill>
                  <a:srgbClr val="00B0F0"/>
                </a:solidFill>
                <a:latin typeface="Century Gothic" panose="020B0502020202020204" pitchFamily="34" charset="0"/>
              </a:rPr>
              <a:t>spezifischen Gründe </a:t>
            </a:r>
            <a:r>
              <a:rPr lang="de-DE" sz="1200" dirty="0">
                <a:latin typeface="Century Gothic" panose="020B0502020202020204" pitchFamily="34" charset="0"/>
              </a:rPr>
              <a:t>und </a:t>
            </a:r>
            <a:r>
              <a:rPr lang="de-DE" sz="1200" b="1" dirty="0">
                <a:latin typeface="Century Gothic" panose="020B0502020202020204" pitchFamily="34" charset="0"/>
              </a:rPr>
              <a:t>wann</a:t>
            </a:r>
            <a:r>
              <a:rPr lang="de-DE" sz="1200" dirty="0">
                <a:latin typeface="Century Gothic" panose="020B0502020202020204" pitchFamily="34" charset="0"/>
              </a:rPr>
              <a:t> und </a:t>
            </a:r>
            <a:r>
              <a:rPr lang="de-DE" sz="1200" b="1" dirty="0">
                <a:latin typeface="Century Gothic" panose="020B0502020202020204" pitchFamily="34" charset="0"/>
              </a:rPr>
              <a:t>von wem </a:t>
            </a:r>
            <a:r>
              <a:rPr lang="de-DE" sz="1200" dirty="0">
                <a:latin typeface="Century Gothic" panose="020B0502020202020204" pitchFamily="34" charset="0"/>
              </a:rPr>
              <a:t>diese </a:t>
            </a:r>
            <a:r>
              <a:rPr lang="de-DE" sz="1200" b="1" dirty="0">
                <a:latin typeface="Century Gothic" panose="020B0502020202020204" pitchFamily="34" charset="0"/>
              </a:rPr>
              <a:t>vorgenommen</a:t>
            </a:r>
            <a:r>
              <a:rPr lang="de-DE" sz="1200" dirty="0">
                <a:latin typeface="Century Gothic" panose="020B0502020202020204" pitchFamily="34" charset="0"/>
              </a:rPr>
              <a:t> und </a:t>
            </a:r>
            <a:r>
              <a:rPr lang="de-DE" sz="1200" b="1" dirty="0">
                <a:latin typeface="Century Gothic" panose="020B0502020202020204" pitchFamily="34" charset="0"/>
              </a:rPr>
              <a:t>durchgesehen</a:t>
            </a:r>
            <a:r>
              <a:rPr lang="de-DE" sz="1200" dirty="0">
                <a:latin typeface="Century Gothic" panose="020B0502020202020204" pitchFamily="34" charset="0"/>
              </a:rPr>
              <a:t> wurden</a:t>
            </a:r>
          </a:p>
        </p:txBody>
      </p:sp>
      <p:sp>
        <p:nvSpPr>
          <p:cNvPr id="31" name="Textfeld 30">
            <a:extLst>
              <a:ext uri="{FF2B5EF4-FFF2-40B4-BE49-F238E27FC236}">
                <a16:creationId xmlns:a16="http://schemas.microsoft.com/office/drawing/2014/main" id="{1F1FE685-AC8F-466B-9413-0F05C0E1728E}"/>
              </a:ext>
            </a:extLst>
          </p:cNvPr>
          <p:cNvSpPr txBox="1"/>
          <p:nvPr/>
        </p:nvSpPr>
        <p:spPr>
          <a:xfrm>
            <a:off x="8871874" y="5448446"/>
            <a:ext cx="931813" cy="246221"/>
          </a:xfrm>
          <a:prstGeom prst="rect">
            <a:avLst/>
          </a:prstGeom>
          <a:noFill/>
        </p:spPr>
        <p:txBody>
          <a:bodyPr wrap="square" rtlCol="0">
            <a:spAutoFit/>
          </a:bodyPr>
          <a:lstStyle/>
          <a:p>
            <a:r>
              <a:rPr lang="de-DE" sz="1000" b="1" dirty="0">
                <a:latin typeface="Century Gothic" panose="020B0502020202020204" pitchFamily="34" charset="0"/>
              </a:rPr>
              <a:t>danach</a:t>
            </a:r>
          </a:p>
        </p:txBody>
      </p:sp>
      <p:cxnSp>
        <p:nvCxnSpPr>
          <p:cNvPr id="4" name="Gerader Verbinder 3">
            <a:extLst>
              <a:ext uri="{FF2B5EF4-FFF2-40B4-BE49-F238E27FC236}">
                <a16:creationId xmlns:a16="http://schemas.microsoft.com/office/drawing/2014/main" id="{6C094FA0-2EA7-478E-BDBA-AE308AF7A3B0}"/>
              </a:ext>
            </a:extLst>
          </p:cNvPr>
          <p:cNvCxnSpPr>
            <a:cxnSpLocks/>
          </p:cNvCxnSpPr>
          <p:nvPr/>
        </p:nvCxnSpPr>
        <p:spPr>
          <a:xfrm>
            <a:off x="1616655" y="1486668"/>
            <a:ext cx="4479345" cy="0"/>
          </a:xfrm>
          <a:prstGeom prst="line">
            <a:avLst/>
          </a:prstGeom>
          <a:ln w="25400">
            <a:solidFill>
              <a:srgbClr val="00B0F0"/>
            </a:solidFill>
            <a:tailEnd type="none" w="med" len="lg"/>
          </a:ln>
        </p:spPr>
        <p:style>
          <a:lnRef idx="1">
            <a:schemeClr val="accent1"/>
          </a:lnRef>
          <a:fillRef idx="0">
            <a:schemeClr val="accent1"/>
          </a:fillRef>
          <a:effectRef idx="0">
            <a:schemeClr val="accent1"/>
          </a:effectRef>
          <a:fontRef idx="minor">
            <a:schemeClr val="tx1"/>
          </a:fontRef>
        </p:style>
      </p:cxnSp>
      <p:cxnSp>
        <p:nvCxnSpPr>
          <p:cNvPr id="8" name="Gerade Verbindung mit Pfeil 7">
            <a:extLst>
              <a:ext uri="{FF2B5EF4-FFF2-40B4-BE49-F238E27FC236}">
                <a16:creationId xmlns:a16="http://schemas.microsoft.com/office/drawing/2014/main" id="{A6AA1CB4-FF86-49E0-BA0E-CC1FA9BFFC32}"/>
              </a:ext>
            </a:extLst>
          </p:cNvPr>
          <p:cNvCxnSpPr>
            <a:cxnSpLocks/>
          </p:cNvCxnSpPr>
          <p:nvPr/>
        </p:nvCxnSpPr>
        <p:spPr>
          <a:xfrm>
            <a:off x="1626179" y="1476670"/>
            <a:ext cx="0" cy="185678"/>
          </a:xfrm>
          <a:prstGeom prst="straightConnector1">
            <a:avLst/>
          </a:prstGeom>
          <a:ln w="25400">
            <a:solidFill>
              <a:srgbClr val="00B0F0"/>
            </a:solidFill>
            <a:tailEnd type="stealth"/>
          </a:ln>
        </p:spPr>
        <p:style>
          <a:lnRef idx="1">
            <a:schemeClr val="accent1"/>
          </a:lnRef>
          <a:fillRef idx="0">
            <a:schemeClr val="accent1"/>
          </a:fillRef>
          <a:effectRef idx="0">
            <a:schemeClr val="accent1"/>
          </a:effectRef>
          <a:fontRef idx="minor">
            <a:schemeClr val="tx1"/>
          </a:fontRef>
        </p:style>
      </p:cxnSp>
      <p:cxnSp>
        <p:nvCxnSpPr>
          <p:cNvPr id="37" name="Gerade Verbindung mit Pfeil 36">
            <a:extLst>
              <a:ext uri="{FF2B5EF4-FFF2-40B4-BE49-F238E27FC236}">
                <a16:creationId xmlns:a16="http://schemas.microsoft.com/office/drawing/2014/main" id="{94CE5AAB-E332-4315-800B-5AB7C5A764ED}"/>
              </a:ext>
            </a:extLst>
          </p:cNvPr>
          <p:cNvCxnSpPr>
            <a:cxnSpLocks/>
          </p:cNvCxnSpPr>
          <p:nvPr/>
        </p:nvCxnSpPr>
        <p:spPr>
          <a:xfrm>
            <a:off x="3842936" y="1484784"/>
            <a:ext cx="0" cy="185678"/>
          </a:xfrm>
          <a:prstGeom prst="straightConnector1">
            <a:avLst/>
          </a:prstGeom>
          <a:ln w="25400">
            <a:solidFill>
              <a:srgbClr val="00B0F0"/>
            </a:solidFill>
            <a:tailEnd type="stealth"/>
          </a:ln>
        </p:spPr>
        <p:style>
          <a:lnRef idx="1">
            <a:schemeClr val="accent1"/>
          </a:lnRef>
          <a:fillRef idx="0">
            <a:schemeClr val="accent1"/>
          </a:fillRef>
          <a:effectRef idx="0">
            <a:schemeClr val="accent1"/>
          </a:effectRef>
          <a:fontRef idx="minor">
            <a:schemeClr val="tx1"/>
          </a:fontRef>
        </p:style>
      </p:cxnSp>
      <p:cxnSp>
        <p:nvCxnSpPr>
          <p:cNvPr id="38" name="Gerade Verbindung mit Pfeil 37">
            <a:extLst>
              <a:ext uri="{FF2B5EF4-FFF2-40B4-BE49-F238E27FC236}">
                <a16:creationId xmlns:a16="http://schemas.microsoft.com/office/drawing/2014/main" id="{CDC5B916-0574-417B-978C-3EAD438CB0AC}"/>
              </a:ext>
            </a:extLst>
          </p:cNvPr>
          <p:cNvCxnSpPr>
            <a:cxnSpLocks/>
          </p:cNvCxnSpPr>
          <p:nvPr/>
        </p:nvCxnSpPr>
        <p:spPr>
          <a:xfrm>
            <a:off x="6093619" y="1474289"/>
            <a:ext cx="0" cy="185678"/>
          </a:xfrm>
          <a:prstGeom prst="straightConnector1">
            <a:avLst/>
          </a:prstGeom>
          <a:ln w="25400">
            <a:solidFill>
              <a:srgbClr val="00B0F0"/>
            </a:solidFill>
            <a:tailEnd type="stealth"/>
          </a:ln>
        </p:spPr>
        <p:style>
          <a:lnRef idx="1">
            <a:schemeClr val="accent1"/>
          </a:lnRef>
          <a:fillRef idx="0">
            <a:schemeClr val="accent1"/>
          </a:fillRef>
          <a:effectRef idx="0">
            <a:schemeClr val="accent1"/>
          </a:effectRef>
          <a:fontRef idx="minor">
            <a:schemeClr val="tx1"/>
          </a:fontRef>
        </p:style>
      </p:cxnSp>
      <p:cxnSp>
        <p:nvCxnSpPr>
          <p:cNvPr id="39" name="Gerade Verbindung mit Pfeil 38">
            <a:extLst>
              <a:ext uri="{FF2B5EF4-FFF2-40B4-BE49-F238E27FC236}">
                <a16:creationId xmlns:a16="http://schemas.microsoft.com/office/drawing/2014/main" id="{0B361FDF-908D-4C91-8FE2-4C35B6689BC9}"/>
              </a:ext>
            </a:extLst>
          </p:cNvPr>
          <p:cNvCxnSpPr>
            <a:cxnSpLocks/>
          </p:cNvCxnSpPr>
          <p:nvPr/>
        </p:nvCxnSpPr>
        <p:spPr>
          <a:xfrm>
            <a:off x="3842936" y="1412776"/>
            <a:ext cx="0" cy="185678"/>
          </a:xfrm>
          <a:prstGeom prst="straightConnector1">
            <a:avLst/>
          </a:prstGeom>
          <a:ln w="25400">
            <a:solidFill>
              <a:srgbClr val="00B0F0"/>
            </a:solidFill>
            <a:tailEnd type="none"/>
          </a:ln>
        </p:spPr>
        <p:style>
          <a:lnRef idx="1">
            <a:schemeClr val="accent1"/>
          </a:lnRef>
          <a:fillRef idx="0">
            <a:schemeClr val="accent1"/>
          </a:fillRef>
          <a:effectRef idx="0">
            <a:schemeClr val="accent1"/>
          </a:effectRef>
          <a:fontRef idx="minor">
            <a:schemeClr val="tx1"/>
          </a:fontRef>
        </p:style>
      </p:cxnSp>
      <p:grpSp>
        <p:nvGrpSpPr>
          <p:cNvPr id="36" name="Gruppieren 35">
            <a:extLst>
              <a:ext uri="{FF2B5EF4-FFF2-40B4-BE49-F238E27FC236}">
                <a16:creationId xmlns:a16="http://schemas.microsoft.com/office/drawing/2014/main" id="{781A01D9-C348-4E71-B6EA-1E6A15DD374A}"/>
              </a:ext>
            </a:extLst>
          </p:cNvPr>
          <p:cNvGrpSpPr/>
          <p:nvPr/>
        </p:nvGrpSpPr>
        <p:grpSpPr>
          <a:xfrm>
            <a:off x="3792348" y="5504517"/>
            <a:ext cx="4479345" cy="347357"/>
            <a:chOff x="4279849" y="3587538"/>
            <a:chExt cx="4479345" cy="615361"/>
          </a:xfrm>
        </p:grpSpPr>
        <p:cxnSp>
          <p:nvCxnSpPr>
            <p:cNvPr id="40" name="Gerader Verbinder 39">
              <a:extLst>
                <a:ext uri="{FF2B5EF4-FFF2-40B4-BE49-F238E27FC236}">
                  <a16:creationId xmlns:a16="http://schemas.microsoft.com/office/drawing/2014/main" id="{6D8F75CE-E6FE-434F-A723-1C5BBF673F34}"/>
                </a:ext>
              </a:extLst>
            </p:cNvPr>
            <p:cNvCxnSpPr>
              <a:cxnSpLocks/>
            </p:cNvCxnSpPr>
            <p:nvPr/>
          </p:nvCxnSpPr>
          <p:spPr>
            <a:xfrm>
              <a:off x="4279849" y="3691639"/>
              <a:ext cx="4479345" cy="0"/>
            </a:xfrm>
            <a:prstGeom prst="line">
              <a:avLst/>
            </a:prstGeom>
            <a:ln w="25400">
              <a:solidFill>
                <a:srgbClr val="00B0F0"/>
              </a:solidFill>
              <a:tailEnd type="none" w="med" len="lg"/>
            </a:ln>
          </p:spPr>
          <p:style>
            <a:lnRef idx="1">
              <a:schemeClr val="accent1"/>
            </a:lnRef>
            <a:fillRef idx="0">
              <a:schemeClr val="accent1"/>
            </a:fillRef>
            <a:effectRef idx="0">
              <a:schemeClr val="accent1"/>
            </a:effectRef>
            <a:fontRef idx="minor">
              <a:schemeClr val="tx1"/>
            </a:fontRef>
          </p:style>
        </p:cxnSp>
        <p:cxnSp>
          <p:nvCxnSpPr>
            <p:cNvPr id="41" name="Gerade Verbindung mit Pfeil 40">
              <a:extLst>
                <a:ext uri="{FF2B5EF4-FFF2-40B4-BE49-F238E27FC236}">
                  <a16:creationId xmlns:a16="http://schemas.microsoft.com/office/drawing/2014/main" id="{572D6EB3-2E4C-48B6-BE14-6587C81BD649}"/>
                </a:ext>
              </a:extLst>
            </p:cNvPr>
            <p:cNvCxnSpPr>
              <a:cxnSpLocks/>
            </p:cNvCxnSpPr>
            <p:nvPr/>
          </p:nvCxnSpPr>
          <p:spPr>
            <a:xfrm>
              <a:off x="4289373" y="3673139"/>
              <a:ext cx="0" cy="529760"/>
            </a:xfrm>
            <a:prstGeom prst="straightConnector1">
              <a:avLst/>
            </a:prstGeom>
            <a:ln w="25400">
              <a:solidFill>
                <a:srgbClr val="00B0F0"/>
              </a:solidFill>
              <a:tailEnd type="stealth"/>
            </a:ln>
          </p:spPr>
          <p:style>
            <a:lnRef idx="1">
              <a:schemeClr val="accent1"/>
            </a:lnRef>
            <a:fillRef idx="0">
              <a:schemeClr val="accent1"/>
            </a:fillRef>
            <a:effectRef idx="0">
              <a:schemeClr val="accent1"/>
            </a:effectRef>
            <a:fontRef idx="minor">
              <a:schemeClr val="tx1"/>
            </a:fontRef>
          </p:style>
        </p:cxnSp>
        <p:cxnSp>
          <p:nvCxnSpPr>
            <p:cNvPr id="42" name="Gerade Verbindung mit Pfeil 41">
              <a:extLst>
                <a:ext uri="{FF2B5EF4-FFF2-40B4-BE49-F238E27FC236}">
                  <a16:creationId xmlns:a16="http://schemas.microsoft.com/office/drawing/2014/main" id="{A0C105A7-59AB-47DD-A5EA-8651A876C19A}"/>
                </a:ext>
              </a:extLst>
            </p:cNvPr>
            <p:cNvCxnSpPr>
              <a:cxnSpLocks/>
            </p:cNvCxnSpPr>
            <p:nvPr/>
          </p:nvCxnSpPr>
          <p:spPr>
            <a:xfrm>
              <a:off x="8756813" y="3679260"/>
              <a:ext cx="0" cy="185678"/>
            </a:xfrm>
            <a:prstGeom prst="straightConnector1">
              <a:avLst/>
            </a:prstGeom>
            <a:ln w="25400">
              <a:solidFill>
                <a:srgbClr val="00B0F0"/>
              </a:solidFill>
              <a:tailEnd type="stealth"/>
            </a:ln>
          </p:spPr>
          <p:style>
            <a:lnRef idx="1">
              <a:schemeClr val="accent1"/>
            </a:lnRef>
            <a:fillRef idx="0">
              <a:schemeClr val="accent1"/>
            </a:fillRef>
            <a:effectRef idx="0">
              <a:schemeClr val="accent1"/>
            </a:effectRef>
            <a:fontRef idx="minor">
              <a:schemeClr val="tx1"/>
            </a:fontRef>
          </p:style>
        </p:cxnSp>
        <p:cxnSp>
          <p:nvCxnSpPr>
            <p:cNvPr id="43" name="Gerade Verbindung mit Pfeil 42">
              <a:extLst>
                <a:ext uri="{FF2B5EF4-FFF2-40B4-BE49-F238E27FC236}">
                  <a16:creationId xmlns:a16="http://schemas.microsoft.com/office/drawing/2014/main" id="{01311FFD-3019-4732-A51A-1B3BC25493D9}"/>
                </a:ext>
              </a:extLst>
            </p:cNvPr>
            <p:cNvCxnSpPr>
              <a:cxnSpLocks/>
            </p:cNvCxnSpPr>
            <p:nvPr/>
          </p:nvCxnSpPr>
          <p:spPr>
            <a:xfrm>
              <a:off x="6506130" y="3587538"/>
              <a:ext cx="0" cy="95283"/>
            </a:xfrm>
            <a:prstGeom prst="straightConnector1">
              <a:avLst/>
            </a:prstGeom>
            <a:ln w="25400">
              <a:solidFill>
                <a:srgbClr val="00B0F0"/>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24853715"/>
      </p:ext>
    </p:extLst>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2" name="Rectangle 2">
            <a:extLst>
              <a:ext uri="{FF2B5EF4-FFF2-40B4-BE49-F238E27FC236}">
                <a16:creationId xmlns:a16="http://schemas.microsoft.com/office/drawing/2014/main" id="{E07DFCCC-19F9-4B0C-BD1A-B156D635BF73}"/>
              </a:ext>
            </a:extLst>
          </p:cNvPr>
          <p:cNvSpPr txBox="1">
            <a:spLocks/>
          </p:cNvSpPr>
          <p:nvPr/>
        </p:nvSpPr>
        <p:spPr bwMode="auto">
          <a:xfrm>
            <a:off x="931615" y="766198"/>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endParaRPr lang="de-DE" altLang="de-DE" sz="1800" b="1" dirty="0">
              <a:solidFill>
                <a:srgbClr val="00B0F0"/>
              </a:solidFill>
              <a:latin typeface="Century Gothic" panose="020B0502020202020204" pitchFamily="34" charset="0"/>
            </a:endParaRPr>
          </a:p>
        </p:txBody>
      </p:sp>
      <p:sp>
        <p:nvSpPr>
          <p:cNvPr id="7" name="Textfeld 4">
            <a:extLst>
              <a:ext uri="{FF2B5EF4-FFF2-40B4-BE49-F238E27FC236}">
                <a16:creationId xmlns:a16="http://schemas.microsoft.com/office/drawing/2014/main" id="{C0574FA0-68B8-45D4-A3C2-105527D41C3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8" name="Rectangle 3">
            <a:extLst>
              <a:ext uri="{FF2B5EF4-FFF2-40B4-BE49-F238E27FC236}">
                <a16:creationId xmlns:a16="http://schemas.microsoft.com/office/drawing/2014/main" id="{15BBFC26-AAEF-45BC-B930-FE131C7CAA24}"/>
              </a:ext>
            </a:extLst>
          </p:cNvPr>
          <p:cNvSpPr txBox="1">
            <a:spLocks/>
          </p:cNvSpPr>
          <p:nvPr/>
        </p:nvSpPr>
        <p:spPr bwMode="auto">
          <a:xfrm>
            <a:off x="1053702" y="1168965"/>
            <a:ext cx="10802938" cy="459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defTabSz="876300">
              <a:lnSpc>
                <a:spcPct val="100000"/>
              </a:lnSpc>
              <a:spcBef>
                <a:spcPts val="600"/>
              </a:spcBef>
              <a:spcAft>
                <a:spcPts val="600"/>
              </a:spcAft>
              <a:buFont typeface="Arial" panose="020B0604020202020204" pitchFamily="34" charset="0"/>
              <a:buNone/>
              <a:tabLst>
                <a:tab pos="2333625" algn="l"/>
              </a:tabLst>
              <a:defRPr/>
            </a:pPr>
            <a:r>
              <a:rPr lang="de-DE" altLang="de-DE" sz="1600" b="1">
                <a:solidFill>
                  <a:srgbClr val="00B0F0"/>
                </a:solidFill>
                <a:latin typeface="Century Gothic" panose="020B0502020202020204" pitchFamily="34" charset="0"/>
              </a:rPr>
              <a:t>2.2.3. § 51c WPO: „Auftragsdatei“ – Pflicht bei Abschlussprüfungen nach § 316 HGB</a:t>
            </a:r>
          </a:p>
          <a:p>
            <a:pPr marL="0" lvl="1" indent="0" defTabSz="876300">
              <a:lnSpc>
                <a:spcPct val="100000"/>
              </a:lnSpc>
              <a:spcBef>
                <a:spcPts val="600"/>
              </a:spcBef>
              <a:spcAft>
                <a:spcPts val="600"/>
              </a:spcAft>
              <a:buFont typeface="Arial" panose="020B0604020202020204" pitchFamily="34" charset="0"/>
              <a:buNone/>
              <a:tabLst>
                <a:tab pos="2333625" algn="l"/>
              </a:tabLst>
              <a:defRPr/>
            </a:pPr>
            <a:endParaRPr lang="de-DE" altLang="de-DE" sz="100">
              <a:latin typeface="Century Gothic" panose="020B0502020202020204" pitchFamily="34" charset="0"/>
            </a:endParaRPr>
          </a:p>
          <a:p>
            <a:pPr marL="0" lvl="1" indent="0" defTabSz="876300">
              <a:lnSpc>
                <a:spcPct val="100000"/>
              </a:lnSpc>
              <a:spcBef>
                <a:spcPts val="600"/>
              </a:spcBef>
              <a:spcAft>
                <a:spcPts val="600"/>
              </a:spcAft>
              <a:buFont typeface="Arial" panose="020B0604020202020204" pitchFamily="34" charset="0"/>
              <a:buNone/>
              <a:tabLst>
                <a:tab pos="2333625" algn="l"/>
              </a:tabLst>
              <a:defRPr/>
            </a:pPr>
            <a:r>
              <a:rPr lang="de-DE" altLang="de-DE" sz="1600" b="1">
                <a:latin typeface="Century Gothic" panose="020B0502020202020204" pitchFamily="34" charset="0"/>
              </a:rPr>
              <a:t>Mindestinhalt</a:t>
            </a:r>
          </a:p>
          <a:p>
            <a:pPr marL="266700" lvl="1" indent="-266700" defTabSz="876300">
              <a:lnSpc>
                <a:spcPct val="100000"/>
              </a:lnSpc>
              <a:spcBef>
                <a:spcPts val="600"/>
              </a:spcBef>
              <a:spcAft>
                <a:spcPts val="600"/>
              </a:spcAft>
              <a:buFont typeface="Arial" panose="020B0604020202020204" pitchFamily="34" charset="0"/>
              <a:buChar char="•"/>
              <a:tabLst>
                <a:tab pos="2333625" algn="l"/>
              </a:tabLst>
              <a:defRPr/>
            </a:pPr>
            <a:r>
              <a:rPr lang="de-DE" altLang="de-DE" sz="1600">
                <a:latin typeface="Century Gothic" panose="020B0502020202020204" pitchFamily="34" charset="0"/>
              </a:rPr>
              <a:t>Name, Anschrift, Ort für jeden Auftraggeber</a:t>
            </a:r>
          </a:p>
          <a:p>
            <a:pPr marL="266700" lvl="1" indent="-266700" defTabSz="876300">
              <a:lnSpc>
                <a:spcPct val="100000"/>
              </a:lnSpc>
              <a:spcBef>
                <a:spcPts val="600"/>
              </a:spcBef>
              <a:spcAft>
                <a:spcPts val="600"/>
              </a:spcAft>
              <a:buFont typeface="Arial" panose="020B0604020202020204" pitchFamily="34" charset="0"/>
              <a:buChar char="•"/>
              <a:tabLst>
                <a:tab pos="2333625" algn="l"/>
              </a:tabLst>
              <a:defRPr/>
            </a:pPr>
            <a:r>
              <a:rPr lang="de-DE" altLang="de-DE" sz="1600">
                <a:latin typeface="Century Gothic" panose="020B0502020202020204" pitchFamily="34" charset="0"/>
              </a:rPr>
              <a:t>verantwortlicher Prüfungspartner (nur bei WPG)</a:t>
            </a:r>
          </a:p>
          <a:p>
            <a:pPr marL="266700" lvl="1" indent="-266700" defTabSz="876300">
              <a:lnSpc>
                <a:spcPct val="100000"/>
              </a:lnSpc>
              <a:spcBef>
                <a:spcPts val="600"/>
              </a:spcBef>
              <a:spcAft>
                <a:spcPts val="600"/>
              </a:spcAft>
              <a:buFont typeface="Arial" panose="020B0604020202020204" pitchFamily="34" charset="0"/>
              <a:buChar char="•"/>
              <a:tabLst>
                <a:tab pos="2333625" algn="l"/>
              </a:tabLst>
              <a:defRPr/>
            </a:pPr>
            <a:r>
              <a:rPr lang="de-DE" altLang="de-DE" sz="1600">
                <a:latin typeface="Century Gothic" panose="020B0502020202020204" pitchFamily="34" charset="0"/>
              </a:rPr>
              <a:t>in Rechnung gestellte Honorare für alle erbrachten Leistungen je GJ</a:t>
            </a:r>
          </a:p>
          <a:p>
            <a:pPr marL="288000" lvl="1" indent="0" defTabSz="876300">
              <a:lnSpc>
                <a:spcPct val="100000"/>
              </a:lnSpc>
              <a:spcBef>
                <a:spcPts val="600"/>
              </a:spcBef>
              <a:spcAft>
                <a:spcPts val="600"/>
              </a:spcAft>
              <a:buFont typeface="Arial" panose="020B0604020202020204" pitchFamily="34" charset="0"/>
              <a:buNone/>
              <a:tabLst>
                <a:tab pos="2333625" algn="l"/>
              </a:tabLst>
              <a:defRPr/>
            </a:pPr>
            <a:endParaRPr lang="de-DE" altLang="de-DE" sz="1200">
              <a:latin typeface="Century Gothic" panose="020B0502020202020204" pitchFamily="34" charset="0"/>
            </a:endParaRPr>
          </a:p>
          <a:p>
            <a:pPr marL="542925" lvl="1" indent="-276225" defTabSz="876300">
              <a:lnSpc>
                <a:spcPct val="100000"/>
              </a:lnSpc>
              <a:spcBef>
                <a:spcPts val="600"/>
              </a:spcBef>
              <a:spcAft>
                <a:spcPts val="600"/>
              </a:spcAft>
              <a:buFont typeface="Wingdings" panose="05000000000000000000" pitchFamily="2" charset="2"/>
              <a:buChar char="Ø"/>
              <a:tabLst>
                <a:tab pos="2333625" algn="l"/>
              </a:tabLst>
              <a:defRPr/>
            </a:pPr>
            <a:r>
              <a:rPr lang="de-DE" altLang="de-DE" sz="1600">
                <a:latin typeface="Century Gothic" panose="020B0502020202020204" pitchFamily="34" charset="0"/>
              </a:rPr>
              <a:t>spätestens bei Auftragsannahme anzulegen (§ 45 Abs. 1 BS WP/vBP)</a:t>
            </a:r>
          </a:p>
          <a:p>
            <a:pPr marL="542925" lvl="1" indent="-276225" defTabSz="876300">
              <a:lnSpc>
                <a:spcPct val="100000"/>
              </a:lnSpc>
              <a:spcBef>
                <a:spcPts val="600"/>
              </a:spcBef>
              <a:spcAft>
                <a:spcPts val="600"/>
              </a:spcAft>
              <a:buFont typeface="Wingdings" panose="05000000000000000000" pitchFamily="2" charset="2"/>
              <a:buChar char="Ø"/>
              <a:tabLst>
                <a:tab pos="2333625" algn="l"/>
              </a:tabLst>
              <a:defRPr/>
            </a:pPr>
            <a:r>
              <a:rPr lang="de-DE" altLang="de-DE" sz="1600">
                <a:latin typeface="Century Gothic" panose="020B0502020202020204" pitchFamily="34" charset="0"/>
              </a:rPr>
              <a:t>kann auch elektronisch geführt werden (§ 45 Abs. 2 BS WP/vBP)</a:t>
            </a:r>
          </a:p>
          <a:p>
            <a:pPr marL="542925" lvl="1" indent="-276225" defTabSz="876300">
              <a:lnSpc>
                <a:spcPct val="100000"/>
              </a:lnSpc>
              <a:spcBef>
                <a:spcPts val="600"/>
              </a:spcBef>
              <a:spcAft>
                <a:spcPts val="600"/>
              </a:spcAft>
              <a:buFont typeface="Wingdings" panose="05000000000000000000" pitchFamily="2" charset="2"/>
              <a:buChar char="Ø"/>
              <a:tabLst>
                <a:tab pos="2333625" algn="l"/>
              </a:tabLst>
              <a:defRPr/>
            </a:pPr>
            <a:r>
              <a:rPr lang="de-DE" altLang="de-DE" sz="1600">
                <a:latin typeface="Century Gothic" panose="020B0502020202020204" pitchFamily="34" charset="0"/>
              </a:rPr>
              <a:t>Anlage + Pflege erfolgt i. d. R. durch Sekretariat</a:t>
            </a:r>
          </a:p>
          <a:p>
            <a:pPr marL="846000" lvl="3" indent="0" defTabSz="876300">
              <a:lnSpc>
                <a:spcPct val="100000"/>
              </a:lnSpc>
              <a:spcBef>
                <a:spcPts val="600"/>
              </a:spcBef>
              <a:spcAft>
                <a:spcPts val="600"/>
              </a:spcAft>
              <a:buFont typeface="Arial" panose="020B0604020202020204" pitchFamily="34" charset="0"/>
              <a:buNone/>
              <a:tabLst>
                <a:tab pos="2333625" algn="l"/>
              </a:tabLst>
              <a:defRPr/>
            </a:pPr>
            <a:endParaRPr lang="de-DE" altLang="de-DE" sz="1600" b="1">
              <a:latin typeface="Century Gothic" panose="020B0502020202020204" pitchFamily="34" charset="0"/>
              <a:sym typeface="Wingdings" panose="05000000000000000000" pitchFamily="2" charset="2"/>
            </a:endParaRPr>
          </a:p>
          <a:p>
            <a:pPr marL="542925" lvl="3" indent="0" defTabSz="876300">
              <a:lnSpc>
                <a:spcPct val="100000"/>
              </a:lnSpc>
              <a:spcBef>
                <a:spcPts val="600"/>
              </a:spcBef>
              <a:spcAft>
                <a:spcPts val="600"/>
              </a:spcAft>
              <a:buFont typeface="Arial" panose="020B0604020202020204" pitchFamily="34" charset="0"/>
              <a:buNone/>
              <a:tabLst>
                <a:tab pos="2333625" algn="l"/>
              </a:tabLst>
              <a:defRPr/>
            </a:pPr>
            <a:r>
              <a:rPr lang="de-DE" altLang="de-DE" sz="1600" b="1">
                <a:latin typeface="Century Gothic" panose="020B0502020202020204" pitchFamily="34" charset="0"/>
                <a:sym typeface="Wingdings" panose="05000000000000000000" pitchFamily="2" charset="2"/>
              </a:rPr>
              <a:t> Kein Arbeitspapier i. S. d. </a:t>
            </a:r>
            <a:r>
              <a:rPr lang="de-DE" sz="1600" b="1">
                <a:latin typeface="Century Gothic" panose="020B0502020202020204" pitchFamily="34" charset="0"/>
              </a:rPr>
              <a:t>ISA [DE] 230</a:t>
            </a:r>
            <a:endParaRPr lang="de-DE" altLang="de-DE" b="1" dirty="0">
              <a:latin typeface="Century Gothic" panose="020B0502020202020204" pitchFamily="34" charset="0"/>
            </a:endParaRPr>
          </a:p>
        </p:txBody>
      </p:sp>
    </p:spTree>
    <p:extLst>
      <p:ext uri="{BB962C8B-B14F-4D97-AF65-F5344CB8AC3E}">
        <p14:creationId xmlns:p14="http://schemas.microsoft.com/office/powerpoint/2010/main" val="347479133"/>
      </p:ext>
    </p:extLst>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4">
            <a:extLst>
              <a:ext uri="{FF2B5EF4-FFF2-40B4-BE49-F238E27FC236}">
                <a16:creationId xmlns:a16="http://schemas.microsoft.com/office/drawing/2014/main" id="{E42FC6A6-3098-4EBA-A34C-E0DEA485248D}"/>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8" name="Rectangle 3">
            <a:extLst>
              <a:ext uri="{FF2B5EF4-FFF2-40B4-BE49-F238E27FC236}">
                <a16:creationId xmlns:a16="http://schemas.microsoft.com/office/drawing/2014/main" id="{3E186622-950E-4056-944B-BC1B0AA21CFA}"/>
              </a:ext>
            </a:extLst>
          </p:cNvPr>
          <p:cNvSpPr txBox="1">
            <a:spLocks/>
          </p:cNvSpPr>
          <p:nvPr/>
        </p:nvSpPr>
        <p:spPr bwMode="auto">
          <a:xfrm>
            <a:off x="1065584" y="1033234"/>
            <a:ext cx="10802938"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defTabSz="876300">
              <a:lnSpc>
                <a:spcPct val="100000"/>
              </a:lnSpc>
              <a:spcBef>
                <a:spcPts val="600"/>
              </a:spcBef>
              <a:spcAft>
                <a:spcPts val="600"/>
              </a:spcAft>
              <a:buClr>
                <a:srgbClr val="00B0F0"/>
              </a:buClr>
              <a:buFont typeface="Arial" panose="020B0604020202020204" pitchFamily="34" charset="0"/>
              <a:buNone/>
              <a:tabLst>
                <a:tab pos="2333625" algn="l"/>
              </a:tabLst>
              <a:defRPr/>
            </a:pPr>
            <a:r>
              <a:rPr lang="de-DE" altLang="de-DE" sz="1600" b="1">
                <a:solidFill>
                  <a:srgbClr val="00B0F0"/>
                </a:solidFill>
                <a:latin typeface="Century Gothic" panose="020B0502020202020204" pitchFamily="34" charset="0"/>
                <a:sym typeface="Wingdings" panose="05000000000000000000" pitchFamily="2" charset="2"/>
              </a:rPr>
              <a:t>2.2.4. § 51b WPO: Handakte bzw. </a:t>
            </a:r>
            <a:r>
              <a:rPr lang="de-DE" altLang="de-DE" sz="1600" b="1">
                <a:solidFill>
                  <a:srgbClr val="00B0F0"/>
                </a:solidFill>
                <a:latin typeface="Century Gothic" panose="020B0502020202020204" pitchFamily="34" charset="0"/>
              </a:rPr>
              <a:t>§ 58 BS WP/VBP: </a:t>
            </a:r>
            <a:r>
              <a:rPr lang="de-DE" altLang="de-DE" sz="1600" b="1">
                <a:solidFill>
                  <a:srgbClr val="00B0F0"/>
                </a:solidFill>
                <a:latin typeface="Century Gothic" panose="020B0502020202020204" pitchFamily="34" charset="0"/>
                <a:sym typeface="Wingdings" panose="05000000000000000000" pitchFamily="2" charset="2"/>
              </a:rPr>
              <a:t>Prüfungsakte</a:t>
            </a:r>
          </a:p>
          <a:p>
            <a:pPr marL="0" lvl="1" indent="0" defTabSz="876300">
              <a:lnSpc>
                <a:spcPct val="100000"/>
              </a:lnSpc>
              <a:spcBef>
                <a:spcPts val="600"/>
              </a:spcBef>
              <a:spcAft>
                <a:spcPts val="600"/>
              </a:spcAft>
              <a:buFont typeface="Arial" panose="020B0604020202020204" pitchFamily="34" charset="0"/>
              <a:buNone/>
              <a:tabLst>
                <a:tab pos="2333625" algn="l"/>
              </a:tabLst>
              <a:defRPr/>
            </a:pPr>
            <a:r>
              <a:rPr lang="de-DE" altLang="de-DE" sz="1600" b="1">
                <a:latin typeface="Century Gothic" panose="020B0502020202020204" pitchFamily="34" charset="0"/>
              </a:rPr>
              <a:t>Inhalt: Dokumentation</a:t>
            </a:r>
          </a:p>
          <a:p>
            <a:pPr marL="266700" indent="-266700" defTabSz="876300">
              <a:lnSpc>
                <a:spcPct val="100000"/>
              </a:lnSpc>
              <a:spcBef>
                <a:spcPts val="600"/>
              </a:spcBef>
              <a:spcAft>
                <a:spcPts val="600"/>
              </a:spcAft>
              <a:buFont typeface="Arial" panose="020B0604020202020204" pitchFamily="34" charset="0"/>
              <a:buChar char="•"/>
              <a:tabLst>
                <a:tab pos="266700" algn="l"/>
                <a:tab pos="2333625" algn="l"/>
              </a:tabLst>
              <a:defRPr/>
            </a:pPr>
            <a:r>
              <a:rPr lang="de-DE" altLang="de-DE" sz="1600">
                <a:latin typeface="Century Gothic" panose="020B0502020202020204" pitchFamily="34" charset="0"/>
              </a:rPr>
              <a:t>der Einhaltung der Unabhängigkeit</a:t>
            </a:r>
          </a:p>
          <a:p>
            <a:pPr marL="266700" indent="-266700" defTabSz="876300">
              <a:lnSpc>
                <a:spcPct val="100000"/>
              </a:lnSpc>
              <a:spcBef>
                <a:spcPts val="600"/>
              </a:spcBef>
              <a:spcAft>
                <a:spcPts val="600"/>
              </a:spcAft>
              <a:buFont typeface="Arial" panose="020B0604020202020204" pitchFamily="34" charset="0"/>
              <a:buChar char="•"/>
              <a:tabLst>
                <a:tab pos="266700" algn="l"/>
                <a:tab pos="2333625" algn="l"/>
              </a:tabLst>
              <a:defRPr/>
            </a:pPr>
            <a:r>
              <a:rPr lang="de-DE" altLang="de-DE" sz="1600">
                <a:latin typeface="Century Gothic" panose="020B0502020202020204" pitchFamily="34" charset="0"/>
              </a:rPr>
              <a:t>der zur Durchführung erforderlichen Zeit, Personal, sonstige Mittel</a:t>
            </a:r>
          </a:p>
          <a:p>
            <a:pPr marL="266700" indent="-266700" defTabSz="876300">
              <a:lnSpc>
                <a:spcPct val="100000"/>
              </a:lnSpc>
              <a:spcBef>
                <a:spcPts val="600"/>
              </a:spcBef>
              <a:spcAft>
                <a:spcPts val="600"/>
              </a:spcAft>
              <a:buFont typeface="Arial" panose="020B0604020202020204" pitchFamily="34" charset="0"/>
              <a:buChar char="•"/>
              <a:tabLst>
                <a:tab pos="266700" algn="l"/>
                <a:tab pos="2333625" algn="l"/>
              </a:tabLst>
              <a:defRPr/>
            </a:pPr>
            <a:r>
              <a:rPr lang="de-DE" altLang="de-DE" sz="1600">
                <a:latin typeface="Century Gothic" panose="020B0502020202020204" pitchFamily="34" charset="0"/>
              </a:rPr>
              <a:t>der Anfragen / Antworten von externen Sachverständigen</a:t>
            </a:r>
          </a:p>
          <a:p>
            <a:pPr marL="266700" lvl="1" indent="-266700" defTabSz="876300">
              <a:lnSpc>
                <a:spcPct val="100000"/>
              </a:lnSpc>
              <a:spcBef>
                <a:spcPts val="600"/>
              </a:spcBef>
              <a:spcAft>
                <a:spcPts val="600"/>
              </a:spcAft>
              <a:buFont typeface="Arial" panose="020B0604020202020204" pitchFamily="34" charset="0"/>
              <a:buChar char="•"/>
              <a:tabLst>
                <a:tab pos="266700" algn="l"/>
                <a:tab pos="2333625" algn="l"/>
              </a:tabLst>
              <a:defRPr/>
            </a:pPr>
            <a:r>
              <a:rPr lang="de-DE" altLang="de-DE" sz="1600">
                <a:latin typeface="Century Gothic" panose="020B0502020202020204" pitchFamily="34" charset="0"/>
              </a:rPr>
              <a:t>des verantwortlichen Prüfungspartners</a:t>
            </a:r>
          </a:p>
          <a:p>
            <a:pPr marL="266700" lvl="1" indent="-266700" defTabSz="876300">
              <a:lnSpc>
                <a:spcPct val="100000"/>
              </a:lnSpc>
              <a:spcBef>
                <a:spcPts val="600"/>
              </a:spcBef>
              <a:spcAft>
                <a:spcPts val="600"/>
              </a:spcAft>
              <a:buFont typeface="Arial" panose="020B0604020202020204" pitchFamily="34" charset="0"/>
              <a:buChar char="•"/>
              <a:tabLst>
                <a:tab pos="266700" algn="l"/>
                <a:tab pos="2333625" algn="l"/>
              </a:tabLst>
              <a:defRPr/>
            </a:pPr>
            <a:r>
              <a:rPr lang="de-DE" altLang="de-DE" sz="1600">
                <a:latin typeface="Century Gothic" panose="020B0502020202020204" pitchFamily="34" charset="0"/>
              </a:rPr>
              <a:t>alle Infos und Unterlagen</a:t>
            </a:r>
          </a:p>
          <a:p>
            <a:pPr marL="542925" lvl="2" indent="-276225" defTabSz="876300">
              <a:lnSpc>
                <a:spcPct val="100000"/>
              </a:lnSpc>
              <a:spcBef>
                <a:spcPts val="600"/>
              </a:spcBef>
              <a:spcAft>
                <a:spcPts val="600"/>
              </a:spcAft>
              <a:buFont typeface="Wingdings" panose="05000000000000000000" pitchFamily="2" charset="2"/>
              <a:buChar char="Ø"/>
              <a:tabLst>
                <a:tab pos="2333625" algn="l"/>
              </a:tabLst>
              <a:defRPr/>
            </a:pPr>
            <a:r>
              <a:rPr lang="de-DE" altLang="de-DE" sz="1600">
                <a:latin typeface="Century Gothic" panose="020B0502020202020204" pitchFamily="34" charset="0"/>
                <a:sym typeface="Wingdings" panose="05000000000000000000" pitchFamily="2" charset="2"/>
              </a:rPr>
              <a:t>zur Begründung von BV (§ 322 HGB) und  PB (§ 321 HGB)</a:t>
            </a:r>
          </a:p>
          <a:p>
            <a:pPr marL="542925" lvl="2" indent="-276225" defTabSz="876300">
              <a:lnSpc>
                <a:spcPct val="100000"/>
              </a:lnSpc>
              <a:spcBef>
                <a:spcPts val="600"/>
              </a:spcBef>
              <a:spcAft>
                <a:spcPts val="600"/>
              </a:spcAft>
              <a:buFont typeface="Wingdings" panose="05000000000000000000" pitchFamily="2" charset="2"/>
              <a:buChar char="Ø"/>
              <a:tabLst>
                <a:tab pos="2333625" algn="l"/>
              </a:tabLst>
              <a:defRPr/>
            </a:pPr>
            <a:r>
              <a:rPr lang="de-DE" altLang="de-DE" sz="1600">
                <a:latin typeface="Century Gothic" panose="020B0502020202020204" pitchFamily="34" charset="0"/>
                <a:sym typeface="Wingdings" panose="05000000000000000000" pitchFamily="2" charset="2"/>
              </a:rPr>
              <a:t>zur Kontrolle der Einhaltung der Berufspflichten</a:t>
            </a:r>
          </a:p>
          <a:p>
            <a:pPr marL="542925" lvl="2" indent="-276225" defTabSz="876300">
              <a:lnSpc>
                <a:spcPct val="100000"/>
              </a:lnSpc>
              <a:spcBef>
                <a:spcPts val="600"/>
              </a:spcBef>
              <a:spcAft>
                <a:spcPts val="600"/>
              </a:spcAft>
              <a:buFont typeface="Wingdings" panose="05000000000000000000" pitchFamily="2" charset="2"/>
              <a:buChar char="Ø"/>
              <a:tabLst>
                <a:tab pos="2333625" algn="l"/>
              </a:tabLst>
              <a:defRPr/>
            </a:pPr>
            <a:r>
              <a:rPr lang="de-DE" altLang="de-DE" sz="1600">
                <a:latin typeface="Century Gothic" panose="020B0502020202020204" pitchFamily="34" charset="0"/>
                <a:sym typeface="Wingdings" panose="05000000000000000000" pitchFamily="2" charset="2"/>
              </a:rPr>
              <a:t>über schriftliche Beschwerden</a:t>
            </a:r>
            <a:endParaRPr lang="de-DE" altLang="de-DE" sz="1600">
              <a:latin typeface="Century Gothic" panose="020B0502020202020204" pitchFamily="34" charset="0"/>
            </a:endParaRPr>
          </a:p>
          <a:p>
            <a:pPr marL="266700" indent="-266700" defTabSz="876300">
              <a:lnSpc>
                <a:spcPct val="100000"/>
              </a:lnSpc>
              <a:spcBef>
                <a:spcPts val="600"/>
              </a:spcBef>
              <a:spcAft>
                <a:spcPts val="600"/>
              </a:spcAft>
              <a:buFont typeface="Arial" panose="020B0604020202020204" pitchFamily="34" charset="0"/>
              <a:buChar char="•"/>
              <a:tabLst>
                <a:tab pos="266700" algn="l"/>
                <a:tab pos="2333625" algn="l"/>
              </a:tabLst>
              <a:defRPr/>
            </a:pPr>
            <a:r>
              <a:rPr lang="de-DE" altLang="de-DE" sz="1600">
                <a:latin typeface="Century Gothic" panose="020B0502020202020204" pitchFamily="34" charset="0"/>
                <a:sym typeface="Wingdings" panose="05000000000000000000" pitchFamily="2" charset="2"/>
              </a:rPr>
              <a:t>bei PIE zusätzliche Doku-Pflichten nach Art. 6-8 der Verordnung (EU) Nr. 537 / 2014</a:t>
            </a:r>
          </a:p>
          <a:p>
            <a:pPr marL="266700" defTabSz="876300">
              <a:lnSpc>
                <a:spcPct val="100000"/>
              </a:lnSpc>
              <a:spcBef>
                <a:spcPts val="600"/>
              </a:spcBef>
              <a:spcAft>
                <a:spcPts val="600"/>
              </a:spcAft>
              <a:tabLst>
                <a:tab pos="2333625" algn="l"/>
              </a:tabLst>
              <a:defRPr/>
            </a:pPr>
            <a:r>
              <a:rPr lang="de-DE" altLang="de-DE" sz="1600" b="1">
                <a:latin typeface="Century Gothic" panose="020B0502020202020204" pitchFamily="34" charset="0"/>
                <a:sym typeface="Wingdings" panose="05000000000000000000" pitchFamily="2" charset="2"/>
              </a:rPr>
              <a:t> Sind Arbeitspapiere i. S. d. </a:t>
            </a:r>
            <a:r>
              <a:rPr lang="de-DE" sz="1600" b="1">
                <a:latin typeface="Century Gothic" panose="020B0502020202020204" pitchFamily="34" charset="0"/>
              </a:rPr>
              <a:t>ISA [DE] 230</a:t>
            </a:r>
            <a:endParaRPr lang="de-DE" altLang="de-DE" sz="1600" b="1">
              <a:latin typeface="Century Gothic" panose="020B0502020202020204" pitchFamily="34" charset="0"/>
              <a:sym typeface="Wingdings" panose="05000000000000000000" pitchFamily="2" charset="2"/>
            </a:endParaRPr>
          </a:p>
          <a:p>
            <a:pPr marL="0" lvl="1" indent="0" defTabSz="876300">
              <a:lnSpc>
                <a:spcPct val="100000"/>
              </a:lnSpc>
              <a:spcBef>
                <a:spcPts val="600"/>
              </a:spcBef>
              <a:spcAft>
                <a:spcPts val="600"/>
              </a:spcAft>
              <a:buFont typeface="Arial" panose="020B0604020202020204" pitchFamily="34" charset="0"/>
              <a:buNone/>
              <a:tabLst>
                <a:tab pos="2333625" algn="l"/>
              </a:tabLst>
              <a:defRPr/>
            </a:pPr>
            <a:br>
              <a:rPr lang="de-DE" altLang="de-DE" b="1">
                <a:latin typeface="Century Gothic" panose="020B0502020202020204" pitchFamily="34" charset="0"/>
              </a:rPr>
            </a:br>
            <a:endParaRPr lang="de-DE" altLang="de-DE" b="1" dirty="0">
              <a:latin typeface="Century Gothic" panose="020B0502020202020204" pitchFamily="34" charset="0"/>
            </a:endParaRPr>
          </a:p>
        </p:txBody>
      </p:sp>
    </p:spTree>
    <p:extLst>
      <p:ext uri="{BB962C8B-B14F-4D97-AF65-F5344CB8AC3E}">
        <p14:creationId xmlns:p14="http://schemas.microsoft.com/office/powerpoint/2010/main" val="343533599"/>
      </p:ext>
    </p:extLst>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Line 28">
            <a:extLst>
              <a:ext uri="{FF2B5EF4-FFF2-40B4-BE49-F238E27FC236}">
                <a16:creationId xmlns:a16="http://schemas.microsoft.com/office/drawing/2014/main" id="{AEABBFDF-15D1-49D2-860E-A336C5AE496E}"/>
              </a:ext>
            </a:extLst>
          </p:cNvPr>
          <p:cNvSpPr>
            <a:spLocks noChangeShapeType="1"/>
          </p:cNvSpPr>
          <p:nvPr/>
        </p:nvSpPr>
        <p:spPr bwMode="auto">
          <a:xfrm flipH="1">
            <a:off x="2541588" y="1844675"/>
            <a:ext cx="1898228" cy="1244600"/>
          </a:xfrm>
          <a:prstGeom prst="line">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59747" name="Line 29">
            <a:extLst>
              <a:ext uri="{FF2B5EF4-FFF2-40B4-BE49-F238E27FC236}">
                <a16:creationId xmlns:a16="http://schemas.microsoft.com/office/drawing/2014/main" id="{3124DFF2-2676-488E-9E7E-C9871D1A1892}"/>
              </a:ext>
            </a:extLst>
          </p:cNvPr>
          <p:cNvSpPr>
            <a:spLocks noChangeShapeType="1"/>
          </p:cNvSpPr>
          <p:nvPr/>
        </p:nvSpPr>
        <p:spPr bwMode="auto">
          <a:xfrm>
            <a:off x="4439816" y="1844675"/>
            <a:ext cx="3240509" cy="1244600"/>
          </a:xfrm>
          <a:prstGeom prst="line">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 name="Rechteck: abgerundete Ecken 1">
            <a:extLst>
              <a:ext uri="{FF2B5EF4-FFF2-40B4-BE49-F238E27FC236}">
                <a16:creationId xmlns:a16="http://schemas.microsoft.com/office/drawing/2014/main" id="{3B121052-7C51-444F-8CE9-D8707AB243AB}"/>
              </a:ext>
            </a:extLst>
          </p:cNvPr>
          <p:cNvSpPr/>
          <p:nvPr/>
        </p:nvSpPr>
        <p:spPr bwMode="auto">
          <a:xfrm>
            <a:off x="3959225" y="5589588"/>
            <a:ext cx="4273550" cy="557212"/>
          </a:xfrm>
          <a:prstGeom prst="roundRect">
            <a:avLst/>
          </a:prstGeom>
          <a:solidFill>
            <a:schemeClr val="bg1">
              <a:lumMod val="85000"/>
            </a:schemeClr>
          </a:solidFill>
          <a:ln w="9525">
            <a:noFill/>
            <a:miter lim="800000"/>
            <a:headEnd/>
            <a:tailEnd/>
          </a:ln>
          <a:effectLst/>
          <a:extLst/>
        </p:spPr>
        <p:txBody>
          <a:bodyPr wrap="none" anchor="ctr"/>
          <a:lstStyle/>
          <a:p>
            <a:pPr algn="ctr">
              <a:defRPr/>
            </a:pPr>
            <a:r>
              <a:rPr lang="de-DE" altLang="de-DE" sz="1600" b="1" dirty="0">
                <a:latin typeface="Century Gothic" panose="020B0502020202020204" pitchFamily="34" charset="0"/>
              </a:rPr>
              <a:t>NOT DOCUMENTED = NOT DONE</a:t>
            </a:r>
          </a:p>
        </p:txBody>
      </p:sp>
      <p:sp>
        <p:nvSpPr>
          <p:cNvPr id="159750" name="Rectangle 2">
            <a:extLst>
              <a:ext uri="{FF2B5EF4-FFF2-40B4-BE49-F238E27FC236}">
                <a16:creationId xmlns:a16="http://schemas.microsoft.com/office/drawing/2014/main" id="{272CF364-665E-4D82-B488-B2D1A0524DF0}"/>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2.2.5 Ziel und Zweck der Arbeitspapiere</a:t>
            </a:r>
            <a:endParaRPr lang="de-DE" altLang="de-DE" sz="1800" b="1" dirty="0">
              <a:solidFill>
                <a:srgbClr val="00B0F0"/>
              </a:solidFill>
              <a:latin typeface="Century Gothic" panose="020B0502020202020204" pitchFamily="34" charset="0"/>
            </a:endParaRPr>
          </a:p>
        </p:txBody>
      </p:sp>
      <p:sp>
        <p:nvSpPr>
          <p:cNvPr id="13" name="Rectangle 3">
            <a:extLst>
              <a:ext uri="{FF2B5EF4-FFF2-40B4-BE49-F238E27FC236}">
                <a16:creationId xmlns:a16="http://schemas.microsoft.com/office/drawing/2014/main" id="{A98943ED-BA52-4CC6-99E4-D08870273162}"/>
              </a:ext>
            </a:extLst>
          </p:cNvPr>
          <p:cNvSpPr txBox="1">
            <a:spLocks/>
          </p:cNvSpPr>
          <p:nvPr/>
        </p:nvSpPr>
        <p:spPr bwMode="auto">
          <a:xfrm>
            <a:off x="1054100" y="1474788"/>
            <a:ext cx="10802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0" lvl="1" indent="0" defTabSz="876300">
              <a:lnSpc>
                <a:spcPct val="100000"/>
              </a:lnSpc>
              <a:spcBef>
                <a:spcPts val="600"/>
              </a:spcBef>
              <a:spcAft>
                <a:spcPts val="600"/>
              </a:spcAft>
              <a:buClr>
                <a:srgbClr val="00B0F0"/>
              </a:buClr>
              <a:buNone/>
              <a:tabLst>
                <a:tab pos="2333625" algn="l"/>
              </a:tabLst>
              <a:defRPr/>
            </a:pPr>
            <a:r>
              <a:rPr lang="de-DE" altLang="de-DE" sz="1600" b="1" kern="0" dirty="0">
                <a:solidFill>
                  <a:srgbClr val="00B0F0"/>
                </a:solidFill>
                <a:latin typeface="Century Gothic" panose="020B0502020202020204" pitchFamily="34" charset="0"/>
                <a:sym typeface="Wingdings" panose="05000000000000000000" pitchFamily="2" charset="2"/>
              </a:rPr>
              <a:t>a. </a:t>
            </a:r>
            <a:r>
              <a:rPr lang="de-DE" altLang="de-DE" sz="1600" b="1" dirty="0">
                <a:solidFill>
                  <a:srgbClr val="00B0F0"/>
                </a:solidFill>
                <a:latin typeface="Century Gothic" panose="020B0502020202020204" pitchFamily="34" charset="0"/>
              </a:rPr>
              <a:t>Ziel der Arbeitspapiere (</a:t>
            </a:r>
            <a:r>
              <a:rPr lang="de-DE" sz="1600" b="1" dirty="0">
                <a:solidFill>
                  <a:srgbClr val="00B0F0"/>
                </a:solidFill>
                <a:latin typeface="Century Gothic" panose="020B0502020202020204" pitchFamily="34" charset="0"/>
              </a:rPr>
              <a:t>ISA [DE] 230, </a:t>
            </a:r>
            <a:r>
              <a:rPr lang="de-DE" altLang="de-DE" sz="1600" b="1" dirty="0">
                <a:solidFill>
                  <a:srgbClr val="00B0F0"/>
                </a:solidFill>
                <a:latin typeface="Century Gothic" panose="020B0502020202020204" pitchFamily="34" charset="0"/>
              </a:rPr>
              <a:t>Tz. 5)</a:t>
            </a:r>
            <a:endParaRPr lang="de-DE" altLang="de-DE" sz="1600" b="1" kern="0" dirty="0">
              <a:solidFill>
                <a:srgbClr val="00B0F0"/>
              </a:solidFill>
              <a:latin typeface="Century Gothic" panose="020B0502020202020204" pitchFamily="34" charset="0"/>
              <a:sym typeface="Wingdings" panose="05000000000000000000" pitchFamily="2" charset="2"/>
            </a:endParaRPr>
          </a:p>
        </p:txBody>
      </p:sp>
      <p:sp>
        <p:nvSpPr>
          <p:cNvPr id="159752" name="Textfeld 2">
            <a:extLst>
              <a:ext uri="{FF2B5EF4-FFF2-40B4-BE49-F238E27FC236}">
                <a16:creationId xmlns:a16="http://schemas.microsoft.com/office/drawing/2014/main" id="{04524414-F916-48E3-BC93-BF6C92AF807A}"/>
              </a:ext>
            </a:extLst>
          </p:cNvPr>
          <p:cNvSpPr txBox="1">
            <a:spLocks noChangeArrowheads="1"/>
          </p:cNvSpPr>
          <p:nvPr/>
        </p:nvSpPr>
        <p:spPr bwMode="auto">
          <a:xfrm>
            <a:off x="1335088" y="3089275"/>
            <a:ext cx="353695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Char char="•"/>
            </a:pPr>
            <a:r>
              <a:rPr lang="de-DE" altLang="de-DE" sz="1600" dirty="0">
                <a:latin typeface="Century Gothic" panose="020B0502020202020204" pitchFamily="34" charset="0"/>
              </a:rPr>
              <a:t>Dokumentation der </a:t>
            </a:r>
            <a:r>
              <a:rPr lang="de-DE" altLang="de-DE" sz="1600" b="1" dirty="0">
                <a:solidFill>
                  <a:srgbClr val="FF0000"/>
                </a:solidFill>
                <a:latin typeface="Century Gothic" panose="020B0502020202020204" pitchFamily="34" charset="0"/>
              </a:rPr>
              <a:t>Prüfungsnachweise </a:t>
            </a:r>
            <a:r>
              <a:rPr lang="de-DE" altLang="de-DE" sz="1600" dirty="0">
                <a:latin typeface="Century Gothic" panose="020B0502020202020204" pitchFamily="34" charset="0"/>
              </a:rPr>
              <a:t>zur Stützung der Prüfungsaussage im PB/BV (soweit Dokumentation nicht im Prüfungsbericht erfolgt ist, der auch Teil der Prüfungs-dokumentation ist)</a:t>
            </a:r>
          </a:p>
        </p:txBody>
      </p:sp>
      <p:sp>
        <p:nvSpPr>
          <p:cNvPr id="159753" name="Textfeld 14">
            <a:extLst>
              <a:ext uri="{FF2B5EF4-FFF2-40B4-BE49-F238E27FC236}">
                <a16:creationId xmlns:a16="http://schemas.microsoft.com/office/drawing/2014/main" id="{B51F68C8-D56A-468E-94D6-291F8B2E000E}"/>
              </a:ext>
            </a:extLst>
          </p:cNvPr>
          <p:cNvSpPr txBox="1">
            <a:spLocks noChangeArrowheads="1"/>
          </p:cNvSpPr>
          <p:nvPr/>
        </p:nvSpPr>
        <p:spPr bwMode="auto">
          <a:xfrm>
            <a:off x="6959600" y="3138488"/>
            <a:ext cx="3097213" cy="1695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698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10000"/>
              </a:lnSpc>
              <a:spcBef>
                <a:spcPts val="800"/>
              </a:spcBef>
              <a:buFont typeface="Arial" panose="020B0604020202020204" pitchFamily="34" charset="0"/>
              <a:buChar char="•"/>
            </a:pPr>
            <a:r>
              <a:rPr lang="de-DE" altLang="de-DE" sz="1600" dirty="0">
                <a:latin typeface="Century Gothic" panose="020B0502020202020204" pitchFamily="34" charset="0"/>
              </a:rPr>
              <a:t>Nachweis, dass Abschlussprüfung in </a:t>
            </a:r>
            <a:r>
              <a:rPr lang="de-DE" altLang="de-DE" sz="1600" b="1" dirty="0">
                <a:solidFill>
                  <a:srgbClr val="FF0000"/>
                </a:solidFill>
                <a:latin typeface="Century Gothic" panose="020B0502020202020204" pitchFamily="34" charset="0"/>
              </a:rPr>
              <a:t>Übereinstimmung mit             GoA (IDW PS und ISA [DE])             </a:t>
            </a:r>
            <a:r>
              <a:rPr lang="de-DE" altLang="de-DE" sz="1600" dirty="0">
                <a:latin typeface="Century Gothic" panose="020B0502020202020204" pitchFamily="34" charset="0"/>
              </a:rPr>
              <a:t>geplant und durchgeführt wurde</a:t>
            </a:r>
          </a:p>
        </p:txBody>
      </p:sp>
      <p:sp>
        <p:nvSpPr>
          <p:cNvPr id="12" name="Textfeld 4">
            <a:extLst>
              <a:ext uri="{FF2B5EF4-FFF2-40B4-BE49-F238E27FC236}">
                <a16:creationId xmlns:a16="http://schemas.microsoft.com/office/drawing/2014/main" id="{A50BEB7A-7DD6-4219-B917-E635C78260F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4">
            <a:extLst>
              <a:ext uri="{FF2B5EF4-FFF2-40B4-BE49-F238E27FC236}">
                <a16:creationId xmlns:a16="http://schemas.microsoft.com/office/drawing/2014/main" id="{150471D2-282C-4EC9-9220-1460FAFE6E7D}"/>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8" name="Rectangle 3">
            <a:extLst>
              <a:ext uri="{FF2B5EF4-FFF2-40B4-BE49-F238E27FC236}">
                <a16:creationId xmlns:a16="http://schemas.microsoft.com/office/drawing/2014/main" id="{134E3719-1C3D-487F-8A46-7B7421C595AA}"/>
              </a:ext>
            </a:extLst>
          </p:cNvPr>
          <p:cNvSpPr txBox="1">
            <a:spLocks/>
          </p:cNvSpPr>
          <p:nvPr/>
        </p:nvSpPr>
        <p:spPr bwMode="auto">
          <a:xfrm>
            <a:off x="1054100" y="1421482"/>
            <a:ext cx="10802938" cy="488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0">
              <a:lnSpc>
                <a:spcPct val="100000"/>
              </a:lnSpc>
              <a:spcBef>
                <a:spcPts val="600"/>
              </a:spcBef>
              <a:spcAft>
                <a:spcPts val="600"/>
              </a:spcAft>
              <a:buClr>
                <a:srgbClr val="00B0F0"/>
              </a:buClr>
              <a:buFont typeface="Arial" panose="020B0604020202020204" pitchFamily="34" charset="0"/>
              <a:buNone/>
            </a:pPr>
            <a:r>
              <a:rPr lang="de-DE" altLang="de-DE" sz="1600" b="1">
                <a:solidFill>
                  <a:srgbClr val="00B0F0"/>
                </a:solidFill>
                <a:latin typeface="Century Gothic" panose="020B0502020202020204" pitchFamily="34" charset="0"/>
              </a:rPr>
              <a:t>b. Zweck der Arbeitspapiere (</a:t>
            </a:r>
            <a:r>
              <a:rPr lang="de-DE" sz="1600" b="1">
                <a:solidFill>
                  <a:srgbClr val="00B0F0"/>
                </a:solidFill>
                <a:latin typeface="Century Gothic" panose="020B0502020202020204" pitchFamily="34" charset="0"/>
              </a:rPr>
              <a:t>ISA [DE] 230</a:t>
            </a:r>
            <a:r>
              <a:rPr lang="de-DE" altLang="de-DE" sz="1600" b="1">
                <a:solidFill>
                  <a:srgbClr val="00B0F0"/>
                </a:solidFill>
                <a:latin typeface="Century Gothic" panose="020B0502020202020204" pitchFamily="34" charset="0"/>
              </a:rPr>
              <a:t>)</a:t>
            </a:r>
          </a:p>
          <a:p>
            <a:pPr marL="266700" lvl="3" indent="-266700">
              <a:lnSpc>
                <a:spcPct val="100000"/>
              </a:lnSpc>
              <a:spcBef>
                <a:spcPts val="600"/>
              </a:spcBef>
              <a:spcAft>
                <a:spcPts val="600"/>
              </a:spcAft>
              <a:buFont typeface="Arial" panose="020B0604020202020204" pitchFamily="34" charset="0"/>
              <a:buChar char="•"/>
            </a:pPr>
            <a:r>
              <a:rPr lang="de-DE" altLang="de-DE" sz="1600">
                <a:latin typeface="Century Gothic" panose="020B0502020202020204" pitchFamily="34" charset="0"/>
              </a:rPr>
              <a:t>Unterstützung bei</a:t>
            </a:r>
          </a:p>
          <a:p>
            <a:pPr marL="542925" lvl="3" indent="-276225">
              <a:lnSpc>
                <a:spcPct val="100000"/>
              </a:lnSpc>
              <a:spcBef>
                <a:spcPts val="600"/>
              </a:spcBef>
              <a:spcAft>
                <a:spcPts val="600"/>
              </a:spcAft>
              <a:buFont typeface="Symbol" panose="05050102010706020507" pitchFamily="18" charset="2"/>
              <a:buChar char="-"/>
            </a:pPr>
            <a:r>
              <a:rPr lang="de-DE" altLang="de-DE" sz="1600">
                <a:latin typeface="Century Gothic" panose="020B0502020202020204" pitchFamily="34" charset="0"/>
              </a:rPr>
              <a:t>Planung und Durchführung der Prüfung </a:t>
            </a:r>
          </a:p>
          <a:p>
            <a:pPr marL="542925" lvl="3" indent="-276225">
              <a:lnSpc>
                <a:spcPct val="100000"/>
              </a:lnSpc>
              <a:spcBef>
                <a:spcPts val="600"/>
              </a:spcBef>
              <a:spcAft>
                <a:spcPts val="600"/>
              </a:spcAft>
              <a:buFont typeface="Symbol" panose="05050102010706020507" pitchFamily="18" charset="2"/>
              <a:buChar char="-"/>
            </a:pPr>
            <a:r>
              <a:rPr lang="de-DE" altLang="de-DE" sz="1600">
                <a:latin typeface="Century Gothic" panose="020B0502020202020204" pitchFamily="34" charset="0"/>
              </a:rPr>
              <a:t>Überwachung der Prüfungstätigkeit</a:t>
            </a:r>
          </a:p>
          <a:p>
            <a:pPr marL="542925" lvl="3" indent="-276225">
              <a:lnSpc>
                <a:spcPct val="100000"/>
              </a:lnSpc>
              <a:spcBef>
                <a:spcPts val="600"/>
              </a:spcBef>
              <a:spcAft>
                <a:spcPts val="600"/>
              </a:spcAft>
              <a:buFont typeface="Symbol" panose="05050102010706020507" pitchFamily="18" charset="2"/>
              <a:buChar char="-"/>
            </a:pPr>
            <a:r>
              <a:rPr lang="de-DE" altLang="de-DE" sz="1600">
                <a:latin typeface="Century Gothic" panose="020B0502020202020204" pitchFamily="34" charset="0"/>
              </a:rPr>
              <a:t>Beantwortung von Rückfragen zur Abschlussprüfung</a:t>
            </a:r>
          </a:p>
          <a:p>
            <a:pPr marL="542925" lvl="3" indent="-276225">
              <a:lnSpc>
                <a:spcPct val="100000"/>
              </a:lnSpc>
              <a:spcBef>
                <a:spcPts val="600"/>
              </a:spcBef>
              <a:spcAft>
                <a:spcPts val="600"/>
              </a:spcAft>
              <a:buFont typeface="Symbol" panose="05050102010706020507" pitchFamily="18" charset="2"/>
              <a:buChar char="-"/>
            </a:pPr>
            <a:r>
              <a:rPr lang="de-DE" altLang="de-DE" sz="1600">
                <a:latin typeface="Century Gothic" panose="020B0502020202020204" pitchFamily="34" charset="0"/>
              </a:rPr>
              <a:t>Vorbereitung von eventuellen Folgeprüfungen </a:t>
            </a:r>
            <a:br>
              <a:rPr lang="de-DE" altLang="de-DE" sz="1600">
                <a:latin typeface="Century Gothic" panose="020B0502020202020204" pitchFamily="34" charset="0"/>
              </a:rPr>
            </a:br>
            <a:endParaRPr lang="de-DE" altLang="de-DE" sz="1600">
              <a:latin typeface="Century Gothic" panose="020B0502020202020204" pitchFamily="34" charset="0"/>
            </a:endParaRPr>
          </a:p>
          <a:p>
            <a:pPr marL="266700" lvl="3" indent="-266700">
              <a:lnSpc>
                <a:spcPct val="100000"/>
              </a:lnSpc>
              <a:spcBef>
                <a:spcPts val="600"/>
              </a:spcBef>
              <a:spcAft>
                <a:spcPts val="600"/>
              </a:spcAft>
              <a:buFont typeface="Arial" panose="020B0604020202020204" pitchFamily="34" charset="0"/>
              <a:buChar char="•"/>
            </a:pPr>
            <a:r>
              <a:rPr lang="de-DE" altLang="de-DE" sz="1600">
                <a:latin typeface="Century Gothic" panose="020B0502020202020204" pitchFamily="34" charset="0"/>
              </a:rPr>
              <a:t>Grundlage für</a:t>
            </a:r>
          </a:p>
          <a:p>
            <a:pPr marL="542925" lvl="3" indent="-276225">
              <a:lnSpc>
                <a:spcPct val="100000"/>
              </a:lnSpc>
              <a:spcBef>
                <a:spcPts val="600"/>
              </a:spcBef>
              <a:spcAft>
                <a:spcPts val="600"/>
              </a:spcAft>
              <a:buFont typeface="Symbol" panose="05050102010706020507" pitchFamily="18" charset="2"/>
              <a:buChar char="-"/>
            </a:pPr>
            <a:r>
              <a:rPr lang="de-DE" altLang="de-DE" sz="1600">
                <a:latin typeface="Century Gothic" panose="020B0502020202020204" pitchFamily="34" charset="0"/>
              </a:rPr>
              <a:t>Erstellung des Prüfungsberichts </a:t>
            </a:r>
          </a:p>
          <a:p>
            <a:pPr marL="542925" lvl="3" indent="-276225">
              <a:lnSpc>
                <a:spcPct val="100000"/>
              </a:lnSpc>
              <a:spcBef>
                <a:spcPts val="600"/>
              </a:spcBef>
              <a:spcAft>
                <a:spcPts val="600"/>
              </a:spcAft>
              <a:buFont typeface="Symbol" panose="05050102010706020507" pitchFamily="18" charset="2"/>
              <a:buChar char="-"/>
            </a:pPr>
            <a:r>
              <a:rPr lang="de-DE" altLang="de-DE" sz="1600">
                <a:latin typeface="Century Gothic" panose="020B0502020202020204" pitchFamily="34" charset="0"/>
              </a:rPr>
              <a:t>Maßnahmen zur Qualitätssicherung in der WP-Praxis </a:t>
            </a:r>
          </a:p>
          <a:p>
            <a:pPr marL="542925" lvl="3" indent="-276225">
              <a:lnSpc>
                <a:spcPct val="100000"/>
              </a:lnSpc>
              <a:spcBef>
                <a:spcPts val="600"/>
              </a:spcBef>
              <a:spcAft>
                <a:spcPts val="600"/>
              </a:spcAft>
              <a:buFont typeface="Symbol" panose="05050102010706020507" pitchFamily="18" charset="2"/>
              <a:buChar char="-"/>
            </a:pPr>
            <a:r>
              <a:rPr lang="de-DE" altLang="de-DE" sz="1600">
                <a:latin typeface="Century Gothic" panose="020B0502020202020204" pitchFamily="34" charset="0"/>
              </a:rPr>
              <a:t>Durchführung externer Kontrollen und eventuelle berufsrechtliche Maßnahmen</a:t>
            </a:r>
            <a:br>
              <a:rPr lang="de-DE" altLang="de-DE" sz="1600">
                <a:latin typeface="Century Gothic" panose="020B0502020202020204" pitchFamily="34" charset="0"/>
              </a:rPr>
            </a:br>
            <a:endParaRPr lang="de-DE" altLang="de-DE" sz="1600">
              <a:latin typeface="Century Gothic" panose="020B0502020202020204" pitchFamily="34" charset="0"/>
            </a:endParaRPr>
          </a:p>
          <a:p>
            <a:pPr marL="266700" lvl="3" indent="-266700">
              <a:lnSpc>
                <a:spcPct val="100000"/>
              </a:lnSpc>
              <a:spcBef>
                <a:spcPts val="600"/>
              </a:spcBef>
              <a:spcAft>
                <a:spcPts val="600"/>
              </a:spcAft>
              <a:buFont typeface="Arial" panose="020B0604020202020204" pitchFamily="34" charset="0"/>
              <a:buChar char="•"/>
            </a:pPr>
            <a:r>
              <a:rPr lang="de-DE" altLang="de-DE" sz="1600">
                <a:latin typeface="Century Gothic" panose="020B0502020202020204" pitchFamily="34" charset="0"/>
              </a:rPr>
              <a:t>Sicherung des Nachweises in möglichen Regressfällen</a:t>
            </a:r>
            <a:endParaRPr lang="de-DE" altLang="de-DE" dirty="0">
              <a:latin typeface="Century Gothic" panose="020B0502020202020204" pitchFamily="34" charset="0"/>
            </a:endParaRPr>
          </a:p>
        </p:txBody>
      </p:sp>
      <p:sp>
        <p:nvSpPr>
          <p:cNvPr id="9" name="Rectangle 2">
            <a:extLst>
              <a:ext uri="{FF2B5EF4-FFF2-40B4-BE49-F238E27FC236}">
                <a16:creationId xmlns:a16="http://schemas.microsoft.com/office/drawing/2014/main" id="{21564771-BF84-4AA3-88A4-583D2D851453}"/>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2.2.5 Ziel und Zweck der Arbeitspapiere; Forts.</a:t>
            </a:r>
            <a:endParaRPr lang="de-DE" altLang="de-DE" sz="1800" b="1" dirty="0">
              <a:solidFill>
                <a:srgbClr val="00B0F0"/>
              </a:solidFill>
              <a:latin typeface="Century Gothic" panose="020B0502020202020204" pitchFamily="34" charset="0"/>
            </a:endParaRPr>
          </a:p>
        </p:txBody>
      </p:sp>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6" name="Rectangle 2">
            <a:extLst>
              <a:ext uri="{FF2B5EF4-FFF2-40B4-BE49-F238E27FC236}">
                <a16:creationId xmlns:a16="http://schemas.microsoft.com/office/drawing/2014/main" id="{1D5D39FF-3289-44BF-9B16-CA4DA88C0001}"/>
              </a:ext>
            </a:extLst>
          </p:cNvPr>
          <p:cNvSpPr txBox="1">
            <a:spLocks/>
          </p:cNvSpPr>
          <p:nvPr/>
        </p:nvSpPr>
        <p:spPr bwMode="auto">
          <a:xfrm>
            <a:off x="925513" y="764704"/>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2.2.5 Ziel und Zweck der Arbeitspapiere; Forts.</a:t>
            </a:r>
            <a:endParaRPr lang="de-DE" altLang="de-DE" sz="1800" b="1" dirty="0">
              <a:solidFill>
                <a:srgbClr val="00B0F0"/>
              </a:solidFill>
              <a:latin typeface="Century Gothic" panose="020B0502020202020204" pitchFamily="34" charset="0"/>
            </a:endParaRPr>
          </a:p>
        </p:txBody>
      </p:sp>
      <p:sp>
        <p:nvSpPr>
          <p:cNvPr id="9" name="Textfeld 4">
            <a:extLst>
              <a:ext uri="{FF2B5EF4-FFF2-40B4-BE49-F238E27FC236}">
                <a16:creationId xmlns:a16="http://schemas.microsoft.com/office/drawing/2014/main" id="{286A7749-CD30-45B1-B6F6-B8FA4E557361}"/>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cxnSp>
        <p:nvCxnSpPr>
          <p:cNvPr id="11" name="Gerade Verbindung mit Pfeil 10">
            <a:extLst>
              <a:ext uri="{FF2B5EF4-FFF2-40B4-BE49-F238E27FC236}">
                <a16:creationId xmlns:a16="http://schemas.microsoft.com/office/drawing/2014/main" id="{C6FCAE28-F350-4EF5-9199-8DD70B853702}"/>
              </a:ext>
            </a:extLst>
          </p:cNvPr>
          <p:cNvCxnSpPr>
            <a:cxnSpLocks/>
          </p:cNvCxnSpPr>
          <p:nvPr/>
        </p:nvCxnSpPr>
        <p:spPr>
          <a:xfrm flipV="1">
            <a:off x="1703512" y="4876989"/>
            <a:ext cx="9108141" cy="666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feld 2">
            <a:extLst>
              <a:ext uri="{FF2B5EF4-FFF2-40B4-BE49-F238E27FC236}">
                <a16:creationId xmlns:a16="http://schemas.microsoft.com/office/drawing/2014/main" id="{B2746735-0E00-4398-8680-2568949BD919}"/>
              </a:ext>
            </a:extLst>
          </p:cNvPr>
          <p:cNvSpPr txBox="1">
            <a:spLocks noChangeArrowheads="1"/>
          </p:cNvSpPr>
          <p:nvPr/>
        </p:nvSpPr>
        <p:spPr bwMode="auto">
          <a:xfrm>
            <a:off x="1756470" y="2584649"/>
            <a:ext cx="1998068" cy="738664"/>
          </a:xfrm>
          <a:prstGeom prst="rect">
            <a:avLst/>
          </a:prstGeom>
          <a:noFill/>
          <a:ln w="9525">
            <a:noFill/>
            <a:miter lim="800000"/>
            <a:headEnd/>
            <a:tailEnd/>
          </a:ln>
        </p:spPr>
        <p:txBody>
          <a:bodyPr rot="0" vert="horz" wrap="square" lIns="91440" tIns="45720" rIns="91440" bIns="45720" anchor="t" anchorCtr="0">
            <a:spAutoFit/>
          </a:bodyPr>
          <a:lstStyle/>
          <a:p>
            <a:pPr algn="ctr" hangingPunct="0">
              <a:spcBef>
                <a:spcPts val="0"/>
              </a:spcBef>
              <a:spcAft>
                <a:spcPts val="0"/>
              </a:spcAft>
            </a:pPr>
            <a:r>
              <a:rPr lang="de-DE" sz="1400" b="1" dirty="0">
                <a:solidFill>
                  <a:srgbClr val="00B0F0"/>
                </a:solidFill>
                <a:effectLst/>
                <a:latin typeface="Century Gothic" panose="020B0502020202020204" pitchFamily="34" charset="0"/>
                <a:ea typeface="Times New Roman" panose="02020603050405020304" pitchFamily="18" charset="0"/>
                <a:cs typeface="Times New Roman" panose="02020603050405020304" pitchFamily="18" charset="0"/>
              </a:rPr>
              <a:t>Mitglied des Prüfungsteams</a:t>
            </a:r>
          </a:p>
          <a:p>
            <a:pPr algn="ctr" hangingPunct="0">
              <a:spcBef>
                <a:spcPts val="0"/>
              </a:spcBef>
              <a:spcAft>
                <a:spcPts val="0"/>
              </a:spcAft>
            </a:pPr>
            <a:r>
              <a:rPr lang="de-DE" sz="1400" b="1" dirty="0">
                <a:solidFill>
                  <a:srgbClr val="00B0F0"/>
                </a:solidFill>
                <a:latin typeface="Century Gothic" panose="020B0502020202020204" pitchFamily="34" charset="0"/>
                <a:ea typeface="Times New Roman" panose="02020603050405020304" pitchFamily="18" charset="0"/>
                <a:cs typeface="Times New Roman" panose="02020603050405020304" pitchFamily="18" charset="0"/>
              </a:rPr>
              <a:t>(</a:t>
            </a:r>
            <a:r>
              <a:rPr lang="de-DE" sz="1400" b="1" dirty="0">
                <a:solidFill>
                  <a:srgbClr val="00B0F0"/>
                </a:solidFill>
                <a:effectLst/>
                <a:latin typeface="Century Gothic" panose="020B0502020202020204" pitchFamily="34" charset="0"/>
                <a:ea typeface="Times New Roman" panose="02020603050405020304" pitchFamily="18" charset="0"/>
                <a:cs typeface="Times New Roman" panose="02020603050405020304" pitchFamily="18" charset="0"/>
              </a:rPr>
              <a:t>Prüfungsplanung)</a:t>
            </a:r>
            <a:endParaRPr lang="de-DE" sz="11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3" name="Textfeld 2">
            <a:extLst>
              <a:ext uri="{FF2B5EF4-FFF2-40B4-BE49-F238E27FC236}">
                <a16:creationId xmlns:a16="http://schemas.microsoft.com/office/drawing/2014/main" id="{9623FEFA-C9FB-4E44-B75A-78605993AB14}"/>
              </a:ext>
            </a:extLst>
          </p:cNvPr>
          <p:cNvSpPr txBox="1">
            <a:spLocks noChangeArrowheads="1"/>
          </p:cNvSpPr>
          <p:nvPr/>
        </p:nvSpPr>
        <p:spPr bwMode="auto">
          <a:xfrm>
            <a:off x="3792506" y="2785582"/>
            <a:ext cx="1514818" cy="307777"/>
          </a:xfrm>
          <a:prstGeom prst="rect">
            <a:avLst/>
          </a:prstGeom>
          <a:noFill/>
          <a:ln w="9525">
            <a:noFill/>
            <a:miter lim="800000"/>
            <a:headEnd/>
            <a:tailEnd/>
          </a:ln>
        </p:spPr>
        <p:txBody>
          <a:bodyPr rot="0" vert="horz" wrap="square" lIns="91440" tIns="45720" rIns="91440" bIns="45720" anchor="t" anchorCtr="0">
            <a:spAutoFit/>
          </a:bodyPr>
          <a:lstStyle/>
          <a:p>
            <a:pPr algn="ctr" hangingPunct="0">
              <a:spcBef>
                <a:spcPts val="300"/>
              </a:spcBef>
              <a:spcAft>
                <a:spcPts val="300"/>
              </a:spcAft>
            </a:pPr>
            <a:r>
              <a:rPr lang="de-DE" sz="1400" b="1" dirty="0">
                <a:solidFill>
                  <a:srgbClr val="00B0F0"/>
                </a:solidFill>
                <a:effectLst/>
                <a:latin typeface="Century Gothic" panose="020B0502020202020204" pitchFamily="34" charset="0"/>
                <a:ea typeface="Times New Roman" panose="02020603050405020304" pitchFamily="18" charset="0"/>
                <a:cs typeface="Times New Roman" panose="02020603050405020304" pitchFamily="18" charset="0"/>
              </a:rPr>
              <a:t>Berichtskritiker</a:t>
            </a:r>
            <a:endParaRPr lang="de-DE" sz="11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4" name="Textfeld 2">
            <a:extLst>
              <a:ext uri="{FF2B5EF4-FFF2-40B4-BE49-F238E27FC236}">
                <a16:creationId xmlns:a16="http://schemas.microsoft.com/office/drawing/2014/main" id="{D6312432-27CD-4BDF-9682-C0815749B634}"/>
              </a:ext>
            </a:extLst>
          </p:cNvPr>
          <p:cNvSpPr txBox="1">
            <a:spLocks noChangeArrowheads="1"/>
          </p:cNvSpPr>
          <p:nvPr/>
        </p:nvSpPr>
        <p:spPr bwMode="auto">
          <a:xfrm>
            <a:off x="6029771" y="2352839"/>
            <a:ext cx="1234440" cy="307777"/>
          </a:xfrm>
          <a:prstGeom prst="rect">
            <a:avLst/>
          </a:prstGeom>
          <a:noFill/>
          <a:ln w="9525">
            <a:noFill/>
            <a:miter lim="800000"/>
            <a:headEnd/>
            <a:tailEnd/>
          </a:ln>
        </p:spPr>
        <p:txBody>
          <a:bodyPr rot="0" vert="horz" wrap="square" lIns="91440" tIns="45720" rIns="91440" bIns="45720" anchor="t" anchorCtr="0">
            <a:spAutoFit/>
          </a:bodyPr>
          <a:lstStyle/>
          <a:p>
            <a:pPr algn="ctr" hangingPunct="0">
              <a:spcBef>
                <a:spcPts val="300"/>
              </a:spcBef>
              <a:spcAft>
                <a:spcPts val="300"/>
              </a:spcAft>
            </a:pPr>
            <a:r>
              <a:rPr lang="de-DE" sz="1400" b="1">
                <a:solidFill>
                  <a:srgbClr val="00B0F0"/>
                </a:solidFill>
                <a:effectLst/>
                <a:latin typeface="Century Gothic" panose="020B0502020202020204" pitchFamily="34" charset="0"/>
                <a:ea typeface="Times New Roman" panose="02020603050405020304" pitchFamily="18" charset="0"/>
                <a:cs typeface="Times New Roman" panose="02020603050405020304" pitchFamily="18" charset="0"/>
              </a:rPr>
              <a:t>Nachschau</a:t>
            </a:r>
            <a:endParaRPr lang="de-DE" sz="110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5" name="Textfeld 2">
            <a:extLst>
              <a:ext uri="{FF2B5EF4-FFF2-40B4-BE49-F238E27FC236}">
                <a16:creationId xmlns:a16="http://schemas.microsoft.com/office/drawing/2014/main" id="{F071591E-2BCA-4E47-A771-D830DEFD6C49}"/>
              </a:ext>
            </a:extLst>
          </p:cNvPr>
          <p:cNvSpPr txBox="1">
            <a:spLocks noChangeArrowheads="1"/>
          </p:cNvSpPr>
          <p:nvPr/>
        </p:nvSpPr>
        <p:spPr bwMode="auto">
          <a:xfrm>
            <a:off x="7067237" y="1756584"/>
            <a:ext cx="1720850" cy="523220"/>
          </a:xfrm>
          <a:prstGeom prst="rect">
            <a:avLst/>
          </a:prstGeom>
          <a:noFill/>
          <a:ln w="9525">
            <a:noFill/>
            <a:miter lim="800000"/>
            <a:headEnd/>
            <a:tailEnd/>
          </a:ln>
        </p:spPr>
        <p:txBody>
          <a:bodyPr rot="0" vert="horz" wrap="square" lIns="91440" tIns="45720" rIns="91440" bIns="45720" anchor="t" anchorCtr="0">
            <a:spAutoFit/>
          </a:bodyPr>
          <a:lstStyle/>
          <a:p>
            <a:pPr algn="ctr" hangingPunct="0">
              <a:spcBef>
                <a:spcPts val="300"/>
              </a:spcBef>
              <a:spcAft>
                <a:spcPts val="300"/>
              </a:spcAft>
            </a:pPr>
            <a:r>
              <a:rPr lang="de-DE" sz="1400" b="1" dirty="0">
                <a:solidFill>
                  <a:srgbClr val="00B0F0"/>
                </a:solidFill>
                <a:effectLst/>
                <a:latin typeface="Century Gothic" panose="020B0502020202020204" pitchFamily="34" charset="0"/>
                <a:ea typeface="Times New Roman" panose="02020603050405020304" pitchFamily="18" charset="0"/>
                <a:cs typeface="Times New Roman" panose="02020603050405020304" pitchFamily="18" charset="0"/>
              </a:rPr>
              <a:t>Prüfer für Qualitätskontrolle</a:t>
            </a:r>
            <a:endParaRPr lang="de-DE" sz="11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6" name="Textfeld 2">
            <a:extLst>
              <a:ext uri="{FF2B5EF4-FFF2-40B4-BE49-F238E27FC236}">
                <a16:creationId xmlns:a16="http://schemas.microsoft.com/office/drawing/2014/main" id="{C142A2E2-EEE1-4250-A317-D5FF6D9C4219}"/>
              </a:ext>
            </a:extLst>
          </p:cNvPr>
          <p:cNvSpPr txBox="1">
            <a:spLocks noChangeArrowheads="1"/>
          </p:cNvSpPr>
          <p:nvPr/>
        </p:nvSpPr>
        <p:spPr bwMode="auto">
          <a:xfrm>
            <a:off x="8663905" y="1700808"/>
            <a:ext cx="1278097" cy="307777"/>
          </a:xfrm>
          <a:prstGeom prst="rect">
            <a:avLst/>
          </a:prstGeom>
          <a:noFill/>
          <a:ln w="9525">
            <a:noFill/>
            <a:miter lim="800000"/>
            <a:headEnd/>
            <a:tailEnd/>
          </a:ln>
        </p:spPr>
        <p:txBody>
          <a:bodyPr rot="0" vert="horz" wrap="square" lIns="91440" tIns="45720" rIns="91440" bIns="45720" anchor="t" anchorCtr="0">
            <a:spAutoFit/>
          </a:bodyPr>
          <a:lstStyle/>
          <a:p>
            <a:pPr algn="ctr" hangingPunct="0">
              <a:spcBef>
                <a:spcPts val="0"/>
              </a:spcBef>
              <a:spcAft>
                <a:spcPts val="0"/>
              </a:spcAft>
            </a:pPr>
            <a:r>
              <a:rPr lang="de-DE" sz="1400" b="1" dirty="0" err="1">
                <a:solidFill>
                  <a:srgbClr val="00B0F0"/>
                </a:solidFill>
                <a:effectLst/>
                <a:latin typeface="Century Gothic" panose="020B0502020202020204" pitchFamily="34" charset="0"/>
                <a:ea typeface="Times New Roman" panose="02020603050405020304" pitchFamily="18" charset="0"/>
                <a:cs typeface="Times New Roman" panose="02020603050405020304" pitchFamily="18" charset="0"/>
              </a:rPr>
              <a:t>PfQK</a:t>
            </a:r>
            <a:r>
              <a:rPr lang="de-DE" sz="1400" b="1" dirty="0">
                <a:solidFill>
                  <a:srgbClr val="00B0F0"/>
                </a:solidFill>
                <a:effectLst/>
                <a:latin typeface="Century Gothic" panose="020B0502020202020204" pitchFamily="34" charset="0"/>
                <a:ea typeface="Times New Roman" panose="02020603050405020304" pitchFamily="18" charset="0"/>
                <a:cs typeface="Times New Roman" panose="02020603050405020304" pitchFamily="18" charset="0"/>
              </a:rPr>
              <a:t> (WPK)</a:t>
            </a:r>
            <a:endParaRPr lang="de-DE" sz="11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cxnSp>
        <p:nvCxnSpPr>
          <p:cNvPr id="17" name="Gerade Verbindung mit Pfeil 16">
            <a:extLst>
              <a:ext uri="{FF2B5EF4-FFF2-40B4-BE49-F238E27FC236}">
                <a16:creationId xmlns:a16="http://schemas.microsoft.com/office/drawing/2014/main" id="{00155CB0-FDE9-41E4-9E1B-C9C7C537EA4E}"/>
              </a:ext>
            </a:extLst>
          </p:cNvPr>
          <p:cNvCxnSpPr/>
          <p:nvPr/>
        </p:nvCxnSpPr>
        <p:spPr>
          <a:xfrm>
            <a:off x="2752472" y="3298950"/>
            <a:ext cx="0" cy="119126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79E278DD-18B1-4381-9B4B-7BDD27C8D1FC}"/>
              </a:ext>
            </a:extLst>
          </p:cNvPr>
          <p:cNvCxnSpPr>
            <a:cxnSpLocks/>
          </p:cNvCxnSpPr>
          <p:nvPr/>
        </p:nvCxnSpPr>
        <p:spPr>
          <a:xfrm>
            <a:off x="4542512" y="3073842"/>
            <a:ext cx="4445" cy="139668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7B05DC76-65ED-4586-A7AF-D6FEBBBFDF34}"/>
              </a:ext>
            </a:extLst>
          </p:cNvPr>
          <p:cNvCxnSpPr>
            <a:cxnSpLocks/>
          </p:cNvCxnSpPr>
          <p:nvPr/>
        </p:nvCxnSpPr>
        <p:spPr>
          <a:xfrm>
            <a:off x="6635189" y="2641566"/>
            <a:ext cx="0" cy="197786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Gerade Verbindung mit Pfeil 20">
            <a:extLst>
              <a:ext uri="{FF2B5EF4-FFF2-40B4-BE49-F238E27FC236}">
                <a16:creationId xmlns:a16="http://schemas.microsoft.com/office/drawing/2014/main" id="{F021788B-C1CD-4856-B8EC-B92F41B19CDA}"/>
              </a:ext>
            </a:extLst>
          </p:cNvPr>
          <p:cNvCxnSpPr>
            <a:cxnSpLocks/>
          </p:cNvCxnSpPr>
          <p:nvPr/>
        </p:nvCxnSpPr>
        <p:spPr>
          <a:xfrm>
            <a:off x="9299485" y="1993494"/>
            <a:ext cx="0" cy="262593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feld 2">
            <a:extLst>
              <a:ext uri="{FF2B5EF4-FFF2-40B4-BE49-F238E27FC236}">
                <a16:creationId xmlns:a16="http://schemas.microsoft.com/office/drawing/2014/main" id="{1D3E856C-D6F0-463C-B013-4F9115429785}"/>
              </a:ext>
            </a:extLst>
          </p:cNvPr>
          <p:cNvSpPr txBox="1">
            <a:spLocks noChangeArrowheads="1"/>
          </p:cNvSpPr>
          <p:nvPr/>
        </p:nvSpPr>
        <p:spPr bwMode="auto">
          <a:xfrm>
            <a:off x="9970576" y="4881593"/>
            <a:ext cx="949960" cy="394335"/>
          </a:xfrm>
          <a:prstGeom prst="rect">
            <a:avLst/>
          </a:prstGeom>
          <a:noFill/>
          <a:ln w="9525">
            <a:noFill/>
            <a:miter lim="800000"/>
            <a:headEnd/>
            <a:tailEnd/>
          </a:ln>
        </p:spPr>
        <p:txBody>
          <a:bodyPr rot="0" vert="horz" wrap="square" lIns="91440" tIns="45720" rIns="91440" bIns="45720" anchor="t" anchorCtr="0">
            <a:spAutoFit/>
          </a:bodyPr>
          <a:lstStyle/>
          <a:p>
            <a:pPr hangingPunct="0">
              <a:spcBef>
                <a:spcPts val="300"/>
              </a:spcBef>
              <a:spcAft>
                <a:spcPts val="300"/>
              </a:spcAft>
            </a:pPr>
            <a:r>
              <a:rPr lang="de-DE" sz="1400" b="1" dirty="0">
                <a:effectLst/>
                <a:latin typeface="Century Gothic" panose="020B0502020202020204" pitchFamily="34" charset="0"/>
                <a:ea typeface="Times New Roman" panose="02020603050405020304" pitchFamily="18" charset="0"/>
                <a:cs typeface="Times New Roman" panose="02020603050405020304" pitchFamily="18" charset="0"/>
              </a:rPr>
              <a:t>t [Jahre]</a:t>
            </a:r>
            <a:endParaRPr lang="de-DE" sz="11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23" name="Textfeld 2">
            <a:extLst>
              <a:ext uri="{FF2B5EF4-FFF2-40B4-BE49-F238E27FC236}">
                <a16:creationId xmlns:a16="http://schemas.microsoft.com/office/drawing/2014/main" id="{208342CE-6389-48EC-9342-B6B39704B5B6}"/>
              </a:ext>
            </a:extLst>
          </p:cNvPr>
          <p:cNvSpPr txBox="1">
            <a:spLocks noChangeArrowheads="1"/>
          </p:cNvSpPr>
          <p:nvPr/>
        </p:nvSpPr>
        <p:spPr bwMode="auto">
          <a:xfrm>
            <a:off x="8437130" y="5050929"/>
            <a:ext cx="323166" cy="307777"/>
          </a:xfrm>
          <a:prstGeom prst="rect">
            <a:avLst/>
          </a:prstGeom>
          <a:noFill/>
          <a:ln w="9525">
            <a:noFill/>
            <a:miter lim="800000"/>
            <a:headEnd/>
            <a:tailEnd/>
          </a:ln>
        </p:spPr>
        <p:txBody>
          <a:bodyPr rot="0" vert="horz" wrap="square" lIns="91440" tIns="45720" rIns="91440" bIns="45720" anchor="t" anchorCtr="0">
            <a:spAutoFit/>
          </a:bodyPr>
          <a:lstStyle/>
          <a:p>
            <a:pPr hangingPunct="0">
              <a:spcBef>
                <a:spcPts val="300"/>
              </a:spcBef>
              <a:spcAft>
                <a:spcPts val="300"/>
              </a:spcAft>
            </a:pPr>
            <a:r>
              <a:rPr lang="de-DE" sz="1400" b="1" dirty="0">
                <a:effectLst/>
                <a:latin typeface="Century Gothic" panose="020B0502020202020204" pitchFamily="34" charset="0"/>
                <a:ea typeface="Times New Roman" panose="02020603050405020304" pitchFamily="18" charset="0"/>
                <a:cs typeface="Times New Roman" panose="02020603050405020304" pitchFamily="18" charset="0"/>
              </a:rPr>
              <a:t>6</a:t>
            </a:r>
            <a:endParaRPr lang="de-DE" sz="11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cxnSp>
        <p:nvCxnSpPr>
          <p:cNvPr id="24" name="Gerader Verbinder 23">
            <a:extLst>
              <a:ext uri="{FF2B5EF4-FFF2-40B4-BE49-F238E27FC236}">
                <a16:creationId xmlns:a16="http://schemas.microsoft.com/office/drawing/2014/main" id="{96422719-7DF8-4A5A-8A13-289A4A4AA5AC}"/>
              </a:ext>
            </a:extLst>
          </p:cNvPr>
          <p:cNvCxnSpPr/>
          <p:nvPr/>
        </p:nvCxnSpPr>
        <p:spPr>
          <a:xfrm>
            <a:off x="8579405" y="4751894"/>
            <a:ext cx="0" cy="2501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8DAAFE0D-55BB-41A8-AF31-D35D391D551C}"/>
              </a:ext>
            </a:extLst>
          </p:cNvPr>
          <p:cNvCxnSpPr/>
          <p:nvPr/>
        </p:nvCxnSpPr>
        <p:spPr>
          <a:xfrm>
            <a:off x="6627148" y="4734749"/>
            <a:ext cx="0" cy="2501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Gerader Verbinder 25">
            <a:extLst>
              <a:ext uri="{FF2B5EF4-FFF2-40B4-BE49-F238E27FC236}">
                <a16:creationId xmlns:a16="http://schemas.microsoft.com/office/drawing/2014/main" id="{0EE0DBC5-2575-4C73-86B9-7E11BC92D9A8}"/>
              </a:ext>
            </a:extLst>
          </p:cNvPr>
          <p:cNvCxnSpPr/>
          <p:nvPr/>
        </p:nvCxnSpPr>
        <p:spPr>
          <a:xfrm>
            <a:off x="4542512" y="4734749"/>
            <a:ext cx="0" cy="2501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r Verbinder 26">
            <a:extLst>
              <a:ext uri="{FF2B5EF4-FFF2-40B4-BE49-F238E27FC236}">
                <a16:creationId xmlns:a16="http://schemas.microsoft.com/office/drawing/2014/main" id="{41F0E6D3-3B24-4230-AAAF-4A43DDE060FA}"/>
              </a:ext>
            </a:extLst>
          </p:cNvPr>
          <p:cNvCxnSpPr/>
          <p:nvPr/>
        </p:nvCxnSpPr>
        <p:spPr>
          <a:xfrm>
            <a:off x="2746757" y="4738559"/>
            <a:ext cx="0" cy="2501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feld 2">
            <a:extLst>
              <a:ext uri="{FF2B5EF4-FFF2-40B4-BE49-F238E27FC236}">
                <a16:creationId xmlns:a16="http://schemas.microsoft.com/office/drawing/2014/main" id="{39AECD6A-90B3-4C87-B45B-FA3B49FD13C1}"/>
              </a:ext>
            </a:extLst>
          </p:cNvPr>
          <p:cNvSpPr txBox="1">
            <a:spLocks noChangeArrowheads="1"/>
          </p:cNvSpPr>
          <p:nvPr/>
        </p:nvSpPr>
        <p:spPr bwMode="auto">
          <a:xfrm>
            <a:off x="6484615" y="5010687"/>
            <a:ext cx="323166" cy="307777"/>
          </a:xfrm>
          <a:prstGeom prst="rect">
            <a:avLst/>
          </a:prstGeom>
          <a:noFill/>
          <a:ln w="9525">
            <a:noFill/>
            <a:miter lim="800000"/>
            <a:headEnd/>
            <a:tailEnd/>
          </a:ln>
        </p:spPr>
        <p:txBody>
          <a:bodyPr rot="0" vert="horz" wrap="square" lIns="91440" tIns="45720" rIns="91440" bIns="45720" anchor="t" anchorCtr="0">
            <a:spAutoFit/>
          </a:bodyPr>
          <a:lstStyle/>
          <a:p>
            <a:pPr hangingPunct="0">
              <a:spcBef>
                <a:spcPts val="300"/>
              </a:spcBef>
              <a:spcAft>
                <a:spcPts val="300"/>
              </a:spcAft>
            </a:pPr>
            <a:r>
              <a:rPr lang="de-DE" sz="1400" b="1" dirty="0">
                <a:effectLst/>
                <a:latin typeface="Century Gothic" panose="020B0502020202020204" pitchFamily="34" charset="0"/>
                <a:ea typeface="Times New Roman" panose="02020603050405020304" pitchFamily="18" charset="0"/>
                <a:cs typeface="Times New Roman" panose="02020603050405020304" pitchFamily="18" charset="0"/>
              </a:rPr>
              <a:t>1</a:t>
            </a:r>
            <a:endParaRPr lang="de-DE" sz="11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30" name="Textfeld 2">
            <a:extLst>
              <a:ext uri="{FF2B5EF4-FFF2-40B4-BE49-F238E27FC236}">
                <a16:creationId xmlns:a16="http://schemas.microsoft.com/office/drawing/2014/main" id="{7017FA2B-B7A2-4E48-9AD6-B9316B9304B4}"/>
              </a:ext>
            </a:extLst>
          </p:cNvPr>
          <p:cNvSpPr txBox="1">
            <a:spLocks noChangeArrowheads="1"/>
          </p:cNvSpPr>
          <p:nvPr/>
        </p:nvSpPr>
        <p:spPr bwMode="auto">
          <a:xfrm>
            <a:off x="2593921" y="4984940"/>
            <a:ext cx="323166" cy="307777"/>
          </a:xfrm>
          <a:prstGeom prst="rect">
            <a:avLst/>
          </a:prstGeom>
          <a:noFill/>
          <a:ln w="9525">
            <a:noFill/>
            <a:miter lim="800000"/>
            <a:headEnd/>
            <a:tailEnd/>
          </a:ln>
        </p:spPr>
        <p:txBody>
          <a:bodyPr rot="0" vert="horz" wrap="square" lIns="91440" tIns="45720" rIns="91440" bIns="45720" anchor="t" anchorCtr="0">
            <a:spAutoFit/>
          </a:bodyPr>
          <a:lstStyle/>
          <a:p>
            <a:pPr hangingPunct="0">
              <a:spcBef>
                <a:spcPts val="300"/>
              </a:spcBef>
              <a:spcAft>
                <a:spcPts val="300"/>
              </a:spcAft>
            </a:pPr>
            <a:r>
              <a:rPr lang="de-DE" sz="1400" b="1" dirty="0">
                <a:effectLst/>
                <a:latin typeface="Century Gothic" panose="020B0502020202020204" pitchFamily="34" charset="0"/>
                <a:ea typeface="Times New Roman" panose="02020603050405020304" pitchFamily="18" charset="0"/>
                <a:cs typeface="Times New Roman" panose="02020603050405020304" pitchFamily="18" charset="0"/>
              </a:rPr>
              <a:t>0</a:t>
            </a:r>
            <a:endParaRPr lang="de-DE" sz="11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3" name="Grafik 2">
            <a:extLst>
              <a:ext uri="{FF2B5EF4-FFF2-40B4-BE49-F238E27FC236}">
                <a16:creationId xmlns:a16="http://schemas.microsoft.com/office/drawing/2014/main" id="{3167A604-C5A1-4EA7-A4A6-0F82D76A6631}"/>
              </a:ext>
            </a:extLst>
          </p:cNvPr>
          <p:cNvPicPr>
            <a:picLocks noChangeAspect="1"/>
          </p:cNvPicPr>
          <p:nvPr/>
        </p:nvPicPr>
        <p:blipFill rotWithShape="1">
          <a:blip r:embed="rId3">
            <a:extLst>
              <a:ext uri="{28A0092B-C50C-407E-A947-70E740481C1C}">
                <a14:useLocalDpi xmlns:a14="http://schemas.microsoft.com/office/drawing/2010/main" val="0"/>
              </a:ext>
            </a:extLst>
          </a:blip>
          <a:srcRect l="11895" t="22887" r="12076" b="22126"/>
          <a:stretch/>
        </p:blipFill>
        <p:spPr>
          <a:xfrm>
            <a:off x="6829645" y="4524615"/>
            <a:ext cx="1081988" cy="782528"/>
          </a:xfrm>
          <a:prstGeom prst="rect">
            <a:avLst/>
          </a:prstGeom>
        </p:spPr>
      </p:pic>
      <p:cxnSp>
        <p:nvCxnSpPr>
          <p:cNvPr id="20" name="Gerade Verbindung mit Pfeil 19">
            <a:extLst>
              <a:ext uri="{FF2B5EF4-FFF2-40B4-BE49-F238E27FC236}">
                <a16:creationId xmlns:a16="http://schemas.microsoft.com/office/drawing/2014/main" id="{BAAFBE78-4EA3-4E6E-8D4D-1BD2C273C7FD}"/>
              </a:ext>
            </a:extLst>
          </p:cNvPr>
          <p:cNvCxnSpPr>
            <a:cxnSpLocks/>
          </p:cNvCxnSpPr>
          <p:nvPr/>
        </p:nvCxnSpPr>
        <p:spPr>
          <a:xfrm>
            <a:off x="7925907" y="2281526"/>
            <a:ext cx="0" cy="233790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feld 27">
            <a:extLst>
              <a:ext uri="{FF2B5EF4-FFF2-40B4-BE49-F238E27FC236}">
                <a16:creationId xmlns:a16="http://schemas.microsoft.com/office/drawing/2014/main" id="{53BC57C3-055A-462F-ACFF-948C1CC026DF}"/>
              </a:ext>
            </a:extLst>
          </p:cNvPr>
          <p:cNvSpPr txBox="1"/>
          <p:nvPr/>
        </p:nvSpPr>
        <p:spPr>
          <a:xfrm>
            <a:off x="1072591" y="1128221"/>
            <a:ext cx="10460884" cy="5109091"/>
          </a:xfrm>
          <a:prstGeom prst="rect">
            <a:avLst/>
          </a:prstGeom>
          <a:noFill/>
        </p:spPr>
        <p:txBody>
          <a:bodyPr wrap="square" rtlCol="0">
            <a:spAutoFit/>
          </a:bodyPr>
          <a:lstStyle/>
          <a:p>
            <a:pPr marL="0" lvl="2" indent="0">
              <a:lnSpc>
                <a:spcPct val="100000"/>
              </a:lnSpc>
              <a:spcBef>
                <a:spcPts val="600"/>
              </a:spcBef>
              <a:spcAft>
                <a:spcPts val="600"/>
              </a:spcAft>
              <a:buClr>
                <a:srgbClr val="00B0F0"/>
              </a:buClr>
              <a:buFont typeface="Arial" panose="020B0604020202020204" pitchFamily="34" charset="0"/>
              <a:buNone/>
            </a:pPr>
            <a:r>
              <a:rPr lang="de-DE" altLang="de-DE" sz="1600" b="1" dirty="0">
                <a:solidFill>
                  <a:srgbClr val="00B0F0"/>
                </a:solidFill>
                <a:latin typeface="Century Gothic" panose="020B0502020202020204" pitchFamily="34" charset="0"/>
              </a:rPr>
              <a:t>c. Wer könnte sich dafür interessieren?</a:t>
            </a:r>
          </a:p>
          <a:p>
            <a:pPr marL="542925" indent="-276225">
              <a:spcBef>
                <a:spcPts val="600"/>
              </a:spcBef>
              <a:spcAft>
                <a:spcPts val="600"/>
              </a:spcAft>
              <a:buAutoNum type="arabicPeriod"/>
            </a:pPr>
            <a:r>
              <a:rPr lang="de-DE" sz="1400" b="1" dirty="0">
                <a:solidFill>
                  <a:srgbClr val="FF0000"/>
                </a:solidFill>
                <a:latin typeface="Century Gothic" panose="020B0502020202020204" pitchFamily="34" charset="0"/>
              </a:rPr>
              <a:t>Ohne besonderen Anlass</a:t>
            </a:r>
          </a:p>
          <a:p>
            <a:pPr marL="342900" indent="-342900">
              <a:spcBef>
                <a:spcPts val="600"/>
              </a:spcBef>
              <a:spcAft>
                <a:spcPts val="600"/>
              </a:spcAft>
              <a:buAutoNum type="arabicPeriod"/>
            </a:pPr>
            <a:endParaRPr lang="de-DE" sz="1400" b="1" dirty="0">
              <a:latin typeface="Century Gothic" panose="020B0502020202020204" pitchFamily="34" charset="0"/>
            </a:endParaRPr>
          </a:p>
          <a:p>
            <a:pPr marL="342900" indent="-342900">
              <a:spcBef>
                <a:spcPts val="600"/>
              </a:spcBef>
              <a:spcAft>
                <a:spcPts val="600"/>
              </a:spcAft>
              <a:buAutoNum type="arabicPeriod"/>
            </a:pPr>
            <a:endParaRPr lang="de-DE" sz="1400" b="1" dirty="0">
              <a:latin typeface="Century Gothic" panose="020B0502020202020204" pitchFamily="34" charset="0"/>
            </a:endParaRPr>
          </a:p>
          <a:p>
            <a:pPr marL="342900" indent="-342900">
              <a:spcBef>
                <a:spcPts val="600"/>
              </a:spcBef>
              <a:spcAft>
                <a:spcPts val="600"/>
              </a:spcAft>
              <a:buAutoNum type="arabicPeriod"/>
            </a:pPr>
            <a:endParaRPr lang="de-DE" sz="1400" b="1" dirty="0">
              <a:latin typeface="Century Gothic" panose="020B0502020202020204" pitchFamily="34" charset="0"/>
            </a:endParaRPr>
          </a:p>
          <a:p>
            <a:pPr marL="342900" indent="-342900">
              <a:spcBef>
                <a:spcPts val="600"/>
              </a:spcBef>
              <a:spcAft>
                <a:spcPts val="600"/>
              </a:spcAft>
              <a:buAutoNum type="arabicPeriod"/>
            </a:pPr>
            <a:endParaRPr lang="de-DE" sz="1400" b="1" dirty="0">
              <a:latin typeface="Century Gothic" panose="020B0502020202020204" pitchFamily="34" charset="0"/>
            </a:endParaRPr>
          </a:p>
          <a:p>
            <a:pPr marL="342900" indent="-342900">
              <a:spcBef>
                <a:spcPts val="600"/>
              </a:spcBef>
              <a:spcAft>
                <a:spcPts val="600"/>
              </a:spcAft>
              <a:buAutoNum type="arabicPeriod"/>
            </a:pPr>
            <a:endParaRPr lang="de-DE" sz="1400" b="1" dirty="0">
              <a:latin typeface="Century Gothic" panose="020B0502020202020204" pitchFamily="34" charset="0"/>
            </a:endParaRPr>
          </a:p>
          <a:p>
            <a:pPr marL="342900" indent="-342900">
              <a:spcBef>
                <a:spcPts val="600"/>
              </a:spcBef>
              <a:spcAft>
                <a:spcPts val="600"/>
              </a:spcAft>
              <a:buAutoNum type="arabicPeriod"/>
            </a:pPr>
            <a:endParaRPr lang="de-DE" sz="1400" b="1" dirty="0">
              <a:latin typeface="Century Gothic" panose="020B0502020202020204" pitchFamily="34" charset="0"/>
            </a:endParaRPr>
          </a:p>
          <a:p>
            <a:pPr marL="342900" indent="-342900">
              <a:spcBef>
                <a:spcPts val="600"/>
              </a:spcBef>
              <a:spcAft>
                <a:spcPts val="600"/>
              </a:spcAft>
              <a:buAutoNum type="arabicPeriod"/>
            </a:pPr>
            <a:endParaRPr lang="de-DE" sz="1400" b="1" dirty="0">
              <a:latin typeface="Century Gothic" panose="020B0502020202020204" pitchFamily="34" charset="0"/>
            </a:endParaRPr>
          </a:p>
          <a:p>
            <a:pPr marL="342900" indent="-342900">
              <a:spcBef>
                <a:spcPts val="600"/>
              </a:spcBef>
              <a:spcAft>
                <a:spcPts val="600"/>
              </a:spcAft>
              <a:buAutoNum type="arabicPeriod"/>
            </a:pPr>
            <a:endParaRPr lang="de-DE" sz="1100" b="1" dirty="0">
              <a:latin typeface="Century Gothic" panose="020B0502020202020204" pitchFamily="34" charset="0"/>
            </a:endParaRPr>
          </a:p>
          <a:p>
            <a:pPr marL="342900" indent="-342900">
              <a:spcBef>
                <a:spcPts val="600"/>
              </a:spcBef>
              <a:spcAft>
                <a:spcPts val="600"/>
              </a:spcAft>
              <a:buAutoNum type="arabicPeriod"/>
            </a:pPr>
            <a:endParaRPr lang="de-DE" sz="1400" b="1" dirty="0">
              <a:latin typeface="Century Gothic" panose="020B0502020202020204" pitchFamily="34" charset="0"/>
            </a:endParaRPr>
          </a:p>
          <a:p>
            <a:pPr marL="542925" indent="-276225">
              <a:spcBef>
                <a:spcPts val="600"/>
              </a:spcBef>
              <a:spcAft>
                <a:spcPts val="600"/>
              </a:spcAft>
              <a:buAutoNum type="arabicPeriod"/>
            </a:pPr>
            <a:r>
              <a:rPr lang="de-DE" sz="1400" b="1" dirty="0">
                <a:solidFill>
                  <a:srgbClr val="FF0000"/>
                </a:solidFill>
                <a:latin typeface="Century Gothic" panose="020B0502020202020204" pitchFamily="34" charset="0"/>
              </a:rPr>
              <a:t>Anlassbezogen</a:t>
            </a:r>
          </a:p>
          <a:p>
            <a:pPr marL="809625" indent="-266700">
              <a:spcBef>
                <a:spcPts val="600"/>
              </a:spcBef>
              <a:spcAft>
                <a:spcPts val="600"/>
              </a:spcAft>
              <a:buFont typeface="Arial" panose="020B0604020202020204" pitchFamily="34" charset="0"/>
              <a:buChar char="•"/>
            </a:pPr>
            <a:r>
              <a:rPr lang="de-DE" sz="1400" b="1" dirty="0">
                <a:solidFill>
                  <a:srgbClr val="FF0000"/>
                </a:solidFill>
                <a:latin typeface="Century Gothic" panose="020B0502020202020204" pitchFamily="34" charset="0"/>
              </a:rPr>
              <a:t>Abwehr von Haftungsansprüchen (Schuldrecht)</a:t>
            </a:r>
          </a:p>
          <a:p>
            <a:pPr marL="809625" indent="-266700">
              <a:spcBef>
                <a:spcPts val="600"/>
              </a:spcBef>
              <a:spcAft>
                <a:spcPts val="600"/>
              </a:spcAft>
              <a:buFont typeface="Arial" panose="020B0604020202020204" pitchFamily="34" charset="0"/>
              <a:buChar char="•"/>
            </a:pPr>
            <a:r>
              <a:rPr lang="de-DE" sz="1400" b="1" dirty="0">
                <a:solidFill>
                  <a:srgbClr val="FF0000"/>
                </a:solidFill>
                <a:latin typeface="Century Gothic" panose="020B0502020202020204" pitchFamily="34" charset="0"/>
              </a:rPr>
              <a:t>WPK: Berufsaufsicht (Berufsrecht)</a:t>
            </a:r>
          </a:p>
        </p:txBody>
      </p:sp>
    </p:spTree>
    <p:extLst>
      <p:ext uri="{BB962C8B-B14F-4D97-AF65-F5344CB8AC3E}">
        <p14:creationId xmlns:p14="http://schemas.microsoft.com/office/powerpoint/2010/main" val="1009770639"/>
      </p:ext>
    </p:extLst>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Inhaltsplatzhalter 1">
            <a:extLst>
              <a:ext uri="{FF2B5EF4-FFF2-40B4-BE49-F238E27FC236}">
                <a16:creationId xmlns:a16="http://schemas.microsoft.com/office/drawing/2014/main" id="{E1FD772F-3327-476F-BDD9-3FE34FDFD5F2}"/>
              </a:ext>
            </a:extLst>
          </p:cNvPr>
          <p:cNvSpPr>
            <a:spLocks noGrp="1"/>
          </p:cNvSpPr>
          <p:nvPr>
            <p:ph idx="4294967295"/>
          </p:nvPr>
        </p:nvSpPr>
        <p:spPr>
          <a:xfrm>
            <a:off x="1077912" y="1438275"/>
            <a:ext cx="9598025" cy="4065588"/>
          </a:xfrm>
          <a:prstGeom prst="rect">
            <a:avLst/>
          </a:prstGeom>
        </p:spPr>
        <p:txBody>
          <a:bodyPr/>
          <a:lstStyle/>
          <a:p>
            <a:pPr marL="266700" indent="-266700">
              <a:buFont typeface="+mj-lt"/>
              <a:buAutoNum type="alphaLcPeriod"/>
              <a:defRPr/>
            </a:pPr>
            <a:r>
              <a:rPr lang="de-DE" altLang="de-DE" sz="1600" b="1" dirty="0">
                <a:solidFill>
                  <a:srgbClr val="00B0F0"/>
                </a:solidFill>
                <a:latin typeface="Century Gothic" pitchFamily="34" charset="0"/>
              </a:rPr>
              <a:t>Allgemeine Grundsätze zur Anfertigung von Arbeitspapieren</a:t>
            </a:r>
            <a:br>
              <a:rPr lang="de-DE" altLang="de-DE" sz="1600" b="1" dirty="0">
                <a:solidFill>
                  <a:srgbClr val="00B0F0"/>
                </a:solidFill>
                <a:latin typeface="Century Gothic" pitchFamily="34" charset="0"/>
              </a:rPr>
            </a:br>
            <a:endParaRPr lang="de-DE" altLang="de-DE" sz="1600" dirty="0">
              <a:solidFill>
                <a:srgbClr val="00B0F0"/>
              </a:solidFill>
              <a:latin typeface="Century Gothic" pitchFamily="34" charset="0"/>
            </a:endParaRPr>
          </a:p>
          <a:p>
            <a:pPr marL="534988" lvl="3" indent="-268288">
              <a:buFont typeface="Arial" panose="020B0604020202020204" pitchFamily="34" charset="0"/>
              <a:buChar char="•"/>
              <a:defRPr/>
            </a:pPr>
            <a:r>
              <a:rPr lang="de-DE" altLang="de-DE" sz="1600" dirty="0">
                <a:latin typeface="Century Gothic" pitchFamily="34" charset="0"/>
              </a:rPr>
              <a:t>Dokumentation der Abschlussprüfung in </a:t>
            </a:r>
            <a:r>
              <a:rPr lang="de-DE" altLang="de-DE" sz="1600" b="1" dirty="0">
                <a:solidFill>
                  <a:srgbClr val="FF0000"/>
                </a:solidFill>
                <a:latin typeface="Century Gothic" pitchFamily="34" charset="0"/>
              </a:rPr>
              <a:t>angemessener Weise und Zeit </a:t>
            </a:r>
            <a:r>
              <a:rPr lang="de-DE" altLang="de-DE" sz="1600" dirty="0">
                <a:latin typeface="Century Gothic" pitchFamily="34" charset="0"/>
              </a:rPr>
              <a:t>mittels AP</a:t>
            </a:r>
          </a:p>
          <a:p>
            <a:pPr marL="0" lvl="1" indent="0">
              <a:buFont typeface="Arial" panose="020B0604020202020204" pitchFamily="34" charset="0"/>
              <a:buNone/>
              <a:defRPr/>
            </a:pPr>
            <a:endParaRPr lang="de-DE" altLang="de-DE" dirty="0"/>
          </a:p>
          <a:p>
            <a:pPr>
              <a:buFont typeface="Arial" charset="0"/>
              <a:buNone/>
              <a:defRPr/>
            </a:pPr>
            <a:endParaRPr lang="de-DE" altLang="de-DE" dirty="0"/>
          </a:p>
        </p:txBody>
      </p:sp>
      <p:sp>
        <p:nvSpPr>
          <p:cNvPr id="163843" name="Textfeld 2">
            <a:extLst>
              <a:ext uri="{FF2B5EF4-FFF2-40B4-BE49-F238E27FC236}">
                <a16:creationId xmlns:a16="http://schemas.microsoft.com/office/drawing/2014/main" id="{D5EEE945-DDAA-4141-B6CC-46352DF708E7}"/>
              </a:ext>
            </a:extLst>
          </p:cNvPr>
          <p:cNvSpPr txBox="1">
            <a:spLocks noChangeArrowheads="1"/>
          </p:cNvSpPr>
          <p:nvPr/>
        </p:nvSpPr>
        <p:spPr bwMode="auto">
          <a:xfrm>
            <a:off x="1035050" y="5642084"/>
            <a:ext cx="10801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719138" indent="-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buFont typeface="Wingdings" panose="05000000000000000000" pitchFamily="2" charset="2"/>
              <a:buChar char="Ø"/>
            </a:pPr>
            <a:r>
              <a:rPr lang="de-DE" altLang="de-DE" b="1" dirty="0">
                <a:latin typeface="Century Gothic" panose="020B0502020202020204" pitchFamily="34" charset="0"/>
              </a:rPr>
              <a:t>aus Arbeitspapieren und Prüfungsbericht müssen sich alle Informationen ergeben, die zur Stützung des Prüfungsergebnisses insgesamt und einzelner Prüfungsfeststellungen dienen.</a:t>
            </a:r>
          </a:p>
        </p:txBody>
      </p:sp>
      <p:grpSp>
        <p:nvGrpSpPr>
          <p:cNvPr id="163844" name="Gruppieren 1">
            <a:extLst>
              <a:ext uri="{FF2B5EF4-FFF2-40B4-BE49-F238E27FC236}">
                <a16:creationId xmlns:a16="http://schemas.microsoft.com/office/drawing/2014/main" id="{14117A2D-C957-4277-9314-CA166462214D}"/>
              </a:ext>
            </a:extLst>
          </p:cNvPr>
          <p:cNvGrpSpPr>
            <a:grpSpLocks/>
          </p:cNvGrpSpPr>
          <p:nvPr/>
        </p:nvGrpSpPr>
        <p:grpSpPr bwMode="auto">
          <a:xfrm>
            <a:off x="1820863" y="2557463"/>
            <a:ext cx="7299325" cy="2600325"/>
            <a:chOff x="1821554" y="2121521"/>
            <a:chExt cx="7298782" cy="2600423"/>
          </a:xfrm>
        </p:grpSpPr>
        <p:grpSp>
          <p:nvGrpSpPr>
            <p:cNvPr id="163849" name="Gruppieren 21">
              <a:extLst>
                <a:ext uri="{FF2B5EF4-FFF2-40B4-BE49-F238E27FC236}">
                  <a16:creationId xmlns:a16="http://schemas.microsoft.com/office/drawing/2014/main" id="{B502A87D-51FC-463A-B5F5-143D08BC1356}"/>
                </a:ext>
              </a:extLst>
            </p:cNvPr>
            <p:cNvGrpSpPr>
              <a:grpSpLocks/>
            </p:cNvGrpSpPr>
            <p:nvPr/>
          </p:nvGrpSpPr>
          <p:grpSpPr bwMode="auto">
            <a:xfrm>
              <a:off x="2135560" y="2121521"/>
              <a:ext cx="6984776" cy="2600423"/>
              <a:chOff x="1461583" y="2769808"/>
              <a:chExt cx="6745540" cy="2599245"/>
            </a:xfrm>
          </p:grpSpPr>
          <p:sp>
            <p:nvSpPr>
              <p:cNvPr id="163851" name="Textfeld 6">
                <a:extLst>
                  <a:ext uri="{FF2B5EF4-FFF2-40B4-BE49-F238E27FC236}">
                    <a16:creationId xmlns:a16="http://schemas.microsoft.com/office/drawing/2014/main" id="{A774C829-E5AD-4977-A7AE-3EEC639C4062}"/>
                  </a:ext>
                </a:extLst>
              </p:cNvPr>
              <p:cNvSpPr txBox="1">
                <a:spLocks noChangeArrowheads="1"/>
              </p:cNvSpPr>
              <p:nvPr/>
            </p:nvSpPr>
            <p:spPr bwMode="auto">
              <a:xfrm>
                <a:off x="3325603" y="2769808"/>
                <a:ext cx="1944216" cy="738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pPr>
                <a:r>
                  <a:rPr lang="de-DE" altLang="de-DE" b="1" dirty="0">
                    <a:solidFill>
                      <a:srgbClr val="FF0000"/>
                    </a:solidFill>
                    <a:latin typeface="Century Gothic" panose="020B0502020202020204" pitchFamily="34" charset="0"/>
                  </a:rPr>
                  <a:t>Klare</a:t>
                </a:r>
                <a:r>
                  <a:rPr lang="de-DE" altLang="de-DE" dirty="0">
                    <a:latin typeface="Century Gothic" panose="020B0502020202020204" pitchFamily="34" charset="0"/>
                  </a:rPr>
                  <a:t> und</a:t>
                </a:r>
              </a:p>
              <a:p>
                <a:pPr algn="ctr" eaLnBrk="1" hangingPunct="1">
                  <a:lnSpc>
                    <a:spcPct val="100000"/>
                  </a:lnSpc>
                  <a:spcBef>
                    <a:spcPct val="0"/>
                  </a:spcBef>
                  <a:buFontTx/>
                  <a:buNone/>
                </a:pPr>
                <a:r>
                  <a:rPr lang="de-DE" altLang="de-DE" b="1" dirty="0">
                    <a:solidFill>
                      <a:srgbClr val="FF0000"/>
                    </a:solidFill>
                    <a:latin typeface="Century Gothic" panose="020B0502020202020204" pitchFamily="34" charset="0"/>
                  </a:rPr>
                  <a:t>übersichtliche </a:t>
                </a:r>
                <a:r>
                  <a:rPr lang="de-DE" altLang="de-DE" dirty="0">
                    <a:latin typeface="Century Gothic" panose="020B0502020202020204" pitchFamily="34" charset="0"/>
                  </a:rPr>
                  <a:t>Arbeitspapierführung</a:t>
                </a:r>
              </a:p>
            </p:txBody>
          </p:sp>
          <p:sp>
            <p:nvSpPr>
              <p:cNvPr id="163852" name="Textfeld 7">
                <a:extLst>
                  <a:ext uri="{FF2B5EF4-FFF2-40B4-BE49-F238E27FC236}">
                    <a16:creationId xmlns:a16="http://schemas.microsoft.com/office/drawing/2014/main" id="{B5B42436-0102-4F3B-9FEC-37E411CEC93F}"/>
                  </a:ext>
                </a:extLst>
              </p:cNvPr>
              <p:cNvSpPr txBox="1">
                <a:spLocks noChangeArrowheads="1"/>
              </p:cNvSpPr>
              <p:nvPr/>
            </p:nvSpPr>
            <p:spPr bwMode="auto">
              <a:xfrm>
                <a:off x="2892498" y="4375502"/>
                <a:ext cx="2592288" cy="30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pPr>
                <a:r>
                  <a:rPr lang="de-DE" altLang="de-DE" b="1" dirty="0">
                    <a:latin typeface="Century Gothic" panose="020B0502020202020204" pitchFamily="34" charset="0"/>
                  </a:rPr>
                  <a:t>bedeutet</a:t>
                </a:r>
                <a:endParaRPr lang="de-DE" altLang="de-DE" sz="1200" b="1" dirty="0">
                  <a:latin typeface="Century Gothic" panose="020B0502020202020204" pitchFamily="34" charset="0"/>
                </a:endParaRPr>
              </a:p>
            </p:txBody>
          </p:sp>
          <p:sp>
            <p:nvSpPr>
              <p:cNvPr id="163853" name="Textfeld 8">
                <a:extLst>
                  <a:ext uri="{FF2B5EF4-FFF2-40B4-BE49-F238E27FC236}">
                    <a16:creationId xmlns:a16="http://schemas.microsoft.com/office/drawing/2014/main" id="{BE5D1304-8E43-45AC-825E-AE2198050272}"/>
                  </a:ext>
                </a:extLst>
              </p:cNvPr>
              <p:cNvSpPr txBox="1">
                <a:spLocks noChangeArrowheads="1"/>
              </p:cNvSpPr>
              <p:nvPr/>
            </p:nvSpPr>
            <p:spPr bwMode="auto">
              <a:xfrm>
                <a:off x="5614835" y="2788385"/>
                <a:ext cx="2592288" cy="738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pPr>
                <a:r>
                  <a:rPr lang="de-DE" altLang="de-DE">
                    <a:latin typeface="Century Gothic" panose="020B0502020202020204" pitchFamily="34" charset="0"/>
                  </a:rPr>
                  <a:t>Form und Inhalt stehen im </a:t>
                </a:r>
                <a:r>
                  <a:rPr lang="de-DE" altLang="de-DE" b="1">
                    <a:solidFill>
                      <a:srgbClr val="FF0000"/>
                    </a:solidFill>
                    <a:latin typeface="Century Gothic" panose="020B0502020202020204" pitchFamily="34" charset="0"/>
                  </a:rPr>
                  <a:t>pflichtgemäßen Ermessen </a:t>
                </a:r>
                <a:r>
                  <a:rPr lang="de-DE" altLang="de-DE">
                    <a:latin typeface="Century Gothic" panose="020B0502020202020204" pitchFamily="34" charset="0"/>
                  </a:rPr>
                  <a:t>des Abschlussprüfers</a:t>
                </a:r>
              </a:p>
            </p:txBody>
          </p:sp>
          <p:sp>
            <p:nvSpPr>
              <p:cNvPr id="163854" name="Textfeld 9">
                <a:extLst>
                  <a:ext uri="{FF2B5EF4-FFF2-40B4-BE49-F238E27FC236}">
                    <a16:creationId xmlns:a16="http://schemas.microsoft.com/office/drawing/2014/main" id="{73D3950C-D58F-417F-B0AF-A3CE29155726}"/>
                  </a:ext>
                </a:extLst>
              </p:cNvPr>
              <p:cNvSpPr txBox="1">
                <a:spLocks noChangeArrowheads="1"/>
              </p:cNvSpPr>
              <p:nvPr/>
            </p:nvSpPr>
            <p:spPr bwMode="auto">
              <a:xfrm>
                <a:off x="1461583" y="4846070"/>
                <a:ext cx="6328289" cy="522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ts val="600"/>
                  </a:spcBef>
                  <a:spcAft>
                    <a:spcPts val="600"/>
                  </a:spcAft>
                  <a:buFontTx/>
                  <a:buNone/>
                </a:pPr>
                <a:r>
                  <a:rPr lang="de-DE" altLang="de-DE" dirty="0">
                    <a:latin typeface="Century Gothic" panose="020B0502020202020204" pitchFamily="34" charset="0"/>
                  </a:rPr>
                  <a:t>Anlage der Arbeitspapiere muss so erfolgen, dass sich ein nicht mit der Prüfung befasster erfahrener Prüfer ein Bild von der Prüfung machen kann</a:t>
                </a:r>
              </a:p>
            </p:txBody>
          </p:sp>
          <p:cxnSp>
            <p:nvCxnSpPr>
              <p:cNvPr id="13" name="Gerade Verbindung mit Pfeil 12">
                <a:extLst>
                  <a:ext uri="{FF2B5EF4-FFF2-40B4-BE49-F238E27FC236}">
                    <a16:creationId xmlns:a16="http://schemas.microsoft.com/office/drawing/2014/main" id="{C8EB06D4-EEDC-47E4-8802-742EBBD5126A}"/>
                  </a:ext>
                </a:extLst>
              </p:cNvPr>
              <p:cNvCxnSpPr>
                <a:cxnSpLocks/>
              </p:cNvCxnSpPr>
              <p:nvPr/>
            </p:nvCxnSpPr>
            <p:spPr>
              <a:xfrm>
                <a:off x="4224357" y="3507688"/>
                <a:ext cx="0" cy="7854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33CB65C7-D5FC-4A10-9887-5271CF21AB19}"/>
                  </a:ext>
                </a:extLst>
              </p:cNvPr>
              <p:cNvCxnSpPr>
                <a:cxnSpLocks/>
              </p:cNvCxnSpPr>
              <p:nvPr/>
            </p:nvCxnSpPr>
            <p:spPr>
              <a:xfrm flipH="1">
                <a:off x="4799236" y="3550534"/>
                <a:ext cx="2434424" cy="8108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63850" name="Textfeld 6">
              <a:extLst>
                <a:ext uri="{FF2B5EF4-FFF2-40B4-BE49-F238E27FC236}">
                  <a16:creationId xmlns:a16="http://schemas.microsoft.com/office/drawing/2014/main" id="{7CE57118-17A5-44F0-B1F1-1EFFA063C1D8}"/>
                </a:ext>
              </a:extLst>
            </p:cNvPr>
            <p:cNvSpPr txBox="1">
              <a:spLocks noChangeArrowheads="1"/>
            </p:cNvSpPr>
            <p:nvPr/>
          </p:nvSpPr>
          <p:spPr bwMode="auto">
            <a:xfrm>
              <a:off x="1821554" y="2264958"/>
              <a:ext cx="19431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pPr>
              <a:r>
                <a:rPr lang="de-DE" altLang="de-DE" b="1" dirty="0">
                  <a:solidFill>
                    <a:srgbClr val="FF0000"/>
                  </a:solidFill>
                  <a:latin typeface="Century Gothic" panose="020B0502020202020204" pitchFamily="34" charset="0"/>
                </a:rPr>
                <a:t>Zeitgerechte</a:t>
              </a:r>
              <a:r>
                <a:rPr lang="de-DE" altLang="de-DE" dirty="0">
                  <a:latin typeface="Century Gothic" panose="020B0502020202020204" pitchFamily="34" charset="0"/>
                </a:rPr>
                <a:t> (zeitnahe) Erstellung</a:t>
              </a:r>
            </a:p>
          </p:txBody>
        </p:sp>
      </p:grpSp>
      <p:cxnSp>
        <p:nvCxnSpPr>
          <p:cNvPr id="20" name="Gerade Verbindung mit Pfeil 19">
            <a:extLst>
              <a:ext uri="{FF2B5EF4-FFF2-40B4-BE49-F238E27FC236}">
                <a16:creationId xmlns:a16="http://schemas.microsoft.com/office/drawing/2014/main" id="{8C249EA2-6A66-498C-AF59-AC4A8D5EB3CD}"/>
              </a:ext>
            </a:extLst>
          </p:cNvPr>
          <p:cNvCxnSpPr>
            <a:cxnSpLocks/>
          </p:cNvCxnSpPr>
          <p:nvPr/>
        </p:nvCxnSpPr>
        <p:spPr bwMode="auto">
          <a:xfrm>
            <a:off x="2833688" y="3270250"/>
            <a:ext cx="1485900" cy="8794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3847" name="Rectangle 2">
            <a:extLst>
              <a:ext uri="{FF2B5EF4-FFF2-40B4-BE49-F238E27FC236}">
                <a16:creationId xmlns:a16="http://schemas.microsoft.com/office/drawing/2014/main" id="{1990A1B6-5475-4EFD-9094-BAB33268D1D4}"/>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2.2.6 Form, Inhalt und Umfang der Arbeitspapiere</a:t>
            </a:r>
            <a:endParaRPr lang="de-DE" altLang="de-DE" sz="1800" b="1" dirty="0">
              <a:solidFill>
                <a:srgbClr val="00B0F0"/>
              </a:solidFill>
              <a:latin typeface="Century Gothic" panose="020B0502020202020204" pitchFamily="34" charset="0"/>
            </a:endParaRPr>
          </a:p>
        </p:txBody>
      </p:sp>
      <p:sp>
        <p:nvSpPr>
          <p:cNvPr id="18" name="Textfeld 4">
            <a:extLst>
              <a:ext uri="{FF2B5EF4-FFF2-40B4-BE49-F238E27FC236}">
                <a16:creationId xmlns:a16="http://schemas.microsoft.com/office/drawing/2014/main" id="{22090080-2E6D-4ADA-AE60-56038DE78E79}"/>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EA0AB8BB-3FDE-45F4-A15B-AA8371EF3B97}"/>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9" name="Inhaltsplatzhalter 1">
            <a:extLst>
              <a:ext uri="{FF2B5EF4-FFF2-40B4-BE49-F238E27FC236}">
                <a16:creationId xmlns:a16="http://schemas.microsoft.com/office/drawing/2014/main" id="{47E82B61-61F7-4876-87F4-5BBC1D6A9C0D}"/>
              </a:ext>
            </a:extLst>
          </p:cNvPr>
          <p:cNvSpPr txBox="1">
            <a:spLocks/>
          </p:cNvSpPr>
          <p:nvPr/>
        </p:nvSpPr>
        <p:spPr bwMode="auto">
          <a:xfrm>
            <a:off x="1316038" y="1977107"/>
            <a:ext cx="105410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nSpc>
                <a:spcPct val="100000"/>
              </a:lnSpc>
              <a:spcBef>
                <a:spcPts val="600"/>
              </a:spcBef>
              <a:spcAft>
                <a:spcPts val="600"/>
              </a:spcAft>
              <a:buFont typeface="Arial" panose="020B0604020202020204" pitchFamily="34" charset="0"/>
              <a:buNone/>
              <a:tabLst>
                <a:tab pos="1076325" algn="l"/>
              </a:tabLst>
              <a:defRPr/>
            </a:pPr>
            <a:r>
              <a:rPr lang="de-DE" altLang="de-DE" sz="1600" b="1">
                <a:latin typeface="Century Gothic" panose="020B0502020202020204" pitchFamily="34" charset="0"/>
              </a:rPr>
              <a:t>Maßgebende Einflussfaktoren auf Form, Inhalt und Umfang der Prüfungsdokumentation sind somit</a:t>
            </a:r>
          </a:p>
          <a:p>
            <a:pPr marL="266700" lvl="1" indent="-266700">
              <a:lnSpc>
                <a:spcPct val="100000"/>
              </a:lnSpc>
              <a:spcBef>
                <a:spcPts val="600"/>
              </a:spcBef>
              <a:spcAft>
                <a:spcPts val="600"/>
              </a:spcAft>
              <a:buFont typeface="Arial" panose="020B0604020202020204" pitchFamily="34" charset="0"/>
              <a:buChar char="•"/>
              <a:tabLst>
                <a:tab pos="1076325" algn="l"/>
              </a:tabLst>
              <a:defRPr/>
            </a:pPr>
            <a:r>
              <a:rPr lang="de-DE" altLang="de-DE" sz="1600">
                <a:latin typeface="Century Gothic" panose="020B0502020202020204" pitchFamily="34" charset="0"/>
              </a:rPr>
              <a:t>die Auftragsart</a:t>
            </a:r>
          </a:p>
          <a:p>
            <a:pPr marL="266700" lvl="1" indent="-266700">
              <a:lnSpc>
                <a:spcPct val="100000"/>
              </a:lnSpc>
              <a:spcBef>
                <a:spcPts val="600"/>
              </a:spcBef>
              <a:spcAft>
                <a:spcPts val="600"/>
              </a:spcAft>
              <a:buFont typeface="Arial" panose="020B0604020202020204" pitchFamily="34" charset="0"/>
              <a:buChar char="•"/>
              <a:tabLst>
                <a:tab pos="1076325" algn="l"/>
              </a:tabLst>
              <a:defRPr/>
            </a:pPr>
            <a:r>
              <a:rPr lang="de-DE" altLang="de-DE" sz="1600">
                <a:latin typeface="Century Gothic" panose="020B0502020202020204" pitchFamily="34" charset="0"/>
              </a:rPr>
              <a:t>die Form des Prüfungsurteils</a:t>
            </a:r>
          </a:p>
          <a:p>
            <a:pPr marL="266700" lvl="1" indent="-266700">
              <a:lnSpc>
                <a:spcPct val="100000"/>
              </a:lnSpc>
              <a:spcBef>
                <a:spcPts val="600"/>
              </a:spcBef>
              <a:spcAft>
                <a:spcPts val="600"/>
              </a:spcAft>
              <a:buFont typeface="Arial" panose="020B0604020202020204" pitchFamily="34" charset="0"/>
              <a:buChar char="•"/>
              <a:tabLst>
                <a:tab pos="1076325" algn="l"/>
              </a:tabLst>
              <a:defRPr/>
            </a:pPr>
            <a:r>
              <a:rPr lang="de-DE" altLang="de-DE" sz="1600">
                <a:latin typeface="Century Gothic" panose="020B0502020202020204" pitchFamily="34" charset="0"/>
              </a:rPr>
              <a:t>der Inhalt des Prüfungsberichts</a:t>
            </a:r>
          </a:p>
          <a:p>
            <a:pPr marL="266700" lvl="1" indent="-266700">
              <a:lnSpc>
                <a:spcPct val="100000"/>
              </a:lnSpc>
              <a:spcBef>
                <a:spcPts val="600"/>
              </a:spcBef>
              <a:spcAft>
                <a:spcPts val="600"/>
              </a:spcAft>
              <a:buFont typeface="Arial" panose="020B0604020202020204" pitchFamily="34" charset="0"/>
              <a:buChar char="•"/>
              <a:tabLst>
                <a:tab pos="1076325" algn="l"/>
              </a:tabLst>
              <a:defRPr/>
            </a:pPr>
            <a:r>
              <a:rPr lang="de-DE" altLang="de-DE" sz="1600">
                <a:latin typeface="Century Gothic" panose="020B0502020202020204" pitchFamily="34" charset="0"/>
              </a:rPr>
              <a:t>die Art und Vielschichtigkeit der Geschäftstätigkeit der zu prüfenden Unternehmung</a:t>
            </a:r>
          </a:p>
          <a:p>
            <a:pPr marL="266700" lvl="1" indent="-266700">
              <a:lnSpc>
                <a:spcPct val="100000"/>
              </a:lnSpc>
              <a:spcBef>
                <a:spcPts val="600"/>
              </a:spcBef>
              <a:spcAft>
                <a:spcPts val="600"/>
              </a:spcAft>
              <a:buFont typeface="Arial" panose="020B0604020202020204" pitchFamily="34" charset="0"/>
              <a:buChar char="•"/>
              <a:tabLst>
                <a:tab pos="1076325" algn="l"/>
              </a:tabLst>
              <a:defRPr/>
            </a:pPr>
            <a:r>
              <a:rPr lang="de-DE" altLang="de-DE" sz="1600">
                <a:latin typeface="Century Gothic" panose="020B0502020202020204" pitchFamily="34" charset="0"/>
              </a:rPr>
              <a:t>die Art und Wirksamkeit des rechnungslegungsbezogenen IKS </a:t>
            </a:r>
          </a:p>
          <a:p>
            <a:pPr marL="266700" lvl="1" indent="-266700">
              <a:lnSpc>
                <a:spcPct val="100000"/>
              </a:lnSpc>
              <a:spcBef>
                <a:spcPts val="600"/>
              </a:spcBef>
              <a:spcAft>
                <a:spcPts val="600"/>
              </a:spcAft>
              <a:buFont typeface="Arial" panose="020B0604020202020204" pitchFamily="34" charset="0"/>
              <a:buChar char="•"/>
              <a:tabLst>
                <a:tab pos="1076325" algn="l"/>
              </a:tabLst>
              <a:defRPr/>
            </a:pPr>
            <a:r>
              <a:rPr lang="de-DE" altLang="de-DE" sz="1600">
                <a:latin typeface="Century Gothic" panose="020B0502020202020204" pitchFamily="34" charset="0"/>
              </a:rPr>
              <a:t>das Ausmaß der im Einzelfall erforderlichen Einweisung und Überwachung der einzelnen Mitarbeiter sowie der Kontrolle ihrer Arbeitsergebnisse</a:t>
            </a:r>
          </a:p>
          <a:p>
            <a:pPr marL="266700" lvl="1" indent="-266700">
              <a:lnSpc>
                <a:spcPct val="100000"/>
              </a:lnSpc>
              <a:spcBef>
                <a:spcPts val="600"/>
              </a:spcBef>
              <a:spcAft>
                <a:spcPts val="600"/>
              </a:spcAft>
              <a:buFont typeface="Arial" panose="020B0604020202020204" pitchFamily="34" charset="0"/>
              <a:buChar char="•"/>
              <a:tabLst>
                <a:tab pos="1076325" algn="l"/>
              </a:tabLst>
              <a:defRPr/>
            </a:pPr>
            <a:r>
              <a:rPr lang="de-DE" altLang="de-DE" sz="1600">
                <a:latin typeface="Century Gothic" panose="020B0502020202020204" pitchFamily="34" charset="0"/>
              </a:rPr>
              <a:t>Besonderheiten der durchgeführten Prüfungsmethoden und -techniken.</a:t>
            </a:r>
            <a:endParaRPr lang="de-DE" altLang="de-DE" dirty="0">
              <a:latin typeface="Century Gothic" panose="020B0502020202020204" pitchFamily="34" charset="0"/>
            </a:endParaRPr>
          </a:p>
        </p:txBody>
      </p:sp>
      <p:sp>
        <p:nvSpPr>
          <p:cNvPr id="10" name="Rectangle 2">
            <a:extLst>
              <a:ext uri="{FF2B5EF4-FFF2-40B4-BE49-F238E27FC236}">
                <a16:creationId xmlns:a16="http://schemas.microsoft.com/office/drawing/2014/main" id="{A73499C5-3385-4023-A73C-DC8C0ACDFEFA}"/>
              </a:ext>
            </a:extLst>
          </p:cNvPr>
          <p:cNvSpPr txBox="1">
            <a:spLocks/>
          </p:cNvSpPr>
          <p:nvPr/>
        </p:nvSpPr>
        <p:spPr bwMode="auto">
          <a:xfrm>
            <a:off x="1036638" y="1497013"/>
            <a:ext cx="108204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69875" defTabSz="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6700" indent="-266700">
              <a:defRPr/>
            </a:pPr>
            <a:r>
              <a:rPr lang="de-DE" altLang="de-DE" sz="1600" b="1" dirty="0">
                <a:solidFill>
                  <a:srgbClr val="00B0F0"/>
                </a:solidFill>
                <a:latin typeface="Century Gothic" pitchFamily="34" charset="0"/>
                <a:cs typeface="+mn-cs"/>
              </a:rPr>
              <a:t>a. </a:t>
            </a:r>
            <a:r>
              <a:rPr lang="de-DE" altLang="de-DE" sz="1600" b="1" dirty="0">
                <a:solidFill>
                  <a:srgbClr val="00B0F0"/>
                </a:solidFill>
                <a:latin typeface="Century Gothic" pitchFamily="34" charset="0"/>
              </a:rPr>
              <a:t>Allgemeine Grundsätze zur Anfertigung von Arbeitspapieren; </a:t>
            </a:r>
            <a:r>
              <a:rPr lang="de-DE" altLang="de-DE" sz="1600" b="1" dirty="0">
                <a:solidFill>
                  <a:srgbClr val="00B0F0"/>
                </a:solidFill>
                <a:latin typeface="Century Gothic" pitchFamily="34" charset="0"/>
                <a:cs typeface="+mn-cs"/>
              </a:rPr>
              <a:t>Forts.</a:t>
            </a:r>
            <a:endParaRPr lang="de-DE" altLang="de-DE" b="1" dirty="0">
              <a:solidFill>
                <a:srgbClr val="00B0F0"/>
              </a:solidFill>
              <a:latin typeface="Century Gothic" pitchFamily="34" charset="0"/>
              <a:cs typeface="+mn-cs"/>
            </a:endParaRPr>
          </a:p>
        </p:txBody>
      </p:sp>
      <p:sp>
        <p:nvSpPr>
          <p:cNvPr id="11" name="Rectangle 2">
            <a:extLst>
              <a:ext uri="{FF2B5EF4-FFF2-40B4-BE49-F238E27FC236}">
                <a16:creationId xmlns:a16="http://schemas.microsoft.com/office/drawing/2014/main" id="{564302FD-36F0-4300-8DD6-2F6C6268943F}"/>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2.2.6 Form, Inhalt und Umfang der Arbeitspapiere; Forts.</a:t>
            </a:r>
            <a:endParaRPr lang="de-DE" altLang="de-DE" sz="1800" b="1" dirty="0">
              <a:solidFill>
                <a:srgbClr val="00B0F0"/>
              </a:solidFill>
              <a:latin typeface="Century Gothic" panose="020B0502020202020204" pitchFamily="34" charset="0"/>
            </a:endParaRPr>
          </a:p>
        </p:txBody>
      </p:sp>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1E7D5FD5-B4FE-4152-A293-E841701D8FC6}"/>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9" name="Rectangle 3">
            <a:extLst>
              <a:ext uri="{FF2B5EF4-FFF2-40B4-BE49-F238E27FC236}">
                <a16:creationId xmlns:a16="http://schemas.microsoft.com/office/drawing/2014/main" id="{6FF79478-8589-46B4-8E9C-CD44FAB4EA38}"/>
              </a:ext>
            </a:extLst>
          </p:cNvPr>
          <p:cNvSpPr txBox="1">
            <a:spLocks/>
          </p:cNvSpPr>
          <p:nvPr/>
        </p:nvSpPr>
        <p:spPr bwMode="auto">
          <a:xfrm>
            <a:off x="1265238" y="1916113"/>
            <a:ext cx="10591800" cy="427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lvl="3" indent="-266700">
              <a:lnSpc>
                <a:spcPct val="100000"/>
              </a:lnSpc>
              <a:spcBef>
                <a:spcPts val="600"/>
              </a:spcBef>
              <a:spcAft>
                <a:spcPts val="600"/>
              </a:spcAft>
              <a:buFont typeface="Arial" panose="020B0604020202020204" pitchFamily="34" charset="0"/>
              <a:buChar char="•"/>
              <a:tabLst>
                <a:tab pos="1076325" algn="l"/>
              </a:tabLst>
              <a:defRPr/>
            </a:pPr>
            <a:r>
              <a:rPr lang="de-DE" altLang="de-DE" sz="1600">
                <a:latin typeface="Century Gothic" panose="020B0502020202020204" pitchFamily="34" charset="0"/>
              </a:rPr>
              <a:t>Dokumentationspflicht unter anderem für </a:t>
            </a:r>
          </a:p>
          <a:p>
            <a:pPr marL="542925" lvl="4" indent="-257175">
              <a:lnSpc>
                <a:spcPct val="100000"/>
              </a:lnSpc>
              <a:spcBef>
                <a:spcPts val="600"/>
              </a:spcBef>
              <a:spcAft>
                <a:spcPts val="600"/>
              </a:spcAft>
              <a:buFont typeface="Symbol" panose="05050102010706020507" pitchFamily="18" charset="2"/>
              <a:buChar char="-"/>
              <a:tabLst>
                <a:tab pos="1076325" algn="l"/>
              </a:tabLst>
              <a:defRPr/>
            </a:pPr>
            <a:r>
              <a:rPr lang="de-DE" altLang="de-DE" sz="1600">
                <a:latin typeface="Century Gothic" panose="020B0502020202020204" pitchFamily="34" charset="0"/>
              </a:rPr>
              <a:t>Maßnahmen zur Überprüfung der </a:t>
            </a:r>
            <a:r>
              <a:rPr lang="de-DE" altLang="de-DE" sz="1600" b="1">
                <a:latin typeface="Century Gothic" panose="020B0502020202020204" pitchFamily="34" charset="0"/>
              </a:rPr>
              <a:t>Unabhängigkeit</a:t>
            </a:r>
            <a:r>
              <a:rPr lang="de-DE" altLang="de-DE" sz="1600">
                <a:latin typeface="Century Gothic" panose="020B0502020202020204" pitchFamily="34" charset="0"/>
              </a:rPr>
              <a:t>, die Unabhängigkeit ggf. gefährdende Umstände und eingeführte Schutzmaßnahmen</a:t>
            </a:r>
          </a:p>
          <a:p>
            <a:pPr marL="542925" lvl="4" indent="-257175">
              <a:lnSpc>
                <a:spcPct val="100000"/>
              </a:lnSpc>
              <a:spcBef>
                <a:spcPts val="600"/>
              </a:spcBef>
              <a:spcAft>
                <a:spcPts val="600"/>
              </a:spcAft>
              <a:buFont typeface="Symbol" panose="05050102010706020507" pitchFamily="18" charset="2"/>
              <a:buChar char="-"/>
              <a:tabLst>
                <a:tab pos="1076325" algn="l"/>
              </a:tabLst>
              <a:defRPr/>
            </a:pPr>
            <a:r>
              <a:rPr lang="de-DE" altLang="de-DE" sz="1600">
                <a:latin typeface="Century Gothic" panose="020B0502020202020204" pitchFamily="34" charset="0"/>
              </a:rPr>
              <a:t>Informationen zur </a:t>
            </a:r>
            <a:r>
              <a:rPr lang="de-DE" altLang="de-DE" sz="1600" b="1">
                <a:latin typeface="Century Gothic" panose="020B0502020202020204" pitchFamily="34" charset="0"/>
              </a:rPr>
              <a:t>Planung</a:t>
            </a:r>
            <a:r>
              <a:rPr lang="de-DE" altLang="de-DE" sz="1600">
                <a:latin typeface="Century Gothic" panose="020B0502020202020204" pitchFamily="34" charset="0"/>
              </a:rPr>
              <a:t> der Prüfung sowie während der Prüfung erfolgten Planungsänderungen</a:t>
            </a:r>
          </a:p>
          <a:p>
            <a:pPr marL="542925" lvl="4" indent="-257175">
              <a:lnSpc>
                <a:spcPct val="100000"/>
              </a:lnSpc>
              <a:spcBef>
                <a:spcPts val="600"/>
              </a:spcBef>
              <a:spcAft>
                <a:spcPts val="600"/>
              </a:spcAft>
              <a:buFont typeface="Symbol" panose="05050102010706020507" pitchFamily="18" charset="2"/>
              <a:buChar char="-"/>
              <a:tabLst>
                <a:tab pos="1076325" algn="l"/>
              </a:tabLst>
              <a:defRPr/>
            </a:pPr>
            <a:r>
              <a:rPr lang="de-DE" altLang="de-DE" sz="1600">
                <a:latin typeface="Century Gothic" panose="020B0502020202020204" pitchFamily="34" charset="0"/>
              </a:rPr>
              <a:t>Art, zeitlicher Verlauf und Umfang der </a:t>
            </a:r>
            <a:r>
              <a:rPr lang="de-DE" altLang="de-DE" sz="1600" b="1">
                <a:latin typeface="Century Gothic" panose="020B0502020202020204" pitchFamily="34" charset="0"/>
              </a:rPr>
              <a:t>Prüfungshandlungen</a:t>
            </a:r>
          </a:p>
          <a:p>
            <a:pPr marL="542925" lvl="4" indent="-257175">
              <a:lnSpc>
                <a:spcPct val="100000"/>
              </a:lnSpc>
              <a:spcBef>
                <a:spcPts val="600"/>
              </a:spcBef>
              <a:spcAft>
                <a:spcPts val="600"/>
              </a:spcAft>
              <a:buFont typeface="Symbol" panose="05050102010706020507" pitchFamily="18" charset="2"/>
              <a:buChar char="-"/>
              <a:tabLst>
                <a:tab pos="1076325" algn="l"/>
              </a:tabLst>
              <a:defRPr/>
            </a:pPr>
            <a:r>
              <a:rPr lang="de-DE" altLang="de-DE" sz="1600" b="1">
                <a:latin typeface="Century Gothic" panose="020B0502020202020204" pitchFamily="34" charset="0"/>
              </a:rPr>
              <a:t>Prüfungsergebnisse</a:t>
            </a:r>
            <a:r>
              <a:rPr lang="de-DE" altLang="de-DE" sz="1600">
                <a:latin typeface="Century Gothic" panose="020B0502020202020204" pitchFamily="34" charset="0"/>
              </a:rPr>
              <a:t> und </a:t>
            </a:r>
            <a:r>
              <a:rPr lang="de-DE" altLang="de-DE" sz="1600" b="1">
                <a:latin typeface="Century Gothic" panose="020B0502020202020204" pitchFamily="34" charset="0"/>
              </a:rPr>
              <a:t>Prüfungsnachweise</a:t>
            </a:r>
          </a:p>
          <a:p>
            <a:pPr marL="542925" lvl="4" indent="-257175">
              <a:lnSpc>
                <a:spcPct val="100000"/>
              </a:lnSpc>
              <a:spcBef>
                <a:spcPts val="600"/>
              </a:spcBef>
              <a:spcAft>
                <a:spcPts val="600"/>
              </a:spcAft>
              <a:buFont typeface="Symbol" panose="05050102010706020507" pitchFamily="18" charset="2"/>
              <a:buChar char="-"/>
              <a:tabLst>
                <a:tab pos="1076325" algn="l"/>
              </a:tabLst>
              <a:defRPr/>
            </a:pPr>
            <a:r>
              <a:rPr lang="de-DE" altLang="de-DE" sz="1600">
                <a:latin typeface="Century Gothic" panose="020B0502020202020204" pitchFamily="34" charset="0"/>
              </a:rPr>
              <a:t>Überlegungen zu allen </a:t>
            </a:r>
            <a:r>
              <a:rPr lang="de-DE" altLang="de-DE" sz="1600" b="1">
                <a:latin typeface="Century Gothic" panose="020B0502020202020204" pitchFamily="34" charset="0"/>
              </a:rPr>
              <a:t>bedeutenden Sachverhalten</a:t>
            </a:r>
            <a:r>
              <a:rPr lang="de-DE" altLang="de-DE" sz="1600">
                <a:latin typeface="Century Gothic" panose="020B0502020202020204" pitchFamily="34" charset="0"/>
              </a:rPr>
              <a:t>, </a:t>
            </a:r>
            <a:r>
              <a:rPr lang="de-DE" altLang="de-DE" sz="1600" b="1">
                <a:latin typeface="Century Gothic" panose="020B0502020202020204" pitchFamily="34" charset="0"/>
              </a:rPr>
              <a:t>Ermessensentscheidungen</a:t>
            </a:r>
            <a:r>
              <a:rPr lang="de-DE" altLang="de-DE" sz="1600">
                <a:latin typeface="Century Gothic" panose="020B0502020202020204" pitchFamily="34" charset="0"/>
              </a:rPr>
              <a:t> und </a:t>
            </a:r>
            <a:r>
              <a:rPr lang="de-DE" altLang="de-DE" sz="1600" b="1">
                <a:latin typeface="Century Gothic" panose="020B0502020202020204" pitchFamily="34" charset="0"/>
              </a:rPr>
              <a:t>Schlussfolgerungen</a:t>
            </a:r>
          </a:p>
          <a:p>
            <a:pPr marL="542925" lvl="4" indent="-257175">
              <a:lnSpc>
                <a:spcPct val="100000"/>
              </a:lnSpc>
              <a:spcBef>
                <a:spcPts val="600"/>
              </a:spcBef>
              <a:spcAft>
                <a:spcPts val="600"/>
              </a:spcAft>
              <a:buFont typeface="Symbol" panose="05050102010706020507" pitchFamily="18" charset="2"/>
              <a:buChar char="-"/>
              <a:tabLst>
                <a:tab pos="1076325" algn="l"/>
              </a:tabLst>
              <a:defRPr/>
            </a:pPr>
            <a:r>
              <a:rPr lang="de-DE" altLang="de-DE" sz="1600">
                <a:latin typeface="Century Gothic" panose="020B0502020202020204" pitchFamily="34" charset="0"/>
              </a:rPr>
              <a:t>Gespräche mit Management, Aufsichtsrat oder anderen Personen über bedeutende Sachverhalte unter Nennung von Namen, Zeitpunkt, Themen (</a:t>
            </a:r>
            <a:r>
              <a:rPr lang="de-DE" altLang="de-DE" sz="1600">
                <a:latin typeface="Century Gothic" panose="020B0502020202020204" pitchFamily="34" charset="0"/>
                <a:sym typeface="Wingdings" panose="05000000000000000000" pitchFamily="2" charset="2"/>
              </a:rPr>
              <a:t> </a:t>
            </a:r>
            <a:r>
              <a:rPr lang="de-DE" altLang="de-DE" sz="1600" b="1">
                <a:latin typeface="Century Gothic" panose="020B0502020202020204" pitchFamily="34" charset="0"/>
                <a:sym typeface="Wingdings" panose="05000000000000000000" pitchFamily="2" charset="2"/>
              </a:rPr>
              <a:t>Gesprächsprotokoll</a:t>
            </a:r>
            <a:r>
              <a:rPr lang="de-DE" altLang="de-DE" sz="1600">
                <a:latin typeface="Century Gothic" panose="020B0502020202020204" pitchFamily="34" charset="0"/>
                <a:sym typeface="Wingdings" panose="05000000000000000000" pitchFamily="2" charset="2"/>
              </a:rPr>
              <a:t>)</a:t>
            </a:r>
            <a:endParaRPr lang="de-DE" altLang="de-DE" sz="1600">
              <a:latin typeface="Century Gothic" panose="020B0502020202020204" pitchFamily="34" charset="0"/>
            </a:endParaRPr>
          </a:p>
          <a:p>
            <a:pPr marL="0" lvl="4" indent="0">
              <a:lnSpc>
                <a:spcPct val="100000"/>
              </a:lnSpc>
              <a:spcBef>
                <a:spcPts val="600"/>
              </a:spcBef>
              <a:spcAft>
                <a:spcPts val="600"/>
              </a:spcAft>
              <a:buFont typeface="Arial" panose="020B0604020202020204" pitchFamily="34" charset="0"/>
              <a:buNone/>
              <a:tabLst>
                <a:tab pos="266700" algn="l"/>
              </a:tabLst>
              <a:defRPr/>
            </a:pPr>
            <a:endParaRPr lang="de-DE" altLang="de-DE" sz="1600">
              <a:latin typeface="Century Gothic" panose="020B0502020202020204" pitchFamily="34" charset="0"/>
            </a:endParaRPr>
          </a:p>
          <a:p>
            <a:pPr marL="0" lvl="4" indent="0">
              <a:lnSpc>
                <a:spcPct val="100000"/>
              </a:lnSpc>
              <a:spcBef>
                <a:spcPts val="600"/>
              </a:spcBef>
              <a:spcAft>
                <a:spcPts val="600"/>
              </a:spcAft>
              <a:buFont typeface="Arial" panose="020B0604020202020204" pitchFamily="34" charset="0"/>
              <a:buNone/>
              <a:tabLst>
                <a:tab pos="266700" algn="l"/>
              </a:tabLst>
              <a:defRPr/>
            </a:pPr>
            <a:r>
              <a:rPr lang="de-DE" altLang="de-DE" sz="1600">
                <a:latin typeface="Century Gothic" panose="020B0502020202020204" pitchFamily="34" charset="0"/>
              </a:rPr>
              <a:t>(Hinweis: §§ 51b WPO, 58 BS WP/ vBP sind zusätzlich zu beachten)</a:t>
            </a:r>
            <a:endParaRPr lang="de-DE" altLang="de-DE" sz="1600" dirty="0">
              <a:latin typeface="Century Gothic" panose="020B0502020202020204" pitchFamily="34" charset="0"/>
            </a:endParaRPr>
          </a:p>
        </p:txBody>
      </p:sp>
      <p:sp>
        <p:nvSpPr>
          <p:cNvPr id="11" name="Rectangle 2">
            <a:extLst>
              <a:ext uri="{FF2B5EF4-FFF2-40B4-BE49-F238E27FC236}">
                <a16:creationId xmlns:a16="http://schemas.microsoft.com/office/drawing/2014/main" id="{D349BE62-DBE2-470D-91DE-30CD98A80C03}"/>
              </a:ext>
            </a:extLst>
          </p:cNvPr>
          <p:cNvSpPr txBox="1">
            <a:spLocks/>
          </p:cNvSpPr>
          <p:nvPr/>
        </p:nvSpPr>
        <p:spPr bwMode="auto">
          <a:xfrm>
            <a:off x="1036638" y="1497013"/>
            <a:ext cx="79263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69875" defTabSz="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indent="0">
              <a:defRPr/>
            </a:pPr>
            <a:r>
              <a:rPr lang="de-DE" altLang="de-DE" sz="1600" b="1" dirty="0">
                <a:solidFill>
                  <a:srgbClr val="00B0F0"/>
                </a:solidFill>
                <a:latin typeface="Century Gothic" panose="020B0502020202020204" pitchFamily="34" charset="0"/>
              </a:rPr>
              <a:t>b. Inhalt und Umfang der Arbeitspapiere</a:t>
            </a:r>
            <a:endParaRPr lang="de-DE" altLang="de-DE" sz="1600" b="1" dirty="0">
              <a:solidFill>
                <a:srgbClr val="00B0F0"/>
              </a:solidFill>
              <a:latin typeface="Century Gothic" pitchFamily="34" charset="0"/>
              <a:cs typeface="+mn-cs"/>
            </a:endParaRPr>
          </a:p>
        </p:txBody>
      </p:sp>
      <p:sp>
        <p:nvSpPr>
          <p:cNvPr id="12" name="Rectangle 2">
            <a:extLst>
              <a:ext uri="{FF2B5EF4-FFF2-40B4-BE49-F238E27FC236}">
                <a16:creationId xmlns:a16="http://schemas.microsoft.com/office/drawing/2014/main" id="{1CC51159-7BA2-4D43-B02A-E3E441992B19}"/>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2.2.6 Form, Inhalt und Umfang der Arbeitspapiere; Forts.</a:t>
            </a:r>
            <a:endParaRPr lang="de-DE" altLang="de-DE" sz="1800" b="1" dirty="0">
              <a:solidFill>
                <a:srgbClr val="00B0F0"/>
              </a:solidFill>
              <a:latin typeface="Century Gothic" panose="020B0502020202020204" pitchFamily="34" charset="0"/>
            </a:endParaRPr>
          </a:p>
        </p:txBody>
      </p:sp>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C21043AD-1901-4B42-83C0-FC2E694BABA8}"/>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10" name="Rectangle 3">
            <a:extLst>
              <a:ext uri="{FF2B5EF4-FFF2-40B4-BE49-F238E27FC236}">
                <a16:creationId xmlns:a16="http://schemas.microsoft.com/office/drawing/2014/main" id="{ECC6F4CE-2FB8-4AE5-9A5A-8ACEEEFEF10F}"/>
              </a:ext>
            </a:extLst>
          </p:cNvPr>
          <p:cNvSpPr txBox="1">
            <a:spLocks/>
          </p:cNvSpPr>
          <p:nvPr/>
        </p:nvSpPr>
        <p:spPr bwMode="auto">
          <a:xfrm>
            <a:off x="1271588" y="1939925"/>
            <a:ext cx="10585450"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spcAft>
                <a:spcPts val="800"/>
              </a:spcAft>
              <a:buFont typeface="Arial" panose="020B0604020202020204" pitchFamily="34" charset="0"/>
              <a:buNone/>
              <a:tabLst>
                <a:tab pos="1076325" algn="l"/>
              </a:tabLst>
              <a:defRPr/>
            </a:pPr>
            <a:r>
              <a:rPr lang="de-DE" altLang="de-DE" sz="1600" b="1">
                <a:solidFill>
                  <a:srgbClr val="FF0000"/>
                </a:solidFill>
                <a:latin typeface="Century Gothic" pitchFamily="34" charset="0"/>
              </a:rPr>
              <a:t>WICHTIG</a:t>
            </a:r>
            <a:endParaRPr lang="de-DE" altLang="de-DE" sz="1600">
              <a:solidFill>
                <a:srgbClr val="FF0000"/>
              </a:solidFill>
              <a:latin typeface="Century Gothic" pitchFamily="34" charset="0"/>
            </a:endParaRPr>
          </a:p>
          <a:p>
            <a:pPr marL="266700" lvl="1" indent="-266700">
              <a:spcAft>
                <a:spcPts val="800"/>
              </a:spcAft>
              <a:buFont typeface="Arial" charset="0"/>
              <a:buChar char="•"/>
              <a:tabLst>
                <a:tab pos="1076325" algn="l"/>
              </a:tabLst>
              <a:defRPr/>
            </a:pPr>
            <a:r>
              <a:rPr lang="de-DE" altLang="de-DE" sz="1600">
                <a:latin typeface="Century Gothic" pitchFamily="34" charset="0"/>
              </a:rPr>
              <a:t>Sofern Informationen erlangt werden, die im </a:t>
            </a:r>
            <a:r>
              <a:rPr lang="de-DE" altLang="de-DE" sz="1600" b="1">
                <a:solidFill>
                  <a:srgbClr val="FF0000"/>
                </a:solidFill>
                <a:latin typeface="Century Gothic" pitchFamily="34" charset="0"/>
              </a:rPr>
              <a:t>Widerspruch</a:t>
            </a:r>
            <a:r>
              <a:rPr lang="de-DE" altLang="de-DE" sz="1600">
                <a:latin typeface="Century Gothic" pitchFamily="34" charset="0"/>
              </a:rPr>
              <a:t> zu einer bisherigen Beurteilung von bedeutenden Sachverhalten stehen, ist zu dokumentieren, wie diese Information bei der abschließenden Beurteilung berücksichtigt wurde.</a:t>
            </a:r>
          </a:p>
          <a:p>
            <a:pPr marL="266700" lvl="1" indent="-266700">
              <a:spcAft>
                <a:spcPts val="800"/>
              </a:spcAft>
              <a:buFont typeface="Arial" charset="0"/>
              <a:buChar char="•"/>
              <a:tabLst>
                <a:tab pos="1076325" algn="l"/>
              </a:tabLst>
              <a:defRPr/>
            </a:pPr>
            <a:r>
              <a:rPr lang="de-DE" altLang="de-DE" sz="1600">
                <a:latin typeface="Century Gothic" pitchFamily="34" charset="0"/>
              </a:rPr>
              <a:t>Wird von einer relevanten Anforderung eines </a:t>
            </a:r>
            <a:r>
              <a:rPr lang="de-DE" altLang="de-DE" sz="1600" b="1">
                <a:solidFill>
                  <a:srgbClr val="FF0000"/>
                </a:solidFill>
                <a:latin typeface="Century Gothic" pitchFamily="34" charset="0"/>
              </a:rPr>
              <a:t>IDW PS abgewichen</a:t>
            </a:r>
            <a:r>
              <a:rPr lang="de-DE" altLang="de-DE" sz="1600">
                <a:latin typeface="Century Gothic" pitchFamily="34" charset="0"/>
              </a:rPr>
              <a:t>, ist der Grund und alternative Prüfungshandlungen zur Zielerreichung zu dokumentieren.</a:t>
            </a:r>
            <a:endParaRPr lang="de-DE" altLang="de-DE" sz="1600" b="1">
              <a:latin typeface="Century Gothic" pitchFamily="34" charset="0"/>
            </a:endParaRPr>
          </a:p>
          <a:p>
            <a:pPr marL="0" lvl="1" indent="0">
              <a:spcAft>
                <a:spcPts val="800"/>
              </a:spcAft>
              <a:buFont typeface="Arial" panose="020B0604020202020204" pitchFamily="34" charset="0"/>
              <a:buNone/>
              <a:tabLst>
                <a:tab pos="630238" algn="l"/>
                <a:tab pos="1076325" algn="l"/>
              </a:tabLst>
              <a:defRPr/>
            </a:pPr>
            <a:endParaRPr lang="de-DE" altLang="de-DE" sz="1600" b="1">
              <a:solidFill>
                <a:srgbClr val="FF0000"/>
              </a:solidFill>
              <a:latin typeface="Century Gothic" pitchFamily="34" charset="0"/>
            </a:endParaRPr>
          </a:p>
          <a:p>
            <a:pPr marL="0" lvl="1" indent="0">
              <a:spcAft>
                <a:spcPts val="800"/>
              </a:spcAft>
              <a:buFont typeface="Arial" panose="020B0604020202020204" pitchFamily="34" charset="0"/>
              <a:buNone/>
              <a:tabLst>
                <a:tab pos="630238" algn="l"/>
                <a:tab pos="1076325" algn="l"/>
              </a:tabLst>
              <a:defRPr/>
            </a:pPr>
            <a:r>
              <a:rPr lang="de-DE" altLang="de-DE" sz="1600" b="1">
                <a:solidFill>
                  <a:srgbClr val="FF0000"/>
                </a:solidFill>
                <a:latin typeface="Century Gothic" pitchFamily="34" charset="0"/>
              </a:rPr>
              <a:t>ABER</a:t>
            </a:r>
          </a:p>
          <a:p>
            <a:pPr marL="0" lvl="1" indent="0">
              <a:spcAft>
                <a:spcPts val="800"/>
              </a:spcAft>
              <a:buFont typeface="Arial" panose="020B0604020202020204" pitchFamily="34" charset="0"/>
              <a:buNone/>
              <a:tabLst>
                <a:tab pos="630238" algn="l"/>
                <a:tab pos="1076325" algn="l"/>
              </a:tabLst>
              <a:defRPr/>
            </a:pPr>
            <a:r>
              <a:rPr lang="de-DE" altLang="de-DE" sz="1600">
                <a:latin typeface="Century Gothic" pitchFamily="34" charset="0"/>
              </a:rPr>
              <a:t>Eine Abweichung von der Vorgehensweise der IDW-Verlautbarungen ist nur in Ausnahmefällen bei entsprechender Dokumentation und Rücksprache mit dem verantwortlichen Prüfungspartner zulässig.</a:t>
            </a:r>
            <a:endParaRPr lang="de-DE" altLang="de-DE" sz="1600" dirty="0">
              <a:latin typeface="Century Gothic" pitchFamily="34" charset="0"/>
            </a:endParaRPr>
          </a:p>
        </p:txBody>
      </p:sp>
      <p:sp>
        <p:nvSpPr>
          <p:cNvPr id="11" name="Rectangle 2">
            <a:extLst>
              <a:ext uri="{FF2B5EF4-FFF2-40B4-BE49-F238E27FC236}">
                <a16:creationId xmlns:a16="http://schemas.microsoft.com/office/drawing/2014/main" id="{89CB30DB-0207-4397-A5C1-679A12C52EAF}"/>
              </a:ext>
            </a:extLst>
          </p:cNvPr>
          <p:cNvSpPr txBox="1">
            <a:spLocks/>
          </p:cNvSpPr>
          <p:nvPr/>
        </p:nvSpPr>
        <p:spPr bwMode="auto">
          <a:xfrm>
            <a:off x="1036638" y="1497013"/>
            <a:ext cx="79263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69875" defTabSz="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indent="0">
              <a:defRPr/>
            </a:pPr>
            <a:r>
              <a:rPr lang="de-DE" altLang="de-DE" sz="1600" b="1" dirty="0">
                <a:solidFill>
                  <a:srgbClr val="00B0F0"/>
                </a:solidFill>
                <a:latin typeface="Century Gothic" panose="020B0502020202020204" pitchFamily="34" charset="0"/>
              </a:rPr>
              <a:t>b. Inhalt und Umfang der Arbeitspapiere; Forts.</a:t>
            </a:r>
            <a:endParaRPr lang="de-DE" altLang="de-DE" sz="1600" b="1" dirty="0">
              <a:solidFill>
                <a:srgbClr val="00B0F0"/>
              </a:solidFill>
              <a:latin typeface="Century Gothic" pitchFamily="34" charset="0"/>
              <a:cs typeface="+mn-cs"/>
            </a:endParaRPr>
          </a:p>
        </p:txBody>
      </p:sp>
      <p:sp>
        <p:nvSpPr>
          <p:cNvPr id="12" name="Rectangle 2">
            <a:extLst>
              <a:ext uri="{FF2B5EF4-FFF2-40B4-BE49-F238E27FC236}">
                <a16:creationId xmlns:a16="http://schemas.microsoft.com/office/drawing/2014/main" id="{651A01E3-7AE3-45D5-8040-2309B1D52943}"/>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2.2.6 Form, Inhalt und Umfang der Arbeitspapiere; Forts.</a:t>
            </a:r>
            <a:endParaRPr lang="de-DE" altLang="de-DE" sz="1800" b="1" dirty="0">
              <a:solidFill>
                <a:srgbClr val="00B0F0"/>
              </a:solidFill>
              <a:latin typeface="Century Gothic" panose="020B0502020202020204" pitchFamily="34" charset="0"/>
            </a:endParaRPr>
          </a:p>
        </p:txBody>
      </p:sp>
    </p:spTree>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5" name="AutoShape 4">
            <a:extLst>
              <a:ext uri="{FF2B5EF4-FFF2-40B4-BE49-F238E27FC236}">
                <a16:creationId xmlns:a16="http://schemas.microsoft.com/office/drawing/2014/main" id="{07371D7F-6C4B-42CD-BCFE-39FABCAC6BC3}"/>
              </a:ext>
            </a:extLst>
          </p:cNvPr>
          <p:cNvSpPr>
            <a:spLocks/>
          </p:cNvSpPr>
          <p:nvPr/>
        </p:nvSpPr>
        <p:spPr bwMode="auto">
          <a:xfrm>
            <a:off x="6816725" y="2348881"/>
            <a:ext cx="287387" cy="827708"/>
          </a:xfrm>
          <a:prstGeom prst="rightBrace">
            <a:avLst>
              <a:gd name="adj1" fmla="val 22259"/>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172036" name="Text Box 5">
            <a:extLst>
              <a:ext uri="{FF2B5EF4-FFF2-40B4-BE49-F238E27FC236}">
                <a16:creationId xmlns:a16="http://schemas.microsoft.com/office/drawing/2014/main" id="{79F4817C-C252-4768-B74A-B631A7E675D1}"/>
              </a:ext>
            </a:extLst>
          </p:cNvPr>
          <p:cNvSpPr txBox="1">
            <a:spLocks noChangeArrowheads="1"/>
          </p:cNvSpPr>
          <p:nvPr/>
        </p:nvSpPr>
        <p:spPr bwMode="auto">
          <a:xfrm>
            <a:off x="7027912" y="2613025"/>
            <a:ext cx="1871663"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r" eaLnBrk="1" hangingPunct="1">
              <a:lnSpc>
                <a:spcPct val="100000"/>
              </a:lnSpc>
              <a:spcBef>
                <a:spcPct val="50000"/>
              </a:spcBef>
              <a:buFontTx/>
              <a:buNone/>
            </a:pPr>
            <a:r>
              <a:rPr lang="de-DE" altLang="de-DE" b="1" dirty="0">
                <a:latin typeface="Century Gothic" panose="020B0502020202020204" pitchFamily="34" charset="0"/>
              </a:rPr>
              <a:t>Vier-Augen-Prinzip</a:t>
            </a:r>
          </a:p>
        </p:txBody>
      </p:sp>
      <p:sp>
        <p:nvSpPr>
          <p:cNvPr id="10" name="Textfeld 4">
            <a:extLst>
              <a:ext uri="{FF2B5EF4-FFF2-40B4-BE49-F238E27FC236}">
                <a16:creationId xmlns:a16="http://schemas.microsoft.com/office/drawing/2014/main" id="{D0941D8D-F813-4B1A-8AF9-BC9311F6F35D}"/>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12" name="Rectangle 3">
            <a:extLst>
              <a:ext uri="{FF2B5EF4-FFF2-40B4-BE49-F238E27FC236}">
                <a16:creationId xmlns:a16="http://schemas.microsoft.com/office/drawing/2014/main" id="{2B8AB8CF-47F5-4602-B8CC-B5FA400321E8}"/>
              </a:ext>
            </a:extLst>
          </p:cNvPr>
          <p:cNvSpPr txBox="1">
            <a:spLocks/>
          </p:cNvSpPr>
          <p:nvPr/>
        </p:nvSpPr>
        <p:spPr bwMode="auto">
          <a:xfrm>
            <a:off x="1271588" y="1700213"/>
            <a:ext cx="10585450"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0000" lvl="2" indent="-360363">
              <a:lnSpc>
                <a:spcPct val="100000"/>
              </a:lnSpc>
              <a:spcBef>
                <a:spcPts val="600"/>
              </a:spcBef>
              <a:spcAft>
                <a:spcPts val="600"/>
              </a:spcAft>
              <a:buFont typeface="Arial" panose="020B0604020202020204" pitchFamily="34" charset="0"/>
              <a:buNone/>
              <a:defRPr/>
            </a:pPr>
            <a:endParaRPr lang="de-DE" altLang="de-DE" sz="100">
              <a:latin typeface="Century Gothic" panose="020B0502020202020204" pitchFamily="34" charset="0"/>
            </a:endParaRPr>
          </a:p>
          <a:p>
            <a:pPr marL="270000" lvl="2" indent="-268288">
              <a:lnSpc>
                <a:spcPct val="100000"/>
              </a:lnSpc>
              <a:spcBef>
                <a:spcPts val="600"/>
              </a:spcBef>
              <a:spcAft>
                <a:spcPts val="600"/>
              </a:spcAft>
              <a:buFont typeface="Arial" charset="0"/>
              <a:buChar char="•"/>
              <a:defRPr/>
            </a:pPr>
            <a:r>
              <a:rPr lang="de-DE" altLang="de-DE" sz="1600">
                <a:latin typeface="Century Gothic" panose="020B0502020202020204" pitchFamily="34" charset="0"/>
              </a:rPr>
              <a:t>Mindestanforderungen hinsichtlich Klarheit und Übersichtlichkeit</a:t>
            </a:r>
          </a:p>
          <a:p>
            <a:pPr marL="542925" lvl="3" indent="-276225">
              <a:lnSpc>
                <a:spcPct val="100000"/>
              </a:lnSpc>
              <a:spcBef>
                <a:spcPts val="600"/>
              </a:spcBef>
              <a:spcAft>
                <a:spcPts val="600"/>
              </a:spcAft>
              <a:buFont typeface="Symbol" panose="05050102010706020507" pitchFamily="18" charset="2"/>
              <a:buChar char="-"/>
              <a:defRPr/>
            </a:pPr>
            <a:r>
              <a:rPr lang="de-DE" altLang="de-DE" sz="1600">
                <a:latin typeface="Century Gothic" panose="020B0502020202020204" pitchFamily="34" charset="0"/>
              </a:rPr>
              <a:t>Angabe des Prüfers und Erstellungsdatum</a:t>
            </a:r>
          </a:p>
          <a:p>
            <a:pPr marL="542925" lvl="3" indent="-276225">
              <a:lnSpc>
                <a:spcPct val="100000"/>
              </a:lnSpc>
              <a:spcBef>
                <a:spcPts val="600"/>
              </a:spcBef>
              <a:spcAft>
                <a:spcPts val="600"/>
              </a:spcAft>
              <a:buFont typeface="Symbol" panose="05050102010706020507" pitchFamily="18" charset="2"/>
              <a:buChar char="-"/>
              <a:defRPr/>
            </a:pPr>
            <a:r>
              <a:rPr lang="de-DE" altLang="de-DE" sz="1600">
                <a:latin typeface="Century Gothic" panose="020B0502020202020204" pitchFamily="34" charset="0"/>
              </a:rPr>
              <a:t>Angabe Zeitpunkt und Prüfungsleiter/</a:t>
            </a:r>
            <a:br>
              <a:rPr lang="de-DE" altLang="de-DE" sz="1600">
                <a:latin typeface="Century Gothic" panose="020B0502020202020204" pitchFamily="34" charset="0"/>
              </a:rPr>
            </a:br>
            <a:r>
              <a:rPr lang="de-DE" altLang="de-DE" sz="1600">
                <a:latin typeface="Century Gothic" panose="020B0502020202020204" pitchFamily="34" charset="0"/>
              </a:rPr>
              <a:t>Verantwortlicher WP der Durchsicht;</a:t>
            </a:r>
            <a:br>
              <a:rPr lang="de-DE" altLang="de-DE" sz="1600">
                <a:latin typeface="Century Gothic" panose="020B0502020202020204" pitchFamily="34" charset="0"/>
              </a:rPr>
            </a:br>
            <a:r>
              <a:rPr lang="de-DE" altLang="de-DE" sz="1600">
                <a:latin typeface="Century Gothic" panose="020B0502020202020204" pitchFamily="34" charset="0"/>
              </a:rPr>
              <a:t>nicht jedes einzelne Arbeitspapier, sondern bezogen auf die Prüfungsgebiete</a:t>
            </a:r>
          </a:p>
          <a:p>
            <a:pPr marL="542925" lvl="3" indent="-276225">
              <a:lnSpc>
                <a:spcPct val="100000"/>
              </a:lnSpc>
              <a:spcBef>
                <a:spcPts val="600"/>
              </a:spcBef>
              <a:spcAft>
                <a:spcPts val="600"/>
              </a:spcAft>
              <a:buFont typeface="Symbol" panose="05050102010706020507" pitchFamily="18" charset="2"/>
              <a:buChar char="-"/>
              <a:defRPr/>
            </a:pPr>
            <a:r>
              <a:rPr lang="de-DE" altLang="de-DE" sz="1600">
                <a:latin typeface="Century Gothic" panose="020B0502020202020204" pitchFamily="34" charset="0"/>
              </a:rPr>
              <a:t>Aufzeichnung von Art, Umfang und Ergebnis der einzelnen Prüfungshandlungen </a:t>
            </a:r>
          </a:p>
          <a:p>
            <a:pPr marL="542925" lvl="3" indent="-276225">
              <a:lnSpc>
                <a:spcPct val="100000"/>
              </a:lnSpc>
              <a:spcBef>
                <a:spcPts val="600"/>
              </a:spcBef>
              <a:spcAft>
                <a:spcPts val="600"/>
              </a:spcAft>
              <a:buFont typeface="Symbol" panose="05050102010706020507" pitchFamily="18" charset="2"/>
              <a:buChar char="-"/>
              <a:defRPr/>
            </a:pPr>
            <a:r>
              <a:rPr lang="de-DE" altLang="de-DE" sz="1600">
                <a:latin typeface="Century Gothic" panose="020B0502020202020204" pitchFamily="34" charset="0"/>
              </a:rPr>
              <a:t>Angaben über Informationsquellen und Empfang (Datum, Person)</a:t>
            </a:r>
          </a:p>
          <a:p>
            <a:pPr marL="542925" lvl="3" indent="-276225">
              <a:lnSpc>
                <a:spcPct val="100000"/>
              </a:lnSpc>
              <a:spcBef>
                <a:spcPts val="600"/>
              </a:spcBef>
              <a:spcAft>
                <a:spcPts val="600"/>
              </a:spcAft>
              <a:buFont typeface="Symbol" panose="05050102010706020507" pitchFamily="18" charset="2"/>
              <a:buChar char="-"/>
              <a:defRPr/>
            </a:pPr>
            <a:r>
              <a:rPr lang="de-DE" altLang="de-DE" sz="1600">
                <a:latin typeface="Century Gothic" panose="020B0502020202020204" pitchFamily="34" charset="0"/>
              </a:rPr>
              <a:t>Nachvollziehbarkeit der einzelnen Prüfungsschritte </a:t>
            </a:r>
          </a:p>
          <a:p>
            <a:pPr marL="542925" lvl="3" indent="-276225">
              <a:lnSpc>
                <a:spcPct val="100000"/>
              </a:lnSpc>
              <a:spcBef>
                <a:spcPts val="600"/>
              </a:spcBef>
              <a:spcAft>
                <a:spcPts val="600"/>
              </a:spcAft>
              <a:buFont typeface="Symbol" panose="05050102010706020507" pitchFamily="18" charset="2"/>
              <a:buChar char="-"/>
              <a:defRPr/>
            </a:pPr>
            <a:r>
              <a:rPr lang="de-DE" altLang="de-DE" sz="1600">
                <a:latin typeface="Century Gothic" panose="020B0502020202020204" pitchFamily="34" charset="0"/>
              </a:rPr>
              <a:t>Lesbarkeit der Aufzeichnungen (Text und Zahlen)</a:t>
            </a:r>
          </a:p>
          <a:p>
            <a:pPr marL="542925" lvl="3" indent="-276225">
              <a:lnSpc>
                <a:spcPct val="100000"/>
              </a:lnSpc>
              <a:spcBef>
                <a:spcPts val="600"/>
              </a:spcBef>
              <a:spcAft>
                <a:spcPts val="600"/>
              </a:spcAft>
              <a:buFont typeface="Symbol" panose="05050102010706020507" pitchFamily="18" charset="2"/>
              <a:buChar char="-"/>
              <a:defRPr/>
            </a:pPr>
            <a:r>
              <a:rPr lang="de-DE" altLang="de-DE" sz="1600">
                <a:latin typeface="Century Gothic" panose="020B0502020202020204" pitchFamily="34" charset="0"/>
              </a:rPr>
              <a:t>Übersichtlichkeit der Ablage und Ordnung</a:t>
            </a:r>
          </a:p>
          <a:p>
            <a:pPr marL="542925" lvl="3" indent="-276225">
              <a:lnSpc>
                <a:spcPct val="100000"/>
              </a:lnSpc>
              <a:spcBef>
                <a:spcPts val="600"/>
              </a:spcBef>
              <a:spcAft>
                <a:spcPts val="600"/>
              </a:spcAft>
              <a:buFont typeface="Symbol" panose="05050102010706020507" pitchFamily="18" charset="2"/>
              <a:buChar char="-"/>
              <a:defRPr/>
            </a:pPr>
            <a:r>
              <a:rPr lang="de-DE" altLang="de-DE" sz="1600">
                <a:latin typeface="Century Gothic" panose="020B0502020202020204" pitchFamily="34" charset="0"/>
              </a:rPr>
              <a:t>Erläuterung verwendeter Prüfzeichen</a:t>
            </a:r>
          </a:p>
          <a:p>
            <a:pPr marL="542925" lvl="3" indent="0">
              <a:lnSpc>
                <a:spcPct val="100000"/>
              </a:lnSpc>
              <a:spcBef>
                <a:spcPts val="600"/>
              </a:spcBef>
              <a:spcAft>
                <a:spcPts val="600"/>
              </a:spcAft>
              <a:buFont typeface="Arial" panose="020B0604020202020204" pitchFamily="34" charset="0"/>
              <a:buNone/>
              <a:defRPr/>
            </a:pPr>
            <a:r>
              <a:rPr lang="de-DE" altLang="de-DE" sz="1600" b="1">
                <a:latin typeface="Century Gothic" panose="020B0502020202020204" pitchFamily="34" charset="0"/>
              </a:rPr>
              <a:t>(Inhaltsverzeichnis, systematische Nummerierung / Referenzierung / Querverweise)</a:t>
            </a:r>
            <a:endParaRPr lang="de-DE" altLang="de-DE" sz="1600">
              <a:latin typeface="Century Gothic" panose="020B0502020202020204" pitchFamily="34" charset="0"/>
            </a:endParaRPr>
          </a:p>
          <a:p>
            <a:pPr marL="270000" lvl="3" indent="0">
              <a:lnSpc>
                <a:spcPct val="100000"/>
              </a:lnSpc>
              <a:spcBef>
                <a:spcPts val="600"/>
              </a:spcBef>
              <a:spcAft>
                <a:spcPts val="600"/>
              </a:spcAft>
              <a:buFont typeface="Arial" panose="020B0604020202020204" pitchFamily="34" charset="0"/>
              <a:buNone/>
              <a:defRPr/>
            </a:pPr>
            <a:br>
              <a:rPr lang="de-DE" altLang="de-DE">
                <a:latin typeface="Century Gothic" panose="020B0502020202020204" pitchFamily="34" charset="0"/>
              </a:rPr>
            </a:br>
            <a:endParaRPr lang="de-DE" altLang="de-DE" b="1" dirty="0">
              <a:latin typeface="Century Gothic" panose="020B0502020202020204" pitchFamily="34" charset="0"/>
            </a:endParaRPr>
          </a:p>
        </p:txBody>
      </p:sp>
      <p:sp>
        <p:nvSpPr>
          <p:cNvPr id="13" name="Rectangle 2">
            <a:extLst>
              <a:ext uri="{FF2B5EF4-FFF2-40B4-BE49-F238E27FC236}">
                <a16:creationId xmlns:a16="http://schemas.microsoft.com/office/drawing/2014/main" id="{71A5FDE6-E940-4080-ABD2-107E0F241F48}"/>
              </a:ext>
            </a:extLst>
          </p:cNvPr>
          <p:cNvSpPr txBox="1">
            <a:spLocks/>
          </p:cNvSpPr>
          <p:nvPr/>
        </p:nvSpPr>
        <p:spPr bwMode="auto">
          <a:xfrm>
            <a:off x="1036638" y="1497013"/>
            <a:ext cx="79263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69875" defTabSz="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indent="0">
              <a:defRPr/>
            </a:pPr>
            <a:r>
              <a:rPr lang="de-DE" altLang="de-DE" sz="1600" b="1" dirty="0">
                <a:solidFill>
                  <a:srgbClr val="00B0F0"/>
                </a:solidFill>
                <a:latin typeface="Century Gothic" panose="020B0502020202020204" pitchFamily="34" charset="0"/>
              </a:rPr>
              <a:t>b. Inhalt und Umfang der Arbeitspapiere; Forts.</a:t>
            </a:r>
            <a:endParaRPr lang="de-DE" altLang="de-DE" sz="1600" b="1" dirty="0">
              <a:solidFill>
                <a:srgbClr val="00B0F0"/>
              </a:solidFill>
              <a:latin typeface="Century Gothic" pitchFamily="34" charset="0"/>
              <a:cs typeface="+mn-cs"/>
            </a:endParaRPr>
          </a:p>
        </p:txBody>
      </p:sp>
      <p:sp>
        <p:nvSpPr>
          <p:cNvPr id="14" name="Rectangle 2">
            <a:extLst>
              <a:ext uri="{FF2B5EF4-FFF2-40B4-BE49-F238E27FC236}">
                <a16:creationId xmlns:a16="http://schemas.microsoft.com/office/drawing/2014/main" id="{CB1180CA-180A-4311-A5C8-E6BE0BF957A1}"/>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2.2.6 Form, Inhalt und Umfang der Arbeitspapiere; Forts.</a:t>
            </a:r>
            <a:endParaRPr lang="de-DE" altLang="de-DE" sz="1800" b="1" dirty="0">
              <a:solidFill>
                <a:srgbClr val="00B0F0"/>
              </a:solidFill>
              <a:latin typeface="Century Gothic" panose="020B0502020202020204" pitchFamily="34" charset="0"/>
            </a:endParaRPr>
          </a:p>
        </p:txBody>
      </p:sp>
    </p:spTree>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6DE18DBF-558E-4552-93E7-B8BE864E0DBA}"/>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9" name="Rectangle 3">
            <a:extLst>
              <a:ext uri="{FF2B5EF4-FFF2-40B4-BE49-F238E27FC236}">
                <a16:creationId xmlns:a16="http://schemas.microsoft.com/office/drawing/2014/main" id="{28CBDCC2-3627-47D5-9459-E37230027858}"/>
              </a:ext>
            </a:extLst>
          </p:cNvPr>
          <p:cNvSpPr txBox="1">
            <a:spLocks/>
          </p:cNvSpPr>
          <p:nvPr/>
        </p:nvSpPr>
        <p:spPr bwMode="auto">
          <a:xfrm>
            <a:off x="1067942" y="1820863"/>
            <a:ext cx="10814050"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0">
              <a:lnSpc>
                <a:spcPct val="100000"/>
              </a:lnSpc>
              <a:spcBef>
                <a:spcPts val="600"/>
              </a:spcBef>
              <a:spcAft>
                <a:spcPts val="600"/>
              </a:spcAft>
              <a:buFont typeface="Arial" panose="020B0604020202020204" pitchFamily="34" charset="0"/>
              <a:buNone/>
              <a:defRPr/>
            </a:pPr>
            <a:r>
              <a:rPr lang="de-DE" altLang="de-DE" sz="1600">
                <a:latin typeface="Century Gothic" panose="020B0502020202020204" pitchFamily="34" charset="0"/>
              </a:rPr>
              <a:t>Arbeitspapiere sind unter anderem Kopien von Urkunden und Schriftstücke sowie Aufzeichnungen zu folgenden Bereichen:</a:t>
            </a:r>
          </a:p>
          <a:p>
            <a:pPr marL="266700" lvl="2" indent="-266700">
              <a:lnSpc>
                <a:spcPct val="100000"/>
              </a:lnSpc>
              <a:spcBef>
                <a:spcPts val="600"/>
              </a:spcBef>
              <a:spcAft>
                <a:spcPts val="600"/>
              </a:spcAft>
              <a:buFont typeface="+mj-lt"/>
              <a:buAutoNum type="arabicPeriod"/>
              <a:defRPr/>
            </a:pPr>
            <a:r>
              <a:rPr lang="de-DE" altLang="de-DE" sz="1600">
                <a:latin typeface="Century Gothic" panose="020B0502020202020204" pitchFamily="34" charset="0"/>
              </a:rPr>
              <a:t>Geschäftszweig sowie wirtschaftliches und rechtliches Umfeld des Unternehmens</a:t>
            </a:r>
          </a:p>
          <a:p>
            <a:pPr marL="266700" lvl="2" indent="-266700">
              <a:lnSpc>
                <a:spcPct val="100000"/>
              </a:lnSpc>
              <a:spcBef>
                <a:spcPts val="600"/>
              </a:spcBef>
              <a:spcAft>
                <a:spcPts val="600"/>
              </a:spcAft>
              <a:buFont typeface="+mj-lt"/>
              <a:buAutoNum type="arabicPeriod"/>
              <a:defRPr/>
            </a:pPr>
            <a:r>
              <a:rPr lang="de-DE" altLang="de-DE" sz="1600">
                <a:latin typeface="Century Gothic" panose="020B0502020202020204" pitchFamily="34" charset="0"/>
              </a:rPr>
              <a:t>Rechtsverhältnisse und Organisation des Unternehmens</a:t>
            </a:r>
          </a:p>
          <a:p>
            <a:pPr marL="266700" lvl="2" indent="-266700">
              <a:lnSpc>
                <a:spcPct val="100000"/>
              </a:lnSpc>
              <a:spcBef>
                <a:spcPts val="600"/>
              </a:spcBef>
              <a:spcAft>
                <a:spcPts val="600"/>
              </a:spcAft>
              <a:buFont typeface="+mj-lt"/>
              <a:buAutoNum type="arabicPeriod"/>
              <a:defRPr/>
            </a:pPr>
            <a:r>
              <a:rPr lang="de-DE" altLang="de-DE" sz="1600">
                <a:latin typeface="Century Gothic" panose="020B0502020202020204" pitchFamily="34" charset="0"/>
              </a:rPr>
              <a:t>Risikobeurteilung und Prüfungsplanung</a:t>
            </a:r>
          </a:p>
          <a:p>
            <a:pPr marL="266700" lvl="2" indent="-266700">
              <a:lnSpc>
                <a:spcPct val="100000"/>
              </a:lnSpc>
              <a:spcBef>
                <a:spcPts val="600"/>
              </a:spcBef>
              <a:spcAft>
                <a:spcPts val="600"/>
              </a:spcAft>
              <a:buFont typeface="+mj-lt"/>
              <a:buAutoNum type="arabicPeriod"/>
              <a:defRPr/>
            </a:pPr>
            <a:r>
              <a:rPr lang="de-DE" altLang="de-DE" sz="1600">
                <a:latin typeface="Century Gothic" panose="020B0502020202020204" pitchFamily="34" charset="0"/>
              </a:rPr>
              <a:t>Rechnungslegungsbezogenes internes Kontrollsystem und interne Revision</a:t>
            </a:r>
          </a:p>
          <a:p>
            <a:pPr marL="266700" lvl="2" indent="-266700">
              <a:lnSpc>
                <a:spcPct val="100000"/>
              </a:lnSpc>
              <a:spcBef>
                <a:spcPts val="600"/>
              </a:spcBef>
              <a:spcAft>
                <a:spcPts val="600"/>
              </a:spcAft>
              <a:buFont typeface="+mj-lt"/>
              <a:buAutoNum type="arabicPeriod"/>
              <a:defRPr/>
            </a:pPr>
            <a:r>
              <a:rPr lang="de-DE" altLang="de-DE" sz="1600">
                <a:latin typeface="Century Gothic" panose="020B0502020202020204" pitchFamily="34" charset="0"/>
              </a:rPr>
              <a:t>ggf. sonstige Besonderheiten des Unternehmens</a:t>
            </a:r>
          </a:p>
          <a:p>
            <a:pPr marL="266700" lvl="2" indent="-266700">
              <a:lnSpc>
                <a:spcPct val="100000"/>
              </a:lnSpc>
              <a:spcBef>
                <a:spcPts val="600"/>
              </a:spcBef>
              <a:spcAft>
                <a:spcPts val="600"/>
              </a:spcAft>
              <a:buFont typeface="+mj-lt"/>
              <a:buAutoNum type="arabicPeriod"/>
              <a:defRPr/>
            </a:pPr>
            <a:r>
              <a:rPr lang="de-DE" altLang="de-DE" sz="1600">
                <a:latin typeface="Century Gothic" panose="020B0502020202020204" pitchFamily="34" charset="0"/>
              </a:rPr>
              <a:t>Vollständigkeitserklärung</a:t>
            </a:r>
          </a:p>
          <a:p>
            <a:pPr marL="266700" lvl="2" indent="-266700">
              <a:lnSpc>
                <a:spcPct val="100000"/>
              </a:lnSpc>
              <a:spcBef>
                <a:spcPts val="600"/>
              </a:spcBef>
              <a:spcAft>
                <a:spcPts val="600"/>
              </a:spcAft>
              <a:buFont typeface="+mj-lt"/>
              <a:buAutoNum type="arabicPeriod"/>
              <a:defRPr/>
            </a:pPr>
            <a:r>
              <a:rPr lang="de-DE" altLang="de-DE" sz="1600">
                <a:latin typeface="Century Gothic" panose="020B0502020202020204" pitchFamily="34" charset="0"/>
              </a:rPr>
              <a:t>Jahresabschluss, Lagebericht und Bestätigungsvermerk</a:t>
            </a:r>
          </a:p>
          <a:p>
            <a:pPr marL="266700" lvl="2" indent="-266700">
              <a:lnSpc>
                <a:spcPct val="100000"/>
              </a:lnSpc>
              <a:spcBef>
                <a:spcPts val="600"/>
              </a:spcBef>
              <a:spcAft>
                <a:spcPts val="600"/>
              </a:spcAft>
              <a:buFont typeface="+mj-lt"/>
              <a:buAutoNum type="arabicPeriod"/>
              <a:defRPr/>
            </a:pPr>
            <a:r>
              <a:rPr lang="de-DE" altLang="de-DE" sz="1600">
                <a:latin typeface="Century Gothic" panose="020B0502020202020204" pitchFamily="34" charset="0"/>
              </a:rPr>
              <a:t>Bedingungen des Prüfungsauftrags (Auftragsbestätigungsschreiben)</a:t>
            </a:r>
          </a:p>
          <a:p>
            <a:pPr marL="266700" lvl="2" indent="-266700">
              <a:lnSpc>
                <a:spcPct val="100000"/>
              </a:lnSpc>
              <a:spcBef>
                <a:spcPts val="600"/>
              </a:spcBef>
              <a:spcAft>
                <a:spcPts val="600"/>
              </a:spcAft>
              <a:buFont typeface="+mj-lt"/>
              <a:buAutoNum type="arabicPeriod"/>
              <a:defRPr/>
            </a:pPr>
            <a:r>
              <a:rPr lang="de-DE" altLang="de-DE" sz="1600">
                <a:latin typeface="Century Gothic" panose="020B0502020202020204" pitchFamily="34" charset="0"/>
              </a:rPr>
              <a:t>Angaben zu Prüfungszeitpunkt, Prüfungsort, Prüfungshandlung, Person des Prüfers und </a:t>
            </a:r>
            <a:br>
              <a:rPr lang="de-DE" altLang="de-DE" sz="1600">
                <a:latin typeface="Century Gothic" panose="020B0502020202020204" pitchFamily="34" charset="0"/>
              </a:rPr>
            </a:br>
            <a:r>
              <a:rPr lang="de-DE" altLang="de-DE" sz="1600">
                <a:latin typeface="Century Gothic" panose="020B0502020202020204" pitchFamily="34" charset="0"/>
              </a:rPr>
              <a:t>Prüfungsnachweis für die einzelnen Prüffelder</a:t>
            </a:r>
            <a:endParaRPr lang="de-DE" altLang="de-DE" sz="1600" dirty="0">
              <a:latin typeface="Century Gothic" panose="020B0502020202020204" pitchFamily="34" charset="0"/>
            </a:endParaRPr>
          </a:p>
        </p:txBody>
      </p:sp>
      <p:sp>
        <p:nvSpPr>
          <p:cNvPr id="11" name="Rectangle 2">
            <a:extLst>
              <a:ext uri="{FF2B5EF4-FFF2-40B4-BE49-F238E27FC236}">
                <a16:creationId xmlns:a16="http://schemas.microsoft.com/office/drawing/2014/main" id="{BB74A38E-D374-4FF9-8FFA-DFB000AE54A1}"/>
              </a:ext>
            </a:extLst>
          </p:cNvPr>
          <p:cNvSpPr txBox="1">
            <a:spLocks/>
          </p:cNvSpPr>
          <p:nvPr/>
        </p:nvSpPr>
        <p:spPr bwMode="auto">
          <a:xfrm>
            <a:off x="1036638" y="1497013"/>
            <a:ext cx="79263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69875" defTabSz="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indent="0">
              <a:defRPr/>
            </a:pPr>
            <a:r>
              <a:rPr lang="de-DE" altLang="de-DE" sz="1600" b="1" dirty="0">
                <a:solidFill>
                  <a:srgbClr val="00B0F0"/>
                </a:solidFill>
                <a:latin typeface="Century Gothic" panose="020B0502020202020204" pitchFamily="34" charset="0"/>
              </a:rPr>
              <a:t>b. Inhalt und Umfang der Arbeitspapiere; Forts.</a:t>
            </a:r>
            <a:endParaRPr lang="de-DE" altLang="de-DE" sz="1600" b="1" dirty="0">
              <a:solidFill>
                <a:srgbClr val="00B0F0"/>
              </a:solidFill>
              <a:latin typeface="Century Gothic" pitchFamily="34" charset="0"/>
              <a:cs typeface="+mn-cs"/>
            </a:endParaRPr>
          </a:p>
        </p:txBody>
      </p:sp>
      <p:sp>
        <p:nvSpPr>
          <p:cNvPr id="12" name="Rectangle 2">
            <a:extLst>
              <a:ext uri="{FF2B5EF4-FFF2-40B4-BE49-F238E27FC236}">
                <a16:creationId xmlns:a16="http://schemas.microsoft.com/office/drawing/2014/main" id="{8C4E8776-BF61-4AC2-9999-C95E93AD3021}"/>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2.2.6 Form, Inhalt und Umfang der Arbeitspapiere; Forts.</a:t>
            </a:r>
            <a:endParaRPr lang="de-DE" altLang="de-DE" sz="1800" b="1" dirty="0">
              <a:solidFill>
                <a:srgbClr val="00B0F0"/>
              </a:solidFill>
              <a:latin typeface="Century Gothic" panose="020B0502020202020204" pitchFamily="34" charset="0"/>
            </a:endParaRPr>
          </a:p>
        </p:txBody>
      </p:sp>
    </p:spTree>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BBB6B03E-B286-4D4E-95CB-12DF7D745DA5}"/>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9" name="Rectangle 3">
            <a:extLst>
              <a:ext uri="{FF2B5EF4-FFF2-40B4-BE49-F238E27FC236}">
                <a16:creationId xmlns:a16="http://schemas.microsoft.com/office/drawing/2014/main" id="{6D4078E7-668B-4A49-B763-E74A172CD424}"/>
              </a:ext>
            </a:extLst>
          </p:cNvPr>
          <p:cNvSpPr txBox="1">
            <a:spLocks/>
          </p:cNvSpPr>
          <p:nvPr/>
        </p:nvSpPr>
        <p:spPr bwMode="auto">
          <a:xfrm>
            <a:off x="1036638" y="1831976"/>
            <a:ext cx="10599738"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1950" lvl="2" indent="-361950">
              <a:spcBef>
                <a:spcPts val="600"/>
              </a:spcBef>
              <a:spcAft>
                <a:spcPts val="600"/>
              </a:spcAft>
              <a:buFont typeface="+mj-lt"/>
              <a:buAutoNum type="arabicPeriod" startAt="10"/>
              <a:defRPr/>
            </a:pPr>
            <a:r>
              <a:rPr lang="de-DE" altLang="de-DE" sz="1600">
                <a:latin typeface="Century Gothic" panose="020B0502020202020204" pitchFamily="34" charset="0"/>
              </a:rPr>
              <a:t>Angaben über die Analyse von Geschäftsvorfällen, Salden, bedeutsamen Kennzahlen und Trends sowie zu Abwägungen und Schlussfolgerungen des Abschlussprüfers im Zusammenhang mit Ermessensentscheidungen der gesetzlichen Vertreter.</a:t>
            </a:r>
          </a:p>
          <a:p>
            <a:pPr marL="361950" lvl="2" indent="-361950">
              <a:spcBef>
                <a:spcPts val="600"/>
              </a:spcBef>
              <a:spcAft>
                <a:spcPts val="600"/>
              </a:spcAft>
              <a:buFont typeface="+mj-lt"/>
              <a:buAutoNum type="arabicPeriod" startAt="10"/>
              <a:defRPr/>
            </a:pPr>
            <a:r>
              <a:rPr lang="de-DE" altLang="de-DE" sz="1600">
                <a:latin typeface="Century Gothic" panose="020B0502020202020204" pitchFamily="34" charset="0"/>
              </a:rPr>
              <a:t>Kopien des gesamten Schriftverkehrs im Zusammenhang mit der Abschlussprüfung; dazu gehören auch ggf. versandte Management-Letter und Gesprächsprotokolle.</a:t>
            </a:r>
          </a:p>
          <a:p>
            <a:pPr marL="361950" lvl="2" indent="-361950">
              <a:spcBef>
                <a:spcPts val="600"/>
              </a:spcBef>
              <a:spcAft>
                <a:spcPts val="600"/>
              </a:spcAft>
              <a:buFont typeface="+mj-lt"/>
              <a:buAutoNum type="arabicPeriod" startAt="10"/>
              <a:defRPr/>
            </a:pPr>
            <a:r>
              <a:rPr lang="de-DE" altLang="de-DE" sz="1600">
                <a:latin typeface="Century Gothic" panose="020B0502020202020204" pitchFamily="34" charset="0"/>
              </a:rPr>
              <a:t>Angaben zur Person Dritter sowie zu Gegenstand und Umfang der Verwendung deren Ergebnisse durch den Abschlussprüfer im Falle der Verwertung von Prüfungsergebnissen und Untersuchungen Dritter (anderer Abschlussprüfer, Sachverständiger).</a:t>
            </a:r>
          </a:p>
          <a:p>
            <a:pPr marL="361950" lvl="2" indent="-361950">
              <a:spcBef>
                <a:spcPts val="600"/>
              </a:spcBef>
              <a:spcAft>
                <a:spcPts val="600"/>
              </a:spcAft>
              <a:buFont typeface="+mj-lt"/>
              <a:buAutoNum type="arabicPeriod" startAt="10"/>
              <a:defRPr/>
            </a:pPr>
            <a:r>
              <a:rPr lang="de-DE" altLang="de-DE" sz="1600">
                <a:latin typeface="Century Gothic" panose="020B0502020202020204" pitchFamily="34" charset="0"/>
              </a:rPr>
              <a:t>Angaben über die Beaufsichtigung der Prüfungsdurchführung, die Durchsicht der Prüfungsunterlagen durch den verantwortlichen Wirtschaftsprüfer und die Tatsache, dass eine Berichtskritik oder auftragsbegleitende Qualitätssicherung stattgefunden hat.“</a:t>
            </a:r>
          </a:p>
          <a:p>
            <a:pPr marL="648000" lvl="2" indent="-270000">
              <a:lnSpc>
                <a:spcPct val="100000"/>
              </a:lnSpc>
              <a:spcBef>
                <a:spcPts val="600"/>
              </a:spcBef>
              <a:spcAft>
                <a:spcPts val="600"/>
              </a:spcAft>
              <a:buFont typeface="Arial" panose="020B0604020202020204" pitchFamily="34" charset="0"/>
              <a:buNone/>
              <a:defRPr/>
            </a:pPr>
            <a:endParaRPr lang="de-DE" altLang="de-DE" sz="1600" b="1">
              <a:solidFill>
                <a:srgbClr val="FF0000"/>
              </a:solidFill>
              <a:latin typeface="Century Gothic" panose="020B0502020202020204" pitchFamily="34" charset="0"/>
            </a:endParaRPr>
          </a:p>
          <a:p>
            <a:pPr marL="361950" lvl="2" indent="0">
              <a:lnSpc>
                <a:spcPct val="100000"/>
              </a:lnSpc>
              <a:spcBef>
                <a:spcPts val="600"/>
              </a:spcBef>
              <a:spcAft>
                <a:spcPts val="600"/>
              </a:spcAft>
              <a:buFont typeface="Arial" panose="020B0604020202020204" pitchFamily="34" charset="0"/>
              <a:buNone/>
              <a:defRPr/>
            </a:pPr>
            <a:r>
              <a:rPr lang="de-DE" altLang="de-DE" sz="1600" b="1">
                <a:solidFill>
                  <a:srgbClr val="FF0000"/>
                </a:solidFill>
                <a:latin typeface="Century Gothic" panose="020B0502020202020204" pitchFamily="34" charset="0"/>
              </a:rPr>
              <a:t>Grundsätzlich Originale von Dokumenten einsehen (z. B. Bankkontoauszüge)!</a:t>
            </a:r>
            <a:br>
              <a:rPr lang="de-DE" altLang="de-DE">
                <a:latin typeface="Century Gothic" panose="020B0502020202020204" pitchFamily="34" charset="0"/>
              </a:rPr>
            </a:br>
            <a:endParaRPr lang="de-DE" altLang="de-DE" dirty="0">
              <a:latin typeface="Century Gothic" panose="020B0502020202020204" pitchFamily="34" charset="0"/>
            </a:endParaRPr>
          </a:p>
        </p:txBody>
      </p:sp>
      <p:sp>
        <p:nvSpPr>
          <p:cNvPr id="11" name="Rectangle 2">
            <a:extLst>
              <a:ext uri="{FF2B5EF4-FFF2-40B4-BE49-F238E27FC236}">
                <a16:creationId xmlns:a16="http://schemas.microsoft.com/office/drawing/2014/main" id="{A96666A3-FCC6-4CE3-BA01-CB4F8971821A}"/>
              </a:ext>
            </a:extLst>
          </p:cNvPr>
          <p:cNvSpPr txBox="1">
            <a:spLocks/>
          </p:cNvSpPr>
          <p:nvPr/>
        </p:nvSpPr>
        <p:spPr bwMode="auto">
          <a:xfrm>
            <a:off x="1036638" y="1497013"/>
            <a:ext cx="873177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69875" defTabSz="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indent="0">
              <a:defRPr/>
            </a:pPr>
            <a:r>
              <a:rPr lang="de-DE" altLang="de-DE" sz="1600" b="1" dirty="0">
                <a:solidFill>
                  <a:srgbClr val="00B0F0"/>
                </a:solidFill>
                <a:latin typeface="Century Gothic" panose="020B0502020202020204" pitchFamily="34" charset="0"/>
              </a:rPr>
              <a:t>b. Inhalt und Umfang der Arbeitspapiere; Forts.</a:t>
            </a:r>
            <a:endParaRPr lang="de-DE" altLang="de-DE" sz="1600" b="1" dirty="0">
              <a:solidFill>
                <a:srgbClr val="00B0F0"/>
              </a:solidFill>
              <a:latin typeface="Century Gothic" pitchFamily="34" charset="0"/>
              <a:cs typeface="+mn-cs"/>
            </a:endParaRPr>
          </a:p>
        </p:txBody>
      </p:sp>
      <p:sp>
        <p:nvSpPr>
          <p:cNvPr id="12" name="Rectangle 2">
            <a:extLst>
              <a:ext uri="{FF2B5EF4-FFF2-40B4-BE49-F238E27FC236}">
                <a16:creationId xmlns:a16="http://schemas.microsoft.com/office/drawing/2014/main" id="{9465DDD6-0F04-47F1-9FA3-7D3E938848D0}"/>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2.2.6 Form, Inhalt und Umfang der Arbeitspapiere; Forts.</a:t>
            </a:r>
            <a:endParaRPr lang="de-DE" altLang="de-DE" sz="1800" b="1" dirty="0">
              <a:solidFill>
                <a:srgbClr val="00B0F0"/>
              </a:solidFill>
              <a:latin typeface="Century Gothic" panose="020B0502020202020204" pitchFamily="34" charset="0"/>
            </a:endParaRPr>
          </a:p>
        </p:txBody>
      </p:sp>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11720CB3-C485-443F-9B82-FC7E3C55BDB6}"/>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10" name="Rectangle 3">
            <a:extLst>
              <a:ext uri="{FF2B5EF4-FFF2-40B4-BE49-F238E27FC236}">
                <a16:creationId xmlns:a16="http://schemas.microsoft.com/office/drawing/2014/main" id="{E5748B5D-5D89-4932-9355-239C3243F899}"/>
              </a:ext>
            </a:extLst>
          </p:cNvPr>
          <p:cNvSpPr txBox="1">
            <a:spLocks/>
          </p:cNvSpPr>
          <p:nvPr/>
        </p:nvSpPr>
        <p:spPr bwMode="auto">
          <a:xfrm>
            <a:off x="1271588" y="1916335"/>
            <a:ext cx="10585450" cy="374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3" indent="-270000" defTabSz="542925">
              <a:lnSpc>
                <a:spcPct val="100000"/>
              </a:lnSpc>
              <a:spcBef>
                <a:spcPts val="600"/>
              </a:spcBef>
              <a:spcAft>
                <a:spcPts val="600"/>
              </a:spcAft>
              <a:buFont typeface="Arial" panose="020B0604020202020204" pitchFamily="34" charset="0"/>
              <a:buChar char="•"/>
              <a:tabLst>
                <a:tab pos="1076325" algn="l"/>
                <a:tab pos="2333625" algn="l"/>
                <a:tab pos="2514600" algn="l"/>
              </a:tabLst>
              <a:defRPr/>
            </a:pPr>
            <a:r>
              <a:rPr lang="de-DE" altLang="de-DE" sz="1600">
                <a:latin typeface="Century Gothic" panose="020B0502020202020204" pitchFamily="34" charset="0"/>
              </a:rPr>
              <a:t>Erstellung und Aufbewahrung: in </a:t>
            </a:r>
            <a:r>
              <a:rPr lang="de-DE" altLang="de-DE" sz="1600" b="1">
                <a:latin typeface="Century Gothic" panose="020B0502020202020204" pitchFamily="34" charset="0"/>
              </a:rPr>
              <a:t>Papierform oder elektronisch</a:t>
            </a:r>
          </a:p>
          <a:p>
            <a:pPr marL="0" lvl="3" indent="0" defTabSz="542925">
              <a:lnSpc>
                <a:spcPct val="100000"/>
              </a:lnSpc>
              <a:spcBef>
                <a:spcPts val="600"/>
              </a:spcBef>
              <a:spcAft>
                <a:spcPts val="600"/>
              </a:spcAft>
              <a:buFont typeface="Arial" panose="020B0604020202020204" pitchFamily="34" charset="0"/>
              <a:buNone/>
              <a:tabLst>
                <a:tab pos="1076325" algn="l"/>
                <a:tab pos="2333625" algn="l"/>
                <a:tab pos="2514600" algn="l"/>
              </a:tabLst>
              <a:defRPr/>
            </a:pPr>
            <a:endParaRPr lang="de-DE" altLang="de-DE" b="1">
              <a:latin typeface="Century Gothic" panose="020B0502020202020204" pitchFamily="34" charset="0"/>
            </a:endParaRPr>
          </a:p>
          <a:p>
            <a:pPr marL="266700" lvl="3" indent="-270000" defTabSz="542925">
              <a:lnSpc>
                <a:spcPct val="100000"/>
              </a:lnSpc>
              <a:spcBef>
                <a:spcPts val="600"/>
              </a:spcBef>
              <a:spcAft>
                <a:spcPts val="600"/>
              </a:spcAft>
              <a:buFont typeface="Arial" panose="020B0604020202020204" pitchFamily="34" charset="0"/>
              <a:buChar char="•"/>
              <a:tabLst>
                <a:tab pos="1076325" algn="l"/>
                <a:tab pos="2333625" algn="l"/>
                <a:tab pos="2514600" algn="l"/>
              </a:tabLst>
              <a:defRPr/>
            </a:pPr>
            <a:r>
              <a:rPr lang="de-DE" altLang="de-DE" sz="1600" b="1">
                <a:latin typeface="Century Gothic" panose="020B0502020202020204" pitchFamily="34" charset="0"/>
              </a:rPr>
              <a:t>Standardisierung der Arbeitspapiere </a:t>
            </a:r>
            <a:r>
              <a:rPr lang="de-DE" altLang="de-DE" sz="1600">
                <a:latin typeface="Century Gothic" panose="020B0502020202020204" pitchFamily="34" charset="0"/>
              </a:rPr>
              <a:t>erhöht ggf. Effizienz von Erstellung und Durchsicht</a:t>
            </a:r>
          </a:p>
          <a:p>
            <a:pPr marL="534988" lvl="4" indent="-268288" defTabSz="542925">
              <a:lnSpc>
                <a:spcPct val="100000"/>
              </a:lnSpc>
              <a:spcBef>
                <a:spcPts val="600"/>
              </a:spcBef>
              <a:spcAft>
                <a:spcPts val="600"/>
              </a:spcAft>
              <a:buFont typeface="Wingdings" panose="05000000000000000000" pitchFamily="2" charset="2"/>
              <a:buChar char="Ø"/>
              <a:tabLst>
                <a:tab pos="1076325" algn="l"/>
                <a:tab pos="2333625" algn="l"/>
                <a:tab pos="2514600" algn="l"/>
              </a:tabLst>
              <a:defRPr/>
            </a:pPr>
            <a:r>
              <a:rPr lang="de-DE" altLang="de-DE" sz="1600">
                <a:latin typeface="Century Gothic" panose="020B0502020202020204" pitchFamily="34" charset="0"/>
              </a:rPr>
              <a:t>Erleichtert Möglichkeit der Delegation und Kontrolle der Prüfungsqualität</a:t>
            </a:r>
            <a:endParaRPr lang="de-DE" altLang="de-DE" sz="1600" b="1">
              <a:latin typeface="Century Gothic" panose="020B0502020202020204" pitchFamily="34" charset="0"/>
            </a:endParaRPr>
          </a:p>
          <a:p>
            <a:pPr marL="552450" lvl="3" indent="-285750" defTabSz="542925">
              <a:lnSpc>
                <a:spcPct val="100000"/>
              </a:lnSpc>
              <a:spcBef>
                <a:spcPts val="600"/>
              </a:spcBef>
              <a:spcAft>
                <a:spcPts val="600"/>
              </a:spcAft>
              <a:buFont typeface="Wingdings" panose="05000000000000000000" pitchFamily="2" charset="2"/>
              <a:buChar char="Ø"/>
              <a:tabLst>
                <a:tab pos="1076325" algn="l"/>
                <a:tab pos="2333625" algn="l"/>
                <a:tab pos="2514600" algn="l"/>
              </a:tabLst>
              <a:defRPr/>
            </a:pPr>
            <a:r>
              <a:rPr lang="de-DE" altLang="de-DE" sz="1600">
                <a:latin typeface="Century Gothic" panose="020B0502020202020204" pitchFamily="34" charset="0"/>
              </a:rPr>
              <a:t>Beispiele:	</a:t>
            </a:r>
          </a:p>
          <a:p>
            <a:pPr marL="809625" lvl="4" indent="-266700" defTabSz="542925">
              <a:lnSpc>
                <a:spcPct val="100000"/>
              </a:lnSpc>
              <a:spcBef>
                <a:spcPts val="600"/>
              </a:spcBef>
              <a:spcAft>
                <a:spcPts val="600"/>
              </a:spcAft>
              <a:buFont typeface="Arial" panose="020B0604020202020204" pitchFamily="34" charset="0"/>
              <a:buNone/>
              <a:tabLst>
                <a:tab pos="2333625" algn="l"/>
                <a:tab pos="2514600" algn="l"/>
              </a:tabLst>
              <a:defRPr/>
            </a:pPr>
            <a:r>
              <a:rPr lang="de-DE" altLang="de-DE" sz="1600">
                <a:latin typeface="Century Gothic" panose="020B0502020202020204" pitchFamily="34" charset="0"/>
              </a:rPr>
              <a:t>- 	Checkliste zur Prüfung des Anhangs- und des Lageberichts</a:t>
            </a:r>
          </a:p>
          <a:p>
            <a:pPr marL="809625" lvl="4" indent="-266700" defTabSz="542925">
              <a:lnSpc>
                <a:spcPct val="100000"/>
              </a:lnSpc>
              <a:spcBef>
                <a:spcPts val="600"/>
              </a:spcBef>
              <a:spcAft>
                <a:spcPts val="600"/>
              </a:spcAft>
              <a:buFontTx/>
              <a:buChar char="-"/>
              <a:tabLst>
                <a:tab pos="2333625" algn="l"/>
                <a:tab pos="2514600" algn="l"/>
              </a:tabLst>
              <a:defRPr/>
            </a:pPr>
            <a:r>
              <a:rPr lang="de-DE" altLang="de-DE" sz="1600">
                <a:latin typeface="Century Gothic" panose="020B0502020202020204" pitchFamily="34" charset="0"/>
              </a:rPr>
              <a:t>Liste typischer sonstiger Rückstellungen</a:t>
            </a:r>
          </a:p>
          <a:p>
            <a:pPr marL="715962" lvl="4" indent="0" defTabSz="542925">
              <a:lnSpc>
                <a:spcPct val="100000"/>
              </a:lnSpc>
              <a:spcBef>
                <a:spcPts val="600"/>
              </a:spcBef>
              <a:spcAft>
                <a:spcPts val="600"/>
              </a:spcAft>
              <a:buFont typeface="Arial" panose="020B0604020202020204" pitchFamily="34" charset="0"/>
              <a:buNone/>
              <a:tabLst>
                <a:tab pos="809625" algn="l"/>
                <a:tab pos="1076325" algn="l"/>
                <a:tab pos="2333625" algn="l"/>
                <a:tab pos="2514600" algn="l"/>
              </a:tabLst>
              <a:defRPr/>
            </a:pPr>
            <a:endParaRPr lang="de-DE" altLang="de-DE">
              <a:latin typeface="Century Gothic" panose="020B0502020202020204" pitchFamily="34" charset="0"/>
            </a:endParaRPr>
          </a:p>
          <a:p>
            <a:pPr marL="198438" lvl="2" indent="-270000" defTabSz="542925">
              <a:lnSpc>
                <a:spcPct val="100000"/>
              </a:lnSpc>
              <a:spcBef>
                <a:spcPts val="600"/>
              </a:spcBef>
              <a:spcAft>
                <a:spcPts val="600"/>
              </a:spcAft>
              <a:buFont typeface="Arial" charset="0"/>
              <a:buChar char="•"/>
              <a:tabLst>
                <a:tab pos="809625" algn="l"/>
                <a:tab pos="1076325" algn="l"/>
                <a:tab pos="2333625" algn="l"/>
                <a:tab pos="2514600" algn="l"/>
              </a:tabLst>
              <a:defRPr/>
            </a:pPr>
            <a:r>
              <a:rPr lang="de-DE" altLang="de-DE" sz="1600">
                <a:latin typeface="Century Gothic" panose="020B0502020202020204" pitchFamily="34" charset="0"/>
              </a:rPr>
              <a:t>Unterteilung in </a:t>
            </a:r>
            <a:r>
              <a:rPr lang="de-DE" altLang="de-DE" sz="1600" b="1">
                <a:latin typeface="Century Gothic" panose="020B0502020202020204" pitchFamily="34" charset="0"/>
              </a:rPr>
              <a:t>laufende Arbeitspapiere und Dauerakte</a:t>
            </a:r>
            <a:endParaRPr lang="de-DE" altLang="de-DE" sz="1600" dirty="0">
              <a:latin typeface="Century Gothic" panose="020B0502020202020204" pitchFamily="34" charset="0"/>
            </a:endParaRPr>
          </a:p>
        </p:txBody>
      </p:sp>
      <p:sp>
        <p:nvSpPr>
          <p:cNvPr id="11" name="Rectangle 2">
            <a:extLst>
              <a:ext uri="{FF2B5EF4-FFF2-40B4-BE49-F238E27FC236}">
                <a16:creationId xmlns:a16="http://schemas.microsoft.com/office/drawing/2014/main" id="{38AFC360-78BD-4DB9-B3EB-2910AB472621}"/>
              </a:ext>
            </a:extLst>
          </p:cNvPr>
          <p:cNvSpPr txBox="1">
            <a:spLocks/>
          </p:cNvSpPr>
          <p:nvPr/>
        </p:nvSpPr>
        <p:spPr bwMode="auto">
          <a:xfrm>
            <a:off x="1036638" y="1497013"/>
            <a:ext cx="79263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69875" defTabSz="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indent="0">
              <a:defRPr/>
            </a:pPr>
            <a:r>
              <a:rPr lang="de-DE" altLang="de-DE" sz="1600" b="1" dirty="0">
                <a:solidFill>
                  <a:srgbClr val="00B0F0"/>
                </a:solidFill>
                <a:latin typeface="Century Gothic" panose="020B0502020202020204" pitchFamily="34" charset="0"/>
              </a:rPr>
              <a:t>c. Form der Arbeitspapiere</a:t>
            </a:r>
            <a:endParaRPr lang="de-DE" altLang="de-DE" sz="1600" b="1" dirty="0">
              <a:solidFill>
                <a:srgbClr val="00B0F0"/>
              </a:solidFill>
              <a:latin typeface="Century Gothic" pitchFamily="34" charset="0"/>
              <a:cs typeface="+mn-cs"/>
            </a:endParaRPr>
          </a:p>
        </p:txBody>
      </p:sp>
      <p:sp>
        <p:nvSpPr>
          <p:cNvPr id="12" name="Rectangle 2">
            <a:extLst>
              <a:ext uri="{FF2B5EF4-FFF2-40B4-BE49-F238E27FC236}">
                <a16:creationId xmlns:a16="http://schemas.microsoft.com/office/drawing/2014/main" id="{DDF2F567-1AA1-4EE9-B17D-609185975AE5}"/>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2.2.6 Form, Inhalt und Umfang der Arbeitspapiere; Forts.</a:t>
            </a:r>
            <a:endParaRPr lang="de-DE" altLang="de-DE" sz="1800" b="1" dirty="0">
              <a:solidFill>
                <a:srgbClr val="00B0F0"/>
              </a:solidFill>
              <a:latin typeface="Century Gothic" panose="020B0502020202020204" pitchFamily="34" charset="0"/>
            </a:endParaRPr>
          </a:p>
        </p:txBody>
      </p:sp>
    </p:spTree>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2">
            <a:extLst>
              <a:ext uri="{FF2B5EF4-FFF2-40B4-BE49-F238E27FC236}">
                <a16:creationId xmlns:a16="http://schemas.microsoft.com/office/drawing/2014/main" id="{96B64861-1A24-4ACE-8D9B-759C315DBFC0}"/>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2.2.7 Praxisbeispiel zum Dokumentationsumfang</a:t>
            </a:r>
            <a:endParaRPr lang="de-DE" altLang="de-DE" sz="1800" b="1" dirty="0">
              <a:solidFill>
                <a:srgbClr val="00B0F0"/>
              </a:solidFill>
              <a:latin typeface="Century Gothic" panose="020B0502020202020204" pitchFamily="34" charset="0"/>
            </a:endParaRPr>
          </a:p>
        </p:txBody>
      </p:sp>
      <p:sp>
        <p:nvSpPr>
          <p:cNvPr id="7" name="Textfeld 4">
            <a:extLst>
              <a:ext uri="{FF2B5EF4-FFF2-40B4-BE49-F238E27FC236}">
                <a16:creationId xmlns:a16="http://schemas.microsoft.com/office/drawing/2014/main" id="{57C734B7-07E0-4110-A168-0EC409A919C1}"/>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graphicFrame>
        <p:nvGraphicFramePr>
          <p:cNvPr id="8" name="Tabelle 7">
            <a:extLst>
              <a:ext uri="{FF2B5EF4-FFF2-40B4-BE49-F238E27FC236}">
                <a16:creationId xmlns:a16="http://schemas.microsoft.com/office/drawing/2014/main" id="{8804ED16-2A0E-48B1-ABC3-E668E3E58806}"/>
              </a:ext>
            </a:extLst>
          </p:cNvPr>
          <p:cNvGraphicFramePr>
            <a:graphicFrameLocks noGrp="1"/>
          </p:cNvGraphicFramePr>
          <p:nvPr>
            <p:extLst>
              <p:ext uri="{D42A27DB-BD31-4B8C-83A1-F6EECF244321}">
                <p14:modId xmlns:p14="http://schemas.microsoft.com/office/powerpoint/2010/main" val="2013974708"/>
              </p:ext>
            </p:extLst>
          </p:nvPr>
        </p:nvGraphicFramePr>
        <p:xfrm>
          <a:off x="1055441" y="1591280"/>
          <a:ext cx="10297144" cy="4206240"/>
        </p:xfrm>
        <a:graphic>
          <a:graphicData uri="http://schemas.openxmlformats.org/drawingml/2006/table">
            <a:tbl>
              <a:tblPr firstRow="1" bandRow="1">
                <a:tableStyleId>{5C22544A-7EE6-4342-B048-85BDC9FD1C3A}</a:tableStyleId>
              </a:tblPr>
              <a:tblGrid>
                <a:gridCol w="5148572">
                  <a:extLst>
                    <a:ext uri="{9D8B030D-6E8A-4147-A177-3AD203B41FA5}">
                      <a16:colId xmlns:a16="http://schemas.microsoft.com/office/drawing/2014/main" val="3385890594"/>
                    </a:ext>
                  </a:extLst>
                </a:gridCol>
                <a:gridCol w="5148572">
                  <a:extLst>
                    <a:ext uri="{9D8B030D-6E8A-4147-A177-3AD203B41FA5}">
                      <a16:colId xmlns:a16="http://schemas.microsoft.com/office/drawing/2014/main" val="1236508665"/>
                    </a:ext>
                  </a:extLst>
                </a:gridCol>
              </a:tblGrid>
              <a:tr h="370840">
                <a:tc>
                  <a:txBody>
                    <a:bodyPr/>
                    <a:lstStyle/>
                    <a:p>
                      <a:pPr algn="ctr"/>
                      <a:r>
                        <a:rPr lang="de-DE" sz="1600" dirty="0">
                          <a:latin typeface="Century Gothic" panose="020B0502020202020204" pitchFamily="34" charset="0"/>
                        </a:rPr>
                        <a:t>Anforderung in (anderen) ISA [DE]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00B0F0"/>
                    </a:solidFill>
                  </a:tcPr>
                </a:tc>
                <a:tc>
                  <a:txBody>
                    <a:bodyPr/>
                    <a:lstStyle/>
                    <a:p>
                      <a:pPr algn="ctr"/>
                      <a:r>
                        <a:rPr lang="de-DE" sz="1600" dirty="0">
                          <a:solidFill>
                            <a:schemeClr val="bg1"/>
                          </a:solidFill>
                          <a:highlight>
                            <a:srgbClr val="FF0000"/>
                          </a:highlight>
                          <a:latin typeface="Century Gothic" panose="020B0502020202020204" pitchFamily="34" charset="0"/>
                        </a:rPr>
                        <a:t>„Ausreichende“</a:t>
                      </a:r>
                      <a:r>
                        <a:rPr lang="de-DE" sz="1600" dirty="0">
                          <a:latin typeface="Century Gothic" panose="020B0502020202020204" pitchFamily="34" charset="0"/>
                        </a:rPr>
                        <a:t> Erfüllung in der Prüfungsdokumentation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3641971614"/>
                  </a:ext>
                </a:extLst>
              </a:tr>
              <a:tr h="370840">
                <a:tc>
                  <a:txBody>
                    <a:bodyPr/>
                    <a:lstStyle/>
                    <a:p>
                      <a:pPr algn="l"/>
                      <a:r>
                        <a:rPr lang="de-DE" sz="1600" dirty="0">
                          <a:latin typeface="Century Gothic" panose="020B0502020202020204" pitchFamily="34" charset="0"/>
                        </a:rPr>
                        <a:t>Vorlage angemessener Prüfungsplanung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solidFill>
                      <a:schemeClr val="bg1">
                        <a:lumMod val="95000"/>
                      </a:schemeClr>
                    </a:solidFill>
                  </a:tcPr>
                </a:tc>
                <a:tc>
                  <a:txBody>
                    <a:bodyPr/>
                    <a:lstStyle/>
                    <a:p>
                      <a:pPr algn="l"/>
                      <a:r>
                        <a:rPr lang="de-DE" sz="1600" dirty="0">
                          <a:latin typeface="Century Gothic" panose="020B0502020202020204" pitchFamily="34" charset="0"/>
                        </a:rPr>
                        <a:t>Vorlage eines angemessen dokumentierten </a:t>
                      </a:r>
                      <a:r>
                        <a:rPr lang="de-DE" sz="1600" b="1" dirty="0">
                          <a:latin typeface="Century Gothic" panose="020B0502020202020204" pitchFamily="34" charset="0"/>
                        </a:rPr>
                        <a:t>Prüfungsplans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solidFill>
                      <a:schemeClr val="bg1">
                        <a:lumMod val="95000"/>
                      </a:schemeClr>
                    </a:solidFill>
                  </a:tcPr>
                </a:tc>
                <a:extLst>
                  <a:ext uri="{0D108BD9-81ED-4DB2-BD59-A6C34878D82A}">
                    <a16:rowId xmlns:a16="http://schemas.microsoft.com/office/drawing/2014/main" val="1506255128"/>
                  </a:ext>
                </a:extLst>
              </a:tr>
              <a:tr h="370840">
                <a:tc>
                  <a:txBody>
                    <a:bodyPr/>
                    <a:lstStyle/>
                    <a:p>
                      <a:pPr algn="l"/>
                      <a:r>
                        <a:rPr lang="de-DE" sz="1600" dirty="0">
                          <a:latin typeface="Century Gothic" panose="020B0502020202020204" pitchFamily="34" charset="0"/>
                        </a:rPr>
                        <a:t>Vereinbarung der Bedingungen des Prüfungsauftrages mit den für die Überwachung verantwortlichen Personen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l"/>
                      <a:r>
                        <a:rPr lang="de-DE" sz="1600" dirty="0">
                          <a:latin typeface="Century Gothic" panose="020B0502020202020204" pitchFamily="34" charset="0"/>
                        </a:rPr>
                        <a:t>Vorliegen eines unterschriebenen </a:t>
                      </a:r>
                      <a:r>
                        <a:rPr lang="de-DE" sz="1600" b="1" dirty="0">
                          <a:latin typeface="Century Gothic" panose="020B0502020202020204" pitchFamily="34" charset="0"/>
                        </a:rPr>
                        <a:t>Auftragsbestätigungsschreibens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376642172"/>
                  </a:ext>
                </a:extLst>
              </a:tr>
              <a:tr h="456087">
                <a:tc>
                  <a:txBody>
                    <a:bodyPr/>
                    <a:lstStyle/>
                    <a:p>
                      <a:pPr algn="l"/>
                      <a:r>
                        <a:rPr lang="de-DE" sz="1600" dirty="0">
                          <a:latin typeface="Century Gothic" panose="020B0502020202020204" pitchFamily="34" charset="0"/>
                        </a:rPr>
                        <a:t>Nachweis der Einhaltung der Anforderungen zur Erteilung eines eingeschränkten Prüfungsurteils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l"/>
                      <a:r>
                        <a:rPr lang="de-DE" sz="1600" b="1" dirty="0">
                          <a:latin typeface="Century Gothic" panose="020B0502020202020204" pitchFamily="34" charset="0"/>
                        </a:rPr>
                        <a:t>Eingeschränktes</a:t>
                      </a:r>
                      <a:r>
                        <a:rPr lang="de-DE" sz="1600" dirty="0">
                          <a:latin typeface="Century Gothic" panose="020B0502020202020204" pitchFamily="34" charset="0"/>
                        </a:rPr>
                        <a:t> </a:t>
                      </a:r>
                      <a:r>
                        <a:rPr lang="de-DE" sz="1600" b="1" dirty="0">
                          <a:latin typeface="Century Gothic" panose="020B0502020202020204" pitchFamily="34" charset="0"/>
                        </a:rPr>
                        <a:t>Prüfungsurteil</a:t>
                      </a:r>
                      <a:r>
                        <a:rPr lang="de-DE" sz="1600" dirty="0">
                          <a:latin typeface="Century Gothic" panose="020B0502020202020204" pitchFamily="34" charset="0"/>
                        </a:rPr>
                        <a:t> zum Abschluss im Vermerk des Abschlussprüfers enthalten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397350363"/>
                  </a:ext>
                </a:extLst>
              </a:tr>
              <a:tr h="370840">
                <a:tc>
                  <a:txBody>
                    <a:bodyPr/>
                    <a:lstStyle/>
                    <a:p>
                      <a:pPr algn="l"/>
                      <a:r>
                        <a:rPr lang="de-DE" sz="1600" dirty="0">
                          <a:latin typeface="Century Gothic" panose="020B0502020202020204" pitchFamily="34" charset="0"/>
                        </a:rPr>
                        <a:t>Einhaltung der kritischen Grundhaltung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l"/>
                      <a:r>
                        <a:rPr lang="de-DE" sz="1600" dirty="0">
                          <a:latin typeface="Century Gothic" panose="020B0502020202020204" pitchFamily="34" charset="0"/>
                        </a:rPr>
                        <a:t>z. B. </a:t>
                      </a:r>
                      <a:r>
                        <a:rPr lang="de-DE" sz="1600" b="1" dirty="0">
                          <a:latin typeface="Century Gothic" panose="020B0502020202020204" pitchFamily="34" charset="0"/>
                        </a:rPr>
                        <a:t>Prüfungshandlungen</a:t>
                      </a:r>
                      <a:r>
                        <a:rPr lang="de-DE" sz="1600" dirty="0">
                          <a:latin typeface="Century Gothic" panose="020B0502020202020204" pitchFamily="34" charset="0"/>
                        </a:rPr>
                        <a:t> zur Untermauerung der Antworten des Managements auf Befragungen des Prüfungsteams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338212548"/>
                  </a:ext>
                </a:extLst>
              </a:tr>
              <a:tr h="370840">
                <a:tc>
                  <a:txBody>
                    <a:bodyPr/>
                    <a:lstStyle/>
                    <a:p>
                      <a:r>
                        <a:rPr lang="de-DE" sz="1600" dirty="0">
                          <a:latin typeface="Century Gothic" panose="020B0502020202020204" pitchFamily="34" charset="0"/>
                        </a:rPr>
                        <a:t>Pflicht zur Anleitung, Überwachung und Durchführung der Prüfung in Übereinstimmung mit den GoA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de-DE" sz="1600" dirty="0">
                          <a:latin typeface="Century Gothic" panose="020B0502020202020204" pitchFamily="34" charset="0"/>
                        </a:rPr>
                        <a:t>z. B. </a:t>
                      </a:r>
                      <a:r>
                        <a:rPr lang="de-DE" sz="1600" b="1" dirty="0">
                          <a:latin typeface="Century Gothic" panose="020B0502020202020204" pitchFamily="34" charset="0"/>
                        </a:rPr>
                        <a:t>Einbindung</a:t>
                      </a:r>
                      <a:r>
                        <a:rPr lang="de-DE" sz="1600" dirty="0">
                          <a:latin typeface="Century Gothic" panose="020B0502020202020204" pitchFamily="34" charset="0"/>
                        </a:rPr>
                        <a:t> des für den Auftrag Verantwortlichen in </a:t>
                      </a:r>
                      <a:r>
                        <a:rPr lang="de-DE" sz="1600">
                          <a:latin typeface="Century Gothic" panose="020B0502020202020204" pitchFamily="34" charset="0"/>
                        </a:rPr>
                        <a:t>bestimmte Prüfungsgebiete</a:t>
                      </a:r>
                      <a:br>
                        <a:rPr lang="de-DE" sz="1600">
                          <a:latin typeface="Century Gothic" panose="020B0502020202020204" pitchFamily="34" charset="0"/>
                        </a:rPr>
                      </a:br>
                      <a:r>
                        <a:rPr lang="de-DE" sz="1600">
                          <a:latin typeface="Century Gothic" panose="020B0502020202020204" pitchFamily="34" charset="0"/>
                        </a:rPr>
                        <a:t>(</a:t>
                      </a:r>
                      <a:r>
                        <a:rPr lang="de-DE" sz="1600" dirty="0">
                          <a:latin typeface="Century Gothic" panose="020B0502020202020204" pitchFamily="34" charset="0"/>
                        </a:rPr>
                        <a:t>z. B. Teilnahme an Diskussionen im Team)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68574542"/>
                  </a:ext>
                </a:extLst>
              </a:tr>
            </a:tbl>
          </a:graphicData>
        </a:graphic>
      </p:graphicFrame>
    </p:spTree>
    <p:extLst>
      <p:ext uri="{BB962C8B-B14F-4D97-AF65-F5344CB8AC3E}">
        <p14:creationId xmlns:p14="http://schemas.microsoft.com/office/powerpoint/2010/main" val="617376439"/>
      </p:ext>
    </p:extLst>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a:extLst>
              <a:ext uri="{FF2B5EF4-FFF2-40B4-BE49-F238E27FC236}">
                <a16:creationId xmlns:a16="http://schemas.microsoft.com/office/drawing/2014/main" id="{FAAC49C0-ACC4-411E-BD9E-0588FD37C9B6}"/>
              </a:ext>
            </a:extLst>
          </p:cNvPr>
          <p:cNvSpPr txBox="1"/>
          <p:nvPr/>
        </p:nvSpPr>
        <p:spPr>
          <a:xfrm>
            <a:off x="1115646" y="1158918"/>
            <a:ext cx="10740994" cy="1569660"/>
          </a:xfrm>
          <a:prstGeom prst="rect">
            <a:avLst/>
          </a:prstGeom>
          <a:noFill/>
        </p:spPr>
        <p:txBody>
          <a:bodyPr vert="horz" wrap="square">
            <a:spAutoFit/>
          </a:bodyPr>
          <a:lstStyle/>
          <a:p>
            <a:r>
              <a:rPr lang="de-DE" sz="1600" dirty="0">
                <a:latin typeface="Century Gothic" panose="020B0502020202020204" pitchFamily="34" charset="0"/>
              </a:rPr>
              <a:t>Zur Art, zeitlichen Einteilung und dem Umfang der durchgeführten Prüfungshandlungen hat der Abschlussprüfer folgendes zu </a:t>
            </a:r>
            <a:r>
              <a:rPr lang="de-DE" sz="1600" b="1" dirty="0">
                <a:latin typeface="Century Gothic" panose="020B0502020202020204" pitchFamily="34" charset="0"/>
              </a:rPr>
              <a:t>dokumentieren</a:t>
            </a:r>
            <a:r>
              <a:rPr lang="de-DE" sz="1600" dirty="0">
                <a:latin typeface="Century Gothic" panose="020B0502020202020204" pitchFamily="34" charset="0"/>
              </a:rPr>
              <a:t>:</a:t>
            </a:r>
          </a:p>
          <a:p>
            <a:pPr marL="342900" lvl="0" indent="-342900">
              <a:buFont typeface="+mj-lt"/>
              <a:buAutoNum type="arabicPeriod"/>
            </a:pPr>
            <a:r>
              <a:rPr lang="de-DE" sz="1600" dirty="0">
                <a:latin typeface="Century Gothic" panose="020B0502020202020204" pitchFamily="34" charset="0"/>
              </a:rPr>
              <a:t> </a:t>
            </a:r>
            <a:r>
              <a:rPr lang="de-DE" sz="1600" b="1" dirty="0">
                <a:latin typeface="Century Gothic" panose="020B0502020202020204" pitchFamily="34" charset="0"/>
              </a:rPr>
              <a:t>Kennzeichnende Merkmale</a:t>
            </a:r>
            <a:r>
              <a:rPr lang="de-DE" sz="1600" dirty="0">
                <a:latin typeface="Century Gothic" panose="020B0502020202020204" pitchFamily="34" charset="0"/>
              </a:rPr>
              <a:t> der geprüften Elemente</a:t>
            </a:r>
          </a:p>
          <a:p>
            <a:pPr marL="342900" lvl="0" indent="-342900">
              <a:buFont typeface="+mj-lt"/>
              <a:buAutoNum type="arabicPeriod"/>
            </a:pPr>
            <a:r>
              <a:rPr lang="de-DE" sz="1600" dirty="0">
                <a:latin typeface="Century Gothic" panose="020B0502020202020204" pitchFamily="34" charset="0"/>
              </a:rPr>
              <a:t> </a:t>
            </a:r>
            <a:r>
              <a:rPr lang="de-DE" sz="1600" b="1" dirty="0">
                <a:latin typeface="Century Gothic" panose="020B0502020202020204" pitchFamily="34" charset="0"/>
              </a:rPr>
              <a:t>Wer</a:t>
            </a:r>
            <a:r>
              <a:rPr lang="de-DE" sz="1600" dirty="0">
                <a:latin typeface="Century Gothic" panose="020B0502020202020204" pitchFamily="34" charset="0"/>
              </a:rPr>
              <a:t> hat geprüft und </a:t>
            </a:r>
            <a:r>
              <a:rPr lang="de-DE" sz="1600" b="1" dirty="0">
                <a:latin typeface="Century Gothic" panose="020B0502020202020204" pitchFamily="34" charset="0"/>
              </a:rPr>
              <a:t>wann</a:t>
            </a:r>
            <a:r>
              <a:rPr lang="de-DE" sz="1600" dirty="0">
                <a:latin typeface="Century Gothic" panose="020B0502020202020204" pitchFamily="34" charset="0"/>
              </a:rPr>
              <a:t> war er fertig?</a:t>
            </a:r>
          </a:p>
          <a:p>
            <a:pPr marL="342900" lvl="0" indent="-342900">
              <a:buFont typeface="+mj-lt"/>
              <a:buAutoNum type="arabicPeriod"/>
            </a:pPr>
            <a:r>
              <a:rPr lang="de-DE" sz="1600" dirty="0">
                <a:latin typeface="Century Gothic" panose="020B0502020202020204" pitchFamily="34" charset="0"/>
              </a:rPr>
              <a:t> Wann, wie und von wem erfolgte die </a:t>
            </a:r>
            <a:r>
              <a:rPr lang="de-DE" sz="1600" b="1" dirty="0">
                <a:latin typeface="Century Gothic" panose="020B0502020202020204" pitchFamily="34" charset="0"/>
              </a:rPr>
              <a:t>Prüfungsdurchsicht</a:t>
            </a:r>
            <a:r>
              <a:rPr lang="de-DE" sz="1600" dirty="0">
                <a:latin typeface="Century Gothic" panose="020B0502020202020204" pitchFamily="34" charset="0"/>
              </a:rPr>
              <a:t>?</a:t>
            </a:r>
          </a:p>
          <a:p>
            <a:endParaRPr lang="de-DE" sz="1600" dirty="0">
              <a:latin typeface="Century Gothic" panose="020B0502020202020204" pitchFamily="34" charset="0"/>
            </a:endParaRPr>
          </a:p>
        </p:txBody>
      </p:sp>
      <p:sp>
        <p:nvSpPr>
          <p:cNvPr id="153604" name="Rectangle 2">
            <a:extLst>
              <a:ext uri="{FF2B5EF4-FFF2-40B4-BE49-F238E27FC236}">
                <a16:creationId xmlns:a16="http://schemas.microsoft.com/office/drawing/2014/main" id="{96B64861-1A24-4ACE-8D9B-759C315DBFC0}"/>
              </a:ext>
            </a:extLst>
          </p:cNvPr>
          <p:cNvSpPr txBox="1">
            <a:spLocks/>
          </p:cNvSpPr>
          <p:nvPr/>
        </p:nvSpPr>
        <p:spPr bwMode="auto">
          <a:xfrm>
            <a:off x="925513" y="818617"/>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2.2.8 Dokumentation der durchgeführten Prüfungshandlungen</a:t>
            </a:r>
            <a:endParaRPr lang="de-DE" altLang="de-DE" sz="1800" b="1" dirty="0">
              <a:solidFill>
                <a:srgbClr val="00B0F0"/>
              </a:solidFill>
              <a:latin typeface="Century Gothic" panose="020B0502020202020204" pitchFamily="34" charset="0"/>
            </a:endParaRPr>
          </a:p>
        </p:txBody>
      </p:sp>
      <p:sp>
        <p:nvSpPr>
          <p:cNvPr id="7" name="Textfeld 4">
            <a:extLst>
              <a:ext uri="{FF2B5EF4-FFF2-40B4-BE49-F238E27FC236}">
                <a16:creationId xmlns:a16="http://schemas.microsoft.com/office/drawing/2014/main" id="{57C734B7-07E0-4110-A168-0EC409A919C1}"/>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graphicFrame>
        <p:nvGraphicFramePr>
          <p:cNvPr id="8" name="Tabelle 7">
            <a:extLst>
              <a:ext uri="{FF2B5EF4-FFF2-40B4-BE49-F238E27FC236}">
                <a16:creationId xmlns:a16="http://schemas.microsoft.com/office/drawing/2014/main" id="{F499631D-BB30-4FBF-84F9-373353509B3B}"/>
              </a:ext>
            </a:extLst>
          </p:cNvPr>
          <p:cNvGraphicFramePr>
            <a:graphicFrameLocks noGrp="1"/>
          </p:cNvGraphicFramePr>
          <p:nvPr>
            <p:extLst>
              <p:ext uri="{D42A27DB-BD31-4B8C-83A1-F6EECF244321}">
                <p14:modId xmlns:p14="http://schemas.microsoft.com/office/powerpoint/2010/main" val="2348193337"/>
              </p:ext>
            </p:extLst>
          </p:nvPr>
        </p:nvGraphicFramePr>
        <p:xfrm>
          <a:off x="1070298" y="2575198"/>
          <a:ext cx="9878290" cy="3734122"/>
        </p:xfrm>
        <a:graphic>
          <a:graphicData uri="http://schemas.openxmlformats.org/drawingml/2006/table">
            <a:tbl>
              <a:tblPr firstRow="1" bandRow="1">
                <a:tableStyleId>{5C22544A-7EE6-4342-B048-85BDC9FD1C3A}</a:tableStyleId>
              </a:tblPr>
              <a:tblGrid>
                <a:gridCol w="3114417">
                  <a:extLst>
                    <a:ext uri="{9D8B030D-6E8A-4147-A177-3AD203B41FA5}">
                      <a16:colId xmlns:a16="http://schemas.microsoft.com/office/drawing/2014/main" val="4136126181"/>
                    </a:ext>
                  </a:extLst>
                </a:gridCol>
                <a:gridCol w="6763873">
                  <a:extLst>
                    <a:ext uri="{9D8B030D-6E8A-4147-A177-3AD203B41FA5}">
                      <a16:colId xmlns:a16="http://schemas.microsoft.com/office/drawing/2014/main" val="3615747829"/>
                    </a:ext>
                  </a:extLst>
                </a:gridCol>
              </a:tblGrid>
              <a:tr h="404021">
                <a:tc>
                  <a:txBody>
                    <a:bodyPr/>
                    <a:lstStyle/>
                    <a:p>
                      <a:r>
                        <a:rPr lang="de-DE" sz="1400" dirty="0">
                          <a:latin typeface="Century Gothic" panose="020B0502020202020204" pitchFamily="34" charset="0"/>
                        </a:rPr>
                        <a:t>Prüfungsgegenstand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F0"/>
                    </a:solidFill>
                  </a:tcPr>
                </a:tc>
                <a:tc>
                  <a:txBody>
                    <a:bodyPr/>
                    <a:lstStyle/>
                    <a:p>
                      <a:r>
                        <a:rPr lang="de-DE" sz="1400" dirty="0">
                          <a:latin typeface="Century Gothic" panose="020B0502020202020204" pitchFamily="34" charset="0"/>
                        </a:rPr>
                        <a:t>Merkmale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F0"/>
                    </a:solidFill>
                  </a:tcPr>
                </a:tc>
                <a:extLst>
                  <a:ext uri="{0D108BD9-81ED-4DB2-BD59-A6C34878D82A}">
                    <a16:rowId xmlns:a16="http://schemas.microsoft.com/office/drawing/2014/main" val="2778509180"/>
                  </a:ext>
                </a:extLst>
              </a:tr>
              <a:tr h="404021">
                <a:tc>
                  <a:txBody>
                    <a:bodyPr/>
                    <a:lstStyle/>
                    <a:p>
                      <a:r>
                        <a:rPr lang="de-DE" sz="1400" b="1" dirty="0">
                          <a:latin typeface="Century Gothic" panose="020B0502020202020204" pitchFamily="34" charset="0"/>
                        </a:rPr>
                        <a:t>Bestellungen</a:t>
                      </a:r>
                      <a:r>
                        <a:rPr lang="de-DE" sz="1400" dirty="0">
                          <a:latin typeface="Century Gothic" panose="020B0502020202020204" pitchFamily="34" charset="0"/>
                        </a:rPr>
                        <a:t> des Unternehmens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r>
                        <a:rPr lang="de-DE" sz="1400" dirty="0">
                          <a:latin typeface="Century Gothic" panose="020B0502020202020204" pitchFamily="34" charset="0"/>
                        </a:rPr>
                        <a:t>Bestelldatum oder Bestellnummer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819946027"/>
                  </a:ext>
                </a:extLst>
              </a:tr>
              <a:tr h="404021">
                <a:tc>
                  <a:txBody>
                    <a:bodyPr/>
                    <a:lstStyle/>
                    <a:p>
                      <a:r>
                        <a:rPr lang="de-DE" sz="1400" dirty="0">
                          <a:latin typeface="Century Gothic" panose="020B0502020202020204" pitchFamily="34" charset="0"/>
                        </a:rPr>
                        <a:t>Prüfung aller einen bestimmten Betrag übersteigenden </a:t>
                      </a:r>
                      <a:r>
                        <a:rPr lang="de-DE" sz="1400" b="1" dirty="0">
                          <a:latin typeface="Century Gothic" panose="020B0502020202020204" pitchFamily="34" charset="0"/>
                        </a:rPr>
                        <a:t>Elemente einer Grundgesamtheit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r>
                        <a:rPr lang="de-DE" sz="1400" dirty="0">
                          <a:latin typeface="Century Gothic" panose="020B0502020202020204" pitchFamily="34" charset="0"/>
                        </a:rPr>
                        <a:t>Definition Grundgesamtheit</a:t>
                      </a:r>
                    </a:p>
                    <a:p>
                      <a:r>
                        <a:rPr lang="de-DE" sz="1400" dirty="0">
                          <a:latin typeface="Century Gothic" panose="020B0502020202020204" pitchFamily="34" charset="0"/>
                        </a:rPr>
                        <a:t>Art und Umfang der Prüfungshandlungen</a:t>
                      </a:r>
                    </a:p>
                    <a:p>
                      <a:r>
                        <a:rPr lang="de-DE" sz="1400" dirty="0">
                          <a:latin typeface="Century Gothic" panose="020B0502020202020204" pitchFamily="34" charset="0"/>
                        </a:rPr>
                        <a:t>(Bsp.: Alle einen bestimmten Betrag übersteigenden Journalbuchungen aus dem Buchungsjournal Jahr </a:t>
                      </a:r>
                      <a:r>
                        <a:rPr lang="de-DE" sz="1400" dirty="0" err="1">
                          <a:latin typeface="Century Gothic" panose="020B0502020202020204" pitchFamily="34" charset="0"/>
                        </a:rPr>
                        <a:t>xy</a:t>
                      </a:r>
                      <a:r>
                        <a:rPr lang="de-DE" sz="1400" dirty="0">
                          <a:latin typeface="Century Gothic" panose="020B050202020202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3820004491"/>
                  </a:ext>
                </a:extLst>
              </a:tr>
              <a:tr h="404021">
                <a:tc>
                  <a:txBody>
                    <a:bodyPr/>
                    <a:lstStyle/>
                    <a:p>
                      <a:r>
                        <a:rPr lang="de-DE" sz="1400" dirty="0">
                          <a:latin typeface="Century Gothic" panose="020B0502020202020204" pitchFamily="34" charset="0"/>
                        </a:rPr>
                        <a:t>Systematische </a:t>
                      </a:r>
                      <a:r>
                        <a:rPr lang="de-DE" sz="1400" b="1" dirty="0">
                          <a:latin typeface="Century Gothic" panose="020B0502020202020204" pitchFamily="34" charset="0"/>
                        </a:rPr>
                        <a:t>Stichprobenprüfung</a:t>
                      </a:r>
                      <a:r>
                        <a:rPr lang="de-DE" sz="1400" dirty="0">
                          <a:latin typeface="Century Gothic" panose="020B0502020202020204" pitchFamily="34" charset="0"/>
                        </a:rPr>
                        <a:t> aus einer Grundgesamtheit von Dokumenten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r>
                        <a:rPr lang="de-DE" sz="1400" dirty="0">
                          <a:latin typeface="Century Gothic" panose="020B0502020202020204" pitchFamily="34" charset="0"/>
                        </a:rPr>
                        <a:t>Herkunft ausgewählter Dokumente (z. B. Ausgangsbuch Lieferscheine), </a:t>
                      </a:r>
                      <a:br>
                        <a:rPr lang="de-DE" sz="1400" dirty="0">
                          <a:latin typeface="Century Gothic" panose="020B0502020202020204" pitchFamily="34" charset="0"/>
                        </a:rPr>
                      </a:br>
                      <a:r>
                        <a:rPr lang="de-DE" sz="1400" dirty="0">
                          <a:latin typeface="Century Gothic" panose="020B0502020202020204" pitchFamily="34" charset="0"/>
                        </a:rPr>
                        <a:t>Startpunkt (z. B. Lieferscheine ab Nr. 12345) Stichprobenintervall (vom 1. April bis 30. September)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674401125"/>
                  </a:ext>
                </a:extLst>
              </a:tr>
              <a:tr h="404021">
                <a:tc>
                  <a:txBody>
                    <a:bodyPr/>
                    <a:lstStyle/>
                    <a:p>
                      <a:r>
                        <a:rPr lang="de-DE" sz="1400" b="1" dirty="0">
                          <a:latin typeface="Century Gothic" panose="020B0502020202020204" pitchFamily="34" charset="0"/>
                        </a:rPr>
                        <a:t>Befragung</a:t>
                      </a:r>
                      <a:r>
                        <a:rPr lang="de-DE" sz="1400" dirty="0">
                          <a:latin typeface="Century Gothic" panose="020B0502020202020204" pitchFamily="34" charset="0"/>
                        </a:rPr>
                        <a:t> bestimmter Mitarbeiter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r>
                        <a:rPr lang="de-DE" sz="1400" dirty="0">
                          <a:latin typeface="Century Gothic" panose="020B0502020202020204" pitchFamily="34" charset="0"/>
                        </a:rPr>
                        <a:t>Namen und Positionen der Mitarbeiter</a:t>
                      </a:r>
                    </a:p>
                    <a:p>
                      <a:r>
                        <a:rPr lang="de-DE" sz="1400" dirty="0">
                          <a:latin typeface="Century Gothic" panose="020B0502020202020204" pitchFamily="34" charset="0"/>
                        </a:rPr>
                        <a:t>Ort und Datum der Befragung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471496887"/>
                  </a:ext>
                </a:extLst>
              </a:tr>
              <a:tr h="404021">
                <a:tc>
                  <a:txBody>
                    <a:bodyPr/>
                    <a:lstStyle/>
                    <a:p>
                      <a:r>
                        <a:rPr lang="de-DE" sz="1400" b="1" dirty="0">
                          <a:latin typeface="Century Gothic" panose="020B0502020202020204" pitchFamily="34" charset="0"/>
                        </a:rPr>
                        <a:t>Beobachtung</a:t>
                      </a:r>
                      <a:r>
                        <a:rPr lang="de-DE" sz="1400" dirty="0">
                          <a:latin typeface="Century Gothic" panose="020B0502020202020204" pitchFamily="34" charset="0"/>
                        </a:rPr>
                        <a:t> bestimmter Prozesse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de-DE" sz="1400" dirty="0">
                          <a:latin typeface="Century Gothic" panose="020B0502020202020204" pitchFamily="34" charset="0"/>
                        </a:rPr>
                        <a:t>Name und Position der verantwortlichen Mitarbeiter</a:t>
                      </a:r>
                    </a:p>
                    <a:p>
                      <a:r>
                        <a:rPr lang="de-DE" sz="1400" dirty="0">
                          <a:latin typeface="Century Gothic" panose="020B0502020202020204" pitchFamily="34" charset="0"/>
                        </a:rPr>
                        <a:t>Ort und Datum der Beobachtung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04373889"/>
                  </a:ext>
                </a:extLst>
              </a:tr>
            </a:tbl>
          </a:graphicData>
        </a:graphic>
      </p:graphicFrame>
    </p:spTree>
    <p:extLst>
      <p:ext uri="{BB962C8B-B14F-4D97-AF65-F5344CB8AC3E}">
        <p14:creationId xmlns:p14="http://schemas.microsoft.com/office/powerpoint/2010/main" val="2597395513"/>
      </p:ext>
    </p:extLst>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Text Box 4">
            <a:extLst>
              <a:ext uri="{FF2B5EF4-FFF2-40B4-BE49-F238E27FC236}">
                <a16:creationId xmlns:a16="http://schemas.microsoft.com/office/drawing/2014/main" id="{13233B31-EDC3-4685-868D-0786E96E9488}"/>
              </a:ext>
            </a:extLst>
          </p:cNvPr>
          <p:cNvSpPr txBox="1">
            <a:spLocks noChangeArrowheads="1"/>
          </p:cNvSpPr>
          <p:nvPr/>
        </p:nvSpPr>
        <p:spPr bwMode="auto">
          <a:xfrm>
            <a:off x="6816725" y="5634038"/>
            <a:ext cx="256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r" eaLnBrk="1" hangingPunct="1">
              <a:lnSpc>
                <a:spcPct val="100000"/>
              </a:lnSpc>
              <a:spcBef>
                <a:spcPct val="0"/>
              </a:spcBef>
              <a:buFontTx/>
              <a:buNone/>
            </a:pPr>
            <a:endParaRPr lang="de-DE" altLang="de-DE" sz="1600"/>
          </a:p>
        </p:txBody>
      </p:sp>
      <p:sp>
        <p:nvSpPr>
          <p:cNvPr id="180228" name="Text Box 5">
            <a:extLst>
              <a:ext uri="{FF2B5EF4-FFF2-40B4-BE49-F238E27FC236}">
                <a16:creationId xmlns:a16="http://schemas.microsoft.com/office/drawing/2014/main" id="{2A1321B7-AB51-4A1B-8AD8-1E4AAEE0F070}"/>
              </a:ext>
            </a:extLst>
          </p:cNvPr>
          <p:cNvSpPr txBox="1">
            <a:spLocks noChangeArrowheads="1"/>
          </p:cNvSpPr>
          <p:nvPr/>
        </p:nvSpPr>
        <p:spPr bwMode="auto">
          <a:xfrm>
            <a:off x="5124450" y="3040063"/>
            <a:ext cx="4854575" cy="113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buFontTx/>
              <a:buNone/>
            </a:pPr>
            <a:r>
              <a:rPr lang="de-DE" altLang="de-DE" sz="1600">
                <a:latin typeface="Century Gothic" panose="020B0502020202020204" pitchFamily="34" charset="0"/>
              </a:rPr>
              <a:t>Systematische Sammlung von Unterlagen</a:t>
            </a:r>
          </a:p>
          <a:p>
            <a:pPr eaLnBrk="1" hangingPunct="1">
              <a:lnSpc>
                <a:spcPct val="100000"/>
              </a:lnSpc>
              <a:spcBef>
                <a:spcPts val="600"/>
              </a:spcBef>
              <a:spcAft>
                <a:spcPts val="600"/>
              </a:spcAft>
              <a:buFontTx/>
              <a:buNone/>
            </a:pPr>
            <a:r>
              <a:rPr lang="de-DE" altLang="de-DE" sz="1600">
                <a:latin typeface="Century Gothic" panose="020B0502020202020204" pitchFamily="34" charset="0"/>
              </a:rPr>
              <a:t> + </a:t>
            </a:r>
          </a:p>
          <a:p>
            <a:pPr eaLnBrk="1" hangingPunct="1">
              <a:lnSpc>
                <a:spcPct val="100000"/>
              </a:lnSpc>
              <a:spcBef>
                <a:spcPts val="600"/>
              </a:spcBef>
              <a:spcAft>
                <a:spcPts val="600"/>
              </a:spcAft>
              <a:buFontTx/>
              <a:buNone/>
            </a:pPr>
            <a:r>
              <a:rPr lang="de-DE" altLang="de-DE" sz="1600">
                <a:latin typeface="Century Gothic" panose="020B0502020202020204" pitchFamily="34" charset="0"/>
              </a:rPr>
              <a:t>Bedeutung für mehrere Jahre </a:t>
            </a:r>
          </a:p>
        </p:txBody>
      </p:sp>
      <p:sp>
        <p:nvSpPr>
          <p:cNvPr id="180229" name="AutoShape 6">
            <a:extLst>
              <a:ext uri="{FF2B5EF4-FFF2-40B4-BE49-F238E27FC236}">
                <a16:creationId xmlns:a16="http://schemas.microsoft.com/office/drawing/2014/main" id="{778A2829-FB82-4381-8B3B-910C5A559A3A}"/>
              </a:ext>
            </a:extLst>
          </p:cNvPr>
          <p:cNvSpPr>
            <a:spLocks/>
          </p:cNvSpPr>
          <p:nvPr/>
        </p:nvSpPr>
        <p:spPr bwMode="auto">
          <a:xfrm>
            <a:off x="4511675" y="2924175"/>
            <a:ext cx="180975" cy="1349375"/>
          </a:xfrm>
          <a:prstGeom prst="leftBrace">
            <a:avLst>
              <a:gd name="adj1" fmla="val 62135"/>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180230" name="Line 7">
            <a:extLst>
              <a:ext uri="{FF2B5EF4-FFF2-40B4-BE49-F238E27FC236}">
                <a16:creationId xmlns:a16="http://schemas.microsoft.com/office/drawing/2014/main" id="{F63217DE-5FAA-4E1F-A9A5-20EDC510D41E}"/>
              </a:ext>
            </a:extLst>
          </p:cNvPr>
          <p:cNvSpPr>
            <a:spLocks noChangeShapeType="1"/>
          </p:cNvSpPr>
          <p:nvPr/>
        </p:nvSpPr>
        <p:spPr bwMode="auto">
          <a:xfrm flipH="1">
            <a:off x="1774825" y="3860800"/>
            <a:ext cx="0" cy="78263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3" name="Rectangle 2">
            <a:extLst>
              <a:ext uri="{FF2B5EF4-FFF2-40B4-BE49-F238E27FC236}">
                <a16:creationId xmlns:a16="http://schemas.microsoft.com/office/drawing/2014/main" id="{7E6AA1A4-DBE4-4881-A9FB-8DB19F814BE6}"/>
              </a:ext>
            </a:extLst>
          </p:cNvPr>
          <p:cNvSpPr txBox="1">
            <a:spLocks/>
          </p:cNvSpPr>
          <p:nvPr/>
        </p:nvSpPr>
        <p:spPr bwMode="auto">
          <a:xfrm>
            <a:off x="1036638" y="1497013"/>
            <a:ext cx="79263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69875" defTabSz="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indent="0">
              <a:defRPr/>
            </a:pPr>
            <a:endParaRPr lang="de-DE" altLang="de-DE" sz="1600" b="1" dirty="0">
              <a:solidFill>
                <a:srgbClr val="00B0F0"/>
              </a:solidFill>
              <a:latin typeface="Century Gothic" pitchFamily="34" charset="0"/>
              <a:cs typeface="+mn-cs"/>
            </a:endParaRPr>
          </a:p>
        </p:txBody>
      </p:sp>
      <p:sp>
        <p:nvSpPr>
          <p:cNvPr id="180233" name="Rectangle 2">
            <a:extLst>
              <a:ext uri="{FF2B5EF4-FFF2-40B4-BE49-F238E27FC236}">
                <a16:creationId xmlns:a16="http://schemas.microsoft.com/office/drawing/2014/main" id="{D6705837-4A28-4C14-B209-C80AE34E2124}"/>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2.2.9 Dauerarbeitspapiere vs. Jahresarbeitspapiere</a:t>
            </a:r>
            <a:endParaRPr lang="de-DE" altLang="de-DE" sz="1800" b="1" dirty="0">
              <a:solidFill>
                <a:srgbClr val="00B0F0"/>
              </a:solidFill>
              <a:latin typeface="Century Gothic" panose="020B0502020202020204" pitchFamily="34" charset="0"/>
            </a:endParaRPr>
          </a:p>
        </p:txBody>
      </p:sp>
      <p:sp>
        <p:nvSpPr>
          <p:cNvPr id="12" name="Textfeld 4">
            <a:extLst>
              <a:ext uri="{FF2B5EF4-FFF2-40B4-BE49-F238E27FC236}">
                <a16:creationId xmlns:a16="http://schemas.microsoft.com/office/drawing/2014/main" id="{C9507952-D4D1-4250-BA86-0D5892AF3E4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14" name="Rectangle 3">
            <a:extLst>
              <a:ext uri="{FF2B5EF4-FFF2-40B4-BE49-F238E27FC236}">
                <a16:creationId xmlns:a16="http://schemas.microsoft.com/office/drawing/2014/main" id="{987FE0BF-804E-4B89-AF5C-9E239D3AE7F3}"/>
              </a:ext>
            </a:extLst>
          </p:cNvPr>
          <p:cNvSpPr txBox="1">
            <a:spLocks/>
          </p:cNvSpPr>
          <p:nvPr/>
        </p:nvSpPr>
        <p:spPr bwMode="auto">
          <a:xfrm>
            <a:off x="1036638" y="1858963"/>
            <a:ext cx="10814050" cy="392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9875" lvl="1" indent="-269875">
              <a:lnSpc>
                <a:spcPct val="100000"/>
              </a:lnSpc>
              <a:spcBef>
                <a:spcPts val="600"/>
              </a:spcBef>
              <a:spcAft>
                <a:spcPts val="600"/>
              </a:spcAft>
              <a:buFont typeface="Arial" panose="020B0604020202020204" pitchFamily="34" charset="0"/>
              <a:buChar char="•"/>
              <a:defRPr/>
            </a:pPr>
            <a:r>
              <a:rPr lang="de-DE" altLang="de-DE" sz="1600">
                <a:latin typeface="Century Gothic" panose="020B0502020202020204" pitchFamily="34" charset="0"/>
              </a:rPr>
              <a:t>Dauerarbeitspapiere versus Jahresarbeitspapiere </a:t>
            </a:r>
            <a:br>
              <a:rPr lang="de-DE" altLang="de-DE" sz="1600">
                <a:latin typeface="Century Gothic" panose="020B0502020202020204" pitchFamily="34" charset="0"/>
              </a:rPr>
            </a:br>
            <a:endParaRPr lang="de-DE" altLang="de-DE" sz="1600">
              <a:latin typeface="Century Gothic" panose="020B0502020202020204" pitchFamily="34" charset="0"/>
            </a:endParaRPr>
          </a:p>
          <a:p>
            <a:pPr marL="270000" lvl="2" indent="-270000">
              <a:lnSpc>
                <a:spcPct val="100000"/>
              </a:lnSpc>
              <a:spcBef>
                <a:spcPts val="600"/>
              </a:spcBef>
              <a:spcAft>
                <a:spcPts val="600"/>
              </a:spcAft>
              <a:buFont typeface="Symbol" panose="05050102010706020507" pitchFamily="18" charset="2"/>
              <a:buChar char="-"/>
              <a:defRPr/>
            </a:pPr>
            <a:r>
              <a:rPr lang="de-DE" altLang="de-DE" sz="1600">
                <a:latin typeface="Century Gothic" panose="020B0502020202020204" pitchFamily="34" charset="0"/>
              </a:rPr>
              <a:t>Abgrenzung </a:t>
            </a:r>
            <a:br>
              <a:rPr lang="de-DE" altLang="de-DE" sz="1600">
                <a:latin typeface="Century Gothic" panose="020B0502020202020204" pitchFamily="34" charset="0"/>
              </a:rPr>
            </a:br>
            <a:br>
              <a:rPr lang="de-DE" altLang="de-DE" sz="1600">
                <a:latin typeface="Century Gothic" panose="020B0502020202020204" pitchFamily="34" charset="0"/>
              </a:rPr>
            </a:br>
            <a:br>
              <a:rPr lang="de-DE" altLang="de-DE" sz="1600">
                <a:latin typeface="Century Gothic" panose="020B0502020202020204" pitchFamily="34" charset="0"/>
              </a:rPr>
            </a:br>
            <a:br>
              <a:rPr lang="de-DE" altLang="de-DE" sz="1600">
                <a:latin typeface="Century Gothic" panose="020B0502020202020204" pitchFamily="34" charset="0"/>
              </a:rPr>
            </a:br>
            <a:r>
              <a:rPr lang="de-DE" altLang="de-DE" sz="1600" b="1">
                <a:solidFill>
                  <a:srgbClr val="FF0000"/>
                </a:solidFill>
                <a:latin typeface="Century Gothic" panose="020B0502020202020204" pitchFamily="34" charset="0"/>
              </a:rPr>
              <a:t>Dauerarbeitspapiere</a:t>
            </a:r>
            <a:r>
              <a:rPr lang="de-DE" altLang="de-DE" sz="1600">
                <a:latin typeface="Century Gothic" panose="020B0502020202020204" pitchFamily="34" charset="0"/>
              </a:rPr>
              <a:t>  =  </a:t>
            </a:r>
          </a:p>
          <a:p>
            <a:pPr marL="270000" lvl="3" indent="0">
              <a:lnSpc>
                <a:spcPct val="100000"/>
              </a:lnSpc>
              <a:spcBef>
                <a:spcPts val="600"/>
              </a:spcBef>
              <a:spcAft>
                <a:spcPts val="600"/>
              </a:spcAft>
              <a:buFont typeface="Arial" panose="020B0604020202020204" pitchFamily="34" charset="0"/>
              <a:buNone/>
              <a:defRPr/>
            </a:pPr>
            <a:endParaRPr lang="de-DE" altLang="de-DE" sz="1600">
              <a:latin typeface="Century Gothic" panose="020B0502020202020204" pitchFamily="34" charset="0"/>
            </a:endParaRPr>
          </a:p>
          <a:p>
            <a:pPr marL="270000" lvl="3">
              <a:lnSpc>
                <a:spcPct val="100000"/>
              </a:lnSpc>
              <a:spcBef>
                <a:spcPts val="600"/>
              </a:spcBef>
              <a:spcAft>
                <a:spcPts val="600"/>
              </a:spcAft>
              <a:buFont typeface="Arial" panose="020B0604020202020204" pitchFamily="34" charset="0"/>
              <a:buNone/>
              <a:defRPr/>
            </a:pPr>
            <a:r>
              <a:rPr lang="de-DE" altLang="de-DE" sz="1600">
                <a:latin typeface="Century Gothic" panose="020B0502020202020204" pitchFamily="34" charset="0"/>
              </a:rPr>
              <a:t>	</a:t>
            </a:r>
            <a:br>
              <a:rPr lang="de-DE" altLang="de-DE" sz="1600">
                <a:latin typeface="Century Gothic" panose="020B0502020202020204" pitchFamily="34" charset="0"/>
              </a:rPr>
            </a:br>
            <a:br>
              <a:rPr lang="de-DE" altLang="de-DE" sz="1600">
                <a:latin typeface="Century Gothic" panose="020B0502020202020204" pitchFamily="34" charset="0"/>
              </a:rPr>
            </a:br>
            <a:r>
              <a:rPr lang="de-DE" altLang="de-DE" sz="1600" b="1">
                <a:latin typeface="Century Gothic" panose="020B0502020202020204" pitchFamily="34" charset="0"/>
              </a:rPr>
              <a:t>Ziel:</a:t>
            </a:r>
            <a:br>
              <a:rPr lang="de-DE" altLang="de-DE" sz="1600">
                <a:latin typeface="Century Gothic" panose="020B0502020202020204" pitchFamily="34" charset="0"/>
              </a:rPr>
            </a:br>
            <a:br>
              <a:rPr lang="de-DE" altLang="de-DE" sz="1600">
                <a:latin typeface="Century Gothic" panose="020B0502020202020204" pitchFamily="34" charset="0"/>
              </a:rPr>
            </a:br>
            <a:r>
              <a:rPr lang="de-DE" altLang="de-DE" sz="1600">
                <a:latin typeface="Century Gothic" panose="020B0502020202020204" pitchFamily="34" charset="0"/>
              </a:rPr>
              <a:t>Schnelle Informationen des Abschlussprüfers über wesentliche Grundlagen des zu prüfenden Unternehmens</a:t>
            </a:r>
            <a:endParaRPr lang="de-DE" altLang="de-DE" sz="1600" dirty="0">
              <a:latin typeface="Century Gothic" panose="020B0502020202020204" pitchFamily="34" charset="0"/>
            </a:endParaRPr>
          </a:p>
        </p:txBody>
      </p:sp>
      <p:sp>
        <p:nvSpPr>
          <p:cNvPr id="15" name="Rectangle 2">
            <a:extLst>
              <a:ext uri="{FF2B5EF4-FFF2-40B4-BE49-F238E27FC236}">
                <a16:creationId xmlns:a16="http://schemas.microsoft.com/office/drawing/2014/main" id="{45F2D808-2A2F-48C4-B388-FEA4BEFFAF07}"/>
              </a:ext>
            </a:extLst>
          </p:cNvPr>
          <p:cNvSpPr txBox="1">
            <a:spLocks/>
          </p:cNvSpPr>
          <p:nvPr/>
        </p:nvSpPr>
        <p:spPr bwMode="auto">
          <a:xfrm>
            <a:off x="1036638" y="1458913"/>
            <a:ext cx="79263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69875" defTabSz="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indent="0">
              <a:lnSpc>
                <a:spcPct val="100000"/>
              </a:lnSpc>
              <a:spcBef>
                <a:spcPts val="600"/>
              </a:spcBef>
              <a:spcAft>
                <a:spcPts val="600"/>
              </a:spcAft>
              <a:defRPr/>
            </a:pPr>
            <a:r>
              <a:rPr lang="de-DE" altLang="de-DE" sz="1600" b="1">
                <a:solidFill>
                  <a:srgbClr val="00B0F0"/>
                </a:solidFill>
                <a:latin typeface="Century Gothic" panose="020B0502020202020204" pitchFamily="34" charset="0"/>
              </a:rPr>
              <a:t>Form der Arbeitspapiere</a:t>
            </a:r>
            <a:endParaRPr lang="de-DE" altLang="de-DE" sz="1600" b="1" dirty="0">
              <a:solidFill>
                <a:srgbClr val="00B0F0"/>
              </a:solidFill>
              <a:latin typeface="Century Gothic" pitchFamily="34" charset="0"/>
              <a:cs typeface="+mn-cs"/>
            </a:endParaRPr>
          </a:p>
        </p:txBody>
      </p:sp>
    </p:spTree>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5" name="Text Box 4">
            <a:extLst>
              <a:ext uri="{FF2B5EF4-FFF2-40B4-BE49-F238E27FC236}">
                <a16:creationId xmlns:a16="http://schemas.microsoft.com/office/drawing/2014/main" id="{56CDC594-5E05-4695-9D61-C78CACFF566A}"/>
              </a:ext>
            </a:extLst>
          </p:cNvPr>
          <p:cNvSpPr txBox="1">
            <a:spLocks noChangeArrowheads="1"/>
          </p:cNvSpPr>
          <p:nvPr/>
        </p:nvSpPr>
        <p:spPr bwMode="auto">
          <a:xfrm>
            <a:off x="6816725" y="5634038"/>
            <a:ext cx="2565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r" eaLnBrk="1" hangingPunct="1">
              <a:lnSpc>
                <a:spcPct val="100000"/>
              </a:lnSpc>
              <a:spcBef>
                <a:spcPct val="0"/>
              </a:spcBef>
              <a:buFontTx/>
              <a:buNone/>
            </a:pPr>
            <a:endParaRPr lang="de-DE" altLang="de-DE" sz="1600"/>
          </a:p>
        </p:txBody>
      </p:sp>
      <p:sp>
        <p:nvSpPr>
          <p:cNvPr id="182277" name="AutoShape 6">
            <a:extLst>
              <a:ext uri="{FF2B5EF4-FFF2-40B4-BE49-F238E27FC236}">
                <a16:creationId xmlns:a16="http://schemas.microsoft.com/office/drawing/2014/main" id="{8198D13E-FA3F-4463-A70A-184FB9397065}"/>
              </a:ext>
            </a:extLst>
          </p:cNvPr>
          <p:cNvSpPr>
            <a:spLocks/>
          </p:cNvSpPr>
          <p:nvPr/>
        </p:nvSpPr>
        <p:spPr bwMode="auto">
          <a:xfrm>
            <a:off x="4709145" y="2312988"/>
            <a:ext cx="314325" cy="2044700"/>
          </a:xfrm>
          <a:prstGeom prst="leftBrace">
            <a:avLst>
              <a:gd name="adj1" fmla="val 52492"/>
              <a:gd name="adj2" fmla="val 50000"/>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182278" name="Line 7">
            <a:extLst>
              <a:ext uri="{FF2B5EF4-FFF2-40B4-BE49-F238E27FC236}">
                <a16:creationId xmlns:a16="http://schemas.microsoft.com/office/drawing/2014/main" id="{426415DA-4C9F-4104-8AF1-38A8F1E5693C}"/>
              </a:ext>
            </a:extLst>
          </p:cNvPr>
          <p:cNvSpPr>
            <a:spLocks noChangeShapeType="1"/>
          </p:cNvSpPr>
          <p:nvPr/>
        </p:nvSpPr>
        <p:spPr bwMode="auto">
          <a:xfrm flipH="1">
            <a:off x="1622425" y="3694113"/>
            <a:ext cx="0" cy="993775"/>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2" name="Textfeld 4">
            <a:extLst>
              <a:ext uri="{FF2B5EF4-FFF2-40B4-BE49-F238E27FC236}">
                <a16:creationId xmlns:a16="http://schemas.microsoft.com/office/drawing/2014/main" id="{752EA0F7-F125-4E44-8346-18BD1F0366B8}"/>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14" name="Rectangle 3">
            <a:extLst>
              <a:ext uri="{FF2B5EF4-FFF2-40B4-BE49-F238E27FC236}">
                <a16:creationId xmlns:a16="http://schemas.microsoft.com/office/drawing/2014/main" id="{B1BC3873-E423-4E3F-83F9-DCAA06A11176}"/>
              </a:ext>
            </a:extLst>
          </p:cNvPr>
          <p:cNvSpPr txBox="1">
            <a:spLocks/>
          </p:cNvSpPr>
          <p:nvPr/>
        </p:nvSpPr>
        <p:spPr bwMode="auto">
          <a:xfrm>
            <a:off x="1044177" y="1820863"/>
            <a:ext cx="10812463"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0000" lvl="1" indent="0">
              <a:lnSpc>
                <a:spcPct val="100000"/>
              </a:lnSpc>
              <a:spcBef>
                <a:spcPts val="600"/>
              </a:spcBef>
              <a:spcAft>
                <a:spcPts val="600"/>
              </a:spcAft>
              <a:buFont typeface="Arial" panose="020B0604020202020204" pitchFamily="34" charset="0"/>
              <a:buNone/>
              <a:defRPr/>
            </a:pPr>
            <a:endParaRPr lang="de-DE" altLang="de-DE" sz="1600" dirty="0">
              <a:latin typeface="Century Gothic" panose="020B0502020202020204" pitchFamily="34" charset="0"/>
            </a:endParaRPr>
          </a:p>
          <a:p>
            <a:pPr marL="270000" lvl="2">
              <a:lnSpc>
                <a:spcPct val="100000"/>
              </a:lnSpc>
              <a:spcBef>
                <a:spcPts val="600"/>
              </a:spcBef>
              <a:spcAft>
                <a:spcPts val="600"/>
              </a:spcAft>
              <a:buFont typeface="Arial" charset="0"/>
              <a:buNone/>
              <a:defRPr/>
            </a:pPr>
            <a:br>
              <a:rPr lang="de-DE" altLang="de-DE" sz="1600" dirty="0">
                <a:latin typeface="Century Gothic" panose="020B0502020202020204" pitchFamily="34" charset="0"/>
              </a:rPr>
            </a:br>
            <a:br>
              <a:rPr lang="de-DE" altLang="de-DE" sz="1600" dirty="0">
                <a:latin typeface="Century Gothic" panose="020B0502020202020204" pitchFamily="34" charset="0"/>
              </a:rPr>
            </a:br>
            <a:br>
              <a:rPr lang="de-DE" altLang="de-DE" sz="1600" dirty="0">
                <a:latin typeface="Century Gothic" panose="020B0502020202020204" pitchFamily="34" charset="0"/>
              </a:rPr>
            </a:br>
            <a:br>
              <a:rPr lang="de-DE" altLang="de-DE" sz="1600" dirty="0">
                <a:latin typeface="Century Gothic" panose="020B0502020202020204" pitchFamily="34" charset="0"/>
              </a:rPr>
            </a:br>
            <a:r>
              <a:rPr lang="de-DE" altLang="de-DE" sz="1600" b="1" dirty="0">
                <a:solidFill>
                  <a:srgbClr val="FF0000"/>
                </a:solidFill>
                <a:latin typeface="Century Gothic" panose="020B0502020202020204" pitchFamily="34" charset="0"/>
              </a:rPr>
              <a:t>Jahresarbeitspapiere </a:t>
            </a:r>
            <a:r>
              <a:rPr lang="de-DE" altLang="de-DE" sz="1600" dirty="0">
                <a:latin typeface="Century Gothic" panose="020B0502020202020204" pitchFamily="34" charset="0"/>
              </a:rPr>
              <a:t> =  </a:t>
            </a:r>
          </a:p>
          <a:p>
            <a:pPr marL="270000" lvl="3">
              <a:lnSpc>
                <a:spcPct val="100000"/>
              </a:lnSpc>
              <a:spcBef>
                <a:spcPts val="600"/>
              </a:spcBef>
              <a:spcAft>
                <a:spcPts val="600"/>
              </a:spcAft>
              <a:buFont typeface="Arial" charset="0"/>
              <a:buChar char="»"/>
              <a:defRPr/>
            </a:pPr>
            <a:endParaRPr lang="de-DE" altLang="de-DE" sz="1600" dirty="0">
              <a:latin typeface="Century Gothic" panose="020B0502020202020204" pitchFamily="34" charset="0"/>
            </a:endParaRPr>
          </a:p>
          <a:p>
            <a:pPr marL="270000" lvl="3" indent="0">
              <a:lnSpc>
                <a:spcPct val="100000"/>
              </a:lnSpc>
              <a:spcBef>
                <a:spcPts val="600"/>
              </a:spcBef>
              <a:spcAft>
                <a:spcPts val="600"/>
              </a:spcAft>
              <a:buFont typeface="Arial" panose="020B0604020202020204" pitchFamily="34" charset="0"/>
              <a:buNone/>
              <a:defRPr/>
            </a:pPr>
            <a:endParaRPr lang="de-DE" altLang="de-DE" sz="1600" dirty="0">
              <a:latin typeface="Century Gothic" panose="020B0502020202020204" pitchFamily="34" charset="0"/>
            </a:endParaRPr>
          </a:p>
          <a:p>
            <a:pPr marL="270000" lvl="3" indent="-85725">
              <a:lnSpc>
                <a:spcPct val="100000"/>
              </a:lnSpc>
              <a:spcBef>
                <a:spcPts val="600"/>
              </a:spcBef>
              <a:spcAft>
                <a:spcPts val="600"/>
              </a:spcAft>
              <a:buFont typeface="Arial" panose="020B0604020202020204" pitchFamily="34" charset="0"/>
              <a:buNone/>
              <a:defRPr/>
            </a:pPr>
            <a:r>
              <a:rPr lang="de-DE" altLang="de-DE" sz="1600" dirty="0">
                <a:latin typeface="Century Gothic" panose="020B0502020202020204" pitchFamily="34" charset="0"/>
              </a:rPr>
              <a:t>	</a:t>
            </a:r>
            <a:br>
              <a:rPr lang="de-DE" altLang="de-DE" sz="1600" dirty="0">
                <a:latin typeface="Century Gothic" panose="020B0502020202020204" pitchFamily="34" charset="0"/>
              </a:rPr>
            </a:br>
            <a:br>
              <a:rPr lang="de-DE" altLang="de-DE" sz="1600" dirty="0">
                <a:latin typeface="Century Gothic" panose="020B0502020202020204" pitchFamily="34" charset="0"/>
              </a:rPr>
            </a:br>
            <a:r>
              <a:rPr lang="de-DE" altLang="de-DE" sz="1600" b="1" dirty="0">
                <a:latin typeface="Century Gothic" panose="020B0502020202020204" pitchFamily="34" charset="0"/>
              </a:rPr>
              <a:t>Ziel:</a:t>
            </a:r>
            <a:br>
              <a:rPr lang="de-DE" altLang="de-DE" sz="1600" dirty="0">
                <a:latin typeface="Century Gothic" panose="020B0502020202020204" pitchFamily="34" charset="0"/>
              </a:rPr>
            </a:br>
            <a:br>
              <a:rPr lang="de-DE" altLang="de-DE" sz="1600" dirty="0">
                <a:latin typeface="Century Gothic" panose="020B0502020202020204" pitchFamily="34" charset="0"/>
              </a:rPr>
            </a:br>
            <a:r>
              <a:rPr lang="de-DE" altLang="de-DE" sz="1600" dirty="0">
                <a:latin typeface="Century Gothic" panose="020B0502020202020204" pitchFamily="34" charset="0"/>
              </a:rPr>
              <a:t>Geordnete, detaillierte und nachvollziehbare Dokumentation der gesamten Auftragsabwicklung, d. h. Auftragsannahme, -planung, -durchführung, Berichterstattung, Qualitätssicherung </a:t>
            </a:r>
          </a:p>
        </p:txBody>
      </p:sp>
      <p:sp>
        <p:nvSpPr>
          <p:cNvPr id="15" name="Text Box 5">
            <a:extLst>
              <a:ext uri="{FF2B5EF4-FFF2-40B4-BE49-F238E27FC236}">
                <a16:creationId xmlns:a16="http://schemas.microsoft.com/office/drawing/2014/main" id="{FBA63A56-4518-41AD-A608-3B63EFF1D549}"/>
              </a:ext>
            </a:extLst>
          </p:cNvPr>
          <p:cNvSpPr txBox="1">
            <a:spLocks noChangeArrowheads="1"/>
          </p:cNvSpPr>
          <p:nvPr/>
        </p:nvSpPr>
        <p:spPr bwMode="auto">
          <a:xfrm>
            <a:off x="5294313" y="2325688"/>
            <a:ext cx="5445125" cy="20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10000"/>
              </a:lnSpc>
              <a:spcBef>
                <a:spcPts val="800"/>
              </a:spcBef>
              <a:buFont typeface="Arial" panose="020B0604020202020204" pitchFamily="34" charset="0"/>
              <a:tabLst>
                <a:tab pos="266700"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266700"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266700"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266700"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266700"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266700"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266700"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266700"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266700" algn="l"/>
              </a:tabLst>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buFontTx/>
              <a:buNone/>
            </a:pPr>
            <a:r>
              <a:rPr lang="de-DE" altLang="de-DE" sz="1600" dirty="0">
                <a:latin typeface="Century Gothic" panose="020B0502020202020204" pitchFamily="34" charset="0"/>
              </a:rPr>
              <a:t>Systematische Sammlung von Unterlagen hinsichtlich</a:t>
            </a:r>
            <a:br>
              <a:rPr lang="de-DE" altLang="de-DE" sz="1600" dirty="0">
                <a:latin typeface="Century Gothic" panose="020B0502020202020204" pitchFamily="34" charset="0"/>
              </a:rPr>
            </a:br>
            <a:br>
              <a:rPr lang="de-DE" altLang="de-DE" sz="1600" dirty="0">
                <a:latin typeface="Century Gothic" panose="020B0502020202020204" pitchFamily="34" charset="0"/>
              </a:rPr>
            </a:br>
            <a:r>
              <a:rPr lang="de-DE" altLang="de-DE" sz="1600" dirty="0">
                <a:latin typeface="Century Gothic" panose="020B0502020202020204" pitchFamily="34" charset="0"/>
              </a:rPr>
              <a:t>- 	Buchführung</a:t>
            </a:r>
          </a:p>
          <a:p>
            <a:pPr eaLnBrk="1" hangingPunct="1">
              <a:lnSpc>
                <a:spcPct val="100000"/>
              </a:lnSpc>
              <a:spcBef>
                <a:spcPts val="600"/>
              </a:spcBef>
              <a:spcAft>
                <a:spcPts val="600"/>
              </a:spcAft>
              <a:buFontTx/>
              <a:buNone/>
            </a:pPr>
            <a:r>
              <a:rPr lang="de-DE" altLang="de-DE" sz="1600" dirty="0">
                <a:latin typeface="Century Gothic" panose="020B0502020202020204" pitchFamily="34" charset="0"/>
              </a:rPr>
              <a:t>- 	Jahresabschluss</a:t>
            </a:r>
          </a:p>
          <a:p>
            <a:pPr eaLnBrk="1" hangingPunct="1">
              <a:lnSpc>
                <a:spcPct val="100000"/>
              </a:lnSpc>
              <a:spcBef>
                <a:spcPts val="600"/>
              </a:spcBef>
              <a:spcAft>
                <a:spcPts val="600"/>
              </a:spcAft>
              <a:buFontTx/>
              <a:buNone/>
            </a:pPr>
            <a:r>
              <a:rPr lang="de-DE" altLang="de-DE" sz="1600" dirty="0">
                <a:latin typeface="Century Gothic" panose="020B0502020202020204" pitchFamily="34" charset="0"/>
              </a:rPr>
              <a:t>- 	Lagebericht</a:t>
            </a:r>
          </a:p>
          <a:p>
            <a:pPr eaLnBrk="1" hangingPunct="1">
              <a:lnSpc>
                <a:spcPct val="100000"/>
              </a:lnSpc>
              <a:spcBef>
                <a:spcPts val="600"/>
              </a:spcBef>
              <a:spcAft>
                <a:spcPts val="600"/>
              </a:spcAft>
              <a:buFontTx/>
              <a:buNone/>
            </a:pPr>
            <a:r>
              <a:rPr lang="de-DE" altLang="de-DE" sz="1600" dirty="0">
                <a:latin typeface="Century Gothic" panose="020B0502020202020204" pitchFamily="34" charset="0"/>
              </a:rPr>
              <a:t>- 	Durchführung der Abschlussprüfung</a:t>
            </a:r>
            <a:endParaRPr lang="de-DE" altLang="de-DE" dirty="0">
              <a:latin typeface="Century Gothic" panose="020B0502020202020204" pitchFamily="34" charset="0"/>
            </a:endParaRPr>
          </a:p>
        </p:txBody>
      </p:sp>
      <p:sp>
        <p:nvSpPr>
          <p:cNvPr id="16" name="Rectangle 2">
            <a:extLst>
              <a:ext uri="{FF2B5EF4-FFF2-40B4-BE49-F238E27FC236}">
                <a16:creationId xmlns:a16="http://schemas.microsoft.com/office/drawing/2014/main" id="{DBF805E7-AA63-47DF-999E-8ECA29C8946A}"/>
              </a:ext>
            </a:extLst>
          </p:cNvPr>
          <p:cNvSpPr txBox="1">
            <a:spLocks/>
          </p:cNvSpPr>
          <p:nvPr/>
        </p:nvSpPr>
        <p:spPr bwMode="auto">
          <a:xfrm>
            <a:off x="1036638" y="1468438"/>
            <a:ext cx="79263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69875" defTabSz="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2698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indent="0">
              <a:lnSpc>
                <a:spcPct val="100000"/>
              </a:lnSpc>
              <a:spcBef>
                <a:spcPts val="600"/>
              </a:spcBef>
              <a:spcAft>
                <a:spcPts val="600"/>
              </a:spcAft>
              <a:defRPr/>
            </a:pPr>
            <a:r>
              <a:rPr lang="de-DE" altLang="de-DE" sz="1600" b="1" dirty="0">
                <a:solidFill>
                  <a:srgbClr val="00B0F0"/>
                </a:solidFill>
                <a:latin typeface="Century Gothic" panose="020B0502020202020204" pitchFamily="34" charset="0"/>
              </a:rPr>
              <a:t>Form der Arbeitspapiere; Forts.</a:t>
            </a:r>
            <a:endParaRPr lang="de-DE" altLang="de-DE" sz="1600" b="1" dirty="0">
              <a:solidFill>
                <a:srgbClr val="00B0F0"/>
              </a:solidFill>
              <a:latin typeface="Century Gothic" pitchFamily="34" charset="0"/>
              <a:cs typeface="+mn-cs"/>
            </a:endParaRPr>
          </a:p>
        </p:txBody>
      </p:sp>
      <p:sp>
        <p:nvSpPr>
          <p:cNvPr id="17" name="Rectangle 2">
            <a:extLst>
              <a:ext uri="{FF2B5EF4-FFF2-40B4-BE49-F238E27FC236}">
                <a16:creationId xmlns:a16="http://schemas.microsoft.com/office/drawing/2014/main" id="{01838D52-B60A-4AEF-A9B7-4B75FB81A5B0}"/>
              </a:ext>
            </a:extLst>
          </p:cNvPr>
          <p:cNvSpPr txBox="1">
            <a:spLocks/>
          </p:cNvSpPr>
          <p:nvPr/>
        </p:nvSpPr>
        <p:spPr bwMode="auto">
          <a:xfrm>
            <a:off x="911424"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2.2.9 Dauerarbeitspapiere vs. Jahresarbeitspapiere; Forts.</a:t>
            </a:r>
            <a:endParaRPr lang="de-DE" altLang="de-DE" sz="1800" b="1" dirty="0">
              <a:solidFill>
                <a:srgbClr val="00B0F0"/>
              </a:solidFill>
              <a:latin typeface="Century Gothic" panose="020B0502020202020204" pitchFamily="34" charset="0"/>
            </a:endParaRPr>
          </a:p>
        </p:txBody>
      </p:sp>
    </p:spTree>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a:extLst>
              <a:ext uri="{FF2B5EF4-FFF2-40B4-BE49-F238E27FC236}">
                <a16:creationId xmlns:a16="http://schemas.microsoft.com/office/drawing/2014/main" id="{C0C147C9-79B1-49DA-A488-8911B23882CC}"/>
              </a:ext>
            </a:extLst>
          </p:cNvPr>
          <p:cNvSpPr txBox="1">
            <a:spLocks/>
          </p:cNvSpPr>
          <p:nvPr/>
        </p:nvSpPr>
        <p:spPr bwMode="auto">
          <a:xfrm>
            <a:off x="925513" y="942975"/>
            <a:ext cx="884289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dirty="0">
                <a:solidFill>
                  <a:srgbClr val="00B0F0"/>
                </a:solidFill>
                <a:latin typeface="Century Gothic" panose="020B0502020202020204" pitchFamily="34" charset="0"/>
              </a:rPr>
              <a:t>2.2.10 Abschluss der </a:t>
            </a:r>
            <a:r>
              <a:rPr lang="de-DE" altLang="de-DE" sz="1600" b="1" kern="0" dirty="0">
                <a:solidFill>
                  <a:srgbClr val="00B0F0"/>
                </a:solidFill>
                <a:latin typeface="Century Gothic" pitchFamily="34" charset="0"/>
                <a:cs typeface="Arial" charset="0"/>
              </a:rPr>
              <a:t>Auftragsdokumentation</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
        <p:nvSpPr>
          <p:cNvPr id="8" name="Textfeld 4">
            <a:extLst>
              <a:ext uri="{FF2B5EF4-FFF2-40B4-BE49-F238E27FC236}">
                <a16:creationId xmlns:a16="http://schemas.microsoft.com/office/drawing/2014/main" id="{22E60112-F721-44E8-873F-C2347D1EDAA1}"/>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9" name="Rectangle 3">
            <a:extLst>
              <a:ext uri="{FF2B5EF4-FFF2-40B4-BE49-F238E27FC236}">
                <a16:creationId xmlns:a16="http://schemas.microsoft.com/office/drawing/2014/main" id="{B7835165-F9C8-4893-9496-2D378785E6D1}"/>
              </a:ext>
            </a:extLst>
          </p:cNvPr>
          <p:cNvSpPr txBox="1">
            <a:spLocks/>
          </p:cNvSpPr>
          <p:nvPr/>
        </p:nvSpPr>
        <p:spPr bwMode="auto">
          <a:xfrm>
            <a:off x="1036638" y="1366838"/>
            <a:ext cx="10801350"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62000" lvl="1" indent="0">
              <a:lnSpc>
                <a:spcPct val="100000"/>
              </a:lnSpc>
              <a:spcBef>
                <a:spcPts val="600"/>
              </a:spcBef>
              <a:spcAft>
                <a:spcPts val="600"/>
              </a:spcAft>
              <a:buFont typeface="Arial" panose="020B0604020202020204" pitchFamily="34" charset="0"/>
              <a:buNone/>
              <a:tabLst>
                <a:tab pos="2514600" algn="l"/>
              </a:tabLst>
              <a:defRPr/>
            </a:pPr>
            <a:endParaRPr lang="de-DE" altLang="de-DE" sz="1600">
              <a:latin typeface="Century Gothic" pitchFamily="34" charset="0"/>
            </a:endParaRPr>
          </a:p>
          <a:p>
            <a:pPr>
              <a:lnSpc>
                <a:spcPct val="100000"/>
              </a:lnSpc>
              <a:spcBef>
                <a:spcPts val="600"/>
              </a:spcBef>
              <a:spcAft>
                <a:spcPts val="600"/>
              </a:spcAft>
              <a:tabLst>
                <a:tab pos="2514600" algn="l"/>
              </a:tabLst>
              <a:defRPr/>
            </a:pPr>
            <a:r>
              <a:rPr lang="de-DE" altLang="de-DE" sz="1600">
                <a:latin typeface="Century Gothic" pitchFamily="34" charset="0"/>
              </a:rPr>
              <a:t>Betrifft: 	</a:t>
            </a:r>
            <a:br>
              <a:rPr lang="de-DE" altLang="de-DE" sz="1600">
                <a:latin typeface="Century Gothic" pitchFamily="34" charset="0"/>
              </a:rPr>
            </a:br>
            <a:r>
              <a:rPr lang="de-DE" altLang="de-DE" sz="1600">
                <a:latin typeface="Century Gothic" pitchFamily="34" charset="0"/>
              </a:rPr>
              <a:t>		</a:t>
            </a:r>
          </a:p>
          <a:p>
            <a:pPr marL="361950" indent="-361950">
              <a:lnSpc>
                <a:spcPct val="100000"/>
              </a:lnSpc>
              <a:spcBef>
                <a:spcPts val="600"/>
              </a:spcBef>
              <a:spcAft>
                <a:spcPts val="600"/>
              </a:spcAft>
              <a:tabLst>
                <a:tab pos="1162050" algn="l"/>
              </a:tabLst>
              <a:defRPr/>
            </a:pPr>
            <a:r>
              <a:rPr lang="de-DE" altLang="de-DE" sz="1600">
                <a:latin typeface="Century Gothic" pitchFamily="34" charset="0"/>
              </a:rPr>
              <a:t>		</a:t>
            </a:r>
            <a:endParaRPr lang="de-DE" altLang="de-DE" sz="900">
              <a:latin typeface="Century Gothic" pitchFamily="34" charset="0"/>
            </a:endParaRPr>
          </a:p>
          <a:p>
            <a:pPr marL="1162050" indent="180975">
              <a:lnSpc>
                <a:spcPct val="100000"/>
              </a:lnSpc>
              <a:spcBef>
                <a:spcPts val="600"/>
              </a:spcBef>
              <a:spcAft>
                <a:spcPts val="600"/>
              </a:spcAft>
              <a:defRPr/>
            </a:pPr>
            <a:r>
              <a:rPr lang="de-DE" altLang="de-DE" sz="1600">
                <a:latin typeface="Century Gothic" pitchFamily="34" charset="0"/>
              </a:rPr>
              <a:t>Danach nur noch beispielsweise möglich:	</a:t>
            </a:r>
          </a:p>
          <a:p>
            <a:pPr marL="1619250" lvl="2" indent="-276225">
              <a:lnSpc>
                <a:spcPct val="100000"/>
              </a:lnSpc>
              <a:spcBef>
                <a:spcPts val="600"/>
              </a:spcBef>
              <a:spcAft>
                <a:spcPts val="600"/>
              </a:spcAft>
              <a:buFont typeface="+mj-lt"/>
              <a:buAutoNum type="alphaLcPeriod"/>
              <a:tabLst>
                <a:tab pos="2514600" algn="l"/>
              </a:tabLst>
              <a:defRPr/>
            </a:pPr>
            <a:r>
              <a:rPr lang="de-DE" altLang="de-DE" sz="1600">
                <a:latin typeface="Century Gothic" pitchFamily="34" charset="0"/>
              </a:rPr>
              <a:t>Löschen / Entfernen überholter Dokumentationen</a:t>
            </a:r>
          </a:p>
          <a:p>
            <a:pPr marL="1619250" lvl="2" indent="-276225">
              <a:lnSpc>
                <a:spcPct val="100000"/>
              </a:lnSpc>
              <a:spcBef>
                <a:spcPts val="600"/>
              </a:spcBef>
              <a:spcAft>
                <a:spcPts val="600"/>
              </a:spcAft>
              <a:buFont typeface="+mj-lt"/>
              <a:buAutoNum type="alphaLcPeriod"/>
              <a:tabLst>
                <a:tab pos="2514600" algn="l"/>
              </a:tabLst>
              <a:defRPr/>
            </a:pPr>
            <a:r>
              <a:rPr lang="de-DE" altLang="de-DE" sz="1600">
                <a:latin typeface="Century Gothic" pitchFamily="34" charset="0"/>
              </a:rPr>
              <a:t>Systematisierung der Arbeitspapiere / Querverweise</a:t>
            </a:r>
          </a:p>
          <a:p>
            <a:pPr marL="1619250" lvl="2" indent="-276225">
              <a:lnSpc>
                <a:spcPct val="100000"/>
              </a:lnSpc>
              <a:spcBef>
                <a:spcPts val="600"/>
              </a:spcBef>
              <a:spcAft>
                <a:spcPts val="600"/>
              </a:spcAft>
              <a:buFont typeface="+mj-lt"/>
              <a:buAutoNum type="alphaLcPeriod"/>
              <a:tabLst>
                <a:tab pos="2514600" algn="l"/>
              </a:tabLst>
              <a:defRPr/>
            </a:pPr>
            <a:r>
              <a:rPr lang="de-DE" altLang="de-DE" sz="1600">
                <a:latin typeface="Century Gothic" pitchFamily="34" charset="0"/>
              </a:rPr>
              <a:t>Schriftliche Ausformulierungen zu bereits eingeholten Prüfungsnachweisen und die bereits </a:t>
            </a:r>
            <a:br>
              <a:rPr lang="de-DE" altLang="de-DE" sz="1600">
                <a:latin typeface="Century Gothic" pitchFamily="34" charset="0"/>
              </a:rPr>
            </a:br>
            <a:r>
              <a:rPr lang="de-DE" altLang="de-DE" sz="1600">
                <a:latin typeface="Century Gothic" pitchFamily="34" charset="0"/>
              </a:rPr>
              <a:t>im Prüfungsteam diskutiert und abgestimmt wurden (</a:t>
            </a:r>
            <a:r>
              <a:rPr lang="de-DE" altLang="de-DE" sz="1600" b="1">
                <a:latin typeface="Century Gothic" pitchFamily="34" charset="0"/>
              </a:rPr>
              <a:t>vor</a:t>
            </a:r>
            <a:r>
              <a:rPr lang="de-DE" altLang="de-DE" sz="1600">
                <a:latin typeface="Century Gothic" pitchFamily="34" charset="0"/>
              </a:rPr>
              <a:t> Erteilung BV)</a:t>
            </a:r>
          </a:p>
          <a:p>
            <a:pPr marL="1885950" lvl="2" indent="-266700">
              <a:lnSpc>
                <a:spcPct val="100000"/>
              </a:lnSpc>
              <a:spcBef>
                <a:spcPts val="600"/>
              </a:spcBef>
              <a:spcAft>
                <a:spcPts val="600"/>
              </a:spcAft>
              <a:buFont typeface="Arial" charset="0"/>
              <a:buChar char="•"/>
              <a:tabLst>
                <a:tab pos="3048000" algn="l"/>
              </a:tabLst>
              <a:defRPr/>
            </a:pPr>
            <a:r>
              <a:rPr lang="de-DE" altLang="de-DE" sz="1600">
                <a:latin typeface="Century Gothic" pitchFamily="34" charset="0"/>
              </a:rPr>
              <a:t>Zeitraum: 	Bis spätestens </a:t>
            </a:r>
            <a:r>
              <a:rPr lang="de-DE" altLang="de-DE" sz="1600" b="1">
                <a:solidFill>
                  <a:srgbClr val="FF0000"/>
                </a:solidFill>
                <a:latin typeface="Century Gothic" pitchFamily="34" charset="0"/>
              </a:rPr>
              <a:t>60 Tage nach Datum Bestätigungsvermerk </a:t>
            </a:r>
            <a:r>
              <a:rPr lang="de-DE" altLang="de-DE" sz="1600">
                <a:latin typeface="Century Gothic" pitchFamily="34" charset="0"/>
              </a:rPr>
              <a:t>bei gesetzlichen</a:t>
            </a:r>
            <a:br>
              <a:rPr lang="de-DE" altLang="de-DE" sz="1600">
                <a:latin typeface="Century Gothic" pitchFamily="34" charset="0"/>
              </a:rPr>
            </a:br>
            <a:r>
              <a:rPr lang="de-DE" altLang="de-DE" sz="1600">
                <a:latin typeface="Century Gothic" pitchFamily="34" charset="0"/>
              </a:rPr>
              <a:t>	Abschlussprüfungen </a:t>
            </a:r>
            <a:r>
              <a:rPr lang="de-DE" altLang="de-DE" sz="1600" b="1">
                <a:latin typeface="Century Gothic" pitchFamily="34" charset="0"/>
              </a:rPr>
              <a:t>(§ 51b Abs. 5 S. 1 WPO)</a:t>
            </a:r>
            <a:r>
              <a:rPr lang="de-DE" altLang="de-DE" sz="1600">
                <a:latin typeface="Century Gothic" pitchFamily="34" charset="0"/>
              </a:rPr>
              <a:t>. Nach Ablauf der 60-Tagesfrist 	muss explizit angegeben werden:</a:t>
            </a:r>
            <a:br>
              <a:rPr lang="de-DE" altLang="de-DE" sz="1600">
                <a:latin typeface="Century Gothic" pitchFamily="34" charset="0"/>
              </a:rPr>
            </a:br>
            <a:r>
              <a:rPr lang="de-DE" altLang="de-DE" sz="1600" b="1">
                <a:latin typeface="Century Gothic" pitchFamily="34" charset="0"/>
              </a:rPr>
              <a:t>	wer, wann, warum, was </a:t>
            </a:r>
            <a:r>
              <a:rPr lang="de-DE" altLang="de-DE" sz="1600">
                <a:latin typeface="Century Gothic" pitchFamily="34" charset="0"/>
              </a:rPr>
              <a:t>ergänzt / geändert hat</a:t>
            </a:r>
            <a:br>
              <a:rPr lang="de-DE" altLang="de-DE" sz="1600">
                <a:latin typeface="Century Gothic" pitchFamily="34" charset="0"/>
              </a:rPr>
            </a:br>
            <a:br>
              <a:rPr lang="de-DE" altLang="de-DE" sz="1600">
                <a:latin typeface="Century Gothic" pitchFamily="34" charset="0"/>
              </a:rPr>
            </a:br>
            <a:endParaRPr lang="de-DE" altLang="de-DE" sz="1600">
              <a:latin typeface="Century Gothic" pitchFamily="34" charset="0"/>
            </a:endParaRPr>
          </a:p>
          <a:p>
            <a:pPr marL="762000" lvl="1" indent="400050">
              <a:lnSpc>
                <a:spcPct val="100000"/>
              </a:lnSpc>
              <a:spcBef>
                <a:spcPts val="600"/>
              </a:spcBef>
              <a:spcAft>
                <a:spcPts val="600"/>
              </a:spcAft>
              <a:buFont typeface="Arial" panose="020B0604020202020204" pitchFamily="34" charset="0"/>
              <a:buNone/>
              <a:tabLst>
                <a:tab pos="2514600" algn="l"/>
              </a:tabLst>
              <a:defRPr/>
            </a:pPr>
            <a:r>
              <a:rPr lang="de-DE" altLang="de-DE" sz="1600">
                <a:latin typeface="Century Gothic" pitchFamily="34" charset="0"/>
              </a:rPr>
              <a:t>	</a:t>
            </a:r>
            <a:endParaRPr lang="de-DE" altLang="de-DE" sz="1600" dirty="0">
              <a:latin typeface="Century Gothic" pitchFamily="34" charset="0"/>
            </a:endParaRPr>
          </a:p>
        </p:txBody>
      </p:sp>
      <p:sp>
        <p:nvSpPr>
          <p:cNvPr id="10" name="Textfeld 1">
            <a:extLst>
              <a:ext uri="{FF2B5EF4-FFF2-40B4-BE49-F238E27FC236}">
                <a16:creationId xmlns:a16="http://schemas.microsoft.com/office/drawing/2014/main" id="{B96BC4E1-5939-4AA2-84FB-80F09E8BB2CC}"/>
              </a:ext>
            </a:extLst>
          </p:cNvPr>
          <p:cNvSpPr txBox="1">
            <a:spLocks noChangeArrowheads="1"/>
          </p:cNvSpPr>
          <p:nvPr/>
        </p:nvSpPr>
        <p:spPr bwMode="auto">
          <a:xfrm>
            <a:off x="2063552" y="1714004"/>
            <a:ext cx="82819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69875">
              <a:lnSpc>
                <a:spcPct val="110000"/>
              </a:lnSpc>
              <a:spcBef>
                <a:spcPts val="800"/>
              </a:spcBef>
              <a:buFont typeface="Arial" panose="020B0604020202020204" pitchFamily="34" charset="0"/>
              <a:tabLst>
                <a:tab pos="361950" algn="l"/>
                <a:tab pos="14382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361950" algn="l"/>
                <a:tab pos="14382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361950" algn="l"/>
                <a:tab pos="14382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361950" algn="l"/>
                <a:tab pos="14382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361950" algn="l"/>
                <a:tab pos="14382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361950" algn="l"/>
                <a:tab pos="14382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361950" algn="l"/>
                <a:tab pos="14382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361950" algn="l"/>
                <a:tab pos="14382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361950" algn="l"/>
                <a:tab pos="1438275" algn="l"/>
              </a:tabLst>
              <a:defRPr sz="1400">
                <a:solidFill>
                  <a:schemeClr val="tx1"/>
                </a:solidFill>
                <a:latin typeface="Verdana" panose="020B0604030504040204" pitchFamily="34" charset="0"/>
              </a:defRPr>
            </a:lvl9pPr>
          </a:lstStyle>
          <a:p>
            <a:pPr eaLnBrk="1" hangingPunct="1">
              <a:lnSpc>
                <a:spcPct val="100000"/>
              </a:lnSpc>
              <a:spcBef>
                <a:spcPct val="0"/>
              </a:spcBef>
              <a:buFont typeface="Arial" panose="020B0604020202020204" pitchFamily="34" charset="0"/>
              <a:buChar char="•"/>
            </a:pPr>
            <a:r>
              <a:rPr lang="de-DE" altLang="de-DE" sz="1600" dirty="0">
                <a:latin typeface="Century Gothic" panose="020B0502020202020204" pitchFamily="34" charset="0"/>
              </a:rPr>
              <a:t>Zusammenstellung der Arbeitspapiere</a:t>
            </a:r>
          </a:p>
          <a:p>
            <a:pPr eaLnBrk="1" hangingPunct="1">
              <a:lnSpc>
                <a:spcPct val="100000"/>
              </a:lnSpc>
              <a:spcBef>
                <a:spcPct val="0"/>
              </a:spcBef>
              <a:buFont typeface="Arial" panose="020B0604020202020204" pitchFamily="34" charset="0"/>
              <a:buChar char="•"/>
            </a:pPr>
            <a:r>
              <a:rPr lang="de-DE" altLang="de-DE" sz="1600" dirty="0">
                <a:latin typeface="Century Gothic" panose="020B0502020202020204" pitchFamily="34" charset="0"/>
              </a:rPr>
              <a:t>Dokumentationstechnische Maßnahmen</a:t>
            </a:r>
          </a:p>
          <a:p>
            <a:pPr eaLnBrk="1" hangingPunct="1">
              <a:lnSpc>
                <a:spcPct val="100000"/>
              </a:lnSpc>
              <a:spcBef>
                <a:spcPct val="0"/>
              </a:spcBef>
              <a:buFont typeface="Arial" panose="020B0604020202020204" pitchFamily="34" charset="0"/>
              <a:buChar char="•"/>
            </a:pPr>
            <a:r>
              <a:rPr lang="de-DE" altLang="de-DE" sz="1600" b="1" dirty="0">
                <a:latin typeface="Century Gothic" panose="020B0502020202020204" pitchFamily="34" charset="0"/>
              </a:rPr>
              <a:t>materielle Prüfungshandlungen müssen bis Datum des BV abgeschlossen sein</a:t>
            </a:r>
            <a:endParaRPr lang="de-DE" altLang="de-DE" sz="1600" b="1" dirty="0">
              <a:latin typeface="Arial" panose="020B0604020202020204" pitchFamily="34" charset="0"/>
            </a:endParaRPr>
          </a:p>
        </p:txBody>
      </p:sp>
    </p:spTree>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4">
            <a:extLst>
              <a:ext uri="{FF2B5EF4-FFF2-40B4-BE49-F238E27FC236}">
                <a16:creationId xmlns:a16="http://schemas.microsoft.com/office/drawing/2014/main" id="{EEBE66CA-3071-4375-BBEF-112A9DC0F668}"/>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8" name="Rectangle 3">
            <a:extLst>
              <a:ext uri="{FF2B5EF4-FFF2-40B4-BE49-F238E27FC236}">
                <a16:creationId xmlns:a16="http://schemas.microsoft.com/office/drawing/2014/main" id="{75A8A11C-22E1-4F37-A0D8-5A9311CD4C0D}"/>
              </a:ext>
            </a:extLst>
          </p:cNvPr>
          <p:cNvSpPr txBox="1">
            <a:spLocks/>
          </p:cNvSpPr>
          <p:nvPr/>
        </p:nvSpPr>
        <p:spPr bwMode="auto">
          <a:xfrm>
            <a:off x="1055688" y="1497013"/>
            <a:ext cx="10820400" cy="359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8000" lvl="2" indent="-270000">
              <a:lnSpc>
                <a:spcPct val="100000"/>
              </a:lnSpc>
              <a:spcBef>
                <a:spcPts val="600"/>
              </a:spcBef>
              <a:spcAft>
                <a:spcPts val="600"/>
              </a:spcAft>
              <a:buFont typeface="+mj-lt"/>
              <a:buAutoNum type="alphaLcPeriod"/>
              <a:defRPr/>
            </a:pPr>
            <a:r>
              <a:rPr lang="de-DE" altLang="de-DE" sz="1600" b="1">
                <a:solidFill>
                  <a:srgbClr val="00B0F0"/>
                </a:solidFill>
                <a:latin typeface="Century Gothic" panose="020B0502020202020204" pitchFamily="34" charset="0"/>
              </a:rPr>
              <a:t>Pflichten des Abschlussprüfers</a:t>
            </a:r>
            <a:br>
              <a:rPr lang="de-DE" altLang="de-DE" sz="1600">
                <a:latin typeface="Century Gothic" panose="020B0502020202020204" pitchFamily="34" charset="0"/>
              </a:rPr>
            </a:br>
            <a:br>
              <a:rPr lang="de-DE" altLang="de-DE" sz="1600">
                <a:latin typeface="Century Gothic" panose="020B0502020202020204" pitchFamily="34" charset="0"/>
              </a:rPr>
            </a:br>
            <a:r>
              <a:rPr lang="de-DE" altLang="de-DE" sz="1600">
                <a:latin typeface="Century Gothic" panose="020B0502020202020204" pitchFamily="34" charset="0"/>
              </a:rPr>
              <a:t>Gewährleistung der Vertraulichkeit und sicheren Aufbewahrung der Arbeitspapiere </a:t>
            </a:r>
          </a:p>
          <a:p>
            <a:pPr marL="372012" lvl="3" indent="0">
              <a:lnSpc>
                <a:spcPct val="100000"/>
              </a:lnSpc>
              <a:spcBef>
                <a:spcPts val="600"/>
              </a:spcBef>
              <a:spcAft>
                <a:spcPts val="600"/>
              </a:spcAft>
              <a:buFont typeface="Arial" panose="020B0604020202020204" pitchFamily="34" charset="0"/>
              <a:buNone/>
              <a:defRPr/>
            </a:pPr>
            <a:endParaRPr lang="de-DE" altLang="de-DE" sz="1600">
              <a:latin typeface="Century Gothic" panose="020B0502020202020204" pitchFamily="34" charset="0"/>
            </a:endParaRPr>
          </a:p>
          <a:p>
            <a:pPr marL="288000" lvl="2" indent="-270000">
              <a:lnSpc>
                <a:spcPct val="100000"/>
              </a:lnSpc>
              <a:spcBef>
                <a:spcPts val="600"/>
              </a:spcBef>
              <a:spcAft>
                <a:spcPts val="600"/>
              </a:spcAft>
              <a:buFont typeface="+mj-lt"/>
              <a:buAutoNum type="alphaLcPeriod"/>
              <a:defRPr/>
            </a:pPr>
            <a:r>
              <a:rPr lang="de-DE" altLang="de-DE" sz="1600" b="1">
                <a:solidFill>
                  <a:srgbClr val="00B0F0"/>
                </a:solidFill>
                <a:latin typeface="Century Gothic" panose="020B0502020202020204" pitchFamily="34" charset="0"/>
              </a:rPr>
              <a:t>Aufbewahrungsfristen </a:t>
            </a:r>
          </a:p>
          <a:p>
            <a:pPr marL="542925" lvl="3" indent="-276225">
              <a:lnSpc>
                <a:spcPct val="100000"/>
              </a:lnSpc>
              <a:spcBef>
                <a:spcPts val="600"/>
              </a:spcBef>
              <a:spcAft>
                <a:spcPts val="600"/>
              </a:spcAft>
              <a:buFont typeface="Arial" panose="020B0604020202020204" pitchFamily="34" charset="0"/>
              <a:buChar char="•"/>
              <a:defRPr/>
            </a:pPr>
            <a:r>
              <a:rPr lang="de-DE" altLang="de-DE" sz="1600">
                <a:latin typeface="Century Gothic" panose="020B0502020202020204" pitchFamily="34" charset="0"/>
              </a:rPr>
              <a:t>Für </a:t>
            </a:r>
            <a:r>
              <a:rPr lang="de-DE" altLang="de-DE" sz="1600" b="1">
                <a:latin typeface="Century Gothic" panose="020B0502020202020204" pitchFamily="34" charset="0"/>
              </a:rPr>
              <a:t>Handakten</a:t>
            </a:r>
            <a:r>
              <a:rPr lang="de-DE" altLang="de-DE" sz="1600">
                <a:latin typeface="Century Gothic" panose="020B0502020202020204" pitchFamily="34" charset="0"/>
              </a:rPr>
              <a:t> gemäß § 51 b Abs. 2 WPO:</a:t>
            </a:r>
          </a:p>
          <a:p>
            <a:pPr marL="809625" lvl="4" indent="-266700">
              <a:lnSpc>
                <a:spcPct val="100000"/>
              </a:lnSpc>
              <a:spcBef>
                <a:spcPts val="600"/>
              </a:spcBef>
              <a:spcAft>
                <a:spcPts val="600"/>
              </a:spcAft>
              <a:buFont typeface="Symbol" panose="05050102010706020507" pitchFamily="18" charset="2"/>
              <a:buChar char="-"/>
              <a:defRPr/>
            </a:pPr>
            <a:r>
              <a:rPr lang="de-DE" altLang="de-DE" sz="1600">
                <a:latin typeface="Century Gothic" panose="020B0502020202020204" pitchFamily="34" charset="0"/>
              </a:rPr>
              <a:t>10 Jahre nach Beendigung des Auftrags  </a:t>
            </a:r>
          </a:p>
          <a:p>
            <a:pPr marL="542925" lvl="2" indent="-276225">
              <a:lnSpc>
                <a:spcPct val="100000"/>
              </a:lnSpc>
              <a:spcBef>
                <a:spcPts val="600"/>
              </a:spcBef>
              <a:spcAft>
                <a:spcPts val="600"/>
              </a:spcAft>
              <a:defRPr/>
            </a:pPr>
            <a:r>
              <a:rPr lang="de-DE" altLang="de-DE" sz="1600" b="1">
                <a:latin typeface="Century Gothic" panose="020B0502020202020204" pitchFamily="34" charset="0"/>
              </a:rPr>
              <a:t>Selbst</a:t>
            </a:r>
            <a:r>
              <a:rPr lang="de-DE" altLang="de-DE" sz="1600">
                <a:latin typeface="Century Gothic" panose="020B0502020202020204" pitchFamily="34" charset="0"/>
              </a:rPr>
              <a:t> </a:t>
            </a:r>
            <a:r>
              <a:rPr lang="de-DE" altLang="de-DE" sz="1600" b="1">
                <a:latin typeface="Century Gothic" panose="020B0502020202020204" pitchFamily="34" charset="0"/>
              </a:rPr>
              <a:t>erstellte Arbeitspapiere</a:t>
            </a:r>
            <a:r>
              <a:rPr lang="de-DE" altLang="de-DE" sz="1600">
                <a:latin typeface="Century Gothic" panose="020B0502020202020204" pitchFamily="34" charset="0"/>
              </a:rPr>
              <a:t>:</a:t>
            </a:r>
          </a:p>
          <a:p>
            <a:pPr marL="809625" lvl="4" indent="-266700">
              <a:lnSpc>
                <a:spcPct val="100000"/>
              </a:lnSpc>
              <a:spcBef>
                <a:spcPts val="600"/>
              </a:spcBef>
              <a:spcAft>
                <a:spcPts val="600"/>
              </a:spcAft>
              <a:buFont typeface="Symbol" panose="05050102010706020507" pitchFamily="18" charset="2"/>
              <a:buChar char="-"/>
              <a:defRPr/>
            </a:pPr>
            <a:r>
              <a:rPr lang="de-DE" altLang="de-DE" sz="1600">
                <a:latin typeface="Century Gothic" panose="020B0502020202020204" pitchFamily="34" charset="0"/>
              </a:rPr>
              <a:t>nicht gesetzlich fixiert – berufsüblich 8 Jahre</a:t>
            </a:r>
          </a:p>
          <a:p>
            <a:pPr marL="809625" lvl="4" indent="-266700">
              <a:lnSpc>
                <a:spcPct val="100000"/>
              </a:lnSpc>
              <a:spcBef>
                <a:spcPts val="600"/>
              </a:spcBef>
              <a:spcAft>
                <a:spcPts val="600"/>
              </a:spcAft>
              <a:buFont typeface="Symbol" panose="05050102010706020507" pitchFamily="18" charset="2"/>
              <a:buChar char="-"/>
              <a:defRPr/>
            </a:pPr>
            <a:r>
              <a:rPr lang="de-DE" altLang="de-DE" sz="1600">
                <a:latin typeface="Century Gothic" panose="020B0502020202020204" pitchFamily="34" charset="0"/>
              </a:rPr>
              <a:t>abhängig von Einzelfall (Vermeidung späterer Beweisnot)</a:t>
            </a:r>
            <a:endParaRPr lang="de-DE" altLang="de-DE" dirty="0">
              <a:latin typeface="Century Gothic" panose="020B0502020202020204" pitchFamily="34" charset="0"/>
            </a:endParaRPr>
          </a:p>
        </p:txBody>
      </p:sp>
      <p:sp>
        <p:nvSpPr>
          <p:cNvPr id="9" name="Rectangle 2">
            <a:extLst>
              <a:ext uri="{FF2B5EF4-FFF2-40B4-BE49-F238E27FC236}">
                <a16:creationId xmlns:a16="http://schemas.microsoft.com/office/drawing/2014/main" id="{0C5E6C16-9A89-442A-8911-EC0862801393}"/>
              </a:ext>
            </a:extLst>
          </p:cNvPr>
          <p:cNvSpPr txBox="1">
            <a:spLocks/>
          </p:cNvSpPr>
          <p:nvPr/>
        </p:nvSpPr>
        <p:spPr bwMode="auto">
          <a:xfrm>
            <a:off x="925513" y="942975"/>
            <a:ext cx="841084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dirty="0">
                <a:solidFill>
                  <a:srgbClr val="00B0F0"/>
                </a:solidFill>
                <a:latin typeface="Century Gothic" panose="020B0502020202020204" pitchFamily="34" charset="0"/>
              </a:rPr>
              <a:t>2.2.11 Vertraulichkeit und Aufbewahrung</a:t>
            </a:r>
            <a:endParaRPr lang="de-DE" altLang="de-DE" sz="1800" b="1" dirty="0">
              <a:solidFill>
                <a:srgbClr val="00B0F0"/>
              </a:solidFill>
              <a:latin typeface="Century Gothic" panose="020B0502020202020204" pitchFamily="34" charset="0"/>
            </a:endParaRPr>
          </a:p>
        </p:txBody>
      </p:sp>
    </p:spTree>
  </p:cSld>
  <p:clrMapOvr>
    <a:masterClrMapping/>
  </p:clrMapOvr>
  <p:transition spd="slow"/>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4">
            <a:extLst>
              <a:ext uri="{FF2B5EF4-FFF2-40B4-BE49-F238E27FC236}">
                <a16:creationId xmlns:a16="http://schemas.microsoft.com/office/drawing/2014/main" id="{8E584843-177B-4A9A-A3DC-EF41EC810BCA}"/>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9" name="Rectangle 3">
            <a:extLst>
              <a:ext uri="{FF2B5EF4-FFF2-40B4-BE49-F238E27FC236}">
                <a16:creationId xmlns:a16="http://schemas.microsoft.com/office/drawing/2014/main" id="{A7CE6CCF-96E4-4B25-A41E-D4E7C250ECD7}"/>
              </a:ext>
            </a:extLst>
          </p:cNvPr>
          <p:cNvSpPr txBox="1">
            <a:spLocks/>
          </p:cNvSpPr>
          <p:nvPr/>
        </p:nvSpPr>
        <p:spPr bwMode="auto">
          <a:xfrm>
            <a:off x="1036638" y="1497013"/>
            <a:ext cx="10910887"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6700" lvl="2" indent="-266700">
              <a:lnSpc>
                <a:spcPct val="100000"/>
              </a:lnSpc>
              <a:spcBef>
                <a:spcPts val="600"/>
              </a:spcBef>
              <a:spcAft>
                <a:spcPts val="600"/>
              </a:spcAft>
              <a:buFont typeface="+mj-lt"/>
              <a:buAutoNum type="alphaLcPeriod" startAt="3"/>
              <a:defRPr/>
            </a:pPr>
            <a:r>
              <a:rPr lang="de-DE" altLang="de-DE" sz="1600" b="1">
                <a:solidFill>
                  <a:srgbClr val="00B0F0"/>
                </a:solidFill>
                <a:latin typeface="Century Gothic" pitchFamily="34" charset="0"/>
              </a:rPr>
              <a:t>Arbeitspapiere = Eigentum des Abschlussprüfers</a:t>
            </a:r>
          </a:p>
          <a:p>
            <a:pPr marL="0" lvl="2" indent="0">
              <a:lnSpc>
                <a:spcPct val="100000"/>
              </a:lnSpc>
              <a:spcBef>
                <a:spcPts val="600"/>
              </a:spcBef>
              <a:spcAft>
                <a:spcPts val="600"/>
              </a:spcAft>
              <a:buFont typeface="Arial" panose="020B0604020202020204" pitchFamily="34" charset="0"/>
              <a:buNone/>
              <a:defRPr/>
            </a:pPr>
            <a:endParaRPr lang="de-DE" altLang="de-DE" sz="1600" b="1">
              <a:solidFill>
                <a:srgbClr val="00B0F0"/>
              </a:solidFill>
              <a:latin typeface="Century Gothic" pitchFamily="34" charset="0"/>
            </a:endParaRPr>
          </a:p>
          <a:p>
            <a:pPr marL="0" lvl="2" indent="0">
              <a:lnSpc>
                <a:spcPct val="100000"/>
              </a:lnSpc>
              <a:spcBef>
                <a:spcPts val="600"/>
              </a:spcBef>
              <a:spcAft>
                <a:spcPts val="600"/>
              </a:spcAft>
              <a:buFont typeface="Arial" panose="020B0604020202020204" pitchFamily="34" charset="0"/>
              <a:buNone/>
              <a:defRPr/>
            </a:pPr>
            <a:r>
              <a:rPr lang="de-DE" altLang="de-DE" sz="1600" b="1">
                <a:solidFill>
                  <a:srgbClr val="00B0F0"/>
                </a:solidFill>
                <a:latin typeface="Century Gothic" pitchFamily="34" charset="0"/>
              </a:rPr>
              <a:t>d. Rechte des Abschlussprüfers für die selbst erstellten Arbeitspapiere:</a:t>
            </a:r>
          </a:p>
          <a:p>
            <a:pPr marL="552450" lvl="3" indent="-285750">
              <a:lnSpc>
                <a:spcPct val="100000"/>
              </a:lnSpc>
              <a:spcBef>
                <a:spcPts val="600"/>
              </a:spcBef>
              <a:spcAft>
                <a:spcPts val="600"/>
              </a:spcAft>
              <a:buFont typeface="Arial" panose="020B0604020202020204" pitchFamily="34" charset="0"/>
              <a:buChar char="•"/>
              <a:defRPr/>
            </a:pPr>
            <a:r>
              <a:rPr lang="de-DE" altLang="de-DE" sz="1600">
                <a:latin typeface="Century Gothic" pitchFamily="34" charset="0"/>
              </a:rPr>
              <a:t>Zeugnisverweigerungsrecht aus beruflichen Gründen (§ 53 Abs. 1 Nr. 3 StPO) und Auskunftsverweigerungsrecht (§ 55 Abs. 1 StPO) </a:t>
            </a:r>
          </a:p>
          <a:p>
            <a:pPr marL="552450" lvl="3" indent="-285750">
              <a:lnSpc>
                <a:spcPct val="100000"/>
              </a:lnSpc>
              <a:spcBef>
                <a:spcPts val="600"/>
              </a:spcBef>
              <a:spcAft>
                <a:spcPts val="600"/>
              </a:spcAft>
              <a:buFont typeface="Arial" panose="020B0604020202020204" pitchFamily="34" charset="0"/>
              <a:buChar char="•"/>
              <a:defRPr/>
            </a:pPr>
            <a:r>
              <a:rPr lang="de-DE" altLang="de-DE" sz="1600">
                <a:latin typeface="Century Gothic" pitchFamily="34" charset="0"/>
              </a:rPr>
              <a:t>Ausnahme: Berufsaufsichtsverfahren der Wirtschaftsprüferkammer</a:t>
            </a:r>
          </a:p>
          <a:p>
            <a:pPr marL="809625" lvl="3" indent="-266700">
              <a:lnSpc>
                <a:spcPct val="100000"/>
              </a:lnSpc>
              <a:spcBef>
                <a:spcPts val="600"/>
              </a:spcBef>
              <a:spcAft>
                <a:spcPts val="600"/>
              </a:spcAft>
              <a:buFont typeface="Symbol" panose="05050102010706020507" pitchFamily="18" charset="2"/>
              <a:buChar char="-"/>
              <a:defRPr/>
            </a:pPr>
            <a:r>
              <a:rPr lang="de-DE" altLang="de-DE" sz="1600">
                <a:latin typeface="Century Gothic" pitchFamily="34" charset="0"/>
              </a:rPr>
              <a:t>stets Vorlagepflicht</a:t>
            </a:r>
          </a:p>
          <a:p>
            <a:pPr marL="809625" lvl="3" indent="-266700">
              <a:lnSpc>
                <a:spcPct val="100000"/>
              </a:lnSpc>
              <a:spcBef>
                <a:spcPts val="600"/>
              </a:spcBef>
              <a:spcAft>
                <a:spcPts val="600"/>
              </a:spcAft>
              <a:buFont typeface="Symbol" panose="05050102010706020507" pitchFamily="18" charset="2"/>
              <a:buChar char="-"/>
              <a:defRPr/>
            </a:pPr>
            <a:r>
              <a:rPr lang="de-DE" altLang="de-DE" sz="1600">
                <a:latin typeface="Century Gothic" pitchFamily="34" charset="0"/>
              </a:rPr>
              <a:t>Auskunftsverweigerungsrecht nur bei Gefahr der Selbstbelastung</a:t>
            </a:r>
          </a:p>
          <a:p>
            <a:pPr marL="552450" lvl="3" indent="-285750">
              <a:lnSpc>
                <a:spcPct val="100000"/>
              </a:lnSpc>
              <a:spcBef>
                <a:spcPts val="600"/>
              </a:spcBef>
              <a:spcAft>
                <a:spcPts val="600"/>
              </a:spcAft>
              <a:buFont typeface="Arial" panose="020B0604020202020204" pitchFamily="34" charset="0"/>
              <a:buChar char="•"/>
              <a:defRPr/>
            </a:pPr>
            <a:r>
              <a:rPr lang="de-DE" altLang="de-DE" sz="1600">
                <a:latin typeface="Century Gothic" pitchFamily="34" charset="0"/>
              </a:rPr>
              <a:t>Abschlussprüferaufsichtsstelle (APAS) führt seit 17.06.2016 die öffentliche fachbezogene Aufsicht über die Wirtschaftsprüferkammer</a:t>
            </a:r>
            <a:endParaRPr lang="de-DE" altLang="de-DE" sz="1600" dirty="0">
              <a:latin typeface="Century Gothic" pitchFamily="34" charset="0"/>
            </a:endParaRPr>
          </a:p>
        </p:txBody>
      </p:sp>
      <p:sp>
        <p:nvSpPr>
          <p:cNvPr id="10" name="Rectangle 2">
            <a:extLst>
              <a:ext uri="{FF2B5EF4-FFF2-40B4-BE49-F238E27FC236}">
                <a16:creationId xmlns:a16="http://schemas.microsoft.com/office/drawing/2014/main" id="{6375F260-BC7B-409D-BA3A-F6995518AE07}"/>
              </a:ext>
            </a:extLst>
          </p:cNvPr>
          <p:cNvSpPr txBox="1">
            <a:spLocks/>
          </p:cNvSpPr>
          <p:nvPr/>
        </p:nvSpPr>
        <p:spPr bwMode="auto">
          <a:xfrm>
            <a:off x="925513" y="942975"/>
            <a:ext cx="855486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dirty="0">
                <a:solidFill>
                  <a:srgbClr val="00B0F0"/>
                </a:solidFill>
                <a:latin typeface="Century Gothic" panose="020B0502020202020204" pitchFamily="34" charset="0"/>
              </a:rPr>
              <a:t>2.2.11 Vertraulichkeit und Aufbewahrung</a:t>
            </a:r>
            <a:r>
              <a:rPr lang="de-DE" altLang="de-DE" sz="1600" b="1" kern="0" dirty="0">
                <a:solidFill>
                  <a:srgbClr val="00B0F0"/>
                </a:solidFill>
                <a:latin typeface="Century Gothic" pitchFamily="34" charset="0"/>
                <a:cs typeface="Arial" charset="0"/>
              </a:rPr>
              <a:t>; Forts.</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Tree>
  </p:cSld>
  <p:clrMapOvr>
    <a:masterClrMapping/>
  </p:clrMapOvr>
  <p:transition spd="slow"/>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2">
            <a:extLst>
              <a:ext uri="{FF2B5EF4-FFF2-40B4-BE49-F238E27FC236}">
                <a16:creationId xmlns:a16="http://schemas.microsoft.com/office/drawing/2014/main" id="{96B64861-1A24-4ACE-8D9B-759C315DBFC0}"/>
              </a:ext>
            </a:extLst>
          </p:cNvPr>
          <p:cNvSpPr txBox="1">
            <a:spLocks/>
          </p:cNvSpPr>
          <p:nvPr/>
        </p:nvSpPr>
        <p:spPr bwMode="auto">
          <a:xfrm>
            <a:off x="925513" y="692696"/>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pPr>
            <a:r>
              <a:rPr lang="de-DE" altLang="de-DE" sz="1600" b="1" dirty="0">
                <a:solidFill>
                  <a:srgbClr val="00B0F0"/>
                </a:solidFill>
                <a:latin typeface="Century Gothic" panose="020B0502020202020204" pitchFamily="34" charset="0"/>
              </a:rPr>
              <a:t>2.2.12 Zusammenstellung der endgültigen Prüfungsakte</a:t>
            </a:r>
            <a:endParaRPr lang="de-DE" altLang="de-DE" sz="1800" b="1" dirty="0">
              <a:solidFill>
                <a:srgbClr val="00B0F0"/>
              </a:solidFill>
              <a:latin typeface="Century Gothic" panose="020B0502020202020204" pitchFamily="34" charset="0"/>
            </a:endParaRPr>
          </a:p>
        </p:txBody>
      </p:sp>
      <p:sp>
        <p:nvSpPr>
          <p:cNvPr id="7" name="Textfeld 4">
            <a:extLst>
              <a:ext uri="{FF2B5EF4-FFF2-40B4-BE49-F238E27FC236}">
                <a16:creationId xmlns:a16="http://schemas.microsoft.com/office/drawing/2014/main" id="{57C734B7-07E0-4110-A168-0EC409A919C1}"/>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grpSp>
        <p:nvGrpSpPr>
          <p:cNvPr id="8" name="Gruppieren 7">
            <a:extLst>
              <a:ext uri="{FF2B5EF4-FFF2-40B4-BE49-F238E27FC236}">
                <a16:creationId xmlns:a16="http://schemas.microsoft.com/office/drawing/2014/main" id="{2CF60804-4628-46F9-A05E-760B3C379214}"/>
              </a:ext>
            </a:extLst>
          </p:cNvPr>
          <p:cNvGrpSpPr/>
          <p:nvPr/>
        </p:nvGrpSpPr>
        <p:grpSpPr>
          <a:xfrm>
            <a:off x="1118432" y="1746740"/>
            <a:ext cx="10594192" cy="1023227"/>
            <a:chOff x="257980" y="1850597"/>
            <a:chExt cx="8218755" cy="1023227"/>
          </a:xfrm>
        </p:grpSpPr>
        <p:cxnSp>
          <p:nvCxnSpPr>
            <p:cNvPr id="10" name="Gerade Verbindung mit Pfeil 9">
              <a:extLst>
                <a:ext uri="{FF2B5EF4-FFF2-40B4-BE49-F238E27FC236}">
                  <a16:creationId xmlns:a16="http://schemas.microsoft.com/office/drawing/2014/main" id="{756198D1-AE75-404E-AB5A-6E711ED232C9}"/>
                </a:ext>
              </a:extLst>
            </p:cNvPr>
            <p:cNvCxnSpPr/>
            <p:nvPr/>
          </p:nvCxnSpPr>
          <p:spPr>
            <a:xfrm flipV="1">
              <a:off x="257980" y="1977081"/>
              <a:ext cx="8218755" cy="1"/>
            </a:xfrm>
            <a:prstGeom prst="straightConnector1">
              <a:avLst/>
            </a:prstGeom>
            <a:ln w="7302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D2ECBEA5-A7AD-4ECB-8A0D-D602BF30E32F}"/>
                </a:ext>
              </a:extLst>
            </p:cNvPr>
            <p:cNvSpPr txBox="1"/>
            <p:nvPr/>
          </p:nvSpPr>
          <p:spPr>
            <a:xfrm>
              <a:off x="6449772" y="2344353"/>
              <a:ext cx="1803514" cy="523220"/>
            </a:xfrm>
            <a:prstGeom prst="rect">
              <a:avLst/>
            </a:prstGeom>
            <a:noFill/>
          </p:spPr>
          <p:txBody>
            <a:bodyPr wrap="square" rtlCol="0">
              <a:spAutoFit/>
            </a:bodyPr>
            <a:lstStyle/>
            <a:p>
              <a:pPr algn="ctr"/>
              <a:r>
                <a:rPr lang="de-DE" sz="1400" b="1" dirty="0">
                  <a:latin typeface="Century Gothic" panose="020B0502020202020204" pitchFamily="34" charset="0"/>
                </a:rPr>
                <a:t>Datum BSV + </a:t>
              </a:r>
            </a:p>
            <a:p>
              <a:pPr algn="ctr"/>
              <a:r>
                <a:rPr lang="de-DE" sz="1400" b="1" dirty="0">
                  <a:solidFill>
                    <a:srgbClr val="00B0F0"/>
                  </a:solidFill>
                  <a:latin typeface="Century Gothic" panose="020B0502020202020204" pitchFamily="34" charset="0"/>
                </a:rPr>
                <a:t>min. 10 Jahre </a:t>
              </a:r>
            </a:p>
          </p:txBody>
        </p:sp>
        <p:sp>
          <p:nvSpPr>
            <p:cNvPr id="12" name="Textfeld 11">
              <a:extLst>
                <a:ext uri="{FF2B5EF4-FFF2-40B4-BE49-F238E27FC236}">
                  <a16:creationId xmlns:a16="http://schemas.microsoft.com/office/drawing/2014/main" id="{8AC24600-F3F8-429E-ABA6-914A21CEDED3}"/>
                </a:ext>
              </a:extLst>
            </p:cNvPr>
            <p:cNvSpPr txBox="1"/>
            <p:nvPr/>
          </p:nvSpPr>
          <p:spPr>
            <a:xfrm>
              <a:off x="422975" y="2380729"/>
              <a:ext cx="1610189" cy="307777"/>
            </a:xfrm>
            <a:prstGeom prst="rect">
              <a:avLst/>
            </a:prstGeom>
            <a:noFill/>
          </p:spPr>
          <p:txBody>
            <a:bodyPr wrap="square" rtlCol="0">
              <a:spAutoFit/>
            </a:bodyPr>
            <a:lstStyle/>
            <a:p>
              <a:pPr algn="ctr"/>
              <a:r>
                <a:rPr lang="de-DE" sz="1400" b="1" dirty="0">
                  <a:latin typeface="Century Gothic" panose="020B0502020202020204" pitchFamily="34" charset="0"/>
                </a:rPr>
                <a:t>Datum Erteilung BSV</a:t>
              </a:r>
            </a:p>
          </p:txBody>
        </p:sp>
        <p:sp>
          <p:nvSpPr>
            <p:cNvPr id="13" name="Textfeld 12">
              <a:extLst>
                <a:ext uri="{FF2B5EF4-FFF2-40B4-BE49-F238E27FC236}">
                  <a16:creationId xmlns:a16="http://schemas.microsoft.com/office/drawing/2014/main" id="{EC4438DA-4400-49CC-962D-E028D4640BAB}"/>
                </a:ext>
              </a:extLst>
            </p:cNvPr>
            <p:cNvSpPr txBox="1"/>
            <p:nvPr/>
          </p:nvSpPr>
          <p:spPr>
            <a:xfrm>
              <a:off x="2894281" y="2350604"/>
              <a:ext cx="1895542" cy="523220"/>
            </a:xfrm>
            <a:prstGeom prst="rect">
              <a:avLst/>
            </a:prstGeom>
            <a:noFill/>
          </p:spPr>
          <p:txBody>
            <a:bodyPr wrap="square" rtlCol="0">
              <a:spAutoFit/>
            </a:bodyPr>
            <a:lstStyle/>
            <a:p>
              <a:pPr algn="ctr"/>
              <a:r>
                <a:rPr lang="de-DE" sz="1400" b="1" dirty="0">
                  <a:latin typeface="Century Gothic" panose="020B0502020202020204" pitchFamily="34" charset="0"/>
                </a:rPr>
                <a:t>endgültige Prüfungsakte</a:t>
              </a:r>
              <a:br>
                <a:rPr lang="de-DE" sz="1400" b="1" dirty="0">
                  <a:latin typeface="Century Gothic" panose="020B0502020202020204" pitchFamily="34" charset="0"/>
                </a:rPr>
              </a:br>
              <a:r>
                <a:rPr lang="de-DE" sz="1400" b="1" dirty="0">
                  <a:latin typeface="Century Gothic" panose="020B0502020202020204" pitchFamily="34" charset="0"/>
                </a:rPr>
                <a:t>archiviert</a:t>
              </a:r>
            </a:p>
          </p:txBody>
        </p:sp>
        <p:cxnSp>
          <p:nvCxnSpPr>
            <p:cNvPr id="14" name="Gerade Verbindung 19">
              <a:extLst>
                <a:ext uri="{FF2B5EF4-FFF2-40B4-BE49-F238E27FC236}">
                  <a16:creationId xmlns:a16="http://schemas.microsoft.com/office/drawing/2014/main" id="{3A5C92D1-57F0-4B64-A0E6-8EC11A086AF8}"/>
                </a:ext>
              </a:extLst>
            </p:cNvPr>
            <p:cNvCxnSpPr/>
            <p:nvPr/>
          </p:nvCxnSpPr>
          <p:spPr>
            <a:xfrm>
              <a:off x="1210982" y="1911180"/>
              <a:ext cx="0" cy="35009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Gerade Verbindung 29">
              <a:extLst>
                <a:ext uri="{FF2B5EF4-FFF2-40B4-BE49-F238E27FC236}">
                  <a16:creationId xmlns:a16="http://schemas.microsoft.com/office/drawing/2014/main" id="{B9329A83-90E0-4505-9BC5-ADF935DC939E}"/>
                </a:ext>
              </a:extLst>
            </p:cNvPr>
            <p:cNvCxnSpPr/>
            <p:nvPr/>
          </p:nvCxnSpPr>
          <p:spPr>
            <a:xfrm>
              <a:off x="3851638" y="1850597"/>
              <a:ext cx="0" cy="35009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Gerade Verbindung 30">
              <a:extLst>
                <a:ext uri="{FF2B5EF4-FFF2-40B4-BE49-F238E27FC236}">
                  <a16:creationId xmlns:a16="http://schemas.microsoft.com/office/drawing/2014/main" id="{DCEBFC52-AC9D-4402-8510-FA7CE5D7B722}"/>
                </a:ext>
              </a:extLst>
            </p:cNvPr>
            <p:cNvCxnSpPr/>
            <p:nvPr/>
          </p:nvCxnSpPr>
          <p:spPr>
            <a:xfrm>
              <a:off x="7345306" y="1940702"/>
              <a:ext cx="0" cy="35009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7" name="Geschweifte Klammer rechts 16">
            <a:extLst>
              <a:ext uri="{FF2B5EF4-FFF2-40B4-BE49-F238E27FC236}">
                <a16:creationId xmlns:a16="http://schemas.microsoft.com/office/drawing/2014/main" id="{6BC46757-799D-4B95-844C-6DDF5AF6F121}"/>
              </a:ext>
            </a:extLst>
          </p:cNvPr>
          <p:cNvSpPr/>
          <p:nvPr/>
        </p:nvSpPr>
        <p:spPr>
          <a:xfrm rot="5400000">
            <a:off x="2202031" y="1054860"/>
            <a:ext cx="350095" cy="2211229"/>
          </a:xfrm>
          <a:prstGeom prst="rightBrace">
            <a:avLst>
              <a:gd name="adj1" fmla="val 8333"/>
              <a:gd name="adj2" fmla="val 51497"/>
            </a:avLst>
          </a:prstGeom>
          <a:noFill/>
          <a:ln>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latin typeface="Century Gothic" panose="020B0502020202020204" pitchFamily="34" charset="0"/>
            </a:endParaRPr>
          </a:p>
        </p:txBody>
      </p:sp>
      <p:sp>
        <p:nvSpPr>
          <p:cNvPr id="18" name="Textfeld 17">
            <a:extLst>
              <a:ext uri="{FF2B5EF4-FFF2-40B4-BE49-F238E27FC236}">
                <a16:creationId xmlns:a16="http://schemas.microsoft.com/office/drawing/2014/main" id="{03EC39C4-6E85-4AD5-8A79-E233DB87BA64}"/>
              </a:ext>
            </a:extLst>
          </p:cNvPr>
          <p:cNvSpPr txBox="1"/>
          <p:nvPr/>
        </p:nvSpPr>
        <p:spPr>
          <a:xfrm>
            <a:off x="1475516" y="2473151"/>
            <a:ext cx="1742721" cy="307777"/>
          </a:xfrm>
          <a:prstGeom prst="rect">
            <a:avLst/>
          </a:prstGeom>
          <a:noFill/>
        </p:spPr>
        <p:txBody>
          <a:bodyPr wrap="square" rtlCol="0">
            <a:spAutoFit/>
          </a:bodyPr>
          <a:lstStyle/>
          <a:p>
            <a:pPr algn="ctr"/>
            <a:r>
              <a:rPr lang="de-DE" sz="1400" b="1" dirty="0">
                <a:solidFill>
                  <a:srgbClr val="FF0000"/>
                </a:solidFill>
                <a:latin typeface="Century Gothic" panose="020B0502020202020204" pitchFamily="34" charset="0"/>
              </a:rPr>
              <a:t>60-Tages-Frist</a:t>
            </a:r>
          </a:p>
        </p:txBody>
      </p:sp>
      <p:sp>
        <p:nvSpPr>
          <p:cNvPr id="19" name="Geschweifte Klammer links 18">
            <a:extLst>
              <a:ext uri="{FF2B5EF4-FFF2-40B4-BE49-F238E27FC236}">
                <a16:creationId xmlns:a16="http://schemas.microsoft.com/office/drawing/2014/main" id="{443AD518-2967-4D55-899C-BABAE1FCD4FF}"/>
              </a:ext>
            </a:extLst>
          </p:cNvPr>
          <p:cNvSpPr/>
          <p:nvPr/>
        </p:nvSpPr>
        <p:spPr>
          <a:xfrm rot="5400000">
            <a:off x="6187666" y="-3596177"/>
            <a:ext cx="369119" cy="10322492"/>
          </a:xfrm>
          <a:prstGeom prst="leftBrace">
            <a:avLst>
              <a:gd name="adj1" fmla="val 8333"/>
              <a:gd name="adj2" fmla="val 50000"/>
            </a:avLst>
          </a:prstGeom>
          <a:noFill/>
          <a:ln>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solidFill>
                <a:srgbClr val="00B0F0"/>
              </a:solidFill>
              <a:latin typeface="Century Gothic" panose="020B0502020202020204" pitchFamily="34" charset="0"/>
            </a:endParaRPr>
          </a:p>
        </p:txBody>
      </p:sp>
      <p:sp>
        <p:nvSpPr>
          <p:cNvPr id="20" name="Textfeld 19">
            <a:extLst>
              <a:ext uri="{FF2B5EF4-FFF2-40B4-BE49-F238E27FC236}">
                <a16:creationId xmlns:a16="http://schemas.microsoft.com/office/drawing/2014/main" id="{46C96C5D-CB17-480A-8105-81BC7D37D707}"/>
              </a:ext>
            </a:extLst>
          </p:cNvPr>
          <p:cNvSpPr txBox="1"/>
          <p:nvPr/>
        </p:nvSpPr>
        <p:spPr>
          <a:xfrm>
            <a:off x="3933178" y="1074222"/>
            <a:ext cx="4899126" cy="338554"/>
          </a:xfrm>
          <a:prstGeom prst="rect">
            <a:avLst/>
          </a:prstGeom>
          <a:noFill/>
        </p:spPr>
        <p:txBody>
          <a:bodyPr wrap="square" rtlCol="0">
            <a:spAutoFit/>
          </a:bodyPr>
          <a:lstStyle/>
          <a:p>
            <a:pPr algn="ctr"/>
            <a:r>
              <a:rPr lang="de-DE" sz="1600" b="1" dirty="0">
                <a:solidFill>
                  <a:srgbClr val="00B0F0"/>
                </a:solidFill>
                <a:latin typeface="Century Gothic" panose="020B0502020202020204" pitchFamily="34" charset="0"/>
              </a:rPr>
              <a:t>Empfohlene Aufbewahrungsfrist min. 10 Jahre</a:t>
            </a:r>
          </a:p>
        </p:txBody>
      </p:sp>
      <p:sp>
        <p:nvSpPr>
          <p:cNvPr id="21" name="Textfeld 20">
            <a:extLst>
              <a:ext uri="{FF2B5EF4-FFF2-40B4-BE49-F238E27FC236}">
                <a16:creationId xmlns:a16="http://schemas.microsoft.com/office/drawing/2014/main" id="{5853B8F7-A4E6-4F09-891D-FFB354455DCC}"/>
              </a:ext>
            </a:extLst>
          </p:cNvPr>
          <p:cNvSpPr txBox="1"/>
          <p:nvPr/>
        </p:nvSpPr>
        <p:spPr>
          <a:xfrm>
            <a:off x="949617" y="2852936"/>
            <a:ext cx="3152600" cy="523220"/>
          </a:xfrm>
          <a:prstGeom prst="rect">
            <a:avLst/>
          </a:prstGeom>
          <a:solidFill>
            <a:srgbClr val="CCECFF"/>
          </a:solidFill>
        </p:spPr>
        <p:txBody>
          <a:bodyPr wrap="square" rtlCol="0">
            <a:spAutoFit/>
          </a:bodyPr>
          <a:lstStyle/>
          <a:p>
            <a:pPr algn="ctr"/>
            <a:r>
              <a:rPr lang="de-DE" sz="1400" b="1" dirty="0">
                <a:highlight>
                  <a:srgbClr val="CCECFF"/>
                </a:highlight>
                <a:latin typeface="Century Gothic" panose="020B0502020202020204" pitchFamily="34" charset="0"/>
              </a:rPr>
              <a:t>Fertigstellung endgültige Prüfungsakte</a:t>
            </a:r>
          </a:p>
        </p:txBody>
      </p:sp>
      <p:sp>
        <p:nvSpPr>
          <p:cNvPr id="22" name="Textfeld 21">
            <a:extLst>
              <a:ext uri="{FF2B5EF4-FFF2-40B4-BE49-F238E27FC236}">
                <a16:creationId xmlns:a16="http://schemas.microsoft.com/office/drawing/2014/main" id="{95C101EF-6E8A-473B-8FE2-BA634762BE8C}"/>
              </a:ext>
            </a:extLst>
          </p:cNvPr>
          <p:cNvSpPr txBox="1"/>
          <p:nvPr/>
        </p:nvSpPr>
        <p:spPr>
          <a:xfrm>
            <a:off x="949616" y="3384798"/>
            <a:ext cx="2838809" cy="276999"/>
          </a:xfrm>
          <a:prstGeom prst="rect">
            <a:avLst/>
          </a:prstGeom>
          <a:noFill/>
        </p:spPr>
        <p:txBody>
          <a:bodyPr wrap="square" rtlCol="0">
            <a:spAutoFit/>
          </a:bodyPr>
          <a:lstStyle/>
          <a:p>
            <a:pPr algn="ctr"/>
            <a:r>
              <a:rPr lang="de-DE" sz="1200" b="1" dirty="0">
                <a:latin typeface="Century Gothic" panose="020B0502020202020204" pitchFamily="34" charset="0"/>
              </a:rPr>
              <a:t>Administrativer Prozess</a:t>
            </a:r>
          </a:p>
        </p:txBody>
      </p:sp>
      <p:sp>
        <p:nvSpPr>
          <p:cNvPr id="23" name="Textfeld 22">
            <a:extLst>
              <a:ext uri="{FF2B5EF4-FFF2-40B4-BE49-F238E27FC236}">
                <a16:creationId xmlns:a16="http://schemas.microsoft.com/office/drawing/2014/main" id="{2326C84A-AF32-42EF-9B5B-8EDF9B9DEE3D}"/>
              </a:ext>
            </a:extLst>
          </p:cNvPr>
          <p:cNvSpPr txBox="1"/>
          <p:nvPr/>
        </p:nvSpPr>
        <p:spPr>
          <a:xfrm>
            <a:off x="956757" y="3742704"/>
            <a:ext cx="3152600" cy="1938992"/>
          </a:xfrm>
          <a:prstGeom prst="rect">
            <a:avLst/>
          </a:prstGeom>
          <a:noFill/>
        </p:spPr>
        <p:txBody>
          <a:bodyPr wrap="square" lIns="36000" rIns="36000" rtlCol="0">
            <a:spAutoFit/>
          </a:bodyPr>
          <a:lstStyle/>
          <a:p>
            <a:pPr marL="171450" indent="-171450">
              <a:buFont typeface="Arial" panose="020B0604020202020204" pitchFamily="34" charset="0"/>
              <a:buChar char="•"/>
            </a:pPr>
            <a:r>
              <a:rPr lang="de-DE" sz="1200" dirty="0">
                <a:latin typeface="Century Gothic" panose="020B0502020202020204" pitchFamily="34" charset="0"/>
              </a:rPr>
              <a:t>Löschen/Entfernen überholter Dokumente</a:t>
            </a:r>
          </a:p>
          <a:p>
            <a:pPr marL="171450" indent="-171450">
              <a:buFont typeface="Arial" panose="020B0604020202020204" pitchFamily="34" charset="0"/>
              <a:buChar char="•"/>
            </a:pPr>
            <a:r>
              <a:rPr lang="de-DE" sz="1200" dirty="0">
                <a:latin typeface="Century Gothic" panose="020B0502020202020204" pitchFamily="34" charset="0"/>
              </a:rPr>
              <a:t>Sortieren/Ordnen von Arbeitspapieren/Querverweise</a:t>
            </a:r>
          </a:p>
          <a:p>
            <a:pPr marL="171450" indent="-171450">
              <a:buFont typeface="Arial" panose="020B0604020202020204" pitchFamily="34" charset="0"/>
              <a:buChar char="•"/>
            </a:pPr>
            <a:r>
              <a:rPr lang="de-DE" sz="1200" dirty="0">
                <a:latin typeface="Century Gothic" panose="020B0502020202020204" pitchFamily="34" charset="0"/>
              </a:rPr>
              <a:t>Abzeichen von Vollständigkeitschecklisten bezogen auf Prüfungsakte</a:t>
            </a:r>
          </a:p>
          <a:p>
            <a:pPr marL="171450" indent="-171450">
              <a:buFont typeface="Arial" panose="020B0604020202020204" pitchFamily="34" charset="0"/>
              <a:buChar char="•"/>
            </a:pPr>
            <a:r>
              <a:rPr lang="de-DE" sz="1200" dirty="0">
                <a:latin typeface="Century Gothic" panose="020B0502020202020204" pitchFamily="34" charset="0"/>
              </a:rPr>
              <a:t>Dokumentation von Prüfungsnachweisen, die vor BSV erhalten und diskutiert wurden</a:t>
            </a:r>
          </a:p>
        </p:txBody>
      </p:sp>
      <p:sp>
        <p:nvSpPr>
          <p:cNvPr id="24" name="Textfeld 23">
            <a:extLst>
              <a:ext uri="{FF2B5EF4-FFF2-40B4-BE49-F238E27FC236}">
                <a16:creationId xmlns:a16="http://schemas.microsoft.com/office/drawing/2014/main" id="{155854B0-9741-4A0E-9F2A-6844818B1D9A}"/>
              </a:ext>
            </a:extLst>
          </p:cNvPr>
          <p:cNvSpPr txBox="1"/>
          <p:nvPr/>
        </p:nvSpPr>
        <p:spPr>
          <a:xfrm>
            <a:off x="911424" y="5730407"/>
            <a:ext cx="3152601" cy="646331"/>
          </a:xfrm>
          <a:prstGeom prst="rect">
            <a:avLst/>
          </a:prstGeom>
          <a:noFill/>
        </p:spPr>
        <p:txBody>
          <a:bodyPr wrap="square" rtlCol="0">
            <a:spAutoFit/>
          </a:bodyPr>
          <a:lstStyle/>
          <a:p>
            <a:pPr algn="ctr">
              <a:tabLst>
                <a:tab pos="685800" algn="l"/>
              </a:tabLst>
            </a:pPr>
            <a:r>
              <a:rPr lang="de-DE" sz="1200" b="1" dirty="0">
                <a:solidFill>
                  <a:srgbClr val="FF0000"/>
                </a:solidFill>
                <a:latin typeface="Century Gothic" panose="020B0502020202020204" pitchFamily="34" charset="0"/>
              </a:rPr>
              <a:t>Nicht: </a:t>
            </a:r>
          </a:p>
          <a:p>
            <a:pPr algn="ctr">
              <a:tabLst>
                <a:tab pos="685800" algn="l"/>
              </a:tabLst>
            </a:pPr>
            <a:r>
              <a:rPr lang="de-DE" sz="1200" b="1" dirty="0">
                <a:latin typeface="Century Gothic" panose="020B0502020202020204" pitchFamily="34" charset="0"/>
              </a:rPr>
              <a:t>Neue</a:t>
            </a:r>
            <a:r>
              <a:rPr lang="de-DE" sz="1200" dirty="0">
                <a:latin typeface="Century Gothic" panose="020B0502020202020204" pitchFamily="34" charset="0"/>
              </a:rPr>
              <a:t> Prüfungshandlungen/</a:t>
            </a:r>
          </a:p>
          <a:p>
            <a:pPr algn="ctr">
              <a:tabLst>
                <a:tab pos="685800" algn="l"/>
              </a:tabLst>
            </a:pPr>
            <a:r>
              <a:rPr lang="de-DE" sz="1200" dirty="0">
                <a:latin typeface="Century Gothic" panose="020B0502020202020204" pitchFamily="34" charset="0"/>
              </a:rPr>
              <a:t>Schlussfolgerungen</a:t>
            </a:r>
          </a:p>
        </p:txBody>
      </p:sp>
      <p:sp>
        <p:nvSpPr>
          <p:cNvPr id="25" name="Textfeld 24">
            <a:extLst>
              <a:ext uri="{FF2B5EF4-FFF2-40B4-BE49-F238E27FC236}">
                <a16:creationId xmlns:a16="http://schemas.microsoft.com/office/drawing/2014/main" id="{75BA4D94-3762-44DD-9120-3349A9A9902A}"/>
              </a:ext>
            </a:extLst>
          </p:cNvPr>
          <p:cNvSpPr txBox="1"/>
          <p:nvPr/>
        </p:nvSpPr>
        <p:spPr>
          <a:xfrm>
            <a:off x="4439816" y="2761764"/>
            <a:ext cx="4392488" cy="523220"/>
          </a:xfrm>
          <a:prstGeom prst="rect">
            <a:avLst/>
          </a:prstGeom>
          <a:solidFill>
            <a:srgbClr val="CCECFF"/>
          </a:solidFill>
        </p:spPr>
        <p:txBody>
          <a:bodyPr wrap="square" rtlCol="0">
            <a:spAutoFit/>
          </a:bodyPr>
          <a:lstStyle/>
          <a:p>
            <a:pPr algn="ctr"/>
            <a:r>
              <a:rPr lang="de-DE" sz="1400" b="1" dirty="0">
                <a:solidFill>
                  <a:srgbClr val="FF0000"/>
                </a:solidFill>
                <a:highlight>
                  <a:srgbClr val="CCECFF"/>
                </a:highlight>
                <a:latin typeface="Century Gothic" panose="020B0502020202020204" pitchFamily="34" charset="0"/>
              </a:rPr>
              <a:t>Keine</a:t>
            </a:r>
            <a:r>
              <a:rPr lang="de-DE" sz="1400" b="1" dirty="0">
                <a:highlight>
                  <a:srgbClr val="CCECFF"/>
                </a:highlight>
                <a:latin typeface="Century Gothic" panose="020B0502020202020204" pitchFamily="34" charset="0"/>
              </a:rPr>
              <a:t> Änderungen der Prüfungsdokumentation mehr möglich</a:t>
            </a:r>
          </a:p>
        </p:txBody>
      </p:sp>
      <p:sp>
        <p:nvSpPr>
          <p:cNvPr id="26" name="Textfeld 25">
            <a:extLst>
              <a:ext uri="{FF2B5EF4-FFF2-40B4-BE49-F238E27FC236}">
                <a16:creationId xmlns:a16="http://schemas.microsoft.com/office/drawing/2014/main" id="{7EA138C5-8FFF-4481-90AA-9BCE9FAFF067}"/>
              </a:ext>
            </a:extLst>
          </p:cNvPr>
          <p:cNvSpPr txBox="1"/>
          <p:nvPr/>
        </p:nvSpPr>
        <p:spPr>
          <a:xfrm>
            <a:off x="4452176" y="3565465"/>
            <a:ext cx="4380127" cy="830997"/>
          </a:xfrm>
          <a:prstGeom prst="rect">
            <a:avLst/>
          </a:prstGeom>
          <a:noFill/>
        </p:spPr>
        <p:txBody>
          <a:bodyPr wrap="square" rtlCol="0">
            <a:spAutoFit/>
          </a:bodyPr>
          <a:lstStyle/>
          <a:p>
            <a:r>
              <a:rPr lang="de-DE" sz="1200" dirty="0">
                <a:latin typeface="Century Gothic" panose="020B0502020202020204" pitchFamily="34" charset="0"/>
              </a:rPr>
              <a:t>Notwendigkeit zur </a:t>
            </a:r>
            <a:r>
              <a:rPr lang="de-DE" sz="1200" b="1" dirty="0">
                <a:solidFill>
                  <a:srgbClr val="FF0000"/>
                </a:solidFill>
                <a:latin typeface="Century Gothic" panose="020B0502020202020204" pitchFamily="34" charset="0"/>
              </a:rPr>
              <a:t>Verdeutlichung</a:t>
            </a:r>
            <a:r>
              <a:rPr lang="de-DE" sz="1200" dirty="0">
                <a:latin typeface="Century Gothic" panose="020B0502020202020204" pitchFamily="34" charset="0"/>
              </a:rPr>
              <a:t> einer </a:t>
            </a:r>
            <a:r>
              <a:rPr lang="de-DE" sz="1200" b="1" dirty="0">
                <a:latin typeface="Century Gothic" panose="020B0502020202020204" pitchFamily="34" charset="0"/>
              </a:rPr>
              <a:t>bestehenden</a:t>
            </a:r>
            <a:r>
              <a:rPr lang="de-DE" sz="1200" b="1" dirty="0">
                <a:solidFill>
                  <a:srgbClr val="FF0000"/>
                </a:solidFill>
                <a:latin typeface="Century Gothic" panose="020B0502020202020204" pitchFamily="34" charset="0"/>
              </a:rPr>
              <a:t> </a:t>
            </a:r>
            <a:r>
              <a:rPr lang="de-DE" sz="1200" b="1" dirty="0">
                <a:latin typeface="Century Gothic" panose="020B0502020202020204" pitchFamily="34" charset="0"/>
              </a:rPr>
              <a:t>Prüfungsdokumentation</a:t>
            </a:r>
            <a:r>
              <a:rPr lang="de-DE" sz="1200" dirty="0">
                <a:latin typeface="Century Gothic" panose="020B0502020202020204" pitchFamily="34" charset="0"/>
              </a:rPr>
              <a:t> infolge von Anmerkungen interner oder externer Parteien bei der Durchführung von Qualitätssicherungsmaßnahmen</a:t>
            </a:r>
          </a:p>
        </p:txBody>
      </p:sp>
      <p:sp>
        <p:nvSpPr>
          <p:cNvPr id="27" name="Pfeil: nach unten 26">
            <a:extLst>
              <a:ext uri="{FF2B5EF4-FFF2-40B4-BE49-F238E27FC236}">
                <a16:creationId xmlns:a16="http://schemas.microsoft.com/office/drawing/2014/main" id="{A493CDE4-8AD6-4EE0-ABB5-5982C681CF8C}"/>
              </a:ext>
            </a:extLst>
          </p:cNvPr>
          <p:cNvSpPr/>
          <p:nvPr/>
        </p:nvSpPr>
        <p:spPr>
          <a:xfrm>
            <a:off x="2447254" y="3655731"/>
            <a:ext cx="75194" cy="136401"/>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Century Gothic" panose="020B0502020202020204" pitchFamily="34" charset="0"/>
            </a:endParaRPr>
          </a:p>
        </p:txBody>
      </p:sp>
      <p:sp>
        <p:nvSpPr>
          <p:cNvPr id="29" name="Textfeld 28">
            <a:extLst>
              <a:ext uri="{FF2B5EF4-FFF2-40B4-BE49-F238E27FC236}">
                <a16:creationId xmlns:a16="http://schemas.microsoft.com/office/drawing/2014/main" id="{CCE9BAEB-42E8-4930-8C28-0322491648F4}"/>
              </a:ext>
            </a:extLst>
          </p:cNvPr>
          <p:cNvSpPr txBox="1"/>
          <p:nvPr/>
        </p:nvSpPr>
        <p:spPr>
          <a:xfrm>
            <a:off x="4452176" y="4509120"/>
            <a:ext cx="4380124" cy="276999"/>
          </a:xfrm>
          <a:prstGeom prst="rect">
            <a:avLst/>
          </a:prstGeom>
          <a:noFill/>
        </p:spPr>
        <p:txBody>
          <a:bodyPr wrap="square" rtlCol="0">
            <a:spAutoFit/>
          </a:bodyPr>
          <a:lstStyle/>
          <a:p>
            <a:r>
              <a:rPr lang="de-DE" sz="1200" dirty="0">
                <a:latin typeface="Century Gothic" panose="020B0502020202020204" pitchFamily="34" charset="0"/>
              </a:rPr>
              <a:t>Sachverhalte werden erst </a:t>
            </a:r>
            <a:r>
              <a:rPr lang="de-DE" sz="1200" b="1" dirty="0">
                <a:solidFill>
                  <a:srgbClr val="FF0000"/>
                </a:solidFill>
                <a:latin typeface="Century Gothic" panose="020B0502020202020204" pitchFamily="34" charset="0"/>
              </a:rPr>
              <a:t>nach dem BSV bekannt</a:t>
            </a:r>
          </a:p>
        </p:txBody>
      </p:sp>
      <p:sp>
        <p:nvSpPr>
          <p:cNvPr id="30" name="Textfeld 29">
            <a:extLst>
              <a:ext uri="{FF2B5EF4-FFF2-40B4-BE49-F238E27FC236}">
                <a16:creationId xmlns:a16="http://schemas.microsoft.com/office/drawing/2014/main" id="{A4F98DC0-BC82-4C5F-B993-9E098FD0A333}"/>
              </a:ext>
            </a:extLst>
          </p:cNvPr>
          <p:cNvSpPr txBox="1"/>
          <p:nvPr/>
        </p:nvSpPr>
        <p:spPr>
          <a:xfrm>
            <a:off x="4452174" y="3284985"/>
            <a:ext cx="4380129" cy="276999"/>
          </a:xfrm>
          <a:prstGeom prst="rect">
            <a:avLst/>
          </a:prstGeom>
          <a:noFill/>
        </p:spPr>
        <p:txBody>
          <a:bodyPr wrap="square" rtlCol="0">
            <a:spAutoFit/>
          </a:bodyPr>
          <a:lstStyle/>
          <a:p>
            <a:pPr algn="ctr"/>
            <a:r>
              <a:rPr lang="de-DE" sz="1200" b="1" dirty="0">
                <a:solidFill>
                  <a:srgbClr val="FF0000"/>
                </a:solidFill>
                <a:latin typeface="Century Gothic" panose="020B0502020202020204" pitchFamily="34" charset="0"/>
              </a:rPr>
              <a:t>AUSNAHME</a:t>
            </a:r>
          </a:p>
        </p:txBody>
      </p:sp>
      <p:sp>
        <p:nvSpPr>
          <p:cNvPr id="31" name="Textfeld 30">
            <a:extLst>
              <a:ext uri="{FF2B5EF4-FFF2-40B4-BE49-F238E27FC236}">
                <a16:creationId xmlns:a16="http://schemas.microsoft.com/office/drawing/2014/main" id="{96FFC076-3A73-487E-90A6-3E2915361958}"/>
              </a:ext>
            </a:extLst>
          </p:cNvPr>
          <p:cNvSpPr txBox="1"/>
          <p:nvPr/>
        </p:nvSpPr>
        <p:spPr>
          <a:xfrm>
            <a:off x="4452173" y="4293096"/>
            <a:ext cx="4380127" cy="277000"/>
          </a:xfrm>
          <a:prstGeom prst="rect">
            <a:avLst/>
          </a:prstGeom>
          <a:noFill/>
        </p:spPr>
        <p:txBody>
          <a:bodyPr wrap="square" rtlCol="0">
            <a:spAutoFit/>
          </a:bodyPr>
          <a:lstStyle/>
          <a:p>
            <a:pPr algn="ctr"/>
            <a:r>
              <a:rPr lang="de-DE" sz="1200" b="1" dirty="0">
                <a:latin typeface="Century Gothic" panose="020B0502020202020204" pitchFamily="34" charset="0"/>
              </a:rPr>
              <a:t>oder</a:t>
            </a:r>
          </a:p>
        </p:txBody>
      </p:sp>
      <p:sp>
        <p:nvSpPr>
          <p:cNvPr id="32" name="Textfeld 31">
            <a:extLst>
              <a:ext uri="{FF2B5EF4-FFF2-40B4-BE49-F238E27FC236}">
                <a16:creationId xmlns:a16="http://schemas.microsoft.com/office/drawing/2014/main" id="{E1227615-5455-4990-9F1C-D07A19C754D5}"/>
              </a:ext>
            </a:extLst>
          </p:cNvPr>
          <p:cNvSpPr txBox="1"/>
          <p:nvPr/>
        </p:nvSpPr>
        <p:spPr>
          <a:xfrm>
            <a:off x="4452173" y="5013176"/>
            <a:ext cx="4380124" cy="1015663"/>
          </a:xfrm>
          <a:prstGeom prst="rect">
            <a:avLst/>
          </a:prstGeom>
          <a:noFill/>
        </p:spPr>
        <p:txBody>
          <a:bodyPr wrap="square" rtlCol="0">
            <a:spAutoFit/>
          </a:bodyPr>
          <a:lstStyle/>
          <a:p>
            <a:r>
              <a:rPr lang="de-DE" sz="1200" dirty="0">
                <a:latin typeface="Century Gothic" panose="020B0502020202020204" pitchFamily="34" charset="0"/>
              </a:rPr>
              <a:t> </a:t>
            </a:r>
            <a:r>
              <a:rPr lang="de-DE" sz="1200" b="1" dirty="0">
                <a:latin typeface="Century Gothic" panose="020B0502020202020204" pitchFamily="34" charset="0"/>
              </a:rPr>
              <a:t>Dokumentation zwingend:</a:t>
            </a:r>
          </a:p>
          <a:p>
            <a:pPr marL="171450" indent="-171450">
              <a:buFont typeface="Arial" panose="020B0604020202020204" pitchFamily="34" charset="0"/>
              <a:buChar char="•"/>
            </a:pPr>
            <a:r>
              <a:rPr lang="de-DE" sz="1200" dirty="0">
                <a:latin typeface="Century Gothic" panose="020B0502020202020204" pitchFamily="34" charset="0"/>
              </a:rPr>
              <a:t>Der spezifischen Gründe</a:t>
            </a:r>
          </a:p>
          <a:p>
            <a:pPr marL="171450" indent="-171450">
              <a:buFont typeface="Arial" panose="020B0604020202020204" pitchFamily="34" charset="0"/>
              <a:buChar char="•"/>
            </a:pPr>
            <a:r>
              <a:rPr lang="de-DE" sz="1200" dirty="0">
                <a:latin typeface="Century Gothic" panose="020B0502020202020204" pitchFamily="34" charset="0"/>
              </a:rPr>
              <a:t>Wann und von wem wurden Ergänzungen/Änderungen vorgenommen?</a:t>
            </a:r>
          </a:p>
          <a:p>
            <a:pPr marL="171450" indent="-171450">
              <a:buFont typeface="Arial" panose="020B0604020202020204" pitchFamily="34" charset="0"/>
              <a:buChar char="•"/>
            </a:pPr>
            <a:r>
              <a:rPr lang="de-DE" sz="1200" dirty="0">
                <a:latin typeface="Century Gothic" panose="020B0502020202020204" pitchFamily="34" charset="0"/>
              </a:rPr>
              <a:t>Wann und von wem wurden sie durchgesehen?</a:t>
            </a:r>
          </a:p>
        </p:txBody>
      </p:sp>
      <p:sp>
        <p:nvSpPr>
          <p:cNvPr id="35" name="Pfeil: nach unten 34">
            <a:extLst>
              <a:ext uri="{FF2B5EF4-FFF2-40B4-BE49-F238E27FC236}">
                <a16:creationId xmlns:a16="http://schemas.microsoft.com/office/drawing/2014/main" id="{3770CA13-55A4-4D7B-9604-ACCFAE3F47CC}"/>
              </a:ext>
            </a:extLst>
          </p:cNvPr>
          <p:cNvSpPr/>
          <p:nvPr/>
        </p:nvSpPr>
        <p:spPr>
          <a:xfrm>
            <a:off x="2447254" y="5626202"/>
            <a:ext cx="75194" cy="136401"/>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Century Gothic" panose="020B0502020202020204" pitchFamily="34" charset="0"/>
            </a:endParaRPr>
          </a:p>
        </p:txBody>
      </p:sp>
      <p:sp>
        <p:nvSpPr>
          <p:cNvPr id="36" name="Pfeil: nach unten 35">
            <a:extLst>
              <a:ext uri="{FF2B5EF4-FFF2-40B4-BE49-F238E27FC236}">
                <a16:creationId xmlns:a16="http://schemas.microsoft.com/office/drawing/2014/main" id="{1448FE60-B86C-4CE9-A616-5D8C34A3712D}"/>
              </a:ext>
            </a:extLst>
          </p:cNvPr>
          <p:cNvSpPr/>
          <p:nvPr/>
        </p:nvSpPr>
        <p:spPr>
          <a:xfrm>
            <a:off x="6600056" y="4798957"/>
            <a:ext cx="75194" cy="136401"/>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Century Gothic" panose="020B0502020202020204" pitchFamily="34" charset="0"/>
            </a:endParaRPr>
          </a:p>
        </p:txBody>
      </p:sp>
    </p:spTree>
    <p:extLst>
      <p:ext uri="{BB962C8B-B14F-4D97-AF65-F5344CB8AC3E}">
        <p14:creationId xmlns:p14="http://schemas.microsoft.com/office/powerpoint/2010/main" val="750252596"/>
      </p:ext>
    </p:extLst>
  </p:cSld>
  <p:clrMapOvr>
    <a:masterClrMapping/>
  </p:clrMapOvr>
  <p:transition spd="slow"/>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395805C0-1286-4902-B693-A86695521E6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9" name="Rectangle 3">
            <a:extLst>
              <a:ext uri="{FF2B5EF4-FFF2-40B4-BE49-F238E27FC236}">
                <a16:creationId xmlns:a16="http://schemas.microsoft.com/office/drawing/2014/main" id="{98C140C2-3BD3-4453-9808-FAFF6C882913}"/>
              </a:ext>
            </a:extLst>
          </p:cNvPr>
          <p:cNvSpPr txBox="1">
            <a:spLocks/>
          </p:cNvSpPr>
          <p:nvPr/>
        </p:nvSpPr>
        <p:spPr bwMode="auto">
          <a:xfrm>
            <a:off x="1067990" y="1173212"/>
            <a:ext cx="10788650" cy="474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0000" indent="-266700">
              <a:lnSpc>
                <a:spcPct val="100000"/>
              </a:lnSpc>
              <a:spcBef>
                <a:spcPts val="600"/>
              </a:spcBef>
              <a:spcAft>
                <a:spcPts val="600"/>
              </a:spcAft>
              <a:tabLst>
                <a:tab pos="266700" algn="l"/>
                <a:tab pos="895350" algn="l"/>
              </a:tabLst>
              <a:defRPr/>
            </a:pPr>
            <a:r>
              <a:rPr lang="de-DE" altLang="de-DE" sz="1600" b="1">
                <a:latin typeface="Century Gothic" panose="020B0502020202020204" pitchFamily="34" charset="0"/>
              </a:rPr>
              <a:t> </a:t>
            </a:r>
          </a:p>
          <a:p>
            <a:pPr marL="270000" indent="-266700">
              <a:lnSpc>
                <a:spcPct val="100000"/>
              </a:lnSpc>
              <a:spcBef>
                <a:spcPts val="600"/>
              </a:spcBef>
              <a:spcAft>
                <a:spcPts val="600"/>
              </a:spcAft>
              <a:buFont typeface="+mj-lt"/>
              <a:buAutoNum type="arabicPeriod"/>
              <a:tabLst>
                <a:tab pos="266700" algn="l"/>
                <a:tab pos="895350" algn="l"/>
              </a:tabLst>
              <a:defRPr/>
            </a:pPr>
            <a:r>
              <a:rPr lang="de-DE" altLang="de-DE" sz="1600">
                <a:latin typeface="Century Gothic" panose="020B0502020202020204" pitchFamily="34" charset="0"/>
              </a:rPr>
              <a:t>Dienen der angemessenen Dokumentation des gesamten Prüfungsprozesses</a:t>
            </a:r>
          </a:p>
          <a:p>
            <a:pPr marL="270000" indent="-266700">
              <a:lnSpc>
                <a:spcPct val="100000"/>
              </a:lnSpc>
              <a:spcBef>
                <a:spcPts val="600"/>
              </a:spcBef>
              <a:spcAft>
                <a:spcPts val="600"/>
              </a:spcAft>
              <a:buFont typeface="+mj-lt"/>
              <a:buAutoNum type="arabicPeriod"/>
              <a:tabLst>
                <a:tab pos="266700" algn="l"/>
                <a:tab pos="895350" algn="l"/>
              </a:tabLst>
              <a:defRPr/>
            </a:pPr>
            <a:r>
              <a:rPr lang="de-DE" altLang="de-DE" sz="1600">
                <a:latin typeface="Century Gothic" panose="020B0502020202020204" pitchFamily="34" charset="0"/>
              </a:rPr>
              <a:t>Müssen die sachgerechte Anwendung der Prüfungshinweise und ggf. weiterer Verlautbarungen, ihre Einhaltung und ihr Ergebnis erkennen lassen</a:t>
            </a:r>
          </a:p>
          <a:p>
            <a:pPr marL="270000" indent="-266700">
              <a:lnSpc>
                <a:spcPct val="100000"/>
              </a:lnSpc>
              <a:spcBef>
                <a:spcPts val="600"/>
              </a:spcBef>
              <a:spcAft>
                <a:spcPts val="600"/>
              </a:spcAft>
              <a:buFont typeface="+mj-lt"/>
              <a:buAutoNum type="arabicPeriod"/>
              <a:tabLst>
                <a:tab pos="266700" algn="l"/>
                <a:tab pos="895350" algn="l"/>
              </a:tabLst>
              <a:defRPr/>
            </a:pPr>
            <a:r>
              <a:rPr lang="de-DE" altLang="de-DE" sz="1600">
                <a:latin typeface="Century Gothic" panose="020B0502020202020204" pitchFamily="34" charset="0"/>
              </a:rPr>
              <a:t>Müssen systematisch geordnet und (auch für Dritte) verständlich sein</a:t>
            </a:r>
          </a:p>
          <a:p>
            <a:pPr marL="270000" indent="-266700">
              <a:lnSpc>
                <a:spcPct val="100000"/>
              </a:lnSpc>
              <a:spcBef>
                <a:spcPts val="600"/>
              </a:spcBef>
              <a:spcAft>
                <a:spcPts val="600"/>
              </a:spcAft>
              <a:buFont typeface="+mj-lt"/>
              <a:buAutoNum type="arabicPeriod"/>
              <a:tabLst>
                <a:tab pos="266700" algn="l"/>
                <a:tab pos="895350" algn="l"/>
              </a:tabLst>
              <a:defRPr/>
            </a:pPr>
            <a:r>
              <a:rPr lang="de-DE" altLang="de-DE" sz="1600">
                <a:latin typeface="Century Gothic" panose="020B0502020202020204" pitchFamily="34" charset="0"/>
              </a:rPr>
              <a:t>Müssen zeitgerecht (zeitnah) erstellt werden</a:t>
            </a:r>
          </a:p>
          <a:p>
            <a:pPr marL="270000" indent="-266700">
              <a:lnSpc>
                <a:spcPct val="100000"/>
              </a:lnSpc>
              <a:spcBef>
                <a:spcPts val="600"/>
              </a:spcBef>
              <a:spcAft>
                <a:spcPts val="600"/>
              </a:spcAft>
              <a:buFont typeface="+mj-lt"/>
              <a:buAutoNum type="arabicPeriod"/>
              <a:tabLst>
                <a:tab pos="266700" algn="l"/>
                <a:tab pos="895350" algn="l"/>
              </a:tabLst>
              <a:defRPr/>
            </a:pPr>
            <a:r>
              <a:rPr lang="de-DE" altLang="de-DE" sz="1600">
                <a:latin typeface="Century Gothic" panose="020B0502020202020204" pitchFamily="34" charset="0"/>
              </a:rPr>
              <a:t>Dienen der angemessenen Überwachung der Mitarbeiter und der Qualitätssicherung (z. B. abschließende Durchsicht der Auftragsergebnisse durch den verantwortlichen Prüfungspartner oder durch den verantwortlichen Wirtschaftsprüfer)</a:t>
            </a:r>
          </a:p>
          <a:p>
            <a:pPr marL="270000" indent="-266700">
              <a:lnSpc>
                <a:spcPct val="100000"/>
              </a:lnSpc>
              <a:spcBef>
                <a:spcPts val="600"/>
              </a:spcBef>
              <a:spcAft>
                <a:spcPts val="600"/>
              </a:spcAft>
              <a:buFont typeface="+mj-lt"/>
              <a:buAutoNum type="arabicPeriod"/>
              <a:tabLst>
                <a:tab pos="266700" algn="l"/>
                <a:tab pos="895350" algn="l"/>
              </a:tabLst>
              <a:defRPr/>
            </a:pPr>
            <a:r>
              <a:rPr lang="de-DE" altLang="de-DE" sz="1600">
                <a:latin typeface="Century Gothic" panose="020B0502020202020204" pitchFamily="34" charset="0"/>
              </a:rPr>
              <a:t>Erfüllen Nachweispflichten</a:t>
            </a:r>
          </a:p>
          <a:p>
            <a:pPr marL="270000" indent="-266700">
              <a:lnSpc>
                <a:spcPct val="100000"/>
              </a:lnSpc>
              <a:spcBef>
                <a:spcPts val="600"/>
              </a:spcBef>
              <a:spcAft>
                <a:spcPts val="600"/>
              </a:spcAft>
              <a:buFont typeface="+mj-lt"/>
              <a:buAutoNum type="arabicPeriod"/>
              <a:tabLst>
                <a:tab pos="266700" algn="l"/>
                <a:tab pos="895350" algn="l"/>
              </a:tabLst>
              <a:defRPr/>
            </a:pPr>
            <a:r>
              <a:rPr lang="de-DE" altLang="de-DE" sz="1600">
                <a:latin typeface="Century Gothic" panose="020B0502020202020204" pitchFamily="34" charset="0"/>
              </a:rPr>
              <a:t>Sind Eigentum des Abschlussprüfers </a:t>
            </a:r>
          </a:p>
          <a:p>
            <a:pPr marL="270000" indent="-266700">
              <a:lnSpc>
                <a:spcPct val="100000"/>
              </a:lnSpc>
              <a:spcBef>
                <a:spcPts val="600"/>
              </a:spcBef>
              <a:spcAft>
                <a:spcPts val="600"/>
              </a:spcAft>
              <a:buFont typeface="+mj-lt"/>
              <a:buAutoNum type="arabicPeriod"/>
              <a:tabLst>
                <a:tab pos="266700" algn="l"/>
                <a:tab pos="895350" algn="l"/>
              </a:tabLst>
              <a:defRPr/>
            </a:pPr>
            <a:r>
              <a:rPr lang="de-DE" altLang="de-DE" sz="1600">
                <a:latin typeface="Century Gothic" panose="020B0502020202020204" pitchFamily="34" charset="0"/>
              </a:rPr>
              <a:t>Herausgabepflicht auf Anforderung der WPK im Berufsaufsichtsverfahren</a:t>
            </a:r>
          </a:p>
          <a:p>
            <a:pPr marL="270000" indent="-266700">
              <a:lnSpc>
                <a:spcPct val="100000"/>
              </a:lnSpc>
              <a:spcBef>
                <a:spcPts val="600"/>
              </a:spcBef>
              <a:spcAft>
                <a:spcPts val="600"/>
              </a:spcAft>
              <a:buFont typeface="+mj-lt"/>
              <a:buAutoNum type="arabicPeriod"/>
              <a:tabLst>
                <a:tab pos="266700" algn="l"/>
                <a:tab pos="895350" algn="l"/>
              </a:tabLst>
              <a:defRPr/>
            </a:pPr>
            <a:r>
              <a:rPr lang="de-DE" altLang="de-DE" sz="1600">
                <a:latin typeface="Century Gothic" panose="020B0502020202020204" pitchFamily="34" charset="0"/>
              </a:rPr>
              <a:t>Vorlagepflicht bei der Qualitätskontrolle (nur gesetzliche Abschlussprüfungen nach § 316 HGB)</a:t>
            </a:r>
          </a:p>
          <a:p>
            <a:pPr marL="270000" indent="6350">
              <a:lnSpc>
                <a:spcPct val="100000"/>
              </a:lnSpc>
              <a:spcBef>
                <a:spcPts val="600"/>
              </a:spcBef>
              <a:spcAft>
                <a:spcPts val="600"/>
              </a:spcAft>
              <a:tabLst>
                <a:tab pos="542925" algn="l"/>
              </a:tabLst>
              <a:defRPr/>
            </a:pPr>
            <a:endParaRPr lang="de-DE" altLang="de-DE" dirty="0">
              <a:latin typeface="Century Gothic" panose="020B0502020202020204" pitchFamily="34" charset="0"/>
            </a:endParaRPr>
          </a:p>
        </p:txBody>
      </p:sp>
      <p:sp>
        <p:nvSpPr>
          <p:cNvPr id="10" name="Text Box 6">
            <a:extLst>
              <a:ext uri="{FF2B5EF4-FFF2-40B4-BE49-F238E27FC236}">
                <a16:creationId xmlns:a16="http://schemas.microsoft.com/office/drawing/2014/main" id="{90593D48-8A12-4665-87DB-7416500059CA}"/>
              </a:ext>
            </a:extLst>
          </p:cNvPr>
          <p:cNvSpPr txBox="1">
            <a:spLocks noChangeArrowheads="1"/>
          </p:cNvSpPr>
          <p:nvPr/>
        </p:nvSpPr>
        <p:spPr bwMode="auto">
          <a:xfrm>
            <a:off x="925512" y="944910"/>
            <a:ext cx="97218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Lst>
              <a:defRPr/>
            </a:pPr>
            <a:r>
              <a:rPr lang="de-DE" altLang="de-DE" sz="1600" b="1" kern="0" dirty="0">
                <a:solidFill>
                  <a:srgbClr val="00B0F0"/>
                </a:solidFill>
                <a:latin typeface="Century Gothic" pitchFamily="34" charset="0"/>
              </a:rPr>
              <a:t>2.2.13 Zusammenfassung</a:t>
            </a:r>
          </a:p>
        </p:txBody>
      </p:sp>
    </p:spTree>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229AD2AF-85B9-486B-A90B-F15D7F0A90D9}"/>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7" name="Rectangle 2">
            <a:extLst>
              <a:ext uri="{FF2B5EF4-FFF2-40B4-BE49-F238E27FC236}">
                <a16:creationId xmlns:a16="http://schemas.microsoft.com/office/drawing/2014/main" id="{EA647C11-ED44-4C69-8D79-BDC4B46C83CF}"/>
              </a:ext>
            </a:extLst>
          </p:cNvPr>
          <p:cNvSpPr txBox="1">
            <a:spLocks/>
          </p:cNvSpPr>
          <p:nvPr/>
        </p:nvSpPr>
        <p:spPr bwMode="auto">
          <a:xfrm>
            <a:off x="1009261" y="520699"/>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2.3</a:t>
            </a:r>
            <a:r>
              <a:rPr lang="de-DE" altLang="de-DE" sz="2800" b="1">
                <a:latin typeface="Century Gothic" panose="020B0502020202020204" pitchFamily="34" charset="0"/>
              </a:rPr>
              <a:t>	</a:t>
            </a:r>
            <a:r>
              <a:rPr lang="de-DE" sz="2800" b="1">
                <a:latin typeface="Century Gothic" panose="020B0502020202020204" pitchFamily="34" charset="0"/>
              </a:rPr>
              <a:t>60-Tage-Regel bei </a:t>
            </a:r>
            <a:r>
              <a:rPr lang="de-DE" sz="2800" b="1" dirty="0">
                <a:latin typeface="Century Gothic" panose="020B0502020202020204" pitchFamily="34" charset="0"/>
              </a:rPr>
              <a:t>Arbeitspapieren zur Abschlussprüfung</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2.3.1</a:t>
            </a:r>
            <a:r>
              <a:rPr lang="de-DE" dirty="0">
                <a:latin typeface="Century Gothic" panose="020B0502020202020204" pitchFamily="34" charset="0"/>
              </a:rPr>
              <a:t>	Abgabe Prüfungsbericht: Dokumentation unvollständig</a:t>
            </a:r>
          </a:p>
          <a:p>
            <a:pPr marL="2724150" lvl="4" indent="-895350">
              <a:spcBef>
                <a:spcPts val="600"/>
              </a:spcBef>
              <a:spcAft>
                <a:spcPts val="600"/>
              </a:spcAft>
              <a:tabLst>
                <a:tab pos="444500" algn="l"/>
              </a:tabLst>
            </a:pPr>
            <a:r>
              <a:rPr lang="de-DE" b="1" dirty="0">
                <a:latin typeface="Century Gothic" panose="020B0502020202020204" pitchFamily="34" charset="0"/>
              </a:rPr>
              <a:t>2.3.2	</a:t>
            </a:r>
            <a:r>
              <a:rPr lang="de-DE" dirty="0">
                <a:latin typeface="Century Gothic" panose="020B0502020202020204" pitchFamily="34" charset="0"/>
              </a:rPr>
              <a:t>Normative Vorgaben für den Berufsstand</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2.3.3	</a:t>
            </a:r>
            <a:r>
              <a:rPr lang="de-DE" dirty="0">
                <a:latin typeface="Century Gothic" panose="020B0502020202020204" pitchFamily="34" charset="0"/>
              </a:rPr>
              <a:t>60-Tage-Regel als Karenzzeit</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2.3.4	</a:t>
            </a:r>
            <a:r>
              <a:rPr lang="de-DE" dirty="0">
                <a:latin typeface="Century Gothic" panose="020B0502020202020204" pitchFamily="34" charset="0"/>
              </a:rPr>
              <a:t>Was darf innerhalb </a:t>
            </a:r>
            <a:r>
              <a:rPr lang="de-DE">
                <a:latin typeface="Century Gothic" panose="020B0502020202020204" pitchFamily="34" charset="0"/>
              </a:rPr>
              <a:t>des 60-Tageszeitraums </a:t>
            </a:r>
            <a:r>
              <a:rPr lang="de-DE" dirty="0">
                <a:latin typeface="Century Gothic" panose="020B0502020202020204" pitchFamily="34" charset="0"/>
              </a:rPr>
              <a:t>dokumentiert werden?</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2.3.5	</a:t>
            </a:r>
            <a:r>
              <a:rPr lang="de-DE" dirty="0">
                <a:latin typeface="Century Gothic" panose="020B0502020202020204" pitchFamily="34" charset="0"/>
              </a:rPr>
              <a:t>Folgende mögliche Fallkonstellationen sind denkbar</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2.3.6	</a:t>
            </a:r>
            <a:r>
              <a:rPr lang="de-DE" dirty="0">
                <a:latin typeface="Century Gothic" panose="020B0502020202020204" pitchFamily="34" charset="0"/>
              </a:rPr>
              <a:t>Zulässige dokumentationstechnische Maßnahmen</a:t>
            </a:r>
            <a:endParaRPr lang="de-DE" b="1" dirty="0">
              <a:latin typeface="Century Gothic" panose="020B0502020202020204" pitchFamily="34" charset="0"/>
            </a:endParaRPr>
          </a:p>
        </p:txBody>
      </p:sp>
    </p:spTree>
    <p:extLst>
      <p:ext uri="{BB962C8B-B14F-4D97-AF65-F5344CB8AC3E}">
        <p14:creationId xmlns:p14="http://schemas.microsoft.com/office/powerpoint/2010/main" val="2459654318"/>
      </p:ext>
    </p:extLst>
  </p:cSld>
  <p:clrMapOvr>
    <a:masterClrMapping/>
  </p:clrMapOvr>
  <p:transition spd="slow"/>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395805C0-1286-4902-B693-A86695521E6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10" name="Rectangle 3">
            <a:extLst>
              <a:ext uri="{FF2B5EF4-FFF2-40B4-BE49-F238E27FC236}">
                <a16:creationId xmlns:a16="http://schemas.microsoft.com/office/drawing/2014/main" id="{D1AD2D13-DDA4-44A2-9BEB-2BEADBBFF34A}"/>
              </a:ext>
            </a:extLst>
          </p:cNvPr>
          <p:cNvSpPr txBox="1">
            <a:spLocks/>
          </p:cNvSpPr>
          <p:nvPr/>
        </p:nvSpPr>
        <p:spPr bwMode="auto">
          <a:xfrm>
            <a:off x="1068388" y="1412776"/>
            <a:ext cx="10788650" cy="230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kern="1200">
                <a:solidFill>
                  <a:schemeClr val="tx1"/>
                </a:solidFill>
                <a:latin typeface="Verdana" pitchFamily="34" charset="0"/>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spcBef>
                <a:spcPts val="600"/>
              </a:spcBef>
              <a:spcAft>
                <a:spcPts val="600"/>
              </a:spcAft>
            </a:pPr>
            <a:r>
              <a:rPr lang="de-DE">
                <a:latin typeface="Century Gothic" panose="020B0502020202020204" pitchFamily="34" charset="0"/>
              </a:rPr>
              <a:t>Das Datum des Bestätigungsvermerks ist von wesentlicher Bedeutung:</a:t>
            </a:r>
          </a:p>
          <a:p>
            <a:pPr marL="285750" indent="-285750">
              <a:lnSpc>
                <a:spcPct val="100000"/>
              </a:lnSpc>
              <a:spcBef>
                <a:spcPts val="600"/>
              </a:spcBef>
              <a:spcAft>
                <a:spcPts val="600"/>
              </a:spcAft>
              <a:buFont typeface="Wingdings" panose="05000000000000000000" pitchFamily="2" charset="2"/>
              <a:buChar char="à"/>
            </a:pPr>
            <a:r>
              <a:rPr lang="de-DE">
                <a:latin typeface="Century Gothic" panose="020B0502020202020204" pitchFamily="34" charset="0"/>
              </a:rPr>
              <a:t>Die Erteilung eines Bestätigungsvermerks bei gesetzlichen Abschlussprüfungen bedarf einer hinreichenden Prüfungssicherheit über das Prüfungsergebnis, die im Rahmen der Abschlussprüfung zum Zeitpunkt der Erteilung des Bestätigungsvermerks erzielt worden sein muss.</a:t>
            </a:r>
          </a:p>
          <a:p>
            <a:pPr>
              <a:lnSpc>
                <a:spcPct val="100000"/>
              </a:lnSpc>
              <a:spcBef>
                <a:spcPts val="600"/>
              </a:spcBef>
              <a:spcAft>
                <a:spcPts val="600"/>
              </a:spcAft>
            </a:pPr>
            <a:r>
              <a:rPr lang="de-DE">
                <a:latin typeface="Century Gothic" panose="020B0502020202020204" pitchFamily="34" charset="0"/>
              </a:rPr>
              <a:t>Daher müssen alle Prüfungshandlungen, die zu einer hinreichenden Prüfungssicherheit beitragen oder geführt haben, mit dem Tag des Bestätigungsvermerks abgeschlossen worden sein. </a:t>
            </a:r>
          </a:p>
          <a:p>
            <a:pPr>
              <a:lnSpc>
                <a:spcPct val="100000"/>
              </a:lnSpc>
              <a:spcBef>
                <a:spcPts val="600"/>
              </a:spcBef>
              <a:spcAft>
                <a:spcPts val="600"/>
              </a:spcAft>
            </a:pPr>
            <a:r>
              <a:rPr lang="de-DE" b="1">
                <a:latin typeface="Century Gothic" panose="020B0502020202020204" pitchFamily="34" charset="0"/>
              </a:rPr>
              <a:t>Wurden vom Prüfungsteam alle wesentlichen Punkte zum Zeitpunkt der Erteilung des Bestätigungsvermerks dokumentiert?</a:t>
            </a:r>
            <a:endParaRPr lang="de-DE" b="1" dirty="0">
              <a:latin typeface="Century Gothic" panose="020B0502020202020204" pitchFamily="34" charset="0"/>
            </a:endParaRPr>
          </a:p>
        </p:txBody>
      </p:sp>
      <p:sp>
        <p:nvSpPr>
          <p:cNvPr id="13" name="Text Box 6">
            <a:extLst>
              <a:ext uri="{FF2B5EF4-FFF2-40B4-BE49-F238E27FC236}">
                <a16:creationId xmlns:a16="http://schemas.microsoft.com/office/drawing/2014/main" id="{EC7CE53E-9A8F-4639-8804-57576F0E5E66}"/>
              </a:ext>
            </a:extLst>
          </p:cNvPr>
          <p:cNvSpPr txBox="1">
            <a:spLocks noChangeArrowheads="1"/>
          </p:cNvSpPr>
          <p:nvPr/>
        </p:nvSpPr>
        <p:spPr bwMode="auto">
          <a:xfrm>
            <a:off x="747588" y="1052736"/>
            <a:ext cx="97218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Lst>
              <a:defRPr/>
            </a:pPr>
            <a:r>
              <a:rPr lang="de-DE" altLang="de-DE" sz="1600" b="1" kern="0" dirty="0">
                <a:solidFill>
                  <a:srgbClr val="00B0F0"/>
                </a:solidFill>
                <a:latin typeface="Century Gothic" pitchFamily="34" charset="0"/>
              </a:rPr>
              <a:t>2.3 60-Tage-Regel bei Arbeitspapieren zur Abschlussprüfung</a:t>
            </a:r>
          </a:p>
        </p:txBody>
      </p:sp>
      <p:sp>
        <p:nvSpPr>
          <p:cNvPr id="14" name="Text Box 6">
            <a:extLst>
              <a:ext uri="{FF2B5EF4-FFF2-40B4-BE49-F238E27FC236}">
                <a16:creationId xmlns:a16="http://schemas.microsoft.com/office/drawing/2014/main" id="{A9647F63-AC44-428D-A47B-CC239A2A81E1}"/>
              </a:ext>
            </a:extLst>
          </p:cNvPr>
          <p:cNvSpPr txBox="1">
            <a:spLocks noChangeArrowheads="1"/>
          </p:cNvSpPr>
          <p:nvPr/>
        </p:nvSpPr>
        <p:spPr bwMode="auto">
          <a:xfrm>
            <a:off x="954087" y="3717032"/>
            <a:ext cx="97218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Lst>
              <a:defRPr/>
            </a:pPr>
            <a:r>
              <a:rPr lang="de-DE" altLang="de-DE" sz="1400" b="1" kern="0" dirty="0">
                <a:solidFill>
                  <a:srgbClr val="00B0F0"/>
                </a:solidFill>
                <a:latin typeface="Century Gothic" pitchFamily="34" charset="0"/>
              </a:rPr>
              <a:t>2.3.1 Abgabe Prüfungsbericht: Dokumentation unvollständig</a:t>
            </a:r>
          </a:p>
        </p:txBody>
      </p:sp>
      <p:sp>
        <p:nvSpPr>
          <p:cNvPr id="15" name="Rectangle 3">
            <a:extLst>
              <a:ext uri="{FF2B5EF4-FFF2-40B4-BE49-F238E27FC236}">
                <a16:creationId xmlns:a16="http://schemas.microsoft.com/office/drawing/2014/main" id="{3457DDC9-8E2E-4A37-8E26-82632438CF58}"/>
              </a:ext>
            </a:extLst>
          </p:cNvPr>
          <p:cNvSpPr txBox="1">
            <a:spLocks/>
          </p:cNvSpPr>
          <p:nvPr/>
        </p:nvSpPr>
        <p:spPr bwMode="auto">
          <a:xfrm>
            <a:off x="1064965" y="4077072"/>
            <a:ext cx="10788650"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285750" indent="-285750">
              <a:lnSpc>
                <a:spcPct val="100000"/>
              </a:lnSpc>
              <a:spcBef>
                <a:spcPts val="600"/>
              </a:spcBef>
              <a:spcAft>
                <a:spcPts val="600"/>
              </a:spcAft>
              <a:buFont typeface="Arial" panose="020B0604020202020204" pitchFamily="34" charset="0"/>
              <a:buChar char="•"/>
            </a:pPr>
            <a:r>
              <a:rPr lang="de-DE" dirty="0">
                <a:latin typeface="Century Gothic" panose="020B0502020202020204" pitchFamily="34" charset="0"/>
              </a:rPr>
              <a:t>In der Praxis wird ein Auftrag häufig als beendet und erledigt betrachtet, sobald die Prüfungsberichte versendet werden.</a:t>
            </a:r>
          </a:p>
          <a:p>
            <a:pPr marL="285750" indent="-285750">
              <a:lnSpc>
                <a:spcPct val="100000"/>
              </a:lnSpc>
              <a:spcBef>
                <a:spcPts val="600"/>
              </a:spcBef>
              <a:spcAft>
                <a:spcPts val="600"/>
              </a:spcAft>
              <a:buFont typeface="Arial" panose="020B0604020202020204" pitchFamily="34" charset="0"/>
              <a:buChar char="•"/>
            </a:pPr>
            <a:r>
              <a:rPr lang="de-DE" dirty="0">
                <a:latin typeface="Century Gothic" panose="020B0502020202020204" pitchFamily="34" charset="0"/>
              </a:rPr>
              <a:t>Diese Beurteilung ist jedoch nur dann zutreffend, wenn auch die </a:t>
            </a:r>
            <a:r>
              <a:rPr lang="de-DE" b="1" dirty="0">
                <a:latin typeface="Century Gothic" panose="020B0502020202020204" pitchFamily="34" charset="0"/>
              </a:rPr>
              <a:t>Dokumentation vollumfänglich </a:t>
            </a:r>
            <a:r>
              <a:rPr lang="de-DE" dirty="0">
                <a:latin typeface="Century Gothic" panose="020B0502020202020204" pitchFamily="34" charset="0"/>
              </a:rPr>
              <a:t>abgeschlossen wurde. Dies ist i. d. R. in der Praxis nicht immer der Fall.</a:t>
            </a:r>
          </a:p>
        </p:txBody>
      </p:sp>
    </p:spTree>
    <p:extLst>
      <p:ext uri="{BB962C8B-B14F-4D97-AF65-F5344CB8AC3E}">
        <p14:creationId xmlns:p14="http://schemas.microsoft.com/office/powerpoint/2010/main" val="2281153963"/>
      </p:ext>
    </p:extLst>
  </p:cSld>
  <p:clrMapOvr>
    <a:masterClrMapping/>
  </p:clrMapOvr>
  <p:transition spd="slow"/>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395805C0-1286-4902-B693-A86695521E6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9" name="Text Box 6">
            <a:extLst>
              <a:ext uri="{FF2B5EF4-FFF2-40B4-BE49-F238E27FC236}">
                <a16:creationId xmlns:a16="http://schemas.microsoft.com/office/drawing/2014/main" id="{DF9FD74E-7777-4CCE-937A-782E259DBB2A}"/>
              </a:ext>
            </a:extLst>
          </p:cNvPr>
          <p:cNvSpPr txBox="1">
            <a:spLocks noChangeArrowheads="1"/>
          </p:cNvSpPr>
          <p:nvPr/>
        </p:nvSpPr>
        <p:spPr bwMode="auto">
          <a:xfrm>
            <a:off x="957112" y="1052736"/>
            <a:ext cx="97218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Lst>
              <a:defRPr/>
            </a:pPr>
            <a:r>
              <a:rPr lang="de-DE" altLang="de-DE" sz="1600" b="1" kern="0" dirty="0">
                <a:solidFill>
                  <a:srgbClr val="00B0F0"/>
                </a:solidFill>
                <a:latin typeface="Century Gothic" pitchFamily="34" charset="0"/>
              </a:rPr>
              <a:t>2.3.2 Normative Vorgaben für den Berufsstand</a:t>
            </a:r>
          </a:p>
        </p:txBody>
      </p:sp>
      <p:sp>
        <p:nvSpPr>
          <p:cNvPr id="11" name="Rectangle 3">
            <a:extLst>
              <a:ext uri="{FF2B5EF4-FFF2-40B4-BE49-F238E27FC236}">
                <a16:creationId xmlns:a16="http://schemas.microsoft.com/office/drawing/2014/main" id="{1BD43238-7D7F-413E-AA0D-FE6C88C12615}"/>
              </a:ext>
            </a:extLst>
          </p:cNvPr>
          <p:cNvSpPr txBox="1">
            <a:spLocks/>
          </p:cNvSpPr>
          <p:nvPr/>
        </p:nvSpPr>
        <p:spPr bwMode="auto">
          <a:xfrm>
            <a:off x="1067990" y="1412776"/>
            <a:ext cx="10788650" cy="295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ts val="600"/>
              </a:spcBef>
              <a:spcAft>
                <a:spcPts val="600"/>
              </a:spcAft>
            </a:pPr>
            <a:r>
              <a:rPr lang="de-DE" sz="1600" dirty="0">
                <a:latin typeface="Century Gothic" panose="020B0502020202020204" pitchFamily="34" charset="0"/>
              </a:rPr>
              <a:t>Durch das </a:t>
            </a:r>
            <a:r>
              <a:rPr lang="de-DE" sz="1600" dirty="0" err="1">
                <a:latin typeface="Century Gothic" panose="020B0502020202020204" pitchFamily="34" charset="0"/>
              </a:rPr>
              <a:t>APAReG</a:t>
            </a:r>
            <a:r>
              <a:rPr lang="de-DE" sz="1600" dirty="0">
                <a:latin typeface="Century Gothic" panose="020B0502020202020204" pitchFamily="34" charset="0"/>
              </a:rPr>
              <a:t> (8. WPO-Novelle) wurde die sogenannte 60-Tage-Regelung in § 51b WPO kodifiziert (zuvor in der aufgehobenen VO 1/2006 sowie im IDW PS 460 n.F. geregelt).</a:t>
            </a:r>
          </a:p>
          <a:p>
            <a:pPr marL="285750"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Die Prüfungsakte ist danach 60 Tage nach Erteilung des Bestätigungsvermerks zu schließen.</a:t>
            </a:r>
          </a:p>
          <a:p>
            <a:pPr marL="285750"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Unabhängig von der Art der Signatur (elektronisch oder manuell) beginnt die 60-Tage-Frist mit Datum des Bestätigungsvermerks zu laufen.</a:t>
            </a:r>
          </a:p>
          <a:p>
            <a:pPr marL="285750"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Der originäre gesetzliche Anwendungsbereich ist dabei klar geregelt und bezieht sich </a:t>
            </a:r>
            <a:r>
              <a:rPr lang="de-DE" sz="1600" b="1" dirty="0">
                <a:latin typeface="Century Gothic" panose="020B0502020202020204" pitchFamily="34" charset="0"/>
              </a:rPr>
              <a:t>nur auf die gesetzlichen Abschlussprüfungen</a:t>
            </a:r>
            <a:r>
              <a:rPr lang="de-DE" sz="1600" dirty="0">
                <a:latin typeface="Century Gothic" panose="020B0502020202020204" pitchFamily="34" charset="0"/>
              </a:rPr>
              <a:t>. </a:t>
            </a:r>
          </a:p>
          <a:p>
            <a:pPr marL="285750"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Eine entsprechende Anwendungspflicht ergibt sich für </a:t>
            </a:r>
            <a:r>
              <a:rPr lang="de-DE" sz="1600" b="1" dirty="0">
                <a:latin typeface="Century Gothic" panose="020B0502020202020204" pitchFamily="34" charset="0"/>
              </a:rPr>
              <a:t>freiwillige Abschlussprüfungen</a:t>
            </a:r>
            <a:r>
              <a:rPr lang="de-DE" sz="1600" dirty="0">
                <a:latin typeface="Century Gothic" panose="020B0502020202020204" pitchFamily="34" charset="0"/>
              </a:rPr>
              <a:t> mit einem nachgebildeten Bestätigungsvermerk (vgl. § 8 Abs. 2 BS WP/vBP).</a:t>
            </a:r>
          </a:p>
        </p:txBody>
      </p:sp>
    </p:spTree>
    <p:extLst>
      <p:ext uri="{BB962C8B-B14F-4D97-AF65-F5344CB8AC3E}">
        <p14:creationId xmlns:p14="http://schemas.microsoft.com/office/powerpoint/2010/main" val="2304380532"/>
      </p:ext>
    </p:extLst>
  </p:cSld>
  <p:clrMapOvr>
    <a:masterClrMapping/>
  </p:clrMapOvr>
  <p:transition spd="slow"/>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395805C0-1286-4902-B693-A86695521E6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9" name="Text Box 6">
            <a:extLst>
              <a:ext uri="{FF2B5EF4-FFF2-40B4-BE49-F238E27FC236}">
                <a16:creationId xmlns:a16="http://schemas.microsoft.com/office/drawing/2014/main" id="{DF9FD74E-7777-4CCE-937A-782E259DBB2A}"/>
              </a:ext>
            </a:extLst>
          </p:cNvPr>
          <p:cNvSpPr txBox="1">
            <a:spLocks noChangeArrowheads="1"/>
          </p:cNvSpPr>
          <p:nvPr/>
        </p:nvSpPr>
        <p:spPr bwMode="auto">
          <a:xfrm>
            <a:off x="957112" y="1052736"/>
            <a:ext cx="97218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Lst>
              <a:defRPr/>
            </a:pPr>
            <a:r>
              <a:rPr lang="de-DE" altLang="de-DE" sz="1600" b="1" kern="0" dirty="0">
                <a:solidFill>
                  <a:srgbClr val="00B0F0"/>
                </a:solidFill>
                <a:latin typeface="Century Gothic" pitchFamily="34" charset="0"/>
              </a:rPr>
              <a:t>2.3.2 Normative Vorgaben für den Berufsstand; Forts.</a:t>
            </a:r>
          </a:p>
        </p:txBody>
      </p:sp>
      <p:sp>
        <p:nvSpPr>
          <p:cNvPr id="11" name="Rectangle 3">
            <a:extLst>
              <a:ext uri="{FF2B5EF4-FFF2-40B4-BE49-F238E27FC236}">
                <a16:creationId xmlns:a16="http://schemas.microsoft.com/office/drawing/2014/main" id="{1BD43238-7D7F-413E-AA0D-FE6C88C12615}"/>
              </a:ext>
            </a:extLst>
          </p:cNvPr>
          <p:cNvSpPr txBox="1">
            <a:spLocks/>
          </p:cNvSpPr>
          <p:nvPr/>
        </p:nvSpPr>
        <p:spPr bwMode="auto">
          <a:xfrm>
            <a:off x="1067990" y="1412776"/>
            <a:ext cx="10788650" cy="295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ts val="600"/>
              </a:spcBef>
              <a:spcAft>
                <a:spcPts val="600"/>
              </a:spcAft>
            </a:pPr>
            <a:r>
              <a:rPr lang="de-DE" sz="1600" dirty="0">
                <a:latin typeface="Century Gothic" panose="020B0502020202020204" pitchFamily="34" charset="0"/>
              </a:rPr>
              <a:t>Die Anforderungen der 60-Tage-Regel sind in nachfolgenden Verlautbarungen kodifiziert:</a:t>
            </a:r>
          </a:p>
          <a:p>
            <a:pPr>
              <a:lnSpc>
                <a:spcPct val="100000"/>
              </a:lnSpc>
              <a:spcBef>
                <a:spcPts val="600"/>
              </a:spcBef>
              <a:spcAft>
                <a:spcPts val="600"/>
              </a:spcAft>
            </a:pPr>
            <a:endParaRPr lang="de-DE" sz="1600" dirty="0">
              <a:latin typeface="Century Gothic" panose="020B0502020202020204" pitchFamily="34" charset="0"/>
            </a:endParaRPr>
          </a:p>
        </p:txBody>
      </p:sp>
      <p:sp>
        <p:nvSpPr>
          <p:cNvPr id="7" name="Denkblase: wolkenförmig 6">
            <a:extLst>
              <a:ext uri="{FF2B5EF4-FFF2-40B4-BE49-F238E27FC236}">
                <a16:creationId xmlns:a16="http://schemas.microsoft.com/office/drawing/2014/main" id="{A25707EE-0D85-4B3B-BDEC-1A81B9F9DF8B}"/>
              </a:ext>
            </a:extLst>
          </p:cNvPr>
          <p:cNvSpPr/>
          <p:nvPr/>
        </p:nvSpPr>
        <p:spPr>
          <a:xfrm>
            <a:off x="1067990" y="4869160"/>
            <a:ext cx="3250619" cy="1294015"/>
          </a:xfrm>
          <a:prstGeom prst="cloudCallout">
            <a:avLst>
              <a:gd name="adj1" fmla="val 113062"/>
              <a:gd name="adj2" fmla="val -82508"/>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1400" b="1" dirty="0">
                <a:latin typeface="Century Gothic" panose="020B0502020202020204" pitchFamily="34" charset="0"/>
              </a:rPr>
              <a:t>QMS 1 (09.2022), Tz. 30</a:t>
            </a:r>
          </a:p>
        </p:txBody>
      </p:sp>
      <p:sp>
        <p:nvSpPr>
          <p:cNvPr id="12" name="Denkblase: wolkenförmig 11">
            <a:extLst>
              <a:ext uri="{FF2B5EF4-FFF2-40B4-BE49-F238E27FC236}">
                <a16:creationId xmlns:a16="http://schemas.microsoft.com/office/drawing/2014/main" id="{A892ECD9-AF21-4F46-81C6-EA10BBF1CC83}"/>
              </a:ext>
            </a:extLst>
          </p:cNvPr>
          <p:cNvSpPr/>
          <p:nvPr/>
        </p:nvSpPr>
        <p:spPr>
          <a:xfrm>
            <a:off x="8537638" y="4996833"/>
            <a:ext cx="3095499" cy="1294015"/>
          </a:xfrm>
          <a:prstGeom prst="cloudCallout">
            <a:avLst>
              <a:gd name="adj1" fmla="val -120986"/>
              <a:gd name="adj2" fmla="val -9271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1400" b="1" dirty="0">
                <a:latin typeface="Century Gothic" panose="020B0502020202020204" pitchFamily="34" charset="0"/>
              </a:rPr>
              <a:t>ISA [DE] 230, Tz. A 21</a:t>
            </a:r>
          </a:p>
        </p:txBody>
      </p:sp>
      <p:sp>
        <p:nvSpPr>
          <p:cNvPr id="13" name="Abgerundetes Rechteck 1">
            <a:extLst>
              <a:ext uri="{FF2B5EF4-FFF2-40B4-BE49-F238E27FC236}">
                <a16:creationId xmlns:a16="http://schemas.microsoft.com/office/drawing/2014/main" id="{6FAD4A29-12A6-4AB4-9C4F-62477651938A}"/>
              </a:ext>
            </a:extLst>
          </p:cNvPr>
          <p:cNvSpPr/>
          <p:nvPr/>
        </p:nvSpPr>
        <p:spPr>
          <a:xfrm>
            <a:off x="1128924" y="2873100"/>
            <a:ext cx="3839598" cy="941838"/>
          </a:xfrm>
          <a:prstGeom prst="cloudCallout">
            <a:avLst>
              <a:gd name="adj1" fmla="val 70163"/>
              <a:gd name="adj2" fmla="val -10784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latin typeface="Century Gothic" panose="020B0502020202020204" pitchFamily="34" charset="0"/>
              </a:rPr>
              <a:t>§ 51b Abs. 5 S. 1WPO</a:t>
            </a:r>
          </a:p>
        </p:txBody>
      </p:sp>
      <p:sp>
        <p:nvSpPr>
          <p:cNvPr id="14" name="Abgerundetes Rechteck 15">
            <a:extLst>
              <a:ext uri="{FF2B5EF4-FFF2-40B4-BE49-F238E27FC236}">
                <a16:creationId xmlns:a16="http://schemas.microsoft.com/office/drawing/2014/main" id="{8679CC46-7713-425A-A4D1-CA81D1E142AC}"/>
              </a:ext>
            </a:extLst>
          </p:cNvPr>
          <p:cNvSpPr/>
          <p:nvPr/>
        </p:nvSpPr>
        <p:spPr>
          <a:xfrm>
            <a:off x="8400256" y="2775195"/>
            <a:ext cx="3352288" cy="941838"/>
          </a:xfrm>
          <a:prstGeom prst="cloudCallout">
            <a:avLst>
              <a:gd name="adj1" fmla="val -116993"/>
              <a:gd name="adj2" fmla="val -9863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latin typeface="Century Gothic" panose="020B0502020202020204" pitchFamily="34" charset="0"/>
              </a:rPr>
              <a:t>§ 58 BS WP/vBP</a:t>
            </a:r>
          </a:p>
        </p:txBody>
      </p:sp>
      <p:sp>
        <p:nvSpPr>
          <p:cNvPr id="15" name="Rechteck: abgerundete Ecken 14">
            <a:extLst>
              <a:ext uri="{FF2B5EF4-FFF2-40B4-BE49-F238E27FC236}">
                <a16:creationId xmlns:a16="http://schemas.microsoft.com/office/drawing/2014/main" id="{19880D90-33E3-4577-8DEB-50F6C23EBCFB}"/>
              </a:ext>
            </a:extLst>
          </p:cNvPr>
          <p:cNvSpPr/>
          <p:nvPr/>
        </p:nvSpPr>
        <p:spPr>
          <a:xfrm>
            <a:off x="1067990" y="1916832"/>
            <a:ext cx="10788650" cy="316687"/>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bg1"/>
                </a:solidFill>
                <a:latin typeface="Century Gothic" panose="020B0502020202020204" pitchFamily="34" charset="0"/>
              </a:rPr>
              <a:t>GESETZLICHE REGELUNG, bzw. Regelung über die Satzungsermächtigung</a:t>
            </a:r>
          </a:p>
        </p:txBody>
      </p:sp>
      <p:sp>
        <p:nvSpPr>
          <p:cNvPr id="16" name="Rechteck: abgerundete Ecken 15">
            <a:extLst>
              <a:ext uri="{FF2B5EF4-FFF2-40B4-BE49-F238E27FC236}">
                <a16:creationId xmlns:a16="http://schemas.microsoft.com/office/drawing/2014/main" id="{D72D279F-73A3-4A70-8A1E-919768644C33}"/>
              </a:ext>
            </a:extLst>
          </p:cNvPr>
          <p:cNvSpPr/>
          <p:nvPr/>
        </p:nvSpPr>
        <p:spPr>
          <a:xfrm>
            <a:off x="1067990" y="4022443"/>
            <a:ext cx="10788650" cy="316800"/>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bg1"/>
                </a:solidFill>
                <a:latin typeface="Century Gothic" panose="020B0502020202020204" pitchFamily="34" charset="0"/>
              </a:rPr>
              <a:t>BERUFSSTÄNDISCH</a:t>
            </a:r>
          </a:p>
        </p:txBody>
      </p:sp>
    </p:spTree>
    <p:extLst>
      <p:ext uri="{BB962C8B-B14F-4D97-AF65-F5344CB8AC3E}">
        <p14:creationId xmlns:p14="http://schemas.microsoft.com/office/powerpoint/2010/main" val="4155826589"/>
      </p:ext>
    </p:extLst>
  </p:cSld>
  <p:clrMapOvr>
    <a:masterClrMapping/>
  </p:clrMapOvr>
  <p:transition spd="slow"/>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395805C0-1286-4902-B693-A86695521E6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7" name="Text Box 6">
            <a:extLst>
              <a:ext uri="{FF2B5EF4-FFF2-40B4-BE49-F238E27FC236}">
                <a16:creationId xmlns:a16="http://schemas.microsoft.com/office/drawing/2014/main" id="{20085E75-6F5A-40E3-9243-159321422ACA}"/>
              </a:ext>
            </a:extLst>
          </p:cNvPr>
          <p:cNvSpPr txBox="1">
            <a:spLocks noChangeArrowheads="1"/>
          </p:cNvSpPr>
          <p:nvPr/>
        </p:nvSpPr>
        <p:spPr bwMode="auto">
          <a:xfrm>
            <a:off x="957112" y="764704"/>
            <a:ext cx="9721850" cy="26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Lst>
              <a:defRPr/>
            </a:pPr>
            <a:r>
              <a:rPr lang="de-DE" altLang="de-DE" sz="1600" b="1" kern="0" dirty="0">
                <a:solidFill>
                  <a:srgbClr val="00B0F0"/>
                </a:solidFill>
                <a:latin typeface="Century Gothic" pitchFamily="34" charset="0"/>
              </a:rPr>
              <a:t>2.3.3 60-Tage-Regel als Karenzzeit</a:t>
            </a:r>
          </a:p>
        </p:txBody>
      </p:sp>
      <p:sp>
        <p:nvSpPr>
          <p:cNvPr id="12" name="Rectangle 3">
            <a:extLst>
              <a:ext uri="{FF2B5EF4-FFF2-40B4-BE49-F238E27FC236}">
                <a16:creationId xmlns:a16="http://schemas.microsoft.com/office/drawing/2014/main" id="{5286DEC2-BB38-425A-BA74-541B03BE962F}"/>
              </a:ext>
            </a:extLst>
          </p:cNvPr>
          <p:cNvSpPr txBox="1">
            <a:spLocks/>
          </p:cNvSpPr>
          <p:nvPr/>
        </p:nvSpPr>
        <p:spPr bwMode="auto">
          <a:xfrm>
            <a:off x="1067990" y="1124743"/>
            <a:ext cx="10788650" cy="287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285750" indent="-285750" algn="just">
              <a:lnSpc>
                <a:spcPct val="100000"/>
              </a:lnSpc>
              <a:spcBef>
                <a:spcPts val="600"/>
              </a:spcBef>
              <a:spcAft>
                <a:spcPts val="600"/>
              </a:spcAft>
              <a:buFont typeface="Arial" panose="020B0604020202020204" pitchFamily="34" charset="0"/>
              <a:buChar char="•"/>
            </a:pPr>
            <a:r>
              <a:rPr lang="de-DE" dirty="0">
                <a:latin typeface="Century Gothic" panose="020B0502020202020204" pitchFamily="34" charset="0"/>
              </a:rPr>
              <a:t>Die 60-Tage-Frist suggeriert uns allen, dass eine umfängliche Dokumentation auch in einen Zeitraum nach der Erteilung des Bestätigungsvermerks verlegt werden kann. </a:t>
            </a:r>
          </a:p>
          <a:p>
            <a:pPr marL="285750" indent="-285750" algn="just">
              <a:lnSpc>
                <a:spcPct val="100000"/>
              </a:lnSpc>
              <a:spcBef>
                <a:spcPts val="600"/>
              </a:spcBef>
              <a:spcAft>
                <a:spcPts val="600"/>
              </a:spcAft>
              <a:buFont typeface="Arial" panose="020B0604020202020204" pitchFamily="34" charset="0"/>
              <a:buChar char="•"/>
            </a:pPr>
            <a:r>
              <a:rPr lang="de-DE" dirty="0">
                <a:latin typeface="Century Gothic" panose="020B0502020202020204" pitchFamily="34" charset="0"/>
              </a:rPr>
              <a:t>Berufsständisch wird die </a:t>
            </a:r>
            <a:r>
              <a:rPr lang="de-DE" b="1" dirty="0">
                <a:latin typeface="Century Gothic" panose="020B0502020202020204" pitchFamily="34" charset="0"/>
              </a:rPr>
              <a:t>Karenzzeit</a:t>
            </a:r>
            <a:r>
              <a:rPr lang="de-DE" dirty="0">
                <a:latin typeface="Century Gothic" panose="020B0502020202020204" pitchFamily="34" charset="0"/>
              </a:rPr>
              <a:t> gewährt, da während der Durchführung der Prüfungshandlungen die sachgerechte und vollständige Dokumentation infolge zeitlicher Engpässe in der </a:t>
            </a:r>
            <a:r>
              <a:rPr lang="de-DE" dirty="0" err="1">
                <a:latin typeface="Century Gothic" panose="020B0502020202020204" pitchFamily="34" charset="0"/>
              </a:rPr>
              <a:t>busy-season</a:t>
            </a:r>
            <a:r>
              <a:rPr lang="de-DE" dirty="0">
                <a:latin typeface="Century Gothic" panose="020B0502020202020204" pitchFamily="34" charset="0"/>
              </a:rPr>
              <a:t> häufig zu kurz kommt.</a:t>
            </a:r>
          </a:p>
          <a:p>
            <a:pPr marL="285750" indent="-285750">
              <a:lnSpc>
                <a:spcPct val="100000"/>
              </a:lnSpc>
              <a:spcBef>
                <a:spcPts val="600"/>
              </a:spcBef>
              <a:spcAft>
                <a:spcPts val="600"/>
              </a:spcAft>
              <a:buFont typeface="Arial" panose="020B0604020202020204" pitchFamily="34" charset="0"/>
              <a:buChar char="•"/>
            </a:pPr>
            <a:r>
              <a:rPr lang="de-DE" dirty="0">
                <a:latin typeface="Century Gothic" panose="020B0502020202020204" pitchFamily="34" charset="0"/>
              </a:rPr>
              <a:t>Für die Vielzahl an klein- und mittelständisch geprägten Praxisorganisationen resultiert daraus die Herausforderung, ein gesundes Maß an</a:t>
            </a:r>
          </a:p>
          <a:p>
            <a:pPr marL="542925" lvl="1" indent="-276225">
              <a:lnSpc>
                <a:spcPct val="100000"/>
              </a:lnSpc>
              <a:spcBef>
                <a:spcPts val="600"/>
              </a:spcBef>
              <a:spcAft>
                <a:spcPts val="600"/>
              </a:spcAft>
              <a:buFont typeface="Arial" panose="020B0604020202020204" pitchFamily="34" charset="0"/>
              <a:buChar char="•"/>
            </a:pPr>
            <a:r>
              <a:rPr lang="de-DE" dirty="0">
                <a:latin typeface="Century Gothic" panose="020B0502020202020204" pitchFamily="34" charset="0"/>
              </a:rPr>
              <a:t>berufsrechtlicher Notwendigkeit, d. h. die </a:t>
            </a:r>
            <a:r>
              <a:rPr lang="de-DE" b="1" dirty="0">
                <a:solidFill>
                  <a:srgbClr val="FF0000"/>
                </a:solidFill>
                <a:latin typeface="Century Gothic" panose="020B0502020202020204" pitchFamily="34" charset="0"/>
              </a:rPr>
              <a:t>60-Tage-Regel</a:t>
            </a:r>
            <a:r>
              <a:rPr lang="de-DE" dirty="0">
                <a:latin typeface="Century Gothic" panose="020B0502020202020204" pitchFamily="34" charset="0"/>
              </a:rPr>
              <a:t> ist unausweichlich,</a:t>
            </a:r>
          </a:p>
          <a:p>
            <a:pPr marL="542925" lvl="1" indent="-276225">
              <a:lnSpc>
                <a:spcPct val="100000"/>
              </a:lnSpc>
              <a:spcBef>
                <a:spcPts val="600"/>
              </a:spcBef>
              <a:spcAft>
                <a:spcPts val="600"/>
              </a:spcAft>
              <a:buClr>
                <a:schemeClr val="tx1"/>
              </a:buClr>
              <a:buFont typeface="Arial" panose="020B0604020202020204" pitchFamily="34" charset="0"/>
              <a:buChar char="•"/>
            </a:pPr>
            <a:r>
              <a:rPr lang="de-DE" b="1" dirty="0">
                <a:solidFill>
                  <a:srgbClr val="FF0000"/>
                </a:solidFill>
                <a:latin typeface="Century Gothic" panose="020B0502020202020204" pitchFamily="34" charset="0"/>
              </a:rPr>
              <a:t>Qualitätsanspruch</a:t>
            </a:r>
            <a:r>
              <a:rPr lang="de-DE" dirty="0">
                <a:latin typeface="Century Gothic" panose="020B0502020202020204" pitchFamily="34" charset="0"/>
              </a:rPr>
              <a:t>, d. h. zeitnahe Dokumentation steht für Qualität sowie</a:t>
            </a:r>
          </a:p>
          <a:p>
            <a:pPr marL="542925" lvl="1" indent="-276225">
              <a:lnSpc>
                <a:spcPct val="100000"/>
              </a:lnSpc>
              <a:spcBef>
                <a:spcPts val="600"/>
              </a:spcBef>
              <a:spcAft>
                <a:spcPts val="600"/>
              </a:spcAft>
              <a:buFont typeface="Arial" panose="020B0604020202020204" pitchFamily="34" charset="0"/>
              <a:buChar char="•"/>
            </a:pPr>
            <a:r>
              <a:rPr lang="de-DE" dirty="0">
                <a:latin typeface="Century Gothic" panose="020B0502020202020204" pitchFamily="34" charset="0"/>
              </a:rPr>
              <a:t>Abbildung der Realität zu finden, d. h. die Regelungen müssen </a:t>
            </a:r>
            <a:r>
              <a:rPr lang="de-DE" b="1" dirty="0">
                <a:solidFill>
                  <a:srgbClr val="FF0000"/>
                </a:solidFill>
                <a:latin typeface="Century Gothic" panose="020B0502020202020204" pitchFamily="34" charset="0"/>
              </a:rPr>
              <a:t>anwendbar</a:t>
            </a:r>
            <a:r>
              <a:rPr lang="de-DE" dirty="0">
                <a:latin typeface="Century Gothic" panose="020B0502020202020204" pitchFamily="34" charset="0"/>
              </a:rPr>
              <a:t> und </a:t>
            </a:r>
            <a:r>
              <a:rPr lang="de-DE" b="1" dirty="0">
                <a:solidFill>
                  <a:srgbClr val="FF0000"/>
                </a:solidFill>
                <a:latin typeface="Century Gothic" panose="020B0502020202020204" pitchFamily="34" charset="0"/>
              </a:rPr>
              <a:t>praktikabel</a:t>
            </a:r>
            <a:r>
              <a:rPr lang="de-DE" dirty="0">
                <a:latin typeface="Century Gothic" panose="020B0502020202020204" pitchFamily="34" charset="0"/>
              </a:rPr>
              <a:t> sein.</a:t>
            </a:r>
          </a:p>
          <a:p>
            <a:pPr algn="just">
              <a:lnSpc>
                <a:spcPct val="100000"/>
              </a:lnSpc>
              <a:spcBef>
                <a:spcPts val="600"/>
              </a:spcBef>
              <a:spcAft>
                <a:spcPts val="600"/>
              </a:spcAft>
            </a:pPr>
            <a:endParaRPr lang="de-DE" sz="1600" dirty="0">
              <a:latin typeface="Century Gothic" panose="020B0502020202020204" pitchFamily="34" charset="0"/>
            </a:endParaRPr>
          </a:p>
        </p:txBody>
      </p:sp>
      <p:sp>
        <p:nvSpPr>
          <p:cNvPr id="13" name="Text Box 6">
            <a:extLst>
              <a:ext uri="{FF2B5EF4-FFF2-40B4-BE49-F238E27FC236}">
                <a16:creationId xmlns:a16="http://schemas.microsoft.com/office/drawing/2014/main" id="{4B29AE6A-123B-488F-BE9E-E86967668439}"/>
              </a:ext>
            </a:extLst>
          </p:cNvPr>
          <p:cNvSpPr txBox="1">
            <a:spLocks noChangeArrowheads="1"/>
          </p:cNvSpPr>
          <p:nvPr/>
        </p:nvSpPr>
        <p:spPr bwMode="auto">
          <a:xfrm>
            <a:off x="957112" y="4149080"/>
            <a:ext cx="9721850" cy="26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Lst>
              <a:defRPr/>
            </a:pPr>
            <a:r>
              <a:rPr lang="de-DE" altLang="de-DE" sz="1600" b="1" kern="0" dirty="0">
                <a:solidFill>
                  <a:srgbClr val="00B0F0"/>
                </a:solidFill>
                <a:latin typeface="Century Gothic" pitchFamily="34" charset="0"/>
              </a:rPr>
              <a:t>2.3.4 Was darf innerhalb </a:t>
            </a:r>
            <a:r>
              <a:rPr lang="de-DE" altLang="de-DE" sz="1600" b="1" kern="0">
                <a:solidFill>
                  <a:srgbClr val="00B0F0"/>
                </a:solidFill>
                <a:latin typeface="Century Gothic" pitchFamily="34" charset="0"/>
              </a:rPr>
              <a:t>des 60-Tageszeitraums </a:t>
            </a:r>
            <a:r>
              <a:rPr lang="de-DE" altLang="de-DE" sz="1600" b="1" kern="0" dirty="0">
                <a:solidFill>
                  <a:srgbClr val="00B0F0"/>
                </a:solidFill>
                <a:latin typeface="Century Gothic" pitchFamily="34" charset="0"/>
              </a:rPr>
              <a:t>dokumentiert werden?</a:t>
            </a:r>
          </a:p>
        </p:txBody>
      </p:sp>
      <p:sp>
        <p:nvSpPr>
          <p:cNvPr id="14" name="Rectangle 3">
            <a:extLst>
              <a:ext uri="{FF2B5EF4-FFF2-40B4-BE49-F238E27FC236}">
                <a16:creationId xmlns:a16="http://schemas.microsoft.com/office/drawing/2014/main" id="{724B166A-8D78-4BC1-9B32-EC4EE3490EFD}"/>
              </a:ext>
            </a:extLst>
          </p:cNvPr>
          <p:cNvSpPr txBox="1">
            <a:spLocks/>
          </p:cNvSpPr>
          <p:nvPr/>
        </p:nvSpPr>
        <p:spPr bwMode="auto">
          <a:xfrm>
            <a:off x="1067990" y="4509120"/>
            <a:ext cx="10788650"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ts val="600"/>
              </a:spcBef>
              <a:spcAft>
                <a:spcPts val="600"/>
              </a:spcAft>
            </a:pPr>
            <a:r>
              <a:rPr lang="de-DE" dirty="0">
                <a:latin typeface="Century Gothic" panose="020B0502020202020204" pitchFamily="34" charset="0"/>
              </a:rPr>
              <a:t>Nachträglich erlaubt sind lediglich </a:t>
            </a:r>
            <a:r>
              <a:rPr lang="de-DE" b="1" dirty="0">
                <a:latin typeface="Century Gothic" panose="020B0502020202020204" pitchFamily="34" charset="0"/>
              </a:rPr>
              <a:t>dokumentationstechnische</a:t>
            </a:r>
            <a:r>
              <a:rPr lang="de-DE" dirty="0">
                <a:latin typeface="Century Gothic" panose="020B0502020202020204" pitchFamily="34" charset="0"/>
              </a:rPr>
              <a:t> </a:t>
            </a:r>
            <a:r>
              <a:rPr lang="de-DE" b="1" dirty="0">
                <a:latin typeface="Century Gothic" panose="020B0502020202020204" pitchFamily="34" charset="0"/>
              </a:rPr>
              <a:t>Maßnahmen</a:t>
            </a:r>
            <a:r>
              <a:rPr lang="de-DE" dirty="0">
                <a:latin typeface="Century Gothic" panose="020B0502020202020204" pitchFamily="34" charset="0"/>
              </a:rPr>
              <a:t>.</a:t>
            </a:r>
          </a:p>
          <a:p>
            <a:pPr>
              <a:lnSpc>
                <a:spcPct val="100000"/>
              </a:lnSpc>
              <a:spcBef>
                <a:spcPts val="600"/>
              </a:spcBef>
              <a:spcAft>
                <a:spcPts val="600"/>
              </a:spcAft>
            </a:pPr>
            <a:r>
              <a:rPr lang="de-DE" dirty="0">
                <a:latin typeface="Century Gothic" panose="020B0502020202020204" pitchFamily="34" charset="0"/>
              </a:rPr>
              <a:t>Unstrittig in diesem Zusammenhang ist, dass </a:t>
            </a:r>
            <a:r>
              <a:rPr lang="de-DE" b="1" dirty="0">
                <a:solidFill>
                  <a:srgbClr val="FF0000"/>
                </a:solidFill>
                <a:latin typeface="Century Gothic" panose="020B0502020202020204" pitchFamily="34" charset="0"/>
              </a:rPr>
              <a:t>sämtliche Prüfungshandlungen zum Erlangen einer hinreichenden Prüfungssicherheit</a:t>
            </a:r>
            <a:r>
              <a:rPr lang="de-DE" dirty="0">
                <a:latin typeface="Century Gothic" panose="020B0502020202020204" pitchFamily="34" charset="0"/>
              </a:rPr>
              <a:t> spätestens mit Erteilung des Bestätigungsvermerks vorgenommen und abgeschlossen worden sein müssen.</a:t>
            </a:r>
          </a:p>
          <a:p>
            <a:pPr>
              <a:lnSpc>
                <a:spcPct val="100000"/>
              </a:lnSpc>
              <a:spcBef>
                <a:spcPts val="600"/>
              </a:spcBef>
              <a:spcAft>
                <a:spcPts val="600"/>
              </a:spcAft>
            </a:pPr>
            <a:r>
              <a:rPr lang="de-DE" b="1" dirty="0">
                <a:solidFill>
                  <a:srgbClr val="FF0000"/>
                </a:solidFill>
                <a:latin typeface="Century Gothic" panose="020B0502020202020204" pitchFamily="34" charset="0"/>
              </a:rPr>
              <a:t>Folge: </a:t>
            </a:r>
            <a:r>
              <a:rPr lang="de-DE" b="1" dirty="0">
                <a:latin typeface="Century Gothic" panose="020B0502020202020204" pitchFamily="34" charset="0"/>
              </a:rPr>
              <a:t>Der Berufsträger hat somit zu beweisen, dass noch nicht dokumentierte Prüfungshandlungen, tatsächlich vor Erteilung des Bestätigungsvermerks durchgeführt worden sind.</a:t>
            </a:r>
            <a:endParaRPr lang="de-DE" dirty="0">
              <a:latin typeface="Century Gothic" panose="020B0502020202020204" pitchFamily="34" charset="0"/>
            </a:endParaRPr>
          </a:p>
        </p:txBody>
      </p:sp>
    </p:spTree>
    <p:extLst>
      <p:ext uri="{BB962C8B-B14F-4D97-AF65-F5344CB8AC3E}">
        <p14:creationId xmlns:p14="http://schemas.microsoft.com/office/powerpoint/2010/main" val="3601378105"/>
      </p:ext>
    </p:extLst>
  </p:cSld>
  <p:clrMapOvr>
    <a:masterClrMapping/>
  </p:clrMapOvr>
  <p:transition spd="slow"/>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395805C0-1286-4902-B693-A86695521E6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7" name="Text Box 6">
            <a:extLst>
              <a:ext uri="{FF2B5EF4-FFF2-40B4-BE49-F238E27FC236}">
                <a16:creationId xmlns:a16="http://schemas.microsoft.com/office/drawing/2014/main" id="{20085E75-6F5A-40E3-9243-159321422ACA}"/>
              </a:ext>
            </a:extLst>
          </p:cNvPr>
          <p:cNvSpPr txBox="1">
            <a:spLocks noChangeArrowheads="1"/>
          </p:cNvSpPr>
          <p:nvPr/>
        </p:nvSpPr>
        <p:spPr bwMode="auto">
          <a:xfrm>
            <a:off x="957112" y="997168"/>
            <a:ext cx="9721850" cy="26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Lst>
              <a:defRPr/>
            </a:pPr>
            <a:r>
              <a:rPr lang="de-DE" altLang="de-DE" sz="1600" b="1" kern="0" dirty="0">
                <a:solidFill>
                  <a:srgbClr val="00B0F0"/>
                </a:solidFill>
                <a:latin typeface="Century Gothic" pitchFamily="34" charset="0"/>
              </a:rPr>
              <a:t>2.3.5 Folgende mögliche Fallkonstellationen sind denkbar</a:t>
            </a:r>
          </a:p>
        </p:txBody>
      </p:sp>
      <p:graphicFrame>
        <p:nvGraphicFramePr>
          <p:cNvPr id="9" name="Tabelle 8">
            <a:extLst>
              <a:ext uri="{FF2B5EF4-FFF2-40B4-BE49-F238E27FC236}">
                <a16:creationId xmlns:a16="http://schemas.microsoft.com/office/drawing/2014/main" id="{841E6506-7098-48F5-A568-643C3D1C659E}"/>
              </a:ext>
            </a:extLst>
          </p:cNvPr>
          <p:cNvGraphicFramePr>
            <a:graphicFrameLocks noGrp="1"/>
          </p:cNvGraphicFramePr>
          <p:nvPr>
            <p:extLst>
              <p:ext uri="{D42A27DB-BD31-4B8C-83A1-F6EECF244321}">
                <p14:modId xmlns:p14="http://schemas.microsoft.com/office/powerpoint/2010/main" val="2938358683"/>
              </p:ext>
            </p:extLst>
          </p:nvPr>
        </p:nvGraphicFramePr>
        <p:xfrm>
          <a:off x="1127447" y="1399972"/>
          <a:ext cx="10406028" cy="4765332"/>
        </p:xfrm>
        <a:graphic>
          <a:graphicData uri="http://schemas.openxmlformats.org/drawingml/2006/table">
            <a:tbl>
              <a:tblPr firstRow="1" bandRow="1">
                <a:tableStyleId>{5C22544A-7EE6-4342-B048-85BDC9FD1C3A}</a:tableStyleId>
              </a:tblPr>
              <a:tblGrid>
                <a:gridCol w="5203014">
                  <a:extLst>
                    <a:ext uri="{9D8B030D-6E8A-4147-A177-3AD203B41FA5}">
                      <a16:colId xmlns:a16="http://schemas.microsoft.com/office/drawing/2014/main" val="1033633257"/>
                    </a:ext>
                  </a:extLst>
                </a:gridCol>
                <a:gridCol w="5203014">
                  <a:extLst>
                    <a:ext uri="{9D8B030D-6E8A-4147-A177-3AD203B41FA5}">
                      <a16:colId xmlns:a16="http://schemas.microsoft.com/office/drawing/2014/main" val="1094164789"/>
                    </a:ext>
                  </a:extLst>
                </a:gridCol>
              </a:tblGrid>
              <a:tr h="589572">
                <a:tc>
                  <a:txBody>
                    <a:bodyPr/>
                    <a:lstStyle/>
                    <a:p>
                      <a:pPr algn="l"/>
                      <a:r>
                        <a:rPr lang="de-DE" sz="1400" dirty="0">
                          <a:latin typeface="Century Gothic" panose="020B0502020202020204" pitchFamily="34" charset="0"/>
                        </a:rPr>
                        <a:t>Sachverhalt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l"/>
                      <a:r>
                        <a:rPr lang="de-DE" sz="1400" dirty="0">
                          <a:latin typeface="Century Gothic" panose="020B0502020202020204" pitchFamily="34" charset="0"/>
                        </a:rPr>
                        <a:t>Mindestdokumentation vor Erteilung Bestätigungsvermerk (Nachweis)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101331435"/>
                  </a:ext>
                </a:extLst>
              </a:tr>
              <a:tr h="548586">
                <a:tc>
                  <a:txBody>
                    <a:bodyPr/>
                    <a:lstStyle/>
                    <a:p>
                      <a:pPr algn="l"/>
                      <a:r>
                        <a:rPr lang="de-DE" sz="1400" b="1" dirty="0">
                          <a:solidFill>
                            <a:srgbClr val="00B0F0"/>
                          </a:solidFill>
                          <a:latin typeface="Century Gothic" panose="020B0502020202020204" pitchFamily="34" charset="0"/>
                        </a:rPr>
                        <a:t>Fall 1:</a:t>
                      </a:r>
                      <a:br>
                        <a:rPr lang="de-DE" sz="1400" dirty="0">
                          <a:latin typeface="Century Gothic" panose="020B0502020202020204" pitchFamily="34" charset="0"/>
                        </a:rPr>
                      </a:br>
                      <a:r>
                        <a:rPr lang="de-DE" sz="1400" dirty="0">
                          <a:latin typeface="Century Gothic" panose="020B0502020202020204" pitchFamily="34" charset="0"/>
                        </a:rPr>
                        <a:t>Belege noch</a:t>
                      </a:r>
                      <a:r>
                        <a:rPr lang="de-DE" sz="1400" baseline="0" dirty="0">
                          <a:latin typeface="Century Gothic" panose="020B0502020202020204" pitchFamily="34" charset="0"/>
                        </a:rPr>
                        <a:t> nicht in der Prüfungssoftware abgelegt</a:t>
                      </a:r>
                      <a:endParaRPr lang="de-DE" sz="1400" dirty="0">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de-DE" sz="1400" dirty="0">
                          <a:latin typeface="Century Gothic" panose="020B0502020202020204" pitchFamily="34" charset="0"/>
                        </a:rPr>
                        <a:t>Belege auf Rechner ablegen </a:t>
                      </a:r>
                    </a:p>
                    <a:p>
                      <a:pPr algn="l"/>
                      <a:r>
                        <a:rPr lang="de-DE" sz="1400" dirty="0">
                          <a:latin typeface="Century Gothic" panose="020B0502020202020204" pitchFamily="34" charset="0"/>
                        </a:rPr>
                        <a:t>oder</a:t>
                      </a:r>
                      <a:r>
                        <a:rPr lang="de-DE" sz="1400" baseline="0" dirty="0">
                          <a:latin typeface="Century Gothic" panose="020B0502020202020204" pitchFamily="34" charset="0"/>
                        </a:rPr>
                        <a:t> Dokumentation in Prüfungssoftware, dass Abstimmung erfolgt ist</a:t>
                      </a:r>
                      <a:endParaRPr lang="de-DE" sz="1400" dirty="0">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896549531"/>
                  </a:ext>
                </a:extLst>
              </a:tr>
              <a:tr h="382959">
                <a:tc>
                  <a:txBody>
                    <a:bodyPr/>
                    <a:lstStyle/>
                    <a:p>
                      <a:pPr algn="l"/>
                      <a:r>
                        <a:rPr lang="de-DE" sz="1400" b="1" dirty="0">
                          <a:solidFill>
                            <a:srgbClr val="00B0F0"/>
                          </a:solidFill>
                          <a:latin typeface="Century Gothic" panose="020B0502020202020204" pitchFamily="34" charset="0"/>
                        </a:rPr>
                        <a:t>Fall 2: </a:t>
                      </a:r>
                      <a:br>
                        <a:rPr lang="de-DE" sz="1400" dirty="0">
                          <a:latin typeface="Century Gothic" panose="020B0502020202020204" pitchFamily="34" charset="0"/>
                        </a:rPr>
                      </a:br>
                      <a:r>
                        <a:rPr lang="de-DE" sz="1400" dirty="0">
                          <a:latin typeface="Century Gothic" panose="020B0502020202020204" pitchFamily="34" charset="0"/>
                        </a:rPr>
                        <a:t>Einsichtnahme</a:t>
                      </a:r>
                      <a:r>
                        <a:rPr lang="de-DE" sz="1400" baseline="0" dirty="0">
                          <a:latin typeface="Century Gothic" panose="020B0502020202020204" pitchFamily="34" charset="0"/>
                        </a:rPr>
                        <a:t> der Belege über Systemzugriff beim Mandanten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de-DE" sz="1400" dirty="0">
                          <a:latin typeface="Century Gothic" panose="020B0502020202020204" pitchFamily="34" charset="0"/>
                        </a:rPr>
                        <a:t>Belege auf Rechner ablegen</a:t>
                      </a:r>
                    </a:p>
                    <a:p>
                      <a:pPr algn="l"/>
                      <a:r>
                        <a:rPr lang="de-DE" sz="1400" dirty="0">
                          <a:latin typeface="Century Gothic" panose="020B0502020202020204" pitchFamily="34" charset="0"/>
                        </a:rPr>
                        <a:t>oder</a:t>
                      </a:r>
                      <a:r>
                        <a:rPr lang="de-DE" sz="1400" baseline="0" dirty="0">
                          <a:latin typeface="Century Gothic" panose="020B0502020202020204" pitchFamily="34" charset="0"/>
                        </a:rPr>
                        <a:t> Dokumentation in Prüfungssoftware, dass Abstimmung erfolgt ist</a:t>
                      </a:r>
                      <a:endParaRPr lang="de-DE" sz="1400" dirty="0">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211946"/>
                  </a:ext>
                </a:extLst>
              </a:tr>
              <a:tr h="260464">
                <a:tc>
                  <a:txBody>
                    <a:bodyPr/>
                    <a:lstStyle/>
                    <a:p>
                      <a:pPr algn="l"/>
                      <a:r>
                        <a:rPr lang="de-DE" sz="1400" b="1" dirty="0">
                          <a:solidFill>
                            <a:srgbClr val="00B0F0"/>
                          </a:solidFill>
                          <a:latin typeface="Century Gothic" panose="020B0502020202020204" pitchFamily="34" charset="0"/>
                        </a:rPr>
                        <a:t>Fall 3:</a:t>
                      </a:r>
                      <a:br>
                        <a:rPr lang="de-DE" sz="1400" dirty="0">
                          <a:latin typeface="Century Gothic" panose="020B0502020202020204" pitchFamily="34" charset="0"/>
                        </a:rPr>
                      </a:br>
                      <a:r>
                        <a:rPr lang="de-DE" sz="1400" dirty="0">
                          <a:latin typeface="Century Gothic" panose="020B0502020202020204" pitchFamily="34" charset="0"/>
                        </a:rPr>
                        <a:t>Dokumentation in Excel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de-DE" sz="1400" dirty="0">
                          <a:latin typeface="Century Gothic" panose="020B0502020202020204" pitchFamily="34" charset="0"/>
                        </a:rPr>
                        <a:t>Ablage mit Historie (Nachweis durch Änderungshistorie) Dokumente mit Stand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32373017"/>
                  </a:ext>
                </a:extLst>
              </a:tr>
              <a:tr h="622773">
                <a:tc>
                  <a:txBody>
                    <a:bodyPr/>
                    <a:lstStyle/>
                    <a:p>
                      <a:pPr algn="l"/>
                      <a:r>
                        <a:rPr lang="de-DE" sz="1400" b="1" dirty="0">
                          <a:solidFill>
                            <a:srgbClr val="00B0F0"/>
                          </a:solidFill>
                          <a:latin typeface="Century Gothic" panose="020B0502020202020204" pitchFamily="34" charset="0"/>
                        </a:rPr>
                        <a:t>Fall 4:</a:t>
                      </a:r>
                      <a:br>
                        <a:rPr lang="de-DE" sz="1400" b="1" dirty="0">
                          <a:latin typeface="Century Gothic" panose="020B0502020202020204" pitchFamily="34" charset="0"/>
                        </a:rPr>
                      </a:br>
                      <a:r>
                        <a:rPr lang="de-DE" sz="1400" b="0" dirty="0">
                          <a:latin typeface="Century Gothic" panose="020B0502020202020204" pitchFamily="34" charset="0"/>
                        </a:rPr>
                        <a:t>V</a:t>
                      </a:r>
                      <a:r>
                        <a:rPr lang="de-DE" sz="1400" dirty="0">
                          <a:latin typeface="Century Gothic" panose="020B0502020202020204" pitchFamily="34" charset="0"/>
                        </a:rPr>
                        <a:t>ermerk zu einem komplexen Sachverhalt noch</a:t>
                      </a:r>
                      <a:r>
                        <a:rPr lang="de-DE" sz="1400" baseline="0" dirty="0">
                          <a:latin typeface="Century Gothic" panose="020B0502020202020204" pitchFamily="34" charset="0"/>
                        </a:rPr>
                        <a:t> nicht ausformuliert</a:t>
                      </a:r>
                      <a:endParaRPr lang="de-DE" sz="1400" dirty="0">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de-DE" sz="1400" dirty="0">
                          <a:latin typeface="Century Gothic" panose="020B0502020202020204" pitchFamily="34" charset="0"/>
                        </a:rPr>
                        <a:t>Ablage von Gesprächsprotokollen bzw. Gesprächsnotizen</a:t>
                      </a:r>
                      <a:r>
                        <a:rPr lang="de-DE" sz="1400" baseline="0" dirty="0">
                          <a:latin typeface="Century Gothic" panose="020B0502020202020204" pitchFamily="34" charset="0"/>
                        </a:rPr>
                        <a:t> sowie fachliche Recherche nebst Ergebnis; Ausformulierung einer umfassenden Stellungnahme bis Ende 60-Tage-Regel</a:t>
                      </a:r>
                      <a:endParaRPr lang="de-DE" sz="1400" dirty="0">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4719686"/>
                  </a:ext>
                </a:extLst>
              </a:tr>
              <a:tr h="445311">
                <a:tc>
                  <a:txBody>
                    <a:bodyPr/>
                    <a:lstStyle/>
                    <a:p>
                      <a:pPr algn="l"/>
                      <a:r>
                        <a:rPr lang="de-DE" sz="1400" b="1" dirty="0">
                          <a:solidFill>
                            <a:srgbClr val="00B0F0"/>
                          </a:solidFill>
                          <a:latin typeface="Century Gothic" panose="020B0502020202020204" pitchFamily="34" charset="0"/>
                        </a:rPr>
                        <a:t>Fall 5:</a:t>
                      </a:r>
                      <a:br>
                        <a:rPr lang="de-DE" sz="1400" dirty="0">
                          <a:latin typeface="Century Gothic" panose="020B0502020202020204" pitchFamily="34" charset="0"/>
                        </a:rPr>
                      </a:br>
                      <a:r>
                        <a:rPr lang="de-DE" sz="1400" dirty="0">
                          <a:latin typeface="Century Gothic" panose="020B0502020202020204" pitchFamily="34" charset="0"/>
                        </a:rPr>
                        <a:t>Prozessprüfung im Konzernverbund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de-DE" sz="1400" dirty="0">
                          <a:latin typeface="Century Gothic" panose="020B0502020202020204" pitchFamily="34" charset="0"/>
                        </a:rPr>
                        <a:t>Dokumentation</a:t>
                      </a:r>
                      <a:r>
                        <a:rPr lang="de-DE" sz="1400" baseline="0" dirty="0">
                          <a:latin typeface="Century Gothic" panose="020B0502020202020204" pitchFamily="34" charset="0"/>
                        </a:rPr>
                        <a:t> von Prozessprüfungen auf Ebene der Muttergesellschaft nebst Hinweis, dass bei allen Töchtern identische Abläufe gegeben sind</a:t>
                      </a:r>
                      <a:endParaRPr lang="de-DE" sz="1400" dirty="0">
                        <a:latin typeface="Century Gothic" panose="020B0502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94294755"/>
                  </a:ext>
                </a:extLst>
              </a:tr>
              <a:tr h="277436">
                <a:tc>
                  <a:txBody>
                    <a:bodyPr/>
                    <a:lstStyle/>
                    <a:p>
                      <a:pPr algn="l"/>
                      <a:r>
                        <a:rPr lang="de-DE" sz="1400" b="1" dirty="0">
                          <a:solidFill>
                            <a:srgbClr val="00B0F0"/>
                          </a:solidFill>
                          <a:latin typeface="Century Gothic" panose="020B0502020202020204" pitchFamily="34" charset="0"/>
                        </a:rPr>
                        <a:t>Fall 6:</a:t>
                      </a:r>
                      <a:br>
                        <a:rPr lang="de-DE" sz="1400" dirty="0">
                          <a:latin typeface="Century Gothic" panose="020B0502020202020204" pitchFamily="34" charset="0"/>
                        </a:rPr>
                      </a:br>
                      <a:r>
                        <a:rPr lang="de-DE" sz="1400" dirty="0">
                          <a:latin typeface="Century Gothic" panose="020B0502020202020204" pitchFamily="34" charset="0"/>
                        </a:rPr>
                        <a:t>Funktionsprüfungen bei maschinellen Kontrollen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de-DE" sz="1400" dirty="0">
                          <a:latin typeface="Century Gothic" panose="020B0502020202020204" pitchFamily="34" charset="0"/>
                        </a:rPr>
                        <a:t>Screenshots o. ä. auf Rechner ablegen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08113987"/>
                  </a:ext>
                </a:extLst>
              </a:tr>
            </a:tbl>
          </a:graphicData>
        </a:graphic>
      </p:graphicFrame>
    </p:spTree>
    <p:extLst>
      <p:ext uri="{BB962C8B-B14F-4D97-AF65-F5344CB8AC3E}">
        <p14:creationId xmlns:p14="http://schemas.microsoft.com/office/powerpoint/2010/main" val="1380406480"/>
      </p:ext>
    </p:extLst>
  </p:cSld>
  <p:clrMapOvr>
    <a:masterClrMapping/>
  </p:clrMapOvr>
  <p:transition spd="slow"/>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395805C0-1286-4902-B693-A86695521E6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7" name="Text Box 6">
            <a:extLst>
              <a:ext uri="{FF2B5EF4-FFF2-40B4-BE49-F238E27FC236}">
                <a16:creationId xmlns:a16="http://schemas.microsoft.com/office/drawing/2014/main" id="{20085E75-6F5A-40E3-9243-159321422ACA}"/>
              </a:ext>
            </a:extLst>
          </p:cNvPr>
          <p:cNvSpPr txBox="1">
            <a:spLocks noChangeArrowheads="1"/>
          </p:cNvSpPr>
          <p:nvPr/>
        </p:nvSpPr>
        <p:spPr bwMode="auto">
          <a:xfrm>
            <a:off x="957112" y="836712"/>
            <a:ext cx="9721850" cy="26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Lst>
              <a:defRPr/>
            </a:pPr>
            <a:r>
              <a:rPr lang="de-DE" altLang="de-DE" sz="1600" b="1" kern="0" dirty="0">
                <a:solidFill>
                  <a:srgbClr val="00B0F0"/>
                </a:solidFill>
                <a:latin typeface="Century Gothic" pitchFamily="34" charset="0"/>
              </a:rPr>
              <a:t>2.3.5 Folgende mögliche Fallkonstellationen sind denkbar; Forts.</a:t>
            </a:r>
          </a:p>
        </p:txBody>
      </p:sp>
      <p:sp>
        <p:nvSpPr>
          <p:cNvPr id="11" name="Rectangle 3">
            <a:extLst>
              <a:ext uri="{FF2B5EF4-FFF2-40B4-BE49-F238E27FC236}">
                <a16:creationId xmlns:a16="http://schemas.microsoft.com/office/drawing/2014/main" id="{CB7BCE08-27BE-4CCC-BF47-EDC4DF167B3C}"/>
              </a:ext>
            </a:extLst>
          </p:cNvPr>
          <p:cNvSpPr txBox="1">
            <a:spLocks/>
          </p:cNvSpPr>
          <p:nvPr/>
        </p:nvSpPr>
        <p:spPr bwMode="auto">
          <a:xfrm>
            <a:off x="1067990" y="1234336"/>
            <a:ext cx="10788650" cy="527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gn="just">
              <a:lnSpc>
                <a:spcPct val="100000"/>
              </a:lnSpc>
              <a:spcBef>
                <a:spcPts val="600"/>
              </a:spcBef>
              <a:spcAft>
                <a:spcPts val="600"/>
              </a:spcAft>
            </a:pPr>
            <a:r>
              <a:rPr lang="de-DE" sz="1600" b="1" dirty="0">
                <a:solidFill>
                  <a:srgbClr val="00B0F0"/>
                </a:solidFill>
                <a:latin typeface="Century Gothic" panose="020B0502020202020204" pitchFamily="34" charset="0"/>
              </a:rPr>
              <a:t>Fall 1: „Belege noch nicht in der Prüfungssoftware abgelegt“</a:t>
            </a:r>
          </a:p>
          <a:p>
            <a:pPr>
              <a:lnSpc>
                <a:spcPct val="100000"/>
              </a:lnSpc>
              <a:spcBef>
                <a:spcPts val="600"/>
              </a:spcBef>
              <a:spcAft>
                <a:spcPts val="600"/>
              </a:spcAft>
            </a:pPr>
            <a:r>
              <a:rPr lang="de-DE" sz="1600" dirty="0">
                <a:latin typeface="Century Gothic" panose="020B0502020202020204" pitchFamily="34" charset="0"/>
              </a:rPr>
              <a:t>In der Prüfungssoftware wurde bereits dokumentiert, dass Belege eingesehen und hinsichtlich ihrer Prüfungsziele als angemessen eingestuft wurden. </a:t>
            </a:r>
            <a:r>
              <a:rPr lang="de-DE" sz="1600" b="1" dirty="0">
                <a:latin typeface="Century Gothic" panose="020B0502020202020204" pitchFamily="34" charset="0"/>
              </a:rPr>
              <a:t>Die Belege wurden aber noch nicht abgelegt.</a:t>
            </a:r>
            <a:endParaRPr lang="de-DE" sz="1600" dirty="0">
              <a:latin typeface="Century Gothic" panose="020B0502020202020204" pitchFamily="34" charset="0"/>
            </a:endParaRPr>
          </a:p>
          <a:p>
            <a:pPr>
              <a:lnSpc>
                <a:spcPct val="100000"/>
              </a:lnSpc>
              <a:spcBef>
                <a:spcPts val="600"/>
              </a:spcBef>
              <a:spcAft>
                <a:spcPts val="600"/>
              </a:spcAft>
            </a:pPr>
            <a:r>
              <a:rPr lang="de-DE" sz="1600" b="1" dirty="0">
                <a:latin typeface="Century Gothic" panose="020B0502020202020204" pitchFamily="34" charset="0"/>
              </a:rPr>
              <a:t>Nachweis zu Fall 1: </a:t>
            </a:r>
            <a:r>
              <a:rPr lang="de-DE" sz="1600" dirty="0">
                <a:latin typeface="Century Gothic" panose="020B0502020202020204" pitchFamily="34" charset="0"/>
              </a:rPr>
              <a:t>Die eingeholten Belege sind zumindest auf dem Rechner gespeichert; die geprüften Werte sind auf den Belegen markiert und mit dem Prüfungsvermerk versehen (Datum nachvollziehbar – Änderungshistorie nachweisbar).</a:t>
            </a:r>
          </a:p>
          <a:p>
            <a:pPr>
              <a:lnSpc>
                <a:spcPct val="100000"/>
              </a:lnSpc>
              <a:spcBef>
                <a:spcPts val="600"/>
              </a:spcBef>
              <a:spcAft>
                <a:spcPts val="600"/>
              </a:spcAft>
            </a:pPr>
            <a:r>
              <a:rPr lang="de-DE" sz="1600" b="1" dirty="0">
                <a:solidFill>
                  <a:srgbClr val="FF0000"/>
                </a:solidFill>
                <a:latin typeface="Century Gothic" panose="020B0502020202020204" pitchFamily="34" charset="0"/>
              </a:rPr>
              <a:t>Fazit: </a:t>
            </a:r>
            <a:r>
              <a:rPr lang="de-DE" sz="1600" dirty="0">
                <a:latin typeface="Century Gothic" panose="020B0502020202020204" pitchFamily="34" charset="0"/>
              </a:rPr>
              <a:t>Eine abschließende Dokumentation binnen 60 Tagen ist zulässig.</a:t>
            </a:r>
          </a:p>
          <a:p>
            <a:pPr>
              <a:lnSpc>
                <a:spcPct val="100000"/>
              </a:lnSpc>
              <a:spcBef>
                <a:spcPts val="600"/>
              </a:spcBef>
              <a:spcAft>
                <a:spcPts val="600"/>
              </a:spcAft>
            </a:pPr>
            <a:endParaRPr lang="de-DE" sz="500" dirty="0">
              <a:latin typeface="Century Gothic" panose="020B0502020202020204" pitchFamily="34" charset="0"/>
            </a:endParaRPr>
          </a:p>
          <a:p>
            <a:pPr>
              <a:lnSpc>
                <a:spcPct val="100000"/>
              </a:lnSpc>
              <a:spcBef>
                <a:spcPts val="600"/>
              </a:spcBef>
              <a:spcAft>
                <a:spcPts val="600"/>
              </a:spcAft>
            </a:pPr>
            <a:r>
              <a:rPr lang="de-DE" sz="1600" b="1" dirty="0">
                <a:solidFill>
                  <a:srgbClr val="00B0F0"/>
                </a:solidFill>
                <a:latin typeface="Century Gothic" panose="020B0502020202020204" pitchFamily="34" charset="0"/>
              </a:rPr>
              <a:t>Fall 2: „Einsichtnahme der Belege über Systemzugriff beim Mandanten“</a:t>
            </a:r>
          </a:p>
          <a:p>
            <a:pPr>
              <a:lnSpc>
                <a:spcPct val="100000"/>
              </a:lnSpc>
              <a:spcBef>
                <a:spcPts val="600"/>
              </a:spcBef>
              <a:spcAft>
                <a:spcPts val="600"/>
              </a:spcAft>
            </a:pPr>
            <a:r>
              <a:rPr lang="de-DE" sz="1600" dirty="0">
                <a:latin typeface="Century Gothic" panose="020B0502020202020204" pitchFamily="34" charset="0"/>
              </a:rPr>
              <a:t>Der Wirtschaftsprüfer verfügt über einen direkten Systemzugriff beim Mandanten und hat im Rahmen der Durchsicht einzelner Konten sowie durch die Einsichtnahme dort hinterlegter Belege (Bsp. „Unternehmen-Online“) alle relevanten Prüfungsziele erlangt. </a:t>
            </a:r>
            <a:r>
              <a:rPr lang="de-DE" sz="1600" b="1" dirty="0">
                <a:latin typeface="Century Gothic" panose="020B0502020202020204" pitchFamily="34" charset="0"/>
              </a:rPr>
              <a:t>Die Belege sind allerdings noch nicht abgelegt und die Prüfungshandlungen noch nicht dokumentiert.</a:t>
            </a:r>
            <a:endParaRPr lang="de-DE" sz="1600" dirty="0">
              <a:latin typeface="Century Gothic" panose="020B0502020202020204" pitchFamily="34" charset="0"/>
            </a:endParaRPr>
          </a:p>
          <a:p>
            <a:pPr>
              <a:lnSpc>
                <a:spcPct val="100000"/>
              </a:lnSpc>
              <a:spcBef>
                <a:spcPts val="600"/>
              </a:spcBef>
              <a:spcAft>
                <a:spcPts val="600"/>
              </a:spcAft>
            </a:pPr>
            <a:r>
              <a:rPr lang="de-DE" sz="1600" b="1" dirty="0">
                <a:latin typeface="Century Gothic" panose="020B0502020202020204" pitchFamily="34" charset="0"/>
              </a:rPr>
              <a:t>Nachweis zu Fall 2: </a:t>
            </a:r>
            <a:r>
              <a:rPr lang="de-DE" sz="1600" dirty="0">
                <a:latin typeface="Century Gothic" panose="020B0502020202020204" pitchFamily="34" charset="0"/>
              </a:rPr>
              <a:t>Die eingesehenen Belege der Stichprobe sind zumindest auf dem Rechner abschließend gespeichert (Datum nachvollziehbar – Änderungshistorie nachweisbar).</a:t>
            </a:r>
          </a:p>
          <a:p>
            <a:pPr>
              <a:lnSpc>
                <a:spcPct val="100000"/>
              </a:lnSpc>
              <a:spcBef>
                <a:spcPts val="600"/>
              </a:spcBef>
              <a:spcAft>
                <a:spcPts val="600"/>
              </a:spcAft>
            </a:pPr>
            <a:r>
              <a:rPr lang="de-DE" sz="1600" b="1" dirty="0">
                <a:solidFill>
                  <a:srgbClr val="FF0000"/>
                </a:solidFill>
                <a:latin typeface="Century Gothic" panose="020B0502020202020204" pitchFamily="34" charset="0"/>
              </a:rPr>
              <a:t>Fazit: </a:t>
            </a:r>
            <a:r>
              <a:rPr lang="de-DE" sz="1600" dirty="0">
                <a:latin typeface="Century Gothic" panose="020B0502020202020204" pitchFamily="34" charset="0"/>
              </a:rPr>
              <a:t>Eine abschließende Dokumentation binnen 60 Tagen ist zulässig.</a:t>
            </a:r>
          </a:p>
          <a:p>
            <a:pPr>
              <a:lnSpc>
                <a:spcPct val="100000"/>
              </a:lnSpc>
              <a:spcBef>
                <a:spcPts val="600"/>
              </a:spcBef>
              <a:spcAft>
                <a:spcPts val="600"/>
              </a:spcAft>
            </a:pPr>
            <a:endParaRPr lang="de-DE" sz="1600" dirty="0">
              <a:latin typeface="Century Gothic" panose="020B0502020202020204" pitchFamily="34" charset="0"/>
            </a:endParaRPr>
          </a:p>
          <a:p>
            <a:pPr>
              <a:lnSpc>
                <a:spcPct val="100000"/>
              </a:lnSpc>
              <a:spcBef>
                <a:spcPts val="600"/>
              </a:spcBef>
              <a:spcAft>
                <a:spcPts val="600"/>
              </a:spcAft>
            </a:pPr>
            <a:endParaRPr lang="de-DE" sz="1600" dirty="0">
              <a:latin typeface="Century Gothic" panose="020B0502020202020204" pitchFamily="34" charset="0"/>
            </a:endParaRPr>
          </a:p>
          <a:p>
            <a:pPr algn="just">
              <a:lnSpc>
                <a:spcPct val="100000"/>
              </a:lnSpc>
              <a:spcBef>
                <a:spcPts val="600"/>
              </a:spcBef>
              <a:spcAft>
                <a:spcPts val="600"/>
              </a:spcAft>
            </a:pPr>
            <a:endParaRPr lang="de-DE" sz="1600" dirty="0">
              <a:latin typeface="Century Gothic" panose="020B0502020202020204" pitchFamily="34" charset="0"/>
            </a:endParaRPr>
          </a:p>
          <a:p>
            <a:pPr algn="just">
              <a:lnSpc>
                <a:spcPct val="100000"/>
              </a:lnSpc>
              <a:spcBef>
                <a:spcPts val="600"/>
              </a:spcBef>
              <a:spcAft>
                <a:spcPts val="600"/>
              </a:spcAft>
            </a:pPr>
            <a:endParaRPr lang="de-DE" sz="1600" dirty="0">
              <a:latin typeface="Century Gothic" panose="020B0502020202020204" pitchFamily="34" charset="0"/>
            </a:endParaRPr>
          </a:p>
        </p:txBody>
      </p:sp>
    </p:spTree>
    <p:extLst>
      <p:ext uri="{BB962C8B-B14F-4D97-AF65-F5344CB8AC3E}">
        <p14:creationId xmlns:p14="http://schemas.microsoft.com/office/powerpoint/2010/main" val="1045313340"/>
      </p:ext>
    </p:extLst>
  </p:cSld>
  <p:clrMapOvr>
    <a:masterClrMapping/>
  </p:clrMapOvr>
  <p:transition spd="slow"/>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395805C0-1286-4902-B693-A86695521E6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7" name="Text Box 6">
            <a:extLst>
              <a:ext uri="{FF2B5EF4-FFF2-40B4-BE49-F238E27FC236}">
                <a16:creationId xmlns:a16="http://schemas.microsoft.com/office/drawing/2014/main" id="{20085E75-6F5A-40E3-9243-159321422ACA}"/>
              </a:ext>
            </a:extLst>
          </p:cNvPr>
          <p:cNvSpPr txBox="1">
            <a:spLocks noChangeArrowheads="1"/>
          </p:cNvSpPr>
          <p:nvPr/>
        </p:nvSpPr>
        <p:spPr bwMode="auto">
          <a:xfrm>
            <a:off x="957112" y="908720"/>
            <a:ext cx="9721850" cy="26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Lst>
              <a:defRPr/>
            </a:pPr>
            <a:r>
              <a:rPr lang="de-DE" altLang="de-DE" sz="1600" b="1" kern="0" dirty="0">
                <a:solidFill>
                  <a:srgbClr val="00B0F0"/>
                </a:solidFill>
                <a:latin typeface="Century Gothic" pitchFamily="34" charset="0"/>
              </a:rPr>
              <a:t>2.3.5 Folgende mögliche Fallkonstellationen sind denkbar; Forts.</a:t>
            </a:r>
          </a:p>
        </p:txBody>
      </p:sp>
      <p:sp>
        <p:nvSpPr>
          <p:cNvPr id="11" name="Rectangle 3">
            <a:extLst>
              <a:ext uri="{FF2B5EF4-FFF2-40B4-BE49-F238E27FC236}">
                <a16:creationId xmlns:a16="http://schemas.microsoft.com/office/drawing/2014/main" id="{CB7BCE08-27BE-4CCC-BF47-EDC4DF167B3C}"/>
              </a:ext>
            </a:extLst>
          </p:cNvPr>
          <p:cNvSpPr txBox="1">
            <a:spLocks/>
          </p:cNvSpPr>
          <p:nvPr/>
        </p:nvSpPr>
        <p:spPr bwMode="auto">
          <a:xfrm>
            <a:off x="1067990" y="1324501"/>
            <a:ext cx="10788650" cy="4912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ts val="600"/>
              </a:spcBef>
              <a:spcAft>
                <a:spcPts val="600"/>
              </a:spcAft>
            </a:pPr>
            <a:r>
              <a:rPr lang="de-DE" b="1" dirty="0">
                <a:solidFill>
                  <a:srgbClr val="00B0F0"/>
                </a:solidFill>
                <a:latin typeface="Century Gothic" panose="020B0502020202020204" pitchFamily="34" charset="0"/>
              </a:rPr>
              <a:t>Fall 3: „Dokumentation in Excel-Liste“</a:t>
            </a:r>
            <a:endParaRPr lang="de-DE" dirty="0">
              <a:solidFill>
                <a:srgbClr val="00B0F0"/>
              </a:solidFill>
              <a:latin typeface="Century Gothic" panose="020B0502020202020204" pitchFamily="34" charset="0"/>
            </a:endParaRPr>
          </a:p>
          <a:p>
            <a:pPr>
              <a:lnSpc>
                <a:spcPct val="100000"/>
              </a:lnSpc>
              <a:spcBef>
                <a:spcPts val="600"/>
              </a:spcBef>
              <a:spcAft>
                <a:spcPts val="600"/>
              </a:spcAft>
            </a:pPr>
            <a:r>
              <a:rPr lang="de-DE" dirty="0">
                <a:latin typeface="Century Gothic" panose="020B0502020202020204" pitchFamily="34" charset="0"/>
              </a:rPr>
              <a:t>Die Dokumentation der Prüfungshandlungen erfolgt zusammenfassend in Excel. </a:t>
            </a:r>
          </a:p>
          <a:p>
            <a:pPr>
              <a:lnSpc>
                <a:spcPct val="100000"/>
              </a:lnSpc>
              <a:spcBef>
                <a:spcPts val="600"/>
              </a:spcBef>
              <a:spcAft>
                <a:spcPts val="600"/>
              </a:spcAft>
            </a:pPr>
            <a:r>
              <a:rPr lang="de-DE" b="1" dirty="0">
                <a:latin typeface="Century Gothic" panose="020B0502020202020204" pitchFamily="34" charset="0"/>
              </a:rPr>
              <a:t>Eine sachgerechte Dokumentation bei den einzelnen Posten wurde noch nicht vorgenommen.</a:t>
            </a:r>
            <a:endParaRPr lang="de-DE" dirty="0">
              <a:latin typeface="Century Gothic" panose="020B0502020202020204" pitchFamily="34" charset="0"/>
            </a:endParaRPr>
          </a:p>
          <a:p>
            <a:pPr>
              <a:lnSpc>
                <a:spcPct val="100000"/>
              </a:lnSpc>
              <a:spcBef>
                <a:spcPts val="600"/>
              </a:spcBef>
              <a:spcAft>
                <a:spcPts val="600"/>
              </a:spcAft>
            </a:pPr>
            <a:r>
              <a:rPr lang="de-DE" b="1" dirty="0">
                <a:latin typeface="Century Gothic" panose="020B0502020202020204" pitchFamily="34" charset="0"/>
              </a:rPr>
              <a:t>Nachweis zu Fall 3: </a:t>
            </a:r>
            <a:r>
              <a:rPr lang="de-DE" dirty="0">
                <a:latin typeface="Century Gothic" panose="020B0502020202020204" pitchFamily="34" charset="0"/>
              </a:rPr>
              <a:t>Die Nachbearbeitung von Excel-Tabellen mit Historie ist digital jeweils mit Stand abgespeichert, um aufzeigen zu können, welche Änderungen zu welchem Zeitpunkt vorgenommen worden sind. </a:t>
            </a:r>
          </a:p>
          <a:p>
            <a:pPr>
              <a:lnSpc>
                <a:spcPct val="100000"/>
              </a:lnSpc>
              <a:spcBef>
                <a:spcPts val="600"/>
              </a:spcBef>
              <a:spcAft>
                <a:spcPts val="600"/>
              </a:spcAft>
            </a:pPr>
            <a:r>
              <a:rPr lang="de-DE" dirty="0">
                <a:latin typeface="Century Gothic" panose="020B0502020202020204" pitchFamily="34" charset="0"/>
              </a:rPr>
              <a:t>Es ist darauf zu achten, dass nachträglich ausschließlich erlaubte dokumentationstechnische Maßnahmen vorgenommen werden dürfen.</a:t>
            </a:r>
          </a:p>
          <a:p>
            <a:pPr>
              <a:lnSpc>
                <a:spcPct val="100000"/>
              </a:lnSpc>
              <a:spcBef>
                <a:spcPts val="600"/>
              </a:spcBef>
              <a:spcAft>
                <a:spcPts val="600"/>
              </a:spcAft>
            </a:pPr>
            <a:r>
              <a:rPr lang="de-DE" b="1" dirty="0">
                <a:solidFill>
                  <a:srgbClr val="FF0000"/>
                </a:solidFill>
                <a:latin typeface="Century Gothic" panose="020B0502020202020204" pitchFamily="34" charset="0"/>
              </a:rPr>
              <a:t>Fazit: </a:t>
            </a:r>
            <a:r>
              <a:rPr lang="de-DE" dirty="0">
                <a:latin typeface="Century Gothic" panose="020B0502020202020204" pitchFamily="34" charset="0"/>
              </a:rPr>
              <a:t>Eine abschließende Dokumentation binnen 60 Tagen ist zulässig.</a:t>
            </a:r>
          </a:p>
          <a:p>
            <a:pPr>
              <a:lnSpc>
                <a:spcPct val="100000"/>
              </a:lnSpc>
              <a:spcBef>
                <a:spcPts val="600"/>
              </a:spcBef>
              <a:spcAft>
                <a:spcPts val="600"/>
              </a:spcAft>
            </a:pPr>
            <a:endParaRPr lang="de-DE" dirty="0">
              <a:solidFill>
                <a:srgbClr val="00B0F0"/>
              </a:solidFill>
              <a:latin typeface="Century Gothic" panose="020B0502020202020204" pitchFamily="34" charset="0"/>
            </a:endParaRPr>
          </a:p>
          <a:p>
            <a:pPr>
              <a:lnSpc>
                <a:spcPct val="100000"/>
              </a:lnSpc>
              <a:spcBef>
                <a:spcPts val="600"/>
              </a:spcBef>
              <a:spcAft>
                <a:spcPts val="600"/>
              </a:spcAft>
            </a:pPr>
            <a:r>
              <a:rPr lang="de-DE" b="1" dirty="0">
                <a:solidFill>
                  <a:srgbClr val="00B0F0"/>
                </a:solidFill>
                <a:latin typeface="Century Gothic" panose="020B0502020202020204" pitchFamily="34" charset="0"/>
              </a:rPr>
              <a:t>Fall 4: „Vermerk zu einem komplexen Sachverhalt noch nicht ausformuliert“</a:t>
            </a:r>
          </a:p>
          <a:p>
            <a:pPr>
              <a:lnSpc>
                <a:spcPct val="100000"/>
              </a:lnSpc>
              <a:spcBef>
                <a:spcPts val="600"/>
              </a:spcBef>
              <a:spcAft>
                <a:spcPts val="600"/>
              </a:spcAft>
            </a:pPr>
            <a:r>
              <a:rPr lang="de-DE" dirty="0">
                <a:latin typeface="Century Gothic" panose="020B0502020202020204" pitchFamily="34" charset="0"/>
              </a:rPr>
              <a:t>Es erfolgte die Prüfung von komplexen Sachverhalten. </a:t>
            </a:r>
            <a:r>
              <a:rPr lang="de-DE" b="1" dirty="0">
                <a:latin typeface="Century Gothic" panose="020B0502020202020204" pitchFamily="34" charset="0"/>
              </a:rPr>
              <a:t>Ein „Vermerk zum Sachverhalt“ ist jedoch noch nicht ausformuliert worden.</a:t>
            </a:r>
            <a:endParaRPr lang="de-DE" dirty="0">
              <a:latin typeface="Century Gothic" panose="020B0502020202020204" pitchFamily="34" charset="0"/>
            </a:endParaRPr>
          </a:p>
          <a:p>
            <a:pPr>
              <a:lnSpc>
                <a:spcPct val="100000"/>
              </a:lnSpc>
              <a:spcBef>
                <a:spcPts val="600"/>
              </a:spcBef>
              <a:spcAft>
                <a:spcPts val="600"/>
              </a:spcAft>
            </a:pPr>
            <a:r>
              <a:rPr lang="de-DE" b="1" dirty="0">
                <a:latin typeface="Century Gothic" panose="020B0502020202020204" pitchFamily="34" charset="0"/>
              </a:rPr>
              <a:t>Nachweis zu Fall 4: </a:t>
            </a:r>
            <a:r>
              <a:rPr lang="de-DE" dirty="0">
                <a:latin typeface="Century Gothic" panose="020B0502020202020204" pitchFamily="34" charset="0"/>
              </a:rPr>
              <a:t>Entsprechende Gesprächsprotokolle bzw. Gesprächsnotizen mit Mandanten sowie eine fachliche Recherche sind nebst dem Ergebnis abzulegen; eine umfassende, ausformulierte interne Stellungnahme wird nachgeholt.</a:t>
            </a:r>
          </a:p>
          <a:p>
            <a:pPr>
              <a:lnSpc>
                <a:spcPct val="100000"/>
              </a:lnSpc>
              <a:spcBef>
                <a:spcPts val="600"/>
              </a:spcBef>
              <a:spcAft>
                <a:spcPts val="600"/>
              </a:spcAft>
            </a:pPr>
            <a:r>
              <a:rPr lang="de-DE" b="1" dirty="0">
                <a:solidFill>
                  <a:srgbClr val="FF0000"/>
                </a:solidFill>
                <a:latin typeface="Century Gothic" panose="020B0502020202020204" pitchFamily="34" charset="0"/>
              </a:rPr>
              <a:t>Fazit: </a:t>
            </a:r>
            <a:r>
              <a:rPr lang="de-DE" dirty="0">
                <a:latin typeface="Century Gothic" panose="020B0502020202020204" pitchFamily="34" charset="0"/>
              </a:rPr>
              <a:t>Eine abschließende Dokumentation binnen 60 Tagen ist zulässig.</a:t>
            </a:r>
          </a:p>
          <a:p>
            <a:pPr>
              <a:lnSpc>
                <a:spcPct val="100000"/>
              </a:lnSpc>
              <a:spcBef>
                <a:spcPts val="600"/>
              </a:spcBef>
              <a:spcAft>
                <a:spcPts val="600"/>
              </a:spcAft>
            </a:pPr>
            <a:endParaRPr lang="de-DE" dirty="0">
              <a:latin typeface="Century Gothic" panose="020B0502020202020204" pitchFamily="34" charset="0"/>
            </a:endParaRPr>
          </a:p>
          <a:p>
            <a:pPr algn="just">
              <a:lnSpc>
                <a:spcPct val="100000"/>
              </a:lnSpc>
              <a:spcBef>
                <a:spcPts val="600"/>
              </a:spcBef>
              <a:spcAft>
                <a:spcPts val="600"/>
              </a:spcAft>
            </a:pPr>
            <a:endParaRPr lang="de-DE" dirty="0">
              <a:latin typeface="Century Gothic" panose="020B0502020202020204" pitchFamily="34" charset="0"/>
            </a:endParaRPr>
          </a:p>
          <a:p>
            <a:pPr algn="just">
              <a:lnSpc>
                <a:spcPct val="100000"/>
              </a:lnSpc>
              <a:spcBef>
                <a:spcPts val="600"/>
              </a:spcBef>
              <a:spcAft>
                <a:spcPts val="600"/>
              </a:spcAft>
            </a:pPr>
            <a:endParaRPr lang="de-DE" dirty="0">
              <a:latin typeface="Century Gothic" panose="020B0502020202020204" pitchFamily="34" charset="0"/>
            </a:endParaRPr>
          </a:p>
        </p:txBody>
      </p:sp>
    </p:spTree>
    <p:extLst>
      <p:ext uri="{BB962C8B-B14F-4D97-AF65-F5344CB8AC3E}">
        <p14:creationId xmlns:p14="http://schemas.microsoft.com/office/powerpoint/2010/main" val="2660618997"/>
      </p:ext>
    </p:extLst>
  </p:cSld>
  <p:clrMapOvr>
    <a:masterClrMapping/>
  </p:clrMapOvr>
  <p:transition spd="slow"/>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395805C0-1286-4902-B693-A86695521E6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7" name="Text Box 6">
            <a:extLst>
              <a:ext uri="{FF2B5EF4-FFF2-40B4-BE49-F238E27FC236}">
                <a16:creationId xmlns:a16="http://schemas.microsoft.com/office/drawing/2014/main" id="{20085E75-6F5A-40E3-9243-159321422ACA}"/>
              </a:ext>
            </a:extLst>
          </p:cNvPr>
          <p:cNvSpPr txBox="1">
            <a:spLocks noChangeArrowheads="1"/>
          </p:cNvSpPr>
          <p:nvPr/>
        </p:nvSpPr>
        <p:spPr bwMode="auto">
          <a:xfrm>
            <a:off x="957112" y="908720"/>
            <a:ext cx="9721850" cy="26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Lst>
              <a:defRPr/>
            </a:pPr>
            <a:r>
              <a:rPr lang="de-DE" altLang="de-DE" sz="1600" b="1" kern="0" dirty="0">
                <a:solidFill>
                  <a:srgbClr val="00B0F0"/>
                </a:solidFill>
                <a:latin typeface="Century Gothic" pitchFamily="34" charset="0"/>
              </a:rPr>
              <a:t>2.3.5 Folgende mögliche Fallkonstellationen sind denkbar; Forts.</a:t>
            </a:r>
          </a:p>
        </p:txBody>
      </p:sp>
      <p:sp>
        <p:nvSpPr>
          <p:cNvPr id="11" name="Rectangle 3">
            <a:extLst>
              <a:ext uri="{FF2B5EF4-FFF2-40B4-BE49-F238E27FC236}">
                <a16:creationId xmlns:a16="http://schemas.microsoft.com/office/drawing/2014/main" id="{CB7BCE08-27BE-4CCC-BF47-EDC4DF167B3C}"/>
              </a:ext>
            </a:extLst>
          </p:cNvPr>
          <p:cNvSpPr txBox="1">
            <a:spLocks/>
          </p:cNvSpPr>
          <p:nvPr/>
        </p:nvSpPr>
        <p:spPr bwMode="auto">
          <a:xfrm>
            <a:off x="1067990" y="1324501"/>
            <a:ext cx="10788650" cy="4912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ts val="600"/>
              </a:spcBef>
              <a:spcAft>
                <a:spcPts val="600"/>
              </a:spcAft>
            </a:pPr>
            <a:r>
              <a:rPr lang="de-DE" sz="1600" b="1" dirty="0">
                <a:solidFill>
                  <a:srgbClr val="00B0F0"/>
                </a:solidFill>
                <a:latin typeface="Century Gothic" panose="020B0502020202020204" pitchFamily="34" charset="0"/>
              </a:rPr>
              <a:t>Fall 5: „Prozessprüfung im Konzernverbund“</a:t>
            </a:r>
          </a:p>
          <a:p>
            <a:pPr>
              <a:lnSpc>
                <a:spcPct val="100000"/>
              </a:lnSpc>
              <a:spcBef>
                <a:spcPts val="600"/>
              </a:spcBef>
              <a:spcAft>
                <a:spcPts val="600"/>
              </a:spcAft>
            </a:pPr>
            <a:r>
              <a:rPr lang="de-DE" sz="1600" dirty="0">
                <a:latin typeface="Century Gothic" panose="020B0502020202020204" pitchFamily="34" charset="0"/>
              </a:rPr>
              <a:t>Prüfung mehrerer Gesellschaften eines Konzerns. Durchführung und Dokumentation von Prozessprüfungen bisher nur bei der Muttergesellschaft erfolgt. </a:t>
            </a:r>
          </a:p>
          <a:p>
            <a:pPr>
              <a:lnSpc>
                <a:spcPct val="100000"/>
              </a:lnSpc>
              <a:spcBef>
                <a:spcPts val="600"/>
              </a:spcBef>
              <a:spcAft>
                <a:spcPts val="600"/>
              </a:spcAft>
            </a:pPr>
            <a:r>
              <a:rPr lang="de-DE" sz="1600" dirty="0">
                <a:latin typeface="Century Gothic" panose="020B0502020202020204" pitchFamily="34" charset="0"/>
              </a:rPr>
              <a:t>Es ist aus der bisherigen Dokumentation bzw. aus der Dokumentation von Vorjahren erkennbar, dass bei allen Tochterunternehmen identische Abläufe und Zuständigkeiten gegeben sind (z. B. Kontrollen werden von denselben Sachbearbeitern durchgeführt).</a:t>
            </a:r>
          </a:p>
          <a:p>
            <a:pPr>
              <a:lnSpc>
                <a:spcPct val="100000"/>
              </a:lnSpc>
              <a:spcBef>
                <a:spcPts val="600"/>
              </a:spcBef>
              <a:spcAft>
                <a:spcPts val="600"/>
              </a:spcAft>
            </a:pPr>
            <a:r>
              <a:rPr lang="de-DE" sz="1600" b="1" dirty="0">
                <a:latin typeface="Century Gothic" panose="020B0502020202020204" pitchFamily="34" charset="0"/>
              </a:rPr>
              <a:t>Eine entsprechende Dokumentation der IKS-Prüfungshandlungen bei den einzelnen Tochtergesellschaften wurde noch nicht vorgenommen.</a:t>
            </a:r>
            <a:endParaRPr lang="de-DE" sz="1600" dirty="0">
              <a:latin typeface="Century Gothic" panose="020B0502020202020204" pitchFamily="34" charset="0"/>
            </a:endParaRPr>
          </a:p>
          <a:p>
            <a:pPr>
              <a:lnSpc>
                <a:spcPct val="100000"/>
              </a:lnSpc>
              <a:spcBef>
                <a:spcPts val="600"/>
              </a:spcBef>
              <a:spcAft>
                <a:spcPts val="600"/>
              </a:spcAft>
            </a:pPr>
            <a:r>
              <a:rPr lang="de-DE" sz="1600" b="1" dirty="0">
                <a:latin typeface="Century Gothic" panose="020B0502020202020204" pitchFamily="34" charset="0"/>
              </a:rPr>
              <a:t>Nachweis zu Fall 5: </a:t>
            </a:r>
            <a:r>
              <a:rPr lang="de-DE" sz="1600" dirty="0">
                <a:latin typeface="Century Gothic" panose="020B0502020202020204" pitchFamily="34" charset="0"/>
              </a:rPr>
              <a:t>Aufgrund identischer Abläufe und Kontrollen ist eine Dokumentation im Nachgang bei den anderen Gesellschaften zulässig. Die dokumentierte Beschreibung identischer Abläufe beweist die Erlangung der hinreichenden Prüfungssicherheit vor Erteilung des Bestätigungsvermerks und ist somit ausreichend.</a:t>
            </a:r>
          </a:p>
          <a:p>
            <a:pPr marL="285750" lvl="0" indent="-285750">
              <a:lnSpc>
                <a:spcPct val="100000"/>
              </a:lnSpc>
              <a:spcBef>
                <a:spcPts val="600"/>
              </a:spcBef>
              <a:spcAft>
                <a:spcPts val="600"/>
              </a:spcAft>
              <a:buFont typeface="Wingdings" panose="05000000000000000000" pitchFamily="2" charset="2"/>
              <a:buChar char="à"/>
            </a:pPr>
            <a:r>
              <a:rPr lang="de-DE" sz="1600" dirty="0">
                <a:latin typeface="Century Gothic" panose="020B0502020202020204" pitchFamily="34" charset="0"/>
              </a:rPr>
              <a:t>Die </a:t>
            </a:r>
            <a:r>
              <a:rPr lang="de-DE" sz="1600" b="1" dirty="0">
                <a:latin typeface="Century Gothic" panose="020B0502020202020204" pitchFamily="34" charset="0"/>
              </a:rPr>
              <a:t>Verknüpfung</a:t>
            </a:r>
            <a:r>
              <a:rPr lang="de-DE" sz="1600" dirty="0">
                <a:latin typeface="Century Gothic" panose="020B0502020202020204" pitchFamily="34" charset="0"/>
              </a:rPr>
              <a:t> </a:t>
            </a:r>
            <a:r>
              <a:rPr lang="de-DE" sz="1600" b="1" dirty="0">
                <a:latin typeface="Century Gothic" panose="020B0502020202020204" pitchFamily="34" charset="0"/>
              </a:rPr>
              <a:t>der</a:t>
            </a:r>
            <a:r>
              <a:rPr lang="de-DE" sz="1600" dirty="0">
                <a:latin typeface="Century Gothic" panose="020B0502020202020204" pitchFamily="34" charset="0"/>
              </a:rPr>
              <a:t> </a:t>
            </a:r>
            <a:r>
              <a:rPr lang="de-DE" sz="1600" b="1" dirty="0">
                <a:latin typeface="Century Gothic" panose="020B0502020202020204" pitchFamily="34" charset="0"/>
              </a:rPr>
              <a:t>Prüfungshandlungen</a:t>
            </a:r>
            <a:r>
              <a:rPr lang="de-DE" sz="1600" dirty="0">
                <a:latin typeface="Century Gothic" panose="020B0502020202020204" pitchFamily="34" charset="0"/>
              </a:rPr>
              <a:t> mit den Prüfprogrammen </a:t>
            </a:r>
            <a:r>
              <a:rPr lang="de-DE" sz="1600" b="1" dirty="0">
                <a:latin typeface="Century Gothic" panose="020B0502020202020204" pitchFamily="34" charset="0"/>
              </a:rPr>
              <a:t>der</a:t>
            </a:r>
            <a:r>
              <a:rPr lang="de-DE" sz="1600" dirty="0">
                <a:latin typeface="Century Gothic" panose="020B0502020202020204" pitchFamily="34" charset="0"/>
              </a:rPr>
              <a:t> </a:t>
            </a:r>
            <a:r>
              <a:rPr lang="de-DE" sz="1600" b="1" dirty="0">
                <a:latin typeface="Century Gothic" panose="020B0502020202020204" pitchFamily="34" charset="0"/>
              </a:rPr>
              <a:t>Tochterunternehmen</a:t>
            </a:r>
            <a:r>
              <a:rPr lang="de-DE" sz="1600" dirty="0">
                <a:latin typeface="Century Gothic" panose="020B0502020202020204" pitchFamily="34" charset="0"/>
              </a:rPr>
              <a:t> ist im Rahmen der 60-Tage-Regel </a:t>
            </a:r>
            <a:r>
              <a:rPr lang="de-DE" sz="1600" b="1" dirty="0">
                <a:latin typeface="Century Gothic" panose="020B0502020202020204" pitchFamily="34" charset="0"/>
              </a:rPr>
              <a:t>erlaubt</a:t>
            </a:r>
            <a:r>
              <a:rPr lang="de-DE" sz="1600" dirty="0">
                <a:latin typeface="Century Gothic" panose="020B0502020202020204" pitchFamily="34" charset="0"/>
              </a:rPr>
              <a:t>.</a:t>
            </a:r>
          </a:p>
          <a:p>
            <a:pPr>
              <a:lnSpc>
                <a:spcPct val="100000"/>
              </a:lnSpc>
              <a:spcBef>
                <a:spcPts val="600"/>
              </a:spcBef>
              <a:spcAft>
                <a:spcPts val="600"/>
              </a:spcAft>
            </a:pPr>
            <a:endParaRPr lang="de-DE" sz="1600" dirty="0">
              <a:latin typeface="Century Gothic" panose="020B0502020202020204" pitchFamily="34" charset="0"/>
            </a:endParaRPr>
          </a:p>
          <a:p>
            <a:pPr algn="just">
              <a:lnSpc>
                <a:spcPct val="100000"/>
              </a:lnSpc>
              <a:spcBef>
                <a:spcPts val="600"/>
              </a:spcBef>
              <a:spcAft>
                <a:spcPts val="600"/>
              </a:spcAft>
            </a:pPr>
            <a:endParaRPr lang="de-DE" sz="1600" dirty="0">
              <a:latin typeface="Century Gothic" panose="020B0502020202020204" pitchFamily="34" charset="0"/>
            </a:endParaRPr>
          </a:p>
          <a:p>
            <a:pPr algn="just">
              <a:lnSpc>
                <a:spcPct val="100000"/>
              </a:lnSpc>
              <a:spcBef>
                <a:spcPts val="600"/>
              </a:spcBef>
              <a:spcAft>
                <a:spcPts val="600"/>
              </a:spcAft>
            </a:pPr>
            <a:endParaRPr lang="de-DE" sz="1600" dirty="0">
              <a:latin typeface="Century Gothic" panose="020B0502020202020204" pitchFamily="34" charset="0"/>
            </a:endParaRPr>
          </a:p>
        </p:txBody>
      </p:sp>
    </p:spTree>
    <p:extLst>
      <p:ext uri="{BB962C8B-B14F-4D97-AF65-F5344CB8AC3E}">
        <p14:creationId xmlns:p14="http://schemas.microsoft.com/office/powerpoint/2010/main" val="194699877"/>
      </p:ext>
    </p:extLst>
  </p:cSld>
  <p:clrMapOvr>
    <a:masterClrMapping/>
  </p:clrMapOvr>
  <p:transition spd="slow"/>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395805C0-1286-4902-B693-A86695521E6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7" name="Text Box 6">
            <a:extLst>
              <a:ext uri="{FF2B5EF4-FFF2-40B4-BE49-F238E27FC236}">
                <a16:creationId xmlns:a16="http://schemas.microsoft.com/office/drawing/2014/main" id="{20085E75-6F5A-40E3-9243-159321422ACA}"/>
              </a:ext>
            </a:extLst>
          </p:cNvPr>
          <p:cNvSpPr txBox="1">
            <a:spLocks noChangeArrowheads="1"/>
          </p:cNvSpPr>
          <p:nvPr/>
        </p:nvSpPr>
        <p:spPr bwMode="auto">
          <a:xfrm>
            <a:off x="957112" y="1052736"/>
            <a:ext cx="9721850" cy="26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Lst>
              <a:defRPr/>
            </a:pPr>
            <a:r>
              <a:rPr lang="de-DE" altLang="de-DE" sz="1600" b="1" kern="0" dirty="0">
                <a:solidFill>
                  <a:srgbClr val="00B0F0"/>
                </a:solidFill>
                <a:latin typeface="Century Gothic" pitchFamily="34" charset="0"/>
              </a:rPr>
              <a:t>2.3.5 Folgende mögliche Fallkonstellationen sind denkbar; Forts.</a:t>
            </a:r>
          </a:p>
        </p:txBody>
      </p:sp>
      <p:sp>
        <p:nvSpPr>
          <p:cNvPr id="11" name="Rectangle 3">
            <a:extLst>
              <a:ext uri="{FF2B5EF4-FFF2-40B4-BE49-F238E27FC236}">
                <a16:creationId xmlns:a16="http://schemas.microsoft.com/office/drawing/2014/main" id="{CB7BCE08-27BE-4CCC-BF47-EDC4DF167B3C}"/>
              </a:ext>
            </a:extLst>
          </p:cNvPr>
          <p:cNvSpPr txBox="1">
            <a:spLocks/>
          </p:cNvSpPr>
          <p:nvPr/>
        </p:nvSpPr>
        <p:spPr bwMode="auto">
          <a:xfrm>
            <a:off x="1067990" y="1468517"/>
            <a:ext cx="10788650" cy="275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ts val="600"/>
              </a:spcBef>
              <a:spcAft>
                <a:spcPts val="600"/>
              </a:spcAft>
            </a:pPr>
            <a:r>
              <a:rPr lang="de-DE" sz="1600" b="1" dirty="0">
                <a:solidFill>
                  <a:srgbClr val="00B0F0"/>
                </a:solidFill>
                <a:latin typeface="Century Gothic" panose="020B0502020202020204" pitchFamily="34" charset="0"/>
              </a:rPr>
              <a:t>Fall 6: „Funktionsprüfung bei maschinellen Kontrollen“</a:t>
            </a:r>
          </a:p>
          <a:p>
            <a:r>
              <a:rPr lang="de-DE" sz="1600" dirty="0">
                <a:latin typeface="Century Gothic" panose="020B0502020202020204" pitchFamily="34" charset="0"/>
              </a:rPr>
              <a:t>Die Dokumentation von durchgeführten Funktionsprüfungen, insbesondere bei maschinellen Kontrollen soll nachgebildet werden.</a:t>
            </a:r>
          </a:p>
          <a:p>
            <a:r>
              <a:rPr lang="de-DE" sz="1600" b="1" dirty="0">
                <a:latin typeface="Century Gothic" panose="020B0502020202020204" pitchFamily="34" charset="0"/>
              </a:rPr>
              <a:t>Eine entsprechende Dokumentation ist bisher unterblieben.</a:t>
            </a:r>
            <a:endParaRPr lang="de-DE" sz="1600" dirty="0">
              <a:latin typeface="Century Gothic" panose="020B0502020202020204" pitchFamily="34" charset="0"/>
            </a:endParaRPr>
          </a:p>
          <a:p>
            <a:r>
              <a:rPr lang="de-DE" sz="1600" b="1" dirty="0">
                <a:latin typeface="Century Gothic" panose="020B0502020202020204" pitchFamily="34" charset="0"/>
              </a:rPr>
              <a:t>Nachweis zu Fall 6: </a:t>
            </a:r>
            <a:r>
              <a:rPr lang="de-DE" sz="1600" dirty="0">
                <a:latin typeface="Century Gothic" panose="020B0502020202020204" pitchFamily="34" charset="0"/>
              </a:rPr>
              <a:t>Die erforderlichen Screenshots o.ä. sind bereits auf dem Rechner abgelegt und müssen lediglich in der Prüfungssoftware abgelegt bzw. den einzelnen Kontrollen zugeordnet werden, soweit die Kontrollmatrix im Prüfprogramm abgelegt ist.</a:t>
            </a:r>
          </a:p>
          <a:p>
            <a:r>
              <a:rPr lang="de-DE" sz="1600" b="1" dirty="0">
                <a:solidFill>
                  <a:srgbClr val="FF0000"/>
                </a:solidFill>
                <a:latin typeface="Century Gothic" panose="020B0502020202020204" pitchFamily="34" charset="0"/>
              </a:rPr>
              <a:t>Fazit: </a:t>
            </a:r>
            <a:r>
              <a:rPr lang="de-DE" sz="1600" dirty="0">
                <a:latin typeface="Century Gothic" panose="020B0502020202020204" pitchFamily="34" charset="0"/>
              </a:rPr>
              <a:t>Eine abschließende Dokumentation binnen 60 Tagen ist zulässig.</a:t>
            </a:r>
          </a:p>
          <a:p>
            <a:pPr>
              <a:lnSpc>
                <a:spcPct val="100000"/>
              </a:lnSpc>
              <a:spcBef>
                <a:spcPts val="600"/>
              </a:spcBef>
              <a:spcAft>
                <a:spcPts val="600"/>
              </a:spcAft>
            </a:pPr>
            <a:endParaRPr lang="de-DE" sz="1600" dirty="0">
              <a:latin typeface="Century Gothic" panose="020B0502020202020204" pitchFamily="34" charset="0"/>
            </a:endParaRPr>
          </a:p>
          <a:p>
            <a:pPr algn="just">
              <a:lnSpc>
                <a:spcPct val="100000"/>
              </a:lnSpc>
              <a:spcBef>
                <a:spcPts val="600"/>
              </a:spcBef>
              <a:spcAft>
                <a:spcPts val="600"/>
              </a:spcAft>
            </a:pPr>
            <a:endParaRPr lang="de-DE" sz="1600" dirty="0">
              <a:latin typeface="Century Gothic" panose="020B0502020202020204" pitchFamily="34" charset="0"/>
            </a:endParaRPr>
          </a:p>
          <a:p>
            <a:pPr algn="just">
              <a:lnSpc>
                <a:spcPct val="100000"/>
              </a:lnSpc>
              <a:spcBef>
                <a:spcPts val="600"/>
              </a:spcBef>
              <a:spcAft>
                <a:spcPts val="600"/>
              </a:spcAft>
            </a:pPr>
            <a:endParaRPr lang="de-DE" sz="1600" dirty="0">
              <a:latin typeface="Century Gothic" panose="020B0502020202020204" pitchFamily="34" charset="0"/>
            </a:endParaRPr>
          </a:p>
        </p:txBody>
      </p:sp>
    </p:spTree>
    <p:extLst>
      <p:ext uri="{BB962C8B-B14F-4D97-AF65-F5344CB8AC3E}">
        <p14:creationId xmlns:p14="http://schemas.microsoft.com/office/powerpoint/2010/main" val="1917093367"/>
      </p:ext>
    </p:extLst>
  </p:cSld>
  <p:clrMapOvr>
    <a:masterClrMapping/>
  </p:clrMapOvr>
  <p:transition spd="slow"/>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395805C0-1286-4902-B693-A86695521E6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
        <p:nvSpPr>
          <p:cNvPr id="7" name="Text Box 6">
            <a:extLst>
              <a:ext uri="{FF2B5EF4-FFF2-40B4-BE49-F238E27FC236}">
                <a16:creationId xmlns:a16="http://schemas.microsoft.com/office/drawing/2014/main" id="{20085E75-6F5A-40E3-9243-159321422ACA}"/>
              </a:ext>
            </a:extLst>
          </p:cNvPr>
          <p:cNvSpPr txBox="1">
            <a:spLocks noChangeArrowheads="1"/>
          </p:cNvSpPr>
          <p:nvPr/>
        </p:nvSpPr>
        <p:spPr bwMode="auto">
          <a:xfrm>
            <a:off x="911424" y="1052736"/>
            <a:ext cx="9721850" cy="26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361950" algn="l"/>
              </a:tabLst>
              <a:defRPr/>
            </a:pPr>
            <a:r>
              <a:rPr lang="de-DE" altLang="de-DE" sz="1600" b="1" kern="0" dirty="0">
                <a:solidFill>
                  <a:srgbClr val="00B0F0"/>
                </a:solidFill>
                <a:latin typeface="Century Gothic" pitchFamily="34" charset="0"/>
              </a:rPr>
              <a:t>2.3.6 Zulässige dokumentationstechnische Maßnahmen</a:t>
            </a:r>
          </a:p>
        </p:txBody>
      </p:sp>
      <p:sp>
        <p:nvSpPr>
          <p:cNvPr id="11" name="Rectangle 3">
            <a:extLst>
              <a:ext uri="{FF2B5EF4-FFF2-40B4-BE49-F238E27FC236}">
                <a16:creationId xmlns:a16="http://schemas.microsoft.com/office/drawing/2014/main" id="{CB7BCE08-27BE-4CCC-BF47-EDC4DF167B3C}"/>
              </a:ext>
            </a:extLst>
          </p:cNvPr>
          <p:cNvSpPr txBox="1">
            <a:spLocks/>
          </p:cNvSpPr>
          <p:nvPr/>
        </p:nvSpPr>
        <p:spPr bwMode="auto">
          <a:xfrm>
            <a:off x="1067990" y="1468517"/>
            <a:ext cx="10788650" cy="102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r>
              <a:rPr lang="de-DE" dirty="0">
                <a:latin typeface="Century Gothic" panose="020B0502020202020204" pitchFamily="34" charset="0"/>
              </a:rPr>
              <a:t>Die berufsständischen Verlautbarungen geben nur in Ansätzen Hinweise zu der, nach der Erteilung des Bestätigungsvermerks, erlaubten Dokumentation von Prüfungshandlungen.</a:t>
            </a:r>
          </a:p>
          <a:p>
            <a:r>
              <a:rPr lang="de-DE" dirty="0">
                <a:latin typeface="Century Gothic" panose="020B0502020202020204" pitchFamily="34" charset="0"/>
              </a:rPr>
              <a:t>Nachfolgend genannten Handlungen sind unstrittig erlaubt.</a:t>
            </a:r>
          </a:p>
          <a:p>
            <a:pPr algn="just">
              <a:lnSpc>
                <a:spcPct val="100000"/>
              </a:lnSpc>
              <a:spcBef>
                <a:spcPts val="600"/>
              </a:spcBef>
              <a:spcAft>
                <a:spcPts val="600"/>
              </a:spcAft>
            </a:pPr>
            <a:endParaRPr lang="de-DE" dirty="0">
              <a:latin typeface="Century Gothic" panose="020B0502020202020204" pitchFamily="34" charset="0"/>
            </a:endParaRPr>
          </a:p>
          <a:p>
            <a:pPr algn="just">
              <a:lnSpc>
                <a:spcPct val="100000"/>
              </a:lnSpc>
              <a:spcBef>
                <a:spcPts val="600"/>
              </a:spcBef>
              <a:spcAft>
                <a:spcPts val="600"/>
              </a:spcAft>
            </a:pPr>
            <a:endParaRPr lang="de-DE" dirty="0">
              <a:latin typeface="Century Gothic" panose="020B0502020202020204" pitchFamily="34" charset="0"/>
            </a:endParaRPr>
          </a:p>
        </p:txBody>
      </p:sp>
      <p:sp>
        <p:nvSpPr>
          <p:cNvPr id="9" name="Ellipse 8">
            <a:extLst>
              <a:ext uri="{FF2B5EF4-FFF2-40B4-BE49-F238E27FC236}">
                <a16:creationId xmlns:a16="http://schemas.microsoft.com/office/drawing/2014/main" id="{5042C626-2751-446C-9110-97B9E0C6E690}"/>
              </a:ext>
            </a:extLst>
          </p:cNvPr>
          <p:cNvSpPr/>
          <p:nvPr/>
        </p:nvSpPr>
        <p:spPr>
          <a:xfrm>
            <a:off x="1199505" y="2420888"/>
            <a:ext cx="2908554" cy="1362846"/>
          </a:xfrm>
          <a:prstGeom prst="ellipse">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1400" b="1" dirty="0">
                <a:solidFill>
                  <a:schemeClr val="tx1"/>
                </a:solidFill>
                <a:latin typeface="Century Gothic" panose="020B0502020202020204" pitchFamily="34" charset="0"/>
              </a:rPr>
              <a:t>Entfernen von veralteten Dateien/Dokumente</a:t>
            </a:r>
          </a:p>
        </p:txBody>
      </p:sp>
      <p:sp>
        <p:nvSpPr>
          <p:cNvPr id="12" name="Ellipse 11">
            <a:extLst>
              <a:ext uri="{FF2B5EF4-FFF2-40B4-BE49-F238E27FC236}">
                <a16:creationId xmlns:a16="http://schemas.microsoft.com/office/drawing/2014/main" id="{049220EE-CE5B-4E53-A226-F95C54C18A71}"/>
              </a:ext>
            </a:extLst>
          </p:cNvPr>
          <p:cNvSpPr/>
          <p:nvPr/>
        </p:nvSpPr>
        <p:spPr>
          <a:xfrm>
            <a:off x="3647728" y="3938056"/>
            <a:ext cx="2684337" cy="1904788"/>
          </a:xfrm>
          <a:prstGeom prst="ellipse">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1400" b="1" dirty="0">
                <a:solidFill>
                  <a:schemeClr val="tx1"/>
                </a:solidFill>
                <a:latin typeface="Century Gothic" panose="020B0502020202020204" pitchFamily="34" charset="0"/>
              </a:rPr>
              <a:t>Sortieren und Ordnen der Arbeitspapiere</a:t>
            </a:r>
          </a:p>
        </p:txBody>
      </p:sp>
      <p:sp>
        <p:nvSpPr>
          <p:cNvPr id="13" name="Ellipse 12">
            <a:extLst>
              <a:ext uri="{FF2B5EF4-FFF2-40B4-BE49-F238E27FC236}">
                <a16:creationId xmlns:a16="http://schemas.microsoft.com/office/drawing/2014/main" id="{3384EE77-982E-4D05-A3DC-24A2E7DFD92C}"/>
              </a:ext>
            </a:extLst>
          </p:cNvPr>
          <p:cNvSpPr/>
          <p:nvPr/>
        </p:nvSpPr>
        <p:spPr>
          <a:xfrm>
            <a:off x="6332065" y="2483243"/>
            <a:ext cx="3147708" cy="1706733"/>
          </a:xfrm>
          <a:prstGeom prst="ellipse">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1400" b="1" dirty="0">
                <a:solidFill>
                  <a:schemeClr val="tx1"/>
                </a:solidFill>
                <a:latin typeface="Century Gothic" panose="020B0502020202020204" pitchFamily="34" charset="0"/>
              </a:rPr>
              <a:t>Schriftliche Ausformulierungen zu Prüfungsnachweisen</a:t>
            </a:r>
          </a:p>
        </p:txBody>
      </p:sp>
      <p:sp>
        <p:nvSpPr>
          <p:cNvPr id="14" name="Ellipse 13">
            <a:extLst>
              <a:ext uri="{FF2B5EF4-FFF2-40B4-BE49-F238E27FC236}">
                <a16:creationId xmlns:a16="http://schemas.microsoft.com/office/drawing/2014/main" id="{544D8E13-0F8C-4326-A3D4-6F6980E95695}"/>
              </a:ext>
            </a:extLst>
          </p:cNvPr>
          <p:cNvSpPr/>
          <p:nvPr/>
        </p:nvSpPr>
        <p:spPr>
          <a:xfrm>
            <a:off x="8964988" y="4267137"/>
            <a:ext cx="2240799" cy="1611734"/>
          </a:xfrm>
          <a:prstGeom prst="ellipse">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1400" b="1" dirty="0">
                <a:solidFill>
                  <a:schemeClr val="tx1"/>
                </a:solidFill>
                <a:latin typeface="Century Gothic" panose="020B0502020202020204" pitchFamily="34" charset="0"/>
              </a:rPr>
              <a:t>Einfügen von Querverweisen</a:t>
            </a:r>
          </a:p>
        </p:txBody>
      </p:sp>
    </p:spTree>
    <p:extLst>
      <p:ext uri="{BB962C8B-B14F-4D97-AF65-F5344CB8AC3E}">
        <p14:creationId xmlns:p14="http://schemas.microsoft.com/office/powerpoint/2010/main" val="1809328859"/>
      </p:ext>
    </p:extLst>
  </p:cSld>
  <p:clrMapOvr>
    <a:masterClrMapping/>
  </p:clrMapOvr>
  <p:transition spd="slow"/>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D6382AA-F6FD-4B3D-A9ED-5AE7E86EED91}"/>
              </a:ext>
            </a:extLst>
          </p:cNvPr>
          <p:cNvSpPr txBox="1"/>
          <p:nvPr/>
        </p:nvSpPr>
        <p:spPr>
          <a:xfrm>
            <a:off x="11533475" y="5585107"/>
            <a:ext cx="323165" cy="720080"/>
          </a:xfrm>
          <a:prstGeom prst="rect">
            <a:avLst/>
          </a:prstGeom>
          <a:noFill/>
        </p:spPr>
        <p:txBody>
          <a:bodyPr vert="vert270">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
        <p:nvSpPr>
          <p:cNvPr id="8" name="Rectangle 2">
            <a:extLst>
              <a:ext uri="{FF2B5EF4-FFF2-40B4-BE49-F238E27FC236}">
                <a16:creationId xmlns:a16="http://schemas.microsoft.com/office/drawing/2014/main" id="{EB13FDAF-99D5-451A-AE8C-60F258DF12C2}"/>
              </a:ext>
            </a:extLst>
          </p:cNvPr>
          <p:cNvSpPr txBox="1">
            <a:spLocks/>
          </p:cNvSpPr>
          <p:nvPr/>
        </p:nvSpPr>
        <p:spPr bwMode="auto">
          <a:xfrm>
            <a:off x="1065213" y="873125"/>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342900" indent="-342900" eaLnBrk="0" hangingPunct="0">
              <a:lnSpc>
                <a:spcPct val="110000"/>
              </a:lnSpc>
              <a:spcBef>
                <a:spcPts val="800"/>
              </a:spcBef>
              <a:buFont typeface="Arial" pitchFamily="34" charset="0"/>
              <a:defRPr sz="1400">
                <a:solidFill>
                  <a:schemeClr val="tx1"/>
                </a:solidFill>
                <a:latin typeface="Verdana" pitchFamily="34" charset="0"/>
                <a:cs typeface="Arial" pitchFamily="34" charset="0"/>
              </a:defRPr>
            </a:lvl1pPr>
            <a:lvl2pPr marL="180975" indent="-179388"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2pPr>
            <a:lvl3pPr marL="541338"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3pPr>
            <a:lvl4pPr marL="895350" indent="-17462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4pPr>
            <a:lvl5pPr marL="1257300"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5pPr>
            <a:lvl6pPr marL="17145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6pPr>
            <a:lvl7pPr marL="21717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7pPr>
            <a:lvl8pPr marL="26289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8pPr>
            <a:lvl9pPr marL="30861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9pPr>
          </a:lstStyle>
          <a:p>
            <a:pPr>
              <a:defRPr/>
            </a:pPr>
            <a:r>
              <a:rPr lang="de-DE" altLang="de-DE" sz="1800" b="1" kern="0" dirty="0">
                <a:latin typeface="Century Gothic" pitchFamily="34" charset="0"/>
              </a:rPr>
              <a:t>Anlagen zum Themenbereich</a:t>
            </a:r>
          </a:p>
        </p:txBody>
      </p:sp>
      <p:sp>
        <p:nvSpPr>
          <p:cNvPr id="10" name="Rectangle 3">
            <a:extLst>
              <a:ext uri="{FF2B5EF4-FFF2-40B4-BE49-F238E27FC236}">
                <a16:creationId xmlns:a16="http://schemas.microsoft.com/office/drawing/2014/main" id="{01F09249-FE3A-4711-A9F1-C0CB14238E8E}"/>
              </a:ext>
            </a:extLst>
          </p:cNvPr>
          <p:cNvSpPr txBox="1">
            <a:spLocks noChangeArrowheads="1"/>
          </p:cNvSpPr>
          <p:nvPr/>
        </p:nvSpPr>
        <p:spPr bwMode="auto">
          <a:xfrm>
            <a:off x="1065212" y="1355725"/>
            <a:ext cx="10791427" cy="2865363"/>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ct val="0"/>
              </a:spcBef>
              <a:spcAft>
                <a:spcPts val="1200"/>
              </a:spcAft>
              <a:defRPr/>
            </a:pPr>
            <a:r>
              <a:rPr lang="de-DE" altLang="de-DE" sz="1600" b="1" kern="0">
                <a:solidFill>
                  <a:srgbClr val="00B0F0"/>
                </a:solidFill>
                <a:latin typeface="Century Gothic" pitchFamily="34" charset="0"/>
              </a:rPr>
              <a:t>Praxishilfen </a:t>
            </a:r>
            <a:r>
              <a:rPr lang="de-DE" altLang="de-DE" sz="1600" b="1" kern="0" dirty="0">
                <a:solidFill>
                  <a:srgbClr val="00B0F0"/>
                </a:solidFill>
                <a:latin typeface="Century Gothic" pitchFamily="34" charset="0"/>
              </a:rPr>
              <a:t>zu diesem Themenbereich</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a:latin typeface="Century Gothic" pitchFamily="34" charset="0"/>
              </a:rPr>
              <a:t>Praxishilfe 2/1:	</a:t>
            </a:r>
            <a:r>
              <a:rPr lang="de-DE" altLang="de-DE">
                <a:latin typeface="Century Gothic" pitchFamily="34" charset="0"/>
              </a:rPr>
              <a:t>„Praxisfall: Erstellung von Arbeitspapieren“</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a:latin typeface="Century Gothic" pitchFamily="34" charset="0"/>
              </a:rPr>
              <a:t>Praxishilfe </a:t>
            </a:r>
            <a:r>
              <a:rPr lang="de-DE" altLang="de-DE" b="1" kern="0" dirty="0">
                <a:latin typeface="Century Gothic" pitchFamily="34" charset="0"/>
              </a:rPr>
              <a:t>2</a:t>
            </a:r>
            <a:r>
              <a:rPr lang="de-DE" altLang="de-DE" b="1" kern="0">
                <a:latin typeface="Century Gothic" pitchFamily="34" charset="0"/>
              </a:rPr>
              <a:t>/2</a:t>
            </a:r>
            <a:r>
              <a:rPr lang="de-DE" altLang="de-DE" b="1" kern="0" dirty="0">
                <a:latin typeface="Century Gothic" pitchFamily="34" charset="0"/>
              </a:rPr>
              <a:t>: </a:t>
            </a:r>
            <a:r>
              <a:rPr lang="de-DE" altLang="de-DE" kern="0">
                <a:latin typeface="Century Gothic" pitchFamily="34" charset="0"/>
              </a:rPr>
              <a:t>	„</a:t>
            </a:r>
            <a:r>
              <a:rPr lang="de-DE" altLang="de-DE">
                <a:latin typeface="Century Gothic" pitchFamily="34" charset="0"/>
              </a:rPr>
              <a:t>Lösungshinweise zu Praxisfall: Erstellung von Arbeitspapieren“</a:t>
            </a:r>
            <a:endParaRPr lang="de-DE" altLang="de-DE" b="1">
              <a:solidFill>
                <a:srgbClr val="00B0F0"/>
              </a:solidFill>
              <a:latin typeface="Century Gothic" panose="020B0502020202020204" pitchFamily="34" charset="0"/>
            </a:endParaRPr>
          </a:p>
          <a:p>
            <a:pPr marL="266700" indent="-266700">
              <a:lnSpc>
                <a:spcPct val="100000"/>
              </a:lnSpc>
              <a:spcBef>
                <a:spcPts val="600"/>
              </a:spcBef>
              <a:spcAft>
                <a:spcPts val="600"/>
              </a:spcAft>
              <a:buFont typeface="Arial" panose="020B0604020202020204" pitchFamily="34" charset="0"/>
              <a:buChar char="•"/>
              <a:tabLst>
                <a:tab pos="2333625" algn="l"/>
              </a:tabLst>
              <a:defRPr/>
            </a:pPr>
            <a:endParaRPr lang="de-DE" altLang="de-DE" kern="0" dirty="0">
              <a:latin typeface="Century Gothic" pitchFamily="34" charset="0"/>
            </a:endParaRPr>
          </a:p>
        </p:txBody>
      </p:sp>
      <p:sp>
        <p:nvSpPr>
          <p:cNvPr id="9" name="Textfeld 4">
            <a:extLst>
              <a:ext uri="{FF2B5EF4-FFF2-40B4-BE49-F238E27FC236}">
                <a16:creationId xmlns:a16="http://schemas.microsoft.com/office/drawing/2014/main" id="{77D0020C-22B8-4120-A948-66D64F7A843B}"/>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Tree>
    <p:extLst>
      <p:ext uri="{BB962C8B-B14F-4D97-AF65-F5344CB8AC3E}">
        <p14:creationId xmlns:p14="http://schemas.microsoft.com/office/powerpoint/2010/main" val="1850378603"/>
      </p:ext>
    </p:extLst>
  </p:cSld>
  <p:clrMapOvr>
    <a:masterClrMapping/>
  </p:clrMapOvr>
  <p:transition spd="slow"/>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6CEEC2FC-E1FA-42B7-A92D-666C21768A1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10000"/>
                    </a14:imgEffect>
                  </a14:imgLayer>
                </a14:imgProps>
              </a:ext>
              <a:ext uri="{28A0092B-C50C-407E-A947-70E740481C1C}">
                <a14:useLocalDpi xmlns:a14="http://schemas.microsoft.com/office/drawing/2010/main" val="0"/>
              </a:ext>
            </a:extLst>
          </a:blip>
          <a:srcRect l="17889" r="3826"/>
          <a:stretch/>
        </p:blipFill>
        <p:spPr>
          <a:xfrm>
            <a:off x="479376" y="692696"/>
            <a:ext cx="9577064" cy="5544616"/>
          </a:xfrm>
          <a:prstGeom prst="rect">
            <a:avLst/>
          </a:prstGeom>
          <a:blipFill dpi="0" rotWithShape="1">
            <a:blip r:embed="rId5">
              <a:alphaModFix amt="17000"/>
            </a:blip>
            <a:srcRect/>
            <a:tile tx="0" ty="0" sx="100000" sy="100000" flip="none" algn="tl"/>
          </a:blipFill>
          <a:effectLst>
            <a:outerShdw blurRad="50800" dist="50800" dir="5400000" algn="ctr" rotWithShape="0">
              <a:srgbClr val="000000">
                <a:alpha val="14000"/>
              </a:srgbClr>
            </a:outerShdw>
          </a:effectLst>
        </p:spPr>
      </p:pic>
      <p:sp>
        <p:nvSpPr>
          <p:cNvPr id="10" name="Rectangle 2">
            <a:extLst>
              <a:ext uri="{FF2B5EF4-FFF2-40B4-BE49-F238E27FC236}">
                <a16:creationId xmlns:a16="http://schemas.microsoft.com/office/drawing/2014/main" id="{F2AB3867-6B83-4C0D-8E48-BF808B9AFBBF}"/>
              </a:ext>
            </a:extLst>
          </p:cNvPr>
          <p:cNvSpPr txBox="1">
            <a:spLocks/>
          </p:cNvSpPr>
          <p:nvPr/>
        </p:nvSpPr>
        <p:spPr bwMode="auto">
          <a:xfrm>
            <a:off x="1199456" y="1916832"/>
            <a:ext cx="8136904" cy="3168352"/>
          </a:xfrm>
          <a:prstGeom prst="rect">
            <a:avLst/>
          </a:prstGeom>
          <a:solidFill>
            <a:schemeClr val="bg1">
              <a:alpha val="85000"/>
            </a:schemeClr>
          </a:solidFill>
          <a:ln>
            <a:solidFill>
              <a:schemeClr val="tx1"/>
            </a:solidFill>
          </a:ln>
          <a:extLst/>
        </p:spPr>
        <p:style>
          <a:lnRef idx="1">
            <a:schemeClr val="accent6"/>
          </a:lnRef>
          <a:fillRef idx="2">
            <a:schemeClr val="accent6"/>
          </a:fillRef>
          <a:effectRef idx="1">
            <a:schemeClr val="accent6"/>
          </a:effectRef>
          <a:fontRef idx="minor">
            <a:schemeClr val="dk1"/>
          </a:fontRef>
        </p:style>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lgn="ctr" defTabSz="900113">
              <a:lnSpc>
                <a:spcPts val="4000"/>
              </a:lnSpc>
              <a:spcBef>
                <a:spcPts val="600"/>
              </a:spcBef>
              <a:spcAft>
                <a:spcPts val="1200"/>
              </a:spcAft>
            </a:pPr>
            <a:r>
              <a:rPr lang="de-DE" altLang="de-DE" sz="2600" b="1" dirty="0">
                <a:latin typeface="Century Gothic" panose="020B0502020202020204" pitchFamily="34" charset="0"/>
              </a:rPr>
              <a:t>Soweit meine Ausführungen, </a:t>
            </a:r>
            <a:br>
              <a:rPr lang="de-DE" altLang="de-DE" sz="2600" b="1" dirty="0">
                <a:latin typeface="Century Gothic" panose="020B0502020202020204" pitchFamily="34" charset="0"/>
              </a:rPr>
            </a:br>
            <a:r>
              <a:rPr lang="de-DE" altLang="de-DE" sz="2600" b="1" dirty="0">
                <a:latin typeface="Century Gothic" panose="020B0502020202020204" pitchFamily="34" charset="0"/>
              </a:rPr>
              <a:t>praktischen Erfahrungen und fachlichen</a:t>
            </a:r>
            <a:br>
              <a:rPr lang="de-DE" altLang="de-DE" sz="2600" b="1" dirty="0">
                <a:latin typeface="Century Gothic" panose="020B0502020202020204" pitchFamily="34" charset="0"/>
              </a:rPr>
            </a:br>
            <a:r>
              <a:rPr lang="de-DE" altLang="de-DE" sz="2600" b="1" dirty="0">
                <a:latin typeface="Century Gothic" panose="020B0502020202020204" pitchFamily="34" charset="0"/>
              </a:rPr>
              <a:t>Hinweise zu diesem Thema.</a:t>
            </a:r>
          </a:p>
          <a:p>
            <a:pPr algn="ctr" defTabSz="900113">
              <a:lnSpc>
                <a:spcPts val="4000"/>
              </a:lnSpc>
              <a:spcBef>
                <a:spcPts val="600"/>
              </a:spcBef>
              <a:spcAft>
                <a:spcPts val="1200"/>
              </a:spcAft>
            </a:pPr>
            <a:r>
              <a:rPr lang="de-DE" altLang="de-DE" sz="2600" b="1" dirty="0">
                <a:latin typeface="Century Gothic" panose="020B0502020202020204" pitchFamily="34" charset="0"/>
              </a:rPr>
              <a:t>Vielen Dank für Ihre Aufmerksamkeit!</a:t>
            </a:r>
          </a:p>
        </p:txBody>
      </p:sp>
      <p:sp>
        <p:nvSpPr>
          <p:cNvPr id="5" name="Textfeld 4">
            <a:extLst>
              <a:ext uri="{FF2B5EF4-FFF2-40B4-BE49-F238E27FC236}">
                <a16:creationId xmlns:a16="http://schemas.microsoft.com/office/drawing/2014/main" id="{34BC6CFE-D444-4FD2-9B49-C53323A1F74D}"/>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2: Dokumentationen/Arbeitspapiere</a:t>
            </a:r>
          </a:p>
        </p:txBody>
      </p:sp>
    </p:spTree>
    <p:extLst>
      <p:ext uri="{BB962C8B-B14F-4D97-AF65-F5344CB8AC3E}">
        <p14:creationId xmlns:p14="http://schemas.microsoft.com/office/powerpoint/2010/main" val="3491668500"/>
      </p:ext>
    </p:extLst>
  </p:cSld>
  <p:clrMapOvr>
    <a:masterClrMapping/>
  </p:clrMapOvr>
  <p:transition spd="slow"/>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D7D35EB6-6A51-4658-96F5-A9F17EA538D5}"/>
              </a:ext>
            </a:extLst>
          </p:cNvPr>
          <p:cNvSpPr txBox="1">
            <a:spLocks/>
          </p:cNvSpPr>
          <p:nvPr/>
        </p:nvSpPr>
        <p:spPr bwMode="auto">
          <a:xfrm>
            <a:off x="334962" y="2708920"/>
            <a:ext cx="11522075" cy="144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algn="ctr">
              <a:spcBef>
                <a:spcPts val="0"/>
              </a:spcBef>
              <a:spcAft>
                <a:spcPts val="0"/>
              </a:spcAft>
              <a:tabLst>
                <a:tab pos="2244725" algn="l"/>
              </a:tabLst>
              <a:defRPr/>
            </a:pPr>
            <a:r>
              <a:rPr lang="de-DE" altLang="de-DE" b="1" kern="0" dirty="0">
                <a:latin typeface="Century Gothic" panose="020B0502020202020204" pitchFamily="34" charset="0"/>
              </a:rPr>
              <a:t>Themenbereich 3: </a:t>
            </a:r>
            <a:br>
              <a:rPr lang="de-DE" altLang="de-DE" kern="0" dirty="0">
                <a:latin typeface="Century Gothic" panose="020B0502020202020204" pitchFamily="34" charset="0"/>
              </a:rPr>
            </a:br>
            <a:r>
              <a:rPr lang="de-DE" altLang="de-DE" b="1" kern="0" dirty="0">
                <a:latin typeface="Century Gothic" panose="020B0502020202020204" pitchFamily="34" charset="0"/>
              </a:rPr>
              <a:t>Das postenbezogene interne Kontrollsystem –</a:t>
            </a:r>
          </a:p>
          <a:p>
            <a:pPr algn="ctr">
              <a:spcBef>
                <a:spcPts val="0"/>
              </a:spcBef>
              <a:spcAft>
                <a:spcPts val="600"/>
              </a:spcAft>
              <a:tabLst>
                <a:tab pos="2244725" algn="l"/>
              </a:tabLst>
              <a:defRPr/>
            </a:pPr>
            <a:r>
              <a:rPr lang="de-DE" altLang="de-DE" b="1" kern="0" dirty="0">
                <a:latin typeface="Century Gothic" panose="020B0502020202020204" pitchFamily="34" charset="0"/>
              </a:rPr>
              <a:t>Prüfung der Grundlagen des postenbezogenen IKS</a:t>
            </a:r>
            <a:br>
              <a:rPr lang="de-DE" altLang="de-DE" b="1" kern="0" dirty="0">
                <a:latin typeface="Century Gothic" panose="020B0502020202020204" pitchFamily="34" charset="0"/>
              </a:rPr>
            </a:br>
            <a:endParaRPr lang="de-DE" altLang="de-DE" b="1" kern="0" dirty="0">
              <a:latin typeface="Century Gothic" panose="020B0502020202020204" pitchFamily="34" charset="0"/>
            </a:endParaRPr>
          </a:p>
        </p:txBody>
      </p:sp>
    </p:spTree>
  </p:cSld>
  <p:clrMapOvr>
    <a:masterClrMapping/>
  </p:clrMapOvr>
  <p:transition spd="slow"/>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Textplatzhalter 3">
            <a:extLst>
              <a:ext uri="{FF2B5EF4-FFF2-40B4-BE49-F238E27FC236}">
                <a16:creationId xmlns:a16="http://schemas.microsoft.com/office/drawing/2014/main" id="{71AD59B2-3180-482A-80B1-8BA13EAD5AAD}"/>
              </a:ext>
            </a:extLst>
          </p:cNvPr>
          <p:cNvSpPr>
            <a:spLocks noGrp="1"/>
          </p:cNvSpPr>
          <p:nvPr>
            <p:ph type="body" sz="quarter" idx="4294967295"/>
          </p:nvPr>
        </p:nvSpPr>
        <p:spPr>
          <a:xfrm>
            <a:off x="1884363" y="287338"/>
            <a:ext cx="6264275" cy="180975"/>
          </a:xfrm>
        </p:spPr>
        <p:txBody>
          <a:bodyPr/>
          <a:lstStyle/>
          <a:p>
            <a:r>
              <a:rPr lang="de-DE" altLang="de-DE" sz="1000"/>
              <a:t> </a:t>
            </a:r>
          </a:p>
        </p:txBody>
      </p:sp>
      <p:sp>
        <p:nvSpPr>
          <p:cNvPr id="196611" name="AutoShape 7" descr="DIE WELT">
            <a:extLst>
              <a:ext uri="{FF2B5EF4-FFF2-40B4-BE49-F238E27FC236}">
                <a16:creationId xmlns:a16="http://schemas.microsoft.com/office/drawing/2014/main" id="{10341E6C-6821-490B-B322-805522847292}"/>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196614" name="Textfeld 4">
            <a:extLst>
              <a:ext uri="{FF2B5EF4-FFF2-40B4-BE49-F238E27FC236}">
                <a16:creationId xmlns:a16="http://schemas.microsoft.com/office/drawing/2014/main" id="{55B72F85-6713-4D49-8151-1AFC4D38CA1D}"/>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
        <p:nvSpPr>
          <p:cNvPr id="10" name="Rectangle 2">
            <a:extLst>
              <a:ext uri="{FF2B5EF4-FFF2-40B4-BE49-F238E27FC236}">
                <a16:creationId xmlns:a16="http://schemas.microsoft.com/office/drawing/2014/main" id="{E8AA681D-E78D-467D-A1E4-841B5287691A}"/>
              </a:ext>
            </a:extLst>
          </p:cNvPr>
          <p:cNvSpPr txBox="1">
            <a:spLocks/>
          </p:cNvSpPr>
          <p:nvPr/>
        </p:nvSpPr>
        <p:spPr bwMode="auto">
          <a:xfrm>
            <a:off x="1054100" y="1052735"/>
            <a:ext cx="10298484" cy="3168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444500" algn="l"/>
              </a:tabLst>
            </a:pPr>
            <a:r>
              <a:rPr lang="de-DE" altLang="de-DE" sz="1600" b="1" dirty="0">
                <a:latin typeface="Century Gothic" panose="020B0502020202020204" pitchFamily="34" charset="0"/>
              </a:rPr>
              <a:t>3.1	Das Prüfungsrisiko bei der Abschlussprüfung </a:t>
            </a:r>
          </a:p>
          <a:p>
            <a:pPr>
              <a:spcBef>
                <a:spcPts val="600"/>
              </a:spcBef>
              <a:spcAft>
                <a:spcPts val="600"/>
              </a:spcAft>
              <a:tabLst>
                <a:tab pos="444500" algn="l"/>
              </a:tabLst>
            </a:pPr>
            <a:r>
              <a:rPr lang="de-DE" altLang="de-DE" sz="1600" b="1" dirty="0">
                <a:latin typeface="Century Gothic" panose="020B0502020202020204" pitchFamily="34" charset="0"/>
              </a:rPr>
              <a:t>3.2	Überblick rechnungslegungsrelevante Teilprozesse</a:t>
            </a:r>
          </a:p>
          <a:p>
            <a:pPr>
              <a:spcBef>
                <a:spcPts val="600"/>
              </a:spcBef>
              <a:spcAft>
                <a:spcPts val="600"/>
              </a:spcAft>
              <a:tabLst>
                <a:tab pos="444500" algn="l"/>
              </a:tabLst>
            </a:pPr>
            <a:r>
              <a:rPr lang="de-DE" altLang="de-DE" sz="1600" b="1" dirty="0">
                <a:latin typeface="Century Gothic" panose="020B0502020202020204" pitchFamily="34" charset="0"/>
              </a:rPr>
              <a:t>3.3	Relevanz des IKS für die Forderungen aus Lieferung und Leistung</a:t>
            </a:r>
          </a:p>
          <a:p>
            <a:pPr>
              <a:spcBef>
                <a:spcPts val="600"/>
              </a:spcBef>
              <a:spcAft>
                <a:spcPts val="600"/>
              </a:spcAft>
              <a:tabLst>
                <a:tab pos="444500" algn="l"/>
              </a:tabLst>
            </a:pPr>
            <a:r>
              <a:rPr lang="de-DE" altLang="de-DE" sz="1600" b="1" dirty="0">
                <a:latin typeface="Century Gothic" panose="020B0502020202020204" pitchFamily="34" charset="0"/>
              </a:rPr>
              <a:t>3.4	Relevanter Teilprozess: Verkaufsprozess</a:t>
            </a:r>
          </a:p>
          <a:p>
            <a:pPr>
              <a:spcBef>
                <a:spcPts val="600"/>
              </a:spcBef>
              <a:spcAft>
                <a:spcPts val="600"/>
              </a:spcAft>
              <a:tabLst>
                <a:tab pos="444500" algn="l"/>
              </a:tabLst>
            </a:pPr>
            <a:r>
              <a:rPr lang="de-DE" altLang="de-DE" sz="1600" b="1" dirty="0">
                <a:latin typeface="Century Gothic" panose="020B0502020202020204" pitchFamily="34" charset="0"/>
              </a:rPr>
              <a:t>3.5	Vorgehensweise</a:t>
            </a:r>
          </a:p>
          <a:p>
            <a:pPr>
              <a:spcBef>
                <a:spcPts val="600"/>
              </a:spcBef>
              <a:spcAft>
                <a:spcPts val="600"/>
              </a:spcAft>
              <a:tabLst>
                <a:tab pos="444500" algn="l"/>
              </a:tabLst>
            </a:pPr>
            <a:r>
              <a:rPr lang="de-DE" altLang="de-DE" sz="1600" b="1" dirty="0">
                <a:latin typeface="Century Gothic" panose="020B0502020202020204" pitchFamily="34" charset="0"/>
              </a:rPr>
              <a:t>3.6	Fachliche Unterstützungsangebote und Arbeitshilfen</a:t>
            </a:r>
          </a:p>
          <a:p>
            <a:pPr>
              <a:spcBef>
                <a:spcPts val="600"/>
              </a:spcBef>
              <a:spcAft>
                <a:spcPts val="600"/>
              </a:spcAft>
              <a:tabLst>
                <a:tab pos="444500" algn="l"/>
              </a:tabLst>
            </a:pPr>
            <a:r>
              <a:rPr lang="de-DE" altLang="de-DE" sz="1600" b="1" dirty="0">
                <a:latin typeface="Century Gothic" panose="020B0502020202020204" pitchFamily="34" charset="0"/>
              </a:rPr>
              <a:t>3.7	Praxisfall</a:t>
            </a:r>
          </a:p>
        </p:txBody>
      </p:sp>
    </p:spTree>
  </p:cSld>
  <p:clrMapOvr>
    <a:masterClrMapping/>
  </p:clrMapOvr>
  <p:transition spd="slow"/>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8E317EF3-388B-4E1C-A2FF-D1418703481C}"/>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
        <p:nvSpPr>
          <p:cNvPr id="7" name="Rectangle 2">
            <a:extLst>
              <a:ext uri="{FF2B5EF4-FFF2-40B4-BE49-F238E27FC236}">
                <a16:creationId xmlns:a16="http://schemas.microsoft.com/office/drawing/2014/main" id="{49DC2C06-D8EE-4907-A707-06360CD4650C}"/>
              </a:ext>
            </a:extLst>
          </p:cNvPr>
          <p:cNvSpPr txBox="1">
            <a:spLocks/>
          </p:cNvSpPr>
          <p:nvPr/>
        </p:nvSpPr>
        <p:spPr bwMode="auto">
          <a:xfrm>
            <a:off x="1009261" y="520699"/>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3.1	</a:t>
            </a:r>
            <a:r>
              <a:rPr lang="de-DE" sz="2800" b="1" dirty="0">
                <a:latin typeface="Century Gothic" panose="020B0502020202020204" pitchFamily="34" charset="0"/>
              </a:rPr>
              <a:t>Das Prüfungsrisiko bei der Abschlussprüfung</a:t>
            </a:r>
            <a:endParaRPr lang="de-DE" altLang="de-DE" sz="2800" b="1"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2931703904"/>
      </p:ext>
    </p:extLst>
  </p:cSld>
  <p:clrMapOvr>
    <a:masterClrMapping/>
  </p:clrMapOvr>
  <p:transition spd="slow"/>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Text Box 6">
            <a:extLst>
              <a:ext uri="{FF2B5EF4-FFF2-40B4-BE49-F238E27FC236}">
                <a16:creationId xmlns:a16="http://schemas.microsoft.com/office/drawing/2014/main" id="{2F2E0BAB-FCE5-487E-B73D-C30B712BC2BD}"/>
              </a:ext>
            </a:extLst>
          </p:cNvPr>
          <p:cNvSpPr txBox="1">
            <a:spLocks noChangeArrowheads="1"/>
          </p:cNvSpPr>
          <p:nvPr/>
        </p:nvSpPr>
        <p:spPr bwMode="auto">
          <a:xfrm>
            <a:off x="752475" y="872902"/>
            <a:ext cx="91455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sz="1600" b="1" kern="0" dirty="0">
                <a:solidFill>
                  <a:srgbClr val="00B0F0"/>
                </a:solidFill>
                <a:latin typeface="Century Gothic" pitchFamily="34" charset="0"/>
              </a:rPr>
              <a:t>3.1 Das Prüfungsrisiko bei der Abschlussprüfung</a:t>
            </a:r>
          </a:p>
        </p:txBody>
      </p:sp>
      <p:sp>
        <p:nvSpPr>
          <p:cNvPr id="9" name="Textfeld 4">
            <a:extLst>
              <a:ext uri="{FF2B5EF4-FFF2-40B4-BE49-F238E27FC236}">
                <a16:creationId xmlns:a16="http://schemas.microsoft.com/office/drawing/2014/main" id="{E332263F-87DB-497E-B445-D6A8BBA5D537}"/>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
        <p:nvSpPr>
          <p:cNvPr id="54" name="Rechteck: abgerundete Ecken 53">
            <a:extLst>
              <a:ext uri="{FF2B5EF4-FFF2-40B4-BE49-F238E27FC236}">
                <a16:creationId xmlns:a16="http://schemas.microsoft.com/office/drawing/2014/main" id="{7132A306-31E4-465A-91D8-1D4A3ADD6E6D}"/>
              </a:ext>
            </a:extLst>
          </p:cNvPr>
          <p:cNvSpPr/>
          <p:nvPr/>
        </p:nvSpPr>
        <p:spPr>
          <a:xfrm>
            <a:off x="4135381" y="1268760"/>
            <a:ext cx="2101850" cy="406143"/>
          </a:xfrm>
          <a:prstGeom prst="roundRect">
            <a:avLst/>
          </a:prstGeom>
          <a:solidFill>
            <a:schemeClr val="bg1">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hangingPunct="0">
              <a:spcAft>
                <a:spcPts val="0"/>
              </a:spcAft>
            </a:pPr>
            <a:r>
              <a:rPr lang="de-DE" sz="1400" b="1">
                <a:solidFill>
                  <a:srgbClr val="FF0000"/>
                </a:solidFill>
                <a:effectLst/>
                <a:latin typeface="Century Gothic" panose="020B0502020202020204" pitchFamily="34" charset="0"/>
                <a:ea typeface="Times New Roman" panose="02020603050405020304" pitchFamily="18" charset="0"/>
                <a:cs typeface="Times New Roman" panose="02020603050405020304" pitchFamily="18" charset="0"/>
              </a:rPr>
              <a:t>Inhärentes Risiko</a:t>
            </a:r>
            <a:endParaRPr lang="de-DE" sz="140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55" name="Textfeld 2">
            <a:extLst>
              <a:ext uri="{FF2B5EF4-FFF2-40B4-BE49-F238E27FC236}">
                <a16:creationId xmlns:a16="http://schemas.microsoft.com/office/drawing/2014/main" id="{1C6F839F-2301-4540-9B4E-A8216D843677}"/>
              </a:ext>
            </a:extLst>
          </p:cNvPr>
          <p:cNvSpPr txBox="1">
            <a:spLocks noChangeArrowheads="1"/>
          </p:cNvSpPr>
          <p:nvPr/>
        </p:nvSpPr>
        <p:spPr bwMode="auto">
          <a:xfrm>
            <a:off x="7607792" y="2255690"/>
            <a:ext cx="3855204" cy="307777"/>
          </a:xfrm>
          <a:prstGeom prst="rect">
            <a:avLst/>
          </a:prstGeom>
          <a:noFill/>
          <a:ln w="9525">
            <a:noFill/>
            <a:miter lim="800000"/>
            <a:headEnd/>
            <a:tailEnd/>
          </a:ln>
        </p:spPr>
        <p:txBody>
          <a:bodyPr rot="0" vert="horz" wrap="square" lIns="91440" tIns="45720" rIns="91440" bIns="45720" anchor="t" anchorCtr="0">
            <a:spAutoFit/>
          </a:bodyPr>
          <a:lstStyle/>
          <a:p>
            <a:pPr hangingPunct="0">
              <a:spcBef>
                <a:spcPts val="300"/>
              </a:spcBef>
              <a:spcAft>
                <a:spcPts val="300"/>
              </a:spcAft>
            </a:pPr>
            <a:r>
              <a:rPr lang="de-DE" sz="1400" b="1" dirty="0">
                <a:solidFill>
                  <a:srgbClr val="00B0F0"/>
                </a:solidFill>
                <a:effectLst/>
                <a:latin typeface="Century Gothic" panose="020B0502020202020204" pitchFamily="34" charset="0"/>
                <a:ea typeface="Times New Roman" panose="02020603050405020304" pitchFamily="18" charset="0"/>
                <a:cs typeface="Times New Roman" panose="02020603050405020304" pitchFamily="18" charset="0"/>
              </a:rPr>
              <a:t>„Mögliche Fehler im JA des Mandanten“</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56" name="Rechteck: abgerundete Ecken 55">
            <a:extLst>
              <a:ext uri="{FF2B5EF4-FFF2-40B4-BE49-F238E27FC236}">
                <a16:creationId xmlns:a16="http://schemas.microsoft.com/office/drawing/2014/main" id="{EDDE1A3C-795D-4DFF-A89C-2CCC8D45BB9C}"/>
              </a:ext>
            </a:extLst>
          </p:cNvPr>
          <p:cNvSpPr/>
          <p:nvPr/>
        </p:nvSpPr>
        <p:spPr>
          <a:xfrm>
            <a:off x="2156515" y="2955499"/>
            <a:ext cx="1655445" cy="567571"/>
          </a:xfrm>
          <a:prstGeom prst="roundRect">
            <a:avLst/>
          </a:prstGeom>
          <a:solidFill>
            <a:schemeClr val="bg1">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hangingPunct="0">
              <a:spcAft>
                <a:spcPts val="0"/>
              </a:spcAft>
            </a:pPr>
            <a:r>
              <a:rPr lang="de-DE" sz="1400" b="1" dirty="0">
                <a:solidFill>
                  <a:srgbClr val="FF0000"/>
                </a:solidFill>
                <a:effectLst/>
                <a:latin typeface="Century Gothic" panose="020B0502020202020204" pitchFamily="34" charset="0"/>
                <a:ea typeface="Times New Roman" panose="02020603050405020304" pitchFamily="18" charset="0"/>
                <a:cs typeface="Times New Roman" panose="02020603050405020304" pitchFamily="18" charset="0"/>
              </a:rPr>
              <a:t>Kontrollrisiko</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57" name="Ellipse 56">
            <a:extLst>
              <a:ext uri="{FF2B5EF4-FFF2-40B4-BE49-F238E27FC236}">
                <a16:creationId xmlns:a16="http://schemas.microsoft.com/office/drawing/2014/main" id="{B1A8A105-E967-4673-9EC6-5EE155E9A265}"/>
              </a:ext>
            </a:extLst>
          </p:cNvPr>
          <p:cNvSpPr/>
          <p:nvPr/>
        </p:nvSpPr>
        <p:spPr>
          <a:xfrm>
            <a:off x="1890029" y="1412524"/>
            <a:ext cx="2119100" cy="1014284"/>
          </a:xfrm>
          <a:prstGeom prst="ellipse">
            <a:avLst/>
          </a:prstGeom>
          <a:solidFill>
            <a:schemeClr val="bg1">
              <a:lumMod val="9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hangingPunct="0">
              <a:spcAft>
                <a:spcPts val="0"/>
              </a:spcAft>
            </a:pPr>
            <a:r>
              <a:rPr lang="de-DE" sz="1400" b="1" dirty="0">
                <a:solidFill>
                  <a:srgbClr val="FF0000"/>
                </a:solidFill>
                <a:latin typeface="Century Gothic" panose="020B0502020202020204" pitchFamily="34" charset="0"/>
                <a:ea typeface="Times New Roman" panose="02020603050405020304" pitchFamily="18" charset="0"/>
                <a:cs typeface="Times New Roman" panose="02020603050405020304" pitchFamily="18" charset="0"/>
              </a:rPr>
              <a:t>Risiko einer wesentlichen falschen Darstellung</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58" name="Rechteck: abgerundete Ecken 57">
            <a:extLst>
              <a:ext uri="{FF2B5EF4-FFF2-40B4-BE49-F238E27FC236}">
                <a16:creationId xmlns:a16="http://schemas.microsoft.com/office/drawing/2014/main" id="{A61B93AB-7617-4861-9250-403B92651C99}"/>
              </a:ext>
            </a:extLst>
          </p:cNvPr>
          <p:cNvSpPr/>
          <p:nvPr/>
        </p:nvSpPr>
        <p:spPr>
          <a:xfrm>
            <a:off x="2135560" y="4684406"/>
            <a:ext cx="1869424" cy="420174"/>
          </a:xfrm>
          <a:prstGeom prst="roundRect">
            <a:avLst/>
          </a:prstGeom>
          <a:solidFill>
            <a:schemeClr val="bg1">
              <a:lumMod val="95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hangingPunct="0">
              <a:spcAft>
                <a:spcPts val="0"/>
              </a:spcAft>
            </a:pPr>
            <a:r>
              <a:rPr lang="de-DE" sz="1400" b="1" dirty="0">
                <a:solidFill>
                  <a:srgbClr val="00B0F0"/>
                </a:solidFill>
                <a:effectLst/>
                <a:latin typeface="Century Gothic" panose="020B0502020202020204" pitchFamily="34" charset="0"/>
                <a:ea typeface="Times New Roman" panose="02020603050405020304" pitchFamily="18" charset="0"/>
                <a:cs typeface="Times New Roman" panose="02020603050405020304" pitchFamily="18" charset="0"/>
              </a:rPr>
              <a:t>Entdeckungsrisiko</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59" name="Textfeld 2">
            <a:extLst>
              <a:ext uri="{FF2B5EF4-FFF2-40B4-BE49-F238E27FC236}">
                <a16:creationId xmlns:a16="http://schemas.microsoft.com/office/drawing/2014/main" id="{57E2F378-5013-4C15-8892-3F54571274B7}"/>
              </a:ext>
            </a:extLst>
          </p:cNvPr>
          <p:cNvSpPr txBox="1">
            <a:spLocks noChangeArrowheads="1"/>
          </p:cNvSpPr>
          <p:nvPr/>
        </p:nvSpPr>
        <p:spPr bwMode="auto">
          <a:xfrm>
            <a:off x="7889356" y="3262561"/>
            <a:ext cx="3270886" cy="332878"/>
          </a:xfrm>
          <a:prstGeom prst="rect">
            <a:avLst/>
          </a:prstGeom>
          <a:noFill/>
          <a:ln w="25400">
            <a:solidFill>
              <a:schemeClr val="tx1"/>
            </a:solidFill>
            <a:miter lim="800000"/>
            <a:headEnd/>
            <a:tailEnd/>
          </a:ln>
        </p:spPr>
        <p:txBody>
          <a:bodyPr rot="0" vert="horz" wrap="square" lIns="91440" tIns="45720" rIns="91440" bIns="45720" anchor="ctr" anchorCtr="0">
            <a:noAutofit/>
          </a:bodyPr>
          <a:lstStyle/>
          <a:p>
            <a:pPr algn="ctr" hangingPunct="0">
              <a:spcBef>
                <a:spcPts val="300"/>
              </a:spcBef>
              <a:spcAft>
                <a:spcPts val="300"/>
              </a:spcAft>
            </a:pPr>
            <a:r>
              <a:rPr lang="de-DE" sz="1400" b="1">
                <a:effectLst/>
                <a:latin typeface="Century Gothic" panose="020B0502020202020204" pitchFamily="34" charset="0"/>
                <a:ea typeface="Times New Roman" panose="02020603050405020304" pitchFamily="18" charset="0"/>
                <a:cs typeface="Times New Roman" panose="02020603050405020304" pitchFamily="18" charset="0"/>
              </a:rPr>
              <a:t>„Kontrollen im IKS des Mandanten“</a:t>
            </a:r>
            <a:endParaRPr lang="de-DE" sz="140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60" name="Textfeld 2">
            <a:extLst>
              <a:ext uri="{FF2B5EF4-FFF2-40B4-BE49-F238E27FC236}">
                <a16:creationId xmlns:a16="http://schemas.microsoft.com/office/drawing/2014/main" id="{45284EB4-2A35-4E5B-9012-B5FAF9CE3A91}"/>
              </a:ext>
            </a:extLst>
          </p:cNvPr>
          <p:cNvSpPr txBox="1">
            <a:spLocks noChangeArrowheads="1"/>
          </p:cNvSpPr>
          <p:nvPr/>
        </p:nvSpPr>
        <p:spPr bwMode="auto">
          <a:xfrm>
            <a:off x="7552827" y="4850661"/>
            <a:ext cx="4303814" cy="331579"/>
          </a:xfrm>
          <a:prstGeom prst="rect">
            <a:avLst/>
          </a:prstGeom>
          <a:noFill/>
          <a:ln w="25400">
            <a:solidFill>
              <a:schemeClr val="tx1"/>
            </a:solidFill>
            <a:miter lim="800000"/>
            <a:headEnd/>
            <a:tailEnd/>
          </a:ln>
        </p:spPr>
        <p:txBody>
          <a:bodyPr rot="0" vert="horz" wrap="square" lIns="91440" tIns="45720" rIns="91440" bIns="45720" anchor="ctr" anchorCtr="0">
            <a:noAutofit/>
          </a:bodyPr>
          <a:lstStyle/>
          <a:p>
            <a:pPr algn="ctr" hangingPunct="0">
              <a:spcBef>
                <a:spcPts val="300"/>
              </a:spcBef>
              <a:spcAft>
                <a:spcPts val="300"/>
              </a:spcAft>
            </a:pPr>
            <a:r>
              <a:rPr lang="de-DE" sz="1400" b="1" dirty="0">
                <a:effectLst/>
                <a:latin typeface="Century Gothic" panose="020B0502020202020204" pitchFamily="34" charset="0"/>
                <a:ea typeface="Times New Roman" panose="02020603050405020304" pitchFamily="18" charset="0"/>
                <a:cs typeface="Times New Roman" panose="02020603050405020304" pitchFamily="18" charset="0"/>
              </a:rPr>
              <a:t>„Abschlussprüfung – vom </a:t>
            </a:r>
            <a:r>
              <a:rPr lang="de-DE" sz="1400" b="1" dirty="0" err="1">
                <a:effectLst/>
                <a:latin typeface="Century Gothic" panose="020B0502020202020204" pitchFamily="34" charset="0"/>
                <a:ea typeface="Times New Roman" panose="02020603050405020304" pitchFamily="18" charset="0"/>
                <a:cs typeface="Times New Roman" panose="02020603050405020304" pitchFamily="18" charset="0"/>
              </a:rPr>
              <a:t>APr</a:t>
            </a:r>
            <a:r>
              <a:rPr lang="de-DE" sz="1400" b="1" dirty="0">
                <a:effectLst/>
                <a:latin typeface="Century Gothic" panose="020B0502020202020204" pitchFamily="34" charset="0"/>
                <a:ea typeface="Times New Roman" panose="02020603050405020304" pitchFamily="18" charset="0"/>
                <a:cs typeface="Times New Roman" panose="02020603050405020304" pitchFamily="18" charset="0"/>
              </a:rPr>
              <a:t> entdeckte Fehler“</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61" name="Textfeld 2">
            <a:extLst>
              <a:ext uri="{FF2B5EF4-FFF2-40B4-BE49-F238E27FC236}">
                <a16:creationId xmlns:a16="http://schemas.microsoft.com/office/drawing/2014/main" id="{22598D4A-3ED8-48E5-82B7-F5CF93DE9ACA}"/>
              </a:ext>
            </a:extLst>
          </p:cNvPr>
          <p:cNvSpPr txBox="1">
            <a:spLocks noChangeArrowheads="1"/>
          </p:cNvSpPr>
          <p:nvPr/>
        </p:nvSpPr>
        <p:spPr bwMode="auto">
          <a:xfrm>
            <a:off x="7597197" y="4049781"/>
            <a:ext cx="3855204" cy="307777"/>
          </a:xfrm>
          <a:prstGeom prst="rect">
            <a:avLst/>
          </a:prstGeom>
          <a:noFill/>
          <a:ln w="9525">
            <a:noFill/>
            <a:miter lim="800000"/>
            <a:headEnd/>
            <a:tailEnd/>
          </a:ln>
        </p:spPr>
        <p:txBody>
          <a:bodyPr rot="0" vert="horz" wrap="square" lIns="91440" tIns="45720" rIns="91440" bIns="45720" anchor="t" anchorCtr="0">
            <a:spAutoFit/>
          </a:bodyPr>
          <a:lstStyle/>
          <a:p>
            <a:pPr hangingPunct="0">
              <a:spcBef>
                <a:spcPts val="300"/>
              </a:spcBef>
              <a:spcAft>
                <a:spcPts val="300"/>
              </a:spcAft>
            </a:pPr>
            <a:r>
              <a:rPr lang="de-DE" sz="1400" b="1" dirty="0">
                <a:solidFill>
                  <a:srgbClr val="00B0F0"/>
                </a:solidFill>
                <a:effectLst/>
                <a:latin typeface="Century Gothic" panose="020B0502020202020204" pitchFamily="34" charset="0"/>
                <a:ea typeface="Times New Roman" panose="02020603050405020304" pitchFamily="18" charset="0"/>
                <a:cs typeface="Times New Roman" panose="02020603050405020304" pitchFamily="18" charset="0"/>
              </a:rPr>
              <a:t>„Nicht durch das IKS verhinderte Fehler“</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62" name="Textfeld 2">
            <a:extLst>
              <a:ext uri="{FF2B5EF4-FFF2-40B4-BE49-F238E27FC236}">
                <a16:creationId xmlns:a16="http://schemas.microsoft.com/office/drawing/2014/main" id="{62588C72-14A0-4AFE-8852-465397302448}"/>
              </a:ext>
            </a:extLst>
          </p:cNvPr>
          <p:cNvSpPr txBox="1">
            <a:spLocks noChangeArrowheads="1"/>
          </p:cNvSpPr>
          <p:nvPr/>
        </p:nvSpPr>
        <p:spPr bwMode="auto">
          <a:xfrm>
            <a:off x="7608908" y="5720904"/>
            <a:ext cx="4247732" cy="307777"/>
          </a:xfrm>
          <a:prstGeom prst="rect">
            <a:avLst/>
          </a:prstGeom>
          <a:noFill/>
          <a:ln w="9525">
            <a:noFill/>
            <a:miter lim="800000"/>
            <a:headEnd/>
            <a:tailEnd/>
          </a:ln>
        </p:spPr>
        <p:txBody>
          <a:bodyPr rot="0" vert="horz" wrap="square" lIns="91440" tIns="45720" rIns="91440" bIns="45720" anchor="t" anchorCtr="0">
            <a:spAutoFit/>
          </a:bodyPr>
          <a:lstStyle/>
          <a:p>
            <a:pPr hangingPunct="0">
              <a:spcBef>
                <a:spcPts val="300"/>
              </a:spcBef>
              <a:spcAft>
                <a:spcPts val="300"/>
              </a:spcAft>
            </a:pPr>
            <a:r>
              <a:rPr lang="de-DE" sz="1400" b="1" dirty="0">
                <a:solidFill>
                  <a:srgbClr val="00B0F0"/>
                </a:solidFill>
                <a:effectLst/>
                <a:latin typeface="Century Gothic" panose="020B0502020202020204" pitchFamily="34" charset="0"/>
                <a:ea typeface="Times New Roman" panose="02020603050405020304" pitchFamily="18" charset="0"/>
                <a:cs typeface="Times New Roman" panose="02020603050405020304" pitchFamily="18" charset="0"/>
              </a:rPr>
              <a:t>„vom Abschlussprüfer nicht entdeckte Fehler“</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cxnSp>
        <p:nvCxnSpPr>
          <p:cNvPr id="63" name="Gerade Verbindung mit Pfeil 62">
            <a:extLst>
              <a:ext uri="{FF2B5EF4-FFF2-40B4-BE49-F238E27FC236}">
                <a16:creationId xmlns:a16="http://schemas.microsoft.com/office/drawing/2014/main" id="{7DD576CE-0BA0-48E9-95E2-0E38702A38C7}"/>
              </a:ext>
            </a:extLst>
          </p:cNvPr>
          <p:cNvCxnSpPr>
            <a:cxnSpLocks/>
            <a:stCxn id="57" idx="7"/>
          </p:cNvCxnSpPr>
          <p:nvPr/>
        </p:nvCxnSpPr>
        <p:spPr>
          <a:xfrm flipV="1">
            <a:off x="3698794" y="1486944"/>
            <a:ext cx="379550" cy="7411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4" name="Rechteck 63">
            <a:extLst>
              <a:ext uri="{FF2B5EF4-FFF2-40B4-BE49-F238E27FC236}">
                <a16:creationId xmlns:a16="http://schemas.microsoft.com/office/drawing/2014/main" id="{8C227679-FE25-450A-A725-DC2504019011}"/>
              </a:ext>
            </a:extLst>
          </p:cNvPr>
          <p:cNvSpPr/>
          <p:nvPr/>
        </p:nvSpPr>
        <p:spPr>
          <a:xfrm>
            <a:off x="3971473" y="3357335"/>
            <a:ext cx="486410" cy="1657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sz="1400"/>
          </a:p>
        </p:txBody>
      </p:sp>
      <p:sp>
        <p:nvSpPr>
          <p:cNvPr id="65" name="Rechteck 64">
            <a:extLst>
              <a:ext uri="{FF2B5EF4-FFF2-40B4-BE49-F238E27FC236}">
                <a16:creationId xmlns:a16="http://schemas.microsoft.com/office/drawing/2014/main" id="{0D34BE15-D68E-41D5-AB53-DF12A94BB9A2}"/>
              </a:ext>
            </a:extLst>
          </p:cNvPr>
          <p:cNvSpPr/>
          <p:nvPr/>
        </p:nvSpPr>
        <p:spPr>
          <a:xfrm>
            <a:off x="4617396" y="3357335"/>
            <a:ext cx="486410" cy="1657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sz="1400"/>
          </a:p>
        </p:txBody>
      </p:sp>
      <p:sp>
        <p:nvSpPr>
          <p:cNvPr id="66" name="Rechteck 65">
            <a:extLst>
              <a:ext uri="{FF2B5EF4-FFF2-40B4-BE49-F238E27FC236}">
                <a16:creationId xmlns:a16="http://schemas.microsoft.com/office/drawing/2014/main" id="{FCAB7CAE-FD88-47AE-BCA7-98F43A3C468F}"/>
              </a:ext>
            </a:extLst>
          </p:cNvPr>
          <p:cNvSpPr/>
          <p:nvPr/>
        </p:nvSpPr>
        <p:spPr>
          <a:xfrm>
            <a:off x="5257731" y="3357333"/>
            <a:ext cx="486410" cy="1657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sz="1400"/>
          </a:p>
        </p:txBody>
      </p:sp>
      <p:sp>
        <p:nvSpPr>
          <p:cNvPr id="67" name="Rechteck 66">
            <a:extLst>
              <a:ext uri="{FF2B5EF4-FFF2-40B4-BE49-F238E27FC236}">
                <a16:creationId xmlns:a16="http://schemas.microsoft.com/office/drawing/2014/main" id="{23A9CD7F-BCF7-480D-8EFD-70F18570D6BE}"/>
              </a:ext>
            </a:extLst>
          </p:cNvPr>
          <p:cNvSpPr/>
          <p:nvPr/>
        </p:nvSpPr>
        <p:spPr>
          <a:xfrm>
            <a:off x="5903654" y="3357333"/>
            <a:ext cx="486410" cy="1657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sz="1400"/>
          </a:p>
        </p:txBody>
      </p:sp>
      <p:cxnSp>
        <p:nvCxnSpPr>
          <p:cNvPr id="73" name="Gerade Verbindung mit Pfeil 72">
            <a:extLst>
              <a:ext uri="{FF2B5EF4-FFF2-40B4-BE49-F238E27FC236}">
                <a16:creationId xmlns:a16="http://schemas.microsoft.com/office/drawing/2014/main" id="{E98F7041-3046-4AE0-9F5A-F30C39DA1B08}"/>
              </a:ext>
            </a:extLst>
          </p:cNvPr>
          <p:cNvCxnSpPr>
            <a:cxnSpLocks/>
            <a:endCxn id="56" idx="0"/>
          </p:cNvCxnSpPr>
          <p:nvPr/>
        </p:nvCxnSpPr>
        <p:spPr>
          <a:xfrm>
            <a:off x="2984237" y="2427060"/>
            <a:ext cx="1" cy="52843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4" name="Geschweifte Klammer rechts 73">
            <a:extLst>
              <a:ext uri="{FF2B5EF4-FFF2-40B4-BE49-F238E27FC236}">
                <a16:creationId xmlns:a16="http://schemas.microsoft.com/office/drawing/2014/main" id="{40785ACB-BE3F-4E9E-BDED-5917512672F3}"/>
              </a:ext>
            </a:extLst>
          </p:cNvPr>
          <p:cNvSpPr/>
          <p:nvPr/>
        </p:nvSpPr>
        <p:spPr>
          <a:xfrm>
            <a:off x="7279697" y="1721705"/>
            <a:ext cx="307975" cy="1379032"/>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sz="1400"/>
          </a:p>
        </p:txBody>
      </p:sp>
      <p:sp>
        <p:nvSpPr>
          <p:cNvPr id="75" name="Geschweifte Klammer rechts 74">
            <a:extLst>
              <a:ext uri="{FF2B5EF4-FFF2-40B4-BE49-F238E27FC236}">
                <a16:creationId xmlns:a16="http://schemas.microsoft.com/office/drawing/2014/main" id="{6ABFD1B5-01F1-423A-8331-DFB8551B28E4}"/>
              </a:ext>
            </a:extLst>
          </p:cNvPr>
          <p:cNvSpPr/>
          <p:nvPr/>
        </p:nvSpPr>
        <p:spPr>
          <a:xfrm>
            <a:off x="7316398" y="3720893"/>
            <a:ext cx="296545" cy="1017356"/>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sz="1400"/>
          </a:p>
        </p:txBody>
      </p:sp>
      <p:sp>
        <p:nvSpPr>
          <p:cNvPr id="76" name="Geschweifte Klammer rechts 75">
            <a:extLst>
              <a:ext uri="{FF2B5EF4-FFF2-40B4-BE49-F238E27FC236}">
                <a16:creationId xmlns:a16="http://schemas.microsoft.com/office/drawing/2014/main" id="{1C76D423-A6B0-457A-A15E-58B864DA0333}"/>
              </a:ext>
            </a:extLst>
          </p:cNvPr>
          <p:cNvSpPr/>
          <p:nvPr/>
        </p:nvSpPr>
        <p:spPr>
          <a:xfrm>
            <a:off x="7388822" y="5514753"/>
            <a:ext cx="164004" cy="720080"/>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sz="1400"/>
          </a:p>
        </p:txBody>
      </p:sp>
      <p:sp>
        <p:nvSpPr>
          <p:cNvPr id="96" name="Rechteck 95">
            <a:extLst>
              <a:ext uri="{FF2B5EF4-FFF2-40B4-BE49-F238E27FC236}">
                <a16:creationId xmlns:a16="http://schemas.microsoft.com/office/drawing/2014/main" id="{5AA19836-B958-4B75-A294-26A70B78BB88}"/>
              </a:ext>
            </a:extLst>
          </p:cNvPr>
          <p:cNvSpPr/>
          <p:nvPr/>
        </p:nvSpPr>
        <p:spPr>
          <a:xfrm>
            <a:off x="6550082" y="3357333"/>
            <a:ext cx="486410" cy="1657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sz="1400"/>
          </a:p>
        </p:txBody>
      </p:sp>
      <p:sp>
        <p:nvSpPr>
          <p:cNvPr id="97" name="Ellipse 96">
            <a:extLst>
              <a:ext uri="{FF2B5EF4-FFF2-40B4-BE49-F238E27FC236}">
                <a16:creationId xmlns:a16="http://schemas.microsoft.com/office/drawing/2014/main" id="{A864873D-E3F5-4699-8AA8-B9011E8BB87E}"/>
              </a:ext>
            </a:extLst>
          </p:cNvPr>
          <p:cNvSpPr/>
          <p:nvPr/>
        </p:nvSpPr>
        <p:spPr>
          <a:xfrm>
            <a:off x="4359352" y="1869431"/>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98" name="Ellipse 97">
            <a:extLst>
              <a:ext uri="{FF2B5EF4-FFF2-40B4-BE49-F238E27FC236}">
                <a16:creationId xmlns:a16="http://schemas.microsoft.com/office/drawing/2014/main" id="{04807679-1E9E-42AF-A351-6B692EB34C6F}"/>
              </a:ext>
            </a:extLst>
          </p:cNvPr>
          <p:cNvSpPr/>
          <p:nvPr/>
        </p:nvSpPr>
        <p:spPr>
          <a:xfrm>
            <a:off x="5623002" y="2237096"/>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99" name="Ellipse 98">
            <a:extLst>
              <a:ext uri="{FF2B5EF4-FFF2-40B4-BE49-F238E27FC236}">
                <a16:creationId xmlns:a16="http://schemas.microsoft.com/office/drawing/2014/main" id="{6D766055-5A9C-4A06-995C-E965CE280C63}"/>
              </a:ext>
            </a:extLst>
          </p:cNvPr>
          <p:cNvSpPr/>
          <p:nvPr/>
        </p:nvSpPr>
        <p:spPr>
          <a:xfrm>
            <a:off x="5280102" y="2272656"/>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00" name="Ellipse 99">
            <a:extLst>
              <a:ext uri="{FF2B5EF4-FFF2-40B4-BE49-F238E27FC236}">
                <a16:creationId xmlns:a16="http://schemas.microsoft.com/office/drawing/2014/main" id="{E760FB81-997E-42C0-B21F-21D9C6720095}"/>
              </a:ext>
            </a:extLst>
          </p:cNvPr>
          <p:cNvSpPr/>
          <p:nvPr/>
        </p:nvSpPr>
        <p:spPr>
          <a:xfrm>
            <a:off x="6280227" y="1868161"/>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01" name="Ellipse 100">
            <a:extLst>
              <a:ext uri="{FF2B5EF4-FFF2-40B4-BE49-F238E27FC236}">
                <a16:creationId xmlns:a16="http://schemas.microsoft.com/office/drawing/2014/main" id="{C7058297-112F-4F25-B774-C05FF6F80A8F}"/>
              </a:ext>
            </a:extLst>
          </p:cNvPr>
          <p:cNvSpPr/>
          <p:nvPr/>
        </p:nvSpPr>
        <p:spPr>
          <a:xfrm>
            <a:off x="6849311" y="2552810"/>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02" name="Ellipse 101">
            <a:extLst>
              <a:ext uri="{FF2B5EF4-FFF2-40B4-BE49-F238E27FC236}">
                <a16:creationId xmlns:a16="http://schemas.microsoft.com/office/drawing/2014/main" id="{0B998683-6765-4363-A850-5919F3E6CD7C}"/>
              </a:ext>
            </a:extLst>
          </p:cNvPr>
          <p:cNvSpPr/>
          <p:nvPr/>
        </p:nvSpPr>
        <p:spPr>
          <a:xfrm>
            <a:off x="6016067" y="2488680"/>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03" name="Ellipse 102">
            <a:extLst>
              <a:ext uri="{FF2B5EF4-FFF2-40B4-BE49-F238E27FC236}">
                <a16:creationId xmlns:a16="http://schemas.microsoft.com/office/drawing/2014/main" id="{D6A22CE6-A6CD-4C49-8D4C-41023EC00001}"/>
              </a:ext>
            </a:extLst>
          </p:cNvPr>
          <p:cNvSpPr/>
          <p:nvPr/>
        </p:nvSpPr>
        <p:spPr>
          <a:xfrm>
            <a:off x="5304991" y="2848720"/>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04" name="Ellipse 103">
            <a:extLst>
              <a:ext uri="{FF2B5EF4-FFF2-40B4-BE49-F238E27FC236}">
                <a16:creationId xmlns:a16="http://schemas.microsoft.com/office/drawing/2014/main" id="{8A699614-FBBB-4C15-9AC1-7E5416770A2C}"/>
              </a:ext>
            </a:extLst>
          </p:cNvPr>
          <p:cNvSpPr/>
          <p:nvPr/>
        </p:nvSpPr>
        <p:spPr>
          <a:xfrm>
            <a:off x="4841317" y="1873241"/>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05" name="Ellipse 104">
            <a:extLst>
              <a:ext uri="{FF2B5EF4-FFF2-40B4-BE49-F238E27FC236}">
                <a16:creationId xmlns:a16="http://schemas.microsoft.com/office/drawing/2014/main" id="{C9BC4189-D1B3-4900-A158-68D3F0DF4A86}"/>
              </a:ext>
            </a:extLst>
          </p:cNvPr>
          <p:cNvSpPr/>
          <p:nvPr/>
        </p:nvSpPr>
        <p:spPr>
          <a:xfrm>
            <a:off x="5073936" y="2533314"/>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06" name="Ellipse 105">
            <a:extLst>
              <a:ext uri="{FF2B5EF4-FFF2-40B4-BE49-F238E27FC236}">
                <a16:creationId xmlns:a16="http://schemas.microsoft.com/office/drawing/2014/main" id="{754B6A62-1997-4E27-89E4-5A8849C03B20}"/>
              </a:ext>
            </a:extLst>
          </p:cNvPr>
          <p:cNvSpPr/>
          <p:nvPr/>
        </p:nvSpPr>
        <p:spPr>
          <a:xfrm>
            <a:off x="4561406" y="2736325"/>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07" name="Ellipse 106">
            <a:extLst>
              <a:ext uri="{FF2B5EF4-FFF2-40B4-BE49-F238E27FC236}">
                <a16:creationId xmlns:a16="http://schemas.microsoft.com/office/drawing/2014/main" id="{0C032175-E4A0-438D-ADEF-8DA01B642B93}"/>
              </a:ext>
            </a:extLst>
          </p:cNvPr>
          <p:cNvSpPr/>
          <p:nvPr/>
        </p:nvSpPr>
        <p:spPr>
          <a:xfrm>
            <a:off x="6433386" y="2839830"/>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08" name="Ellipse 107">
            <a:extLst>
              <a:ext uri="{FF2B5EF4-FFF2-40B4-BE49-F238E27FC236}">
                <a16:creationId xmlns:a16="http://schemas.microsoft.com/office/drawing/2014/main" id="{829B5E8D-49B6-42C7-854F-495BE91E26C0}"/>
              </a:ext>
            </a:extLst>
          </p:cNvPr>
          <p:cNvSpPr/>
          <p:nvPr/>
        </p:nvSpPr>
        <p:spPr>
          <a:xfrm>
            <a:off x="6366796" y="2318808"/>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09" name="Ellipse 108">
            <a:extLst>
              <a:ext uri="{FF2B5EF4-FFF2-40B4-BE49-F238E27FC236}">
                <a16:creationId xmlns:a16="http://schemas.microsoft.com/office/drawing/2014/main" id="{921D1F2B-EA65-4E45-A58C-7FF53FB808C7}"/>
              </a:ext>
            </a:extLst>
          </p:cNvPr>
          <p:cNvSpPr/>
          <p:nvPr/>
        </p:nvSpPr>
        <p:spPr>
          <a:xfrm>
            <a:off x="6633287" y="2056632"/>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10" name="Ellipse 109">
            <a:extLst>
              <a:ext uri="{FF2B5EF4-FFF2-40B4-BE49-F238E27FC236}">
                <a16:creationId xmlns:a16="http://schemas.microsoft.com/office/drawing/2014/main" id="{4914A66B-36D6-4A00-8BAE-7D3B866792CF}"/>
              </a:ext>
            </a:extLst>
          </p:cNvPr>
          <p:cNvSpPr/>
          <p:nvPr/>
        </p:nvSpPr>
        <p:spPr>
          <a:xfrm>
            <a:off x="5769191" y="1912616"/>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11" name="Ellipse 110">
            <a:extLst>
              <a:ext uri="{FF2B5EF4-FFF2-40B4-BE49-F238E27FC236}">
                <a16:creationId xmlns:a16="http://schemas.microsoft.com/office/drawing/2014/main" id="{B6627ADE-7873-4691-935D-695548BCE899}"/>
              </a:ext>
            </a:extLst>
          </p:cNvPr>
          <p:cNvSpPr/>
          <p:nvPr/>
        </p:nvSpPr>
        <p:spPr>
          <a:xfrm>
            <a:off x="5153737" y="1866891"/>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12" name="Ellipse 111">
            <a:extLst>
              <a:ext uri="{FF2B5EF4-FFF2-40B4-BE49-F238E27FC236}">
                <a16:creationId xmlns:a16="http://schemas.microsoft.com/office/drawing/2014/main" id="{8BC52D43-76FE-4559-8400-84305840F55F}"/>
              </a:ext>
            </a:extLst>
          </p:cNvPr>
          <p:cNvSpPr/>
          <p:nvPr/>
        </p:nvSpPr>
        <p:spPr>
          <a:xfrm>
            <a:off x="4715205" y="2228022"/>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13" name="Ellipse 112">
            <a:extLst>
              <a:ext uri="{FF2B5EF4-FFF2-40B4-BE49-F238E27FC236}">
                <a16:creationId xmlns:a16="http://schemas.microsoft.com/office/drawing/2014/main" id="{17D0E749-333C-4B97-AEC6-61377547DE0B}"/>
              </a:ext>
            </a:extLst>
          </p:cNvPr>
          <p:cNvSpPr/>
          <p:nvPr/>
        </p:nvSpPr>
        <p:spPr>
          <a:xfrm>
            <a:off x="4509039" y="2488680"/>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14" name="Ellipse 113">
            <a:extLst>
              <a:ext uri="{FF2B5EF4-FFF2-40B4-BE49-F238E27FC236}">
                <a16:creationId xmlns:a16="http://schemas.microsoft.com/office/drawing/2014/main" id="{A94D5CD8-FC72-45EB-8472-A6D91BF1699B}"/>
              </a:ext>
            </a:extLst>
          </p:cNvPr>
          <p:cNvSpPr/>
          <p:nvPr/>
        </p:nvSpPr>
        <p:spPr>
          <a:xfrm>
            <a:off x="5877191" y="2920728"/>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15" name="Ellipse 114">
            <a:extLst>
              <a:ext uri="{FF2B5EF4-FFF2-40B4-BE49-F238E27FC236}">
                <a16:creationId xmlns:a16="http://schemas.microsoft.com/office/drawing/2014/main" id="{AC11278D-D272-49D3-B234-299C951AD6C7}"/>
              </a:ext>
            </a:extLst>
          </p:cNvPr>
          <p:cNvSpPr/>
          <p:nvPr/>
        </p:nvSpPr>
        <p:spPr>
          <a:xfrm>
            <a:off x="4221007" y="2992736"/>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16" name="Ellipse 115">
            <a:extLst>
              <a:ext uri="{FF2B5EF4-FFF2-40B4-BE49-F238E27FC236}">
                <a16:creationId xmlns:a16="http://schemas.microsoft.com/office/drawing/2014/main" id="{B24CC4AF-7B1F-4E99-8CD9-49DD0009F94F}"/>
              </a:ext>
            </a:extLst>
          </p:cNvPr>
          <p:cNvSpPr/>
          <p:nvPr/>
        </p:nvSpPr>
        <p:spPr>
          <a:xfrm>
            <a:off x="6067457" y="4406340"/>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17" name="Ellipse 116">
            <a:extLst>
              <a:ext uri="{FF2B5EF4-FFF2-40B4-BE49-F238E27FC236}">
                <a16:creationId xmlns:a16="http://schemas.microsoft.com/office/drawing/2014/main" id="{5466E939-A21C-475B-B405-3D32CE295386}"/>
              </a:ext>
            </a:extLst>
          </p:cNvPr>
          <p:cNvSpPr/>
          <p:nvPr/>
        </p:nvSpPr>
        <p:spPr>
          <a:xfrm>
            <a:off x="6587735" y="4205458"/>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18" name="Ellipse 117">
            <a:extLst>
              <a:ext uri="{FF2B5EF4-FFF2-40B4-BE49-F238E27FC236}">
                <a16:creationId xmlns:a16="http://schemas.microsoft.com/office/drawing/2014/main" id="{B6CE463D-AB29-4641-BB78-4E3E2DB53E17}"/>
              </a:ext>
            </a:extLst>
          </p:cNvPr>
          <p:cNvSpPr/>
          <p:nvPr/>
        </p:nvSpPr>
        <p:spPr>
          <a:xfrm>
            <a:off x="6141129" y="3929116"/>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19" name="Ellipse 118">
            <a:extLst>
              <a:ext uri="{FF2B5EF4-FFF2-40B4-BE49-F238E27FC236}">
                <a16:creationId xmlns:a16="http://schemas.microsoft.com/office/drawing/2014/main" id="{6A32BED7-CE21-4061-881D-7F6ED82A27A7}"/>
              </a:ext>
            </a:extLst>
          </p:cNvPr>
          <p:cNvSpPr/>
          <p:nvPr/>
        </p:nvSpPr>
        <p:spPr>
          <a:xfrm>
            <a:off x="5187100" y="3973474"/>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20" name="Ellipse 119">
            <a:extLst>
              <a:ext uri="{FF2B5EF4-FFF2-40B4-BE49-F238E27FC236}">
                <a16:creationId xmlns:a16="http://schemas.microsoft.com/office/drawing/2014/main" id="{FC06C97D-6C03-4B29-B12C-A7CC29406836}"/>
              </a:ext>
            </a:extLst>
          </p:cNvPr>
          <p:cNvSpPr/>
          <p:nvPr/>
        </p:nvSpPr>
        <p:spPr>
          <a:xfrm>
            <a:off x="4491466" y="3986633"/>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21" name="Ellipse 120">
            <a:extLst>
              <a:ext uri="{FF2B5EF4-FFF2-40B4-BE49-F238E27FC236}">
                <a16:creationId xmlns:a16="http://schemas.microsoft.com/office/drawing/2014/main" id="{DE5866FB-A54A-45B9-BA5E-61090CE35B9C}"/>
              </a:ext>
            </a:extLst>
          </p:cNvPr>
          <p:cNvSpPr/>
          <p:nvPr/>
        </p:nvSpPr>
        <p:spPr>
          <a:xfrm>
            <a:off x="4896726" y="4284485"/>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22" name="Ellipse 121">
            <a:extLst>
              <a:ext uri="{FF2B5EF4-FFF2-40B4-BE49-F238E27FC236}">
                <a16:creationId xmlns:a16="http://schemas.microsoft.com/office/drawing/2014/main" id="{A7D75CFD-13D1-4EAA-BB94-2883A5594866}"/>
              </a:ext>
            </a:extLst>
          </p:cNvPr>
          <p:cNvSpPr/>
          <p:nvPr/>
        </p:nvSpPr>
        <p:spPr>
          <a:xfrm>
            <a:off x="5412991" y="4471443"/>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23" name="Rechteck 122">
            <a:extLst>
              <a:ext uri="{FF2B5EF4-FFF2-40B4-BE49-F238E27FC236}">
                <a16:creationId xmlns:a16="http://schemas.microsoft.com/office/drawing/2014/main" id="{32CB255A-8979-4C5B-B6D1-F7B7571E46C1}"/>
              </a:ext>
            </a:extLst>
          </p:cNvPr>
          <p:cNvSpPr/>
          <p:nvPr/>
        </p:nvSpPr>
        <p:spPr>
          <a:xfrm>
            <a:off x="4108316" y="4933586"/>
            <a:ext cx="486410" cy="1657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sz="1400"/>
          </a:p>
        </p:txBody>
      </p:sp>
      <p:sp>
        <p:nvSpPr>
          <p:cNvPr id="124" name="Rechteck 123">
            <a:extLst>
              <a:ext uri="{FF2B5EF4-FFF2-40B4-BE49-F238E27FC236}">
                <a16:creationId xmlns:a16="http://schemas.microsoft.com/office/drawing/2014/main" id="{3C8E2977-8CC0-4872-AFEF-34E918CDCBAA}"/>
              </a:ext>
            </a:extLst>
          </p:cNvPr>
          <p:cNvSpPr/>
          <p:nvPr/>
        </p:nvSpPr>
        <p:spPr>
          <a:xfrm>
            <a:off x="4720578" y="4933584"/>
            <a:ext cx="486410" cy="1657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sz="1400"/>
          </a:p>
        </p:txBody>
      </p:sp>
      <p:sp>
        <p:nvSpPr>
          <p:cNvPr id="125" name="Rechteck 124">
            <a:extLst>
              <a:ext uri="{FF2B5EF4-FFF2-40B4-BE49-F238E27FC236}">
                <a16:creationId xmlns:a16="http://schemas.microsoft.com/office/drawing/2014/main" id="{482927EE-0079-41AD-A055-7A74CF387E35}"/>
              </a:ext>
            </a:extLst>
          </p:cNvPr>
          <p:cNvSpPr/>
          <p:nvPr/>
        </p:nvSpPr>
        <p:spPr>
          <a:xfrm>
            <a:off x="5334102" y="4933584"/>
            <a:ext cx="486410" cy="1657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sz="1400"/>
          </a:p>
        </p:txBody>
      </p:sp>
      <p:sp>
        <p:nvSpPr>
          <p:cNvPr id="126" name="Rechteck 125">
            <a:extLst>
              <a:ext uri="{FF2B5EF4-FFF2-40B4-BE49-F238E27FC236}">
                <a16:creationId xmlns:a16="http://schemas.microsoft.com/office/drawing/2014/main" id="{31671EF0-981F-49E0-AFC6-7F4E9598CBB6}"/>
              </a:ext>
            </a:extLst>
          </p:cNvPr>
          <p:cNvSpPr/>
          <p:nvPr/>
        </p:nvSpPr>
        <p:spPr>
          <a:xfrm>
            <a:off x="5946976" y="4933584"/>
            <a:ext cx="486410" cy="1657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sz="1400"/>
          </a:p>
        </p:txBody>
      </p:sp>
      <p:sp>
        <p:nvSpPr>
          <p:cNvPr id="127" name="Rechteck 126">
            <a:extLst>
              <a:ext uri="{FF2B5EF4-FFF2-40B4-BE49-F238E27FC236}">
                <a16:creationId xmlns:a16="http://schemas.microsoft.com/office/drawing/2014/main" id="{97F4D4F8-3D00-435F-AA03-63DFD59149F8}"/>
              </a:ext>
            </a:extLst>
          </p:cNvPr>
          <p:cNvSpPr/>
          <p:nvPr/>
        </p:nvSpPr>
        <p:spPr>
          <a:xfrm>
            <a:off x="6550082" y="4933584"/>
            <a:ext cx="486410" cy="1657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sz="1400"/>
          </a:p>
        </p:txBody>
      </p:sp>
      <p:sp>
        <p:nvSpPr>
          <p:cNvPr id="128" name="Ellipse 127">
            <a:extLst>
              <a:ext uri="{FF2B5EF4-FFF2-40B4-BE49-F238E27FC236}">
                <a16:creationId xmlns:a16="http://schemas.microsoft.com/office/drawing/2014/main" id="{21561CA3-DAC5-4A07-867D-47164A7E6F25}"/>
              </a:ext>
            </a:extLst>
          </p:cNvPr>
          <p:cNvSpPr/>
          <p:nvPr/>
        </p:nvSpPr>
        <p:spPr>
          <a:xfrm>
            <a:off x="5085103" y="5519103"/>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29" name="Ellipse 128">
            <a:extLst>
              <a:ext uri="{FF2B5EF4-FFF2-40B4-BE49-F238E27FC236}">
                <a16:creationId xmlns:a16="http://schemas.microsoft.com/office/drawing/2014/main" id="{16BA191E-D6A2-4C78-AF61-A73AF839BC43}"/>
              </a:ext>
            </a:extLst>
          </p:cNvPr>
          <p:cNvSpPr/>
          <p:nvPr/>
        </p:nvSpPr>
        <p:spPr>
          <a:xfrm>
            <a:off x="5310994" y="6017072"/>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4" name="Textfeld 3">
            <a:extLst>
              <a:ext uri="{FF2B5EF4-FFF2-40B4-BE49-F238E27FC236}">
                <a16:creationId xmlns:a16="http://schemas.microsoft.com/office/drawing/2014/main" id="{AF1A1A31-126A-4196-9407-2FE451062C4A}"/>
              </a:ext>
            </a:extLst>
          </p:cNvPr>
          <p:cNvSpPr txBox="1"/>
          <p:nvPr/>
        </p:nvSpPr>
        <p:spPr>
          <a:xfrm>
            <a:off x="335360" y="5517232"/>
            <a:ext cx="4613957" cy="738664"/>
          </a:xfrm>
          <a:prstGeom prst="rect">
            <a:avLst/>
          </a:prstGeom>
          <a:solidFill>
            <a:srgbClr val="FF0000"/>
          </a:solidFill>
          <a:ln>
            <a:solidFill>
              <a:srgbClr val="FF0000"/>
            </a:solidFill>
          </a:ln>
        </p:spPr>
        <p:txBody>
          <a:bodyPr wrap="square" rtlCol="0">
            <a:spAutoFit/>
          </a:bodyPr>
          <a:lstStyle/>
          <a:p>
            <a:r>
              <a:rPr lang="de-DE" sz="1400" b="1" dirty="0">
                <a:solidFill>
                  <a:schemeClr val="bg1"/>
                </a:solidFill>
                <a:latin typeface="Century Gothic" panose="020B0502020202020204" pitchFamily="34" charset="0"/>
              </a:rPr>
              <a:t>Ziel: </a:t>
            </a:r>
          </a:p>
          <a:p>
            <a:r>
              <a:rPr lang="de-DE" sz="1400" dirty="0">
                <a:solidFill>
                  <a:schemeClr val="bg1"/>
                </a:solidFill>
                <a:latin typeface="Century Gothic" panose="020B0502020202020204" pitchFamily="34" charset="0"/>
              </a:rPr>
              <a:t>Nur noch Fehler ohne wesentliche Auswirkungen (in Anlehnung an das WP-Handbuch, 15 Aufl., S. 1448)</a:t>
            </a:r>
          </a:p>
        </p:txBody>
      </p:sp>
    </p:spTree>
    <p:extLst>
      <p:ext uri="{BB962C8B-B14F-4D97-AF65-F5344CB8AC3E}">
        <p14:creationId xmlns:p14="http://schemas.microsoft.com/office/powerpoint/2010/main" val="319889736"/>
      </p:ext>
    </p:extLst>
  </p:cSld>
  <p:clrMapOvr>
    <a:masterClrMapping/>
  </p:clrMapOvr>
  <p:transition spd="slow"/>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8E317EF3-388B-4E1C-A2FF-D1418703481C}"/>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
        <p:nvSpPr>
          <p:cNvPr id="7" name="Rectangle 2">
            <a:extLst>
              <a:ext uri="{FF2B5EF4-FFF2-40B4-BE49-F238E27FC236}">
                <a16:creationId xmlns:a16="http://schemas.microsoft.com/office/drawing/2014/main" id="{50FF4CAE-2343-44CF-831A-D62C6F2AD8D9}"/>
              </a:ext>
            </a:extLst>
          </p:cNvPr>
          <p:cNvSpPr txBox="1">
            <a:spLocks/>
          </p:cNvSpPr>
          <p:nvPr/>
        </p:nvSpPr>
        <p:spPr bwMode="auto">
          <a:xfrm>
            <a:off x="1009261" y="520699"/>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3.2	</a:t>
            </a:r>
            <a:r>
              <a:rPr lang="de-DE" sz="2800" b="1" dirty="0">
                <a:latin typeface="Century Gothic" panose="020B0502020202020204" pitchFamily="34" charset="0"/>
              </a:rPr>
              <a:t>Überblick rechnungslegungsrelevante Teilprozesse</a:t>
            </a:r>
            <a:endParaRPr lang="de-DE" altLang="de-DE" sz="2800" b="1" dirty="0">
              <a:latin typeface="Century Gothic" panose="020B0502020202020204" pitchFamily="34" charset="0"/>
              <a:cs typeface="Arial" panose="020B0604020202020204" pitchFamily="34" charset="0"/>
            </a:endParaRPr>
          </a:p>
        </p:txBody>
      </p:sp>
    </p:spTree>
  </p:cSld>
  <p:clrMapOvr>
    <a:masterClrMapping/>
  </p:clrMapOvr>
  <p:transition spd="slow"/>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Abgerundetes Rechteck 1">
            <a:extLst>
              <a:ext uri="{FF2B5EF4-FFF2-40B4-BE49-F238E27FC236}">
                <a16:creationId xmlns:a16="http://schemas.microsoft.com/office/drawing/2014/main" id="{C4010CD1-A12A-4DC7-8228-415E371529D8}"/>
              </a:ext>
            </a:extLst>
          </p:cNvPr>
          <p:cNvSpPr/>
          <p:nvPr/>
        </p:nvSpPr>
        <p:spPr bwMode="auto">
          <a:xfrm>
            <a:off x="1379661" y="1349375"/>
            <a:ext cx="3059112" cy="4319588"/>
          </a:xfrm>
          <a:prstGeom prst="roundRect">
            <a:avLst/>
          </a:prstGeom>
          <a:noFill/>
          <a:ln w="19050" cap="flat" cmpd="sng" algn="ctr">
            <a:solidFill>
              <a:schemeClr val="bg1">
                <a:lumMod val="5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algn="ctr">
              <a:lnSpc>
                <a:spcPct val="125000"/>
              </a:lnSpc>
              <a:defRPr/>
            </a:pPr>
            <a:r>
              <a:rPr lang="de-DE" sz="1600" b="1" dirty="0">
                <a:latin typeface="Century Gothic" panose="020B0502020202020204" pitchFamily="34" charset="0"/>
                <a:ea typeface="Verdana" panose="020B0604030504040204" pitchFamily="34" charset="0"/>
                <a:cs typeface="Verdana" panose="020B0604030504040204" pitchFamily="34" charset="0"/>
              </a:rPr>
              <a:t>Einkaufsprozess  </a:t>
            </a:r>
          </a:p>
          <a:p>
            <a:pPr algn="ctr">
              <a:lnSpc>
                <a:spcPct val="125000"/>
              </a:lnSpc>
              <a:defRPr/>
            </a:pPr>
            <a:r>
              <a:rPr lang="de-DE" sz="1600" b="1" dirty="0">
                <a:latin typeface="Century Gothic" panose="020B0502020202020204" pitchFamily="34" charset="0"/>
                <a:ea typeface="Verdana" panose="020B0604030504040204" pitchFamily="34" charset="0"/>
                <a:cs typeface="Verdana" panose="020B0604030504040204" pitchFamily="34" charset="0"/>
              </a:rPr>
              <a:t>(inkl. Material-wirtschaft, Vorräte)</a:t>
            </a:r>
          </a:p>
          <a:p>
            <a:pPr algn="ctr">
              <a:lnSpc>
                <a:spcPct val="125000"/>
              </a:lnSpc>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285750" indent="-285750" eaLnBrk="1" hangingPunct="1">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Anlagevermögen</a:t>
            </a:r>
          </a:p>
          <a:p>
            <a:pPr marL="285750" indent="-285750" eaLnBrk="1" hangingPunct="1">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Vorräte</a:t>
            </a:r>
          </a:p>
          <a:p>
            <a:pPr marL="285750" indent="-285750">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Verb. </a:t>
            </a:r>
            <a:r>
              <a:rPr lang="de-DE" sz="1600" dirty="0" err="1">
                <a:latin typeface="Century Gothic" panose="020B0502020202020204" pitchFamily="34" charset="0"/>
                <a:ea typeface="Verdana" panose="020B0604030504040204" pitchFamily="34" charset="0"/>
                <a:cs typeface="Verdana" panose="020B0604030504040204" pitchFamily="34" charset="0"/>
              </a:rPr>
              <a:t>LuL</a:t>
            </a:r>
            <a:endParaRPr lang="de-DE" sz="1600" dirty="0">
              <a:latin typeface="Century Gothic" panose="020B0502020202020204" pitchFamily="34" charset="0"/>
              <a:ea typeface="Verdana" panose="020B0604030504040204" pitchFamily="34" charset="0"/>
              <a:cs typeface="Verdana" panose="020B0604030504040204" pitchFamily="34" charset="0"/>
            </a:endParaRPr>
          </a:p>
          <a:p>
            <a:pPr marL="285750" indent="-285750">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Rückstellungen</a:t>
            </a:r>
          </a:p>
          <a:p>
            <a:pPr marL="285750" indent="-285750">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Materialaufwand</a:t>
            </a:r>
          </a:p>
          <a:p>
            <a:pPr marL="285750" indent="-285750">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Aktivierte Eigenleistungen</a:t>
            </a:r>
          </a:p>
          <a:p>
            <a:pPr marL="285750" indent="-285750">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Bestandsveränderung</a:t>
            </a:r>
          </a:p>
          <a:p>
            <a:pPr marL="285750" indent="-285750">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AfA</a:t>
            </a:r>
          </a:p>
        </p:txBody>
      </p:sp>
      <p:sp>
        <p:nvSpPr>
          <p:cNvPr id="6" name="Abgerundetes Rechteck 5">
            <a:extLst>
              <a:ext uri="{FF2B5EF4-FFF2-40B4-BE49-F238E27FC236}">
                <a16:creationId xmlns:a16="http://schemas.microsoft.com/office/drawing/2014/main" id="{28873BE0-B33C-4232-A0C9-0FF088436AA5}"/>
              </a:ext>
            </a:extLst>
          </p:cNvPr>
          <p:cNvSpPr/>
          <p:nvPr/>
        </p:nvSpPr>
        <p:spPr bwMode="auto">
          <a:xfrm>
            <a:off x="4619748" y="1365250"/>
            <a:ext cx="3060700" cy="4319588"/>
          </a:xfrm>
          <a:prstGeom prst="roundRect">
            <a:avLst/>
          </a:prstGeom>
          <a:noFill/>
          <a:ln w="1905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algn="ctr">
              <a:lnSpc>
                <a:spcPct val="125000"/>
              </a:lnSpc>
              <a:defRPr/>
            </a:pPr>
            <a:r>
              <a:rPr lang="de-DE" sz="1600" b="1" dirty="0">
                <a:latin typeface="Century Gothic" panose="020B0502020202020204" pitchFamily="34" charset="0"/>
                <a:ea typeface="Verdana" panose="020B0604030504040204" pitchFamily="34" charset="0"/>
                <a:cs typeface="Verdana" panose="020B0604030504040204" pitchFamily="34" charset="0"/>
              </a:rPr>
              <a:t>Verkaufsprozess  (Erlösbereich)</a:t>
            </a:r>
          </a:p>
          <a:p>
            <a:pPr algn="ctr">
              <a:lnSpc>
                <a:spcPct val="125000"/>
              </a:lnSpc>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285750" indent="-285750">
              <a:lnSpc>
                <a:spcPct val="125000"/>
              </a:lnSpc>
              <a:buFont typeface="Arial" panose="020B0604020202020204" pitchFamily="34" charset="0"/>
              <a:buChar char="•"/>
              <a:defRPr/>
            </a:pPr>
            <a:endParaRPr lang="de-DE" sz="1600" dirty="0">
              <a:latin typeface="Century Gothic" panose="020B0502020202020204" pitchFamily="34" charset="0"/>
              <a:ea typeface="Verdana" panose="020B0604030504040204" pitchFamily="34" charset="0"/>
              <a:cs typeface="Verdana" panose="020B0604030504040204" pitchFamily="34" charset="0"/>
            </a:endParaRPr>
          </a:p>
          <a:p>
            <a:pPr marL="285750" indent="-285750">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Umsatzerlöse</a:t>
            </a:r>
          </a:p>
          <a:p>
            <a:pPr marL="285750" indent="-285750">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Forderungen </a:t>
            </a:r>
            <a:r>
              <a:rPr lang="de-DE" sz="1600" dirty="0" err="1">
                <a:latin typeface="Century Gothic" panose="020B0502020202020204" pitchFamily="34" charset="0"/>
                <a:ea typeface="Verdana" panose="020B0604030504040204" pitchFamily="34" charset="0"/>
                <a:cs typeface="Verdana" panose="020B0604030504040204" pitchFamily="34" charset="0"/>
              </a:rPr>
              <a:t>LuL</a:t>
            </a:r>
            <a:endParaRPr lang="de-DE" sz="1600" dirty="0">
              <a:latin typeface="Century Gothic" panose="020B0502020202020204" pitchFamily="34" charset="0"/>
              <a:ea typeface="Verdana" panose="020B0604030504040204" pitchFamily="34" charset="0"/>
              <a:cs typeface="Verdana" panose="020B0604030504040204" pitchFamily="34" charset="0"/>
            </a:endParaRPr>
          </a:p>
          <a:p>
            <a:pPr marL="285750" indent="-285750">
              <a:lnSpc>
                <a:spcPct val="125000"/>
              </a:lnSpc>
              <a:buFont typeface="Arial" panose="020B0604020202020204" pitchFamily="34" charset="0"/>
              <a:buChar char="•"/>
              <a:defRPr/>
            </a:pPr>
            <a:r>
              <a:rPr lang="de-DE" sz="1600" b="1" dirty="0">
                <a:solidFill>
                  <a:srgbClr val="FF0000"/>
                </a:solidFill>
                <a:latin typeface="Century Gothic" panose="020B0502020202020204" pitchFamily="34" charset="0"/>
                <a:ea typeface="Verdana" panose="020B0604030504040204" pitchFamily="34" charset="0"/>
                <a:cs typeface="Verdana" panose="020B0604030504040204" pitchFamily="34" charset="0"/>
              </a:rPr>
              <a:t>Forderungen verb. </a:t>
            </a:r>
            <a:br>
              <a:rPr lang="de-DE" sz="1600" b="1" dirty="0">
                <a:solidFill>
                  <a:srgbClr val="FF0000"/>
                </a:solidFill>
                <a:latin typeface="Century Gothic" panose="020B0502020202020204" pitchFamily="34" charset="0"/>
                <a:ea typeface="Verdana" panose="020B0604030504040204" pitchFamily="34" charset="0"/>
                <a:cs typeface="Verdana" panose="020B0604030504040204" pitchFamily="34" charset="0"/>
              </a:rPr>
            </a:br>
            <a:r>
              <a:rPr lang="de-DE" sz="1600" b="1" dirty="0">
                <a:solidFill>
                  <a:srgbClr val="FF0000"/>
                </a:solidFill>
                <a:latin typeface="Century Gothic" panose="020B0502020202020204" pitchFamily="34" charset="0"/>
                <a:ea typeface="Verdana" panose="020B0604030504040204" pitchFamily="34" charset="0"/>
                <a:cs typeface="Verdana" panose="020B0604030504040204" pitchFamily="34" charset="0"/>
              </a:rPr>
              <a:t>UN / </a:t>
            </a:r>
            <a:r>
              <a:rPr lang="de-DE" sz="1600" b="1" dirty="0" err="1">
                <a:solidFill>
                  <a:srgbClr val="FF0000"/>
                </a:solidFill>
                <a:latin typeface="Century Gothic" panose="020B0502020202020204" pitchFamily="34" charset="0"/>
                <a:ea typeface="Verdana" panose="020B0604030504040204" pitchFamily="34" charset="0"/>
                <a:cs typeface="Verdana" panose="020B0604030504040204" pitchFamily="34" charset="0"/>
              </a:rPr>
              <a:t>Bet</a:t>
            </a:r>
            <a:r>
              <a:rPr lang="de-DE" sz="1600" b="1" dirty="0">
                <a:solidFill>
                  <a:srgbClr val="FF0000"/>
                </a:solidFill>
                <a:latin typeface="Century Gothic" panose="020B0502020202020204" pitchFamily="34" charset="0"/>
                <a:ea typeface="Verdana" panose="020B0604030504040204" pitchFamily="34" charset="0"/>
                <a:cs typeface="Verdana" panose="020B0604030504040204" pitchFamily="34" charset="0"/>
              </a:rPr>
              <a:t>. Unt.</a:t>
            </a:r>
          </a:p>
          <a:p>
            <a:pPr marL="285750" indent="-285750">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Erlösschmälerungen</a:t>
            </a:r>
          </a:p>
          <a:p>
            <a:pPr marL="285750" indent="-285750">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Sonstige betriebliche Erträge</a:t>
            </a:r>
          </a:p>
          <a:p>
            <a:pPr marL="285750" indent="-285750">
              <a:lnSpc>
                <a:spcPct val="125000"/>
              </a:lnSpc>
              <a:buFont typeface="Wingdings" panose="05000000000000000000" pitchFamily="2" charset="2"/>
              <a:buChar char="Ø"/>
              <a:defRPr/>
            </a:pPr>
            <a:endParaRPr lang="de-DE" dirty="0">
              <a:latin typeface="Century Gothic" panose="020B0502020202020204" pitchFamily="34" charset="0"/>
              <a:ea typeface="Verdana" panose="020B0604030504040204" pitchFamily="34" charset="0"/>
              <a:cs typeface="Verdana" panose="020B0604030504040204" pitchFamily="34" charset="0"/>
            </a:endParaRPr>
          </a:p>
          <a:p>
            <a:pPr marL="285750" indent="-285750">
              <a:lnSpc>
                <a:spcPct val="125000"/>
              </a:lnSpc>
              <a:buFont typeface="Wingdings" panose="05000000000000000000" pitchFamily="2" charset="2"/>
              <a:buChar char="Ø"/>
              <a:defRPr/>
            </a:pPr>
            <a:endParaRPr lang="de-DE" dirty="0">
              <a:latin typeface="Century Gothic" panose="020B0502020202020204" pitchFamily="34" charset="0"/>
              <a:ea typeface="Verdana" panose="020B0604030504040204" pitchFamily="34" charset="0"/>
              <a:cs typeface="Verdana" panose="020B0604030504040204" pitchFamily="34" charset="0"/>
            </a:endParaRPr>
          </a:p>
          <a:p>
            <a:pPr marL="285750" indent="-285750" algn="ctr">
              <a:lnSpc>
                <a:spcPct val="125000"/>
              </a:lnSpc>
              <a:buFont typeface="Wingdings" panose="05000000000000000000" pitchFamily="2" charset="2"/>
              <a:buChar char="Ø"/>
              <a:defRPr/>
            </a:pPr>
            <a:endParaRPr lang="de-DE" sz="1600" b="1" dirty="0">
              <a:solidFill>
                <a:srgbClr val="00B0F0"/>
              </a:solidFill>
              <a:latin typeface="Century Gothic" panose="020B0502020202020204" pitchFamily="34" charset="0"/>
              <a:ea typeface="Verdana" panose="020B0604030504040204" pitchFamily="34" charset="0"/>
              <a:cs typeface="Verdana" panose="020B0604030504040204" pitchFamily="34" charset="0"/>
            </a:endParaRPr>
          </a:p>
        </p:txBody>
      </p:sp>
      <p:sp>
        <p:nvSpPr>
          <p:cNvPr id="7" name="Abgerundetes Rechteck 6">
            <a:extLst>
              <a:ext uri="{FF2B5EF4-FFF2-40B4-BE49-F238E27FC236}">
                <a16:creationId xmlns:a16="http://schemas.microsoft.com/office/drawing/2014/main" id="{EE4C2FA4-A2BF-4E9D-A849-C8789842796E}"/>
              </a:ext>
            </a:extLst>
          </p:cNvPr>
          <p:cNvSpPr/>
          <p:nvPr/>
        </p:nvSpPr>
        <p:spPr bwMode="auto">
          <a:xfrm>
            <a:off x="7859836" y="1354138"/>
            <a:ext cx="3060700" cy="4319587"/>
          </a:xfrm>
          <a:prstGeom prst="roundRect">
            <a:avLst/>
          </a:prstGeom>
          <a:noFill/>
          <a:ln w="19050" cap="flat" cmpd="sng" algn="ctr">
            <a:solidFill>
              <a:schemeClr val="bg1">
                <a:lumMod val="5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algn="ctr">
              <a:lnSpc>
                <a:spcPct val="125000"/>
              </a:lnSpc>
              <a:defRPr/>
            </a:pPr>
            <a:r>
              <a:rPr lang="de-DE" sz="1600" b="1" dirty="0">
                <a:latin typeface="Century Gothic" panose="020B0502020202020204" pitchFamily="34" charset="0"/>
                <a:ea typeface="Verdana" panose="020B0604030504040204" pitchFamily="34" charset="0"/>
                <a:cs typeface="Verdana" panose="020B0604030504040204" pitchFamily="34" charset="0"/>
              </a:rPr>
              <a:t>Personalprozess (Personalbuchhaltung)</a:t>
            </a:r>
          </a:p>
          <a:p>
            <a:pPr algn="ctr">
              <a:lnSpc>
                <a:spcPct val="125000"/>
              </a:lnSpc>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285750" indent="-285750">
              <a:lnSpc>
                <a:spcPct val="125000"/>
              </a:lnSpc>
              <a:buFont typeface="Arial" panose="020B0604020202020204" pitchFamily="34" charset="0"/>
              <a:buChar char="•"/>
              <a:defRPr/>
            </a:pPr>
            <a:endParaRPr lang="de-DE" sz="1600" dirty="0">
              <a:latin typeface="Century Gothic" panose="020B0502020202020204" pitchFamily="34" charset="0"/>
              <a:ea typeface="Verdana" panose="020B0604030504040204" pitchFamily="34" charset="0"/>
              <a:cs typeface="Verdana" panose="020B0604030504040204" pitchFamily="34" charset="0"/>
            </a:endParaRPr>
          </a:p>
          <a:p>
            <a:pPr marL="285750" indent="-285750">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Rückstellungen</a:t>
            </a:r>
          </a:p>
          <a:p>
            <a:pPr marL="285750" indent="-285750">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Sonstige Verbindlichkeiten</a:t>
            </a:r>
          </a:p>
          <a:p>
            <a:pPr marL="285750" indent="-285750">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Sonstige Vermögens-</a:t>
            </a:r>
            <a:r>
              <a:rPr lang="de-DE" sz="1600" dirty="0" err="1">
                <a:latin typeface="Century Gothic" panose="020B0502020202020204" pitchFamily="34" charset="0"/>
                <a:ea typeface="Verdana" panose="020B0604030504040204" pitchFamily="34" charset="0"/>
                <a:cs typeface="Verdana" panose="020B0604030504040204" pitchFamily="34" charset="0"/>
              </a:rPr>
              <a:t>gegenstände</a:t>
            </a:r>
            <a:endParaRPr lang="de-DE" sz="1600" dirty="0">
              <a:latin typeface="Century Gothic" panose="020B0502020202020204" pitchFamily="34" charset="0"/>
              <a:ea typeface="Verdana" panose="020B0604030504040204" pitchFamily="34" charset="0"/>
              <a:cs typeface="Verdana" panose="020B0604030504040204" pitchFamily="34" charset="0"/>
            </a:endParaRPr>
          </a:p>
          <a:p>
            <a:pPr marL="285750" indent="-285750">
              <a:lnSpc>
                <a:spcPct val="125000"/>
              </a:lnSpc>
              <a:buFont typeface="Arial" panose="020B0604020202020204" pitchFamily="34" charset="0"/>
              <a:buChar char="•"/>
              <a:defRPr/>
            </a:pPr>
            <a:r>
              <a:rPr lang="de-DE" sz="1600" dirty="0">
                <a:latin typeface="Century Gothic" panose="020B0502020202020204" pitchFamily="34" charset="0"/>
                <a:ea typeface="Verdana" panose="020B0604030504040204" pitchFamily="34" charset="0"/>
                <a:cs typeface="Verdana" panose="020B0604030504040204" pitchFamily="34" charset="0"/>
              </a:rPr>
              <a:t>Personalaufwand</a:t>
            </a:r>
            <a:endParaRPr lang="de-DE" sz="1400" dirty="0">
              <a:latin typeface="Century Gothic" panose="020B0502020202020204" pitchFamily="34" charset="0"/>
              <a:ea typeface="Verdana" panose="020B0604030504040204" pitchFamily="34" charset="0"/>
              <a:cs typeface="Verdana" panose="020B0604030504040204" pitchFamily="34" charset="0"/>
            </a:endParaRPr>
          </a:p>
        </p:txBody>
      </p:sp>
      <p:sp>
        <p:nvSpPr>
          <p:cNvPr id="206853" name="Abgerundetes Rechteck 2">
            <a:extLst>
              <a:ext uri="{FF2B5EF4-FFF2-40B4-BE49-F238E27FC236}">
                <a16:creationId xmlns:a16="http://schemas.microsoft.com/office/drawing/2014/main" id="{3ECD09CA-0B75-4D23-B8D1-07064C030FCF}"/>
              </a:ext>
            </a:extLst>
          </p:cNvPr>
          <p:cNvSpPr>
            <a:spLocks noChangeArrowheads="1"/>
          </p:cNvSpPr>
          <p:nvPr/>
        </p:nvSpPr>
        <p:spPr bwMode="auto">
          <a:xfrm>
            <a:off x="1379661" y="5815013"/>
            <a:ext cx="9540875" cy="487362"/>
          </a:xfrm>
          <a:prstGeom prst="roundRect">
            <a:avLst>
              <a:gd name="adj" fmla="val 16667"/>
            </a:avLst>
          </a:prstGeom>
          <a:solidFill>
            <a:schemeClr val="bg1">
              <a:lumMod val="85000"/>
            </a:schemeClr>
          </a:solid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Prozess der Jahresabschlusserstellung</a:t>
            </a:r>
            <a:endParaRPr lang="en-US" altLang="en-US" sz="1600" b="1">
              <a:latin typeface="Century Gothic" panose="020B0502020202020204" pitchFamily="34" charset="0"/>
            </a:endParaRPr>
          </a:p>
        </p:txBody>
      </p:sp>
      <p:sp>
        <p:nvSpPr>
          <p:cNvPr id="10" name="Text Box 6">
            <a:extLst>
              <a:ext uri="{FF2B5EF4-FFF2-40B4-BE49-F238E27FC236}">
                <a16:creationId xmlns:a16="http://schemas.microsoft.com/office/drawing/2014/main" id="{97C608B1-39DB-4CE6-95A2-399B22BFED55}"/>
              </a:ext>
            </a:extLst>
          </p:cNvPr>
          <p:cNvSpPr txBox="1">
            <a:spLocks noChangeArrowheads="1"/>
          </p:cNvSpPr>
          <p:nvPr/>
        </p:nvSpPr>
        <p:spPr bwMode="auto">
          <a:xfrm>
            <a:off x="695325" y="942975"/>
            <a:ext cx="770413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3.2 </a:t>
            </a:r>
            <a:r>
              <a:rPr lang="de-DE" altLang="de-DE" b="1" dirty="0">
                <a:solidFill>
                  <a:srgbClr val="00B0F0"/>
                </a:solidFill>
                <a:latin typeface="Century Gothic" panose="020B0502020202020204" pitchFamily="34" charset="0"/>
              </a:rPr>
              <a:t>Überblick rechnungslegungsrelevante Teilprozesse</a:t>
            </a:r>
            <a:endParaRPr lang="de-DE" altLang="de-DE" sz="1600" b="1" kern="0" dirty="0">
              <a:solidFill>
                <a:srgbClr val="00B0F0"/>
              </a:solidFill>
              <a:latin typeface="Century Gothic" pitchFamily="34" charset="0"/>
            </a:endParaRPr>
          </a:p>
        </p:txBody>
      </p:sp>
      <p:sp>
        <p:nvSpPr>
          <p:cNvPr id="12" name="Textfeld 4">
            <a:extLst>
              <a:ext uri="{FF2B5EF4-FFF2-40B4-BE49-F238E27FC236}">
                <a16:creationId xmlns:a16="http://schemas.microsoft.com/office/drawing/2014/main" id="{1739E2A5-849F-4F07-BC8A-235200D29CF3}"/>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Tree>
  </p:cSld>
  <p:clrMapOvr>
    <a:masterClrMapping/>
  </p:clrMapOvr>
  <p:transition spd="slow"/>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DD6DD3D1-9664-449D-A15B-AED924A48793}"/>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
        <p:nvSpPr>
          <p:cNvPr id="7" name="Rectangle 2">
            <a:extLst>
              <a:ext uri="{FF2B5EF4-FFF2-40B4-BE49-F238E27FC236}">
                <a16:creationId xmlns:a16="http://schemas.microsoft.com/office/drawing/2014/main" id="{E1A2CBEB-BFF0-4836-9AD4-C943535895F6}"/>
              </a:ext>
            </a:extLst>
          </p:cNvPr>
          <p:cNvSpPr txBox="1">
            <a:spLocks/>
          </p:cNvSpPr>
          <p:nvPr/>
        </p:nvSpPr>
        <p:spPr bwMode="auto">
          <a:xfrm>
            <a:off x="1009261" y="520699"/>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3.3	</a:t>
            </a:r>
            <a:r>
              <a:rPr lang="de-DE" sz="2800" b="1" dirty="0">
                <a:latin typeface="Century Gothic" panose="020B0502020202020204" pitchFamily="34" charset="0"/>
              </a:rPr>
              <a:t>Relevanz des IKS für die Forderungen aus Lieferungen und Leistungen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3.3.1</a:t>
            </a:r>
            <a:r>
              <a:rPr lang="de-DE" dirty="0">
                <a:latin typeface="Century Gothic" panose="020B0502020202020204" pitchFamily="34" charset="0"/>
              </a:rPr>
              <a:t>	Aufbauprüfung (Identifizierung von Kontrollen)</a:t>
            </a:r>
          </a:p>
          <a:p>
            <a:pPr marL="2724150" lvl="4" indent="-895350">
              <a:spcBef>
                <a:spcPts val="600"/>
              </a:spcBef>
              <a:spcAft>
                <a:spcPts val="600"/>
              </a:spcAft>
              <a:tabLst>
                <a:tab pos="444500" algn="l"/>
              </a:tabLst>
            </a:pPr>
            <a:r>
              <a:rPr lang="de-DE" b="1" dirty="0">
                <a:latin typeface="Century Gothic" panose="020B0502020202020204" pitchFamily="34" charset="0"/>
              </a:rPr>
              <a:t>3.3.2	</a:t>
            </a:r>
            <a:r>
              <a:rPr lang="de-DE" dirty="0">
                <a:latin typeface="Century Gothic" panose="020B0502020202020204" pitchFamily="34" charset="0"/>
              </a:rPr>
              <a:t>Funktionsprüfung (Test von Kontrollen)</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3.3.3	</a:t>
            </a:r>
            <a:r>
              <a:rPr lang="de-DE" dirty="0">
                <a:latin typeface="Century Gothic" panose="020B0502020202020204" pitchFamily="34" charset="0"/>
              </a:rPr>
              <a:t>Definition bedeutsame Risiken</a:t>
            </a:r>
            <a:endParaRPr lang="de-DE" b="1" dirty="0">
              <a:latin typeface="Century Gothic" panose="020B0502020202020204" pitchFamily="34" charset="0"/>
            </a:endParaRPr>
          </a:p>
        </p:txBody>
      </p:sp>
    </p:spTree>
  </p:cSld>
  <p:clrMapOvr>
    <a:masterClrMapping/>
  </p:clrMapOvr>
  <p:transition spd="slow"/>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0946" name="Rechteck 1">
            <a:extLst>
              <a:ext uri="{FF2B5EF4-FFF2-40B4-BE49-F238E27FC236}">
                <a16:creationId xmlns:a16="http://schemas.microsoft.com/office/drawing/2014/main" id="{81ED6081-6B94-4937-A4DF-6B4B6782854C}"/>
              </a:ext>
            </a:extLst>
          </p:cNvPr>
          <p:cNvSpPr>
            <a:spLocks noChangeArrowheads="1"/>
          </p:cNvSpPr>
          <p:nvPr/>
        </p:nvSpPr>
        <p:spPr bwMode="auto">
          <a:xfrm>
            <a:off x="1055688" y="1295400"/>
            <a:ext cx="10814050"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20000"/>
              </a:lnSpc>
              <a:spcBef>
                <a:spcPts val="600"/>
              </a:spcBef>
              <a:spcAft>
                <a:spcPts val="600"/>
              </a:spcAft>
            </a:pPr>
            <a:r>
              <a:rPr lang="de-DE" altLang="de-DE" sz="1600" b="1" dirty="0">
                <a:latin typeface="Century Gothic" panose="020B0502020202020204" pitchFamily="34" charset="0"/>
              </a:rPr>
              <a:t>Warum gehört zur Prüfung der Forderungen aus Lieferungen und Leistungen auch die Prüfung des prozessbezogenen IKS (Teilprozess: Verkaufsprozess)? </a:t>
            </a:r>
          </a:p>
        </p:txBody>
      </p:sp>
      <p:sp>
        <p:nvSpPr>
          <p:cNvPr id="8" name="Text Box 6">
            <a:extLst>
              <a:ext uri="{FF2B5EF4-FFF2-40B4-BE49-F238E27FC236}">
                <a16:creationId xmlns:a16="http://schemas.microsoft.com/office/drawing/2014/main" id="{2F2E0BAB-FCE5-487E-B73D-C30B712BC2BD}"/>
              </a:ext>
            </a:extLst>
          </p:cNvPr>
          <p:cNvSpPr txBox="1">
            <a:spLocks noChangeArrowheads="1"/>
          </p:cNvSpPr>
          <p:nvPr/>
        </p:nvSpPr>
        <p:spPr bwMode="auto">
          <a:xfrm>
            <a:off x="695325" y="942975"/>
            <a:ext cx="91455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3.3 </a:t>
            </a:r>
            <a:r>
              <a:rPr lang="de-DE" altLang="de-DE" b="1" dirty="0">
                <a:solidFill>
                  <a:srgbClr val="00B0F0"/>
                </a:solidFill>
                <a:latin typeface="Century Gothic" panose="020B0502020202020204" pitchFamily="34" charset="0"/>
              </a:rPr>
              <a:t>Relevanz des IKS für die Forderungen aus Lieferungen und Leistungen</a:t>
            </a:r>
            <a:endParaRPr lang="de-DE" altLang="de-DE" sz="1600" b="1" kern="0" dirty="0">
              <a:solidFill>
                <a:srgbClr val="00B0F0"/>
              </a:solidFill>
              <a:latin typeface="Century Gothic" pitchFamily="34" charset="0"/>
            </a:endParaRPr>
          </a:p>
        </p:txBody>
      </p:sp>
      <p:sp>
        <p:nvSpPr>
          <p:cNvPr id="12" name="Rectangle 3">
            <a:extLst>
              <a:ext uri="{FF2B5EF4-FFF2-40B4-BE49-F238E27FC236}">
                <a16:creationId xmlns:a16="http://schemas.microsoft.com/office/drawing/2014/main" id="{EECA5B86-8543-4D54-A4C5-C63054230A44}"/>
              </a:ext>
            </a:extLst>
          </p:cNvPr>
          <p:cNvSpPr txBox="1">
            <a:spLocks/>
          </p:cNvSpPr>
          <p:nvPr/>
        </p:nvSpPr>
        <p:spPr bwMode="auto">
          <a:xfrm>
            <a:off x="925513" y="2277070"/>
            <a:ext cx="10944225"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defTabSz="419100" eaLnBrk="1" hangingPunct="1">
              <a:lnSpc>
                <a:spcPct val="100000"/>
              </a:lnSpc>
              <a:spcBef>
                <a:spcPts val="600"/>
              </a:spcBef>
              <a:spcAft>
                <a:spcPts val="600"/>
              </a:spcAft>
              <a:defRPr/>
            </a:pPr>
            <a:r>
              <a:rPr lang="de-DE" altLang="de-DE" sz="1600" b="1" dirty="0">
                <a:solidFill>
                  <a:srgbClr val="00B0F0"/>
                </a:solidFill>
                <a:latin typeface="Century Gothic" panose="020B0502020202020204" pitchFamily="34" charset="0"/>
                <a:cs typeface="Arial" charset="0"/>
              </a:rPr>
              <a:t>3.3.1 Aufbauprüfung (Identifizierung von Kontrollen)</a:t>
            </a:r>
          </a:p>
          <a:p>
            <a:pPr marL="180975" defTabSz="419100" eaLnBrk="1" hangingPunct="1">
              <a:lnSpc>
                <a:spcPct val="100000"/>
              </a:lnSpc>
              <a:spcBef>
                <a:spcPts val="600"/>
              </a:spcBef>
              <a:spcAft>
                <a:spcPts val="600"/>
              </a:spcAft>
              <a:defRPr/>
            </a:pPr>
            <a:r>
              <a:rPr lang="de-DE" altLang="de-DE" sz="1600" dirty="0">
                <a:latin typeface="Century Gothic" panose="020B0502020202020204" pitchFamily="34" charset="0"/>
                <a:cs typeface="Arial" charset="0"/>
              </a:rPr>
              <a:t>Verpflichtend durchzuführen für </a:t>
            </a:r>
            <a:r>
              <a:rPr lang="de-DE" altLang="de-DE" sz="1600" b="1" dirty="0">
                <a:latin typeface="Century Gothic" panose="020B0502020202020204" pitchFamily="34" charset="0"/>
                <a:cs typeface="Arial" charset="0"/>
              </a:rPr>
              <a:t>Kontrollaktivitäten</a:t>
            </a:r>
            <a:r>
              <a:rPr lang="de-DE" altLang="de-DE" sz="1600" dirty="0">
                <a:latin typeface="Century Gothic" panose="020B0502020202020204" pitchFamily="34" charset="0"/>
                <a:cs typeface="Arial" charset="0"/>
              </a:rPr>
              <a:t>, </a:t>
            </a:r>
          </a:p>
          <a:p>
            <a:pPr marL="449263" lvl="1" indent="-268288" defTabSz="419100" eaLnBrk="1" hangingPunct="1">
              <a:lnSpc>
                <a:spcPct val="100000"/>
              </a:lnSpc>
              <a:spcBef>
                <a:spcPts val="600"/>
              </a:spcBef>
              <a:spcAft>
                <a:spcPts val="600"/>
              </a:spcAft>
              <a:buFont typeface="+mj-lt"/>
              <a:buAutoNum type="alphaLcPeriod"/>
              <a:defRPr/>
            </a:pPr>
            <a:r>
              <a:rPr lang="de-DE" altLang="de-DE" sz="1600" dirty="0">
                <a:latin typeface="Century Gothic" panose="020B0502020202020204" pitchFamily="34" charset="0"/>
                <a:cs typeface="Arial" charset="0"/>
              </a:rPr>
              <a:t>die sich auf </a:t>
            </a:r>
            <a:r>
              <a:rPr lang="de-DE" altLang="de-DE" sz="1600" b="1" dirty="0">
                <a:latin typeface="Century Gothic" panose="020B0502020202020204" pitchFamily="34" charset="0"/>
                <a:cs typeface="Arial" charset="0"/>
              </a:rPr>
              <a:t>bedeutsame Risiken</a:t>
            </a:r>
            <a:r>
              <a:rPr lang="de-DE" altLang="de-DE" sz="1600" dirty="0">
                <a:latin typeface="Century Gothic" panose="020B0502020202020204" pitchFamily="34" charset="0"/>
                <a:cs typeface="Arial" charset="0"/>
              </a:rPr>
              <a:t> beziehen und</a:t>
            </a:r>
          </a:p>
          <a:p>
            <a:pPr marL="449263" lvl="1" indent="-268288" defTabSz="419100" eaLnBrk="1" hangingPunct="1">
              <a:lnSpc>
                <a:spcPct val="100000"/>
              </a:lnSpc>
              <a:spcBef>
                <a:spcPts val="600"/>
              </a:spcBef>
              <a:spcAft>
                <a:spcPts val="600"/>
              </a:spcAft>
              <a:buFont typeface="+mj-lt"/>
              <a:buAutoNum type="alphaLcPeriod"/>
              <a:defRPr/>
            </a:pPr>
            <a:r>
              <a:rPr lang="de-DE" altLang="de-DE" sz="1600" dirty="0">
                <a:latin typeface="Century Gothic" panose="020B0502020202020204" pitchFamily="34" charset="0"/>
                <a:cs typeface="Arial" charset="0"/>
              </a:rPr>
              <a:t>die sich auf Risiken beziehen, bei denen </a:t>
            </a:r>
            <a:r>
              <a:rPr lang="de-DE" altLang="de-DE" sz="1600" b="1" dirty="0">
                <a:latin typeface="Century Gothic" panose="020B0502020202020204" pitchFamily="34" charset="0"/>
                <a:cs typeface="Arial" charset="0"/>
              </a:rPr>
              <a:t>aussagebezogene Prüfungshandlungen</a:t>
            </a:r>
            <a:r>
              <a:rPr lang="de-DE" altLang="de-DE" sz="1600" dirty="0">
                <a:latin typeface="Century Gothic" panose="020B0502020202020204" pitchFamily="34" charset="0"/>
                <a:cs typeface="Arial" charset="0"/>
              </a:rPr>
              <a:t> alleine zur Gewinnung hinreichender Sicherheit </a:t>
            </a:r>
            <a:r>
              <a:rPr lang="de-DE" altLang="de-DE" sz="1600" b="1" dirty="0">
                <a:latin typeface="Century Gothic" panose="020B0502020202020204" pitchFamily="34" charset="0"/>
                <a:cs typeface="Arial" charset="0"/>
              </a:rPr>
              <a:t>nicht ausreichen</a:t>
            </a:r>
            <a:r>
              <a:rPr lang="de-DE" altLang="de-DE" sz="1600" dirty="0">
                <a:latin typeface="Century Gothic" panose="020B0502020202020204" pitchFamily="34" charset="0"/>
                <a:cs typeface="Arial" charset="0"/>
              </a:rPr>
              <a:t> (insbes. Risiken aus Massentransaktionen). </a:t>
            </a:r>
          </a:p>
          <a:p>
            <a:pPr marL="449263" lvl="1" indent="-268288" defTabSz="419100" eaLnBrk="1" hangingPunct="1">
              <a:lnSpc>
                <a:spcPct val="100000"/>
              </a:lnSpc>
              <a:spcBef>
                <a:spcPts val="600"/>
              </a:spcBef>
              <a:spcAft>
                <a:spcPts val="600"/>
              </a:spcAft>
              <a:buFont typeface="+mj-lt"/>
              <a:buAutoNum type="alphaLcPeriod"/>
              <a:defRPr/>
            </a:pPr>
            <a:r>
              <a:rPr lang="de-DE" altLang="de-DE" sz="1600" dirty="0">
                <a:latin typeface="Century Gothic" panose="020B0502020202020204" pitchFamily="34" charset="0"/>
                <a:cs typeface="Arial" charset="0"/>
              </a:rPr>
              <a:t>Weitere Kontrollaktivitäten, die für die Abschlussprüfung relevant sind.  </a:t>
            </a:r>
          </a:p>
          <a:p>
            <a:pPr marL="447675" lvl="1" indent="-266700" defTabSz="419100" eaLnBrk="1" hangingPunct="1">
              <a:lnSpc>
                <a:spcPct val="100000"/>
              </a:lnSpc>
              <a:spcBef>
                <a:spcPts val="600"/>
              </a:spcBef>
              <a:spcAft>
                <a:spcPts val="600"/>
              </a:spcAft>
              <a:buFont typeface="Arial" panose="020B0604020202020204" pitchFamily="34" charset="0"/>
              <a:buNone/>
              <a:defRPr/>
            </a:pPr>
            <a:r>
              <a:rPr lang="de-DE" altLang="de-DE" sz="1600" b="1" dirty="0">
                <a:latin typeface="Century Gothic" panose="020B0502020202020204" pitchFamily="34" charset="0"/>
                <a:cs typeface="Arial" charset="0"/>
              </a:rPr>
              <a:t>Einflussfaktoren</a:t>
            </a:r>
          </a:p>
          <a:p>
            <a:pPr marL="449263" lvl="2" indent="-268288" defTabSz="419100" eaLnBrk="1" hangingPunct="1">
              <a:lnSpc>
                <a:spcPct val="100000"/>
              </a:lnSpc>
              <a:spcBef>
                <a:spcPts val="600"/>
              </a:spcBef>
              <a:spcAft>
                <a:spcPts val="600"/>
              </a:spcAft>
              <a:tabLst>
                <a:tab pos="447675" algn="l"/>
              </a:tabLst>
              <a:defRPr/>
            </a:pPr>
            <a:r>
              <a:rPr lang="de-DE" altLang="de-DE" sz="1600" dirty="0">
                <a:latin typeface="Century Gothic" panose="020B0502020202020204" pitchFamily="34" charset="0"/>
                <a:cs typeface="Arial" charset="0"/>
              </a:rPr>
              <a:t>Zugrunde liegendes </a:t>
            </a:r>
            <a:r>
              <a:rPr lang="de-DE" altLang="de-DE" sz="1600" b="1" dirty="0">
                <a:latin typeface="Century Gothic" panose="020B0502020202020204" pitchFamily="34" charset="0"/>
                <a:cs typeface="Arial" charset="0"/>
              </a:rPr>
              <a:t>Risiko für einen wesentlichen Fehler </a:t>
            </a:r>
            <a:r>
              <a:rPr lang="de-DE" altLang="de-DE" sz="1600" dirty="0">
                <a:latin typeface="Century Gothic" panose="020B0502020202020204" pitchFamily="34" charset="0"/>
                <a:cs typeface="Arial" charset="0"/>
              </a:rPr>
              <a:t>in der Rechnungslegung.</a:t>
            </a:r>
          </a:p>
          <a:p>
            <a:pPr marL="449263" lvl="2" indent="-268288" defTabSz="419100" eaLnBrk="1" hangingPunct="1">
              <a:lnSpc>
                <a:spcPct val="100000"/>
              </a:lnSpc>
              <a:spcBef>
                <a:spcPts val="600"/>
              </a:spcBef>
              <a:spcAft>
                <a:spcPts val="600"/>
              </a:spcAft>
              <a:tabLst>
                <a:tab pos="447675" algn="l"/>
              </a:tabLst>
              <a:defRPr/>
            </a:pPr>
            <a:r>
              <a:rPr lang="de-DE" altLang="de-DE" sz="1600" dirty="0">
                <a:latin typeface="Century Gothic" panose="020B0502020202020204" pitchFamily="34" charset="0"/>
                <a:cs typeface="Arial" charset="0"/>
              </a:rPr>
              <a:t>Einschätzung des Abschlussprüfers, ob zur Bestimmung des Umfangs der aussagebezogenen Prüfungshandlungen eine Beurteilung der Wirksamkeit der Kontrollaktivi­täten zweckmäßig ist.</a:t>
            </a:r>
          </a:p>
        </p:txBody>
      </p:sp>
      <p:sp>
        <p:nvSpPr>
          <p:cNvPr id="9" name="Textfeld 4">
            <a:extLst>
              <a:ext uri="{FF2B5EF4-FFF2-40B4-BE49-F238E27FC236}">
                <a16:creationId xmlns:a16="http://schemas.microsoft.com/office/drawing/2014/main" id="{E332263F-87DB-497E-B445-D6A8BBA5D537}"/>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Tree>
  </p:cSld>
  <p:clrMapOvr>
    <a:masterClrMapping/>
  </p:clrMapOvr>
  <p:transition spd="slow"/>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8770" name="Rectangle 2">
            <a:extLst>
              <a:ext uri="{FF2B5EF4-FFF2-40B4-BE49-F238E27FC236}">
                <a16:creationId xmlns:a16="http://schemas.microsoft.com/office/drawing/2014/main" id="{1E9403C5-371A-4885-8E8D-690B338B99B5}"/>
              </a:ext>
            </a:extLst>
          </p:cNvPr>
          <p:cNvSpPr txBox="1">
            <a:spLocks/>
          </p:cNvSpPr>
          <p:nvPr/>
        </p:nvSpPr>
        <p:spPr bwMode="auto">
          <a:xfrm>
            <a:off x="925513" y="942975"/>
            <a:ext cx="10931525" cy="498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dirty="0">
                <a:solidFill>
                  <a:srgbClr val="00B0F0"/>
                </a:solidFill>
                <a:latin typeface="Century Gothic" panose="020B0502020202020204" pitchFamily="34" charset="0"/>
              </a:rPr>
              <a:t>3.3.2 Funktionsprüfung (Test von Kontrollen)</a:t>
            </a:r>
          </a:p>
          <a:p>
            <a:pPr marL="180975" lvl="1" eaLnBrk="1" hangingPunct="1">
              <a:lnSpc>
                <a:spcPct val="100000"/>
              </a:lnSpc>
              <a:spcBef>
                <a:spcPts val="600"/>
              </a:spcBef>
              <a:spcAft>
                <a:spcPts val="600"/>
              </a:spcAft>
              <a:buFont typeface="Arial" panose="020B0604020202020204" pitchFamily="34" charset="0"/>
              <a:buNone/>
              <a:defRPr/>
            </a:pPr>
            <a:r>
              <a:rPr lang="de-DE" altLang="de-DE" sz="1600" dirty="0">
                <a:latin typeface="Century Gothic" panose="020B0502020202020204" pitchFamily="34" charset="0"/>
              </a:rPr>
              <a:t>Auf Basis der Ergebnisse der Aufbauprüfung wird festgelegt, </a:t>
            </a:r>
            <a:r>
              <a:rPr lang="de-DE" altLang="de-DE" sz="1600" b="1" dirty="0">
                <a:latin typeface="Century Gothic" panose="020B0502020202020204" pitchFamily="34" charset="0"/>
              </a:rPr>
              <a:t>welche Kontrollen zu testen sind</a:t>
            </a:r>
            <a:r>
              <a:rPr lang="de-DE" altLang="de-DE" sz="1600" dirty="0">
                <a:latin typeface="Century Gothic" panose="020B0502020202020204" pitchFamily="34" charset="0"/>
              </a:rPr>
              <a:t>. Das ist notwendig,</a:t>
            </a:r>
          </a:p>
          <a:p>
            <a:pPr marL="449263" lvl="1" indent="-268288" eaLnBrk="1" hangingPunct="1">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wenn ein Teil der erforderlichen Prüfungssicherheit aus der Annahme eines wirksamen internen Kontrollsystems resultiert oder</a:t>
            </a:r>
          </a:p>
          <a:p>
            <a:pPr marL="449263" lvl="1" indent="-268288" eaLnBrk="1" hangingPunct="1">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in den Fällen, in denen aussagebezogene Prüfungshandlungen alleine zur Gewinnung hinreichender Prüfungssicherheit auf Aussageebene nicht ausreichen (</a:t>
            </a:r>
            <a:r>
              <a:rPr lang="de-DE" altLang="de-DE" sz="1600" dirty="0">
                <a:latin typeface="Century Gothic" panose="020B0502020202020204" pitchFamily="34" charset="0"/>
                <a:sym typeface="Wingdings" panose="05000000000000000000" pitchFamily="2" charset="2"/>
              </a:rPr>
              <a:t></a:t>
            </a:r>
            <a:r>
              <a:rPr lang="de-DE" altLang="de-DE" sz="1600" dirty="0">
                <a:latin typeface="Century Gothic" panose="020B0502020202020204" pitchFamily="34" charset="0"/>
              </a:rPr>
              <a:t> Risiken aus Massentransaktionen).</a:t>
            </a:r>
            <a:endParaRPr lang="de-DE" altLang="de-DE" sz="1600" b="1" dirty="0">
              <a:latin typeface="Century Gothic" panose="020B0502020202020204" pitchFamily="34" charset="0"/>
            </a:endParaRPr>
          </a:p>
          <a:p>
            <a:pPr marL="180975" eaLnBrk="1" hangingPunct="1">
              <a:lnSpc>
                <a:spcPct val="100000"/>
              </a:lnSpc>
              <a:spcBef>
                <a:spcPts val="600"/>
              </a:spcBef>
              <a:spcAft>
                <a:spcPts val="600"/>
              </a:spcAft>
              <a:defRPr/>
            </a:pPr>
            <a:r>
              <a:rPr lang="de-DE" altLang="de-DE" sz="1600" b="1" dirty="0">
                <a:latin typeface="Century Gothic" panose="020B0502020202020204" pitchFamily="34" charset="0"/>
              </a:rPr>
              <a:t>Fazit:</a:t>
            </a:r>
          </a:p>
          <a:p>
            <a:pPr marL="180975" eaLnBrk="1" hangingPunct="1">
              <a:lnSpc>
                <a:spcPct val="100000"/>
              </a:lnSpc>
              <a:spcBef>
                <a:spcPts val="600"/>
              </a:spcBef>
              <a:spcAft>
                <a:spcPts val="600"/>
              </a:spcAft>
              <a:defRPr/>
            </a:pPr>
            <a:r>
              <a:rPr lang="de-DE" altLang="de-DE" sz="1600" dirty="0">
                <a:latin typeface="Century Gothic" panose="020B0502020202020204" pitchFamily="34" charset="0"/>
              </a:rPr>
              <a:t>Die Aufbauprüfung dient der Risikoanalyse und der Bestimmung der Kontrollen, deren Zuverlässigkeit durch Funktionstests validiert werden sollen. Es werden nicht alle Kontrollen eines Prozesses getestet! Die Häufigkeit, mit der eine Kontrolle durch den Mandant durchgeführt wird, beeinflusst die Anzahl der Kontroll-Tests, die vom Abschlussprüfer durchgeführt werden müssen.</a:t>
            </a:r>
          </a:p>
          <a:p>
            <a:pPr marL="180975" eaLnBrk="1" hangingPunct="1">
              <a:lnSpc>
                <a:spcPct val="100000"/>
              </a:lnSpc>
              <a:spcBef>
                <a:spcPts val="600"/>
              </a:spcBef>
              <a:spcAft>
                <a:spcPts val="600"/>
              </a:spcAft>
              <a:defRPr/>
            </a:pPr>
            <a:r>
              <a:rPr lang="de-DE" altLang="de-DE" sz="1600" b="1" dirty="0">
                <a:latin typeface="Century Gothic" panose="020B0502020202020204" pitchFamily="34" charset="0"/>
              </a:rPr>
              <a:t>Arten von Kontrollen:</a:t>
            </a:r>
          </a:p>
          <a:p>
            <a:pPr marL="466725" indent="-285750" eaLnBrk="1" hangingPunct="1">
              <a:lnSpc>
                <a:spcPct val="100000"/>
              </a:lnSpc>
              <a:spcBef>
                <a:spcPts val="600"/>
              </a:spcBef>
              <a:spcAft>
                <a:spcPts val="600"/>
              </a:spcAft>
              <a:buFontTx/>
              <a:buChar char="-"/>
              <a:defRPr/>
            </a:pPr>
            <a:r>
              <a:rPr lang="de-DE" altLang="de-DE" sz="1600" dirty="0">
                <a:latin typeface="Century Gothic" panose="020B0502020202020204" pitchFamily="34" charset="0"/>
              </a:rPr>
              <a:t>Manuelle Kontrollen</a:t>
            </a:r>
          </a:p>
          <a:p>
            <a:pPr marL="466725" indent="-285750" eaLnBrk="1" hangingPunct="1">
              <a:lnSpc>
                <a:spcPct val="100000"/>
              </a:lnSpc>
              <a:spcBef>
                <a:spcPts val="600"/>
              </a:spcBef>
              <a:spcAft>
                <a:spcPts val="600"/>
              </a:spcAft>
              <a:buFontTx/>
              <a:buChar char="-"/>
              <a:defRPr/>
            </a:pPr>
            <a:r>
              <a:rPr lang="de-DE" altLang="de-DE" sz="1600" dirty="0">
                <a:latin typeface="Century Gothic" panose="020B0502020202020204" pitchFamily="34" charset="0"/>
              </a:rPr>
              <a:t>IT-Kontrollen</a:t>
            </a:r>
          </a:p>
        </p:txBody>
      </p:sp>
      <p:sp>
        <p:nvSpPr>
          <p:cNvPr id="6" name="Textfeld 4">
            <a:extLst>
              <a:ext uri="{FF2B5EF4-FFF2-40B4-BE49-F238E27FC236}">
                <a16:creationId xmlns:a16="http://schemas.microsoft.com/office/drawing/2014/main" id="{92FA6CDF-22A5-4521-A3EC-F40F3F88C361}"/>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Tree>
  </p:cSld>
  <p:clrMapOvr>
    <a:masterClrMapping/>
  </p:clrMapOvr>
  <p:transition spd="slow"/>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3939" name="Textfeld 2">
            <a:extLst>
              <a:ext uri="{FF2B5EF4-FFF2-40B4-BE49-F238E27FC236}">
                <a16:creationId xmlns:a16="http://schemas.microsoft.com/office/drawing/2014/main" id="{189D0B4E-DDDE-4AB1-B463-42C3B97DB2E4}"/>
              </a:ext>
            </a:extLst>
          </p:cNvPr>
          <p:cNvSpPr txBox="1">
            <a:spLocks noChangeArrowheads="1"/>
          </p:cNvSpPr>
          <p:nvPr/>
        </p:nvSpPr>
        <p:spPr bwMode="auto">
          <a:xfrm>
            <a:off x="830263" y="904875"/>
            <a:ext cx="11026377" cy="552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defRPr/>
            </a:pPr>
            <a:r>
              <a:rPr lang="de-DE" altLang="de-DE" sz="1600" b="1" dirty="0">
                <a:solidFill>
                  <a:srgbClr val="00B0F0"/>
                </a:solidFill>
                <a:latin typeface="Century Gothic" panose="020B0502020202020204" pitchFamily="34" charset="0"/>
              </a:rPr>
              <a:t>3.3.3 Definition bedeutsame Risiken</a:t>
            </a:r>
          </a:p>
          <a:p>
            <a:pPr marL="180975" eaLnBrk="1" hangingPunct="1">
              <a:lnSpc>
                <a:spcPct val="100000"/>
              </a:lnSpc>
              <a:spcBef>
                <a:spcPts val="600"/>
              </a:spcBef>
              <a:spcAft>
                <a:spcPts val="600"/>
              </a:spcAft>
              <a:defRPr/>
            </a:pPr>
            <a:r>
              <a:rPr lang="de-DE" b="1" dirty="0">
                <a:solidFill>
                  <a:srgbClr val="FF0000"/>
                </a:solidFill>
                <a:latin typeface="Century Gothic" panose="020B0502020202020204" pitchFamily="34" charset="0"/>
              </a:rPr>
              <a:t>ISA [DE] 315 (</a:t>
            </a:r>
            <a:r>
              <a:rPr lang="de-DE" b="1" dirty="0" err="1">
                <a:solidFill>
                  <a:srgbClr val="FF0000"/>
                </a:solidFill>
                <a:latin typeface="Century Gothic" panose="020B0502020202020204" pitchFamily="34" charset="0"/>
              </a:rPr>
              <a:t>Revised</a:t>
            </a:r>
            <a:r>
              <a:rPr lang="de-DE" b="1" dirty="0">
                <a:solidFill>
                  <a:srgbClr val="FF0000"/>
                </a:solidFill>
                <a:latin typeface="Century Gothic" panose="020B0502020202020204" pitchFamily="34" charset="0"/>
              </a:rPr>
              <a:t> 2019)</a:t>
            </a:r>
            <a:r>
              <a:rPr lang="de-DE" altLang="de-DE" b="1" dirty="0">
                <a:solidFill>
                  <a:srgbClr val="FF0000"/>
                </a:solidFill>
                <a:latin typeface="Century Gothic" panose="020B0502020202020204" pitchFamily="34" charset="0"/>
              </a:rPr>
              <a:t>, Tz. 12 l.:</a:t>
            </a:r>
          </a:p>
          <a:p>
            <a:pPr marL="180975" eaLnBrk="1" hangingPunct="1">
              <a:lnSpc>
                <a:spcPct val="100000"/>
              </a:lnSpc>
              <a:spcBef>
                <a:spcPts val="0"/>
              </a:spcBef>
              <a:spcAft>
                <a:spcPts val="600"/>
              </a:spcAft>
              <a:defRPr/>
            </a:pPr>
            <a:r>
              <a:rPr lang="de-DE" altLang="de-DE" i="1" dirty="0">
                <a:latin typeface="Century Gothic" panose="020B0502020202020204" pitchFamily="34" charset="0"/>
              </a:rPr>
              <a:t>„</a:t>
            </a:r>
            <a:r>
              <a:rPr lang="de-DE" altLang="de-DE" b="1" i="1" dirty="0">
                <a:solidFill>
                  <a:srgbClr val="FF0000"/>
                </a:solidFill>
                <a:latin typeface="Century Gothic" panose="020B0502020202020204" pitchFamily="34" charset="0"/>
              </a:rPr>
              <a:t>Bedeutsames</a:t>
            </a:r>
            <a:r>
              <a:rPr lang="de-DE" altLang="de-DE" i="1" dirty="0">
                <a:latin typeface="Century Gothic" panose="020B0502020202020204" pitchFamily="34" charset="0"/>
              </a:rPr>
              <a:t> </a:t>
            </a:r>
            <a:r>
              <a:rPr lang="de-DE" altLang="de-DE" b="1" i="1" dirty="0">
                <a:solidFill>
                  <a:srgbClr val="FF0000"/>
                </a:solidFill>
                <a:latin typeface="Century Gothic" panose="020B0502020202020204" pitchFamily="34" charset="0"/>
              </a:rPr>
              <a:t>Risiko</a:t>
            </a:r>
            <a:r>
              <a:rPr lang="de-DE" altLang="de-DE" i="1" dirty="0">
                <a:latin typeface="Century Gothic" panose="020B0502020202020204" pitchFamily="34" charset="0"/>
              </a:rPr>
              <a:t> = ein identifiziertes Risiko wesentlicher falscher Darstellungen</a:t>
            </a:r>
          </a:p>
          <a:p>
            <a:pPr marL="357188" indent="-176213" eaLnBrk="1" hangingPunct="1">
              <a:lnSpc>
                <a:spcPct val="100000"/>
              </a:lnSpc>
              <a:spcBef>
                <a:spcPts val="0"/>
              </a:spcBef>
              <a:spcAft>
                <a:spcPts val="600"/>
              </a:spcAft>
              <a:buFont typeface="+mj-lt"/>
              <a:buAutoNum type="romanLcPeriod"/>
              <a:defRPr/>
            </a:pPr>
            <a:r>
              <a:rPr lang="de-DE" altLang="de-DE" i="1" dirty="0">
                <a:latin typeface="Century Gothic" panose="020B0502020202020204" pitchFamily="34" charset="0"/>
              </a:rPr>
              <a:t>für das – aufgrund des </a:t>
            </a:r>
            <a:r>
              <a:rPr lang="de-DE" altLang="de-DE" b="1" i="1" dirty="0">
                <a:latin typeface="Century Gothic" panose="020B0502020202020204" pitchFamily="34" charset="0"/>
              </a:rPr>
              <a:t>Ausmaßes</a:t>
            </a:r>
            <a:r>
              <a:rPr lang="de-DE" altLang="de-DE" i="1" dirty="0">
                <a:latin typeface="Century Gothic" panose="020B0502020202020204" pitchFamily="34" charset="0"/>
              </a:rPr>
              <a:t>, in dem sich die inhärenten Risikofaktoren auf die Kombination aus der </a:t>
            </a:r>
            <a:r>
              <a:rPr lang="de-DE" altLang="de-DE" b="1" i="1" dirty="0">
                <a:latin typeface="Century Gothic" panose="020B0502020202020204" pitchFamily="34" charset="0"/>
              </a:rPr>
              <a:t>Wahrscheinlichkeit</a:t>
            </a:r>
            <a:r>
              <a:rPr lang="de-DE" altLang="de-DE" i="1" dirty="0">
                <a:latin typeface="Century Gothic" panose="020B0502020202020204" pitchFamily="34" charset="0"/>
              </a:rPr>
              <a:t> des Eintritts einer falschen Darstellung und dem </a:t>
            </a:r>
            <a:r>
              <a:rPr lang="de-DE" altLang="de-DE" b="1" i="1" dirty="0">
                <a:latin typeface="Century Gothic" panose="020B0502020202020204" pitchFamily="34" charset="0"/>
              </a:rPr>
              <a:t>Ausmaß</a:t>
            </a:r>
            <a:r>
              <a:rPr lang="de-DE" altLang="de-DE" i="1" dirty="0">
                <a:latin typeface="Century Gothic" panose="020B0502020202020204" pitchFamily="34" charset="0"/>
              </a:rPr>
              <a:t> der potenziellen falschen Darstellung, sofern diese eintritt, auswirken – die Beurteilung des inhärenten Risikos </a:t>
            </a:r>
            <a:r>
              <a:rPr lang="de-DE" altLang="de-DE" b="1" i="1" dirty="0">
                <a:latin typeface="Century Gothic" panose="020B0502020202020204" pitchFamily="34" charset="0"/>
              </a:rPr>
              <a:t>nahe am oberen Ende des Spektrums inhärenter Risiken </a:t>
            </a:r>
            <a:r>
              <a:rPr lang="de-DE" altLang="de-DE" i="1" dirty="0">
                <a:latin typeface="Century Gothic" panose="020B0502020202020204" pitchFamily="34" charset="0"/>
              </a:rPr>
              <a:t>liegt; oder</a:t>
            </a:r>
          </a:p>
          <a:p>
            <a:pPr marL="357188" indent="-176213" eaLnBrk="1" hangingPunct="1">
              <a:lnSpc>
                <a:spcPct val="100000"/>
              </a:lnSpc>
              <a:spcBef>
                <a:spcPts val="0"/>
              </a:spcBef>
              <a:spcAft>
                <a:spcPts val="600"/>
              </a:spcAft>
              <a:buFont typeface="+mj-lt"/>
              <a:buAutoNum type="romanLcPeriod"/>
              <a:defRPr/>
            </a:pPr>
            <a:r>
              <a:rPr lang="de-DE" altLang="de-DE" i="1" dirty="0">
                <a:latin typeface="Century Gothic" panose="020B0502020202020204" pitchFamily="34" charset="0"/>
              </a:rPr>
              <a:t>das in Übereinstimmung mit den </a:t>
            </a:r>
            <a:r>
              <a:rPr lang="de-DE" altLang="de-DE" b="1" i="1" dirty="0">
                <a:latin typeface="Century Gothic" panose="020B0502020202020204" pitchFamily="34" charset="0"/>
              </a:rPr>
              <a:t>Anforderungen anderer ISA [DE] </a:t>
            </a:r>
            <a:r>
              <a:rPr lang="de-DE" altLang="de-DE" i="1" dirty="0">
                <a:latin typeface="Century Gothic" panose="020B0502020202020204" pitchFamily="34" charset="0"/>
              </a:rPr>
              <a:t>als bedeutsames Risiko zu behandeln ist.</a:t>
            </a:r>
          </a:p>
          <a:p>
            <a:pPr marL="180975" eaLnBrk="1" hangingPunct="1">
              <a:lnSpc>
                <a:spcPct val="100000"/>
              </a:lnSpc>
              <a:spcBef>
                <a:spcPts val="600"/>
              </a:spcBef>
              <a:spcAft>
                <a:spcPts val="600"/>
              </a:spcAft>
              <a:buFontTx/>
              <a:buNone/>
              <a:tabLst>
                <a:tab pos="1081088" algn="l"/>
              </a:tabLst>
              <a:defRPr/>
            </a:pPr>
            <a:r>
              <a:rPr lang="de-DE" altLang="de-DE" b="1" dirty="0">
                <a:latin typeface="Century Gothic" panose="020B0502020202020204" pitchFamily="34" charset="0"/>
              </a:rPr>
              <a:t>Frage: Gibt es bei der Forderungen aus Lieferungen und Leistungen ein bedeutsames Risiko?</a:t>
            </a:r>
          </a:p>
          <a:p>
            <a:pPr marL="180975" eaLnBrk="1" hangingPunct="1">
              <a:lnSpc>
                <a:spcPct val="100000"/>
              </a:lnSpc>
              <a:spcBef>
                <a:spcPts val="600"/>
              </a:spcBef>
              <a:spcAft>
                <a:spcPts val="600"/>
              </a:spcAft>
              <a:buFontTx/>
              <a:buNone/>
              <a:tabLst>
                <a:tab pos="1081088" algn="l"/>
              </a:tabLst>
              <a:defRPr/>
            </a:pPr>
            <a:r>
              <a:rPr lang="de-DE" altLang="de-DE" b="1" dirty="0">
                <a:latin typeface="Century Gothic" panose="020B0502020202020204" pitchFamily="34" charset="0"/>
              </a:rPr>
              <a:t>Antwort: </a:t>
            </a:r>
            <a:r>
              <a:rPr lang="de-DE" b="1" dirty="0">
                <a:solidFill>
                  <a:srgbClr val="FF0000"/>
                </a:solidFill>
                <a:latin typeface="Century Gothic" panose="020B0502020202020204" pitchFamily="34" charset="0"/>
              </a:rPr>
              <a:t>ISA [DE] 315 (</a:t>
            </a:r>
            <a:r>
              <a:rPr lang="de-DE" b="1" dirty="0" err="1">
                <a:solidFill>
                  <a:srgbClr val="FF0000"/>
                </a:solidFill>
                <a:latin typeface="Century Gothic" panose="020B0502020202020204" pitchFamily="34" charset="0"/>
              </a:rPr>
              <a:t>Revised</a:t>
            </a:r>
            <a:r>
              <a:rPr lang="de-DE" b="1" dirty="0">
                <a:solidFill>
                  <a:srgbClr val="FF0000"/>
                </a:solidFill>
                <a:latin typeface="Century Gothic" panose="020B0502020202020204" pitchFamily="34" charset="0"/>
              </a:rPr>
              <a:t> 2019)</a:t>
            </a:r>
            <a:r>
              <a:rPr lang="de-DE" altLang="de-DE" b="1" dirty="0">
                <a:solidFill>
                  <a:srgbClr val="FF0000"/>
                </a:solidFill>
                <a:latin typeface="Century Gothic" panose="020B0502020202020204" pitchFamily="34" charset="0"/>
              </a:rPr>
              <a:t> </a:t>
            </a:r>
            <a:r>
              <a:rPr lang="de-DE" altLang="de-DE" b="1" dirty="0">
                <a:latin typeface="Century Gothic" panose="020B0502020202020204" pitchFamily="34" charset="0"/>
                <a:sym typeface="Wingdings" panose="05000000000000000000" pitchFamily="2" charset="2"/>
              </a:rPr>
              <a:t> JA!</a:t>
            </a:r>
            <a:endParaRPr lang="de-DE" altLang="de-DE" b="1" dirty="0">
              <a:latin typeface="Century Gothic" panose="020B0502020202020204" pitchFamily="34" charset="0"/>
            </a:endParaRPr>
          </a:p>
          <a:p>
            <a:pPr marL="180975" eaLnBrk="1" hangingPunct="1">
              <a:lnSpc>
                <a:spcPct val="100000"/>
              </a:lnSpc>
              <a:spcBef>
                <a:spcPts val="1200"/>
              </a:spcBef>
              <a:spcAft>
                <a:spcPts val="600"/>
              </a:spcAft>
              <a:buFontTx/>
              <a:buNone/>
              <a:defRPr/>
            </a:pPr>
            <a:r>
              <a:rPr lang="de-DE" altLang="de-DE" i="1" dirty="0">
                <a:latin typeface="Century Gothic" panose="020B0502020202020204" pitchFamily="34" charset="0"/>
              </a:rPr>
              <a:t>„Der Abschlussprüfer muss immer damit rechnen, dass Risiken wesentlicher falscher Angaben in der </a:t>
            </a:r>
            <a:r>
              <a:rPr lang="de-DE" altLang="de-DE" b="1" i="1" dirty="0">
                <a:solidFill>
                  <a:srgbClr val="FF0000"/>
                </a:solidFill>
                <a:latin typeface="Century Gothic" panose="020B0502020202020204" pitchFamily="34" charset="0"/>
              </a:rPr>
              <a:t>Umsatzrealisierung</a:t>
            </a:r>
            <a:r>
              <a:rPr lang="de-DE" altLang="de-DE" i="1" dirty="0">
                <a:latin typeface="Century Gothic" panose="020B0502020202020204" pitchFamily="34" charset="0"/>
              </a:rPr>
              <a:t> liegen können. Diese Risiken sind als bedeutsame Risiken zu behandeln.“</a:t>
            </a:r>
          </a:p>
          <a:p>
            <a:pPr marL="180975" eaLnBrk="1" hangingPunct="1">
              <a:lnSpc>
                <a:spcPct val="100000"/>
              </a:lnSpc>
              <a:spcBef>
                <a:spcPts val="600"/>
              </a:spcBef>
              <a:spcAft>
                <a:spcPts val="600"/>
              </a:spcAft>
              <a:buFontTx/>
              <a:buNone/>
              <a:defRPr/>
            </a:pPr>
            <a:br>
              <a:rPr lang="de-DE" altLang="de-DE" b="1" dirty="0">
                <a:latin typeface="Century Gothic" panose="020B0502020202020204" pitchFamily="34" charset="0"/>
              </a:rPr>
            </a:br>
            <a:r>
              <a:rPr lang="de-DE" altLang="de-DE" b="1" dirty="0">
                <a:latin typeface="Century Gothic" panose="020B0502020202020204" pitchFamily="34" charset="0"/>
              </a:rPr>
              <a:t>Folge für die Prüfung:  </a:t>
            </a:r>
          </a:p>
          <a:p>
            <a:pPr marL="447675" indent="-266700" eaLnBrk="1" hangingPunct="1">
              <a:lnSpc>
                <a:spcPct val="100000"/>
              </a:lnSpc>
              <a:spcBef>
                <a:spcPts val="0"/>
              </a:spcBef>
              <a:spcAft>
                <a:spcPts val="600"/>
              </a:spcAft>
              <a:buClr>
                <a:schemeClr val="tx1"/>
              </a:buClr>
              <a:buFont typeface="Wingdings" panose="05000000000000000000" pitchFamily="2" charset="2"/>
              <a:buChar char="à"/>
              <a:defRPr/>
            </a:pPr>
            <a:r>
              <a:rPr lang="de-DE" altLang="de-DE" b="1" dirty="0">
                <a:solidFill>
                  <a:srgbClr val="FF0000"/>
                </a:solidFill>
                <a:latin typeface="Century Gothic" panose="020B0502020202020204" pitchFamily="34" charset="0"/>
              </a:rPr>
              <a:t>Umsatzerlöse/-realisierung sind immer ein wesentlicher Abschlussposten</a:t>
            </a:r>
          </a:p>
          <a:p>
            <a:pPr marL="442913" indent="-261938" eaLnBrk="1" hangingPunct="1">
              <a:lnSpc>
                <a:spcPct val="100000"/>
              </a:lnSpc>
              <a:spcBef>
                <a:spcPts val="0"/>
              </a:spcBef>
              <a:spcAft>
                <a:spcPts val="600"/>
              </a:spcAft>
              <a:buFont typeface="Wingdings" panose="05000000000000000000" pitchFamily="2" charset="2"/>
              <a:buChar char="à"/>
              <a:defRPr/>
            </a:pPr>
            <a:r>
              <a:rPr lang="de-DE" altLang="de-DE" dirty="0">
                <a:latin typeface="Century Gothic" panose="020B0502020202020204" pitchFamily="34" charset="0"/>
              </a:rPr>
              <a:t>Für den Verkaufsprozess /im Erlösbereich ist daher </a:t>
            </a:r>
            <a:r>
              <a:rPr lang="de-DE" altLang="de-DE" b="1" dirty="0">
                <a:latin typeface="Century Gothic" panose="020B0502020202020204" pitchFamily="34" charset="0"/>
              </a:rPr>
              <a:t>mindestens </a:t>
            </a:r>
            <a:r>
              <a:rPr lang="de-DE" altLang="de-DE" dirty="0">
                <a:latin typeface="Century Gothic" panose="020B0502020202020204" pitchFamily="34" charset="0"/>
              </a:rPr>
              <a:t>eine </a:t>
            </a:r>
            <a:r>
              <a:rPr lang="de-DE" altLang="de-DE" b="1" dirty="0">
                <a:latin typeface="Century Gothic" panose="020B0502020202020204" pitchFamily="34" charset="0"/>
              </a:rPr>
              <a:t>Aufbauprüfung</a:t>
            </a:r>
            <a:r>
              <a:rPr lang="de-DE" altLang="de-DE" dirty="0">
                <a:latin typeface="Century Gothic" panose="020B0502020202020204" pitchFamily="34" charset="0"/>
              </a:rPr>
              <a:t> hinsichtlich des Kontrollziels Umsatzrealisierung durchzuführen.</a:t>
            </a:r>
          </a:p>
          <a:p>
            <a:pPr marL="442913" indent="-261938" eaLnBrk="1" hangingPunct="1">
              <a:lnSpc>
                <a:spcPct val="100000"/>
              </a:lnSpc>
              <a:spcBef>
                <a:spcPts val="0"/>
              </a:spcBef>
              <a:spcAft>
                <a:spcPts val="600"/>
              </a:spcAft>
              <a:buFont typeface="Wingdings" panose="05000000000000000000" pitchFamily="2" charset="2"/>
              <a:buChar char="à"/>
              <a:defRPr/>
            </a:pPr>
            <a:r>
              <a:rPr lang="de-DE" altLang="de-DE" b="1" dirty="0">
                <a:latin typeface="Century Gothic" panose="020B0502020202020204" pitchFamily="34" charset="0"/>
              </a:rPr>
              <a:t>Funktionstests</a:t>
            </a:r>
            <a:r>
              <a:rPr lang="de-DE" altLang="de-DE" dirty="0">
                <a:latin typeface="Century Gothic" panose="020B0502020202020204" pitchFamily="34" charset="0"/>
              </a:rPr>
              <a:t> sind </a:t>
            </a:r>
            <a:r>
              <a:rPr lang="de-DE" altLang="de-DE" b="1" dirty="0">
                <a:latin typeface="Century Gothic" panose="020B0502020202020204" pitchFamily="34" charset="0"/>
              </a:rPr>
              <a:t>nur</a:t>
            </a:r>
            <a:r>
              <a:rPr lang="de-DE" altLang="de-DE" dirty="0">
                <a:latin typeface="Century Gothic" panose="020B0502020202020204" pitchFamily="34" charset="0"/>
              </a:rPr>
              <a:t> dann erforderlich, wenn der WP sein Prüfungsurteil </a:t>
            </a:r>
            <a:r>
              <a:rPr lang="de-DE" altLang="de-DE" b="1" dirty="0">
                <a:latin typeface="Century Gothic" panose="020B0502020202020204" pitchFamily="34" charset="0"/>
              </a:rPr>
              <a:t>auf ihre Wirksamkeit stützt (Kontrollbasierter Prüfungsansatz)</a:t>
            </a:r>
            <a:r>
              <a:rPr lang="de-DE" altLang="de-DE" dirty="0">
                <a:latin typeface="Century Gothic" panose="020B0502020202020204" pitchFamily="34" charset="0"/>
              </a:rPr>
              <a:t>.</a:t>
            </a:r>
            <a:endParaRPr lang="de-DE" altLang="de-DE" sz="1200" dirty="0">
              <a:latin typeface="Arial" panose="020B0604020202020204" pitchFamily="34" charset="0"/>
            </a:endParaRPr>
          </a:p>
        </p:txBody>
      </p:sp>
      <p:sp>
        <p:nvSpPr>
          <p:cNvPr id="215043" name="Rechteck 1">
            <a:extLst>
              <a:ext uri="{FF2B5EF4-FFF2-40B4-BE49-F238E27FC236}">
                <a16:creationId xmlns:a16="http://schemas.microsoft.com/office/drawing/2014/main" id="{5E3A6602-2542-4C72-A4D3-C2F020F67AD6}"/>
              </a:ext>
            </a:extLst>
          </p:cNvPr>
          <p:cNvSpPr>
            <a:spLocks noChangeArrowheads="1"/>
          </p:cNvSpPr>
          <p:nvPr/>
        </p:nvSpPr>
        <p:spPr bwMode="auto">
          <a:xfrm>
            <a:off x="1055440" y="3933057"/>
            <a:ext cx="10306297" cy="648072"/>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p>
        </p:txBody>
      </p:sp>
      <p:sp>
        <p:nvSpPr>
          <p:cNvPr id="7" name="Textfeld 4">
            <a:extLst>
              <a:ext uri="{FF2B5EF4-FFF2-40B4-BE49-F238E27FC236}">
                <a16:creationId xmlns:a16="http://schemas.microsoft.com/office/drawing/2014/main" id="{9A1104D3-E637-4BC5-9A3E-1DA12A550D97}"/>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Tree>
  </p:cSld>
  <p:clrMapOvr>
    <a:masterClrMapping/>
  </p:clrMapOvr>
  <p:transition spd="slow"/>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98BA812B-0DC8-4D76-BF79-419962024060}"/>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
        <p:nvSpPr>
          <p:cNvPr id="7" name="Rectangle 2">
            <a:extLst>
              <a:ext uri="{FF2B5EF4-FFF2-40B4-BE49-F238E27FC236}">
                <a16:creationId xmlns:a16="http://schemas.microsoft.com/office/drawing/2014/main" id="{1E1FC009-03A1-49CD-AE3D-466C317AAEAF}"/>
              </a:ext>
            </a:extLst>
          </p:cNvPr>
          <p:cNvSpPr txBox="1">
            <a:spLocks/>
          </p:cNvSpPr>
          <p:nvPr/>
        </p:nvSpPr>
        <p:spPr bwMode="auto">
          <a:xfrm>
            <a:off x="1009261" y="520699"/>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3.4	</a:t>
            </a:r>
            <a:r>
              <a:rPr lang="de-DE" sz="2800" b="1" dirty="0">
                <a:latin typeface="Century Gothic" panose="020B0502020202020204" pitchFamily="34" charset="0"/>
              </a:rPr>
              <a:t>Relevanter Teilprozess: Verkaufsprozess</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3.4.1</a:t>
            </a:r>
            <a:r>
              <a:rPr lang="de-DE" dirty="0">
                <a:latin typeface="Century Gothic" panose="020B0502020202020204" pitchFamily="34" charset="0"/>
              </a:rPr>
              <a:t>	Überblick</a:t>
            </a:r>
          </a:p>
          <a:p>
            <a:pPr marL="2724150" lvl="4" indent="-895350">
              <a:spcBef>
                <a:spcPts val="600"/>
              </a:spcBef>
              <a:spcAft>
                <a:spcPts val="600"/>
              </a:spcAft>
              <a:tabLst>
                <a:tab pos="444500" algn="l"/>
              </a:tabLst>
            </a:pPr>
            <a:r>
              <a:rPr lang="de-DE" b="1" dirty="0">
                <a:latin typeface="Century Gothic" panose="020B0502020202020204" pitchFamily="34" charset="0"/>
              </a:rPr>
              <a:t>3.4.2	</a:t>
            </a:r>
            <a:r>
              <a:rPr lang="de-DE" dirty="0">
                <a:latin typeface="Century Gothic" panose="020B0502020202020204" pitchFamily="34" charset="0"/>
              </a:rPr>
              <a:t>Teilprozesse Gewinnung Neukunde / Stammdatenpflege</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3.4.3	</a:t>
            </a:r>
            <a:r>
              <a:rPr lang="de-DE" dirty="0">
                <a:latin typeface="Century Gothic" panose="020B0502020202020204" pitchFamily="34" charset="0"/>
              </a:rPr>
              <a:t>Teilprozesse Auftragsannahme / Warenausgang</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3.4.4	</a:t>
            </a:r>
            <a:r>
              <a:rPr lang="de-DE" dirty="0">
                <a:latin typeface="Century Gothic" panose="020B0502020202020204" pitchFamily="34" charset="0"/>
              </a:rPr>
              <a:t>Teilprozesse Fakturierung / Zahlungseingang</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3.4.5	</a:t>
            </a:r>
            <a:r>
              <a:rPr lang="de-DE" dirty="0">
                <a:latin typeface="Century Gothic" panose="020B0502020202020204" pitchFamily="34" charset="0"/>
              </a:rPr>
              <a:t>Teilprozesse Mahnwesen / Retouren / Reklamationen</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3.4.6	</a:t>
            </a:r>
            <a:r>
              <a:rPr lang="de-DE" dirty="0">
                <a:latin typeface="Century Gothic" panose="020B0502020202020204" pitchFamily="34" charset="0"/>
              </a:rPr>
              <a:t>Teilprozesse Jahresabschlusserstellung</a:t>
            </a:r>
            <a:endParaRPr lang="de-DE" b="1" dirty="0">
              <a:latin typeface="Century Gothic" panose="020B0502020202020204" pitchFamily="34" charset="0"/>
            </a:endParaRPr>
          </a:p>
        </p:txBody>
      </p:sp>
    </p:spTree>
  </p:cSld>
  <p:clrMapOvr>
    <a:masterClrMapping/>
  </p:clrMapOvr>
  <p:transition spd="slow"/>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9138" name="Abgerundetes Rechteck 2">
            <a:extLst>
              <a:ext uri="{FF2B5EF4-FFF2-40B4-BE49-F238E27FC236}">
                <a16:creationId xmlns:a16="http://schemas.microsoft.com/office/drawing/2014/main" id="{A7EB8686-8F1C-4A7D-A0F5-BD60DED37F9B}"/>
              </a:ext>
            </a:extLst>
          </p:cNvPr>
          <p:cNvSpPr>
            <a:spLocks noChangeArrowheads="1"/>
          </p:cNvSpPr>
          <p:nvPr/>
        </p:nvSpPr>
        <p:spPr bwMode="auto">
          <a:xfrm>
            <a:off x="2495550" y="3765575"/>
            <a:ext cx="2592388" cy="471487"/>
          </a:xfrm>
          <a:prstGeom prst="roundRect">
            <a:avLst>
              <a:gd name="adj" fmla="val 16667"/>
            </a:avLst>
          </a:prstGeom>
          <a:solidFill>
            <a:srgbClr val="00B0F0"/>
          </a:solidFill>
          <a:ln w="9525" algn="ctr">
            <a:solidFill>
              <a:srgbClr val="00B0F0"/>
            </a:solidFill>
            <a:round/>
            <a:headEnd/>
            <a:tailEnd/>
          </a:ln>
        </p:spPr>
        <p:txBody>
          <a:bodyPr lIns="90000" tIns="46800" rIns="90000" bIns="4680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sz="1600" b="1">
                <a:solidFill>
                  <a:schemeClr val="bg1"/>
                </a:solidFill>
                <a:latin typeface="Century Gothic" panose="020B0502020202020204" pitchFamily="34" charset="0"/>
              </a:rPr>
              <a:t>Auftragsannahme</a:t>
            </a:r>
          </a:p>
        </p:txBody>
      </p:sp>
      <p:sp>
        <p:nvSpPr>
          <p:cNvPr id="219139" name="Abgerundetes Rechteck 9">
            <a:extLst>
              <a:ext uri="{FF2B5EF4-FFF2-40B4-BE49-F238E27FC236}">
                <a16:creationId xmlns:a16="http://schemas.microsoft.com/office/drawing/2014/main" id="{FF22C3A4-9BB7-4C16-95C3-B247044E7E70}"/>
              </a:ext>
            </a:extLst>
          </p:cNvPr>
          <p:cNvSpPr>
            <a:spLocks noChangeArrowheads="1"/>
          </p:cNvSpPr>
          <p:nvPr/>
        </p:nvSpPr>
        <p:spPr bwMode="auto">
          <a:xfrm>
            <a:off x="7319963" y="3765575"/>
            <a:ext cx="3744589" cy="471487"/>
          </a:xfrm>
          <a:prstGeom prst="roundRect">
            <a:avLst>
              <a:gd name="adj" fmla="val 16667"/>
            </a:avLst>
          </a:prstGeom>
          <a:solidFill>
            <a:srgbClr val="00B0F0"/>
          </a:solidFill>
          <a:ln w="9525" algn="ctr">
            <a:solidFill>
              <a:srgbClr val="00B0F0"/>
            </a:solidFill>
            <a:round/>
            <a:headEnd/>
            <a:tailEnd/>
          </a:ln>
        </p:spPr>
        <p:txBody>
          <a:bodyPr lIns="90000" tIns="46800" rIns="90000" bIns="4680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sz="1600" b="1">
                <a:solidFill>
                  <a:schemeClr val="bg1"/>
                </a:solidFill>
                <a:latin typeface="Century Gothic" panose="020B0502020202020204" pitchFamily="34" charset="0"/>
              </a:rPr>
              <a:t>Retouren / Reklamationen</a:t>
            </a:r>
          </a:p>
        </p:txBody>
      </p:sp>
      <p:sp>
        <p:nvSpPr>
          <p:cNvPr id="219140" name="Abgerundetes Rechteck 10">
            <a:extLst>
              <a:ext uri="{FF2B5EF4-FFF2-40B4-BE49-F238E27FC236}">
                <a16:creationId xmlns:a16="http://schemas.microsoft.com/office/drawing/2014/main" id="{59E7C854-86AD-422D-A34B-09CD20A24AED}"/>
              </a:ext>
            </a:extLst>
          </p:cNvPr>
          <p:cNvSpPr>
            <a:spLocks noChangeArrowheads="1"/>
          </p:cNvSpPr>
          <p:nvPr/>
        </p:nvSpPr>
        <p:spPr bwMode="auto">
          <a:xfrm>
            <a:off x="7319963" y="4635525"/>
            <a:ext cx="3744589" cy="1581150"/>
          </a:xfrm>
          <a:prstGeom prst="roundRect">
            <a:avLst>
              <a:gd name="adj" fmla="val 16667"/>
            </a:avLst>
          </a:prstGeom>
          <a:solidFill>
            <a:srgbClr val="00B0F0"/>
          </a:solidFill>
          <a:ln w="9525" algn="ctr">
            <a:solidFill>
              <a:srgbClr val="00B0F0"/>
            </a:solidFill>
            <a:round/>
            <a:headEnd/>
            <a:tailEnd/>
          </a:ln>
        </p:spPr>
        <p:txBody>
          <a:bodyPr lIns="90000" tIns="46800" rIns="90000" bIns="4680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pPr>
            <a:r>
              <a:rPr lang="de-DE" altLang="de-DE" sz="1600" b="1">
                <a:solidFill>
                  <a:schemeClr val="bg1"/>
                </a:solidFill>
                <a:latin typeface="Century Gothic" panose="020B0502020202020204" pitchFamily="34" charset="0"/>
              </a:rPr>
              <a:t>Jahresabschusserstellung</a:t>
            </a:r>
            <a:r>
              <a:rPr lang="de-DE" altLang="de-DE" sz="1600" b="1" dirty="0">
                <a:solidFill>
                  <a:schemeClr val="bg1"/>
                </a:solidFill>
                <a:latin typeface="Century Gothic" panose="020B0502020202020204" pitchFamily="34" charset="0"/>
              </a:rPr>
              <a:t>: </a:t>
            </a:r>
          </a:p>
          <a:p>
            <a:pPr>
              <a:lnSpc>
                <a:spcPct val="100000"/>
              </a:lnSpc>
              <a:spcBef>
                <a:spcPct val="0"/>
              </a:spcBef>
              <a:buFontTx/>
              <a:buNone/>
            </a:pPr>
            <a:r>
              <a:rPr lang="de-DE" altLang="de-DE" sz="1600" b="1" dirty="0">
                <a:solidFill>
                  <a:schemeClr val="bg1"/>
                </a:solidFill>
                <a:latin typeface="Century Gothic" panose="020B0502020202020204" pitchFamily="34" charset="0"/>
              </a:rPr>
              <a:t>EWB / PWB</a:t>
            </a:r>
          </a:p>
          <a:p>
            <a:pPr>
              <a:lnSpc>
                <a:spcPct val="100000"/>
              </a:lnSpc>
              <a:spcBef>
                <a:spcPct val="0"/>
              </a:spcBef>
              <a:buFontTx/>
              <a:buNone/>
            </a:pPr>
            <a:r>
              <a:rPr lang="de-DE" altLang="de-DE" sz="1600" b="1" dirty="0">
                <a:solidFill>
                  <a:schemeClr val="bg1"/>
                </a:solidFill>
                <a:latin typeface="Century Gothic" panose="020B0502020202020204" pitchFamily="34" charset="0"/>
              </a:rPr>
              <a:t>Abstimmung Haupt-/ Nebenbuch</a:t>
            </a:r>
          </a:p>
          <a:p>
            <a:pPr>
              <a:lnSpc>
                <a:spcPct val="100000"/>
              </a:lnSpc>
              <a:spcBef>
                <a:spcPct val="0"/>
              </a:spcBef>
              <a:buFontTx/>
              <a:buNone/>
            </a:pPr>
            <a:r>
              <a:rPr lang="de-DE" altLang="de-DE" sz="1600" b="1" dirty="0">
                <a:solidFill>
                  <a:schemeClr val="bg1"/>
                </a:solidFill>
                <a:latin typeface="Century Gothic" panose="020B0502020202020204" pitchFamily="34" charset="0"/>
              </a:rPr>
              <a:t>Fremdwährung</a:t>
            </a:r>
          </a:p>
        </p:txBody>
      </p:sp>
      <p:sp>
        <p:nvSpPr>
          <p:cNvPr id="219141" name="Abgerundetes Rechteck 12">
            <a:extLst>
              <a:ext uri="{FF2B5EF4-FFF2-40B4-BE49-F238E27FC236}">
                <a16:creationId xmlns:a16="http://schemas.microsoft.com/office/drawing/2014/main" id="{2FEE16AD-7121-4FA2-9D0A-2E0B5B7AF080}"/>
              </a:ext>
            </a:extLst>
          </p:cNvPr>
          <p:cNvSpPr>
            <a:spLocks noChangeArrowheads="1"/>
          </p:cNvSpPr>
          <p:nvPr/>
        </p:nvSpPr>
        <p:spPr bwMode="auto">
          <a:xfrm>
            <a:off x="7319963" y="2894037"/>
            <a:ext cx="3744589" cy="463550"/>
          </a:xfrm>
          <a:prstGeom prst="roundRect">
            <a:avLst>
              <a:gd name="adj" fmla="val 16667"/>
            </a:avLst>
          </a:prstGeom>
          <a:solidFill>
            <a:srgbClr val="00B0F0"/>
          </a:solidFill>
          <a:ln w="9525" algn="ctr">
            <a:solidFill>
              <a:srgbClr val="00B0F0"/>
            </a:solidFill>
            <a:round/>
            <a:headEnd/>
            <a:tailEnd/>
          </a:ln>
        </p:spPr>
        <p:txBody>
          <a:bodyPr lIns="90000" tIns="46800" rIns="90000" bIns="4680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sz="1600" b="1">
                <a:solidFill>
                  <a:schemeClr val="bg1"/>
                </a:solidFill>
                <a:latin typeface="Century Gothic" panose="020B0502020202020204" pitchFamily="34" charset="0"/>
              </a:rPr>
              <a:t>Mahnwesen</a:t>
            </a:r>
          </a:p>
        </p:txBody>
      </p:sp>
      <p:sp>
        <p:nvSpPr>
          <p:cNvPr id="219142" name="Abgerundetes Rechteck 13">
            <a:extLst>
              <a:ext uri="{FF2B5EF4-FFF2-40B4-BE49-F238E27FC236}">
                <a16:creationId xmlns:a16="http://schemas.microsoft.com/office/drawing/2014/main" id="{DE1C9AB4-0620-4208-9241-E8DE2F72070A}"/>
              </a:ext>
            </a:extLst>
          </p:cNvPr>
          <p:cNvSpPr>
            <a:spLocks noChangeArrowheads="1"/>
          </p:cNvSpPr>
          <p:nvPr/>
        </p:nvSpPr>
        <p:spPr bwMode="auto">
          <a:xfrm>
            <a:off x="2495550" y="5511825"/>
            <a:ext cx="2592388" cy="471487"/>
          </a:xfrm>
          <a:prstGeom prst="roundRect">
            <a:avLst>
              <a:gd name="adj" fmla="val 16667"/>
            </a:avLst>
          </a:prstGeom>
          <a:solidFill>
            <a:srgbClr val="00B0F0"/>
          </a:solidFill>
          <a:ln w="9525" algn="ctr">
            <a:solidFill>
              <a:srgbClr val="00B0F0"/>
            </a:solidFill>
            <a:round/>
            <a:headEnd/>
            <a:tailEnd/>
          </a:ln>
        </p:spPr>
        <p:txBody>
          <a:bodyPr lIns="90000" tIns="46800" rIns="90000" bIns="4680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sz="1600" b="1">
                <a:solidFill>
                  <a:schemeClr val="bg1"/>
                </a:solidFill>
                <a:latin typeface="Century Gothic" panose="020B0502020202020204" pitchFamily="34" charset="0"/>
              </a:rPr>
              <a:t>Fakturierung</a:t>
            </a:r>
          </a:p>
        </p:txBody>
      </p:sp>
      <p:sp>
        <p:nvSpPr>
          <p:cNvPr id="219143" name="Abgerundetes Rechteck 14">
            <a:extLst>
              <a:ext uri="{FF2B5EF4-FFF2-40B4-BE49-F238E27FC236}">
                <a16:creationId xmlns:a16="http://schemas.microsoft.com/office/drawing/2014/main" id="{2F1DB62B-CD98-4A56-AA7B-F226D31DC5F5}"/>
              </a:ext>
            </a:extLst>
          </p:cNvPr>
          <p:cNvSpPr>
            <a:spLocks noChangeArrowheads="1"/>
          </p:cNvSpPr>
          <p:nvPr/>
        </p:nvSpPr>
        <p:spPr bwMode="auto">
          <a:xfrm>
            <a:off x="2495550" y="4638700"/>
            <a:ext cx="2592388" cy="471487"/>
          </a:xfrm>
          <a:prstGeom prst="roundRect">
            <a:avLst>
              <a:gd name="adj" fmla="val 16667"/>
            </a:avLst>
          </a:prstGeom>
          <a:solidFill>
            <a:srgbClr val="00B0F0"/>
          </a:solidFill>
          <a:ln w="9525" algn="ctr">
            <a:solidFill>
              <a:srgbClr val="00B0F0"/>
            </a:solidFill>
            <a:round/>
            <a:headEnd/>
            <a:tailEnd/>
          </a:ln>
        </p:spPr>
        <p:txBody>
          <a:bodyPr lIns="90000" tIns="46800" rIns="90000" bIns="4680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sz="1600" b="1">
                <a:solidFill>
                  <a:schemeClr val="bg1"/>
                </a:solidFill>
                <a:latin typeface="Century Gothic" panose="020B0502020202020204" pitchFamily="34" charset="0"/>
              </a:rPr>
              <a:t>Warenausgang</a:t>
            </a:r>
          </a:p>
        </p:txBody>
      </p:sp>
      <p:sp>
        <p:nvSpPr>
          <p:cNvPr id="219144" name="Abgerundetes Rechteck 15">
            <a:extLst>
              <a:ext uri="{FF2B5EF4-FFF2-40B4-BE49-F238E27FC236}">
                <a16:creationId xmlns:a16="http://schemas.microsoft.com/office/drawing/2014/main" id="{B1122586-4C0D-4AD4-814F-09AD1179845B}"/>
              </a:ext>
            </a:extLst>
          </p:cNvPr>
          <p:cNvSpPr>
            <a:spLocks noChangeArrowheads="1"/>
          </p:cNvSpPr>
          <p:nvPr/>
        </p:nvSpPr>
        <p:spPr bwMode="auto">
          <a:xfrm>
            <a:off x="2495550" y="2894037"/>
            <a:ext cx="2592388" cy="469900"/>
          </a:xfrm>
          <a:prstGeom prst="roundRect">
            <a:avLst>
              <a:gd name="adj" fmla="val 16667"/>
            </a:avLst>
          </a:prstGeom>
          <a:solidFill>
            <a:srgbClr val="00B0F0"/>
          </a:solidFill>
          <a:ln w="9525" algn="ctr">
            <a:solidFill>
              <a:srgbClr val="00B0F0"/>
            </a:solidFill>
            <a:round/>
            <a:headEnd/>
            <a:tailEnd/>
          </a:ln>
        </p:spPr>
        <p:txBody>
          <a:bodyPr lIns="90000" tIns="46800" rIns="90000" bIns="4680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sz="1600" b="1">
                <a:solidFill>
                  <a:schemeClr val="bg1"/>
                </a:solidFill>
                <a:latin typeface="Century Gothic" panose="020B0502020202020204" pitchFamily="34" charset="0"/>
              </a:rPr>
              <a:t>Anlage / Pflege Stammdaten</a:t>
            </a:r>
          </a:p>
        </p:txBody>
      </p:sp>
      <p:sp>
        <p:nvSpPr>
          <p:cNvPr id="219145" name="Abgerundetes Rechteck 16">
            <a:extLst>
              <a:ext uri="{FF2B5EF4-FFF2-40B4-BE49-F238E27FC236}">
                <a16:creationId xmlns:a16="http://schemas.microsoft.com/office/drawing/2014/main" id="{968730DF-2ECB-43A8-A216-B30849E66AC7}"/>
              </a:ext>
            </a:extLst>
          </p:cNvPr>
          <p:cNvSpPr>
            <a:spLocks noChangeArrowheads="1"/>
          </p:cNvSpPr>
          <p:nvPr/>
        </p:nvSpPr>
        <p:spPr bwMode="auto">
          <a:xfrm>
            <a:off x="7319963" y="2066950"/>
            <a:ext cx="3744589" cy="469900"/>
          </a:xfrm>
          <a:prstGeom prst="roundRect">
            <a:avLst>
              <a:gd name="adj" fmla="val 16667"/>
            </a:avLst>
          </a:prstGeom>
          <a:solidFill>
            <a:srgbClr val="00B0F0"/>
          </a:solidFill>
          <a:ln w="9525" algn="ctr">
            <a:solidFill>
              <a:srgbClr val="00B0F0"/>
            </a:solidFill>
            <a:round/>
            <a:headEnd/>
            <a:tailEnd/>
          </a:ln>
        </p:spPr>
        <p:txBody>
          <a:bodyPr lIns="90000" tIns="46800" rIns="90000" bIns="4680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sz="1600" b="1">
                <a:solidFill>
                  <a:schemeClr val="bg1"/>
                </a:solidFill>
                <a:latin typeface="Century Gothic" panose="020B0502020202020204" pitchFamily="34" charset="0"/>
              </a:rPr>
              <a:t>Zahlungseingang</a:t>
            </a:r>
          </a:p>
        </p:txBody>
      </p:sp>
      <p:sp>
        <p:nvSpPr>
          <p:cNvPr id="219146" name="Abgerundetes Rechteck 17">
            <a:extLst>
              <a:ext uri="{FF2B5EF4-FFF2-40B4-BE49-F238E27FC236}">
                <a16:creationId xmlns:a16="http://schemas.microsoft.com/office/drawing/2014/main" id="{1648C107-B00C-4FC6-A365-AE36A73A99B3}"/>
              </a:ext>
            </a:extLst>
          </p:cNvPr>
          <p:cNvSpPr>
            <a:spLocks noChangeArrowheads="1"/>
          </p:cNvSpPr>
          <p:nvPr/>
        </p:nvSpPr>
        <p:spPr bwMode="auto">
          <a:xfrm>
            <a:off x="2495550" y="2022500"/>
            <a:ext cx="2592388" cy="471487"/>
          </a:xfrm>
          <a:prstGeom prst="roundRect">
            <a:avLst>
              <a:gd name="adj" fmla="val 16667"/>
            </a:avLst>
          </a:prstGeom>
          <a:solidFill>
            <a:srgbClr val="00B0F0"/>
          </a:solidFill>
          <a:ln w="9525" algn="ctr">
            <a:solidFill>
              <a:srgbClr val="00B0F0"/>
            </a:solidFill>
            <a:round/>
            <a:headEnd/>
            <a:tailEnd/>
          </a:ln>
        </p:spPr>
        <p:txBody>
          <a:bodyPr lIns="90000" tIns="46800" rIns="90000" bIns="4680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sz="1600" b="1" dirty="0">
                <a:solidFill>
                  <a:schemeClr val="bg1"/>
                </a:solidFill>
                <a:latin typeface="Century Gothic" panose="020B0502020202020204" pitchFamily="34" charset="0"/>
              </a:rPr>
              <a:t>Gewinnung Neukunde</a:t>
            </a:r>
          </a:p>
        </p:txBody>
      </p:sp>
      <p:sp>
        <p:nvSpPr>
          <p:cNvPr id="219155" name="Rectangle 2">
            <a:extLst>
              <a:ext uri="{FF2B5EF4-FFF2-40B4-BE49-F238E27FC236}">
                <a16:creationId xmlns:a16="http://schemas.microsoft.com/office/drawing/2014/main" id="{956B5A45-3E8A-4A1F-A88D-8273B33E9999}"/>
              </a:ext>
            </a:extLst>
          </p:cNvPr>
          <p:cNvSpPr txBox="1">
            <a:spLocks/>
          </p:cNvSpPr>
          <p:nvPr/>
        </p:nvSpPr>
        <p:spPr bwMode="auto">
          <a:xfrm>
            <a:off x="925513" y="1414463"/>
            <a:ext cx="24479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dirty="0">
                <a:solidFill>
                  <a:srgbClr val="00B0F0"/>
                </a:solidFill>
                <a:latin typeface="Century Gothic" panose="020B0502020202020204" pitchFamily="34" charset="0"/>
              </a:rPr>
              <a:t>3.4.1 Überblick</a:t>
            </a:r>
          </a:p>
        </p:txBody>
      </p:sp>
      <p:sp>
        <p:nvSpPr>
          <p:cNvPr id="219156" name="Ellipse 2">
            <a:extLst>
              <a:ext uri="{FF2B5EF4-FFF2-40B4-BE49-F238E27FC236}">
                <a16:creationId xmlns:a16="http://schemas.microsoft.com/office/drawing/2014/main" id="{D26528A6-F927-4463-8966-04C77E189B58}"/>
              </a:ext>
            </a:extLst>
          </p:cNvPr>
          <p:cNvSpPr>
            <a:spLocks noChangeArrowheads="1"/>
          </p:cNvSpPr>
          <p:nvPr/>
        </p:nvSpPr>
        <p:spPr bwMode="auto">
          <a:xfrm>
            <a:off x="1812925" y="2889275"/>
            <a:ext cx="503238" cy="474662"/>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A</a:t>
            </a:r>
            <a:endParaRPr lang="en-US" altLang="en-US" sz="1600" b="1">
              <a:latin typeface="Century Gothic" panose="020B0502020202020204" pitchFamily="34" charset="0"/>
            </a:endParaRPr>
          </a:p>
        </p:txBody>
      </p:sp>
      <p:sp>
        <p:nvSpPr>
          <p:cNvPr id="219157" name="Ellipse 28">
            <a:extLst>
              <a:ext uri="{FF2B5EF4-FFF2-40B4-BE49-F238E27FC236}">
                <a16:creationId xmlns:a16="http://schemas.microsoft.com/office/drawing/2014/main" id="{D35DF539-1B1C-46ED-8D66-0074432DE8B9}"/>
              </a:ext>
            </a:extLst>
          </p:cNvPr>
          <p:cNvSpPr>
            <a:spLocks noChangeArrowheads="1"/>
          </p:cNvSpPr>
          <p:nvPr/>
        </p:nvSpPr>
        <p:spPr bwMode="auto">
          <a:xfrm>
            <a:off x="1847850" y="3781450"/>
            <a:ext cx="503238" cy="474662"/>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B</a:t>
            </a:r>
            <a:endParaRPr lang="en-US" altLang="en-US" sz="1600" b="1">
              <a:latin typeface="Century Gothic" panose="020B0502020202020204" pitchFamily="34" charset="0"/>
            </a:endParaRPr>
          </a:p>
        </p:txBody>
      </p:sp>
      <p:sp>
        <p:nvSpPr>
          <p:cNvPr id="219158" name="Ellipse 29">
            <a:extLst>
              <a:ext uri="{FF2B5EF4-FFF2-40B4-BE49-F238E27FC236}">
                <a16:creationId xmlns:a16="http://schemas.microsoft.com/office/drawing/2014/main" id="{AE33BC17-6550-4AE0-A3A0-5854CFAAB963}"/>
              </a:ext>
            </a:extLst>
          </p:cNvPr>
          <p:cNvSpPr>
            <a:spLocks noChangeArrowheads="1"/>
          </p:cNvSpPr>
          <p:nvPr/>
        </p:nvSpPr>
        <p:spPr bwMode="auto">
          <a:xfrm>
            <a:off x="1847850" y="4635525"/>
            <a:ext cx="503238" cy="474662"/>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C</a:t>
            </a:r>
            <a:endParaRPr lang="en-US" altLang="en-US" sz="1600" b="1">
              <a:latin typeface="Century Gothic" panose="020B0502020202020204" pitchFamily="34" charset="0"/>
            </a:endParaRPr>
          </a:p>
        </p:txBody>
      </p:sp>
      <p:sp>
        <p:nvSpPr>
          <p:cNvPr id="219159" name="Ellipse 30">
            <a:extLst>
              <a:ext uri="{FF2B5EF4-FFF2-40B4-BE49-F238E27FC236}">
                <a16:creationId xmlns:a16="http://schemas.microsoft.com/office/drawing/2014/main" id="{369FBAD5-10F7-433A-9594-FE89993912F4}"/>
              </a:ext>
            </a:extLst>
          </p:cNvPr>
          <p:cNvSpPr>
            <a:spLocks noChangeArrowheads="1"/>
          </p:cNvSpPr>
          <p:nvPr/>
        </p:nvSpPr>
        <p:spPr bwMode="auto">
          <a:xfrm>
            <a:off x="1903413" y="5511825"/>
            <a:ext cx="503237" cy="474662"/>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D</a:t>
            </a:r>
            <a:endParaRPr lang="en-US" altLang="en-US" sz="1600" b="1">
              <a:latin typeface="Century Gothic" panose="020B0502020202020204" pitchFamily="34" charset="0"/>
            </a:endParaRPr>
          </a:p>
        </p:txBody>
      </p:sp>
      <p:sp>
        <p:nvSpPr>
          <p:cNvPr id="219160" name="Ellipse 31">
            <a:extLst>
              <a:ext uri="{FF2B5EF4-FFF2-40B4-BE49-F238E27FC236}">
                <a16:creationId xmlns:a16="http://schemas.microsoft.com/office/drawing/2014/main" id="{87EEAA78-39BB-447E-8C1E-6F3B19A81DE0}"/>
              </a:ext>
            </a:extLst>
          </p:cNvPr>
          <p:cNvSpPr>
            <a:spLocks noChangeArrowheads="1"/>
          </p:cNvSpPr>
          <p:nvPr/>
        </p:nvSpPr>
        <p:spPr bwMode="auto">
          <a:xfrm>
            <a:off x="6672263" y="2071712"/>
            <a:ext cx="503237" cy="474663"/>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E</a:t>
            </a:r>
            <a:endParaRPr lang="en-US" altLang="en-US" sz="1600" b="1">
              <a:latin typeface="Century Gothic" panose="020B0502020202020204" pitchFamily="34" charset="0"/>
            </a:endParaRPr>
          </a:p>
        </p:txBody>
      </p:sp>
      <p:sp>
        <p:nvSpPr>
          <p:cNvPr id="219161" name="Ellipse 32">
            <a:extLst>
              <a:ext uri="{FF2B5EF4-FFF2-40B4-BE49-F238E27FC236}">
                <a16:creationId xmlns:a16="http://schemas.microsoft.com/office/drawing/2014/main" id="{C249820F-1156-4C89-958C-222849959861}"/>
              </a:ext>
            </a:extLst>
          </p:cNvPr>
          <p:cNvSpPr>
            <a:spLocks noChangeArrowheads="1"/>
          </p:cNvSpPr>
          <p:nvPr/>
        </p:nvSpPr>
        <p:spPr bwMode="auto">
          <a:xfrm>
            <a:off x="6672263" y="2889275"/>
            <a:ext cx="503237" cy="473075"/>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F</a:t>
            </a:r>
            <a:endParaRPr lang="en-US" altLang="en-US" sz="1600" b="1">
              <a:latin typeface="Century Gothic" panose="020B0502020202020204" pitchFamily="34" charset="0"/>
            </a:endParaRPr>
          </a:p>
        </p:txBody>
      </p:sp>
      <p:sp>
        <p:nvSpPr>
          <p:cNvPr id="219162" name="Ellipse 33">
            <a:extLst>
              <a:ext uri="{FF2B5EF4-FFF2-40B4-BE49-F238E27FC236}">
                <a16:creationId xmlns:a16="http://schemas.microsoft.com/office/drawing/2014/main" id="{649AEE1A-C650-4F16-A3F6-EC1745DD024C}"/>
              </a:ext>
            </a:extLst>
          </p:cNvPr>
          <p:cNvSpPr>
            <a:spLocks noChangeArrowheads="1"/>
          </p:cNvSpPr>
          <p:nvPr/>
        </p:nvSpPr>
        <p:spPr bwMode="auto">
          <a:xfrm>
            <a:off x="6672263" y="3781450"/>
            <a:ext cx="504825" cy="474662"/>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G</a:t>
            </a:r>
            <a:endParaRPr lang="en-US" altLang="en-US" sz="1600" b="1">
              <a:latin typeface="Century Gothic" panose="020B0502020202020204" pitchFamily="34" charset="0"/>
            </a:endParaRPr>
          </a:p>
        </p:txBody>
      </p:sp>
      <p:sp>
        <p:nvSpPr>
          <p:cNvPr id="219163" name="Ellipse 34">
            <a:extLst>
              <a:ext uri="{FF2B5EF4-FFF2-40B4-BE49-F238E27FC236}">
                <a16:creationId xmlns:a16="http://schemas.microsoft.com/office/drawing/2014/main" id="{325F34F8-BD99-4E77-96C3-9F42832232B0}"/>
              </a:ext>
            </a:extLst>
          </p:cNvPr>
          <p:cNvSpPr>
            <a:spLocks noChangeArrowheads="1"/>
          </p:cNvSpPr>
          <p:nvPr/>
        </p:nvSpPr>
        <p:spPr bwMode="auto">
          <a:xfrm>
            <a:off x="6670675" y="4765700"/>
            <a:ext cx="504825" cy="473075"/>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H</a:t>
            </a:r>
            <a:endParaRPr lang="en-US" altLang="en-US" sz="1600" b="1">
              <a:latin typeface="Century Gothic" panose="020B0502020202020204" pitchFamily="34" charset="0"/>
            </a:endParaRPr>
          </a:p>
        </p:txBody>
      </p:sp>
      <p:sp>
        <p:nvSpPr>
          <p:cNvPr id="32" name="Text Box 6">
            <a:extLst>
              <a:ext uri="{FF2B5EF4-FFF2-40B4-BE49-F238E27FC236}">
                <a16:creationId xmlns:a16="http://schemas.microsoft.com/office/drawing/2014/main" id="{2DF878D6-96CC-4A58-9BEA-56E8E32E5648}"/>
              </a:ext>
            </a:extLst>
          </p:cNvPr>
          <p:cNvSpPr txBox="1">
            <a:spLocks noChangeArrowheads="1"/>
          </p:cNvSpPr>
          <p:nvPr/>
        </p:nvSpPr>
        <p:spPr bwMode="auto">
          <a:xfrm>
            <a:off x="695325" y="942975"/>
            <a:ext cx="91455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3.4 </a:t>
            </a:r>
            <a:r>
              <a:rPr lang="de-DE" altLang="de-DE" b="1" dirty="0">
                <a:solidFill>
                  <a:srgbClr val="00B0F0"/>
                </a:solidFill>
                <a:latin typeface="Century Gothic" panose="020B0502020202020204" pitchFamily="34" charset="0"/>
              </a:rPr>
              <a:t>Relevanter Teilprozess: Verkaufsprozess</a:t>
            </a:r>
            <a:endParaRPr lang="de-DE" altLang="de-DE" sz="1600" b="1" kern="0" dirty="0">
              <a:solidFill>
                <a:srgbClr val="00B0F0"/>
              </a:solidFill>
              <a:latin typeface="Century Gothic" pitchFamily="34" charset="0"/>
            </a:endParaRPr>
          </a:p>
        </p:txBody>
      </p:sp>
      <p:sp>
        <p:nvSpPr>
          <p:cNvPr id="33" name="Textfeld 4">
            <a:extLst>
              <a:ext uri="{FF2B5EF4-FFF2-40B4-BE49-F238E27FC236}">
                <a16:creationId xmlns:a16="http://schemas.microsoft.com/office/drawing/2014/main" id="{E4A26F4E-4699-44A9-A130-AC37B8F92D40}"/>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cxnSp>
        <p:nvCxnSpPr>
          <p:cNvPr id="3" name="Gerade Verbindung mit Pfeil 2">
            <a:extLst>
              <a:ext uri="{FF2B5EF4-FFF2-40B4-BE49-F238E27FC236}">
                <a16:creationId xmlns:a16="http://schemas.microsoft.com/office/drawing/2014/main" id="{E808FB85-4FF9-42AF-9C63-8EA0A9A78F2B}"/>
              </a:ext>
            </a:extLst>
          </p:cNvPr>
          <p:cNvCxnSpPr>
            <a:stCxn id="219146" idx="2"/>
            <a:endCxn id="219144" idx="0"/>
          </p:cNvCxnSpPr>
          <p:nvPr/>
        </p:nvCxnSpPr>
        <p:spPr>
          <a:xfrm>
            <a:off x="3791744" y="2493987"/>
            <a:ext cx="0" cy="400050"/>
          </a:xfrm>
          <a:prstGeom prst="straightConnector1">
            <a:avLst/>
          </a:prstGeom>
          <a:ln w="1905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5" name="Gerade Verbindung mit Pfeil 4">
            <a:extLst>
              <a:ext uri="{FF2B5EF4-FFF2-40B4-BE49-F238E27FC236}">
                <a16:creationId xmlns:a16="http://schemas.microsoft.com/office/drawing/2014/main" id="{E0B7434A-4B49-4BA3-93A1-E7FBB5C93846}"/>
              </a:ext>
            </a:extLst>
          </p:cNvPr>
          <p:cNvCxnSpPr>
            <a:stCxn id="219144" idx="2"/>
            <a:endCxn id="219138" idx="0"/>
          </p:cNvCxnSpPr>
          <p:nvPr/>
        </p:nvCxnSpPr>
        <p:spPr>
          <a:xfrm>
            <a:off x="3791744" y="3363937"/>
            <a:ext cx="0" cy="401638"/>
          </a:xfrm>
          <a:prstGeom prst="straightConnector1">
            <a:avLst/>
          </a:prstGeom>
          <a:ln w="1905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6FC3357F-5EE8-43FF-83EF-0C8B81A125F4}"/>
              </a:ext>
            </a:extLst>
          </p:cNvPr>
          <p:cNvCxnSpPr>
            <a:stCxn id="219138" idx="2"/>
            <a:endCxn id="219143" idx="0"/>
          </p:cNvCxnSpPr>
          <p:nvPr/>
        </p:nvCxnSpPr>
        <p:spPr>
          <a:xfrm>
            <a:off x="3791744" y="4237062"/>
            <a:ext cx="0" cy="401638"/>
          </a:xfrm>
          <a:prstGeom prst="straightConnector1">
            <a:avLst/>
          </a:prstGeom>
          <a:ln w="1905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9" name="Gerade Verbindung mit Pfeil 8">
            <a:extLst>
              <a:ext uri="{FF2B5EF4-FFF2-40B4-BE49-F238E27FC236}">
                <a16:creationId xmlns:a16="http://schemas.microsoft.com/office/drawing/2014/main" id="{047CE5E6-99D0-40C5-B20A-85EDE5BC8418}"/>
              </a:ext>
            </a:extLst>
          </p:cNvPr>
          <p:cNvCxnSpPr>
            <a:stCxn id="219143" idx="2"/>
            <a:endCxn id="219142" idx="0"/>
          </p:cNvCxnSpPr>
          <p:nvPr/>
        </p:nvCxnSpPr>
        <p:spPr>
          <a:xfrm>
            <a:off x="3791744" y="5110187"/>
            <a:ext cx="0" cy="401638"/>
          </a:xfrm>
          <a:prstGeom prst="straightConnector1">
            <a:avLst/>
          </a:prstGeom>
          <a:ln w="1905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11" name="Gerade Verbindung mit Pfeil 10">
            <a:extLst>
              <a:ext uri="{FF2B5EF4-FFF2-40B4-BE49-F238E27FC236}">
                <a16:creationId xmlns:a16="http://schemas.microsoft.com/office/drawing/2014/main" id="{F53F37A4-814B-4AF8-9D75-A5F30C519349}"/>
              </a:ext>
            </a:extLst>
          </p:cNvPr>
          <p:cNvCxnSpPr>
            <a:cxnSpLocks/>
            <a:stCxn id="219145" idx="2"/>
            <a:endCxn id="219141" idx="0"/>
          </p:cNvCxnSpPr>
          <p:nvPr/>
        </p:nvCxnSpPr>
        <p:spPr>
          <a:xfrm>
            <a:off x="9192258" y="2536850"/>
            <a:ext cx="0" cy="357187"/>
          </a:xfrm>
          <a:prstGeom prst="straightConnector1">
            <a:avLst/>
          </a:prstGeom>
          <a:ln w="1905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13" name="Gerade Verbindung mit Pfeil 12">
            <a:extLst>
              <a:ext uri="{FF2B5EF4-FFF2-40B4-BE49-F238E27FC236}">
                <a16:creationId xmlns:a16="http://schemas.microsoft.com/office/drawing/2014/main" id="{217239E5-94F7-4795-865F-EDFBBA193EC2}"/>
              </a:ext>
            </a:extLst>
          </p:cNvPr>
          <p:cNvCxnSpPr>
            <a:cxnSpLocks/>
            <a:stCxn id="219141" idx="2"/>
            <a:endCxn id="219139" idx="0"/>
          </p:cNvCxnSpPr>
          <p:nvPr/>
        </p:nvCxnSpPr>
        <p:spPr>
          <a:xfrm>
            <a:off x="9192258" y="3357587"/>
            <a:ext cx="0" cy="407988"/>
          </a:xfrm>
          <a:prstGeom prst="straightConnector1">
            <a:avLst/>
          </a:prstGeom>
          <a:ln w="1905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15" name="Gerade Verbindung mit Pfeil 14">
            <a:extLst>
              <a:ext uri="{FF2B5EF4-FFF2-40B4-BE49-F238E27FC236}">
                <a16:creationId xmlns:a16="http://schemas.microsoft.com/office/drawing/2014/main" id="{D19D2CF4-AFCA-498F-8FC1-09635C47F228}"/>
              </a:ext>
            </a:extLst>
          </p:cNvPr>
          <p:cNvCxnSpPr>
            <a:cxnSpLocks/>
            <a:stCxn id="219139" idx="2"/>
            <a:endCxn id="219140" idx="0"/>
          </p:cNvCxnSpPr>
          <p:nvPr/>
        </p:nvCxnSpPr>
        <p:spPr>
          <a:xfrm>
            <a:off x="9192258" y="4237062"/>
            <a:ext cx="0" cy="398463"/>
          </a:xfrm>
          <a:prstGeom prst="straightConnector1">
            <a:avLst/>
          </a:prstGeom>
          <a:ln w="1905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17" name="Verbinder: gewinkelt 16">
            <a:extLst>
              <a:ext uri="{FF2B5EF4-FFF2-40B4-BE49-F238E27FC236}">
                <a16:creationId xmlns:a16="http://schemas.microsoft.com/office/drawing/2014/main" id="{4AD1998C-4DD4-4CED-AAD7-CC732D3C1432}"/>
              </a:ext>
            </a:extLst>
          </p:cNvPr>
          <p:cNvCxnSpPr>
            <a:cxnSpLocks/>
            <a:stCxn id="219142" idx="3"/>
            <a:endCxn id="219145" idx="0"/>
          </p:cNvCxnSpPr>
          <p:nvPr/>
        </p:nvCxnSpPr>
        <p:spPr>
          <a:xfrm flipV="1">
            <a:off x="5087938" y="2066950"/>
            <a:ext cx="4104320" cy="3680619"/>
          </a:xfrm>
          <a:prstGeom prst="bentConnector4">
            <a:avLst>
              <a:gd name="adj1" fmla="val 27191"/>
              <a:gd name="adj2" fmla="val 106211"/>
            </a:avLst>
          </a:prstGeom>
          <a:ln w="1905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Tree>
  </p:cSld>
  <p:clrMapOvr>
    <a:masterClrMapping/>
  </p:clrMapOvr>
  <p:transition spd="slow"/>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Abgerundetes Rechteck 1">
            <a:extLst>
              <a:ext uri="{FF2B5EF4-FFF2-40B4-BE49-F238E27FC236}">
                <a16:creationId xmlns:a16="http://schemas.microsoft.com/office/drawing/2014/main" id="{F2507D70-AFB2-40E3-B466-EDB60713F5C2}"/>
              </a:ext>
            </a:extLst>
          </p:cNvPr>
          <p:cNvSpPr/>
          <p:nvPr/>
        </p:nvSpPr>
        <p:spPr bwMode="auto">
          <a:xfrm>
            <a:off x="4972050" y="1047750"/>
            <a:ext cx="6119813" cy="5064125"/>
          </a:xfrm>
          <a:prstGeom prst="round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nSpc>
                <a:spcPct val="120000"/>
              </a:lnSpc>
              <a:defRPr/>
            </a:pPr>
            <a:r>
              <a:rPr lang="de-DE" sz="1600" b="1" dirty="0">
                <a:latin typeface="Century Gothic" panose="020B0502020202020204" pitchFamily="34" charset="0"/>
                <a:ea typeface="Verdana" panose="020B0604030504040204" pitchFamily="34" charset="0"/>
                <a:cs typeface="Verdana" panose="020B0604030504040204" pitchFamily="34" charset="0"/>
              </a:rPr>
              <a:t>Bedeutsame Kontrollen:</a:t>
            </a:r>
          </a:p>
          <a:p>
            <a:pPr>
              <a:lnSpc>
                <a:spcPct val="120000"/>
              </a:lnSpc>
              <a:defRPr/>
            </a:pPr>
            <a:endParaRPr lang="de-DE" sz="500" b="1" dirty="0">
              <a:latin typeface="Century Gothic" panose="020B0502020202020204" pitchFamily="34" charset="0"/>
              <a:ea typeface="Verdana" panose="020B0604030504040204" pitchFamily="34" charset="0"/>
              <a:cs typeface="Verdana" panose="020B0604030504040204" pitchFamily="34" charset="0"/>
            </a:endParaRPr>
          </a:p>
          <a:p>
            <a:pPr marL="176213" indent="-176213">
              <a:lnSpc>
                <a:spcPct val="120000"/>
              </a:lnSpc>
              <a:buFont typeface="Arial" panose="020B0604020202020204" pitchFamily="34" charset="0"/>
              <a:buChar char="•"/>
              <a:defRPr/>
            </a:pPr>
            <a:r>
              <a:rPr lang="de-DE" sz="1400" b="1" dirty="0">
                <a:latin typeface="Century Gothic" panose="020B0502020202020204" pitchFamily="34" charset="0"/>
                <a:ea typeface="Verdana" panose="020B0604030504040204" pitchFamily="34" charset="0"/>
                <a:cs typeface="Verdana" panose="020B0604030504040204" pitchFamily="34" charset="0"/>
              </a:rPr>
              <a:t>Funktionstrennung</a:t>
            </a:r>
            <a:r>
              <a:rPr lang="de-DE" sz="1400" dirty="0">
                <a:latin typeface="Century Gothic" panose="020B0502020202020204" pitchFamily="34" charset="0"/>
                <a:ea typeface="Verdana" panose="020B0604030504040204" pitchFamily="34" charset="0"/>
                <a:cs typeface="Verdana" panose="020B0604030504040204" pitchFamily="34" charset="0"/>
              </a:rPr>
              <a:t> Stammdatenpflege / Vertrieb</a:t>
            </a:r>
          </a:p>
          <a:p>
            <a:pPr marL="176213" indent="-176213">
              <a:lnSpc>
                <a:spcPct val="120000"/>
              </a:lnSpc>
              <a:buFont typeface="Arial" panose="020B0604020202020204" pitchFamily="34" charset="0"/>
              <a:buChar char="•"/>
              <a:defRPr/>
            </a:pPr>
            <a:r>
              <a:rPr lang="de-DE" sz="1400" b="1" dirty="0">
                <a:latin typeface="Century Gothic" panose="020B0502020202020204" pitchFamily="34" charset="0"/>
                <a:ea typeface="Verdana" panose="020B0604030504040204" pitchFamily="34" charset="0"/>
                <a:cs typeface="Verdana" panose="020B0604030504040204" pitchFamily="34" charset="0"/>
              </a:rPr>
              <a:t>Genehmigungsverfahren</a:t>
            </a:r>
            <a:r>
              <a:rPr lang="de-DE" sz="1400" dirty="0">
                <a:latin typeface="Century Gothic" panose="020B0502020202020204" pitchFamily="34" charset="0"/>
                <a:ea typeface="Verdana" panose="020B0604030504040204" pitchFamily="34" charset="0"/>
                <a:cs typeface="Verdana" panose="020B0604030504040204" pitchFamily="34" charset="0"/>
              </a:rPr>
              <a:t> für die Anlage und Veränderung von Stammdaten</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Vornahme einer </a:t>
            </a:r>
            <a:r>
              <a:rPr lang="de-DE" sz="1400" b="1" dirty="0">
                <a:latin typeface="Century Gothic" panose="020B0502020202020204" pitchFamily="34" charset="0"/>
                <a:ea typeface="Verdana" panose="020B0604030504040204" pitchFamily="34" charset="0"/>
                <a:cs typeface="Verdana" panose="020B0604030504040204" pitchFamily="34" charset="0"/>
              </a:rPr>
              <a:t>Bonitätsprüfung</a:t>
            </a:r>
            <a:r>
              <a:rPr lang="de-DE" sz="1400" dirty="0">
                <a:latin typeface="Century Gothic" panose="020B0502020202020204" pitchFamily="34" charset="0"/>
                <a:ea typeface="Verdana" panose="020B0604030504040204" pitchFamily="34" charset="0"/>
                <a:cs typeface="Verdana" panose="020B0604030504040204" pitchFamily="34" charset="0"/>
              </a:rPr>
              <a:t> vor Anlage eines Neukunden</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Kontrolle des </a:t>
            </a:r>
            <a:r>
              <a:rPr lang="de-DE" sz="1400" b="1" dirty="0">
                <a:latin typeface="Century Gothic" panose="020B0502020202020204" pitchFamily="34" charset="0"/>
                <a:ea typeface="Verdana" panose="020B0604030504040204" pitchFamily="34" charset="0"/>
                <a:cs typeface="Verdana" panose="020B0604030504040204" pitchFamily="34" charset="0"/>
              </a:rPr>
              <a:t>richtigen Ausweises </a:t>
            </a:r>
            <a:r>
              <a:rPr lang="de-DE" sz="1400" dirty="0">
                <a:latin typeface="Century Gothic" panose="020B0502020202020204" pitchFamily="34" charset="0"/>
                <a:ea typeface="Verdana" panose="020B0604030504040204" pitchFamily="34" charset="0"/>
                <a:cs typeface="Verdana" panose="020B0604030504040204" pitchFamily="34" charset="0"/>
              </a:rPr>
              <a:t>bei Stammdatenpflege (verb. UN / </a:t>
            </a:r>
            <a:r>
              <a:rPr lang="de-DE" sz="1400" dirty="0" err="1">
                <a:latin typeface="Century Gothic" panose="020B0502020202020204" pitchFamily="34" charset="0"/>
                <a:ea typeface="Verdana" panose="020B0604030504040204" pitchFamily="34" charset="0"/>
                <a:cs typeface="Verdana" panose="020B0604030504040204" pitchFamily="34" charset="0"/>
              </a:rPr>
              <a:t>assoz</a:t>
            </a:r>
            <a:r>
              <a:rPr lang="de-DE" sz="1400" dirty="0">
                <a:latin typeface="Century Gothic" panose="020B0502020202020204" pitchFamily="34" charset="0"/>
                <a:ea typeface="Verdana" panose="020B0604030504040204" pitchFamily="34" charset="0"/>
                <a:cs typeface="Verdana" panose="020B0604030504040204" pitchFamily="34" charset="0"/>
              </a:rPr>
              <a:t>. UN / sonst. Forderungen</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Pflege von verwendeten </a:t>
            </a:r>
            <a:r>
              <a:rPr lang="de-DE" sz="1400" b="1" dirty="0">
                <a:latin typeface="Century Gothic" panose="020B0502020202020204" pitchFamily="34" charset="0"/>
                <a:ea typeface="Verdana" panose="020B0604030504040204" pitchFamily="34" charset="0"/>
                <a:cs typeface="Verdana" panose="020B0604030504040204" pitchFamily="34" charset="0"/>
              </a:rPr>
              <a:t>Preistabellen</a:t>
            </a:r>
            <a:r>
              <a:rPr lang="de-DE" sz="1400" dirty="0">
                <a:latin typeface="Century Gothic" panose="020B0502020202020204" pitchFamily="34" charset="0"/>
                <a:ea typeface="Verdana" panose="020B0604030504040204" pitchFamily="34" charset="0"/>
                <a:cs typeface="Verdana" panose="020B0604030504040204" pitchFamily="34" charset="0"/>
              </a:rPr>
              <a:t> (aktuelle Preise / Auswahl der richtigen Tabelle für Kunden)</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Freigabe von </a:t>
            </a:r>
            <a:r>
              <a:rPr lang="de-DE" sz="1400" b="1" dirty="0">
                <a:latin typeface="Century Gothic" panose="020B0502020202020204" pitchFamily="34" charset="0"/>
                <a:ea typeface="Verdana" panose="020B0604030504040204" pitchFamily="34" charset="0"/>
                <a:cs typeface="Verdana" panose="020B0604030504040204" pitchFamily="34" charset="0"/>
              </a:rPr>
              <a:t>Bonusvereinbarungen</a:t>
            </a:r>
            <a:r>
              <a:rPr lang="de-DE" sz="1400" dirty="0">
                <a:latin typeface="Century Gothic" panose="020B0502020202020204" pitchFamily="34" charset="0"/>
                <a:ea typeface="Verdana" panose="020B0604030504040204" pitchFamily="34" charset="0"/>
                <a:cs typeface="Verdana" panose="020B0604030504040204" pitchFamily="34" charset="0"/>
              </a:rPr>
              <a:t> und Aktualität der </a:t>
            </a:r>
            <a:r>
              <a:rPr lang="de-DE" sz="1400" dirty="0" err="1">
                <a:latin typeface="Century Gothic" panose="020B0502020202020204" pitchFamily="34" charset="0"/>
                <a:ea typeface="Verdana" panose="020B0604030504040204" pitchFamily="34" charset="0"/>
                <a:cs typeface="Verdana" panose="020B0604030504040204" pitchFamily="34" charset="0"/>
              </a:rPr>
              <a:t>entspr</a:t>
            </a:r>
            <a:r>
              <a:rPr lang="de-DE" sz="1400" dirty="0">
                <a:latin typeface="Century Gothic" panose="020B0502020202020204" pitchFamily="34" charset="0"/>
                <a:ea typeface="Verdana" panose="020B0604030504040204" pitchFamily="34" charset="0"/>
                <a:cs typeface="Verdana" panose="020B0604030504040204" pitchFamily="34" charset="0"/>
              </a:rPr>
              <a:t>. Stammdaten</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Regelmäßige Kontrolle der vorgenommenen Stammdaten-änderungen</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Turnusmäßig </a:t>
            </a:r>
            <a:r>
              <a:rPr lang="de-DE" sz="1400" b="1" dirty="0">
                <a:latin typeface="Century Gothic" panose="020B0502020202020204" pitchFamily="34" charset="0"/>
                <a:ea typeface="Verdana" panose="020B0604030504040204" pitchFamily="34" charset="0"/>
                <a:cs typeface="Verdana" panose="020B0604030504040204" pitchFamily="34" charset="0"/>
              </a:rPr>
              <a:t>Kontrolle aller </a:t>
            </a:r>
            <a:r>
              <a:rPr lang="de-DE" sz="1400" dirty="0">
                <a:latin typeface="Century Gothic" panose="020B0502020202020204" pitchFamily="34" charset="0"/>
                <a:ea typeface="Verdana" panose="020B0604030504040204" pitchFamily="34" charset="0"/>
                <a:cs typeface="Verdana" panose="020B0604030504040204" pitchFamily="34" charset="0"/>
              </a:rPr>
              <a:t>angelegten </a:t>
            </a:r>
            <a:r>
              <a:rPr lang="de-DE" sz="1400" b="1" dirty="0">
                <a:latin typeface="Century Gothic" panose="020B0502020202020204" pitchFamily="34" charset="0"/>
                <a:ea typeface="Verdana" panose="020B0604030504040204" pitchFamily="34" charset="0"/>
                <a:cs typeface="Verdana" panose="020B0604030504040204" pitchFamily="34" charset="0"/>
              </a:rPr>
              <a:t>Stammdaten</a:t>
            </a:r>
            <a:r>
              <a:rPr lang="de-DE" sz="1400" dirty="0">
                <a:latin typeface="Century Gothic" panose="020B0502020202020204" pitchFamily="34" charset="0"/>
                <a:ea typeface="Verdana" panose="020B0604030504040204" pitchFamily="34" charset="0"/>
                <a:cs typeface="Verdana" panose="020B0604030504040204" pitchFamily="34" charset="0"/>
              </a:rPr>
              <a:t>, insbes. CPU-Konten</a:t>
            </a:r>
          </a:p>
        </p:txBody>
      </p:sp>
      <p:sp>
        <p:nvSpPr>
          <p:cNvPr id="5" name="Abgerundetes Rechteck 4">
            <a:extLst>
              <a:ext uri="{FF2B5EF4-FFF2-40B4-BE49-F238E27FC236}">
                <a16:creationId xmlns:a16="http://schemas.microsoft.com/office/drawing/2014/main" id="{95AA57A1-F88E-4A9C-9775-C42F811AEDFE}"/>
              </a:ext>
            </a:extLst>
          </p:cNvPr>
          <p:cNvSpPr/>
          <p:nvPr/>
        </p:nvSpPr>
        <p:spPr bwMode="auto">
          <a:xfrm>
            <a:off x="1847850" y="1456208"/>
            <a:ext cx="3059113" cy="2255838"/>
          </a:xfrm>
          <a:prstGeom prst="roundRect">
            <a:avLst/>
          </a:prstGeom>
          <a:solidFill>
            <a:srgbClr val="CCECFF"/>
          </a:solidFill>
          <a:ln w="19050" cap="flat" cmpd="sng" algn="ctr">
            <a:noFill/>
            <a:prstDash val="solid"/>
            <a:round/>
            <a:headEnd type="none" w="med" len="med"/>
            <a:tailEnd type="none" w="med" len="med"/>
          </a:ln>
          <a:effectLst/>
          <a:extLst/>
        </p:spPr>
        <p:txBody>
          <a:bodyPr lIns="90000" tIns="46800" rIns="90000" bIns="46800" anchor="ctr"/>
          <a:lstStyle/>
          <a:p>
            <a:pPr>
              <a:lnSpc>
                <a:spcPct val="120000"/>
              </a:lnSpc>
              <a:defRPr/>
            </a:pPr>
            <a:r>
              <a:rPr lang="de-DE" sz="1600" b="1" dirty="0">
                <a:latin typeface="Century Gothic" panose="020B0502020202020204" pitchFamily="34" charset="0"/>
                <a:ea typeface="Verdana" panose="020B0604030504040204" pitchFamily="34" charset="0"/>
                <a:cs typeface="Verdana" panose="020B0604030504040204" pitchFamily="34" charset="0"/>
              </a:rPr>
              <a:t>Stammdaten anlegen:</a:t>
            </a:r>
          </a:p>
          <a:p>
            <a:pPr>
              <a:lnSpc>
                <a:spcPct val="120000"/>
              </a:lnSpc>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Zahlungskonditionen</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Bonitätsprüfung</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Bonusvereinbarungen</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Verb. UN /</a:t>
            </a:r>
            <a:r>
              <a:rPr lang="de-DE" sz="1400" dirty="0" err="1">
                <a:latin typeface="Century Gothic" panose="020B0502020202020204" pitchFamily="34" charset="0"/>
                <a:ea typeface="Verdana" panose="020B0604030504040204" pitchFamily="34" charset="0"/>
                <a:cs typeface="Verdana" panose="020B0604030504040204" pitchFamily="34" charset="0"/>
              </a:rPr>
              <a:t>assoz</a:t>
            </a:r>
            <a:r>
              <a:rPr lang="de-DE" sz="1400" dirty="0">
                <a:latin typeface="Century Gothic" panose="020B0502020202020204" pitchFamily="34" charset="0"/>
                <a:ea typeface="Verdana" panose="020B0604030504040204" pitchFamily="34" charset="0"/>
                <a:cs typeface="Verdana" panose="020B0604030504040204" pitchFamily="34" charset="0"/>
              </a:rPr>
              <a:t>. UN</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Preise </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AGB</a:t>
            </a:r>
          </a:p>
        </p:txBody>
      </p:sp>
      <p:sp>
        <p:nvSpPr>
          <p:cNvPr id="24" name="Abgerundetes Rechteck 23">
            <a:extLst>
              <a:ext uri="{FF2B5EF4-FFF2-40B4-BE49-F238E27FC236}">
                <a16:creationId xmlns:a16="http://schemas.microsoft.com/office/drawing/2014/main" id="{1E6E9AB4-FE00-475F-BE75-01E47E425BDE}"/>
              </a:ext>
            </a:extLst>
          </p:cNvPr>
          <p:cNvSpPr/>
          <p:nvPr/>
        </p:nvSpPr>
        <p:spPr bwMode="auto">
          <a:xfrm>
            <a:off x="1847850" y="3934296"/>
            <a:ext cx="3059113" cy="2159000"/>
          </a:xfrm>
          <a:prstGeom prst="roundRect">
            <a:avLst/>
          </a:prstGeom>
          <a:solidFill>
            <a:srgbClr val="CCECFF"/>
          </a:solidFill>
          <a:ln w="19050" cap="flat" cmpd="sng" algn="ctr">
            <a:noFill/>
            <a:prstDash val="solid"/>
            <a:round/>
            <a:headEnd type="none" w="med" len="med"/>
            <a:tailEnd type="none" w="med" len="med"/>
          </a:ln>
          <a:effectLst/>
          <a:extLst/>
        </p:spPr>
        <p:txBody>
          <a:bodyPr lIns="90000" tIns="46800" rIns="90000" bIns="46800" anchor="ctr"/>
          <a:lstStyle/>
          <a:p>
            <a:pPr>
              <a:lnSpc>
                <a:spcPct val="120000"/>
              </a:lnSpc>
              <a:defRPr/>
            </a:pPr>
            <a:r>
              <a:rPr lang="de-DE" sz="1600" b="1" dirty="0">
                <a:latin typeface="Century Gothic" panose="020B0502020202020204" pitchFamily="34" charset="0"/>
                <a:ea typeface="Verdana" panose="020B0604030504040204" pitchFamily="34" charset="0"/>
                <a:cs typeface="Verdana" panose="020B0604030504040204" pitchFamily="34" charset="0"/>
              </a:rPr>
              <a:t>Stammdaten ändern:</a:t>
            </a:r>
          </a:p>
          <a:p>
            <a:pPr>
              <a:lnSpc>
                <a:spcPct val="120000"/>
              </a:lnSpc>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176213" indent="-176213" eaLnBrk="1" hangingPunct="1">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Zahlungskonditionen</a:t>
            </a:r>
          </a:p>
          <a:p>
            <a:pPr marL="176213" indent="-176213" eaLnBrk="1" hangingPunct="1">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Bonitätsprüfung</a:t>
            </a:r>
          </a:p>
          <a:p>
            <a:pPr marL="176213" indent="-176213" eaLnBrk="1" hangingPunct="1">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Bonusvereinbarungen</a:t>
            </a:r>
          </a:p>
          <a:p>
            <a:pPr marL="176213" indent="-176213" eaLnBrk="1" hangingPunct="1">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Verb. UN /</a:t>
            </a:r>
            <a:r>
              <a:rPr lang="de-DE" sz="1400" dirty="0" err="1">
                <a:latin typeface="Century Gothic" panose="020B0502020202020204" pitchFamily="34" charset="0"/>
                <a:ea typeface="Verdana" panose="020B0604030504040204" pitchFamily="34" charset="0"/>
                <a:cs typeface="Verdana" panose="020B0604030504040204" pitchFamily="34" charset="0"/>
              </a:rPr>
              <a:t>assoz</a:t>
            </a:r>
            <a:r>
              <a:rPr lang="de-DE" sz="1400" dirty="0">
                <a:latin typeface="Century Gothic" panose="020B0502020202020204" pitchFamily="34" charset="0"/>
                <a:ea typeface="Verdana" panose="020B0604030504040204" pitchFamily="34" charset="0"/>
                <a:cs typeface="Verdana" panose="020B0604030504040204" pitchFamily="34" charset="0"/>
              </a:rPr>
              <a:t>. UN</a:t>
            </a:r>
          </a:p>
        </p:txBody>
      </p:sp>
      <p:sp>
        <p:nvSpPr>
          <p:cNvPr id="221189" name="Ellipse 10">
            <a:extLst>
              <a:ext uri="{FF2B5EF4-FFF2-40B4-BE49-F238E27FC236}">
                <a16:creationId xmlns:a16="http://schemas.microsoft.com/office/drawing/2014/main" id="{B6B96908-81D9-41D2-A39C-0B133A4906EA}"/>
              </a:ext>
            </a:extLst>
          </p:cNvPr>
          <p:cNvSpPr>
            <a:spLocks noChangeArrowheads="1"/>
          </p:cNvSpPr>
          <p:nvPr/>
        </p:nvSpPr>
        <p:spPr bwMode="auto">
          <a:xfrm>
            <a:off x="1131888" y="1491133"/>
            <a:ext cx="503237" cy="468313"/>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dirty="0">
                <a:latin typeface="Century Gothic" panose="020B0502020202020204" pitchFamily="34" charset="0"/>
              </a:rPr>
              <a:t>A</a:t>
            </a:r>
            <a:endParaRPr lang="en-US" altLang="en-US" sz="1600" b="1" dirty="0">
              <a:latin typeface="Century Gothic" panose="020B0502020202020204" pitchFamily="34" charset="0"/>
            </a:endParaRPr>
          </a:p>
        </p:txBody>
      </p:sp>
      <p:sp>
        <p:nvSpPr>
          <p:cNvPr id="221191" name="Rectangle 2">
            <a:extLst>
              <a:ext uri="{FF2B5EF4-FFF2-40B4-BE49-F238E27FC236}">
                <a16:creationId xmlns:a16="http://schemas.microsoft.com/office/drawing/2014/main" id="{36350EB1-973B-4D08-BD8C-8B9C2845A5CC}"/>
              </a:ext>
            </a:extLst>
          </p:cNvPr>
          <p:cNvSpPr txBox="1">
            <a:spLocks/>
          </p:cNvSpPr>
          <p:nvPr/>
        </p:nvSpPr>
        <p:spPr bwMode="auto">
          <a:xfrm>
            <a:off x="925513" y="944563"/>
            <a:ext cx="9491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dirty="0">
                <a:solidFill>
                  <a:srgbClr val="00B0F0"/>
                </a:solidFill>
                <a:latin typeface="Century Gothic" panose="020B0502020202020204" pitchFamily="34" charset="0"/>
              </a:rPr>
              <a:t>3.4.2 Teilprozesse Gewinnung Neukunde / Stammdatenpflege</a:t>
            </a:r>
          </a:p>
        </p:txBody>
      </p:sp>
      <p:sp>
        <p:nvSpPr>
          <p:cNvPr id="10" name="Textfeld 4">
            <a:extLst>
              <a:ext uri="{FF2B5EF4-FFF2-40B4-BE49-F238E27FC236}">
                <a16:creationId xmlns:a16="http://schemas.microsoft.com/office/drawing/2014/main" id="{1E57C66A-B2D7-4664-A336-C36A5FFAF329}"/>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Tree>
  </p:cSld>
  <p:clrMapOvr>
    <a:masterClrMapping/>
  </p:clrMapOvr>
  <p:transition spd="slow"/>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A5A1041-999D-4505-8749-3FBF81A986D2}"/>
              </a:ext>
            </a:extLst>
          </p:cNvPr>
          <p:cNvSpPr txBox="1"/>
          <p:nvPr/>
        </p:nvSpPr>
        <p:spPr>
          <a:xfrm>
            <a:off x="5249863" y="1341438"/>
            <a:ext cx="6626225" cy="2519362"/>
          </a:xfrm>
          <a:prstGeom prst="rect">
            <a:avLst/>
          </a:prstGeom>
          <a:noFill/>
        </p:spPr>
        <p:txBody>
          <a:bodyPr anchor="ctr"/>
          <a:lstStyle/>
          <a:p>
            <a:pPr eaLnBrk="1" hangingPunct="1">
              <a:defRPr/>
            </a:pPr>
            <a:r>
              <a:rPr lang="de-DE" sz="1600" b="1" dirty="0">
                <a:latin typeface="Century Gothic" panose="020B0502020202020204" pitchFamily="34" charset="0"/>
                <a:ea typeface="Verdana" panose="020B0604030504040204" pitchFamily="34" charset="0"/>
                <a:cs typeface="Verdana" panose="020B0604030504040204" pitchFamily="34" charset="0"/>
              </a:rPr>
              <a:t>Bedeutende Kontrollen:</a:t>
            </a:r>
          </a:p>
          <a:p>
            <a:pPr eaLnBrk="1" hangingPunct="1">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176213" indent="-176213" eaLnBrk="1" hangingPunct="1">
              <a:spcBef>
                <a:spcPts val="300"/>
              </a:spcBef>
              <a:spcAft>
                <a:spcPts val="300"/>
              </a:spcAft>
              <a:buFont typeface="Arial" panose="020B0604020202020204" pitchFamily="34" charset="0"/>
              <a:buChar char="•"/>
              <a:defRPr/>
            </a:pPr>
            <a:r>
              <a:rPr lang="de-DE" sz="1400" b="1" dirty="0">
                <a:latin typeface="Century Gothic" panose="020B0502020202020204" pitchFamily="34" charset="0"/>
                <a:ea typeface="Verdana" panose="020B0604030504040204" pitchFamily="34" charset="0"/>
                <a:cs typeface="Verdana" panose="020B0604030504040204" pitchFamily="34" charset="0"/>
              </a:rPr>
              <a:t>Genehmigung</a:t>
            </a:r>
            <a:r>
              <a:rPr lang="de-DE" sz="1400" dirty="0">
                <a:latin typeface="Century Gothic" panose="020B0502020202020204" pitchFamily="34" charset="0"/>
                <a:ea typeface="Verdana" panose="020B0604030504040204" pitchFamily="34" charset="0"/>
                <a:cs typeface="Verdana" panose="020B0604030504040204" pitchFamily="34" charset="0"/>
              </a:rPr>
              <a:t> von Angeboten vor Versand</a:t>
            </a:r>
          </a:p>
          <a:p>
            <a:pPr marL="176213" indent="-176213" eaLnBrk="1" hangingPunct="1">
              <a:spcBef>
                <a:spcPts val="300"/>
              </a:spcBef>
              <a:spcAft>
                <a:spcPts val="300"/>
              </a:spcAft>
              <a:buFont typeface="Arial" panose="020B0604020202020204" pitchFamily="34" charset="0"/>
              <a:buChar char="•"/>
              <a:defRPr/>
            </a:pPr>
            <a:r>
              <a:rPr lang="de-DE" sz="1400" b="1" dirty="0">
                <a:latin typeface="Century Gothic" panose="020B0502020202020204" pitchFamily="34" charset="0"/>
                <a:ea typeface="Verdana" panose="020B0604030504040204" pitchFamily="34" charset="0"/>
                <a:cs typeface="Verdana" panose="020B0604030504040204" pitchFamily="34" charset="0"/>
              </a:rPr>
              <a:t>Unterschriftenregelung</a:t>
            </a:r>
            <a:r>
              <a:rPr lang="de-DE" sz="1400" dirty="0">
                <a:latin typeface="Century Gothic" panose="020B0502020202020204" pitchFamily="34" charset="0"/>
                <a:ea typeface="Verdana" panose="020B0604030504040204" pitchFamily="34" charset="0"/>
                <a:cs typeface="Verdana" panose="020B0604030504040204" pitchFamily="34" charset="0"/>
              </a:rPr>
              <a:t> für Angebote</a:t>
            </a:r>
          </a:p>
          <a:p>
            <a:pPr marL="176213" indent="-176213" eaLnBrk="1" hangingPunct="1">
              <a:spcBef>
                <a:spcPts val="300"/>
              </a:spcBef>
              <a:spcAft>
                <a:spcPts val="300"/>
              </a:spcAft>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Genehmigung von</a:t>
            </a:r>
            <a:r>
              <a:rPr lang="de-DE" sz="1400" b="1" dirty="0">
                <a:latin typeface="Century Gothic" panose="020B0502020202020204" pitchFamily="34" charset="0"/>
                <a:ea typeface="Verdana" panose="020B0604030504040204" pitchFamily="34" charset="0"/>
                <a:cs typeface="Verdana" panose="020B0604030504040204" pitchFamily="34" charset="0"/>
              </a:rPr>
              <a:t> Preislisten </a:t>
            </a:r>
            <a:r>
              <a:rPr lang="de-DE" sz="1400" dirty="0">
                <a:latin typeface="Century Gothic" panose="020B0502020202020204" pitchFamily="34" charset="0"/>
                <a:ea typeface="Verdana" panose="020B0604030504040204" pitchFamily="34" charset="0"/>
                <a:cs typeface="Verdana" panose="020B0604030504040204" pitchFamily="34" charset="0"/>
              </a:rPr>
              <a:t>/ Verkaufspreiskalkulationen / Rahmenverträgen</a:t>
            </a:r>
          </a:p>
          <a:p>
            <a:pPr marL="176213" indent="-176213" eaLnBrk="1" hangingPunct="1">
              <a:spcBef>
                <a:spcPts val="300"/>
              </a:spcBef>
              <a:spcAft>
                <a:spcPts val="300"/>
              </a:spcAft>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Prüfung </a:t>
            </a:r>
            <a:r>
              <a:rPr lang="de-DE" sz="1400" b="1" dirty="0">
                <a:latin typeface="Century Gothic" panose="020B0502020202020204" pitchFamily="34" charset="0"/>
                <a:ea typeface="Verdana" panose="020B0604030504040204" pitchFamily="34" charset="0"/>
                <a:cs typeface="Verdana" panose="020B0604030504040204" pitchFamily="34" charset="0"/>
              </a:rPr>
              <a:t>Kreditlimit</a:t>
            </a:r>
            <a:r>
              <a:rPr lang="de-DE" sz="1400" dirty="0">
                <a:latin typeface="Century Gothic" panose="020B0502020202020204" pitchFamily="34" charset="0"/>
                <a:ea typeface="Verdana" panose="020B0604030504040204" pitchFamily="34" charset="0"/>
                <a:cs typeface="Verdana" panose="020B0604030504040204" pitchFamily="34" charset="0"/>
              </a:rPr>
              <a:t> vor Auftragsbestätigung</a:t>
            </a:r>
          </a:p>
          <a:p>
            <a:pPr marL="176213" indent="-176213" eaLnBrk="1" hangingPunct="1">
              <a:spcBef>
                <a:spcPts val="300"/>
              </a:spcBef>
              <a:spcAft>
                <a:spcPts val="300"/>
              </a:spcAft>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Ergebnis </a:t>
            </a:r>
            <a:r>
              <a:rPr lang="de-DE" sz="1400" b="1" dirty="0">
                <a:latin typeface="Century Gothic" panose="020B0502020202020204" pitchFamily="34" charset="0"/>
                <a:ea typeface="Verdana" panose="020B0604030504040204" pitchFamily="34" charset="0"/>
                <a:cs typeface="Verdana" panose="020B0604030504040204" pitchFamily="34" charset="0"/>
              </a:rPr>
              <a:t>Bonitätsprüfung </a:t>
            </a:r>
            <a:r>
              <a:rPr lang="de-DE" sz="1400" dirty="0">
                <a:latin typeface="Century Gothic" panose="020B0502020202020204" pitchFamily="34" charset="0"/>
                <a:ea typeface="Verdana" panose="020B0604030504040204" pitchFamily="34" charset="0"/>
                <a:cs typeface="Verdana" panose="020B0604030504040204" pitchFamily="34" charset="0"/>
              </a:rPr>
              <a:t>vor Auftragsbestätigung an Neukunden</a:t>
            </a:r>
          </a:p>
        </p:txBody>
      </p:sp>
      <p:sp>
        <p:nvSpPr>
          <p:cNvPr id="18" name="Abgerundetes Rechteck 17">
            <a:extLst>
              <a:ext uri="{FF2B5EF4-FFF2-40B4-BE49-F238E27FC236}">
                <a16:creationId xmlns:a16="http://schemas.microsoft.com/office/drawing/2014/main" id="{AEAFFCF8-D45D-4715-81EB-252C4718AF61}"/>
              </a:ext>
            </a:extLst>
          </p:cNvPr>
          <p:cNvSpPr/>
          <p:nvPr/>
        </p:nvSpPr>
        <p:spPr bwMode="auto">
          <a:xfrm>
            <a:off x="1846263" y="3789363"/>
            <a:ext cx="3060700" cy="2320925"/>
          </a:xfrm>
          <a:prstGeom prst="roundRect">
            <a:avLst/>
          </a:prstGeom>
          <a:solidFill>
            <a:srgbClr val="CCECFF"/>
          </a:solidFill>
          <a:ln w="19050" cap="flat" cmpd="sng" algn="ctr">
            <a:noFill/>
            <a:prstDash val="solid"/>
            <a:round/>
            <a:headEnd type="none" w="med" len="med"/>
            <a:tailEnd type="none" w="med" len="med"/>
          </a:ln>
          <a:effectLst/>
          <a:extLst/>
        </p:spPr>
        <p:txBody>
          <a:bodyPr lIns="90000" tIns="46800" rIns="90000" bIns="46800" anchor="ctr"/>
          <a:lstStyle/>
          <a:p>
            <a:pPr>
              <a:lnSpc>
                <a:spcPct val="120000"/>
              </a:lnSpc>
              <a:defRPr/>
            </a:pPr>
            <a:r>
              <a:rPr lang="de-DE" sz="1600" b="1" dirty="0">
                <a:latin typeface="Century Gothic" panose="020B0502020202020204" pitchFamily="34" charset="0"/>
                <a:ea typeface="Verdana" panose="020B0604030504040204" pitchFamily="34" charset="0"/>
                <a:cs typeface="Verdana" panose="020B0604030504040204" pitchFamily="34" charset="0"/>
              </a:rPr>
              <a:t>Warenausgang:</a:t>
            </a:r>
          </a:p>
          <a:p>
            <a:pPr>
              <a:lnSpc>
                <a:spcPct val="120000"/>
              </a:lnSpc>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173038" indent="-173038">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Lieferschein erstellen</a:t>
            </a:r>
          </a:p>
          <a:p>
            <a:pPr marL="173038" indent="-173038">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Ware kommissionieren</a:t>
            </a:r>
          </a:p>
          <a:p>
            <a:pPr marL="173038" indent="-173038">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Ware versenden</a:t>
            </a:r>
          </a:p>
          <a:p>
            <a:pPr marL="173038" indent="-173038">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Fakturierung anstoßen</a:t>
            </a:r>
            <a:endParaRPr lang="de-DE" sz="1600" dirty="0">
              <a:latin typeface="Century Gothic" panose="020B0502020202020204" pitchFamily="34" charset="0"/>
              <a:ea typeface="Verdana" panose="020B0604030504040204" pitchFamily="34" charset="0"/>
              <a:cs typeface="Verdana" panose="020B0604030504040204" pitchFamily="34" charset="0"/>
            </a:endParaRPr>
          </a:p>
        </p:txBody>
      </p:sp>
      <p:sp>
        <p:nvSpPr>
          <p:cNvPr id="19" name="Textfeld 18">
            <a:extLst>
              <a:ext uri="{FF2B5EF4-FFF2-40B4-BE49-F238E27FC236}">
                <a16:creationId xmlns:a16="http://schemas.microsoft.com/office/drawing/2014/main" id="{581B6E22-A099-4337-A1B4-D0AC75F50944}"/>
              </a:ext>
            </a:extLst>
          </p:cNvPr>
          <p:cNvSpPr txBox="1"/>
          <p:nvPr/>
        </p:nvSpPr>
        <p:spPr>
          <a:xfrm>
            <a:off x="5249863" y="3716338"/>
            <a:ext cx="6626225" cy="2160587"/>
          </a:xfrm>
          <a:prstGeom prst="rect">
            <a:avLst/>
          </a:prstGeom>
          <a:noFill/>
        </p:spPr>
        <p:txBody>
          <a:bodyPr anchor="ctr"/>
          <a:lstStyle/>
          <a:p>
            <a:pPr eaLnBrk="1" hangingPunct="1">
              <a:defRPr/>
            </a:pPr>
            <a:r>
              <a:rPr lang="de-DE" sz="1600" b="1" dirty="0">
                <a:latin typeface="Century Gothic" panose="020B0502020202020204" pitchFamily="34" charset="0"/>
                <a:ea typeface="Verdana" panose="020B0604030504040204" pitchFamily="34" charset="0"/>
                <a:cs typeface="Verdana" panose="020B0604030504040204" pitchFamily="34" charset="0"/>
              </a:rPr>
              <a:t>Bedeutende Kontrollen:</a:t>
            </a:r>
          </a:p>
          <a:p>
            <a:pPr eaLnBrk="1" hangingPunct="1">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176213" indent="-176213" eaLnBrk="1" hangingPunct="1">
              <a:spcBef>
                <a:spcPts val="300"/>
              </a:spcBef>
              <a:spcAft>
                <a:spcPts val="300"/>
              </a:spcAft>
              <a:buFont typeface="Arial" panose="020B0604020202020204" pitchFamily="34" charset="0"/>
              <a:buChar char="•"/>
              <a:defRPr/>
            </a:pPr>
            <a:r>
              <a:rPr lang="de-DE" sz="1400" b="1" dirty="0">
                <a:latin typeface="Century Gothic" panose="020B0502020202020204" pitchFamily="34" charset="0"/>
                <a:ea typeface="Verdana" panose="020B0604030504040204" pitchFamily="34" charset="0"/>
                <a:cs typeface="Verdana" panose="020B0604030504040204" pitchFamily="34" charset="0"/>
              </a:rPr>
              <a:t>Abstimmung</a:t>
            </a:r>
            <a:r>
              <a:rPr lang="de-DE" sz="1400" dirty="0">
                <a:latin typeface="Century Gothic" panose="020B0502020202020204" pitchFamily="34" charset="0"/>
                <a:ea typeface="Verdana" panose="020B0604030504040204" pitchFamily="34" charset="0"/>
                <a:cs typeface="Verdana" panose="020B0604030504040204" pitchFamily="34" charset="0"/>
              </a:rPr>
              <a:t> Lieferschein mit verpackter / bestellter Ware</a:t>
            </a:r>
          </a:p>
          <a:p>
            <a:pPr marL="176213" indent="-176213" eaLnBrk="1" hangingPunct="1">
              <a:spcBef>
                <a:spcPts val="300"/>
              </a:spcBef>
              <a:spcAft>
                <a:spcPts val="300"/>
              </a:spcAft>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Kontrolle, dass alle ausgelieferten Waren zur </a:t>
            </a:r>
            <a:r>
              <a:rPr lang="de-DE" sz="1400" b="1" dirty="0">
                <a:latin typeface="Century Gothic" panose="020B0502020202020204" pitchFamily="34" charset="0"/>
                <a:ea typeface="Verdana" panose="020B0604030504040204" pitchFamily="34" charset="0"/>
                <a:cs typeface="Verdana" panose="020B0604030504040204" pitchFamily="34" charset="0"/>
              </a:rPr>
              <a:t>Fakturierung</a:t>
            </a:r>
            <a:r>
              <a:rPr lang="de-DE" sz="1400" dirty="0">
                <a:latin typeface="Century Gothic" panose="020B0502020202020204" pitchFamily="34" charset="0"/>
                <a:ea typeface="Verdana" panose="020B0604030504040204" pitchFamily="34" charset="0"/>
                <a:cs typeface="Verdana" panose="020B0604030504040204" pitchFamily="34" charset="0"/>
              </a:rPr>
              <a:t> freigegeben werden</a:t>
            </a:r>
          </a:p>
        </p:txBody>
      </p:sp>
      <p:sp>
        <p:nvSpPr>
          <p:cNvPr id="223237" name="Ellipse 13">
            <a:extLst>
              <a:ext uri="{FF2B5EF4-FFF2-40B4-BE49-F238E27FC236}">
                <a16:creationId xmlns:a16="http://schemas.microsoft.com/office/drawing/2014/main" id="{0289542A-55FB-4985-A911-F38C93D24721}"/>
              </a:ext>
            </a:extLst>
          </p:cNvPr>
          <p:cNvSpPr>
            <a:spLocks noChangeArrowheads="1"/>
          </p:cNvSpPr>
          <p:nvPr/>
        </p:nvSpPr>
        <p:spPr bwMode="auto">
          <a:xfrm>
            <a:off x="1130300" y="3789363"/>
            <a:ext cx="504825" cy="474662"/>
          </a:xfrm>
          <a:prstGeom prst="ellipse">
            <a:avLst/>
          </a:prstGeom>
          <a:solidFill>
            <a:schemeClr val="bg1">
              <a:lumMod val="85000"/>
            </a:schemeClr>
          </a:solidFill>
          <a:ln w="19050">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C</a:t>
            </a:r>
            <a:endParaRPr lang="en-US" altLang="en-US" sz="1600" b="1">
              <a:latin typeface="Century Gothic" panose="020B0502020202020204" pitchFamily="34" charset="0"/>
            </a:endParaRPr>
          </a:p>
        </p:txBody>
      </p:sp>
      <p:sp>
        <p:nvSpPr>
          <p:cNvPr id="223239" name="Ellipse 10">
            <a:extLst>
              <a:ext uri="{FF2B5EF4-FFF2-40B4-BE49-F238E27FC236}">
                <a16:creationId xmlns:a16="http://schemas.microsoft.com/office/drawing/2014/main" id="{43068DD1-47ED-4919-B5B1-A278FB6E347C}"/>
              </a:ext>
            </a:extLst>
          </p:cNvPr>
          <p:cNvSpPr>
            <a:spLocks noChangeArrowheads="1"/>
          </p:cNvSpPr>
          <p:nvPr/>
        </p:nvSpPr>
        <p:spPr bwMode="auto">
          <a:xfrm>
            <a:off x="1131888" y="1352550"/>
            <a:ext cx="503237" cy="468313"/>
          </a:xfrm>
          <a:prstGeom prst="ellipse">
            <a:avLst/>
          </a:prstGeom>
          <a:solidFill>
            <a:schemeClr val="bg1">
              <a:lumMod val="85000"/>
            </a:schemeClr>
          </a:solidFill>
          <a:ln w="19050">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B</a:t>
            </a:r>
            <a:endParaRPr lang="en-US" altLang="en-US" sz="1600" b="1">
              <a:latin typeface="Century Gothic" panose="020B0502020202020204" pitchFamily="34" charset="0"/>
            </a:endParaRPr>
          </a:p>
        </p:txBody>
      </p:sp>
      <p:sp>
        <p:nvSpPr>
          <p:cNvPr id="14" name="Abgerundetes Rechteck 4">
            <a:extLst>
              <a:ext uri="{FF2B5EF4-FFF2-40B4-BE49-F238E27FC236}">
                <a16:creationId xmlns:a16="http://schemas.microsoft.com/office/drawing/2014/main" id="{4FA1C2C3-42F6-46E4-827F-6A67B3A0FD86}"/>
              </a:ext>
            </a:extLst>
          </p:cNvPr>
          <p:cNvSpPr/>
          <p:nvPr/>
        </p:nvSpPr>
        <p:spPr bwMode="auto">
          <a:xfrm>
            <a:off x="1847850" y="1317625"/>
            <a:ext cx="3059113" cy="2255838"/>
          </a:xfrm>
          <a:prstGeom prst="roundRect">
            <a:avLst/>
          </a:prstGeom>
          <a:solidFill>
            <a:srgbClr val="CCECFF"/>
          </a:solidFill>
          <a:ln w="19050" cap="flat" cmpd="sng" algn="ctr">
            <a:noFill/>
            <a:prstDash val="solid"/>
            <a:round/>
            <a:headEnd type="none" w="med" len="med"/>
            <a:tailEnd type="none" w="med" len="med"/>
          </a:ln>
          <a:effectLst/>
          <a:extLst/>
        </p:spPr>
        <p:txBody>
          <a:bodyPr lIns="90000" tIns="46800" rIns="90000" bIns="46800" anchor="ctr"/>
          <a:lstStyle/>
          <a:p>
            <a:pPr>
              <a:lnSpc>
                <a:spcPct val="120000"/>
              </a:lnSpc>
              <a:defRPr/>
            </a:pPr>
            <a:r>
              <a:rPr lang="de-DE" sz="1600" b="1" dirty="0">
                <a:latin typeface="Century Gothic" panose="020B0502020202020204" pitchFamily="34" charset="0"/>
                <a:ea typeface="Verdana" panose="020B0604030504040204" pitchFamily="34" charset="0"/>
                <a:cs typeface="Verdana" panose="020B0604030504040204" pitchFamily="34" charset="0"/>
              </a:rPr>
              <a:t>Auftragsannahme:</a:t>
            </a:r>
          </a:p>
          <a:p>
            <a:pPr>
              <a:lnSpc>
                <a:spcPct val="120000"/>
              </a:lnSpc>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Kundenanfrage bearbeiten</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Angebotspreis ermitteln</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Machbarkeit prüfen</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Angebot erstellen und verschicken</a:t>
            </a:r>
          </a:p>
        </p:txBody>
      </p:sp>
      <p:sp>
        <p:nvSpPr>
          <p:cNvPr id="223241" name="Rectangle 2">
            <a:extLst>
              <a:ext uri="{FF2B5EF4-FFF2-40B4-BE49-F238E27FC236}">
                <a16:creationId xmlns:a16="http://schemas.microsoft.com/office/drawing/2014/main" id="{129188C0-62F7-4FD7-B622-C775BBA42E71}"/>
              </a:ext>
            </a:extLst>
          </p:cNvPr>
          <p:cNvSpPr txBox="1">
            <a:spLocks/>
          </p:cNvSpPr>
          <p:nvPr/>
        </p:nvSpPr>
        <p:spPr bwMode="auto">
          <a:xfrm>
            <a:off x="925513" y="944563"/>
            <a:ext cx="9491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dirty="0">
                <a:solidFill>
                  <a:srgbClr val="00B0F0"/>
                </a:solidFill>
                <a:latin typeface="Century Gothic" panose="020B0502020202020204" pitchFamily="34" charset="0"/>
              </a:rPr>
              <a:t>3.4.3 Teilprozesse Auftragsannahme / Warenausgang</a:t>
            </a:r>
          </a:p>
        </p:txBody>
      </p:sp>
      <p:sp>
        <p:nvSpPr>
          <p:cNvPr id="12" name="Textfeld 4">
            <a:extLst>
              <a:ext uri="{FF2B5EF4-FFF2-40B4-BE49-F238E27FC236}">
                <a16:creationId xmlns:a16="http://schemas.microsoft.com/office/drawing/2014/main" id="{A1B2F1E4-6DE3-4F4B-B974-1E21153B22C3}"/>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Tree>
  </p:cSld>
  <p:clrMapOvr>
    <a:masterClrMapping/>
  </p:clrMapOvr>
  <p:transition spd="slow"/>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CAE3E701-EAE0-4662-98CF-1698FE887716}"/>
              </a:ext>
            </a:extLst>
          </p:cNvPr>
          <p:cNvSpPr txBox="1"/>
          <p:nvPr/>
        </p:nvSpPr>
        <p:spPr>
          <a:xfrm>
            <a:off x="5249863" y="1412875"/>
            <a:ext cx="6626225" cy="2592388"/>
          </a:xfrm>
          <a:prstGeom prst="rect">
            <a:avLst/>
          </a:prstGeom>
          <a:noFill/>
        </p:spPr>
        <p:txBody>
          <a:bodyPr anchor="ctr"/>
          <a:lstStyle/>
          <a:p>
            <a:pPr eaLnBrk="1" hangingPunct="1">
              <a:defRPr/>
            </a:pPr>
            <a:r>
              <a:rPr lang="de-DE" sz="1600" b="1" dirty="0">
                <a:latin typeface="Century Gothic" panose="020B0502020202020204" pitchFamily="34" charset="0"/>
                <a:ea typeface="Verdana" panose="020B0604030504040204" pitchFamily="34" charset="0"/>
                <a:cs typeface="Verdana" panose="020B0604030504040204" pitchFamily="34" charset="0"/>
              </a:rPr>
              <a:t>Bedeutende Kontrollen:</a:t>
            </a:r>
          </a:p>
          <a:p>
            <a:pPr eaLnBrk="1" hangingPunct="1">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176213" indent="-176213" eaLnBrk="1" hangingPunct="1">
              <a:spcBef>
                <a:spcPts val="300"/>
              </a:spcBef>
              <a:spcAft>
                <a:spcPts val="300"/>
              </a:spcAft>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Kontrolle, dass jeder Lieferschein </a:t>
            </a:r>
            <a:r>
              <a:rPr lang="de-DE" sz="1400" b="1" dirty="0">
                <a:latin typeface="Century Gothic" panose="020B0502020202020204" pitchFamily="34" charset="0"/>
                <a:ea typeface="Verdana" panose="020B0604030504040204" pitchFamily="34" charset="0"/>
                <a:cs typeface="Verdana" panose="020B0604030504040204" pitchFamily="34" charset="0"/>
              </a:rPr>
              <a:t>nur einmal fakturiert </a:t>
            </a:r>
            <a:r>
              <a:rPr lang="de-DE" sz="1400" dirty="0">
                <a:latin typeface="Century Gothic" panose="020B0502020202020204" pitchFamily="34" charset="0"/>
                <a:ea typeface="Verdana" panose="020B0604030504040204" pitchFamily="34" charset="0"/>
                <a:cs typeface="Verdana" panose="020B0604030504040204" pitchFamily="34" charset="0"/>
              </a:rPr>
              <a:t>wird</a:t>
            </a:r>
          </a:p>
          <a:p>
            <a:pPr marL="176213" indent="-176213" eaLnBrk="1" hangingPunct="1">
              <a:spcBef>
                <a:spcPts val="300"/>
              </a:spcBef>
              <a:spcAft>
                <a:spcPts val="300"/>
              </a:spcAft>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Kontrolle, dass </a:t>
            </a:r>
            <a:r>
              <a:rPr lang="de-DE" sz="1400" b="1" dirty="0">
                <a:latin typeface="Century Gothic" panose="020B0502020202020204" pitchFamily="34" charset="0"/>
                <a:ea typeface="Verdana" panose="020B0604030504040204" pitchFamily="34" charset="0"/>
                <a:cs typeface="Verdana" panose="020B0604030504040204" pitchFamily="34" charset="0"/>
              </a:rPr>
              <a:t>jeder Warenausgang fakturiert </a:t>
            </a:r>
            <a:r>
              <a:rPr lang="de-DE" sz="1400" dirty="0">
                <a:latin typeface="Century Gothic" panose="020B0502020202020204" pitchFamily="34" charset="0"/>
                <a:ea typeface="Verdana" panose="020B0604030504040204" pitchFamily="34" charset="0"/>
                <a:cs typeface="Verdana" panose="020B0604030504040204" pitchFamily="34" charset="0"/>
              </a:rPr>
              <a:t>wird</a:t>
            </a:r>
          </a:p>
          <a:p>
            <a:pPr marL="176213" indent="-176213" eaLnBrk="1" hangingPunct="1">
              <a:spcBef>
                <a:spcPts val="300"/>
              </a:spcBef>
              <a:spcAft>
                <a:spcPts val="300"/>
              </a:spcAft>
              <a:buFont typeface="Arial" panose="020B0604020202020204" pitchFamily="34" charset="0"/>
              <a:buChar char="•"/>
              <a:defRPr/>
            </a:pPr>
            <a:r>
              <a:rPr lang="de-DE" sz="1400" b="1" dirty="0">
                <a:latin typeface="Century Gothic" panose="020B0502020202020204" pitchFamily="34" charset="0"/>
                <a:ea typeface="Verdana" panose="020B0604030504040204" pitchFamily="34" charset="0"/>
                <a:cs typeface="Verdana" panose="020B0604030504040204" pitchFamily="34" charset="0"/>
              </a:rPr>
              <a:t>Fortlaufende, lückenlose </a:t>
            </a:r>
            <a:r>
              <a:rPr lang="de-DE" sz="1400" dirty="0">
                <a:latin typeface="Century Gothic" panose="020B0502020202020204" pitchFamily="34" charset="0"/>
                <a:ea typeface="Verdana" panose="020B0604030504040204" pitchFamily="34" charset="0"/>
                <a:cs typeface="Verdana" panose="020B0604030504040204" pitchFamily="34" charset="0"/>
              </a:rPr>
              <a:t>Belegnummer</a:t>
            </a:r>
          </a:p>
          <a:p>
            <a:pPr marL="176213" indent="-176213" eaLnBrk="1" hangingPunct="1">
              <a:spcBef>
                <a:spcPts val="300"/>
              </a:spcBef>
              <a:spcAft>
                <a:spcPts val="300"/>
              </a:spcAft>
              <a:buFont typeface="Arial" panose="020B0604020202020204" pitchFamily="34" charset="0"/>
              <a:buChar char="•"/>
              <a:defRPr/>
            </a:pPr>
            <a:r>
              <a:rPr lang="de-DE" sz="1400" b="1" dirty="0">
                <a:latin typeface="Century Gothic" panose="020B0502020202020204" pitchFamily="34" charset="0"/>
                <a:ea typeface="Verdana" panose="020B0604030504040204" pitchFamily="34" charset="0"/>
                <a:cs typeface="Verdana" panose="020B0604030504040204" pitchFamily="34" charset="0"/>
              </a:rPr>
              <a:t>Abstimmung</a:t>
            </a:r>
            <a:r>
              <a:rPr lang="de-DE" sz="1400" dirty="0">
                <a:latin typeface="Century Gothic" panose="020B0502020202020204" pitchFamily="34" charset="0"/>
                <a:ea typeface="Verdana" panose="020B0604030504040204" pitchFamily="34" charset="0"/>
                <a:cs typeface="Verdana" panose="020B0604030504040204" pitchFamily="34" charset="0"/>
              </a:rPr>
              <a:t> der </a:t>
            </a:r>
            <a:r>
              <a:rPr lang="de-DE" sz="1400" b="1" dirty="0">
                <a:latin typeface="Century Gothic" panose="020B0502020202020204" pitchFamily="34" charset="0"/>
                <a:ea typeface="Verdana" panose="020B0604030504040204" pitchFamily="34" charset="0"/>
                <a:cs typeface="Verdana" panose="020B0604030504040204" pitchFamily="34" charset="0"/>
              </a:rPr>
              <a:t>Rechnung</a:t>
            </a:r>
            <a:r>
              <a:rPr lang="de-DE" sz="1400" dirty="0">
                <a:latin typeface="Century Gothic" panose="020B0502020202020204" pitchFamily="34" charset="0"/>
                <a:ea typeface="Verdana" panose="020B0604030504040204" pitchFamily="34" charset="0"/>
                <a:cs typeface="Verdana" panose="020B0604030504040204" pitchFamily="34" charset="0"/>
              </a:rPr>
              <a:t> mit </a:t>
            </a:r>
            <a:r>
              <a:rPr lang="de-DE" sz="1400" b="1" dirty="0">
                <a:latin typeface="Century Gothic" panose="020B0502020202020204" pitchFamily="34" charset="0"/>
                <a:ea typeface="Verdana" panose="020B0604030504040204" pitchFamily="34" charset="0"/>
                <a:cs typeface="Verdana" panose="020B0604030504040204" pitchFamily="34" charset="0"/>
              </a:rPr>
              <a:t>Bestellung</a:t>
            </a:r>
            <a:r>
              <a:rPr lang="de-DE" sz="1400" dirty="0">
                <a:latin typeface="Century Gothic" panose="020B0502020202020204" pitchFamily="34" charset="0"/>
                <a:ea typeface="Verdana" panose="020B0604030504040204" pitchFamily="34" charset="0"/>
                <a:cs typeface="Verdana" panose="020B0604030504040204" pitchFamily="34" charset="0"/>
              </a:rPr>
              <a:t> (richtiger Preis, richtige Konditionen)</a:t>
            </a:r>
          </a:p>
          <a:p>
            <a:pPr marL="176213" indent="-176213" eaLnBrk="1" hangingPunct="1">
              <a:spcBef>
                <a:spcPts val="300"/>
              </a:spcBef>
              <a:spcAft>
                <a:spcPts val="300"/>
              </a:spcAft>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Berücksichtigung von </a:t>
            </a:r>
            <a:r>
              <a:rPr lang="de-DE" sz="1400" b="1" dirty="0">
                <a:latin typeface="Century Gothic" panose="020B0502020202020204" pitchFamily="34" charset="0"/>
                <a:ea typeface="Verdana" panose="020B0604030504040204" pitchFamily="34" charset="0"/>
                <a:cs typeface="Verdana" panose="020B0604030504040204" pitchFamily="34" charset="0"/>
              </a:rPr>
              <a:t>Anzahlungen</a:t>
            </a:r>
            <a:endParaRPr lang="de-DE" sz="1600" b="1" dirty="0">
              <a:latin typeface="Century Gothic" panose="020B0502020202020204" pitchFamily="34" charset="0"/>
              <a:ea typeface="Verdana" panose="020B0604030504040204" pitchFamily="34" charset="0"/>
              <a:cs typeface="Verdana" panose="020B0604030504040204" pitchFamily="34" charset="0"/>
            </a:endParaRPr>
          </a:p>
        </p:txBody>
      </p:sp>
      <p:sp>
        <p:nvSpPr>
          <p:cNvPr id="225284" name="Ellipse 10">
            <a:extLst>
              <a:ext uri="{FF2B5EF4-FFF2-40B4-BE49-F238E27FC236}">
                <a16:creationId xmlns:a16="http://schemas.microsoft.com/office/drawing/2014/main" id="{07924848-ADF0-43D5-A522-150DDE95100A}"/>
              </a:ext>
            </a:extLst>
          </p:cNvPr>
          <p:cNvSpPr>
            <a:spLocks noChangeArrowheads="1"/>
          </p:cNvSpPr>
          <p:nvPr/>
        </p:nvSpPr>
        <p:spPr bwMode="auto">
          <a:xfrm>
            <a:off x="1131888" y="1352550"/>
            <a:ext cx="503237" cy="468313"/>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dirty="0">
                <a:latin typeface="Century Gothic" panose="020B0502020202020204" pitchFamily="34" charset="0"/>
              </a:rPr>
              <a:t>D</a:t>
            </a:r>
            <a:endParaRPr lang="en-US" altLang="en-US" sz="1600" b="1" dirty="0">
              <a:latin typeface="Century Gothic" panose="020B0502020202020204" pitchFamily="34" charset="0"/>
            </a:endParaRPr>
          </a:p>
        </p:txBody>
      </p:sp>
      <p:sp>
        <p:nvSpPr>
          <p:cNvPr id="225285" name="Ellipse 13">
            <a:extLst>
              <a:ext uri="{FF2B5EF4-FFF2-40B4-BE49-F238E27FC236}">
                <a16:creationId xmlns:a16="http://schemas.microsoft.com/office/drawing/2014/main" id="{B02A956B-3EAD-4B74-BFE9-AA917894E737}"/>
              </a:ext>
            </a:extLst>
          </p:cNvPr>
          <p:cNvSpPr>
            <a:spLocks noChangeArrowheads="1"/>
          </p:cNvSpPr>
          <p:nvPr/>
        </p:nvSpPr>
        <p:spPr bwMode="auto">
          <a:xfrm>
            <a:off x="1130300" y="3789363"/>
            <a:ext cx="504825" cy="474662"/>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E</a:t>
            </a:r>
            <a:endParaRPr lang="en-US" altLang="en-US" sz="1600" b="1">
              <a:latin typeface="Century Gothic" panose="020B0502020202020204" pitchFamily="34" charset="0"/>
            </a:endParaRPr>
          </a:p>
        </p:txBody>
      </p:sp>
      <p:sp>
        <p:nvSpPr>
          <p:cNvPr id="17" name="Abgerundetes Rechteck 4">
            <a:extLst>
              <a:ext uri="{FF2B5EF4-FFF2-40B4-BE49-F238E27FC236}">
                <a16:creationId xmlns:a16="http://schemas.microsoft.com/office/drawing/2014/main" id="{2AB2E7E8-454C-4F2C-B7F6-A02A3D8B8A86}"/>
              </a:ext>
            </a:extLst>
          </p:cNvPr>
          <p:cNvSpPr/>
          <p:nvPr/>
        </p:nvSpPr>
        <p:spPr bwMode="auto">
          <a:xfrm>
            <a:off x="1847850" y="1317625"/>
            <a:ext cx="3059113" cy="2255838"/>
          </a:xfrm>
          <a:prstGeom prst="roundRect">
            <a:avLst/>
          </a:prstGeom>
          <a:solidFill>
            <a:srgbClr val="CCECFF"/>
          </a:solidFill>
          <a:ln w="19050" cap="flat" cmpd="sng" algn="ctr">
            <a:noFill/>
            <a:prstDash val="solid"/>
            <a:round/>
            <a:headEnd type="none" w="med" len="med"/>
            <a:tailEnd type="none" w="med" len="med"/>
          </a:ln>
          <a:effectLst/>
          <a:extLst/>
        </p:spPr>
        <p:txBody>
          <a:bodyPr lIns="90000" tIns="46800" rIns="90000" bIns="46800" anchor="ctr"/>
          <a:lstStyle/>
          <a:p>
            <a:pPr>
              <a:lnSpc>
                <a:spcPct val="120000"/>
              </a:lnSpc>
              <a:defRPr/>
            </a:pPr>
            <a:r>
              <a:rPr lang="de-DE" sz="1600" b="1" dirty="0">
                <a:latin typeface="Century Gothic" panose="020B0502020202020204" pitchFamily="34" charset="0"/>
                <a:ea typeface="Verdana" panose="020B0604030504040204" pitchFamily="34" charset="0"/>
                <a:cs typeface="Verdana" panose="020B0604030504040204" pitchFamily="34" charset="0"/>
              </a:rPr>
              <a:t>Fakturierung:</a:t>
            </a:r>
          </a:p>
          <a:p>
            <a:pPr>
              <a:lnSpc>
                <a:spcPct val="120000"/>
              </a:lnSpc>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173038" indent="-173038">
              <a:lnSpc>
                <a:spcPct val="120000"/>
              </a:lnSpc>
              <a:buFont typeface="Arial" panose="020B0604020202020204" pitchFamily="34" charset="0"/>
              <a:buChar char="•"/>
              <a:defRPr/>
            </a:pPr>
            <a:r>
              <a:rPr lang="de-DE" sz="1400" dirty="0" err="1">
                <a:latin typeface="Century Gothic" panose="020B0502020202020204" pitchFamily="34" charset="0"/>
                <a:ea typeface="Verdana" panose="020B0604030504040204" pitchFamily="34" charset="0"/>
                <a:cs typeface="Verdana" panose="020B0604030504040204" pitchFamily="34" charset="0"/>
              </a:rPr>
              <a:t>Fakturavorrat</a:t>
            </a:r>
            <a:r>
              <a:rPr lang="de-DE" sz="1400" dirty="0">
                <a:latin typeface="Century Gothic" panose="020B0502020202020204" pitchFamily="34" charset="0"/>
                <a:ea typeface="Verdana" panose="020B0604030504040204" pitchFamily="34" charset="0"/>
                <a:cs typeface="Verdana" panose="020B0604030504040204" pitchFamily="34" charset="0"/>
              </a:rPr>
              <a:t> bearbeiten</a:t>
            </a:r>
          </a:p>
          <a:p>
            <a:pPr marL="173038" indent="-173038">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Rechnung erstellen / verschicken</a:t>
            </a:r>
          </a:p>
          <a:p>
            <a:pPr marL="173038" indent="-173038">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Forderung / Umsatz buchen</a:t>
            </a:r>
            <a:endParaRPr lang="de-DE" sz="1600" dirty="0">
              <a:latin typeface="Century Gothic" panose="020B0502020202020204" pitchFamily="34" charset="0"/>
              <a:ea typeface="Verdana" panose="020B0604030504040204" pitchFamily="34" charset="0"/>
              <a:cs typeface="Verdana" panose="020B0604030504040204" pitchFamily="34" charset="0"/>
            </a:endParaRPr>
          </a:p>
        </p:txBody>
      </p:sp>
      <p:sp>
        <p:nvSpPr>
          <p:cNvPr id="20" name="Abgerundetes Rechteck 17">
            <a:extLst>
              <a:ext uri="{FF2B5EF4-FFF2-40B4-BE49-F238E27FC236}">
                <a16:creationId xmlns:a16="http://schemas.microsoft.com/office/drawing/2014/main" id="{0F22CB1D-8140-4AB5-BB7A-8DE7E647429E}"/>
              </a:ext>
            </a:extLst>
          </p:cNvPr>
          <p:cNvSpPr/>
          <p:nvPr/>
        </p:nvSpPr>
        <p:spPr bwMode="auto">
          <a:xfrm>
            <a:off x="1846263" y="3789363"/>
            <a:ext cx="3060700" cy="2320925"/>
          </a:xfrm>
          <a:prstGeom prst="roundRect">
            <a:avLst/>
          </a:prstGeom>
          <a:solidFill>
            <a:srgbClr val="CCECFF"/>
          </a:solidFill>
          <a:ln w="19050" cap="flat" cmpd="sng" algn="ctr">
            <a:noFill/>
            <a:prstDash val="solid"/>
            <a:round/>
            <a:headEnd type="none" w="med" len="med"/>
            <a:tailEnd type="none" w="med" len="med"/>
          </a:ln>
          <a:effectLst/>
          <a:extLst/>
        </p:spPr>
        <p:txBody>
          <a:bodyPr lIns="90000" tIns="46800" rIns="90000" bIns="46800" anchor="ctr"/>
          <a:lstStyle/>
          <a:p>
            <a:pPr>
              <a:lnSpc>
                <a:spcPct val="120000"/>
              </a:lnSpc>
              <a:defRPr/>
            </a:pPr>
            <a:r>
              <a:rPr lang="de-DE" sz="1600" b="1" dirty="0">
                <a:latin typeface="Century Gothic" panose="020B0502020202020204" pitchFamily="34" charset="0"/>
                <a:ea typeface="Verdana" panose="020B0604030504040204" pitchFamily="34" charset="0"/>
                <a:cs typeface="Verdana" panose="020B0604030504040204" pitchFamily="34" charset="0"/>
              </a:rPr>
              <a:t>Zahlungseingang:</a:t>
            </a:r>
          </a:p>
          <a:p>
            <a:pPr>
              <a:lnSpc>
                <a:spcPct val="120000"/>
              </a:lnSpc>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171450" indent="-171450">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Lastschrifteneinzug</a:t>
            </a:r>
          </a:p>
          <a:p>
            <a:pPr marL="171450" indent="-171450">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Kontoauszug verbuchen</a:t>
            </a:r>
          </a:p>
          <a:p>
            <a:pPr marL="171450" indent="-171450">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Forderungen ausziffern</a:t>
            </a:r>
          </a:p>
          <a:p>
            <a:pPr marL="171450" indent="-171450">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Kontenpflege</a:t>
            </a:r>
            <a:endParaRPr lang="de-DE" sz="1600" dirty="0">
              <a:latin typeface="Century Gothic" panose="020B0502020202020204" pitchFamily="34" charset="0"/>
              <a:ea typeface="Verdana" panose="020B0604030504040204" pitchFamily="34" charset="0"/>
              <a:cs typeface="Verdana" panose="020B0604030504040204" pitchFamily="34" charset="0"/>
            </a:endParaRPr>
          </a:p>
        </p:txBody>
      </p:sp>
      <p:sp>
        <p:nvSpPr>
          <p:cNvPr id="21" name="Textfeld 20">
            <a:extLst>
              <a:ext uri="{FF2B5EF4-FFF2-40B4-BE49-F238E27FC236}">
                <a16:creationId xmlns:a16="http://schemas.microsoft.com/office/drawing/2014/main" id="{8349A817-6999-48DA-9154-726A929CC846}"/>
              </a:ext>
            </a:extLst>
          </p:cNvPr>
          <p:cNvSpPr txBox="1"/>
          <p:nvPr/>
        </p:nvSpPr>
        <p:spPr>
          <a:xfrm>
            <a:off x="5249863" y="3754438"/>
            <a:ext cx="6626225" cy="2160587"/>
          </a:xfrm>
          <a:prstGeom prst="rect">
            <a:avLst/>
          </a:prstGeom>
          <a:noFill/>
        </p:spPr>
        <p:txBody>
          <a:bodyPr anchor="ctr"/>
          <a:lstStyle/>
          <a:p>
            <a:pPr eaLnBrk="1" hangingPunct="1">
              <a:defRPr/>
            </a:pPr>
            <a:r>
              <a:rPr lang="de-DE" sz="1600" b="1" dirty="0">
                <a:latin typeface="Century Gothic" panose="020B0502020202020204" pitchFamily="34" charset="0"/>
                <a:ea typeface="Verdana" panose="020B0604030504040204" pitchFamily="34" charset="0"/>
                <a:cs typeface="Verdana" panose="020B0604030504040204" pitchFamily="34" charset="0"/>
              </a:rPr>
              <a:t>Bedeutende Kontrollen:</a:t>
            </a:r>
          </a:p>
          <a:p>
            <a:pPr eaLnBrk="1" hangingPunct="1">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176213" indent="-176213" eaLnBrk="1" hangingPunct="1">
              <a:spcBef>
                <a:spcPts val="300"/>
              </a:spcBef>
              <a:spcAft>
                <a:spcPts val="300"/>
              </a:spcAft>
              <a:buFont typeface="Arial" panose="020B0604020202020204" pitchFamily="34" charset="0"/>
              <a:buChar char="•"/>
              <a:defRPr/>
            </a:pPr>
            <a:r>
              <a:rPr lang="de-DE" sz="1400" b="1" dirty="0">
                <a:latin typeface="Century Gothic" panose="020B0502020202020204" pitchFamily="34" charset="0"/>
                <a:ea typeface="Verdana" panose="020B0604030504040204" pitchFamily="34" charset="0"/>
                <a:cs typeface="Verdana" panose="020B0604030504040204" pitchFamily="34" charset="0"/>
              </a:rPr>
              <a:t>Funktionstrennung</a:t>
            </a:r>
            <a:r>
              <a:rPr lang="de-DE" sz="1400" dirty="0">
                <a:latin typeface="Century Gothic" panose="020B0502020202020204" pitchFamily="34" charset="0"/>
                <a:ea typeface="Verdana" panose="020B0604030504040204" pitchFamily="34" charset="0"/>
                <a:cs typeface="Verdana" panose="020B0604030504040204" pitchFamily="34" charset="0"/>
              </a:rPr>
              <a:t> Verbuchung Bankkonto und Debitorenpflege</a:t>
            </a:r>
          </a:p>
          <a:p>
            <a:pPr marL="176213" indent="-176213" eaLnBrk="1" hangingPunct="1">
              <a:spcBef>
                <a:spcPts val="300"/>
              </a:spcBef>
              <a:spcAft>
                <a:spcPts val="300"/>
              </a:spcAft>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Regeln zum Umgang mit </a:t>
            </a:r>
            <a:r>
              <a:rPr lang="de-DE" sz="1400" b="1" dirty="0">
                <a:latin typeface="Century Gothic" panose="020B0502020202020204" pitchFamily="34" charset="0"/>
                <a:ea typeface="Verdana" panose="020B0604030504040204" pitchFamily="34" charset="0"/>
                <a:cs typeface="Verdana" panose="020B0604030504040204" pitchFamily="34" charset="0"/>
              </a:rPr>
              <a:t>unklaren Zahlungseingängen / Über-, Unterzahlungen</a:t>
            </a:r>
          </a:p>
        </p:txBody>
      </p:sp>
      <p:sp>
        <p:nvSpPr>
          <p:cNvPr id="225289" name="Rectangle 2">
            <a:extLst>
              <a:ext uri="{FF2B5EF4-FFF2-40B4-BE49-F238E27FC236}">
                <a16:creationId xmlns:a16="http://schemas.microsoft.com/office/drawing/2014/main" id="{DC94339A-8BC3-4A23-B55B-2F4A672FE30A}"/>
              </a:ext>
            </a:extLst>
          </p:cNvPr>
          <p:cNvSpPr txBox="1">
            <a:spLocks/>
          </p:cNvSpPr>
          <p:nvPr/>
        </p:nvSpPr>
        <p:spPr bwMode="auto">
          <a:xfrm>
            <a:off x="925513" y="944563"/>
            <a:ext cx="9491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dirty="0">
                <a:solidFill>
                  <a:srgbClr val="00B0F0"/>
                </a:solidFill>
                <a:latin typeface="Century Gothic" panose="020B0502020202020204" pitchFamily="34" charset="0"/>
              </a:rPr>
              <a:t>3.4.4 Teilprozesse Fakturierung / Zahlungseingang</a:t>
            </a:r>
          </a:p>
        </p:txBody>
      </p:sp>
      <p:sp>
        <p:nvSpPr>
          <p:cNvPr id="12" name="Textfeld 4">
            <a:extLst>
              <a:ext uri="{FF2B5EF4-FFF2-40B4-BE49-F238E27FC236}">
                <a16:creationId xmlns:a16="http://schemas.microsoft.com/office/drawing/2014/main" id="{89377A67-8650-482E-B03F-2EBDC19EB87F}"/>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Tree>
  </p:cSld>
  <p:clrMapOvr>
    <a:masterClrMapping/>
  </p:clrMapOvr>
  <p:transition spd="slow"/>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7331" name="Ellipse 10">
            <a:extLst>
              <a:ext uri="{FF2B5EF4-FFF2-40B4-BE49-F238E27FC236}">
                <a16:creationId xmlns:a16="http://schemas.microsoft.com/office/drawing/2014/main" id="{68028CEC-1F26-4E07-9EF3-59643636E886}"/>
              </a:ext>
            </a:extLst>
          </p:cNvPr>
          <p:cNvSpPr>
            <a:spLocks noChangeArrowheads="1"/>
          </p:cNvSpPr>
          <p:nvPr/>
        </p:nvSpPr>
        <p:spPr bwMode="auto">
          <a:xfrm>
            <a:off x="1131888" y="1352550"/>
            <a:ext cx="503237" cy="468313"/>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dirty="0">
                <a:latin typeface="Century Gothic" panose="020B0502020202020204" pitchFamily="34" charset="0"/>
              </a:rPr>
              <a:t>F</a:t>
            </a:r>
            <a:endParaRPr lang="en-US" altLang="en-US" sz="1600" b="1" dirty="0">
              <a:latin typeface="Century Gothic" panose="020B0502020202020204" pitchFamily="34" charset="0"/>
            </a:endParaRPr>
          </a:p>
        </p:txBody>
      </p:sp>
      <p:sp>
        <p:nvSpPr>
          <p:cNvPr id="227332" name="Ellipse 13">
            <a:extLst>
              <a:ext uri="{FF2B5EF4-FFF2-40B4-BE49-F238E27FC236}">
                <a16:creationId xmlns:a16="http://schemas.microsoft.com/office/drawing/2014/main" id="{4596FA64-2F02-4F67-A883-2844E04205BA}"/>
              </a:ext>
            </a:extLst>
          </p:cNvPr>
          <p:cNvSpPr>
            <a:spLocks noChangeArrowheads="1"/>
          </p:cNvSpPr>
          <p:nvPr/>
        </p:nvSpPr>
        <p:spPr bwMode="auto">
          <a:xfrm>
            <a:off x="1130300" y="3789363"/>
            <a:ext cx="504825" cy="474662"/>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G</a:t>
            </a:r>
            <a:endParaRPr lang="en-US" altLang="en-US" sz="1600" b="1">
              <a:latin typeface="Century Gothic" panose="020B0502020202020204" pitchFamily="34" charset="0"/>
            </a:endParaRPr>
          </a:p>
        </p:txBody>
      </p:sp>
      <p:sp>
        <p:nvSpPr>
          <p:cNvPr id="16" name="Abgerundetes Rechteck 4">
            <a:extLst>
              <a:ext uri="{FF2B5EF4-FFF2-40B4-BE49-F238E27FC236}">
                <a16:creationId xmlns:a16="http://schemas.microsoft.com/office/drawing/2014/main" id="{9EBE7EB9-51A3-44D4-AEFC-499D8E8982AF}"/>
              </a:ext>
            </a:extLst>
          </p:cNvPr>
          <p:cNvSpPr/>
          <p:nvPr/>
        </p:nvSpPr>
        <p:spPr bwMode="auto">
          <a:xfrm>
            <a:off x="1847850" y="1317625"/>
            <a:ext cx="3059113" cy="2255838"/>
          </a:xfrm>
          <a:prstGeom prst="roundRect">
            <a:avLst/>
          </a:prstGeom>
          <a:solidFill>
            <a:srgbClr val="CCECFF"/>
          </a:solidFill>
          <a:ln w="19050" cap="flat" cmpd="sng" algn="ctr">
            <a:noFill/>
            <a:prstDash val="solid"/>
            <a:round/>
            <a:headEnd type="none" w="med" len="med"/>
            <a:tailEnd type="none" w="med" len="med"/>
          </a:ln>
          <a:effectLst/>
          <a:extLst/>
        </p:spPr>
        <p:txBody>
          <a:bodyPr lIns="90000" tIns="46800" rIns="90000" bIns="46800" anchor="ctr"/>
          <a:lstStyle/>
          <a:p>
            <a:pPr>
              <a:lnSpc>
                <a:spcPct val="120000"/>
              </a:lnSpc>
              <a:defRPr/>
            </a:pPr>
            <a:r>
              <a:rPr lang="de-DE" sz="1600" b="1" dirty="0">
                <a:latin typeface="Century Gothic" panose="020B0502020202020204" pitchFamily="34" charset="0"/>
                <a:ea typeface="Verdana" panose="020B0604030504040204" pitchFamily="34" charset="0"/>
                <a:cs typeface="Verdana" panose="020B0604030504040204" pitchFamily="34" charset="0"/>
              </a:rPr>
              <a:t>Mahnwesen:</a:t>
            </a:r>
          </a:p>
          <a:p>
            <a:pPr>
              <a:lnSpc>
                <a:spcPct val="120000"/>
              </a:lnSpc>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173038" indent="-173038">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Monitoring Altersstrukturliste</a:t>
            </a:r>
          </a:p>
          <a:p>
            <a:pPr marL="173038" indent="-173038">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Mahnlauf</a:t>
            </a:r>
          </a:p>
          <a:p>
            <a:pPr marL="173038" indent="-173038">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Einschaltung Anwalt / Inkassobüro</a:t>
            </a:r>
          </a:p>
        </p:txBody>
      </p:sp>
      <p:sp>
        <p:nvSpPr>
          <p:cNvPr id="17" name="Abgerundetes Rechteck 17">
            <a:extLst>
              <a:ext uri="{FF2B5EF4-FFF2-40B4-BE49-F238E27FC236}">
                <a16:creationId xmlns:a16="http://schemas.microsoft.com/office/drawing/2014/main" id="{45F5E79A-C836-43BF-B292-D5C14EDBC4A6}"/>
              </a:ext>
            </a:extLst>
          </p:cNvPr>
          <p:cNvSpPr/>
          <p:nvPr/>
        </p:nvSpPr>
        <p:spPr bwMode="auto">
          <a:xfrm>
            <a:off x="1846263" y="3789363"/>
            <a:ext cx="3060700" cy="2320925"/>
          </a:xfrm>
          <a:prstGeom prst="roundRect">
            <a:avLst/>
          </a:prstGeom>
          <a:solidFill>
            <a:srgbClr val="CCECFF"/>
          </a:solidFill>
          <a:ln w="19050" cap="flat" cmpd="sng" algn="ctr">
            <a:noFill/>
            <a:prstDash val="solid"/>
            <a:round/>
            <a:headEnd type="none" w="med" len="med"/>
            <a:tailEnd type="none" w="med" len="med"/>
          </a:ln>
          <a:effectLst/>
          <a:extLst/>
        </p:spPr>
        <p:txBody>
          <a:bodyPr lIns="90000" tIns="46800" rIns="90000" bIns="46800" anchor="ctr"/>
          <a:lstStyle/>
          <a:p>
            <a:pPr>
              <a:lnSpc>
                <a:spcPct val="120000"/>
              </a:lnSpc>
              <a:defRPr/>
            </a:pPr>
            <a:r>
              <a:rPr lang="de-DE" sz="1600" b="1" dirty="0">
                <a:latin typeface="Century Gothic" panose="020B0502020202020204" pitchFamily="34" charset="0"/>
                <a:ea typeface="Verdana" panose="020B0604030504040204" pitchFamily="34" charset="0"/>
                <a:cs typeface="Verdana" panose="020B0604030504040204" pitchFamily="34" charset="0"/>
              </a:rPr>
              <a:t>Retouren / Reklamationen:</a:t>
            </a:r>
          </a:p>
          <a:p>
            <a:pPr>
              <a:lnSpc>
                <a:spcPct val="120000"/>
              </a:lnSpc>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Eingang Ware / Reklamation</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Prüfung Reklamationsgrund</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Prüfung Ware</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Veranlassung Gutschrift / Nachlass</a:t>
            </a:r>
          </a:p>
        </p:txBody>
      </p:sp>
      <p:sp>
        <p:nvSpPr>
          <p:cNvPr id="20" name="Textfeld 19">
            <a:extLst>
              <a:ext uri="{FF2B5EF4-FFF2-40B4-BE49-F238E27FC236}">
                <a16:creationId xmlns:a16="http://schemas.microsoft.com/office/drawing/2014/main" id="{D845F2A0-A68D-4815-BDDA-DFB1BEFBDECA}"/>
              </a:ext>
            </a:extLst>
          </p:cNvPr>
          <p:cNvSpPr txBox="1"/>
          <p:nvPr/>
        </p:nvSpPr>
        <p:spPr>
          <a:xfrm>
            <a:off x="5249863" y="1341438"/>
            <a:ext cx="6626225" cy="2592387"/>
          </a:xfrm>
          <a:prstGeom prst="rect">
            <a:avLst/>
          </a:prstGeom>
          <a:noFill/>
        </p:spPr>
        <p:txBody>
          <a:bodyPr anchor="ctr"/>
          <a:lstStyle/>
          <a:p>
            <a:pPr eaLnBrk="1" hangingPunct="1">
              <a:defRPr/>
            </a:pPr>
            <a:r>
              <a:rPr lang="de-DE" sz="1600" b="1" dirty="0">
                <a:latin typeface="Century Gothic" panose="020B0502020202020204" pitchFamily="34" charset="0"/>
                <a:ea typeface="Verdana" panose="020B0604030504040204" pitchFamily="34" charset="0"/>
                <a:cs typeface="Verdana" panose="020B0604030504040204" pitchFamily="34" charset="0"/>
              </a:rPr>
              <a:t>Bedeutende Kontrollen:</a:t>
            </a:r>
          </a:p>
          <a:p>
            <a:pPr eaLnBrk="1" hangingPunct="1">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176213" indent="-176213" eaLnBrk="1" hangingPunct="1">
              <a:spcBef>
                <a:spcPts val="300"/>
              </a:spcBef>
              <a:spcAft>
                <a:spcPts val="300"/>
              </a:spcAft>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Turnusmäßig Analyse der </a:t>
            </a:r>
            <a:r>
              <a:rPr lang="de-DE" sz="1400" b="1" dirty="0">
                <a:latin typeface="Century Gothic" panose="020B0502020202020204" pitchFamily="34" charset="0"/>
                <a:ea typeface="Verdana" panose="020B0604030504040204" pitchFamily="34" charset="0"/>
                <a:cs typeface="Verdana" panose="020B0604030504040204" pitchFamily="34" charset="0"/>
              </a:rPr>
              <a:t>Altersstrukturliste</a:t>
            </a:r>
            <a:endParaRPr lang="de-DE" sz="1400" dirty="0">
              <a:latin typeface="Century Gothic" panose="020B0502020202020204" pitchFamily="34" charset="0"/>
              <a:ea typeface="Verdana" panose="020B0604030504040204" pitchFamily="34" charset="0"/>
              <a:cs typeface="Verdana" panose="020B0604030504040204" pitchFamily="34" charset="0"/>
            </a:endParaRPr>
          </a:p>
          <a:p>
            <a:pPr marL="176213" indent="-176213" eaLnBrk="1" hangingPunct="1">
              <a:spcBef>
                <a:spcPts val="300"/>
              </a:spcBef>
              <a:spcAft>
                <a:spcPts val="300"/>
              </a:spcAft>
              <a:buFont typeface="Arial" panose="020B0604020202020204" pitchFamily="34" charset="0"/>
              <a:buChar char="•"/>
              <a:defRPr/>
            </a:pPr>
            <a:r>
              <a:rPr lang="de-DE" sz="1400" b="1" dirty="0">
                <a:latin typeface="Century Gothic" panose="020B0502020202020204" pitchFamily="34" charset="0"/>
                <a:ea typeface="Verdana" panose="020B0604030504040204" pitchFamily="34" charset="0"/>
                <a:cs typeface="Verdana" panose="020B0604030504040204" pitchFamily="34" charset="0"/>
              </a:rPr>
              <a:t>Genehmigung </a:t>
            </a:r>
            <a:r>
              <a:rPr lang="de-DE" sz="1400" dirty="0">
                <a:latin typeface="Century Gothic" panose="020B0502020202020204" pitchFamily="34" charset="0"/>
                <a:ea typeface="Verdana" panose="020B0604030504040204" pitchFamily="34" charset="0"/>
                <a:cs typeface="Verdana" panose="020B0604030504040204" pitchFamily="34" charset="0"/>
              </a:rPr>
              <a:t>Mahnvorschlagsliste</a:t>
            </a:r>
          </a:p>
          <a:p>
            <a:pPr marL="176213" indent="-176213" eaLnBrk="1" hangingPunct="1">
              <a:spcBef>
                <a:spcPts val="300"/>
              </a:spcBef>
              <a:spcAft>
                <a:spcPts val="300"/>
              </a:spcAft>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Kontrolle der </a:t>
            </a:r>
            <a:r>
              <a:rPr lang="de-DE" sz="1400" b="1" dirty="0">
                <a:latin typeface="Century Gothic" panose="020B0502020202020204" pitchFamily="34" charset="0"/>
                <a:ea typeface="Verdana" panose="020B0604030504040204" pitchFamily="34" charset="0"/>
                <a:cs typeface="Verdana" panose="020B0604030504040204" pitchFamily="34" charset="0"/>
              </a:rPr>
              <a:t>Vollständigkeit</a:t>
            </a:r>
            <a:r>
              <a:rPr lang="de-DE" sz="1400" dirty="0">
                <a:latin typeface="Century Gothic" panose="020B0502020202020204" pitchFamily="34" charset="0"/>
                <a:ea typeface="Verdana" panose="020B0604030504040204" pitchFamily="34" charset="0"/>
                <a:cs typeface="Verdana" panose="020B0604030504040204" pitchFamily="34" charset="0"/>
              </a:rPr>
              <a:t> der versendeten Mahnungen</a:t>
            </a:r>
          </a:p>
          <a:p>
            <a:pPr marL="176213" indent="-176213" eaLnBrk="1" hangingPunct="1">
              <a:spcBef>
                <a:spcPts val="300"/>
              </a:spcBef>
              <a:spcAft>
                <a:spcPts val="300"/>
              </a:spcAft>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Kontrolle </a:t>
            </a:r>
            <a:r>
              <a:rPr lang="de-DE" sz="1400" b="1" dirty="0">
                <a:latin typeface="Century Gothic" panose="020B0502020202020204" pitchFamily="34" charset="0"/>
                <a:ea typeface="Verdana" panose="020B0604030504040204" pitchFamily="34" charset="0"/>
                <a:cs typeface="Verdana" panose="020B0604030504040204" pitchFamily="34" charset="0"/>
              </a:rPr>
              <a:t>Mahnsperren</a:t>
            </a:r>
            <a:endParaRPr lang="de-DE" sz="1400" dirty="0">
              <a:latin typeface="Century Gothic" panose="020B0502020202020204" pitchFamily="34" charset="0"/>
              <a:ea typeface="Verdana" panose="020B0604030504040204" pitchFamily="34" charset="0"/>
              <a:cs typeface="Verdana" panose="020B0604030504040204" pitchFamily="34" charset="0"/>
            </a:endParaRPr>
          </a:p>
          <a:p>
            <a:pPr marL="176213" indent="-176213" eaLnBrk="1" hangingPunct="1">
              <a:spcBef>
                <a:spcPts val="300"/>
              </a:spcBef>
              <a:spcAft>
                <a:spcPts val="300"/>
              </a:spcAft>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Regeln zum Vorgehen bei </a:t>
            </a:r>
            <a:r>
              <a:rPr lang="de-DE" sz="1400" b="1" dirty="0">
                <a:latin typeface="Century Gothic" panose="020B0502020202020204" pitchFamily="34" charset="0"/>
                <a:ea typeface="Verdana" panose="020B0604030504040204" pitchFamily="34" charset="0"/>
                <a:cs typeface="Verdana" panose="020B0604030504040204" pitchFamily="34" charset="0"/>
              </a:rPr>
              <a:t>erfolgloser Mahnung</a:t>
            </a:r>
            <a:endParaRPr lang="de-DE" sz="1600" b="1" dirty="0">
              <a:latin typeface="Century Gothic" panose="020B0502020202020204" pitchFamily="34" charset="0"/>
              <a:ea typeface="Verdana" panose="020B0604030504040204" pitchFamily="34" charset="0"/>
              <a:cs typeface="Verdana" panose="020B0604030504040204" pitchFamily="34" charset="0"/>
            </a:endParaRPr>
          </a:p>
        </p:txBody>
      </p:sp>
      <p:sp>
        <p:nvSpPr>
          <p:cNvPr id="21" name="Textfeld 20">
            <a:extLst>
              <a:ext uri="{FF2B5EF4-FFF2-40B4-BE49-F238E27FC236}">
                <a16:creationId xmlns:a16="http://schemas.microsoft.com/office/drawing/2014/main" id="{5615AE9D-850B-4158-84FE-8A75543598EE}"/>
              </a:ext>
            </a:extLst>
          </p:cNvPr>
          <p:cNvSpPr txBox="1"/>
          <p:nvPr/>
        </p:nvSpPr>
        <p:spPr>
          <a:xfrm>
            <a:off x="5249863" y="3663950"/>
            <a:ext cx="6626225" cy="2160588"/>
          </a:xfrm>
          <a:prstGeom prst="rect">
            <a:avLst/>
          </a:prstGeom>
          <a:noFill/>
        </p:spPr>
        <p:txBody>
          <a:bodyPr anchor="ctr"/>
          <a:lstStyle/>
          <a:p>
            <a:pPr eaLnBrk="1" hangingPunct="1">
              <a:defRPr/>
            </a:pPr>
            <a:r>
              <a:rPr lang="de-DE" sz="1600" b="1" dirty="0">
                <a:latin typeface="Century Gothic" panose="020B0502020202020204" pitchFamily="34" charset="0"/>
                <a:ea typeface="Verdana" panose="020B0604030504040204" pitchFamily="34" charset="0"/>
                <a:cs typeface="Verdana" panose="020B0604030504040204" pitchFamily="34" charset="0"/>
              </a:rPr>
              <a:t>Bedeutende Kontrollen:</a:t>
            </a:r>
          </a:p>
          <a:p>
            <a:pPr eaLnBrk="1" hangingPunct="1">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176213" indent="-176213" eaLnBrk="1" hangingPunct="1">
              <a:spcBef>
                <a:spcPts val="300"/>
              </a:spcBef>
              <a:spcAft>
                <a:spcPts val="300"/>
              </a:spcAft>
              <a:buFont typeface="Arial" panose="020B0604020202020204" pitchFamily="34" charset="0"/>
              <a:buChar char="•"/>
              <a:defRPr/>
            </a:pPr>
            <a:r>
              <a:rPr lang="de-DE" sz="1400" b="1" dirty="0">
                <a:latin typeface="Century Gothic" panose="020B0502020202020204" pitchFamily="34" charset="0"/>
                <a:ea typeface="Verdana" panose="020B0604030504040204" pitchFamily="34" charset="0"/>
                <a:cs typeface="Verdana" panose="020B0604030504040204" pitchFamily="34" charset="0"/>
              </a:rPr>
              <a:t>Genehmigung</a:t>
            </a:r>
            <a:r>
              <a:rPr lang="de-DE" sz="1400" dirty="0">
                <a:latin typeface="Century Gothic" panose="020B0502020202020204" pitchFamily="34" charset="0"/>
                <a:ea typeface="Verdana" panose="020B0604030504040204" pitchFamily="34" charset="0"/>
                <a:cs typeface="Verdana" panose="020B0604030504040204" pitchFamily="34" charset="0"/>
              </a:rPr>
              <a:t> vor Erteilung einer Gutschrift</a:t>
            </a:r>
          </a:p>
          <a:p>
            <a:pPr marL="176213" indent="-176213" eaLnBrk="1" hangingPunct="1">
              <a:spcBef>
                <a:spcPts val="300"/>
              </a:spcBef>
              <a:spcAft>
                <a:spcPts val="300"/>
              </a:spcAft>
              <a:buFont typeface="Arial" panose="020B0604020202020204" pitchFamily="34" charset="0"/>
              <a:buChar char="•"/>
              <a:defRPr/>
            </a:pPr>
            <a:r>
              <a:rPr lang="de-DE" sz="1400" b="1" dirty="0">
                <a:latin typeface="Century Gothic" panose="020B0502020202020204" pitchFamily="34" charset="0"/>
                <a:ea typeface="Verdana" panose="020B0604030504040204" pitchFamily="34" charset="0"/>
                <a:cs typeface="Verdana" panose="020B0604030504040204" pitchFamily="34" charset="0"/>
              </a:rPr>
              <a:t>Unterschriftenregelung</a:t>
            </a:r>
            <a:r>
              <a:rPr lang="de-DE" sz="1400" dirty="0">
                <a:latin typeface="Century Gothic" panose="020B0502020202020204" pitchFamily="34" charset="0"/>
                <a:ea typeface="Verdana" panose="020B0604030504040204" pitchFamily="34" charset="0"/>
                <a:cs typeface="Verdana" panose="020B0604030504040204" pitchFamily="34" charset="0"/>
              </a:rPr>
              <a:t> für Gutschriften</a:t>
            </a:r>
          </a:p>
          <a:p>
            <a:pPr marL="176213" indent="-176213" eaLnBrk="1" hangingPunct="1">
              <a:spcBef>
                <a:spcPts val="300"/>
              </a:spcBef>
              <a:spcAft>
                <a:spcPts val="300"/>
              </a:spcAft>
              <a:buFont typeface="Arial" panose="020B0604020202020204" pitchFamily="34" charset="0"/>
              <a:buChar char="•"/>
              <a:defRPr/>
            </a:pPr>
            <a:r>
              <a:rPr lang="de-DE" sz="1400" b="1" dirty="0">
                <a:latin typeface="Century Gothic" panose="020B0502020202020204" pitchFamily="34" charset="0"/>
                <a:ea typeface="Verdana" panose="020B0604030504040204" pitchFamily="34" charset="0"/>
                <a:cs typeface="Verdana" panose="020B0604030504040204" pitchFamily="34" charset="0"/>
              </a:rPr>
              <a:t>Funktionstrennung </a:t>
            </a:r>
            <a:r>
              <a:rPr lang="de-DE" sz="1400" dirty="0">
                <a:latin typeface="Century Gothic" panose="020B0502020202020204" pitchFamily="34" charset="0"/>
                <a:ea typeface="Verdana" panose="020B0604030504040204" pitchFamily="34" charset="0"/>
                <a:cs typeface="Verdana" panose="020B0604030504040204" pitchFamily="34" charset="0"/>
              </a:rPr>
              <a:t>Erstellung Gutschrift und Auszahlung </a:t>
            </a:r>
            <a:endParaRPr lang="de-DE" sz="1400" b="1" dirty="0">
              <a:latin typeface="Century Gothic" panose="020B0502020202020204" pitchFamily="34" charset="0"/>
              <a:ea typeface="Verdana" panose="020B0604030504040204" pitchFamily="34" charset="0"/>
              <a:cs typeface="Verdana" panose="020B0604030504040204" pitchFamily="34" charset="0"/>
            </a:endParaRPr>
          </a:p>
        </p:txBody>
      </p:sp>
      <p:sp>
        <p:nvSpPr>
          <p:cNvPr id="227337" name="Rectangle 2">
            <a:extLst>
              <a:ext uri="{FF2B5EF4-FFF2-40B4-BE49-F238E27FC236}">
                <a16:creationId xmlns:a16="http://schemas.microsoft.com/office/drawing/2014/main" id="{34979760-D1BF-403D-98D6-B8768C98EFFE}"/>
              </a:ext>
            </a:extLst>
          </p:cNvPr>
          <p:cNvSpPr txBox="1">
            <a:spLocks/>
          </p:cNvSpPr>
          <p:nvPr/>
        </p:nvSpPr>
        <p:spPr bwMode="auto">
          <a:xfrm>
            <a:off x="925513" y="944563"/>
            <a:ext cx="9491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dirty="0">
                <a:solidFill>
                  <a:srgbClr val="00B0F0"/>
                </a:solidFill>
                <a:latin typeface="Century Gothic" panose="020B0502020202020204" pitchFamily="34" charset="0"/>
              </a:rPr>
              <a:t>3.4.5 Teilprozesse Mahnwesen / Retouren / Reklamationen</a:t>
            </a:r>
          </a:p>
        </p:txBody>
      </p:sp>
      <p:sp>
        <p:nvSpPr>
          <p:cNvPr id="12" name="Textfeld 4">
            <a:extLst>
              <a:ext uri="{FF2B5EF4-FFF2-40B4-BE49-F238E27FC236}">
                <a16:creationId xmlns:a16="http://schemas.microsoft.com/office/drawing/2014/main" id="{73958D74-1F02-40D4-A37D-C82CD664F8F5}"/>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Tree>
  </p:cSld>
  <p:clrMapOvr>
    <a:masterClrMapping/>
  </p:clrMapOvr>
  <p:transition spd="slow"/>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Abgerundetes Rechteck 2">
            <a:extLst>
              <a:ext uri="{FF2B5EF4-FFF2-40B4-BE49-F238E27FC236}">
                <a16:creationId xmlns:a16="http://schemas.microsoft.com/office/drawing/2014/main" id="{15976DA4-B245-4700-BB78-B450A4EEA050}"/>
              </a:ext>
            </a:extLst>
          </p:cNvPr>
          <p:cNvSpPr/>
          <p:nvPr/>
        </p:nvSpPr>
        <p:spPr bwMode="auto">
          <a:xfrm>
            <a:off x="1846263" y="1317625"/>
            <a:ext cx="3060700" cy="4608513"/>
          </a:xfrm>
          <a:prstGeom prst="roundRect">
            <a:avLst/>
          </a:prstGeom>
          <a:solidFill>
            <a:srgbClr val="CCECFF"/>
          </a:solidFill>
          <a:ln w="19050" cap="flat" cmpd="sng" algn="ctr">
            <a:noFill/>
            <a:prstDash val="solid"/>
            <a:round/>
            <a:headEnd type="none" w="med" len="med"/>
            <a:tailEnd type="none" w="med" len="med"/>
          </a:ln>
          <a:effectLst/>
          <a:extLst/>
        </p:spPr>
        <p:txBody>
          <a:bodyPr lIns="90000" tIns="46800" rIns="90000" bIns="46800" anchor="ctr"/>
          <a:lstStyle/>
          <a:p>
            <a:pPr>
              <a:lnSpc>
                <a:spcPct val="120000"/>
              </a:lnSpc>
              <a:defRPr/>
            </a:pPr>
            <a:r>
              <a:rPr lang="de-DE" sz="1600" b="1" dirty="0">
                <a:latin typeface="Century Gothic" panose="020B0502020202020204" pitchFamily="34" charset="0"/>
                <a:ea typeface="Verdana" panose="020B0604030504040204" pitchFamily="34" charset="0"/>
                <a:cs typeface="Verdana" panose="020B0604030504040204" pitchFamily="34" charset="0"/>
              </a:rPr>
              <a:t>Jahresabschusserstellung: </a:t>
            </a:r>
          </a:p>
          <a:p>
            <a:pPr>
              <a:lnSpc>
                <a:spcPct val="120000"/>
              </a:lnSpc>
              <a:defRPr/>
            </a:pPr>
            <a:endParaRPr lang="de-DE" sz="1000" b="1" dirty="0">
              <a:latin typeface="Century Gothic" panose="020B0502020202020204" pitchFamily="34" charset="0"/>
              <a:ea typeface="Verdana" panose="020B0604030504040204" pitchFamily="34" charset="0"/>
              <a:cs typeface="Verdana" panose="020B0604030504040204" pitchFamily="34" charset="0"/>
            </a:endParaRPr>
          </a:p>
          <a:p>
            <a:pPr marL="171450" indent="-171450">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EWB / PWB</a:t>
            </a:r>
          </a:p>
          <a:p>
            <a:pPr marL="171450" indent="-171450">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Abstimmung Haupt-/ Nebenbuch</a:t>
            </a:r>
          </a:p>
          <a:p>
            <a:pPr marL="171450" indent="-171450">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Fremdwährung</a:t>
            </a:r>
          </a:p>
        </p:txBody>
      </p:sp>
      <p:sp>
        <p:nvSpPr>
          <p:cNvPr id="229380" name="Ellipse 10">
            <a:extLst>
              <a:ext uri="{FF2B5EF4-FFF2-40B4-BE49-F238E27FC236}">
                <a16:creationId xmlns:a16="http://schemas.microsoft.com/office/drawing/2014/main" id="{F8C1E8C8-FBAF-4075-A6F6-D6F466B10B8C}"/>
              </a:ext>
            </a:extLst>
          </p:cNvPr>
          <p:cNvSpPr>
            <a:spLocks noChangeArrowheads="1"/>
          </p:cNvSpPr>
          <p:nvPr/>
        </p:nvSpPr>
        <p:spPr bwMode="auto">
          <a:xfrm>
            <a:off x="1131888" y="1352550"/>
            <a:ext cx="503237" cy="468313"/>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dirty="0">
                <a:latin typeface="Century Gothic" panose="020B0502020202020204" pitchFamily="34" charset="0"/>
              </a:rPr>
              <a:t>H</a:t>
            </a:r>
            <a:endParaRPr lang="en-US" altLang="en-US" sz="1600" b="1" dirty="0">
              <a:latin typeface="Century Gothic" panose="020B0502020202020204" pitchFamily="34" charset="0"/>
            </a:endParaRPr>
          </a:p>
        </p:txBody>
      </p:sp>
      <p:sp>
        <p:nvSpPr>
          <p:cNvPr id="11" name="Abgerundetes Rechteck 1">
            <a:extLst>
              <a:ext uri="{FF2B5EF4-FFF2-40B4-BE49-F238E27FC236}">
                <a16:creationId xmlns:a16="http://schemas.microsoft.com/office/drawing/2014/main" id="{68BC04EE-9B35-4455-800B-8ED95134E3B7}"/>
              </a:ext>
            </a:extLst>
          </p:cNvPr>
          <p:cNvSpPr/>
          <p:nvPr/>
        </p:nvSpPr>
        <p:spPr bwMode="auto">
          <a:xfrm>
            <a:off x="5010150" y="1047750"/>
            <a:ext cx="6119813" cy="5064125"/>
          </a:xfrm>
          <a:prstGeom prst="round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nSpc>
                <a:spcPct val="120000"/>
              </a:lnSpc>
              <a:defRPr/>
            </a:pPr>
            <a:r>
              <a:rPr lang="de-DE" sz="1600" b="1" dirty="0">
                <a:latin typeface="Century Gothic" panose="020B0502020202020204" pitchFamily="34" charset="0"/>
                <a:ea typeface="Verdana" panose="020B0604030504040204" pitchFamily="34" charset="0"/>
                <a:cs typeface="Verdana" panose="020B0604030504040204" pitchFamily="34" charset="0"/>
              </a:rPr>
              <a:t>Bedeutsame Kontrollen:</a:t>
            </a:r>
          </a:p>
          <a:p>
            <a:pPr>
              <a:lnSpc>
                <a:spcPct val="120000"/>
              </a:lnSpc>
              <a:defRPr/>
            </a:pPr>
            <a:endParaRPr lang="de-DE" sz="500" b="1" dirty="0">
              <a:latin typeface="Century Gothic" panose="020B0502020202020204" pitchFamily="34" charset="0"/>
              <a:ea typeface="Verdana" panose="020B0604030504040204" pitchFamily="34" charset="0"/>
              <a:cs typeface="Verdana" panose="020B0604030504040204" pitchFamily="34" charset="0"/>
            </a:endParaRP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Kontrolle der überfälligen Forderungen auf Wert-berichtigungsbedarf</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Kontrolle der Höhe der PWB auf Angemessenheit </a:t>
            </a:r>
          </a:p>
          <a:p>
            <a:pPr marL="176213" indent="-176213">
              <a:lnSpc>
                <a:spcPct val="12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Vertretbares Berechnungsschema für die PWB</a:t>
            </a:r>
          </a:p>
          <a:p>
            <a:pPr marL="176213" indent="-176213" eaLnBrk="1" hangingPunct="1">
              <a:lnSpc>
                <a:spcPct val="11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Überprüfung sonstiger Wertberichtigungsgründe: </a:t>
            </a:r>
          </a:p>
          <a:p>
            <a:pPr marL="358775" lvl="1" indent="-182563" eaLnBrk="1" hangingPunct="1">
              <a:lnSpc>
                <a:spcPct val="110000"/>
              </a:lnSpc>
              <a:buFont typeface="Symbol" panose="05050102010706020507" pitchFamily="18" charset="2"/>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Insolvenz des Kunden</a:t>
            </a:r>
          </a:p>
          <a:p>
            <a:pPr marL="358775" lvl="1" indent="-182563" eaLnBrk="1" hangingPunct="1">
              <a:lnSpc>
                <a:spcPct val="110000"/>
              </a:lnSpc>
              <a:buFont typeface="Symbol" panose="05050102010706020507" pitchFamily="18" charset="2"/>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Rechtsstreitigkeiten mit dem Kunden</a:t>
            </a:r>
          </a:p>
          <a:p>
            <a:pPr marL="358775" lvl="1" indent="-182563" eaLnBrk="1" hangingPunct="1">
              <a:lnSpc>
                <a:spcPct val="110000"/>
              </a:lnSpc>
              <a:buFont typeface="Symbol" panose="05050102010706020507" pitchFamily="18" charset="2"/>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Angekündigte Reklamationen / Retouren</a:t>
            </a:r>
          </a:p>
          <a:p>
            <a:pPr marL="176213" indent="-176213" eaLnBrk="1" hangingPunct="1">
              <a:lnSpc>
                <a:spcPct val="11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Kontrolle der Fremdwährungsforderungen auf Wert-berichtigungsbedarf</a:t>
            </a:r>
          </a:p>
          <a:p>
            <a:pPr marL="176213" indent="-176213" eaLnBrk="1" hangingPunct="1">
              <a:lnSpc>
                <a:spcPct val="11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Kontrolle: Abstimmung zwischen Haupt- und Nebenbuch</a:t>
            </a:r>
          </a:p>
          <a:p>
            <a:pPr marL="176213" indent="-176213" eaLnBrk="1" hangingPunct="1">
              <a:lnSpc>
                <a:spcPct val="11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Ausweis: unterjährig erfolgte Änderungen im Konzernkreis</a:t>
            </a:r>
          </a:p>
          <a:p>
            <a:pPr marL="176213" indent="-176213" eaLnBrk="1" hangingPunct="1">
              <a:lnSpc>
                <a:spcPct val="11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Abgrenzung: Prüfung ggf. vorhandener, noch nicht fakturierter Forderungen</a:t>
            </a:r>
          </a:p>
          <a:p>
            <a:pPr marL="176213" indent="-176213" eaLnBrk="1" hangingPunct="1">
              <a:lnSpc>
                <a:spcPct val="110000"/>
              </a:lnSpc>
              <a:buFont typeface="Arial" panose="020B0604020202020204" pitchFamily="34" charset="0"/>
              <a:buChar char="•"/>
              <a:defRPr/>
            </a:pPr>
            <a:r>
              <a:rPr lang="de-DE" sz="1400" dirty="0">
                <a:latin typeface="Century Gothic" panose="020B0502020202020204" pitchFamily="34" charset="0"/>
                <a:ea typeface="Verdana" panose="020B0604030504040204" pitchFamily="34" charset="0"/>
                <a:cs typeface="Verdana" panose="020B0604030504040204" pitchFamily="34" charset="0"/>
              </a:rPr>
              <a:t>„</a:t>
            </a:r>
            <a:r>
              <a:rPr lang="de-DE" sz="1400" dirty="0" err="1">
                <a:latin typeface="Century Gothic" panose="020B0502020202020204" pitchFamily="34" charset="0"/>
                <a:ea typeface="Verdana" panose="020B0604030504040204" pitchFamily="34" charset="0"/>
                <a:cs typeface="Verdana" panose="020B0604030504040204" pitchFamily="34" charset="0"/>
              </a:rPr>
              <a:t>Goods</a:t>
            </a:r>
            <a:r>
              <a:rPr lang="de-DE" sz="1400" dirty="0">
                <a:latin typeface="Century Gothic" panose="020B0502020202020204" pitchFamily="34" charset="0"/>
                <a:ea typeface="Verdana" panose="020B0604030504040204" pitchFamily="34" charset="0"/>
                <a:cs typeface="Verdana" panose="020B0604030504040204" pitchFamily="34" charset="0"/>
              </a:rPr>
              <a:t> in Transit“</a:t>
            </a:r>
          </a:p>
        </p:txBody>
      </p:sp>
      <p:sp>
        <p:nvSpPr>
          <p:cNvPr id="229382" name="Rectangle 2">
            <a:extLst>
              <a:ext uri="{FF2B5EF4-FFF2-40B4-BE49-F238E27FC236}">
                <a16:creationId xmlns:a16="http://schemas.microsoft.com/office/drawing/2014/main" id="{6D055913-5354-4F83-8DDE-4C4C1915E206}"/>
              </a:ext>
            </a:extLst>
          </p:cNvPr>
          <p:cNvSpPr txBox="1">
            <a:spLocks/>
          </p:cNvSpPr>
          <p:nvPr/>
        </p:nvSpPr>
        <p:spPr bwMode="auto">
          <a:xfrm>
            <a:off x="925513" y="944563"/>
            <a:ext cx="9491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dirty="0">
                <a:solidFill>
                  <a:srgbClr val="00B0F0"/>
                </a:solidFill>
                <a:latin typeface="Century Gothic" panose="020B0502020202020204" pitchFamily="34" charset="0"/>
              </a:rPr>
              <a:t>3.4.6 Teilprozesse Jahresabschlusserstellung</a:t>
            </a:r>
          </a:p>
        </p:txBody>
      </p:sp>
      <p:sp>
        <p:nvSpPr>
          <p:cNvPr id="9" name="Textfeld 4">
            <a:extLst>
              <a:ext uri="{FF2B5EF4-FFF2-40B4-BE49-F238E27FC236}">
                <a16:creationId xmlns:a16="http://schemas.microsoft.com/office/drawing/2014/main" id="{B9EC7CA2-A144-4F86-94C1-7DE8BA210B19}"/>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Tree>
  </p:cSld>
  <p:clrMapOvr>
    <a:masterClrMapping/>
  </p:clrMapOvr>
  <p:transition spd="slow"/>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FC38346E-9466-4DED-BF26-1B5DAD55B5FF}"/>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
        <p:nvSpPr>
          <p:cNvPr id="7" name="Rectangle 2">
            <a:extLst>
              <a:ext uri="{FF2B5EF4-FFF2-40B4-BE49-F238E27FC236}">
                <a16:creationId xmlns:a16="http://schemas.microsoft.com/office/drawing/2014/main" id="{15F6EDBA-C2D3-40B9-BD13-C483DD8E6040}"/>
              </a:ext>
            </a:extLst>
          </p:cNvPr>
          <p:cNvSpPr txBox="1">
            <a:spLocks/>
          </p:cNvSpPr>
          <p:nvPr/>
        </p:nvSpPr>
        <p:spPr bwMode="auto">
          <a:xfrm>
            <a:off x="1009261" y="520699"/>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3.5	</a:t>
            </a:r>
            <a:r>
              <a:rPr lang="de-DE" sz="2800" b="1" dirty="0">
                <a:latin typeface="Century Gothic" panose="020B0502020202020204" pitchFamily="34" charset="0"/>
              </a:rPr>
              <a:t>Vorgehensweise</a:t>
            </a:r>
            <a:endParaRPr lang="de-DE" altLang="de-DE" sz="2800" b="1" dirty="0">
              <a:latin typeface="Century Gothic" panose="020B0502020202020204" pitchFamily="34" charset="0"/>
              <a:cs typeface="Arial" panose="020B0604020202020204" pitchFamily="34" charset="0"/>
            </a:endParaRPr>
          </a:p>
        </p:txBody>
      </p:sp>
    </p:spTree>
  </p:cSld>
  <p:clrMapOvr>
    <a:masterClrMapping/>
  </p:clrMapOvr>
  <p:transition spd="slow"/>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3474" name="Abgerundetes Rechteck 2">
            <a:extLst>
              <a:ext uri="{FF2B5EF4-FFF2-40B4-BE49-F238E27FC236}">
                <a16:creationId xmlns:a16="http://schemas.microsoft.com/office/drawing/2014/main" id="{90B4493A-F3AB-4854-9E97-EDC6DF3F8550}"/>
              </a:ext>
            </a:extLst>
          </p:cNvPr>
          <p:cNvSpPr>
            <a:spLocks noChangeArrowheads="1"/>
          </p:cNvSpPr>
          <p:nvPr/>
        </p:nvSpPr>
        <p:spPr bwMode="auto">
          <a:xfrm>
            <a:off x="1559049" y="1616075"/>
            <a:ext cx="9361487" cy="866775"/>
          </a:xfrm>
          <a:prstGeom prst="roundRect">
            <a:avLst>
              <a:gd name="adj" fmla="val 16667"/>
            </a:avLst>
          </a:prstGeom>
          <a:solidFill>
            <a:schemeClr val="bg1">
              <a:lumMod val="85000"/>
            </a:schemeClr>
          </a:solidFill>
          <a:ln w="9525" algn="ctr">
            <a:noFill/>
            <a:round/>
            <a:headEnd/>
            <a:tailEnd/>
          </a:ln>
          <a:effectLst/>
          <a:extLst/>
        </p:spPr>
        <p:txBody>
          <a:bodyPr lIns="90000" tIns="46800" rIns="90000" bIns="46800" anchor="ctr"/>
          <a:lstStyle>
            <a:lvl1pPr marL="342900" indent="-3429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360363" indent="-3603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715963" indent="-2587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6700" lvl="1" indent="-266700" eaLnBrk="1" hangingPunct="1">
              <a:lnSpc>
                <a:spcPct val="100000"/>
              </a:lnSpc>
              <a:spcBef>
                <a:spcPct val="0"/>
              </a:spcBef>
              <a:buFont typeface="Verdana" panose="020B0604030504040204" pitchFamily="34" charset="0"/>
              <a:buAutoNum type="arabicPeriod"/>
            </a:pPr>
            <a:r>
              <a:rPr lang="de-DE" altLang="de-DE" b="1" dirty="0">
                <a:latin typeface="Century Gothic" panose="020B0502020202020204" pitchFamily="34" charset="0"/>
              </a:rPr>
              <a:t>Durchsicht der </a:t>
            </a:r>
            <a:r>
              <a:rPr lang="de-DE" altLang="de-DE" b="1" dirty="0">
                <a:solidFill>
                  <a:srgbClr val="FF0000"/>
                </a:solidFill>
                <a:latin typeface="Century Gothic" panose="020B0502020202020204" pitchFamily="34" charset="0"/>
              </a:rPr>
              <a:t>Vorjahresunterlagen</a:t>
            </a:r>
            <a:r>
              <a:rPr lang="de-DE" altLang="de-DE" b="1" dirty="0">
                <a:latin typeface="Century Gothic" panose="020B0502020202020204" pitchFamily="34" charset="0"/>
              </a:rPr>
              <a:t> und der Prüfungsplanung: </a:t>
            </a:r>
          </a:p>
          <a:p>
            <a:pPr marL="542925" lvl="2" indent="-276225" eaLnBrk="1" hangingPunct="1">
              <a:lnSpc>
                <a:spcPct val="100000"/>
              </a:lnSpc>
              <a:spcBef>
                <a:spcPct val="0"/>
              </a:spcBef>
            </a:pPr>
            <a:r>
              <a:rPr lang="de-DE" altLang="de-DE" dirty="0">
                <a:latin typeface="Century Gothic" panose="020B0502020202020204" pitchFamily="34" charset="0"/>
              </a:rPr>
              <a:t>Dokumentation Aufbauprüfung aus dem Vorjahr</a:t>
            </a:r>
          </a:p>
          <a:p>
            <a:pPr marL="542925" lvl="2" indent="-276225" eaLnBrk="1" hangingPunct="1">
              <a:lnSpc>
                <a:spcPct val="100000"/>
              </a:lnSpc>
              <a:spcBef>
                <a:spcPct val="0"/>
              </a:spcBef>
            </a:pPr>
            <a:r>
              <a:rPr lang="de-DE" altLang="de-DE" dirty="0">
                <a:latin typeface="Century Gothic" panose="020B0502020202020204" pitchFamily="34" charset="0"/>
              </a:rPr>
              <a:t>Aktuelle Erkenntnisse zur Geschäftstätigkeit</a:t>
            </a:r>
          </a:p>
        </p:txBody>
      </p:sp>
      <p:sp>
        <p:nvSpPr>
          <p:cNvPr id="233475" name="Abgerundetes Rechteck 8">
            <a:extLst>
              <a:ext uri="{FF2B5EF4-FFF2-40B4-BE49-F238E27FC236}">
                <a16:creationId xmlns:a16="http://schemas.microsoft.com/office/drawing/2014/main" id="{56B0EB45-5C15-401C-A177-1350D7F5A394}"/>
              </a:ext>
            </a:extLst>
          </p:cNvPr>
          <p:cNvSpPr>
            <a:spLocks noChangeArrowheads="1"/>
          </p:cNvSpPr>
          <p:nvPr/>
        </p:nvSpPr>
        <p:spPr bwMode="auto">
          <a:xfrm>
            <a:off x="1557461" y="2752725"/>
            <a:ext cx="9361488" cy="866775"/>
          </a:xfrm>
          <a:prstGeom prst="roundRect">
            <a:avLst>
              <a:gd name="adj" fmla="val 16667"/>
            </a:avLst>
          </a:prstGeom>
          <a:solidFill>
            <a:schemeClr val="bg1">
              <a:lumMod val="85000"/>
            </a:schemeClr>
          </a:solidFill>
          <a:ln w="9525" algn="ctr">
            <a:noFill/>
            <a:round/>
            <a:headEnd/>
            <a:tailEnd/>
          </a:ln>
          <a:extLst/>
        </p:spPr>
        <p:txBody>
          <a:bodyPr lIns="90000" tIns="46800" rIns="90000" bIns="46800" anchor="ctr"/>
          <a:lstStyle>
            <a:lvl1pPr marL="342900" indent="-3429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360363" indent="-3603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715963" indent="-2587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6700" lvl="1" indent="-266700" eaLnBrk="1" hangingPunct="1">
              <a:lnSpc>
                <a:spcPct val="100000"/>
              </a:lnSpc>
              <a:spcBef>
                <a:spcPct val="0"/>
              </a:spcBef>
              <a:buFont typeface="Verdana" panose="020B0604030504040204" pitchFamily="34" charset="0"/>
              <a:buAutoNum type="arabicPeriod" startAt="2"/>
            </a:pPr>
            <a:r>
              <a:rPr lang="de-DE" altLang="de-DE" b="1" dirty="0">
                <a:latin typeface="Century Gothic" panose="020B0502020202020204" pitchFamily="34" charset="0"/>
              </a:rPr>
              <a:t>Ermittlung der richtigen </a:t>
            </a:r>
            <a:r>
              <a:rPr lang="de-DE" altLang="de-DE" b="1" dirty="0">
                <a:solidFill>
                  <a:srgbClr val="FF0000"/>
                </a:solidFill>
                <a:latin typeface="Century Gothic" panose="020B0502020202020204" pitchFamily="34" charset="0"/>
              </a:rPr>
              <a:t>Ansprechpartner</a:t>
            </a:r>
          </a:p>
          <a:p>
            <a:pPr marL="542925" lvl="2" indent="-276225" eaLnBrk="1" hangingPunct="1">
              <a:lnSpc>
                <a:spcPct val="100000"/>
              </a:lnSpc>
              <a:spcBef>
                <a:spcPct val="0"/>
              </a:spcBef>
            </a:pPr>
            <a:r>
              <a:rPr lang="de-DE" altLang="de-DE" dirty="0">
                <a:latin typeface="Century Gothic" panose="020B0502020202020204" pitchFamily="34" charset="0"/>
              </a:rPr>
              <a:t>Vertrieb, ggf.  mehrere Ansprechpartner für verschiedene Vertriebszweige / -abteilungen</a:t>
            </a:r>
          </a:p>
          <a:p>
            <a:pPr marL="542925" lvl="2" indent="-276225" eaLnBrk="1" hangingPunct="1">
              <a:lnSpc>
                <a:spcPct val="100000"/>
              </a:lnSpc>
              <a:spcBef>
                <a:spcPct val="0"/>
              </a:spcBef>
            </a:pPr>
            <a:r>
              <a:rPr lang="de-DE" altLang="de-DE" dirty="0">
                <a:latin typeface="Century Gothic" panose="020B0502020202020204" pitchFamily="34" charset="0"/>
              </a:rPr>
              <a:t>Debitorenbuchhaltung (Leiter und Sachbearbeiter)</a:t>
            </a:r>
          </a:p>
        </p:txBody>
      </p:sp>
      <p:sp>
        <p:nvSpPr>
          <p:cNvPr id="233476" name="Abgerundetes Rechteck 9">
            <a:extLst>
              <a:ext uri="{FF2B5EF4-FFF2-40B4-BE49-F238E27FC236}">
                <a16:creationId xmlns:a16="http://schemas.microsoft.com/office/drawing/2014/main" id="{1359BD7B-32D0-434D-8ECB-CAFA8C541D80}"/>
              </a:ext>
            </a:extLst>
          </p:cNvPr>
          <p:cNvSpPr>
            <a:spLocks noChangeArrowheads="1"/>
          </p:cNvSpPr>
          <p:nvPr/>
        </p:nvSpPr>
        <p:spPr bwMode="auto">
          <a:xfrm>
            <a:off x="1557461" y="3889375"/>
            <a:ext cx="9361488" cy="954088"/>
          </a:xfrm>
          <a:prstGeom prst="roundRect">
            <a:avLst>
              <a:gd name="adj" fmla="val 16667"/>
            </a:avLst>
          </a:prstGeom>
          <a:solidFill>
            <a:schemeClr val="bg1">
              <a:lumMod val="85000"/>
            </a:schemeClr>
          </a:solidFill>
          <a:ln w="9525" algn="ctr">
            <a:noFill/>
            <a:round/>
            <a:headEnd/>
            <a:tailEnd/>
          </a:ln>
          <a:effectLst/>
          <a:extLst/>
        </p:spPr>
        <p:txBody>
          <a:bodyPr lIns="90000" tIns="46800" rIns="90000" bIns="46800" anchor="ctr"/>
          <a:lstStyle>
            <a:lvl1pPr marL="342900" indent="-3429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360363" indent="-3603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715963" indent="-2587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6700" lvl="1" indent="-266700" eaLnBrk="1" hangingPunct="1">
              <a:lnSpc>
                <a:spcPct val="100000"/>
              </a:lnSpc>
              <a:spcBef>
                <a:spcPct val="0"/>
              </a:spcBef>
              <a:buFont typeface="Verdana" panose="020B0604030504040204" pitchFamily="34" charset="0"/>
              <a:buAutoNum type="arabicPeriod" startAt="3"/>
            </a:pPr>
            <a:r>
              <a:rPr lang="de-DE" altLang="de-DE" b="1" dirty="0">
                <a:latin typeface="Century Gothic" panose="020B0502020202020204" pitchFamily="34" charset="0"/>
              </a:rPr>
              <a:t>Termine vereinbaren / </a:t>
            </a:r>
            <a:r>
              <a:rPr lang="de-DE" altLang="de-DE" b="1" dirty="0">
                <a:solidFill>
                  <a:srgbClr val="FF0000"/>
                </a:solidFill>
                <a:latin typeface="Century Gothic" panose="020B0502020202020204" pitchFamily="34" charset="0"/>
              </a:rPr>
              <a:t>Gesprächsleitfaden vorbereiten</a:t>
            </a:r>
          </a:p>
          <a:p>
            <a:pPr marL="542925" lvl="2" indent="-276225" eaLnBrk="1" hangingPunct="1">
              <a:lnSpc>
                <a:spcPct val="100000"/>
              </a:lnSpc>
              <a:spcBef>
                <a:spcPct val="0"/>
              </a:spcBef>
            </a:pPr>
            <a:r>
              <a:rPr lang="de-DE" altLang="de-DE" dirty="0">
                <a:latin typeface="Century Gothic" panose="020B0502020202020204" pitchFamily="34" charset="0"/>
              </a:rPr>
              <a:t>Debitorenbuchhaltung und Vertrieb (Leiter und Sachbearbeiter)</a:t>
            </a:r>
          </a:p>
          <a:p>
            <a:pPr marL="542925" lvl="2" indent="-276225" eaLnBrk="1" hangingPunct="1">
              <a:lnSpc>
                <a:spcPct val="100000"/>
              </a:lnSpc>
              <a:spcBef>
                <a:spcPct val="0"/>
              </a:spcBef>
            </a:pPr>
            <a:r>
              <a:rPr lang="de-DE" altLang="de-DE" dirty="0">
                <a:latin typeface="Century Gothic" panose="020B0502020202020204" pitchFamily="34" charset="0"/>
              </a:rPr>
              <a:t>Vorjahresdokumentation als Gesprächsleitfaden nutzen</a:t>
            </a:r>
          </a:p>
          <a:p>
            <a:pPr marL="542925" lvl="2" indent="-276225" eaLnBrk="1" hangingPunct="1">
              <a:lnSpc>
                <a:spcPct val="100000"/>
              </a:lnSpc>
              <a:spcBef>
                <a:spcPct val="0"/>
              </a:spcBef>
            </a:pPr>
            <a:r>
              <a:rPr lang="de-DE" altLang="de-DE" dirty="0">
                <a:latin typeface="Century Gothic" panose="020B0502020202020204" pitchFamily="34" charset="0"/>
              </a:rPr>
              <a:t>Sollvorstellung im Kopf entwickeln und Ist-Zustand damit abstimmen</a:t>
            </a:r>
          </a:p>
        </p:txBody>
      </p:sp>
      <p:sp>
        <p:nvSpPr>
          <p:cNvPr id="12" name="Abgerundetes Rechteck 11">
            <a:extLst>
              <a:ext uri="{FF2B5EF4-FFF2-40B4-BE49-F238E27FC236}">
                <a16:creationId xmlns:a16="http://schemas.microsoft.com/office/drawing/2014/main" id="{5415AEA0-D544-4778-BED5-8C0C21F636CD}"/>
              </a:ext>
            </a:extLst>
          </p:cNvPr>
          <p:cNvSpPr/>
          <p:nvPr/>
        </p:nvSpPr>
        <p:spPr bwMode="auto">
          <a:xfrm>
            <a:off x="1557461" y="5113338"/>
            <a:ext cx="9361488" cy="952500"/>
          </a:xfrm>
          <a:prstGeom prst="roundRect">
            <a:avLst/>
          </a:prstGeom>
          <a:solidFill>
            <a:schemeClr val="bg1">
              <a:lumMod val="85000"/>
            </a:schemeClr>
          </a:solidFill>
          <a:ln w="9525" cap="flat" cmpd="sng" algn="ctr">
            <a:noFill/>
            <a:prstDash val="solid"/>
            <a:round/>
            <a:headEnd type="none" w="med" len="med"/>
            <a:tailEnd type="none" w="med" len="med"/>
          </a:ln>
          <a:effectLst/>
          <a:extLst/>
        </p:spPr>
        <p:txBody>
          <a:bodyPr lIns="90000" tIns="46800" rIns="90000" bIns="46800" anchor="ctr"/>
          <a:lstStyle/>
          <a:p>
            <a:pPr marL="266700" lvl="1" indent="-266700" eaLnBrk="1" hangingPunct="1">
              <a:buFont typeface="+mj-lt"/>
              <a:buAutoNum type="arabicPeriod" startAt="4"/>
              <a:tabLst>
                <a:tab pos="2417763" algn="l"/>
              </a:tabLst>
              <a:defRPr/>
            </a:pPr>
            <a:r>
              <a:rPr lang="de-DE" sz="1400" b="1" dirty="0">
                <a:latin typeface="Century Gothic" panose="020B0502020202020204" pitchFamily="34" charset="0"/>
                <a:cs typeface="Arial" charset="0"/>
              </a:rPr>
              <a:t>Gespräche führen / </a:t>
            </a:r>
            <a:r>
              <a:rPr lang="de-DE" sz="1400" b="1" dirty="0">
                <a:solidFill>
                  <a:srgbClr val="FF0000"/>
                </a:solidFill>
                <a:latin typeface="Century Gothic" panose="020B0502020202020204" pitchFamily="34" charset="0"/>
                <a:cs typeface="Arial" charset="0"/>
              </a:rPr>
              <a:t>Dokumentation</a:t>
            </a:r>
          </a:p>
          <a:p>
            <a:pPr marL="542925" lvl="1" indent="-276225" eaLnBrk="1" hangingPunct="1">
              <a:buFont typeface="Arial" panose="020B0604020202020204" pitchFamily="34" charset="0"/>
              <a:buChar char="•"/>
              <a:defRPr/>
            </a:pPr>
            <a:r>
              <a:rPr lang="de-DE" sz="1400" dirty="0">
                <a:latin typeface="Century Gothic" panose="020B0502020202020204" pitchFamily="34" charset="0"/>
                <a:cs typeface="Arial" charset="0"/>
              </a:rPr>
              <a:t>„Walk-</a:t>
            </a:r>
            <a:r>
              <a:rPr lang="de-DE" sz="1400" dirty="0" err="1">
                <a:latin typeface="Century Gothic" panose="020B0502020202020204" pitchFamily="34" charset="0"/>
                <a:cs typeface="Arial" charset="0"/>
              </a:rPr>
              <a:t>through</a:t>
            </a:r>
            <a:r>
              <a:rPr lang="de-DE" sz="1400" dirty="0">
                <a:latin typeface="Century Gothic" panose="020B0502020202020204" pitchFamily="34" charset="0"/>
                <a:cs typeface="Arial" charset="0"/>
              </a:rPr>
              <a:t>“</a:t>
            </a:r>
          </a:p>
          <a:p>
            <a:pPr marL="542925" lvl="1" indent="-276225" eaLnBrk="1" hangingPunct="1">
              <a:buFont typeface="Arial" panose="020B0604020202020204" pitchFamily="34" charset="0"/>
              <a:buChar char="•"/>
              <a:defRPr/>
            </a:pPr>
            <a:r>
              <a:rPr lang="de-DE" sz="1400" dirty="0">
                <a:latin typeface="Century Gothic" panose="020B0502020202020204" pitchFamily="34" charset="0"/>
                <a:cs typeface="Arial" charset="0"/>
              </a:rPr>
              <a:t>Unklarheiten durch Nachfragen klären</a:t>
            </a:r>
          </a:p>
          <a:p>
            <a:pPr marL="542925" lvl="1" indent="-276225" eaLnBrk="1" hangingPunct="1">
              <a:buFont typeface="Arial" panose="020B0604020202020204" pitchFamily="34" charset="0"/>
              <a:buChar char="•"/>
              <a:defRPr/>
            </a:pPr>
            <a:r>
              <a:rPr lang="de-DE" sz="1400" dirty="0">
                <a:latin typeface="Century Gothic" panose="020B0502020202020204" pitchFamily="34" charset="0"/>
                <a:cs typeface="Arial" charset="0"/>
              </a:rPr>
              <a:t>Kopien von Unterlagen machen / „Screen-</a:t>
            </a:r>
            <a:r>
              <a:rPr lang="de-DE" sz="1400" dirty="0" err="1">
                <a:latin typeface="Century Gothic" panose="020B0502020202020204" pitchFamily="34" charset="0"/>
                <a:cs typeface="Arial" charset="0"/>
              </a:rPr>
              <a:t>Shots</a:t>
            </a:r>
            <a:r>
              <a:rPr lang="de-DE" sz="1400" dirty="0">
                <a:latin typeface="Century Gothic" panose="020B0502020202020204" pitchFamily="34" charset="0"/>
                <a:cs typeface="Arial" charset="0"/>
              </a:rPr>
              <a:t>“</a:t>
            </a:r>
            <a:endParaRPr lang="de-DE" sz="1400" dirty="0">
              <a:solidFill>
                <a:srgbClr val="00B0F0"/>
              </a:solidFill>
              <a:latin typeface="Century Gothic" panose="020B0502020202020204" pitchFamily="34" charset="0"/>
              <a:cs typeface="Arial" charset="0"/>
            </a:endParaRPr>
          </a:p>
        </p:txBody>
      </p:sp>
      <p:sp>
        <p:nvSpPr>
          <p:cNvPr id="10" name="Text Box 6">
            <a:extLst>
              <a:ext uri="{FF2B5EF4-FFF2-40B4-BE49-F238E27FC236}">
                <a16:creationId xmlns:a16="http://schemas.microsoft.com/office/drawing/2014/main" id="{A73F2EFA-13CD-4FA7-A32A-AB5869DC319C}"/>
              </a:ext>
            </a:extLst>
          </p:cNvPr>
          <p:cNvSpPr txBox="1">
            <a:spLocks noChangeArrowheads="1"/>
          </p:cNvSpPr>
          <p:nvPr/>
        </p:nvSpPr>
        <p:spPr bwMode="auto">
          <a:xfrm>
            <a:off x="695325" y="1088926"/>
            <a:ext cx="91455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3.5 </a:t>
            </a:r>
            <a:r>
              <a:rPr lang="de-DE" altLang="de-DE" b="1" dirty="0">
                <a:solidFill>
                  <a:srgbClr val="00B0F0"/>
                </a:solidFill>
                <a:latin typeface="Century Gothic" panose="020B0502020202020204" pitchFamily="34" charset="0"/>
              </a:rPr>
              <a:t>Vorgehensweise</a:t>
            </a:r>
            <a:endParaRPr lang="de-DE" altLang="de-DE" sz="1600" b="1" kern="0" dirty="0">
              <a:solidFill>
                <a:srgbClr val="00B0F0"/>
              </a:solidFill>
              <a:latin typeface="Century Gothic" pitchFamily="34" charset="0"/>
            </a:endParaRPr>
          </a:p>
        </p:txBody>
      </p:sp>
      <p:sp>
        <p:nvSpPr>
          <p:cNvPr id="11" name="Textfeld 4">
            <a:extLst>
              <a:ext uri="{FF2B5EF4-FFF2-40B4-BE49-F238E27FC236}">
                <a16:creationId xmlns:a16="http://schemas.microsoft.com/office/drawing/2014/main" id="{026D83E7-6FB2-4F55-A466-40C24318FF3E}"/>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Tree>
  </p:cSld>
  <p:clrMapOvr>
    <a:masterClrMapping/>
  </p:clrMapOvr>
  <p:transition spd="slow"/>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9B74E3A8-84F7-4D68-AE70-5FADAFCFBB69}"/>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
        <p:nvSpPr>
          <p:cNvPr id="7" name="Rectangle 2">
            <a:extLst>
              <a:ext uri="{FF2B5EF4-FFF2-40B4-BE49-F238E27FC236}">
                <a16:creationId xmlns:a16="http://schemas.microsoft.com/office/drawing/2014/main" id="{A733653C-8A51-43ED-85B7-BA3E913ED879}"/>
              </a:ext>
            </a:extLst>
          </p:cNvPr>
          <p:cNvSpPr txBox="1">
            <a:spLocks/>
          </p:cNvSpPr>
          <p:nvPr/>
        </p:nvSpPr>
        <p:spPr bwMode="auto">
          <a:xfrm>
            <a:off x="1009261" y="520699"/>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3.6	</a:t>
            </a:r>
            <a:r>
              <a:rPr lang="de-DE" sz="2800" b="1" dirty="0">
                <a:latin typeface="Century Gothic" panose="020B0502020202020204" pitchFamily="34" charset="0"/>
              </a:rPr>
              <a:t>Fachliche Unterstützungsangebote und Arbeitshilfen</a:t>
            </a:r>
            <a:endParaRPr lang="de-DE" altLang="de-DE" sz="2800" b="1" dirty="0">
              <a:latin typeface="Century Gothic" panose="020B0502020202020204" pitchFamily="34" charset="0"/>
              <a:cs typeface="Arial" panose="020B0604020202020204" pitchFamily="34" charset="0"/>
            </a:endParaRPr>
          </a:p>
        </p:txBody>
      </p:sp>
    </p:spTree>
  </p:cSld>
  <p:clrMapOvr>
    <a:masterClrMapping/>
  </p:clrMapOvr>
  <p:transition spd="slow"/>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85347" name="Rectangle 3">
            <a:extLst>
              <a:ext uri="{FF2B5EF4-FFF2-40B4-BE49-F238E27FC236}">
                <a16:creationId xmlns:a16="http://schemas.microsoft.com/office/drawing/2014/main" id="{C964649D-DDEE-4B8F-92CC-FF3D4470542C}"/>
              </a:ext>
            </a:extLst>
          </p:cNvPr>
          <p:cNvSpPr>
            <a:spLocks noGrp="1" noChangeArrowheads="1"/>
          </p:cNvSpPr>
          <p:nvPr>
            <p:ph idx="4294967295"/>
          </p:nvPr>
        </p:nvSpPr>
        <p:spPr>
          <a:xfrm>
            <a:off x="1055688" y="1411758"/>
            <a:ext cx="10800952" cy="4681538"/>
          </a:xfrm>
        </p:spPr>
        <p:txBody>
          <a:bodyPr/>
          <a:lstStyle/>
          <a:p>
            <a:pPr defTabSz="419100" eaLnBrk="1" hangingPunct="1">
              <a:lnSpc>
                <a:spcPct val="100000"/>
              </a:lnSpc>
              <a:spcBef>
                <a:spcPts val="600"/>
              </a:spcBef>
              <a:spcAft>
                <a:spcPts val="600"/>
              </a:spcAft>
              <a:defRPr/>
            </a:pPr>
            <a:r>
              <a:rPr lang="de-DE" altLang="de-DE" b="1" dirty="0">
                <a:latin typeface="Century Gothic" panose="020B0502020202020204" pitchFamily="34" charset="0"/>
                <a:ea typeface="Verdana" panose="020B0604030504040204" pitchFamily="34" charset="0"/>
                <a:cs typeface="Verdana" panose="020B0604030504040204" pitchFamily="34" charset="0"/>
              </a:rPr>
              <a:t>Relevante Prüfungsstandards / Stellungnahme des IDW: </a:t>
            </a:r>
          </a:p>
          <a:p>
            <a:pPr marL="2417763" indent="-2417763" defTabSz="419100" eaLnBrk="1" hangingPunct="1">
              <a:lnSpc>
                <a:spcPct val="100000"/>
              </a:lnSpc>
              <a:spcBef>
                <a:spcPts val="600"/>
              </a:spcBef>
              <a:spcAft>
                <a:spcPts val="600"/>
              </a:spcAft>
              <a:tabLst>
                <a:tab pos="1509713" algn="l"/>
              </a:tabLst>
              <a:defRPr/>
            </a:pPr>
            <a:r>
              <a:rPr lang="de-DE" b="1" dirty="0">
                <a:latin typeface="Century Gothic" panose="020B0502020202020204" pitchFamily="34" charset="0"/>
              </a:rPr>
              <a:t>ISA [DE] 315 (</a:t>
            </a:r>
            <a:r>
              <a:rPr lang="de-DE" b="1" dirty="0" err="1">
                <a:latin typeface="Century Gothic" panose="020B0502020202020204" pitchFamily="34" charset="0"/>
              </a:rPr>
              <a:t>Revised</a:t>
            </a:r>
            <a:r>
              <a:rPr lang="de-DE" b="1" dirty="0">
                <a:latin typeface="Century Gothic" panose="020B0502020202020204" pitchFamily="34" charset="0"/>
              </a:rPr>
              <a:t> 2019)</a:t>
            </a:r>
            <a:r>
              <a:rPr lang="de-DE" altLang="de-DE" b="1" dirty="0">
                <a:latin typeface="Century Gothic" panose="020B0502020202020204" pitchFamily="34" charset="0"/>
                <a:ea typeface="Verdana" panose="020B0604030504040204" pitchFamily="34" charset="0"/>
                <a:cs typeface="Verdana" panose="020B0604030504040204" pitchFamily="34" charset="0"/>
              </a:rPr>
              <a:t>: </a:t>
            </a:r>
            <a:r>
              <a:rPr lang="de-DE" altLang="de-DE" dirty="0">
                <a:latin typeface="Century Gothic" panose="020B0502020202020204" pitchFamily="34" charset="0"/>
                <a:ea typeface="Verdana" panose="020B0604030504040204" pitchFamily="34" charset="0"/>
                <a:cs typeface="Verdana" panose="020B0604030504040204" pitchFamily="34" charset="0"/>
              </a:rPr>
              <a:t>„Identifizierung und Beurteilung der Risiken wesentlicher falscher Darstellungen aus dem Verständnis von der Einheit und ihrem Umfeld</a:t>
            </a:r>
            <a:r>
              <a:rPr lang="de-DE" dirty="0">
                <a:latin typeface="Century Gothic" panose="020B0502020202020204" pitchFamily="34" charset="0"/>
                <a:ea typeface="Verdana" panose="020B0604030504040204" pitchFamily="34" charset="0"/>
                <a:cs typeface="Verdana" panose="020B0604030504040204" pitchFamily="34" charset="0"/>
              </a:rPr>
              <a:t>“</a:t>
            </a:r>
          </a:p>
          <a:p>
            <a:pPr marL="2511425" indent="-2511425" defTabSz="419100" eaLnBrk="1" hangingPunct="1">
              <a:lnSpc>
                <a:spcPct val="100000"/>
              </a:lnSpc>
              <a:spcBef>
                <a:spcPts val="600"/>
              </a:spcBef>
              <a:spcAft>
                <a:spcPts val="600"/>
              </a:spcAft>
              <a:defRPr/>
            </a:pPr>
            <a:r>
              <a:rPr lang="de-DE" b="1" dirty="0">
                <a:latin typeface="Century Gothic" panose="020B0502020202020204" pitchFamily="34" charset="0"/>
                <a:ea typeface="Verdana" panose="020B0604030504040204" pitchFamily="34" charset="0"/>
                <a:cs typeface="Verdana" panose="020B0604030504040204" pitchFamily="34" charset="0"/>
              </a:rPr>
              <a:t>IDW Fragen und Antworten: </a:t>
            </a:r>
            <a:r>
              <a:rPr lang="de-DE" dirty="0">
                <a:latin typeface="Century Gothic" panose="020B0502020202020204" pitchFamily="34" charset="0"/>
                <a:ea typeface="Verdana" panose="020B0604030504040204" pitchFamily="34" charset="0"/>
                <a:cs typeface="Verdana" panose="020B0604030504040204" pitchFamily="34" charset="0"/>
              </a:rPr>
              <a:t> </a:t>
            </a:r>
          </a:p>
          <a:p>
            <a:pPr marL="185738" indent="-185738" defTabSz="419100" eaLnBrk="1" hangingPunct="1">
              <a:lnSpc>
                <a:spcPct val="100000"/>
              </a:lnSpc>
              <a:spcBef>
                <a:spcPts val="600"/>
              </a:spcBef>
              <a:spcAft>
                <a:spcPts val="0"/>
              </a:spcAft>
              <a:buFont typeface="Arial" panose="020B0604020202020204" pitchFamily="34" charset="0"/>
              <a:buChar char="•"/>
              <a:defRPr/>
            </a:pPr>
            <a:r>
              <a:rPr lang="de-DE" dirty="0">
                <a:latin typeface="Century Gothic" panose="020B0502020202020204" pitchFamily="34" charset="0"/>
                <a:ea typeface="Verdana" panose="020B0604030504040204" pitchFamily="34" charset="0"/>
                <a:cs typeface="Verdana" panose="020B0604030504040204" pitchFamily="34" charset="0"/>
              </a:rPr>
              <a:t>Zur Risikoidentifikation und -beurteilung nach ISA 315 bzw. </a:t>
            </a:r>
            <a:r>
              <a:rPr lang="de-DE" dirty="0">
                <a:latin typeface="Century Gothic" panose="020B0502020202020204" pitchFamily="34" charset="0"/>
              </a:rPr>
              <a:t>IDW PS 261 n.F., ISA [DE] 315 (</a:t>
            </a:r>
            <a:r>
              <a:rPr lang="de-DE" dirty="0" err="1">
                <a:latin typeface="Century Gothic" panose="020B0502020202020204" pitchFamily="34" charset="0"/>
              </a:rPr>
              <a:t>Revised</a:t>
            </a:r>
            <a:r>
              <a:rPr lang="de-DE" dirty="0">
                <a:latin typeface="Century Gothic" panose="020B0502020202020204" pitchFamily="34" charset="0"/>
              </a:rPr>
              <a:t> 2019); Stand 21.11.2014</a:t>
            </a:r>
          </a:p>
          <a:p>
            <a:pPr marL="185738" indent="-185738" defTabSz="419100" eaLnBrk="1" hangingPunct="1">
              <a:lnSpc>
                <a:spcPct val="100000"/>
              </a:lnSpc>
              <a:spcBef>
                <a:spcPts val="600"/>
              </a:spcBef>
              <a:spcAft>
                <a:spcPts val="600"/>
              </a:spcAft>
              <a:buFont typeface="Arial" panose="020B0604020202020204" pitchFamily="34" charset="0"/>
              <a:buChar char="•"/>
              <a:defRPr/>
            </a:pPr>
            <a:r>
              <a:rPr lang="de-DE" dirty="0">
                <a:latin typeface="Century Gothic" panose="020B0502020202020204" pitchFamily="34" charset="0"/>
              </a:rPr>
              <a:t>Zur Risikoidentifikation und -beurteilung nach ISA [DE] 315 (</a:t>
            </a:r>
            <a:r>
              <a:rPr lang="de-DE" dirty="0" err="1">
                <a:latin typeface="Century Gothic" panose="020B0502020202020204" pitchFamily="34" charset="0"/>
              </a:rPr>
              <a:t>Revised</a:t>
            </a:r>
            <a:r>
              <a:rPr lang="de-DE" dirty="0">
                <a:latin typeface="Century Gothic" panose="020B0502020202020204" pitchFamily="34" charset="0"/>
              </a:rPr>
              <a:t> 2019); Stand 18.11.2022 </a:t>
            </a:r>
            <a:endParaRPr lang="de-DE" dirty="0">
              <a:latin typeface="Century Gothic" panose="020B0502020202020204" pitchFamily="34" charset="0"/>
              <a:ea typeface="Verdana" panose="020B0604030504040204" pitchFamily="34" charset="0"/>
              <a:cs typeface="Verdana" panose="020B0604030504040204" pitchFamily="34" charset="0"/>
            </a:endParaRPr>
          </a:p>
          <a:p>
            <a:pPr defTabSz="419100" eaLnBrk="1" hangingPunct="1">
              <a:lnSpc>
                <a:spcPct val="100000"/>
              </a:lnSpc>
              <a:spcBef>
                <a:spcPts val="600"/>
              </a:spcBef>
              <a:spcAft>
                <a:spcPts val="600"/>
              </a:spcAft>
              <a:defRPr/>
            </a:pPr>
            <a:r>
              <a:rPr lang="de-DE" b="1" dirty="0">
                <a:latin typeface="Century Gothic" panose="020B0502020202020204" pitchFamily="34" charset="0"/>
                <a:ea typeface="Verdana" panose="020B0604030504040204" pitchFamily="34" charset="0"/>
                <a:cs typeface="Verdana" panose="020B0604030504040204" pitchFamily="34" charset="0"/>
              </a:rPr>
              <a:t>Sonstiges: </a:t>
            </a:r>
          </a:p>
          <a:p>
            <a:pPr defTabSz="419100" eaLnBrk="1" hangingPunct="1">
              <a:lnSpc>
                <a:spcPct val="100000"/>
              </a:lnSpc>
              <a:spcBef>
                <a:spcPts val="600"/>
              </a:spcBef>
              <a:spcAft>
                <a:spcPts val="600"/>
              </a:spcAft>
              <a:defRPr/>
            </a:pPr>
            <a:r>
              <a:rPr lang="de-DE" b="1" dirty="0">
                <a:latin typeface="Century Gothic" panose="020B0502020202020204" pitchFamily="34" charset="0"/>
                <a:ea typeface="Verdana" panose="020B0604030504040204" pitchFamily="34" charset="0"/>
                <a:cs typeface="Verdana" panose="020B0604030504040204" pitchFamily="34" charset="0"/>
              </a:rPr>
              <a:t>Literatur zur Aufnahme von betrieblichen Prozessen gibt es bei vielen Anbietern (z. B. IDW oder </a:t>
            </a:r>
            <a:r>
              <a:rPr lang="de-DE" b="1" dirty="0" err="1">
                <a:latin typeface="Century Gothic" panose="020B0502020202020204" pitchFamily="34" charset="0"/>
                <a:ea typeface="Verdana" panose="020B0604030504040204" pitchFamily="34" charset="0"/>
                <a:cs typeface="Verdana" panose="020B0604030504040204" pitchFamily="34" charset="0"/>
              </a:rPr>
              <a:t>nwb</a:t>
            </a:r>
            <a:r>
              <a:rPr lang="de-DE" b="1" dirty="0">
                <a:latin typeface="Century Gothic" panose="020B0502020202020204" pitchFamily="34" charset="0"/>
                <a:ea typeface="Verdana" panose="020B0604030504040204" pitchFamily="34" charset="0"/>
                <a:cs typeface="Verdana" panose="020B0604030504040204" pitchFamily="34" charset="0"/>
              </a:rPr>
              <a:t>-Verlag)</a:t>
            </a:r>
          </a:p>
          <a:p>
            <a:pPr marL="285750" indent="-285750" defTabSz="419100" eaLnBrk="1" hangingPunct="1">
              <a:lnSpc>
                <a:spcPct val="100000"/>
              </a:lnSpc>
              <a:spcBef>
                <a:spcPts val="600"/>
              </a:spcBef>
              <a:spcAft>
                <a:spcPts val="0"/>
              </a:spcAft>
              <a:buFont typeface="Arial" panose="020B0604020202020204" pitchFamily="34" charset="0"/>
              <a:buChar char="•"/>
              <a:defRPr/>
            </a:pPr>
            <a:r>
              <a:rPr lang="de-DE" dirty="0">
                <a:latin typeface="Century Gothic" panose="020B0502020202020204" pitchFamily="34" charset="0"/>
                <a:ea typeface="Verdana" panose="020B0604030504040204" pitchFamily="34" charset="0"/>
                <a:cs typeface="Verdana" panose="020B0604030504040204" pitchFamily="34" charset="0"/>
              </a:rPr>
              <a:t>Arbeitshilfen zur internen Qualitätssicherung und zum risikoorientierten Prüfungsvorgehen bei der Prüfung kleiner und mittelgroßer Unternehmen</a:t>
            </a:r>
          </a:p>
          <a:p>
            <a:pPr marL="285750" indent="-285750" defTabSz="419100" eaLnBrk="1" hangingPunct="1">
              <a:lnSpc>
                <a:spcPct val="100000"/>
              </a:lnSpc>
              <a:spcBef>
                <a:spcPts val="600"/>
              </a:spcBef>
              <a:spcAft>
                <a:spcPts val="0"/>
              </a:spcAft>
              <a:buFont typeface="Arial" panose="020B0604020202020204" pitchFamily="34" charset="0"/>
              <a:buChar char="•"/>
              <a:defRPr/>
            </a:pPr>
            <a:r>
              <a:rPr lang="de-DE" dirty="0">
                <a:latin typeface="Century Gothic" panose="020B0502020202020204" pitchFamily="34" charset="0"/>
                <a:ea typeface="Verdana" panose="020B0604030504040204" pitchFamily="34" charset="0"/>
                <a:cs typeface="Verdana" panose="020B0604030504040204" pitchFamily="34" charset="0"/>
              </a:rPr>
              <a:t>Informieren Sie sich, welche bei Ihnen in der Kanzlei verfügbar sind. Hilfreich sind z. B. Checklisten zur Aufnahme von einzelnen Bereichen des IKS</a:t>
            </a:r>
          </a:p>
          <a:p>
            <a:pPr marL="285750" indent="-285750" defTabSz="419100" eaLnBrk="1" hangingPunct="1">
              <a:lnSpc>
                <a:spcPct val="100000"/>
              </a:lnSpc>
              <a:spcBef>
                <a:spcPts val="600"/>
              </a:spcBef>
              <a:spcAft>
                <a:spcPts val="0"/>
              </a:spcAft>
              <a:buFont typeface="Arial" panose="020B0604020202020204" pitchFamily="34" charset="0"/>
              <a:buChar char="•"/>
              <a:defRPr/>
            </a:pPr>
            <a:r>
              <a:rPr lang="de-DE" dirty="0">
                <a:latin typeface="Century Gothic" panose="020B0502020202020204" pitchFamily="34" charset="0"/>
                <a:ea typeface="Verdana" panose="020B0604030504040204" pitchFamily="34" charset="0"/>
                <a:cs typeface="Verdana" panose="020B0604030504040204" pitchFamily="34" charset="0"/>
              </a:rPr>
              <a:t>Praxisinterne </a:t>
            </a:r>
            <a:r>
              <a:rPr lang="de-DE" b="1" dirty="0">
                <a:latin typeface="Century Gothic" panose="020B0502020202020204" pitchFamily="34" charset="0"/>
                <a:ea typeface="Verdana" panose="020B0604030504040204" pitchFamily="34" charset="0"/>
                <a:cs typeface="Verdana" panose="020B0604030504040204" pitchFamily="34" charset="0"/>
              </a:rPr>
              <a:t>Aufnahmehilfen</a:t>
            </a:r>
          </a:p>
          <a:p>
            <a:pPr marL="285750" indent="-285750" defTabSz="419100" eaLnBrk="1" hangingPunct="1">
              <a:lnSpc>
                <a:spcPct val="100000"/>
              </a:lnSpc>
              <a:spcBef>
                <a:spcPts val="600"/>
              </a:spcBef>
              <a:spcAft>
                <a:spcPts val="0"/>
              </a:spcAft>
              <a:buFont typeface="Arial" panose="020B0604020202020204" pitchFamily="34" charset="0"/>
              <a:buChar char="•"/>
              <a:defRPr/>
            </a:pPr>
            <a:r>
              <a:rPr lang="de-DE" dirty="0">
                <a:latin typeface="Century Gothic" panose="020B0502020202020204" pitchFamily="34" charset="0"/>
                <a:ea typeface="Verdana" panose="020B0604030504040204" pitchFamily="34" charset="0"/>
                <a:cs typeface="Verdana" panose="020B0604030504040204" pitchFamily="34" charset="0"/>
              </a:rPr>
              <a:t>Dokumentation aus der </a:t>
            </a:r>
            <a:r>
              <a:rPr lang="de-DE" b="1" dirty="0">
                <a:latin typeface="Century Gothic" panose="020B0502020202020204" pitchFamily="34" charset="0"/>
                <a:ea typeface="Verdana" panose="020B0604030504040204" pitchFamily="34" charset="0"/>
                <a:cs typeface="Verdana" panose="020B0604030504040204" pitchFamily="34" charset="0"/>
              </a:rPr>
              <a:t>Vorjahresprüfung</a:t>
            </a:r>
            <a:r>
              <a:rPr lang="de-DE" dirty="0">
                <a:latin typeface="Century Gothic" panose="020B0502020202020204" pitchFamily="34" charset="0"/>
                <a:ea typeface="Verdana" panose="020B0604030504040204" pitchFamily="34" charset="0"/>
                <a:cs typeface="Verdana" panose="020B0604030504040204" pitchFamily="34" charset="0"/>
              </a:rPr>
              <a:t> des Mandanten!</a:t>
            </a:r>
            <a:endParaRPr lang="de-DE" altLang="de-DE" dirty="0">
              <a:latin typeface="Century Gothic" panose="020B0502020202020204" pitchFamily="34" charset="0"/>
              <a:ea typeface="Verdana" panose="020B0604030504040204" pitchFamily="34" charset="0"/>
              <a:cs typeface="Verdana" panose="020B0604030504040204" pitchFamily="34" charset="0"/>
            </a:endParaRPr>
          </a:p>
        </p:txBody>
      </p:sp>
      <p:sp>
        <p:nvSpPr>
          <p:cNvPr id="7" name="Text Box 6">
            <a:extLst>
              <a:ext uri="{FF2B5EF4-FFF2-40B4-BE49-F238E27FC236}">
                <a16:creationId xmlns:a16="http://schemas.microsoft.com/office/drawing/2014/main" id="{44DA7635-BB1F-495B-BD9C-C66977A5080C}"/>
              </a:ext>
            </a:extLst>
          </p:cNvPr>
          <p:cNvSpPr txBox="1">
            <a:spLocks noChangeArrowheads="1"/>
          </p:cNvSpPr>
          <p:nvPr/>
        </p:nvSpPr>
        <p:spPr bwMode="auto">
          <a:xfrm>
            <a:off x="695325" y="1016918"/>
            <a:ext cx="91455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3.6 Fachliche Unterstützungsangebote und Arbeitshilfen</a:t>
            </a:r>
            <a:endParaRPr lang="de-DE" altLang="de-DE" sz="1600" b="1" kern="0" dirty="0">
              <a:solidFill>
                <a:srgbClr val="00B0F0"/>
              </a:solidFill>
              <a:latin typeface="Century Gothic" pitchFamily="34" charset="0"/>
            </a:endParaRPr>
          </a:p>
        </p:txBody>
      </p:sp>
      <p:sp>
        <p:nvSpPr>
          <p:cNvPr id="8" name="Textfeld 4">
            <a:extLst>
              <a:ext uri="{FF2B5EF4-FFF2-40B4-BE49-F238E27FC236}">
                <a16:creationId xmlns:a16="http://schemas.microsoft.com/office/drawing/2014/main" id="{6CED32D1-61E1-4B94-90A3-89AED2DA0AD3}"/>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85347">
                                            <p:txEl>
                                              <p:pRg st="0" end="0"/>
                                            </p:txEl>
                                          </p:spTgt>
                                        </p:tgtEl>
                                        <p:attrNameLst>
                                          <p:attrName>style.visibility</p:attrName>
                                        </p:attrNameLst>
                                      </p:cBhvr>
                                      <p:to>
                                        <p:strVal val="visible"/>
                                      </p:to>
                                    </p:set>
                                    <p:anim calcmode="lin" valueType="num">
                                      <p:cBhvr additive="base">
                                        <p:cTn id="7" dur="500" fill="hold"/>
                                        <p:tgtEl>
                                          <p:spTgt spid="33853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853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85347">
                                            <p:txEl>
                                              <p:pRg st="1" end="1"/>
                                            </p:txEl>
                                          </p:spTgt>
                                        </p:tgtEl>
                                        <p:attrNameLst>
                                          <p:attrName>style.visibility</p:attrName>
                                        </p:attrNameLst>
                                      </p:cBhvr>
                                      <p:to>
                                        <p:strVal val="visible"/>
                                      </p:to>
                                    </p:set>
                                    <p:anim calcmode="lin" valueType="num">
                                      <p:cBhvr additive="base">
                                        <p:cTn id="13" dur="500" fill="hold"/>
                                        <p:tgtEl>
                                          <p:spTgt spid="33853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853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85347">
                                            <p:txEl>
                                              <p:pRg st="2" end="2"/>
                                            </p:txEl>
                                          </p:spTgt>
                                        </p:tgtEl>
                                        <p:attrNameLst>
                                          <p:attrName>style.visibility</p:attrName>
                                        </p:attrNameLst>
                                      </p:cBhvr>
                                      <p:to>
                                        <p:strVal val="visible"/>
                                      </p:to>
                                    </p:set>
                                    <p:anim calcmode="lin" valueType="num">
                                      <p:cBhvr additive="base">
                                        <p:cTn id="19" dur="500" fill="hold"/>
                                        <p:tgtEl>
                                          <p:spTgt spid="33853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853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385347">
                                            <p:txEl>
                                              <p:pRg st="3" end="3"/>
                                            </p:txEl>
                                          </p:spTgt>
                                        </p:tgtEl>
                                        <p:attrNameLst>
                                          <p:attrName>style.visibility</p:attrName>
                                        </p:attrNameLst>
                                      </p:cBhvr>
                                      <p:to>
                                        <p:strVal val="visible"/>
                                      </p:to>
                                    </p:set>
                                    <p:anim calcmode="lin" valueType="num">
                                      <p:cBhvr additive="base">
                                        <p:cTn id="25" dur="500" fill="hold"/>
                                        <p:tgtEl>
                                          <p:spTgt spid="338534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38534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385347">
                                            <p:txEl>
                                              <p:pRg st="4" end="4"/>
                                            </p:txEl>
                                          </p:spTgt>
                                        </p:tgtEl>
                                        <p:attrNameLst>
                                          <p:attrName>style.visibility</p:attrName>
                                        </p:attrNameLst>
                                      </p:cBhvr>
                                      <p:to>
                                        <p:strVal val="visible"/>
                                      </p:to>
                                    </p:set>
                                    <p:anim calcmode="lin" valueType="num">
                                      <p:cBhvr additive="base">
                                        <p:cTn id="31" dur="500" fill="hold"/>
                                        <p:tgtEl>
                                          <p:spTgt spid="338534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38534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385347">
                                            <p:txEl>
                                              <p:pRg st="5" end="5"/>
                                            </p:txEl>
                                          </p:spTgt>
                                        </p:tgtEl>
                                        <p:attrNameLst>
                                          <p:attrName>style.visibility</p:attrName>
                                        </p:attrNameLst>
                                      </p:cBhvr>
                                      <p:to>
                                        <p:strVal val="visible"/>
                                      </p:to>
                                    </p:set>
                                    <p:anim calcmode="lin" valueType="num">
                                      <p:cBhvr additive="base">
                                        <p:cTn id="37" dur="500" fill="hold"/>
                                        <p:tgtEl>
                                          <p:spTgt spid="338534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38534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385347">
                                            <p:txEl>
                                              <p:pRg st="6" end="6"/>
                                            </p:txEl>
                                          </p:spTgt>
                                        </p:tgtEl>
                                        <p:attrNameLst>
                                          <p:attrName>style.visibility</p:attrName>
                                        </p:attrNameLst>
                                      </p:cBhvr>
                                      <p:to>
                                        <p:strVal val="visible"/>
                                      </p:to>
                                    </p:set>
                                    <p:anim calcmode="lin" valueType="num">
                                      <p:cBhvr additive="base">
                                        <p:cTn id="43" dur="500" fill="hold"/>
                                        <p:tgtEl>
                                          <p:spTgt spid="338534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38534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385347">
                                            <p:txEl>
                                              <p:pRg st="7" end="7"/>
                                            </p:txEl>
                                          </p:spTgt>
                                        </p:tgtEl>
                                        <p:attrNameLst>
                                          <p:attrName>style.visibility</p:attrName>
                                        </p:attrNameLst>
                                      </p:cBhvr>
                                      <p:to>
                                        <p:strVal val="visible"/>
                                      </p:to>
                                    </p:set>
                                    <p:anim calcmode="lin" valueType="num">
                                      <p:cBhvr additive="base">
                                        <p:cTn id="49" dur="500" fill="hold"/>
                                        <p:tgtEl>
                                          <p:spTgt spid="338534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38534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385347">
                                            <p:txEl>
                                              <p:pRg st="8" end="8"/>
                                            </p:txEl>
                                          </p:spTgt>
                                        </p:tgtEl>
                                        <p:attrNameLst>
                                          <p:attrName>style.visibility</p:attrName>
                                        </p:attrNameLst>
                                      </p:cBhvr>
                                      <p:to>
                                        <p:strVal val="visible"/>
                                      </p:to>
                                    </p:set>
                                    <p:anim calcmode="lin" valueType="num">
                                      <p:cBhvr additive="base">
                                        <p:cTn id="55" dur="500" fill="hold"/>
                                        <p:tgtEl>
                                          <p:spTgt spid="3385347">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38534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385347">
                                            <p:txEl>
                                              <p:pRg st="9" end="9"/>
                                            </p:txEl>
                                          </p:spTgt>
                                        </p:tgtEl>
                                        <p:attrNameLst>
                                          <p:attrName>style.visibility</p:attrName>
                                        </p:attrNameLst>
                                      </p:cBhvr>
                                      <p:to>
                                        <p:strVal val="visible"/>
                                      </p:to>
                                    </p:set>
                                    <p:anim calcmode="lin" valueType="num">
                                      <p:cBhvr additive="base">
                                        <p:cTn id="61" dur="500" fill="hold"/>
                                        <p:tgtEl>
                                          <p:spTgt spid="3385347">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38534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385347">
                                            <p:txEl>
                                              <p:pRg st="10" end="10"/>
                                            </p:txEl>
                                          </p:spTgt>
                                        </p:tgtEl>
                                        <p:attrNameLst>
                                          <p:attrName>style.visibility</p:attrName>
                                        </p:attrNameLst>
                                      </p:cBhvr>
                                      <p:to>
                                        <p:strVal val="visible"/>
                                      </p:to>
                                    </p:set>
                                    <p:anim calcmode="lin" valueType="num">
                                      <p:cBhvr additive="base">
                                        <p:cTn id="67" dur="500" fill="hold"/>
                                        <p:tgtEl>
                                          <p:spTgt spid="3385347">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38534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5347" grpId="0" build="p" autoUpdateAnimBg="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9B74E3A8-84F7-4D68-AE70-5FADAFCFBB69}"/>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
        <p:nvSpPr>
          <p:cNvPr id="7" name="Rectangle 2">
            <a:extLst>
              <a:ext uri="{FF2B5EF4-FFF2-40B4-BE49-F238E27FC236}">
                <a16:creationId xmlns:a16="http://schemas.microsoft.com/office/drawing/2014/main" id="{8AFA09C7-5C04-4B4C-A588-DC6CD01B55C0}"/>
              </a:ext>
            </a:extLst>
          </p:cNvPr>
          <p:cNvSpPr txBox="1">
            <a:spLocks/>
          </p:cNvSpPr>
          <p:nvPr/>
        </p:nvSpPr>
        <p:spPr bwMode="auto">
          <a:xfrm>
            <a:off x="1009261" y="520699"/>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3.7	</a:t>
            </a:r>
            <a:r>
              <a:rPr lang="de-DE" sz="2800" b="1" dirty="0">
                <a:latin typeface="Century Gothic" panose="020B0502020202020204" pitchFamily="34" charset="0"/>
              </a:rPr>
              <a:t>Praxisfall</a:t>
            </a:r>
            <a:endParaRPr lang="de-DE" altLang="de-DE" sz="2800" b="1"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876423609"/>
      </p:ext>
    </p:extLst>
  </p:cSld>
  <p:clrMapOvr>
    <a:masterClrMapping/>
  </p:clrMapOvr>
  <p:transition spd="slow"/>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D6382AA-F6FD-4B3D-A9ED-5AE7E86EED91}"/>
              </a:ext>
            </a:extLst>
          </p:cNvPr>
          <p:cNvSpPr txBox="1"/>
          <p:nvPr/>
        </p:nvSpPr>
        <p:spPr>
          <a:xfrm>
            <a:off x="11533475" y="5585107"/>
            <a:ext cx="323165" cy="720080"/>
          </a:xfrm>
          <a:prstGeom prst="rect">
            <a:avLst/>
          </a:prstGeom>
          <a:noFill/>
        </p:spPr>
        <p:txBody>
          <a:bodyPr vert="vert270">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
        <p:nvSpPr>
          <p:cNvPr id="8" name="Rectangle 2">
            <a:extLst>
              <a:ext uri="{FF2B5EF4-FFF2-40B4-BE49-F238E27FC236}">
                <a16:creationId xmlns:a16="http://schemas.microsoft.com/office/drawing/2014/main" id="{EB13FDAF-99D5-451A-AE8C-60F258DF12C2}"/>
              </a:ext>
            </a:extLst>
          </p:cNvPr>
          <p:cNvSpPr txBox="1">
            <a:spLocks/>
          </p:cNvSpPr>
          <p:nvPr/>
        </p:nvSpPr>
        <p:spPr bwMode="auto">
          <a:xfrm>
            <a:off x="1065213" y="873125"/>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342900" indent="-342900" eaLnBrk="0" hangingPunct="0">
              <a:lnSpc>
                <a:spcPct val="110000"/>
              </a:lnSpc>
              <a:spcBef>
                <a:spcPts val="800"/>
              </a:spcBef>
              <a:buFont typeface="Arial" pitchFamily="34" charset="0"/>
              <a:defRPr sz="1400">
                <a:solidFill>
                  <a:schemeClr val="tx1"/>
                </a:solidFill>
                <a:latin typeface="Verdana" pitchFamily="34" charset="0"/>
                <a:cs typeface="Arial" pitchFamily="34" charset="0"/>
              </a:defRPr>
            </a:lvl1pPr>
            <a:lvl2pPr marL="180975" indent="-179388"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2pPr>
            <a:lvl3pPr marL="541338"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3pPr>
            <a:lvl4pPr marL="895350" indent="-17462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4pPr>
            <a:lvl5pPr marL="1257300"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5pPr>
            <a:lvl6pPr marL="17145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6pPr>
            <a:lvl7pPr marL="21717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7pPr>
            <a:lvl8pPr marL="26289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8pPr>
            <a:lvl9pPr marL="30861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9pPr>
          </a:lstStyle>
          <a:p>
            <a:pPr>
              <a:defRPr/>
            </a:pPr>
            <a:r>
              <a:rPr lang="de-DE" altLang="de-DE" sz="1800" b="1" kern="0" dirty="0">
                <a:latin typeface="Century Gothic" pitchFamily="34" charset="0"/>
              </a:rPr>
              <a:t>Anlagen zum Themenbereich</a:t>
            </a:r>
          </a:p>
        </p:txBody>
      </p:sp>
      <p:sp>
        <p:nvSpPr>
          <p:cNvPr id="10" name="Rectangle 3">
            <a:extLst>
              <a:ext uri="{FF2B5EF4-FFF2-40B4-BE49-F238E27FC236}">
                <a16:creationId xmlns:a16="http://schemas.microsoft.com/office/drawing/2014/main" id="{01F09249-FE3A-4711-A9F1-C0CB14238E8E}"/>
              </a:ext>
            </a:extLst>
          </p:cNvPr>
          <p:cNvSpPr txBox="1">
            <a:spLocks noChangeArrowheads="1"/>
          </p:cNvSpPr>
          <p:nvPr/>
        </p:nvSpPr>
        <p:spPr bwMode="auto">
          <a:xfrm>
            <a:off x="1065212" y="1355725"/>
            <a:ext cx="10791427" cy="2865363"/>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ct val="0"/>
              </a:spcBef>
              <a:spcAft>
                <a:spcPts val="1200"/>
              </a:spcAft>
              <a:defRPr/>
            </a:pPr>
            <a:r>
              <a:rPr lang="de-DE" altLang="de-DE" sz="1600" b="1" kern="0">
                <a:solidFill>
                  <a:srgbClr val="00B0F0"/>
                </a:solidFill>
                <a:latin typeface="Century Gothic" pitchFamily="34" charset="0"/>
              </a:rPr>
              <a:t>Praxishilfen </a:t>
            </a:r>
            <a:r>
              <a:rPr lang="de-DE" altLang="de-DE" sz="1600" b="1" kern="0" dirty="0">
                <a:solidFill>
                  <a:srgbClr val="00B0F0"/>
                </a:solidFill>
                <a:latin typeface="Century Gothic" pitchFamily="34" charset="0"/>
              </a:rPr>
              <a:t>zu diesem Themenbereich</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a:latin typeface="Century Gothic" pitchFamily="34" charset="0"/>
              </a:rPr>
              <a:t>Praxishilfe 3/1:	</a:t>
            </a:r>
            <a:r>
              <a:rPr lang="de-DE" altLang="de-DE">
                <a:latin typeface="Century Gothic" pitchFamily="34" charset="0"/>
              </a:rPr>
              <a:t>„</a:t>
            </a:r>
            <a:r>
              <a:rPr lang="de-DE" altLang="de-DE" kern="0">
                <a:latin typeface="Century Gothic" pitchFamily="34" charset="0"/>
              </a:rPr>
              <a:t>Praxisfall: Das postenbezogene IKS</a:t>
            </a:r>
            <a:r>
              <a:rPr lang="de-DE" altLang="de-DE">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a:latin typeface="Century Gothic" pitchFamily="34" charset="0"/>
              </a:rPr>
              <a:t>Praxishilfe </a:t>
            </a:r>
            <a:r>
              <a:rPr lang="de-DE" altLang="de-DE" b="1" kern="0" dirty="0">
                <a:latin typeface="Century Gothic" pitchFamily="34" charset="0"/>
              </a:rPr>
              <a:t>3</a:t>
            </a:r>
            <a:r>
              <a:rPr lang="de-DE" altLang="de-DE" b="1" kern="0">
                <a:latin typeface="Century Gothic" pitchFamily="34" charset="0"/>
              </a:rPr>
              <a:t>/2</a:t>
            </a:r>
            <a:r>
              <a:rPr lang="de-DE" altLang="de-DE" b="1" kern="0" dirty="0">
                <a:latin typeface="Century Gothic" pitchFamily="34" charset="0"/>
              </a:rPr>
              <a:t>: </a:t>
            </a:r>
            <a:r>
              <a:rPr lang="de-DE" altLang="de-DE" kern="0">
                <a:latin typeface="Century Gothic" pitchFamily="34" charset="0"/>
              </a:rPr>
              <a:t>	„Sachverhaltsbeschreibung: Musterbau GmbH</a:t>
            </a:r>
            <a:r>
              <a:rPr lang="de-DE" altLang="de-DE">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a:latin typeface="Century Gothic" pitchFamily="34" charset="0"/>
              </a:rPr>
              <a:t>Praxishilfe 3/3:	</a:t>
            </a:r>
            <a:r>
              <a:rPr lang="de-DE" altLang="de-DE">
                <a:latin typeface="Century Gothic" pitchFamily="34" charset="0"/>
              </a:rPr>
              <a:t>„</a:t>
            </a:r>
            <a:r>
              <a:rPr lang="de-DE" altLang="de-DE" kern="0">
                <a:latin typeface="Century Gothic" pitchFamily="34" charset="0"/>
              </a:rPr>
              <a:t>Risiko-Kontroll-Matrix für die Musterbau GmbH im „Verkaufsprozess“</a:t>
            </a:r>
            <a:r>
              <a:rPr lang="de-DE" altLang="de-DE">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a:latin typeface="Century Gothic" pitchFamily="34" charset="0"/>
              </a:rPr>
              <a:t>Praxishilfe 3/4: </a:t>
            </a:r>
            <a:r>
              <a:rPr lang="de-DE" altLang="de-DE" kern="0">
                <a:latin typeface="Century Gothic" pitchFamily="34" charset="0"/>
              </a:rPr>
              <a:t>	„Lösungshinweise zu Praxisfall – Aufgaben 1-3: Das postenbezogene IKS: </a:t>
            </a:r>
            <a:br>
              <a:rPr lang="de-DE" altLang="de-DE" kern="0">
                <a:latin typeface="Century Gothic" pitchFamily="34" charset="0"/>
              </a:rPr>
            </a:br>
            <a:r>
              <a:rPr lang="de-DE" altLang="de-DE" kern="0">
                <a:latin typeface="Century Gothic" pitchFamily="34" charset="0"/>
              </a:rPr>
              <a:t>	Risiko-Kontroll-Matrix für die Musterbau GmbH im „Verkaufsprozess“</a:t>
            </a:r>
            <a:r>
              <a:rPr lang="de-DE" altLang="de-DE">
                <a:latin typeface="Century Gothic" pitchFamily="34" charset="0"/>
              </a:rPr>
              <a:t>“</a:t>
            </a:r>
            <a:endParaRPr lang="de-DE" altLang="de-DE" b="1">
              <a:solidFill>
                <a:srgbClr val="00B0F0"/>
              </a:solidFill>
              <a:latin typeface="Century Gothic" panose="020B0502020202020204" pitchFamily="34" charset="0"/>
            </a:endParaRP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a:latin typeface="Century Gothic" pitchFamily="34" charset="0"/>
              </a:rPr>
              <a:t>Praxishilfe 3/5:	</a:t>
            </a:r>
            <a:r>
              <a:rPr lang="de-DE" altLang="de-DE">
                <a:latin typeface="Century Gothic" pitchFamily="34" charset="0"/>
              </a:rPr>
              <a:t>„</a:t>
            </a:r>
            <a:r>
              <a:rPr lang="de-DE" altLang="de-DE" kern="0">
                <a:latin typeface="Century Gothic" pitchFamily="34" charset="0"/>
              </a:rPr>
              <a:t>Lösungshinweise zu Praxisfall – Aufgaben 4+5: Das postenbezogene IKS: </a:t>
            </a:r>
            <a:br>
              <a:rPr lang="de-DE" altLang="de-DE" kern="0">
                <a:latin typeface="Century Gothic" pitchFamily="34" charset="0"/>
              </a:rPr>
            </a:br>
            <a:r>
              <a:rPr lang="de-DE" altLang="de-DE" kern="0">
                <a:latin typeface="Century Gothic" pitchFamily="34" charset="0"/>
              </a:rPr>
              <a:t>	Risiko-Kontroll-Matrix für die Musterbau GmbH im „Verkaufsprozess</a:t>
            </a:r>
            <a:r>
              <a:rPr lang="de-DE" altLang="de-DE">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a:latin typeface="Century Gothic" pitchFamily="34" charset="0"/>
              </a:rPr>
              <a:t>Praxishilfe 3/6: </a:t>
            </a:r>
            <a:r>
              <a:rPr lang="de-DE" altLang="de-DE" kern="0">
                <a:latin typeface="Century Gothic" pitchFamily="34" charset="0"/>
              </a:rPr>
              <a:t>	„Lösungshinweise zu Praxisfall – Aufgabe 6: Das postenbezogene IKS: </a:t>
            </a:r>
            <a:br>
              <a:rPr lang="de-DE" altLang="de-DE" kern="0">
                <a:latin typeface="Century Gothic" pitchFamily="34" charset="0"/>
              </a:rPr>
            </a:br>
            <a:r>
              <a:rPr lang="de-DE" altLang="de-DE" kern="0">
                <a:latin typeface="Century Gothic" pitchFamily="34" charset="0"/>
              </a:rPr>
              <a:t>	Risiko-Kontroll-Matrix für die Musterbau GmbH im „Verkaufsprozess</a:t>
            </a:r>
            <a:r>
              <a:rPr lang="de-DE" altLang="de-DE">
                <a:latin typeface="Century Gothic" pitchFamily="34" charset="0"/>
              </a:rPr>
              <a:t>““</a:t>
            </a:r>
            <a:endParaRPr lang="de-DE" altLang="de-DE" b="1">
              <a:solidFill>
                <a:srgbClr val="00B0F0"/>
              </a:solidFill>
              <a:latin typeface="Century Gothic" panose="020B0502020202020204" pitchFamily="34" charset="0"/>
            </a:endParaRPr>
          </a:p>
          <a:p>
            <a:pPr marL="266700" indent="-266700">
              <a:lnSpc>
                <a:spcPct val="100000"/>
              </a:lnSpc>
              <a:spcBef>
                <a:spcPts val="600"/>
              </a:spcBef>
              <a:spcAft>
                <a:spcPts val="600"/>
              </a:spcAft>
              <a:buFont typeface="Arial" panose="020B0604020202020204" pitchFamily="34" charset="0"/>
              <a:buChar char="•"/>
              <a:tabLst>
                <a:tab pos="1790700" algn="l"/>
              </a:tabLst>
              <a:defRPr/>
            </a:pPr>
            <a:endParaRPr lang="de-DE" altLang="de-DE" b="1">
              <a:solidFill>
                <a:srgbClr val="00B0F0"/>
              </a:solidFill>
              <a:latin typeface="Century Gothic" panose="020B0502020202020204" pitchFamily="34" charset="0"/>
            </a:endParaRPr>
          </a:p>
          <a:p>
            <a:pPr marL="266700" indent="-266700">
              <a:lnSpc>
                <a:spcPct val="100000"/>
              </a:lnSpc>
              <a:spcBef>
                <a:spcPts val="600"/>
              </a:spcBef>
              <a:spcAft>
                <a:spcPts val="600"/>
              </a:spcAft>
              <a:buFont typeface="Arial" panose="020B0604020202020204" pitchFamily="34" charset="0"/>
              <a:buChar char="•"/>
              <a:tabLst>
                <a:tab pos="2333625" algn="l"/>
              </a:tabLst>
              <a:defRPr/>
            </a:pPr>
            <a:endParaRPr lang="de-DE" altLang="de-DE" kern="0" dirty="0">
              <a:latin typeface="Century Gothic" pitchFamily="34" charset="0"/>
            </a:endParaRPr>
          </a:p>
        </p:txBody>
      </p:sp>
      <p:sp>
        <p:nvSpPr>
          <p:cNvPr id="11" name="Textfeld 4">
            <a:extLst>
              <a:ext uri="{FF2B5EF4-FFF2-40B4-BE49-F238E27FC236}">
                <a16:creationId xmlns:a16="http://schemas.microsoft.com/office/drawing/2014/main" id="{DFE0F648-F1F8-4765-85B1-333A3CF4C3C9}"/>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Tree>
    <p:extLst>
      <p:ext uri="{BB962C8B-B14F-4D97-AF65-F5344CB8AC3E}">
        <p14:creationId xmlns:p14="http://schemas.microsoft.com/office/powerpoint/2010/main" val="2300846024"/>
      </p:ext>
    </p:extLst>
  </p:cSld>
  <p:clrMapOvr>
    <a:masterClrMapping/>
  </p:clrMapOvr>
  <p:transition spd="slow"/>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6CEEC2FC-E1FA-42B7-A92D-666C21768A1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10000"/>
                    </a14:imgEffect>
                  </a14:imgLayer>
                </a14:imgProps>
              </a:ext>
              <a:ext uri="{28A0092B-C50C-407E-A947-70E740481C1C}">
                <a14:useLocalDpi xmlns:a14="http://schemas.microsoft.com/office/drawing/2010/main" val="0"/>
              </a:ext>
            </a:extLst>
          </a:blip>
          <a:srcRect l="17889" r="3826"/>
          <a:stretch/>
        </p:blipFill>
        <p:spPr>
          <a:xfrm>
            <a:off x="479376" y="721271"/>
            <a:ext cx="9577064" cy="5544616"/>
          </a:xfrm>
          <a:prstGeom prst="rect">
            <a:avLst/>
          </a:prstGeom>
          <a:blipFill dpi="0" rotWithShape="1">
            <a:blip r:embed="rId5">
              <a:alphaModFix amt="17000"/>
            </a:blip>
            <a:srcRect/>
            <a:tile tx="0" ty="0" sx="100000" sy="100000" flip="none" algn="tl"/>
          </a:blipFill>
          <a:effectLst>
            <a:outerShdw blurRad="50800" dist="50800" dir="5400000" algn="ctr" rotWithShape="0">
              <a:srgbClr val="000000">
                <a:alpha val="14000"/>
              </a:srgbClr>
            </a:outerShdw>
          </a:effectLst>
        </p:spPr>
      </p:pic>
      <p:sp>
        <p:nvSpPr>
          <p:cNvPr id="10" name="Rectangle 2">
            <a:extLst>
              <a:ext uri="{FF2B5EF4-FFF2-40B4-BE49-F238E27FC236}">
                <a16:creationId xmlns:a16="http://schemas.microsoft.com/office/drawing/2014/main" id="{F2AB3867-6B83-4C0D-8E48-BF808B9AFBBF}"/>
              </a:ext>
            </a:extLst>
          </p:cNvPr>
          <p:cNvSpPr txBox="1">
            <a:spLocks/>
          </p:cNvSpPr>
          <p:nvPr/>
        </p:nvSpPr>
        <p:spPr bwMode="auto">
          <a:xfrm>
            <a:off x="1199456" y="1945407"/>
            <a:ext cx="8136904" cy="3168352"/>
          </a:xfrm>
          <a:prstGeom prst="rect">
            <a:avLst/>
          </a:prstGeom>
          <a:solidFill>
            <a:schemeClr val="bg1">
              <a:alpha val="85000"/>
            </a:schemeClr>
          </a:solidFill>
          <a:ln>
            <a:solidFill>
              <a:schemeClr val="tx1"/>
            </a:solidFill>
          </a:ln>
          <a:extLst/>
        </p:spPr>
        <p:style>
          <a:lnRef idx="1">
            <a:schemeClr val="accent6"/>
          </a:lnRef>
          <a:fillRef idx="2">
            <a:schemeClr val="accent6"/>
          </a:fillRef>
          <a:effectRef idx="1">
            <a:schemeClr val="accent6"/>
          </a:effectRef>
          <a:fontRef idx="minor">
            <a:schemeClr val="dk1"/>
          </a:fontRef>
        </p:style>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lgn="ctr" defTabSz="900113">
              <a:lnSpc>
                <a:spcPts val="4000"/>
              </a:lnSpc>
              <a:spcBef>
                <a:spcPts val="600"/>
              </a:spcBef>
              <a:spcAft>
                <a:spcPts val="1200"/>
              </a:spcAft>
            </a:pPr>
            <a:r>
              <a:rPr lang="de-DE" altLang="de-DE" sz="2600" b="1" dirty="0">
                <a:latin typeface="Century Gothic" panose="020B0502020202020204" pitchFamily="34" charset="0"/>
              </a:rPr>
              <a:t>Soweit meine Ausführungen, </a:t>
            </a:r>
            <a:br>
              <a:rPr lang="de-DE" altLang="de-DE" sz="2600" b="1" dirty="0">
                <a:latin typeface="Century Gothic" panose="020B0502020202020204" pitchFamily="34" charset="0"/>
              </a:rPr>
            </a:br>
            <a:r>
              <a:rPr lang="de-DE" altLang="de-DE" sz="2600" b="1" dirty="0">
                <a:latin typeface="Century Gothic" panose="020B0502020202020204" pitchFamily="34" charset="0"/>
              </a:rPr>
              <a:t>praktischen Erfahrungen und fachlichen</a:t>
            </a:r>
            <a:br>
              <a:rPr lang="de-DE" altLang="de-DE" sz="2600" b="1" dirty="0">
                <a:latin typeface="Century Gothic" panose="020B0502020202020204" pitchFamily="34" charset="0"/>
              </a:rPr>
            </a:br>
            <a:r>
              <a:rPr lang="de-DE" altLang="de-DE" sz="2600" b="1" dirty="0">
                <a:latin typeface="Century Gothic" panose="020B0502020202020204" pitchFamily="34" charset="0"/>
              </a:rPr>
              <a:t>Hinweise zu diesem Thema.</a:t>
            </a:r>
          </a:p>
          <a:p>
            <a:pPr algn="ctr" defTabSz="900113">
              <a:lnSpc>
                <a:spcPts val="4000"/>
              </a:lnSpc>
              <a:spcBef>
                <a:spcPts val="600"/>
              </a:spcBef>
              <a:spcAft>
                <a:spcPts val="1200"/>
              </a:spcAft>
            </a:pPr>
            <a:r>
              <a:rPr lang="de-DE" altLang="de-DE" sz="2600" b="1" dirty="0">
                <a:latin typeface="Century Gothic" panose="020B0502020202020204" pitchFamily="34" charset="0"/>
              </a:rPr>
              <a:t>Vielen Dank für Ihre Aufmerksamkeit!</a:t>
            </a:r>
          </a:p>
        </p:txBody>
      </p:sp>
      <p:sp>
        <p:nvSpPr>
          <p:cNvPr id="6" name="Textfeld 4">
            <a:extLst>
              <a:ext uri="{FF2B5EF4-FFF2-40B4-BE49-F238E27FC236}">
                <a16:creationId xmlns:a16="http://schemas.microsoft.com/office/drawing/2014/main" id="{B221ED34-6913-44DC-ABDB-681C1FA836C5}"/>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tabLst>
                <a:tab pos="1828800" algn="l"/>
              </a:tabLst>
            </a:pPr>
            <a:r>
              <a:rPr lang="de-DE" altLang="de-DE" sz="1600" b="1" dirty="0">
                <a:latin typeface="Century Gothic" panose="020B0502020202020204" pitchFamily="34" charset="0"/>
              </a:rPr>
              <a:t>Themenbereich 3: Das postenbezogene Interne Kontrollsystem – Prüfung der Grundlagen des 	postenbezogenen IKS</a:t>
            </a:r>
          </a:p>
        </p:txBody>
      </p:sp>
    </p:spTree>
    <p:extLst>
      <p:ext uri="{BB962C8B-B14F-4D97-AF65-F5344CB8AC3E}">
        <p14:creationId xmlns:p14="http://schemas.microsoft.com/office/powerpoint/2010/main" val="3113606788"/>
      </p:ext>
    </p:extLst>
  </p:cSld>
  <p:clrMapOvr>
    <a:masterClrMapping/>
  </p:clrMapOvr>
  <p:transition spd="slow"/>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6D3E0F3C-99F5-4874-8096-FD652CF192AA}"/>
              </a:ext>
            </a:extLst>
          </p:cNvPr>
          <p:cNvSpPr>
            <a:spLocks noGrp="1"/>
          </p:cNvSpPr>
          <p:nvPr>
            <p:ph type="ctrTitle" idx="4294967295"/>
          </p:nvPr>
        </p:nvSpPr>
        <p:spPr>
          <a:xfrm>
            <a:off x="0" y="2711450"/>
            <a:ext cx="10128448" cy="2012950"/>
          </a:xfrm>
          <a:prstGeom prst="rect">
            <a:avLst/>
          </a:prstGeom>
        </p:spPr>
        <p:txBody>
          <a:bodyPr/>
          <a:lstStyle/>
          <a:p>
            <a:pPr algn="ctr"/>
            <a:r>
              <a:rPr lang="de-DE" altLang="de-DE" sz="2800" b="1" dirty="0">
                <a:latin typeface="Century Gothic" panose="020B0502020202020204" pitchFamily="34" charset="0"/>
              </a:rPr>
              <a:t>Themenbereich 4: </a:t>
            </a:r>
            <a:br>
              <a:rPr lang="de-DE" altLang="de-DE" sz="2800" dirty="0">
                <a:latin typeface="Century Gothic" panose="020B0502020202020204" pitchFamily="34" charset="0"/>
              </a:rPr>
            </a:br>
            <a:r>
              <a:rPr lang="de-DE" altLang="de-DE" sz="2800" b="1" dirty="0">
                <a:latin typeface="Century Gothic" panose="020B0502020202020204" pitchFamily="34" charset="0"/>
              </a:rPr>
              <a:t>Prüfung der immateriellen Vermögensgegenstände </a:t>
            </a:r>
            <a:br>
              <a:rPr lang="de-DE" altLang="de-DE" sz="2800" b="1" dirty="0">
                <a:latin typeface="Century Gothic" panose="020B0502020202020204" pitchFamily="34" charset="0"/>
              </a:rPr>
            </a:br>
            <a:r>
              <a:rPr lang="de-DE" altLang="de-DE" sz="2800" b="1" dirty="0">
                <a:latin typeface="Century Gothic" panose="020B0502020202020204" pitchFamily="34" charset="0"/>
              </a:rPr>
              <a:t>und </a:t>
            </a:r>
            <a:br>
              <a:rPr lang="de-DE" altLang="de-DE" sz="2800" b="1" dirty="0">
                <a:latin typeface="Century Gothic" panose="020B0502020202020204" pitchFamily="34" charset="0"/>
              </a:rPr>
            </a:br>
            <a:r>
              <a:rPr lang="de-DE" altLang="de-DE" sz="2800" b="1" dirty="0">
                <a:latin typeface="Century Gothic" panose="020B0502020202020204" pitchFamily="34" charset="0"/>
              </a:rPr>
              <a:t>des Sachanlagevermögens</a:t>
            </a:r>
            <a:br>
              <a:rPr lang="de-DE" altLang="de-DE" sz="2800" b="1" dirty="0">
                <a:latin typeface="Century Gothic" panose="020B0502020202020204" pitchFamily="34" charset="0"/>
              </a:rPr>
            </a:br>
            <a:endParaRPr lang="de-DE" altLang="de-DE" sz="2800" b="1" dirty="0">
              <a:latin typeface="Century Gothic" panose="020B0502020202020204" pitchFamily="34" charset="0"/>
            </a:endParaRPr>
          </a:p>
        </p:txBody>
      </p:sp>
    </p:spTree>
  </p:cSld>
  <p:clrMapOvr>
    <a:masterClrMapping/>
  </p:clrMapOvr>
  <p:transition spd="slow"/>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4" name="Textfeld 4">
            <a:extLst>
              <a:ext uri="{FF2B5EF4-FFF2-40B4-BE49-F238E27FC236}">
                <a16:creationId xmlns:a16="http://schemas.microsoft.com/office/drawing/2014/main" id="{003E1CFB-DD81-44A2-9AAC-7107247E9526}"/>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
        <p:nvSpPr>
          <p:cNvPr id="7" name="Rectangle 2">
            <a:extLst>
              <a:ext uri="{FF2B5EF4-FFF2-40B4-BE49-F238E27FC236}">
                <a16:creationId xmlns:a16="http://schemas.microsoft.com/office/drawing/2014/main" id="{EAD1CDD8-9888-4790-A5FB-9D8CAE34F708}"/>
              </a:ext>
            </a:extLst>
          </p:cNvPr>
          <p:cNvSpPr txBox="1">
            <a:spLocks/>
          </p:cNvSpPr>
          <p:nvPr/>
        </p:nvSpPr>
        <p:spPr bwMode="auto">
          <a:xfrm>
            <a:off x="1054100" y="1052735"/>
            <a:ext cx="10298484" cy="3168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444500" algn="l"/>
              </a:tabLst>
            </a:pPr>
            <a:r>
              <a:rPr lang="de-DE" altLang="de-DE" sz="1600" b="1" dirty="0">
                <a:latin typeface="Century Gothic" panose="020B0502020202020204" pitchFamily="34" charset="0"/>
              </a:rPr>
              <a:t>4.1	Ausgewählte Bilanzierungsfragen mit Praxisrelevanz </a:t>
            </a:r>
          </a:p>
          <a:p>
            <a:pPr>
              <a:spcBef>
                <a:spcPts val="600"/>
              </a:spcBef>
              <a:spcAft>
                <a:spcPts val="600"/>
              </a:spcAft>
              <a:tabLst>
                <a:tab pos="444500" algn="l"/>
              </a:tabLst>
            </a:pPr>
            <a:r>
              <a:rPr lang="de-DE" altLang="de-DE" sz="1600" b="1" dirty="0">
                <a:latin typeface="Century Gothic" panose="020B0502020202020204" pitchFamily="34" charset="0"/>
              </a:rPr>
              <a:t>4.2	Analytische Prüfungshandlungen</a:t>
            </a:r>
          </a:p>
          <a:p>
            <a:pPr>
              <a:spcBef>
                <a:spcPts val="600"/>
              </a:spcBef>
              <a:spcAft>
                <a:spcPts val="600"/>
              </a:spcAft>
              <a:tabLst>
                <a:tab pos="444500" algn="l"/>
              </a:tabLst>
            </a:pPr>
            <a:r>
              <a:rPr lang="de-DE" altLang="de-DE" sz="1600" b="1" dirty="0">
                <a:latin typeface="Century Gothic" panose="020B0502020202020204" pitchFamily="34" charset="0"/>
              </a:rPr>
              <a:t>4.3	Prüfungshandlungen – Immaterielle Vermögensgegenstände</a:t>
            </a:r>
          </a:p>
          <a:p>
            <a:pPr>
              <a:spcBef>
                <a:spcPts val="600"/>
              </a:spcBef>
              <a:spcAft>
                <a:spcPts val="600"/>
              </a:spcAft>
              <a:tabLst>
                <a:tab pos="444500" algn="l"/>
              </a:tabLst>
            </a:pPr>
            <a:r>
              <a:rPr lang="de-DE" altLang="de-DE" sz="1600" b="1" dirty="0">
                <a:latin typeface="Century Gothic" panose="020B0502020202020204" pitchFamily="34" charset="0"/>
              </a:rPr>
              <a:t>4.4	Prüfungshandlungen – Sachanlagen</a:t>
            </a:r>
          </a:p>
          <a:p>
            <a:pPr>
              <a:spcBef>
                <a:spcPts val="600"/>
              </a:spcBef>
              <a:spcAft>
                <a:spcPts val="600"/>
              </a:spcAft>
              <a:tabLst>
                <a:tab pos="444500" algn="l"/>
              </a:tabLst>
            </a:pPr>
            <a:r>
              <a:rPr lang="de-DE" altLang="de-DE" sz="1600" b="1" dirty="0">
                <a:latin typeface="Century Gothic" panose="020B0502020202020204" pitchFamily="34" charset="0"/>
              </a:rPr>
              <a:t>4.5	Prüfung des Anlagespiegels</a:t>
            </a:r>
          </a:p>
          <a:p>
            <a:pPr>
              <a:spcBef>
                <a:spcPts val="600"/>
              </a:spcBef>
              <a:spcAft>
                <a:spcPts val="600"/>
              </a:spcAft>
              <a:tabLst>
                <a:tab pos="444500" algn="l"/>
              </a:tabLst>
            </a:pPr>
            <a:r>
              <a:rPr lang="de-DE" altLang="de-DE" sz="1600" b="1" dirty="0">
                <a:latin typeface="Century Gothic" panose="020B0502020202020204" pitchFamily="34" charset="0"/>
              </a:rPr>
              <a:t>4.6	Prüfung des Anlagevermögens</a:t>
            </a:r>
          </a:p>
        </p:txBody>
      </p:sp>
    </p:spTree>
  </p:cSld>
  <p:clrMapOvr>
    <a:masterClrMapping/>
  </p:clrMapOvr>
  <p:transition spd="slow"/>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feld 4">
            <a:extLst>
              <a:ext uri="{FF2B5EF4-FFF2-40B4-BE49-F238E27FC236}">
                <a16:creationId xmlns:a16="http://schemas.microsoft.com/office/drawing/2014/main" id="{4C1E8B00-4AC3-453B-8D18-3C352751315A}"/>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
        <p:nvSpPr>
          <p:cNvPr id="6" name="Rectangle 2">
            <a:extLst>
              <a:ext uri="{FF2B5EF4-FFF2-40B4-BE49-F238E27FC236}">
                <a16:creationId xmlns:a16="http://schemas.microsoft.com/office/drawing/2014/main" id="{84F19FFC-C4BC-424C-BDC0-2D7570C46F49}"/>
              </a:ext>
            </a:extLst>
          </p:cNvPr>
          <p:cNvSpPr txBox="1">
            <a:spLocks/>
          </p:cNvSpPr>
          <p:nvPr/>
        </p:nvSpPr>
        <p:spPr bwMode="auto">
          <a:xfrm>
            <a:off x="1009261" y="520699"/>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4.1	</a:t>
            </a:r>
            <a:r>
              <a:rPr lang="de-DE" sz="2800" b="1" dirty="0">
                <a:latin typeface="Century Gothic" panose="020B0502020202020204" pitchFamily="34" charset="0"/>
              </a:rPr>
              <a:t>Ausgewählte Bilanzierungsgrundlagen mit Praxisrelevanz</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4.1.1</a:t>
            </a:r>
            <a:r>
              <a:rPr lang="de-DE" dirty="0">
                <a:latin typeface="Century Gothic" panose="020B0502020202020204" pitchFamily="34" charset="0"/>
              </a:rPr>
              <a:t>	Beispiel: Entstehung eines Geschäfts- oder Firmenwerts (</a:t>
            </a:r>
            <a:r>
              <a:rPr lang="de-DE" dirty="0" err="1">
                <a:latin typeface="Century Gothic" panose="020B0502020202020204" pitchFamily="34" charset="0"/>
              </a:rPr>
              <a:t>GoF</a:t>
            </a:r>
            <a:r>
              <a:rPr lang="de-DE" dirty="0">
                <a:latin typeface="Century Gothic" panose="020B0502020202020204" pitchFamily="34" charset="0"/>
              </a:rPr>
              <a:t>) „Asset-Deal“</a:t>
            </a:r>
          </a:p>
          <a:p>
            <a:pPr marL="2724150" lvl="4" indent="-895350">
              <a:spcBef>
                <a:spcPts val="600"/>
              </a:spcBef>
              <a:spcAft>
                <a:spcPts val="600"/>
              </a:spcAft>
              <a:tabLst>
                <a:tab pos="444500" algn="l"/>
              </a:tabLst>
            </a:pPr>
            <a:r>
              <a:rPr lang="de-DE" b="1" dirty="0">
                <a:latin typeface="Century Gothic" panose="020B0502020202020204" pitchFamily="34" charset="0"/>
              </a:rPr>
              <a:t>4.1.2	</a:t>
            </a:r>
            <a:r>
              <a:rPr lang="de-DE" dirty="0">
                <a:latin typeface="Century Gothic" panose="020B0502020202020204" pitchFamily="34" charset="0"/>
              </a:rPr>
              <a:t>Bewertung im Anlagevermögen – Ausgewählte Einzelfälle</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4.1.3	</a:t>
            </a:r>
            <a:r>
              <a:rPr lang="de-DE" dirty="0">
                <a:latin typeface="Century Gothic" panose="020B0502020202020204" pitchFamily="34" charset="0"/>
              </a:rPr>
              <a:t>Zurechnungskriterien in der Handelsbilanz</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4.1.4	</a:t>
            </a:r>
            <a:r>
              <a:rPr lang="de-DE" dirty="0">
                <a:latin typeface="Century Gothic" panose="020B0502020202020204" pitchFamily="34" charset="0"/>
              </a:rPr>
              <a:t>Folgebewertung im Anlagevermögen – Grundsätzliches</a:t>
            </a:r>
            <a:endParaRPr lang="de-DE" b="1" dirty="0">
              <a:latin typeface="Century Gothic" panose="020B0502020202020204" pitchFamily="34" charset="0"/>
            </a:endParaRPr>
          </a:p>
        </p:txBody>
      </p:sp>
    </p:spTree>
  </p:cSld>
  <p:clrMapOvr>
    <a:masterClrMapping/>
  </p:clrMapOvr>
  <p:transition spd="slow"/>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6">
            <a:extLst>
              <a:ext uri="{FF2B5EF4-FFF2-40B4-BE49-F238E27FC236}">
                <a16:creationId xmlns:a16="http://schemas.microsoft.com/office/drawing/2014/main" id="{B9B8C680-7CD7-46C2-AA4F-AA35029CC607}"/>
              </a:ext>
            </a:extLst>
          </p:cNvPr>
          <p:cNvSpPr txBox="1">
            <a:spLocks noChangeArrowheads="1"/>
          </p:cNvSpPr>
          <p:nvPr/>
        </p:nvSpPr>
        <p:spPr bwMode="auto">
          <a:xfrm>
            <a:off x="695325" y="1016918"/>
            <a:ext cx="1029652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4.1 Ausgewählte Bilanzierungsgrundlagen mit Praxisrelevanz</a:t>
            </a:r>
            <a:r>
              <a:rPr lang="de-DE" altLang="de-DE" sz="1600" b="1" kern="0" dirty="0">
                <a:solidFill>
                  <a:srgbClr val="00B0F0"/>
                </a:solidFill>
                <a:latin typeface="Century Gothic" pitchFamily="34" charset="0"/>
              </a:rPr>
              <a:t>	</a:t>
            </a:r>
          </a:p>
        </p:txBody>
      </p:sp>
      <p:sp>
        <p:nvSpPr>
          <p:cNvPr id="9" name="Rectangle 2">
            <a:extLst>
              <a:ext uri="{FF2B5EF4-FFF2-40B4-BE49-F238E27FC236}">
                <a16:creationId xmlns:a16="http://schemas.microsoft.com/office/drawing/2014/main" id="{BB771B73-79E5-447F-A5B0-9291EFE30C42}"/>
              </a:ext>
            </a:extLst>
          </p:cNvPr>
          <p:cNvSpPr txBox="1">
            <a:spLocks/>
          </p:cNvSpPr>
          <p:nvPr/>
        </p:nvSpPr>
        <p:spPr bwMode="auto">
          <a:xfrm>
            <a:off x="925513" y="1412776"/>
            <a:ext cx="1093112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defRPr/>
            </a:pPr>
            <a:r>
              <a:rPr lang="de-DE" altLang="de-DE" sz="1600" b="1" dirty="0">
                <a:solidFill>
                  <a:srgbClr val="00B0F0"/>
                </a:solidFill>
                <a:latin typeface="Century Gothic" panose="020B0502020202020204" pitchFamily="34" charset="0"/>
              </a:rPr>
              <a:t>4.1.1 </a:t>
            </a:r>
            <a:r>
              <a:rPr lang="de-DE" altLang="de-DE" sz="1600" b="1" kern="0" dirty="0">
                <a:solidFill>
                  <a:srgbClr val="00B0F0"/>
                </a:solidFill>
                <a:latin typeface="Century Gothic" pitchFamily="34" charset="0"/>
                <a:cs typeface="Arial" charset="0"/>
              </a:rPr>
              <a:t>Beispiel: Entstehung eines Geschäfts- oder Firmenwerts (</a:t>
            </a:r>
            <a:r>
              <a:rPr lang="de-DE" altLang="de-DE" sz="1600" b="1" kern="0" dirty="0" err="1">
                <a:solidFill>
                  <a:srgbClr val="00B0F0"/>
                </a:solidFill>
                <a:latin typeface="Century Gothic" pitchFamily="34" charset="0"/>
                <a:cs typeface="Arial" charset="0"/>
              </a:rPr>
              <a:t>GoF</a:t>
            </a:r>
            <a:r>
              <a:rPr lang="de-DE" altLang="de-DE" sz="1600" b="1" kern="0" dirty="0">
                <a:solidFill>
                  <a:srgbClr val="00B0F0"/>
                </a:solidFill>
                <a:latin typeface="Century Gothic" pitchFamily="34" charset="0"/>
                <a:cs typeface="Arial" charset="0"/>
              </a:rPr>
              <a:t>) „Asset-Deal“</a:t>
            </a:r>
            <a:endParaRPr lang="de-DE" altLang="de-DE" sz="2000" b="1" dirty="0">
              <a:solidFill>
                <a:srgbClr val="00B0F0"/>
              </a:solidFill>
              <a:latin typeface="Century Gothic" panose="020B0502020202020204" pitchFamily="34" charset="0"/>
            </a:endParaRPr>
          </a:p>
        </p:txBody>
      </p:sp>
      <p:pic>
        <p:nvPicPr>
          <p:cNvPr id="4" name="Grafik 3">
            <a:extLst>
              <a:ext uri="{FF2B5EF4-FFF2-40B4-BE49-F238E27FC236}">
                <a16:creationId xmlns:a16="http://schemas.microsoft.com/office/drawing/2014/main" id="{06856AAE-D577-4FC7-B97B-56ED0A1410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885" y="1825998"/>
            <a:ext cx="5689404" cy="4407048"/>
          </a:xfrm>
          <a:prstGeom prst="rect">
            <a:avLst/>
          </a:prstGeom>
        </p:spPr>
      </p:pic>
      <p:sp>
        <p:nvSpPr>
          <p:cNvPr id="11" name="Textfeld 4">
            <a:extLst>
              <a:ext uri="{FF2B5EF4-FFF2-40B4-BE49-F238E27FC236}">
                <a16:creationId xmlns:a16="http://schemas.microsoft.com/office/drawing/2014/main" id="{C7D98770-B456-42BB-8588-431F37FA0266}"/>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extLst>
      <p:ext uri="{BB962C8B-B14F-4D97-AF65-F5344CB8AC3E}">
        <p14:creationId xmlns:p14="http://schemas.microsoft.com/office/powerpoint/2010/main" val="4062233401"/>
      </p:ext>
    </p:extLst>
  </p:cSld>
  <p:clrMapOvr>
    <a:masterClrMapping/>
  </p:clrMapOvr>
  <p:transition spd="slow"/>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3">
            <a:extLst>
              <a:ext uri="{FF2B5EF4-FFF2-40B4-BE49-F238E27FC236}">
                <a16:creationId xmlns:a16="http://schemas.microsoft.com/office/drawing/2014/main" id="{735BE0E6-8DA0-418D-AC90-FAE861B8CF90}"/>
              </a:ext>
            </a:extLst>
          </p:cNvPr>
          <p:cNvSpPr>
            <a:spLocks noGrp="1"/>
          </p:cNvSpPr>
          <p:nvPr>
            <p:ph type="body" idx="4294967295"/>
          </p:nvPr>
        </p:nvSpPr>
        <p:spPr>
          <a:xfrm>
            <a:off x="1079500" y="1484784"/>
            <a:ext cx="10785475" cy="4724400"/>
          </a:xfrm>
        </p:spPr>
        <p:txBody>
          <a:bodyPr/>
          <a:lstStyle/>
          <a:p>
            <a:pPr marL="0" lvl="1" indent="0">
              <a:lnSpc>
                <a:spcPct val="100000"/>
              </a:lnSpc>
              <a:spcBef>
                <a:spcPts val="600"/>
              </a:spcBef>
              <a:spcAft>
                <a:spcPts val="600"/>
              </a:spcAft>
              <a:buFont typeface="Arial" panose="020B0604020202020204" pitchFamily="34" charset="0"/>
              <a:buNone/>
              <a:defRPr/>
            </a:pPr>
            <a:r>
              <a:rPr lang="de-DE" altLang="de-DE" sz="1600" b="1" dirty="0">
                <a:solidFill>
                  <a:srgbClr val="FF0000"/>
                </a:solidFill>
                <a:latin typeface="Century Gothic" panose="020B0502020202020204" pitchFamily="34" charset="0"/>
              </a:rPr>
              <a:t>Immaterielle Vermögensgegenstände – Geschäfts- oder Firmenwert</a:t>
            </a:r>
          </a:p>
          <a:p>
            <a:pPr marL="268288" lvl="1" indent="-26828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Pflicht zur </a:t>
            </a:r>
            <a:r>
              <a:rPr lang="de-DE" altLang="de-DE" sz="1600" b="1" dirty="0">
                <a:solidFill>
                  <a:srgbClr val="FF0000"/>
                </a:solidFill>
                <a:latin typeface="Century Gothic" panose="020B0502020202020204" pitchFamily="34" charset="0"/>
              </a:rPr>
              <a:t>Aktivierung</a:t>
            </a:r>
            <a:r>
              <a:rPr lang="de-DE" altLang="de-DE" sz="1600" dirty="0">
                <a:latin typeface="Century Gothic" panose="020B0502020202020204" pitchFamily="34" charset="0"/>
              </a:rPr>
              <a:t> eines </a:t>
            </a:r>
            <a:r>
              <a:rPr lang="de-DE" altLang="de-DE" sz="1600" b="1" dirty="0">
                <a:latin typeface="Century Gothic" panose="020B0502020202020204" pitchFamily="34" charset="0"/>
              </a:rPr>
              <a:t>entgeltlich erworbenen (sog. derivativen) Geschäfts- oder Firmenwertes</a:t>
            </a:r>
            <a:r>
              <a:rPr lang="de-DE" altLang="de-DE" sz="1600" dirty="0">
                <a:solidFill>
                  <a:srgbClr val="FF0000"/>
                </a:solidFill>
                <a:latin typeface="Century Gothic" panose="020B0502020202020204" pitchFamily="34" charset="0"/>
              </a:rPr>
              <a:t> </a:t>
            </a:r>
            <a:r>
              <a:rPr lang="de-DE" altLang="de-DE" sz="1600" dirty="0">
                <a:latin typeface="Century Gothic" panose="020B0502020202020204" pitchFamily="34" charset="0"/>
              </a:rPr>
              <a:t>als zeitlich begrenzt nutzbarer Vermögensgegenstand (§ 246 Abs. 1 Satz 4 HGB)</a:t>
            </a:r>
          </a:p>
          <a:p>
            <a:pPr marL="268288" lvl="1" indent="-268288">
              <a:lnSpc>
                <a:spcPct val="100000"/>
              </a:lnSpc>
              <a:spcBef>
                <a:spcPts val="600"/>
              </a:spcBef>
              <a:spcAft>
                <a:spcPts val="600"/>
              </a:spcAft>
              <a:buClr>
                <a:schemeClr val="tx1"/>
              </a:buClr>
              <a:buFont typeface="Arial" panose="020B0604020202020204" pitchFamily="34" charset="0"/>
              <a:buChar char="•"/>
              <a:defRPr/>
            </a:pPr>
            <a:r>
              <a:rPr lang="de-DE" altLang="de-DE" sz="1600" b="1" dirty="0">
                <a:solidFill>
                  <a:srgbClr val="FF0000"/>
                </a:solidFill>
                <a:latin typeface="Century Gothic" panose="020B0502020202020204" pitchFamily="34" charset="0"/>
              </a:rPr>
              <a:t>Abschreibung:</a:t>
            </a:r>
            <a:r>
              <a:rPr lang="de-DE" altLang="de-DE" sz="1600" dirty="0">
                <a:latin typeface="Century Gothic" panose="020B0502020202020204" pitchFamily="34" charset="0"/>
              </a:rPr>
              <a:t> nach den allgemeinen Abschreibungsregeln gem. </a:t>
            </a:r>
            <a:br>
              <a:rPr lang="de-DE" altLang="de-DE" sz="1600" dirty="0">
                <a:latin typeface="Century Gothic" panose="020B0502020202020204" pitchFamily="34" charset="0"/>
              </a:rPr>
            </a:br>
            <a:r>
              <a:rPr lang="de-DE" altLang="de-DE" sz="1600" dirty="0">
                <a:latin typeface="Century Gothic" panose="020B0502020202020204" pitchFamily="34" charset="0"/>
              </a:rPr>
              <a:t>§ 253 Abs. 3 HGB über die planmäßige Nutzungsdauer, sofern verlässlich schätzbar</a:t>
            </a:r>
          </a:p>
          <a:p>
            <a:pPr marL="268288" lvl="1" indent="-268288">
              <a:lnSpc>
                <a:spcPct val="100000"/>
              </a:lnSpc>
              <a:spcBef>
                <a:spcPts val="600"/>
              </a:spcBef>
              <a:spcAft>
                <a:spcPts val="600"/>
              </a:spcAft>
              <a:buFont typeface="Arial" panose="020B0604020202020204" pitchFamily="34" charset="0"/>
              <a:buNone/>
              <a:defRPr/>
            </a:pPr>
            <a:r>
              <a:rPr lang="de-DE" altLang="de-DE" sz="1600" b="1" dirty="0">
                <a:latin typeface="Century Gothic" panose="020B0502020202020204" pitchFamily="34" charset="0"/>
              </a:rPr>
              <a:t>	</a:t>
            </a:r>
            <a:r>
              <a:rPr lang="de-DE" altLang="de-DE" sz="1600" dirty="0">
                <a:latin typeface="Century Gothic" panose="020B0502020202020204" pitchFamily="34" charset="0"/>
                <a:sym typeface="Wingdings" panose="05000000000000000000" pitchFamily="2" charset="2"/>
              </a:rPr>
              <a:t> </a:t>
            </a:r>
            <a:r>
              <a:rPr lang="de-DE" altLang="de-DE" sz="1600" dirty="0">
                <a:latin typeface="Century Gothic" panose="020B0502020202020204" pitchFamily="34" charset="0"/>
              </a:rPr>
              <a:t>Sonst: Typisierte Nutzungsdauer von 10 Jahren in Ausnahmefällen </a:t>
            </a:r>
          </a:p>
          <a:p>
            <a:pPr marL="268288" lvl="1" indent="-268288">
              <a:lnSpc>
                <a:spcPct val="100000"/>
              </a:lnSpc>
              <a:spcBef>
                <a:spcPts val="600"/>
              </a:spcBef>
              <a:spcAft>
                <a:spcPts val="600"/>
              </a:spcAft>
              <a:buFont typeface="Arial" panose="020B0604020202020204" pitchFamily="34" charset="0"/>
              <a:buNone/>
              <a:defRPr/>
            </a:pPr>
            <a:r>
              <a:rPr lang="de-DE" altLang="de-DE" sz="1600" dirty="0">
                <a:latin typeface="Century Gothic" panose="020B0502020202020204" pitchFamily="34" charset="0"/>
                <a:sym typeface="Wingdings" panose="05000000000000000000" pitchFamily="2" charset="2"/>
              </a:rPr>
              <a:t>      </a:t>
            </a:r>
            <a:r>
              <a:rPr lang="de-DE" altLang="de-DE" sz="1600" dirty="0">
                <a:latin typeface="Century Gothic" panose="020B0502020202020204" pitchFamily="34" charset="0"/>
              </a:rPr>
              <a:t>Pflicht zur Beibehaltung eines niedrigeren Wertansatzes nach außerplanmäßiger Abschreibung gem. </a:t>
            </a:r>
            <a:br>
              <a:rPr lang="de-DE" altLang="de-DE" sz="1600" dirty="0">
                <a:latin typeface="Century Gothic" panose="020B0502020202020204" pitchFamily="34" charset="0"/>
              </a:rPr>
            </a:br>
            <a:r>
              <a:rPr lang="de-DE" altLang="de-DE" sz="1600" dirty="0">
                <a:latin typeface="Century Gothic" panose="020B0502020202020204" pitchFamily="34" charset="0"/>
              </a:rPr>
              <a:t>§ 253 Abs. 5 Satz 2 HGB</a:t>
            </a:r>
          </a:p>
          <a:p>
            <a:pPr marL="268288" lvl="1" indent="-268288">
              <a:lnSpc>
                <a:spcPct val="100000"/>
              </a:lnSpc>
              <a:spcBef>
                <a:spcPts val="600"/>
              </a:spcBef>
              <a:spcAft>
                <a:spcPts val="600"/>
              </a:spcAft>
              <a:buClr>
                <a:schemeClr val="tx1"/>
              </a:buClr>
              <a:buFont typeface="Arial" panose="020B0604020202020204" pitchFamily="34" charset="0"/>
              <a:buChar char="•"/>
              <a:defRPr/>
            </a:pPr>
            <a:r>
              <a:rPr lang="de-DE" altLang="de-DE" sz="1600" b="1" dirty="0">
                <a:solidFill>
                  <a:srgbClr val="FF0000"/>
                </a:solidFill>
                <a:latin typeface="Century Gothic" panose="020B0502020202020204" pitchFamily="34" charset="0"/>
              </a:rPr>
              <a:t>Anhang: </a:t>
            </a:r>
            <a:r>
              <a:rPr lang="de-DE" altLang="de-DE" sz="1600" dirty="0">
                <a:latin typeface="Century Gothic" panose="020B0502020202020204" pitchFamily="34" charset="0"/>
              </a:rPr>
              <a:t>Nach § 285 Nr. 13 HGB eine „Erläuterung des Zeitraums, über den ein entgeltlich erworbener Geschäfts- oder Firmenwert abgeschrieben wird.“</a:t>
            </a:r>
          </a:p>
          <a:p>
            <a:pPr marL="268288" lvl="2" indent="0">
              <a:lnSpc>
                <a:spcPct val="100000"/>
              </a:lnSpc>
              <a:spcBef>
                <a:spcPts val="600"/>
              </a:spcBef>
              <a:spcAft>
                <a:spcPts val="600"/>
              </a:spcAft>
              <a:buFont typeface="Arial" panose="020B0604020202020204" pitchFamily="34" charset="0"/>
              <a:buNone/>
              <a:defRPr/>
            </a:pPr>
            <a:r>
              <a:rPr lang="de-DE" sz="1600" dirty="0">
                <a:latin typeface="Century Gothic" pitchFamily="34" charset="0"/>
                <a:sym typeface="Wingdings" panose="05000000000000000000" pitchFamily="2" charset="2"/>
              </a:rPr>
              <a:t> </a:t>
            </a:r>
            <a:r>
              <a:rPr lang="de-DE" sz="1600" b="1" dirty="0">
                <a:solidFill>
                  <a:srgbClr val="FF0000"/>
                </a:solidFill>
                <a:latin typeface="Century Gothic" pitchFamily="34" charset="0"/>
              </a:rPr>
              <a:t>Prüfungspraxis: </a:t>
            </a:r>
            <a:r>
              <a:rPr lang="de-DE" sz="1600" dirty="0">
                <a:latin typeface="Century Gothic" pitchFamily="34" charset="0"/>
              </a:rPr>
              <a:t>Feststellung, dass diese </a:t>
            </a:r>
            <a:r>
              <a:rPr lang="de-DE" sz="1600" dirty="0" err="1">
                <a:latin typeface="Century Gothic" pitchFamily="34" charset="0"/>
              </a:rPr>
              <a:t>Anhangangabe</a:t>
            </a:r>
            <a:r>
              <a:rPr lang="de-DE" sz="1600" dirty="0">
                <a:latin typeface="Century Gothic" pitchFamily="34" charset="0"/>
              </a:rPr>
              <a:t> nicht gemacht wird, da nur von einer Angabe-pflicht bei Nutzungsdauer &gt; 5 Jahre ausgegangen wird (frühere Regelung).</a:t>
            </a:r>
            <a:endParaRPr lang="de-DE" altLang="de-DE" sz="1600" dirty="0">
              <a:latin typeface="Century Gothic" panose="020B0502020202020204" pitchFamily="34" charset="0"/>
            </a:endParaRPr>
          </a:p>
          <a:p>
            <a:pPr marL="268288" indent="-268288">
              <a:lnSpc>
                <a:spcPct val="100000"/>
              </a:lnSpc>
              <a:spcBef>
                <a:spcPts val="1200"/>
              </a:spcBef>
              <a:spcAft>
                <a:spcPts val="600"/>
              </a:spcAft>
              <a:buFont typeface="Arial" panose="020B0604020202020204" pitchFamily="34" charset="0"/>
              <a:buChar char="•"/>
              <a:defRPr/>
            </a:pPr>
            <a:r>
              <a:rPr lang="de-DE" altLang="de-DE" sz="1600" dirty="0">
                <a:latin typeface="Century Gothic" panose="020B0502020202020204" pitchFamily="34" charset="0"/>
              </a:rPr>
              <a:t>Für den </a:t>
            </a:r>
            <a:r>
              <a:rPr lang="de-DE" altLang="de-DE" sz="1600" b="1" dirty="0">
                <a:latin typeface="Century Gothic" panose="020B0502020202020204" pitchFamily="34" charset="0"/>
              </a:rPr>
              <a:t>selbst geschaffenen (sog. originäre) Geschäfts- oder Firmenwert </a:t>
            </a:r>
            <a:r>
              <a:rPr lang="de-DE" altLang="de-DE" sz="1600" dirty="0">
                <a:latin typeface="Century Gothic" panose="020B0502020202020204" pitchFamily="34" charset="0"/>
              </a:rPr>
              <a:t>besteht ein </a:t>
            </a:r>
            <a:r>
              <a:rPr lang="de-DE" altLang="de-DE" sz="1600" b="1" dirty="0">
                <a:solidFill>
                  <a:srgbClr val="FF0000"/>
                </a:solidFill>
                <a:latin typeface="Century Gothic" panose="020B0502020202020204" pitchFamily="34" charset="0"/>
              </a:rPr>
              <a:t>Aktivierungsverbot</a:t>
            </a:r>
          </a:p>
        </p:txBody>
      </p:sp>
      <p:sp>
        <p:nvSpPr>
          <p:cNvPr id="397315" name="Abgerundetes Rechteck 1">
            <a:extLst>
              <a:ext uri="{FF2B5EF4-FFF2-40B4-BE49-F238E27FC236}">
                <a16:creationId xmlns:a16="http://schemas.microsoft.com/office/drawing/2014/main" id="{C8094A12-E8AD-4E6D-B09C-9679FB15C8DF}"/>
              </a:ext>
            </a:extLst>
          </p:cNvPr>
          <p:cNvSpPr>
            <a:spLocks noChangeArrowheads="1"/>
          </p:cNvSpPr>
          <p:nvPr/>
        </p:nvSpPr>
        <p:spPr bwMode="auto">
          <a:xfrm>
            <a:off x="1079500" y="4765924"/>
            <a:ext cx="10785475" cy="647700"/>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p>
        </p:txBody>
      </p:sp>
      <p:sp>
        <p:nvSpPr>
          <p:cNvPr id="9" name="Rectangle 2">
            <a:extLst>
              <a:ext uri="{FF2B5EF4-FFF2-40B4-BE49-F238E27FC236}">
                <a16:creationId xmlns:a16="http://schemas.microsoft.com/office/drawing/2014/main" id="{FDFC5E7A-F15D-4710-ADB2-0BE87000F91E}"/>
              </a:ext>
            </a:extLst>
          </p:cNvPr>
          <p:cNvSpPr txBox="1">
            <a:spLocks/>
          </p:cNvSpPr>
          <p:nvPr/>
        </p:nvSpPr>
        <p:spPr bwMode="auto">
          <a:xfrm>
            <a:off x="925513" y="980728"/>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kern="0" dirty="0">
                <a:solidFill>
                  <a:srgbClr val="00B0F0"/>
                </a:solidFill>
                <a:latin typeface="Century Gothic" pitchFamily="34" charset="0"/>
                <a:cs typeface="Arial" charset="0"/>
              </a:rPr>
              <a:t>4.1.2 Bewertung im Anlagevermögen – Ausgewählte Einzelfälle</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
        <p:nvSpPr>
          <p:cNvPr id="10" name="Textfeld 4">
            <a:extLst>
              <a:ext uri="{FF2B5EF4-FFF2-40B4-BE49-F238E27FC236}">
                <a16:creationId xmlns:a16="http://schemas.microsoft.com/office/drawing/2014/main" id="{62F78B00-7EDB-41B2-B2FF-8C5CB6238DC0}"/>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a:extLst>
              <a:ext uri="{FF2B5EF4-FFF2-40B4-BE49-F238E27FC236}">
                <a16:creationId xmlns:a16="http://schemas.microsoft.com/office/drawing/2014/main" id="{DFD0F592-53E5-47B9-9B6C-1C604C8A9B87}"/>
              </a:ext>
            </a:extLst>
          </p:cNvPr>
          <p:cNvSpPr>
            <a:spLocks noGrp="1"/>
          </p:cNvSpPr>
          <p:nvPr>
            <p:ph type="body" idx="4294967295"/>
          </p:nvPr>
        </p:nvSpPr>
        <p:spPr>
          <a:xfrm>
            <a:off x="1069999" y="1466056"/>
            <a:ext cx="10777538" cy="3924300"/>
          </a:xfrm>
        </p:spPr>
        <p:txBody>
          <a:bodyPr/>
          <a:lstStyle/>
          <a:p>
            <a:pPr>
              <a:lnSpc>
                <a:spcPct val="100000"/>
              </a:lnSpc>
              <a:spcBef>
                <a:spcPts val="600"/>
              </a:spcBef>
              <a:spcAft>
                <a:spcPts val="600"/>
              </a:spcAft>
              <a:defRPr/>
            </a:pPr>
            <a:r>
              <a:rPr lang="de-DE" altLang="de-DE" sz="1600" b="1" dirty="0">
                <a:solidFill>
                  <a:srgbClr val="FF0000"/>
                </a:solidFill>
                <a:latin typeface="Century Gothic" pitchFamily="34" charset="0"/>
                <a:cs typeface="Arial" charset="0"/>
              </a:rPr>
              <a:t>Betriebs- und Geschäftsausstattung - Festwerte</a:t>
            </a:r>
            <a:endParaRPr lang="de-DE" altLang="de-DE" sz="1600" b="1" dirty="0">
              <a:solidFill>
                <a:srgbClr val="FF0000"/>
              </a:solidFill>
              <a:latin typeface="Century Gothic" pitchFamily="34" charset="0"/>
            </a:endParaRPr>
          </a:p>
          <a:p>
            <a:pPr marL="268288" indent="-268288">
              <a:lnSpc>
                <a:spcPct val="100000"/>
              </a:lnSpc>
              <a:spcBef>
                <a:spcPts val="600"/>
              </a:spcBef>
              <a:spcAft>
                <a:spcPts val="600"/>
              </a:spcAft>
              <a:buClr>
                <a:schemeClr val="tx1"/>
              </a:buClr>
              <a:buFont typeface="Arial" panose="020B0604020202020204" pitchFamily="34" charset="0"/>
              <a:buChar char="•"/>
              <a:defRPr/>
            </a:pPr>
            <a:r>
              <a:rPr lang="de-DE" altLang="de-DE" sz="1600" b="1" dirty="0">
                <a:solidFill>
                  <a:srgbClr val="FF0000"/>
                </a:solidFill>
                <a:latin typeface="Century Gothic" pitchFamily="34" charset="0"/>
              </a:rPr>
              <a:t>Gesetzliche Regelung in § 240 Abs. 3 HGB: </a:t>
            </a:r>
            <a:r>
              <a:rPr lang="de-DE" altLang="de-DE" sz="1600" dirty="0">
                <a:latin typeface="Century Gothic" pitchFamily="34" charset="0"/>
              </a:rPr>
              <a:t>Für Gegenstände des Sachanlagevermögens sowie für RHB </a:t>
            </a:r>
            <a:br>
              <a:rPr lang="de-DE" altLang="de-DE" sz="1600" dirty="0">
                <a:latin typeface="Century Gothic" pitchFamily="34" charset="0"/>
              </a:rPr>
            </a:br>
            <a:r>
              <a:rPr lang="de-DE" altLang="de-DE" sz="1600" dirty="0">
                <a:latin typeface="Century Gothic" pitchFamily="34" charset="0"/>
              </a:rPr>
              <a:t>(z. B. Werkzeuge, Hotelgeschirr, Gleisanlagen, Gerüst- und Schalungsteile) kommt auch eine Festbewertung in Betracht, wenn </a:t>
            </a:r>
          </a:p>
          <a:p>
            <a:pPr marL="534988" lvl="2" indent="-266700">
              <a:lnSpc>
                <a:spcPct val="100000"/>
              </a:lnSpc>
              <a:spcBef>
                <a:spcPts val="600"/>
              </a:spcBef>
              <a:spcAft>
                <a:spcPts val="600"/>
              </a:spcAft>
              <a:buFont typeface="Symbol" panose="05050102010706020507" pitchFamily="18" charset="2"/>
              <a:buChar char="-"/>
              <a:defRPr/>
            </a:pPr>
            <a:r>
              <a:rPr lang="de-DE" altLang="de-DE" sz="1600" dirty="0">
                <a:latin typeface="Century Gothic" pitchFamily="34" charset="0"/>
              </a:rPr>
              <a:t>sie </a:t>
            </a:r>
            <a:r>
              <a:rPr lang="de-DE" altLang="de-DE" sz="1600" b="1" dirty="0">
                <a:latin typeface="Century Gothic" pitchFamily="34" charset="0"/>
              </a:rPr>
              <a:t>regelmäßig ersetzt </a:t>
            </a:r>
            <a:r>
              <a:rPr lang="de-DE" altLang="de-DE" sz="1600" dirty="0">
                <a:latin typeface="Century Gothic" pitchFamily="34" charset="0"/>
              </a:rPr>
              <a:t>werden und </a:t>
            </a:r>
          </a:p>
          <a:p>
            <a:pPr marL="534988" lvl="2" indent="-266700">
              <a:lnSpc>
                <a:spcPct val="100000"/>
              </a:lnSpc>
              <a:spcBef>
                <a:spcPts val="600"/>
              </a:spcBef>
              <a:spcAft>
                <a:spcPts val="600"/>
              </a:spcAft>
              <a:buFont typeface="Symbol" panose="05050102010706020507" pitchFamily="18" charset="2"/>
              <a:buChar char="-"/>
              <a:defRPr/>
            </a:pPr>
            <a:r>
              <a:rPr lang="de-DE" altLang="de-DE" sz="1600" dirty="0">
                <a:latin typeface="Century Gothic" pitchFamily="34" charset="0"/>
              </a:rPr>
              <a:t>ihr </a:t>
            </a:r>
            <a:r>
              <a:rPr lang="de-DE" altLang="de-DE" sz="1600" b="1" dirty="0">
                <a:latin typeface="Century Gothic" pitchFamily="34" charset="0"/>
              </a:rPr>
              <a:t>Gesamtwert </a:t>
            </a:r>
            <a:r>
              <a:rPr lang="de-DE" altLang="de-DE" sz="1600" dirty="0">
                <a:latin typeface="Century Gothic" pitchFamily="34" charset="0"/>
              </a:rPr>
              <a:t>für das Unternehmen von </a:t>
            </a:r>
            <a:r>
              <a:rPr lang="de-DE" altLang="de-DE" sz="1600" b="1" dirty="0">
                <a:latin typeface="Century Gothic" pitchFamily="34" charset="0"/>
              </a:rPr>
              <a:t>nachrangiger Bedeutung </a:t>
            </a:r>
            <a:r>
              <a:rPr lang="de-DE" altLang="de-DE" sz="1600" dirty="0">
                <a:latin typeface="Century Gothic" pitchFamily="34" charset="0"/>
              </a:rPr>
              <a:t>ist.</a:t>
            </a:r>
          </a:p>
          <a:p>
            <a:pPr marL="534988" lvl="2" indent="-266700">
              <a:lnSpc>
                <a:spcPct val="100000"/>
              </a:lnSpc>
              <a:spcBef>
                <a:spcPts val="600"/>
              </a:spcBef>
              <a:spcAft>
                <a:spcPts val="600"/>
              </a:spcAft>
              <a:buFont typeface="Symbol" panose="05050102010706020507" pitchFamily="18" charset="2"/>
              <a:buChar char="-"/>
              <a:defRPr/>
            </a:pPr>
            <a:r>
              <a:rPr lang="de-DE" altLang="de-DE" sz="1600" dirty="0">
                <a:latin typeface="Century Gothic" pitchFamily="34" charset="0"/>
              </a:rPr>
              <a:t>die in ihm zusammengefassten Gütermengen in </a:t>
            </a:r>
            <a:r>
              <a:rPr lang="de-DE" altLang="de-DE" sz="1600" b="1" dirty="0">
                <a:latin typeface="Century Gothic" pitchFamily="34" charset="0"/>
              </a:rPr>
              <a:t>Größe, Wert und Zusammensetzung </a:t>
            </a:r>
            <a:r>
              <a:rPr lang="de-DE" altLang="de-DE" sz="1600" dirty="0">
                <a:latin typeface="Century Gothic" pitchFamily="34" charset="0"/>
              </a:rPr>
              <a:t>nur </a:t>
            </a:r>
            <a:r>
              <a:rPr lang="de-DE" altLang="de-DE" sz="1600" b="1" dirty="0">
                <a:latin typeface="Century Gothic" pitchFamily="34" charset="0"/>
              </a:rPr>
              <a:t>geringe Veränderungen</a:t>
            </a:r>
            <a:r>
              <a:rPr lang="de-DE" altLang="de-DE" sz="1600" dirty="0">
                <a:latin typeface="Century Gothic" pitchFamily="34" charset="0"/>
              </a:rPr>
              <a:t> aufweisen. </a:t>
            </a:r>
          </a:p>
          <a:p>
            <a:pPr marL="534988" lvl="2" indent="-266700">
              <a:lnSpc>
                <a:spcPct val="100000"/>
              </a:lnSpc>
              <a:spcBef>
                <a:spcPts val="600"/>
              </a:spcBef>
              <a:spcAft>
                <a:spcPts val="600"/>
              </a:spcAft>
              <a:buFont typeface="Symbol" panose="05050102010706020507" pitchFamily="18" charset="2"/>
              <a:buChar char="-"/>
              <a:defRPr/>
            </a:pPr>
            <a:r>
              <a:rPr lang="de-DE" altLang="de-DE" sz="1600" b="1" dirty="0">
                <a:latin typeface="Century Gothic" pitchFamily="34" charset="0"/>
              </a:rPr>
              <a:t>in der Regel alle drei Jahre </a:t>
            </a:r>
            <a:r>
              <a:rPr lang="de-DE" altLang="de-DE" sz="1600" dirty="0">
                <a:latin typeface="Century Gothic" pitchFamily="34" charset="0"/>
              </a:rPr>
              <a:t>der angesetzte Festwert durch eine körperliche Bestandsaufnahme überprüft wird.</a:t>
            </a:r>
          </a:p>
          <a:p>
            <a:pPr marL="534988" lvl="2" indent="-266700">
              <a:lnSpc>
                <a:spcPct val="100000"/>
              </a:lnSpc>
              <a:spcBef>
                <a:spcPts val="600"/>
              </a:spcBef>
              <a:spcAft>
                <a:spcPts val="600"/>
              </a:spcAft>
              <a:buFont typeface="Symbol" panose="05050102010706020507" pitchFamily="18" charset="2"/>
              <a:buChar char="-"/>
              <a:defRPr/>
            </a:pPr>
            <a:r>
              <a:rPr lang="de-DE" altLang="de-DE" sz="1600" dirty="0">
                <a:latin typeface="Century Gothic" pitchFamily="34" charset="0"/>
              </a:rPr>
              <a:t>Sofern bei Inventur Mehrmengen festgestellt werden, braucht Festwert nicht angepasst zu werden, wenn der ermittelte Wert den bisherigen Festwert nicht mehr als 10 % übersteigt.</a:t>
            </a:r>
          </a:p>
          <a:p>
            <a:pPr marL="342900" indent="-342900">
              <a:lnSpc>
                <a:spcPct val="100000"/>
              </a:lnSpc>
              <a:spcBef>
                <a:spcPts val="600"/>
              </a:spcBef>
              <a:spcAft>
                <a:spcPts val="600"/>
              </a:spcAft>
              <a:defRPr/>
            </a:pPr>
            <a:endParaRPr lang="de-DE" altLang="de-DE" dirty="0">
              <a:latin typeface="Century Gothic" pitchFamily="34" charset="0"/>
            </a:endParaRPr>
          </a:p>
          <a:p>
            <a:pPr marL="342900" indent="-342900">
              <a:lnSpc>
                <a:spcPct val="100000"/>
              </a:lnSpc>
              <a:spcBef>
                <a:spcPts val="600"/>
              </a:spcBef>
              <a:spcAft>
                <a:spcPts val="600"/>
              </a:spcAft>
              <a:defRPr/>
            </a:pPr>
            <a:r>
              <a:rPr lang="de-DE" altLang="de-DE" b="1" dirty="0">
                <a:latin typeface="Century Gothic" pitchFamily="34" charset="0"/>
              </a:rPr>
              <a:t>    </a:t>
            </a:r>
          </a:p>
        </p:txBody>
      </p:sp>
      <p:sp>
        <p:nvSpPr>
          <p:cNvPr id="398339" name="Text Box 6">
            <a:extLst>
              <a:ext uri="{FF2B5EF4-FFF2-40B4-BE49-F238E27FC236}">
                <a16:creationId xmlns:a16="http://schemas.microsoft.com/office/drawing/2014/main" id="{FD67084E-B565-43C7-BFD1-C9CDB3063011}"/>
              </a:ext>
            </a:extLst>
          </p:cNvPr>
          <p:cNvSpPr txBox="1">
            <a:spLocks noChangeArrowheads="1"/>
          </p:cNvSpPr>
          <p:nvPr/>
        </p:nvSpPr>
        <p:spPr bwMode="auto">
          <a:xfrm>
            <a:off x="1095226" y="5472533"/>
            <a:ext cx="10775950"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342900" indent="-342900">
              <a:lnSpc>
                <a:spcPct val="110000"/>
              </a:lnSpc>
              <a:spcBef>
                <a:spcPts val="800"/>
              </a:spcBef>
              <a:buFont typeface="Arial" panose="020B0604020202020204" pitchFamily="34" charset="0"/>
              <a:tabLst>
                <a:tab pos="449263" algn="l"/>
                <a:tab pos="534988" algn="l"/>
              </a:tabLst>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2pPr>
            <a:lvl3pPr marL="1130300" indent="-285750">
              <a:lnSpc>
                <a:spcPct val="110000"/>
              </a:lnSpc>
              <a:spcBef>
                <a:spcPts val="800"/>
              </a:spcBef>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9pPr>
          </a:lstStyle>
          <a:p>
            <a:pPr marL="809625" lvl="2" indent="-314325">
              <a:lnSpc>
                <a:spcPct val="100000"/>
              </a:lnSpc>
              <a:spcBef>
                <a:spcPct val="0"/>
              </a:spcBef>
              <a:buFont typeface="Wingdings" panose="05000000000000000000" pitchFamily="2" charset="2"/>
              <a:buChar char="à"/>
            </a:pPr>
            <a:r>
              <a:rPr lang="de-DE" altLang="de-DE" sz="1600" b="1" dirty="0">
                <a:solidFill>
                  <a:srgbClr val="FF0000"/>
                </a:solidFill>
                <a:latin typeface="Century Gothic" panose="020B0502020202020204" pitchFamily="34" charset="0"/>
              </a:rPr>
              <a:t>Prüfungspraxis: </a:t>
            </a:r>
            <a:r>
              <a:rPr lang="de-DE" altLang="de-DE" sz="1600" dirty="0">
                <a:latin typeface="Century Gothic" panose="020B0502020202020204" pitchFamily="34" charset="0"/>
              </a:rPr>
              <a:t>3-jähriger Inventurzyklus wird oft nicht eingehalten und eine entsprechende </a:t>
            </a:r>
            <a:r>
              <a:rPr lang="de-DE" altLang="de-DE" sz="1600" dirty="0" err="1">
                <a:latin typeface="Century Gothic" panose="020B0502020202020204" pitchFamily="34" charset="0"/>
              </a:rPr>
              <a:t>Anhangangabe</a:t>
            </a:r>
            <a:r>
              <a:rPr lang="de-DE" altLang="de-DE" sz="1600" dirty="0">
                <a:latin typeface="Century Gothic" panose="020B0502020202020204" pitchFamily="34" charset="0"/>
              </a:rPr>
              <a:t> </a:t>
            </a:r>
            <a:r>
              <a:rPr lang="de-DE" altLang="de-DE" sz="1600" b="1" dirty="0">
                <a:latin typeface="Century Gothic" panose="020B0502020202020204" pitchFamily="34" charset="0"/>
              </a:rPr>
              <a:t>fehlt häufig.</a:t>
            </a:r>
            <a:endParaRPr lang="de-DE" altLang="de-DE" b="1" dirty="0">
              <a:latin typeface="Century Gothic" panose="020B0502020202020204" pitchFamily="34" charset="0"/>
            </a:endParaRPr>
          </a:p>
        </p:txBody>
      </p:sp>
      <p:sp>
        <p:nvSpPr>
          <p:cNvPr id="398340" name="Abgerundetes Rechteck 1">
            <a:extLst>
              <a:ext uri="{FF2B5EF4-FFF2-40B4-BE49-F238E27FC236}">
                <a16:creationId xmlns:a16="http://schemas.microsoft.com/office/drawing/2014/main" id="{A307D92F-1D76-496C-9827-94804AD8943B}"/>
              </a:ext>
            </a:extLst>
          </p:cNvPr>
          <p:cNvSpPr>
            <a:spLocks noChangeArrowheads="1"/>
          </p:cNvSpPr>
          <p:nvPr/>
        </p:nvSpPr>
        <p:spPr bwMode="auto">
          <a:xfrm>
            <a:off x="1079500" y="5437609"/>
            <a:ext cx="10345738" cy="592137"/>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p>
        </p:txBody>
      </p:sp>
      <p:sp>
        <p:nvSpPr>
          <p:cNvPr id="12" name="Rectangle 2">
            <a:extLst>
              <a:ext uri="{FF2B5EF4-FFF2-40B4-BE49-F238E27FC236}">
                <a16:creationId xmlns:a16="http://schemas.microsoft.com/office/drawing/2014/main" id="{D128B59A-32A4-4F86-A051-88C47E781253}"/>
              </a:ext>
            </a:extLst>
          </p:cNvPr>
          <p:cNvSpPr txBox="1">
            <a:spLocks/>
          </p:cNvSpPr>
          <p:nvPr/>
        </p:nvSpPr>
        <p:spPr bwMode="auto">
          <a:xfrm>
            <a:off x="925513" y="1052736"/>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kern="0" dirty="0">
                <a:solidFill>
                  <a:srgbClr val="00B0F0"/>
                </a:solidFill>
                <a:latin typeface="Century Gothic" pitchFamily="34" charset="0"/>
                <a:cs typeface="Arial" charset="0"/>
              </a:rPr>
              <a:t>4.1.2 Bewertung im Anlagevermögen – Ausgewählte Einzelfälle; Forts.</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
        <p:nvSpPr>
          <p:cNvPr id="9" name="Textfeld 4">
            <a:extLst>
              <a:ext uri="{FF2B5EF4-FFF2-40B4-BE49-F238E27FC236}">
                <a16:creationId xmlns:a16="http://schemas.microsoft.com/office/drawing/2014/main" id="{5EA09A9A-0D28-4206-9F27-2B8F30F7BE99}"/>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a:extLst>
              <a:ext uri="{FF2B5EF4-FFF2-40B4-BE49-F238E27FC236}">
                <a16:creationId xmlns:a16="http://schemas.microsoft.com/office/drawing/2014/main" id="{CC6AFE95-AA7A-40B6-971C-EBA018CB4E9F}"/>
              </a:ext>
            </a:extLst>
          </p:cNvPr>
          <p:cNvSpPr>
            <a:spLocks noGrp="1"/>
          </p:cNvSpPr>
          <p:nvPr>
            <p:ph type="body" idx="4294967295"/>
          </p:nvPr>
        </p:nvSpPr>
        <p:spPr>
          <a:xfrm>
            <a:off x="1079500" y="1368425"/>
            <a:ext cx="10777538" cy="4305300"/>
          </a:xfrm>
        </p:spPr>
        <p:txBody>
          <a:bodyPr/>
          <a:lstStyle/>
          <a:p>
            <a:pPr>
              <a:lnSpc>
                <a:spcPct val="100000"/>
              </a:lnSpc>
              <a:spcBef>
                <a:spcPts val="600"/>
              </a:spcBef>
              <a:spcAft>
                <a:spcPts val="600"/>
              </a:spcAft>
              <a:defRPr/>
            </a:pPr>
            <a:r>
              <a:rPr lang="de-DE" altLang="de-DE" sz="1600" b="1" dirty="0">
                <a:solidFill>
                  <a:srgbClr val="FF0000"/>
                </a:solidFill>
                <a:latin typeface="Century Gothic" pitchFamily="34" charset="0"/>
                <a:cs typeface="Arial" charset="0"/>
              </a:rPr>
              <a:t>Geringwertige Wirtschaftsgüter (GWG)</a:t>
            </a:r>
          </a:p>
          <a:p>
            <a:pPr marL="268288" indent="-268288">
              <a:lnSpc>
                <a:spcPct val="100000"/>
              </a:lnSpc>
              <a:spcBef>
                <a:spcPts val="600"/>
              </a:spcBef>
              <a:spcAft>
                <a:spcPts val="600"/>
              </a:spcAft>
              <a:buFont typeface="Arial" panose="020B0604020202020204" pitchFamily="34" charset="0"/>
              <a:buChar char="•"/>
              <a:defRPr/>
            </a:pPr>
            <a:r>
              <a:rPr lang="de-DE" altLang="de-DE" sz="1600" b="1" dirty="0">
                <a:solidFill>
                  <a:srgbClr val="FF0000"/>
                </a:solidFill>
                <a:latin typeface="Century Gothic" pitchFamily="34" charset="0"/>
              </a:rPr>
              <a:t>Gesetzliche Regelung in § 6 Abs. 2 EStG: </a:t>
            </a:r>
            <a:endParaRPr lang="de-DE" altLang="de-DE" sz="1600" dirty="0">
              <a:latin typeface="Century Gothic" pitchFamily="34" charset="0"/>
            </a:endParaRPr>
          </a:p>
          <a:p>
            <a:pPr marL="268288" lvl="2" indent="0">
              <a:lnSpc>
                <a:spcPct val="100000"/>
              </a:lnSpc>
              <a:spcBef>
                <a:spcPts val="600"/>
              </a:spcBef>
              <a:spcAft>
                <a:spcPts val="600"/>
              </a:spcAft>
              <a:buFont typeface="Arial" panose="020B0604020202020204" pitchFamily="34" charset="0"/>
              <a:buNone/>
              <a:defRPr/>
            </a:pPr>
            <a:r>
              <a:rPr lang="de-DE" sz="1600" dirty="0">
                <a:latin typeface="Century Gothic" pitchFamily="34" charset="0"/>
              </a:rPr>
              <a:t>GWG können im Jahr des Zugangs voll abgeschrieben werden (im Anlagespiegel Erfassung in Zugangs- und Abgangsspalte von AHK und AfA).</a:t>
            </a:r>
          </a:p>
          <a:p>
            <a:pPr marL="268288" lvl="1" indent="-268288">
              <a:lnSpc>
                <a:spcPct val="100000"/>
              </a:lnSpc>
              <a:spcBef>
                <a:spcPts val="600"/>
              </a:spcBef>
              <a:spcAft>
                <a:spcPts val="600"/>
              </a:spcAft>
              <a:buFont typeface="Arial" panose="020B0604020202020204" pitchFamily="34" charset="0"/>
              <a:buChar char="•"/>
              <a:defRPr/>
            </a:pPr>
            <a:r>
              <a:rPr lang="de-DE" sz="1600" b="1" dirty="0">
                <a:solidFill>
                  <a:srgbClr val="FF0000"/>
                </a:solidFill>
                <a:latin typeface="Century Gothic" pitchFamily="34" charset="0"/>
              </a:rPr>
              <a:t>Voraussetzungen</a:t>
            </a:r>
            <a:r>
              <a:rPr lang="de-DE" sz="1600" dirty="0">
                <a:latin typeface="Century Gothic" pitchFamily="34" charset="0"/>
              </a:rPr>
              <a:t> für ein Geringwertiges Wirtschaftsgut sind („GWG-Eigenschaft“):</a:t>
            </a:r>
          </a:p>
          <a:p>
            <a:pPr marL="268288" lvl="2" indent="0">
              <a:lnSpc>
                <a:spcPct val="100000"/>
              </a:lnSpc>
              <a:spcBef>
                <a:spcPts val="600"/>
              </a:spcBef>
              <a:spcAft>
                <a:spcPts val="600"/>
              </a:spcAft>
              <a:buFont typeface="Arial" panose="020B0604020202020204" pitchFamily="34" charset="0"/>
              <a:buNone/>
              <a:tabLst>
                <a:tab pos="541338" algn="l"/>
              </a:tabLst>
              <a:defRPr/>
            </a:pPr>
            <a:r>
              <a:rPr lang="de-DE" sz="1600" dirty="0">
                <a:latin typeface="Century Gothic" pitchFamily="34" charset="0"/>
              </a:rPr>
              <a:t>- 	selbstständige Nutzbarkeit und</a:t>
            </a:r>
          </a:p>
          <a:p>
            <a:pPr marL="268288" lvl="2" indent="0">
              <a:lnSpc>
                <a:spcPct val="100000"/>
              </a:lnSpc>
              <a:spcBef>
                <a:spcPts val="600"/>
              </a:spcBef>
              <a:spcAft>
                <a:spcPts val="600"/>
              </a:spcAft>
              <a:buFont typeface="Arial" panose="020B0604020202020204" pitchFamily="34" charset="0"/>
              <a:buNone/>
              <a:tabLst>
                <a:tab pos="534988" algn="l"/>
              </a:tabLst>
              <a:defRPr/>
            </a:pPr>
            <a:r>
              <a:rPr lang="de-DE" sz="1600" dirty="0">
                <a:latin typeface="Century Gothic" pitchFamily="34" charset="0"/>
              </a:rPr>
              <a:t>- 	zum Anlagevermögen gehörend und </a:t>
            </a:r>
          </a:p>
          <a:p>
            <a:pPr marL="268288" lvl="2" indent="0">
              <a:lnSpc>
                <a:spcPct val="100000"/>
              </a:lnSpc>
              <a:spcBef>
                <a:spcPts val="600"/>
              </a:spcBef>
              <a:spcAft>
                <a:spcPts val="600"/>
              </a:spcAft>
              <a:buFont typeface="Arial" panose="020B0604020202020204" pitchFamily="34" charset="0"/>
              <a:buNone/>
              <a:tabLst>
                <a:tab pos="534988" algn="l"/>
              </a:tabLst>
              <a:defRPr/>
            </a:pPr>
            <a:r>
              <a:rPr lang="de-DE" sz="1600" dirty="0">
                <a:latin typeface="Century Gothic" pitchFamily="34" charset="0"/>
              </a:rPr>
              <a:t>- 	in einem gesonderten Verzeichnis geführt.</a:t>
            </a:r>
            <a:r>
              <a:rPr lang="de-DE" altLang="de-DE" sz="1600" dirty="0">
                <a:latin typeface="Century Gothic" pitchFamily="34" charset="0"/>
              </a:rPr>
              <a:t> </a:t>
            </a:r>
          </a:p>
          <a:p>
            <a:pPr marL="268288" lvl="1" indent="-268288">
              <a:lnSpc>
                <a:spcPct val="100000"/>
              </a:lnSpc>
              <a:spcBef>
                <a:spcPts val="600"/>
              </a:spcBef>
              <a:spcAft>
                <a:spcPts val="600"/>
              </a:spcAft>
              <a:buFont typeface="Arial" panose="020B0604020202020204" pitchFamily="34" charset="0"/>
              <a:buChar char="•"/>
              <a:defRPr/>
            </a:pPr>
            <a:r>
              <a:rPr lang="de-DE" sz="1600" dirty="0">
                <a:latin typeface="Century Gothic" pitchFamily="34" charset="0"/>
              </a:rPr>
              <a:t>Wenn Nutzungsdauer von 1 Jahr nicht der wirtschaftlichen Nutzungsdauer der GWG-Vermögensgegen-stände entspricht: </a:t>
            </a:r>
          </a:p>
          <a:p>
            <a:pPr marL="268288" lvl="1" indent="0">
              <a:lnSpc>
                <a:spcPct val="100000"/>
              </a:lnSpc>
              <a:spcBef>
                <a:spcPts val="600"/>
              </a:spcBef>
              <a:spcAft>
                <a:spcPts val="600"/>
              </a:spcAft>
              <a:buFont typeface="Arial" panose="020B0604020202020204" pitchFamily="34" charset="0"/>
              <a:buNone/>
              <a:defRPr/>
            </a:pPr>
            <a:r>
              <a:rPr lang="de-DE" sz="1600" dirty="0">
                <a:latin typeface="Century Gothic" pitchFamily="34" charset="0"/>
                <a:sym typeface="Wingdings" panose="05000000000000000000" pitchFamily="2" charset="2"/>
              </a:rPr>
              <a:t>       </a:t>
            </a:r>
            <a:r>
              <a:rPr lang="de-DE" sz="1600" b="1" dirty="0">
                <a:latin typeface="Century Gothic" pitchFamily="34" charset="0"/>
                <a:sym typeface="Wingdings" panose="05000000000000000000" pitchFamily="2" charset="2"/>
              </a:rPr>
              <a:t>Beachtung der Wesentlichkeit!</a:t>
            </a:r>
          </a:p>
          <a:p>
            <a:pPr marL="268288" lvl="1" indent="0">
              <a:lnSpc>
                <a:spcPct val="100000"/>
              </a:lnSpc>
              <a:spcBef>
                <a:spcPts val="600"/>
              </a:spcBef>
              <a:spcAft>
                <a:spcPts val="600"/>
              </a:spcAft>
              <a:buFont typeface="Arial" panose="020B0604020202020204" pitchFamily="34" charset="0"/>
              <a:buNone/>
              <a:defRPr/>
            </a:pPr>
            <a:r>
              <a:rPr lang="de-DE" sz="1600" dirty="0">
                <a:latin typeface="Century Gothic" pitchFamily="34" charset="0"/>
                <a:sym typeface="Wingdings" panose="05000000000000000000" pitchFamily="2" charset="2"/>
              </a:rPr>
              <a:t>       GWG-Sofortabschreibung ist eine rein steuerliche Regelung!</a:t>
            </a:r>
            <a:endParaRPr lang="de-DE" sz="1600" dirty="0">
              <a:latin typeface="Century Gothic" pitchFamily="34" charset="0"/>
            </a:endParaRPr>
          </a:p>
          <a:p>
            <a:pPr marL="846000" lvl="2" indent="0">
              <a:lnSpc>
                <a:spcPct val="100000"/>
              </a:lnSpc>
              <a:spcBef>
                <a:spcPts val="600"/>
              </a:spcBef>
              <a:spcAft>
                <a:spcPts val="600"/>
              </a:spcAft>
              <a:buFont typeface="Arial" panose="020B0604020202020204" pitchFamily="34" charset="0"/>
              <a:buNone/>
              <a:defRPr/>
            </a:pPr>
            <a:endParaRPr lang="de-DE" altLang="de-DE" dirty="0">
              <a:latin typeface="Century Gothic" pitchFamily="34" charset="0"/>
            </a:endParaRPr>
          </a:p>
          <a:p>
            <a:pPr marL="342900" indent="-342900">
              <a:lnSpc>
                <a:spcPct val="100000"/>
              </a:lnSpc>
              <a:spcBef>
                <a:spcPts val="600"/>
              </a:spcBef>
              <a:spcAft>
                <a:spcPts val="600"/>
              </a:spcAft>
              <a:defRPr/>
            </a:pPr>
            <a:endParaRPr lang="de-DE" altLang="de-DE" dirty="0">
              <a:latin typeface="Century Gothic" pitchFamily="34" charset="0"/>
            </a:endParaRPr>
          </a:p>
        </p:txBody>
      </p:sp>
      <p:sp>
        <p:nvSpPr>
          <p:cNvPr id="12" name="Text Box 6">
            <a:extLst>
              <a:ext uri="{FF2B5EF4-FFF2-40B4-BE49-F238E27FC236}">
                <a16:creationId xmlns:a16="http://schemas.microsoft.com/office/drawing/2014/main" id="{BB989E44-B3FC-4216-9D4B-BADF5FFEE6E0}"/>
              </a:ext>
            </a:extLst>
          </p:cNvPr>
          <p:cNvSpPr txBox="1">
            <a:spLocks noChangeArrowheads="1"/>
          </p:cNvSpPr>
          <p:nvPr/>
        </p:nvSpPr>
        <p:spPr bwMode="auto">
          <a:xfrm>
            <a:off x="396000" y="5814500"/>
            <a:ext cx="9505056" cy="540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indent="-269875">
              <a:lnSpc>
                <a:spcPct val="110000"/>
              </a:lnSpc>
              <a:spcBef>
                <a:spcPts val="800"/>
              </a:spcBef>
              <a:buFont typeface="Arial" panose="020B0604020202020204" pitchFamily="34" charset="0"/>
              <a:tabLst>
                <a:tab pos="449263" algn="l"/>
                <a:tab pos="534988" algn="l"/>
              </a:tabLst>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tabLst>
                <a:tab pos="449263" algn="l"/>
                <a:tab pos="534988" algn="l"/>
              </a:tabLst>
              <a:defRPr sz="1400">
                <a:solidFill>
                  <a:schemeClr val="tx1"/>
                </a:solidFill>
                <a:latin typeface="Verdana" panose="020B0604030504040204" pitchFamily="34" charset="0"/>
              </a:defRPr>
            </a:lvl9pPr>
          </a:lstStyle>
          <a:p>
            <a:pPr marL="1131750" lvl="2" indent="-285750">
              <a:lnSpc>
                <a:spcPct val="100000"/>
              </a:lnSpc>
              <a:spcBef>
                <a:spcPts val="0"/>
              </a:spcBef>
              <a:spcAft>
                <a:spcPts val="0"/>
              </a:spcAft>
              <a:buFont typeface="Wingdings" panose="05000000000000000000" pitchFamily="2" charset="2"/>
              <a:buChar char="à"/>
              <a:tabLst>
                <a:tab pos="449263" algn="l"/>
                <a:tab pos="534988" algn="l"/>
                <a:tab pos="2687638" algn="l"/>
              </a:tabLst>
              <a:defRPr/>
            </a:pPr>
            <a:r>
              <a:rPr lang="de-DE" sz="1600" b="1" dirty="0">
                <a:solidFill>
                  <a:srgbClr val="FF0000"/>
                </a:solidFill>
                <a:latin typeface="Century Gothic" pitchFamily="34" charset="0"/>
              </a:rPr>
              <a:t>Prüfungspraxis: 	a. </a:t>
            </a:r>
            <a:r>
              <a:rPr lang="de-DE" sz="1600" dirty="0">
                <a:latin typeface="Century Gothic" pitchFamily="34" charset="0"/>
              </a:rPr>
              <a:t>Feststellung, dass GWG-Eigenschaft oft nicht erfüllt ist</a:t>
            </a:r>
          </a:p>
          <a:p>
            <a:pPr marL="2687638" lvl="6" indent="0">
              <a:lnSpc>
                <a:spcPct val="100000"/>
              </a:lnSpc>
              <a:spcBef>
                <a:spcPts val="0"/>
              </a:spcBef>
              <a:spcAft>
                <a:spcPts val="0"/>
              </a:spcAft>
              <a:buFont typeface="Arial" panose="020B0604020202020204" pitchFamily="34" charset="0"/>
              <a:buNone/>
              <a:defRPr/>
            </a:pPr>
            <a:r>
              <a:rPr lang="de-DE" sz="1600" b="1" dirty="0">
                <a:solidFill>
                  <a:srgbClr val="FF0000"/>
                </a:solidFill>
                <a:latin typeface="Century Gothic" pitchFamily="34" charset="0"/>
              </a:rPr>
              <a:t>b. </a:t>
            </a:r>
            <a:r>
              <a:rPr lang="de-DE" sz="1600" dirty="0">
                <a:latin typeface="Century Gothic" pitchFamily="34" charset="0"/>
              </a:rPr>
              <a:t>Feststellung, dass „Wesentlichkeitsgrenze“ überschritten ist </a:t>
            </a:r>
            <a:endParaRPr lang="de-DE" altLang="de-DE" sz="1600" dirty="0">
              <a:latin typeface="Century Gothic" pitchFamily="34" charset="0"/>
            </a:endParaRPr>
          </a:p>
        </p:txBody>
      </p:sp>
      <p:sp>
        <p:nvSpPr>
          <p:cNvPr id="399364" name="Abgerundetes Rechteck 1">
            <a:extLst>
              <a:ext uri="{FF2B5EF4-FFF2-40B4-BE49-F238E27FC236}">
                <a16:creationId xmlns:a16="http://schemas.microsoft.com/office/drawing/2014/main" id="{FE049D43-ECFA-4673-9BCB-7E5D328F6C50}"/>
              </a:ext>
            </a:extLst>
          </p:cNvPr>
          <p:cNvSpPr>
            <a:spLocks noChangeArrowheads="1"/>
          </p:cNvSpPr>
          <p:nvPr/>
        </p:nvSpPr>
        <p:spPr bwMode="auto">
          <a:xfrm>
            <a:off x="1079500" y="5740400"/>
            <a:ext cx="10347325" cy="595313"/>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p>
        </p:txBody>
      </p:sp>
      <p:sp>
        <p:nvSpPr>
          <p:cNvPr id="10" name="Rectangle 2">
            <a:extLst>
              <a:ext uri="{FF2B5EF4-FFF2-40B4-BE49-F238E27FC236}">
                <a16:creationId xmlns:a16="http://schemas.microsoft.com/office/drawing/2014/main" id="{64DB9453-E542-4406-BFD6-A10196A5E7EE}"/>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kern="0" dirty="0">
                <a:solidFill>
                  <a:srgbClr val="00B0F0"/>
                </a:solidFill>
                <a:latin typeface="Century Gothic" pitchFamily="34" charset="0"/>
                <a:cs typeface="Arial" charset="0"/>
              </a:rPr>
              <a:t>4.1.2 Bewertung im Anlagevermögen – Ausgewählte Einzelfälle; Forts.</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
        <p:nvSpPr>
          <p:cNvPr id="8" name="Textfeld 4">
            <a:extLst>
              <a:ext uri="{FF2B5EF4-FFF2-40B4-BE49-F238E27FC236}">
                <a16:creationId xmlns:a16="http://schemas.microsoft.com/office/drawing/2014/main" id="{901E1E30-9415-46EC-8FCB-F473E9558D9C}"/>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BB771B73-79E5-447F-A5B0-9291EFE30C42}"/>
              </a:ext>
            </a:extLst>
          </p:cNvPr>
          <p:cNvSpPr txBox="1">
            <a:spLocks/>
          </p:cNvSpPr>
          <p:nvPr/>
        </p:nvSpPr>
        <p:spPr bwMode="auto">
          <a:xfrm>
            <a:off x="925513" y="1052736"/>
            <a:ext cx="554513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defRPr/>
            </a:pPr>
            <a:r>
              <a:rPr lang="de-DE" altLang="de-DE" sz="1600" b="1" dirty="0">
                <a:solidFill>
                  <a:srgbClr val="00B0F0"/>
                </a:solidFill>
                <a:latin typeface="Century Gothic" panose="020B0502020202020204" pitchFamily="34" charset="0"/>
              </a:rPr>
              <a:t>4.1.3 </a:t>
            </a:r>
            <a:r>
              <a:rPr lang="de-DE" altLang="de-DE" sz="1600" b="1" kern="0" dirty="0">
                <a:solidFill>
                  <a:srgbClr val="00B0F0"/>
                </a:solidFill>
                <a:latin typeface="Century Gothic" pitchFamily="34" charset="0"/>
                <a:cs typeface="Arial" charset="0"/>
              </a:rPr>
              <a:t>Zurechnungskriterien</a:t>
            </a:r>
            <a:r>
              <a:rPr lang="de-DE" altLang="de-DE" sz="1600" b="1" dirty="0">
                <a:solidFill>
                  <a:srgbClr val="00B0F0"/>
                </a:solidFill>
                <a:latin typeface="Century Gothic" panose="020B0502020202020204" pitchFamily="34" charset="0"/>
              </a:rPr>
              <a:t> </a:t>
            </a:r>
            <a:r>
              <a:rPr lang="de-DE" altLang="de-DE" sz="1600" b="1" kern="0" dirty="0">
                <a:solidFill>
                  <a:srgbClr val="00B0F0"/>
                </a:solidFill>
                <a:latin typeface="Century Gothic" pitchFamily="34" charset="0"/>
                <a:cs typeface="Arial" charset="0"/>
              </a:rPr>
              <a:t>in der Handelsbilanz</a:t>
            </a:r>
            <a:endParaRPr lang="de-DE" altLang="de-DE" sz="2000" b="1" dirty="0">
              <a:solidFill>
                <a:srgbClr val="00B0F0"/>
              </a:solidFill>
              <a:latin typeface="Century Gothic" panose="020B0502020202020204" pitchFamily="34" charset="0"/>
            </a:endParaRPr>
          </a:p>
        </p:txBody>
      </p:sp>
      <p:sp>
        <p:nvSpPr>
          <p:cNvPr id="11" name="Titel 1">
            <a:extLst>
              <a:ext uri="{FF2B5EF4-FFF2-40B4-BE49-F238E27FC236}">
                <a16:creationId xmlns:a16="http://schemas.microsoft.com/office/drawing/2014/main" id="{3CF3AFD9-6C10-4AE6-88B0-3168F96DDDD0}"/>
              </a:ext>
            </a:extLst>
          </p:cNvPr>
          <p:cNvSpPr txBox="1">
            <a:spLocks/>
          </p:cNvSpPr>
          <p:nvPr/>
        </p:nvSpPr>
        <p:spPr bwMode="auto">
          <a:xfrm>
            <a:off x="1069975" y="1556792"/>
            <a:ext cx="10787063"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a:spcBef>
                <a:spcPts val="600"/>
              </a:spcBef>
              <a:spcAft>
                <a:spcPts val="600"/>
              </a:spcAft>
              <a:defRPr/>
            </a:pPr>
            <a:r>
              <a:rPr lang="de-DE" altLang="de-DE" sz="1600" b="1" dirty="0">
                <a:latin typeface="Century Gothic" pitchFamily="34" charset="0"/>
              </a:rPr>
              <a:t>§ 242 Abs. 1 Satz 1 HGB: Vollständigkeitsgebot</a:t>
            </a:r>
          </a:p>
          <a:p>
            <a:pPr>
              <a:spcBef>
                <a:spcPts val="600"/>
              </a:spcBef>
              <a:spcAft>
                <a:spcPts val="600"/>
              </a:spcAft>
              <a:defRPr/>
            </a:pPr>
            <a:r>
              <a:rPr lang="de-DE" altLang="de-DE" sz="1600" i="1" dirty="0">
                <a:latin typeface="Century Gothic" pitchFamily="34" charset="0"/>
              </a:rPr>
              <a:t>"</a:t>
            </a:r>
            <a:r>
              <a:rPr lang="de-DE" sz="1600" i="1" dirty="0">
                <a:latin typeface="Century Gothic" panose="020B0502020202020204" pitchFamily="34" charset="0"/>
              </a:rPr>
              <a:t>Der Jahresabschluss hat sämtliche Vermögensgegenstände, Schulden, Rechnungsabgrenzungsposten sowie Aufwendungen und Erträge zu enthalten, soweit gesetzlich nichts anderes bestimmt ist. Vermögensgegenstände sind in der Bilanz des Eigentümers aufzunehmen; ist ein </a:t>
            </a:r>
            <a:r>
              <a:rPr lang="de-DE" sz="1600" b="1" i="1" dirty="0">
                <a:solidFill>
                  <a:srgbClr val="FF0000"/>
                </a:solidFill>
                <a:latin typeface="Century Gothic" panose="020B0502020202020204" pitchFamily="34" charset="0"/>
              </a:rPr>
              <a:t>Vermögensgegenstand nicht dem Eigentümer, sondern einem anderen wirtschaftlich zuzurechnen</a:t>
            </a:r>
            <a:r>
              <a:rPr lang="de-DE" sz="1600" i="1" dirty="0">
                <a:latin typeface="Century Gothic" panose="020B0502020202020204" pitchFamily="34" charset="0"/>
              </a:rPr>
              <a:t>, hat dieser ihn in seiner Bilanz auszuweisen. Schulden sind in die Bilanz des Schuldners aufzunehmen.</a:t>
            </a:r>
            <a:r>
              <a:rPr lang="de-DE" altLang="de-DE" sz="1600" i="1" dirty="0">
                <a:latin typeface="Century Gothic" pitchFamily="34" charset="0"/>
              </a:rPr>
              <a:t>" </a:t>
            </a:r>
            <a:endParaRPr lang="de-DE" altLang="de-DE" sz="1600" dirty="0">
              <a:latin typeface="Century Gothic" pitchFamily="34" charset="0"/>
            </a:endParaRPr>
          </a:p>
          <a:p>
            <a:pPr>
              <a:spcBef>
                <a:spcPts val="600"/>
              </a:spcBef>
              <a:spcAft>
                <a:spcPts val="600"/>
              </a:spcAft>
              <a:defRPr/>
            </a:pPr>
            <a:endParaRPr lang="de-DE" altLang="de-DE" sz="1600" dirty="0">
              <a:latin typeface="Century Gothic" pitchFamily="34" charset="0"/>
              <a:sym typeface="Wingdings" panose="05000000000000000000" pitchFamily="2" charset="2"/>
            </a:endParaRPr>
          </a:p>
          <a:p>
            <a:pPr>
              <a:spcBef>
                <a:spcPts val="600"/>
              </a:spcBef>
              <a:spcAft>
                <a:spcPts val="600"/>
              </a:spcAft>
              <a:defRPr/>
            </a:pPr>
            <a:r>
              <a:rPr lang="de-DE" altLang="de-DE" sz="1600" dirty="0">
                <a:latin typeface="Century Gothic" pitchFamily="34" charset="0"/>
                <a:sym typeface="Wingdings" panose="05000000000000000000" pitchFamily="2" charset="2"/>
              </a:rPr>
              <a:t> </a:t>
            </a:r>
            <a:r>
              <a:rPr lang="de-DE" altLang="de-DE" sz="1600" dirty="0">
                <a:latin typeface="Century Gothic" pitchFamily="34" charset="0"/>
              </a:rPr>
              <a:t>Aber wann bilanziert der Kaufmann einen Vermögensgegenstand als </a:t>
            </a:r>
            <a:r>
              <a:rPr lang="de-DE" altLang="de-DE" sz="1600" b="1" dirty="0">
                <a:solidFill>
                  <a:srgbClr val="FF0000"/>
                </a:solidFill>
                <a:latin typeface="Century Gothic" pitchFamily="34" charset="0"/>
              </a:rPr>
              <a:t>sein</a:t>
            </a:r>
            <a:r>
              <a:rPr lang="de-DE" altLang="de-DE" sz="1600" b="1" dirty="0">
                <a:latin typeface="Century Gothic" pitchFamily="34" charset="0"/>
              </a:rPr>
              <a:t> </a:t>
            </a:r>
            <a:r>
              <a:rPr lang="de-DE" altLang="de-DE" sz="1600" dirty="0">
                <a:latin typeface="Century Gothic" pitchFamily="34" charset="0"/>
              </a:rPr>
              <a:t>Vermögen?</a:t>
            </a:r>
          </a:p>
          <a:p>
            <a:pPr>
              <a:spcBef>
                <a:spcPts val="600"/>
              </a:spcBef>
              <a:spcAft>
                <a:spcPts val="600"/>
              </a:spcAft>
              <a:defRPr/>
            </a:pPr>
            <a:br>
              <a:rPr lang="de-DE" altLang="de-DE" sz="1600" kern="0" dirty="0">
                <a:latin typeface="Century Gothic" panose="020B0502020202020204" pitchFamily="34" charset="0"/>
              </a:rPr>
            </a:br>
            <a:endParaRPr lang="de-DE" altLang="de-DE" sz="1600" kern="0" dirty="0">
              <a:latin typeface="Century Gothic" panose="020B0502020202020204" pitchFamily="34" charset="0"/>
            </a:endParaRPr>
          </a:p>
        </p:txBody>
      </p:sp>
      <p:sp>
        <p:nvSpPr>
          <p:cNvPr id="8" name="Textfeld 4">
            <a:extLst>
              <a:ext uri="{FF2B5EF4-FFF2-40B4-BE49-F238E27FC236}">
                <a16:creationId xmlns:a16="http://schemas.microsoft.com/office/drawing/2014/main" id="{528A8A28-8B50-4608-AF28-B44FBDA1F7F2}"/>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6055" name="_s1028">
            <a:extLst>
              <a:ext uri="{FF2B5EF4-FFF2-40B4-BE49-F238E27FC236}">
                <a16:creationId xmlns:a16="http://schemas.microsoft.com/office/drawing/2014/main" id="{DA13E635-7F53-4245-8733-A7A83D33B5AC}"/>
              </a:ext>
            </a:extLst>
          </p:cNvPr>
          <p:cNvCxnSpPr>
            <a:cxnSpLocks noChangeShapeType="1"/>
            <a:stCxn id="16395" idx="0"/>
            <a:endCxn id="386057" idx="2"/>
          </p:cNvCxnSpPr>
          <p:nvPr/>
        </p:nvCxnSpPr>
        <p:spPr bwMode="auto">
          <a:xfrm rot="16200000" flipV="1">
            <a:off x="7191865" y="1597936"/>
            <a:ext cx="342767" cy="2478172"/>
          </a:xfrm>
          <a:prstGeom prst="bentConnector3">
            <a:avLst>
              <a:gd name="adj1" fmla="val 50000"/>
            </a:avLst>
          </a:prstGeom>
          <a:noFill/>
          <a:ln w="19050">
            <a:solidFill>
              <a:schemeClr val="bg1">
                <a:lumMod val="50000"/>
              </a:schemeClr>
            </a:solidFill>
            <a:miter lim="800000"/>
            <a:headEnd/>
            <a:tailEnd/>
          </a:ln>
          <a:extLst>
            <a:ext uri="{909E8E84-426E-40DD-AFC4-6F175D3DCCD1}">
              <a14:hiddenFill xmlns:a14="http://schemas.microsoft.com/office/drawing/2010/main">
                <a:noFill/>
              </a14:hiddenFill>
            </a:ext>
          </a:extLst>
        </p:spPr>
      </p:cxnSp>
      <p:cxnSp>
        <p:nvCxnSpPr>
          <p:cNvPr id="386056" name="_s1029">
            <a:extLst>
              <a:ext uri="{FF2B5EF4-FFF2-40B4-BE49-F238E27FC236}">
                <a16:creationId xmlns:a16="http://schemas.microsoft.com/office/drawing/2014/main" id="{F0603C32-9BDB-401E-985E-20AB3B831A43}"/>
              </a:ext>
            </a:extLst>
          </p:cNvPr>
          <p:cNvCxnSpPr>
            <a:cxnSpLocks noChangeShapeType="1"/>
            <a:endCxn id="386057" idx="2"/>
          </p:cNvCxnSpPr>
          <p:nvPr/>
        </p:nvCxnSpPr>
        <p:spPr bwMode="auto">
          <a:xfrm rot="16200000">
            <a:off x="4881297" y="1763358"/>
            <a:ext cx="342767" cy="2144946"/>
          </a:xfrm>
          <a:prstGeom prst="bentConnector3">
            <a:avLst>
              <a:gd name="adj1" fmla="val 50000"/>
            </a:avLst>
          </a:prstGeom>
          <a:noFill/>
          <a:ln w="19050">
            <a:solidFill>
              <a:schemeClr val="bg1">
                <a:lumMod val="50000"/>
              </a:schemeClr>
            </a:solidFill>
            <a:miter lim="800000"/>
            <a:headEnd/>
            <a:tailEnd/>
          </a:ln>
          <a:extLst>
            <a:ext uri="{909E8E84-426E-40DD-AFC4-6F175D3DCCD1}">
              <a14:hiddenFill xmlns:a14="http://schemas.microsoft.com/office/drawing/2010/main">
                <a:noFill/>
              </a14:hiddenFill>
            </a:ext>
          </a:extLst>
        </p:spPr>
      </p:cxnSp>
      <p:sp>
        <p:nvSpPr>
          <p:cNvPr id="386057" name="_s1030">
            <a:extLst>
              <a:ext uri="{FF2B5EF4-FFF2-40B4-BE49-F238E27FC236}">
                <a16:creationId xmlns:a16="http://schemas.microsoft.com/office/drawing/2014/main" id="{B5D82B85-6586-4747-ACE3-9AFFEFC83E4C}"/>
              </a:ext>
            </a:extLst>
          </p:cNvPr>
          <p:cNvSpPr>
            <a:spLocks noChangeArrowheads="1"/>
          </p:cNvSpPr>
          <p:nvPr/>
        </p:nvSpPr>
        <p:spPr bwMode="auto">
          <a:xfrm>
            <a:off x="4441540" y="1980103"/>
            <a:ext cx="3365244" cy="685535"/>
          </a:xfrm>
          <a:prstGeom prst="roundRect">
            <a:avLst>
              <a:gd name="adj" fmla="val 16667"/>
            </a:avLst>
          </a:prstGeom>
          <a:solidFill>
            <a:srgbClr val="00B0F0"/>
          </a:solidFill>
          <a:ln w="9525">
            <a:solidFill>
              <a:srgbClr val="00B0F0"/>
            </a:solidFill>
            <a:round/>
            <a:headEnd/>
            <a:tailEnd/>
          </a:ln>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0"/>
              </a:spcBef>
              <a:buFontTx/>
              <a:buNone/>
            </a:pPr>
            <a:r>
              <a:rPr lang="de-DE" altLang="de-DE" sz="1600" b="1">
                <a:solidFill>
                  <a:schemeClr val="bg1"/>
                </a:solidFill>
                <a:latin typeface="Century Gothic" panose="020B0502020202020204" pitchFamily="34" charset="0"/>
              </a:rPr>
              <a:t>Zurechnungskriterien</a:t>
            </a:r>
          </a:p>
        </p:txBody>
      </p:sp>
      <p:sp>
        <p:nvSpPr>
          <p:cNvPr id="2" name="_s1031">
            <a:extLst>
              <a:ext uri="{FF2B5EF4-FFF2-40B4-BE49-F238E27FC236}">
                <a16:creationId xmlns:a16="http://schemas.microsoft.com/office/drawing/2014/main" id="{3019A5A1-9981-4034-BC87-F5519C2EBE62}"/>
              </a:ext>
            </a:extLst>
          </p:cNvPr>
          <p:cNvSpPr>
            <a:spLocks noChangeArrowheads="1"/>
          </p:cNvSpPr>
          <p:nvPr/>
        </p:nvSpPr>
        <p:spPr bwMode="auto">
          <a:xfrm>
            <a:off x="2318078" y="3008405"/>
            <a:ext cx="3341682" cy="954512"/>
          </a:xfrm>
          <a:prstGeom prst="roundRect">
            <a:avLst>
              <a:gd name="adj" fmla="val 16667"/>
            </a:avLst>
          </a:prstGeom>
          <a:solidFill>
            <a:schemeClr val="bg1">
              <a:lumMod val="85000"/>
            </a:schemeClr>
          </a:solidFill>
          <a:ln w="9525">
            <a:noFill/>
            <a:round/>
            <a:headEnd/>
            <a:tailEnd/>
          </a:ln>
        </p:spPr>
        <p:txBody>
          <a:bodyPr wrap="none" anchor="ctr"/>
          <a:lstStyle>
            <a:lvl1pPr algn="l" eaLnBrk="0" hangingPunct="0">
              <a:lnSpc>
                <a:spcPct val="110000"/>
              </a:lnSpc>
              <a:spcBef>
                <a:spcPts val="800"/>
              </a:spcBef>
              <a:buFont typeface="Arial" charset="0"/>
              <a:defRPr sz="1400">
                <a:solidFill>
                  <a:schemeClr val="tx1"/>
                </a:solidFill>
                <a:latin typeface="Verdana" pitchFamily="34" charset="0"/>
              </a:defRPr>
            </a:lvl1pPr>
            <a:lvl2pPr marL="742950" indent="-285750" algn="l" eaLnBrk="0" hangingPunct="0">
              <a:lnSpc>
                <a:spcPct val="110000"/>
              </a:lnSpc>
              <a:spcBef>
                <a:spcPts val="800"/>
              </a:spcBef>
              <a:buFont typeface="Arial" charset="0"/>
              <a:buChar char="»"/>
              <a:defRPr sz="1400">
                <a:solidFill>
                  <a:schemeClr val="tx1"/>
                </a:solidFill>
                <a:latin typeface="Verdana" pitchFamily="34" charset="0"/>
              </a:defRPr>
            </a:lvl2pPr>
            <a:lvl3pPr marL="1143000" indent="-228600" algn="l" eaLnBrk="0" hangingPunct="0">
              <a:lnSpc>
                <a:spcPct val="110000"/>
              </a:lnSpc>
              <a:spcBef>
                <a:spcPts val="800"/>
              </a:spcBef>
              <a:buFont typeface="Arial" charset="0"/>
              <a:buChar char="•"/>
              <a:defRPr sz="1400">
                <a:solidFill>
                  <a:schemeClr val="tx1"/>
                </a:solidFill>
                <a:latin typeface="Verdana" pitchFamily="34" charset="0"/>
              </a:defRPr>
            </a:lvl3pPr>
            <a:lvl4pPr marL="1600200" indent="-228600" algn="l" eaLnBrk="0" hangingPunct="0">
              <a:lnSpc>
                <a:spcPct val="110000"/>
              </a:lnSpc>
              <a:spcBef>
                <a:spcPts val="800"/>
              </a:spcBef>
              <a:buFont typeface="Arial" charset="0"/>
              <a:buChar char="»"/>
              <a:defRPr sz="1400">
                <a:solidFill>
                  <a:schemeClr val="tx1"/>
                </a:solidFill>
                <a:latin typeface="Verdana" pitchFamily="34" charset="0"/>
              </a:defRPr>
            </a:lvl4pPr>
            <a:lvl5pPr marL="2057400" indent="-228600" algn="l" eaLnBrk="0" hangingPunct="0">
              <a:lnSpc>
                <a:spcPct val="110000"/>
              </a:lnSpc>
              <a:spcBef>
                <a:spcPts val="800"/>
              </a:spcBef>
              <a:buFont typeface="Arial" charset="0"/>
              <a:buChar char="•"/>
              <a:defRPr sz="1400">
                <a:solidFill>
                  <a:schemeClr val="tx1"/>
                </a:solidFill>
                <a:latin typeface="Verdana" pitchFamily="34" charset="0"/>
              </a:defRPr>
            </a:lvl5pPr>
            <a:lvl6pPr marL="25146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6pPr>
            <a:lvl7pPr marL="29718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7pPr>
            <a:lvl8pPr marL="34290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8pPr>
            <a:lvl9pPr marL="38862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9pPr>
          </a:lstStyle>
          <a:p>
            <a:pPr algn="ctr" eaLnBrk="1" hangingPunct="1">
              <a:lnSpc>
                <a:spcPct val="100000"/>
              </a:lnSpc>
              <a:spcBef>
                <a:spcPct val="0"/>
              </a:spcBef>
              <a:buFontTx/>
              <a:buNone/>
              <a:defRPr/>
            </a:pPr>
            <a:r>
              <a:rPr lang="de-DE" altLang="de-DE" sz="1600" dirty="0">
                <a:latin typeface="Century Gothic" pitchFamily="34" charset="0"/>
                <a:cs typeface="Arial" charset="0"/>
              </a:rPr>
              <a:t>juristisches Eigentum</a:t>
            </a:r>
          </a:p>
          <a:p>
            <a:pPr algn="ctr" eaLnBrk="1" hangingPunct="1">
              <a:lnSpc>
                <a:spcPct val="100000"/>
              </a:lnSpc>
              <a:spcBef>
                <a:spcPct val="0"/>
              </a:spcBef>
              <a:buFontTx/>
              <a:buNone/>
              <a:defRPr/>
            </a:pPr>
            <a:r>
              <a:rPr lang="de-DE" altLang="de-DE" sz="1600" dirty="0">
                <a:latin typeface="Century Gothic" pitchFamily="34" charset="0"/>
                <a:cs typeface="Arial" charset="0"/>
              </a:rPr>
              <a:t>§ 903 ff BGB</a:t>
            </a:r>
          </a:p>
        </p:txBody>
      </p:sp>
      <p:sp>
        <p:nvSpPr>
          <p:cNvPr id="16395" name="_s1032">
            <a:extLst>
              <a:ext uri="{FF2B5EF4-FFF2-40B4-BE49-F238E27FC236}">
                <a16:creationId xmlns:a16="http://schemas.microsoft.com/office/drawing/2014/main" id="{692188B3-1B10-45B1-86BD-86CE2F94CA5B}"/>
              </a:ext>
            </a:extLst>
          </p:cNvPr>
          <p:cNvSpPr>
            <a:spLocks noChangeArrowheads="1"/>
          </p:cNvSpPr>
          <p:nvPr/>
        </p:nvSpPr>
        <p:spPr bwMode="auto">
          <a:xfrm>
            <a:off x="6931493" y="3008405"/>
            <a:ext cx="3341682" cy="954512"/>
          </a:xfrm>
          <a:prstGeom prst="roundRect">
            <a:avLst>
              <a:gd name="adj" fmla="val 16667"/>
            </a:avLst>
          </a:prstGeom>
          <a:solidFill>
            <a:schemeClr val="bg1">
              <a:lumMod val="85000"/>
            </a:schemeClr>
          </a:solidFill>
          <a:ln w="9525">
            <a:noFill/>
            <a:round/>
            <a:headEnd/>
            <a:tailEnd/>
          </a:ln>
        </p:spPr>
        <p:txBody>
          <a:bodyPr wrap="none" anchor="ctr"/>
          <a:lstStyle>
            <a:lvl1pPr algn="l" eaLnBrk="0" hangingPunct="0">
              <a:lnSpc>
                <a:spcPct val="110000"/>
              </a:lnSpc>
              <a:spcBef>
                <a:spcPts val="800"/>
              </a:spcBef>
              <a:buFont typeface="Arial" charset="0"/>
              <a:defRPr sz="1400">
                <a:solidFill>
                  <a:schemeClr val="tx1"/>
                </a:solidFill>
                <a:latin typeface="Verdana" pitchFamily="34" charset="0"/>
              </a:defRPr>
            </a:lvl1pPr>
            <a:lvl2pPr marL="742950" indent="-285750" algn="l" eaLnBrk="0" hangingPunct="0">
              <a:lnSpc>
                <a:spcPct val="110000"/>
              </a:lnSpc>
              <a:spcBef>
                <a:spcPts val="800"/>
              </a:spcBef>
              <a:buFont typeface="Arial" charset="0"/>
              <a:buChar char="»"/>
              <a:defRPr sz="1400">
                <a:solidFill>
                  <a:schemeClr val="tx1"/>
                </a:solidFill>
                <a:latin typeface="Verdana" pitchFamily="34" charset="0"/>
              </a:defRPr>
            </a:lvl2pPr>
            <a:lvl3pPr marL="1143000" indent="-228600" algn="l" eaLnBrk="0" hangingPunct="0">
              <a:lnSpc>
                <a:spcPct val="110000"/>
              </a:lnSpc>
              <a:spcBef>
                <a:spcPts val="800"/>
              </a:spcBef>
              <a:buFont typeface="Arial" charset="0"/>
              <a:buChar char="•"/>
              <a:defRPr sz="1400">
                <a:solidFill>
                  <a:schemeClr val="tx1"/>
                </a:solidFill>
                <a:latin typeface="Verdana" pitchFamily="34" charset="0"/>
              </a:defRPr>
            </a:lvl3pPr>
            <a:lvl4pPr marL="1600200" indent="-228600" algn="l" eaLnBrk="0" hangingPunct="0">
              <a:lnSpc>
                <a:spcPct val="110000"/>
              </a:lnSpc>
              <a:spcBef>
                <a:spcPts val="800"/>
              </a:spcBef>
              <a:buFont typeface="Arial" charset="0"/>
              <a:buChar char="»"/>
              <a:defRPr sz="1400">
                <a:solidFill>
                  <a:schemeClr val="tx1"/>
                </a:solidFill>
                <a:latin typeface="Verdana" pitchFamily="34" charset="0"/>
              </a:defRPr>
            </a:lvl4pPr>
            <a:lvl5pPr marL="2057400" indent="-228600" algn="l" eaLnBrk="0" hangingPunct="0">
              <a:lnSpc>
                <a:spcPct val="110000"/>
              </a:lnSpc>
              <a:spcBef>
                <a:spcPts val="800"/>
              </a:spcBef>
              <a:buFont typeface="Arial" charset="0"/>
              <a:buChar char="•"/>
              <a:defRPr sz="1400">
                <a:solidFill>
                  <a:schemeClr val="tx1"/>
                </a:solidFill>
                <a:latin typeface="Verdana" pitchFamily="34" charset="0"/>
              </a:defRPr>
            </a:lvl5pPr>
            <a:lvl6pPr marL="25146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6pPr>
            <a:lvl7pPr marL="29718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7pPr>
            <a:lvl8pPr marL="34290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8pPr>
            <a:lvl9pPr marL="38862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9pPr>
          </a:lstStyle>
          <a:p>
            <a:pPr algn="ctr" eaLnBrk="1" hangingPunct="1">
              <a:lnSpc>
                <a:spcPct val="100000"/>
              </a:lnSpc>
              <a:spcBef>
                <a:spcPct val="0"/>
              </a:spcBef>
              <a:buFontTx/>
              <a:buNone/>
              <a:defRPr/>
            </a:pPr>
            <a:r>
              <a:rPr lang="de-DE" altLang="de-DE" sz="1600" dirty="0">
                <a:latin typeface="Century Gothic" pitchFamily="34" charset="0"/>
                <a:cs typeface="Arial" charset="0"/>
              </a:rPr>
              <a:t>wirtschaftliches Eigentum</a:t>
            </a:r>
          </a:p>
          <a:p>
            <a:pPr algn="ctr" eaLnBrk="1" hangingPunct="1">
              <a:lnSpc>
                <a:spcPct val="100000"/>
              </a:lnSpc>
              <a:spcBef>
                <a:spcPct val="0"/>
              </a:spcBef>
              <a:buFontTx/>
              <a:buNone/>
              <a:defRPr/>
            </a:pPr>
            <a:r>
              <a:rPr lang="de-DE" altLang="de-DE" sz="1600" dirty="0">
                <a:latin typeface="Century Gothic" pitchFamily="34" charset="0"/>
                <a:cs typeface="Arial" charset="0"/>
              </a:rPr>
              <a:t>§ 246 Abs. 1 S. 2 HGB</a:t>
            </a:r>
          </a:p>
        </p:txBody>
      </p:sp>
      <p:sp>
        <p:nvSpPr>
          <p:cNvPr id="386051" name="Rechteck 3">
            <a:extLst>
              <a:ext uri="{FF2B5EF4-FFF2-40B4-BE49-F238E27FC236}">
                <a16:creationId xmlns:a16="http://schemas.microsoft.com/office/drawing/2014/main" id="{1B418B43-5511-4E05-B468-E03A43A3EE79}"/>
              </a:ext>
            </a:extLst>
          </p:cNvPr>
          <p:cNvSpPr>
            <a:spLocks noChangeArrowheads="1"/>
          </p:cNvSpPr>
          <p:nvPr/>
        </p:nvSpPr>
        <p:spPr bwMode="auto">
          <a:xfrm>
            <a:off x="1054595" y="4884727"/>
            <a:ext cx="10514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8288" indent="-2682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de-DE" altLang="de-DE" sz="1600" b="1" dirty="0">
                <a:solidFill>
                  <a:srgbClr val="FF0000"/>
                </a:solidFill>
                <a:latin typeface="Century Gothic" panose="020B0502020202020204" pitchFamily="34" charset="0"/>
              </a:rPr>
              <a:t>a. Grundsatz</a:t>
            </a:r>
            <a:br>
              <a:rPr lang="de-DE" altLang="de-DE" sz="1600" b="1" dirty="0">
                <a:latin typeface="Century Gothic" panose="020B0502020202020204" pitchFamily="34" charset="0"/>
              </a:rPr>
            </a:br>
            <a:r>
              <a:rPr lang="de-DE" altLang="de-DE" sz="1600" dirty="0">
                <a:latin typeface="Century Gothic" panose="020B0502020202020204" pitchFamily="34" charset="0"/>
              </a:rPr>
              <a:t>Gesetzliche Fixierung der Bilanzierung nach dem </a:t>
            </a:r>
            <a:r>
              <a:rPr lang="de-DE" altLang="de-DE" sz="1600" b="1" dirty="0">
                <a:solidFill>
                  <a:srgbClr val="FF0000"/>
                </a:solidFill>
                <a:latin typeface="Century Gothic" panose="020B0502020202020204" pitchFamily="34" charset="0"/>
              </a:rPr>
              <a:t>„wirtschaftlichen Eigentum“ </a:t>
            </a:r>
            <a:r>
              <a:rPr lang="de-DE" altLang="de-DE" sz="1600" dirty="0">
                <a:latin typeface="Century Gothic" panose="020B0502020202020204" pitchFamily="34" charset="0"/>
              </a:rPr>
              <a:t>(§ 246 Abs. 1 Satz 2 HGB)</a:t>
            </a:r>
            <a:endParaRPr lang="en-US" altLang="en-US" sz="1600" dirty="0"/>
          </a:p>
        </p:txBody>
      </p:sp>
      <p:sp>
        <p:nvSpPr>
          <p:cNvPr id="15" name="Rectangle 2">
            <a:extLst>
              <a:ext uri="{FF2B5EF4-FFF2-40B4-BE49-F238E27FC236}">
                <a16:creationId xmlns:a16="http://schemas.microsoft.com/office/drawing/2014/main" id="{61C2B4AC-8AF5-4F95-B1C1-15E64F7D0286}"/>
              </a:ext>
            </a:extLst>
          </p:cNvPr>
          <p:cNvSpPr txBox="1">
            <a:spLocks/>
          </p:cNvSpPr>
          <p:nvPr/>
        </p:nvSpPr>
        <p:spPr bwMode="auto">
          <a:xfrm>
            <a:off x="925513" y="1160934"/>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kern="0" dirty="0">
                <a:solidFill>
                  <a:srgbClr val="00B0F0"/>
                </a:solidFill>
                <a:latin typeface="Century Gothic" pitchFamily="34" charset="0"/>
                <a:cs typeface="Arial" charset="0"/>
              </a:rPr>
              <a:t>4.1.3 Zurechnungskriterien in der Handelsbilanz; Forts.</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
        <p:nvSpPr>
          <p:cNvPr id="14" name="Textfeld 4">
            <a:extLst>
              <a:ext uri="{FF2B5EF4-FFF2-40B4-BE49-F238E27FC236}">
                <a16:creationId xmlns:a16="http://schemas.microsoft.com/office/drawing/2014/main" id="{94B028DD-21E3-4C57-AE15-0A0388D517B7}"/>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a:extLst>
              <a:ext uri="{FF2B5EF4-FFF2-40B4-BE49-F238E27FC236}">
                <a16:creationId xmlns:a16="http://schemas.microsoft.com/office/drawing/2014/main" id="{17540B6A-5817-4A25-8E45-DA9D9AB0F79A}"/>
              </a:ext>
            </a:extLst>
          </p:cNvPr>
          <p:cNvSpPr>
            <a:spLocks noGrp="1"/>
          </p:cNvSpPr>
          <p:nvPr>
            <p:ph type="body" idx="4294967295"/>
          </p:nvPr>
        </p:nvSpPr>
        <p:spPr>
          <a:xfrm>
            <a:off x="1108075" y="1366838"/>
            <a:ext cx="10748963" cy="4799012"/>
          </a:xfrm>
        </p:spPr>
        <p:txBody>
          <a:bodyPr/>
          <a:lstStyle/>
          <a:p>
            <a:pPr>
              <a:lnSpc>
                <a:spcPct val="100000"/>
              </a:lnSpc>
              <a:spcBef>
                <a:spcPts val="600"/>
              </a:spcBef>
              <a:spcAft>
                <a:spcPts val="600"/>
              </a:spcAft>
              <a:tabLst>
                <a:tab pos="536575" algn="l"/>
              </a:tabLst>
              <a:defRPr/>
            </a:pPr>
            <a:r>
              <a:rPr lang="de-DE" altLang="de-DE" sz="1600" b="1" dirty="0">
                <a:solidFill>
                  <a:srgbClr val="FF0000"/>
                </a:solidFill>
                <a:latin typeface="Century Gothic" pitchFamily="34" charset="0"/>
              </a:rPr>
              <a:t>b. Definition: „Wirtschaftliches Eigentum“</a:t>
            </a:r>
            <a:br>
              <a:rPr lang="de-DE" altLang="de-DE" sz="1600" b="1" dirty="0">
                <a:latin typeface="Century Gothic" pitchFamily="34" charset="0"/>
              </a:rPr>
            </a:br>
            <a:r>
              <a:rPr lang="de-DE" altLang="de-DE" sz="1600" dirty="0">
                <a:latin typeface="Century Gothic" pitchFamily="34" charset="0"/>
              </a:rPr>
              <a:t>Wirtschaftlicher Eigentümer ist, wer die </a:t>
            </a:r>
            <a:r>
              <a:rPr lang="de-DE" altLang="de-DE" sz="1600" b="1" dirty="0">
                <a:latin typeface="Century Gothic" pitchFamily="34" charset="0"/>
              </a:rPr>
              <a:t>(1)</a:t>
            </a:r>
            <a:r>
              <a:rPr lang="de-DE" altLang="de-DE" sz="1600" dirty="0">
                <a:latin typeface="Century Gothic" pitchFamily="34" charset="0"/>
              </a:rPr>
              <a:t> </a:t>
            </a:r>
            <a:r>
              <a:rPr lang="de-DE" altLang="de-DE" sz="1600" b="1" dirty="0">
                <a:latin typeface="Century Gothic" pitchFamily="34" charset="0"/>
              </a:rPr>
              <a:t>tatsächliche Herrschaft (Besitz) </a:t>
            </a:r>
            <a:r>
              <a:rPr lang="de-DE" altLang="de-DE" sz="1600" dirty="0">
                <a:latin typeface="Century Gothic" pitchFamily="34" charset="0"/>
              </a:rPr>
              <a:t>über einen Vermögensgegenstand in der Weise ausübt, dass dadurch </a:t>
            </a:r>
            <a:r>
              <a:rPr lang="de-DE" altLang="de-DE" sz="1600" b="1" dirty="0">
                <a:latin typeface="Century Gothic" pitchFamily="34" charset="0"/>
              </a:rPr>
              <a:t>(2) der nach bürgerlichem Recht berechtigte (juristische Eigentümer) auf Dauer von der Einwirkung auf den Vermögensgegenstand rechtlich oder wirtschaftlich ausgeschlossen werden kann</a:t>
            </a:r>
            <a:r>
              <a:rPr lang="de-DE" altLang="de-DE" sz="1600" dirty="0">
                <a:latin typeface="Century Gothic" pitchFamily="34" charset="0"/>
              </a:rPr>
              <a:t>.</a:t>
            </a:r>
          </a:p>
          <a:p>
            <a:pPr marL="270000" indent="-270000">
              <a:lnSpc>
                <a:spcPct val="100000"/>
              </a:lnSpc>
              <a:spcBef>
                <a:spcPts val="600"/>
              </a:spcBef>
              <a:spcAft>
                <a:spcPts val="600"/>
              </a:spcAft>
              <a:tabLst>
                <a:tab pos="536575" algn="l"/>
              </a:tabLst>
              <a:defRPr/>
            </a:pPr>
            <a:r>
              <a:rPr lang="de-DE" altLang="de-DE" sz="1600" b="1" dirty="0">
                <a:solidFill>
                  <a:srgbClr val="FF0000"/>
                </a:solidFill>
                <a:latin typeface="Century Gothic" pitchFamily="34" charset="0"/>
              </a:rPr>
              <a:t>c. Anwendungsfälle</a:t>
            </a:r>
          </a:p>
          <a:p>
            <a:pPr marL="270000" indent="-270000">
              <a:lnSpc>
                <a:spcPct val="100000"/>
              </a:lnSpc>
              <a:spcBef>
                <a:spcPts val="600"/>
              </a:spcBef>
              <a:spcAft>
                <a:spcPts val="600"/>
              </a:spcAft>
              <a:buFont typeface="Arial" panose="020B0604020202020204" pitchFamily="34" charset="0"/>
              <a:buChar char="•"/>
              <a:tabLst>
                <a:tab pos="623888" algn="l"/>
                <a:tab pos="1431925" algn="l"/>
                <a:tab pos="2778125" algn="l"/>
              </a:tabLst>
              <a:defRPr/>
            </a:pPr>
            <a:r>
              <a:rPr lang="de-DE" altLang="de-DE" sz="1600" b="1" dirty="0">
                <a:latin typeface="Century Gothic" pitchFamily="34" charset="0"/>
              </a:rPr>
              <a:t>Normalfall: 	</a:t>
            </a:r>
            <a:r>
              <a:rPr lang="de-DE" altLang="de-DE" sz="1600" dirty="0">
                <a:latin typeface="Century Gothic" pitchFamily="34" charset="0"/>
              </a:rPr>
              <a:t>Juristisches Eigentum = Wirtschaftliches Eigentum</a:t>
            </a:r>
            <a:br>
              <a:rPr lang="de-DE" altLang="de-DE" sz="1600" dirty="0">
                <a:latin typeface="Century Gothic" pitchFamily="34" charset="0"/>
              </a:rPr>
            </a:br>
            <a:r>
              <a:rPr lang="de-DE" altLang="de-DE" sz="1600" dirty="0">
                <a:latin typeface="Century Gothic" pitchFamily="34" charset="0"/>
              </a:rPr>
              <a:t>                    	Beispiel: Kauf einer Maschinenanlage</a:t>
            </a:r>
          </a:p>
          <a:p>
            <a:pPr marL="270000" indent="-270000">
              <a:lnSpc>
                <a:spcPct val="100000"/>
              </a:lnSpc>
              <a:spcBef>
                <a:spcPts val="600"/>
              </a:spcBef>
              <a:spcAft>
                <a:spcPts val="600"/>
              </a:spcAft>
              <a:buFont typeface="Arial" panose="020B0604020202020204" pitchFamily="34" charset="0"/>
              <a:buChar char="•"/>
              <a:tabLst>
                <a:tab pos="623888" algn="l"/>
                <a:tab pos="1797050" algn="l"/>
                <a:tab pos="2778125" algn="l"/>
              </a:tabLst>
              <a:defRPr/>
            </a:pPr>
            <a:r>
              <a:rPr lang="de-DE" altLang="de-DE" sz="1600" b="1" dirty="0">
                <a:latin typeface="Century Gothic" pitchFamily="34" charset="0"/>
              </a:rPr>
              <a:t>Ausnahmefall: 	</a:t>
            </a:r>
            <a:r>
              <a:rPr lang="de-DE" altLang="de-DE" sz="1600" dirty="0">
                <a:latin typeface="Century Gothic" pitchFamily="34" charset="0"/>
              </a:rPr>
              <a:t>Juristisches Eigentum ≠ Wirtschaftliches Eigentum </a:t>
            </a:r>
            <a:br>
              <a:rPr lang="de-DE" altLang="de-DE" sz="1600" dirty="0">
                <a:latin typeface="Century Gothic" pitchFamily="34" charset="0"/>
              </a:rPr>
            </a:br>
            <a:r>
              <a:rPr lang="de-DE" altLang="de-DE" sz="1600" dirty="0">
                <a:latin typeface="Century Gothic" pitchFamily="34" charset="0"/>
              </a:rPr>
              <a:t>		Beispiele:  Leasing oder Sicherungsübereignung von Maschinen</a:t>
            </a:r>
          </a:p>
          <a:p>
            <a:pPr marL="270000" indent="-270000">
              <a:lnSpc>
                <a:spcPct val="100000"/>
              </a:lnSpc>
              <a:spcBef>
                <a:spcPts val="600"/>
              </a:spcBef>
              <a:spcAft>
                <a:spcPts val="600"/>
              </a:spcAft>
              <a:buFont typeface="Arial" panose="020B0604020202020204" pitchFamily="34" charset="0"/>
              <a:buChar char="•"/>
              <a:tabLst>
                <a:tab pos="623888" algn="l"/>
                <a:tab pos="1797050" algn="l"/>
                <a:tab pos="2778125" algn="l"/>
              </a:tabLst>
              <a:defRPr/>
            </a:pPr>
            <a:endParaRPr lang="de-DE" altLang="de-DE" sz="1600" dirty="0">
              <a:latin typeface="Century Gothic" pitchFamily="34" charset="0"/>
            </a:endParaRPr>
          </a:p>
          <a:p>
            <a:pPr>
              <a:lnSpc>
                <a:spcPct val="100000"/>
              </a:lnSpc>
              <a:spcBef>
                <a:spcPts val="600"/>
              </a:spcBef>
              <a:spcAft>
                <a:spcPts val="600"/>
              </a:spcAft>
              <a:tabLst>
                <a:tab pos="623888" algn="l"/>
                <a:tab pos="1797050" algn="l"/>
                <a:tab pos="2778125" algn="l"/>
              </a:tabLst>
              <a:defRPr/>
            </a:pPr>
            <a:endParaRPr lang="de-DE" altLang="de-DE" dirty="0">
              <a:latin typeface="Century Gothic" pitchFamily="34" charset="0"/>
            </a:endParaRPr>
          </a:p>
          <a:p>
            <a:pPr marL="0" lvl="1" indent="0">
              <a:lnSpc>
                <a:spcPct val="100000"/>
              </a:lnSpc>
              <a:spcBef>
                <a:spcPts val="600"/>
              </a:spcBef>
              <a:spcAft>
                <a:spcPts val="600"/>
              </a:spcAft>
              <a:buFont typeface="Arial" panose="020B0604020202020204" pitchFamily="34" charset="0"/>
              <a:buNone/>
              <a:tabLst>
                <a:tab pos="623888" algn="l"/>
                <a:tab pos="2778125" algn="l"/>
              </a:tabLst>
              <a:defRPr/>
            </a:pPr>
            <a:br>
              <a:rPr lang="de-DE" altLang="de-DE" sz="1000" b="1" dirty="0">
                <a:latin typeface="Century Gothic" pitchFamily="34" charset="0"/>
                <a:sym typeface="Wingdings" panose="05000000000000000000" pitchFamily="2" charset="2"/>
              </a:rPr>
            </a:br>
            <a:r>
              <a:rPr lang="de-DE" altLang="de-DE" sz="1600" b="1" dirty="0">
                <a:latin typeface="Century Gothic" pitchFamily="34" charset="0"/>
                <a:sym typeface="Wingdings" panose="05000000000000000000" pitchFamily="2" charset="2"/>
              </a:rPr>
              <a:t>IDW ERS HFA 13 n.F. (Stand 29.11.2006)</a:t>
            </a:r>
            <a:r>
              <a:rPr lang="de-DE" altLang="de-DE" sz="1600" dirty="0">
                <a:latin typeface="Century Gothic" pitchFamily="34" charset="0"/>
                <a:sym typeface="Wingdings" panose="05000000000000000000" pitchFamily="2" charset="2"/>
              </a:rPr>
              <a:t> „Einzelfragen zum Übergang von wirtschaftlichem Eigentum und zur Gewinnrealisierung nach HGB“ </a:t>
            </a:r>
            <a:br>
              <a:rPr lang="de-DE" altLang="de-DE" sz="1600" dirty="0">
                <a:latin typeface="Century Gothic" pitchFamily="34" charset="0"/>
                <a:sym typeface="Wingdings" panose="05000000000000000000" pitchFamily="2" charset="2"/>
              </a:rPr>
            </a:br>
            <a:r>
              <a:rPr lang="de-DE" altLang="de-DE" sz="1600" dirty="0">
                <a:latin typeface="Century Gothic" pitchFamily="34" charset="0"/>
                <a:sym typeface="Wingdings" panose="05000000000000000000" pitchFamily="2" charset="2"/>
              </a:rPr>
              <a:t> Wegen „ertragsteuerlicher Bedenken“ bisher nicht verabschiedet</a:t>
            </a:r>
          </a:p>
        </p:txBody>
      </p:sp>
      <p:sp>
        <p:nvSpPr>
          <p:cNvPr id="291843" name="Abgerundetes Rechteck 1">
            <a:extLst>
              <a:ext uri="{FF2B5EF4-FFF2-40B4-BE49-F238E27FC236}">
                <a16:creationId xmlns:a16="http://schemas.microsoft.com/office/drawing/2014/main" id="{36D66D2F-0AC3-4ACA-A2A2-CCDE10F1B7AE}"/>
              </a:ext>
            </a:extLst>
          </p:cNvPr>
          <p:cNvSpPr>
            <a:spLocks noChangeArrowheads="1"/>
          </p:cNvSpPr>
          <p:nvPr/>
        </p:nvSpPr>
        <p:spPr bwMode="auto">
          <a:xfrm>
            <a:off x="1055688" y="4357688"/>
            <a:ext cx="10748962" cy="925512"/>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285750" indent="-285750" eaLnBrk="1" hangingPunct="1">
              <a:buFont typeface="Wingdings" panose="05000000000000000000" pitchFamily="2" charset="2"/>
              <a:buChar char="à"/>
              <a:defRPr/>
            </a:pPr>
            <a:r>
              <a:rPr lang="de-DE" sz="1600" b="1" dirty="0">
                <a:solidFill>
                  <a:srgbClr val="FF0000"/>
                </a:solidFill>
                <a:latin typeface="Century Gothic" pitchFamily="34" charset="0"/>
              </a:rPr>
              <a:t>Prüfungspraxis:</a:t>
            </a:r>
            <a:br>
              <a:rPr lang="de-DE" altLang="de-DE" sz="1600" b="1" dirty="0">
                <a:latin typeface="Century Gothic" pitchFamily="34" charset="0"/>
              </a:rPr>
            </a:br>
            <a:r>
              <a:rPr lang="de-DE" altLang="de-DE" sz="1600" dirty="0">
                <a:latin typeface="Century Gothic" pitchFamily="34" charset="0"/>
              </a:rPr>
              <a:t>Feststellung, dass nach dem juristischen und nicht nach dem wirtschaftlichen Eigentum bilanziert wird</a:t>
            </a:r>
          </a:p>
          <a:p>
            <a:pPr eaLnBrk="1" hangingPunct="1">
              <a:tabLst>
                <a:tab pos="295275" algn="l"/>
              </a:tabLst>
              <a:defRPr/>
            </a:pPr>
            <a:r>
              <a:rPr lang="de-DE" altLang="de-DE" sz="1600" dirty="0">
                <a:latin typeface="Century Gothic" pitchFamily="34" charset="0"/>
                <a:sym typeface="Wingdings" panose="05000000000000000000" pitchFamily="2" charset="2"/>
              </a:rPr>
              <a:t>	 oft auch Auswirkungen auf die Gewinnrealisierung</a:t>
            </a:r>
          </a:p>
        </p:txBody>
      </p:sp>
      <p:sp>
        <p:nvSpPr>
          <p:cNvPr id="8" name="Rectangle 2">
            <a:extLst>
              <a:ext uri="{FF2B5EF4-FFF2-40B4-BE49-F238E27FC236}">
                <a16:creationId xmlns:a16="http://schemas.microsoft.com/office/drawing/2014/main" id="{EDCFF81F-19A2-46FC-A5D5-1C894B760192}"/>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kern="0" dirty="0">
                <a:solidFill>
                  <a:srgbClr val="00B0F0"/>
                </a:solidFill>
                <a:latin typeface="Century Gothic" pitchFamily="34" charset="0"/>
                <a:cs typeface="Arial" charset="0"/>
              </a:rPr>
              <a:t>4.1.3 Zurechnungskriterien in der Handelsbilanz; Forts.</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
        <p:nvSpPr>
          <p:cNvPr id="10" name="Textfeld 4">
            <a:extLst>
              <a:ext uri="{FF2B5EF4-FFF2-40B4-BE49-F238E27FC236}">
                <a16:creationId xmlns:a16="http://schemas.microsoft.com/office/drawing/2014/main" id="{B7152290-1393-41B4-8FFB-F05E9362765E}"/>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a:extLst>
              <a:ext uri="{FF2B5EF4-FFF2-40B4-BE49-F238E27FC236}">
                <a16:creationId xmlns:a16="http://schemas.microsoft.com/office/drawing/2014/main" id="{EF7DD1CC-AFCC-4BCF-BB1E-D7278DA75BAB}"/>
              </a:ext>
            </a:extLst>
          </p:cNvPr>
          <p:cNvSpPr>
            <a:spLocks noGrp="1"/>
          </p:cNvSpPr>
          <p:nvPr>
            <p:ph type="body" idx="4294967295"/>
          </p:nvPr>
        </p:nvSpPr>
        <p:spPr>
          <a:xfrm>
            <a:off x="1079500" y="1412875"/>
            <a:ext cx="10777538" cy="2736205"/>
          </a:xfrm>
        </p:spPr>
        <p:txBody>
          <a:bodyPr/>
          <a:lstStyle/>
          <a:p>
            <a:pPr marL="268288" lvl="2" indent="-268288" defTabSz="442913">
              <a:lnSpc>
                <a:spcPct val="100000"/>
              </a:lnSpc>
              <a:spcBef>
                <a:spcPts val="600"/>
              </a:spcBef>
              <a:spcAft>
                <a:spcPts val="600"/>
              </a:spcAft>
              <a:buFont typeface="Arial" panose="020B0604020202020204" pitchFamily="34" charset="0"/>
              <a:buNone/>
              <a:defRPr/>
            </a:pPr>
            <a:r>
              <a:rPr lang="de-DE" altLang="de-DE" sz="1600" b="1" dirty="0">
                <a:solidFill>
                  <a:srgbClr val="FF0000"/>
                </a:solidFill>
                <a:latin typeface="Century Gothic" pitchFamily="34" charset="0"/>
              </a:rPr>
              <a:t>a. 	Planmäßige Abschreibung</a:t>
            </a:r>
            <a:r>
              <a:rPr lang="de-DE" altLang="de-DE" sz="1600" dirty="0">
                <a:latin typeface="Century Gothic" pitchFamily="34" charset="0"/>
              </a:rPr>
              <a:t> über die voraussichtliche Nutzungsdauer</a:t>
            </a:r>
            <a:br>
              <a:rPr lang="de-DE" altLang="de-DE" sz="1600" dirty="0">
                <a:latin typeface="Century Gothic" pitchFamily="34" charset="0"/>
              </a:rPr>
            </a:br>
            <a:r>
              <a:rPr lang="de-DE" sz="1600" b="1" dirty="0">
                <a:latin typeface="Century Gothic" pitchFamily="34" charset="0"/>
              </a:rPr>
              <a:t>§ 253 Abs. 3 S. 2 HGB</a:t>
            </a:r>
            <a:r>
              <a:rPr lang="de-DE" sz="1600" dirty="0">
                <a:latin typeface="Century Gothic" pitchFamily="34" charset="0"/>
              </a:rPr>
              <a:t>: </a:t>
            </a:r>
            <a:r>
              <a:rPr lang="de-DE" sz="1600" i="1" dirty="0">
                <a:latin typeface="Century Gothic" pitchFamily="34" charset="0"/>
              </a:rPr>
              <a:t>„Der Plan muss die Anschaffungs- oder Herstellungskosten auf  die Geschäftsjahre verteilen, in denen der Vermögensgegenstand voraussichtlich genutzt werden kann.“</a:t>
            </a:r>
            <a:endParaRPr lang="de-DE" altLang="de-DE" sz="1600" b="1" dirty="0">
              <a:latin typeface="Century Gothic" panose="020B0502020202020204" pitchFamily="34" charset="0"/>
            </a:endParaRPr>
          </a:p>
          <a:p>
            <a:pPr marL="534988" lvl="2" indent="-266700">
              <a:lnSpc>
                <a:spcPct val="100000"/>
              </a:lnSpc>
              <a:spcBef>
                <a:spcPts val="600"/>
              </a:spcBef>
              <a:spcAft>
                <a:spcPts val="600"/>
              </a:spcAft>
              <a:defRPr/>
            </a:pPr>
            <a:r>
              <a:rPr lang="de-DE" altLang="de-DE" sz="1600" b="1" dirty="0">
                <a:latin typeface="Century Gothic" panose="020B0502020202020204" pitchFamily="34" charset="0"/>
              </a:rPr>
              <a:t>Abschreibungsmethoden:</a:t>
            </a:r>
            <a:r>
              <a:rPr lang="de-DE" altLang="de-DE" sz="1600" dirty="0">
                <a:latin typeface="Century Gothic" panose="020B0502020202020204" pitchFamily="34" charset="0"/>
              </a:rPr>
              <a:t> Linear / degressiv nach Inanspruchnahme / Sofortabschreibung bei geringwertigen Anlagegütern (GWG)</a:t>
            </a:r>
          </a:p>
          <a:p>
            <a:pPr marL="534988" indent="-266700">
              <a:lnSpc>
                <a:spcPct val="100000"/>
              </a:lnSpc>
              <a:spcBef>
                <a:spcPts val="600"/>
              </a:spcBef>
              <a:spcAft>
                <a:spcPts val="600"/>
              </a:spcAft>
              <a:buFontTx/>
              <a:buChar char="•"/>
              <a:defRPr/>
            </a:pPr>
            <a:r>
              <a:rPr lang="de-DE" altLang="de-DE" sz="1600" dirty="0">
                <a:latin typeface="Century Gothic" panose="020B0502020202020204" pitchFamily="34" charset="0"/>
              </a:rPr>
              <a:t>Im Jahr des </a:t>
            </a:r>
            <a:r>
              <a:rPr lang="de-DE" altLang="de-DE" sz="1600" b="1" dirty="0">
                <a:latin typeface="Century Gothic" panose="020B0502020202020204" pitchFamily="34" charset="0"/>
              </a:rPr>
              <a:t>Zu- oder Abgangs </a:t>
            </a:r>
            <a:r>
              <a:rPr lang="de-DE" altLang="de-DE" sz="1600" dirty="0">
                <a:latin typeface="Century Gothic" panose="020B0502020202020204" pitchFamily="34" charset="0"/>
              </a:rPr>
              <a:t>grundsätzlich taggenaue Abschreibung anteilig für den Zeitraum ab Zugang bzw. bis Abgang. </a:t>
            </a:r>
            <a:br>
              <a:rPr lang="de-DE" altLang="de-DE" sz="1600" dirty="0">
                <a:latin typeface="Century Gothic" panose="020B0502020202020204" pitchFamily="34" charset="0"/>
              </a:rPr>
            </a:br>
            <a:r>
              <a:rPr lang="de-DE" altLang="de-DE" sz="1600" b="1" dirty="0">
                <a:latin typeface="Century Gothic" panose="020B0502020202020204" pitchFamily="34" charset="0"/>
              </a:rPr>
              <a:t>Aber:</a:t>
            </a:r>
            <a:r>
              <a:rPr lang="de-DE" altLang="de-DE" sz="1600" dirty="0">
                <a:latin typeface="Century Gothic" panose="020B0502020202020204" pitchFamily="34" charset="0"/>
              </a:rPr>
              <a:t> Rundung auf volle Monate bei Zu- bzw. Abgang ist nicht zu beanstanden und wird in der Praxis </a:t>
            </a:r>
            <a:br>
              <a:rPr lang="de-DE" altLang="de-DE" sz="1600" dirty="0">
                <a:latin typeface="Century Gothic" panose="020B0502020202020204" pitchFamily="34" charset="0"/>
              </a:rPr>
            </a:br>
            <a:r>
              <a:rPr lang="de-DE" altLang="de-DE" sz="1600" dirty="0">
                <a:latin typeface="Century Gothic" panose="020B0502020202020204" pitchFamily="34" charset="0"/>
              </a:rPr>
              <a:t>auch meist so angewendet.</a:t>
            </a:r>
          </a:p>
          <a:p>
            <a:pPr marL="270000" lvl="2" indent="0">
              <a:lnSpc>
                <a:spcPct val="100000"/>
              </a:lnSpc>
              <a:spcBef>
                <a:spcPts val="600"/>
              </a:spcBef>
              <a:spcAft>
                <a:spcPts val="600"/>
              </a:spcAft>
              <a:buFont typeface="Arial" panose="020B0604020202020204" pitchFamily="34" charset="0"/>
              <a:buNone/>
              <a:tabLst>
                <a:tab pos="449263" algn="l"/>
                <a:tab pos="534988" algn="l"/>
              </a:tabLst>
              <a:defRPr/>
            </a:pPr>
            <a:endParaRPr lang="de-DE" sz="1600" i="1" dirty="0">
              <a:latin typeface="Century Gothic" pitchFamily="34" charset="0"/>
            </a:endParaRPr>
          </a:p>
          <a:p>
            <a:pPr marL="270000" lvl="2" indent="0">
              <a:lnSpc>
                <a:spcPct val="100000"/>
              </a:lnSpc>
              <a:spcBef>
                <a:spcPts val="600"/>
              </a:spcBef>
              <a:spcAft>
                <a:spcPts val="600"/>
              </a:spcAft>
              <a:buFont typeface="Arial" panose="020B0604020202020204" pitchFamily="34" charset="0"/>
              <a:buNone/>
              <a:tabLst>
                <a:tab pos="449263" algn="l"/>
                <a:tab pos="534988" algn="l"/>
              </a:tabLst>
              <a:defRPr/>
            </a:pPr>
            <a:endParaRPr lang="de-DE" altLang="de-DE" sz="1100" dirty="0">
              <a:latin typeface="Century Gothic" pitchFamily="34" charset="0"/>
            </a:endParaRPr>
          </a:p>
        </p:txBody>
      </p:sp>
      <p:sp>
        <p:nvSpPr>
          <p:cNvPr id="388099" name="Abgerundetes Rechteck 1">
            <a:extLst>
              <a:ext uri="{FF2B5EF4-FFF2-40B4-BE49-F238E27FC236}">
                <a16:creationId xmlns:a16="http://schemas.microsoft.com/office/drawing/2014/main" id="{7064B36E-1E36-4C31-93E4-BCE862A663A3}"/>
              </a:ext>
            </a:extLst>
          </p:cNvPr>
          <p:cNvSpPr>
            <a:spLocks noChangeArrowheads="1"/>
          </p:cNvSpPr>
          <p:nvPr/>
        </p:nvSpPr>
        <p:spPr bwMode="auto">
          <a:xfrm>
            <a:off x="1366838" y="4292600"/>
            <a:ext cx="9625012" cy="792163"/>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600" dirty="0">
                <a:solidFill>
                  <a:srgbClr val="FF0000"/>
                </a:solidFill>
                <a:latin typeface="Century Gothic" panose="020B0502020202020204" pitchFamily="34" charset="0"/>
              </a:rPr>
              <a:t> </a:t>
            </a:r>
            <a:r>
              <a:rPr lang="de-DE" altLang="de-DE" sz="1600" b="1" dirty="0">
                <a:solidFill>
                  <a:srgbClr val="FF0000"/>
                </a:solidFill>
                <a:latin typeface="Century Gothic" panose="020B0502020202020204" pitchFamily="34" charset="0"/>
                <a:sym typeface="Wingdings" panose="05000000000000000000" pitchFamily="2" charset="2"/>
              </a:rPr>
              <a:t> </a:t>
            </a:r>
            <a:r>
              <a:rPr lang="de-DE" altLang="de-DE" sz="1600" b="1" dirty="0">
                <a:solidFill>
                  <a:srgbClr val="FF0000"/>
                </a:solidFill>
                <a:latin typeface="Century Gothic" panose="020B0502020202020204" pitchFamily="34" charset="0"/>
              </a:rPr>
              <a:t>Prüfungspraxis: </a:t>
            </a:r>
            <a:r>
              <a:rPr lang="de-DE" altLang="de-DE" sz="1600" dirty="0">
                <a:latin typeface="Century Gothic" panose="020B0502020202020204" pitchFamily="34" charset="0"/>
              </a:rPr>
              <a:t>„Übernahme“ steuerlicher AfA (Nutzungsdauer, AfA-Methode) nicht </a:t>
            </a:r>
          </a:p>
          <a:p>
            <a:pPr eaLnBrk="1" hangingPunct="1"/>
            <a:r>
              <a:rPr lang="de-DE" altLang="de-DE" sz="1600" dirty="0">
                <a:latin typeface="Century Gothic" panose="020B0502020202020204" pitchFamily="34" charset="0"/>
              </a:rPr>
              <a:t>		immer bzw. nicht ungeprüft möglich!</a:t>
            </a:r>
            <a:endParaRPr lang="en-US" altLang="en-US" sz="1600" dirty="0"/>
          </a:p>
        </p:txBody>
      </p:sp>
      <p:sp>
        <p:nvSpPr>
          <p:cNvPr id="8" name="Rectangle 2">
            <a:extLst>
              <a:ext uri="{FF2B5EF4-FFF2-40B4-BE49-F238E27FC236}">
                <a16:creationId xmlns:a16="http://schemas.microsoft.com/office/drawing/2014/main" id="{899BD93C-0567-4110-BEAC-F74C4FA7C7B2}"/>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kern="0" dirty="0">
                <a:solidFill>
                  <a:srgbClr val="00B0F0"/>
                </a:solidFill>
                <a:latin typeface="Century Gothic" pitchFamily="34" charset="0"/>
                <a:cs typeface="Arial" charset="0"/>
              </a:rPr>
              <a:t>4.1.4 Folgebewertung im Anlagevermögen – Grundsätzliches</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
        <p:nvSpPr>
          <p:cNvPr id="10" name="Textfeld 4">
            <a:extLst>
              <a:ext uri="{FF2B5EF4-FFF2-40B4-BE49-F238E27FC236}">
                <a16:creationId xmlns:a16="http://schemas.microsoft.com/office/drawing/2014/main" id="{9A17DFCB-DD54-4EC0-9FCB-775C90DD077A}"/>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3">
            <a:extLst>
              <a:ext uri="{FF2B5EF4-FFF2-40B4-BE49-F238E27FC236}">
                <a16:creationId xmlns:a16="http://schemas.microsoft.com/office/drawing/2014/main" id="{6B5E18FB-A830-4FE2-89FC-E820330C71B3}"/>
              </a:ext>
            </a:extLst>
          </p:cNvPr>
          <p:cNvSpPr>
            <a:spLocks noGrp="1"/>
          </p:cNvSpPr>
          <p:nvPr>
            <p:ph type="body" idx="4294967295"/>
          </p:nvPr>
        </p:nvSpPr>
        <p:spPr>
          <a:xfrm>
            <a:off x="1079500" y="1368425"/>
            <a:ext cx="10777538" cy="4992688"/>
          </a:xfrm>
        </p:spPr>
        <p:txBody>
          <a:bodyPr/>
          <a:lstStyle/>
          <a:p>
            <a:pPr>
              <a:lnSpc>
                <a:spcPct val="100000"/>
              </a:lnSpc>
              <a:spcBef>
                <a:spcPct val="20000"/>
              </a:spcBef>
              <a:tabLst>
                <a:tab pos="273050" algn="l"/>
              </a:tabLst>
              <a:defRPr/>
            </a:pPr>
            <a:r>
              <a:rPr lang="de-DE" altLang="de-DE" sz="1600" b="1" dirty="0">
                <a:solidFill>
                  <a:srgbClr val="FF0000"/>
                </a:solidFill>
                <a:latin typeface="Century Gothic" pitchFamily="34" charset="0"/>
              </a:rPr>
              <a:t>b.  Außerplanmäßige Abschreibungen </a:t>
            </a:r>
            <a:r>
              <a:rPr lang="de-DE" altLang="de-DE" sz="1600" dirty="0">
                <a:latin typeface="Century Gothic" pitchFamily="34" charset="0"/>
              </a:rPr>
              <a:t>auf den niedrigeren beizulegenden Wert bei dauernder 	Wertminderung </a:t>
            </a:r>
            <a:r>
              <a:rPr lang="de-DE" altLang="de-DE" sz="1600" dirty="0">
                <a:latin typeface="Century Gothic" pitchFamily="34" charset="0"/>
                <a:sym typeface="Wingdings" panose="05000000000000000000" pitchFamily="2" charset="2"/>
              </a:rPr>
              <a:t></a:t>
            </a:r>
            <a:r>
              <a:rPr lang="de-DE" altLang="de-DE" sz="1600" dirty="0">
                <a:latin typeface="Century Gothic" pitchFamily="34" charset="0"/>
              </a:rPr>
              <a:t> gemildertes Niederstwertprinzip (</a:t>
            </a:r>
            <a:r>
              <a:rPr lang="de-DE" altLang="de-DE" sz="1600" b="1" dirty="0">
                <a:latin typeface="Century Gothic" pitchFamily="34" charset="0"/>
              </a:rPr>
              <a:t>§ 253 Abs. 3 Satz 5 HGB</a:t>
            </a:r>
            <a:r>
              <a:rPr lang="de-DE" altLang="de-DE" sz="1600" dirty="0">
                <a:latin typeface="Century Gothic" pitchFamily="34" charset="0"/>
              </a:rPr>
              <a:t>)</a:t>
            </a:r>
          </a:p>
          <a:p>
            <a:pPr marL="0" lvl="2" indent="0">
              <a:lnSpc>
                <a:spcPct val="100000"/>
              </a:lnSpc>
              <a:spcBef>
                <a:spcPts val="0"/>
              </a:spcBef>
              <a:buFont typeface="Arial" panose="020B0604020202020204" pitchFamily="34" charset="0"/>
              <a:buNone/>
              <a:tabLst>
                <a:tab pos="449263" algn="l"/>
                <a:tab pos="534988" algn="l"/>
              </a:tabLst>
              <a:defRPr/>
            </a:pPr>
            <a:endParaRPr lang="de-DE" altLang="de-DE" dirty="0">
              <a:latin typeface="Century Gothic" pitchFamily="34" charset="0"/>
            </a:endParaRPr>
          </a:p>
          <a:p>
            <a:pPr marL="533400" lvl="2" indent="-261938">
              <a:lnSpc>
                <a:spcPct val="100000"/>
              </a:lnSpc>
              <a:spcBef>
                <a:spcPts val="0"/>
              </a:spcBef>
              <a:tabLst>
                <a:tab pos="449263" algn="l"/>
                <a:tab pos="534988" algn="l"/>
              </a:tabLst>
              <a:defRPr/>
            </a:pPr>
            <a:r>
              <a:rPr lang="de-DE" altLang="de-DE" sz="1600" dirty="0">
                <a:latin typeface="Century Gothic" pitchFamily="34" charset="0"/>
              </a:rPr>
              <a:t>Ausnahme Finanzanlagevermögen: außerplanmäßige Abschreibungen auch bei voraussichtlich nicht dauernder Wertminderung zulässig (Wahlrecht, </a:t>
            </a:r>
            <a:r>
              <a:rPr lang="de-DE" altLang="de-DE" sz="1600" b="1" dirty="0">
                <a:latin typeface="Century Gothic" pitchFamily="34" charset="0"/>
              </a:rPr>
              <a:t>§ 253 Abs. 3 Satz 6 HGB</a:t>
            </a:r>
            <a:r>
              <a:rPr lang="de-DE" altLang="de-DE" sz="1600" dirty="0">
                <a:latin typeface="Century Gothic" pitchFamily="34" charset="0"/>
              </a:rPr>
              <a:t>)</a:t>
            </a:r>
          </a:p>
          <a:p>
            <a:pPr marL="0" lvl="2" indent="0">
              <a:lnSpc>
                <a:spcPct val="100000"/>
              </a:lnSpc>
              <a:spcBef>
                <a:spcPts val="0"/>
              </a:spcBef>
              <a:buFont typeface="Arial" panose="020B0604020202020204" pitchFamily="34" charset="0"/>
              <a:buNone/>
              <a:tabLst>
                <a:tab pos="449263" algn="l"/>
                <a:tab pos="534988" algn="l"/>
              </a:tabLst>
              <a:defRPr/>
            </a:pPr>
            <a:endParaRPr lang="de-DE" altLang="de-DE" dirty="0">
              <a:latin typeface="Century Gothic" pitchFamily="34" charset="0"/>
            </a:endParaRPr>
          </a:p>
          <a:p>
            <a:pPr marL="0" lvl="2" indent="0">
              <a:lnSpc>
                <a:spcPct val="100000"/>
              </a:lnSpc>
              <a:spcBef>
                <a:spcPts val="0"/>
              </a:spcBef>
              <a:buFont typeface="Arial" panose="020B0604020202020204" pitchFamily="34" charset="0"/>
              <a:buNone/>
              <a:tabLst>
                <a:tab pos="449263" algn="l"/>
                <a:tab pos="534988" algn="l"/>
                <a:tab pos="2244725" algn="l"/>
              </a:tabLst>
              <a:defRPr/>
            </a:pPr>
            <a:r>
              <a:rPr lang="de-DE" b="1" dirty="0">
                <a:solidFill>
                  <a:srgbClr val="FF0000"/>
                </a:solidFill>
                <a:latin typeface="Century Gothic" pitchFamily="34" charset="0"/>
                <a:sym typeface="Wingdings" panose="05000000000000000000" pitchFamily="2" charset="2"/>
              </a:rPr>
              <a:t> 	</a:t>
            </a:r>
          </a:p>
          <a:p>
            <a:pPr marL="0" lvl="2" indent="0">
              <a:lnSpc>
                <a:spcPct val="100000"/>
              </a:lnSpc>
              <a:spcBef>
                <a:spcPts val="0"/>
              </a:spcBef>
              <a:buFont typeface="Arial" panose="020B0604020202020204" pitchFamily="34" charset="0"/>
              <a:buNone/>
              <a:tabLst>
                <a:tab pos="449263" algn="l"/>
                <a:tab pos="534988" algn="l"/>
                <a:tab pos="2244725" algn="l"/>
              </a:tabLst>
              <a:defRPr/>
            </a:pPr>
            <a:endParaRPr lang="de-DE" altLang="de-DE" b="1" dirty="0">
              <a:solidFill>
                <a:srgbClr val="FF0000"/>
              </a:solidFill>
              <a:latin typeface="Century Gothic" pitchFamily="34" charset="0"/>
              <a:sym typeface="Wingdings" panose="05000000000000000000" pitchFamily="2" charset="2"/>
            </a:endParaRPr>
          </a:p>
          <a:p>
            <a:pPr marL="0" lvl="2" indent="0">
              <a:lnSpc>
                <a:spcPct val="100000"/>
              </a:lnSpc>
              <a:spcBef>
                <a:spcPts val="0"/>
              </a:spcBef>
              <a:buFont typeface="Arial" panose="020B0604020202020204" pitchFamily="34" charset="0"/>
              <a:buNone/>
              <a:tabLst>
                <a:tab pos="449263" algn="l"/>
                <a:tab pos="534988" algn="l"/>
                <a:tab pos="2244725" algn="l"/>
              </a:tabLst>
              <a:defRPr/>
            </a:pPr>
            <a:endParaRPr lang="de-DE" altLang="de-DE" b="1" dirty="0">
              <a:solidFill>
                <a:srgbClr val="FF0000"/>
              </a:solidFill>
              <a:latin typeface="Century Gothic" pitchFamily="34" charset="0"/>
              <a:sym typeface="Wingdings" panose="05000000000000000000" pitchFamily="2" charset="2"/>
            </a:endParaRPr>
          </a:p>
          <a:p>
            <a:pPr marL="0" lvl="2" indent="0">
              <a:lnSpc>
                <a:spcPct val="100000"/>
              </a:lnSpc>
              <a:spcBef>
                <a:spcPts val="0"/>
              </a:spcBef>
              <a:buFont typeface="Arial" panose="020B0604020202020204" pitchFamily="34" charset="0"/>
              <a:buNone/>
              <a:tabLst>
                <a:tab pos="449263" algn="l"/>
                <a:tab pos="534988" algn="l"/>
                <a:tab pos="2244725" algn="l"/>
              </a:tabLst>
              <a:defRPr/>
            </a:pPr>
            <a:endParaRPr lang="de-DE" altLang="de-DE" b="1" dirty="0">
              <a:solidFill>
                <a:srgbClr val="FF0000"/>
              </a:solidFill>
              <a:latin typeface="Century Gothic" pitchFamily="34" charset="0"/>
              <a:sym typeface="Wingdings" panose="05000000000000000000" pitchFamily="2" charset="2"/>
            </a:endParaRPr>
          </a:p>
          <a:p>
            <a:pPr marL="0" lvl="2" indent="0">
              <a:lnSpc>
                <a:spcPct val="100000"/>
              </a:lnSpc>
              <a:spcBef>
                <a:spcPts val="0"/>
              </a:spcBef>
              <a:buFont typeface="Arial" panose="020B0604020202020204" pitchFamily="34" charset="0"/>
              <a:buNone/>
              <a:tabLst>
                <a:tab pos="449263" algn="l"/>
                <a:tab pos="534988" algn="l"/>
                <a:tab pos="2244725" algn="l"/>
              </a:tabLst>
              <a:defRPr/>
            </a:pPr>
            <a:endParaRPr lang="de-DE" altLang="de-DE" b="1" dirty="0">
              <a:solidFill>
                <a:srgbClr val="FF0000"/>
              </a:solidFill>
              <a:latin typeface="Century Gothic" pitchFamily="34" charset="0"/>
            </a:endParaRPr>
          </a:p>
          <a:p>
            <a:pPr marL="0" lvl="2" indent="0">
              <a:lnSpc>
                <a:spcPct val="100000"/>
              </a:lnSpc>
              <a:spcBef>
                <a:spcPct val="60000"/>
              </a:spcBef>
              <a:buFont typeface="Arial" panose="020B0604020202020204" pitchFamily="34" charset="0"/>
              <a:buNone/>
              <a:tabLst>
                <a:tab pos="268288" algn="l"/>
                <a:tab pos="449263" algn="l"/>
                <a:tab pos="534988" algn="l"/>
              </a:tabLst>
              <a:defRPr/>
            </a:pPr>
            <a:r>
              <a:rPr lang="de-DE" altLang="de-DE" sz="1600" b="1" dirty="0">
                <a:solidFill>
                  <a:srgbClr val="FF0000"/>
                </a:solidFill>
                <a:latin typeface="Century Gothic" pitchFamily="34" charset="0"/>
              </a:rPr>
              <a:t>c. 	Generelles Wertaufholungsgebot </a:t>
            </a:r>
            <a:r>
              <a:rPr lang="de-DE" altLang="de-DE" sz="1600" dirty="0">
                <a:latin typeface="Century Gothic" pitchFamily="34" charset="0"/>
              </a:rPr>
              <a:t>(</a:t>
            </a:r>
            <a:r>
              <a:rPr lang="de-DE" altLang="de-DE" sz="1600" b="1" dirty="0">
                <a:latin typeface="Century Gothic" pitchFamily="34" charset="0"/>
              </a:rPr>
              <a:t>§ 253 Abs. 5 HGB</a:t>
            </a:r>
            <a:r>
              <a:rPr lang="de-DE" altLang="de-DE" sz="1600" dirty="0">
                <a:latin typeface="Century Gothic" pitchFamily="34" charset="0"/>
              </a:rPr>
              <a:t>) </a:t>
            </a:r>
            <a:br>
              <a:rPr lang="de-DE" altLang="de-DE" sz="1600" dirty="0">
                <a:latin typeface="Century Gothic" pitchFamily="34" charset="0"/>
              </a:rPr>
            </a:br>
            <a:r>
              <a:rPr lang="de-DE" altLang="de-DE" sz="1600" dirty="0">
                <a:latin typeface="Century Gothic" pitchFamily="34" charset="0"/>
              </a:rPr>
              <a:t>	Ausnahme: entgeltlich erworbener Geschäfts- oder Firmenwert</a:t>
            </a:r>
          </a:p>
        </p:txBody>
      </p:sp>
      <p:sp>
        <p:nvSpPr>
          <p:cNvPr id="293891" name="Abgerundetes Rechteck 1">
            <a:extLst>
              <a:ext uri="{FF2B5EF4-FFF2-40B4-BE49-F238E27FC236}">
                <a16:creationId xmlns:a16="http://schemas.microsoft.com/office/drawing/2014/main" id="{20F7065A-7A86-40D5-A37B-73340F977D7C}"/>
              </a:ext>
            </a:extLst>
          </p:cNvPr>
          <p:cNvSpPr>
            <a:spLocks noChangeArrowheads="1"/>
          </p:cNvSpPr>
          <p:nvPr/>
        </p:nvSpPr>
        <p:spPr bwMode="auto">
          <a:xfrm>
            <a:off x="1275829" y="2743200"/>
            <a:ext cx="10364787" cy="792163"/>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285750" indent="-285750" eaLnBrk="1" hangingPunct="1">
              <a:buFont typeface="Wingdings" panose="05000000000000000000" pitchFamily="2" charset="2"/>
              <a:buChar char="à"/>
              <a:defRPr/>
            </a:pPr>
            <a:r>
              <a:rPr lang="de-DE" sz="1600" b="1" dirty="0">
                <a:solidFill>
                  <a:srgbClr val="FF0000"/>
                </a:solidFill>
                <a:latin typeface="Century Gothic" pitchFamily="34" charset="0"/>
              </a:rPr>
              <a:t>Prüfungspraxis: </a:t>
            </a:r>
            <a:r>
              <a:rPr lang="de-DE" sz="1600" dirty="0">
                <a:latin typeface="Century Gothic" pitchFamily="34" charset="0"/>
              </a:rPr>
              <a:t>Feststellung, dass erforderliche </a:t>
            </a:r>
            <a:r>
              <a:rPr lang="de-DE" sz="1600" dirty="0" err="1">
                <a:latin typeface="Century Gothic" pitchFamily="34" charset="0"/>
              </a:rPr>
              <a:t>Anhangangabe</a:t>
            </a:r>
            <a:r>
              <a:rPr lang="de-DE" sz="1600" dirty="0">
                <a:latin typeface="Century Gothic" pitchFamily="34" charset="0"/>
              </a:rPr>
              <a:t> bei Verzicht auf </a:t>
            </a:r>
            <a:r>
              <a:rPr lang="de-DE" sz="1600" dirty="0" err="1">
                <a:latin typeface="Century Gothic" pitchFamily="34" charset="0"/>
              </a:rPr>
              <a:t>außerplanm</a:t>
            </a:r>
            <a:r>
              <a:rPr lang="de-DE" sz="1600" dirty="0">
                <a:latin typeface="Century Gothic" pitchFamily="34" charset="0"/>
              </a:rPr>
              <a:t>. </a:t>
            </a:r>
          </a:p>
          <a:p>
            <a:pPr eaLnBrk="1" hangingPunct="1">
              <a:defRPr/>
            </a:pPr>
            <a:r>
              <a:rPr lang="de-DE" sz="1600" dirty="0">
                <a:latin typeface="Century Gothic" pitchFamily="34" charset="0"/>
              </a:rPr>
              <a:t>		Abschreibung im FAV vergessen wird (§ 285 Nr. 18 HGB, Angabe von Buchwert, </a:t>
            </a:r>
          </a:p>
          <a:p>
            <a:pPr eaLnBrk="1" hangingPunct="1">
              <a:defRPr/>
            </a:pPr>
            <a:r>
              <a:rPr lang="de-DE" sz="1600" dirty="0">
                <a:latin typeface="Century Gothic" pitchFamily="34" charset="0"/>
              </a:rPr>
              <a:t>		beizulegendem Zeitwert und Grund dafür, dass Wertminderung nicht dauerhaft)</a:t>
            </a:r>
          </a:p>
        </p:txBody>
      </p:sp>
      <p:sp>
        <p:nvSpPr>
          <p:cNvPr id="293892" name="Abgerundetes Rechteck 2">
            <a:extLst>
              <a:ext uri="{FF2B5EF4-FFF2-40B4-BE49-F238E27FC236}">
                <a16:creationId xmlns:a16="http://schemas.microsoft.com/office/drawing/2014/main" id="{981A4879-9FD8-4BE0-87EB-A38EA116AA08}"/>
              </a:ext>
            </a:extLst>
          </p:cNvPr>
          <p:cNvSpPr>
            <a:spLocks noChangeArrowheads="1"/>
          </p:cNvSpPr>
          <p:nvPr/>
        </p:nvSpPr>
        <p:spPr bwMode="auto">
          <a:xfrm>
            <a:off x="1275829" y="4622800"/>
            <a:ext cx="10364787" cy="574675"/>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285750" indent="-285750" eaLnBrk="1" hangingPunct="1">
              <a:buFont typeface="Wingdings" panose="05000000000000000000" pitchFamily="2" charset="2"/>
              <a:buChar char="à"/>
              <a:defRPr/>
            </a:pPr>
            <a:r>
              <a:rPr lang="de-DE" sz="1600" b="1" dirty="0">
                <a:solidFill>
                  <a:srgbClr val="FF0000"/>
                </a:solidFill>
                <a:latin typeface="Century Gothic" pitchFamily="34" charset="0"/>
              </a:rPr>
              <a:t>Prüfungspraxis: </a:t>
            </a:r>
            <a:r>
              <a:rPr lang="de-DE" sz="1600" dirty="0">
                <a:latin typeface="Century Gothic" pitchFamily="34" charset="0"/>
              </a:rPr>
              <a:t>Feststellung, dass eine Untersuchung, ob Zuschreibungsbedarf besteht nicht durch </a:t>
            </a:r>
          </a:p>
          <a:p>
            <a:pPr eaLnBrk="1" hangingPunct="1">
              <a:tabLst>
                <a:tab pos="1616075" algn="l"/>
              </a:tabLst>
              <a:defRPr/>
            </a:pPr>
            <a:r>
              <a:rPr lang="de-DE" sz="1600" dirty="0">
                <a:latin typeface="Century Gothic" pitchFamily="34" charset="0"/>
              </a:rPr>
              <a:t>		den Mandanten erfolgt ist.</a:t>
            </a:r>
          </a:p>
        </p:txBody>
      </p:sp>
      <p:sp>
        <p:nvSpPr>
          <p:cNvPr id="389125" name="Abgerundetes Rechteck 3">
            <a:extLst>
              <a:ext uri="{FF2B5EF4-FFF2-40B4-BE49-F238E27FC236}">
                <a16:creationId xmlns:a16="http://schemas.microsoft.com/office/drawing/2014/main" id="{CE9BA2E0-371B-4444-AC1F-BCECC68ED3F3}"/>
              </a:ext>
            </a:extLst>
          </p:cNvPr>
          <p:cNvSpPr>
            <a:spLocks noChangeArrowheads="1"/>
          </p:cNvSpPr>
          <p:nvPr/>
        </p:nvSpPr>
        <p:spPr bwMode="auto">
          <a:xfrm>
            <a:off x="1283766" y="5464175"/>
            <a:ext cx="10249311" cy="720080"/>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285750" indent="-285750" eaLnBrk="1" hangingPunct="1">
              <a:buFont typeface="Wingdings" panose="05000000000000000000" pitchFamily="2" charset="2"/>
              <a:buChar char="à"/>
            </a:pPr>
            <a:r>
              <a:rPr lang="de-DE" altLang="de-DE" sz="1600" b="1" dirty="0">
                <a:solidFill>
                  <a:srgbClr val="FF0000"/>
                </a:solidFill>
                <a:latin typeface="Century Gothic" panose="020B0502020202020204" pitchFamily="34" charset="0"/>
              </a:rPr>
              <a:t>Prüfungspraxis: </a:t>
            </a:r>
            <a:r>
              <a:rPr lang="de-DE" altLang="de-DE" sz="1600" dirty="0">
                <a:latin typeface="Century Gothic" panose="020B0502020202020204" pitchFamily="34" charset="0"/>
              </a:rPr>
              <a:t>Achtung: Nicht aus jeder Anlagenbuchhaltung sind die in Vorjahren </a:t>
            </a:r>
          </a:p>
          <a:p>
            <a:pPr eaLnBrk="1" hangingPunct="1"/>
            <a:r>
              <a:rPr lang="de-DE" altLang="de-DE" sz="1600" dirty="0">
                <a:latin typeface="Century Gothic" panose="020B0502020202020204" pitchFamily="34" charset="0"/>
              </a:rPr>
              <a:t>		vorgenommenen </a:t>
            </a:r>
            <a:r>
              <a:rPr lang="de-DE" altLang="de-DE" sz="1600" dirty="0" err="1">
                <a:latin typeface="Century Gothic" panose="020B0502020202020204" pitchFamily="34" charset="0"/>
              </a:rPr>
              <a:t>außerplanm</a:t>
            </a:r>
            <a:r>
              <a:rPr lang="de-DE" altLang="de-DE" sz="1600" dirty="0">
                <a:latin typeface="Century Gothic" panose="020B0502020202020204" pitchFamily="34" charset="0"/>
              </a:rPr>
              <a:t>. Abschreibungen (sofort) ersichtlich.</a:t>
            </a:r>
          </a:p>
        </p:txBody>
      </p:sp>
      <p:sp>
        <p:nvSpPr>
          <p:cNvPr id="11" name="Rectangle 2">
            <a:extLst>
              <a:ext uri="{FF2B5EF4-FFF2-40B4-BE49-F238E27FC236}">
                <a16:creationId xmlns:a16="http://schemas.microsoft.com/office/drawing/2014/main" id="{22042818-7016-4C2F-84C9-BEECBBC00EA1}"/>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kern="0" dirty="0">
                <a:solidFill>
                  <a:srgbClr val="00B0F0"/>
                </a:solidFill>
                <a:latin typeface="Century Gothic" pitchFamily="34" charset="0"/>
                <a:cs typeface="Arial" charset="0"/>
              </a:rPr>
              <a:t>4.1.4 Folgebewertung im Anlagevermögen – Grundsätzliches; Forts.</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
        <p:nvSpPr>
          <p:cNvPr id="12" name="Textfeld 4">
            <a:extLst>
              <a:ext uri="{FF2B5EF4-FFF2-40B4-BE49-F238E27FC236}">
                <a16:creationId xmlns:a16="http://schemas.microsoft.com/office/drawing/2014/main" id="{8C943185-941B-4D61-A608-DE33E6F5E44F}"/>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3">
            <a:extLst>
              <a:ext uri="{FF2B5EF4-FFF2-40B4-BE49-F238E27FC236}">
                <a16:creationId xmlns:a16="http://schemas.microsoft.com/office/drawing/2014/main" id="{0708115B-CB04-4096-AB9E-A83D672D709B}"/>
              </a:ext>
            </a:extLst>
          </p:cNvPr>
          <p:cNvSpPr>
            <a:spLocks noGrp="1" noChangeArrowheads="1"/>
          </p:cNvSpPr>
          <p:nvPr>
            <p:ph type="body" idx="4294967295"/>
          </p:nvPr>
        </p:nvSpPr>
        <p:spPr>
          <a:xfrm>
            <a:off x="1285875" y="1881188"/>
            <a:ext cx="10334625" cy="323850"/>
          </a:xfrm>
          <a:prstGeom prst="roundRect">
            <a:avLst>
              <a:gd name="adj" fmla="val 16667"/>
            </a:avLst>
          </a:prstGeom>
        </p:spPr>
        <p:txBody>
          <a:bodyPr/>
          <a:lstStyle/>
          <a:p>
            <a:pPr marL="342900" indent="-342900" algn="ctr">
              <a:lnSpc>
                <a:spcPct val="100000"/>
              </a:lnSpc>
              <a:spcBef>
                <a:spcPts val="600"/>
              </a:spcBef>
              <a:spcAft>
                <a:spcPts val="600"/>
              </a:spcAft>
            </a:pPr>
            <a:r>
              <a:rPr lang="de-DE" altLang="de-DE" sz="1600" b="1">
                <a:latin typeface="Century Gothic" panose="020B0502020202020204" pitchFamily="34" charset="0"/>
              </a:rPr>
              <a:t>Maßgebliche Märkte zur Bestimmung der Zeitwerte</a:t>
            </a:r>
          </a:p>
        </p:txBody>
      </p:sp>
      <p:sp>
        <p:nvSpPr>
          <p:cNvPr id="390147" name="Text Box 4">
            <a:extLst>
              <a:ext uri="{FF2B5EF4-FFF2-40B4-BE49-F238E27FC236}">
                <a16:creationId xmlns:a16="http://schemas.microsoft.com/office/drawing/2014/main" id="{8FEB897D-0092-4EAF-AAF9-400B1F3A742A}"/>
              </a:ext>
            </a:extLst>
          </p:cNvPr>
          <p:cNvSpPr>
            <a:spLocks noChangeArrowheads="1"/>
          </p:cNvSpPr>
          <p:nvPr/>
        </p:nvSpPr>
        <p:spPr bwMode="auto">
          <a:xfrm>
            <a:off x="1055688" y="2436995"/>
            <a:ext cx="3240087" cy="455248"/>
          </a:xfrm>
          <a:prstGeom prst="roundRect">
            <a:avLst>
              <a:gd name="adj" fmla="val 16667"/>
            </a:avLst>
          </a:prstGeom>
          <a:solidFill>
            <a:srgbClr val="00B0F0"/>
          </a:solidFill>
          <a:ln w="9525">
            <a:solidFill>
              <a:srgbClr val="00B0F0"/>
            </a:solidFill>
            <a:miter lim="800000"/>
            <a:headEnd/>
            <a:tailEnd/>
          </a:ln>
        </p:spPr>
        <p:txBody>
          <a:bodyPr lIns="90000" tIns="46800" rIns="90000" bIns="4680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50000"/>
              </a:spcBef>
              <a:buFontTx/>
              <a:buNone/>
            </a:pPr>
            <a:r>
              <a:rPr lang="de-DE" altLang="de-DE" sz="1600" b="1">
                <a:solidFill>
                  <a:schemeClr val="bg1"/>
                </a:solidFill>
                <a:latin typeface="Century Gothic" panose="020B0502020202020204" pitchFamily="34" charset="0"/>
              </a:rPr>
              <a:t>Absatzmarkt</a:t>
            </a:r>
            <a:endParaRPr lang="de-DE" altLang="de-DE" b="1">
              <a:solidFill>
                <a:schemeClr val="bg1"/>
              </a:solidFill>
              <a:latin typeface="Century Gothic" panose="020B0502020202020204" pitchFamily="34" charset="0"/>
            </a:endParaRPr>
          </a:p>
        </p:txBody>
      </p:sp>
      <p:sp>
        <p:nvSpPr>
          <p:cNvPr id="390148" name="Text Box 5">
            <a:extLst>
              <a:ext uri="{FF2B5EF4-FFF2-40B4-BE49-F238E27FC236}">
                <a16:creationId xmlns:a16="http://schemas.microsoft.com/office/drawing/2014/main" id="{6563C2F9-A921-4CF7-8668-1D05BB3F1083}"/>
              </a:ext>
            </a:extLst>
          </p:cNvPr>
          <p:cNvSpPr>
            <a:spLocks noChangeArrowheads="1"/>
          </p:cNvSpPr>
          <p:nvPr/>
        </p:nvSpPr>
        <p:spPr bwMode="auto">
          <a:xfrm>
            <a:off x="4662488" y="2436995"/>
            <a:ext cx="3240087" cy="455248"/>
          </a:xfrm>
          <a:prstGeom prst="roundRect">
            <a:avLst>
              <a:gd name="adj" fmla="val 16667"/>
            </a:avLst>
          </a:prstGeom>
          <a:solidFill>
            <a:srgbClr val="00B0F0"/>
          </a:solidFill>
          <a:ln w="9525">
            <a:solidFill>
              <a:srgbClr val="00B0F0"/>
            </a:solidFill>
            <a:miter lim="800000"/>
            <a:headEnd/>
            <a:tailEnd/>
          </a:ln>
        </p:spPr>
        <p:txBody>
          <a:bodyPr lIns="90000" tIns="46800" rIns="90000" bIns="4680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50000"/>
              </a:spcBef>
              <a:buFontTx/>
              <a:buNone/>
            </a:pPr>
            <a:r>
              <a:rPr lang="de-DE" altLang="de-DE" sz="1600" b="1">
                <a:solidFill>
                  <a:schemeClr val="bg1"/>
                </a:solidFill>
                <a:latin typeface="Century Gothic" panose="020B0502020202020204" pitchFamily="34" charset="0"/>
              </a:rPr>
              <a:t>Beschaffungsmarkt</a:t>
            </a:r>
            <a:endParaRPr lang="de-DE" altLang="de-DE" b="1">
              <a:solidFill>
                <a:schemeClr val="bg1"/>
              </a:solidFill>
              <a:latin typeface="Century Gothic" panose="020B0502020202020204" pitchFamily="34" charset="0"/>
            </a:endParaRPr>
          </a:p>
        </p:txBody>
      </p:sp>
      <p:sp>
        <p:nvSpPr>
          <p:cNvPr id="390149" name="Text Box 6">
            <a:extLst>
              <a:ext uri="{FF2B5EF4-FFF2-40B4-BE49-F238E27FC236}">
                <a16:creationId xmlns:a16="http://schemas.microsoft.com/office/drawing/2014/main" id="{E85D666F-7224-4087-934C-EA012F769F63}"/>
              </a:ext>
            </a:extLst>
          </p:cNvPr>
          <p:cNvSpPr>
            <a:spLocks noChangeArrowheads="1"/>
          </p:cNvSpPr>
          <p:nvPr/>
        </p:nvSpPr>
        <p:spPr bwMode="auto">
          <a:xfrm>
            <a:off x="8256588" y="2452703"/>
            <a:ext cx="3240087" cy="457169"/>
          </a:xfrm>
          <a:prstGeom prst="roundRect">
            <a:avLst>
              <a:gd name="adj" fmla="val 16667"/>
            </a:avLst>
          </a:prstGeom>
          <a:solidFill>
            <a:srgbClr val="00B0F0"/>
          </a:solidFill>
          <a:ln w="9525">
            <a:solidFill>
              <a:srgbClr val="00B0F0"/>
            </a:solidFill>
            <a:miter lim="800000"/>
            <a:headEnd/>
            <a:tailEnd/>
          </a:ln>
        </p:spPr>
        <p:txBody>
          <a:bodyPr lIns="90000" tIns="46800" rIns="90000" bIns="4680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eaLnBrk="1" hangingPunct="1">
              <a:lnSpc>
                <a:spcPct val="100000"/>
              </a:lnSpc>
              <a:spcBef>
                <a:spcPct val="50000"/>
              </a:spcBef>
              <a:buFontTx/>
              <a:buNone/>
            </a:pPr>
            <a:r>
              <a:rPr lang="de-DE" altLang="de-DE" sz="1600" b="1" dirty="0">
                <a:solidFill>
                  <a:schemeClr val="bg1"/>
                </a:solidFill>
                <a:latin typeface="Century Gothic" panose="020B0502020202020204" pitchFamily="34" charset="0"/>
              </a:rPr>
              <a:t>doppelter Markt</a:t>
            </a:r>
          </a:p>
        </p:txBody>
      </p:sp>
      <p:sp>
        <p:nvSpPr>
          <p:cNvPr id="390150" name="Text Box 7">
            <a:extLst>
              <a:ext uri="{FF2B5EF4-FFF2-40B4-BE49-F238E27FC236}">
                <a16:creationId xmlns:a16="http://schemas.microsoft.com/office/drawing/2014/main" id="{962388B6-0C07-41AA-8286-9A8A9D06B16E}"/>
              </a:ext>
            </a:extLst>
          </p:cNvPr>
          <p:cNvSpPr>
            <a:spLocks noChangeArrowheads="1"/>
          </p:cNvSpPr>
          <p:nvPr/>
        </p:nvSpPr>
        <p:spPr bwMode="auto">
          <a:xfrm>
            <a:off x="1055688" y="3213100"/>
            <a:ext cx="3240087" cy="1296988"/>
          </a:xfrm>
          <a:prstGeom prst="roundRect">
            <a:avLst>
              <a:gd name="adj" fmla="val 16667"/>
            </a:avLst>
          </a:prstGeom>
          <a:solidFill>
            <a:schemeClr val="bg1"/>
          </a:solidFill>
          <a:ln w="19050">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lnSpc>
                <a:spcPct val="110000"/>
              </a:lnSpc>
              <a:spcBef>
                <a:spcPts val="800"/>
              </a:spcBef>
              <a:buFont typeface="Arial" panose="020B0604020202020204" pitchFamily="34" charset="0"/>
              <a:tabLst>
                <a:tab pos="174625" algn="l"/>
              </a:tabLst>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tabLst>
                <a:tab pos="174625" algn="l"/>
              </a:tabLst>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tabLst>
                <a:tab pos="174625" algn="l"/>
              </a:tabLst>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tabLst>
                <a:tab pos="174625" algn="l"/>
              </a:tabLst>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tabLst>
                <a:tab pos="174625" algn="l"/>
              </a:tabLst>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tabLst>
                <a:tab pos="174625" algn="l"/>
              </a:tabLst>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tabLst>
                <a:tab pos="174625" algn="l"/>
              </a:tabLst>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tabLst>
                <a:tab pos="174625" algn="l"/>
              </a:tabLst>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tabLst>
                <a:tab pos="174625" algn="l"/>
              </a:tabLst>
              <a:defRPr sz="1400">
                <a:solidFill>
                  <a:schemeClr val="tx1"/>
                </a:solidFill>
                <a:latin typeface="Verdana" panose="020B0604030504040204" pitchFamily="34" charset="0"/>
              </a:defRPr>
            </a:lvl9pPr>
          </a:lstStyle>
          <a:p>
            <a:pPr eaLnBrk="1" hangingPunct="1">
              <a:lnSpc>
                <a:spcPct val="100000"/>
              </a:lnSpc>
              <a:spcBef>
                <a:spcPct val="50000"/>
              </a:spcBef>
              <a:buFontTx/>
              <a:buNone/>
            </a:pPr>
            <a:r>
              <a:rPr lang="de-DE" altLang="de-DE">
                <a:latin typeface="Century Gothic" panose="020B0502020202020204" pitchFamily="34" charset="0"/>
              </a:rPr>
              <a:t>bei </a:t>
            </a:r>
            <a:r>
              <a:rPr lang="de-DE" altLang="de-DE" b="1">
                <a:latin typeface="Century Gothic" panose="020B0502020202020204" pitchFamily="34" charset="0"/>
              </a:rPr>
              <a:t>zur Veräußerung gehaltenen </a:t>
            </a:r>
            <a:r>
              <a:rPr lang="de-DE" altLang="de-DE">
                <a:latin typeface="Century Gothic" panose="020B0502020202020204" pitchFamily="34" charset="0"/>
              </a:rPr>
              <a:t>Vermögensgegenständen</a:t>
            </a:r>
          </a:p>
          <a:p>
            <a:pPr eaLnBrk="1" hangingPunct="1">
              <a:lnSpc>
                <a:spcPct val="100000"/>
              </a:lnSpc>
              <a:spcBef>
                <a:spcPct val="50000"/>
              </a:spcBef>
              <a:buFontTx/>
              <a:buNone/>
            </a:pPr>
            <a:r>
              <a:rPr lang="de-DE" altLang="de-DE">
                <a:latin typeface="Century Gothic" panose="020B0502020202020204" pitchFamily="34" charset="0"/>
              </a:rPr>
              <a:t>- 	Unfertige / Fertige Erzeugnisse</a:t>
            </a:r>
          </a:p>
          <a:p>
            <a:pPr eaLnBrk="1" hangingPunct="1">
              <a:lnSpc>
                <a:spcPct val="100000"/>
              </a:lnSpc>
              <a:spcBef>
                <a:spcPct val="50000"/>
              </a:spcBef>
              <a:buFontTx/>
              <a:buNone/>
            </a:pPr>
            <a:r>
              <a:rPr lang="de-DE" altLang="de-DE">
                <a:latin typeface="Century Gothic" panose="020B0502020202020204" pitchFamily="34" charset="0"/>
              </a:rPr>
              <a:t>-	Überbestände an Rohstoffen</a:t>
            </a:r>
          </a:p>
        </p:txBody>
      </p:sp>
      <p:sp>
        <p:nvSpPr>
          <p:cNvPr id="209927" name="Text Box 8">
            <a:extLst>
              <a:ext uri="{FF2B5EF4-FFF2-40B4-BE49-F238E27FC236}">
                <a16:creationId xmlns:a16="http://schemas.microsoft.com/office/drawing/2014/main" id="{43816FC4-172C-4C4A-AD40-E7D2DF09E5C4}"/>
              </a:ext>
            </a:extLst>
          </p:cNvPr>
          <p:cNvSpPr>
            <a:spLocks noChangeArrowheads="1"/>
          </p:cNvSpPr>
          <p:nvPr/>
        </p:nvSpPr>
        <p:spPr bwMode="auto">
          <a:xfrm>
            <a:off x="4656138" y="3213100"/>
            <a:ext cx="3240087" cy="2606675"/>
          </a:xfrm>
          <a:prstGeom prst="roundRect">
            <a:avLst>
              <a:gd name="adj" fmla="val 16667"/>
            </a:avLst>
          </a:prstGeom>
          <a:solidFill>
            <a:schemeClr val="bg1"/>
          </a:solidFill>
          <a:ln w="19050">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lnSpc>
                <a:spcPct val="110000"/>
              </a:lnSpc>
              <a:spcBef>
                <a:spcPts val="800"/>
              </a:spcBef>
              <a:buFont typeface="Arial" panose="020B0604020202020204" pitchFamily="34" charset="0"/>
              <a:tabLst>
                <a:tab pos="174625" algn="l"/>
              </a:tabLst>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tabLst>
                <a:tab pos="174625" algn="l"/>
              </a:tabLst>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tabLst>
                <a:tab pos="174625" algn="l"/>
              </a:tabLst>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tabLst>
                <a:tab pos="174625" algn="l"/>
              </a:tabLst>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tabLst>
                <a:tab pos="174625" algn="l"/>
              </a:tabLst>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tabLst>
                <a:tab pos="174625" algn="l"/>
              </a:tabLst>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tabLst>
                <a:tab pos="174625" algn="l"/>
              </a:tabLst>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tabLst>
                <a:tab pos="174625" algn="l"/>
              </a:tabLst>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tabLst>
                <a:tab pos="174625" algn="l"/>
              </a:tabLst>
              <a:defRPr sz="1400">
                <a:solidFill>
                  <a:schemeClr val="tx1"/>
                </a:solidFill>
                <a:latin typeface="Verdana" panose="020B0604030504040204" pitchFamily="34" charset="0"/>
              </a:defRPr>
            </a:lvl9pPr>
          </a:lstStyle>
          <a:p>
            <a:pPr eaLnBrk="1" hangingPunct="1">
              <a:lnSpc>
                <a:spcPct val="100000"/>
              </a:lnSpc>
              <a:spcBef>
                <a:spcPct val="50000"/>
              </a:spcBef>
              <a:buFontTx/>
              <a:buNone/>
              <a:defRPr/>
            </a:pPr>
            <a:r>
              <a:rPr lang="de-DE" altLang="de-DE" dirty="0">
                <a:latin typeface="Century Gothic" panose="020B0502020202020204" pitchFamily="34" charset="0"/>
              </a:rPr>
              <a:t>bei </a:t>
            </a:r>
            <a:r>
              <a:rPr lang="de-DE" altLang="de-DE" b="1" dirty="0">
                <a:latin typeface="Century Gothic" panose="020B0502020202020204" pitchFamily="34" charset="0"/>
              </a:rPr>
              <a:t>nicht zur Veräußerung gehaltenen </a:t>
            </a:r>
            <a:r>
              <a:rPr lang="de-DE" altLang="de-DE" dirty="0">
                <a:latin typeface="Century Gothic" panose="020B0502020202020204" pitchFamily="34" charset="0"/>
              </a:rPr>
              <a:t>Vermögensgegenständen</a:t>
            </a:r>
          </a:p>
          <a:p>
            <a:pPr eaLnBrk="1" hangingPunct="1">
              <a:lnSpc>
                <a:spcPct val="100000"/>
              </a:lnSpc>
              <a:spcBef>
                <a:spcPct val="50000"/>
              </a:spcBef>
              <a:buFontTx/>
              <a:buNone/>
              <a:defRPr/>
            </a:pPr>
            <a:r>
              <a:rPr lang="de-DE" altLang="de-DE" dirty="0">
                <a:latin typeface="Century Gothic" panose="020B0502020202020204" pitchFamily="34" charset="0"/>
              </a:rPr>
              <a:t>- 	</a:t>
            </a:r>
            <a:r>
              <a:rPr lang="de-DE" altLang="de-DE" b="1" dirty="0">
                <a:solidFill>
                  <a:srgbClr val="FF0000"/>
                </a:solidFill>
                <a:latin typeface="Century Gothic" panose="020B0502020202020204" pitchFamily="34" charset="0"/>
              </a:rPr>
              <a:t>Anlagevermögen</a:t>
            </a:r>
          </a:p>
          <a:p>
            <a:pPr marL="171450" indent="-171450" eaLnBrk="1" hangingPunct="1">
              <a:lnSpc>
                <a:spcPct val="150000"/>
              </a:lnSpc>
              <a:spcBef>
                <a:spcPts val="0"/>
              </a:spcBef>
              <a:buFontTx/>
              <a:buChar char="-"/>
              <a:defRPr/>
            </a:pPr>
            <a:r>
              <a:rPr lang="de-DE" altLang="de-DE" dirty="0">
                <a:latin typeface="Century Gothic" panose="020B0502020202020204" pitchFamily="34" charset="0"/>
              </a:rPr>
              <a:t>Roh-, Hilfs- und 	Betriebsstoffe</a:t>
            </a:r>
          </a:p>
          <a:p>
            <a:pPr marL="171450" indent="-171450" eaLnBrk="1" hangingPunct="1">
              <a:lnSpc>
                <a:spcPct val="100000"/>
              </a:lnSpc>
              <a:spcBef>
                <a:spcPts val="0"/>
              </a:spcBef>
              <a:buFontTx/>
              <a:buChar char="-"/>
              <a:defRPr/>
            </a:pPr>
            <a:r>
              <a:rPr lang="de-DE" altLang="de-DE" dirty="0">
                <a:latin typeface="Century Gothic" panose="020B0502020202020204" pitchFamily="34" charset="0"/>
              </a:rPr>
              <a:t>Fremdbezogene unfertige/ fertige Erzeugnisse (zur Weiterverarbeitung)</a:t>
            </a:r>
            <a:endParaRPr lang="de-DE" altLang="de-DE" sz="1200" dirty="0">
              <a:latin typeface="Century Gothic" panose="020B0502020202020204" pitchFamily="34" charset="0"/>
            </a:endParaRPr>
          </a:p>
        </p:txBody>
      </p:sp>
      <p:sp>
        <p:nvSpPr>
          <p:cNvPr id="390152" name="Text Box 9">
            <a:extLst>
              <a:ext uri="{FF2B5EF4-FFF2-40B4-BE49-F238E27FC236}">
                <a16:creationId xmlns:a16="http://schemas.microsoft.com/office/drawing/2014/main" id="{288A707A-6D8D-4383-B4F4-E429C90A2F47}"/>
              </a:ext>
            </a:extLst>
          </p:cNvPr>
          <p:cNvSpPr>
            <a:spLocks noChangeArrowheads="1"/>
          </p:cNvSpPr>
          <p:nvPr/>
        </p:nvSpPr>
        <p:spPr bwMode="auto">
          <a:xfrm>
            <a:off x="8256588" y="3259138"/>
            <a:ext cx="3240087" cy="1295400"/>
          </a:xfrm>
          <a:prstGeom prst="roundRect">
            <a:avLst>
              <a:gd name="adj" fmla="val 16667"/>
            </a:avLst>
          </a:prstGeom>
          <a:solidFill>
            <a:schemeClr val="bg1"/>
          </a:solidFill>
          <a:ln w="19050">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lnSpc>
                <a:spcPct val="110000"/>
              </a:lnSpc>
              <a:spcBef>
                <a:spcPts val="800"/>
              </a:spcBef>
              <a:buFont typeface="Arial" panose="020B0604020202020204" pitchFamily="34" charset="0"/>
              <a:tabLst>
                <a:tab pos="174625" algn="l"/>
              </a:tabLst>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tabLst>
                <a:tab pos="174625" algn="l"/>
              </a:tabLst>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tabLst>
                <a:tab pos="174625" algn="l"/>
              </a:tabLst>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tabLst>
                <a:tab pos="174625" algn="l"/>
              </a:tabLst>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tabLst>
                <a:tab pos="174625" algn="l"/>
              </a:tabLst>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tabLst>
                <a:tab pos="174625" algn="l"/>
              </a:tabLst>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tabLst>
                <a:tab pos="174625" algn="l"/>
              </a:tabLst>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tabLst>
                <a:tab pos="174625" algn="l"/>
              </a:tabLst>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tabLst>
                <a:tab pos="174625" algn="l"/>
              </a:tabLst>
              <a:defRPr sz="1400">
                <a:solidFill>
                  <a:schemeClr val="tx1"/>
                </a:solidFill>
                <a:latin typeface="Verdana" panose="020B0604030504040204" pitchFamily="34" charset="0"/>
              </a:defRPr>
            </a:lvl9pPr>
          </a:lstStyle>
          <a:p>
            <a:pPr eaLnBrk="1" hangingPunct="1">
              <a:lnSpc>
                <a:spcPct val="100000"/>
              </a:lnSpc>
              <a:spcBef>
                <a:spcPct val="50000"/>
              </a:spcBef>
              <a:buFontTx/>
              <a:buNone/>
            </a:pPr>
            <a:r>
              <a:rPr lang="de-DE" altLang="de-DE">
                <a:latin typeface="Century Gothic" panose="020B0502020202020204" pitchFamily="34" charset="0"/>
              </a:rPr>
              <a:t>Sonstige Vermögensgegen-ständen</a:t>
            </a:r>
          </a:p>
          <a:p>
            <a:pPr eaLnBrk="1" hangingPunct="1">
              <a:lnSpc>
                <a:spcPct val="100000"/>
              </a:lnSpc>
              <a:spcBef>
                <a:spcPct val="50000"/>
              </a:spcBef>
              <a:buFontTx/>
              <a:buNone/>
            </a:pPr>
            <a:r>
              <a:rPr lang="de-DE" altLang="de-DE">
                <a:latin typeface="Century Gothic" panose="020B0502020202020204" pitchFamily="34" charset="0"/>
              </a:rPr>
              <a:t>- 	Handelsware</a:t>
            </a:r>
          </a:p>
        </p:txBody>
      </p:sp>
      <p:sp>
        <p:nvSpPr>
          <p:cNvPr id="390153" name="Rectangle 3">
            <a:extLst>
              <a:ext uri="{FF2B5EF4-FFF2-40B4-BE49-F238E27FC236}">
                <a16:creationId xmlns:a16="http://schemas.microsoft.com/office/drawing/2014/main" id="{BA687A1D-60AE-477D-A997-A56BF41D8FB1}"/>
              </a:ext>
            </a:extLst>
          </p:cNvPr>
          <p:cNvSpPr>
            <a:spLocks noGrp="1"/>
          </p:cNvSpPr>
          <p:nvPr>
            <p:ph type="body" idx="4294967295"/>
          </p:nvPr>
        </p:nvSpPr>
        <p:spPr>
          <a:xfrm>
            <a:off x="1079500" y="1368425"/>
            <a:ext cx="7632700" cy="360363"/>
          </a:xfrm>
        </p:spPr>
        <p:txBody>
          <a:bodyPr/>
          <a:lstStyle/>
          <a:p>
            <a:pPr marL="269875" indent="-342900">
              <a:lnSpc>
                <a:spcPct val="100000"/>
              </a:lnSpc>
              <a:spcBef>
                <a:spcPts val="600"/>
              </a:spcBef>
              <a:spcAft>
                <a:spcPts val="600"/>
              </a:spcAft>
              <a:tabLst>
                <a:tab pos="449263" algn="l"/>
                <a:tab pos="536575" algn="l"/>
                <a:tab pos="806450" algn="l"/>
                <a:tab pos="1168400" algn="l"/>
              </a:tabLst>
            </a:pPr>
            <a:r>
              <a:rPr lang="de-DE" altLang="de-DE" sz="1600" b="1">
                <a:solidFill>
                  <a:srgbClr val="FF0000"/>
                </a:solidFill>
                <a:latin typeface="Century Gothic" panose="020B0502020202020204" pitchFamily="34" charset="0"/>
              </a:rPr>
              <a:t>zu b. Außerplanmäßige Abschreibungen</a:t>
            </a:r>
          </a:p>
        </p:txBody>
      </p:sp>
      <p:sp>
        <p:nvSpPr>
          <p:cNvPr id="14" name="Rectangle 2">
            <a:extLst>
              <a:ext uri="{FF2B5EF4-FFF2-40B4-BE49-F238E27FC236}">
                <a16:creationId xmlns:a16="http://schemas.microsoft.com/office/drawing/2014/main" id="{401D8424-165A-4CD3-9EA0-ED8CFA3F5875}"/>
              </a:ext>
            </a:extLst>
          </p:cNvPr>
          <p:cNvSpPr txBox="1">
            <a:spLocks/>
          </p:cNvSpPr>
          <p:nvPr/>
        </p:nvSpPr>
        <p:spPr bwMode="auto">
          <a:xfrm>
            <a:off x="925513" y="942975"/>
            <a:ext cx="7559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kern="0" dirty="0">
                <a:solidFill>
                  <a:srgbClr val="00B0F0"/>
                </a:solidFill>
                <a:latin typeface="Century Gothic" pitchFamily="34" charset="0"/>
                <a:cs typeface="Arial" charset="0"/>
              </a:rPr>
              <a:t>4.1.4 Folgebewertung im Anlagevermögen – Grundsätzliches; Forts.</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
        <p:nvSpPr>
          <p:cNvPr id="16" name="Textfeld 4">
            <a:extLst>
              <a:ext uri="{FF2B5EF4-FFF2-40B4-BE49-F238E27FC236}">
                <a16:creationId xmlns:a16="http://schemas.microsoft.com/office/drawing/2014/main" id="{768B7D7E-29C0-4C45-AFDA-5051D2392C58}"/>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feld 4">
            <a:extLst>
              <a:ext uri="{FF2B5EF4-FFF2-40B4-BE49-F238E27FC236}">
                <a16:creationId xmlns:a16="http://schemas.microsoft.com/office/drawing/2014/main" id="{A755E307-88A6-452F-BF20-F1E1BE9E1E9E}"/>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
        <p:nvSpPr>
          <p:cNvPr id="6" name="Rectangle 2">
            <a:extLst>
              <a:ext uri="{FF2B5EF4-FFF2-40B4-BE49-F238E27FC236}">
                <a16:creationId xmlns:a16="http://schemas.microsoft.com/office/drawing/2014/main" id="{C46759F8-DC2B-4165-8DE1-620A45CAEBDE}"/>
              </a:ext>
            </a:extLst>
          </p:cNvPr>
          <p:cNvSpPr txBox="1">
            <a:spLocks/>
          </p:cNvSpPr>
          <p:nvPr/>
        </p:nvSpPr>
        <p:spPr bwMode="auto">
          <a:xfrm>
            <a:off x="1009261" y="520699"/>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4.2	</a:t>
            </a:r>
            <a:r>
              <a:rPr lang="de-DE" sz="2800" b="1" dirty="0">
                <a:latin typeface="Century Gothic" panose="020B0502020202020204" pitchFamily="34" charset="0"/>
              </a:rPr>
              <a:t>Analytische Prüfungshandlungen</a:t>
            </a:r>
            <a:endParaRPr lang="de-DE" altLang="de-DE" sz="2800" b="1" dirty="0">
              <a:latin typeface="Century Gothic" panose="020B0502020202020204" pitchFamily="34" charset="0"/>
              <a:cs typeface="Arial" panose="020B0604020202020204" pitchFamily="34" charset="0"/>
            </a:endParaRPr>
          </a:p>
        </p:txBody>
      </p:sp>
    </p:spTree>
  </p:cSld>
  <p:clrMapOvr>
    <a:masterClrMapping/>
  </p:clrMapOvr>
  <p:transition spd="slow"/>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5586" name="Rectangle 3">
            <a:extLst>
              <a:ext uri="{FF2B5EF4-FFF2-40B4-BE49-F238E27FC236}">
                <a16:creationId xmlns:a16="http://schemas.microsoft.com/office/drawing/2014/main" id="{59F54A4C-1180-4F27-9EE9-3595F16E82C4}"/>
              </a:ext>
            </a:extLst>
          </p:cNvPr>
          <p:cNvSpPr>
            <a:spLocks noGrp="1"/>
          </p:cNvSpPr>
          <p:nvPr>
            <p:ph type="body" idx="4294967295"/>
          </p:nvPr>
        </p:nvSpPr>
        <p:spPr>
          <a:xfrm>
            <a:off x="1055688" y="1544985"/>
            <a:ext cx="10801350" cy="4332287"/>
          </a:xfrm>
          <a:extLst/>
        </p:spPr>
        <p:txBody>
          <a:bodyPr/>
          <a:lstStyle/>
          <a:p>
            <a:pPr>
              <a:lnSpc>
                <a:spcPct val="100000"/>
              </a:lnSpc>
              <a:spcBef>
                <a:spcPts val="600"/>
              </a:spcBef>
              <a:spcAft>
                <a:spcPts val="600"/>
              </a:spcAft>
              <a:defRPr/>
            </a:pPr>
            <a:r>
              <a:rPr lang="de-DE" altLang="de-DE" sz="1600" b="1" dirty="0">
                <a:latin typeface="Century Gothic" panose="020B0502020202020204" pitchFamily="34" charset="0"/>
              </a:rPr>
              <a:t>Auswahl möglicher analytischer Prüfungshandlungen:</a:t>
            </a:r>
          </a:p>
          <a:p>
            <a:pPr marL="266700" indent="-266700">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rPr>
              <a:t>Erfolgte die Übernahme der Eröffnungsbilanz-Werte ordnungsgemäß?</a:t>
            </a:r>
          </a:p>
          <a:p>
            <a:pPr marL="266700" indent="-266700">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rPr>
              <a:t>Können Sie die Überleitung der Kontensalden aus der Finanzbuchhaltung (Summen- und Saldenliste) zum Jahresabschluss nachvollziehen?</a:t>
            </a:r>
          </a:p>
          <a:p>
            <a:pPr marL="266700" indent="-266700">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rPr>
              <a:t>Erscheinen Ihnen die Angaben im Jahresabschluss (Bilanz, GuV und Anhang) zu diesem Posten plausibel (Veränderung zum Vorjahr)?</a:t>
            </a:r>
          </a:p>
          <a:p>
            <a:pPr marL="266700" indent="-266700">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rPr>
              <a:t>Erscheint Ihnen die Höhe der Abschreibungen plausibel?</a:t>
            </a:r>
          </a:p>
          <a:p>
            <a:pPr marL="534988" indent="-268288">
              <a:lnSpc>
                <a:spcPct val="100000"/>
              </a:lnSpc>
              <a:spcBef>
                <a:spcPts val="600"/>
              </a:spcBef>
              <a:spcAft>
                <a:spcPts val="600"/>
              </a:spcAft>
              <a:buFont typeface="Wingdings" panose="05000000000000000000" pitchFamily="2" charset="2"/>
              <a:buChar char="à"/>
              <a:tabLst>
                <a:tab pos="534988" algn="l"/>
              </a:tabLst>
              <a:defRPr/>
            </a:pPr>
            <a:r>
              <a:rPr lang="de-DE" altLang="de-DE" sz="1600" dirty="0">
                <a:latin typeface="Century Gothic" panose="020B0502020202020204" pitchFamily="34" charset="0"/>
                <a:sym typeface="Wingdings" panose="05000000000000000000" pitchFamily="2" charset="2"/>
              </a:rPr>
              <a:t>Ermittlung eines Erwartungswertes auf der Basis der Vorjahreszahlen unter Berücksichtigung der Zu- und Abgänge bzw. der Abschreibungen; zu beachten sind aber auch Änderungen der Abschreibungs-methode.</a:t>
            </a:r>
            <a:endParaRPr lang="de-DE" altLang="de-DE" sz="1600" dirty="0">
              <a:latin typeface="Century Gothic" panose="020B0502020202020204" pitchFamily="34" charset="0"/>
            </a:endParaRPr>
          </a:p>
          <a:p>
            <a:pPr marL="266700" indent="-266700">
              <a:lnSpc>
                <a:spcPct val="100000"/>
              </a:lnSpc>
              <a:spcBef>
                <a:spcPts val="600"/>
              </a:spcBef>
              <a:spcAft>
                <a:spcPts val="600"/>
              </a:spcAft>
              <a:buFont typeface="+mj-lt"/>
              <a:buAutoNum type="arabicPeriod" startAt="5"/>
              <a:defRPr/>
            </a:pPr>
            <a:r>
              <a:rPr lang="de-DE" altLang="de-DE" sz="1600" dirty="0">
                <a:latin typeface="Century Gothic" panose="020B0502020202020204" pitchFamily="34" charset="0"/>
              </a:rPr>
              <a:t>Ergaben sich Auffälligkeiten (Bestände / Trends) innerhalb dieses Bilanzpostens?</a:t>
            </a:r>
          </a:p>
          <a:p>
            <a:pPr marL="266700" indent="-266700">
              <a:lnSpc>
                <a:spcPct val="100000"/>
              </a:lnSpc>
              <a:spcBef>
                <a:spcPts val="600"/>
              </a:spcBef>
              <a:spcAft>
                <a:spcPts val="600"/>
              </a:spcAft>
              <a:buFont typeface="+mj-lt"/>
              <a:buAutoNum type="arabicPeriod" startAt="5"/>
              <a:defRPr/>
            </a:pPr>
            <a:r>
              <a:rPr lang="de-DE" altLang="de-DE" sz="1600" dirty="0">
                <a:latin typeface="Century Gothic" panose="020B0502020202020204" pitchFamily="34" charset="0"/>
              </a:rPr>
              <a:t>Analyse der Inventarnummern ohne Abschreibungen</a:t>
            </a:r>
          </a:p>
        </p:txBody>
      </p:sp>
      <p:sp>
        <p:nvSpPr>
          <p:cNvPr id="8" name="Text Box 6">
            <a:extLst>
              <a:ext uri="{FF2B5EF4-FFF2-40B4-BE49-F238E27FC236}">
                <a16:creationId xmlns:a16="http://schemas.microsoft.com/office/drawing/2014/main" id="{4997C07D-1EEB-40B0-9C08-1729F94A6786}"/>
              </a:ext>
            </a:extLst>
          </p:cNvPr>
          <p:cNvSpPr txBox="1">
            <a:spLocks noChangeArrowheads="1"/>
          </p:cNvSpPr>
          <p:nvPr/>
        </p:nvSpPr>
        <p:spPr bwMode="auto">
          <a:xfrm>
            <a:off x="695325" y="1073497"/>
            <a:ext cx="1029652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4.2 Analytische Prüfungshandlungen</a:t>
            </a:r>
            <a:r>
              <a:rPr lang="de-DE" altLang="de-DE" sz="1600" b="1" kern="0" dirty="0">
                <a:solidFill>
                  <a:srgbClr val="00B0F0"/>
                </a:solidFill>
                <a:latin typeface="Century Gothic" pitchFamily="34" charset="0"/>
              </a:rPr>
              <a:t>	</a:t>
            </a:r>
          </a:p>
        </p:txBody>
      </p:sp>
      <p:sp>
        <p:nvSpPr>
          <p:cNvPr id="9" name="Textfeld 4">
            <a:extLst>
              <a:ext uri="{FF2B5EF4-FFF2-40B4-BE49-F238E27FC236}">
                <a16:creationId xmlns:a16="http://schemas.microsoft.com/office/drawing/2014/main" id="{74594DEB-88CE-46BF-9277-D98D7D75B4AF}"/>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4">
            <a:extLst>
              <a:ext uri="{FF2B5EF4-FFF2-40B4-BE49-F238E27FC236}">
                <a16:creationId xmlns:a16="http://schemas.microsoft.com/office/drawing/2014/main" id="{16B76992-5748-4400-9A9F-79AD685D6EDB}"/>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
        <p:nvSpPr>
          <p:cNvPr id="9" name="Rectangle 2">
            <a:extLst>
              <a:ext uri="{FF2B5EF4-FFF2-40B4-BE49-F238E27FC236}">
                <a16:creationId xmlns:a16="http://schemas.microsoft.com/office/drawing/2014/main" id="{BAC1DDA4-A0EB-47F1-B39D-38FB644028B3}"/>
              </a:ext>
            </a:extLst>
          </p:cNvPr>
          <p:cNvSpPr txBox="1">
            <a:spLocks/>
          </p:cNvSpPr>
          <p:nvPr/>
        </p:nvSpPr>
        <p:spPr bwMode="auto">
          <a:xfrm>
            <a:off x="1009261" y="520699"/>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4.3	</a:t>
            </a:r>
            <a:r>
              <a:rPr lang="de-DE" sz="2800" b="1" dirty="0">
                <a:latin typeface="Century Gothic" panose="020B0502020202020204" pitchFamily="34" charset="0"/>
              </a:rPr>
              <a:t>Prüfungshandlungen – Immaterielle Vermögensgegenstände</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4.3.1</a:t>
            </a:r>
            <a:r>
              <a:rPr lang="de-DE" dirty="0">
                <a:latin typeface="Century Gothic" panose="020B0502020202020204" pitchFamily="34" charset="0"/>
              </a:rPr>
              <a:t>	Prüfung des Nachweises</a:t>
            </a:r>
          </a:p>
          <a:p>
            <a:pPr marL="2724150" lvl="4" indent="-895350">
              <a:spcBef>
                <a:spcPts val="600"/>
              </a:spcBef>
              <a:spcAft>
                <a:spcPts val="600"/>
              </a:spcAft>
              <a:tabLst>
                <a:tab pos="444500" algn="l"/>
              </a:tabLst>
            </a:pPr>
            <a:r>
              <a:rPr lang="de-DE" b="1" dirty="0">
                <a:latin typeface="Century Gothic" panose="020B0502020202020204" pitchFamily="34" charset="0"/>
              </a:rPr>
              <a:t>4.3.2	</a:t>
            </a:r>
            <a:r>
              <a:rPr lang="de-DE" dirty="0">
                <a:latin typeface="Century Gothic" panose="020B0502020202020204" pitchFamily="34" charset="0"/>
              </a:rPr>
              <a:t>Prüfung der Bewertung</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4.3.3	</a:t>
            </a:r>
            <a:r>
              <a:rPr lang="de-DE" dirty="0">
                <a:latin typeface="Century Gothic" panose="020B0502020202020204" pitchFamily="34" charset="0"/>
              </a:rPr>
              <a:t>Prüfung des Ausweises</a:t>
            </a:r>
            <a:endParaRPr lang="de-DE" b="1" dirty="0">
              <a:latin typeface="Century Gothic" panose="020B0502020202020204" pitchFamily="34" charset="0"/>
            </a:endParaRPr>
          </a:p>
        </p:txBody>
      </p:sp>
    </p:spTree>
  </p:cSld>
  <p:clrMapOvr>
    <a:masterClrMapping/>
  </p:clrMapOvr>
  <p:transition spd="slow"/>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3">
            <a:extLst>
              <a:ext uri="{FF2B5EF4-FFF2-40B4-BE49-F238E27FC236}">
                <a16:creationId xmlns:a16="http://schemas.microsoft.com/office/drawing/2014/main" id="{5DFB2ACE-AC4D-45E7-AA6F-46AC4BA11CD0}"/>
              </a:ext>
            </a:extLst>
          </p:cNvPr>
          <p:cNvSpPr>
            <a:spLocks noGrp="1"/>
          </p:cNvSpPr>
          <p:nvPr>
            <p:ph type="body" idx="4294967295"/>
          </p:nvPr>
        </p:nvSpPr>
        <p:spPr>
          <a:xfrm>
            <a:off x="925513" y="1414463"/>
            <a:ext cx="10801350" cy="4826000"/>
          </a:xfrm>
        </p:spPr>
        <p:txBody>
          <a:bodyPr/>
          <a:lstStyle/>
          <a:p>
            <a:pPr marL="266700" indent="-266700">
              <a:lnSpc>
                <a:spcPct val="100000"/>
              </a:lnSpc>
              <a:spcBef>
                <a:spcPts val="600"/>
              </a:spcBef>
              <a:spcAft>
                <a:spcPts val="600"/>
              </a:spcAft>
              <a:defRPr/>
            </a:pPr>
            <a:r>
              <a:rPr lang="de-DE" altLang="de-DE" sz="1600" b="1" dirty="0">
                <a:solidFill>
                  <a:srgbClr val="00B0F0"/>
                </a:solidFill>
                <a:latin typeface="Century Gothic" panose="020B0502020202020204" pitchFamily="34" charset="0"/>
              </a:rPr>
              <a:t>4.3.1 Prüfung des Nachweises</a:t>
            </a:r>
          </a:p>
          <a:p>
            <a:pPr marL="444500" indent="-266700">
              <a:lnSpc>
                <a:spcPct val="100000"/>
              </a:lnSpc>
              <a:spcBef>
                <a:spcPts val="600"/>
              </a:spcBef>
              <a:spcAft>
                <a:spcPts val="600"/>
              </a:spcAft>
              <a:buFont typeface="+mj-lt"/>
              <a:buAutoNum type="arabicPeriod"/>
              <a:defRPr/>
            </a:pPr>
            <a:r>
              <a:rPr lang="de-DE" dirty="0">
                <a:latin typeface="Century Gothic" panose="020B0502020202020204" pitchFamily="34" charset="0"/>
              </a:rPr>
              <a:t>Prüfung von </a:t>
            </a:r>
            <a:r>
              <a:rPr lang="de-DE" b="1" dirty="0">
                <a:latin typeface="Century Gothic" panose="020B0502020202020204" pitchFamily="34" charset="0"/>
              </a:rPr>
              <a:t>Zu- und Abgängen</a:t>
            </a:r>
            <a:r>
              <a:rPr lang="de-DE" dirty="0">
                <a:latin typeface="Century Gothic" panose="020B0502020202020204" pitchFamily="34" charset="0"/>
              </a:rPr>
              <a:t> sowie </a:t>
            </a:r>
            <a:r>
              <a:rPr lang="de-DE" b="1" dirty="0">
                <a:latin typeface="Century Gothic" panose="020B0502020202020204" pitchFamily="34" charset="0"/>
              </a:rPr>
              <a:t>Abschreibungen</a:t>
            </a:r>
            <a:endParaRPr lang="de-DE" dirty="0">
              <a:latin typeface="Century Gothic" panose="020B0502020202020204" pitchFamily="34" charset="0"/>
            </a:endParaRPr>
          </a:p>
          <a:p>
            <a:pPr marL="723900" indent="-279400">
              <a:lnSpc>
                <a:spcPct val="100000"/>
              </a:lnSpc>
              <a:spcBef>
                <a:spcPts val="600"/>
              </a:spcBef>
              <a:spcAft>
                <a:spcPts val="600"/>
              </a:spcAft>
              <a:buFont typeface="Symbol" panose="05050102010706020507" pitchFamily="18" charset="2"/>
              <a:buChar char="-"/>
              <a:defRPr/>
            </a:pPr>
            <a:r>
              <a:rPr lang="de-DE" dirty="0">
                <a:latin typeface="Century Gothic" panose="020B0502020202020204" pitchFamily="34" charset="0"/>
              </a:rPr>
              <a:t>Wurden geeignete Nachweise (z. B. Rechnungen, Verträge, etc.) für wesentliche Zu- und Abgänge bei den immateriellen Vermögensgegenständen einschl. Geschäfts- oder Firmenwerte eingeholt und überprüft?</a:t>
            </a:r>
          </a:p>
          <a:p>
            <a:pPr marL="723900" indent="-279400">
              <a:lnSpc>
                <a:spcPct val="100000"/>
              </a:lnSpc>
              <a:spcBef>
                <a:spcPts val="600"/>
              </a:spcBef>
              <a:spcAft>
                <a:spcPts val="600"/>
              </a:spcAft>
              <a:buFont typeface="Symbol" panose="05050102010706020507" pitchFamily="18" charset="2"/>
              <a:buChar char="-"/>
              <a:defRPr/>
            </a:pPr>
            <a:r>
              <a:rPr lang="de-DE" dirty="0">
                <a:latin typeface="Century Gothic" panose="020B0502020202020204" pitchFamily="34" charset="0"/>
              </a:rPr>
              <a:t>Wurden die Abschreibungen richtig zeitanteilig berechnet ab Zugangs- bzw. bis Abgangszeitpunkt? </a:t>
            </a:r>
            <a:r>
              <a:rPr lang="de-DE" b="1" dirty="0">
                <a:solidFill>
                  <a:srgbClr val="00B0F0"/>
                </a:solidFill>
                <a:latin typeface="Century Gothic" panose="020B0502020202020204" pitchFamily="34" charset="0"/>
              </a:rPr>
              <a:t>[V, B, R&amp;V, E]</a:t>
            </a:r>
            <a:endParaRPr lang="de-DE" dirty="0">
              <a:solidFill>
                <a:srgbClr val="00B0F0"/>
              </a:solidFill>
              <a:latin typeface="Century Gothic" panose="020B0502020202020204" pitchFamily="34" charset="0"/>
            </a:endParaRPr>
          </a:p>
          <a:p>
            <a:pPr marL="444500" indent="-266700">
              <a:lnSpc>
                <a:spcPct val="100000"/>
              </a:lnSpc>
              <a:spcBef>
                <a:spcPts val="600"/>
              </a:spcBef>
              <a:spcAft>
                <a:spcPts val="600"/>
              </a:spcAft>
              <a:buFont typeface="+mj-lt"/>
              <a:buAutoNum type="arabicPeriod" startAt="2"/>
              <a:defRPr/>
            </a:pPr>
            <a:r>
              <a:rPr lang="de-DE" dirty="0">
                <a:latin typeface="Century Gothic" panose="020B0502020202020204" pitchFamily="34" charset="0"/>
              </a:rPr>
              <a:t>Wurden erhaltene </a:t>
            </a:r>
            <a:r>
              <a:rPr lang="de-DE" b="1" dirty="0">
                <a:latin typeface="Century Gothic" panose="020B0502020202020204" pitchFamily="34" charset="0"/>
              </a:rPr>
              <a:t>Investitionszulagen</a:t>
            </a:r>
            <a:r>
              <a:rPr lang="de-DE" dirty="0">
                <a:latin typeface="Century Gothic" panose="020B0502020202020204" pitchFamily="34" charset="0"/>
              </a:rPr>
              <a:t> und </a:t>
            </a:r>
            <a:r>
              <a:rPr lang="de-DE" b="1" dirty="0">
                <a:latin typeface="Century Gothic" panose="020B0502020202020204" pitchFamily="34" charset="0"/>
              </a:rPr>
              <a:t>-zuschüsse</a:t>
            </a:r>
            <a:r>
              <a:rPr lang="de-DE" dirty="0">
                <a:latin typeface="Century Gothic" panose="020B0502020202020204" pitchFamily="34" charset="0"/>
              </a:rPr>
              <a:t> im Jahresabschluss richtig berücksichtigt? </a:t>
            </a:r>
            <a:r>
              <a:rPr lang="de-DE" b="1" dirty="0">
                <a:solidFill>
                  <a:srgbClr val="00B0F0"/>
                </a:solidFill>
                <a:latin typeface="Century Gothic" panose="020B0502020202020204" pitchFamily="34" charset="0"/>
              </a:rPr>
              <a:t>[V, B]</a:t>
            </a:r>
          </a:p>
          <a:p>
            <a:pPr marL="444500" indent="-266700">
              <a:lnSpc>
                <a:spcPct val="100000"/>
              </a:lnSpc>
              <a:spcBef>
                <a:spcPts val="600"/>
              </a:spcBef>
              <a:spcAft>
                <a:spcPts val="600"/>
              </a:spcAft>
              <a:buFont typeface="+mj-lt"/>
              <a:buAutoNum type="arabicPeriod" startAt="2"/>
              <a:defRPr/>
            </a:pPr>
            <a:r>
              <a:rPr lang="de-DE" dirty="0">
                <a:latin typeface="Century Gothic" panose="020B0502020202020204" pitchFamily="34" charset="0"/>
              </a:rPr>
              <a:t>Wurde der </a:t>
            </a:r>
            <a:r>
              <a:rPr lang="de-DE" b="1" dirty="0">
                <a:latin typeface="Century Gothic" panose="020B0502020202020204" pitchFamily="34" charset="0"/>
              </a:rPr>
              <a:t>Anlagespiegel </a:t>
            </a:r>
            <a:r>
              <a:rPr lang="de-DE" dirty="0">
                <a:latin typeface="Century Gothic" panose="020B0502020202020204" pitchFamily="34" charset="0"/>
              </a:rPr>
              <a:t>mit den Konten der Finanzbuchhaltung abgestimmt und rechnerisch überprüft? </a:t>
            </a:r>
            <a:r>
              <a:rPr lang="de-DE" b="1" dirty="0">
                <a:solidFill>
                  <a:srgbClr val="00B0F0"/>
                </a:solidFill>
                <a:latin typeface="Century Gothic" panose="020B0502020202020204" pitchFamily="34" charset="0"/>
              </a:rPr>
              <a:t>[R]</a:t>
            </a:r>
          </a:p>
          <a:p>
            <a:pPr marL="444500" indent="-266700">
              <a:lnSpc>
                <a:spcPct val="100000"/>
              </a:lnSpc>
              <a:spcBef>
                <a:spcPts val="600"/>
              </a:spcBef>
              <a:spcAft>
                <a:spcPts val="600"/>
              </a:spcAft>
              <a:buFont typeface="+mj-lt"/>
              <a:buAutoNum type="arabicPeriod" startAt="2"/>
              <a:defRPr/>
            </a:pPr>
            <a:r>
              <a:rPr lang="de-DE" dirty="0">
                <a:latin typeface="Century Gothic" panose="020B0502020202020204" pitchFamily="34" charset="0"/>
              </a:rPr>
              <a:t>Wurden </a:t>
            </a:r>
            <a:r>
              <a:rPr lang="de-DE" b="1" dirty="0">
                <a:latin typeface="Century Gothic" panose="020B0502020202020204" pitchFamily="34" charset="0"/>
              </a:rPr>
              <a:t>selbst geschaffene </a:t>
            </a:r>
            <a:r>
              <a:rPr lang="de-DE" dirty="0">
                <a:latin typeface="Century Gothic" panose="020B0502020202020204" pitchFamily="34" charset="0"/>
              </a:rPr>
              <a:t>Vermögensgegenstände des Anlagevermögens als Aktivposten in die Bilanz aufgenommen (</a:t>
            </a:r>
            <a:r>
              <a:rPr lang="de-DE" b="1" dirty="0">
                <a:latin typeface="Century Gothic" panose="020B0502020202020204" pitchFamily="34" charset="0"/>
              </a:rPr>
              <a:t>Ausübung Ansatzwahlrecht</a:t>
            </a:r>
            <a:r>
              <a:rPr lang="de-DE" dirty="0">
                <a:latin typeface="Century Gothic" panose="020B0502020202020204" pitchFamily="34" charset="0"/>
              </a:rPr>
              <a:t>)? </a:t>
            </a:r>
            <a:r>
              <a:rPr lang="de-DE" b="1" dirty="0">
                <a:solidFill>
                  <a:srgbClr val="FF0000"/>
                </a:solidFill>
                <a:latin typeface="Century Gothic" panose="020B0502020202020204" pitchFamily="34" charset="0"/>
              </a:rPr>
              <a:t>(§ 248 Abs. 2 HGB) </a:t>
            </a:r>
            <a:r>
              <a:rPr lang="de-DE" b="1" dirty="0">
                <a:solidFill>
                  <a:srgbClr val="00B0F0"/>
                </a:solidFill>
                <a:latin typeface="Century Gothic" panose="020B0502020202020204" pitchFamily="34" charset="0"/>
              </a:rPr>
              <a:t>[B, A] </a:t>
            </a:r>
            <a:endParaRPr lang="de-DE" b="1" dirty="0">
              <a:solidFill>
                <a:srgbClr val="FF0000"/>
              </a:solidFill>
              <a:latin typeface="Century Gothic" panose="020B0502020202020204" pitchFamily="34" charset="0"/>
            </a:endParaRPr>
          </a:p>
          <a:p>
            <a:pPr marL="444500" indent="-266700">
              <a:lnSpc>
                <a:spcPct val="100000"/>
              </a:lnSpc>
              <a:spcBef>
                <a:spcPts val="600"/>
              </a:spcBef>
              <a:spcAft>
                <a:spcPts val="600"/>
              </a:spcAft>
              <a:buFont typeface="+mj-lt"/>
              <a:buAutoNum type="arabicPeriod" startAt="2"/>
              <a:defRPr/>
            </a:pPr>
            <a:r>
              <a:rPr lang="de-DE" dirty="0">
                <a:latin typeface="Century Gothic" panose="020B0502020202020204" pitchFamily="34" charset="0"/>
              </a:rPr>
              <a:t>Wurde beachtet, dass </a:t>
            </a:r>
            <a:r>
              <a:rPr lang="de-DE" b="1" dirty="0">
                <a:latin typeface="Century Gothic" panose="020B0502020202020204" pitchFamily="34" charset="0"/>
              </a:rPr>
              <a:t>selbst geschaffene </a:t>
            </a:r>
            <a:r>
              <a:rPr lang="de-DE" dirty="0">
                <a:latin typeface="Century Gothic" panose="020B0502020202020204" pitchFamily="34" charset="0"/>
              </a:rPr>
              <a:t>Marken, Drucktitel, Verlagsrechte, Kundenlisten oder vergleichbare Posten nicht in die Bilanz mit aufgenommen werden dürfen (Beachtung </a:t>
            </a:r>
            <a:r>
              <a:rPr lang="de-DE" b="1" dirty="0">
                <a:latin typeface="Century Gothic" panose="020B0502020202020204" pitchFamily="34" charset="0"/>
              </a:rPr>
              <a:t>Ansatzverbot</a:t>
            </a:r>
            <a:r>
              <a:rPr lang="de-DE" dirty="0">
                <a:latin typeface="Century Gothic" panose="020B0502020202020204" pitchFamily="34" charset="0"/>
              </a:rPr>
              <a:t>)? </a:t>
            </a:r>
            <a:r>
              <a:rPr lang="de-DE" b="1" dirty="0">
                <a:solidFill>
                  <a:srgbClr val="FF0000"/>
                </a:solidFill>
                <a:latin typeface="Century Gothic" panose="020B0502020202020204" pitchFamily="34" charset="0"/>
              </a:rPr>
              <a:t>(§ 248 Abs. 2 HGB)</a:t>
            </a:r>
            <a:r>
              <a:rPr lang="de-DE" b="1" dirty="0">
                <a:solidFill>
                  <a:srgbClr val="00B0F0"/>
                </a:solidFill>
                <a:latin typeface="Century Gothic" panose="020B0502020202020204" pitchFamily="34" charset="0"/>
              </a:rPr>
              <a:t> [E]</a:t>
            </a:r>
            <a:endParaRPr lang="de-DE" b="1" dirty="0">
              <a:solidFill>
                <a:srgbClr val="FF0000"/>
              </a:solidFill>
              <a:latin typeface="Century Gothic" panose="020B0502020202020204" pitchFamily="34" charset="0"/>
            </a:endParaRPr>
          </a:p>
          <a:p>
            <a:pPr marL="444500" indent="-266700">
              <a:lnSpc>
                <a:spcPct val="100000"/>
              </a:lnSpc>
              <a:spcBef>
                <a:spcPts val="600"/>
              </a:spcBef>
              <a:spcAft>
                <a:spcPts val="600"/>
              </a:spcAft>
              <a:buFont typeface="+mj-lt"/>
              <a:buAutoNum type="arabicPeriod" startAt="2"/>
              <a:defRPr/>
            </a:pPr>
            <a:r>
              <a:rPr lang="de-DE" dirty="0">
                <a:latin typeface="Century Gothic" panose="020B0502020202020204" pitchFamily="34" charset="0"/>
              </a:rPr>
              <a:t>Wurde ein entgeltlich erworbener </a:t>
            </a:r>
            <a:r>
              <a:rPr lang="de-DE" b="1" dirty="0">
                <a:latin typeface="Century Gothic" panose="020B0502020202020204" pitchFamily="34" charset="0"/>
              </a:rPr>
              <a:t>Geschäfts-  oder Firmenwert </a:t>
            </a:r>
            <a:r>
              <a:rPr lang="de-DE" dirty="0">
                <a:latin typeface="Century Gothic" panose="020B0502020202020204" pitchFamily="34" charset="0"/>
              </a:rPr>
              <a:t>nach den Vorschriften des HGB angesetzt? </a:t>
            </a:r>
            <a:r>
              <a:rPr lang="de-DE" b="1" dirty="0">
                <a:solidFill>
                  <a:srgbClr val="00B0F0"/>
                </a:solidFill>
                <a:latin typeface="Century Gothic" panose="020B0502020202020204" pitchFamily="34" charset="0"/>
              </a:rPr>
              <a:t>[B, A] </a:t>
            </a:r>
            <a:r>
              <a:rPr lang="de-DE" b="1" dirty="0">
                <a:solidFill>
                  <a:srgbClr val="FF0000"/>
                </a:solidFill>
                <a:latin typeface="Century Gothic" panose="020B0502020202020204" pitchFamily="34" charset="0"/>
              </a:rPr>
              <a:t>(§ 246 Abs. 1 HGB)</a:t>
            </a:r>
            <a:endParaRPr lang="de-DE" b="1" dirty="0">
              <a:solidFill>
                <a:srgbClr val="00B0F0"/>
              </a:solidFill>
              <a:latin typeface="Century Gothic" panose="020B0502020202020204" pitchFamily="34" charset="0"/>
            </a:endParaRPr>
          </a:p>
        </p:txBody>
      </p:sp>
      <p:sp>
        <p:nvSpPr>
          <p:cNvPr id="7" name="Text Box 6">
            <a:extLst>
              <a:ext uri="{FF2B5EF4-FFF2-40B4-BE49-F238E27FC236}">
                <a16:creationId xmlns:a16="http://schemas.microsoft.com/office/drawing/2014/main" id="{0E4FD2D3-398A-4911-9400-C19EB0902D09}"/>
              </a:ext>
            </a:extLst>
          </p:cNvPr>
          <p:cNvSpPr txBox="1">
            <a:spLocks noChangeArrowheads="1"/>
          </p:cNvSpPr>
          <p:nvPr/>
        </p:nvSpPr>
        <p:spPr bwMode="auto">
          <a:xfrm>
            <a:off x="695325" y="942975"/>
            <a:ext cx="1029652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4.3 Prüfungshandlungen</a:t>
            </a:r>
            <a:r>
              <a:rPr lang="de-DE" altLang="de-DE" sz="1600" b="1" kern="0" dirty="0">
                <a:solidFill>
                  <a:srgbClr val="00B0F0"/>
                </a:solidFill>
                <a:latin typeface="Century Gothic" pitchFamily="34" charset="0"/>
              </a:rPr>
              <a:t>	- Immaterielle Vermögensgegenstände</a:t>
            </a:r>
          </a:p>
        </p:txBody>
      </p:sp>
      <p:sp>
        <p:nvSpPr>
          <p:cNvPr id="9" name="Textfeld 4">
            <a:extLst>
              <a:ext uri="{FF2B5EF4-FFF2-40B4-BE49-F238E27FC236}">
                <a16:creationId xmlns:a16="http://schemas.microsoft.com/office/drawing/2014/main" id="{FB85D655-A22C-4529-8B38-7CDD8FF497F7}"/>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3">
            <a:extLst>
              <a:ext uri="{FF2B5EF4-FFF2-40B4-BE49-F238E27FC236}">
                <a16:creationId xmlns:a16="http://schemas.microsoft.com/office/drawing/2014/main" id="{AFC1324E-A044-4C96-91E4-B9BA000BF545}"/>
              </a:ext>
            </a:extLst>
          </p:cNvPr>
          <p:cNvSpPr>
            <a:spLocks noGrp="1"/>
          </p:cNvSpPr>
          <p:nvPr>
            <p:ph type="body" idx="4294967295"/>
          </p:nvPr>
        </p:nvSpPr>
        <p:spPr>
          <a:xfrm>
            <a:off x="1055688" y="1414463"/>
            <a:ext cx="10801350" cy="4678362"/>
          </a:xfrm>
        </p:spPr>
        <p:txBody>
          <a:bodyPr/>
          <a:lstStyle/>
          <a:p>
            <a:pPr marL="355600" indent="-355600">
              <a:lnSpc>
                <a:spcPct val="100000"/>
              </a:lnSpc>
              <a:spcBef>
                <a:spcPts val="300"/>
              </a:spcBef>
              <a:spcAft>
                <a:spcPts val="300"/>
              </a:spcAft>
              <a:buFont typeface="Verdana" panose="020B0604030504040204" pitchFamily="34" charset="0"/>
              <a:buAutoNum type="arabicPeriod"/>
            </a:pPr>
            <a:r>
              <a:rPr lang="de-DE" altLang="de-DE" sz="1600" dirty="0">
                <a:latin typeface="Century Gothic" panose="020B0502020202020204" pitchFamily="34" charset="0"/>
              </a:rPr>
              <a:t>Wurden </a:t>
            </a:r>
            <a:r>
              <a:rPr lang="de-DE" altLang="de-DE" sz="1600" b="1" dirty="0">
                <a:latin typeface="Century Gothic" panose="020B0502020202020204" pitchFamily="34" charset="0"/>
              </a:rPr>
              <a:t>Anschaffungsnebenkosten</a:t>
            </a:r>
            <a:r>
              <a:rPr lang="de-DE" altLang="de-DE" sz="1600" dirty="0">
                <a:latin typeface="Century Gothic" panose="020B0502020202020204" pitchFamily="34" charset="0"/>
              </a:rPr>
              <a:t> korrekt behandelt? </a:t>
            </a:r>
            <a:r>
              <a:rPr lang="de-DE" altLang="de-DE" sz="1600" b="1" dirty="0">
                <a:solidFill>
                  <a:srgbClr val="00B0F0"/>
                </a:solidFill>
                <a:latin typeface="Century Gothic" panose="020B0502020202020204" pitchFamily="34" charset="0"/>
              </a:rPr>
              <a:t>[B]</a:t>
            </a:r>
          </a:p>
          <a:p>
            <a:pPr marL="355600" indent="-355600">
              <a:lnSpc>
                <a:spcPct val="100000"/>
              </a:lnSpc>
              <a:spcBef>
                <a:spcPts val="300"/>
              </a:spcBef>
              <a:spcAft>
                <a:spcPts val="300"/>
              </a:spcAft>
              <a:buFont typeface="Verdana" panose="020B0604030504040204" pitchFamily="34" charset="0"/>
              <a:buAutoNum type="arabicPeriod"/>
            </a:pPr>
            <a:r>
              <a:rPr lang="de-DE" altLang="de-DE" sz="1600" dirty="0">
                <a:latin typeface="Century Gothic" panose="020B0502020202020204" pitchFamily="34" charset="0"/>
              </a:rPr>
              <a:t>Sind die Anschaffungskosten bei </a:t>
            </a:r>
            <a:r>
              <a:rPr lang="de-DE" altLang="de-DE" sz="1600" b="1" dirty="0">
                <a:latin typeface="Century Gothic" panose="020B0502020202020204" pitchFamily="34" charset="0"/>
              </a:rPr>
              <a:t>Fremdwährung</a:t>
            </a:r>
            <a:r>
              <a:rPr lang="de-DE" altLang="de-DE" sz="1600" dirty="0">
                <a:latin typeface="Century Gothic" panose="020B0502020202020204" pitchFamily="34" charset="0"/>
              </a:rPr>
              <a:t>szahlungen mit dem richtigen Umrechnungskurs ermittelt worden?</a:t>
            </a:r>
            <a:r>
              <a:rPr lang="de-DE" altLang="de-DE" sz="1600" b="1" dirty="0">
                <a:solidFill>
                  <a:srgbClr val="00B0F0"/>
                </a:solidFill>
                <a:latin typeface="Century Gothic" panose="020B0502020202020204" pitchFamily="34" charset="0"/>
              </a:rPr>
              <a:t> [B]</a:t>
            </a:r>
          </a:p>
          <a:p>
            <a:pPr marL="355600" indent="-355600">
              <a:lnSpc>
                <a:spcPct val="100000"/>
              </a:lnSpc>
              <a:spcBef>
                <a:spcPts val="300"/>
              </a:spcBef>
              <a:spcAft>
                <a:spcPts val="300"/>
              </a:spcAft>
              <a:buFont typeface="Verdana" panose="020B0604030504040204" pitchFamily="34" charset="0"/>
              <a:buAutoNum type="arabicPeriod"/>
            </a:pPr>
            <a:r>
              <a:rPr lang="de-DE" altLang="de-DE" sz="1600" dirty="0">
                <a:latin typeface="Century Gothic" panose="020B0502020202020204" pitchFamily="34" charset="0"/>
              </a:rPr>
              <a:t>Wurde bei Kauf auf Rentenbasis der Barwert der künftigen Zahlungen als Anschaffungskosten angesetzt? </a:t>
            </a:r>
            <a:r>
              <a:rPr lang="de-DE" altLang="de-DE" sz="1600" b="1" dirty="0">
                <a:solidFill>
                  <a:srgbClr val="00B0F0"/>
                </a:solidFill>
                <a:latin typeface="Century Gothic" panose="020B0502020202020204" pitchFamily="34" charset="0"/>
              </a:rPr>
              <a:t>[B]</a:t>
            </a:r>
          </a:p>
          <a:p>
            <a:pPr marL="355600" indent="-355600">
              <a:lnSpc>
                <a:spcPct val="100000"/>
              </a:lnSpc>
              <a:spcBef>
                <a:spcPts val="300"/>
              </a:spcBef>
              <a:spcAft>
                <a:spcPts val="300"/>
              </a:spcAft>
              <a:buFont typeface="Verdana" panose="020B0604030504040204" pitchFamily="34" charset="0"/>
              <a:buAutoNum type="arabicPeriod"/>
            </a:pPr>
            <a:r>
              <a:rPr lang="de-DE" altLang="de-DE" sz="1600" dirty="0">
                <a:latin typeface="Century Gothic" panose="020B0502020202020204" pitchFamily="34" charset="0"/>
              </a:rPr>
              <a:t>Werden die immateriellen Vermögensgegenstände nach zulässigen </a:t>
            </a:r>
            <a:r>
              <a:rPr lang="de-DE" altLang="de-DE" sz="1600" b="1" dirty="0">
                <a:latin typeface="Century Gothic" panose="020B0502020202020204" pitchFamily="34" charset="0"/>
              </a:rPr>
              <a:t>Abschreibungsmethoden </a:t>
            </a:r>
            <a:r>
              <a:rPr lang="de-DE" altLang="de-DE" sz="1600" dirty="0">
                <a:latin typeface="Century Gothic" panose="020B0502020202020204" pitchFamily="34" charset="0"/>
              </a:rPr>
              <a:t>abgeschrieben? </a:t>
            </a:r>
            <a:r>
              <a:rPr lang="de-DE" altLang="de-DE" sz="1600" b="1" dirty="0">
                <a:solidFill>
                  <a:srgbClr val="00B0F0"/>
                </a:solidFill>
                <a:latin typeface="Century Gothic" panose="020B0502020202020204" pitchFamily="34" charset="0"/>
              </a:rPr>
              <a:t>[B]</a:t>
            </a:r>
          </a:p>
          <a:p>
            <a:pPr marL="355600" indent="-355600">
              <a:lnSpc>
                <a:spcPct val="100000"/>
              </a:lnSpc>
              <a:spcBef>
                <a:spcPts val="300"/>
              </a:spcBef>
              <a:spcAft>
                <a:spcPts val="300"/>
              </a:spcAft>
              <a:buFont typeface="Verdana" panose="020B0604030504040204" pitchFamily="34" charset="0"/>
              <a:buAutoNum type="arabicPeriod"/>
            </a:pPr>
            <a:r>
              <a:rPr lang="de-DE" altLang="de-DE" sz="1600" dirty="0">
                <a:latin typeface="Century Gothic" panose="020B0502020202020204" pitchFamily="34" charset="0"/>
              </a:rPr>
              <a:t>Werden alle aktivierten immateriellen Vermögensgegenstände </a:t>
            </a:r>
            <a:r>
              <a:rPr lang="de-DE" altLang="de-DE" sz="1600" b="1" dirty="0">
                <a:latin typeface="Century Gothic" panose="020B0502020202020204" pitchFamily="34" charset="0"/>
              </a:rPr>
              <a:t>noch genutzt</a:t>
            </a:r>
            <a:r>
              <a:rPr lang="de-DE" altLang="de-DE" sz="1600" dirty="0">
                <a:latin typeface="Century Gothic" panose="020B0502020202020204" pitchFamily="34" charset="0"/>
              </a:rPr>
              <a:t>? </a:t>
            </a:r>
            <a:r>
              <a:rPr lang="de-DE" altLang="de-DE" sz="1600" b="1" dirty="0">
                <a:solidFill>
                  <a:srgbClr val="00B0F0"/>
                </a:solidFill>
                <a:latin typeface="Century Gothic" panose="020B0502020202020204" pitchFamily="34" charset="0"/>
              </a:rPr>
              <a:t>[E, B]</a:t>
            </a:r>
            <a:endParaRPr lang="de-DE" altLang="de-DE" sz="1600" dirty="0">
              <a:latin typeface="Century Gothic" panose="020B0502020202020204" pitchFamily="34" charset="0"/>
            </a:endParaRPr>
          </a:p>
          <a:p>
            <a:pPr marL="355600" indent="-355600">
              <a:lnSpc>
                <a:spcPct val="100000"/>
              </a:lnSpc>
              <a:spcBef>
                <a:spcPts val="300"/>
              </a:spcBef>
              <a:spcAft>
                <a:spcPts val="300"/>
              </a:spcAft>
              <a:buFont typeface="Verdana" panose="020B0604030504040204" pitchFamily="34" charset="0"/>
              <a:buAutoNum type="arabicPeriod"/>
            </a:pPr>
            <a:r>
              <a:rPr lang="de-DE" altLang="de-DE" sz="1600" dirty="0">
                <a:latin typeface="Century Gothic" panose="020B0502020202020204" pitchFamily="34" charset="0"/>
              </a:rPr>
              <a:t>Wurden </a:t>
            </a:r>
            <a:r>
              <a:rPr lang="de-DE" altLang="de-DE" sz="1600" b="1" dirty="0">
                <a:latin typeface="Century Gothic" panose="020B0502020202020204" pitchFamily="34" charset="0"/>
              </a:rPr>
              <a:t>Zuschreibungen </a:t>
            </a:r>
            <a:r>
              <a:rPr lang="de-DE" altLang="de-DE" sz="1600" dirty="0">
                <a:latin typeface="Century Gothic" panose="020B0502020202020204" pitchFamily="34" charset="0"/>
              </a:rPr>
              <a:t>vorgenommen, sofern die Gründe für früher vorgenommene Abschreibungen auf den niedrigeren beizulegenden Wert am Abschlussstichtag entfallen sind? </a:t>
            </a:r>
            <a:r>
              <a:rPr lang="de-DE" altLang="de-DE" sz="1600" b="1" dirty="0">
                <a:solidFill>
                  <a:srgbClr val="00B0F0"/>
                </a:solidFill>
                <a:latin typeface="Century Gothic" panose="020B0502020202020204" pitchFamily="34" charset="0"/>
              </a:rPr>
              <a:t>[B]</a:t>
            </a:r>
            <a:endParaRPr lang="de-DE" altLang="de-DE" sz="1600" b="1" dirty="0">
              <a:latin typeface="Century Gothic" panose="020B0502020202020204" pitchFamily="34" charset="0"/>
            </a:endParaRPr>
          </a:p>
          <a:p>
            <a:pPr marL="355600" indent="-355600">
              <a:lnSpc>
                <a:spcPct val="100000"/>
              </a:lnSpc>
              <a:spcBef>
                <a:spcPts val="300"/>
              </a:spcBef>
              <a:spcAft>
                <a:spcPts val="300"/>
              </a:spcAft>
              <a:buFont typeface="Verdana" panose="020B0604030504040204" pitchFamily="34" charset="0"/>
              <a:buAutoNum type="arabicPeriod"/>
            </a:pPr>
            <a:r>
              <a:rPr lang="de-DE" altLang="de-DE" sz="1600" dirty="0">
                <a:latin typeface="Century Gothic" panose="020B0502020202020204" pitchFamily="34" charset="0"/>
              </a:rPr>
              <a:t>Wurden im Fall einer notwendigen </a:t>
            </a:r>
            <a:r>
              <a:rPr lang="de-DE" altLang="de-DE" sz="1600" b="1" dirty="0">
                <a:latin typeface="Century Gothic" panose="020B0502020202020204" pitchFamily="34" charset="0"/>
              </a:rPr>
              <a:t>Zuschreibung</a:t>
            </a:r>
            <a:r>
              <a:rPr lang="de-DE" altLang="de-DE" sz="1600" dirty="0">
                <a:latin typeface="Century Gothic" panose="020B0502020202020204" pitchFamily="34" charset="0"/>
              </a:rPr>
              <a:t> die zulässigen </a:t>
            </a:r>
            <a:r>
              <a:rPr lang="de-DE" altLang="de-DE" sz="1600" b="1" dirty="0">
                <a:latin typeface="Century Gothic" panose="020B0502020202020204" pitchFamily="34" charset="0"/>
              </a:rPr>
              <a:t>Höchstgrenzen</a:t>
            </a:r>
            <a:r>
              <a:rPr lang="de-DE" altLang="de-DE" sz="1600" dirty="0">
                <a:latin typeface="Century Gothic" panose="020B0502020202020204" pitchFamily="34" charset="0"/>
              </a:rPr>
              <a:t> (Zeitwert bzw. maximal Anschaffungs- oder Herstellungskosten vermindert um planmäßige Abschreibungen) beachtet? </a:t>
            </a:r>
            <a:r>
              <a:rPr lang="de-DE" altLang="de-DE" sz="1600" b="1" dirty="0">
                <a:solidFill>
                  <a:srgbClr val="00B0F0"/>
                </a:solidFill>
                <a:latin typeface="Century Gothic" panose="020B0502020202020204" pitchFamily="34" charset="0"/>
              </a:rPr>
              <a:t>[B]</a:t>
            </a:r>
          </a:p>
          <a:p>
            <a:pPr marL="355600" indent="-355600">
              <a:lnSpc>
                <a:spcPct val="100000"/>
              </a:lnSpc>
              <a:spcBef>
                <a:spcPts val="300"/>
              </a:spcBef>
              <a:spcAft>
                <a:spcPts val="300"/>
              </a:spcAft>
              <a:buFont typeface="Verdana" panose="020B0604030504040204" pitchFamily="34" charset="0"/>
              <a:buAutoNum type="arabicPeriod"/>
            </a:pPr>
            <a:r>
              <a:rPr lang="de-DE" altLang="de-DE" sz="1600" dirty="0">
                <a:latin typeface="Century Gothic" panose="020B0502020202020204" pitchFamily="34" charset="0"/>
              </a:rPr>
              <a:t>Wurde der Zeitwert der immateriellen Vermögensgegenstände im Fall der </a:t>
            </a:r>
            <a:r>
              <a:rPr lang="de-DE" altLang="de-DE" sz="1600" b="1" dirty="0">
                <a:latin typeface="Century Gothic" panose="020B0502020202020204" pitchFamily="34" charset="0"/>
              </a:rPr>
              <a:t>Einbringung</a:t>
            </a:r>
            <a:r>
              <a:rPr lang="de-DE" altLang="de-DE" sz="1600" dirty="0">
                <a:latin typeface="Century Gothic" panose="020B0502020202020204" pitchFamily="34" charset="0"/>
              </a:rPr>
              <a:t> korrekt ermittelt? </a:t>
            </a:r>
            <a:r>
              <a:rPr lang="de-DE" altLang="de-DE" sz="1600" b="1" dirty="0">
                <a:solidFill>
                  <a:srgbClr val="00B0F0"/>
                </a:solidFill>
                <a:latin typeface="Century Gothic" panose="020B0502020202020204" pitchFamily="34" charset="0"/>
              </a:rPr>
              <a:t>[B]</a:t>
            </a:r>
          </a:p>
          <a:p>
            <a:pPr marL="355600" indent="-355600">
              <a:lnSpc>
                <a:spcPct val="100000"/>
              </a:lnSpc>
              <a:spcBef>
                <a:spcPts val="300"/>
              </a:spcBef>
              <a:spcAft>
                <a:spcPts val="300"/>
              </a:spcAft>
              <a:buFont typeface="Verdana" panose="020B0604030504040204" pitchFamily="34" charset="0"/>
              <a:buAutoNum type="arabicPeriod"/>
            </a:pPr>
            <a:r>
              <a:rPr lang="de-DE" altLang="de-DE" sz="1600" dirty="0">
                <a:latin typeface="Century Gothic" panose="020B0502020202020204" pitchFamily="34" charset="0"/>
              </a:rPr>
              <a:t>Wurde beachtet, dass keine Forschungskosten aktiviert werden dürfen? </a:t>
            </a:r>
            <a:r>
              <a:rPr lang="de-DE" altLang="de-DE" sz="1600" b="1" dirty="0">
                <a:solidFill>
                  <a:srgbClr val="00B0F0"/>
                </a:solidFill>
                <a:latin typeface="Century Gothic" panose="020B0502020202020204" pitchFamily="34" charset="0"/>
              </a:rPr>
              <a:t>[B] </a:t>
            </a:r>
            <a:r>
              <a:rPr lang="de-DE" altLang="de-DE" sz="1600" b="1" dirty="0">
                <a:solidFill>
                  <a:srgbClr val="FF0000"/>
                </a:solidFill>
                <a:latin typeface="Century Gothic" panose="020B0502020202020204" pitchFamily="34" charset="0"/>
              </a:rPr>
              <a:t>(§ 255 Abs. 2a HGB)</a:t>
            </a:r>
          </a:p>
          <a:p>
            <a:pPr marL="355600" indent="-355600">
              <a:lnSpc>
                <a:spcPct val="100000"/>
              </a:lnSpc>
              <a:spcBef>
                <a:spcPts val="300"/>
              </a:spcBef>
              <a:spcAft>
                <a:spcPts val="300"/>
              </a:spcAft>
              <a:buFont typeface="Verdana" panose="020B0604030504040204" pitchFamily="34" charset="0"/>
              <a:buAutoNum type="arabicPeriod"/>
            </a:pPr>
            <a:r>
              <a:rPr lang="de-DE" altLang="de-DE" sz="1600" dirty="0">
                <a:latin typeface="Century Gothic" panose="020B0502020202020204" pitchFamily="34" charset="0"/>
              </a:rPr>
              <a:t>Wurden Entwicklungskosten aktiviert? </a:t>
            </a:r>
            <a:r>
              <a:rPr lang="de-DE" altLang="de-DE" sz="1600" b="1" dirty="0">
                <a:solidFill>
                  <a:srgbClr val="00B0F0"/>
                </a:solidFill>
                <a:latin typeface="Century Gothic" panose="020B0502020202020204" pitchFamily="34" charset="0"/>
              </a:rPr>
              <a:t>[B]</a:t>
            </a:r>
            <a:r>
              <a:rPr lang="de-DE" altLang="de-DE" sz="1600" b="1" dirty="0">
                <a:solidFill>
                  <a:srgbClr val="FF0000"/>
                </a:solidFill>
                <a:latin typeface="Century Gothic" panose="020B0502020202020204" pitchFamily="34" charset="0"/>
              </a:rPr>
              <a:t> (§ 255 Abs. 2a HGB)</a:t>
            </a:r>
          </a:p>
        </p:txBody>
      </p:sp>
      <p:sp>
        <p:nvSpPr>
          <p:cNvPr id="6" name="Rectangle 2">
            <a:extLst>
              <a:ext uri="{FF2B5EF4-FFF2-40B4-BE49-F238E27FC236}">
                <a16:creationId xmlns:a16="http://schemas.microsoft.com/office/drawing/2014/main" id="{F6070A46-3751-4490-A40E-59C4A4B6D634}"/>
              </a:ext>
            </a:extLst>
          </p:cNvPr>
          <p:cNvSpPr txBox="1">
            <a:spLocks/>
          </p:cNvSpPr>
          <p:nvPr/>
        </p:nvSpPr>
        <p:spPr bwMode="auto">
          <a:xfrm>
            <a:off x="925513" y="942975"/>
            <a:ext cx="53863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kern="0" dirty="0">
                <a:solidFill>
                  <a:srgbClr val="00B0F0"/>
                </a:solidFill>
                <a:latin typeface="Century Gothic" pitchFamily="34" charset="0"/>
                <a:cs typeface="Arial" charset="0"/>
              </a:rPr>
              <a:t>4.3.2  Prüfung der Bewertung</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
        <p:nvSpPr>
          <p:cNvPr id="9" name="Textfeld 4">
            <a:extLst>
              <a:ext uri="{FF2B5EF4-FFF2-40B4-BE49-F238E27FC236}">
                <a16:creationId xmlns:a16="http://schemas.microsoft.com/office/drawing/2014/main" id="{4FEB5BE5-BA0E-472D-A2DE-D6F98CC491EA}"/>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3">
            <a:extLst>
              <a:ext uri="{FF2B5EF4-FFF2-40B4-BE49-F238E27FC236}">
                <a16:creationId xmlns:a16="http://schemas.microsoft.com/office/drawing/2014/main" id="{8D330E66-B0A3-4B04-BD31-0D2E2128DF5A}"/>
              </a:ext>
            </a:extLst>
          </p:cNvPr>
          <p:cNvSpPr>
            <a:spLocks noGrp="1"/>
          </p:cNvSpPr>
          <p:nvPr>
            <p:ph type="body" idx="4294967295"/>
          </p:nvPr>
        </p:nvSpPr>
        <p:spPr>
          <a:xfrm>
            <a:off x="925513" y="1339850"/>
            <a:ext cx="10931525" cy="4826000"/>
          </a:xfrm>
        </p:spPr>
        <p:txBody>
          <a:bodyPr/>
          <a:lstStyle/>
          <a:p>
            <a:pPr marL="533400" lvl="1" indent="-355600">
              <a:lnSpc>
                <a:spcPct val="100000"/>
              </a:lnSpc>
              <a:spcBef>
                <a:spcPts val="600"/>
              </a:spcBef>
              <a:spcAft>
                <a:spcPts val="600"/>
              </a:spcAft>
              <a:buFont typeface="+mj-lt"/>
              <a:buAutoNum type="arabicPeriod" startAt="11"/>
              <a:defRPr/>
            </a:pPr>
            <a:r>
              <a:rPr lang="de-DE" sz="1600" dirty="0">
                <a:latin typeface="Century Gothic" panose="020B0502020202020204" pitchFamily="34" charset="0"/>
                <a:ea typeface="+mn-ea"/>
                <a:cs typeface="+mn-cs"/>
              </a:rPr>
              <a:t>Können die die </a:t>
            </a:r>
            <a:r>
              <a:rPr lang="de-DE" sz="1600" b="1" dirty="0">
                <a:latin typeface="Century Gothic" panose="020B0502020202020204" pitchFamily="34" charset="0"/>
                <a:ea typeface="+mn-ea"/>
                <a:cs typeface="+mn-cs"/>
              </a:rPr>
              <a:t>selbst geschaffenen </a:t>
            </a:r>
            <a:r>
              <a:rPr lang="de-DE" sz="1600" dirty="0">
                <a:latin typeface="Century Gothic" panose="020B0502020202020204" pitchFamily="34" charset="0"/>
                <a:ea typeface="+mn-ea"/>
                <a:cs typeface="+mn-cs"/>
              </a:rPr>
              <a:t>immateriellen Vermögensgegenstände </a:t>
            </a:r>
            <a:r>
              <a:rPr lang="de-DE" sz="1600" b="1" dirty="0">
                <a:latin typeface="Century Gothic" panose="020B0502020202020204" pitchFamily="34" charset="0"/>
                <a:ea typeface="+mn-ea"/>
                <a:cs typeface="+mn-cs"/>
              </a:rPr>
              <a:t>betreffenden Forschungs- </a:t>
            </a:r>
            <a:r>
              <a:rPr lang="de-DE" sz="1600" b="1" dirty="0">
                <a:latin typeface="Century Gothic" panose="020B0502020202020204" pitchFamily="34" charset="0"/>
              </a:rPr>
              <a:t>und Entwicklungskosten </a:t>
            </a:r>
            <a:r>
              <a:rPr lang="de-DE" sz="1600" dirty="0">
                <a:latin typeface="Century Gothic" panose="020B0502020202020204" pitchFamily="34" charset="0"/>
              </a:rPr>
              <a:t>verlässlich voneinander unterschieden werden? </a:t>
            </a:r>
            <a:r>
              <a:rPr lang="de-DE" sz="1600" b="1" dirty="0">
                <a:solidFill>
                  <a:srgbClr val="00B0F0"/>
                </a:solidFill>
                <a:latin typeface="Century Gothic" panose="020B0502020202020204" pitchFamily="34" charset="0"/>
              </a:rPr>
              <a:t>[B] </a:t>
            </a:r>
            <a:r>
              <a:rPr lang="de-DE" sz="1600" b="1" dirty="0">
                <a:solidFill>
                  <a:srgbClr val="FF0000"/>
                </a:solidFill>
                <a:latin typeface="Century Gothic" panose="020B0502020202020204" pitchFamily="34" charset="0"/>
              </a:rPr>
              <a:t>(§ 255 Abs. 2a HGB)</a:t>
            </a:r>
          </a:p>
          <a:p>
            <a:pPr marL="533400" lvl="1" indent="-355600">
              <a:lnSpc>
                <a:spcPct val="100000"/>
              </a:lnSpc>
              <a:spcBef>
                <a:spcPts val="600"/>
              </a:spcBef>
              <a:spcAft>
                <a:spcPts val="600"/>
              </a:spcAft>
              <a:buFont typeface="+mj-lt"/>
              <a:buAutoNum type="arabicPeriod" startAt="11"/>
              <a:defRPr/>
            </a:pPr>
            <a:r>
              <a:rPr lang="de-DE" sz="1600" dirty="0">
                <a:latin typeface="Century Gothic" panose="020B0502020202020204" pitchFamily="34" charset="0"/>
                <a:ea typeface="+mn-ea"/>
                <a:cs typeface="+mn-cs"/>
              </a:rPr>
              <a:t>Wurde beachtet, dass der niedrigere Wertansatz eines entgeltlich erworbene </a:t>
            </a:r>
            <a:r>
              <a:rPr lang="de-DE" sz="1600" b="1" dirty="0">
                <a:latin typeface="Century Gothic" panose="020B0502020202020204" pitchFamily="34" charset="0"/>
                <a:ea typeface="+mn-ea"/>
                <a:cs typeface="+mn-cs"/>
              </a:rPr>
              <a:t>Geschäfts- oder Firmenwertes </a:t>
            </a:r>
            <a:r>
              <a:rPr lang="de-DE" sz="1600" dirty="0">
                <a:latin typeface="Century Gothic" panose="020B0502020202020204" pitchFamily="34" charset="0"/>
                <a:ea typeface="+mn-ea"/>
                <a:cs typeface="+mn-cs"/>
              </a:rPr>
              <a:t>beizubehalten ist?</a:t>
            </a:r>
            <a:r>
              <a:rPr lang="de-DE" sz="1600" b="1" dirty="0">
                <a:solidFill>
                  <a:srgbClr val="00B0F0"/>
                </a:solidFill>
                <a:latin typeface="Century Gothic" panose="020B0502020202020204" pitchFamily="34" charset="0"/>
                <a:ea typeface="+mn-ea"/>
                <a:cs typeface="+mn-cs"/>
              </a:rPr>
              <a:t> [B] </a:t>
            </a:r>
            <a:r>
              <a:rPr lang="de-DE" sz="1600" b="1" dirty="0">
                <a:solidFill>
                  <a:srgbClr val="FF0000"/>
                </a:solidFill>
                <a:latin typeface="Century Gothic" panose="020B0502020202020204" pitchFamily="34" charset="0"/>
                <a:ea typeface="+mn-ea"/>
                <a:cs typeface="+mn-cs"/>
              </a:rPr>
              <a:t>(§ 253 Abs. 5 S. 2 HGB)</a:t>
            </a:r>
          </a:p>
          <a:p>
            <a:pPr marL="533400" indent="-355600">
              <a:lnSpc>
                <a:spcPct val="100000"/>
              </a:lnSpc>
              <a:spcBef>
                <a:spcPts val="600"/>
              </a:spcBef>
              <a:spcAft>
                <a:spcPts val="600"/>
              </a:spcAft>
              <a:buFont typeface="+mj-lt"/>
              <a:buAutoNum type="arabicPeriod" startAt="13"/>
              <a:defRPr/>
            </a:pPr>
            <a:r>
              <a:rPr lang="de-DE" sz="1600" dirty="0">
                <a:latin typeface="Century Gothic" panose="020B0502020202020204" pitchFamily="34" charset="0"/>
              </a:rPr>
              <a:t>Wurde beachtet, dass bei voraussichtlich dauernder Wertminderung eine </a:t>
            </a:r>
            <a:r>
              <a:rPr lang="de-DE" sz="1600" b="1" dirty="0">
                <a:latin typeface="Century Gothic" panose="020B0502020202020204" pitchFamily="34" charset="0"/>
              </a:rPr>
              <a:t>außerplanmäßige Abschreibung </a:t>
            </a:r>
            <a:r>
              <a:rPr lang="de-DE" sz="1600" dirty="0">
                <a:latin typeface="Century Gothic" panose="020B0502020202020204" pitchFamily="34" charset="0"/>
              </a:rPr>
              <a:t>vorzunehmen ist? </a:t>
            </a:r>
            <a:r>
              <a:rPr lang="de-DE" sz="1600" b="1" dirty="0">
                <a:solidFill>
                  <a:srgbClr val="00B0F0"/>
                </a:solidFill>
                <a:latin typeface="Century Gothic" panose="020B0502020202020204" pitchFamily="34" charset="0"/>
              </a:rPr>
              <a:t>[B] </a:t>
            </a:r>
            <a:r>
              <a:rPr lang="de-DE" sz="1600" b="1" dirty="0">
                <a:solidFill>
                  <a:srgbClr val="FF0000"/>
                </a:solidFill>
                <a:latin typeface="Century Gothic" panose="020B0502020202020204" pitchFamily="34" charset="0"/>
              </a:rPr>
              <a:t>(§ 253 Abs. 3 HGB)</a:t>
            </a:r>
          </a:p>
          <a:p>
            <a:pPr marL="533400" lvl="1" indent="-355600">
              <a:lnSpc>
                <a:spcPct val="100000"/>
              </a:lnSpc>
              <a:spcBef>
                <a:spcPts val="600"/>
              </a:spcBef>
              <a:spcAft>
                <a:spcPts val="600"/>
              </a:spcAft>
              <a:buFont typeface="+mj-lt"/>
              <a:buAutoNum type="arabicPeriod" startAt="14"/>
              <a:defRPr/>
            </a:pPr>
            <a:r>
              <a:rPr lang="de-DE" sz="1600" dirty="0">
                <a:latin typeface="Century Gothic" panose="020B0502020202020204" pitchFamily="34" charset="0"/>
                <a:ea typeface="+mn-ea"/>
                <a:cs typeface="+mn-cs"/>
              </a:rPr>
              <a:t>Wurde darauf geachtet, dass für aktivierte selbstgeschaffene immaterielle Vermögensgegenstände bzw. entgeltlich erworbene Geschäfts- oder Firmenwerte, deren </a:t>
            </a:r>
            <a:r>
              <a:rPr lang="de-DE" sz="1600" b="1" dirty="0">
                <a:latin typeface="Century Gothic" panose="020B0502020202020204" pitchFamily="34" charset="0"/>
                <a:ea typeface="+mn-ea"/>
                <a:cs typeface="+mn-cs"/>
              </a:rPr>
              <a:t>Nutzungsdauer nicht verlässlich geschätzt werden kann</a:t>
            </a:r>
            <a:r>
              <a:rPr lang="de-DE" sz="1600" dirty="0">
                <a:latin typeface="Century Gothic" panose="020B0502020202020204" pitchFamily="34" charset="0"/>
                <a:ea typeface="+mn-ea"/>
                <a:cs typeface="+mn-cs"/>
              </a:rPr>
              <a:t> eine </a:t>
            </a:r>
            <a:r>
              <a:rPr lang="de-DE" sz="1600" b="1" dirty="0">
                <a:latin typeface="Century Gothic" panose="020B0502020202020204" pitchFamily="34" charset="0"/>
                <a:ea typeface="+mn-ea"/>
                <a:cs typeface="+mn-cs"/>
              </a:rPr>
              <a:t>typisierte Nutzungsdauer von 10 Jahren </a:t>
            </a:r>
            <a:r>
              <a:rPr lang="de-DE" sz="1600" dirty="0">
                <a:latin typeface="Century Gothic" panose="020B0502020202020204" pitchFamily="34" charset="0"/>
                <a:ea typeface="+mn-ea"/>
                <a:cs typeface="+mn-cs"/>
              </a:rPr>
              <a:t>zugrunde zu legen ist? </a:t>
            </a:r>
            <a:r>
              <a:rPr lang="de-DE" sz="1600" b="1" dirty="0">
                <a:solidFill>
                  <a:srgbClr val="FF0000"/>
                </a:solidFill>
                <a:latin typeface="Century Gothic" panose="020B0502020202020204" pitchFamily="34" charset="0"/>
                <a:ea typeface="+mn-ea"/>
                <a:cs typeface="+mn-cs"/>
              </a:rPr>
              <a:t>(§ 253 Abs. 3 HGB) </a:t>
            </a:r>
            <a:r>
              <a:rPr lang="de-DE" sz="1600" b="1" dirty="0">
                <a:solidFill>
                  <a:srgbClr val="00B0F0"/>
                </a:solidFill>
                <a:latin typeface="Century Gothic" panose="020B0502020202020204" pitchFamily="34" charset="0"/>
              </a:rPr>
              <a:t>[B] </a:t>
            </a:r>
            <a:endParaRPr lang="de-DE" sz="1600" b="1" dirty="0">
              <a:solidFill>
                <a:srgbClr val="FF0000"/>
              </a:solidFill>
              <a:latin typeface="Century Gothic" panose="020B0502020202020204" pitchFamily="34" charset="0"/>
              <a:ea typeface="+mn-ea"/>
              <a:cs typeface="+mn-cs"/>
            </a:endParaRPr>
          </a:p>
          <a:p>
            <a:pPr>
              <a:lnSpc>
                <a:spcPct val="100000"/>
              </a:lnSpc>
              <a:spcBef>
                <a:spcPts val="600"/>
              </a:spcBef>
              <a:spcAft>
                <a:spcPts val="600"/>
              </a:spcAft>
              <a:defRPr/>
            </a:pPr>
            <a:endParaRPr lang="de-DE" sz="1200" b="1" dirty="0">
              <a:latin typeface="Century Gothic" panose="020B0502020202020204" pitchFamily="34" charset="0"/>
            </a:endParaRPr>
          </a:p>
          <a:p>
            <a:pPr>
              <a:lnSpc>
                <a:spcPct val="100000"/>
              </a:lnSpc>
              <a:spcBef>
                <a:spcPts val="600"/>
              </a:spcBef>
              <a:spcAft>
                <a:spcPts val="600"/>
              </a:spcAft>
              <a:defRPr/>
            </a:pPr>
            <a:r>
              <a:rPr lang="de-DE" altLang="de-DE" sz="1600" b="1" dirty="0">
                <a:solidFill>
                  <a:srgbClr val="00B0F0"/>
                </a:solidFill>
                <a:latin typeface="Century Gothic" panose="020B0502020202020204" pitchFamily="34" charset="0"/>
              </a:rPr>
              <a:t>4.3.3 Prüfung des Ausweises</a:t>
            </a:r>
          </a:p>
          <a:p>
            <a:pPr marL="4445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Ist geplant, dass die immateriellen Vermögensgegenständen dem </a:t>
            </a:r>
            <a:r>
              <a:rPr lang="de-DE" sz="1600" b="1" dirty="0">
                <a:latin typeface="Century Gothic" panose="020B0502020202020204" pitchFamily="34" charset="0"/>
              </a:rPr>
              <a:t>Betrieb auf Dauer dienen </a:t>
            </a:r>
            <a:r>
              <a:rPr lang="de-DE" sz="1600" dirty="0">
                <a:latin typeface="Century Gothic" panose="020B0502020202020204" pitchFamily="34" charset="0"/>
              </a:rPr>
              <a:t>sollen? </a:t>
            </a:r>
            <a:r>
              <a:rPr lang="de-DE" sz="1600" b="1" dirty="0">
                <a:solidFill>
                  <a:srgbClr val="00B0F0"/>
                </a:solidFill>
                <a:latin typeface="Century Gothic" panose="020B0502020202020204" pitchFamily="34" charset="0"/>
              </a:rPr>
              <a:t>[A, V]</a:t>
            </a:r>
          </a:p>
          <a:p>
            <a:pPr marL="4445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Wird ein </a:t>
            </a:r>
            <a:r>
              <a:rPr lang="de-DE" sz="1600" b="1" dirty="0">
                <a:latin typeface="Century Gothic" panose="020B0502020202020204" pitchFamily="34" charset="0"/>
              </a:rPr>
              <a:t>Anlagespiege</a:t>
            </a:r>
            <a:r>
              <a:rPr lang="de-DE" sz="1600" dirty="0">
                <a:latin typeface="Century Gothic" panose="020B0502020202020204" pitchFamily="34" charset="0"/>
              </a:rPr>
              <a:t>l entsprechend den gesetzlichen Vorschriften (7-spaltig oder 10-spaltig) erstellt? </a:t>
            </a:r>
            <a:br>
              <a:rPr lang="de-DE" sz="1600" dirty="0">
                <a:latin typeface="Century Gothic" panose="020B0502020202020204" pitchFamily="34" charset="0"/>
              </a:rPr>
            </a:br>
            <a:r>
              <a:rPr lang="de-DE" sz="1600" b="1" dirty="0">
                <a:solidFill>
                  <a:srgbClr val="00B0F0"/>
                </a:solidFill>
                <a:latin typeface="Century Gothic" panose="020B0502020202020204" pitchFamily="34" charset="0"/>
              </a:rPr>
              <a:t>[A, V]</a:t>
            </a:r>
          </a:p>
          <a:p>
            <a:pPr marL="171450" indent="-171450">
              <a:lnSpc>
                <a:spcPct val="100000"/>
              </a:lnSpc>
              <a:spcBef>
                <a:spcPts val="600"/>
              </a:spcBef>
              <a:spcAft>
                <a:spcPts val="600"/>
              </a:spcAft>
              <a:buFont typeface="Arial" panose="020B0604020202020204" pitchFamily="34" charset="0"/>
              <a:buChar char="•"/>
              <a:defRPr/>
            </a:pPr>
            <a:endParaRPr lang="de-DE" sz="1200" dirty="0">
              <a:latin typeface="Century Gothic" panose="020B0502020202020204" pitchFamily="34" charset="0"/>
            </a:endParaRPr>
          </a:p>
          <a:p>
            <a:pPr marL="171450" indent="-171450">
              <a:lnSpc>
                <a:spcPct val="100000"/>
              </a:lnSpc>
              <a:spcBef>
                <a:spcPts val="600"/>
              </a:spcBef>
              <a:spcAft>
                <a:spcPts val="600"/>
              </a:spcAft>
              <a:buFont typeface="Arial" panose="020B0604020202020204" pitchFamily="34" charset="0"/>
              <a:buChar char="•"/>
              <a:defRPr/>
            </a:pPr>
            <a:endParaRPr lang="de-DE" sz="1200" dirty="0">
              <a:latin typeface="Century Gothic" panose="020B0502020202020204" pitchFamily="34" charset="0"/>
            </a:endParaRPr>
          </a:p>
        </p:txBody>
      </p:sp>
      <p:sp>
        <p:nvSpPr>
          <p:cNvPr id="6" name="Rectangle 2">
            <a:extLst>
              <a:ext uri="{FF2B5EF4-FFF2-40B4-BE49-F238E27FC236}">
                <a16:creationId xmlns:a16="http://schemas.microsoft.com/office/drawing/2014/main" id="{917E2A3D-81E7-4A38-A4C1-9F62087E432A}"/>
              </a:ext>
            </a:extLst>
          </p:cNvPr>
          <p:cNvSpPr txBox="1">
            <a:spLocks/>
          </p:cNvSpPr>
          <p:nvPr/>
        </p:nvSpPr>
        <p:spPr bwMode="auto">
          <a:xfrm>
            <a:off x="925513" y="942975"/>
            <a:ext cx="53863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kern="0" dirty="0">
                <a:solidFill>
                  <a:srgbClr val="00B0F0"/>
                </a:solidFill>
                <a:latin typeface="Century Gothic" pitchFamily="34" charset="0"/>
                <a:cs typeface="Arial" charset="0"/>
              </a:rPr>
              <a:t>4.3.2  Prüfung der Bewertung; Forts.</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
        <p:nvSpPr>
          <p:cNvPr id="9" name="Textfeld 4">
            <a:extLst>
              <a:ext uri="{FF2B5EF4-FFF2-40B4-BE49-F238E27FC236}">
                <a16:creationId xmlns:a16="http://schemas.microsoft.com/office/drawing/2014/main" id="{6F9ECC60-D792-4393-A1D6-145DF63CDB5A}"/>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3">
            <a:extLst>
              <a:ext uri="{FF2B5EF4-FFF2-40B4-BE49-F238E27FC236}">
                <a16:creationId xmlns:a16="http://schemas.microsoft.com/office/drawing/2014/main" id="{DD0FB343-1760-49C4-B5CF-CAFC7E1B93AD}"/>
              </a:ext>
            </a:extLst>
          </p:cNvPr>
          <p:cNvSpPr>
            <a:spLocks noGrp="1"/>
          </p:cNvSpPr>
          <p:nvPr>
            <p:ph type="body" idx="4294967295"/>
          </p:nvPr>
        </p:nvSpPr>
        <p:spPr>
          <a:xfrm>
            <a:off x="1055688" y="1341438"/>
            <a:ext cx="10801350" cy="4679950"/>
          </a:xfrm>
        </p:spPr>
        <p:txBody>
          <a:bodyPr/>
          <a:lstStyle/>
          <a:p>
            <a:pPr marL="355600" indent="-355600">
              <a:lnSpc>
                <a:spcPct val="100000"/>
              </a:lnSpc>
              <a:spcBef>
                <a:spcPts val="600"/>
              </a:spcBef>
              <a:spcAft>
                <a:spcPts val="600"/>
              </a:spcAft>
              <a:buFont typeface="Verdana" panose="020B0604030504040204" pitchFamily="34" charset="0"/>
              <a:buAutoNum type="arabicPeriod" startAt="3"/>
            </a:pPr>
            <a:r>
              <a:rPr lang="de-DE" altLang="de-DE" sz="1600" dirty="0">
                <a:latin typeface="Century Gothic" panose="020B0502020202020204" pitchFamily="34" charset="0"/>
              </a:rPr>
              <a:t>Werden die </a:t>
            </a:r>
            <a:r>
              <a:rPr lang="de-DE" altLang="de-DE" sz="1600" b="1" dirty="0">
                <a:latin typeface="Century Gothic" panose="020B0502020202020204" pitchFamily="34" charset="0"/>
              </a:rPr>
              <a:t>Abschreibungen</a:t>
            </a:r>
            <a:r>
              <a:rPr lang="de-DE" altLang="de-DE" sz="1600" dirty="0">
                <a:latin typeface="Century Gothic" panose="020B0502020202020204" pitchFamily="34" charset="0"/>
              </a:rPr>
              <a:t> des Berichtsjahres gesondert im Anlagespiegel ausgewiesen? </a:t>
            </a:r>
            <a:r>
              <a:rPr lang="de-DE" altLang="de-DE" sz="1600" b="1" dirty="0">
                <a:solidFill>
                  <a:srgbClr val="00B0F0"/>
                </a:solidFill>
                <a:latin typeface="Century Gothic" panose="020B0502020202020204" pitchFamily="34" charset="0"/>
              </a:rPr>
              <a:t>[A]</a:t>
            </a:r>
          </a:p>
          <a:p>
            <a:pPr marL="355600" indent="-355600">
              <a:lnSpc>
                <a:spcPct val="100000"/>
              </a:lnSpc>
              <a:spcBef>
                <a:spcPts val="600"/>
              </a:spcBef>
              <a:spcAft>
                <a:spcPts val="600"/>
              </a:spcAft>
              <a:buFont typeface="Verdana" panose="020B0604030504040204" pitchFamily="34" charset="0"/>
              <a:buAutoNum type="arabicPeriod" startAt="3"/>
            </a:pPr>
            <a:r>
              <a:rPr lang="de-DE" altLang="de-DE" sz="1600" dirty="0">
                <a:latin typeface="Century Gothic" panose="020B0502020202020204" pitchFamily="34" charset="0"/>
              </a:rPr>
              <a:t>Werden die </a:t>
            </a:r>
            <a:r>
              <a:rPr lang="de-DE" altLang="de-DE" sz="1600" b="1" dirty="0">
                <a:latin typeface="Century Gothic" panose="020B0502020202020204" pitchFamily="34" charset="0"/>
              </a:rPr>
              <a:t>Abschreibungen</a:t>
            </a:r>
            <a:r>
              <a:rPr lang="de-DE" altLang="de-DE" sz="1600" dirty="0">
                <a:latin typeface="Century Gothic" panose="020B0502020202020204" pitchFamily="34" charset="0"/>
              </a:rPr>
              <a:t> in der Gewinn- und Verlustrechnung korrekt ausgewiesen? </a:t>
            </a:r>
            <a:r>
              <a:rPr lang="de-DE" altLang="de-DE" sz="1600" b="1" dirty="0">
                <a:solidFill>
                  <a:srgbClr val="00B0F0"/>
                </a:solidFill>
                <a:latin typeface="Century Gothic" panose="020B0502020202020204" pitchFamily="34" charset="0"/>
              </a:rPr>
              <a:t>[A, B]</a:t>
            </a:r>
          </a:p>
          <a:p>
            <a:pPr marL="355600" indent="-355600">
              <a:lnSpc>
                <a:spcPct val="100000"/>
              </a:lnSpc>
              <a:spcBef>
                <a:spcPts val="600"/>
              </a:spcBef>
              <a:spcAft>
                <a:spcPts val="600"/>
              </a:spcAft>
              <a:buFont typeface="Verdana" panose="020B0604030504040204" pitchFamily="34" charset="0"/>
              <a:buAutoNum type="arabicPeriod" startAt="3"/>
            </a:pPr>
            <a:r>
              <a:rPr lang="de-DE" altLang="de-DE" sz="1600" dirty="0">
                <a:latin typeface="Century Gothic" panose="020B0502020202020204" pitchFamily="34" charset="0"/>
              </a:rPr>
              <a:t>Werden die </a:t>
            </a:r>
            <a:r>
              <a:rPr lang="de-DE" altLang="de-DE" sz="1600" b="1" dirty="0">
                <a:latin typeface="Century Gothic" panose="020B0502020202020204" pitchFamily="34" charset="0"/>
              </a:rPr>
              <a:t>Zuschreibungen</a:t>
            </a:r>
            <a:r>
              <a:rPr lang="de-DE" altLang="de-DE" sz="1600" dirty="0">
                <a:latin typeface="Century Gothic" panose="020B0502020202020204" pitchFamily="34" charset="0"/>
              </a:rPr>
              <a:t> unter den sonstigen betrieblichen Erträgen ausgewiesen?</a:t>
            </a:r>
            <a:r>
              <a:rPr lang="de-DE" altLang="de-DE" sz="1600" dirty="0">
                <a:solidFill>
                  <a:srgbClr val="00B0F0"/>
                </a:solidFill>
                <a:latin typeface="Century Gothic" panose="020B0502020202020204" pitchFamily="34" charset="0"/>
              </a:rPr>
              <a:t> </a:t>
            </a:r>
            <a:r>
              <a:rPr lang="de-DE" altLang="de-DE" sz="1600" b="1" dirty="0">
                <a:solidFill>
                  <a:srgbClr val="00B0F0"/>
                </a:solidFill>
                <a:latin typeface="Century Gothic" panose="020B0502020202020204" pitchFamily="34" charset="0"/>
              </a:rPr>
              <a:t>[A]</a:t>
            </a:r>
          </a:p>
          <a:p>
            <a:pPr marL="355600" indent="-355600">
              <a:lnSpc>
                <a:spcPct val="100000"/>
              </a:lnSpc>
              <a:spcBef>
                <a:spcPts val="600"/>
              </a:spcBef>
              <a:spcAft>
                <a:spcPts val="600"/>
              </a:spcAft>
              <a:buFont typeface="Verdana" panose="020B0604030504040204" pitchFamily="34" charset="0"/>
              <a:buAutoNum type="arabicPeriod" startAt="3"/>
            </a:pPr>
            <a:r>
              <a:rPr lang="de-DE" altLang="de-DE" sz="1600" dirty="0">
                <a:latin typeface="Century Gothic" panose="020B0502020202020204" pitchFamily="34" charset="0"/>
              </a:rPr>
              <a:t>Wurden die </a:t>
            </a:r>
            <a:r>
              <a:rPr lang="de-DE" altLang="de-DE" sz="1600" b="1" dirty="0">
                <a:latin typeface="Century Gothic" panose="020B0502020202020204" pitchFamily="34" charset="0"/>
              </a:rPr>
              <a:t>Umgliederungen</a:t>
            </a:r>
            <a:r>
              <a:rPr lang="de-DE" altLang="de-DE" sz="1600" dirty="0">
                <a:latin typeface="Century Gothic" panose="020B0502020202020204" pitchFamily="34" charset="0"/>
              </a:rPr>
              <a:t> in das Umlaufvermögen oder vom Umlaufvermögen richtig dargestellt? </a:t>
            </a:r>
            <a:r>
              <a:rPr lang="de-DE" altLang="de-DE" sz="1600" b="1" dirty="0">
                <a:solidFill>
                  <a:srgbClr val="00B0F0"/>
                </a:solidFill>
                <a:latin typeface="Century Gothic" panose="020B0502020202020204" pitchFamily="34" charset="0"/>
              </a:rPr>
              <a:t>[A]</a:t>
            </a:r>
          </a:p>
          <a:p>
            <a:pPr marL="355600" indent="-355600">
              <a:lnSpc>
                <a:spcPct val="100000"/>
              </a:lnSpc>
              <a:spcBef>
                <a:spcPts val="600"/>
              </a:spcBef>
              <a:spcAft>
                <a:spcPts val="600"/>
              </a:spcAft>
              <a:buFont typeface="Verdana" panose="020B0604030504040204" pitchFamily="34" charset="0"/>
              <a:buAutoNum type="arabicPeriod" startAt="3"/>
            </a:pPr>
            <a:r>
              <a:rPr lang="de-DE" altLang="de-DE" sz="1600" dirty="0">
                <a:latin typeface="Century Gothic" panose="020B0502020202020204" pitchFamily="34" charset="0"/>
              </a:rPr>
              <a:t>Wurde die </a:t>
            </a:r>
            <a:r>
              <a:rPr lang="de-DE" altLang="de-DE" sz="1600" b="1" dirty="0">
                <a:latin typeface="Century Gothic" panose="020B0502020202020204" pitchFamily="34" charset="0"/>
              </a:rPr>
              <a:t>Ausschüttungssperre</a:t>
            </a:r>
            <a:r>
              <a:rPr lang="de-DE" altLang="de-DE" sz="1600" dirty="0">
                <a:latin typeface="Century Gothic" panose="020B0502020202020204" pitchFamily="34" charset="0"/>
              </a:rPr>
              <a:t> im Bezug auf die Aktivierung </a:t>
            </a:r>
            <a:r>
              <a:rPr lang="de-DE" altLang="de-DE" sz="1600" b="1" dirty="0">
                <a:latin typeface="Century Gothic" panose="020B0502020202020204" pitchFamily="34" charset="0"/>
              </a:rPr>
              <a:t>selbst geschaffener</a:t>
            </a:r>
            <a:r>
              <a:rPr lang="de-DE" altLang="de-DE" sz="1600" dirty="0">
                <a:latin typeface="Century Gothic" panose="020B0502020202020204" pitchFamily="34" charset="0"/>
              </a:rPr>
              <a:t> immaterieller Vermögensgegenstände des Anlagevermögens beachtet? </a:t>
            </a:r>
            <a:r>
              <a:rPr lang="de-DE" altLang="de-DE" sz="1600" b="1" dirty="0">
                <a:solidFill>
                  <a:srgbClr val="FF0000"/>
                </a:solidFill>
                <a:latin typeface="Century Gothic" panose="020B0502020202020204" pitchFamily="34" charset="0"/>
              </a:rPr>
              <a:t>(§ 268 Abs. 8 HGB) </a:t>
            </a:r>
            <a:r>
              <a:rPr lang="de-DE" altLang="de-DE" sz="1600" b="1" dirty="0">
                <a:solidFill>
                  <a:srgbClr val="00B0F0"/>
                </a:solidFill>
                <a:latin typeface="Century Gothic" panose="020B0502020202020204" pitchFamily="34" charset="0"/>
              </a:rPr>
              <a:t>[A, B] </a:t>
            </a:r>
          </a:p>
          <a:p>
            <a:pPr marL="355600" indent="-355600">
              <a:lnSpc>
                <a:spcPct val="100000"/>
              </a:lnSpc>
              <a:spcBef>
                <a:spcPts val="600"/>
              </a:spcBef>
              <a:spcAft>
                <a:spcPts val="600"/>
              </a:spcAft>
              <a:buFont typeface="Verdana" panose="020B0604030504040204" pitchFamily="34" charset="0"/>
              <a:buAutoNum type="arabicPeriod" startAt="8"/>
            </a:pPr>
            <a:r>
              <a:rPr lang="de-DE" altLang="de-DE" sz="1600" dirty="0">
                <a:latin typeface="Century Gothic" panose="020B0502020202020204" pitchFamily="34" charset="0"/>
              </a:rPr>
              <a:t>Wurde der Gesamtbetrag </a:t>
            </a:r>
            <a:r>
              <a:rPr lang="de-DE" altLang="de-DE" sz="1600" b="1" dirty="0">
                <a:latin typeface="Century Gothic" panose="020B0502020202020204" pitchFamily="34" charset="0"/>
              </a:rPr>
              <a:t>der Forschungs- und Entwicklungskosten </a:t>
            </a:r>
            <a:r>
              <a:rPr lang="de-DE" altLang="de-DE" sz="1600" dirty="0">
                <a:latin typeface="Century Gothic" panose="020B0502020202020204" pitchFamily="34" charset="0"/>
              </a:rPr>
              <a:t>des GJ sowie der davon auf selbst geschaffene immateriellen Vermögensgegenstände des Anlagevermögens entfallende Betrag </a:t>
            </a:r>
            <a:r>
              <a:rPr lang="de-DE" altLang="de-DE" sz="1600" b="1" dirty="0">
                <a:latin typeface="Century Gothic" panose="020B0502020202020204" pitchFamily="34" charset="0"/>
              </a:rPr>
              <a:t>im Anhang</a:t>
            </a:r>
            <a:r>
              <a:rPr lang="de-DE" altLang="de-DE" sz="1600" dirty="0">
                <a:latin typeface="Century Gothic" panose="020B0502020202020204" pitchFamily="34" charset="0"/>
              </a:rPr>
              <a:t>, aufgegliedert nach Forschungs- und Entwicklungskosten, angegeben?</a:t>
            </a:r>
            <a:r>
              <a:rPr lang="de-DE" altLang="de-DE" sz="1600" b="1" dirty="0">
                <a:solidFill>
                  <a:srgbClr val="FF0000"/>
                </a:solidFill>
                <a:latin typeface="Century Gothic" panose="020B0502020202020204" pitchFamily="34" charset="0"/>
              </a:rPr>
              <a:t> (§ 285 Nr. 22 HGB)</a:t>
            </a:r>
            <a:r>
              <a:rPr lang="de-DE" altLang="de-DE" sz="1600" dirty="0">
                <a:latin typeface="Century Gothic" panose="020B0502020202020204" pitchFamily="34" charset="0"/>
              </a:rPr>
              <a:t> </a:t>
            </a:r>
            <a:r>
              <a:rPr lang="de-DE" altLang="de-DE" sz="1600" b="1" dirty="0">
                <a:solidFill>
                  <a:srgbClr val="00B0F0"/>
                </a:solidFill>
                <a:latin typeface="Century Gothic" panose="020B0502020202020204" pitchFamily="34" charset="0"/>
              </a:rPr>
              <a:t>[A, B] </a:t>
            </a:r>
          </a:p>
          <a:p>
            <a:pPr marL="355600" indent="-355600">
              <a:lnSpc>
                <a:spcPct val="100000"/>
              </a:lnSpc>
              <a:spcBef>
                <a:spcPts val="600"/>
              </a:spcBef>
              <a:spcAft>
                <a:spcPts val="600"/>
              </a:spcAft>
              <a:buFont typeface="Verdana" panose="020B0604030504040204" pitchFamily="34" charset="0"/>
              <a:buAutoNum type="arabicPeriod" startAt="8"/>
            </a:pPr>
            <a:r>
              <a:rPr lang="de-DE" altLang="de-DE" sz="1600" dirty="0">
                <a:latin typeface="Century Gothic" panose="020B0502020202020204" pitchFamily="34" charset="0"/>
              </a:rPr>
              <a:t>Wurde der Gesamtbetrag der Beträge nach § 268 Abs. 8 HGB, aufgegliedert mit dem Betrag Aktivierung selbst geschaffener immaterieller Vermögensgegenstände des Anlagevermögens angegeben? </a:t>
            </a:r>
            <a:r>
              <a:rPr lang="de-DE" altLang="de-DE" sz="1600" b="1" dirty="0">
                <a:solidFill>
                  <a:srgbClr val="FF0000"/>
                </a:solidFill>
                <a:latin typeface="Century Gothic" panose="020B0502020202020204" pitchFamily="34" charset="0"/>
              </a:rPr>
              <a:t>(§ 285 Nr. 28 HGB)</a:t>
            </a:r>
            <a:r>
              <a:rPr lang="de-DE" altLang="de-DE" sz="1600" b="1" dirty="0">
                <a:solidFill>
                  <a:srgbClr val="00B0F0"/>
                </a:solidFill>
                <a:latin typeface="Century Gothic" panose="020B0502020202020204" pitchFamily="34" charset="0"/>
              </a:rPr>
              <a:t> [A, B]</a:t>
            </a:r>
            <a:endParaRPr lang="de-DE" altLang="de-DE" sz="1600" b="1" dirty="0">
              <a:solidFill>
                <a:srgbClr val="FF0000"/>
              </a:solidFill>
              <a:latin typeface="Century Gothic" panose="020B0502020202020204" pitchFamily="34" charset="0"/>
            </a:endParaRPr>
          </a:p>
          <a:p>
            <a:pPr marL="355600" indent="-355600">
              <a:lnSpc>
                <a:spcPct val="100000"/>
              </a:lnSpc>
              <a:spcBef>
                <a:spcPts val="600"/>
              </a:spcBef>
              <a:spcAft>
                <a:spcPts val="600"/>
              </a:spcAft>
              <a:buFont typeface="Verdana" panose="020B0604030504040204" pitchFamily="34" charset="0"/>
              <a:buAutoNum type="arabicPeriod" startAt="10"/>
            </a:pPr>
            <a:r>
              <a:rPr lang="de-DE" altLang="de-DE" sz="1600" dirty="0">
                <a:latin typeface="Century Gothic" panose="020B0502020202020204" pitchFamily="34" charset="0"/>
              </a:rPr>
              <a:t>Wurde eine </a:t>
            </a:r>
            <a:r>
              <a:rPr lang="de-DE" altLang="de-DE" sz="1600" b="1" dirty="0">
                <a:latin typeface="Century Gothic" panose="020B0502020202020204" pitchFamily="34" charset="0"/>
              </a:rPr>
              <a:t>Erläuterung für die angesetzte Nutzungsdauer </a:t>
            </a:r>
            <a:r>
              <a:rPr lang="de-DE" altLang="de-DE" sz="1600" dirty="0">
                <a:latin typeface="Century Gothic" panose="020B0502020202020204" pitchFamily="34" charset="0"/>
              </a:rPr>
              <a:t>eines entgeltlich erworbenen Geschäfts- oder Firmenwertes in dem Anhang aufgenommen? </a:t>
            </a:r>
            <a:r>
              <a:rPr lang="de-DE" altLang="de-DE" sz="1600" b="1" dirty="0">
                <a:solidFill>
                  <a:srgbClr val="FF0000"/>
                </a:solidFill>
                <a:latin typeface="Century Gothic" panose="020B0502020202020204" pitchFamily="34" charset="0"/>
              </a:rPr>
              <a:t>(§ 285 Nr. 13 HGB)</a:t>
            </a:r>
            <a:r>
              <a:rPr lang="de-DE" altLang="de-DE" sz="1600" b="1" dirty="0">
                <a:solidFill>
                  <a:srgbClr val="00B0F0"/>
                </a:solidFill>
                <a:latin typeface="Century Gothic" panose="020B0502020202020204" pitchFamily="34" charset="0"/>
              </a:rPr>
              <a:t> [A]</a:t>
            </a:r>
            <a:endParaRPr lang="de-DE" altLang="de-DE" sz="1600" dirty="0">
              <a:latin typeface="Century Gothic" panose="020B0502020202020204" pitchFamily="34" charset="0"/>
            </a:endParaRPr>
          </a:p>
        </p:txBody>
      </p:sp>
      <p:sp>
        <p:nvSpPr>
          <p:cNvPr id="6" name="Rectangle 2">
            <a:extLst>
              <a:ext uri="{FF2B5EF4-FFF2-40B4-BE49-F238E27FC236}">
                <a16:creationId xmlns:a16="http://schemas.microsoft.com/office/drawing/2014/main" id="{224392AD-52D0-41C3-BFE6-8FBA52FAE4AB}"/>
              </a:ext>
            </a:extLst>
          </p:cNvPr>
          <p:cNvSpPr txBox="1">
            <a:spLocks/>
          </p:cNvSpPr>
          <p:nvPr/>
        </p:nvSpPr>
        <p:spPr bwMode="auto">
          <a:xfrm>
            <a:off x="925513" y="942975"/>
            <a:ext cx="53863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kern="0" dirty="0">
                <a:solidFill>
                  <a:srgbClr val="00B0F0"/>
                </a:solidFill>
                <a:latin typeface="Century Gothic" pitchFamily="34" charset="0"/>
                <a:cs typeface="Arial" charset="0"/>
              </a:rPr>
              <a:t>4.3.3  Prüfung des Ausweises; Forts.</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
        <p:nvSpPr>
          <p:cNvPr id="9" name="Textfeld 4">
            <a:extLst>
              <a:ext uri="{FF2B5EF4-FFF2-40B4-BE49-F238E27FC236}">
                <a16:creationId xmlns:a16="http://schemas.microsoft.com/office/drawing/2014/main" id="{91687BB2-18AB-4CBD-966D-17D59DF2E26F}"/>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4">
            <a:extLst>
              <a:ext uri="{FF2B5EF4-FFF2-40B4-BE49-F238E27FC236}">
                <a16:creationId xmlns:a16="http://schemas.microsoft.com/office/drawing/2014/main" id="{98FC69F3-C3E0-456B-A16B-0F5742399C65}"/>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
        <p:nvSpPr>
          <p:cNvPr id="9" name="Rectangle 2">
            <a:extLst>
              <a:ext uri="{FF2B5EF4-FFF2-40B4-BE49-F238E27FC236}">
                <a16:creationId xmlns:a16="http://schemas.microsoft.com/office/drawing/2014/main" id="{CF5708DD-D44C-4E15-AEEC-024E99772FEA}"/>
              </a:ext>
            </a:extLst>
          </p:cNvPr>
          <p:cNvSpPr txBox="1">
            <a:spLocks/>
          </p:cNvSpPr>
          <p:nvPr/>
        </p:nvSpPr>
        <p:spPr bwMode="auto">
          <a:xfrm>
            <a:off x="1009261" y="520699"/>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4.4	</a:t>
            </a:r>
            <a:r>
              <a:rPr lang="de-DE" sz="2800" b="1" dirty="0">
                <a:latin typeface="Century Gothic" panose="020B0502020202020204" pitchFamily="34" charset="0"/>
              </a:rPr>
              <a:t>Prüfungshandlungen – Sachanlagen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4.4.1</a:t>
            </a:r>
            <a:r>
              <a:rPr lang="de-DE" dirty="0">
                <a:latin typeface="Century Gothic" panose="020B0502020202020204" pitchFamily="34" charset="0"/>
              </a:rPr>
              <a:t>	Prüfung des Nachweises</a:t>
            </a:r>
          </a:p>
          <a:p>
            <a:pPr marL="2724150" lvl="4" indent="-895350">
              <a:spcBef>
                <a:spcPts val="600"/>
              </a:spcBef>
              <a:spcAft>
                <a:spcPts val="600"/>
              </a:spcAft>
              <a:tabLst>
                <a:tab pos="444500" algn="l"/>
              </a:tabLst>
            </a:pPr>
            <a:r>
              <a:rPr lang="de-DE" b="1" dirty="0">
                <a:latin typeface="Century Gothic" panose="020B0502020202020204" pitchFamily="34" charset="0"/>
              </a:rPr>
              <a:t>4.4.2	</a:t>
            </a:r>
            <a:r>
              <a:rPr lang="de-DE" dirty="0">
                <a:latin typeface="Century Gothic" panose="020B0502020202020204" pitchFamily="34" charset="0"/>
              </a:rPr>
              <a:t>Prüfung der Bewertung</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4.4.3	</a:t>
            </a:r>
            <a:r>
              <a:rPr lang="de-DE" dirty="0">
                <a:latin typeface="Century Gothic" panose="020B0502020202020204" pitchFamily="34" charset="0"/>
              </a:rPr>
              <a:t>Prüfung des Ausweises</a:t>
            </a:r>
            <a:endParaRPr lang="de-DE" b="1" dirty="0">
              <a:latin typeface="Century Gothic" panose="020B0502020202020204" pitchFamily="34" charset="0"/>
            </a:endParaRPr>
          </a:p>
        </p:txBody>
      </p:sp>
    </p:spTree>
  </p:cSld>
  <p:clrMapOvr>
    <a:masterClrMapping/>
  </p:clrMapOvr>
  <p:transition spd="slow"/>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3">
            <a:extLst>
              <a:ext uri="{FF2B5EF4-FFF2-40B4-BE49-F238E27FC236}">
                <a16:creationId xmlns:a16="http://schemas.microsoft.com/office/drawing/2014/main" id="{FB1CFF31-DA5E-4B04-B7D9-84A2F662AD0E}"/>
              </a:ext>
            </a:extLst>
          </p:cNvPr>
          <p:cNvSpPr>
            <a:spLocks noGrp="1"/>
          </p:cNvSpPr>
          <p:nvPr>
            <p:ph type="body" idx="4294967295"/>
          </p:nvPr>
        </p:nvSpPr>
        <p:spPr>
          <a:xfrm>
            <a:off x="925513" y="1340768"/>
            <a:ext cx="10931525" cy="4894262"/>
          </a:xfrm>
        </p:spPr>
        <p:txBody>
          <a:bodyPr/>
          <a:lstStyle/>
          <a:p>
            <a:pPr>
              <a:lnSpc>
                <a:spcPct val="100000"/>
              </a:lnSpc>
              <a:spcBef>
                <a:spcPts val="600"/>
              </a:spcBef>
              <a:spcAft>
                <a:spcPts val="600"/>
              </a:spcAft>
              <a:defRPr/>
            </a:pPr>
            <a:r>
              <a:rPr lang="de-DE" altLang="de-DE" sz="1600" b="1" dirty="0">
                <a:solidFill>
                  <a:srgbClr val="00B0F0"/>
                </a:solidFill>
                <a:latin typeface="Century Gothic" panose="020B0502020202020204" pitchFamily="34" charset="0"/>
              </a:rPr>
              <a:t>4.4.1 Prüfung des Nachweises</a:t>
            </a:r>
          </a:p>
          <a:p>
            <a:pPr marL="444500" indent="-266700">
              <a:lnSpc>
                <a:spcPct val="100000"/>
              </a:lnSpc>
              <a:spcBef>
                <a:spcPts val="600"/>
              </a:spcBef>
              <a:spcAft>
                <a:spcPts val="600"/>
              </a:spcAft>
              <a:buFont typeface="+mj-lt"/>
              <a:buAutoNum type="arabicPeriod"/>
              <a:defRPr/>
            </a:pPr>
            <a:r>
              <a:rPr lang="de-DE" dirty="0">
                <a:latin typeface="Century Gothic" panose="020B0502020202020204" pitchFamily="34" charset="0"/>
              </a:rPr>
              <a:t>Wurden bei den </a:t>
            </a:r>
            <a:r>
              <a:rPr lang="de-DE" b="1" dirty="0">
                <a:latin typeface="Century Gothic" panose="020B0502020202020204" pitchFamily="34" charset="0"/>
              </a:rPr>
              <a:t>Abgängen</a:t>
            </a:r>
            <a:r>
              <a:rPr lang="de-DE" dirty="0">
                <a:latin typeface="Century Gothic" panose="020B0502020202020204" pitchFamily="34" charset="0"/>
              </a:rPr>
              <a:t> die kumulierten Anschaffungs- und Herstellungskosten und die zugehörigen kumulierten Abschreibungen ausgebucht? </a:t>
            </a:r>
            <a:r>
              <a:rPr lang="de-DE" b="1" dirty="0">
                <a:solidFill>
                  <a:srgbClr val="00B0F0"/>
                </a:solidFill>
                <a:latin typeface="Century Gothic" panose="020B0502020202020204" pitchFamily="34" charset="0"/>
              </a:rPr>
              <a:t>[A, B]</a:t>
            </a:r>
          </a:p>
          <a:p>
            <a:pPr marL="444500" indent="-266700">
              <a:lnSpc>
                <a:spcPct val="100000"/>
              </a:lnSpc>
              <a:spcBef>
                <a:spcPts val="600"/>
              </a:spcBef>
              <a:spcAft>
                <a:spcPts val="600"/>
              </a:spcAft>
              <a:buFont typeface="+mj-lt"/>
              <a:buAutoNum type="arabicPeriod"/>
              <a:defRPr/>
            </a:pPr>
            <a:r>
              <a:rPr lang="de-DE" dirty="0">
                <a:latin typeface="Century Gothic" panose="020B0502020202020204" pitchFamily="34" charset="0"/>
              </a:rPr>
              <a:t>Werden bei </a:t>
            </a:r>
            <a:r>
              <a:rPr lang="de-DE" b="1" dirty="0">
                <a:latin typeface="Century Gothic" panose="020B0502020202020204" pitchFamily="34" charset="0"/>
              </a:rPr>
              <a:t>Verkaufsvorgängen an nahestehende Personen</a:t>
            </a:r>
            <a:r>
              <a:rPr lang="de-DE" dirty="0">
                <a:latin typeface="Century Gothic" panose="020B0502020202020204" pitchFamily="34" charset="0"/>
              </a:rPr>
              <a:t> (Gesellschafter, Mitarbeiter oder verbundene Unternehmen) angemessene Verkaufspreise festgesetzt? </a:t>
            </a:r>
            <a:r>
              <a:rPr lang="de-DE" b="1" dirty="0">
                <a:solidFill>
                  <a:srgbClr val="00B0F0"/>
                </a:solidFill>
                <a:latin typeface="Century Gothic" panose="020B0502020202020204" pitchFamily="34" charset="0"/>
              </a:rPr>
              <a:t>[R&amp;V,B]</a:t>
            </a:r>
          </a:p>
          <a:p>
            <a:pPr marL="444500" indent="-266700">
              <a:lnSpc>
                <a:spcPct val="100000"/>
              </a:lnSpc>
              <a:spcBef>
                <a:spcPts val="600"/>
              </a:spcBef>
              <a:spcAft>
                <a:spcPts val="600"/>
              </a:spcAft>
              <a:buFont typeface="+mj-lt"/>
              <a:buAutoNum type="arabicPeriod"/>
              <a:defRPr/>
            </a:pPr>
            <a:r>
              <a:rPr lang="de-DE" dirty="0">
                <a:latin typeface="Century Gothic" panose="020B0502020202020204" pitchFamily="34" charset="0"/>
              </a:rPr>
              <a:t>Wird bei </a:t>
            </a:r>
            <a:r>
              <a:rPr lang="de-DE" b="1" dirty="0">
                <a:latin typeface="Century Gothic" panose="020B0502020202020204" pitchFamily="34" charset="0"/>
              </a:rPr>
              <a:t>Verkaufsvorgängen</a:t>
            </a:r>
            <a:r>
              <a:rPr lang="de-DE" dirty="0">
                <a:latin typeface="Century Gothic" panose="020B0502020202020204" pitchFamily="34" charset="0"/>
              </a:rPr>
              <a:t> </a:t>
            </a:r>
            <a:r>
              <a:rPr lang="de-DE" b="1" dirty="0">
                <a:latin typeface="Century Gothic" panose="020B0502020202020204" pitchFamily="34" charset="0"/>
              </a:rPr>
              <a:t>an Gesellschafter </a:t>
            </a:r>
            <a:r>
              <a:rPr lang="de-DE" dirty="0">
                <a:latin typeface="Century Gothic" panose="020B0502020202020204" pitchFamily="34" charset="0"/>
              </a:rPr>
              <a:t>darauf geachtet, dass die Voraussetzungen für verdeckte Gewinnausschüttungen nicht vorliegen? </a:t>
            </a:r>
            <a:r>
              <a:rPr lang="de-DE" b="1" dirty="0">
                <a:solidFill>
                  <a:srgbClr val="00B0F0"/>
                </a:solidFill>
                <a:latin typeface="Century Gothic" panose="020B0502020202020204" pitchFamily="34" charset="0"/>
              </a:rPr>
              <a:t>[R&amp;V,B]</a:t>
            </a:r>
          </a:p>
          <a:p>
            <a:pPr marL="444500" indent="-266700">
              <a:lnSpc>
                <a:spcPct val="100000"/>
              </a:lnSpc>
              <a:spcBef>
                <a:spcPts val="600"/>
              </a:spcBef>
              <a:spcAft>
                <a:spcPts val="600"/>
              </a:spcAft>
              <a:buFont typeface="+mj-lt"/>
              <a:buAutoNum type="arabicPeriod"/>
              <a:defRPr/>
            </a:pPr>
            <a:r>
              <a:rPr lang="de-DE" dirty="0">
                <a:latin typeface="Century Gothic" panose="020B0502020202020204" pitchFamily="34" charset="0"/>
              </a:rPr>
              <a:t>Wurden</a:t>
            </a:r>
            <a:r>
              <a:rPr lang="de-DE" b="1" dirty="0">
                <a:latin typeface="Century Gothic" panose="020B0502020202020204" pitchFamily="34" charset="0"/>
              </a:rPr>
              <a:t> Investitionszuschüsse</a:t>
            </a:r>
            <a:r>
              <a:rPr lang="de-DE" dirty="0">
                <a:latin typeface="Century Gothic" panose="020B0502020202020204" pitchFamily="34" charset="0"/>
              </a:rPr>
              <a:t> und </a:t>
            </a:r>
            <a:r>
              <a:rPr lang="de-DE" b="1" dirty="0">
                <a:latin typeface="Century Gothic" panose="020B0502020202020204" pitchFamily="34" charset="0"/>
              </a:rPr>
              <a:t>-zulagen</a:t>
            </a:r>
            <a:r>
              <a:rPr lang="de-DE" dirty="0">
                <a:latin typeface="Century Gothic" panose="020B0502020202020204" pitchFamily="34" charset="0"/>
              </a:rPr>
              <a:t> korrekt behandelt? </a:t>
            </a:r>
            <a:r>
              <a:rPr lang="de-DE" b="1" dirty="0">
                <a:solidFill>
                  <a:srgbClr val="00B0F0"/>
                </a:solidFill>
                <a:latin typeface="Century Gothic" panose="020B0502020202020204" pitchFamily="34" charset="0"/>
              </a:rPr>
              <a:t>[A, B]</a:t>
            </a:r>
          </a:p>
          <a:p>
            <a:pPr marL="444500" indent="-266700">
              <a:lnSpc>
                <a:spcPct val="100000"/>
              </a:lnSpc>
              <a:spcBef>
                <a:spcPts val="600"/>
              </a:spcBef>
              <a:spcAft>
                <a:spcPts val="600"/>
              </a:spcAft>
              <a:buFont typeface="+mj-lt"/>
              <a:buAutoNum type="arabicPeriod"/>
              <a:defRPr/>
            </a:pPr>
            <a:r>
              <a:rPr lang="de-DE" dirty="0">
                <a:latin typeface="Century Gothic" panose="020B0502020202020204" pitchFamily="34" charset="0"/>
              </a:rPr>
              <a:t>Gibt es Aufzeichnungen über eine </a:t>
            </a:r>
            <a:r>
              <a:rPr lang="de-DE" b="1" dirty="0">
                <a:latin typeface="Century Gothic" panose="020B0502020202020204" pitchFamily="34" charset="0"/>
              </a:rPr>
              <a:t>körperliche Überprüfung des Vorhandensein der Anlagegüter (Inventur im Anlage-vermögen)</a:t>
            </a:r>
            <a:r>
              <a:rPr lang="de-DE" dirty="0">
                <a:latin typeface="Century Gothic" panose="020B0502020202020204" pitchFamily="34" charset="0"/>
              </a:rPr>
              <a:t>, die durch einen Angehörigen des zu prüfenden Unternehmen in zeitlicher Nähe zum Bilanzstichtag durchgeführt wurde?</a:t>
            </a:r>
            <a:r>
              <a:rPr lang="de-DE" b="1" dirty="0">
                <a:solidFill>
                  <a:srgbClr val="00B0F0"/>
                </a:solidFill>
                <a:latin typeface="Century Gothic" panose="020B0502020202020204" pitchFamily="34" charset="0"/>
              </a:rPr>
              <a:t> [E, V]</a:t>
            </a:r>
          </a:p>
          <a:p>
            <a:pPr marL="444500" indent="-266700">
              <a:lnSpc>
                <a:spcPct val="100000"/>
              </a:lnSpc>
              <a:spcBef>
                <a:spcPts val="600"/>
              </a:spcBef>
              <a:spcAft>
                <a:spcPts val="600"/>
              </a:spcAft>
              <a:buFont typeface="+mj-lt"/>
              <a:buAutoNum type="arabicPeriod"/>
              <a:defRPr/>
            </a:pPr>
            <a:r>
              <a:rPr lang="de-DE" dirty="0">
                <a:latin typeface="Century Gothic" panose="020B0502020202020204" pitchFamily="34" charset="0"/>
              </a:rPr>
              <a:t>Wurden die aktivierten Anlagegüter während des Berichtszeitraums auch tatsächlich betrieblich genutzt? </a:t>
            </a:r>
            <a:r>
              <a:rPr lang="de-DE" b="1" dirty="0">
                <a:solidFill>
                  <a:srgbClr val="00B0F0"/>
                </a:solidFill>
                <a:latin typeface="Century Gothic" panose="020B0502020202020204" pitchFamily="34" charset="0"/>
              </a:rPr>
              <a:t>[E]</a:t>
            </a:r>
          </a:p>
          <a:p>
            <a:pPr marL="444500" indent="-266700">
              <a:lnSpc>
                <a:spcPct val="100000"/>
              </a:lnSpc>
              <a:spcBef>
                <a:spcPts val="600"/>
              </a:spcBef>
              <a:spcAft>
                <a:spcPts val="600"/>
              </a:spcAft>
              <a:buFont typeface="+mj-lt"/>
              <a:buAutoNum type="arabicPeriod"/>
              <a:defRPr/>
            </a:pPr>
            <a:r>
              <a:rPr lang="de-DE" dirty="0">
                <a:latin typeface="Century Gothic" panose="020B0502020202020204" pitchFamily="34" charset="0"/>
              </a:rPr>
              <a:t>Wird bei </a:t>
            </a:r>
            <a:r>
              <a:rPr lang="de-DE" b="1" dirty="0">
                <a:latin typeface="Century Gothic" panose="020B0502020202020204" pitchFamily="34" charset="0"/>
              </a:rPr>
              <a:t>Leasing-Verträgen</a:t>
            </a:r>
            <a:r>
              <a:rPr lang="de-DE" dirty="0">
                <a:latin typeface="Century Gothic" panose="020B0502020202020204" pitchFamily="34" charset="0"/>
              </a:rPr>
              <a:t> die richtige Zurechnung des Leasing-Gegenstands überprüft? </a:t>
            </a:r>
            <a:r>
              <a:rPr lang="de-DE" b="1" dirty="0">
                <a:solidFill>
                  <a:srgbClr val="00B0F0"/>
                </a:solidFill>
                <a:latin typeface="Century Gothic" panose="020B0502020202020204" pitchFamily="34" charset="0"/>
              </a:rPr>
              <a:t>[R&amp;V, A</a:t>
            </a:r>
            <a:r>
              <a:rPr lang="de-DE" b="1" dirty="0">
                <a:solidFill>
                  <a:srgbClr val="00B0F0"/>
                </a:solidFill>
              </a:rPr>
              <a:t>]</a:t>
            </a:r>
          </a:p>
          <a:p>
            <a:pPr marL="444500" indent="-266700">
              <a:lnSpc>
                <a:spcPct val="100000"/>
              </a:lnSpc>
              <a:spcBef>
                <a:spcPts val="600"/>
              </a:spcBef>
              <a:spcAft>
                <a:spcPts val="600"/>
              </a:spcAft>
              <a:buFont typeface="+mj-lt"/>
              <a:buAutoNum type="arabicPeriod"/>
              <a:defRPr/>
            </a:pPr>
            <a:r>
              <a:rPr lang="de-DE" dirty="0">
                <a:latin typeface="Century Gothic" panose="020B0502020202020204" pitchFamily="34" charset="0"/>
              </a:rPr>
              <a:t>Wurden in Betrieb genommene </a:t>
            </a:r>
            <a:r>
              <a:rPr lang="de-DE" b="1" dirty="0">
                <a:latin typeface="Century Gothic" panose="020B0502020202020204" pitchFamily="34" charset="0"/>
              </a:rPr>
              <a:t>Anlagegüter</a:t>
            </a:r>
            <a:r>
              <a:rPr lang="de-DE" dirty="0">
                <a:latin typeface="Century Gothic" panose="020B0502020202020204" pitchFamily="34" charset="0"/>
              </a:rPr>
              <a:t>, die im Vorjahr noch </a:t>
            </a:r>
            <a:r>
              <a:rPr lang="de-DE" b="1" dirty="0">
                <a:latin typeface="Century Gothic" panose="020B0502020202020204" pitchFamily="34" charset="0"/>
              </a:rPr>
              <a:t>im Bau</a:t>
            </a:r>
            <a:r>
              <a:rPr lang="de-DE" dirty="0">
                <a:latin typeface="Century Gothic" panose="020B0502020202020204" pitchFamily="34" charset="0"/>
              </a:rPr>
              <a:t> waren, als Umbuchung erfasst und mit der Abschreibung begonnen?</a:t>
            </a:r>
            <a:r>
              <a:rPr lang="de-DE" dirty="0">
                <a:solidFill>
                  <a:srgbClr val="00B0F0"/>
                </a:solidFill>
                <a:latin typeface="Century Gothic" panose="020B0502020202020204" pitchFamily="34" charset="0"/>
              </a:rPr>
              <a:t> </a:t>
            </a:r>
            <a:r>
              <a:rPr lang="de-DE" b="1" dirty="0">
                <a:solidFill>
                  <a:srgbClr val="00B0F0"/>
                </a:solidFill>
                <a:latin typeface="Century Gothic" panose="020B0502020202020204" pitchFamily="34" charset="0"/>
              </a:rPr>
              <a:t>[A, B]</a:t>
            </a:r>
          </a:p>
          <a:p>
            <a:pPr marL="444500" indent="-266700">
              <a:lnSpc>
                <a:spcPct val="100000"/>
              </a:lnSpc>
              <a:spcBef>
                <a:spcPts val="600"/>
              </a:spcBef>
              <a:spcAft>
                <a:spcPts val="600"/>
              </a:spcAft>
              <a:buFont typeface="+mj-lt"/>
              <a:buAutoNum type="arabicPeriod"/>
              <a:defRPr/>
            </a:pPr>
            <a:r>
              <a:rPr lang="de-DE" dirty="0">
                <a:latin typeface="Century Gothic" panose="020B0502020202020204" pitchFamily="34" charset="0"/>
              </a:rPr>
              <a:t>Entspricht der den</a:t>
            </a:r>
            <a:r>
              <a:rPr lang="de-DE" b="1" dirty="0">
                <a:latin typeface="Century Gothic" panose="020B0502020202020204" pitchFamily="34" charset="0"/>
              </a:rPr>
              <a:t> Anlagen im Bau</a:t>
            </a:r>
            <a:r>
              <a:rPr lang="de-DE" dirty="0">
                <a:latin typeface="Century Gothic" panose="020B0502020202020204" pitchFamily="34" charset="0"/>
              </a:rPr>
              <a:t> zugrunde liegende Baufortschritt dem tatsächlichen Fertigstellungsgrad? </a:t>
            </a:r>
            <a:r>
              <a:rPr lang="de-DE" b="1" dirty="0">
                <a:solidFill>
                  <a:srgbClr val="00B0F0"/>
                </a:solidFill>
                <a:latin typeface="Century Gothic" panose="020B0502020202020204" pitchFamily="34" charset="0"/>
              </a:rPr>
              <a:t>[B, A]</a:t>
            </a:r>
          </a:p>
          <a:p>
            <a:pPr marL="285750" indent="-285750">
              <a:lnSpc>
                <a:spcPct val="100000"/>
              </a:lnSpc>
              <a:spcBef>
                <a:spcPts val="600"/>
              </a:spcBef>
              <a:spcAft>
                <a:spcPts val="600"/>
              </a:spcAft>
              <a:buFont typeface="Arial" panose="020B0604020202020204" pitchFamily="34" charset="0"/>
              <a:buChar char="•"/>
              <a:defRPr/>
            </a:pPr>
            <a:endParaRPr lang="de-DE" altLang="de-DE" sz="1200" b="1" dirty="0">
              <a:latin typeface="Century Gothic" panose="020B0502020202020204" pitchFamily="34" charset="0"/>
            </a:endParaRPr>
          </a:p>
          <a:p>
            <a:pPr marL="285750" indent="-285750">
              <a:lnSpc>
                <a:spcPct val="100000"/>
              </a:lnSpc>
              <a:spcBef>
                <a:spcPts val="600"/>
              </a:spcBef>
              <a:spcAft>
                <a:spcPts val="600"/>
              </a:spcAft>
              <a:buFont typeface="Arial" panose="020B0604020202020204" pitchFamily="34" charset="0"/>
              <a:buChar char="•"/>
              <a:defRPr/>
            </a:pPr>
            <a:endParaRPr lang="de-DE" altLang="de-DE" sz="1200" b="1" dirty="0">
              <a:latin typeface="Century Gothic" panose="020B0502020202020204" pitchFamily="34" charset="0"/>
            </a:endParaRPr>
          </a:p>
          <a:p>
            <a:pPr>
              <a:lnSpc>
                <a:spcPct val="100000"/>
              </a:lnSpc>
              <a:spcBef>
                <a:spcPts val="600"/>
              </a:spcBef>
              <a:spcAft>
                <a:spcPts val="600"/>
              </a:spcAft>
              <a:defRPr/>
            </a:pPr>
            <a:endParaRPr lang="de-DE" altLang="de-DE" b="1" dirty="0">
              <a:solidFill>
                <a:srgbClr val="00B0F0"/>
              </a:solidFill>
              <a:latin typeface="Century Gothic" panose="020B0502020202020204" pitchFamily="34" charset="0"/>
            </a:endParaRPr>
          </a:p>
          <a:p>
            <a:pPr marL="285750" indent="-285750">
              <a:lnSpc>
                <a:spcPct val="100000"/>
              </a:lnSpc>
              <a:spcBef>
                <a:spcPts val="600"/>
              </a:spcBef>
              <a:spcAft>
                <a:spcPts val="600"/>
              </a:spcAft>
              <a:buFont typeface="Arial" panose="020B0604020202020204" pitchFamily="34" charset="0"/>
              <a:buChar char="•"/>
              <a:defRPr/>
            </a:pPr>
            <a:endParaRPr lang="de-DE" sz="1200" dirty="0">
              <a:latin typeface="Century Gothic" panose="020B0502020202020204" pitchFamily="34" charset="0"/>
            </a:endParaRPr>
          </a:p>
          <a:p>
            <a:pPr marL="285750" indent="-285750">
              <a:lnSpc>
                <a:spcPct val="100000"/>
              </a:lnSpc>
              <a:spcBef>
                <a:spcPts val="600"/>
              </a:spcBef>
              <a:spcAft>
                <a:spcPts val="600"/>
              </a:spcAft>
              <a:buFont typeface="Arial" panose="020B0604020202020204" pitchFamily="34" charset="0"/>
              <a:buChar char="•"/>
              <a:defRPr/>
            </a:pPr>
            <a:endParaRPr lang="de-DE" sz="1200" b="1" dirty="0">
              <a:latin typeface="Century Gothic" panose="020B0502020202020204" pitchFamily="34" charset="0"/>
            </a:endParaRPr>
          </a:p>
          <a:p>
            <a:pPr marL="285750" indent="-285750">
              <a:lnSpc>
                <a:spcPct val="100000"/>
              </a:lnSpc>
              <a:spcBef>
                <a:spcPts val="600"/>
              </a:spcBef>
              <a:spcAft>
                <a:spcPts val="600"/>
              </a:spcAft>
              <a:buFont typeface="Arial" panose="020B0604020202020204" pitchFamily="34" charset="0"/>
              <a:buChar char="•"/>
              <a:defRPr/>
            </a:pPr>
            <a:endParaRPr lang="de-DE" sz="1200" b="1" dirty="0">
              <a:latin typeface="Century Gothic" panose="020B0502020202020204" pitchFamily="34" charset="0"/>
            </a:endParaRPr>
          </a:p>
          <a:p>
            <a:pPr marL="285750" indent="-285750">
              <a:lnSpc>
                <a:spcPct val="100000"/>
              </a:lnSpc>
              <a:spcBef>
                <a:spcPts val="600"/>
              </a:spcBef>
              <a:spcAft>
                <a:spcPts val="600"/>
              </a:spcAft>
              <a:buFont typeface="Arial" panose="020B0604020202020204" pitchFamily="34" charset="0"/>
              <a:buChar char="•"/>
              <a:defRPr/>
            </a:pPr>
            <a:endParaRPr lang="de-DE" altLang="de-DE" sz="1200" b="1" dirty="0">
              <a:latin typeface="Century Gothic" panose="020B0502020202020204" pitchFamily="34" charset="0"/>
            </a:endParaRPr>
          </a:p>
          <a:p>
            <a:pPr marL="285750" indent="-285750">
              <a:lnSpc>
                <a:spcPct val="100000"/>
              </a:lnSpc>
              <a:spcBef>
                <a:spcPts val="600"/>
              </a:spcBef>
              <a:spcAft>
                <a:spcPts val="600"/>
              </a:spcAft>
              <a:buFont typeface="Arial" panose="020B0604020202020204" pitchFamily="34" charset="0"/>
              <a:buChar char="•"/>
              <a:defRPr/>
            </a:pPr>
            <a:endParaRPr lang="de-DE" altLang="de-DE" sz="1200" b="1" dirty="0">
              <a:latin typeface="Century Gothic" panose="020B0502020202020204" pitchFamily="34" charset="0"/>
            </a:endParaRPr>
          </a:p>
          <a:p>
            <a:pPr>
              <a:lnSpc>
                <a:spcPct val="100000"/>
              </a:lnSpc>
              <a:spcBef>
                <a:spcPts val="600"/>
              </a:spcBef>
              <a:spcAft>
                <a:spcPts val="600"/>
              </a:spcAft>
              <a:defRPr/>
            </a:pPr>
            <a:endParaRPr lang="de-DE" altLang="de-DE" sz="1200" dirty="0">
              <a:latin typeface="Century Gothic" panose="020B0502020202020204" pitchFamily="34" charset="0"/>
            </a:endParaRPr>
          </a:p>
          <a:p>
            <a:pPr marL="171450" indent="-171450">
              <a:lnSpc>
                <a:spcPct val="100000"/>
              </a:lnSpc>
              <a:spcBef>
                <a:spcPts val="600"/>
              </a:spcBef>
              <a:spcAft>
                <a:spcPts val="600"/>
              </a:spcAft>
              <a:buFont typeface="Arial" panose="020B0604020202020204" pitchFamily="34" charset="0"/>
              <a:buChar char="•"/>
              <a:defRPr/>
            </a:pPr>
            <a:endParaRPr lang="de-DE" sz="1200" dirty="0">
              <a:latin typeface="Century Gothic" panose="020B0502020202020204" pitchFamily="34" charset="0"/>
            </a:endParaRPr>
          </a:p>
          <a:p>
            <a:pPr marL="171450" indent="-171450">
              <a:lnSpc>
                <a:spcPct val="100000"/>
              </a:lnSpc>
              <a:spcBef>
                <a:spcPts val="600"/>
              </a:spcBef>
              <a:spcAft>
                <a:spcPts val="600"/>
              </a:spcAft>
              <a:buFont typeface="Arial" panose="020B0604020202020204" pitchFamily="34" charset="0"/>
              <a:buChar char="•"/>
              <a:defRPr/>
            </a:pPr>
            <a:endParaRPr lang="de-DE" sz="1200" dirty="0">
              <a:latin typeface="Century Gothic" panose="020B0502020202020204" pitchFamily="34" charset="0"/>
            </a:endParaRPr>
          </a:p>
        </p:txBody>
      </p:sp>
      <p:sp>
        <p:nvSpPr>
          <p:cNvPr id="7" name="Text Box 6">
            <a:extLst>
              <a:ext uri="{FF2B5EF4-FFF2-40B4-BE49-F238E27FC236}">
                <a16:creationId xmlns:a16="http://schemas.microsoft.com/office/drawing/2014/main" id="{435210D7-82D2-47B8-AA76-260B4986EE8B}"/>
              </a:ext>
            </a:extLst>
          </p:cNvPr>
          <p:cNvSpPr txBox="1">
            <a:spLocks noChangeArrowheads="1"/>
          </p:cNvSpPr>
          <p:nvPr/>
        </p:nvSpPr>
        <p:spPr bwMode="auto">
          <a:xfrm>
            <a:off x="695325" y="908720"/>
            <a:ext cx="1029652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4.4 Prüfungshandlungen</a:t>
            </a:r>
            <a:r>
              <a:rPr lang="de-DE" altLang="de-DE" sz="1600" b="1" kern="0" dirty="0">
                <a:solidFill>
                  <a:srgbClr val="00B0F0"/>
                </a:solidFill>
                <a:latin typeface="Century Gothic" pitchFamily="34" charset="0"/>
              </a:rPr>
              <a:t>	- Sachanlagen</a:t>
            </a:r>
          </a:p>
        </p:txBody>
      </p:sp>
      <p:sp>
        <p:nvSpPr>
          <p:cNvPr id="9" name="Textfeld 4">
            <a:extLst>
              <a:ext uri="{FF2B5EF4-FFF2-40B4-BE49-F238E27FC236}">
                <a16:creationId xmlns:a16="http://schemas.microsoft.com/office/drawing/2014/main" id="{1AA6AC71-C93F-4163-BB3C-E9EF063BB4D9}"/>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3">
            <a:extLst>
              <a:ext uri="{FF2B5EF4-FFF2-40B4-BE49-F238E27FC236}">
                <a16:creationId xmlns:a16="http://schemas.microsoft.com/office/drawing/2014/main" id="{014705D3-E188-488D-BB89-6D0B120E2806}"/>
              </a:ext>
            </a:extLst>
          </p:cNvPr>
          <p:cNvSpPr>
            <a:spLocks noGrp="1"/>
          </p:cNvSpPr>
          <p:nvPr>
            <p:ph type="body" idx="4294967295"/>
          </p:nvPr>
        </p:nvSpPr>
        <p:spPr>
          <a:xfrm>
            <a:off x="1055688" y="1379959"/>
            <a:ext cx="10801350" cy="4713337"/>
          </a:xfrm>
        </p:spPr>
        <p:txBody>
          <a:bodyPr/>
          <a:lstStyle/>
          <a:p>
            <a:pPr marL="268288" indent="-268288">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Ist der Wert der Anschaffungskosten bei </a:t>
            </a:r>
            <a:r>
              <a:rPr lang="de-DE" altLang="de-DE" sz="1600" b="1" dirty="0">
                <a:latin typeface="Century Gothic" panose="020B0502020202020204" pitchFamily="34" charset="0"/>
              </a:rPr>
              <a:t>Tauschvorgängen</a:t>
            </a:r>
            <a:r>
              <a:rPr lang="de-DE" altLang="de-DE" sz="1600" dirty="0">
                <a:latin typeface="Century Gothic" panose="020B0502020202020204" pitchFamily="34" charset="0"/>
              </a:rPr>
              <a:t> oder Sacheinlagen angemessen und ggf. gesondert dokumentiert? </a:t>
            </a:r>
            <a:r>
              <a:rPr lang="de-DE" altLang="de-DE" sz="1600" b="1" dirty="0">
                <a:solidFill>
                  <a:srgbClr val="00B0F0"/>
                </a:solidFill>
                <a:latin typeface="Century Gothic" panose="020B0502020202020204" pitchFamily="34" charset="0"/>
              </a:rPr>
              <a:t>[B]</a:t>
            </a:r>
          </a:p>
          <a:p>
            <a:pPr marL="268288" indent="-268288">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Sind als </a:t>
            </a:r>
            <a:r>
              <a:rPr lang="de-DE" altLang="de-DE" sz="1600" b="1" dirty="0">
                <a:latin typeface="Century Gothic" panose="020B0502020202020204" pitchFamily="34" charset="0"/>
              </a:rPr>
              <a:t>Anschaffungsnebenkosten</a:t>
            </a:r>
            <a:r>
              <a:rPr lang="de-DE" altLang="de-DE" sz="1600" dirty="0">
                <a:latin typeface="Century Gothic" panose="020B0502020202020204" pitchFamily="34" charset="0"/>
              </a:rPr>
              <a:t> aktivierte </a:t>
            </a:r>
            <a:r>
              <a:rPr lang="de-DE" altLang="de-DE" sz="1600" b="1" dirty="0">
                <a:latin typeface="Century Gothic" panose="020B0502020202020204" pitchFamily="34" charset="0"/>
              </a:rPr>
              <a:t>Finanzierungskosten</a:t>
            </a:r>
            <a:r>
              <a:rPr lang="de-DE" altLang="de-DE" sz="1600" dirty="0">
                <a:latin typeface="Century Gothic" panose="020B0502020202020204" pitchFamily="34" charset="0"/>
              </a:rPr>
              <a:t> tatsächlich direkt durch die Anschaffung des Anlagegutes verursacht? </a:t>
            </a:r>
            <a:r>
              <a:rPr lang="de-DE" altLang="de-DE" sz="1600" b="1" dirty="0">
                <a:solidFill>
                  <a:srgbClr val="00B0F0"/>
                </a:solidFill>
                <a:latin typeface="Century Gothic" panose="020B0502020202020204" pitchFamily="34" charset="0"/>
              </a:rPr>
              <a:t>[B]</a:t>
            </a:r>
          </a:p>
          <a:p>
            <a:pPr marL="268288" indent="-268288">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geeignete Nachweise für die wesentlichen </a:t>
            </a:r>
            <a:r>
              <a:rPr lang="de-DE" altLang="de-DE" sz="1600" b="1" dirty="0">
                <a:latin typeface="Century Gothic" panose="020B0502020202020204" pitchFamily="34" charset="0"/>
              </a:rPr>
              <a:t>Zugänge im Sachanlagevermögen</a:t>
            </a:r>
            <a:r>
              <a:rPr lang="de-DE" altLang="de-DE" sz="1600" dirty="0">
                <a:latin typeface="Century Gothic" panose="020B0502020202020204" pitchFamily="34" charset="0"/>
              </a:rPr>
              <a:t> eingeholt und überprüft? Wurden die </a:t>
            </a:r>
            <a:r>
              <a:rPr lang="de-DE" altLang="de-DE" sz="1600" b="1" dirty="0">
                <a:latin typeface="Century Gothic" panose="020B0502020202020204" pitchFamily="34" charset="0"/>
              </a:rPr>
              <a:t>Abschreibungen</a:t>
            </a:r>
            <a:r>
              <a:rPr lang="de-DE" altLang="de-DE" sz="1600" dirty="0">
                <a:latin typeface="Century Gothic" panose="020B0502020202020204" pitchFamily="34" charset="0"/>
              </a:rPr>
              <a:t> richtig </a:t>
            </a:r>
            <a:r>
              <a:rPr lang="de-DE" altLang="de-DE" sz="1600" b="1" dirty="0">
                <a:latin typeface="Century Gothic" panose="020B0502020202020204" pitchFamily="34" charset="0"/>
              </a:rPr>
              <a:t>zeitanteilig </a:t>
            </a:r>
            <a:r>
              <a:rPr lang="de-DE" altLang="de-DE" sz="1600" dirty="0">
                <a:latin typeface="Century Gothic" panose="020B0502020202020204" pitchFamily="34" charset="0"/>
              </a:rPr>
              <a:t>berechnet ab Zugangszeitpunkt? </a:t>
            </a:r>
            <a:r>
              <a:rPr lang="de-DE" altLang="de-DE" sz="1600" b="1" dirty="0">
                <a:solidFill>
                  <a:srgbClr val="00B0F0"/>
                </a:solidFill>
                <a:latin typeface="Century Gothic" panose="020B0502020202020204" pitchFamily="34" charset="0"/>
              </a:rPr>
              <a:t>[V, B, E, RBV]</a:t>
            </a:r>
          </a:p>
          <a:p>
            <a:pPr marL="268288" indent="-268288">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Werden die </a:t>
            </a:r>
            <a:r>
              <a:rPr lang="de-DE" altLang="de-DE" sz="1600" b="1" dirty="0">
                <a:latin typeface="Century Gothic" panose="020B0502020202020204" pitchFamily="34" charset="0"/>
              </a:rPr>
              <a:t>Anschaffungskosten</a:t>
            </a:r>
            <a:r>
              <a:rPr lang="de-DE" altLang="de-DE" sz="1600" dirty="0">
                <a:latin typeface="Century Gothic" panose="020B0502020202020204" pitchFamily="34" charset="0"/>
              </a:rPr>
              <a:t> daraufhin geprüft, ob sich diese nach der Verbuchung nachträglich geändert haben? </a:t>
            </a:r>
            <a:r>
              <a:rPr lang="de-DE" altLang="de-DE" sz="1600" b="1" dirty="0">
                <a:solidFill>
                  <a:srgbClr val="00B0F0"/>
                </a:solidFill>
                <a:latin typeface="Century Gothic" panose="020B0502020202020204" pitchFamily="34" charset="0"/>
              </a:rPr>
              <a:t>[B]</a:t>
            </a:r>
          </a:p>
          <a:p>
            <a:pPr marL="268288" indent="-268288">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Werden bei </a:t>
            </a:r>
            <a:r>
              <a:rPr lang="de-DE" altLang="de-DE" sz="1600" b="1" dirty="0">
                <a:latin typeface="Century Gothic" panose="020B0502020202020204" pitchFamily="34" charset="0"/>
              </a:rPr>
              <a:t>aktivierten Eigenleistungen</a:t>
            </a:r>
            <a:r>
              <a:rPr lang="de-DE" altLang="de-DE" sz="1600" dirty="0">
                <a:latin typeface="Century Gothic" panose="020B0502020202020204" pitchFamily="34" charset="0"/>
              </a:rPr>
              <a:t> die Materialeinzelkosten den Werten der lt. Materialentnahmescheinen aufgewandten Materialien gegenübergestellt? </a:t>
            </a:r>
            <a:r>
              <a:rPr lang="de-DE" altLang="de-DE" sz="1600" b="1" dirty="0">
                <a:solidFill>
                  <a:srgbClr val="00B0F0"/>
                </a:solidFill>
                <a:latin typeface="Century Gothic" panose="020B0502020202020204" pitchFamily="34" charset="0"/>
              </a:rPr>
              <a:t>[B]</a:t>
            </a:r>
          </a:p>
          <a:p>
            <a:pPr marL="268288" indent="-268288">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Werden bei </a:t>
            </a:r>
            <a:r>
              <a:rPr lang="de-DE" altLang="de-DE" sz="1600" b="1" dirty="0">
                <a:latin typeface="Century Gothic" panose="020B0502020202020204" pitchFamily="34" charset="0"/>
              </a:rPr>
              <a:t>aktivierten Eigenleistungen</a:t>
            </a:r>
            <a:r>
              <a:rPr lang="de-DE" altLang="de-DE" sz="1600" dirty="0">
                <a:latin typeface="Century Gothic" panose="020B0502020202020204" pitchFamily="34" charset="0"/>
              </a:rPr>
              <a:t> die Lohneinzelkosten mit Aufzeichnungen über geleistete Arbeitsstunden den Löhnen lt. Lohnabrechnungen gegenübergestellt? </a:t>
            </a:r>
            <a:r>
              <a:rPr lang="de-DE" altLang="de-DE" sz="1600" b="1" dirty="0">
                <a:solidFill>
                  <a:srgbClr val="00B0F0"/>
                </a:solidFill>
                <a:latin typeface="Century Gothic" panose="020B0502020202020204" pitchFamily="34" charset="0"/>
              </a:rPr>
              <a:t>[B] </a:t>
            </a:r>
          </a:p>
          <a:p>
            <a:pPr marL="268288" indent="-268288">
              <a:spcBef>
                <a:spcPts val="600"/>
              </a:spcBef>
              <a:spcAft>
                <a:spcPts val="600"/>
              </a:spcAft>
              <a:buFont typeface="Verdana" panose="020B0604030504040204" pitchFamily="34" charset="0"/>
              <a:buAutoNum type="arabicPeriod"/>
            </a:pPr>
            <a:r>
              <a:rPr lang="de-DE" sz="1600" dirty="0">
                <a:latin typeface="Century Gothic" panose="020B0502020202020204" pitchFamily="34" charset="0"/>
              </a:rPr>
              <a:t>Wurde geprüft, ob bei </a:t>
            </a:r>
            <a:r>
              <a:rPr lang="de-DE" sz="1600" b="1" dirty="0">
                <a:latin typeface="Century Gothic" panose="020B0502020202020204" pitchFamily="34" charset="0"/>
              </a:rPr>
              <a:t>aktivierten Eigenleistungen</a:t>
            </a:r>
            <a:r>
              <a:rPr lang="de-DE" sz="1600" dirty="0">
                <a:latin typeface="Century Gothic" panose="020B0502020202020204" pitchFamily="34" charset="0"/>
              </a:rPr>
              <a:t> die Sondereinzelkosten ausschließlich die Herstellung des Anlagegutes betrafen? </a:t>
            </a:r>
            <a:r>
              <a:rPr lang="de-DE" sz="1600" b="1" dirty="0">
                <a:solidFill>
                  <a:srgbClr val="00B0F0"/>
                </a:solidFill>
                <a:latin typeface="Century Gothic" panose="020B0502020202020204" pitchFamily="34" charset="0"/>
              </a:rPr>
              <a:t>[B]</a:t>
            </a:r>
          </a:p>
        </p:txBody>
      </p:sp>
      <p:sp>
        <p:nvSpPr>
          <p:cNvPr id="6" name="Rectangle 2">
            <a:extLst>
              <a:ext uri="{FF2B5EF4-FFF2-40B4-BE49-F238E27FC236}">
                <a16:creationId xmlns:a16="http://schemas.microsoft.com/office/drawing/2014/main" id="{FA2D305A-1068-4BB9-AB61-F7616D382560}"/>
              </a:ext>
            </a:extLst>
          </p:cNvPr>
          <p:cNvSpPr txBox="1">
            <a:spLocks/>
          </p:cNvSpPr>
          <p:nvPr/>
        </p:nvSpPr>
        <p:spPr bwMode="auto">
          <a:xfrm>
            <a:off x="925513" y="942975"/>
            <a:ext cx="53863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kern="0" dirty="0">
                <a:solidFill>
                  <a:srgbClr val="00B0F0"/>
                </a:solidFill>
                <a:latin typeface="Century Gothic" pitchFamily="34" charset="0"/>
                <a:cs typeface="Arial" charset="0"/>
              </a:rPr>
              <a:t>4.4.2  Prüfung der Bewertung</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
        <p:nvSpPr>
          <p:cNvPr id="9" name="Textfeld 4">
            <a:extLst>
              <a:ext uri="{FF2B5EF4-FFF2-40B4-BE49-F238E27FC236}">
                <a16:creationId xmlns:a16="http://schemas.microsoft.com/office/drawing/2014/main" id="{437661EF-13DC-44B2-90AA-55FF4B06EFF3}"/>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3">
            <a:extLst>
              <a:ext uri="{FF2B5EF4-FFF2-40B4-BE49-F238E27FC236}">
                <a16:creationId xmlns:a16="http://schemas.microsoft.com/office/drawing/2014/main" id="{6E9CF31D-F919-4125-ACF7-8B000E0FE3FA}"/>
              </a:ext>
            </a:extLst>
          </p:cNvPr>
          <p:cNvSpPr>
            <a:spLocks noGrp="1"/>
          </p:cNvSpPr>
          <p:nvPr>
            <p:ph type="body" idx="4294967295"/>
          </p:nvPr>
        </p:nvSpPr>
        <p:spPr>
          <a:xfrm>
            <a:off x="1055688" y="1412776"/>
            <a:ext cx="10801350" cy="4319587"/>
          </a:xfrm>
        </p:spPr>
        <p:txBody>
          <a:bodyPr/>
          <a:lstStyle/>
          <a:p>
            <a:pPr marL="361950" indent="-361950">
              <a:lnSpc>
                <a:spcPct val="100000"/>
              </a:lnSpc>
              <a:spcBef>
                <a:spcPts val="600"/>
              </a:spcBef>
              <a:spcAft>
                <a:spcPts val="600"/>
              </a:spcAft>
              <a:buFont typeface="+mj-lt"/>
              <a:buAutoNum type="arabicPeriod" startAt="8"/>
              <a:defRPr/>
            </a:pPr>
            <a:r>
              <a:rPr lang="de-DE" sz="1600" dirty="0">
                <a:latin typeface="Century Gothic" panose="020B0502020202020204" pitchFamily="34" charset="0"/>
              </a:rPr>
              <a:t>Werden bei </a:t>
            </a:r>
            <a:r>
              <a:rPr lang="de-DE" sz="1600" b="1" dirty="0">
                <a:latin typeface="Century Gothic" panose="020B0502020202020204" pitchFamily="34" charset="0"/>
              </a:rPr>
              <a:t>aktivierten Eigenleistungen</a:t>
            </a:r>
            <a:r>
              <a:rPr lang="de-DE" sz="1600" dirty="0">
                <a:latin typeface="Century Gothic" panose="020B0502020202020204" pitchFamily="34" charset="0"/>
              </a:rPr>
              <a:t> die kalkulatorischen Gemeinkosten den lt. BAB ermittelten Gemeinkosten gegenübergestellt? </a:t>
            </a:r>
            <a:r>
              <a:rPr lang="de-DE" sz="1600" b="1" dirty="0">
                <a:solidFill>
                  <a:srgbClr val="00B0F0"/>
                </a:solidFill>
                <a:latin typeface="Century Gothic" panose="020B0502020202020204" pitchFamily="34" charset="0"/>
              </a:rPr>
              <a:t>[B]</a:t>
            </a:r>
          </a:p>
          <a:p>
            <a:pPr marL="361950" indent="-361950">
              <a:lnSpc>
                <a:spcPct val="100000"/>
              </a:lnSpc>
              <a:spcBef>
                <a:spcPts val="600"/>
              </a:spcBef>
              <a:spcAft>
                <a:spcPts val="600"/>
              </a:spcAft>
              <a:buFont typeface="+mj-lt"/>
              <a:buAutoNum type="arabicPeriod" startAt="8"/>
              <a:defRPr/>
            </a:pPr>
            <a:r>
              <a:rPr lang="de-DE" sz="1600" dirty="0">
                <a:latin typeface="Century Gothic" panose="020B0502020202020204" pitchFamily="34" charset="0"/>
              </a:rPr>
              <a:t>Sind die vorgenommenen </a:t>
            </a:r>
            <a:r>
              <a:rPr lang="de-DE" sz="1600" b="1" dirty="0">
                <a:latin typeface="Century Gothic" panose="020B0502020202020204" pitchFamily="34" charset="0"/>
              </a:rPr>
              <a:t>außerplanmäßigen Abschreibungen</a:t>
            </a:r>
            <a:r>
              <a:rPr lang="de-DE" sz="1600" dirty="0">
                <a:latin typeface="Century Gothic" panose="020B0502020202020204" pitchFamily="34" charset="0"/>
              </a:rPr>
              <a:t> ausreichend bemessen? </a:t>
            </a:r>
            <a:r>
              <a:rPr lang="de-DE" sz="1600" b="1" dirty="0">
                <a:solidFill>
                  <a:srgbClr val="00B0F0"/>
                </a:solidFill>
                <a:latin typeface="Century Gothic" panose="020B0502020202020204" pitchFamily="34" charset="0"/>
              </a:rPr>
              <a:t>[B]</a:t>
            </a:r>
          </a:p>
          <a:p>
            <a:pPr marL="361950" indent="-361950">
              <a:lnSpc>
                <a:spcPct val="100000"/>
              </a:lnSpc>
              <a:spcBef>
                <a:spcPts val="600"/>
              </a:spcBef>
              <a:spcAft>
                <a:spcPts val="600"/>
              </a:spcAft>
              <a:buFont typeface="+mj-lt"/>
              <a:buAutoNum type="arabicPeriod" startAt="8"/>
              <a:defRPr/>
            </a:pPr>
            <a:r>
              <a:rPr lang="de-DE" sz="1600" dirty="0">
                <a:latin typeface="Century Gothic" panose="020B0502020202020204" pitchFamily="34" charset="0"/>
              </a:rPr>
              <a:t>Liegen angemessene Nachweise (ggf. von externen Sachverständigen) für den zugrunde gelegten beizulegenden Wert am Abschlussstichtag vor? </a:t>
            </a:r>
            <a:r>
              <a:rPr lang="de-DE" sz="1600" b="1" dirty="0">
                <a:solidFill>
                  <a:srgbClr val="00B0F0"/>
                </a:solidFill>
                <a:latin typeface="Century Gothic" panose="020B0502020202020204" pitchFamily="34" charset="0"/>
              </a:rPr>
              <a:t>[B]</a:t>
            </a:r>
          </a:p>
          <a:p>
            <a:pPr marL="361950" indent="-361950">
              <a:lnSpc>
                <a:spcPct val="100000"/>
              </a:lnSpc>
              <a:spcBef>
                <a:spcPts val="600"/>
              </a:spcBef>
              <a:spcAft>
                <a:spcPts val="600"/>
              </a:spcAft>
              <a:buFont typeface="+mj-lt"/>
              <a:buAutoNum type="arabicPeriod" startAt="8"/>
              <a:defRPr/>
            </a:pPr>
            <a:r>
              <a:rPr lang="de-DE" sz="1600" dirty="0">
                <a:latin typeface="Century Gothic" panose="020B0502020202020204" pitchFamily="34" charset="0"/>
              </a:rPr>
              <a:t>Ist das </a:t>
            </a:r>
            <a:r>
              <a:rPr lang="de-DE" sz="1600" b="1" dirty="0">
                <a:latin typeface="Century Gothic" panose="020B0502020202020204" pitchFamily="34" charset="0"/>
              </a:rPr>
              <a:t>Wertaufholungsgebot</a:t>
            </a:r>
            <a:r>
              <a:rPr lang="de-DE" sz="1600" dirty="0">
                <a:latin typeface="Century Gothic" panose="020B0502020202020204" pitchFamily="34" charset="0"/>
              </a:rPr>
              <a:t> im Hinblick auf eventuelle Zuschreibungen beachtet worden? </a:t>
            </a:r>
            <a:r>
              <a:rPr lang="de-DE" sz="1600" b="1" dirty="0">
                <a:solidFill>
                  <a:srgbClr val="00B0F0"/>
                </a:solidFill>
                <a:latin typeface="Century Gothic" panose="020B0502020202020204" pitchFamily="34" charset="0"/>
              </a:rPr>
              <a:t>[B]</a:t>
            </a:r>
          </a:p>
          <a:p>
            <a:pPr marL="361950" indent="-361950">
              <a:lnSpc>
                <a:spcPct val="100000"/>
              </a:lnSpc>
              <a:spcBef>
                <a:spcPts val="600"/>
              </a:spcBef>
              <a:spcAft>
                <a:spcPts val="600"/>
              </a:spcAft>
              <a:buFont typeface="+mj-lt"/>
              <a:buAutoNum type="arabicPeriod" startAt="8"/>
              <a:defRPr/>
            </a:pPr>
            <a:r>
              <a:rPr lang="de-DE" sz="1600" dirty="0">
                <a:latin typeface="Century Gothic" panose="020B0502020202020204" pitchFamily="34" charset="0"/>
              </a:rPr>
              <a:t>Wurde bei den </a:t>
            </a:r>
            <a:r>
              <a:rPr lang="de-DE" sz="1600" b="1" dirty="0">
                <a:latin typeface="Century Gothic" panose="020B0502020202020204" pitchFamily="34" charset="0"/>
              </a:rPr>
              <a:t>Zuschreibungen</a:t>
            </a:r>
            <a:r>
              <a:rPr lang="de-DE" sz="1600" dirty="0">
                <a:latin typeface="Century Gothic" panose="020B0502020202020204" pitchFamily="34" charset="0"/>
              </a:rPr>
              <a:t> die gesetzliche </a:t>
            </a:r>
            <a:r>
              <a:rPr lang="de-DE" sz="1600" b="1" dirty="0">
                <a:latin typeface="Century Gothic" panose="020B0502020202020204" pitchFamily="34" charset="0"/>
              </a:rPr>
              <a:t>Wertobergrenze</a:t>
            </a:r>
            <a:r>
              <a:rPr lang="de-DE" sz="1600" dirty="0">
                <a:latin typeface="Century Gothic" panose="020B0502020202020204" pitchFamily="34" charset="0"/>
              </a:rPr>
              <a:t> (Zeitwert bzw. fortgeführte Anschaffungs- und Herstellungskosten) beachtet? </a:t>
            </a:r>
            <a:r>
              <a:rPr lang="de-DE" sz="1600" b="1" dirty="0">
                <a:solidFill>
                  <a:srgbClr val="00B0F0"/>
                </a:solidFill>
                <a:latin typeface="Century Gothic" panose="020B0502020202020204" pitchFamily="34" charset="0"/>
              </a:rPr>
              <a:t>[B]</a:t>
            </a:r>
          </a:p>
          <a:p>
            <a:pPr marL="361950" indent="-361950">
              <a:lnSpc>
                <a:spcPct val="100000"/>
              </a:lnSpc>
              <a:spcBef>
                <a:spcPts val="600"/>
              </a:spcBef>
              <a:spcAft>
                <a:spcPts val="600"/>
              </a:spcAft>
              <a:buFont typeface="+mj-lt"/>
              <a:buAutoNum type="arabicPeriod" startAt="8"/>
              <a:defRPr/>
            </a:pPr>
            <a:r>
              <a:rPr lang="de-DE" sz="1600" dirty="0">
                <a:latin typeface="Century Gothic" panose="020B0502020202020204" pitchFamily="34" charset="0"/>
              </a:rPr>
              <a:t>Wurde beachtet, dass nur </a:t>
            </a:r>
            <a:r>
              <a:rPr lang="de-DE" sz="1600" b="1" dirty="0">
                <a:latin typeface="Century Gothic" panose="020B0502020202020204" pitchFamily="34" charset="0"/>
              </a:rPr>
              <a:t>Anschaffungspreisminderungen</a:t>
            </a:r>
            <a:r>
              <a:rPr lang="de-DE" sz="1600" dirty="0">
                <a:latin typeface="Century Gothic" panose="020B0502020202020204" pitchFamily="34" charset="0"/>
              </a:rPr>
              <a:t> von den Anschaffungskosten abgesetzt werden dürfen, die einem Vermögensgegenstand einzeln zugeordnet werden können? </a:t>
            </a:r>
            <a:r>
              <a:rPr lang="de-DE" sz="1600" b="1" dirty="0">
                <a:solidFill>
                  <a:srgbClr val="00B0F0"/>
                </a:solidFill>
                <a:latin typeface="Century Gothic" panose="020B0502020202020204" pitchFamily="34" charset="0"/>
              </a:rPr>
              <a:t>[B]</a:t>
            </a:r>
          </a:p>
          <a:p>
            <a:pPr marL="361950" indent="-361950">
              <a:lnSpc>
                <a:spcPct val="100000"/>
              </a:lnSpc>
              <a:spcBef>
                <a:spcPts val="600"/>
              </a:spcBef>
              <a:spcAft>
                <a:spcPts val="600"/>
              </a:spcAft>
              <a:buFont typeface="+mj-lt"/>
              <a:buAutoNum type="arabicPeriod" startAt="8"/>
              <a:defRPr/>
            </a:pPr>
            <a:r>
              <a:rPr lang="de-DE" sz="1600" dirty="0">
                <a:latin typeface="Century Gothic" panose="020B0502020202020204" pitchFamily="34" charset="0"/>
              </a:rPr>
              <a:t>Wurde bei Erwerbsvorgängen von </a:t>
            </a:r>
            <a:r>
              <a:rPr lang="de-DE" sz="1600" b="1" dirty="0">
                <a:latin typeface="Century Gothic" panose="020B0502020202020204" pitchFamily="34" charset="0"/>
              </a:rPr>
              <a:t>Grund und Boden und Gebäuden </a:t>
            </a:r>
            <a:r>
              <a:rPr lang="de-DE" sz="1600" dirty="0">
                <a:latin typeface="Century Gothic" panose="020B0502020202020204" pitchFamily="34" charset="0"/>
              </a:rPr>
              <a:t>auf eine sachgerechte </a:t>
            </a:r>
            <a:r>
              <a:rPr lang="de-DE" sz="1600" b="1" dirty="0">
                <a:latin typeface="Century Gothic" panose="020B0502020202020204" pitchFamily="34" charset="0"/>
              </a:rPr>
              <a:t>Aufteilung des Kaufpreises </a:t>
            </a:r>
            <a:r>
              <a:rPr lang="de-DE" sz="1600" dirty="0">
                <a:latin typeface="Century Gothic" panose="020B0502020202020204" pitchFamily="34" charset="0"/>
              </a:rPr>
              <a:t>geachtet? </a:t>
            </a:r>
            <a:r>
              <a:rPr lang="en-US" sz="1600" dirty="0">
                <a:latin typeface="Century Gothic" panose="020B0502020202020204" pitchFamily="34" charset="0"/>
              </a:rPr>
              <a:t>(</a:t>
            </a:r>
            <a:r>
              <a:rPr lang="en-US" sz="1600" dirty="0" err="1">
                <a:latin typeface="Century Gothic" panose="020B0502020202020204" pitchFamily="34" charset="0"/>
              </a:rPr>
              <a:t>vgl</a:t>
            </a:r>
            <a:r>
              <a:rPr lang="en-US" sz="1600" dirty="0">
                <a:latin typeface="Century Gothic" panose="020B0502020202020204" pitchFamily="34" charset="0"/>
              </a:rPr>
              <a:t>. IDW RS IFA 2) </a:t>
            </a:r>
            <a:r>
              <a:rPr lang="en-US" sz="1600" b="1" dirty="0">
                <a:solidFill>
                  <a:srgbClr val="00B0F0"/>
                </a:solidFill>
                <a:latin typeface="Century Gothic" panose="020B0502020202020204" pitchFamily="34" charset="0"/>
              </a:rPr>
              <a:t>[A, B]</a:t>
            </a:r>
            <a:endParaRPr lang="de-DE" altLang="de-DE" sz="1600" b="1" dirty="0">
              <a:solidFill>
                <a:srgbClr val="00B0F0"/>
              </a:solidFill>
              <a:latin typeface="Century Gothic" panose="020B0502020202020204" pitchFamily="34" charset="0"/>
            </a:endParaRPr>
          </a:p>
          <a:p>
            <a:pPr>
              <a:lnSpc>
                <a:spcPct val="100000"/>
              </a:lnSpc>
              <a:spcBef>
                <a:spcPts val="600"/>
              </a:spcBef>
              <a:spcAft>
                <a:spcPts val="600"/>
              </a:spcAft>
              <a:defRPr/>
            </a:pPr>
            <a:endParaRPr lang="de-DE" altLang="de-DE" sz="1600" b="1" dirty="0">
              <a:solidFill>
                <a:srgbClr val="00B0F0"/>
              </a:solidFill>
              <a:latin typeface="Century Gothic" panose="020B0502020202020204" pitchFamily="34" charset="0"/>
            </a:endParaRPr>
          </a:p>
          <a:p>
            <a:pPr marL="171450" indent="-171450">
              <a:lnSpc>
                <a:spcPct val="100000"/>
              </a:lnSpc>
              <a:spcBef>
                <a:spcPts val="600"/>
              </a:spcBef>
              <a:spcAft>
                <a:spcPts val="600"/>
              </a:spcAft>
              <a:buFont typeface="Arial" panose="020B0604020202020204" pitchFamily="34" charset="0"/>
              <a:buChar char="•"/>
              <a:defRPr/>
            </a:pPr>
            <a:endParaRPr lang="de-DE" sz="1600" b="1" dirty="0">
              <a:latin typeface="Century Gothic" panose="020B0502020202020204" pitchFamily="34" charset="0"/>
            </a:endParaRPr>
          </a:p>
          <a:p>
            <a:pPr marL="171450" indent="-171450">
              <a:lnSpc>
                <a:spcPct val="100000"/>
              </a:lnSpc>
              <a:spcBef>
                <a:spcPts val="600"/>
              </a:spcBef>
              <a:spcAft>
                <a:spcPts val="600"/>
              </a:spcAft>
              <a:buFont typeface="Arial" panose="020B0604020202020204" pitchFamily="34" charset="0"/>
              <a:buChar char="•"/>
              <a:defRPr/>
            </a:pPr>
            <a:endParaRPr lang="de-DE" sz="1600" b="1" dirty="0"/>
          </a:p>
          <a:p>
            <a:pPr marL="171450" indent="-171450">
              <a:lnSpc>
                <a:spcPct val="100000"/>
              </a:lnSpc>
              <a:spcBef>
                <a:spcPts val="600"/>
              </a:spcBef>
              <a:spcAft>
                <a:spcPts val="600"/>
              </a:spcAft>
              <a:buFont typeface="Arial" panose="020B0604020202020204" pitchFamily="34" charset="0"/>
              <a:buChar char="•"/>
              <a:defRPr/>
            </a:pPr>
            <a:endParaRPr lang="de-DE" sz="1600" b="1" dirty="0"/>
          </a:p>
          <a:p>
            <a:pPr marL="171450" indent="-171450">
              <a:lnSpc>
                <a:spcPct val="100000"/>
              </a:lnSpc>
              <a:spcBef>
                <a:spcPts val="600"/>
              </a:spcBef>
              <a:spcAft>
                <a:spcPts val="600"/>
              </a:spcAft>
              <a:buFont typeface="Arial" panose="020B0604020202020204" pitchFamily="34" charset="0"/>
              <a:buChar char="•"/>
              <a:defRPr/>
            </a:pPr>
            <a:endParaRPr lang="de-DE" altLang="de-DE" sz="1600" b="1" dirty="0">
              <a:latin typeface="Century Gothic" panose="020B0502020202020204" pitchFamily="34" charset="0"/>
            </a:endParaRPr>
          </a:p>
          <a:p>
            <a:pPr marL="285750" indent="-285750">
              <a:lnSpc>
                <a:spcPct val="100000"/>
              </a:lnSpc>
              <a:spcBef>
                <a:spcPts val="600"/>
              </a:spcBef>
              <a:spcAft>
                <a:spcPts val="600"/>
              </a:spcAft>
              <a:buFont typeface="Arial" panose="020B0604020202020204" pitchFamily="34" charset="0"/>
              <a:buChar char="•"/>
              <a:defRPr/>
            </a:pPr>
            <a:endParaRPr lang="de-DE" altLang="de-DE" sz="1600" b="1" dirty="0">
              <a:latin typeface="Century Gothic" panose="020B0502020202020204" pitchFamily="34" charset="0"/>
            </a:endParaRPr>
          </a:p>
          <a:p>
            <a:pPr>
              <a:lnSpc>
                <a:spcPct val="100000"/>
              </a:lnSpc>
              <a:spcBef>
                <a:spcPts val="600"/>
              </a:spcBef>
              <a:spcAft>
                <a:spcPts val="600"/>
              </a:spcAft>
              <a:defRPr/>
            </a:pPr>
            <a:endParaRPr lang="de-DE" altLang="de-DE" sz="1600" b="1" dirty="0">
              <a:solidFill>
                <a:srgbClr val="00B0F0"/>
              </a:solidFill>
              <a:latin typeface="Century Gothic" panose="020B0502020202020204" pitchFamily="34" charset="0"/>
            </a:endParaRPr>
          </a:p>
          <a:p>
            <a:pPr marL="285750" indent="-285750">
              <a:lnSpc>
                <a:spcPct val="100000"/>
              </a:lnSpc>
              <a:spcBef>
                <a:spcPts val="600"/>
              </a:spcBef>
              <a:spcAft>
                <a:spcPts val="600"/>
              </a:spcAft>
              <a:buFont typeface="Arial" panose="020B0604020202020204" pitchFamily="34" charset="0"/>
              <a:buChar char="•"/>
              <a:defRPr/>
            </a:pPr>
            <a:endParaRPr lang="de-DE" sz="1600" dirty="0">
              <a:latin typeface="Century Gothic" panose="020B0502020202020204" pitchFamily="34" charset="0"/>
            </a:endParaRPr>
          </a:p>
          <a:p>
            <a:pPr marL="285750" indent="-285750">
              <a:lnSpc>
                <a:spcPct val="100000"/>
              </a:lnSpc>
              <a:spcBef>
                <a:spcPts val="600"/>
              </a:spcBef>
              <a:spcAft>
                <a:spcPts val="600"/>
              </a:spcAft>
              <a:buFont typeface="Arial" panose="020B0604020202020204" pitchFamily="34" charset="0"/>
              <a:buChar char="•"/>
              <a:defRPr/>
            </a:pPr>
            <a:endParaRPr lang="de-DE" sz="1600" b="1" dirty="0">
              <a:latin typeface="Century Gothic" panose="020B0502020202020204" pitchFamily="34" charset="0"/>
            </a:endParaRPr>
          </a:p>
          <a:p>
            <a:pPr marL="285750" indent="-285750">
              <a:lnSpc>
                <a:spcPct val="100000"/>
              </a:lnSpc>
              <a:spcBef>
                <a:spcPts val="600"/>
              </a:spcBef>
              <a:spcAft>
                <a:spcPts val="600"/>
              </a:spcAft>
              <a:buFont typeface="Arial" panose="020B0604020202020204" pitchFamily="34" charset="0"/>
              <a:buChar char="•"/>
              <a:defRPr/>
            </a:pPr>
            <a:endParaRPr lang="de-DE" sz="1600" b="1" dirty="0">
              <a:latin typeface="Century Gothic" panose="020B0502020202020204" pitchFamily="34" charset="0"/>
            </a:endParaRPr>
          </a:p>
          <a:p>
            <a:pPr marL="285750" indent="-285750">
              <a:lnSpc>
                <a:spcPct val="100000"/>
              </a:lnSpc>
              <a:spcBef>
                <a:spcPts val="600"/>
              </a:spcBef>
              <a:spcAft>
                <a:spcPts val="600"/>
              </a:spcAft>
              <a:buFont typeface="Arial" panose="020B0604020202020204" pitchFamily="34" charset="0"/>
              <a:buChar char="•"/>
              <a:defRPr/>
            </a:pPr>
            <a:endParaRPr lang="de-DE" altLang="de-DE" sz="1600" b="1" dirty="0">
              <a:latin typeface="Century Gothic" panose="020B0502020202020204" pitchFamily="34" charset="0"/>
            </a:endParaRPr>
          </a:p>
          <a:p>
            <a:pPr marL="285750" indent="-285750">
              <a:lnSpc>
                <a:spcPct val="100000"/>
              </a:lnSpc>
              <a:spcBef>
                <a:spcPts val="600"/>
              </a:spcBef>
              <a:spcAft>
                <a:spcPts val="600"/>
              </a:spcAft>
              <a:buFont typeface="Arial" panose="020B0604020202020204" pitchFamily="34" charset="0"/>
              <a:buChar char="•"/>
              <a:defRPr/>
            </a:pPr>
            <a:endParaRPr lang="de-DE" altLang="de-DE" sz="1600" b="1" dirty="0">
              <a:latin typeface="Century Gothic" panose="020B0502020202020204" pitchFamily="34" charset="0"/>
            </a:endParaRPr>
          </a:p>
          <a:p>
            <a:pPr>
              <a:lnSpc>
                <a:spcPct val="100000"/>
              </a:lnSpc>
              <a:spcBef>
                <a:spcPts val="600"/>
              </a:spcBef>
              <a:spcAft>
                <a:spcPts val="600"/>
              </a:spcAft>
              <a:defRPr/>
            </a:pPr>
            <a:endParaRPr lang="de-DE" altLang="de-DE" sz="1600" dirty="0">
              <a:latin typeface="Century Gothic" panose="020B0502020202020204" pitchFamily="34" charset="0"/>
            </a:endParaRPr>
          </a:p>
          <a:p>
            <a:pPr marL="171450" indent="-171450">
              <a:lnSpc>
                <a:spcPct val="100000"/>
              </a:lnSpc>
              <a:spcBef>
                <a:spcPts val="600"/>
              </a:spcBef>
              <a:spcAft>
                <a:spcPts val="600"/>
              </a:spcAft>
              <a:buFont typeface="Arial" panose="020B0604020202020204" pitchFamily="34" charset="0"/>
              <a:buChar char="•"/>
              <a:defRPr/>
            </a:pPr>
            <a:endParaRPr lang="de-DE" sz="1600" dirty="0">
              <a:latin typeface="Century Gothic" panose="020B0502020202020204" pitchFamily="34" charset="0"/>
            </a:endParaRPr>
          </a:p>
          <a:p>
            <a:pPr marL="171450" indent="-171450">
              <a:lnSpc>
                <a:spcPct val="100000"/>
              </a:lnSpc>
              <a:spcBef>
                <a:spcPts val="600"/>
              </a:spcBef>
              <a:spcAft>
                <a:spcPts val="600"/>
              </a:spcAft>
              <a:buFont typeface="Arial" panose="020B0604020202020204" pitchFamily="34" charset="0"/>
              <a:buChar char="•"/>
              <a:defRPr/>
            </a:pPr>
            <a:endParaRPr lang="de-DE" sz="1600" dirty="0">
              <a:latin typeface="Century Gothic" panose="020B0502020202020204" pitchFamily="34" charset="0"/>
            </a:endParaRPr>
          </a:p>
        </p:txBody>
      </p:sp>
      <p:sp>
        <p:nvSpPr>
          <p:cNvPr id="6" name="Rectangle 2">
            <a:extLst>
              <a:ext uri="{FF2B5EF4-FFF2-40B4-BE49-F238E27FC236}">
                <a16:creationId xmlns:a16="http://schemas.microsoft.com/office/drawing/2014/main" id="{82C0E0E2-8675-4A18-8283-6BF3B1838F6A}"/>
              </a:ext>
            </a:extLst>
          </p:cNvPr>
          <p:cNvSpPr txBox="1">
            <a:spLocks/>
          </p:cNvSpPr>
          <p:nvPr/>
        </p:nvSpPr>
        <p:spPr bwMode="auto">
          <a:xfrm>
            <a:off x="925513" y="942975"/>
            <a:ext cx="53863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kern="0" dirty="0">
                <a:solidFill>
                  <a:srgbClr val="00B0F0"/>
                </a:solidFill>
                <a:latin typeface="Century Gothic" pitchFamily="34" charset="0"/>
                <a:cs typeface="Arial" charset="0"/>
              </a:rPr>
              <a:t>4.4.2  Prüfung der Bewertung; Forts.</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
        <p:nvSpPr>
          <p:cNvPr id="9" name="Textfeld 4">
            <a:extLst>
              <a:ext uri="{FF2B5EF4-FFF2-40B4-BE49-F238E27FC236}">
                <a16:creationId xmlns:a16="http://schemas.microsoft.com/office/drawing/2014/main" id="{307815A1-E780-4ED3-992F-2FE3BFAAC6B7}"/>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3">
            <a:extLst>
              <a:ext uri="{FF2B5EF4-FFF2-40B4-BE49-F238E27FC236}">
                <a16:creationId xmlns:a16="http://schemas.microsoft.com/office/drawing/2014/main" id="{A130AA37-863E-43C4-8276-AAC4CF0F09E7}"/>
              </a:ext>
            </a:extLst>
          </p:cNvPr>
          <p:cNvSpPr>
            <a:spLocks noGrp="1"/>
          </p:cNvSpPr>
          <p:nvPr>
            <p:ph type="body" idx="4294967295"/>
          </p:nvPr>
        </p:nvSpPr>
        <p:spPr>
          <a:xfrm>
            <a:off x="1055688" y="1556543"/>
            <a:ext cx="10801350" cy="4176713"/>
          </a:xfrm>
        </p:spPr>
        <p:txBody>
          <a:bodyPr/>
          <a:lstStyle/>
          <a:p>
            <a:pPr marL="266700" indent="-266700">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Sind die angewandten </a:t>
            </a:r>
            <a:r>
              <a:rPr lang="de-DE" altLang="de-DE" sz="1600" b="1" dirty="0">
                <a:latin typeface="Century Gothic" panose="020B0502020202020204" pitchFamily="34" charset="0"/>
              </a:rPr>
              <a:t>Bilanzierungs- und Bewertungsmethoden</a:t>
            </a:r>
            <a:r>
              <a:rPr lang="de-DE" altLang="de-DE" sz="1600" dirty="0">
                <a:latin typeface="Century Gothic" panose="020B0502020202020204" pitchFamily="34" charset="0"/>
              </a:rPr>
              <a:t> vollständig im </a:t>
            </a:r>
            <a:r>
              <a:rPr lang="de-DE" altLang="de-DE" sz="1600" b="1" dirty="0">
                <a:latin typeface="Century Gothic" panose="020B0502020202020204" pitchFamily="34" charset="0"/>
              </a:rPr>
              <a:t>Anhang </a:t>
            </a:r>
            <a:r>
              <a:rPr lang="de-DE" altLang="de-DE" sz="1600" dirty="0">
                <a:latin typeface="Century Gothic" panose="020B0502020202020204" pitchFamily="34" charset="0"/>
              </a:rPr>
              <a:t>aufgeführt? </a:t>
            </a:r>
            <a:r>
              <a:rPr lang="de-DE" altLang="de-DE" sz="1600" b="1" dirty="0">
                <a:solidFill>
                  <a:srgbClr val="00B0F0"/>
                </a:solidFill>
                <a:latin typeface="Century Gothic" panose="020B0502020202020204" pitchFamily="34" charset="0"/>
              </a:rPr>
              <a:t>[A, V]</a:t>
            </a:r>
          </a:p>
          <a:p>
            <a:pPr marL="266700" indent="-266700">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Ist der Einfluss von </a:t>
            </a:r>
            <a:r>
              <a:rPr lang="de-DE" altLang="de-DE" sz="1600" b="1" dirty="0">
                <a:latin typeface="Century Gothic" panose="020B0502020202020204" pitchFamily="34" charset="0"/>
              </a:rPr>
              <a:t>Änderungen</a:t>
            </a:r>
            <a:r>
              <a:rPr lang="de-DE" altLang="de-DE" sz="1600" dirty="0">
                <a:latin typeface="Century Gothic" panose="020B0502020202020204" pitchFamily="34" charset="0"/>
              </a:rPr>
              <a:t> </a:t>
            </a:r>
            <a:r>
              <a:rPr lang="de-DE" altLang="de-DE" sz="1600" b="1" dirty="0">
                <a:latin typeface="Century Gothic" panose="020B0502020202020204" pitchFamily="34" charset="0"/>
              </a:rPr>
              <a:t>der Bilanzierungs- und Bewertungsmethoden </a:t>
            </a:r>
            <a:r>
              <a:rPr lang="de-DE" altLang="de-DE" sz="1600" dirty="0">
                <a:latin typeface="Century Gothic" panose="020B0502020202020204" pitchFamily="34" charset="0"/>
              </a:rPr>
              <a:t>auf die Vermögens-, Finanz- und Ertragslage im Anhang dargestellt? </a:t>
            </a:r>
            <a:r>
              <a:rPr lang="de-DE" altLang="de-DE" sz="1600" b="1" dirty="0">
                <a:solidFill>
                  <a:srgbClr val="00B0F0"/>
                </a:solidFill>
                <a:latin typeface="Century Gothic" panose="020B0502020202020204" pitchFamily="34" charset="0"/>
              </a:rPr>
              <a:t>[A, V]</a:t>
            </a:r>
          </a:p>
          <a:p>
            <a:pPr marL="266700" indent="-266700">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Sind die gegebenen </a:t>
            </a:r>
            <a:r>
              <a:rPr lang="de-DE" altLang="de-DE" sz="1600" b="1" dirty="0">
                <a:latin typeface="Century Gothic" panose="020B0502020202020204" pitchFamily="34" charset="0"/>
              </a:rPr>
              <a:t>Sicherheiten</a:t>
            </a:r>
            <a:r>
              <a:rPr lang="de-DE" altLang="de-DE" sz="1600" dirty="0">
                <a:latin typeface="Century Gothic" panose="020B0502020202020204" pitchFamily="34" charset="0"/>
              </a:rPr>
              <a:t> im </a:t>
            </a:r>
            <a:r>
              <a:rPr lang="de-DE" altLang="de-DE" sz="1600" b="1" dirty="0">
                <a:latin typeface="Century Gothic" panose="020B0502020202020204" pitchFamily="34" charset="0"/>
              </a:rPr>
              <a:t>Anhang</a:t>
            </a:r>
            <a:r>
              <a:rPr lang="de-DE" altLang="de-DE" sz="1600" dirty="0">
                <a:latin typeface="Century Gothic" panose="020B0502020202020204" pitchFamily="34" charset="0"/>
              </a:rPr>
              <a:t> dargestellt?</a:t>
            </a:r>
            <a:r>
              <a:rPr lang="de-DE" altLang="de-DE" sz="1600" b="1" dirty="0">
                <a:latin typeface="Century Gothic" panose="020B0502020202020204" pitchFamily="34" charset="0"/>
              </a:rPr>
              <a:t> </a:t>
            </a:r>
            <a:r>
              <a:rPr lang="de-DE" altLang="de-DE" sz="1600" b="1" dirty="0">
                <a:solidFill>
                  <a:srgbClr val="00B0F0"/>
                </a:solidFill>
                <a:latin typeface="Century Gothic" panose="020B0502020202020204" pitchFamily="34" charset="0"/>
              </a:rPr>
              <a:t>[A, V]</a:t>
            </a:r>
          </a:p>
          <a:p>
            <a:pPr marL="266700" indent="-266700">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Werden die </a:t>
            </a:r>
            <a:r>
              <a:rPr lang="de-DE" altLang="de-DE" sz="1600" b="1" dirty="0">
                <a:latin typeface="Century Gothic" panose="020B0502020202020204" pitchFamily="34" charset="0"/>
              </a:rPr>
              <a:t>Abschreibungen des Geschäftsjahres</a:t>
            </a:r>
            <a:r>
              <a:rPr lang="de-DE" altLang="de-DE" sz="1600" dirty="0">
                <a:latin typeface="Century Gothic" panose="020B0502020202020204" pitchFamily="34" charset="0"/>
              </a:rPr>
              <a:t> im Anlagespiegel getrennt ausgewiesen? </a:t>
            </a:r>
            <a:r>
              <a:rPr lang="de-DE" altLang="de-DE" sz="1600" b="1" dirty="0">
                <a:solidFill>
                  <a:srgbClr val="00B0F0"/>
                </a:solidFill>
                <a:latin typeface="Century Gothic" panose="020B0502020202020204" pitchFamily="34" charset="0"/>
              </a:rPr>
              <a:t>[A</a:t>
            </a:r>
            <a:r>
              <a:rPr lang="de-DE" altLang="de-DE" sz="1600" b="1" dirty="0">
                <a:solidFill>
                  <a:srgbClr val="00B0F0"/>
                </a:solidFill>
              </a:rPr>
              <a:t>]</a:t>
            </a:r>
            <a:endParaRPr lang="de-DE" altLang="de-DE" sz="1600" b="1" dirty="0">
              <a:solidFill>
                <a:srgbClr val="00B0F0"/>
              </a:solidFill>
              <a:latin typeface="Century Gothic" panose="020B0502020202020204" pitchFamily="34" charset="0"/>
            </a:endParaRPr>
          </a:p>
          <a:p>
            <a:pPr marL="266700" indent="-266700">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die </a:t>
            </a:r>
            <a:r>
              <a:rPr lang="de-DE" altLang="de-DE" sz="1600" b="1" dirty="0">
                <a:latin typeface="Century Gothic" panose="020B0502020202020204" pitchFamily="34" charset="0"/>
              </a:rPr>
              <a:t>Umbuchungen</a:t>
            </a:r>
            <a:r>
              <a:rPr lang="de-DE" altLang="de-DE" sz="1600" dirty="0">
                <a:latin typeface="Century Gothic" panose="020B0502020202020204" pitchFamily="34" charset="0"/>
              </a:rPr>
              <a:t> von geleisteten Anzahlungen und Anlagen im Bau im Anlagespiegel gesondert berücksichtigt? </a:t>
            </a:r>
            <a:r>
              <a:rPr lang="de-DE" altLang="de-DE" sz="1600" b="1" dirty="0">
                <a:solidFill>
                  <a:srgbClr val="00B0F0"/>
                </a:solidFill>
                <a:latin typeface="Century Gothic" panose="020B0502020202020204" pitchFamily="34" charset="0"/>
              </a:rPr>
              <a:t>[A]</a:t>
            </a:r>
          </a:p>
          <a:p>
            <a:pPr marL="266700" indent="-266700">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Werden nur </a:t>
            </a:r>
            <a:r>
              <a:rPr lang="de-DE" altLang="de-DE" sz="1600" b="1" dirty="0">
                <a:latin typeface="Century Gothic" panose="020B0502020202020204" pitchFamily="34" charset="0"/>
              </a:rPr>
              <a:t>geleistete Anzahlungen</a:t>
            </a:r>
            <a:r>
              <a:rPr lang="de-DE" altLang="de-DE" sz="1600" dirty="0">
                <a:latin typeface="Century Gothic" panose="020B0502020202020204" pitchFamily="34" charset="0"/>
              </a:rPr>
              <a:t> </a:t>
            </a:r>
            <a:r>
              <a:rPr lang="de-DE" altLang="de-DE" sz="1600" b="1" dirty="0">
                <a:latin typeface="Century Gothic" panose="020B0502020202020204" pitchFamily="34" charset="0"/>
              </a:rPr>
              <a:t>und Anlagen im Bau aus den Vorjahren </a:t>
            </a:r>
            <a:r>
              <a:rPr lang="de-DE" altLang="de-DE" sz="1600" dirty="0">
                <a:latin typeface="Century Gothic" panose="020B0502020202020204" pitchFamily="34" charset="0"/>
              </a:rPr>
              <a:t>als Umbuchung ausgewiesen? </a:t>
            </a:r>
            <a:r>
              <a:rPr lang="de-DE" altLang="de-DE" sz="1600" b="1" dirty="0">
                <a:solidFill>
                  <a:srgbClr val="00B0F0"/>
                </a:solidFill>
                <a:latin typeface="Century Gothic" panose="020B0502020202020204" pitchFamily="34" charset="0"/>
              </a:rPr>
              <a:t>[A]</a:t>
            </a:r>
          </a:p>
          <a:p>
            <a:pPr marL="266700" indent="-266700">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Werden die aufgelaufenen kumulierten Abschreibungen ebenfalls umgebucht? </a:t>
            </a:r>
            <a:r>
              <a:rPr lang="de-DE" altLang="de-DE" sz="1600" b="1" dirty="0">
                <a:solidFill>
                  <a:srgbClr val="00B0F0"/>
                </a:solidFill>
                <a:latin typeface="Century Gothic" panose="020B0502020202020204" pitchFamily="34" charset="0"/>
              </a:rPr>
              <a:t>[A]</a:t>
            </a:r>
          </a:p>
          <a:p>
            <a:pPr marL="266700" indent="-266700">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die </a:t>
            </a:r>
            <a:r>
              <a:rPr lang="de-DE" altLang="de-DE" sz="1600" b="1" dirty="0">
                <a:latin typeface="Century Gothic" panose="020B0502020202020204" pitchFamily="34" charset="0"/>
              </a:rPr>
              <a:t>Abschreibungen</a:t>
            </a:r>
            <a:r>
              <a:rPr lang="de-DE" altLang="de-DE" sz="1600" dirty="0">
                <a:latin typeface="Century Gothic" panose="020B0502020202020204" pitchFamily="34" charset="0"/>
              </a:rPr>
              <a:t> und </a:t>
            </a:r>
            <a:r>
              <a:rPr lang="de-DE" altLang="de-DE" sz="1600" b="1" dirty="0">
                <a:latin typeface="Century Gothic" panose="020B0502020202020204" pitchFamily="34" charset="0"/>
              </a:rPr>
              <a:t>Zuschreibungen</a:t>
            </a:r>
            <a:r>
              <a:rPr lang="de-DE" altLang="de-DE" sz="1600" dirty="0">
                <a:latin typeface="Century Gothic" panose="020B0502020202020204" pitchFamily="34" charset="0"/>
              </a:rPr>
              <a:t> lt. Anlagespiegel mit den Werten lt. </a:t>
            </a:r>
            <a:r>
              <a:rPr lang="de-DE" altLang="de-DE" sz="1600" b="1" dirty="0">
                <a:latin typeface="Century Gothic" panose="020B0502020202020204" pitchFamily="34" charset="0"/>
              </a:rPr>
              <a:t>Gewinn- und Verlustrechnung abgestimmt</a:t>
            </a:r>
            <a:r>
              <a:rPr lang="de-DE" altLang="de-DE" sz="1600" dirty="0">
                <a:latin typeface="Century Gothic" panose="020B0502020202020204" pitchFamily="34" charset="0"/>
              </a:rPr>
              <a:t>? </a:t>
            </a:r>
            <a:r>
              <a:rPr lang="de-DE" altLang="de-DE" sz="1600" b="1" dirty="0">
                <a:solidFill>
                  <a:srgbClr val="00B0F0"/>
                </a:solidFill>
                <a:latin typeface="Century Gothic" panose="020B0502020202020204" pitchFamily="34" charset="0"/>
              </a:rPr>
              <a:t>[A, R]</a:t>
            </a:r>
            <a:endParaRPr lang="de-DE" altLang="de-DE" dirty="0">
              <a:latin typeface="Century Gothic" panose="020B0502020202020204" pitchFamily="34" charset="0"/>
            </a:endParaRPr>
          </a:p>
        </p:txBody>
      </p:sp>
      <p:sp>
        <p:nvSpPr>
          <p:cNvPr id="6" name="Rectangle 2">
            <a:extLst>
              <a:ext uri="{FF2B5EF4-FFF2-40B4-BE49-F238E27FC236}">
                <a16:creationId xmlns:a16="http://schemas.microsoft.com/office/drawing/2014/main" id="{DBCADE46-8E57-484E-A7BA-A9A744184835}"/>
              </a:ext>
            </a:extLst>
          </p:cNvPr>
          <p:cNvSpPr txBox="1">
            <a:spLocks/>
          </p:cNvSpPr>
          <p:nvPr/>
        </p:nvSpPr>
        <p:spPr bwMode="auto">
          <a:xfrm>
            <a:off x="925513" y="1017588"/>
            <a:ext cx="53863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kern="0" dirty="0">
                <a:solidFill>
                  <a:srgbClr val="00B0F0"/>
                </a:solidFill>
                <a:latin typeface="Century Gothic" pitchFamily="34" charset="0"/>
                <a:cs typeface="Arial" charset="0"/>
              </a:rPr>
              <a:t>4.4.3  Prüfung des Ausweises</a:t>
            </a:r>
            <a:r>
              <a:rPr lang="de-DE" altLang="de-DE" sz="1600" b="1" dirty="0">
                <a:solidFill>
                  <a:srgbClr val="00B0F0"/>
                </a:solidFill>
                <a:latin typeface="Century Gothic" panose="020B0502020202020204" pitchFamily="34" charset="0"/>
              </a:rPr>
              <a:t> </a:t>
            </a:r>
            <a:endParaRPr lang="de-DE" altLang="de-DE" sz="1800" b="1" dirty="0">
              <a:solidFill>
                <a:srgbClr val="00B0F0"/>
              </a:solidFill>
              <a:latin typeface="Century Gothic" panose="020B0502020202020204" pitchFamily="34" charset="0"/>
            </a:endParaRPr>
          </a:p>
        </p:txBody>
      </p:sp>
      <p:sp>
        <p:nvSpPr>
          <p:cNvPr id="9" name="Textfeld 4">
            <a:extLst>
              <a:ext uri="{FF2B5EF4-FFF2-40B4-BE49-F238E27FC236}">
                <a16:creationId xmlns:a16="http://schemas.microsoft.com/office/drawing/2014/main" id="{F0C94957-2C35-4940-8D17-F030697C6C3F}"/>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4">
            <a:extLst>
              <a:ext uri="{FF2B5EF4-FFF2-40B4-BE49-F238E27FC236}">
                <a16:creationId xmlns:a16="http://schemas.microsoft.com/office/drawing/2014/main" id="{4AEC28E5-046E-45D7-8D7B-E44BD2572AE9}"/>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
        <p:nvSpPr>
          <p:cNvPr id="6" name="Rectangle 2">
            <a:extLst>
              <a:ext uri="{FF2B5EF4-FFF2-40B4-BE49-F238E27FC236}">
                <a16:creationId xmlns:a16="http://schemas.microsoft.com/office/drawing/2014/main" id="{308B23FC-1A8A-43B5-9CF2-804E0015DEEC}"/>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4.5	</a:t>
            </a:r>
            <a:r>
              <a:rPr lang="de-DE" sz="2800" b="1" dirty="0">
                <a:latin typeface="Century Gothic" panose="020B0502020202020204" pitchFamily="34" charset="0"/>
              </a:rPr>
              <a:t>Prüfung des Anlagespiegels</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4.5.1</a:t>
            </a:r>
            <a:r>
              <a:rPr lang="de-DE" dirty="0">
                <a:latin typeface="Century Gothic" panose="020B0502020202020204" pitchFamily="34" charset="0"/>
              </a:rPr>
              <a:t>	Aufbau und Inhalt Anlagespiegel</a:t>
            </a:r>
          </a:p>
          <a:p>
            <a:pPr marL="2724150" lvl="4" indent="-895350">
              <a:spcBef>
                <a:spcPts val="600"/>
              </a:spcBef>
              <a:spcAft>
                <a:spcPts val="600"/>
              </a:spcAft>
              <a:tabLst>
                <a:tab pos="444500" algn="l"/>
              </a:tabLst>
            </a:pPr>
            <a:r>
              <a:rPr lang="de-DE" b="1" dirty="0">
                <a:latin typeface="Century Gothic" panose="020B0502020202020204" pitchFamily="34" charset="0"/>
              </a:rPr>
              <a:t>4.5.2	</a:t>
            </a:r>
            <a:r>
              <a:rPr lang="de-DE" dirty="0">
                <a:latin typeface="Century Gothic" panose="020B0502020202020204" pitchFamily="34" charset="0"/>
              </a:rPr>
              <a:t>Prüfungshandlungen Anlagespiegel</a:t>
            </a:r>
          </a:p>
        </p:txBody>
      </p:sp>
    </p:spTree>
  </p:cSld>
  <p:clrMapOvr>
    <a:masterClrMapping/>
  </p:clrMapOvr>
  <p:transition spd="slow"/>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9" name="Rectangle 3">
            <a:extLst>
              <a:ext uri="{FF2B5EF4-FFF2-40B4-BE49-F238E27FC236}">
                <a16:creationId xmlns:a16="http://schemas.microsoft.com/office/drawing/2014/main" id="{05FBF6E9-DEB4-42FE-9BBD-97EC9B4A1299}"/>
              </a:ext>
            </a:extLst>
          </p:cNvPr>
          <p:cNvSpPr>
            <a:spLocks noGrp="1"/>
          </p:cNvSpPr>
          <p:nvPr>
            <p:ph type="body" idx="4294967295"/>
          </p:nvPr>
        </p:nvSpPr>
        <p:spPr>
          <a:xfrm>
            <a:off x="925513" y="1543521"/>
            <a:ext cx="10931525" cy="4549775"/>
          </a:xfrm>
        </p:spPr>
        <p:txBody>
          <a:bodyPr/>
          <a:lstStyle/>
          <a:p>
            <a:pPr defTabSz="288000">
              <a:lnSpc>
                <a:spcPct val="100000"/>
              </a:lnSpc>
              <a:spcBef>
                <a:spcPts val="600"/>
              </a:spcBef>
              <a:spcAft>
                <a:spcPts val="600"/>
              </a:spcAft>
              <a:defRPr/>
            </a:pPr>
            <a:r>
              <a:rPr lang="de-DE" altLang="de-DE" sz="1600" b="1" dirty="0">
                <a:solidFill>
                  <a:srgbClr val="00B0F0"/>
                </a:solidFill>
                <a:latin typeface="Century Gothic" panose="020B0502020202020204" pitchFamily="34" charset="0"/>
              </a:rPr>
              <a:t>4.5.1 Aufbau und Inhalt Anlagespiegel</a:t>
            </a:r>
          </a:p>
          <a:p>
            <a:pPr marL="442913" indent="-266700" defTabSz="288000">
              <a:lnSpc>
                <a:spcPct val="100000"/>
              </a:lnSpc>
              <a:spcBef>
                <a:spcPts val="600"/>
              </a:spcBef>
              <a:spcAft>
                <a:spcPts val="600"/>
              </a:spcAft>
              <a:buFont typeface="Arial" panose="020B0604020202020204" pitchFamily="34" charset="0"/>
              <a:buChar char="•"/>
              <a:defRPr/>
            </a:pPr>
            <a:r>
              <a:rPr lang="de-DE" altLang="de-DE" dirty="0">
                <a:latin typeface="Century Gothic" panose="020B0502020202020204" pitchFamily="34" charset="0"/>
              </a:rPr>
              <a:t>Anlagespiegel ist verpflichtender </a:t>
            </a:r>
            <a:r>
              <a:rPr lang="de-DE" altLang="de-DE" b="1" dirty="0">
                <a:latin typeface="Century Gothic" panose="020B0502020202020204" pitchFamily="34" charset="0"/>
              </a:rPr>
              <a:t>Bestandteil des Anhangs § 284 Abs. 3 HGB</a:t>
            </a:r>
            <a:r>
              <a:rPr lang="de-DE" altLang="de-DE" dirty="0">
                <a:latin typeface="Century Gothic" panose="020B0502020202020204" pitchFamily="34" charset="0"/>
              </a:rPr>
              <a:t>:</a:t>
            </a:r>
          </a:p>
          <a:p>
            <a:pPr marL="442913">
              <a:lnSpc>
                <a:spcPct val="100000"/>
              </a:lnSpc>
              <a:spcBef>
                <a:spcPts val="600"/>
              </a:spcBef>
              <a:spcAft>
                <a:spcPts val="600"/>
              </a:spcAft>
              <a:defRPr/>
            </a:pPr>
            <a:r>
              <a:rPr lang="de-DE" altLang="de-DE" i="1" dirty="0">
                <a:latin typeface="Century Gothic" panose="020B0502020202020204" pitchFamily="34" charset="0"/>
              </a:rPr>
              <a:t>„Dabei sind, ausgehend von den gesamten Anschaffungs- und Herstellungskosten, die Zugänge, Abgänge, Umbuchungen und Zuschreibungen des Geschäftsjahres sowie die Abschreibungen gesondert auszuführen.“</a:t>
            </a:r>
          </a:p>
          <a:p>
            <a:pPr marL="442913" indent="-266700" defTabSz="288000">
              <a:lnSpc>
                <a:spcPct val="100000"/>
              </a:lnSpc>
              <a:spcBef>
                <a:spcPts val="600"/>
              </a:spcBef>
              <a:spcAft>
                <a:spcPts val="600"/>
              </a:spcAft>
              <a:buFont typeface="Arial" panose="020B0604020202020204" pitchFamily="34" charset="0"/>
              <a:buChar char="•"/>
              <a:defRPr/>
            </a:pPr>
            <a:r>
              <a:rPr lang="de-DE" altLang="de-DE" dirty="0">
                <a:latin typeface="Century Gothic" panose="020B0502020202020204" pitchFamily="34" charset="0"/>
              </a:rPr>
              <a:t>Zu </a:t>
            </a:r>
            <a:r>
              <a:rPr lang="de-DE" altLang="de-DE" b="1" dirty="0">
                <a:latin typeface="Century Gothic" panose="020B0502020202020204" pitchFamily="34" charset="0"/>
              </a:rPr>
              <a:t>Abschreibungen</a:t>
            </a:r>
            <a:r>
              <a:rPr lang="de-DE" altLang="de-DE" dirty="0">
                <a:latin typeface="Century Gothic" panose="020B0502020202020204" pitchFamily="34" charset="0"/>
              </a:rPr>
              <a:t> ist anzugeben (§ 285 Abs. 3 S. 3 HGB n.F.)</a:t>
            </a:r>
          </a:p>
          <a:p>
            <a:pPr marL="720725" lvl="2" indent="-277813">
              <a:lnSpc>
                <a:spcPct val="100000"/>
              </a:lnSpc>
              <a:spcBef>
                <a:spcPts val="600"/>
              </a:spcBef>
              <a:spcAft>
                <a:spcPts val="600"/>
              </a:spcAft>
              <a:buFont typeface="Symbol" panose="05050102010706020507" pitchFamily="18" charset="2"/>
              <a:buChar char="-"/>
              <a:defRPr/>
            </a:pPr>
            <a:r>
              <a:rPr lang="de-DE" altLang="de-DE" dirty="0">
                <a:latin typeface="Century Gothic" panose="020B0502020202020204" pitchFamily="34" charset="0"/>
              </a:rPr>
              <a:t>Abschreibungen zu Beginn und Ende des Geschäftsjahres</a:t>
            </a:r>
          </a:p>
          <a:p>
            <a:pPr marL="720725" lvl="2" indent="-266700">
              <a:lnSpc>
                <a:spcPct val="100000"/>
              </a:lnSpc>
              <a:spcBef>
                <a:spcPts val="600"/>
              </a:spcBef>
              <a:spcAft>
                <a:spcPts val="600"/>
              </a:spcAft>
              <a:buFont typeface="Symbol" panose="05050102010706020507" pitchFamily="18" charset="2"/>
              <a:buChar char="-"/>
              <a:tabLst>
                <a:tab pos="896938" algn="l"/>
              </a:tabLst>
              <a:defRPr/>
            </a:pPr>
            <a:r>
              <a:rPr lang="de-DE" altLang="de-DE" dirty="0">
                <a:latin typeface="Century Gothic" panose="020B0502020202020204" pitchFamily="34" charset="0"/>
              </a:rPr>
              <a:t>Abschreibungen des Geschäftsjahres</a:t>
            </a:r>
          </a:p>
          <a:p>
            <a:pPr marL="720725" lvl="2" indent="-266700">
              <a:lnSpc>
                <a:spcPct val="100000"/>
              </a:lnSpc>
              <a:spcBef>
                <a:spcPts val="600"/>
              </a:spcBef>
              <a:spcAft>
                <a:spcPts val="600"/>
              </a:spcAft>
              <a:buFont typeface="Symbol" panose="05050102010706020507" pitchFamily="18" charset="2"/>
              <a:buChar char="-"/>
              <a:tabLst>
                <a:tab pos="896938" algn="l"/>
              </a:tabLst>
              <a:defRPr/>
            </a:pPr>
            <a:r>
              <a:rPr lang="de-DE" altLang="de-DE" dirty="0">
                <a:latin typeface="Century Gothic" panose="020B0502020202020204" pitchFamily="34" charset="0"/>
              </a:rPr>
              <a:t>Änderungen der Abschreibungen durch Zu-, Abgänge und Umbuchungen</a:t>
            </a:r>
          </a:p>
          <a:p>
            <a:pPr marL="442913" indent="-266700" defTabSz="288000">
              <a:lnSpc>
                <a:spcPct val="100000"/>
              </a:lnSpc>
              <a:spcBef>
                <a:spcPts val="600"/>
              </a:spcBef>
              <a:spcAft>
                <a:spcPts val="600"/>
              </a:spcAft>
              <a:buFont typeface="Arial" panose="020B0604020202020204" pitchFamily="34" charset="0"/>
              <a:buChar char="•"/>
              <a:defRPr/>
            </a:pPr>
            <a:r>
              <a:rPr lang="de-DE" altLang="de-DE" dirty="0">
                <a:latin typeface="Century Gothic" panose="020B0502020202020204" pitchFamily="34" charset="0"/>
              </a:rPr>
              <a:t>Zu jedem Posten des AV sind in die Herstellungskosten </a:t>
            </a:r>
            <a:r>
              <a:rPr lang="de-DE" altLang="de-DE" b="1" dirty="0">
                <a:latin typeface="Century Gothic" panose="020B0502020202020204" pitchFamily="34" charset="0"/>
              </a:rPr>
              <a:t>einbezogene FK-Zinsen</a:t>
            </a:r>
            <a:r>
              <a:rPr lang="de-DE" altLang="de-DE" dirty="0">
                <a:latin typeface="Century Gothic" panose="020B0502020202020204" pitchFamily="34" charset="0"/>
              </a:rPr>
              <a:t>, die im aktuellen Geschäftsjahr aktiviert wurden, anzugeben (davon-Vermerke oder eigene Spalte)</a:t>
            </a:r>
          </a:p>
          <a:p>
            <a:pPr marL="442913" indent="-266700" defTabSz="288000">
              <a:lnSpc>
                <a:spcPct val="100000"/>
              </a:lnSpc>
              <a:spcBef>
                <a:spcPts val="600"/>
              </a:spcBef>
              <a:spcAft>
                <a:spcPts val="600"/>
              </a:spcAft>
              <a:buFont typeface="Arial" panose="020B0604020202020204" pitchFamily="34" charset="0"/>
              <a:buChar char="•"/>
              <a:defRPr/>
            </a:pPr>
            <a:r>
              <a:rPr lang="de-DE" altLang="de-DE" dirty="0">
                <a:latin typeface="Century Gothic" panose="020B0502020202020204" pitchFamily="34" charset="0"/>
              </a:rPr>
              <a:t>Vgl. auch HFA zu BilRUG-Anwendungsfragen in IDW Life 1/2016, S. 54</a:t>
            </a:r>
          </a:p>
          <a:p>
            <a:pPr marL="442913" indent="-266700" defTabSz="288000">
              <a:lnSpc>
                <a:spcPct val="100000"/>
              </a:lnSpc>
              <a:spcBef>
                <a:spcPts val="600"/>
              </a:spcBef>
              <a:spcAft>
                <a:spcPts val="600"/>
              </a:spcAft>
              <a:defRPr/>
            </a:pPr>
            <a:endParaRPr lang="de-DE" altLang="de-DE" dirty="0">
              <a:latin typeface="Century Gothic" panose="020B0502020202020204" pitchFamily="34" charset="0"/>
            </a:endParaRPr>
          </a:p>
        </p:txBody>
      </p:sp>
      <p:sp>
        <p:nvSpPr>
          <p:cNvPr id="10" name="Text Box 6">
            <a:extLst>
              <a:ext uri="{FF2B5EF4-FFF2-40B4-BE49-F238E27FC236}">
                <a16:creationId xmlns:a16="http://schemas.microsoft.com/office/drawing/2014/main" id="{8EF43EAF-C51E-433C-96B2-0EC6405F7CC9}"/>
              </a:ext>
            </a:extLst>
          </p:cNvPr>
          <p:cNvSpPr txBox="1">
            <a:spLocks noChangeArrowheads="1"/>
          </p:cNvSpPr>
          <p:nvPr/>
        </p:nvSpPr>
        <p:spPr bwMode="auto">
          <a:xfrm>
            <a:off x="695325" y="1088926"/>
            <a:ext cx="770413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4.5 Prüfung des Anlagenspiegels</a:t>
            </a:r>
            <a:endParaRPr lang="de-DE" altLang="de-DE" sz="1600" b="1" kern="0" dirty="0">
              <a:solidFill>
                <a:srgbClr val="00B0F0"/>
              </a:solidFill>
              <a:latin typeface="Century Gothic" pitchFamily="34" charset="0"/>
            </a:endParaRPr>
          </a:p>
        </p:txBody>
      </p:sp>
      <p:sp>
        <p:nvSpPr>
          <p:cNvPr id="8" name="Textfeld 4">
            <a:extLst>
              <a:ext uri="{FF2B5EF4-FFF2-40B4-BE49-F238E27FC236}">
                <a16:creationId xmlns:a16="http://schemas.microsoft.com/office/drawing/2014/main" id="{0D9F8316-5DB7-40D1-A815-E854D5C5CCFD}"/>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4739">
                                            <p:txEl>
                                              <p:pRg st="0" end="0"/>
                                            </p:txEl>
                                          </p:spTgt>
                                        </p:tgtEl>
                                        <p:attrNameLst>
                                          <p:attrName>style.visibility</p:attrName>
                                        </p:attrNameLst>
                                      </p:cBhvr>
                                      <p:to>
                                        <p:strVal val="visible"/>
                                      </p:to>
                                    </p:set>
                                    <p:animEffect transition="in" filter="blinds(horizontal)">
                                      <p:cBhvr>
                                        <p:cTn id="7" dur="500"/>
                                        <p:tgtEl>
                                          <p:spTgt spid="2447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4739">
                                            <p:txEl>
                                              <p:pRg st="1" end="1"/>
                                            </p:txEl>
                                          </p:spTgt>
                                        </p:tgtEl>
                                        <p:attrNameLst>
                                          <p:attrName>style.visibility</p:attrName>
                                        </p:attrNameLst>
                                      </p:cBhvr>
                                      <p:to>
                                        <p:strVal val="visible"/>
                                      </p:to>
                                    </p:set>
                                    <p:animEffect transition="in" filter="blinds(horizontal)">
                                      <p:cBhvr>
                                        <p:cTn id="12" dur="500"/>
                                        <p:tgtEl>
                                          <p:spTgt spid="2447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44739">
                                            <p:txEl>
                                              <p:pRg st="2" end="2"/>
                                            </p:txEl>
                                          </p:spTgt>
                                        </p:tgtEl>
                                        <p:attrNameLst>
                                          <p:attrName>style.visibility</p:attrName>
                                        </p:attrNameLst>
                                      </p:cBhvr>
                                      <p:to>
                                        <p:strVal val="visible"/>
                                      </p:to>
                                    </p:set>
                                    <p:animEffect transition="in" filter="blinds(horizontal)">
                                      <p:cBhvr>
                                        <p:cTn id="17" dur="500"/>
                                        <p:tgtEl>
                                          <p:spTgt spid="2447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44739">
                                            <p:txEl>
                                              <p:pRg st="3" end="3"/>
                                            </p:txEl>
                                          </p:spTgt>
                                        </p:tgtEl>
                                        <p:attrNameLst>
                                          <p:attrName>style.visibility</p:attrName>
                                        </p:attrNameLst>
                                      </p:cBhvr>
                                      <p:to>
                                        <p:strVal val="visible"/>
                                      </p:to>
                                    </p:set>
                                    <p:animEffect transition="in" filter="blinds(horizontal)">
                                      <p:cBhvr>
                                        <p:cTn id="22" dur="500"/>
                                        <p:tgtEl>
                                          <p:spTgt spid="244739">
                                            <p:txEl>
                                              <p:pRg st="3" end="3"/>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44739">
                                            <p:txEl>
                                              <p:pRg st="4" end="4"/>
                                            </p:txEl>
                                          </p:spTgt>
                                        </p:tgtEl>
                                        <p:attrNameLst>
                                          <p:attrName>style.visibility</p:attrName>
                                        </p:attrNameLst>
                                      </p:cBhvr>
                                      <p:to>
                                        <p:strVal val="visible"/>
                                      </p:to>
                                    </p:set>
                                    <p:animEffect transition="in" filter="blinds(horizontal)">
                                      <p:cBhvr>
                                        <p:cTn id="25" dur="500"/>
                                        <p:tgtEl>
                                          <p:spTgt spid="244739">
                                            <p:txEl>
                                              <p:pRg st="4" end="4"/>
                                            </p:txEl>
                                          </p:spTgt>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44739">
                                            <p:txEl>
                                              <p:pRg st="5" end="5"/>
                                            </p:txEl>
                                          </p:spTgt>
                                        </p:tgtEl>
                                        <p:attrNameLst>
                                          <p:attrName>style.visibility</p:attrName>
                                        </p:attrNameLst>
                                      </p:cBhvr>
                                      <p:to>
                                        <p:strVal val="visible"/>
                                      </p:to>
                                    </p:set>
                                    <p:animEffect transition="in" filter="blinds(horizontal)">
                                      <p:cBhvr>
                                        <p:cTn id="28" dur="500"/>
                                        <p:tgtEl>
                                          <p:spTgt spid="244739">
                                            <p:txEl>
                                              <p:pRg st="5" end="5"/>
                                            </p:txEl>
                                          </p:spTgt>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44739">
                                            <p:txEl>
                                              <p:pRg st="6" end="6"/>
                                            </p:txEl>
                                          </p:spTgt>
                                        </p:tgtEl>
                                        <p:attrNameLst>
                                          <p:attrName>style.visibility</p:attrName>
                                        </p:attrNameLst>
                                      </p:cBhvr>
                                      <p:to>
                                        <p:strVal val="visible"/>
                                      </p:to>
                                    </p:set>
                                    <p:animEffect transition="in" filter="blinds(horizontal)">
                                      <p:cBhvr>
                                        <p:cTn id="31" dur="500"/>
                                        <p:tgtEl>
                                          <p:spTgt spid="244739">
                                            <p:txEl>
                                              <p:pRg st="6" end="6"/>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44739">
                                            <p:txEl>
                                              <p:pRg st="7" end="7"/>
                                            </p:txEl>
                                          </p:spTgt>
                                        </p:tgtEl>
                                        <p:attrNameLst>
                                          <p:attrName>style.visibility</p:attrName>
                                        </p:attrNameLst>
                                      </p:cBhvr>
                                      <p:to>
                                        <p:strVal val="visible"/>
                                      </p:to>
                                    </p:set>
                                    <p:animEffect transition="in" filter="blinds(horizontal)">
                                      <p:cBhvr>
                                        <p:cTn id="36" dur="500"/>
                                        <p:tgtEl>
                                          <p:spTgt spid="244739">
                                            <p:txEl>
                                              <p:pRg st="7" end="7"/>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244739">
                                            <p:txEl>
                                              <p:pRg st="8" end="8"/>
                                            </p:txEl>
                                          </p:spTgt>
                                        </p:tgtEl>
                                        <p:attrNameLst>
                                          <p:attrName>style.visibility</p:attrName>
                                        </p:attrNameLst>
                                      </p:cBhvr>
                                      <p:to>
                                        <p:strVal val="visible"/>
                                      </p:to>
                                    </p:set>
                                    <p:animEffect transition="in" filter="blinds(horizontal)">
                                      <p:cBhvr>
                                        <p:cTn id="41" dur="500"/>
                                        <p:tgtEl>
                                          <p:spTgt spid="2447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9" grpId="0" build="p"/>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9" name="Rectangle 3">
            <a:extLst>
              <a:ext uri="{FF2B5EF4-FFF2-40B4-BE49-F238E27FC236}">
                <a16:creationId xmlns:a16="http://schemas.microsoft.com/office/drawing/2014/main" id="{66F656FF-E5AE-4497-82F0-10AE9F887F75}"/>
              </a:ext>
            </a:extLst>
          </p:cNvPr>
          <p:cNvSpPr>
            <a:spLocks noGrp="1"/>
          </p:cNvSpPr>
          <p:nvPr>
            <p:ph type="body" idx="4294967295"/>
          </p:nvPr>
        </p:nvSpPr>
        <p:spPr>
          <a:xfrm>
            <a:off x="1079500" y="1512093"/>
            <a:ext cx="10801350" cy="4221163"/>
          </a:xfrm>
        </p:spPr>
        <p:txBody>
          <a:bodyPr/>
          <a:lstStyle/>
          <a:p>
            <a:pPr marL="285750" indent="-285750" defTabSz="2880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Prüfung auf </a:t>
            </a:r>
            <a:r>
              <a:rPr lang="de-DE" altLang="de-DE" sz="1600" b="1" dirty="0">
                <a:latin typeface="Century Gothic" panose="020B0502020202020204" pitchFamily="34" charset="0"/>
              </a:rPr>
              <a:t>rechnerische Richtigkeit </a:t>
            </a:r>
            <a:endParaRPr lang="de-DE" altLang="de-DE" sz="1600" b="1" i="1" dirty="0">
              <a:latin typeface="Century Gothic" panose="020B0502020202020204" pitchFamily="34" charset="0"/>
            </a:endParaRPr>
          </a:p>
          <a:p>
            <a:pPr defTabSz="288000">
              <a:lnSpc>
                <a:spcPct val="100000"/>
              </a:lnSpc>
              <a:spcBef>
                <a:spcPts val="600"/>
              </a:spcBef>
              <a:spcAft>
                <a:spcPts val="600"/>
              </a:spcAft>
              <a:defRPr/>
            </a:pPr>
            <a:r>
              <a:rPr lang="de-DE" altLang="de-DE" sz="1600" dirty="0">
                <a:latin typeface="Century Gothic" panose="020B0502020202020204" pitchFamily="34" charset="0"/>
                <a:sym typeface="Wingdings" panose="05000000000000000000" pitchFamily="2" charset="2"/>
              </a:rPr>
              <a:t>       Anlagespiegel des Mandanten sollte in Excel erstellt sein</a:t>
            </a:r>
          </a:p>
          <a:p>
            <a:pPr marL="285750" indent="-285750" defTabSz="2880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Wingdings" panose="05000000000000000000" pitchFamily="2" charset="2"/>
              </a:rPr>
              <a:t>Überprüfung </a:t>
            </a:r>
            <a:r>
              <a:rPr lang="de-DE" altLang="de-DE" sz="1600" b="1" dirty="0">
                <a:latin typeface="Century Gothic" panose="020B0502020202020204" pitchFamily="34" charset="0"/>
                <a:sym typeface="Wingdings" panose="05000000000000000000" pitchFamily="2" charset="2"/>
              </a:rPr>
              <a:t>„Saldovorträge“ </a:t>
            </a:r>
            <a:r>
              <a:rPr lang="de-DE" altLang="de-DE" sz="1600" dirty="0">
                <a:latin typeface="Century Gothic" panose="020B0502020202020204" pitchFamily="34" charset="0"/>
                <a:sym typeface="Wingdings" panose="05000000000000000000" pitchFamily="2" charset="2"/>
              </a:rPr>
              <a:t>01.01.xx (</a:t>
            </a:r>
            <a:r>
              <a:rPr lang="de-DE" altLang="de-DE" sz="1600" dirty="0" err="1">
                <a:latin typeface="Century Gothic" panose="020B0502020202020204" pitchFamily="34" charset="0"/>
                <a:sym typeface="Wingdings" panose="05000000000000000000" pitchFamily="2" charset="2"/>
              </a:rPr>
              <a:t>histor</a:t>
            </a:r>
            <a:r>
              <a:rPr lang="de-DE" altLang="de-DE" sz="1600" dirty="0">
                <a:latin typeface="Century Gothic" panose="020B0502020202020204" pitchFamily="34" charset="0"/>
                <a:sym typeface="Wingdings" panose="05000000000000000000" pitchFamily="2" charset="2"/>
              </a:rPr>
              <a:t>. AHK und </a:t>
            </a:r>
            <a:r>
              <a:rPr lang="de-DE" altLang="de-DE" sz="1600" dirty="0" err="1">
                <a:latin typeface="Century Gothic" panose="020B0502020202020204" pitchFamily="34" charset="0"/>
                <a:sym typeface="Wingdings" panose="05000000000000000000" pitchFamily="2" charset="2"/>
              </a:rPr>
              <a:t>kum</a:t>
            </a:r>
            <a:r>
              <a:rPr lang="de-DE" altLang="de-DE" sz="1600" dirty="0">
                <a:latin typeface="Century Gothic" panose="020B0502020202020204" pitchFamily="34" charset="0"/>
                <a:sym typeface="Wingdings" panose="05000000000000000000" pitchFamily="2" charset="2"/>
              </a:rPr>
              <a:t>. AfA) sowie Vorjahresbuchwerte durch Abstimmung mit Vorjahres-Anlagespiegel</a:t>
            </a:r>
          </a:p>
          <a:p>
            <a:pPr marL="285750" indent="-285750" defTabSz="2880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Wingdings" panose="05000000000000000000" pitchFamily="2" charset="2"/>
              </a:rPr>
              <a:t>Abstimmung der Werte mit der </a:t>
            </a:r>
            <a:r>
              <a:rPr lang="de-DE" altLang="de-DE" sz="1600" b="1" dirty="0">
                <a:latin typeface="Century Gothic" panose="020B0502020202020204" pitchFamily="34" charset="0"/>
                <a:sym typeface="Wingdings" panose="05000000000000000000" pitchFamily="2" charset="2"/>
              </a:rPr>
              <a:t>Anlagenbuchhaltung</a:t>
            </a:r>
            <a:r>
              <a:rPr lang="de-DE" altLang="de-DE" sz="1600" dirty="0">
                <a:latin typeface="Century Gothic" panose="020B0502020202020204" pitchFamily="34" charset="0"/>
                <a:sym typeface="Wingdings" panose="05000000000000000000" pitchFamily="2" charset="2"/>
              </a:rPr>
              <a:t> (Anlagengitter des Mandanten)</a:t>
            </a:r>
          </a:p>
          <a:p>
            <a:pPr marL="285750" indent="-285750" defTabSz="2880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Wingdings" panose="05000000000000000000" pitchFamily="2" charset="2"/>
              </a:rPr>
              <a:t>Abstimmung der Buchwerte (Berichtsjahr und Vorjahr) mit der </a:t>
            </a:r>
            <a:r>
              <a:rPr lang="de-DE" altLang="de-DE" sz="1600" b="1" dirty="0">
                <a:latin typeface="Century Gothic" panose="020B0502020202020204" pitchFamily="34" charset="0"/>
                <a:sym typeface="Wingdings" panose="05000000000000000000" pitchFamily="2" charset="2"/>
              </a:rPr>
              <a:t>Bilanz</a:t>
            </a:r>
            <a:r>
              <a:rPr lang="de-DE" altLang="de-DE" sz="1600" dirty="0">
                <a:latin typeface="Century Gothic" panose="020B0502020202020204" pitchFamily="34" charset="0"/>
                <a:sym typeface="Wingdings" panose="05000000000000000000" pitchFamily="2" charset="2"/>
              </a:rPr>
              <a:t> </a:t>
            </a:r>
          </a:p>
          <a:p>
            <a:pPr marL="285750" indent="-285750" defTabSz="2880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Wingdings" panose="05000000000000000000" pitchFamily="2" charset="2"/>
              </a:rPr>
              <a:t>Abstimmung „Zugang Abschreibungen“ mit den Abschreibungen in der </a:t>
            </a:r>
            <a:r>
              <a:rPr lang="de-DE" altLang="de-DE" sz="1600" b="1" dirty="0">
                <a:latin typeface="Century Gothic" panose="020B0502020202020204" pitchFamily="34" charset="0"/>
                <a:sym typeface="Wingdings" panose="05000000000000000000" pitchFamily="2" charset="2"/>
              </a:rPr>
              <a:t>GuV </a:t>
            </a:r>
          </a:p>
          <a:p>
            <a:pPr defTabSz="288000">
              <a:lnSpc>
                <a:spcPct val="100000"/>
              </a:lnSpc>
              <a:spcBef>
                <a:spcPts val="600"/>
              </a:spcBef>
              <a:spcAft>
                <a:spcPts val="600"/>
              </a:spcAft>
              <a:defRPr/>
            </a:pPr>
            <a:r>
              <a:rPr lang="de-DE" altLang="de-DE" sz="1600" dirty="0">
                <a:latin typeface="Century Gothic" panose="020B0502020202020204" pitchFamily="34" charset="0"/>
                <a:sym typeface="Wingdings" panose="05000000000000000000" pitchFamily="2" charset="2"/>
              </a:rPr>
              <a:t>	 Achtung bei Abschreibungen auf Finanzanlagevermögen (gesonderte GuV-Position gem. § 275 Abs. 2 			Nr. 12 HGB) sowie bei Zuschreibungen (sonstige betriebliche Erträge)</a:t>
            </a:r>
          </a:p>
          <a:p>
            <a:pPr marL="285750" indent="-285750" defTabSz="2880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Wingdings" panose="05000000000000000000" pitchFamily="2" charset="2"/>
              </a:rPr>
              <a:t>Abstimmung der </a:t>
            </a:r>
            <a:r>
              <a:rPr lang="de-DE" altLang="de-DE" sz="1600" b="1" dirty="0">
                <a:latin typeface="Century Gothic" panose="020B0502020202020204" pitchFamily="34" charset="0"/>
                <a:sym typeface="Wingdings" panose="05000000000000000000" pitchFamily="2" charset="2"/>
              </a:rPr>
              <a:t>Postenbezeichnungen/Nummerierungen</a:t>
            </a:r>
            <a:r>
              <a:rPr lang="de-DE" altLang="de-DE" sz="1600" dirty="0">
                <a:latin typeface="Century Gothic" panose="020B0502020202020204" pitchFamily="34" charset="0"/>
                <a:sym typeface="Wingdings" panose="05000000000000000000" pitchFamily="2" charset="2"/>
              </a:rPr>
              <a:t> im Anlagespiegel mit den Postenbezeichnungen/Nummerierungen in der Bilanz sowie in § 266 Abs. 2 HGB</a:t>
            </a:r>
            <a:endParaRPr lang="de-DE" altLang="de-DE" dirty="0">
              <a:latin typeface="Arial" charset="0"/>
            </a:endParaRPr>
          </a:p>
        </p:txBody>
      </p:sp>
      <p:sp>
        <p:nvSpPr>
          <p:cNvPr id="7" name="Rectangle 2">
            <a:extLst>
              <a:ext uri="{FF2B5EF4-FFF2-40B4-BE49-F238E27FC236}">
                <a16:creationId xmlns:a16="http://schemas.microsoft.com/office/drawing/2014/main" id="{06367852-2FDE-4645-9F48-A31960A3D4F7}"/>
              </a:ext>
            </a:extLst>
          </p:cNvPr>
          <p:cNvSpPr txBox="1">
            <a:spLocks/>
          </p:cNvSpPr>
          <p:nvPr/>
        </p:nvSpPr>
        <p:spPr bwMode="auto">
          <a:xfrm>
            <a:off x="925513" y="1086643"/>
            <a:ext cx="9491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Tx/>
              <a:buNone/>
              <a:defRPr/>
            </a:pPr>
            <a:r>
              <a:rPr lang="de-DE" altLang="de-DE" sz="1600" b="1" kern="0" dirty="0">
                <a:solidFill>
                  <a:srgbClr val="00B0F0"/>
                </a:solidFill>
                <a:latin typeface="Century Gothic" pitchFamily="34" charset="0"/>
                <a:cs typeface="Arial" charset="0"/>
              </a:rPr>
              <a:t>4.5.2 </a:t>
            </a:r>
            <a:r>
              <a:rPr lang="de-DE" altLang="de-DE" sz="1600" b="1" kern="0" dirty="0">
                <a:solidFill>
                  <a:srgbClr val="00B0F0"/>
                </a:solidFill>
                <a:latin typeface="Century Gothic" panose="020B0502020202020204" pitchFamily="34" charset="0"/>
              </a:rPr>
              <a:t>Prüfungshandlungen Anlagespiegel</a:t>
            </a:r>
            <a:endParaRPr lang="de-DE" altLang="de-DE" sz="1800" b="1" dirty="0">
              <a:solidFill>
                <a:srgbClr val="00B0F0"/>
              </a:solidFill>
              <a:latin typeface="Century Gothic" panose="020B0502020202020204" pitchFamily="34" charset="0"/>
            </a:endParaRPr>
          </a:p>
        </p:txBody>
      </p:sp>
      <p:sp>
        <p:nvSpPr>
          <p:cNvPr id="9" name="Textfeld 4">
            <a:extLst>
              <a:ext uri="{FF2B5EF4-FFF2-40B4-BE49-F238E27FC236}">
                <a16:creationId xmlns:a16="http://schemas.microsoft.com/office/drawing/2014/main" id="{1A609851-6C8A-4FFB-9D12-0DE8F86F89CB}"/>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4739">
                                            <p:txEl>
                                              <p:pRg st="0" end="0"/>
                                            </p:txEl>
                                          </p:spTgt>
                                        </p:tgtEl>
                                        <p:attrNameLst>
                                          <p:attrName>style.visibility</p:attrName>
                                        </p:attrNameLst>
                                      </p:cBhvr>
                                      <p:to>
                                        <p:strVal val="visible"/>
                                      </p:to>
                                    </p:set>
                                    <p:animEffect transition="in" filter="blinds(horizontal)">
                                      <p:cBhvr>
                                        <p:cTn id="7" dur="500"/>
                                        <p:tgtEl>
                                          <p:spTgt spid="2447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4739">
                                            <p:txEl>
                                              <p:pRg st="1" end="1"/>
                                            </p:txEl>
                                          </p:spTgt>
                                        </p:tgtEl>
                                        <p:attrNameLst>
                                          <p:attrName>style.visibility</p:attrName>
                                        </p:attrNameLst>
                                      </p:cBhvr>
                                      <p:to>
                                        <p:strVal val="visible"/>
                                      </p:to>
                                    </p:set>
                                    <p:animEffect transition="in" filter="blinds(horizontal)">
                                      <p:cBhvr>
                                        <p:cTn id="12" dur="500"/>
                                        <p:tgtEl>
                                          <p:spTgt spid="2447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44739">
                                            <p:txEl>
                                              <p:pRg st="2" end="2"/>
                                            </p:txEl>
                                          </p:spTgt>
                                        </p:tgtEl>
                                        <p:attrNameLst>
                                          <p:attrName>style.visibility</p:attrName>
                                        </p:attrNameLst>
                                      </p:cBhvr>
                                      <p:to>
                                        <p:strVal val="visible"/>
                                      </p:to>
                                    </p:set>
                                    <p:animEffect transition="in" filter="blinds(horizontal)">
                                      <p:cBhvr>
                                        <p:cTn id="17" dur="500"/>
                                        <p:tgtEl>
                                          <p:spTgt spid="2447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44739">
                                            <p:txEl>
                                              <p:pRg st="3" end="3"/>
                                            </p:txEl>
                                          </p:spTgt>
                                        </p:tgtEl>
                                        <p:attrNameLst>
                                          <p:attrName>style.visibility</p:attrName>
                                        </p:attrNameLst>
                                      </p:cBhvr>
                                      <p:to>
                                        <p:strVal val="visible"/>
                                      </p:to>
                                    </p:set>
                                    <p:animEffect transition="in" filter="blinds(horizontal)">
                                      <p:cBhvr>
                                        <p:cTn id="22" dur="500"/>
                                        <p:tgtEl>
                                          <p:spTgt spid="24473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44739">
                                            <p:txEl>
                                              <p:pRg st="4" end="4"/>
                                            </p:txEl>
                                          </p:spTgt>
                                        </p:tgtEl>
                                        <p:attrNameLst>
                                          <p:attrName>style.visibility</p:attrName>
                                        </p:attrNameLst>
                                      </p:cBhvr>
                                      <p:to>
                                        <p:strVal val="visible"/>
                                      </p:to>
                                    </p:set>
                                    <p:animEffect transition="in" filter="blinds(horizontal)">
                                      <p:cBhvr>
                                        <p:cTn id="27" dur="500"/>
                                        <p:tgtEl>
                                          <p:spTgt spid="24473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44739">
                                            <p:txEl>
                                              <p:pRg st="5" end="5"/>
                                            </p:txEl>
                                          </p:spTgt>
                                        </p:tgtEl>
                                        <p:attrNameLst>
                                          <p:attrName>style.visibility</p:attrName>
                                        </p:attrNameLst>
                                      </p:cBhvr>
                                      <p:to>
                                        <p:strVal val="visible"/>
                                      </p:to>
                                    </p:set>
                                    <p:animEffect transition="in" filter="blinds(horizontal)">
                                      <p:cBhvr>
                                        <p:cTn id="32" dur="500"/>
                                        <p:tgtEl>
                                          <p:spTgt spid="24473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44739">
                                            <p:txEl>
                                              <p:pRg st="6" end="6"/>
                                            </p:txEl>
                                          </p:spTgt>
                                        </p:tgtEl>
                                        <p:attrNameLst>
                                          <p:attrName>style.visibility</p:attrName>
                                        </p:attrNameLst>
                                      </p:cBhvr>
                                      <p:to>
                                        <p:strVal val="visible"/>
                                      </p:to>
                                    </p:set>
                                    <p:animEffect transition="in" filter="blinds(horizontal)">
                                      <p:cBhvr>
                                        <p:cTn id="37" dur="500"/>
                                        <p:tgtEl>
                                          <p:spTgt spid="24473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44739">
                                            <p:txEl>
                                              <p:pRg st="7" end="7"/>
                                            </p:txEl>
                                          </p:spTgt>
                                        </p:tgtEl>
                                        <p:attrNameLst>
                                          <p:attrName>style.visibility</p:attrName>
                                        </p:attrNameLst>
                                      </p:cBhvr>
                                      <p:to>
                                        <p:strVal val="visible"/>
                                      </p:to>
                                    </p:set>
                                    <p:animEffect transition="in" filter="blinds(horizontal)">
                                      <p:cBhvr>
                                        <p:cTn id="42" dur="500"/>
                                        <p:tgtEl>
                                          <p:spTgt spid="2447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9" grpId="0" build="p"/>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4">
            <a:extLst>
              <a:ext uri="{FF2B5EF4-FFF2-40B4-BE49-F238E27FC236}">
                <a16:creationId xmlns:a16="http://schemas.microsoft.com/office/drawing/2014/main" id="{1DA0FEAA-B886-4D20-9BF7-AAEE41CF20AD}"/>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
        <p:nvSpPr>
          <p:cNvPr id="6" name="Rectangle 2">
            <a:extLst>
              <a:ext uri="{FF2B5EF4-FFF2-40B4-BE49-F238E27FC236}">
                <a16:creationId xmlns:a16="http://schemas.microsoft.com/office/drawing/2014/main" id="{9286EB4C-5C39-41E0-8015-0F2838828C1E}"/>
              </a:ext>
            </a:extLst>
          </p:cNvPr>
          <p:cNvSpPr txBox="1">
            <a:spLocks/>
          </p:cNvSpPr>
          <p:nvPr/>
        </p:nvSpPr>
        <p:spPr bwMode="auto">
          <a:xfrm>
            <a:off x="1019436" y="473075"/>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4.6	</a:t>
            </a:r>
            <a:r>
              <a:rPr lang="de-DE" sz="2800" b="1" dirty="0">
                <a:latin typeface="Century Gothic" panose="020B0502020202020204" pitchFamily="34" charset="0"/>
              </a:rPr>
              <a:t>Prüfung des Anlagevermögens</a:t>
            </a:r>
          </a:p>
        </p:txBody>
      </p:sp>
    </p:spTree>
    <p:extLst>
      <p:ext uri="{BB962C8B-B14F-4D97-AF65-F5344CB8AC3E}">
        <p14:creationId xmlns:p14="http://schemas.microsoft.com/office/powerpoint/2010/main" val="3687070670"/>
      </p:ext>
    </p:extLst>
  </p:cSld>
  <p:clrMapOvr>
    <a:masterClrMapping/>
  </p:clrMapOvr>
  <p:transition spd="slow"/>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
            <a:extLst>
              <a:ext uri="{FF2B5EF4-FFF2-40B4-BE49-F238E27FC236}">
                <a16:creationId xmlns:a16="http://schemas.microsoft.com/office/drawing/2014/main" id="{605B4AE8-568A-47F9-B30E-478833904D72}"/>
              </a:ext>
            </a:extLst>
          </p:cNvPr>
          <p:cNvSpPr>
            <a:spLocks noGrp="1"/>
          </p:cNvSpPr>
          <p:nvPr>
            <p:ph type="body" idx="4294967295"/>
          </p:nvPr>
        </p:nvSpPr>
        <p:spPr>
          <a:xfrm>
            <a:off x="1065212" y="1506914"/>
            <a:ext cx="10791427" cy="4370358"/>
          </a:xfrm>
        </p:spPr>
        <p:txBody>
          <a:bodyPr/>
          <a:lstStyle/>
          <a:p>
            <a:pPr>
              <a:lnSpc>
                <a:spcPct val="100000"/>
              </a:lnSpc>
              <a:spcBef>
                <a:spcPts val="600"/>
              </a:spcBef>
              <a:spcAft>
                <a:spcPts val="600"/>
              </a:spcAft>
              <a:defRPr/>
            </a:pPr>
            <a:r>
              <a:rPr lang="de-DE" altLang="de-DE" b="1" dirty="0">
                <a:latin typeface="Century Gothic" pitchFamily="34" charset="0"/>
              </a:rPr>
              <a:t>Beispielsfragen IKS:</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Wird eine </a:t>
            </a:r>
            <a:r>
              <a:rPr lang="de-DE" altLang="de-DE" b="1" dirty="0">
                <a:latin typeface="Century Gothic" pitchFamily="34" charset="0"/>
              </a:rPr>
              <a:t>Anlagenkartei</a:t>
            </a:r>
            <a:r>
              <a:rPr lang="de-DE" altLang="de-DE" dirty="0">
                <a:latin typeface="Century Gothic" pitchFamily="34" charset="0"/>
              </a:rPr>
              <a:t> geführt und enthält sie alle erforderlichen Einzelangaben? </a:t>
            </a:r>
          </a:p>
          <a:p>
            <a:pPr marL="552450" lvl="1" indent="-285750">
              <a:lnSpc>
                <a:spcPct val="100000"/>
              </a:lnSpc>
              <a:spcBef>
                <a:spcPts val="600"/>
              </a:spcBef>
              <a:spcAft>
                <a:spcPts val="600"/>
              </a:spcAft>
              <a:buFont typeface="Symbol" panose="05050102010706020507" pitchFamily="18" charset="2"/>
              <a:buChar char="-"/>
              <a:defRPr/>
            </a:pPr>
            <a:r>
              <a:rPr lang="de-DE" altLang="de-DE" dirty="0">
                <a:latin typeface="Century Gothic" pitchFamily="34" charset="0"/>
              </a:rPr>
              <a:t>Bestandverzeichnis? </a:t>
            </a:r>
          </a:p>
          <a:p>
            <a:pPr marL="552450" lvl="1" indent="-285750">
              <a:lnSpc>
                <a:spcPct val="100000"/>
              </a:lnSpc>
              <a:spcBef>
                <a:spcPts val="600"/>
              </a:spcBef>
              <a:spcAft>
                <a:spcPts val="600"/>
              </a:spcAft>
              <a:buFont typeface="Symbol" panose="05050102010706020507" pitchFamily="18" charset="2"/>
              <a:buChar char="-"/>
              <a:defRPr/>
            </a:pPr>
            <a:r>
              <a:rPr lang="de-DE" altLang="de-DE" dirty="0">
                <a:latin typeface="Century Gothic" pitchFamily="34" charset="0"/>
              </a:rPr>
              <a:t>Liste </a:t>
            </a:r>
            <a:r>
              <a:rPr lang="de-DE" altLang="de-DE" b="1" dirty="0">
                <a:latin typeface="Century Gothic" pitchFamily="34" charset="0"/>
              </a:rPr>
              <a:t>Erwerbe von verbundenen Unternehmen</a:t>
            </a:r>
            <a:r>
              <a:rPr lang="de-DE" altLang="de-DE" dirty="0">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Falls nein, erfolgt jährlich eine </a:t>
            </a:r>
            <a:r>
              <a:rPr lang="de-DE" altLang="de-DE" b="1" dirty="0">
                <a:latin typeface="Century Gothic" pitchFamily="34" charset="0"/>
              </a:rPr>
              <a:t>körperliche</a:t>
            </a:r>
            <a:r>
              <a:rPr lang="de-DE" altLang="de-DE" dirty="0">
                <a:latin typeface="Century Gothic" pitchFamily="34" charset="0"/>
              </a:rPr>
              <a:t> </a:t>
            </a:r>
            <a:r>
              <a:rPr lang="de-DE" altLang="de-DE" b="1" dirty="0">
                <a:latin typeface="Century Gothic" pitchFamily="34" charset="0"/>
              </a:rPr>
              <a:t>Aufnahme</a:t>
            </a:r>
            <a:r>
              <a:rPr lang="de-DE" altLang="de-DE" dirty="0">
                <a:latin typeface="Century Gothic" pitchFamily="34" charset="0"/>
              </a:rPr>
              <a:t> des Anlagevermögens? </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Ist sichergestellt, dass die </a:t>
            </a:r>
            <a:r>
              <a:rPr lang="de-DE" altLang="de-DE" b="1" dirty="0">
                <a:latin typeface="Century Gothic" pitchFamily="34" charset="0"/>
              </a:rPr>
              <a:t>Bewertung</a:t>
            </a:r>
            <a:r>
              <a:rPr lang="de-DE" altLang="de-DE" dirty="0">
                <a:latin typeface="Century Gothic" pitchFamily="34" charset="0"/>
              </a:rPr>
              <a:t> </a:t>
            </a:r>
            <a:r>
              <a:rPr lang="de-DE" altLang="de-DE" b="1" dirty="0">
                <a:latin typeface="Century Gothic" pitchFamily="34" charset="0"/>
              </a:rPr>
              <a:t>der</a:t>
            </a:r>
            <a:r>
              <a:rPr lang="de-DE" altLang="de-DE" dirty="0">
                <a:latin typeface="Century Gothic" pitchFamily="34" charset="0"/>
              </a:rPr>
              <a:t> </a:t>
            </a:r>
            <a:r>
              <a:rPr lang="de-DE" altLang="de-DE" b="1" dirty="0">
                <a:latin typeface="Century Gothic" pitchFamily="34" charset="0"/>
              </a:rPr>
              <a:t>Beteiligungen</a:t>
            </a:r>
            <a:r>
              <a:rPr lang="de-DE" altLang="de-DE" dirty="0">
                <a:latin typeface="Century Gothic" pitchFamily="34" charset="0"/>
              </a:rPr>
              <a:t> auf aktuellem Stand sind?</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Wird die Anlagenkartei regelmäßig mit den Konten der Finanzbuchführung abgestimmt (von wem, wie oft)?</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Liegen Nachweise für die </a:t>
            </a:r>
            <a:r>
              <a:rPr lang="de-DE" altLang="de-DE" b="1" dirty="0">
                <a:latin typeface="Century Gothic" pitchFamily="34" charset="0"/>
              </a:rPr>
              <a:t>Bestände</a:t>
            </a:r>
            <a:r>
              <a:rPr lang="de-DE" altLang="de-DE" dirty="0">
                <a:latin typeface="Century Gothic" pitchFamily="34" charset="0"/>
              </a:rPr>
              <a:t> </a:t>
            </a:r>
            <a:r>
              <a:rPr lang="de-DE" altLang="de-DE" b="1" dirty="0">
                <a:latin typeface="Century Gothic" pitchFamily="34" charset="0"/>
              </a:rPr>
              <a:t>der</a:t>
            </a:r>
            <a:r>
              <a:rPr lang="de-DE" altLang="de-DE" dirty="0">
                <a:latin typeface="Century Gothic" pitchFamily="34" charset="0"/>
              </a:rPr>
              <a:t> </a:t>
            </a:r>
            <a:r>
              <a:rPr lang="de-DE" altLang="de-DE" b="1" dirty="0">
                <a:latin typeface="Century Gothic" pitchFamily="34" charset="0"/>
              </a:rPr>
              <a:t>Finanzanlagen</a:t>
            </a:r>
            <a:r>
              <a:rPr lang="de-DE" altLang="de-DE" dirty="0">
                <a:latin typeface="Century Gothic" pitchFamily="34" charset="0"/>
              </a:rPr>
              <a:t> vor: </a:t>
            </a:r>
          </a:p>
          <a:p>
            <a:pPr marL="552450" indent="-285750">
              <a:lnSpc>
                <a:spcPct val="100000"/>
              </a:lnSpc>
              <a:spcBef>
                <a:spcPts val="600"/>
              </a:spcBef>
              <a:spcAft>
                <a:spcPts val="600"/>
              </a:spcAft>
              <a:buFont typeface="Symbol" panose="05050102010706020507" pitchFamily="18" charset="2"/>
              <a:buChar char="-"/>
              <a:defRPr/>
            </a:pPr>
            <a:r>
              <a:rPr lang="de-DE" altLang="de-DE" dirty="0">
                <a:latin typeface="Century Gothic" pitchFamily="34" charset="0"/>
              </a:rPr>
              <a:t>Saldenbestätigungen, etc.? </a:t>
            </a:r>
          </a:p>
          <a:p>
            <a:pPr marL="552450" indent="-285750">
              <a:lnSpc>
                <a:spcPct val="100000"/>
              </a:lnSpc>
              <a:spcBef>
                <a:spcPts val="600"/>
              </a:spcBef>
              <a:spcAft>
                <a:spcPts val="600"/>
              </a:spcAft>
              <a:buFont typeface="Symbol" panose="05050102010706020507" pitchFamily="18" charset="2"/>
              <a:buChar char="-"/>
              <a:defRPr/>
            </a:pPr>
            <a:r>
              <a:rPr lang="de-DE" altLang="de-DE" dirty="0">
                <a:latin typeface="Century Gothic" pitchFamily="34" charset="0"/>
              </a:rPr>
              <a:t>Geprüfte JA der Beteiligungen?</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Ist der Besitz der Grundstücke durch </a:t>
            </a:r>
            <a:r>
              <a:rPr lang="de-DE" altLang="de-DE" b="1" dirty="0">
                <a:latin typeface="Century Gothic" pitchFamily="34" charset="0"/>
              </a:rPr>
              <a:t>Grundbuchauszüge</a:t>
            </a:r>
            <a:r>
              <a:rPr lang="de-DE" altLang="de-DE" dirty="0">
                <a:latin typeface="Century Gothic" pitchFamily="34" charset="0"/>
              </a:rPr>
              <a:t> nachgewiesen?</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Sind die </a:t>
            </a:r>
            <a:r>
              <a:rPr lang="de-DE" altLang="de-DE" b="1" dirty="0">
                <a:latin typeface="Century Gothic" pitchFamily="34" charset="0"/>
              </a:rPr>
              <a:t>Festwerte</a:t>
            </a:r>
            <a:r>
              <a:rPr lang="de-DE" altLang="de-DE" dirty="0">
                <a:latin typeface="Century Gothic" pitchFamily="34" charset="0"/>
              </a:rPr>
              <a:t> ordnungsgemäß dokumentiert und wann wurden sie letztmalig überprüft (3-Jahresfrist)?</a:t>
            </a:r>
          </a:p>
        </p:txBody>
      </p:sp>
      <p:sp>
        <p:nvSpPr>
          <p:cNvPr id="10" name="Text Box 6">
            <a:extLst>
              <a:ext uri="{FF2B5EF4-FFF2-40B4-BE49-F238E27FC236}">
                <a16:creationId xmlns:a16="http://schemas.microsoft.com/office/drawing/2014/main" id="{E67273AD-0C71-40E1-97EC-E2FC7FC21C5D}"/>
              </a:ext>
            </a:extLst>
          </p:cNvPr>
          <p:cNvSpPr txBox="1">
            <a:spLocks noChangeArrowheads="1"/>
          </p:cNvSpPr>
          <p:nvPr/>
        </p:nvSpPr>
        <p:spPr bwMode="auto">
          <a:xfrm>
            <a:off x="748853" y="1088926"/>
            <a:ext cx="100711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4.6 Prüfung des Anlagevermögens</a:t>
            </a:r>
          </a:p>
        </p:txBody>
      </p:sp>
      <p:sp>
        <p:nvSpPr>
          <p:cNvPr id="8" name="Textfeld 4">
            <a:extLst>
              <a:ext uri="{FF2B5EF4-FFF2-40B4-BE49-F238E27FC236}">
                <a16:creationId xmlns:a16="http://schemas.microsoft.com/office/drawing/2014/main" id="{7F36535D-720C-484B-90ED-FDDE77F8EB33}"/>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extLst>
      <p:ext uri="{BB962C8B-B14F-4D97-AF65-F5344CB8AC3E}">
        <p14:creationId xmlns:p14="http://schemas.microsoft.com/office/powerpoint/2010/main" val="3948253522"/>
      </p:ext>
    </p:extLst>
  </p:cSld>
  <p:clrMapOvr>
    <a:masterClrMapping/>
  </p:clrMapOvr>
  <p:transition spd="slow"/>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
            <a:extLst>
              <a:ext uri="{FF2B5EF4-FFF2-40B4-BE49-F238E27FC236}">
                <a16:creationId xmlns:a16="http://schemas.microsoft.com/office/drawing/2014/main" id="{605B4AE8-568A-47F9-B30E-478833904D72}"/>
              </a:ext>
            </a:extLst>
          </p:cNvPr>
          <p:cNvSpPr>
            <a:spLocks noGrp="1"/>
          </p:cNvSpPr>
          <p:nvPr>
            <p:ph type="body" idx="4294967295"/>
          </p:nvPr>
        </p:nvSpPr>
        <p:spPr>
          <a:xfrm>
            <a:off x="1065212" y="1124744"/>
            <a:ext cx="10791427" cy="4873943"/>
          </a:xfrm>
        </p:spPr>
        <p:txBody>
          <a:bodyPr/>
          <a:lstStyle/>
          <a:p>
            <a:pPr>
              <a:lnSpc>
                <a:spcPct val="100000"/>
              </a:lnSpc>
              <a:spcBef>
                <a:spcPts val="600"/>
              </a:spcBef>
              <a:spcAft>
                <a:spcPts val="600"/>
              </a:spcAft>
              <a:defRPr/>
            </a:pPr>
            <a:r>
              <a:rPr lang="de-DE" altLang="de-DE" b="1" dirty="0">
                <a:latin typeface="Century Gothic" pitchFamily="34" charset="0"/>
              </a:rPr>
              <a:t>Weitere diverse Prüfungshandlungen:</a:t>
            </a:r>
            <a:endParaRPr lang="de-DE" altLang="de-DE" dirty="0">
              <a:latin typeface="Century Gothic" pitchFamily="34" charset="0"/>
            </a:endParaRP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Müssen Anlagenzugänge / Ausleihungen durch bestimmte Organe </a:t>
            </a:r>
            <a:r>
              <a:rPr lang="de-DE" altLang="de-DE" b="1" dirty="0">
                <a:latin typeface="Century Gothic" pitchFamily="34" charset="0"/>
              </a:rPr>
              <a:t>genehmigt</a:t>
            </a:r>
            <a:r>
              <a:rPr lang="de-DE" altLang="de-DE" dirty="0">
                <a:latin typeface="Century Gothic" pitchFamily="34" charset="0"/>
              </a:rPr>
              <a:t> werden und von wem?</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Werden die </a:t>
            </a:r>
            <a:r>
              <a:rPr lang="de-DE" altLang="de-DE" b="1" dirty="0">
                <a:latin typeface="Century Gothic" pitchFamily="34" charset="0"/>
              </a:rPr>
              <a:t>Anlagenrechnungen</a:t>
            </a:r>
            <a:r>
              <a:rPr lang="de-DE" altLang="de-DE" dirty="0">
                <a:latin typeface="Century Gothic" pitchFamily="34" charset="0"/>
              </a:rPr>
              <a:t> vor Einbuchung sachlich und rechnerisch geprüft? (von wem?)</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Müssen </a:t>
            </a:r>
          </a:p>
          <a:p>
            <a:pPr marL="542925" indent="-276225">
              <a:lnSpc>
                <a:spcPct val="100000"/>
              </a:lnSpc>
              <a:spcBef>
                <a:spcPts val="600"/>
              </a:spcBef>
              <a:spcAft>
                <a:spcPts val="600"/>
              </a:spcAft>
              <a:buFont typeface="Arial" panose="020B0604020202020204" pitchFamily="34" charset="0"/>
              <a:buChar char="•"/>
              <a:defRPr/>
            </a:pPr>
            <a:r>
              <a:rPr lang="de-DE" altLang="de-DE" b="1" dirty="0">
                <a:latin typeface="Century Gothic" pitchFamily="34" charset="0"/>
              </a:rPr>
              <a:t>Abbrucharbeiten</a:t>
            </a:r>
            <a:r>
              <a:rPr lang="de-DE" altLang="de-DE" dirty="0">
                <a:latin typeface="Century Gothic" pitchFamily="34" charset="0"/>
              </a:rPr>
              <a:t> und </a:t>
            </a:r>
          </a:p>
          <a:p>
            <a:pPr marL="542925" indent="-276225">
              <a:lnSpc>
                <a:spcPct val="100000"/>
              </a:lnSpc>
              <a:spcBef>
                <a:spcPts val="600"/>
              </a:spcBef>
              <a:spcAft>
                <a:spcPts val="600"/>
              </a:spcAft>
              <a:buFont typeface="Arial" panose="020B0604020202020204" pitchFamily="34" charset="0"/>
              <a:buChar char="•"/>
              <a:defRPr/>
            </a:pPr>
            <a:r>
              <a:rPr lang="de-DE" altLang="de-DE" b="1" dirty="0">
                <a:latin typeface="Century Gothic" pitchFamily="34" charset="0"/>
              </a:rPr>
              <a:t>Verkauf</a:t>
            </a:r>
            <a:r>
              <a:rPr lang="de-DE" altLang="de-DE" dirty="0">
                <a:latin typeface="Century Gothic" pitchFamily="34" charset="0"/>
              </a:rPr>
              <a:t> oder </a:t>
            </a:r>
          </a:p>
          <a:p>
            <a:pPr marL="542925" indent="-276225">
              <a:lnSpc>
                <a:spcPct val="100000"/>
              </a:lnSpc>
              <a:spcBef>
                <a:spcPts val="600"/>
              </a:spcBef>
              <a:spcAft>
                <a:spcPts val="600"/>
              </a:spcAft>
              <a:buFont typeface="Arial" panose="020B0604020202020204" pitchFamily="34" charset="0"/>
              <a:buChar char="•"/>
              <a:defRPr/>
            </a:pPr>
            <a:r>
              <a:rPr lang="de-DE" altLang="de-DE" b="1" dirty="0">
                <a:latin typeface="Century Gothic" pitchFamily="34" charset="0"/>
              </a:rPr>
              <a:t>Verschrottung</a:t>
            </a:r>
            <a:r>
              <a:rPr lang="de-DE" altLang="de-DE" dirty="0">
                <a:latin typeface="Century Gothic" pitchFamily="34" charset="0"/>
              </a:rPr>
              <a:t> </a:t>
            </a:r>
          </a:p>
          <a:p>
            <a:pPr marL="266700">
              <a:lnSpc>
                <a:spcPct val="100000"/>
              </a:lnSpc>
              <a:spcBef>
                <a:spcPts val="600"/>
              </a:spcBef>
              <a:spcAft>
                <a:spcPts val="600"/>
              </a:spcAft>
              <a:defRPr/>
            </a:pPr>
            <a:r>
              <a:rPr lang="de-DE" altLang="de-DE" dirty="0">
                <a:latin typeface="Century Gothic" pitchFamily="34" charset="0"/>
              </a:rPr>
              <a:t>von beweglichen Anlagengegenständen </a:t>
            </a:r>
            <a:r>
              <a:rPr lang="de-DE" altLang="de-DE" b="1" dirty="0">
                <a:latin typeface="Century Gothic" pitchFamily="34" charset="0"/>
              </a:rPr>
              <a:t>genehmigt</a:t>
            </a:r>
            <a:r>
              <a:rPr lang="de-DE" altLang="de-DE" dirty="0">
                <a:latin typeface="Century Gothic" pitchFamily="34" charset="0"/>
              </a:rPr>
              <a:t> werden (von wem)?</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Existiert ein </a:t>
            </a:r>
            <a:r>
              <a:rPr lang="de-DE" altLang="de-DE" b="1" dirty="0">
                <a:latin typeface="Century Gothic" pitchFamily="34" charset="0"/>
              </a:rPr>
              <a:t>Abschreibungsplan</a:t>
            </a:r>
            <a:r>
              <a:rPr lang="de-DE" altLang="de-DE" dirty="0">
                <a:latin typeface="Century Gothic" pitchFamily="34" charset="0"/>
              </a:rPr>
              <a:t> und ist sichergestellt, dass er auch angewendet wird?</a:t>
            </a:r>
          </a:p>
          <a:p>
            <a:pPr marL="266700" indent="-266700">
              <a:lnSpc>
                <a:spcPct val="100000"/>
              </a:lnSpc>
              <a:spcBef>
                <a:spcPts val="600"/>
              </a:spcBef>
              <a:spcAft>
                <a:spcPts val="600"/>
              </a:spcAft>
              <a:buFont typeface="Arial" panose="020B0604020202020204" pitchFamily="34" charset="0"/>
              <a:buChar char="•"/>
              <a:defRPr/>
            </a:pPr>
            <a:r>
              <a:rPr lang="de-DE" altLang="de-DE" b="1" dirty="0">
                <a:latin typeface="Century Gothic" pitchFamily="34" charset="0"/>
              </a:rPr>
              <a:t>Wer</a:t>
            </a:r>
            <a:r>
              <a:rPr lang="de-DE" altLang="de-DE" dirty="0">
                <a:latin typeface="Century Gothic" pitchFamily="34" charset="0"/>
              </a:rPr>
              <a:t> veranlasst </a:t>
            </a:r>
            <a:r>
              <a:rPr lang="de-DE" altLang="de-DE" b="1" dirty="0">
                <a:latin typeface="Century Gothic" pitchFamily="34" charset="0"/>
              </a:rPr>
              <a:t>Zuschreibungen</a:t>
            </a:r>
            <a:r>
              <a:rPr lang="de-DE" altLang="de-DE" dirty="0">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Welche Anlagen werden aufgrund von </a:t>
            </a:r>
            <a:r>
              <a:rPr lang="de-DE" altLang="de-DE" b="1" dirty="0">
                <a:latin typeface="Century Gothic" pitchFamily="34" charset="0"/>
              </a:rPr>
              <a:t>Leasing-Verträgen</a:t>
            </a:r>
            <a:r>
              <a:rPr lang="de-DE" altLang="de-DE" dirty="0">
                <a:latin typeface="Century Gothic" pitchFamily="34" charset="0"/>
              </a:rPr>
              <a:t> genutzt, und wie werden diese Anlagen im JA behandelt?</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Ist sichergestellt, dass Zu- und Abgänge unverzüglich der Versicherungsabteilung (Vertrags- und Prämienanpassung) gemeldet werden?</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Besteht eine ausreichende Kontrolle über die Lagerung und den Verkauf </a:t>
            </a:r>
            <a:r>
              <a:rPr lang="de-DE" altLang="de-DE" b="1" dirty="0">
                <a:latin typeface="Century Gothic" pitchFamily="34" charset="0"/>
              </a:rPr>
              <a:t>verschrotteter</a:t>
            </a:r>
            <a:r>
              <a:rPr lang="de-DE" altLang="de-DE" dirty="0">
                <a:latin typeface="Century Gothic" pitchFamily="34" charset="0"/>
              </a:rPr>
              <a:t> </a:t>
            </a:r>
            <a:r>
              <a:rPr lang="de-DE" altLang="de-DE" b="1" dirty="0">
                <a:latin typeface="Century Gothic" pitchFamily="34" charset="0"/>
              </a:rPr>
              <a:t>Anlagen</a:t>
            </a:r>
            <a:r>
              <a:rPr lang="de-DE" altLang="de-DE" dirty="0">
                <a:latin typeface="Century Gothic" pitchFamily="34" charset="0"/>
              </a:rPr>
              <a:t> (Gegenwert durch Barzahlungen)?</a:t>
            </a:r>
          </a:p>
        </p:txBody>
      </p:sp>
      <p:sp>
        <p:nvSpPr>
          <p:cNvPr id="7" name="Text Box 6">
            <a:extLst>
              <a:ext uri="{FF2B5EF4-FFF2-40B4-BE49-F238E27FC236}">
                <a16:creationId xmlns:a16="http://schemas.microsoft.com/office/drawing/2014/main" id="{232A08F9-017D-4FAE-B179-1DB78C2FB5BF}"/>
              </a:ext>
            </a:extLst>
          </p:cNvPr>
          <p:cNvSpPr txBox="1">
            <a:spLocks noChangeArrowheads="1"/>
          </p:cNvSpPr>
          <p:nvPr/>
        </p:nvSpPr>
        <p:spPr bwMode="auto">
          <a:xfrm>
            <a:off x="748853" y="836712"/>
            <a:ext cx="100711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4.6 Prüfung des Anlagevermögens; Forts.</a:t>
            </a:r>
          </a:p>
        </p:txBody>
      </p:sp>
      <p:sp>
        <p:nvSpPr>
          <p:cNvPr id="9" name="Textfeld 4">
            <a:extLst>
              <a:ext uri="{FF2B5EF4-FFF2-40B4-BE49-F238E27FC236}">
                <a16:creationId xmlns:a16="http://schemas.microsoft.com/office/drawing/2014/main" id="{AA15F998-C407-416E-81E9-6D9E57B34321}"/>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extLst>
      <p:ext uri="{BB962C8B-B14F-4D97-AF65-F5344CB8AC3E}">
        <p14:creationId xmlns:p14="http://schemas.microsoft.com/office/powerpoint/2010/main" val="1703915103"/>
      </p:ext>
    </p:extLst>
  </p:cSld>
  <p:clrMapOvr>
    <a:masterClrMapping/>
  </p:clrMapOvr>
  <p:transition spd="slow"/>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
            <a:extLst>
              <a:ext uri="{FF2B5EF4-FFF2-40B4-BE49-F238E27FC236}">
                <a16:creationId xmlns:a16="http://schemas.microsoft.com/office/drawing/2014/main" id="{605B4AE8-568A-47F9-B30E-478833904D72}"/>
              </a:ext>
            </a:extLst>
          </p:cNvPr>
          <p:cNvSpPr>
            <a:spLocks noGrp="1"/>
          </p:cNvSpPr>
          <p:nvPr>
            <p:ph type="body" idx="4294967295"/>
          </p:nvPr>
        </p:nvSpPr>
        <p:spPr>
          <a:xfrm>
            <a:off x="1065212" y="1091604"/>
            <a:ext cx="10791427" cy="5073700"/>
          </a:xfrm>
        </p:spPr>
        <p:txBody>
          <a:bodyPr/>
          <a:lstStyle/>
          <a:p>
            <a:pPr>
              <a:lnSpc>
                <a:spcPct val="100000"/>
              </a:lnSpc>
              <a:spcBef>
                <a:spcPts val="600"/>
              </a:spcBef>
              <a:spcAft>
                <a:spcPts val="600"/>
              </a:spcAft>
              <a:defRPr/>
            </a:pPr>
            <a:r>
              <a:rPr lang="de-DE" altLang="de-DE" sz="1600" b="1" dirty="0">
                <a:latin typeface="Century Gothic" pitchFamily="34" charset="0"/>
              </a:rPr>
              <a:t>Weitere verschiedene Prüfungshandlungen:</a:t>
            </a:r>
          </a:p>
          <a:p>
            <a:pPr marL="266700" indent="-266700">
              <a:lnSpc>
                <a:spcPct val="100000"/>
              </a:lnSpc>
              <a:spcBef>
                <a:spcPts val="600"/>
              </a:spcBef>
              <a:spcAft>
                <a:spcPts val="600"/>
              </a:spcAft>
              <a:buFont typeface="Arial" panose="020B0604020202020204" pitchFamily="34" charset="0"/>
              <a:buChar char="•"/>
              <a:defRPr/>
            </a:pPr>
            <a:r>
              <a:rPr lang="de-DE" altLang="de-DE" sz="1600" b="1" dirty="0">
                <a:latin typeface="Century Gothic" pitchFamily="34" charset="0"/>
              </a:rPr>
              <a:t>Ursprüngliche AK / HK: </a:t>
            </a:r>
            <a:r>
              <a:rPr lang="de-DE" altLang="de-DE" sz="1600" dirty="0">
                <a:latin typeface="Century Gothic" pitchFamily="34" charset="0"/>
              </a:rPr>
              <a:t>Vorjahresabstimmung, Erstprüfung sämtliche Grundbuchauszüge und Patentregister, sonstige Rechte</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rPr>
              <a:t>Sonderfall: </a:t>
            </a:r>
            <a:r>
              <a:rPr lang="de-DE" altLang="de-DE" sz="1600" b="1" dirty="0">
                <a:latin typeface="Century Gothic" pitchFamily="34" charset="0"/>
              </a:rPr>
              <a:t>Zugänge:</a:t>
            </a:r>
            <a:r>
              <a:rPr lang="de-DE" altLang="de-DE" sz="1600" dirty="0">
                <a:latin typeface="Century Gothic" pitchFamily="34" charset="0"/>
              </a:rPr>
              <a:t> Inaugenscheinnahme in Stichproben, Grundbuchauszüge, Patentregister; selbst geschaffene: zu Recht aktiviert</a:t>
            </a:r>
          </a:p>
          <a:p>
            <a:pPr marL="266700" indent="-266700">
              <a:lnSpc>
                <a:spcPct val="100000"/>
              </a:lnSpc>
              <a:spcBef>
                <a:spcPts val="600"/>
              </a:spcBef>
              <a:spcAft>
                <a:spcPts val="600"/>
              </a:spcAft>
              <a:buFont typeface="Arial" panose="020B0604020202020204" pitchFamily="34" charset="0"/>
              <a:buChar char="•"/>
              <a:defRPr/>
            </a:pPr>
            <a:r>
              <a:rPr lang="de-DE" altLang="de-DE" sz="1600" b="1" dirty="0">
                <a:latin typeface="Century Gothic" pitchFamily="34" charset="0"/>
              </a:rPr>
              <a:t>Bewertung:</a:t>
            </a:r>
            <a:r>
              <a:rPr lang="de-DE" altLang="de-DE" sz="1600" dirty="0">
                <a:latin typeface="Century Gothic" pitchFamily="34" charset="0"/>
              </a:rPr>
              <a:t> Eingangsrechnungen (ER) und Anschaffungsnebenkosten (ANK): Sind entsprechende Voraussetzungen gegeben, z. B. für Trennung von Forschungs- und Entwicklungskosten bei HK von </a:t>
            </a:r>
            <a:r>
              <a:rPr lang="de-DE" altLang="de-DE" sz="1600" dirty="0" err="1">
                <a:latin typeface="Century Gothic" pitchFamily="34" charset="0"/>
              </a:rPr>
              <a:t>imm</a:t>
            </a:r>
            <a:r>
              <a:rPr lang="de-DE" altLang="de-DE" sz="1600" dirty="0">
                <a:latin typeface="Century Gothic" pitchFamily="34" charset="0"/>
              </a:rPr>
              <a:t>. Vermögensgegenständen</a:t>
            </a:r>
          </a:p>
          <a:p>
            <a:pPr marL="266700" indent="-266700">
              <a:lnSpc>
                <a:spcPct val="100000"/>
              </a:lnSpc>
              <a:spcBef>
                <a:spcPts val="600"/>
              </a:spcBef>
              <a:spcAft>
                <a:spcPts val="600"/>
              </a:spcAft>
              <a:buFont typeface="Arial" panose="020B0604020202020204" pitchFamily="34" charset="0"/>
              <a:buChar char="•"/>
              <a:defRPr/>
            </a:pPr>
            <a:r>
              <a:rPr lang="de-DE" altLang="de-DE" sz="1600" b="1" dirty="0">
                <a:latin typeface="Century Gothic" pitchFamily="34" charset="0"/>
              </a:rPr>
              <a:t>Abgänge:</a:t>
            </a:r>
            <a:r>
              <a:rPr lang="de-DE" altLang="de-DE" sz="1600" dirty="0">
                <a:latin typeface="Century Gothic" pitchFamily="34" charset="0"/>
              </a:rPr>
              <a:t> Restbuchwerte zu Erlösen, Ausweis in der GuV, Abstimmung Anlagenverzeichnis mit </a:t>
            </a:r>
            <a:r>
              <a:rPr lang="de-DE" altLang="de-DE" sz="1600" dirty="0" err="1">
                <a:latin typeface="Century Gothic" pitchFamily="34" charset="0"/>
              </a:rPr>
              <a:t>FiBu</a:t>
            </a:r>
            <a:r>
              <a:rPr lang="de-DE" altLang="de-DE" sz="1600" dirty="0">
                <a:latin typeface="Century Gothic" pitchFamily="34" charset="0"/>
              </a:rPr>
              <a:t> (Verkauf an Betriebsangehörige: Angemessenheit)</a:t>
            </a:r>
          </a:p>
          <a:p>
            <a:pPr marL="266700" indent="-266700">
              <a:lnSpc>
                <a:spcPct val="100000"/>
              </a:lnSpc>
              <a:spcBef>
                <a:spcPts val="600"/>
              </a:spcBef>
              <a:spcAft>
                <a:spcPts val="600"/>
              </a:spcAft>
              <a:buFont typeface="Arial" panose="020B0604020202020204" pitchFamily="34" charset="0"/>
              <a:buChar char="•"/>
              <a:defRPr/>
            </a:pPr>
            <a:r>
              <a:rPr lang="de-DE" altLang="de-DE" sz="1600" b="1" dirty="0">
                <a:latin typeface="Century Gothic" pitchFamily="34" charset="0"/>
              </a:rPr>
              <a:t>Kongruente Darstellung in GuV:</a:t>
            </a:r>
            <a:r>
              <a:rPr lang="de-DE" altLang="de-DE" sz="1600" dirty="0">
                <a:latin typeface="Century Gothic" pitchFamily="34" charset="0"/>
              </a:rPr>
              <a:t> Gewinnabführungsverträge, Beteiligungserträge</a:t>
            </a:r>
          </a:p>
          <a:p>
            <a:pPr marL="266700" indent="-266700">
              <a:lnSpc>
                <a:spcPct val="100000"/>
              </a:lnSpc>
              <a:spcBef>
                <a:spcPts val="600"/>
              </a:spcBef>
              <a:spcAft>
                <a:spcPts val="600"/>
              </a:spcAft>
              <a:buFont typeface="Arial" panose="020B0604020202020204" pitchFamily="34" charset="0"/>
              <a:buChar char="•"/>
              <a:defRPr/>
            </a:pPr>
            <a:r>
              <a:rPr lang="de-DE" altLang="de-DE" sz="1600" b="1" dirty="0">
                <a:latin typeface="Century Gothic" pitchFamily="34" charset="0"/>
              </a:rPr>
              <a:t>Zuschreibungen:</a:t>
            </a:r>
            <a:r>
              <a:rPr lang="de-DE" altLang="de-DE" sz="1600" dirty="0">
                <a:latin typeface="Century Gothic" pitchFamily="34" charset="0"/>
              </a:rPr>
              <a:t> Zulässigkeit, Gewinnverwendung (§ 58 </a:t>
            </a:r>
            <a:r>
              <a:rPr lang="de-DE" altLang="de-DE" sz="1600" dirty="0" err="1">
                <a:latin typeface="Century Gothic" pitchFamily="34" charset="0"/>
              </a:rPr>
              <a:t>IIa</a:t>
            </a:r>
            <a:r>
              <a:rPr lang="de-DE" altLang="de-DE" sz="1600" dirty="0">
                <a:latin typeface="Century Gothic" pitchFamily="34" charset="0"/>
              </a:rPr>
              <a:t> AktG), Ausschüttungssperre für selbst geschaffene immaterielle Vermögensgegenstände beachtet, § 268 VIII HGB?  Abstimmung Anlagenverzeichnis, </a:t>
            </a:r>
            <a:r>
              <a:rPr lang="de-DE" altLang="de-DE" sz="1600" dirty="0" err="1">
                <a:latin typeface="Century Gothic" pitchFamily="34" charset="0"/>
              </a:rPr>
              <a:t>FiBu</a:t>
            </a:r>
            <a:endParaRPr lang="de-DE" altLang="de-DE" sz="1600" dirty="0">
              <a:latin typeface="Century Gothic" pitchFamily="34" charset="0"/>
            </a:endParaRPr>
          </a:p>
          <a:p>
            <a:pPr marL="266700" indent="-266700">
              <a:lnSpc>
                <a:spcPct val="100000"/>
              </a:lnSpc>
              <a:spcBef>
                <a:spcPts val="600"/>
              </a:spcBef>
              <a:spcAft>
                <a:spcPts val="600"/>
              </a:spcAft>
              <a:buFont typeface="Arial" panose="020B0604020202020204" pitchFamily="34" charset="0"/>
              <a:buChar char="•"/>
              <a:defRPr/>
            </a:pPr>
            <a:r>
              <a:rPr lang="de-DE" altLang="de-DE" sz="1600" b="1" dirty="0">
                <a:latin typeface="Century Gothic" pitchFamily="34" charset="0"/>
              </a:rPr>
              <a:t>Abschreibungen:</a:t>
            </a:r>
            <a:r>
              <a:rPr lang="de-DE" altLang="de-DE" sz="1600" dirty="0">
                <a:latin typeface="Century Gothic" pitchFamily="34" charset="0"/>
              </a:rPr>
              <a:t> Angemessenheit, Außerplanmäßige AfA, Abstimmung, Beibehaltung der Abschreibungsmethode (ggf. Unternehmensbewertung IDW RS HFA 10, IDW S1)</a:t>
            </a:r>
          </a:p>
        </p:txBody>
      </p:sp>
      <p:sp>
        <p:nvSpPr>
          <p:cNvPr id="7" name="Text Box 6">
            <a:extLst>
              <a:ext uri="{FF2B5EF4-FFF2-40B4-BE49-F238E27FC236}">
                <a16:creationId xmlns:a16="http://schemas.microsoft.com/office/drawing/2014/main" id="{FC3AC832-AC75-4926-925D-3FFA5054DFED}"/>
              </a:ext>
            </a:extLst>
          </p:cNvPr>
          <p:cNvSpPr txBox="1">
            <a:spLocks noChangeArrowheads="1"/>
          </p:cNvSpPr>
          <p:nvPr/>
        </p:nvSpPr>
        <p:spPr bwMode="auto">
          <a:xfrm>
            <a:off x="748853" y="764704"/>
            <a:ext cx="100711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4.6 Prüfung des Anlagevermögens; Forts.</a:t>
            </a:r>
          </a:p>
        </p:txBody>
      </p:sp>
      <p:sp>
        <p:nvSpPr>
          <p:cNvPr id="9" name="Textfeld 4">
            <a:extLst>
              <a:ext uri="{FF2B5EF4-FFF2-40B4-BE49-F238E27FC236}">
                <a16:creationId xmlns:a16="http://schemas.microsoft.com/office/drawing/2014/main" id="{0B2343F4-5111-47F0-A52E-97EB94C4971C}"/>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extLst>
      <p:ext uri="{BB962C8B-B14F-4D97-AF65-F5344CB8AC3E}">
        <p14:creationId xmlns:p14="http://schemas.microsoft.com/office/powerpoint/2010/main" val="3393581986"/>
      </p:ext>
    </p:extLst>
  </p:cSld>
  <p:clrMapOvr>
    <a:masterClrMapping/>
  </p:clrMapOvr>
  <p:transition spd="slow"/>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D6382AA-F6FD-4B3D-A9ED-5AE7E86EED91}"/>
              </a:ext>
            </a:extLst>
          </p:cNvPr>
          <p:cNvSpPr txBox="1"/>
          <p:nvPr/>
        </p:nvSpPr>
        <p:spPr>
          <a:xfrm>
            <a:off x="11533475" y="5585107"/>
            <a:ext cx="323165" cy="720080"/>
          </a:xfrm>
          <a:prstGeom prst="rect">
            <a:avLst/>
          </a:prstGeom>
          <a:noFill/>
        </p:spPr>
        <p:txBody>
          <a:bodyPr vert="vert270">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
        <p:nvSpPr>
          <p:cNvPr id="8" name="Rectangle 2">
            <a:extLst>
              <a:ext uri="{FF2B5EF4-FFF2-40B4-BE49-F238E27FC236}">
                <a16:creationId xmlns:a16="http://schemas.microsoft.com/office/drawing/2014/main" id="{EB13FDAF-99D5-451A-AE8C-60F258DF12C2}"/>
              </a:ext>
            </a:extLst>
          </p:cNvPr>
          <p:cNvSpPr txBox="1">
            <a:spLocks/>
          </p:cNvSpPr>
          <p:nvPr/>
        </p:nvSpPr>
        <p:spPr bwMode="auto">
          <a:xfrm>
            <a:off x="1065213" y="873125"/>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342900" indent="-342900" eaLnBrk="0" hangingPunct="0">
              <a:lnSpc>
                <a:spcPct val="110000"/>
              </a:lnSpc>
              <a:spcBef>
                <a:spcPts val="800"/>
              </a:spcBef>
              <a:buFont typeface="Arial" pitchFamily="34" charset="0"/>
              <a:defRPr sz="1400">
                <a:solidFill>
                  <a:schemeClr val="tx1"/>
                </a:solidFill>
                <a:latin typeface="Verdana" pitchFamily="34" charset="0"/>
                <a:cs typeface="Arial" pitchFamily="34" charset="0"/>
              </a:defRPr>
            </a:lvl1pPr>
            <a:lvl2pPr marL="180975" indent="-179388"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2pPr>
            <a:lvl3pPr marL="541338"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3pPr>
            <a:lvl4pPr marL="895350" indent="-17462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4pPr>
            <a:lvl5pPr marL="1257300"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5pPr>
            <a:lvl6pPr marL="17145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6pPr>
            <a:lvl7pPr marL="21717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7pPr>
            <a:lvl8pPr marL="26289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8pPr>
            <a:lvl9pPr marL="30861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9pPr>
          </a:lstStyle>
          <a:p>
            <a:pPr>
              <a:defRPr/>
            </a:pPr>
            <a:r>
              <a:rPr lang="de-DE" altLang="de-DE" sz="1800" b="1" kern="0" dirty="0">
                <a:latin typeface="Century Gothic" pitchFamily="34" charset="0"/>
              </a:rPr>
              <a:t>Anlagen zum Themenbereich</a:t>
            </a:r>
          </a:p>
        </p:txBody>
      </p:sp>
      <p:sp>
        <p:nvSpPr>
          <p:cNvPr id="10" name="Rectangle 3">
            <a:extLst>
              <a:ext uri="{FF2B5EF4-FFF2-40B4-BE49-F238E27FC236}">
                <a16:creationId xmlns:a16="http://schemas.microsoft.com/office/drawing/2014/main" id="{01F09249-FE3A-4711-A9F1-C0CB14238E8E}"/>
              </a:ext>
            </a:extLst>
          </p:cNvPr>
          <p:cNvSpPr txBox="1">
            <a:spLocks noChangeArrowheads="1"/>
          </p:cNvSpPr>
          <p:nvPr/>
        </p:nvSpPr>
        <p:spPr bwMode="auto">
          <a:xfrm>
            <a:off x="1065212" y="1355725"/>
            <a:ext cx="10791427" cy="2865363"/>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ct val="0"/>
              </a:spcBef>
              <a:spcAft>
                <a:spcPts val="1200"/>
              </a:spcAft>
              <a:defRPr/>
            </a:pPr>
            <a:r>
              <a:rPr lang="de-DE" altLang="de-DE" sz="1600" b="1" kern="0">
                <a:solidFill>
                  <a:srgbClr val="00B0F0"/>
                </a:solidFill>
                <a:latin typeface="Century Gothic" pitchFamily="34" charset="0"/>
              </a:rPr>
              <a:t>Praxishilfen </a:t>
            </a:r>
            <a:r>
              <a:rPr lang="de-DE" altLang="de-DE" sz="1600" b="1" kern="0" dirty="0">
                <a:solidFill>
                  <a:srgbClr val="00B0F0"/>
                </a:solidFill>
                <a:latin typeface="Century Gothic" pitchFamily="34" charset="0"/>
              </a:rPr>
              <a:t>zu diesem Themenbereich</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a:latin typeface="Century Gothic" pitchFamily="34" charset="0"/>
              </a:rPr>
              <a:t>Praxishilfe 4/1:	</a:t>
            </a:r>
            <a:r>
              <a:rPr lang="de-DE" altLang="de-DE">
                <a:latin typeface="Century Gothic" pitchFamily="34" charset="0"/>
              </a:rPr>
              <a:t>„Checkliste – Regelprüfungshandlungen“</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a:latin typeface="Century Gothic" pitchFamily="34" charset="0"/>
              </a:rPr>
              <a:t>Praxishilfe </a:t>
            </a:r>
            <a:r>
              <a:rPr lang="de-DE" altLang="de-DE" b="1" kern="0" dirty="0">
                <a:latin typeface="Century Gothic" pitchFamily="34" charset="0"/>
              </a:rPr>
              <a:t>4</a:t>
            </a:r>
            <a:r>
              <a:rPr lang="de-DE" altLang="de-DE" b="1" kern="0">
                <a:latin typeface="Century Gothic" pitchFamily="34" charset="0"/>
              </a:rPr>
              <a:t>/2</a:t>
            </a:r>
            <a:r>
              <a:rPr lang="de-DE" altLang="de-DE" b="1" kern="0" dirty="0">
                <a:latin typeface="Century Gothic" pitchFamily="34" charset="0"/>
              </a:rPr>
              <a:t>: </a:t>
            </a:r>
            <a:r>
              <a:rPr lang="de-DE" altLang="de-DE" kern="0">
                <a:latin typeface="Century Gothic" pitchFamily="34" charset="0"/>
              </a:rPr>
              <a:t>	„</a:t>
            </a:r>
            <a:r>
              <a:rPr lang="de-DE" altLang="de-DE">
                <a:latin typeface="Century Gothic" panose="020B0502020202020204" pitchFamily="34" charset="0"/>
              </a:rPr>
              <a:t>Checkliste – Schwerpunkt Bilanzierungsprüfungen“</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a:latin typeface="Century Gothic" pitchFamily="34" charset="0"/>
              </a:rPr>
              <a:t>Praxishilfe 4/3:	„</a:t>
            </a:r>
            <a:r>
              <a:rPr lang="de-DE" altLang="de-DE">
                <a:latin typeface="Century Gothic" panose="020B0502020202020204" pitchFamily="34" charset="0"/>
              </a:rPr>
              <a:t>Der Musteranlagenspiegel – 10 Spalten zuzüglich „Umbuchungen</a:t>
            </a:r>
            <a:r>
              <a:rPr lang="de-DE" altLang="de-DE" kern="0">
                <a:latin typeface="Century Gothic" pitchFamily="34" charset="0"/>
              </a:rPr>
              <a:t>“</a:t>
            </a:r>
            <a:r>
              <a:rPr lang="de-DE" altLang="de-DE" b="1" kern="0">
                <a:latin typeface="Century Gothic" pitchFamily="34" charset="0"/>
              </a:rPr>
              <a:t>“</a:t>
            </a:r>
            <a:endParaRPr lang="de-DE" altLang="de-DE" kern="0" dirty="0">
              <a:latin typeface="Century Gothic" pitchFamily="34" charset="0"/>
            </a:endParaRPr>
          </a:p>
        </p:txBody>
      </p:sp>
      <p:sp>
        <p:nvSpPr>
          <p:cNvPr id="11" name="Textfeld 4">
            <a:extLst>
              <a:ext uri="{FF2B5EF4-FFF2-40B4-BE49-F238E27FC236}">
                <a16:creationId xmlns:a16="http://schemas.microsoft.com/office/drawing/2014/main" id="{9B9CF114-3118-4FF8-9EE0-2899E17B4CFD}"/>
              </a:ext>
            </a:extLst>
          </p:cNvPr>
          <p:cNvSpPr txBox="1">
            <a:spLocks noChangeArrowheads="1"/>
          </p:cNvSpPr>
          <p:nvPr/>
        </p:nvSpPr>
        <p:spPr bwMode="auto">
          <a:xfrm>
            <a:off x="363538" y="180975"/>
            <a:ext cx="9693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extLst>
      <p:ext uri="{BB962C8B-B14F-4D97-AF65-F5344CB8AC3E}">
        <p14:creationId xmlns:p14="http://schemas.microsoft.com/office/powerpoint/2010/main" val="3186448639"/>
      </p:ext>
    </p:extLst>
  </p:cSld>
  <p:clrMapOvr>
    <a:masterClrMapping/>
  </p:clrMapOvr>
  <p:transition spd="slow"/>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6CEEC2FC-E1FA-42B7-A92D-666C21768A1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10000"/>
                    </a14:imgEffect>
                  </a14:imgLayer>
                </a14:imgProps>
              </a:ext>
              <a:ext uri="{28A0092B-C50C-407E-A947-70E740481C1C}">
                <a14:useLocalDpi xmlns:a14="http://schemas.microsoft.com/office/drawing/2010/main" val="0"/>
              </a:ext>
            </a:extLst>
          </a:blip>
          <a:srcRect l="17889" r="3826"/>
          <a:stretch/>
        </p:blipFill>
        <p:spPr>
          <a:xfrm>
            <a:off x="479376" y="729640"/>
            <a:ext cx="9577064" cy="5544616"/>
          </a:xfrm>
          <a:prstGeom prst="rect">
            <a:avLst/>
          </a:prstGeom>
          <a:blipFill dpi="0" rotWithShape="1">
            <a:blip r:embed="rId5">
              <a:alphaModFix amt="17000"/>
            </a:blip>
            <a:srcRect/>
            <a:tile tx="0" ty="0" sx="100000" sy="100000" flip="none" algn="tl"/>
          </a:blipFill>
          <a:effectLst>
            <a:outerShdw blurRad="50800" dist="50800" dir="5400000" algn="ctr" rotWithShape="0">
              <a:srgbClr val="000000">
                <a:alpha val="14000"/>
              </a:srgbClr>
            </a:outerShdw>
          </a:effectLst>
        </p:spPr>
      </p:pic>
      <p:sp>
        <p:nvSpPr>
          <p:cNvPr id="10" name="Rectangle 2">
            <a:extLst>
              <a:ext uri="{FF2B5EF4-FFF2-40B4-BE49-F238E27FC236}">
                <a16:creationId xmlns:a16="http://schemas.microsoft.com/office/drawing/2014/main" id="{F2AB3867-6B83-4C0D-8E48-BF808B9AFBBF}"/>
              </a:ext>
            </a:extLst>
          </p:cNvPr>
          <p:cNvSpPr txBox="1">
            <a:spLocks/>
          </p:cNvSpPr>
          <p:nvPr/>
        </p:nvSpPr>
        <p:spPr bwMode="auto">
          <a:xfrm>
            <a:off x="1199456" y="1953776"/>
            <a:ext cx="8136904" cy="3168352"/>
          </a:xfrm>
          <a:prstGeom prst="rect">
            <a:avLst/>
          </a:prstGeom>
          <a:solidFill>
            <a:schemeClr val="bg1">
              <a:alpha val="85000"/>
            </a:schemeClr>
          </a:solidFill>
          <a:ln>
            <a:solidFill>
              <a:schemeClr val="tx1"/>
            </a:solidFill>
          </a:ln>
          <a:extLst/>
        </p:spPr>
        <p:style>
          <a:lnRef idx="1">
            <a:schemeClr val="accent6"/>
          </a:lnRef>
          <a:fillRef idx="2">
            <a:schemeClr val="accent6"/>
          </a:fillRef>
          <a:effectRef idx="1">
            <a:schemeClr val="accent6"/>
          </a:effectRef>
          <a:fontRef idx="minor">
            <a:schemeClr val="dk1"/>
          </a:fontRef>
        </p:style>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lgn="ctr" defTabSz="900113">
              <a:lnSpc>
                <a:spcPts val="4000"/>
              </a:lnSpc>
              <a:spcBef>
                <a:spcPts val="600"/>
              </a:spcBef>
              <a:spcAft>
                <a:spcPts val="1200"/>
              </a:spcAft>
            </a:pPr>
            <a:r>
              <a:rPr lang="de-DE" altLang="de-DE" sz="2600" b="1" dirty="0">
                <a:latin typeface="Century Gothic" panose="020B0502020202020204" pitchFamily="34" charset="0"/>
              </a:rPr>
              <a:t>Soweit meine Ausführungen, </a:t>
            </a:r>
            <a:br>
              <a:rPr lang="de-DE" altLang="de-DE" sz="2600" b="1" dirty="0">
                <a:latin typeface="Century Gothic" panose="020B0502020202020204" pitchFamily="34" charset="0"/>
              </a:rPr>
            </a:br>
            <a:r>
              <a:rPr lang="de-DE" altLang="de-DE" sz="2600" b="1" dirty="0">
                <a:latin typeface="Century Gothic" panose="020B0502020202020204" pitchFamily="34" charset="0"/>
              </a:rPr>
              <a:t>praktischen Erfahrungen und fachlichen</a:t>
            </a:r>
            <a:br>
              <a:rPr lang="de-DE" altLang="de-DE" sz="2600" b="1" dirty="0">
                <a:latin typeface="Century Gothic" panose="020B0502020202020204" pitchFamily="34" charset="0"/>
              </a:rPr>
            </a:br>
            <a:r>
              <a:rPr lang="de-DE" altLang="de-DE" sz="2600" b="1" dirty="0">
                <a:latin typeface="Century Gothic" panose="020B0502020202020204" pitchFamily="34" charset="0"/>
              </a:rPr>
              <a:t>Hinweise zu diesem Thema.</a:t>
            </a:r>
          </a:p>
          <a:p>
            <a:pPr algn="ctr" defTabSz="900113">
              <a:lnSpc>
                <a:spcPts val="4000"/>
              </a:lnSpc>
              <a:spcBef>
                <a:spcPts val="600"/>
              </a:spcBef>
              <a:spcAft>
                <a:spcPts val="1200"/>
              </a:spcAft>
            </a:pPr>
            <a:r>
              <a:rPr lang="de-DE" altLang="de-DE" sz="2600" b="1" dirty="0">
                <a:latin typeface="Century Gothic" panose="020B0502020202020204" pitchFamily="34" charset="0"/>
              </a:rPr>
              <a:t>Vielen Dank für Ihre Aufmerksamkeit!</a:t>
            </a:r>
          </a:p>
        </p:txBody>
      </p:sp>
      <p:sp>
        <p:nvSpPr>
          <p:cNvPr id="6" name="Textfeld 4">
            <a:extLst>
              <a:ext uri="{FF2B5EF4-FFF2-40B4-BE49-F238E27FC236}">
                <a16:creationId xmlns:a16="http://schemas.microsoft.com/office/drawing/2014/main" id="{5BC9EC02-D3A8-4422-A306-2F4F3CF0124F}"/>
              </a:ext>
            </a:extLst>
          </p:cNvPr>
          <p:cNvSpPr txBox="1">
            <a:spLocks noChangeArrowheads="1"/>
          </p:cNvSpPr>
          <p:nvPr/>
        </p:nvSpPr>
        <p:spPr bwMode="auto">
          <a:xfrm>
            <a:off x="363538" y="180975"/>
            <a:ext cx="9721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4: Prüfung der immateriellen Vermögensgegenstände und des 				Sachanlagevermögens</a:t>
            </a:r>
          </a:p>
        </p:txBody>
      </p:sp>
    </p:spTree>
    <p:extLst>
      <p:ext uri="{BB962C8B-B14F-4D97-AF65-F5344CB8AC3E}">
        <p14:creationId xmlns:p14="http://schemas.microsoft.com/office/powerpoint/2010/main" val="3441430292"/>
      </p:ext>
    </p:extLst>
  </p:cSld>
  <p:clrMapOvr>
    <a:masterClrMapping/>
  </p:clrMapOvr>
  <p:transition spd="slow"/>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83EA63EF-116C-434C-B717-5EE10A177B01}"/>
              </a:ext>
            </a:extLst>
          </p:cNvPr>
          <p:cNvSpPr>
            <a:spLocks noGrp="1"/>
          </p:cNvSpPr>
          <p:nvPr>
            <p:ph type="ctrTitle" idx="4294967295"/>
          </p:nvPr>
        </p:nvSpPr>
        <p:spPr>
          <a:xfrm>
            <a:off x="0" y="2711450"/>
            <a:ext cx="12360696" cy="1470025"/>
          </a:xfrm>
        </p:spPr>
        <p:txBody>
          <a:bodyPr/>
          <a:lstStyle/>
          <a:p>
            <a:pPr algn="ctr"/>
            <a:r>
              <a:rPr lang="de-DE" altLang="de-DE" sz="2800" b="1" dirty="0">
                <a:latin typeface="Century Gothic" panose="020B0502020202020204" pitchFamily="34" charset="0"/>
              </a:rPr>
              <a:t>Themenbereich 5: </a:t>
            </a:r>
            <a:br>
              <a:rPr lang="de-DE" altLang="de-DE" sz="2800" dirty="0">
                <a:latin typeface="Century Gothic" panose="020B0502020202020204" pitchFamily="34" charset="0"/>
              </a:rPr>
            </a:br>
            <a:r>
              <a:rPr lang="de-DE" altLang="de-DE" sz="2800" b="1" dirty="0">
                <a:latin typeface="Century Gothic" panose="020B0502020202020204" pitchFamily="34" charset="0"/>
              </a:rPr>
              <a:t>Prüfung der Forderungen aus Lieferungen</a:t>
            </a:r>
            <a:br>
              <a:rPr lang="de-DE" altLang="de-DE" sz="2800" b="1" dirty="0">
                <a:latin typeface="Century Gothic" panose="020B0502020202020204" pitchFamily="34" charset="0"/>
              </a:rPr>
            </a:br>
            <a:r>
              <a:rPr lang="de-DE" altLang="de-DE" sz="2800" b="1" dirty="0">
                <a:latin typeface="Century Gothic" panose="020B0502020202020204" pitchFamily="34" charset="0"/>
              </a:rPr>
              <a:t>und Leistungen</a:t>
            </a:r>
            <a:br>
              <a:rPr lang="de-DE" altLang="de-DE" sz="2800" b="1" dirty="0">
                <a:latin typeface="Century Gothic" panose="020B0502020202020204" pitchFamily="34" charset="0"/>
              </a:rPr>
            </a:br>
            <a:br>
              <a:rPr lang="de-DE" altLang="de-DE" sz="2800" b="1" dirty="0">
                <a:latin typeface="Century Gothic" panose="020B0502020202020204" pitchFamily="34" charset="0"/>
              </a:rPr>
            </a:br>
            <a:endParaRPr lang="de-DE" altLang="de-DE" sz="2800" b="1" dirty="0">
              <a:latin typeface="Century Gothic" panose="020B0502020202020204" pitchFamily="34" charset="0"/>
            </a:endParaRPr>
          </a:p>
        </p:txBody>
      </p:sp>
    </p:spTree>
    <p:extLst>
      <p:ext uri="{BB962C8B-B14F-4D97-AF65-F5344CB8AC3E}">
        <p14:creationId xmlns:p14="http://schemas.microsoft.com/office/powerpoint/2010/main" val="2383171102"/>
      </p:ext>
    </p:extLst>
  </p:cSld>
  <p:clrMapOvr>
    <a:masterClrMapping/>
  </p:clrMapOvr>
  <p:transition spd="slow"/>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4" name="Textfeld 4">
            <a:extLst>
              <a:ext uri="{FF2B5EF4-FFF2-40B4-BE49-F238E27FC236}">
                <a16:creationId xmlns:a16="http://schemas.microsoft.com/office/drawing/2014/main" id="{003E1CFB-DD81-44A2-9AAC-7107247E9526}"/>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
        <p:nvSpPr>
          <p:cNvPr id="7" name="Rectangle 2">
            <a:extLst>
              <a:ext uri="{FF2B5EF4-FFF2-40B4-BE49-F238E27FC236}">
                <a16:creationId xmlns:a16="http://schemas.microsoft.com/office/drawing/2014/main" id="{5A843C4F-11A5-4A60-919A-93A2785C8AB0}"/>
              </a:ext>
            </a:extLst>
          </p:cNvPr>
          <p:cNvSpPr txBox="1">
            <a:spLocks/>
          </p:cNvSpPr>
          <p:nvPr/>
        </p:nvSpPr>
        <p:spPr bwMode="auto">
          <a:xfrm>
            <a:off x="1054100" y="1052735"/>
            <a:ext cx="10298484" cy="3168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444500" algn="l"/>
              </a:tabLst>
            </a:pPr>
            <a:r>
              <a:rPr lang="de-DE" altLang="de-DE" sz="1600" b="1" dirty="0">
                <a:latin typeface="Century Gothic" panose="020B0502020202020204" pitchFamily="34" charset="0"/>
              </a:rPr>
              <a:t>5.1	Aussagebezogene Prüfungshandlungen</a:t>
            </a:r>
          </a:p>
          <a:p>
            <a:pPr>
              <a:spcBef>
                <a:spcPts val="600"/>
              </a:spcBef>
              <a:spcAft>
                <a:spcPts val="600"/>
              </a:spcAft>
              <a:tabLst>
                <a:tab pos="444500" algn="l"/>
              </a:tabLst>
            </a:pPr>
            <a:r>
              <a:rPr lang="de-DE" altLang="de-DE" sz="1600" b="1" dirty="0">
                <a:latin typeface="Century Gothic" panose="020B0502020202020204" pitchFamily="34" charset="0"/>
              </a:rPr>
              <a:t>5.2	Ausgewählte Bilanzierungsgrundlagen mit Praxisrelevanz – häufige Prüfungsfeststellungen</a:t>
            </a:r>
          </a:p>
          <a:p>
            <a:pPr>
              <a:spcBef>
                <a:spcPts val="600"/>
              </a:spcBef>
              <a:spcAft>
                <a:spcPts val="600"/>
              </a:spcAft>
              <a:tabLst>
                <a:tab pos="444500" algn="l"/>
              </a:tabLst>
            </a:pPr>
            <a:r>
              <a:rPr lang="de-DE" altLang="de-DE" sz="1600" b="1" dirty="0">
                <a:latin typeface="Century Gothic" panose="020B0502020202020204" pitchFamily="34" charset="0"/>
              </a:rPr>
              <a:t>5.3	Analytische Prüfungshandlungen – Forderungen</a:t>
            </a:r>
          </a:p>
          <a:p>
            <a:pPr>
              <a:spcBef>
                <a:spcPts val="600"/>
              </a:spcBef>
              <a:spcAft>
                <a:spcPts val="600"/>
              </a:spcAft>
              <a:tabLst>
                <a:tab pos="444500" algn="l"/>
              </a:tabLst>
            </a:pPr>
            <a:r>
              <a:rPr lang="de-DE" altLang="de-DE" sz="1600" b="1" dirty="0">
                <a:latin typeface="Century Gothic" panose="020B0502020202020204" pitchFamily="34" charset="0"/>
              </a:rPr>
              <a:t>5.4	Einzelfallprüfungen</a:t>
            </a:r>
          </a:p>
        </p:txBody>
      </p:sp>
    </p:spTree>
    <p:extLst>
      <p:ext uri="{BB962C8B-B14F-4D97-AF65-F5344CB8AC3E}">
        <p14:creationId xmlns:p14="http://schemas.microsoft.com/office/powerpoint/2010/main" val="3802081644"/>
      </p:ext>
    </p:extLst>
  </p:cSld>
  <p:clrMapOvr>
    <a:masterClrMapping/>
  </p:clrMapOvr>
  <p:transition spd="slow"/>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54EC33D3-AAC5-464D-A5A0-E51F636DF35B}"/>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
        <p:nvSpPr>
          <p:cNvPr id="8" name="Rectangle 2">
            <a:extLst>
              <a:ext uri="{FF2B5EF4-FFF2-40B4-BE49-F238E27FC236}">
                <a16:creationId xmlns:a16="http://schemas.microsoft.com/office/drawing/2014/main" id="{135CC26E-46EE-409B-8CE7-80BDB5F91413}"/>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5.1	</a:t>
            </a:r>
            <a:r>
              <a:rPr lang="de-DE" sz="2800" b="1" dirty="0">
                <a:latin typeface="Century Gothic" panose="020B0502020202020204" pitchFamily="34" charset="0"/>
              </a:rPr>
              <a:t>Aussagebezogene Prüfungshandlungen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5.1.1</a:t>
            </a:r>
            <a:r>
              <a:rPr lang="de-DE" dirty="0">
                <a:latin typeface="Century Gothic" panose="020B0502020202020204" pitchFamily="34" charset="0"/>
              </a:rPr>
              <a:t>	Überblick</a:t>
            </a:r>
          </a:p>
          <a:p>
            <a:pPr marL="2724150" lvl="4" indent="-895350">
              <a:spcBef>
                <a:spcPts val="600"/>
              </a:spcBef>
              <a:spcAft>
                <a:spcPts val="600"/>
              </a:spcAft>
              <a:tabLst>
                <a:tab pos="444500" algn="l"/>
              </a:tabLst>
            </a:pPr>
            <a:r>
              <a:rPr lang="de-DE" b="1" dirty="0">
                <a:latin typeface="Century Gothic" panose="020B0502020202020204" pitchFamily="34" charset="0"/>
              </a:rPr>
              <a:t>5.1.2	</a:t>
            </a:r>
            <a:r>
              <a:rPr lang="de-DE" dirty="0">
                <a:latin typeface="Century Gothic" panose="020B0502020202020204" pitchFamily="34" charset="0"/>
              </a:rPr>
              <a:t>Saldenbestätigungen</a:t>
            </a:r>
          </a:p>
          <a:p>
            <a:pPr marL="2724150" lvl="4" indent="-895350">
              <a:spcBef>
                <a:spcPts val="600"/>
              </a:spcBef>
              <a:spcAft>
                <a:spcPts val="600"/>
              </a:spcAft>
              <a:tabLst>
                <a:tab pos="444500" algn="l"/>
              </a:tabLst>
            </a:pPr>
            <a:r>
              <a:rPr lang="de-DE" b="1" dirty="0">
                <a:latin typeface="Century Gothic" panose="020B0502020202020204" pitchFamily="34" charset="0"/>
              </a:rPr>
              <a:t>5.1.3</a:t>
            </a:r>
            <a:r>
              <a:rPr lang="de-DE" dirty="0">
                <a:latin typeface="Century Gothic" panose="020B0502020202020204" pitchFamily="34" charset="0"/>
              </a:rPr>
              <a:t>	Cut-off-Prüfung</a:t>
            </a:r>
          </a:p>
        </p:txBody>
      </p:sp>
    </p:spTree>
    <p:extLst>
      <p:ext uri="{BB962C8B-B14F-4D97-AF65-F5344CB8AC3E}">
        <p14:creationId xmlns:p14="http://schemas.microsoft.com/office/powerpoint/2010/main" val="2500068032"/>
      </p:ext>
    </p:extLst>
  </p:cSld>
  <p:clrMapOvr>
    <a:masterClrMapping/>
  </p:clrMapOvr>
  <p:transition spd="slow"/>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7026" name="AutoShape 33">
            <a:extLst>
              <a:ext uri="{FF2B5EF4-FFF2-40B4-BE49-F238E27FC236}">
                <a16:creationId xmlns:a16="http://schemas.microsoft.com/office/drawing/2014/main" id="{4DBE52C9-6720-4833-953C-8C1683A6B440}"/>
              </a:ext>
            </a:extLst>
          </p:cNvPr>
          <p:cNvCxnSpPr>
            <a:cxnSpLocks noChangeShapeType="1"/>
            <a:stCxn id="257054" idx="0"/>
            <a:endCxn id="257048" idx="2"/>
          </p:cNvCxnSpPr>
          <p:nvPr/>
        </p:nvCxnSpPr>
        <p:spPr bwMode="auto">
          <a:xfrm flipV="1">
            <a:off x="3340100" y="1799990"/>
            <a:ext cx="2549525" cy="236072"/>
          </a:xfrm>
          <a:prstGeom prst="straightConnector1">
            <a:avLst/>
          </a:prstGeom>
          <a:noFill/>
          <a:ln w="190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ext Box 12">
            <a:extLst>
              <a:ext uri="{FF2B5EF4-FFF2-40B4-BE49-F238E27FC236}">
                <a16:creationId xmlns:a16="http://schemas.microsoft.com/office/drawing/2014/main" id="{8CB25882-C379-4FD5-90AD-DCB36236E2CA}"/>
              </a:ext>
            </a:extLst>
          </p:cNvPr>
          <p:cNvSpPr txBox="1">
            <a:spLocks noChangeArrowheads="1"/>
          </p:cNvSpPr>
          <p:nvPr/>
        </p:nvSpPr>
        <p:spPr bwMode="auto">
          <a:xfrm>
            <a:off x="1323975" y="3824288"/>
            <a:ext cx="4032250" cy="2462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Clr>
                <a:srgbClr val="FF0000"/>
              </a:buClr>
              <a:buFont typeface="Wingdings" panose="05000000000000000000" pitchFamily="2" charset="2"/>
              <a:buNone/>
              <a:defRPr/>
            </a:pPr>
            <a:r>
              <a:rPr lang="de-DE" altLang="de-DE" dirty="0">
                <a:latin typeface="Century Gothic" panose="020B0502020202020204" pitchFamily="34" charset="0"/>
              </a:rPr>
              <a:t>Systemprüfungen:</a:t>
            </a:r>
          </a:p>
          <a:p>
            <a:pPr>
              <a:lnSpc>
                <a:spcPct val="100000"/>
              </a:lnSpc>
              <a:spcBef>
                <a:spcPct val="0"/>
              </a:spcBef>
              <a:buClr>
                <a:srgbClr val="FF0000"/>
              </a:buClr>
              <a:buFont typeface="Wingdings" panose="05000000000000000000" pitchFamily="2" charset="2"/>
              <a:buNone/>
              <a:defRPr/>
            </a:pPr>
            <a:endParaRPr lang="de-DE" altLang="de-DE" dirty="0">
              <a:latin typeface="Century Gothic" panose="020B0502020202020204" pitchFamily="34" charset="0"/>
            </a:endParaRPr>
          </a:p>
          <a:p>
            <a:pPr>
              <a:lnSpc>
                <a:spcPct val="100000"/>
              </a:lnSpc>
              <a:spcBef>
                <a:spcPct val="0"/>
              </a:spcBef>
              <a:buClr>
                <a:srgbClr val="FF0000"/>
              </a:buClr>
              <a:buFont typeface="Wingdings" panose="05000000000000000000" pitchFamily="2" charset="2"/>
              <a:buNone/>
              <a:defRPr/>
            </a:pPr>
            <a:r>
              <a:rPr lang="de-DE" altLang="de-DE" dirty="0">
                <a:latin typeface="Century Gothic" panose="020B0502020202020204" pitchFamily="34" charset="0"/>
              </a:rPr>
              <a:t>Prüfung der Ausgestaltung (Aufbauprüfung) </a:t>
            </a:r>
          </a:p>
          <a:p>
            <a:pPr>
              <a:lnSpc>
                <a:spcPct val="100000"/>
              </a:lnSpc>
              <a:spcBef>
                <a:spcPct val="0"/>
              </a:spcBef>
              <a:buClr>
                <a:srgbClr val="FF0000"/>
              </a:buClr>
              <a:buFont typeface="Wingdings" panose="05000000000000000000" pitchFamily="2" charset="2"/>
              <a:buNone/>
              <a:defRPr/>
            </a:pPr>
            <a:r>
              <a:rPr lang="de-DE" altLang="de-DE" dirty="0">
                <a:latin typeface="Century Gothic" panose="020B0502020202020204" pitchFamily="34" charset="0"/>
              </a:rPr>
              <a:t>und Wirksamkeit (Funktionsprüfung) des auf</a:t>
            </a:r>
          </a:p>
          <a:p>
            <a:pPr>
              <a:lnSpc>
                <a:spcPct val="100000"/>
              </a:lnSpc>
              <a:spcBef>
                <a:spcPct val="0"/>
              </a:spcBef>
              <a:buClr>
                <a:srgbClr val="FF0000"/>
              </a:buClr>
              <a:buFont typeface="Wingdings" panose="05000000000000000000" pitchFamily="2" charset="2"/>
              <a:buNone/>
              <a:defRPr/>
            </a:pPr>
            <a:r>
              <a:rPr lang="de-DE" altLang="de-DE" dirty="0">
                <a:latin typeface="Century Gothic" panose="020B0502020202020204" pitchFamily="34" charset="0"/>
              </a:rPr>
              <a:t>die Rechnungslegung bezogenen internen</a:t>
            </a:r>
          </a:p>
          <a:p>
            <a:pPr>
              <a:lnSpc>
                <a:spcPct val="100000"/>
              </a:lnSpc>
              <a:spcBef>
                <a:spcPct val="0"/>
              </a:spcBef>
              <a:buClr>
                <a:srgbClr val="FF0000"/>
              </a:buClr>
              <a:buFont typeface="Wingdings" panose="05000000000000000000" pitchFamily="2" charset="2"/>
              <a:buNone/>
              <a:defRPr/>
            </a:pPr>
            <a:r>
              <a:rPr lang="de-DE" altLang="de-DE" dirty="0">
                <a:latin typeface="Century Gothic" panose="020B0502020202020204" pitchFamily="34" charset="0"/>
              </a:rPr>
              <a:t>Kontrollsystems, insbesondere</a:t>
            </a:r>
          </a:p>
          <a:p>
            <a:pPr>
              <a:lnSpc>
                <a:spcPct val="100000"/>
              </a:lnSpc>
              <a:spcBef>
                <a:spcPct val="0"/>
              </a:spcBef>
              <a:buClr>
                <a:srgbClr val="FF0000"/>
              </a:buClr>
              <a:buFont typeface="Wingdings" panose="05000000000000000000" pitchFamily="2" charset="2"/>
              <a:buNone/>
              <a:defRPr/>
            </a:pPr>
            <a:endParaRPr lang="de-DE" altLang="de-DE" dirty="0">
              <a:latin typeface="Century Gothic" panose="020B0502020202020204" pitchFamily="34" charset="0"/>
            </a:endParaRPr>
          </a:p>
          <a:p>
            <a:pPr marL="285750" indent="-285750">
              <a:lnSpc>
                <a:spcPct val="100000"/>
              </a:lnSpc>
              <a:spcBef>
                <a:spcPct val="0"/>
              </a:spcBef>
              <a:buClr>
                <a:schemeClr val="tx1"/>
              </a:buClr>
              <a:buFont typeface="Symbol" panose="05050102010706020507" pitchFamily="18" charset="2"/>
              <a:buChar char="-"/>
              <a:defRPr/>
            </a:pPr>
            <a:r>
              <a:rPr lang="de-DE" altLang="de-DE" dirty="0">
                <a:latin typeface="Century Gothic" panose="020B0502020202020204" pitchFamily="34" charset="0"/>
              </a:rPr>
              <a:t>Angemessenheit</a:t>
            </a:r>
          </a:p>
          <a:p>
            <a:pPr marL="285750" indent="-285750">
              <a:lnSpc>
                <a:spcPct val="100000"/>
              </a:lnSpc>
              <a:spcBef>
                <a:spcPct val="0"/>
              </a:spcBef>
              <a:buClr>
                <a:schemeClr val="tx1"/>
              </a:buClr>
              <a:buFont typeface="Symbol" panose="05050102010706020507" pitchFamily="18" charset="2"/>
              <a:buChar char="-"/>
              <a:defRPr/>
            </a:pPr>
            <a:r>
              <a:rPr lang="de-DE" altLang="de-DE" dirty="0">
                <a:latin typeface="Century Gothic" panose="020B0502020202020204" pitchFamily="34" charset="0"/>
              </a:rPr>
              <a:t>Wirksamkeit während des gesamten </a:t>
            </a:r>
            <a:br>
              <a:rPr lang="de-DE" altLang="de-DE" dirty="0">
                <a:latin typeface="Century Gothic" panose="020B0502020202020204" pitchFamily="34" charset="0"/>
              </a:rPr>
            </a:br>
            <a:r>
              <a:rPr lang="de-DE" altLang="de-DE" dirty="0">
                <a:latin typeface="Century Gothic" panose="020B0502020202020204" pitchFamily="34" charset="0"/>
              </a:rPr>
              <a:t>Prüfungszeitraums</a:t>
            </a:r>
          </a:p>
          <a:p>
            <a:pPr marL="285750" indent="-285750">
              <a:lnSpc>
                <a:spcPct val="100000"/>
              </a:lnSpc>
              <a:spcBef>
                <a:spcPct val="0"/>
              </a:spcBef>
              <a:buClr>
                <a:schemeClr val="tx1"/>
              </a:buClr>
              <a:buFont typeface="Symbol" panose="05050102010706020507" pitchFamily="18" charset="2"/>
              <a:buChar char="-"/>
              <a:defRPr/>
            </a:pPr>
            <a:r>
              <a:rPr lang="de-DE" altLang="de-DE" dirty="0">
                <a:latin typeface="Century Gothic" panose="020B0502020202020204" pitchFamily="34" charset="0"/>
              </a:rPr>
              <a:t>Buchführung als Teil des IKS</a:t>
            </a:r>
            <a:endParaRPr lang="de-DE" altLang="de-DE" sz="1200" dirty="0">
              <a:latin typeface="Century Gothic" panose="020B0502020202020204" pitchFamily="34" charset="0"/>
            </a:endParaRPr>
          </a:p>
        </p:txBody>
      </p:sp>
      <p:sp>
        <p:nvSpPr>
          <p:cNvPr id="257028" name="Text Box 13">
            <a:extLst>
              <a:ext uri="{FF2B5EF4-FFF2-40B4-BE49-F238E27FC236}">
                <a16:creationId xmlns:a16="http://schemas.microsoft.com/office/drawing/2014/main" id="{4464154A-B2BC-4428-8886-362DA3120266}"/>
              </a:ext>
            </a:extLst>
          </p:cNvPr>
          <p:cNvSpPr txBox="1">
            <a:spLocks noChangeArrowheads="1"/>
          </p:cNvSpPr>
          <p:nvPr/>
        </p:nvSpPr>
        <p:spPr bwMode="auto">
          <a:xfrm>
            <a:off x="5889624" y="3832225"/>
            <a:ext cx="5967013"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Clr>
                <a:srgbClr val="FF0000"/>
              </a:buClr>
              <a:buFont typeface="Wingdings" panose="05000000000000000000" pitchFamily="2" charset="2"/>
              <a:buNone/>
            </a:pPr>
            <a:r>
              <a:rPr lang="de-DE" altLang="de-DE" b="1" dirty="0">
                <a:latin typeface="Century Gothic" panose="020B0502020202020204" pitchFamily="34" charset="0"/>
              </a:rPr>
              <a:t>Aussagebezogene Prüfungshandlungen:</a:t>
            </a:r>
          </a:p>
          <a:p>
            <a:pPr>
              <a:lnSpc>
                <a:spcPct val="100000"/>
              </a:lnSpc>
              <a:spcBef>
                <a:spcPct val="0"/>
              </a:spcBef>
              <a:buClr>
                <a:srgbClr val="FF0000"/>
              </a:buClr>
              <a:buFont typeface="Wingdings" panose="05000000000000000000" pitchFamily="2" charset="2"/>
              <a:buNone/>
            </a:pPr>
            <a:endParaRPr lang="de-DE" altLang="de-DE" b="1" dirty="0">
              <a:latin typeface="Century Gothic" panose="020B0502020202020204" pitchFamily="34" charset="0"/>
            </a:endParaRPr>
          </a:p>
          <a:p>
            <a:pPr>
              <a:lnSpc>
                <a:spcPct val="100000"/>
              </a:lnSpc>
              <a:spcBef>
                <a:spcPct val="0"/>
              </a:spcBef>
              <a:buClr>
                <a:srgbClr val="FF0000"/>
              </a:buClr>
              <a:buFont typeface="Wingdings" panose="05000000000000000000" pitchFamily="2" charset="2"/>
              <a:buNone/>
            </a:pPr>
            <a:r>
              <a:rPr lang="de-DE" altLang="de-DE" b="1" dirty="0">
                <a:latin typeface="Century Gothic" panose="020B0502020202020204" pitchFamily="34" charset="0"/>
              </a:rPr>
              <a:t>Analytische Prüfungshandlungen:</a:t>
            </a:r>
            <a:r>
              <a:rPr lang="de-DE" altLang="de-DE" dirty="0">
                <a:latin typeface="Century Gothic" panose="020B0502020202020204" pitchFamily="34" charset="0"/>
              </a:rPr>
              <a:t> Plausibilitätsbeurteilungen von Verhältniszahlen und Trends (</a:t>
            </a:r>
            <a:r>
              <a:rPr lang="de-DE" dirty="0">
                <a:latin typeface="Century Gothic" panose="020B0502020202020204" pitchFamily="34" charset="0"/>
              </a:rPr>
              <a:t>ISA [DE] 520</a:t>
            </a:r>
            <a:r>
              <a:rPr lang="de-DE" altLang="de-DE" dirty="0">
                <a:latin typeface="Century Gothic" panose="020B0502020202020204" pitchFamily="34" charset="0"/>
              </a:rPr>
              <a:t>). </a:t>
            </a:r>
          </a:p>
          <a:p>
            <a:pPr>
              <a:lnSpc>
                <a:spcPct val="100000"/>
              </a:lnSpc>
              <a:spcBef>
                <a:spcPct val="0"/>
              </a:spcBef>
              <a:buClr>
                <a:srgbClr val="FF0000"/>
              </a:buClr>
              <a:buFont typeface="Wingdings" panose="05000000000000000000" pitchFamily="2" charset="2"/>
              <a:buNone/>
            </a:pPr>
            <a:r>
              <a:rPr lang="de-DE" altLang="de-DE" dirty="0">
                <a:latin typeface="Century Gothic" panose="020B0502020202020204" pitchFamily="34" charset="0"/>
              </a:rPr>
              <a:t>Beurteilungen von Finanzinformationen durch Analyse plausibler Beziehungen zw. finanziellen oder nicht-finanziellen Daten. </a:t>
            </a:r>
          </a:p>
          <a:p>
            <a:pPr>
              <a:lnSpc>
                <a:spcPct val="100000"/>
              </a:lnSpc>
              <a:spcBef>
                <a:spcPct val="0"/>
              </a:spcBef>
              <a:buClr>
                <a:srgbClr val="FF0000"/>
              </a:buClr>
              <a:buFont typeface="Wingdings" panose="05000000000000000000" pitchFamily="2" charset="2"/>
              <a:buNone/>
            </a:pPr>
            <a:endParaRPr lang="de-DE" altLang="de-DE" dirty="0">
              <a:latin typeface="Century Gothic" panose="020B0502020202020204" pitchFamily="34" charset="0"/>
            </a:endParaRPr>
          </a:p>
          <a:p>
            <a:pPr>
              <a:lnSpc>
                <a:spcPct val="100000"/>
              </a:lnSpc>
              <a:spcBef>
                <a:spcPct val="0"/>
              </a:spcBef>
              <a:buClr>
                <a:srgbClr val="FF0000"/>
              </a:buClr>
            </a:pPr>
            <a:r>
              <a:rPr lang="de-DE" altLang="de-DE" b="1" dirty="0">
                <a:latin typeface="Century Gothic" panose="020B0502020202020204" pitchFamily="34" charset="0"/>
              </a:rPr>
              <a:t>Einzelfallprüfungen</a:t>
            </a:r>
            <a:r>
              <a:rPr lang="de-DE" altLang="de-DE" dirty="0">
                <a:latin typeface="Century Gothic" panose="020B0502020202020204" pitchFamily="34" charset="0"/>
              </a:rPr>
              <a:t> von Geschäftsvorfällen und Beständen dienen dem </a:t>
            </a:r>
            <a:r>
              <a:rPr lang="de-DE" altLang="de-DE" b="1" dirty="0">
                <a:latin typeface="Century Gothic" panose="020B0502020202020204" pitchFamily="34" charset="0"/>
              </a:rPr>
              <a:t>Nachweis</a:t>
            </a:r>
            <a:r>
              <a:rPr lang="de-DE" altLang="de-DE" dirty="0">
                <a:latin typeface="Century Gothic" panose="020B0502020202020204" pitchFamily="34" charset="0"/>
              </a:rPr>
              <a:t> der Vollständigkeit, Richtigkeit und der buchmäßig korrekten Erfassung der Daten. Soll-Ist-Vergleich von Geschäftsvorfällen und Beständen.</a:t>
            </a:r>
          </a:p>
          <a:p>
            <a:pPr>
              <a:lnSpc>
                <a:spcPct val="100000"/>
              </a:lnSpc>
              <a:spcBef>
                <a:spcPct val="0"/>
              </a:spcBef>
              <a:buClr>
                <a:srgbClr val="FF0000"/>
              </a:buClr>
              <a:buFont typeface="Wingdings" panose="05000000000000000000" pitchFamily="2" charset="2"/>
              <a:buNone/>
            </a:pPr>
            <a:endParaRPr lang="de-DE" altLang="de-DE" dirty="0">
              <a:latin typeface="Century Gothic" panose="020B0502020202020204" pitchFamily="34" charset="0"/>
            </a:endParaRPr>
          </a:p>
        </p:txBody>
      </p:sp>
      <p:sp>
        <p:nvSpPr>
          <p:cNvPr id="257048" name="AutoShape 21">
            <a:extLst>
              <a:ext uri="{FF2B5EF4-FFF2-40B4-BE49-F238E27FC236}">
                <a16:creationId xmlns:a16="http://schemas.microsoft.com/office/drawing/2014/main" id="{E9592A75-4515-4114-ABCE-FE4C340172AD}"/>
              </a:ext>
            </a:extLst>
          </p:cNvPr>
          <p:cNvSpPr>
            <a:spLocks noChangeArrowheads="1"/>
          </p:cNvSpPr>
          <p:nvPr/>
        </p:nvSpPr>
        <p:spPr bwMode="auto">
          <a:xfrm>
            <a:off x="4652122" y="1278819"/>
            <a:ext cx="2475005" cy="521171"/>
          </a:xfrm>
          <a:prstGeom prst="roundRect">
            <a:avLst>
              <a:gd name="adj" fmla="val 16667"/>
            </a:avLst>
          </a:prstGeom>
          <a:solidFill>
            <a:srgbClr val="00B0F0"/>
          </a:solidFill>
          <a:ln w="9525">
            <a:noFill/>
            <a:miter lim="800000"/>
            <a:headEnd/>
            <a:tailEnd/>
          </a:ln>
          <a:effectLst/>
          <a:extLst/>
        </p:spPr>
        <p:txBody>
          <a:bodyPr wrap="none" anchor="ctr">
            <a:no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Clr>
                <a:srgbClr val="FF0000"/>
              </a:buClr>
              <a:buFont typeface="Wingdings" panose="05000000000000000000" pitchFamily="2" charset="2"/>
              <a:buNone/>
            </a:pPr>
            <a:r>
              <a:rPr lang="de-DE" altLang="de-DE" sz="1600" b="1" dirty="0">
                <a:solidFill>
                  <a:schemeClr val="bg1"/>
                </a:solidFill>
                <a:latin typeface="Century Gothic" panose="020B0502020202020204" pitchFamily="34" charset="0"/>
              </a:rPr>
              <a:t>Prüfungshandlungen</a:t>
            </a:r>
            <a:endParaRPr lang="de-DE" altLang="de-DE" b="1" dirty="0">
              <a:solidFill>
                <a:schemeClr val="bg1"/>
              </a:solidFill>
              <a:latin typeface="Century Gothic" panose="020B0502020202020204" pitchFamily="34" charset="0"/>
            </a:endParaRPr>
          </a:p>
        </p:txBody>
      </p:sp>
      <p:sp>
        <p:nvSpPr>
          <p:cNvPr id="257049" name="AutoShape 23">
            <a:extLst>
              <a:ext uri="{FF2B5EF4-FFF2-40B4-BE49-F238E27FC236}">
                <a16:creationId xmlns:a16="http://schemas.microsoft.com/office/drawing/2014/main" id="{8C6A988A-64F1-45D3-A607-5E68C89C739B}"/>
              </a:ext>
            </a:extLst>
          </p:cNvPr>
          <p:cNvSpPr>
            <a:spLocks noChangeArrowheads="1"/>
          </p:cNvSpPr>
          <p:nvPr/>
        </p:nvSpPr>
        <p:spPr bwMode="auto">
          <a:xfrm>
            <a:off x="7559757" y="2095500"/>
            <a:ext cx="3013411" cy="647700"/>
          </a:xfrm>
          <a:prstGeom prst="roundRect">
            <a:avLst>
              <a:gd name="adj" fmla="val 16667"/>
            </a:avLst>
          </a:prstGeom>
          <a:solidFill>
            <a:srgbClr val="CCECFF"/>
          </a:solidFill>
          <a:ln w="9525">
            <a:noFill/>
            <a:miter lim="800000"/>
            <a:headEnd/>
            <a:tailEnd/>
          </a:ln>
          <a:effectLst/>
          <a:extLst/>
        </p:spPr>
        <p:txBody>
          <a:bodyPr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Clr>
                <a:srgbClr val="FF0000"/>
              </a:buClr>
              <a:buFont typeface="Wingdings" panose="05000000000000000000" pitchFamily="2" charset="2"/>
              <a:buNone/>
            </a:pPr>
            <a:r>
              <a:rPr lang="de-DE" altLang="de-DE" sz="1600" b="1">
                <a:latin typeface="Century Gothic" panose="020B0502020202020204" pitchFamily="34" charset="0"/>
              </a:rPr>
              <a:t>Aussagebezogene</a:t>
            </a:r>
          </a:p>
          <a:p>
            <a:pPr algn="ctr">
              <a:lnSpc>
                <a:spcPct val="100000"/>
              </a:lnSpc>
              <a:spcBef>
                <a:spcPct val="0"/>
              </a:spcBef>
              <a:buClr>
                <a:srgbClr val="FF0000"/>
              </a:buClr>
              <a:buFont typeface="Wingdings" panose="05000000000000000000" pitchFamily="2" charset="2"/>
              <a:buNone/>
            </a:pPr>
            <a:r>
              <a:rPr lang="de-DE" altLang="de-DE" sz="1600" b="1">
                <a:latin typeface="Century Gothic" panose="020B0502020202020204" pitchFamily="34" charset="0"/>
              </a:rPr>
              <a:t>Prüfungshandlungen</a:t>
            </a:r>
            <a:endParaRPr lang="de-DE" altLang="de-DE" b="1">
              <a:latin typeface="Century Gothic" panose="020B0502020202020204" pitchFamily="34" charset="0"/>
            </a:endParaRPr>
          </a:p>
        </p:txBody>
      </p:sp>
      <p:sp>
        <p:nvSpPr>
          <p:cNvPr id="257050" name="AutoShape 24">
            <a:extLst>
              <a:ext uri="{FF2B5EF4-FFF2-40B4-BE49-F238E27FC236}">
                <a16:creationId xmlns:a16="http://schemas.microsoft.com/office/drawing/2014/main" id="{95E8E154-8F8B-4DA0-98E9-D9140E7E5933}"/>
              </a:ext>
            </a:extLst>
          </p:cNvPr>
          <p:cNvSpPr>
            <a:spLocks noChangeArrowheads="1"/>
          </p:cNvSpPr>
          <p:nvPr/>
        </p:nvSpPr>
        <p:spPr bwMode="auto">
          <a:xfrm>
            <a:off x="1116013" y="3080586"/>
            <a:ext cx="1742984" cy="427789"/>
          </a:xfrm>
          <a:prstGeom prst="roundRect">
            <a:avLst>
              <a:gd name="adj" fmla="val 16667"/>
            </a:avLst>
          </a:prstGeom>
          <a:noFill/>
          <a:ln w="19050">
            <a:solidFill>
              <a:schemeClr val="bg1">
                <a:lumMod val="50000"/>
              </a:schemeClr>
            </a:solidFill>
            <a:miter lim="800000"/>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o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Clr>
                <a:srgbClr val="FF0000"/>
              </a:buClr>
              <a:buFont typeface="Wingdings" panose="05000000000000000000" pitchFamily="2" charset="2"/>
              <a:buNone/>
            </a:pPr>
            <a:r>
              <a:rPr lang="de-DE" altLang="de-DE" sz="1600" b="1" dirty="0">
                <a:latin typeface="Century Gothic" panose="020B0502020202020204" pitchFamily="34" charset="0"/>
              </a:rPr>
              <a:t>Aufbauprüfung</a:t>
            </a:r>
            <a:endParaRPr lang="de-DE" altLang="de-DE" b="1" dirty="0">
              <a:latin typeface="Century Gothic" panose="020B0502020202020204" pitchFamily="34" charset="0"/>
            </a:endParaRPr>
          </a:p>
        </p:txBody>
      </p:sp>
      <p:sp>
        <p:nvSpPr>
          <p:cNvPr id="257051" name="AutoShape 25">
            <a:extLst>
              <a:ext uri="{FF2B5EF4-FFF2-40B4-BE49-F238E27FC236}">
                <a16:creationId xmlns:a16="http://schemas.microsoft.com/office/drawing/2014/main" id="{4E3D56F9-C202-4040-926B-32FF22784745}"/>
              </a:ext>
            </a:extLst>
          </p:cNvPr>
          <p:cNvSpPr>
            <a:spLocks noChangeArrowheads="1"/>
          </p:cNvSpPr>
          <p:nvPr/>
        </p:nvSpPr>
        <p:spPr bwMode="auto">
          <a:xfrm>
            <a:off x="3574343" y="3080636"/>
            <a:ext cx="1887502" cy="427699"/>
          </a:xfrm>
          <a:prstGeom prst="roundRect">
            <a:avLst>
              <a:gd name="adj" fmla="val 16667"/>
            </a:avLst>
          </a:prstGeom>
          <a:noFill/>
          <a:ln w="19050">
            <a:solidFill>
              <a:schemeClr val="bg1">
                <a:lumMod val="50000"/>
              </a:schemeClr>
            </a:solidFill>
            <a:miter lim="800000"/>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o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Clr>
                <a:srgbClr val="FF0000"/>
              </a:buClr>
              <a:buFont typeface="Wingdings" panose="05000000000000000000" pitchFamily="2" charset="2"/>
              <a:buNone/>
            </a:pPr>
            <a:r>
              <a:rPr lang="de-DE" altLang="de-DE" sz="1600" b="1">
                <a:latin typeface="Century Gothic" panose="020B0502020202020204" pitchFamily="34" charset="0"/>
              </a:rPr>
              <a:t>Funktionsprüfung</a:t>
            </a:r>
            <a:endParaRPr lang="de-DE" altLang="de-DE" b="1">
              <a:latin typeface="Century Gothic" panose="020B0502020202020204" pitchFamily="34" charset="0"/>
            </a:endParaRPr>
          </a:p>
        </p:txBody>
      </p:sp>
      <p:sp>
        <p:nvSpPr>
          <p:cNvPr id="257052" name="AutoShape 26">
            <a:extLst>
              <a:ext uri="{FF2B5EF4-FFF2-40B4-BE49-F238E27FC236}">
                <a16:creationId xmlns:a16="http://schemas.microsoft.com/office/drawing/2014/main" id="{3A48018F-662E-4723-8296-A97EACD4809E}"/>
              </a:ext>
            </a:extLst>
          </p:cNvPr>
          <p:cNvSpPr>
            <a:spLocks noChangeArrowheads="1"/>
          </p:cNvSpPr>
          <p:nvPr/>
        </p:nvSpPr>
        <p:spPr bwMode="auto">
          <a:xfrm>
            <a:off x="6368089" y="3062288"/>
            <a:ext cx="2227527" cy="584200"/>
          </a:xfrm>
          <a:prstGeom prst="flowChartProcess">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Clr>
                <a:srgbClr val="FF0000"/>
              </a:buClr>
              <a:buFont typeface="Wingdings" panose="05000000000000000000" pitchFamily="2" charset="2"/>
              <a:buNone/>
            </a:pPr>
            <a:r>
              <a:rPr lang="de-DE" altLang="de-DE" sz="1600" b="1">
                <a:latin typeface="Century Gothic" panose="020B0502020202020204" pitchFamily="34" charset="0"/>
              </a:rPr>
              <a:t>Analytische</a:t>
            </a:r>
          </a:p>
          <a:p>
            <a:pPr algn="ctr">
              <a:lnSpc>
                <a:spcPct val="100000"/>
              </a:lnSpc>
              <a:spcBef>
                <a:spcPct val="0"/>
              </a:spcBef>
              <a:buClr>
                <a:srgbClr val="FF0000"/>
              </a:buClr>
              <a:buFont typeface="Wingdings" panose="05000000000000000000" pitchFamily="2" charset="2"/>
              <a:buNone/>
            </a:pPr>
            <a:r>
              <a:rPr lang="de-DE" altLang="de-DE" sz="1600" b="1">
                <a:latin typeface="Century Gothic" panose="020B0502020202020204" pitchFamily="34" charset="0"/>
              </a:rPr>
              <a:t>Prüfungshandlungen</a:t>
            </a:r>
          </a:p>
        </p:txBody>
      </p:sp>
      <p:sp>
        <p:nvSpPr>
          <p:cNvPr id="257053" name="AutoShape 27">
            <a:extLst>
              <a:ext uri="{FF2B5EF4-FFF2-40B4-BE49-F238E27FC236}">
                <a16:creationId xmlns:a16="http://schemas.microsoft.com/office/drawing/2014/main" id="{1F92D967-AB76-4EE3-92A0-41773BEAA3CF}"/>
              </a:ext>
            </a:extLst>
          </p:cNvPr>
          <p:cNvSpPr>
            <a:spLocks noChangeArrowheads="1"/>
          </p:cNvSpPr>
          <p:nvPr/>
        </p:nvSpPr>
        <p:spPr bwMode="auto">
          <a:xfrm>
            <a:off x="9143510" y="3209925"/>
            <a:ext cx="2352515" cy="338138"/>
          </a:xfrm>
          <a:prstGeom prst="flowChartProcess">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Clr>
                <a:srgbClr val="FF0000"/>
              </a:buClr>
              <a:buFont typeface="Wingdings" panose="05000000000000000000" pitchFamily="2" charset="2"/>
              <a:buNone/>
            </a:pPr>
            <a:r>
              <a:rPr lang="de-DE" altLang="de-DE" sz="1600" b="1" dirty="0">
                <a:latin typeface="Century Gothic" panose="020B0502020202020204" pitchFamily="34" charset="0"/>
              </a:rPr>
              <a:t>Einzelfallprüfungen</a:t>
            </a:r>
          </a:p>
        </p:txBody>
      </p:sp>
      <p:sp>
        <p:nvSpPr>
          <p:cNvPr id="257054" name="AutoShape 22">
            <a:extLst>
              <a:ext uri="{FF2B5EF4-FFF2-40B4-BE49-F238E27FC236}">
                <a16:creationId xmlns:a16="http://schemas.microsoft.com/office/drawing/2014/main" id="{AD968DBB-3A00-4EDA-B085-63626CCFCD21}"/>
              </a:ext>
            </a:extLst>
          </p:cNvPr>
          <p:cNvSpPr>
            <a:spLocks noChangeArrowheads="1"/>
          </p:cNvSpPr>
          <p:nvPr/>
        </p:nvSpPr>
        <p:spPr bwMode="auto">
          <a:xfrm>
            <a:off x="2376151" y="2036062"/>
            <a:ext cx="1927898" cy="492826"/>
          </a:xfrm>
          <a:prstGeom prst="roundRect">
            <a:avLst>
              <a:gd name="adj" fmla="val 16667"/>
            </a:avLst>
          </a:prstGeom>
          <a:solidFill>
            <a:schemeClr val="bg1">
              <a:lumMod val="85000"/>
            </a:schemeClr>
          </a:solidFill>
          <a:ln w="19050">
            <a:noFill/>
            <a:miter lim="800000"/>
            <a:headEnd/>
            <a:tailEnd/>
          </a:ln>
          <a:effectLst/>
          <a:extLst/>
        </p:spPr>
        <p:txBody>
          <a:bodyPr wrap="none" anchor="ctr">
            <a:no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Clr>
                <a:srgbClr val="FF0000"/>
              </a:buClr>
              <a:buFont typeface="Wingdings" panose="05000000000000000000" pitchFamily="2" charset="2"/>
              <a:buNone/>
            </a:pPr>
            <a:r>
              <a:rPr lang="de-DE" altLang="de-DE" sz="1600" b="1">
                <a:latin typeface="Century Gothic" panose="020B0502020202020204" pitchFamily="34" charset="0"/>
              </a:rPr>
              <a:t>Systemprüfungen</a:t>
            </a:r>
            <a:endParaRPr lang="de-DE" altLang="de-DE" b="1">
              <a:latin typeface="Century Gothic" panose="020B0502020202020204" pitchFamily="34" charset="0"/>
            </a:endParaRPr>
          </a:p>
        </p:txBody>
      </p:sp>
      <p:cxnSp>
        <p:nvCxnSpPr>
          <p:cNvPr id="257030" name="AutoShape 28">
            <a:extLst>
              <a:ext uri="{FF2B5EF4-FFF2-40B4-BE49-F238E27FC236}">
                <a16:creationId xmlns:a16="http://schemas.microsoft.com/office/drawing/2014/main" id="{3EFCAB9F-DD33-4D0A-A76B-07A7206BE919}"/>
              </a:ext>
            </a:extLst>
          </p:cNvPr>
          <p:cNvCxnSpPr>
            <a:cxnSpLocks noChangeShapeType="1"/>
          </p:cNvCxnSpPr>
          <p:nvPr/>
        </p:nvCxnSpPr>
        <p:spPr bwMode="auto">
          <a:xfrm>
            <a:off x="3340100" y="2838450"/>
            <a:ext cx="1177925" cy="234950"/>
          </a:xfrm>
          <a:prstGeom prst="bentConnector2">
            <a:avLst/>
          </a:prstGeom>
          <a:noFill/>
          <a:ln w="19050">
            <a:solidFill>
              <a:schemeClr val="bg1">
                <a:lumMod val="50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7031" name="AutoShape 32">
            <a:extLst>
              <a:ext uri="{FF2B5EF4-FFF2-40B4-BE49-F238E27FC236}">
                <a16:creationId xmlns:a16="http://schemas.microsoft.com/office/drawing/2014/main" id="{147BB09E-7A9D-4EA5-A2C9-1B1682F1CB25}"/>
              </a:ext>
            </a:extLst>
          </p:cNvPr>
          <p:cNvCxnSpPr>
            <a:cxnSpLocks noChangeShapeType="1"/>
            <a:stCxn id="257048" idx="2"/>
            <a:endCxn id="257049" idx="0"/>
          </p:cNvCxnSpPr>
          <p:nvPr/>
        </p:nvCxnSpPr>
        <p:spPr bwMode="auto">
          <a:xfrm>
            <a:off x="5889625" y="1799990"/>
            <a:ext cx="3176838" cy="295510"/>
          </a:xfrm>
          <a:prstGeom prst="straightConnector1">
            <a:avLst/>
          </a:prstGeom>
          <a:noFill/>
          <a:ln w="190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 name="Gerade Verbindung 2">
            <a:extLst>
              <a:ext uri="{FF2B5EF4-FFF2-40B4-BE49-F238E27FC236}">
                <a16:creationId xmlns:a16="http://schemas.microsoft.com/office/drawing/2014/main" id="{3AA101A5-1419-49D3-8C9E-60AC7D97F5D4}"/>
              </a:ext>
            </a:extLst>
          </p:cNvPr>
          <p:cNvCxnSpPr>
            <a:cxnSpLocks/>
          </p:cNvCxnSpPr>
          <p:nvPr/>
        </p:nvCxnSpPr>
        <p:spPr>
          <a:xfrm>
            <a:off x="1981200" y="3789363"/>
            <a:ext cx="8342313" cy="0"/>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 name="Gerade Verbindung 4">
            <a:extLst>
              <a:ext uri="{FF2B5EF4-FFF2-40B4-BE49-F238E27FC236}">
                <a16:creationId xmlns:a16="http://schemas.microsoft.com/office/drawing/2014/main" id="{2E3D3337-5D29-4AF3-B680-BFE3186AAEC1}"/>
              </a:ext>
            </a:extLst>
          </p:cNvPr>
          <p:cNvCxnSpPr>
            <a:cxnSpLocks/>
          </p:cNvCxnSpPr>
          <p:nvPr/>
        </p:nvCxnSpPr>
        <p:spPr>
          <a:xfrm>
            <a:off x="1982788" y="3497694"/>
            <a:ext cx="0" cy="305928"/>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7" name="Gerade Verbindung 26">
            <a:extLst>
              <a:ext uri="{FF2B5EF4-FFF2-40B4-BE49-F238E27FC236}">
                <a16:creationId xmlns:a16="http://schemas.microsoft.com/office/drawing/2014/main" id="{BEBD3C33-8E49-42FC-B797-746D8FFAC568}"/>
              </a:ext>
            </a:extLst>
          </p:cNvPr>
          <p:cNvCxnSpPr>
            <a:cxnSpLocks/>
          </p:cNvCxnSpPr>
          <p:nvPr/>
        </p:nvCxnSpPr>
        <p:spPr>
          <a:xfrm>
            <a:off x="4518025" y="3509379"/>
            <a:ext cx="0" cy="285345"/>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DD262039-FE20-4D07-9723-489014A79C6C}"/>
              </a:ext>
            </a:extLst>
          </p:cNvPr>
          <p:cNvCxnSpPr>
            <a:cxnSpLocks/>
          </p:cNvCxnSpPr>
          <p:nvPr/>
        </p:nvCxnSpPr>
        <p:spPr>
          <a:xfrm flipV="1">
            <a:off x="7391400" y="3605213"/>
            <a:ext cx="0" cy="179387"/>
          </a:xfrm>
          <a:prstGeom prst="straightConnector1">
            <a:avLst/>
          </a:prstGeom>
          <a:ln w="190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30" name="Gerade Verbindung mit Pfeil 29">
            <a:extLst>
              <a:ext uri="{FF2B5EF4-FFF2-40B4-BE49-F238E27FC236}">
                <a16:creationId xmlns:a16="http://schemas.microsoft.com/office/drawing/2014/main" id="{D80099BA-C0E4-41E6-9E21-591231EF495F}"/>
              </a:ext>
            </a:extLst>
          </p:cNvPr>
          <p:cNvCxnSpPr>
            <a:cxnSpLocks/>
          </p:cNvCxnSpPr>
          <p:nvPr/>
        </p:nvCxnSpPr>
        <p:spPr>
          <a:xfrm flipV="1">
            <a:off x="10323513" y="3613150"/>
            <a:ext cx="0" cy="180975"/>
          </a:xfrm>
          <a:prstGeom prst="straightConnector1">
            <a:avLst/>
          </a:prstGeom>
          <a:ln w="190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sp>
        <p:nvSpPr>
          <p:cNvPr id="28" name="Text Box 6">
            <a:extLst>
              <a:ext uri="{FF2B5EF4-FFF2-40B4-BE49-F238E27FC236}">
                <a16:creationId xmlns:a16="http://schemas.microsoft.com/office/drawing/2014/main" id="{EF073495-3120-47B1-8D8B-BC6CA2DDB1EB}"/>
              </a:ext>
            </a:extLst>
          </p:cNvPr>
          <p:cNvSpPr txBox="1">
            <a:spLocks noChangeArrowheads="1"/>
          </p:cNvSpPr>
          <p:nvPr/>
        </p:nvSpPr>
        <p:spPr bwMode="auto">
          <a:xfrm>
            <a:off x="695325" y="764704"/>
            <a:ext cx="104409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5.1 Aussagebezogene Prüfungshandlungen</a:t>
            </a:r>
          </a:p>
        </p:txBody>
      </p:sp>
      <p:sp>
        <p:nvSpPr>
          <p:cNvPr id="257039" name="Rectangle 2">
            <a:extLst>
              <a:ext uri="{FF2B5EF4-FFF2-40B4-BE49-F238E27FC236}">
                <a16:creationId xmlns:a16="http://schemas.microsoft.com/office/drawing/2014/main" id="{8EC9BAF3-012A-4E11-8823-09791961E8F7}"/>
              </a:ext>
            </a:extLst>
          </p:cNvPr>
          <p:cNvSpPr txBox="1">
            <a:spLocks/>
          </p:cNvSpPr>
          <p:nvPr/>
        </p:nvSpPr>
        <p:spPr bwMode="auto">
          <a:xfrm>
            <a:off x="925513" y="1236192"/>
            <a:ext cx="22352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dirty="0">
                <a:solidFill>
                  <a:srgbClr val="00B0F0"/>
                </a:solidFill>
                <a:latin typeface="Century Gothic" panose="020B0502020202020204" pitchFamily="34" charset="0"/>
              </a:rPr>
              <a:t>5.1.1 Überblick </a:t>
            </a:r>
          </a:p>
        </p:txBody>
      </p:sp>
      <p:cxnSp>
        <p:nvCxnSpPr>
          <p:cNvPr id="257040" name="Gerader Verbinder 52">
            <a:extLst>
              <a:ext uri="{FF2B5EF4-FFF2-40B4-BE49-F238E27FC236}">
                <a16:creationId xmlns:a16="http://schemas.microsoft.com/office/drawing/2014/main" id="{4426CDF8-338E-44CD-ADE7-2F00479363F0}"/>
              </a:ext>
            </a:extLst>
          </p:cNvPr>
          <p:cNvCxnSpPr>
            <a:cxnSpLocks/>
          </p:cNvCxnSpPr>
          <p:nvPr/>
        </p:nvCxnSpPr>
        <p:spPr bwMode="auto">
          <a:xfrm>
            <a:off x="3344863" y="2532063"/>
            <a:ext cx="0" cy="306387"/>
          </a:xfrm>
          <a:prstGeom prst="line">
            <a:avLst/>
          </a:prstGeom>
          <a:noFill/>
          <a:ln w="19050">
            <a:solidFill>
              <a:schemeClr val="bg1">
                <a:lumMod val="5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7041" name="Gerader Verbinder 82">
            <a:extLst>
              <a:ext uri="{FF2B5EF4-FFF2-40B4-BE49-F238E27FC236}">
                <a16:creationId xmlns:a16="http://schemas.microsoft.com/office/drawing/2014/main" id="{8A5AA22F-9BB5-444C-9072-8C9CA42E4E70}"/>
              </a:ext>
            </a:extLst>
          </p:cNvPr>
          <p:cNvCxnSpPr>
            <a:cxnSpLocks/>
          </p:cNvCxnSpPr>
          <p:nvPr/>
        </p:nvCxnSpPr>
        <p:spPr bwMode="auto">
          <a:xfrm>
            <a:off x="1981200" y="2840038"/>
            <a:ext cx="0" cy="234950"/>
          </a:xfrm>
          <a:prstGeom prst="line">
            <a:avLst/>
          </a:prstGeom>
          <a:noFill/>
          <a:ln w="19050">
            <a:solidFill>
              <a:schemeClr val="bg1">
                <a:lumMod val="50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7042" name="Gerader Verbinder 66">
            <a:extLst>
              <a:ext uri="{FF2B5EF4-FFF2-40B4-BE49-F238E27FC236}">
                <a16:creationId xmlns:a16="http://schemas.microsoft.com/office/drawing/2014/main" id="{4697BF2D-1D7C-4344-9DEE-FDF6903EC2A9}"/>
              </a:ext>
            </a:extLst>
          </p:cNvPr>
          <p:cNvCxnSpPr>
            <a:cxnSpLocks noChangeShapeType="1"/>
          </p:cNvCxnSpPr>
          <p:nvPr/>
        </p:nvCxnSpPr>
        <p:spPr bwMode="auto">
          <a:xfrm>
            <a:off x="1981200" y="2836863"/>
            <a:ext cx="1358900" cy="0"/>
          </a:xfrm>
          <a:prstGeom prst="line">
            <a:avLst/>
          </a:prstGeom>
          <a:noFill/>
          <a:ln w="19050">
            <a:solidFill>
              <a:schemeClr val="bg1">
                <a:lumMod val="5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7043" name="Gerader Verbinder 88">
            <a:extLst>
              <a:ext uri="{FF2B5EF4-FFF2-40B4-BE49-F238E27FC236}">
                <a16:creationId xmlns:a16="http://schemas.microsoft.com/office/drawing/2014/main" id="{A8DBA0A6-D823-43CA-8609-F2991C71B344}"/>
              </a:ext>
            </a:extLst>
          </p:cNvPr>
          <p:cNvCxnSpPr>
            <a:cxnSpLocks/>
          </p:cNvCxnSpPr>
          <p:nvPr/>
        </p:nvCxnSpPr>
        <p:spPr bwMode="auto">
          <a:xfrm>
            <a:off x="9058275" y="2741613"/>
            <a:ext cx="0" cy="215900"/>
          </a:xfrm>
          <a:prstGeom prst="line">
            <a:avLst/>
          </a:prstGeom>
          <a:noFill/>
          <a:ln w="19050">
            <a:solidFill>
              <a:schemeClr val="bg1">
                <a:lumMod val="5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7044" name="Gerader Verbinder 89">
            <a:extLst>
              <a:ext uri="{FF2B5EF4-FFF2-40B4-BE49-F238E27FC236}">
                <a16:creationId xmlns:a16="http://schemas.microsoft.com/office/drawing/2014/main" id="{776D7E06-8708-45DC-AD2A-74DE3D774316}"/>
              </a:ext>
            </a:extLst>
          </p:cNvPr>
          <p:cNvCxnSpPr>
            <a:cxnSpLocks/>
          </p:cNvCxnSpPr>
          <p:nvPr/>
        </p:nvCxnSpPr>
        <p:spPr bwMode="auto">
          <a:xfrm>
            <a:off x="7385050" y="2952750"/>
            <a:ext cx="1673225" cy="0"/>
          </a:xfrm>
          <a:prstGeom prst="line">
            <a:avLst/>
          </a:prstGeom>
          <a:noFill/>
          <a:ln w="19050">
            <a:solidFill>
              <a:schemeClr val="bg1">
                <a:lumMod val="5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7045" name="AutoShape 28">
            <a:extLst>
              <a:ext uri="{FF2B5EF4-FFF2-40B4-BE49-F238E27FC236}">
                <a16:creationId xmlns:a16="http://schemas.microsoft.com/office/drawing/2014/main" id="{BE09DBFD-F740-4A43-8AA6-B644960154BE}"/>
              </a:ext>
            </a:extLst>
          </p:cNvPr>
          <p:cNvCxnSpPr>
            <a:cxnSpLocks noChangeShapeType="1"/>
            <a:endCxn id="257053" idx="0"/>
          </p:cNvCxnSpPr>
          <p:nvPr/>
        </p:nvCxnSpPr>
        <p:spPr bwMode="auto">
          <a:xfrm>
            <a:off x="9059863" y="2952750"/>
            <a:ext cx="1259905" cy="257175"/>
          </a:xfrm>
          <a:prstGeom prst="bentConnector2">
            <a:avLst/>
          </a:prstGeom>
          <a:noFill/>
          <a:ln w="19050">
            <a:solidFill>
              <a:schemeClr val="bg1">
                <a:lumMod val="50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7046" name="Gerader Verbinder 93">
            <a:extLst>
              <a:ext uri="{FF2B5EF4-FFF2-40B4-BE49-F238E27FC236}">
                <a16:creationId xmlns:a16="http://schemas.microsoft.com/office/drawing/2014/main" id="{E658182D-39F7-4D9F-B1B3-D79FC23F00DB}"/>
              </a:ext>
            </a:extLst>
          </p:cNvPr>
          <p:cNvCxnSpPr>
            <a:cxnSpLocks/>
          </p:cNvCxnSpPr>
          <p:nvPr/>
        </p:nvCxnSpPr>
        <p:spPr bwMode="auto">
          <a:xfrm>
            <a:off x="7385050" y="2952750"/>
            <a:ext cx="0" cy="180975"/>
          </a:xfrm>
          <a:prstGeom prst="line">
            <a:avLst/>
          </a:prstGeom>
          <a:noFill/>
          <a:ln w="19050">
            <a:solidFill>
              <a:schemeClr val="bg1">
                <a:lumMod val="50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Textfeld 4">
            <a:extLst>
              <a:ext uri="{FF2B5EF4-FFF2-40B4-BE49-F238E27FC236}">
                <a16:creationId xmlns:a16="http://schemas.microsoft.com/office/drawing/2014/main" id="{29CE255C-FE1C-484B-969A-07075F6A0AC1}"/>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93516702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s Rechteck 4">
            <a:extLst>
              <a:ext uri="{FF2B5EF4-FFF2-40B4-BE49-F238E27FC236}">
                <a16:creationId xmlns:a16="http://schemas.microsoft.com/office/drawing/2014/main" id="{344E16D5-153C-4F8F-AFC0-5CC5A6FA6DEF}"/>
              </a:ext>
            </a:extLst>
          </p:cNvPr>
          <p:cNvSpPr/>
          <p:nvPr/>
        </p:nvSpPr>
        <p:spPr>
          <a:xfrm>
            <a:off x="2586038" y="1628105"/>
            <a:ext cx="7788275" cy="504825"/>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Arten von Prüfungshandlungen</a:t>
            </a:r>
            <a:endParaRPr kumimoji="0" lang="de-DE"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6" name="Abgerundetes Rechteck 5">
            <a:extLst>
              <a:ext uri="{FF2B5EF4-FFF2-40B4-BE49-F238E27FC236}">
                <a16:creationId xmlns:a16="http://schemas.microsoft.com/office/drawing/2014/main" id="{27EBD800-333F-4986-B1C7-06D1873507E7}"/>
              </a:ext>
            </a:extLst>
          </p:cNvPr>
          <p:cNvSpPr/>
          <p:nvPr/>
        </p:nvSpPr>
        <p:spPr>
          <a:xfrm>
            <a:off x="2586038" y="2636167"/>
            <a:ext cx="2376487" cy="6477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Risikobeurteilung (inkl. Aufbauprüfung)</a:t>
            </a:r>
          </a:p>
        </p:txBody>
      </p:sp>
      <p:sp>
        <p:nvSpPr>
          <p:cNvPr id="30" name="Abgerundetes Rechteck 29">
            <a:extLst>
              <a:ext uri="{FF2B5EF4-FFF2-40B4-BE49-F238E27FC236}">
                <a16:creationId xmlns:a16="http://schemas.microsoft.com/office/drawing/2014/main" id="{FF83FCB2-D46E-4161-94C4-29019FC4BBB6}"/>
              </a:ext>
            </a:extLst>
          </p:cNvPr>
          <p:cNvSpPr/>
          <p:nvPr/>
        </p:nvSpPr>
        <p:spPr>
          <a:xfrm>
            <a:off x="5295900" y="2636167"/>
            <a:ext cx="2376488" cy="6477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Funktionsprüfungen</a:t>
            </a:r>
          </a:p>
        </p:txBody>
      </p:sp>
      <p:sp>
        <p:nvSpPr>
          <p:cNvPr id="31" name="Abgerundetes Rechteck 30">
            <a:extLst>
              <a:ext uri="{FF2B5EF4-FFF2-40B4-BE49-F238E27FC236}">
                <a16:creationId xmlns:a16="http://schemas.microsoft.com/office/drawing/2014/main" id="{3694ADFB-1656-41A8-95A9-7D4DEB0D8792}"/>
              </a:ext>
            </a:extLst>
          </p:cNvPr>
          <p:cNvSpPr/>
          <p:nvPr/>
        </p:nvSpPr>
        <p:spPr>
          <a:xfrm>
            <a:off x="7996238" y="2636167"/>
            <a:ext cx="2374900" cy="6477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lang="de-DE" sz="1200" b="1" dirty="0">
                <a:solidFill>
                  <a:schemeClr val="tx1"/>
                </a:solidFill>
                <a:latin typeface="Century Gothic" panose="020B0502020202020204" pitchFamily="34" charset="0"/>
              </a:rPr>
              <a:t>A</a:t>
            </a:r>
            <a:r>
              <a:rPr kumimoji="0" lang="de-DE" sz="1200" b="1" i="0" u="none" strike="noStrike" kern="1200" cap="none" spc="0" normalizeH="0" baseline="0" noProof="0" dirty="0" err="1">
                <a:ln>
                  <a:noFill/>
                </a:ln>
                <a:solidFill>
                  <a:schemeClr val="tx1"/>
                </a:solidFill>
                <a:effectLst/>
                <a:uLnTx/>
                <a:uFillTx/>
                <a:latin typeface="Century Gothic" panose="020B0502020202020204" pitchFamily="34" charset="0"/>
                <a:ea typeface="+mn-ea"/>
                <a:cs typeface="+mn-cs"/>
              </a:rPr>
              <a:t>ussagebezogene</a:t>
            </a:r>
            <a:r>
              <a:rPr kumimoji="0" lang="de-DE" sz="12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 Prüfungshandlungen</a:t>
            </a:r>
          </a:p>
        </p:txBody>
      </p:sp>
      <p:sp>
        <p:nvSpPr>
          <p:cNvPr id="32" name="Abgerundetes Rechteck 31">
            <a:extLst>
              <a:ext uri="{FF2B5EF4-FFF2-40B4-BE49-F238E27FC236}">
                <a16:creationId xmlns:a16="http://schemas.microsoft.com/office/drawing/2014/main" id="{D411F5D1-D746-4A8B-9805-2299D965EB4F}"/>
              </a:ext>
            </a:extLst>
          </p:cNvPr>
          <p:cNvSpPr/>
          <p:nvPr/>
        </p:nvSpPr>
        <p:spPr>
          <a:xfrm>
            <a:off x="2586038" y="3788692"/>
            <a:ext cx="1223962" cy="2160588"/>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eaLnBrk="1" hangingPunct="1">
              <a:defRPr/>
            </a:pPr>
            <a:r>
              <a:rPr kumimoji="0" lang="de-DE" sz="12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Analytische Prüfungs-handlungen (</a:t>
            </a:r>
            <a:r>
              <a:rPr lang="de-DE" sz="1200" b="1" dirty="0">
                <a:solidFill>
                  <a:schemeClr val="tx1"/>
                </a:solidFill>
                <a:latin typeface="Century Gothic" panose="020B0502020202020204" pitchFamily="34" charset="0"/>
              </a:rPr>
              <a:t>ISA [DE] 520</a:t>
            </a:r>
            <a:r>
              <a:rPr kumimoji="0" lang="de-DE" sz="12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a:t>
            </a:r>
          </a:p>
        </p:txBody>
      </p:sp>
      <p:sp>
        <p:nvSpPr>
          <p:cNvPr id="33" name="Abgerundetes Rechteck 32">
            <a:extLst>
              <a:ext uri="{FF2B5EF4-FFF2-40B4-BE49-F238E27FC236}">
                <a16:creationId xmlns:a16="http://schemas.microsoft.com/office/drawing/2014/main" id="{316FF466-62A7-418D-B822-F4A9EF3E0F6A}"/>
              </a:ext>
            </a:extLst>
          </p:cNvPr>
          <p:cNvSpPr/>
          <p:nvPr/>
        </p:nvSpPr>
        <p:spPr>
          <a:xfrm>
            <a:off x="3900488" y="3798217"/>
            <a:ext cx="1223962" cy="1150938"/>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1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Einsicht-</a:t>
            </a:r>
            <a:r>
              <a:rPr kumimoji="0" lang="de-DE" sz="1100" b="1" i="0" u="none" strike="noStrike" kern="1200" cap="none" spc="0" normalizeH="0" baseline="0" noProof="0" dirty="0" err="1">
                <a:ln>
                  <a:noFill/>
                </a:ln>
                <a:solidFill>
                  <a:schemeClr val="tx1"/>
                </a:solidFill>
                <a:effectLst/>
                <a:uLnTx/>
                <a:uFillTx/>
                <a:latin typeface="Century Gothic" panose="020B0502020202020204" pitchFamily="34" charset="0"/>
                <a:ea typeface="+mn-ea"/>
                <a:cs typeface="+mn-cs"/>
              </a:rPr>
              <a:t>nahme</a:t>
            </a:r>
            <a:r>
              <a:rPr kumimoji="0" lang="de-DE" sz="11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 </a:t>
            </a:r>
            <a:r>
              <a:rPr kumimoji="0" lang="de-DE" sz="1100" b="1" i="0" u="none" strike="noStrike" kern="1200" cap="none" spc="0" normalizeH="0" baseline="0" noProof="0" dirty="0" err="1">
                <a:ln>
                  <a:noFill/>
                </a:ln>
                <a:solidFill>
                  <a:schemeClr val="tx1"/>
                </a:solidFill>
                <a:effectLst/>
                <a:uLnTx/>
                <a:uFillTx/>
                <a:latin typeface="Century Gothic" panose="020B0502020202020204" pitchFamily="34" charset="0"/>
                <a:ea typeface="+mn-ea"/>
                <a:cs typeface="+mn-cs"/>
              </a:rPr>
              <a:t>Inaugen-scheinnahme</a:t>
            </a:r>
            <a:endParaRPr kumimoji="0" lang="de-DE" sz="11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endParaRPr>
          </a:p>
        </p:txBody>
      </p:sp>
      <p:sp>
        <p:nvSpPr>
          <p:cNvPr id="34" name="Abgerundetes Rechteck 33">
            <a:extLst>
              <a:ext uri="{FF2B5EF4-FFF2-40B4-BE49-F238E27FC236}">
                <a16:creationId xmlns:a16="http://schemas.microsoft.com/office/drawing/2014/main" id="{D14F29F7-67DF-4424-86CB-D0CE9CF04B47}"/>
              </a:ext>
            </a:extLst>
          </p:cNvPr>
          <p:cNvSpPr/>
          <p:nvPr/>
        </p:nvSpPr>
        <p:spPr>
          <a:xfrm>
            <a:off x="5208588" y="3788692"/>
            <a:ext cx="1223962" cy="1152525"/>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1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Beob</a:t>
            </a:r>
            <a:r>
              <a:rPr kumimoji="0" lang="de-DE" sz="11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-achtung</a:t>
            </a:r>
          </a:p>
        </p:txBody>
      </p:sp>
      <p:sp>
        <p:nvSpPr>
          <p:cNvPr id="35" name="Abgerundetes Rechteck 34">
            <a:extLst>
              <a:ext uri="{FF2B5EF4-FFF2-40B4-BE49-F238E27FC236}">
                <a16:creationId xmlns:a16="http://schemas.microsoft.com/office/drawing/2014/main" id="{2CC3B5EC-98E1-4608-AD95-FFE8B024B604}"/>
              </a:ext>
            </a:extLst>
          </p:cNvPr>
          <p:cNvSpPr/>
          <p:nvPr/>
        </p:nvSpPr>
        <p:spPr>
          <a:xfrm>
            <a:off x="6523038" y="3788692"/>
            <a:ext cx="1223962" cy="1152525"/>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1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Befragung/ Bestätigung</a:t>
            </a:r>
          </a:p>
        </p:txBody>
      </p:sp>
      <p:sp>
        <p:nvSpPr>
          <p:cNvPr id="36" name="Abgerundetes Rechteck 35">
            <a:extLst>
              <a:ext uri="{FF2B5EF4-FFF2-40B4-BE49-F238E27FC236}">
                <a16:creationId xmlns:a16="http://schemas.microsoft.com/office/drawing/2014/main" id="{263EC83E-2660-425A-85A7-9D418E1716B9}"/>
              </a:ext>
            </a:extLst>
          </p:cNvPr>
          <p:cNvSpPr/>
          <p:nvPr/>
        </p:nvSpPr>
        <p:spPr>
          <a:xfrm>
            <a:off x="7837488" y="3788692"/>
            <a:ext cx="1223962" cy="1152525"/>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1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Nach-rechnen</a:t>
            </a:r>
          </a:p>
        </p:txBody>
      </p:sp>
      <p:sp>
        <p:nvSpPr>
          <p:cNvPr id="37" name="Abgerundetes Rechteck 36">
            <a:extLst>
              <a:ext uri="{FF2B5EF4-FFF2-40B4-BE49-F238E27FC236}">
                <a16:creationId xmlns:a16="http://schemas.microsoft.com/office/drawing/2014/main" id="{BB29D0EE-9514-4F5E-B72F-975D841E26C3}"/>
              </a:ext>
            </a:extLst>
          </p:cNvPr>
          <p:cNvSpPr/>
          <p:nvPr/>
        </p:nvSpPr>
        <p:spPr>
          <a:xfrm>
            <a:off x="9150350" y="3788692"/>
            <a:ext cx="1223963" cy="1152525"/>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1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Nach-vollziehen</a:t>
            </a:r>
          </a:p>
        </p:txBody>
      </p:sp>
      <p:sp>
        <p:nvSpPr>
          <p:cNvPr id="7" name="Abgerundetes Rechteck 6">
            <a:extLst>
              <a:ext uri="{FF2B5EF4-FFF2-40B4-BE49-F238E27FC236}">
                <a16:creationId xmlns:a16="http://schemas.microsoft.com/office/drawing/2014/main" id="{9D4BC6D6-3B99-4A5D-B4B4-6EF1A9463C36}"/>
              </a:ext>
            </a:extLst>
          </p:cNvPr>
          <p:cNvSpPr/>
          <p:nvPr/>
        </p:nvSpPr>
        <p:spPr>
          <a:xfrm>
            <a:off x="3900488" y="5301580"/>
            <a:ext cx="6473825" cy="647700"/>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Einzelfallprüfung</a:t>
            </a:r>
          </a:p>
        </p:txBody>
      </p:sp>
      <p:sp>
        <p:nvSpPr>
          <p:cNvPr id="251917" name="Textfeld 7">
            <a:extLst>
              <a:ext uri="{FF2B5EF4-FFF2-40B4-BE49-F238E27FC236}">
                <a16:creationId xmlns:a16="http://schemas.microsoft.com/office/drawing/2014/main" id="{F02338AF-E460-46A7-A15C-36B7442B4D14}"/>
              </a:ext>
            </a:extLst>
          </p:cNvPr>
          <p:cNvSpPr txBox="1">
            <a:spLocks noChangeArrowheads="1"/>
          </p:cNvSpPr>
          <p:nvPr/>
        </p:nvSpPr>
        <p:spPr bwMode="auto">
          <a:xfrm>
            <a:off x="1631507" y="2637755"/>
            <a:ext cx="883094"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050" b="1" i="0" u="none" strike="noStrike" kern="1200" cap="none" spc="0" normalizeH="0" baseline="0" noProof="0">
                <a:ln>
                  <a:noFill/>
                </a:ln>
                <a:solidFill>
                  <a:prstClr val="black"/>
                </a:solidFill>
                <a:effectLst/>
                <a:uLnTx/>
                <a:uFillTx/>
                <a:latin typeface="Century Gothic" panose="020B0502020202020204" pitchFamily="34" charset="0"/>
                <a:ea typeface="+mn-ea"/>
                <a:cs typeface="Arial" panose="020B0604020202020204" pitchFamily="34" charset="0"/>
              </a:rPr>
              <a:t>Einteilung nach dem Zweck</a:t>
            </a:r>
          </a:p>
        </p:txBody>
      </p:sp>
      <p:sp>
        <p:nvSpPr>
          <p:cNvPr id="251918" name="Textfeld 39">
            <a:extLst>
              <a:ext uri="{FF2B5EF4-FFF2-40B4-BE49-F238E27FC236}">
                <a16:creationId xmlns:a16="http://schemas.microsoft.com/office/drawing/2014/main" id="{818575F2-CD8F-46AE-A060-48192CADDBF3}"/>
              </a:ext>
            </a:extLst>
          </p:cNvPr>
          <p:cNvSpPr txBox="1">
            <a:spLocks noChangeArrowheads="1"/>
          </p:cNvSpPr>
          <p:nvPr/>
        </p:nvSpPr>
        <p:spPr bwMode="auto">
          <a:xfrm>
            <a:off x="1504540" y="4642767"/>
            <a:ext cx="108149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de-DE" sz="1050" b="1" i="0" u="none" strike="noStrike" kern="1200" cap="none" spc="0" normalizeH="0" baseline="0" noProof="0">
                <a:ln>
                  <a:noFill/>
                </a:ln>
                <a:solidFill>
                  <a:prstClr val="black"/>
                </a:solidFill>
                <a:effectLst/>
                <a:uLnTx/>
                <a:uFillTx/>
                <a:latin typeface="Century Gothic" panose="020B0502020202020204" pitchFamily="34" charset="0"/>
                <a:ea typeface="+mn-ea"/>
                <a:cs typeface="Arial" panose="020B0604020202020204" pitchFamily="34" charset="0"/>
              </a:rPr>
              <a:t>Vorgehens-weise</a:t>
            </a:r>
          </a:p>
        </p:txBody>
      </p:sp>
      <p:cxnSp>
        <p:nvCxnSpPr>
          <p:cNvPr id="12" name="Gerade Verbindung mit Pfeil 11">
            <a:extLst>
              <a:ext uri="{FF2B5EF4-FFF2-40B4-BE49-F238E27FC236}">
                <a16:creationId xmlns:a16="http://schemas.microsoft.com/office/drawing/2014/main" id="{E07A8E08-A1BF-4419-AAB3-9520F2BACFD2}"/>
              </a:ext>
            </a:extLst>
          </p:cNvPr>
          <p:cNvCxnSpPr>
            <a:stCxn id="5" idx="2"/>
            <a:endCxn id="30" idx="0"/>
          </p:cNvCxnSpPr>
          <p:nvPr/>
        </p:nvCxnSpPr>
        <p:spPr>
          <a:xfrm>
            <a:off x="6480175" y="2132930"/>
            <a:ext cx="4763" cy="503237"/>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69FB332F-C511-46B3-80B9-111BD5F98F8C}"/>
              </a:ext>
            </a:extLst>
          </p:cNvPr>
          <p:cNvCxnSpPr>
            <a:cxnSpLocks/>
          </p:cNvCxnSpPr>
          <p:nvPr/>
        </p:nvCxnSpPr>
        <p:spPr>
          <a:xfrm>
            <a:off x="3763963" y="2348830"/>
            <a:ext cx="5427662" cy="0"/>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3E1D12DB-3B72-4C4D-BBEA-A92B6E4DCB79}"/>
              </a:ext>
            </a:extLst>
          </p:cNvPr>
          <p:cNvCxnSpPr>
            <a:endCxn id="6" idx="0"/>
          </p:cNvCxnSpPr>
          <p:nvPr/>
        </p:nvCxnSpPr>
        <p:spPr>
          <a:xfrm>
            <a:off x="3773488" y="2356767"/>
            <a:ext cx="0" cy="280988"/>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8" name="Gerade Verbindung mit Pfeil 37">
            <a:extLst>
              <a:ext uri="{FF2B5EF4-FFF2-40B4-BE49-F238E27FC236}">
                <a16:creationId xmlns:a16="http://schemas.microsoft.com/office/drawing/2014/main" id="{1402C3F4-6EBB-4056-A8D2-AD26294D988A}"/>
              </a:ext>
            </a:extLst>
          </p:cNvPr>
          <p:cNvCxnSpPr>
            <a:endCxn id="31" idx="0"/>
          </p:cNvCxnSpPr>
          <p:nvPr/>
        </p:nvCxnSpPr>
        <p:spPr>
          <a:xfrm>
            <a:off x="9183688" y="2356767"/>
            <a:ext cx="0" cy="279400"/>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Gerade Verbindung 44">
            <a:extLst>
              <a:ext uri="{FF2B5EF4-FFF2-40B4-BE49-F238E27FC236}">
                <a16:creationId xmlns:a16="http://schemas.microsoft.com/office/drawing/2014/main" id="{47B36DBA-9BBC-4528-A59C-21C2E0065DCD}"/>
              </a:ext>
            </a:extLst>
          </p:cNvPr>
          <p:cNvCxnSpPr>
            <a:endCxn id="33" idx="2"/>
          </p:cNvCxnSpPr>
          <p:nvPr/>
        </p:nvCxnSpPr>
        <p:spPr>
          <a:xfrm flipV="1">
            <a:off x="4511675" y="4949155"/>
            <a:ext cx="0" cy="352425"/>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48" name="Gerade Verbindung 47">
            <a:extLst>
              <a:ext uri="{FF2B5EF4-FFF2-40B4-BE49-F238E27FC236}">
                <a16:creationId xmlns:a16="http://schemas.microsoft.com/office/drawing/2014/main" id="{FBBB311F-1512-4C8D-801E-5DB12055AEAF}"/>
              </a:ext>
            </a:extLst>
          </p:cNvPr>
          <p:cNvCxnSpPr>
            <a:endCxn id="34" idx="2"/>
          </p:cNvCxnSpPr>
          <p:nvPr/>
        </p:nvCxnSpPr>
        <p:spPr>
          <a:xfrm flipV="1">
            <a:off x="5819775" y="4941217"/>
            <a:ext cx="0" cy="360363"/>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50" name="Gerade Verbindung 49">
            <a:extLst>
              <a:ext uri="{FF2B5EF4-FFF2-40B4-BE49-F238E27FC236}">
                <a16:creationId xmlns:a16="http://schemas.microsoft.com/office/drawing/2014/main" id="{F2AF4254-0DA8-40A7-9DEC-40F405B90B80}"/>
              </a:ext>
            </a:extLst>
          </p:cNvPr>
          <p:cNvCxnSpPr>
            <a:stCxn id="7" idx="0"/>
            <a:endCxn id="35" idx="2"/>
          </p:cNvCxnSpPr>
          <p:nvPr/>
        </p:nvCxnSpPr>
        <p:spPr>
          <a:xfrm flipH="1" flipV="1">
            <a:off x="7135813" y="4941217"/>
            <a:ext cx="1587" cy="360363"/>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52" name="Gerade Verbindung 51">
            <a:extLst>
              <a:ext uri="{FF2B5EF4-FFF2-40B4-BE49-F238E27FC236}">
                <a16:creationId xmlns:a16="http://schemas.microsoft.com/office/drawing/2014/main" id="{7E2B366A-0191-46CC-A028-A72014A9ACFF}"/>
              </a:ext>
            </a:extLst>
          </p:cNvPr>
          <p:cNvCxnSpPr>
            <a:endCxn id="36" idx="2"/>
          </p:cNvCxnSpPr>
          <p:nvPr/>
        </p:nvCxnSpPr>
        <p:spPr>
          <a:xfrm flipV="1">
            <a:off x="8448675" y="4941217"/>
            <a:ext cx="0" cy="360363"/>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54" name="Gerade Verbindung 53">
            <a:extLst>
              <a:ext uri="{FF2B5EF4-FFF2-40B4-BE49-F238E27FC236}">
                <a16:creationId xmlns:a16="http://schemas.microsoft.com/office/drawing/2014/main" id="{181A53EC-3D60-4D09-9A10-451394F3E862}"/>
              </a:ext>
            </a:extLst>
          </p:cNvPr>
          <p:cNvCxnSpPr>
            <a:endCxn id="37" idx="2"/>
          </p:cNvCxnSpPr>
          <p:nvPr/>
        </p:nvCxnSpPr>
        <p:spPr>
          <a:xfrm flipV="1">
            <a:off x="9763125" y="4941217"/>
            <a:ext cx="0" cy="360363"/>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56" name="Gerade Verbindung 55">
            <a:extLst>
              <a:ext uri="{FF2B5EF4-FFF2-40B4-BE49-F238E27FC236}">
                <a16:creationId xmlns:a16="http://schemas.microsoft.com/office/drawing/2014/main" id="{8C39A972-0C06-4F85-BCC6-41870B3D40D0}"/>
              </a:ext>
            </a:extLst>
          </p:cNvPr>
          <p:cNvCxnSpPr/>
          <p:nvPr/>
        </p:nvCxnSpPr>
        <p:spPr>
          <a:xfrm>
            <a:off x="3198813" y="3572792"/>
            <a:ext cx="6564312" cy="0"/>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58" name="Gerade Verbindung 57">
            <a:extLst>
              <a:ext uri="{FF2B5EF4-FFF2-40B4-BE49-F238E27FC236}">
                <a16:creationId xmlns:a16="http://schemas.microsoft.com/office/drawing/2014/main" id="{04DD636F-5FFE-4740-A0E2-476DD52A9EB5}"/>
              </a:ext>
            </a:extLst>
          </p:cNvPr>
          <p:cNvCxnSpPr>
            <a:stCxn id="6" idx="2"/>
          </p:cNvCxnSpPr>
          <p:nvPr/>
        </p:nvCxnSpPr>
        <p:spPr>
          <a:xfrm>
            <a:off x="3773488" y="3283867"/>
            <a:ext cx="0" cy="288925"/>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62" name="Gerade Verbindung 61">
            <a:extLst>
              <a:ext uri="{FF2B5EF4-FFF2-40B4-BE49-F238E27FC236}">
                <a16:creationId xmlns:a16="http://schemas.microsoft.com/office/drawing/2014/main" id="{8DC07987-316A-4D04-94B4-462EFC820FB8}"/>
              </a:ext>
            </a:extLst>
          </p:cNvPr>
          <p:cNvCxnSpPr>
            <a:stCxn id="30" idx="2"/>
          </p:cNvCxnSpPr>
          <p:nvPr/>
        </p:nvCxnSpPr>
        <p:spPr>
          <a:xfrm>
            <a:off x="6484938" y="3283867"/>
            <a:ext cx="0" cy="288925"/>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187393" name="Gerade Verbindung 187392">
            <a:extLst>
              <a:ext uri="{FF2B5EF4-FFF2-40B4-BE49-F238E27FC236}">
                <a16:creationId xmlns:a16="http://schemas.microsoft.com/office/drawing/2014/main" id="{1FD08AE1-F148-4100-8D60-40C343299347}"/>
              </a:ext>
            </a:extLst>
          </p:cNvPr>
          <p:cNvCxnSpPr>
            <a:stCxn id="31" idx="2"/>
          </p:cNvCxnSpPr>
          <p:nvPr/>
        </p:nvCxnSpPr>
        <p:spPr>
          <a:xfrm flipH="1">
            <a:off x="9183688" y="3283867"/>
            <a:ext cx="0" cy="288925"/>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187399" name="Gerade Verbindung 187398">
            <a:extLst>
              <a:ext uri="{FF2B5EF4-FFF2-40B4-BE49-F238E27FC236}">
                <a16:creationId xmlns:a16="http://schemas.microsoft.com/office/drawing/2014/main" id="{71B00539-D19A-4E51-9978-A8C797AC467D}"/>
              </a:ext>
            </a:extLst>
          </p:cNvPr>
          <p:cNvCxnSpPr>
            <a:endCxn id="32" idx="0"/>
          </p:cNvCxnSpPr>
          <p:nvPr/>
        </p:nvCxnSpPr>
        <p:spPr>
          <a:xfrm>
            <a:off x="3198813" y="3572792"/>
            <a:ext cx="0" cy="215900"/>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187403" name="Gerade Verbindung 187402">
            <a:extLst>
              <a:ext uri="{FF2B5EF4-FFF2-40B4-BE49-F238E27FC236}">
                <a16:creationId xmlns:a16="http://schemas.microsoft.com/office/drawing/2014/main" id="{F2E3D2AD-B8FB-44BD-9D10-935D3D7187CE}"/>
              </a:ext>
            </a:extLst>
          </p:cNvPr>
          <p:cNvCxnSpPr>
            <a:stCxn id="33" idx="0"/>
          </p:cNvCxnSpPr>
          <p:nvPr/>
        </p:nvCxnSpPr>
        <p:spPr>
          <a:xfrm flipV="1">
            <a:off x="4511675" y="3572792"/>
            <a:ext cx="0" cy="225425"/>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187407" name="Gerade Verbindung 187406">
            <a:extLst>
              <a:ext uri="{FF2B5EF4-FFF2-40B4-BE49-F238E27FC236}">
                <a16:creationId xmlns:a16="http://schemas.microsoft.com/office/drawing/2014/main" id="{E0916D4E-4704-4630-AFF8-3D2C7EFE83BB}"/>
              </a:ext>
            </a:extLst>
          </p:cNvPr>
          <p:cNvCxnSpPr>
            <a:stCxn id="34" idx="0"/>
          </p:cNvCxnSpPr>
          <p:nvPr/>
        </p:nvCxnSpPr>
        <p:spPr>
          <a:xfrm flipV="1">
            <a:off x="5819775" y="3572792"/>
            <a:ext cx="0" cy="215900"/>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187409" name="Gerade Verbindung 187408">
            <a:extLst>
              <a:ext uri="{FF2B5EF4-FFF2-40B4-BE49-F238E27FC236}">
                <a16:creationId xmlns:a16="http://schemas.microsoft.com/office/drawing/2014/main" id="{AA6C1D91-A638-42FA-A53E-ACC8355FDE14}"/>
              </a:ext>
            </a:extLst>
          </p:cNvPr>
          <p:cNvCxnSpPr>
            <a:stCxn id="35" idx="0"/>
          </p:cNvCxnSpPr>
          <p:nvPr/>
        </p:nvCxnSpPr>
        <p:spPr>
          <a:xfrm flipV="1">
            <a:off x="7135813" y="3572792"/>
            <a:ext cx="0" cy="215900"/>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187426" name="Gerade Verbindung 187425">
            <a:extLst>
              <a:ext uri="{FF2B5EF4-FFF2-40B4-BE49-F238E27FC236}">
                <a16:creationId xmlns:a16="http://schemas.microsoft.com/office/drawing/2014/main" id="{51307CEC-BF3A-4D4E-B47F-7895DE002522}"/>
              </a:ext>
            </a:extLst>
          </p:cNvPr>
          <p:cNvCxnSpPr>
            <a:stCxn id="36" idx="0"/>
          </p:cNvCxnSpPr>
          <p:nvPr/>
        </p:nvCxnSpPr>
        <p:spPr>
          <a:xfrm flipV="1">
            <a:off x="8448675" y="3572792"/>
            <a:ext cx="0" cy="215900"/>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cxnSp>
        <p:nvCxnSpPr>
          <p:cNvPr id="187428" name="Gerade Verbindung 187427">
            <a:extLst>
              <a:ext uri="{FF2B5EF4-FFF2-40B4-BE49-F238E27FC236}">
                <a16:creationId xmlns:a16="http://schemas.microsoft.com/office/drawing/2014/main" id="{9FA7A33F-60CC-489B-93F9-B4D5287239A4}"/>
              </a:ext>
            </a:extLst>
          </p:cNvPr>
          <p:cNvCxnSpPr>
            <a:stCxn id="37" idx="0"/>
          </p:cNvCxnSpPr>
          <p:nvPr/>
        </p:nvCxnSpPr>
        <p:spPr>
          <a:xfrm flipV="1">
            <a:off x="9763125" y="3572792"/>
            <a:ext cx="0" cy="215900"/>
          </a:xfrm>
          <a:prstGeom prst="line">
            <a:avLst/>
          </a:prstGeom>
          <a:ln w="19050">
            <a:solidFill>
              <a:schemeClr val="bg1">
                <a:lumMod val="50000"/>
              </a:schemeClr>
            </a:solidFill>
            <a:tailEnd type="none" w="med" len="lg"/>
          </a:ln>
        </p:spPr>
        <p:style>
          <a:lnRef idx="1">
            <a:schemeClr val="accent1"/>
          </a:lnRef>
          <a:fillRef idx="0">
            <a:schemeClr val="accent1"/>
          </a:fillRef>
          <a:effectRef idx="0">
            <a:schemeClr val="accent1"/>
          </a:effectRef>
          <a:fontRef idx="minor">
            <a:schemeClr val="tx1"/>
          </a:fontRef>
        </p:style>
      </p:cxnSp>
      <p:sp>
        <p:nvSpPr>
          <p:cNvPr id="42" name="Textfeld 4">
            <a:extLst>
              <a:ext uri="{FF2B5EF4-FFF2-40B4-BE49-F238E27FC236}">
                <a16:creationId xmlns:a16="http://schemas.microsoft.com/office/drawing/2014/main" id="{101D180A-C6AB-46C7-85A8-7FF0640F239D}"/>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
        <p:nvSpPr>
          <p:cNvPr id="43" name="Rectangle 2">
            <a:extLst>
              <a:ext uri="{FF2B5EF4-FFF2-40B4-BE49-F238E27FC236}">
                <a16:creationId xmlns:a16="http://schemas.microsoft.com/office/drawing/2014/main" id="{7B7DDC6F-07FE-4C3C-B461-96ABA8C31453}"/>
              </a:ext>
            </a:extLst>
          </p:cNvPr>
          <p:cNvSpPr txBox="1">
            <a:spLocks/>
          </p:cNvSpPr>
          <p:nvPr/>
        </p:nvSpPr>
        <p:spPr bwMode="auto">
          <a:xfrm>
            <a:off x="925513" y="1124049"/>
            <a:ext cx="22352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dirty="0">
                <a:solidFill>
                  <a:srgbClr val="00B0F0"/>
                </a:solidFill>
                <a:latin typeface="Century Gothic" panose="020B0502020202020204" pitchFamily="34" charset="0"/>
              </a:rPr>
              <a:t>5.1.1 Überblick; Forts. </a:t>
            </a:r>
          </a:p>
        </p:txBody>
      </p:sp>
    </p:spTree>
    <p:extLst>
      <p:ext uri="{BB962C8B-B14F-4D97-AF65-F5344CB8AC3E}">
        <p14:creationId xmlns:p14="http://schemas.microsoft.com/office/powerpoint/2010/main" val="1375943098"/>
      </p:ext>
    </p:extLst>
  </p:cSld>
  <p:clrMapOvr>
    <a:masterClrMapping/>
  </p:clrMapOvr>
  <p:transition spd="slow"/>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2">
            <a:extLst>
              <a:ext uri="{FF2B5EF4-FFF2-40B4-BE49-F238E27FC236}">
                <a16:creationId xmlns:a16="http://schemas.microsoft.com/office/drawing/2014/main" id="{370A8EA1-1E34-4ED7-8F23-79EF6BF8C591}"/>
              </a:ext>
            </a:extLst>
          </p:cNvPr>
          <p:cNvSpPr txBox="1">
            <a:spLocks noChangeArrowheads="1"/>
          </p:cNvSpPr>
          <p:nvPr/>
        </p:nvSpPr>
        <p:spPr bwMode="auto">
          <a:xfrm>
            <a:off x="1065213" y="1151587"/>
            <a:ext cx="10794876"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R="0" lvl="0" algn="l" defTabSz="914400" rtl="0" eaLnBrk="0" fontAlgn="base" latinLnBrk="0" hangingPunct="0">
              <a:lnSpc>
                <a:spcPct val="100000"/>
              </a:lnSpc>
              <a:spcBef>
                <a:spcPts val="600"/>
              </a:spcBef>
              <a:spcAft>
                <a:spcPts val="600"/>
              </a:spcAft>
              <a:buClrTx/>
              <a:buSzTx/>
              <a:tabLst/>
              <a:defRPr/>
            </a:pPr>
            <a:r>
              <a:rPr kumimoji="0" lang="de-DE" altLang="de-DE" sz="16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Arial" charset="0"/>
              </a:rPr>
              <a:t>Systemprüfungen</a:t>
            </a:r>
          </a:p>
          <a:p>
            <a:pPr marL="0" marR="0" lvl="0" indent="0" algn="l" defTabSz="914400" rtl="0" eaLnBrk="0" fontAlgn="base" latinLnBrk="0" hangingPunct="0">
              <a:lnSpc>
                <a:spcPct val="100000"/>
              </a:lnSpc>
              <a:spcBef>
                <a:spcPts val="600"/>
              </a:spcBef>
              <a:spcAft>
                <a:spcPts val="600"/>
              </a:spcAft>
              <a:buClr>
                <a:srgbClr val="FF0000"/>
              </a:buClr>
              <a:buSzTx/>
              <a:buFontTx/>
              <a:buNone/>
              <a:tabLst/>
              <a:defRPr/>
            </a:pP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Prüfung der Ausgestaltung (Aufbauprüfung) und Wirksamkeit (Funktionsprüfung) des auf die Rechnungslegung bezogenen internen Kontrollsystems, insbesondere</a:t>
            </a:r>
          </a:p>
          <a:p>
            <a:pPr marL="263525" marR="0" lvl="0" indent="-249238" algn="l" defTabSz="914400" rtl="0" eaLnBrk="0" fontAlgn="base" latinLnBrk="0" hangingPunct="0">
              <a:lnSpc>
                <a:spcPct val="100000"/>
              </a:lnSpc>
              <a:spcBef>
                <a:spcPts val="600"/>
              </a:spcBef>
              <a:spcAft>
                <a:spcPts val="600"/>
              </a:spcAft>
              <a:buClr>
                <a:prstClr val="black"/>
              </a:buClr>
              <a:buSzTx/>
              <a:buFont typeface="Arial" panose="020B0604020202020204" pitchFamily="34" charset="0"/>
              <a:buChar char="•"/>
              <a:tabLst/>
              <a:defRPr/>
            </a:pP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Angemessenheit</a:t>
            </a:r>
          </a:p>
          <a:p>
            <a:pPr marL="263525" marR="0" lvl="0" indent="-249238" algn="l" defTabSz="914400" rtl="0" eaLnBrk="0" fontAlgn="base" latinLnBrk="0" hangingPunct="0">
              <a:lnSpc>
                <a:spcPct val="100000"/>
              </a:lnSpc>
              <a:spcBef>
                <a:spcPts val="600"/>
              </a:spcBef>
              <a:spcAft>
                <a:spcPts val="600"/>
              </a:spcAft>
              <a:buClr>
                <a:prstClr val="black"/>
              </a:buClr>
              <a:buSzTx/>
              <a:buFont typeface="Arial" panose="020B0604020202020204" pitchFamily="34" charset="0"/>
              <a:buChar char="•"/>
              <a:tabLst/>
              <a:defRPr/>
            </a:pP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Wirksamkeit während des gesamten Prüfungszeitraums</a:t>
            </a:r>
          </a:p>
          <a:p>
            <a:pPr marL="263525" marR="0" lvl="0" indent="-249238" algn="l" defTabSz="914400" rtl="0" eaLnBrk="0" fontAlgn="base" latinLnBrk="0" hangingPunct="0">
              <a:lnSpc>
                <a:spcPct val="100000"/>
              </a:lnSpc>
              <a:spcBef>
                <a:spcPts val="600"/>
              </a:spcBef>
              <a:spcAft>
                <a:spcPts val="600"/>
              </a:spcAft>
              <a:buClr>
                <a:prstClr val="black"/>
              </a:buClr>
              <a:buSzTx/>
              <a:buFont typeface="Arial" panose="020B0604020202020204" pitchFamily="34" charset="0"/>
              <a:buChar char="•"/>
              <a:tabLst/>
              <a:defRPr/>
            </a:pP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Buchführung als Teil des IKS</a:t>
            </a:r>
          </a:p>
        </p:txBody>
      </p:sp>
      <p:sp>
        <p:nvSpPr>
          <p:cNvPr id="7" name="Text Box 13">
            <a:extLst>
              <a:ext uri="{FF2B5EF4-FFF2-40B4-BE49-F238E27FC236}">
                <a16:creationId xmlns:a16="http://schemas.microsoft.com/office/drawing/2014/main" id="{1B5FB5C2-0C89-4A67-92CF-38EDC99E4302}"/>
              </a:ext>
            </a:extLst>
          </p:cNvPr>
          <p:cNvSpPr txBox="1">
            <a:spLocks noChangeArrowheads="1"/>
          </p:cNvSpPr>
          <p:nvPr/>
        </p:nvSpPr>
        <p:spPr bwMode="auto">
          <a:xfrm>
            <a:off x="1065213" y="3429000"/>
            <a:ext cx="10794876"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R="0" lvl="0" algn="l" defTabSz="914400" rtl="0" eaLnBrk="0" fontAlgn="base" latinLnBrk="0" hangingPunct="0">
              <a:lnSpc>
                <a:spcPct val="100000"/>
              </a:lnSpc>
              <a:spcBef>
                <a:spcPts val="600"/>
              </a:spcBef>
              <a:spcAft>
                <a:spcPts val="600"/>
              </a:spcAft>
              <a:buClrTx/>
              <a:buSzTx/>
              <a:tabLst/>
              <a:defRPr/>
            </a:pPr>
            <a:r>
              <a:rPr kumimoji="0" lang="de-DE" altLang="de-DE" sz="16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Arial" charset="0"/>
              </a:rPr>
              <a:t>Aussagebezogene Prüfungshandlungen</a:t>
            </a:r>
          </a:p>
          <a:p>
            <a:pPr marL="263525" marR="0" lvl="0" indent="-263525"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kumimoji="0" lang="de-DE" altLang="de-DE"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Analytische Prüfungshandlungen:</a:t>
            </a:r>
          </a:p>
          <a:p>
            <a:pPr marL="536575" lvl="0" indent="-273050">
              <a:spcBef>
                <a:spcPts val="600"/>
              </a:spcBef>
              <a:spcAft>
                <a:spcPts val="600"/>
              </a:spcAft>
              <a:buFont typeface="Symbol" panose="05050102010706020507" pitchFamily="18" charset="2"/>
              <a:buChar char="-"/>
              <a:defRPr/>
            </a:pP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Beurteilungen von Finanzinformationen durch Analyse plausibler Beziehungen zw. Finanziellen oder nichtfinanziellen Daten. Untersuchung der festgestellten Schwankungen / Beziehungen (Analytische Prüfungshandlungen zu Details).</a:t>
            </a:r>
          </a:p>
          <a:p>
            <a:pPr marL="263525" marR="0" lvl="0" indent="-263525"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kumimoji="0" lang="de-DE" altLang="de-DE"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Einzelfallprüfungen: </a:t>
            </a:r>
          </a:p>
          <a:p>
            <a:pPr marL="536575" marR="0" lvl="0" indent="-273050" algn="l" defTabSz="914400" rtl="0" eaLnBrk="0" fontAlgn="base" latinLnBrk="0" hangingPunct="0">
              <a:lnSpc>
                <a:spcPct val="100000"/>
              </a:lnSpc>
              <a:spcBef>
                <a:spcPts val="600"/>
              </a:spcBef>
              <a:spcAft>
                <a:spcPts val="600"/>
              </a:spcAft>
              <a:buClrTx/>
              <a:buSzTx/>
              <a:buFont typeface="Symbol" panose="05050102010706020507" pitchFamily="18" charset="2"/>
              <a:buChar char="-"/>
              <a:tabLst/>
              <a:defRPr/>
            </a:pP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Soll-Ist-Vergleich von Geschäftsvorfällen und Beständen</a:t>
            </a:r>
          </a:p>
        </p:txBody>
      </p:sp>
      <p:sp>
        <p:nvSpPr>
          <p:cNvPr id="8" name="Textfeld 4">
            <a:extLst>
              <a:ext uri="{FF2B5EF4-FFF2-40B4-BE49-F238E27FC236}">
                <a16:creationId xmlns:a16="http://schemas.microsoft.com/office/drawing/2014/main" id="{286C01FF-B82C-40CA-97E5-85B6A5CB0D79}"/>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
        <p:nvSpPr>
          <p:cNvPr id="9" name="Rectangle 2">
            <a:extLst>
              <a:ext uri="{FF2B5EF4-FFF2-40B4-BE49-F238E27FC236}">
                <a16:creationId xmlns:a16="http://schemas.microsoft.com/office/drawing/2014/main" id="{6F418D92-6B96-4120-B3AC-CA77CFD34170}"/>
              </a:ext>
            </a:extLst>
          </p:cNvPr>
          <p:cNvSpPr txBox="1">
            <a:spLocks/>
          </p:cNvSpPr>
          <p:nvPr/>
        </p:nvSpPr>
        <p:spPr bwMode="auto">
          <a:xfrm>
            <a:off x="925513" y="800894"/>
            <a:ext cx="22352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dirty="0">
                <a:solidFill>
                  <a:srgbClr val="00B0F0"/>
                </a:solidFill>
                <a:latin typeface="Century Gothic" panose="020B0502020202020204" pitchFamily="34" charset="0"/>
              </a:rPr>
              <a:t>5.1.1 Überblick; Forts. </a:t>
            </a:r>
          </a:p>
        </p:txBody>
      </p:sp>
    </p:spTree>
    <p:extLst>
      <p:ext uri="{BB962C8B-B14F-4D97-AF65-F5344CB8AC3E}">
        <p14:creationId xmlns:p14="http://schemas.microsoft.com/office/powerpoint/2010/main" val="2196194138"/>
      </p:ext>
    </p:extLst>
  </p:cSld>
  <p:clrMapOvr>
    <a:masterClrMapping/>
  </p:clrMapOvr>
  <p:transition spd="slow"/>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3">
            <a:extLst>
              <a:ext uri="{FF2B5EF4-FFF2-40B4-BE49-F238E27FC236}">
                <a16:creationId xmlns:a16="http://schemas.microsoft.com/office/drawing/2014/main" id="{730D0E91-B4A6-43C4-8417-3B80425360E6}"/>
              </a:ext>
            </a:extLst>
          </p:cNvPr>
          <p:cNvSpPr>
            <a:spLocks noGrp="1"/>
          </p:cNvSpPr>
          <p:nvPr>
            <p:ph type="body" idx="4294967295"/>
          </p:nvPr>
        </p:nvSpPr>
        <p:spPr>
          <a:xfrm>
            <a:off x="1065213" y="1268760"/>
            <a:ext cx="10071100" cy="4235450"/>
          </a:xfrm>
        </p:spPr>
        <p:txBody>
          <a:bodyPr/>
          <a:lstStyle/>
          <a:p>
            <a:pPr marL="0" lvl="1" indent="0">
              <a:buNone/>
              <a:defRPr/>
            </a:pPr>
            <a:r>
              <a:rPr lang="de-DE" altLang="de-DE" sz="1600" b="1" dirty="0">
                <a:latin typeface="Century Gothic" pitchFamily="34" charset="0"/>
                <a:ea typeface="Verdana" pitchFamily="34" charset="0"/>
                <a:cs typeface="Verdana" pitchFamily="34" charset="0"/>
              </a:rPr>
              <a:t>Analytische Prüfungshandlungen, Bsp.</a:t>
            </a:r>
          </a:p>
          <a:p>
            <a:pPr marL="266700" lvl="2" indent="-266700">
              <a:defRPr/>
            </a:pPr>
            <a:r>
              <a:rPr lang="de-DE" altLang="de-DE" sz="1600" dirty="0">
                <a:latin typeface="Century Gothic" pitchFamily="34" charset="0"/>
                <a:ea typeface="Verdana" pitchFamily="34" charset="0"/>
                <a:cs typeface="Verdana" pitchFamily="34" charset="0"/>
              </a:rPr>
              <a:t>Altersstrukturanalyse</a:t>
            </a:r>
          </a:p>
          <a:p>
            <a:pPr marL="266700" lvl="2" indent="-266700">
              <a:defRPr/>
            </a:pPr>
            <a:r>
              <a:rPr lang="de-DE" altLang="de-DE" sz="1600" dirty="0">
                <a:latin typeface="Century Gothic" pitchFamily="34" charset="0"/>
                <a:ea typeface="Verdana" pitchFamily="34" charset="0"/>
                <a:cs typeface="Verdana" pitchFamily="34" charset="0"/>
              </a:rPr>
              <a:t>Beurteilung der Entwicklung des Forderungsvolumens</a:t>
            </a:r>
          </a:p>
          <a:p>
            <a:pPr marL="266700" lvl="2" indent="-266700">
              <a:defRPr/>
            </a:pPr>
            <a:r>
              <a:rPr lang="de-DE" altLang="de-DE" sz="1600" dirty="0">
                <a:latin typeface="Century Gothic" pitchFamily="34" charset="0"/>
                <a:ea typeface="Verdana" pitchFamily="34" charset="0"/>
                <a:cs typeface="Verdana" pitchFamily="34" charset="0"/>
              </a:rPr>
              <a:t>Analyse der Entwicklung der EWB und PWB zum Forderungsvolumen</a:t>
            </a:r>
            <a:br>
              <a:rPr lang="de-DE" altLang="de-DE" sz="1600" dirty="0">
                <a:latin typeface="Century Gothic" pitchFamily="34" charset="0"/>
                <a:ea typeface="Verdana" pitchFamily="34" charset="0"/>
                <a:cs typeface="Verdana" pitchFamily="34" charset="0"/>
              </a:rPr>
            </a:br>
            <a:endParaRPr lang="de-DE" altLang="de-DE" sz="1600" dirty="0">
              <a:latin typeface="Century Gothic" pitchFamily="34" charset="0"/>
              <a:ea typeface="Verdana" pitchFamily="34" charset="0"/>
              <a:cs typeface="Verdana" pitchFamily="34" charset="0"/>
            </a:endParaRPr>
          </a:p>
          <a:p>
            <a:pPr marL="0" lvl="1" indent="0">
              <a:buNone/>
              <a:defRPr/>
            </a:pPr>
            <a:r>
              <a:rPr lang="de-DE" altLang="de-DE" sz="1600" b="1" dirty="0">
                <a:latin typeface="Century Gothic" pitchFamily="34" charset="0"/>
                <a:ea typeface="Verdana" pitchFamily="34" charset="0"/>
                <a:cs typeface="Verdana" pitchFamily="34" charset="0"/>
              </a:rPr>
              <a:t>Einzelfallprüfungen, Bsp.</a:t>
            </a:r>
          </a:p>
          <a:p>
            <a:pPr marL="266700" lvl="2" indent="-266700">
              <a:defRPr/>
            </a:pPr>
            <a:r>
              <a:rPr lang="de-DE" altLang="de-DE" sz="1600" dirty="0">
                <a:latin typeface="Century Gothic" pitchFamily="34" charset="0"/>
                <a:ea typeface="Verdana" pitchFamily="34" charset="0"/>
                <a:cs typeface="Verdana" pitchFamily="34" charset="0"/>
              </a:rPr>
              <a:t>Abstimmung der </a:t>
            </a:r>
            <a:r>
              <a:rPr lang="de-DE" altLang="de-DE" sz="1600" b="1" dirty="0">
                <a:latin typeface="Century Gothic" pitchFamily="34" charset="0"/>
                <a:ea typeface="Verdana" pitchFamily="34" charset="0"/>
                <a:cs typeface="Verdana" pitchFamily="34" charset="0"/>
              </a:rPr>
              <a:t>Schnittstelle</a:t>
            </a:r>
            <a:r>
              <a:rPr lang="de-DE" altLang="de-DE" sz="1600" dirty="0">
                <a:latin typeface="Century Gothic" pitchFamily="34" charset="0"/>
                <a:ea typeface="Verdana" pitchFamily="34" charset="0"/>
                <a:cs typeface="Verdana" pitchFamily="34" charset="0"/>
              </a:rPr>
              <a:t> Haupt- und Nebenbuch</a:t>
            </a:r>
          </a:p>
          <a:p>
            <a:pPr marL="266700" lvl="2" indent="-266700">
              <a:defRPr/>
            </a:pPr>
            <a:r>
              <a:rPr lang="de-DE" altLang="de-DE" sz="1600" dirty="0">
                <a:latin typeface="Century Gothic" pitchFamily="34" charset="0"/>
                <a:ea typeface="Verdana" pitchFamily="34" charset="0"/>
                <a:cs typeface="Verdana" pitchFamily="34" charset="0"/>
              </a:rPr>
              <a:t>Überprüfung des </a:t>
            </a:r>
            <a:r>
              <a:rPr lang="de-DE" altLang="de-DE" sz="1600" b="1" dirty="0">
                <a:latin typeface="Century Gothic" pitchFamily="34" charset="0"/>
                <a:ea typeface="Verdana" pitchFamily="34" charset="0"/>
                <a:cs typeface="Verdana" pitchFamily="34" charset="0"/>
              </a:rPr>
              <a:t>Bilanzausweises </a:t>
            </a:r>
            <a:r>
              <a:rPr lang="de-DE" altLang="de-DE" sz="1600" dirty="0">
                <a:latin typeface="Century Gothic" pitchFamily="34" charset="0"/>
                <a:ea typeface="Verdana" pitchFamily="34" charset="0"/>
                <a:cs typeface="Verdana" pitchFamily="34" charset="0"/>
              </a:rPr>
              <a:t>(Bilanzposition, Debitoren-Haben-Posten)</a:t>
            </a:r>
          </a:p>
          <a:p>
            <a:pPr marL="266700" lvl="2" indent="-266700">
              <a:defRPr/>
            </a:pPr>
            <a:r>
              <a:rPr lang="de-DE" altLang="de-DE" sz="1600" dirty="0">
                <a:latin typeface="Century Gothic" pitchFamily="34" charset="0"/>
                <a:ea typeface="Verdana" pitchFamily="34" charset="0"/>
                <a:cs typeface="Verdana" pitchFamily="34" charset="0"/>
              </a:rPr>
              <a:t>Überprüfung der </a:t>
            </a:r>
            <a:r>
              <a:rPr lang="de-DE" altLang="de-DE" sz="1600" b="1" dirty="0">
                <a:latin typeface="Century Gothic" pitchFamily="34" charset="0"/>
                <a:ea typeface="Verdana" pitchFamily="34" charset="0"/>
                <a:cs typeface="Verdana" pitchFamily="34" charset="0"/>
              </a:rPr>
              <a:t>Bewertung</a:t>
            </a:r>
            <a:r>
              <a:rPr lang="de-DE" altLang="de-DE" sz="1600" dirty="0">
                <a:latin typeface="Century Gothic" pitchFamily="34" charset="0"/>
                <a:ea typeface="Verdana" pitchFamily="34" charset="0"/>
                <a:cs typeface="Verdana" pitchFamily="34" charset="0"/>
              </a:rPr>
              <a:t> (EWB/PWB) </a:t>
            </a:r>
          </a:p>
          <a:p>
            <a:pPr marL="266700" lvl="2" indent="-266700">
              <a:defRPr/>
            </a:pPr>
            <a:r>
              <a:rPr lang="de-DE" altLang="de-DE" sz="1600" dirty="0">
                <a:latin typeface="Century Gothic" pitchFamily="34" charset="0"/>
                <a:ea typeface="Verdana" pitchFamily="34" charset="0"/>
                <a:cs typeface="Verdana" pitchFamily="34" charset="0"/>
              </a:rPr>
              <a:t>Überprüfung der </a:t>
            </a:r>
            <a:r>
              <a:rPr lang="de-DE" altLang="de-DE" sz="1600" b="1" dirty="0">
                <a:latin typeface="Century Gothic" pitchFamily="34" charset="0"/>
                <a:ea typeface="Verdana" pitchFamily="34" charset="0"/>
                <a:cs typeface="Verdana" pitchFamily="34" charset="0"/>
              </a:rPr>
              <a:t>Währungsumrechnung</a:t>
            </a:r>
          </a:p>
          <a:p>
            <a:pPr marL="266700" lvl="2" indent="-266700">
              <a:defRPr/>
            </a:pPr>
            <a:r>
              <a:rPr lang="de-DE" altLang="de-DE" sz="1600" b="1" dirty="0">
                <a:latin typeface="Century Gothic" pitchFamily="34" charset="0"/>
                <a:ea typeface="Verdana" pitchFamily="34" charset="0"/>
                <a:cs typeface="Verdana" pitchFamily="34" charset="0"/>
              </a:rPr>
              <a:t>Saldenbestätigungsaktion</a:t>
            </a:r>
            <a:r>
              <a:rPr lang="de-DE" altLang="de-DE" sz="1600" dirty="0">
                <a:latin typeface="Century Gothic" pitchFamily="34" charset="0"/>
                <a:ea typeface="Verdana" pitchFamily="34" charset="0"/>
                <a:cs typeface="Verdana" pitchFamily="34" charset="0"/>
              </a:rPr>
              <a:t> (Stichprobe)</a:t>
            </a:r>
          </a:p>
          <a:p>
            <a:pPr marL="266700" lvl="2" indent="-266700">
              <a:defRPr/>
            </a:pPr>
            <a:r>
              <a:rPr lang="de-DE" altLang="de-DE" sz="1600" b="1" dirty="0">
                <a:latin typeface="Century Gothic" pitchFamily="34" charset="0"/>
                <a:ea typeface="Verdana" pitchFamily="34" charset="0"/>
                <a:cs typeface="Verdana" pitchFamily="34" charset="0"/>
              </a:rPr>
              <a:t>Cut-off-Prüfung</a:t>
            </a:r>
            <a:r>
              <a:rPr lang="de-DE" altLang="de-DE" sz="1600" dirty="0">
                <a:latin typeface="Century Gothic" pitchFamily="34" charset="0"/>
                <a:ea typeface="Verdana" pitchFamily="34" charset="0"/>
                <a:cs typeface="Verdana" pitchFamily="34" charset="0"/>
              </a:rPr>
              <a:t> (Periodenabgrenzung)</a:t>
            </a:r>
          </a:p>
          <a:p>
            <a:pPr lvl="2">
              <a:buFont typeface="Arial" charset="0"/>
              <a:buChar char="•"/>
              <a:defRPr/>
            </a:pPr>
            <a:endParaRPr lang="de-DE" altLang="de-DE" dirty="0">
              <a:latin typeface="Century Gothic" pitchFamily="34" charset="0"/>
              <a:ea typeface="Verdana" pitchFamily="34" charset="0"/>
              <a:cs typeface="Verdana" pitchFamily="34" charset="0"/>
            </a:endParaRPr>
          </a:p>
        </p:txBody>
      </p:sp>
      <p:sp>
        <p:nvSpPr>
          <p:cNvPr id="7" name="Textfeld 4">
            <a:extLst>
              <a:ext uri="{FF2B5EF4-FFF2-40B4-BE49-F238E27FC236}">
                <a16:creationId xmlns:a16="http://schemas.microsoft.com/office/drawing/2014/main" id="{21865E14-1CAD-4476-9B5C-CED501E4AA7C}"/>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
        <p:nvSpPr>
          <p:cNvPr id="6" name="Rectangle 2">
            <a:extLst>
              <a:ext uri="{FF2B5EF4-FFF2-40B4-BE49-F238E27FC236}">
                <a16:creationId xmlns:a16="http://schemas.microsoft.com/office/drawing/2014/main" id="{C690A11E-8F96-4E83-9364-9B1E1FF58C92}"/>
              </a:ext>
            </a:extLst>
          </p:cNvPr>
          <p:cNvSpPr txBox="1">
            <a:spLocks/>
          </p:cNvSpPr>
          <p:nvPr/>
        </p:nvSpPr>
        <p:spPr bwMode="auto">
          <a:xfrm>
            <a:off x="925513" y="872902"/>
            <a:ext cx="22352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dirty="0">
                <a:solidFill>
                  <a:srgbClr val="00B0F0"/>
                </a:solidFill>
                <a:latin typeface="Century Gothic" panose="020B0502020202020204" pitchFamily="34" charset="0"/>
              </a:rPr>
              <a:t>5.1.1 Überblick; Forts. </a:t>
            </a:r>
          </a:p>
        </p:txBody>
      </p:sp>
    </p:spTree>
    <p:extLst>
      <p:ext uri="{BB962C8B-B14F-4D97-AF65-F5344CB8AC3E}">
        <p14:creationId xmlns:p14="http://schemas.microsoft.com/office/powerpoint/2010/main" val="1661985167"/>
      </p:ext>
    </p:extLst>
  </p:cSld>
  <p:clrMapOvr>
    <a:masterClrMapping/>
  </p:clrMapOvr>
  <p:transition spd="slow"/>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Text Box 2">
            <a:extLst>
              <a:ext uri="{FF2B5EF4-FFF2-40B4-BE49-F238E27FC236}">
                <a16:creationId xmlns:a16="http://schemas.microsoft.com/office/drawing/2014/main" id="{8945DBDE-39EF-4802-951E-72F28106A094}"/>
              </a:ext>
            </a:extLst>
          </p:cNvPr>
          <p:cNvSpPr txBox="1">
            <a:spLocks noChangeArrowheads="1"/>
          </p:cNvSpPr>
          <p:nvPr/>
        </p:nvSpPr>
        <p:spPr bwMode="auto">
          <a:xfrm>
            <a:off x="1065213" y="1282690"/>
            <a:ext cx="10794876"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2857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ts val="600"/>
              </a:spcBef>
              <a:spcAft>
                <a:spcPts val="600"/>
              </a:spcAft>
              <a:buClr>
                <a:srgbClr val="FF0000"/>
              </a:buClr>
              <a:buSzTx/>
              <a:buFont typeface="Arial" panose="020B0604020202020204" pitchFamily="34" charset="0"/>
              <a:buNone/>
              <a:tabLst/>
              <a:defRPr/>
            </a:pPr>
            <a: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Ist die Höhe der </a:t>
            </a:r>
            <a:r>
              <a:rPr kumimoji="0" lang="de-DE" altLang="de-DE" sz="1600" b="1"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Forderungen oder Verbindlichkeiten </a:t>
            </a:r>
            <a: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absolut oder relativ von Bedeutung, so sind zur Prüfung ihres Nachweises Saldenbestätigungen heranzuziehen.</a:t>
            </a:r>
          </a:p>
          <a:p>
            <a:pPr lvl="0">
              <a:lnSpc>
                <a:spcPct val="100000"/>
              </a:lnSpc>
              <a:spcBef>
                <a:spcPts val="600"/>
              </a:spcBef>
              <a:spcAft>
                <a:spcPts val="600"/>
              </a:spcAft>
              <a:buClr>
                <a:srgbClr val="FF0000"/>
              </a:buClr>
              <a:defRPr/>
            </a:pPr>
            <a: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Im Allgemeinen werden Saldenbestätigungen </a:t>
            </a:r>
            <a:r>
              <a:rPr kumimoji="0" lang="de-DE" altLang="de-DE" sz="1600" b="1"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nicht lückenlos</a:t>
            </a:r>
            <a: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 sondern nur für bestimmte Forderungen und Verbindlichkeiten einzuholen sein. Als Auswahlkriterien für die bewusste Auswahl (vgl. </a:t>
            </a:r>
            <a:r>
              <a:rPr lang="de-DE" sz="1600" dirty="0">
                <a:latin typeface="Century Gothic" panose="020B0502020202020204" pitchFamily="34" charset="0"/>
              </a:rPr>
              <a:t>ISA [DE] 505</a:t>
            </a:r>
            <a: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 kommen vor allem in Betracht</a:t>
            </a:r>
          </a:p>
          <a:p>
            <a:pPr marL="285750" marR="0" lvl="1" indent="-2857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 Höhe der einzelnen Forderung oder Verbindlichkeit, </a:t>
            </a:r>
          </a:p>
          <a:p>
            <a:pPr marL="285750" marR="0" lvl="1" indent="-2857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 Umfang des Geschäftsverkehrs, </a:t>
            </a:r>
          </a:p>
          <a:p>
            <a:pPr marL="285750" marR="0" lvl="1" indent="-2857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 Zielüberschreitungen, </a:t>
            </a:r>
          </a:p>
          <a:p>
            <a:pPr marL="285750" marR="0" lvl="1" indent="-285750" algn="l" defTabSz="914400" rtl="0" eaLnBrk="0" fontAlgn="base" latinLnBrk="0" hangingPunct="0">
              <a:lnSpc>
                <a:spcPct val="100000"/>
              </a:lnSpc>
              <a:spcBef>
                <a:spcPts val="600"/>
              </a:spcBef>
              <a:spcAft>
                <a:spcPts val="600"/>
              </a:spcAft>
              <a:buClrTx/>
              <a:buSzTx/>
              <a:buFont typeface="Arial" panose="020B0604020202020204" pitchFamily="34" charset="0"/>
              <a:buChar char="•"/>
              <a:tabLst/>
              <a:defRPr/>
            </a:pPr>
            <a: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 Struktur und Ordnungsmäßigkeit des Kontokorrents.</a:t>
            </a:r>
          </a:p>
          <a:p>
            <a:pPr marL="0" marR="0" lvl="0" indent="0" algn="l" defTabSz="914400" rtl="0" eaLnBrk="0" fontAlgn="base" latinLnBrk="0" hangingPunct="0">
              <a:lnSpc>
                <a:spcPct val="100000"/>
              </a:lnSpc>
              <a:spcBef>
                <a:spcPts val="0"/>
              </a:spcBef>
              <a:spcAft>
                <a:spcPts val="0"/>
              </a:spcAft>
              <a:buClr>
                <a:srgbClr val="FF0000"/>
              </a:buClr>
              <a:buSzTx/>
              <a:buFont typeface="Arial" panose="020B0604020202020204" pitchFamily="34" charset="0"/>
              <a:buNone/>
              <a:tabLst/>
              <a:defRPr/>
            </a:pPr>
            <a:endPar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endParaRPr>
          </a:p>
          <a:p>
            <a:pPr lvl="0">
              <a:lnSpc>
                <a:spcPct val="100000"/>
              </a:lnSpc>
              <a:spcBef>
                <a:spcPts val="600"/>
              </a:spcBef>
              <a:spcAft>
                <a:spcPts val="600"/>
              </a:spcAft>
              <a:buClr>
                <a:srgbClr val="FF0000"/>
              </a:buClr>
              <a:defRPr/>
            </a:pPr>
            <a: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Daneben können Verfahren der mathematisch-statistischen Auswahl zur Anwendung kommen</a:t>
            </a:r>
            <a:b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br>
            <a: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a:t>
            </a:r>
            <a:r>
              <a:rPr lang="de-DE" sz="1600" dirty="0">
                <a:latin typeface="Century Gothic" panose="020B0502020202020204" pitchFamily="34" charset="0"/>
              </a:rPr>
              <a:t>ISA [DE] 530</a:t>
            </a:r>
            <a: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a:t>
            </a:r>
          </a:p>
          <a:p>
            <a:pPr>
              <a:lnSpc>
                <a:spcPct val="100000"/>
              </a:lnSpc>
              <a:spcBef>
                <a:spcPts val="600"/>
              </a:spcBef>
              <a:spcAft>
                <a:spcPts val="600"/>
              </a:spcAft>
              <a:buClr>
                <a:srgbClr val="FF0000"/>
              </a:buClr>
              <a:defRPr/>
            </a:pPr>
            <a: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Zu Einzelfragen vgl. auch „Fragen und Antworten: Zur Einholung von Bestätigungen Dritter nach</a:t>
            </a:r>
            <a:b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br>
            <a:r>
              <a:rPr lang="de-DE" altLang="de-DE" sz="1600" dirty="0">
                <a:solidFill>
                  <a:prstClr val="black"/>
                </a:solidFill>
                <a:latin typeface="Century Gothic" panose="020B0502020202020204" pitchFamily="34" charset="0"/>
              </a:rPr>
              <a:t>ISA </a:t>
            </a:r>
            <a:r>
              <a:rPr lang="de-DE" sz="1600" dirty="0">
                <a:solidFill>
                  <a:prstClr val="black"/>
                </a:solidFill>
                <a:latin typeface="Century Gothic" panose="020B0502020202020204" pitchFamily="34" charset="0"/>
              </a:rPr>
              <a:t>[DE]</a:t>
            </a:r>
            <a:r>
              <a:rPr lang="de-DE" altLang="de-DE" sz="1600" dirty="0">
                <a:solidFill>
                  <a:prstClr val="black"/>
                </a:solidFill>
                <a:latin typeface="Century Gothic" panose="020B0502020202020204" pitchFamily="34" charset="0"/>
              </a:rPr>
              <a:t> </a:t>
            </a:r>
            <a: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505  bzw. </a:t>
            </a:r>
            <a:r>
              <a:rPr lang="de-DE" sz="1600" dirty="0">
                <a:latin typeface="Century Gothic" panose="020B0502020202020204" pitchFamily="34" charset="0"/>
              </a:rPr>
              <a:t>IDW PS 302 n.F. </a:t>
            </a:r>
            <a:r>
              <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a:t>
            </a:r>
          </a:p>
          <a:p>
            <a:pPr marL="0" marR="0" lvl="0" indent="0" algn="l" defTabSz="914400" rtl="0" eaLnBrk="0" fontAlgn="base" latinLnBrk="0" hangingPunct="0">
              <a:lnSpc>
                <a:spcPct val="100000"/>
              </a:lnSpc>
              <a:spcBef>
                <a:spcPts val="600"/>
              </a:spcBef>
              <a:spcAft>
                <a:spcPts val="600"/>
              </a:spcAft>
              <a:buClr>
                <a:srgbClr val="FF0000"/>
              </a:buClr>
              <a:buSzTx/>
              <a:buFont typeface="Wingdings" panose="05000000000000000000" pitchFamily="2" charset="2"/>
              <a:buNone/>
              <a:tabLst/>
              <a:defRPr/>
            </a:pPr>
            <a:endParaRPr kumimoji="0" lang="de-DE" altLang="de-DE" sz="1600" b="0" i="0" u="non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endParaRPr>
          </a:p>
        </p:txBody>
      </p:sp>
      <p:sp>
        <p:nvSpPr>
          <p:cNvPr id="254981" name="Rectangle 2">
            <a:extLst>
              <a:ext uri="{FF2B5EF4-FFF2-40B4-BE49-F238E27FC236}">
                <a16:creationId xmlns:a16="http://schemas.microsoft.com/office/drawing/2014/main" id="{4A9562C8-91EF-4963-A667-90CB04337D2C}"/>
              </a:ext>
            </a:extLst>
          </p:cNvPr>
          <p:cNvSpPr txBox="1">
            <a:spLocks/>
          </p:cNvSpPr>
          <p:nvPr/>
        </p:nvSpPr>
        <p:spPr bwMode="auto">
          <a:xfrm>
            <a:off x="911424" y="762625"/>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altLang="de-DE" sz="16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Arial" panose="020B0604020202020204" pitchFamily="34" charset="0"/>
              </a:rPr>
              <a:t>5.1.2 Saldenbestätigungen</a:t>
            </a:r>
            <a:endParaRPr kumimoji="0" lang="de-DE" altLang="de-DE" sz="18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Arial" panose="020B0604020202020204" pitchFamily="34" charset="0"/>
            </a:endParaRPr>
          </a:p>
        </p:txBody>
      </p:sp>
      <p:sp>
        <p:nvSpPr>
          <p:cNvPr id="7" name="Textfeld 4">
            <a:extLst>
              <a:ext uri="{FF2B5EF4-FFF2-40B4-BE49-F238E27FC236}">
                <a16:creationId xmlns:a16="http://schemas.microsoft.com/office/drawing/2014/main" id="{BAF53D35-71E7-4CCA-9B90-076ACB87C02D}"/>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284599256"/>
      </p:ext>
    </p:extLst>
  </p:cSld>
  <p:clrMapOvr>
    <a:masterClrMapping/>
  </p:clrMapOvr>
  <p:transition spd="slow"/>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Text Box 2">
            <a:extLst>
              <a:ext uri="{FF2B5EF4-FFF2-40B4-BE49-F238E27FC236}">
                <a16:creationId xmlns:a16="http://schemas.microsoft.com/office/drawing/2014/main" id="{F5BD27A0-61AB-4912-A0EA-14F7C546CB8A}"/>
              </a:ext>
            </a:extLst>
          </p:cNvPr>
          <p:cNvSpPr txBox="1">
            <a:spLocks noChangeArrowheads="1"/>
          </p:cNvSpPr>
          <p:nvPr/>
        </p:nvSpPr>
        <p:spPr bwMode="auto">
          <a:xfrm>
            <a:off x="1065213" y="1350963"/>
            <a:ext cx="10794876" cy="4555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tabLst>
                <a:tab pos="271463" algn="l"/>
              </a:tabLst>
              <a:defRPr>
                <a:solidFill>
                  <a:schemeClr val="tx1"/>
                </a:solidFill>
                <a:latin typeface="Arial" charset="0"/>
                <a:cs typeface="Arial" charset="0"/>
              </a:defRPr>
            </a:lvl1pPr>
            <a:lvl2pPr marL="666750" eaLnBrk="0" hangingPunct="0">
              <a:tabLst>
                <a:tab pos="271463" algn="l"/>
              </a:tabLst>
              <a:defRPr>
                <a:solidFill>
                  <a:schemeClr val="tx1"/>
                </a:solidFill>
                <a:latin typeface="Arial" charset="0"/>
                <a:cs typeface="Arial" charset="0"/>
              </a:defRPr>
            </a:lvl2pPr>
            <a:lvl3pPr eaLnBrk="0" hangingPunct="0">
              <a:tabLst>
                <a:tab pos="271463" algn="l"/>
              </a:tabLst>
              <a:defRPr>
                <a:solidFill>
                  <a:schemeClr val="tx1"/>
                </a:solidFill>
                <a:latin typeface="Arial" charset="0"/>
                <a:cs typeface="Arial" charset="0"/>
              </a:defRPr>
            </a:lvl3pPr>
            <a:lvl4pPr eaLnBrk="0" hangingPunct="0">
              <a:tabLst>
                <a:tab pos="271463" algn="l"/>
              </a:tabLst>
              <a:defRPr>
                <a:solidFill>
                  <a:schemeClr val="tx1"/>
                </a:solidFill>
                <a:latin typeface="Arial" charset="0"/>
                <a:cs typeface="Arial" charset="0"/>
              </a:defRPr>
            </a:lvl4pPr>
            <a:lvl5pPr eaLnBrk="0" hangingPunct="0">
              <a:tabLst>
                <a:tab pos="271463" algn="l"/>
              </a:tabLst>
              <a:defRPr>
                <a:solidFill>
                  <a:schemeClr val="tx1"/>
                </a:solidFill>
                <a:latin typeface="Arial" charset="0"/>
                <a:cs typeface="Arial" charset="0"/>
              </a:defRPr>
            </a:lvl5pPr>
            <a:lvl6pPr eaLnBrk="0" fontAlgn="base" hangingPunct="0">
              <a:spcBef>
                <a:spcPct val="0"/>
              </a:spcBef>
              <a:spcAft>
                <a:spcPct val="0"/>
              </a:spcAft>
              <a:tabLst>
                <a:tab pos="271463" algn="l"/>
              </a:tabLst>
              <a:defRPr>
                <a:solidFill>
                  <a:schemeClr val="tx1"/>
                </a:solidFill>
                <a:latin typeface="Arial" charset="0"/>
                <a:cs typeface="Arial" charset="0"/>
              </a:defRPr>
            </a:lvl6pPr>
            <a:lvl7pPr eaLnBrk="0" fontAlgn="base" hangingPunct="0">
              <a:spcBef>
                <a:spcPct val="0"/>
              </a:spcBef>
              <a:spcAft>
                <a:spcPct val="0"/>
              </a:spcAft>
              <a:tabLst>
                <a:tab pos="271463" algn="l"/>
              </a:tabLst>
              <a:defRPr>
                <a:solidFill>
                  <a:schemeClr val="tx1"/>
                </a:solidFill>
                <a:latin typeface="Arial" charset="0"/>
                <a:cs typeface="Arial" charset="0"/>
              </a:defRPr>
            </a:lvl7pPr>
            <a:lvl8pPr eaLnBrk="0" fontAlgn="base" hangingPunct="0">
              <a:spcBef>
                <a:spcPct val="0"/>
              </a:spcBef>
              <a:spcAft>
                <a:spcPct val="0"/>
              </a:spcAft>
              <a:tabLst>
                <a:tab pos="271463" algn="l"/>
              </a:tabLst>
              <a:defRPr>
                <a:solidFill>
                  <a:schemeClr val="tx1"/>
                </a:solidFill>
                <a:latin typeface="Arial" charset="0"/>
                <a:cs typeface="Arial" charset="0"/>
              </a:defRPr>
            </a:lvl8pPr>
            <a:lvl9pPr eaLnBrk="0" fontAlgn="base" hangingPunct="0">
              <a:spcBef>
                <a:spcPct val="0"/>
              </a:spcBef>
              <a:spcAft>
                <a:spcPct val="0"/>
              </a:spcAft>
              <a:tabLst>
                <a:tab pos="271463" algn="l"/>
              </a:tabLst>
              <a:defRPr>
                <a:solidFill>
                  <a:schemeClr val="tx1"/>
                </a:solidFill>
                <a:latin typeface="Arial" charset="0"/>
                <a:cs typeface="Arial" charset="0"/>
              </a:defRPr>
            </a:lvl9pPr>
          </a:lstStyle>
          <a:p>
            <a:pPr marL="0" marR="0" lvl="0" indent="-468750" algn="l" defTabSz="914400" rtl="0" eaLnBrk="0" fontAlgn="base" latinLnBrk="0" hangingPunct="0">
              <a:lnSpc>
                <a:spcPct val="100000"/>
              </a:lnSpc>
              <a:spcBef>
                <a:spcPts val="600"/>
              </a:spcBef>
              <a:spcAft>
                <a:spcPts val="600"/>
              </a:spcAft>
              <a:buClrTx/>
              <a:buSzTx/>
              <a:buFontTx/>
              <a:buNone/>
              <a:tabLst>
                <a:tab pos="271463" algn="l"/>
              </a:tabLst>
              <a:defRPr/>
            </a:pP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Die Einholung von Bestätigungen </a:t>
            </a:r>
            <a:r>
              <a:rPr kumimoji="0" lang="de-DE" altLang="de-DE"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entbindet</a:t>
            </a: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 den Prüfer </a:t>
            </a:r>
            <a:r>
              <a:rPr kumimoji="0" lang="de-DE" altLang="de-DE"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nicht von weiteren Prüfungshandlungen </a:t>
            </a: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wie der Prüfung und Beurteilung der in Frage kommenden internen Kontrollen sowie der Prüfung ausgewählter Geschäftsvorfälle, die mit diesen Salden in Zusammenhang stehen.</a:t>
            </a:r>
          </a:p>
          <a:p>
            <a:pPr marL="198000" marR="0" lvl="0" indent="-666750" algn="l" defTabSz="914400" rtl="0" eaLnBrk="0" fontAlgn="base" latinLnBrk="0" hangingPunct="0">
              <a:lnSpc>
                <a:spcPct val="100000"/>
              </a:lnSpc>
              <a:spcBef>
                <a:spcPts val="0"/>
              </a:spcBef>
              <a:spcAft>
                <a:spcPts val="0"/>
              </a:spcAft>
              <a:buClr>
                <a:srgbClr val="FF0000"/>
              </a:buClr>
              <a:buSzTx/>
              <a:buFontTx/>
              <a:buNone/>
              <a:tabLst>
                <a:tab pos="271463" algn="l"/>
              </a:tabLst>
              <a:defRPr/>
            </a:pPr>
            <a:endPar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endParaRPr>
          </a:p>
          <a:p>
            <a:pPr lvl="0" indent="-468750">
              <a:spcBef>
                <a:spcPts val="600"/>
              </a:spcBef>
              <a:spcAft>
                <a:spcPts val="600"/>
              </a:spcAft>
              <a:buClr>
                <a:srgbClr val="FF0000"/>
              </a:buClr>
              <a:defRPr/>
            </a:pP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Von der Einholung von Saldenbestätigungen wird </a:t>
            </a:r>
            <a:r>
              <a:rPr kumimoji="0" lang="de-DE" altLang="de-DE"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abgesehen</a:t>
            </a: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 werden können, wenn nach Art der Erfassung, Verwaltung und Abwicklung der Forderungen und Verbindlichkeiten ihr </a:t>
            </a:r>
            <a:r>
              <a:rPr kumimoji="0" lang="de-DE" altLang="de-DE"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Nachweis in anderer Weise einfacher </a:t>
            </a: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und mit mindestens gleicher Zuverlässigkeit erbracht werden kann oder nachweislich die Rücklaufquote sehr gering sein wird (</a:t>
            </a:r>
            <a:r>
              <a:rPr lang="de-DE" sz="1600" dirty="0">
                <a:latin typeface="Century Gothic" panose="020B0502020202020204" pitchFamily="34" charset="0"/>
              </a:rPr>
              <a:t>ISA [DE] 505</a:t>
            </a: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a:t>
            </a:r>
          </a:p>
          <a:p>
            <a:pPr marL="0" marR="0" lvl="0" indent="-468750" algn="l" defTabSz="914400" rtl="0" eaLnBrk="0" fontAlgn="base" latinLnBrk="0" hangingPunct="0">
              <a:lnSpc>
                <a:spcPct val="100000"/>
              </a:lnSpc>
              <a:spcBef>
                <a:spcPts val="0"/>
              </a:spcBef>
              <a:spcAft>
                <a:spcPts val="0"/>
              </a:spcAft>
              <a:buClr>
                <a:srgbClr val="FF0000"/>
              </a:buClr>
              <a:buSzTx/>
              <a:buFontTx/>
              <a:buNone/>
              <a:tabLst>
                <a:tab pos="271463" algn="l"/>
              </a:tabLst>
              <a:defRPr/>
            </a:pPr>
            <a:endPar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endParaRPr>
          </a:p>
          <a:p>
            <a:pPr marL="0" marR="0" lvl="0" indent="-468750" algn="l" defTabSz="914400" rtl="0" eaLnBrk="0" fontAlgn="base" latinLnBrk="0" hangingPunct="0">
              <a:lnSpc>
                <a:spcPct val="100000"/>
              </a:lnSpc>
              <a:spcBef>
                <a:spcPts val="600"/>
              </a:spcBef>
              <a:spcAft>
                <a:spcPts val="600"/>
              </a:spcAft>
              <a:buClr>
                <a:srgbClr val="FF0000"/>
              </a:buClr>
              <a:buSzTx/>
              <a:buFontTx/>
              <a:buNone/>
              <a:tabLst>
                <a:tab pos="271463" algn="l"/>
              </a:tabLst>
              <a:defRPr/>
            </a:pP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Es werden </a:t>
            </a:r>
            <a:r>
              <a:rPr kumimoji="0" lang="de-DE" altLang="de-DE"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drei Verfahren der Bestätigungsanfrage </a:t>
            </a: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unterschieden:</a:t>
            </a:r>
          </a:p>
          <a:p>
            <a:pPr marL="271463" marR="0" lvl="1" indent="-271463" algn="l" defTabSz="914400" rtl="0" eaLnBrk="0" fontAlgn="base" latinLnBrk="0" hangingPunct="0">
              <a:lnSpc>
                <a:spcPct val="100000"/>
              </a:lnSpc>
              <a:spcBef>
                <a:spcPts val="600"/>
              </a:spcBef>
              <a:spcAft>
                <a:spcPts val="600"/>
              </a:spcAft>
              <a:buClrTx/>
              <a:buSzTx/>
              <a:buFont typeface="Arial" panose="020B0604020202020204" pitchFamily="34" charset="0"/>
              <a:buChar char="•"/>
              <a:defRPr/>
            </a:pP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Die </a:t>
            </a:r>
            <a:r>
              <a:rPr kumimoji="0" lang="de-DE" altLang="de-DE"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positive</a:t>
            </a: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 Methode, bei welcher der Adressat gebeten wird, seine Übereinstimmung oder Nichtübereinstimmung mit dem ausgewiesenen Saldo schriftlich zu bestätigen.</a:t>
            </a:r>
          </a:p>
          <a:p>
            <a:pPr marL="271463" marR="0" lvl="1" indent="-271463" algn="l" defTabSz="914400" rtl="0" eaLnBrk="0" fontAlgn="base" latinLnBrk="0" hangingPunct="0">
              <a:lnSpc>
                <a:spcPct val="100000"/>
              </a:lnSpc>
              <a:spcBef>
                <a:spcPts val="600"/>
              </a:spcBef>
              <a:spcAft>
                <a:spcPts val="600"/>
              </a:spcAft>
              <a:buClrTx/>
              <a:buSzTx/>
              <a:buFont typeface="Arial" panose="020B0604020202020204" pitchFamily="34" charset="0"/>
              <a:buChar char="•"/>
              <a:defRPr/>
            </a:pP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Die </a:t>
            </a:r>
            <a:r>
              <a:rPr kumimoji="0" lang="de-DE" altLang="de-DE"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negative</a:t>
            </a: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 Methode, bei welcher der Adressat gebeten wird, nur dann zu antworten, wenn er mit dem ausgewiesenen Saldo nicht einverstanden ist.</a:t>
            </a:r>
          </a:p>
          <a:p>
            <a:pPr marL="271463" marR="0" lvl="1" indent="-271463" algn="l" defTabSz="914400" rtl="0" eaLnBrk="0" fontAlgn="base" latinLnBrk="0" hangingPunct="0">
              <a:lnSpc>
                <a:spcPct val="100000"/>
              </a:lnSpc>
              <a:spcBef>
                <a:spcPts val="600"/>
              </a:spcBef>
              <a:spcAft>
                <a:spcPts val="600"/>
              </a:spcAft>
              <a:buClrTx/>
              <a:buSzTx/>
              <a:buFont typeface="Arial" panose="020B0604020202020204" pitchFamily="34" charset="0"/>
              <a:buChar char="•"/>
              <a:defRPr/>
            </a:pP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Die </a:t>
            </a:r>
            <a:r>
              <a:rPr kumimoji="0" lang="de-DE" altLang="de-DE"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offene</a:t>
            </a:r>
            <a:r>
              <a:rPr kumimoji="0" lang="de-DE" altLang="de-DE"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charset="0"/>
              </a:rPr>
              <a:t> Methode, bei welcher um die Mittelung eines Saldos gebeten wird.</a:t>
            </a:r>
          </a:p>
        </p:txBody>
      </p:sp>
      <p:sp>
        <p:nvSpPr>
          <p:cNvPr id="256005" name="Rectangle 2">
            <a:extLst>
              <a:ext uri="{FF2B5EF4-FFF2-40B4-BE49-F238E27FC236}">
                <a16:creationId xmlns:a16="http://schemas.microsoft.com/office/drawing/2014/main" id="{3B9050DC-0F1F-4DC1-82D0-C686816C867A}"/>
              </a:ext>
            </a:extLst>
          </p:cNvPr>
          <p:cNvSpPr txBox="1">
            <a:spLocks/>
          </p:cNvSpPr>
          <p:nvPr/>
        </p:nvSpPr>
        <p:spPr bwMode="auto">
          <a:xfrm>
            <a:off x="911424" y="955677"/>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altLang="de-DE" sz="16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Arial" panose="020B0604020202020204" pitchFamily="34" charset="0"/>
              </a:rPr>
              <a:t>5.1.2 Saldenbestätigungen; Forts.</a:t>
            </a:r>
            <a:endParaRPr kumimoji="0" lang="de-DE" altLang="de-DE" sz="18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Arial" panose="020B0604020202020204" pitchFamily="34" charset="0"/>
            </a:endParaRPr>
          </a:p>
        </p:txBody>
      </p:sp>
      <p:sp>
        <p:nvSpPr>
          <p:cNvPr id="7" name="Textfeld 4">
            <a:extLst>
              <a:ext uri="{FF2B5EF4-FFF2-40B4-BE49-F238E27FC236}">
                <a16:creationId xmlns:a16="http://schemas.microsoft.com/office/drawing/2014/main" id="{50170FEE-8776-4EF7-B94A-0DD816440F57}"/>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707107609"/>
      </p:ext>
    </p:extLst>
  </p:cSld>
  <p:clrMapOvr>
    <a:masterClrMapping/>
  </p:clrMapOvr>
  <p:transition spd="slow"/>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a:extLst>
              <a:ext uri="{FF2B5EF4-FFF2-40B4-BE49-F238E27FC236}">
                <a16:creationId xmlns:a16="http://schemas.microsoft.com/office/drawing/2014/main" id="{D4716AED-9D38-41D1-986F-780804D58AA6}"/>
              </a:ext>
            </a:extLst>
          </p:cNvPr>
          <p:cNvSpPr>
            <a:spLocks noChangeArrowheads="1"/>
          </p:cNvSpPr>
          <p:nvPr/>
        </p:nvSpPr>
        <p:spPr bwMode="auto">
          <a:xfrm>
            <a:off x="4325938" y="2052638"/>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altLang="de-DE"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Abgerundetes Rechteck 11">
            <a:extLst>
              <a:ext uri="{FF2B5EF4-FFF2-40B4-BE49-F238E27FC236}">
                <a16:creationId xmlns:a16="http://schemas.microsoft.com/office/drawing/2014/main" id="{CA764881-1218-40A1-87C1-C49BEBE0ECEB}"/>
              </a:ext>
            </a:extLst>
          </p:cNvPr>
          <p:cNvSpPr/>
          <p:nvPr/>
        </p:nvSpPr>
        <p:spPr>
          <a:xfrm>
            <a:off x="1957388" y="1354138"/>
            <a:ext cx="5387975" cy="382587"/>
          </a:xfrm>
          <a:prstGeom prst="roundRect">
            <a:avLst/>
          </a:prstGeom>
          <a:solidFill>
            <a:srgbClr val="00B0F0"/>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Positive Methode</a:t>
            </a:r>
          </a:p>
        </p:txBody>
      </p:sp>
      <p:sp>
        <p:nvSpPr>
          <p:cNvPr id="13" name="Abgerundetes Rechteck 12">
            <a:extLst>
              <a:ext uri="{FF2B5EF4-FFF2-40B4-BE49-F238E27FC236}">
                <a16:creationId xmlns:a16="http://schemas.microsoft.com/office/drawing/2014/main" id="{6AE3B100-743B-49A4-846B-2E7269C80122}"/>
              </a:ext>
            </a:extLst>
          </p:cNvPr>
          <p:cNvSpPr/>
          <p:nvPr/>
        </p:nvSpPr>
        <p:spPr>
          <a:xfrm>
            <a:off x="7697788" y="1354138"/>
            <a:ext cx="2447925" cy="382587"/>
          </a:xfrm>
          <a:prstGeom prst="roundRect">
            <a:avLst/>
          </a:prstGeom>
          <a:solidFill>
            <a:srgbClr val="FF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1" i="0" u="none" strike="noStrike" kern="1200" cap="none" spc="0" normalizeH="0" baseline="0" noProof="0" dirty="0">
                <a:ln>
                  <a:noFill/>
                </a:ln>
                <a:solidFill>
                  <a:schemeClr val="bg1"/>
                </a:solidFill>
                <a:effectLst/>
                <a:uLnTx/>
                <a:uFillTx/>
                <a:latin typeface="Century Gothic" panose="020B0502020202020204" pitchFamily="34" charset="0"/>
                <a:ea typeface="+mn-ea"/>
                <a:cs typeface="+mn-cs"/>
              </a:rPr>
              <a:t>Negative  Methode</a:t>
            </a:r>
          </a:p>
        </p:txBody>
      </p:sp>
      <p:sp>
        <p:nvSpPr>
          <p:cNvPr id="14" name="Abgerundetes Rechteck 13">
            <a:extLst>
              <a:ext uri="{FF2B5EF4-FFF2-40B4-BE49-F238E27FC236}">
                <a16:creationId xmlns:a16="http://schemas.microsoft.com/office/drawing/2014/main" id="{1500CE8F-085B-4199-B081-53C2DDFC9598}"/>
              </a:ext>
            </a:extLst>
          </p:cNvPr>
          <p:cNvSpPr/>
          <p:nvPr/>
        </p:nvSpPr>
        <p:spPr>
          <a:xfrm>
            <a:off x="1939925" y="1963738"/>
            <a:ext cx="2587625" cy="1179512"/>
          </a:xfrm>
          <a:prstGeom prst="round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Offenes Verfahren: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Dritter soll Info (z. B.: Saldo der offenen Posten) angeben</a:t>
            </a:r>
          </a:p>
        </p:txBody>
      </p:sp>
      <p:sp>
        <p:nvSpPr>
          <p:cNvPr id="15" name="Abgerundetes Rechteck 14">
            <a:extLst>
              <a:ext uri="{FF2B5EF4-FFF2-40B4-BE49-F238E27FC236}">
                <a16:creationId xmlns:a16="http://schemas.microsoft.com/office/drawing/2014/main" id="{4D081F8D-A7B9-4EA6-87C1-4BBA01F03ECC}"/>
              </a:ext>
            </a:extLst>
          </p:cNvPr>
          <p:cNvSpPr/>
          <p:nvPr/>
        </p:nvSpPr>
        <p:spPr>
          <a:xfrm>
            <a:off x="4733925" y="1963738"/>
            <a:ext cx="2592388" cy="1179512"/>
          </a:xfrm>
          <a:prstGeom prst="round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Geschlossenes Verfahren: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Dritter soll angegebene Info bestätigen oder ablehnen</a:t>
            </a:r>
          </a:p>
        </p:txBody>
      </p:sp>
      <p:sp>
        <p:nvSpPr>
          <p:cNvPr id="16" name="Abgerundetes Rechteck 15">
            <a:extLst>
              <a:ext uri="{FF2B5EF4-FFF2-40B4-BE49-F238E27FC236}">
                <a16:creationId xmlns:a16="http://schemas.microsoft.com/office/drawing/2014/main" id="{77D3EBC8-FF37-4606-8C15-21445B6F47A5}"/>
              </a:ext>
            </a:extLst>
          </p:cNvPr>
          <p:cNvSpPr/>
          <p:nvPr/>
        </p:nvSpPr>
        <p:spPr>
          <a:xfrm>
            <a:off x="7697788" y="1963738"/>
            <a:ext cx="2447925" cy="1181100"/>
          </a:xfrm>
          <a:prstGeom prst="round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Antwort nur bei Nichtübereinstimmung mit Anschreiben erbeten</a:t>
            </a:r>
          </a:p>
        </p:txBody>
      </p:sp>
      <p:sp>
        <p:nvSpPr>
          <p:cNvPr id="17" name="Abgerundetes Rechteck 16">
            <a:extLst>
              <a:ext uri="{FF2B5EF4-FFF2-40B4-BE49-F238E27FC236}">
                <a16:creationId xmlns:a16="http://schemas.microsoft.com/office/drawing/2014/main" id="{4A6CA585-5D16-4152-B8C9-04BCA0D9830E}"/>
              </a:ext>
            </a:extLst>
          </p:cNvPr>
          <p:cNvSpPr/>
          <p:nvPr/>
        </p:nvSpPr>
        <p:spPr>
          <a:xfrm>
            <a:off x="1939925" y="3244850"/>
            <a:ext cx="2587625" cy="2549525"/>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85738" marR="0" lvl="0" indent="-185738" algn="l" defTabSz="914400" rtl="0" eaLnBrk="1" fontAlgn="base" latinLnBrk="0" hangingPunct="1">
              <a:lnSpc>
                <a:spcPct val="100000"/>
              </a:lnSpc>
              <a:spcBef>
                <a:spcPct val="0"/>
              </a:spcBef>
              <a:spcAft>
                <a:spcPct val="0"/>
              </a:spcAft>
              <a:buClrTx/>
              <a:buSzTx/>
              <a:buFont typeface="Century Gothic" panose="020B0502020202020204" pitchFamily="34" charset="0"/>
              <a:buChar char="+"/>
              <a:tabLst/>
              <a:defRPr/>
            </a:pPr>
            <a:r>
              <a:rPr kumimoji="0" lang="de-DE" sz="14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mn-cs"/>
              </a:rPr>
              <a:t>Jeder soll antworten</a:t>
            </a:r>
          </a:p>
          <a:p>
            <a:pPr marL="185738" marR="0" lvl="0" indent="-185738" algn="l" defTabSz="914400" rtl="0" eaLnBrk="1" fontAlgn="base" latinLnBrk="0" hangingPunct="1">
              <a:lnSpc>
                <a:spcPct val="100000"/>
              </a:lnSpc>
              <a:spcBef>
                <a:spcPct val="0"/>
              </a:spcBef>
              <a:spcAft>
                <a:spcPct val="0"/>
              </a:spcAft>
              <a:buClrTx/>
              <a:buSzTx/>
              <a:buFont typeface="Century Gothic" panose="020B0502020202020204" pitchFamily="34" charset="0"/>
              <a:buChar char="+"/>
              <a:tabLst/>
              <a:defRPr/>
            </a:pPr>
            <a:r>
              <a:rPr kumimoji="0" lang="de-DE" sz="14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mn-cs"/>
              </a:rPr>
              <a:t>Alternat. PH bei fehlender Antwort</a:t>
            </a:r>
          </a:p>
          <a:p>
            <a:pPr marL="219075" marR="0" lvl="0" indent="-219075" algn="l" defTabSz="914400" rtl="0" eaLnBrk="1" fontAlgn="base" latinLnBrk="0" hangingPunct="1">
              <a:lnSpc>
                <a:spcPct val="100000"/>
              </a:lnSpc>
              <a:spcBef>
                <a:spcPct val="0"/>
              </a:spcBef>
              <a:spcAft>
                <a:spcPct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sym typeface="Wingdings" panose="05000000000000000000" pitchFamily="2" charset="2"/>
              </a:rPr>
              <a:t></a:t>
            </a:r>
            <a:r>
              <a:rPr kumimoji="0" lang="de-DE" sz="1400" b="1"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rPr>
              <a:t> Verlässliche Prüfungsnachweise</a:t>
            </a:r>
          </a:p>
          <a:p>
            <a:pPr marL="185738" marR="0" lvl="0" indent="-185738" algn="l" defTabSz="914400" rtl="0" eaLnBrk="1" fontAlgn="base" latinLnBrk="0" hangingPunct="1">
              <a:lnSpc>
                <a:spcPct val="100000"/>
              </a:lnSpc>
              <a:spcBef>
                <a:spcPct val="0"/>
              </a:spcBef>
              <a:spcAft>
                <a:spcPct val="0"/>
              </a:spcAft>
              <a:buClrTx/>
              <a:buSzTx/>
              <a:buFont typeface="Symbol" panose="05050102010706020507" pitchFamily="18" charset="2"/>
              <a:buChar char="-"/>
              <a:tabLst/>
              <a:defRPr/>
            </a:pPr>
            <a:r>
              <a:rPr kumimoji="0" lang="de-DE" sz="14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mn-cs"/>
              </a:rPr>
              <a:t>Ggf. geringerer Rücklauf als geschlossene Anfrage</a:t>
            </a:r>
          </a:p>
          <a:p>
            <a:pPr marL="185738" marR="0" lvl="0" indent="-185738" algn="l" defTabSz="914400" rtl="0" eaLnBrk="1" fontAlgn="base" latinLnBrk="0" hangingPunct="1">
              <a:lnSpc>
                <a:spcPct val="100000"/>
              </a:lnSpc>
              <a:spcBef>
                <a:spcPct val="0"/>
              </a:spcBef>
              <a:spcAft>
                <a:spcPct val="0"/>
              </a:spcAft>
              <a:buClrTx/>
              <a:buSzTx/>
              <a:buFont typeface="Symbol" panose="05050102010706020507" pitchFamily="18" charset="2"/>
              <a:buChar char="-"/>
              <a:tabLst/>
              <a:defRPr/>
            </a:pPr>
            <a:r>
              <a:rPr kumimoji="0" lang="de-DE" sz="14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mn-cs"/>
              </a:rPr>
              <a:t>höherer Zeitaufwand</a:t>
            </a:r>
          </a:p>
        </p:txBody>
      </p:sp>
      <p:sp>
        <p:nvSpPr>
          <p:cNvPr id="18" name="Abgerundetes Rechteck 17">
            <a:extLst>
              <a:ext uri="{FF2B5EF4-FFF2-40B4-BE49-F238E27FC236}">
                <a16:creationId xmlns:a16="http://schemas.microsoft.com/office/drawing/2014/main" id="{A4F1A4AD-45CB-4275-AC5C-84BB2D1E845F}"/>
              </a:ext>
            </a:extLst>
          </p:cNvPr>
          <p:cNvSpPr/>
          <p:nvPr/>
        </p:nvSpPr>
        <p:spPr>
          <a:xfrm>
            <a:off x="4733925" y="3244850"/>
            <a:ext cx="2590800" cy="2549525"/>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185738" marR="0" lvl="0" indent="-185738" algn="l" defTabSz="914400" rtl="0" eaLnBrk="1" fontAlgn="base" latinLnBrk="0" hangingPunct="1">
              <a:lnSpc>
                <a:spcPct val="100000"/>
              </a:lnSpc>
              <a:spcBef>
                <a:spcPct val="0"/>
              </a:spcBef>
              <a:spcAft>
                <a:spcPct val="0"/>
              </a:spcAft>
              <a:buClrTx/>
              <a:buSzTx/>
              <a:buFont typeface="Century Gothic" panose="020B0502020202020204" pitchFamily="34" charset="0"/>
              <a:buChar char="+"/>
              <a:tabLst/>
              <a:defRPr/>
            </a:pPr>
            <a:r>
              <a:rPr kumimoji="0" lang="de-DE" sz="14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mn-cs"/>
              </a:rPr>
              <a:t>Jeder soll antworten</a:t>
            </a:r>
          </a:p>
          <a:p>
            <a:pPr marL="185738" marR="0" lvl="0" indent="-185738" algn="l" defTabSz="914400" rtl="0" eaLnBrk="1" fontAlgn="base" latinLnBrk="0" hangingPunct="1">
              <a:lnSpc>
                <a:spcPct val="100000"/>
              </a:lnSpc>
              <a:spcBef>
                <a:spcPct val="0"/>
              </a:spcBef>
              <a:spcAft>
                <a:spcPct val="0"/>
              </a:spcAft>
              <a:buClrTx/>
              <a:buSzTx/>
              <a:buFont typeface="Century Gothic" panose="020B0502020202020204" pitchFamily="34" charset="0"/>
              <a:buChar char="+"/>
              <a:tabLst/>
              <a:defRPr/>
            </a:pPr>
            <a:r>
              <a:rPr kumimoji="0" lang="de-DE" sz="14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mn-cs"/>
              </a:rPr>
              <a:t>Alternat. PH bei fehlender Antwort</a:t>
            </a:r>
          </a:p>
          <a:p>
            <a:pPr marL="185738" marR="0" lvl="0" indent="-185738" algn="l" defTabSz="914400" rtl="0" eaLnBrk="1" fontAlgn="base" latinLnBrk="0" hangingPunct="1">
              <a:lnSpc>
                <a:spcPct val="100000"/>
              </a:lnSpc>
              <a:spcBef>
                <a:spcPct val="0"/>
              </a:spcBef>
              <a:spcAft>
                <a:spcPct val="0"/>
              </a:spcAft>
              <a:buClrTx/>
              <a:buSzTx/>
              <a:buFont typeface="Century Gothic" panose="020B0502020202020204" pitchFamily="34" charset="0"/>
              <a:buChar char="+"/>
              <a:tabLst/>
              <a:defRPr/>
            </a:pPr>
            <a:r>
              <a:rPr kumimoji="0" lang="de-DE" sz="14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mn-cs"/>
              </a:rPr>
              <a:t>Höherer Rücklauf als offene Anfrage</a:t>
            </a:r>
          </a:p>
          <a:p>
            <a:pPr marL="219075" marR="0" lvl="0" indent="-219075" algn="l" defTabSz="914400" rtl="0" eaLnBrk="1" fontAlgn="base" latinLnBrk="0" hangingPunct="1">
              <a:lnSpc>
                <a:spcPct val="100000"/>
              </a:lnSpc>
              <a:spcBef>
                <a:spcPct val="0"/>
              </a:spcBef>
              <a:spcAft>
                <a:spcPct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sym typeface="Wingdings" panose="05000000000000000000" pitchFamily="2" charset="2"/>
              </a:rPr>
              <a:t></a:t>
            </a:r>
            <a:r>
              <a:rPr kumimoji="0" lang="de-DE" sz="1400" b="1" i="0" u="none" strike="noStrike" kern="1200" cap="none" spc="0" normalizeH="0" baseline="0" noProof="0" dirty="0">
                <a:ln>
                  <a:noFill/>
                </a:ln>
                <a:solidFill>
                  <a:srgbClr val="FF0000"/>
                </a:solidFill>
                <a:effectLst/>
                <a:uLnTx/>
                <a:uFillTx/>
                <a:latin typeface="Century Gothic" panose="020B0502020202020204" pitchFamily="34" charset="0"/>
                <a:ea typeface="+mn-ea"/>
                <a:cs typeface="+mn-cs"/>
              </a:rPr>
              <a:t> Verlässliche Prüfungsnachweise</a:t>
            </a:r>
          </a:p>
          <a:p>
            <a:pPr marL="185738" marR="0" lvl="0" indent="-185738" algn="l" defTabSz="914400" rtl="0" eaLnBrk="1" fontAlgn="base" latinLnBrk="0" hangingPunct="1">
              <a:lnSpc>
                <a:spcPct val="100000"/>
              </a:lnSpc>
              <a:spcBef>
                <a:spcPct val="0"/>
              </a:spcBef>
              <a:spcAft>
                <a:spcPct val="0"/>
              </a:spcAft>
              <a:buClrTx/>
              <a:buSzTx/>
              <a:buFont typeface="Symbol" panose="05050102010706020507" pitchFamily="18" charset="2"/>
              <a:buChar char="-"/>
              <a:tabLst/>
              <a:defRPr/>
            </a:pPr>
            <a:r>
              <a:rPr kumimoji="0" lang="de-DE" sz="14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mn-cs"/>
              </a:rPr>
              <a:t>Risiko: überein-stimmende Antwort ohne Prüfung durch Dritten</a:t>
            </a:r>
          </a:p>
          <a:p>
            <a:pPr marL="185738" marR="0" lvl="0" indent="-185738" algn="l" defTabSz="914400" rtl="0" eaLnBrk="1" fontAlgn="base" latinLnBrk="0" hangingPunct="1">
              <a:lnSpc>
                <a:spcPct val="100000"/>
              </a:lnSpc>
              <a:spcBef>
                <a:spcPct val="0"/>
              </a:spcBef>
              <a:spcAft>
                <a:spcPct val="0"/>
              </a:spcAft>
              <a:buClrTx/>
              <a:buSzTx/>
              <a:buFont typeface="Century Gothic" panose="020B0502020202020204" pitchFamily="34" charset="0"/>
              <a:buChar char="+"/>
              <a:tabLst/>
              <a:defRPr/>
            </a:pPr>
            <a:endParaRPr kumimoji="0" lang="de-DE" sz="1400" b="1" i="0" u="none" strike="noStrike" kern="1200" cap="none" spc="0" normalizeH="0" baseline="0" noProof="0" dirty="0">
              <a:ln>
                <a:noFill/>
              </a:ln>
              <a:solidFill>
                <a:srgbClr val="009CDD"/>
              </a:solidFill>
              <a:effectLst/>
              <a:uLnTx/>
              <a:uFillTx/>
              <a:latin typeface="Century Gothic" panose="020B0502020202020204" pitchFamily="34" charset="0"/>
              <a:ea typeface="+mn-ea"/>
              <a:cs typeface="+mn-cs"/>
            </a:endParaRPr>
          </a:p>
        </p:txBody>
      </p:sp>
      <p:sp>
        <p:nvSpPr>
          <p:cNvPr id="19" name="Abgerundetes Rechteck 18">
            <a:extLst>
              <a:ext uri="{FF2B5EF4-FFF2-40B4-BE49-F238E27FC236}">
                <a16:creationId xmlns:a16="http://schemas.microsoft.com/office/drawing/2014/main" id="{D267770A-E1C1-46A4-B72F-09EE41455684}"/>
              </a:ext>
            </a:extLst>
          </p:cNvPr>
          <p:cNvSpPr/>
          <p:nvPr/>
        </p:nvSpPr>
        <p:spPr>
          <a:xfrm>
            <a:off x="7697788" y="3244850"/>
            <a:ext cx="2447925" cy="1801813"/>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marR="0" lvl="0" indent="-285750" algn="l" defTabSz="914400" rtl="0" eaLnBrk="1" fontAlgn="base" latinLnBrk="0" hangingPunct="1">
              <a:lnSpc>
                <a:spcPct val="100000"/>
              </a:lnSpc>
              <a:spcBef>
                <a:spcPct val="0"/>
              </a:spcBef>
              <a:spcAft>
                <a:spcPct val="0"/>
              </a:spcAft>
              <a:buClrTx/>
              <a:buSzTx/>
              <a:buFont typeface="Symbol" panose="05050102010706020507" pitchFamily="18" charset="2"/>
              <a:buChar char="-"/>
              <a:tabLst/>
              <a:defRPr/>
            </a:pPr>
            <a:r>
              <a:rPr kumimoji="0" lang="de-DE" sz="14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mn-cs"/>
              </a:rPr>
              <a:t>Antwort nur bei Differenz</a:t>
            </a:r>
          </a:p>
          <a:p>
            <a:pPr marL="285750" marR="0" lvl="0" indent="-285750" algn="l" defTabSz="914400" rtl="0" eaLnBrk="1" fontAlgn="base" latinLnBrk="0" hangingPunct="1">
              <a:lnSpc>
                <a:spcPct val="100000"/>
              </a:lnSpc>
              <a:spcBef>
                <a:spcPct val="0"/>
              </a:spcBef>
              <a:spcAft>
                <a:spcPct val="0"/>
              </a:spcAft>
              <a:buClrTx/>
              <a:buSzTx/>
              <a:buFont typeface="Symbol" panose="05050102010706020507" pitchFamily="18" charset="2"/>
              <a:buChar char="-"/>
              <a:tabLst/>
              <a:defRPr/>
            </a:pPr>
            <a:r>
              <a:rPr kumimoji="0" lang="de-DE" sz="14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mn-cs"/>
              </a:rPr>
              <a:t>Nur Antworten werden geprüft; bei Nichtantwort wird Zustimmung unterstellt</a:t>
            </a:r>
          </a:p>
        </p:txBody>
      </p:sp>
      <p:sp>
        <p:nvSpPr>
          <p:cNvPr id="20" name="Abgerundetes Rechteck 19">
            <a:extLst>
              <a:ext uri="{FF2B5EF4-FFF2-40B4-BE49-F238E27FC236}">
                <a16:creationId xmlns:a16="http://schemas.microsoft.com/office/drawing/2014/main" id="{A78ADE2B-2C1B-4DA3-B32D-DEFAFFA9E100}"/>
              </a:ext>
            </a:extLst>
          </p:cNvPr>
          <p:cNvSpPr/>
          <p:nvPr/>
        </p:nvSpPr>
        <p:spPr>
          <a:xfrm>
            <a:off x="7697788" y="5116513"/>
            <a:ext cx="2446337" cy="1236662"/>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Century Gothic" panose="020B0502020202020204" pitchFamily="34" charset="0"/>
              </a:rPr>
              <a:t>Nur unter bestimmten Voraussetzungen zulässig!!!</a:t>
            </a:r>
          </a:p>
          <a:p>
            <a:pPr lvl="0" algn="ctr" eaLnBrk="1" hangingPunct="1">
              <a:defRPr/>
            </a:pPr>
            <a:r>
              <a:rPr kumimoji="0" lang="de-DE" sz="1400" b="1" i="0" u="none" strike="noStrike" kern="1200" cap="none" spc="0" normalizeH="0" baseline="0" noProof="0" dirty="0">
                <a:ln>
                  <a:noFill/>
                </a:ln>
                <a:solidFill>
                  <a:srgbClr val="FF0000"/>
                </a:solidFill>
                <a:effectLst/>
                <a:uLnTx/>
                <a:uFillTx/>
                <a:latin typeface="Century Gothic" panose="020B0502020202020204" pitchFamily="34" charset="0"/>
                <a:sym typeface="Wingdings" panose="05000000000000000000" pitchFamily="2" charset="2"/>
              </a:rPr>
              <a:t></a:t>
            </a:r>
            <a:r>
              <a:rPr kumimoji="0" lang="de-DE" sz="1400" b="1" i="0" u="none" strike="noStrike" kern="1200" cap="none" spc="0" normalizeH="0" baseline="0" noProof="0" dirty="0">
                <a:ln>
                  <a:noFill/>
                </a:ln>
                <a:solidFill>
                  <a:srgbClr val="FF0000"/>
                </a:solidFill>
                <a:effectLst/>
                <a:uLnTx/>
                <a:uFillTx/>
                <a:latin typeface="Century Gothic" panose="020B0502020202020204" pitchFamily="34" charset="0"/>
              </a:rPr>
              <a:t> </a:t>
            </a:r>
            <a:r>
              <a:rPr lang="de-DE" sz="1400" b="1" dirty="0">
                <a:solidFill>
                  <a:srgbClr val="FF0000"/>
                </a:solidFill>
                <a:latin typeface="Century Gothic" panose="020B0502020202020204" pitchFamily="34" charset="0"/>
              </a:rPr>
              <a:t>ISA [DE] 505</a:t>
            </a:r>
            <a:r>
              <a:rPr kumimoji="0" lang="de-DE" sz="1400" b="1" i="0" u="none" strike="noStrike" kern="1200" cap="none" spc="0" normalizeH="0" baseline="0" noProof="0" dirty="0">
                <a:ln>
                  <a:noFill/>
                </a:ln>
                <a:solidFill>
                  <a:srgbClr val="FF0000"/>
                </a:solidFill>
                <a:effectLst/>
                <a:uLnTx/>
                <a:uFillTx/>
                <a:latin typeface="Century Gothic" panose="020B0502020202020204" pitchFamily="34" charset="0"/>
              </a:rPr>
              <a:t> </a:t>
            </a:r>
            <a:endParaRPr kumimoji="0" lang="de-DE" sz="1400" b="1" i="0" u="none" strike="noStrike" kern="1200" cap="none" spc="0" normalizeH="0" baseline="0" noProof="0" dirty="0">
              <a:ln>
                <a:noFill/>
              </a:ln>
              <a:solidFill>
                <a:srgbClr val="009CDD"/>
              </a:solidFill>
              <a:effectLst/>
              <a:uLnTx/>
              <a:uFillTx/>
              <a:latin typeface="Century Gothic" panose="020B0502020202020204" pitchFamily="34" charset="0"/>
            </a:endParaRPr>
          </a:p>
        </p:txBody>
      </p:sp>
      <p:cxnSp>
        <p:nvCxnSpPr>
          <p:cNvPr id="21" name="Gerade Verbindung 20">
            <a:extLst>
              <a:ext uri="{FF2B5EF4-FFF2-40B4-BE49-F238E27FC236}">
                <a16:creationId xmlns:a16="http://schemas.microsoft.com/office/drawing/2014/main" id="{32278C58-8554-4049-83EB-EC5A9A06D47B}"/>
              </a:ext>
            </a:extLst>
          </p:cNvPr>
          <p:cNvCxnSpPr/>
          <p:nvPr/>
        </p:nvCxnSpPr>
        <p:spPr>
          <a:xfrm>
            <a:off x="3233738" y="1844675"/>
            <a:ext cx="2795587"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Gerade Verbindung 21">
            <a:extLst>
              <a:ext uri="{FF2B5EF4-FFF2-40B4-BE49-F238E27FC236}">
                <a16:creationId xmlns:a16="http://schemas.microsoft.com/office/drawing/2014/main" id="{AEC44B50-FFD1-43B8-99BC-1C1E8800A02F}"/>
              </a:ext>
            </a:extLst>
          </p:cNvPr>
          <p:cNvCxnSpPr>
            <a:endCxn id="14" idx="0"/>
          </p:cNvCxnSpPr>
          <p:nvPr/>
        </p:nvCxnSpPr>
        <p:spPr>
          <a:xfrm>
            <a:off x="3233738" y="1844675"/>
            <a:ext cx="0" cy="1190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Gerade Verbindung 22">
            <a:extLst>
              <a:ext uri="{FF2B5EF4-FFF2-40B4-BE49-F238E27FC236}">
                <a16:creationId xmlns:a16="http://schemas.microsoft.com/office/drawing/2014/main" id="{8DB9B312-DAF7-436F-B392-D3D3009DC946}"/>
              </a:ext>
            </a:extLst>
          </p:cNvPr>
          <p:cNvCxnSpPr>
            <a:endCxn id="15" idx="0"/>
          </p:cNvCxnSpPr>
          <p:nvPr/>
        </p:nvCxnSpPr>
        <p:spPr>
          <a:xfrm flipH="1">
            <a:off x="6029325" y="1844675"/>
            <a:ext cx="0" cy="11906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Gerade Verbindung 23">
            <a:extLst>
              <a:ext uri="{FF2B5EF4-FFF2-40B4-BE49-F238E27FC236}">
                <a16:creationId xmlns:a16="http://schemas.microsoft.com/office/drawing/2014/main" id="{A685B23F-BD0A-4921-9F6D-3AC1E7C06066}"/>
              </a:ext>
            </a:extLst>
          </p:cNvPr>
          <p:cNvCxnSpPr>
            <a:cxnSpLocks/>
            <a:stCxn id="12" idx="2"/>
          </p:cNvCxnSpPr>
          <p:nvPr/>
        </p:nvCxnSpPr>
        <p:spPr>
          <a:xfrm>
            <a:off x="4651375" y="1736725"/>
            <a:ext cx="0" cy="10795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Gerade Verbindung 24">
            <a:extLst>
              <a:ext uri="{FF2B5EF4-FFF2-40B4-BE49-F238E27FC236}">
                <a16:creationId xmlns:a16="http://schemas.microsoft.com/office/drawing/2014/main" id="{4F92F8F2-7F64-4799-AAE5-83A47A06630A}"/>
              </a:ext>
            </a:extLst>
          </p:cNvPr>
          <p:cNvCxnSpPr>
            <a:cxnSpLocks/>
            <a:stCxn id="13" idx="2"/>
            <a:endCxn id="16" idx="0"/>
          </p:cNvCxnSpPr>
          <p:nvPr/>
        </p:nvCxnSpPr>
        <p:spPr>
          <a:xfrm>
            <a:off x="8921750" y="1736725"/>
            <a:ext cx="0" cy="22701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8071" name="Rectangle 2">
            <a:extLst>
              <a:ext uri="{FF2B5EF4-FFF2-40B4-BE49-F238E27FC236}">
                <a16:creationId xmlns:a16="http://schemas.microsoft.com/office/drawing/2014/main" id="{55125CB9-8A02-47A1-BDBA-AE064A246515}"/>
              </a:ext>
            </a:extLst>
          </p:cNvPr>
          <p:cNvSpPr txBox="1">
            <a:spLocks/>
          </p:cNvSpPr>
          <p:nvPr/>
        </p:nvSpPr>
        <p:spPr bwMode="auto">
          <a:xfrm>
            <a:off x="911424" y="944910"/>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altLang="de-DE" sz="16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Arial" panose="020B0604020202020204" pitchFamily="34" charset="0"/>
              </a:rPr>
              <a:t>5.1.2 Saldenbestätigungen; Forts.</a:t>
            </a:r>
            <a:endParaRPr kumimoji="0" lang="de-DE" altLang="de-DE" sz="18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Arial" panose="020B0604020202020204" pitchFamily="34" charset="0"/>
            </a:endParaRPr>
          </a:p>
        </p:txBody>
      </p:sp>
      <p:sp>
        <p:nvSpPr>
          <p:cNvPr id="26" name="Textfeld 4">
            <a:extLst>
              <a:ext uri="{FF2B5EF4-FFF2-40B4-BE49-F238E27FC236}">
                <a16:creationId xmlns:a16="http://schemas.microsoft.com/office/drawing/2014/main" id="{009DD270-4343-4300-9A60-C312AA5605E7}"/>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426231524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ppt_x</p:attrName>
                                        </p:attrNameLst>
                                      </p:cBhvr>
                                      <p:tavLst>
                                        <p:tav tm="0">
                                          <p:val>
                                            <p:strVal val="#ppt_x"/>
                                          </p:val>
                                        </p:tav>
                                        <p:tav tm="100000">
                                          <p:val>
                                            <p:strVal val="#ppt_x"/>
                                          </p:val>
                                        </p:tav>
                                      </p:tavLst>
                                    </p:anim>
                                    <p:anim calcmode="lin" valueType="num">
                                      <p:cBhvr>
                                        <p:cTn id="3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42" presetClass="entr" presetSubtype="0" fill="hold"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1000"/>
                                        <p:tgtEl>
                                          <p:spTgt spid="25"/>
                                        </p:tgtEl>
                                      </p:cBhvr>
                                    </p:animEffect>
                                    <p:anim calcmode="lin" valueType="num">
                                      <p:cBhvr>
                                        <p:cTn id="68" dur="1000" fill="hold"/>
                                        <p:tgtEl>
                                          <p:spTgt spid="25"/>
                                        </p:tgtEl>
                                        <p:attrNameLst>
                                          <p:attrName>ppt_x</p:attrName>
                                        </p:attrNameLst>
                                      </p:cBhvr>
                                      <p:tavLst>
                                        <p:tav tm="0">
                                          <p:val>
                                            <p:strVal val="#ppt_x"/>
                                          </p:val>
                                        </p:tav>
                                        <p:tav tm="100000">
                                          <p:val>
                                            <p:strVal val="#ppt_x"/>
                                          </p:val>
                                        </p:tav>
                                      </p:tavLst>
                                    </p:anim>
                                    <p:anim calcmode="lin" valueType="num">
                                      <p:cBhvr>
                                        <p:cTn id="6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70" fill="hold" nodeType="clickPar">
                      <p:stCondLst>
                        <p:cond delay="indefinite"/>
                      </p:stCondLst>
                      <p:childTnLst>
                        <p:par>
                          <p:cTn id="71" fill="hold" nodeType="withGroup">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1000"/>
                                        <p:tgtEl>
                                          <p:spTgt spid="16"/>
                                        </p:tgtEl>
                                      </p:cBhvr>
                                    </p:animEffect>
                                    <p:anim calcmode="lin" valueType="num">
                                      <p:cBhvr>
                                        <p:cTn id="75" dur="1000" fill="hold"/>
                                        <p:tgtEl>
                                          <p:spTgt spid="16"/>
                                        </p:tgtEl>
                                        <p:attrNameLst>
                                          <p:attrName>ppt_x</p:attrName>
                                        </p:attrNameLst>
                                      </p:cBhvr>
                                      <p:tavLst>
                                        <p:tav tm="0">
                                          <p:val>
                                            <p:strVal val="#ppt_x"/>
                                          </p:val>
                                        </p:tav>
                                        <p:tav tm="100000">
                                          <p:val>
                                            <p:strVal val="#ppt_x"/>
                                          </p:val>
                                        </p:tav>
                                      </p:tavLst>
                                    </p:anim>
                                    <p:anim calcmode="lin" valueType="num">
                                      <p:cBhvr>
                                        <p:cTn id="7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1000"/>
                                        <p:tgtEl>
                                          <p:spTgt spid="19"/>
                                        </p:tgtEl>
                                      </p:cBhvr>
                                    </p:animEffect>
                                    <p:anim calcmode="lin" valueType="num">
                                      <p:cBhvr>
                                        <p:cTn id="82" dur="1000" fill="hold"/>
                                        <p:tgtEl>
                                          <p:spTgt spid="19"/>
                                        </p:tgtEl>
                                        <p:attrNameLst>
                                          <p:attrName>ppt_x</p:attrName>
                                        </p:attrNameLst>
                                      </p:cBhvr>
                                      <p:tavLst>
                                        <p:tav tm="0">
                                          <p:val>
                                            <p:strVal val="#ppt_x"/>
                                          </p:val>
                                        </p:tav>
                                        <p:tav tm="100000">
                                          <p:val>
                                            <p:strVal val="#ppt_x"/>
                                          </p:val>
                                        </p:tav>
                                      </p:tavLst>
                                    </p:anim>
                                    <p:anim calcmode="lin" valueType="num">
                                      <p:cBhvr>
                                        <p:cTn id="8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1000"/>
                                        <p:tgtEl>
                                          <p:spTgt spid="20"/>
                                        </p:tgtEl>
                                      </p:cBhvr>
                                    </p:animEffect>
                                    <p:anim calcmode="lin" valueType="num">
                                      <p:cBhvr>
                                        <p:cTn id="89" dur="1000" fill="hold"/>
                                        <p:tgtEl>
                                          <p:spTgt spid="20"/>
                                        </p:tgtEl>
                                        <p:attrNameLst>
                                          <p:attrName>ppt_x</p:attrName>
                                        </p:attrNameLst>
                                      </p:cBhvr>
                                      <p:tavLst>
                                        <p:tav tm="0">
                                          <p:val>
                                            <p:strVal val="#ppt_x"/>
                                          </p:val>
                                        </p:tav>
                                        <p:tav tm="100000">
                                          <p:val>
                                            <p:strVal val="#ppt_x"/>
                                          </p:val>
                                        </p:tav>
                                      </p:tavLst>
                                    </p:anim>
                                    <p:anim calcmode="lin" valueType="num">
                                      <p:cBhvr>
                                        <p:cTn id="9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Text Box 2">
            <a:extLst>
              <a:ext uri="{FF2B5EF4-FFF2-40B4-BE49-F238E27FC236}">
                <a16:creationId xmlns:a16="http://schemas.microsoft.com/office/drawing/2014/main" id="{DC9ABE2D-7FAC-4AC6-A18E-D22A5BAD1234}"/>
              </a:ext>
            </a:extLst>
          </p:cNvPr>
          <p:cNvSpPr txBox="1">
            <a:spLocks noChangeArrowheads="1"/>
          </p:cNvSpPr>
          <p:nvPr/>
        </p:nvSpPr>
        <p:spPr bwMode="auto">
          <a:xfrm>
            <a:off x="1065213" y="1376586"/>
            <a:ext cx="10794876"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lnSpc>
                <a:spcPct val="110000"/>
              </a:lnSpc>
              <a:spcBef>
                <a:spcPts val="800"/>
              </a:spcBef>
              <a:buFont typeface="Arial" charset="0"/>
              <a:defRPr sz="1400">
                <a:solidFill>
                  <a:schemeClr val="tx1"/>
                </a:solidFill>
                <a:latin typeface="Verdana" pitchFamily="34" charset="0"/>
              </a:defRPr>
            </a:lvl1pPr>
            <a:lvl2pPr marL="666750" indent="-179388" eaLnBrk="0" hangingPunct="0">
              <a:lnSpc>
                <a:spcPct val="110000"/>
              </a:lnSpc>
              <a:spcBef>
                <a:spcPts val="800"/>
              </a:spcBef>
              <a:buFont typeface="Arial" charset="0"/>
              <a:buChar char="»"/>
              <a:defRPr sz="1400">
                <a:solidFill>
                  <a:schemeClr val="tx1"/>
                </a:solidFill>
                <a:latin typeface="Verdana" pitchFamily="34" charset="0"/>
              </a:defRPr>
            </a:lvl2pPr>
            <a:lvl3pPr marL="541338" indent="-180975" eaLnBrk="0" hangingPunct="0">
              <a:lnSpc>
                <a:spcPct val="110000"/>
              </a:lnSpc>
              <a:spcBef>
                <a:spcPts val="800"/>
              </a:spcBef>
              <a:buFont typeface="Arial" charset="0"/>
              <a:buChar char="•"/>
              <a:defRPr sz="1400">
                <a:solidFill>
                  <a:schemeClr val="tx1"/>
                </a:solidFill>
                <a:latin typeface="Verdana" pitchFamily="34" charset="0"/>
              </a:defRPr>
            </a:lvl3pPr>
            <a:lvl4pPr marL="895350" indent="-174625" eaLnBrk="0" hangingPunct="0">
              <a:lnSpc>
                <a:spcPct val="110000"/>
              </a:lnSpc>
              <a:spcBef>
                <a:spcPts val="800"/>
              </a:spcBef>
              <a:buFont typeface="Arial" charset="0"/>
              <a:buChar char="»"/>
              <a:defRPr sz="1400">
                <a:solidFill>
                  <a:schemeClr val="tx1"/>
                </a:solidFill>
                <a:latin typeface="Verdana" pitchFamily="34" charset="0"/>
              </a:defRPr>
            </a:lvl4pPr>
            <a:lvl5pPr marL="1257300" indent="-180975" eaLnBrk="0" hangingPunct="0">
              <a:lnSpc>
                <a:spcPct val="110000"/>
              </a:lnSpc>
              <a:spcBef>
                <a:spcPts val="800"/>
              </a:spcBef>
              <a:buFont typeface="Arial" charset="0"/>
              <a:buChar char="•"/>
              <a:defRPr sz="1400">
                <a:solidFill>
                  <a:schemeClr val="tx1"/>
                </a:solidFill>
                <a:latin typeface="Verdana" pitchFamily="34" charset="0"/>
              </a:defRPr>
            </a:lvl5pPr>
            <a:lvl6pPr marL="17145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6pPr>
            <a:lvl7pPr marL="21717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7pPr>
            <a:lvl8pPr marL="26289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8pPr>
            <a:lvl9pPr marL="30861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9pPr>
          </a:lstStyle>
          <a:p>
            <a:pPr lvl="0">
              <a:lnSpc>
                <a:spcPct val="100000"/>
              </a:lnSpc>
              <a:spcBef>
                <a:spcPts val="600"/>
              </a:spcBef>
              <a:spcAft>
                <a:spcPts val="600"/>
              </a:spcAft>
              <a:buClr>
                <a:srgbClr val="FF0000"/>
              </a:buClr>
              <a:defRPr/>
            </a:pPr>
            <a:r>
              <a:rPr kumimoji="0" lang="de-DE" altLang="de-DE" sz="1600" b="0" i="0" u="none" kern="1200" cap="none" spc="0" normalizeH="0" baseline="0" noProof="0" dirty="0">
                <a:ln>
                  <a:noFill/>
                </a:ln>
                <a:solidFill>
                  <a:prstClr val="black"/>
                </a:solidFill>
                <a:effectLst/>
                <a:uLnTx/>
                <a:uFillTx/>
                <a:latin typeface="Century Gothic" pitchFamily="34" charset="0"/>
                <a:ea typeface="+mn-ea"/>
                <a:cs typeface="Arial" charset="0"/>
              </a:rPr>
              <a:t>Der Zweck der Einholung von Saldenbestätigungen erfordert es, dass </a:t>
            </a:r>
            <a:r>
              <a:rPr kumimoji="0" lang="de-DE" altLang="de-DE" sz="1600" b="1" i="0" u="none" kern="1200" cap="none" spc="0" normalizeH="0" baseline="0" noProof="0" dirty="0">
                <a:ln>
                  <a:noFill/>
                </a:ln>
                <a:solidFill>
                  <a:prstClr val="black"/>
                </a:solidFill>
                <a:effectLst/>
                <a:uLnTx/>
                <a:uFillTx/>
                <a:latin typeface="Century Gothic" pitchFamily="34" charset="0"/>
                <a:ea typeface="+mn-ea"/>
                <a:cs typeface="Arial" charset="0"/>
              </a:rPr>
              <a:t>Versendung und Rücklauf unter der Kontrolle des Abschlussprüfers </a:t>
            </a:r>
            <a:r>
              <a:rPr kumimoji="0" lang="de-DE" altLang="de-DE" sz="1600" b="0" i="0" u="none" kern="1200" cap="none" spc="0" normalizeH="0" baseline="0" noProof="0" dirty="0">
                <a:ln>
                  <a:noFill/>
                </a:ln>
                <a:solidFill>
                  <a:prstClr val="black"/>
                </a:solidFill>
                <a:effectLst/>
                <a:uLnTx/>
                <a:uFillTx/>
                <a:latin typeface="Century Gothic" pitchFamily="34" charset="0"/>
                <a:ea typeface="+mn-ea"/>
                <a:cs typeface="Arial" charset="0"/>
              </a:rPr>
              <a:t>stehen (</a:t>
            </a:r>
            <a:r>
              <a:rPr lang="de-DE" sz="1600" dirty="0">
                <a:latin typeface="Century Gothic" panose="020B0502020202020204" pitchFamily="34" charset="0"/>
              </a:rPr>
              <a:t>ISA [DE] 505</a:t>
            </a:r>
            <a:r>
              <a:rPr kumimoji="0" lang="de-DE" altLang="de-DE" sz="1600" b="0" i="0" u="none" kern="1200" cap="none" spc="0" normalizeH="0" baseline="0" noProof="0" dirty="0">
                <a:ln>
                  <a:noFill/>
                </a:ln>
                <a:solidFill>
                  <a:prstClr val="black"/>
                </a:solidFill>
                <a:effectLst/>
                <a:uLnTx/>
                <a:uFillTx/>
                <a:latin typeface="Century Gothic" pitchFamily="34" charset="0"/>
                <a:ea typeface="+mn-ea"/>
                <a:cs typeface="Arial" charset="0"/>
              </a:rPr>
              <a:t>, Tz. 7).</a:t>
            </a:r>
          </a:p>
          <a:p>
            <a:pPr marL="0" marR="0" lvl="0" indent="0" algn="l" defTabSz="914400" rtl="0" eaLnBrk="0" fontAlgn="base" latinLnBrk="0" hangingPunct="0">
              <a:lnSpc>
                <a:spcPct val="100000"/>
              </a:lnSpc>
              <a:spcBef>
                <a:spcPts val="600"/>
              </a:spcBef>
              <a:spcAft>
                <a:spcPts val="600"/>
              </a:spcAft>
              <a:buClr>
                <a:srgbClr val="FF0000"/>
              </a:buClr>
              <a:buSzTx/>
              <a:buFont typeface="Wingdings" pitchFamily="2" charset="2"/>
              <a:buNone/>
              <a:tabLst/>
              <a:defRPr/>
            </a:pPr>
            <a:r>
              <a:rPr kumimoji="0" lang="de-DE" altLang="de-DE" sz="1600" b="0" i="0" u="none" kern="1200" cap="none" spc="0" normalizeH="0" baseline="0" noProof="0" dirty="0">
                <a:ln>
                  <a:noFill/>
                </a:ln>
                <a:solidFill>
                  <a:prstClr val="black"/>
                </a:solidFill>
                <a:effectLst/>
                <a:uLnTx/>
                <a:uFillTx/>
                <a:latin typeface="Century Gothic" pitchFamily="34" charset="0"/>
                <a:ea typeface="+mn-ea"/>
                <a:cs typeface="Arial" charset="0"/>
              </a:rPr>
              <a:t>Die Einholung von Saldenbestätigungen auf einen vom Bilanzstichtag </a:t>
            </a:r>
            <a:r>
              <a:rPr kumimoji="0" lang="de-DE" altLang="de-DE" sz="1600" b="1" i="0" u="none" kern="1200" cap="none" spc="0" normalizeH="0" baseline="0" noProof="0" dirty="0">
                <a:ln>
                  <a:noFill/>
                </a:ln>
                <a:solidFill>
                  <a:prstClr val="black"/>
                </a:solidFill>
                <a:effectLst/>
                <a:uLnTx/>
                <a:uFillTx/>
                <a:latin typeface="Century Gothic" pitchFamily="34" charset="0"/>
                <a:ea typeface="+mn-ea"/>
                <a:cs typeface="Arial" charset="0"/>
              </a:rPr>
              <a:t>abweichenden Stichtag</a:t>
            </a:r>
            <a:r>
              <a:rPr kumimoji="0" lang="de-DE" altLang="de-DE" sz="1600" i="0" u="none" kern="1200" cap="none" spc="0" normalizeH="0" baseline="0" noProof="0" dirty="0">
                <a:ln>
                  <a:noFill/>
                </a:ln>
                <a:solidFill>
                  <a:prstClr val="black"/>
                </a:solidFill>
                <a:effectLst/>
                <a:uLnTx/>
                <a:uFillTx/>
                <a:latin typeface="Century Gothic" pitchFamily="34" charset="0"/>
                <a:ea typeface="+mn-ea"/>
                <a:cs typeface="Arial" charset="0"/>
              </a:rPr>
              <a:t>:</a:t>
            </a:r>
          </a:p>
          <a:p>
            <a:pPr marL="265113" indent="-265113">
              <a:lnSpc>
                <a:spcPct val="100000"/>
              </a:lnSpc>
              <a:spcBef>
                <a:spcPts val="600"/>
              </a:spcBef>
              <a:spcAft>
                <a:spcPts val="600"/>
              </a:spcAft>
              <a:buFont typeface="Arial" charset="0"/>
              <a:buChar char="•"/>
              <a:defRPr/>
            </a:pPr>
            <a:r>
              <a:rPr kumimoji="0" lang="de-DE" altLang="de-DE" sz="1600" b="0" i="0" u="none" kern="1200" cap="none" spc="0" normalizeH="0" baseline="0" noProof="0" dirty="0">
                <a:ln>
                  <a:noFill/>
                </a:ln>
                <a:solidFill>
                  <a:prstClr val="black"/>
                </a:solidFill>
                <a:effectLst/>
                <a:uLnTx/>
                <a:uFillTx/>
                <a:latin typeface="Century Gothic" pitchFamily="34" charset="0"/>
                <a:ea typeface="+mn-ea"/>
                <a:cs typeface="Arial" charset="0"/>
              </a:rPr>
              <a:t>Kann erfolgen als Funktionsprüfung (vgl. F+A zu </a:t>
            </a:r>
            <a:r>
              <a:rPr lang="de-DE" altLang="de-DE" sz="1600" dirty="0">
                <a:solidFill>
                  <a:prstClr val="black"/>
                </a:solidFill>
                <a:latin typeface="Century Gothic" pitchFamily="34" charset="0"/>
                <a:cs typeface="Arial" charset="0"/>
              </a:rPr>
              <a:t>ISA </a:t>
            </a:r>
            <a:r>
              <a:rPr lang="de-DE" sz="1600" dirty="0">
                <a:solidFill>
                  <a:prstClr val="black"/>
                </a:solidFill>
                <a:latin typeface="Century Gothic" pitchFamily="34" charset="0"/>
                <a:cs typeface="Arial" charset="0"/>
              </a:rPr>
              <a:t>[DE] </a:t>
            </a:r>
            <a:r>
              <a:rPr kumimoji="0" lang="de-DE" altLang="de-DE" sz="1600" b="0" i="0" u="none" kern="1200" cap="none" spc="0" normalizeH="0" baseline="0" noProof="0" dirty="0">
                <a:ln>
                  <a:noFill/>
                </a:ln>
                <a:solidFill>
                  <a:prstClr val="black"/>
                </a:solidFill>
                <a:effectLst/>
                <a:uLnTx/>
                <a:uFillTx/>
                <a:latin typeface="Century Gothic" pitchFamily="34" charset="0"/>
                <a:ea typeface="+mn-ea"/>
                <a:cs typeface="Arial" charset="0"/>
              </a:rPr>
              <a:t>505 bzw. </a:t>
            </a:r>
            <a:r>
              <a:rPr lang="de-DE" sz="1600" dirty="0">
                <a:latin typeface="Century Gothic" panose="020B0502020202020204" pitchFamily="34" charset="0"/>
              </a:rPr>
              <a:t>IDW PS 302 n.F., </a:t>
            </a:r>
            <a:r>
              <a:rPr kumimoji="0" lang="de-DE" altLang="de-DE" sz="1600" b="0" i="0" u="none" kern="1200" cap="none" spc="0" normalizeH="0" baseline="0" noProof="0" dirty="0">
                <a:ln>
                  <a:noFill/>
                </a:ln>
                <a:solidFill>
                  <a:prstClr val="black"/>
                </a:solidFill>
                <a:effectLst/>
                <a:uLnTx/>
                <a:uFillTx/>
                <a:latin typeface="Century Gothic" pitchFamily="34" charset="0"/>
                <a:ea typeface="+mn-ea"/>
                <a:cs typeface="Arial" charset="0"/>
              </a:rPr>
              <a:t>Frage 2.13).</a:t>
            </a:r>
          </a:p>
          <a:p>
            <a:pPr marL="265113" lvl="0" indent="-265113">
              <a:lnSpc>
                <a:spcPct val="100000"/>
              </a:lnSpc>
              <a:spcBef>
                <a:spcPts val="600"/>
              </a:spcBef>
              <a:spcAft>
                <a:spcPts val="600"/>
              </a:spcAft>
              <a:buFont typeface="Arial" charset="0"/>
              <a:buChar char="•"/>
              <a:defRPr/>
            </a:pPr>
            <a:r>
              <a:rPr kumimoji="0" lang="de-DE" altLang="de-DE" sz="1600" b="0" i="0" u="none" kern="1200" cap="none" spc="0" normalizeH="0" baseline="0" noProof="0" dirty="0">
                <a:ln>
                  <a:noFill/>
                </a:ln>
                <a:solidFill>
                  <a:prstClr val="black"/>
                </a:solidFill>
                <a:effectLst/>
                <a:uLnTx/>
                <a:uFillTx/>
                <a:latin typeface="Century Gothic" pitchFamily="34" charset="0"/>
                <a:ea typeface="+mn-ea"/>
                <a:cs typeface="Arial" charset="0"/>
              </a:rPr>
              <a:t>Sind weitere aussagebezogene PH notwendig, um die Prüfungsfeststellungen vom Stichtag der SB-Aktion auf den Bilanzstichtag ausdehnen zu können (vgl. F+A zu ISA </a:t>
            </a:r>
            <a:r>
              <a:rPr lang="de-DE" sz="1600" dirty="0">
                <a:latin typeface="Century Gothic" panose="020B0502020202020204" pitchFamily="34" charset="0"/>
              </a:rPr>
              <a:t>ISA [DE] 505 bzw. IDW PS 302 n.F., Frage 6.1 ff).</a:t>
            </a:r>
            <a:endParaRPr kumimoji="0" lang="de-DE" altLang="de-DE" sz="1600" b="0" i="0" u="none" kern="1200" cap="none" spc="0" normalizeH="0" baseline="0" noProof="0" dirty="0">
              <a:ln>
                <a:noFill/>
              </a:ln>
              <a:solidFill>
                <a:prstClr val="black"/>
              </a:solidFill>
              <a:effectLst/>
              <a:uLnTx/>
              <a:uFillTx/>
              <a:latin typeface="Century Gothic" pitchFamily="34" charset="0"/>
              <a:ea typeface="+mn-ea"/>
              <a:cs typeface="Arial" charset="0"/>
            </a:endParaRPr>
          </a:p>
          <a:p>
            <a:pPr marL="265113" marR="0" lvl="0" indent="-265113" algn="l" defTabSz="914400" rtl="0" eaLnBrk="0" fontAlgn="base" latinLnBrk="0" hangingPunct="0">
              <a:lnSpc>
                <a:spcPct val="100000"/>
              </a:lnSpc>
              <a:spcBef>
                <a:spcPts val="600"/>
              </a:spcBef>
              <a:spcAft>
                <a:spcPts val="600"/>
              </a:spcAft>
              <a:buClrTx/>
              <a:buSzTx/>
              <a:buFont typeface="Arial" charset="0"/>
              <a:buChar char="•"/>
              <a:tabLst/>
              <a:defRPr/>
            </a:pPr>
            <a:endParaRPr kumimoji="0" lang="de-DE" altLang="de-DE" sz="1600" b="0" i="0" u="none" kern="1200" cap="none" spc="0" normalizeH="0" baseline="0" noProof="0" dirty="0">
              <a:ln>
                <a:noFill/>
              </a:ln>
              <a:solidFill>
                <a:prstClr val="black"/>
              </a:solidFill>
              <a:effectLst/>
              <a:uLnTx/>
              <a:uFillTx/>
              <a:latin typeface="Century Gothic"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Tx/>
              <a:buSzTx/>
              <a:buFont typeface="Arial" charset="0"/>
              <a:buChar char="•"/>
              <a:tabLst/>
              <a:defRPr/>
            </a:pPr>
            <a:endParaRPr kumimoji="0" lang="de-DE" altLang="de-DE" sz="1600" b="0" i="0" u="none" kern="1200" cap="none" spc="0" normalizeH="0" baseline="0" noProof="0" dirty="0">
              <a:ln>
                <a:noFill/>
              </a:ln>
              <a:solidFill>
                <a:prstClr val="black"/>
              </a:solidFill>
              <a:effectLst/>
              <a:uLnTx/>
              <a:uFillTx/>
              <a:latin typeface="Century Gothic"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Tx/>
              <a:buFont typeface="Wingdings" pitchFamily="2" charset="2"/>
              <a:buNone/>
              <a:tabLst/>
              <a:defRPr/>
            </a:pPr>
            <a:endParaRPr kumimoji="0" lang="de-DE" altLang="de-DE" sz="1600" b="0" i="0" u="none" kern="1200" cap="none" spc="0" normalizeH="0" baseline="0" noProof="0" dirty="0">
              <a:ln>
                <a:noFill/>
              </a:ln>
              <a:solidFill>
                <a:prstClr val="black"/>
              </a:solidFill>
              <a:effectLst/>
              <a:uLnTx/>
              <a:uFillTx/>
              <a:latin typeface="Century Gothic"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Tx/>
              <a:buFont typeface="Wingdings" pitchFamily="2" charset="2"/>
              <a:buNone/>
              <a:tabLst/>
              <a:defRPr/>
            </a:pPr>
            <a:endParaRPr kumimoji="0" lang="de-DE" altLang="de-DE" sz="1600" b="0" i="0" u="none" kern="1200" cap="none" spc="0" normalizeH="0" baseline="0" noProof="0" dirty="0">
              <a:ln>
                <a:noFill/>
              </a:ln>
              <a:solidFill>
                <a:prstClr val="black"/>
              </a:solidFill>
              <a:effectLst/>
              <a:uLnTx/>
              <a:uFillTx/>
              <a:latin typeface="Century Gothic" pitchFamily="34" charset="0"/>
              <a:ea typeface="+mn-ea"/>
              <a:cs typeface="Arial" charset="0"/>
            </a:endParaRPr>
          </a:p>
          <a:p>
            <a:pPr marL="0" marR="0" lvl="0" indent="0" algn="l" defTabSz="914400" rtl="0" eaLnBrk="0" fontAlgn="base" latinLnBrk="0" hangingPunct="0">
              <a:lnSpc>
                <a:spcPct val="100000"/>
              </a:lnSpc>
              <a:spcBef>
                <a:spcPts val="600"/>
              </a:spcBef>
              <a:spcAft>
                <a:spcPts val="600"/>
              </a:spcAft>
              <a:buClr>
                <a:srgbClr val="FF0000"/>
              </a:buClr>
              <a:buSzTx/>
              <a:buFont typeface="Wingdings" pitchFamily="2" charset="2"/>
              <a:buNone/>
              <a:tabLst/>
              <a:defRPr/>
            </a:pPr>
            <a:endParaRPr kumimoji="0" lang="de-DE" altLang="de-DE" sz="1600" b="0" i="0" u="none" kern="1200" cap="none" spc="0" normalizeH="0" baseline="0" noProof="0" dirty="0">
              <a:ln>
                <a:noFill/>
              </a:ln>
              <a:solidFill>
                <a:prstClr val="black"/>
              </a:solidFill>
              <a:effectLst/>
              <a:uLnTx/>
              <a:uFillTx/>
              <a:latin typeface="Century Gothic" pitchFamily="34" charset="0"/>
              <a:ea typeface="+mn-ea"/>
              <a:cs typeface="Arial" charset="0"/>
            </a:endParaRPr>
          </a:p>
        </p:txBody>
      </p:sp>
      <p:sp>
        <p:nvSpPr>
          <p:cNvPr id="260101" name="Rectangle 2">
            <a:extLst>
              <a:ext uri="{FF2B5EF4-FFF2-40B4-BE49-F238E27FC236}">
                <a16:creationId xmlns:a16="http://schemas.microsoft.com/office/drawing/2014/main" id="{769010B4-D953-4605-A90D-329311B39F0B}"/>
              </a:ext>
            </a:extLst>
          </p:cNvPr>
          <p:cNvSpPr txBox="1">
            <a:spLocks/>
          </p:cNvSpPr>
          <p:nvPr/>
        </p:nvSpPr>
        <p:spPr bwMode="auto">
          <a:xfrm>
            <a:off x="911424" y="980728"/>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altLang="de-DE" sz="16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Arial" panose="020B0604020202020204" pitchFamily="34" charset="0"/>
              </a:rPr>
              <a:t>5.1.2 Saldenbestätigungen; Forts.</a:t>
            </a:r>
            <a:endParaRPr kumimoji="0" lang="de-DE" altLang="de-DE" sz="18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Arial" panose="020B0604020202020204" pitchFamily="34" charset="0"/>
            </a:endParaRPr>
          </a:p>
        </p:txBody>
      </p:sp>
      <p:sp>
        <p:nvSpPr>
          <p:cNvPr id="7" name="Textfeld 4">
            <a:extLst>
              <a:ext uri="{FF2B5EF4-FFF2-40B4-BE49-F238E27FC236}">
                <a16:creationId xmlns:a16="http://schemas.microsoft.com/office/drawing/2014/main" id="{B1490CB8-8AC5-4413-B6D1-8556649E355D}"/>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1669109483"/>
      </p:ext>
    </p:extLst>
  </p:cSld>
  <p:clrMapOvr>
    <a:masterClrMapping/>
  </p:clrMapOvr>
  <p:transition spd="slow"/>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
            <a:extLst>
              <a:ext uri="{FF2B5EF4-FFF2-40B4-BE49-F238E27FC236}">
                <a16:creationId xmlns:a16="http://schemas.microsoft.com/office/drawing/2014/main" id="{605B4AE8-568A-47F9-B30E-478833904D72}"/>
              </a:ext>
            </a:extLst>
          </p:cNvPr>
          <p:cNvSpPr>
            <a:spLocks noGrp="1"/>
          </p:cNvSpPr>
          <p:nvPr>
            <p:ph type="body" idx="4294967295"/>
          </p:nvPr>
        </p:nvSpPr>
        <p:spPr>
          <a:xfrm>
            <a:off x="1065212" y="1355724"/>
            <a:ext cx="10791427" cy="4292639"/>
          </a:xfrm>
        </p:spPr>
        <p:txBody>
          <a:bodyPr/>
          <a:lstStyle/>
          <a:p>
            <a:pPr>
              <a:lnSpc>
                <a:spcPct val="100000"/>
              </a:lnSpc>
              <a:spcBef>
                <a:spcPts val="600"/>
              </a:spcBef>
              <a:spcAft>
                <a:spcPts val="600"/>
              </a:spcAft>
              <a:defRPr/>
            </a:pPr>
            <a:r>
              <a:rPr lang="de-DE" altLang="de-DE" sz="1600" b="1" dirty="0">
                <a:latin typeface="Century Gothic" pitchFamily="34" charset="0"/>
              </a:rPr>
              <a:t>Allgemeine Regeln</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rPr>
              <a:t>Ausgangsbasis: Saldenliste (= Sollbestand) Vergleich mit Istbestand durch Saldenbestätigungen</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rPr>
              <a:t>Saldenbestätigung, sofern von Bedeutung: Umfang richtet sich nach der Höhe der einzelnen Forderung, dem Umfang des Geschäftsverkehrs, ggf. Zielüberschreitung und der Zustand des internen Kontrollsystems. Wenn keine Antwort erfolgt, Urteil in anderer Weise (z. B. Zahlungseingang)</a:t>
            </a:r>
          </a:p>
          <a:p>
            <a:pPr marL="539750" indent="-266700">
              <a:lnSpc>
                <a:spcPct val="100000"/>
              </a:lnSpc>
              <a:spcBef>
                <a:spcPts val="600"/>
              </a:spcBef>
              <a:spcAft>
                <a:spcPts val="600"/>
              </a:spcAft>
              <a:defRPr/>
            </a:pPr>
            <a:r>
              <a:rPr lang="de-DE" altLang="de-DE" sz="1600" b="1" dirty="0">
                <a:latin typeface="Century Gothic" pitchFamily="34" charset="0"/>
              </a:rPr>
              <a:t>Verfahren:</a:t>
            </a:r>
          </a:p>
          <a:p>
            <a:pPr marL="558800" indent="-285750">
              <a:lnSpc>
                <a:spcPct val="100000"/>
              </a:lnSpc>
              <a:spcBef>
                <a:spcPts val="600"/>
              </a:spcBef>
              <a:spcAft>
                <a:spcPts val="600"/>
              </a:spcAft>
              <a:buFont typeface="Symbol" panose="05050102010706020507" pitchFamily="18" charset="2"/>
              <a:buChar char="-"/>
              <a:defRPr/>
            </a:pPr>
            <a:r>
              <a:rPr lang="de-DE" altLang="de-DE" sz="1600" dirty="0">
                <a:latin typeface="Century Gothic" pitchFamily="34" charset="0"/>
              </a:rPr>
              <a:t>positive Methode: Saldo wird bestätigt</a:t>
            </a:r>
          </a:p>
          <a:p>
            <a:pPr marL="558800" indent="-285750">
              <a:lnSpc>
                <a:spcPct val="100000"/>
              </a:lnSpc>
              <a:spcBef>
                <a:spcPts val="600"/>
              </a:spcBef>
              <a:spcAft>
                <a:spcPts val="600"/>
              </a:spcAft>
              <a:buFont typeface="Symbol" panose="05050102010706020507" pitchFamily="18" charset="2"/>
              <a:buChar char="-"/>
              <a:defRPr/>
            </a:pPr>
            <a:r>
              <a:rPr lang="de-DE" altLang="de-DE" sz="1600" dirty="0">
                <a:latin typeface="Century Gothic" pitchFamily="34" charset="0"/>
              </a:rPr>
              <a:t>negative Methode: Nur antworten, wenn falsch</a:t>
            </a:r>
          </a:p>
          <a:p>
            <a:pPr marL="558800" indent="-285750">
              <a:lnSpc>
                <a:spcPct val="100000"/>
              </a:lnSpc>
              <a:spcBef>
                <a:spcPts val="600"/>
              </a:spcBef>
              <a:spcAft>
                <a:spcPts val="600"/>
              </a:spcAft>
              <a:buFont typeface="Symbol" panose="05050102010706020507" pitchFamily="18" charset="2"/>
              <a:buChar char="-"/>
              <a:defRPr/>
            </a:pPr>
            <a:r>
              <a:rPr lang="de-DE" altLang="de-DE" sz="1600" dirty="0">
                <a:latin typeface="Century Gothic" pitchFamily="34" charset="0"/>
              </a:rPr>
              <a:t>offene Methode: Kunde soll Saldo mitteilen</a:t>
            </a:r>
          </a:p>
          <a:p>
            <a:pPr>
              <a:lnSpc>
                <a:spcPct val="100000"/>
              </a:lnSpc>
              <a:spcBef>
                <a:spcPts val="600"/>
              </a:spcBef>
              <a:spcAft>
                <a:spcPts val="600"/>
              </a:spcAft>
              <a:defRPr/>
            </a:pPr>
            <a:r>
              <a:rPr lang="de-DE" altLang="de-DE" sz="1600" b="1" dirty="0">
                <a:latin typeface="Century Gothic" pitchFamily="34" charset="0"/>
              </a:rPr>
              <a:t>Personaldebitoren und Kreditorische Debitoren: Lückenlos prüfen, bei Personaldebitoren auch Saldenbestätigung, wenn Konten ausgeglichen sind.</a:t>
            </a:r>
          </a:p>
          <a:p>
            <a:pPr>
              <a:lnSpc>
                <a:spcPct val="100000"/>
              </a:lnSpc>
              <a:spcBef>
                <a:spcPts val="600"/>
              </a:spcBef>
              <a:spcAft>
                <a:spcPts val="600"/>
              </a:spcAft>
              <a:defRPr/>
            </a:pPr>
            <a:r>
              <a:rPr lang="de-DE" altLang="de-DE" sz="1600" b="1" dirty="0">
                <a:latin typeface="Century Gothic" pitchFamily="34" charset="0"/>
              </a:rPr>
              <a:t>Entwicklung der Salden im neuen Jahr gleich mitprüfen.</a:t>
            </a:r>
            <a:endParaRPr lang="de-DE" altLang="de-DE" sz="1800" b="1" dirty="0">
              <a:latin typeface="Century Gothic" pitchFamily="34" charset="0"/>
            </a:endParaRPr>
          </a:p>
        </p:txBody>
      </p:sp>
      <p:sp>
        <p:nvSpPr>
          <p:cNvPr id="9" name="Rectangle 2">
            <a:extLst>
              <a:ext uri="{FF2B5EF4-FFF2-40B4-BE49-F238E27FC236}">
                <a16:creationId xmlns:a16="http://schemas.microsoft.com/office/drawing/2014/main" id="{EF9EF996-5D1C-4806-A02F-07937DFA65B1}"/>
              </a:ext>
            </a:extLst>
          </p:cNvPr>
          <p:cNvSpPr txBox="1">
            <a:spLocks/>
          </p:cNvSpPr>
          <p:nvPr/>
        </p:nvSpPr>
        <p:spPr bwMode="auto">
          <a:xfrm>
            <a:off x="911424" y="944910"/>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altLang="de-DE" sz="16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Arial" panose="020B0604020202020204" pitchFamily="34" charset="0"/>
              </a:rPr>
              <a:t>5.1.2 Saldenbestätigungen; Forts.</a:t>
            </a:r>
            <a:endParaRPr kumimoji="0" lang="de-DE" altLang="de-DE" sz="18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Arial" panose="020B0604020202020204" pitchFamily="34" charset="0"/>
            </a:endParaRPr>
          </a:p>
        </p:txBody>
      </p:sp>
      <p:sp>
        <p:nvSpPr>
          <p:cNvPr id="12" name="Textfeld 4">
            <a:extLst>
              <a:ext uri="{FF2B5EF4-FFF2-40B4-BE49-F238E27FC236}">
                <a16:creationId xmlns:a16="http://schemas.microsoft.com/office/drawing/2014/main" id="{05091912-389E-4000-A324-6F2CDFEB3F78}"/>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2476049209"/>
      </p:ext>
    </p:extLst>
  </p:cSld>
  <p:clrMapOvr>
    <a:masterClrMapping/>
  </p:clrMapOvr>
  <p:transition spd="slow"/>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Text Box 5">
            <a:extLst>
              <a:ext uri="{FF2B5EF4-FFF2-40B4-BE49-F238E27FC236}">
                <a16:creationId xmlns:a16="http://schemas.microsoft.com/office/drawing/2014/main" id="{D6F4D987-380A-42B0-B957-4C66885B0E0C}"/>
              </a:ext>
            </a:extLst>
          </p:cNvPr>
          <p:cNvSpPr txBox="1">
            <a:spLocks noChangeArrowheads="1"/>
          </p:cNvSpPr>
          <p:nvPr/>
        </p:nvSpPr>
        <p:spPr bwMode="auto">
          <a:xfrm>
            <a:off x="1055688" y="1368425"/>
            <a:ext cx="10801350" cy="4124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273050" indent="-2730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0795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Clr>
                <a:srgbClr val="FF0000"/>
              </a:buClr>
              <a:buFont typeface="Wingdings" panose="05000000000000000000" pitchFamily="2" charset="2"/>
              <a:buNone/>
              <a:defRPr/>
            </a:pPr>
            <a:r>
              <a:rPr lang="de-DE" altLang="de-DE" sz="1600" dirty="0">
                <a:latin typeface="Century Gothic" panose="020B0502020202020204" pitchFamily="34" charset="0"/>
              </a:rPr>
              <a:t>Der Zweck der Cut-off-Prüfung ist es herauszufinden, ob die Forderungen in der </a:t>
            </a:r>
            <a:r>
              <a:rPr lang="de-DE" altLang="de-DE" sz="1600" b="1" dirty="0">
                <a:latin typeface="Century Gothic" panose="020B0502020202020204" pitchFamily="34" charset="0"/>
              </a:rPr>
              <a:t>zutreffenden Periode</a:t>
            </a:r>
            <a:r>
              <a:rPr lang="de-DE" altLang="de-DE" sz="1600" dirty="0">
                <a:latin typeface="Century Gothic" panose="020B0502020202020204" pitchFamily="34" charset="0"/>
              </a:rPr>
              <a:t> gebucht wurden (</a:t>
            </a:r>
            <a:r>
              <a:rPr lang="de-DE" altLang="de-DE" sz="1600" b="1" dirty="0">
                <a:latin typeface="Century Gothic" panose="020B0502020202020204" pitchFamily="34" charset="0"/>
              </a:rPr>
              <a:t>Gewinnrealisierung</a:t>
            </a:r>
            <a:r>
              <a:rPr lang="de-DE" altLang="de-DE" sz="1600" dirty="0">
                <a:latin typeface="Century Gothic" panose="020B0502020202020204" pitchFamily="34" charset="0"/>
              </a:rPr>
              <a:t>!) </a:t>
            </a:r>
          </a:p>
          <a:p>
            <a:pPr>
              <a:lnSpc>
                <a:spcPct val="100000"/>
              </a:lnSpc>
              <a:spcBef>
                <a:spcPts val="600"/>
              </a:spcBef>
              <a:spcAft>
                <a:spcPts val="600"/>
              </a:spcAft>
              <a:buClr>
                <a:srgbClr val="FF0000"/>
              </a:buClr>
              <a:buFont typeface="Wingdings" panose="05000000000000000000" pitchFamily="2" charset="2"/>
              <a:buNone/>
              <a:defRPr/>
            </a:pPr>
            <a:r>
              <a:rPr lang="de-DE" altLang="de-DE" sz="1600" b="1" dirty="0">
                <a:solidFill>
                  <a:srgbClr val="FF0000"/>
                </a:solidFill>
                <a:latin typeface="Century Gothic" panose="020B0502020202020204" pitchFamily="34" charset="0"/>
                <a:sym typeface="Wingdings" panose="05000000000000000000" pitchFamily="2" charset="2"/>
              </a:rPr>
              <a:t> Prüfungsziel: Periodenabgrenzung</a:t>
            </a:r>
          </a:p>
          <a:p>
            <a:pPr lvl="1">
              <a:lnSpc>
                <a:spcPct val="100000"/>
              </a:lnSpc>
              <a:spcBef>
                <a:spcPts val="600"/>
              </a:spcBef>
              <a:spcAft>
                <a:spcPts val="600"/>
              </a:spcAft>
              <a:buClr>
                <a:schemeClr val="tx1"/>
              </a:buClr>
              <a:buFont typeface="Arial" panose="020B0604020202020204" pitchFamily="34" charset="0"/>
              <a:buChar char="•"/>
              <a:defRPr/>
            </a:pPr>
            <a:r>
              <a:rPr lang="de-DE" altLang="de-DE" sz="1600" dirty="0">
                <a:latin typeface="Century Gothic" panose="020B0502020202020204" pitchFamily="34" charset="0"/>
              </a:rPr>
              <a:t>Hierzu wird zu </a:t>
            </a:r>
            <a:r>
              <a:rPr lang="de-DE" altLang="de-DE" sz="1600" b="1" dirty="0">
                <a:latin typeface="Century Gothic" panose="020B0502020202020204" pitchFamily="34" charset="0"/>
              </a:rPr>
              <a:t>Forderungen, die vor dem Bilanzstichtag </a:t>
            </a:r>
            <a:r>
              <a:rPr lang="de-DE" altLang="de-DE" sz="1600" dirty="0">
                <a:latin typeface="Century Gothic" panose="020B0502020202020204" pitchFamily="34" charset="0"/>
              </a:rPr>
              <a:t>- also im zu prüfenden Jahr - gebucht wurden, geprüft, ob die Lieferung tatsächlich stattgefunden hat (Nachweis: Lieferschein + Rechnung oder Kauf-/ Dienstleistungsvertrag + weiteren geeigneten Nachweis (Stundenerfassung)).</a:t>
            </a:r>
          </a:p>
          <a:p>
            <a:pPr lvl="1">
              <a:lnSpc>
                <a:spcPct val="100000"/>
              </a:lnSpc>
              <a:spcBef>
                <a:spcPts val="600"/>
              </a:spcBef>
              <a:spcAft>
                <a:spcPts val="600"/>
              </a:spcAft>
              <a:buClr>
                <a:schemeClr val="tx1"/>
              </a:buClr>
              <a:buFont typeface="Arial" panose="020B0604020202020204" pitchFamily="34" charset="0"/>
              <a:buChar char="•"/>
              <a:defRPr/>
            </a:pPr>
            <a:r>
              <a:rPr lang="de-DE" altLang="de-DE" sz="1600" dirty="0">
                <a:latin typeface="Century Gothic" panose="020B0502020202020204" pitchFamily="34" charset="0"/>
              </a:rPr>
              <a:t>Entsprechendes gilt für </a:t>
            </a:r>
            <a:r>
              <a:rPr lang="de-DE" altLang="de-DE" sz="1600" b="1" dirty="0">
                <a:latin typeface="Century Gothic" panose="020B0502020202020204" pitchFamily="34" charset="0"/>
              </a:rPr>
              <a:t>Forderungen, die erst nach Bilanzstichtag </a:t>
            </a:r>
            <a:r>
              <a:rPr lang="de-DE" altLang="de-DE" sz="1600" dirty="0">
                <a:latin typeface="Century Gothic" panose="020B0502020202020204" pitchFamily="34" charset="0"/>
              </a:rPr>
              <a:t>– also im neuen Geschäftsjahr – gebucht wurden.</a:t>
            </a:r>
          </a:p>
          <a:p>
            <a:pPr marL="0" lvl="1" indent="0">
              <a:lnSpc>
                <a:spcPct val="100000"/>
              </a:lnSpc>
              <a:spcBef>
                <a:spcPts val="0"/>
              </a:spcBef>
              <a:spcAft>
                <a:spcPts val="0"/>
              </a:spcAft>
              <a:buClr>
                <a:schemeClr val="tx1"/>
              </a:buClr>
              <a:buFont typeface="Arial" panose="020B0604020202020204" pitchFamily="34" charset="0"/>
              <a:buNone/>
              <a:defRPr/>
            </a:pPr>
            <a:endParaRPr lang="de-DE" altLang="de-DE" sz="1600" dirty="0">
              <a:latin typeface="Century Gothic" panose="020B0502020202020204" pitchFamily="34" charset="0"/>
            </a:endParaRPr>
          </a:p>
          <a:p>
            <a:pPr>
              <a:lnSpc>
                <a:spcPct val="100000"/>
              </a:lnSpc>
              <a:spcBef>
                <a:spcPts val="600"/>
              </a:spcBef>
              <a:spcAft>
                <a:spcPts val="600"/>
              </a:spcAft>
              <a:buClr>
                <a:srgbClr val="FF0000"/>
              </a:buClr>
              <a:buFont typeface="Wingdings" panose="05000000000000000000" pitchFamily="2" charset="2"/>
              <a:buNone/>
              <a:defRPr/>
            </a:pPr>
            <a:r>
              <a:rPr lang="de-DE" altLang="de-DE" sz="1600" dirty="0">
                <a:latin typeface="Century Gothic" panose="020B0502020202020204" pitchFamily="34" charset="0"/>
              </a:rPr>
              <a:t>Die Prüfung erfolgt durch Einsicht in: </a:t>
            </a:r>
          </a:p>
          <a:p>
            <a:pPr marL="285750" indent="-285750">
              <a:lnSpc>
                <a:spcPct val="100000"/>
              </a:lnSpc>
              <a:spcBef>
                <a:spcPts val="600"/>
              </a:spcBef>
              <a:spcAft>
                <a:spcPts val="600"/>
              </a:spcAft>
              <a:buClr>
                <a:schemeClr val="tx1"/>
              </a:buClr>
              <a:buFont typeface="Arial" panose="020B0604020202020204" pitchFamily="34" charset="0"/>
              <a:buChar char="•"/>
              <a:defRPr/>
            </a:pPr>
            <a:r>
              <a:rPr lang="de-DE" altLang="de-DE" sz="1600" dirty="0">
                <a:latin typeface="Century Gothic" panose="020B0502020202020204" pitchFamily="34" charset="0"/>
              </a:rPr>
              <a:t>Die Frachtpapiere (Ladeschein) und die vertraglich vereinbarten Lieferbedingungen oder</a:t>
            </a:r>
          </a:p>
          <a:p>
            <a:pPr marL="285750" indent="-285750">
              <a:lnSpc>
                <a:spcPct val="100000"/>
              </a:lnSpc>
              <a:spcBef>
                <a:spcPts val="600"/>
              </a:spcBef>
              <a:spcAft>
                <a:spcPts val="600"/>
              </a:spcAft>
              <a:buClr>
                <a:schemeClr val="tx1"/>
              </a:buClr>
              <a:buFont typeface="Arial" panose="020B0604020202020204" pitchFamily="34" charset="0"/>
              <a:buChar char="•"/>
              <a:defRPr/>
            </a:pPr>
            <a:r>
              <a:rPr lang="de-DE" altLang="de-DE" sz="1600" dirty="0">
                <a:latin typeface="Century Gothic" panose="020B0502020202020204" pitchFamily="34" charset="0"/>
              </a:rPr>
              <a:t>Kauf-/Dienstleistungsvertrag + weiteren geeigneten Nachweis (Stundenerfassung)</a:t>
            </a:r>
            <a:endParaRPr lang="de-DE" altLang="de-DE" b="1" dirty="0">
              <a:latin typeface="Century Gothic" panose="020B0502020202020204" pitchFamily="34" charset="0"/>
            </a:endParaRPr>
          </a:p>
        </p:txBody>
      </p:sp>
      <p:sp>
        <p:nvSpPr>
          <p:cNvPr id="270340" name="Rectangle 2">
            <a:extLst>
              <a:ext uri="{FF2B5EF4-FFF2-40B4-BE49-F238E27FC236}">
                <a16:creationId xmlns:a16="http://schemas.microsoft.com/office/drawing/2014/main" id="{019D6EE6-ECCA-47D4-88A7-DF2934A33703}"/>
              </a:ext>
            </a:extLst>
          </p:cNvPr>
          <p:cNvSpPr txBox="1">
            <a:spLocks/>
          </p:cNvSpPr>
          <p:nvPr/>
        </p:nvSpPr>
        <p:spPr bwMode="auto">
          <a:xfrm>
            <a:off x="925513" y="942975"/>
            <a:ext cx="41624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5.1.3 Cut-off-Prüfung</a:t>
            </a:r>
          </a:p>
        </p:txBody>
      </p:sp>
      <p:sp>
        <p:nvSpPr>
          <p:cNvPr id="7" name="Textfeld 4">
            <a:extLst>
              <a:ext uri="{FF2B5EF4-FFF2-40B4-BE49-F238E27FC236}">
                <a16:creationId xmlns:a16="http://schemas.microsoft.com/office/drawing/2014/main" id="{86799D1C-ACBE-4A5D-B59C-F08F2ABFD1C4}"/>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991216685"/>
      </p:ext>
    </p:extLst>
  </p:cSld>
  <p:clrMapOvr>
    <a:masterClrMapping/>
  </p:clrMapOvr>
  <p:transition spd="slow"/>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DFE3CB49-9639-44CE-8304-FFA723772FD6}"/>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
        <p:nvSpPr>
          <p:cNvPr id="7" name="Rectangle 2">
            <a:extLst>
              <a:ext uri="{FF2B5EF4-FFF2-40B4-BE49-F238E27FC236}">
                <a16:creationId xmlns:a16="http://schemas.microsoft.com/office/drawing/2014/main" id="{F4A06428-69FB-4AAB-86CD-577AA34956D0}"/>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5.2	</a:t>
            </a:r>
            <a:r>
              <a:rPr lang="de-DE" sz="2800" b="1" dirty="0">
                <a:latin typeface="Century Gothic" panose="020B0502020202020204" pitchFamily="34" charset="0"/>
              </a:rPr>
              <a:t>Ausgewählte Bilanzierungsgrundlagen mit Praxisrelevanz – häufige Prüfungsfeststellungen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5.2.1</a:t>
            </a:r>
            <a:r>
              <a:rPr lang="de-DE" dirty="0">
                <a:latin typeface="Century Gothic" panose="020B0502020202020204" pitchFamily="34" charset="0"/>
              </a:rPr>
              <a:t>	Saldierungsverbot und Angabe der Restlaufzeit</a:t>
            </a:r>
          </a:p>
          <a:p>
            <a:pPr marL="2724150" lvl="4" indent="-895350">
              <a:spcBef>
                <a:spcPts val="600"/>
              </a:spcBef>
              <a:spcAft>
                <a:spcPts val="600"/>
              </a:spcAft>
              <a:tabLst>
                <a:tab pos="444500" algn="l"/>
              </a:tabLst>
            </a:pPr>
            <a:r>
              <a:rPr lang="de-DE" b="1" dirty="0">
                <a:latin typeface="Century Gothic" panose="020B0502020202020204" pitchFamily="34" charset="0"/>
              </a:rPr>
              <a:t>5.2.2	</a:t>
            </a:r>
            <a:r>
              <a:rPr lang="de-DE" dirty="0">
                <a:latin typeface="Century Gothic" panose="020B0502020202020204" pitchFamily="34" charset="0"/>
              </a:rPr>
              <a:t>Konkurrenz Ausweis Forderungen „verbundene Unternehmen“ – „Beteiligungen“</a:t>
            </a:r>
          </a:p>
          <a:p>
            <a:pPr marL="2724150" lvl="4" indent="-895350">
              <a:spcBef>
                <a:spcPts val="600"/>
              </a:spcBef>
              <a:spcAft>
                <a:spcPts val="600"/>
              </a:spcAft>
              <a:tabLst>
                <a:tab pos="444500" algn="l"/>
              </a:tabLst>
            </a:pPr>
            <a:r>
              <a:rPr lang="de-DE" b="1" dirty="0">
                <a:latin typeface="Century Gothic" panose="020B0502020202020204" pitchFamily="34" charset="0"/>
              </a:rPr>
              <a:t>5.2.3</a:t>
            </a:r>
            <a:r>
              <a:rPr lang="de-DE" dirty="0">
                <a:latin typeface="Century Gothic" panose="020B0502020202020204" pitchFamily="34" charset="0"/>
              </a:rPr>
              <a:t>	Mitzugehörigkeitsvermerk</a:t>
            </a:r>
          </a:p>
          <a:p>
            <a:pPr marL="2724150" lvl="4" indent="-895350">
              <a:spcBef>
                <a:spcPts val="600"/>
              </a:spcBef>
              <a:spcAft>
                <a:spcPts val="600"/>
              </a:spcAft>
              <a:tabLst>
                <a:tab pos="444500" algn="l"/>
              </a:tabLst>
            </a:pPr>
            <a:r>
              <a:rPr lang="de-DE" b="1" dirty="0">
                <a:latin typeface="Century Gothic" panose="020B0502020202020204" pitchFamily="34" charset="0"/>
              </a:rPr>
              <a:t>5.2.4	</a:t>
            </a:r>
            <a:r>
              <a:rPr lang="de-DE" dirty="0">
                <a:latin typeface="Century Gothic" panose="020B0502020202020204" pitchFamily="34" charset="0"/>
              </a:rPr>
              <a:t>Zeitpunkt der Aktivierung einer Forderung</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5.2.5	</a:t>
            </a:r>
            <a:r>
              <a:rPr lang="de-DE" dirty="0">
                <a:latin typeface="Century Gothic" panose="020B0502020202020204" pitchFamily="34" charset="0"/>
              </a:rPr>
              <a:t>Wertberichtigung von Forderungen</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5.2.6	</a:t>
            </a:r>
            <a:r>
              <a:rPr lang="de-DE" dirty="0">
                <a:latin typeface="Century Gothic" panose="020B0502020202020204" pitchFamily="34" charset="0"/>
              </a:rPr>
              <a:t>Sonderproblem Währungsumrechnung</a:t>
            </a:r>
            <a:endParaRPr lang="de-DE" b="1" dirty="0">
              <a:latin typeface="Century Gothic" panose="020B0502020202020204" pitchFamily="34" charset="0"/>
            </a:endParaRPr>
          </a:p>
        </p:txBody>
      </p:sp>
    </p:spTree>
    <p:extLst>
      <p:ext uri="{BB962C8B-B14F-4D97-AF65-F5344CB8AC3E}">
        <p14:creationId xmlns:p14="http://schemas.microsoft.com/office/powerpoint/2010/main" val="2917014156"/>
      </p:ext>
    </p:extLst>
  </p:cSld>
  <p:clrMapOvr>
    <a:masterClrMapping/>
  </p:clrMapOvr>
  <p:transition spd="slow"/>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2" name="Textfeld 1">
            <a:extLst>
              <a:ext uri="{FF2B5EF4-FFF2-40B4-BE49-F238E27FC236}">
                <a16:creationId xmlns:a16="http://schemas.microsoft.com/office/drawing/2014/main" id="{EFB72A92-5FD1-4FF5-93DA-D33D0FB03B54}"/>
              </a:ext>
            </a:extLst>
          </p:cNvPr>
          <p:cNvSpPr txBox="1">
            <a:spLocks noChangeArrowheads="1"/>
          </p:cNvSpPr>
          <p:nvPr/>
        </p:nvSpPr>
        <p:spPr bwMode="auto">
          <a:xfrm>
            <a:off x="1065213" y="1785938"/>
            <a:ext cx="10791825"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95288" indent="-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682625"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682625" indent="-2714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70000" eaLnBrk="1" hangingPunct="1">
              <a:lnSpc>
                <a:spcPct val="100000"/>
              </a:lnSpc>
              <a:spcBef>
                <a:spcPts val="600"/>
              </a:spcBef>
              <a:spcAft>
                <a:spcPts val="600"/>
              </a:spcAft>
              <a:buFont typeface="Arial" panose="020B0604020202020204" pitchFamily="34" charset="0"/>
              <a:buChar char="•"/>
              <a:defRPr/>
            </a:pPr>
            <a:r>
              <a:rPr lang="de-DE" altLang="de-DE" b="1" dirty="0">
                <a:solidFill>
                  <a:srgbClr val="FF0000"/>
                </a:solidFill>
                <a:latin typeface="Century Gothic" panose="020B0502020202020204" pitchFamily="34" charset="0"/>
              </a:rPr>
              <a:t>Saldierungsverbot (§ 246 Abs. 2 Satz 1 HGB): </a:t>
            </a:r>
          </a:p>
          <a:p>
            <a:pPr marL="534988" lvl="1" indent="-266700" eaLnBrk="1" hangingPunct="1">
              <a:lnSpc>
                <a:spcPct val="100000"/>
              </a:lnSpc>
              <a:spcBef>
                <a:spcPts val="600"/>
              </a:spcBef>
              <a:spcAft>
                <a:spcPts val="0"/>
              </a:spcAft>
              <a:buFont typeface="Symbol" panose="05050102010706020507" pitchFamily="18" charset="2"/>
              <a:buChar char="-"/>
              <a:defRPr/>
            </a:pPr>
            <a:r>
              <a:rPr lang="de-DE" altLang="de-DE" b="1" dirty="0">
                <a:latin typeface="Century Gothic" panose="020B0502020202020204" pitchFamily="34" charset="0"/>
              </a:rPr>
              <a:t>Grundsatz: keine Saldierung</a:t>
            </a:r>
            <a:r>
              <a:rPr lang="de-DE" altLang="de-DE" dirty="0">
                <a:latin typeface="Century Gothic" panose="020B0502020202020204" pitchFamily="34" charset="0"/>
              </a:rPr>
              <a:t> von Forderungen und Verbindlichkeiten</a:t>
            </a:r>
          </a:p>
          <a:p>
            <a:pPr marL="534988" lvl="1" indent="-266700" eaLnBrk="1" hangingPunct="1">
              <a:lnSpc>
                <a:spcPct val="100000"/>
              </a:lnSpc>
              <a:spcBef>
                <a:spcPts val="0"/>
              </a:spcBef>
              <a:spcAft>
                <a:spcPts val="0"/>
              </a:spcAft>
              <a:buFont typeface="Symbol" panose="05050102010706020507" pitchFamily="18" charset="2"/>
              <a:buChar char="-"/>
              <a:defRPr/>
            </a:pPr>
            <a:r>
              <a:rPr lang="de-DE" altLang="de-DE" b="1" dirty="0">
                <a:latin typeface="Century Gothic" panose="020B0502020202020204" pitchFamily="34" charset="0"/>
              </a:rPr>
              <a:t>Ausnahme:</a:t>
            </a:r>
          </a:p>
          <a:p>
            <a:pPr marL="800100" lvl="1" indent="-265113" eaLnBrk="1" hangingPunct="1">
              <a:lnSpc>
                <a:spcPct val="100000"/>
              </a:lnSpc>
              <a:spcBef>
                <a:spcPts val="600"/>
              </a:spcBef>
              <a:spcAft>
                <a:spcPts val="600"/>
              </a:spcAft>
              <a:buFont typeface="Arial" panose="020B0604020202020204" pitchFamily="34" charset="0"/>
              <a:buNone/>
              <a:tabLst>
                <a:tab pos="800100" algn="l"/>
              </a:tabLst>
              <a:defRPr/>
            </a:pPr>
            <a:r>
              <a:rPr lang="de-DE" altLang="de-DE" dirty="0">
                <a:latin typeface="Century Gothic" panose="020B0502020202020204" pitchFamily="34" charset="0"/>
                <a:sym typeface="Wingdings" panose="05000000000000000000" pitchFamily="2" charset="2"/>
              </a:rPr>
              <a:t>a. 		</a:t>
            </a:r>
            <a:r>
              <a:rPr lang="de-DE" altLang="de-DE" dirty="0">
                <a:latin typeface="Century Gothic" panose="020B0502020202020204" pitchFamily="34" charset="0"/>
              </a:rPr>
              <a:t>Saldierung ist zulässig, wenn </a:t>
            </a:r>
            <a:r>
              <a:rPr lang="de-DE" altLang="de-DE" b="1" dirty="0">
                <a:latin typeface="Century Gothic" panose="020B0502020202020204" pitchFamily="34" charset="0"/>
              </a:rPr>
              <a:t>gleichartige</a:t>
            </a:r>
            <a:r>
              <a:rPr lang="de-DE" altLang="de-DE" dirty="0">
                <a:latin typeface="Century Gothic" panose="020B0502020202020204" pitchFamily="34" charset="0"/>
              </a:rPr>
              <a:t> Forderungen und Verbindlichkeiten gegenüber </a:t>
            </a:r>
            <a:r>
              <a:rPr lang="de-DE" altLang="de-DE" b="1" dirty="0">
                <a:latin typeface="Century Gothic" panose="020B0502020202020204" pitchFamily="34" charset="0"/>
              </a:rPr>
              <a:t>derselben Person</a:t>
            </a:r>
            <a:r>
              <a:rPr lang="de-DE" altLang="de-DE" dirty="0">
                <a:latin typeface="Century Gothic" panose="020B0502020202020204" pitchFamily="34" charset="0"/>
              </a:rPr>
              <a:t> 	bestehen, die zivilrechtlich nach </a:t>
            </a:r>
            <a:r>
              <a:rPr lang="de-DE" altLang="de-DE" b="1" dirty="0">
                <a:latin typeface="Century Gothic" panose="020B0502020202020204" pitchFamily="34" charset="0"/>
              </a:rPr>
              <a:t>§ 387 BGB </a:t>
            </a:r>
            <a:r>
              <a:rPr lang="de-DE" altLang="de-DE" dirty="0">
                <a:latin typeface="Century Gothic" panose="020B0502020202020204" pitchFamily="34" charset="0"/>
              </a:rPr>
              <a:t>aufgerechnet werden können.</a:t>
            </a:r>
          </a:p>
          <a:p>
            <a:pPr marL="447675" lvl="2" indent="-266700" eaLnBrk="1" hangingPunct="1">
              <a:lnSpc>
                <a:spcPct val="100000"/>
              </a:lnSpc>
              <a:spcBef>
                <a:spcPts val="600"/>
              </a:spcBef>
              <a:spcAft>
                <a:spcPts val="600"/>
              </a:spcAft>
              <a:buFont typeface="Wingdings" panose="05000000000000000000" pitchFamily="2" charset="2"/>
              <a:buChar char="à"/>
              <a:defRPr/>
            </a:pPr>
            <a:r>
              <a:rPr lang="de-DE" altLang="de-DE" b="1" dirty="0">
                <a:solidFill>
                  <a:srgbClr val="FF0000"/>
                </a:solidFill>
                <a:latin typeface="Century Gothic" panose="020B0502020202020204" pitchFamily="34" charset="0"/>
                <a:sym typeface="Wingdings" panose="05000000000000000000" pitchFamily="2" charset="2"/>
              </a:rPr>
              <a:t>Prüfungspraxis: </a:t>
            </a:r>
            <a:r>
              <a:rPr lang="de-DE" altLang="de-DE" dirty="0">
                <a:latin typeface="Century Gothic" panose="020B0502020202020204" pitchFamily="34" charset="0"/>
                <a:sym typeface="Wingdings" panose="05000000000000000000" pitchFamily="2" charset="2"/>
              </a:rPr>
              <a:t>Feststellung, dass „Saldierungen“ nicht unter Beachtung dieser Voraussetzungen erfolgen</a:t>
            </a:r>
          </a:p>
          <a:p>
            <a:pPr marL="800100" lvl="2" indent="-265113" eaLnBrk="1" hangingPunct="1">
              <a:lnSpc>
                <a:spcPct val="100000"/>
              </a:lnSpc>
              <a:spcBef>
                <a:spcPts val="600"/>
              </a:spcBef>
              <a:spcAft>
                <a:spcPts val="0"/>
              </a:spcAft>
              <a:buFont typeface="Arial" panose="020B0604020202020204" pitchFamily="34" charset="0"/>
              <a:buNone/>
              <a:tabLst>
                <a:tab pos="800100" algn="l"/>
              </a:tabLst>
              <a:defRPr/>
            </a:pPr>
            <a:r>
              <a:rPr lang="de-DE" altLang="de-DE" dirty="0">
                <a:latin typeface="Century Gothic" panose="020B0502020202020204" pitchFamily="34" charset="0"/>
                <a:sym typeface="Wingdings" panose="05000000000000000000" pitchFamily="2" charset="2"/>
              </a:rPr>
              <a:t>b. 		</a:t>
            </a:r>
            <a:r>
              <a:rPr lang="de-DE" altLang="de-DE" b="1" dirty="0">
                <a:solidFill>
                  <a:srgbClr val="FF0000"/>
                </a:solidFill>
                <a:latin typeface="Century Gothic" panose="020B0502020202020204" pitchFamily="34" charset="0"/>
              </a:rPr>
              <a:t>§ 246 Abs. 2 Satz 2 HGB</a:t>
            </a:r>
            <a:r>
              <a:rPr lang="de-DE" altLang="de-DE" b="1" dirty="0">
                <a:latin typeface="Century Gothic" panose="020B0502020202020204" pitchFamily="34" charset="0"/>
              </a:rPr>
              <a:t>: </a:t>
            </a:r>
            <a:r>
              <a:rPr lang="de-DE" altLang="de-DE" dirty="0">
                <a:latin typeface="Century Gothic" panose="020B0502020202020204" pitchFamily="34" charset="0"/>
              </a:rPr>
              <a:t>Vermögensgegenstände, die dem </a:t>
            </a:r>
            <a:r>
              <a:rPr lang="de-DE" altLang="de-DE" b="1" dirty="0">
                <a:latin typeface="Century Gothic" panose="020B0502020202020204" pitchFamily="34" charset="0"/>
              </a:rPr>
              <a:t>Zugriff</a:t>
            </a:r>
            <a:r>
              <a:rPr lang="de-DE" altLang="de-DE" dirty="0">
                <a:latin typeface="Century Gothic" panose="020B0502020202020204" pitchFamily="34" charset="0"/>
              </a:rPr>
              <a:t> aller Gläubiger </a:t>
            </a:r>
            <a:r>
              <a:rPr lang="de-DE" altLang="de-DE" b="1" dirty="0">
                <a:latin typeface="Century Gothic" panose="020B0502020202020204" pitchFamily="34" charset="0"/>
              </a:rPr>
              <a:t>entzogen</a:t>
            </a:r>
            <a:r>
              <a:rPr lang="de-DE" altLang="de-DE" dirty="0">
                <a:latin typeface="Century Gothic" panose="020B0502020202020204" pitchFamily="34" charset="0"/>
              </a:rPr>
              <a:t> </a:t>
            </a:r>
            <a:br>
              <a:rPr lang="de-DE" altLang="de-DE" dirty="0">
                <a:latin typeface="Century Gothic" panose="020B0502020202020204" pitchFamily="34" charset="0"/>
              </a:rPr>
            </a:br>
            <a:r>
              <a:rPr lang="de-DE" altLang="de-DE" dirty="0">
                <a:latin typeface="Century Gothic" panose="020B0502020202020204" pitchFamily="34" charset="0"/>
              </a:rPr>
              <a:t>	sind </a:t>
            </a:r>
            <a:r>
              <a:rPr lang="de-DE" altLang="de-DE" b="1" dirty="0">
                <a:latin typeface="Century Gothic" panose="020B0502020202020204" pitchFamily="34" charset="0"/>
              </a:rPr>
              <a:t>und</a:t>
            </a:r>
            <a:r>
              <a:rPr lang="de-DE" altLang="de-DE" dirty="0">
                <a:latin typeface="Century Gothic" panose="020B0502020202020204" pitchFamily="34" charset="0"/>
              </a:rPr>
              <a:t> der </a:t>
            </a:r>
            <a:r>
              <a:rPr lang="de-DE" altLang="de-DE" b="1" dirty="0">
                <a:latin typeface="Century Gothic" panose="020B0502020202020204" pitchFamily="34" charset="0"/>
              </a:rPr>
              <a:t>Erfüllung von Altersversorgungsverpflichtungen</a:t>
            </a:r>
            <a:r>
              <a:rPr lang="de-DE" altLang="de-DE" dirty="0">
                <a:latin typeface="Century Gothic" panose="020B0502020202020204" pitchFamily="34" charset="0"/>
              </a:rPr>
              <a:t> usw. dienen.</a:t>
            </a:r>
            <a:br>
              <a:rPr lang="de-DE" altLang="de-DE" dirty="0">
                <a:latin typeface="Century Gothic" panose="020B0502020202020204" pitchFamily="34" charset="0"/>
              </a:rPr>
            </a:br>
            <a:endParaRPr lang="de-DE" altLang="de-DE" dirty="0">
              <a:latin typeface="Century Gothic" panose="020B0502020202020204" pitchFamily="34" charset="0"/>
            </a:endParaRPr>
          </a:p>
          <a:p>
            <a:pPr marL="270000" lvl="2" indent="-269875" eaLnBrk="1" hangingPunct="1">
              <a:lnSpc>
                <a:spcPct val="100000"/>
              </a:lnSpc>
              <a:spcBef>
                <a:spcPts val="0"/>
              </a:spcBef>
              <a:spcAft>
                <a:spcPts val="600"/>
              </a:spcAft>
              <a:defRPr/>
            </a:pPr>
            <a:r>
              <a:rPr lang="de-DE" altLang="de-DE" b="1" dirty="0">
                <a:solidFill>
                  <a:srgbClr val="FF0000"/>
                </a:solidFill>
                <a:latin typeface="Century Gothic" panose="020B0502020202020204" pitchFamily="34" charset="0"/>
              </a:rPr>
              <a:t>Restlaufzeit </a:t>
            </a:r>
            <a:r>
              <a:rPr lang="de-DE" altLang="de-DE" dirty="0">
                <a:latin typeface="Century Gothic" panose="020B0502020202020204" pitchFamily="34" charset="0"/>
              </a:rPr>
              <a:t> </a:t>
            </a:r>
            <a:r>
              <a:rPr lang="de-DE" altLang="de-DE" b="1" dirty="0">
                <a:solidFill>
                  <a:srgbClr val="FF0000"/>
                </a:solidFill>
                <a:latin typeface="Century Gothic" panose="020B0502020202020204" pitchFamily="34" charset="0"/>
              </a:rPr>
              <a:t>(§ 268 Abs. 4 S. 1 HGB)</a:t>
            </a:r>
          </a:p>
          <a:p>
            <a:pPr marL="534988" lvl="2" indent="-266700" eaLnBrk="1" hangingPunct="1">
              <a:lnSpc>
                <a:spcPct val="100000"/>
              </a:lnSpc>
              <a:spcBef>
                <a:spcPts val="600"/>
              </a:spcBef>
              <a:spcAft>
                <a:spcPts val="0"/>
              </a:spcAft>
              <a:buFont typeface="Symbol" panose="05050102010706020507" pitchFamily="18" charset="2"/>
              <a:buChar char="-"/>
              <a:defRPr/>
            </a:pPr>
            <a:r>
              <a:rPr lang="de-DE" altLang="de-DE" b="1" dirty="0">
                <a:latin typeface="Century Gothic" panose="020B0502020202020204" pitchFamily="34" charset="0"/>
              </a:rPr>
              <a:t>Vermerkpflicht:</a:t>
            </a:r>
            <a:r>
              <a:rPr lang="de-DE" altLang="de-DE" dirty="0">
                <a:latin typeface="Century Gothic" panose="020B0502020202020204" pitchFamily="34" charset="0"/>
              </a:rPr>
              <a:t> </a:t>
            </a:r>
            <a:r>
              <a:rPr lang="de-DE" altLang="de-DE" b="1" dirty="0">
                <a:latin typeface="Century Gothic" panose="020B0502020202020204" pitchFamily="34" charset="0"/>
              </a:rPr>
              <a:t>Restlaufzeit &gt; 1 Jahr </a:t>
            </a:r>
            <a:r>
              <a:rPr lang="de-DE" altLang="de-DE" dirty="0">
                <a:latin typeface="Century Gothic" panose="020B0502020202020204" pitchFamily="34" charset="0"/>
              </a:rPr>
              <a:t>bei jedem gesondert ausgewiesenen Posten</a:t>
            </a:r>
          </a:p>
          <a:p>
            <a:pPr marL="534988" lvl="2" indent="-266700" eaLnBrk="1" hangingPunct="1">
              <a:lnSpc>
                <a:spcPct val="100000"/>
              </a:lnSpc>
              <a:spcBef>
                <a:spcPts val="0"/>
              </a:spcBef>
              <a:spcAft>
                <a:spcPts val="0"/>
              </a:spcAft>
              <a:buFont typeface="Symbol" panose="05050102010706020507" pitchFamily="18" charset="2"/>
              <a:buChar char="-"/>
              <a:defRPr/>
            </a:pPr>
            <a:r>
              <a:rPr lang="de-DE" altLang="de-DE" dirty="0">
                <a:latin typeface="Century Gothic" panose="020B0502020202020204" pitchFamily="34" charset="0"/>
              </a:rPr>
              <a:t>Restlaufzeit = Zeit zwischen Bilanzstichtag und dem voraussichtlichen Eingang der Forderung, wobei </a:t>
            </a:r>
            <a:br>
              <a:rPr lang="de-DE" altLang="de-DE" dirty="0">
                <a:latin typeface="Century Gothic" panose="020B0502020202020204" pitchFamily="34" charset="0"/>
              </a:rPr>
            </a:br>
            <a:r>
              <a:rPr lang="de-DE" altLang="de-DE" dirty="0">
                <a:latin typeface="Century Gothic" panose="020B0502020202020204" pitchFamily="34" charset="0"/>
              </a:rPr>
              <a:t>der </a:t>
            </a:r>
            <a:r>
              <a:rPr lang="de-DE" altLang="de-DE" b="1" dirty="0">
                <a:latin typeface="Century Gothic" panose="020B0502020202020204" pitchFamily="34" charset="0"/>
              </a:rPr>
              <a:t>tatsächlich erwartete Eingang maßgeblich </a:t>
            </a:r>
            <a:r>
              <a:rPr lang="de-DE" altLang="de-DE" dirty="0">
                <a:latin typeface="Century Gothic" panose="020B0502020202020204" pitchFamily="34" charset="0"/>
              </a:rPr>
              <a:t>ist</a:t>
            </a:r>
          </a:p>
          <a:p>
            <a:pPr marL="270000" lvl="2" eaLnBrk="1" hangingPunct="1">
              <a:lnSpc>
                <a:spcPct val="100000"/>
              </a:lnSpc>
              <a:spcBef>
                <a:spcPts val="600"/>
              </a:spcBef>
              <a:spcAft>
                <a:spcPts val="600"/>
              </a:spcAft>
              <a:buFontTx/>
              <a:buNone/>
              <a:defRPr/>
            </a:pPr>
            <a:endParaRPr lang="de-DE" altLang="de-DE" dirty="0">
              <a:latin typeface="Century Gothic" panose="020B0502020202020204" pitchFamily="34" charset="0"/>
            </a:endParaRPr>
          </a:p>
        </p:txBody>
      </p:sp>
      <p:sp>
        <p:nvSpPr>
          <p:cNvPr id="245763" name="Abgerundetes Rechteck 1">
            <a:extLst>
              <a:ext uri="{FF2B5EF4-FFF2-40B4-BE49-F238E27FC236}">
                <a16:creationId xmlns:a16="http://schemas.microsoft.com/office/drawing/2014/main" id="{7DD63507-51F2-48FB-89B8-FC06D089B3DB}"/>
              </a:ext>
            </a:extLst>
          </p:cNvPr>
          <p:cNvSpPr>
            <a:spLocks noChangeArrowheads="1"/>
          </p:cNvSpPr>
          <p:nvPr/>
        </p:nvSpPr>
        <p:spPr bwMode="auto">
          <a:xfrm>
            <a:off x="1280219" y="3176137"/>
            <a:ext cx="9712325" cy="395288"/>
          </a:xfrm>
          <a:prstGeom prst="roundRect">
            <a:avLst>
              <a:gd name="adj" fmla="val 1666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p>
        </p:txBody>
      </p:sp>
      <p:sp>
        <p:nvSpPr>
          <p:cNvPr id="245764" name="Abgerundetes Rechteck 10">
            <a:extLst>
              <a:ext uri="{FF2B5EF4-FFF2-40B4-BE49-F238E27FC236}">
                <a16:creationId xmlns:a16="http://schemas.microsoft.com/office/drawing/2014/main" id="{1C8A387B-90BE-4201-BBA2-3CFF8A62AEFB}"/>
              </a:ext>
            </a:extLst>
          </p:cNvPr>
          <p:cNvSpPr>
            <a:spLocks noChangeArrowheads="1"/>
          </p:cNvSpPr>
          <p:nvPr/>
        </p:nvSpPr>
        <p:spPr bwMode="auto">
          <a:xfrm>
            <a:off x="1244355" y="5516563"/>
            <a:ext cx="7916863" cy="390525"/>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1400"/>
          </a:p>
        </p:txBody>
      </p:sp>
      <p:sp>
        <p:nvSpPr>
          <p:cNvPr id="245765" name="Rechteck 2">
            <a:extLst>
              <a:ext uri="{FF2B5EF4-FFF2-40B4-BE49-F238E27FC236}">
                <a16:creationId xmlns:a16="http://schemas.microsoft.com/office/drawing/2014/main" id="{52913B19-FE55-4BEA-8903-50BA962B079B}"/>
              </a:ext>
            </a:extLst>
          </p:cNvPr>
          <p:cNvSpPr>
            <a:spLocks noChangeArrowheads="1"/>
          </p:cNvSpPr>
          <p:nvPr/>
        </p:nvSpPr>
        <p:spPr bwMode="auto">
          <a:xfrm>
            <a:off x="1036638" y="5568950"/>
            <a:ext cx="995521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7675" indent="-266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anose="05000000000000000000" pitchFamily="2" charset="2"/>
              <a:buChar char="à"/>
            </a:pPr>
            <a:r>
              <a:rPr lang="de-DE" altLang="de-DE" sz="1400" b="1" dirty="0">
                <a:solidFill>
                  <a:srgbClr val="FF0000"/>
                </a:solidFill>
                <a:latin typeface="Century Gothic" panose="020B0502020202020204" pitchFamily="34" charset="0"/>
                <a:sym typeface="Wingdings" panose="05000000000000000000" pitchFamily="2" charset="2"/>
              </a:rPr>
              <a:t>Prüfungspraxis: </a:t>
            </a:r>
            <a:r>
              <a:rPr lang="de-DE" altLang="de-DE" sz="1400" dirty="0">
                <a:latin typeface="Century Gothic" panose="020B0502020202020204" pitchFamily="34" charset="0"/>
                <a:sym typeface="Wingdings" panose="05000000000000000000" pitchFamily="2" charset="2"/>
              </a:rPr>
              <a:t>Oft ist es schwer den „tatsächlich erwarteten Eingang“ zu bestimmen </a:t>
            </a:r>
            <a:endParaRPr lang="en-US" altLang="de-DE" sz="1400" dirty="0"/>
          </a:p>
        </p:txBody>
      </p:sp>
      <p:sp>
        <p:nvSpPr>
          <p:cNvPr id="11" name="Text Box 6">
            <a:extLst>
              <a:ext uri="{FF2B5EF4-FFF2-40B4-BE49-F238E27FC236}">
                <a16:creationId xmlns:a16="http://schemas.microsoft.com/office/drawing/2014/main" id="{7C605F28-B1C7-42CC-A51B-97AAA51D2CB9}"/>
              </a:ext>
            </a:extLst>
          </p:cNvPr>
          <p:cNvSpPr txBox="1">
            <a:spLocks noChangeArrowheads="1"/>
          </p:cNvSpPr>
          <p:nvPr/>
        </p:nvSpPr>
        <p:spPr bwMode="auto">
          <a:xfrm>
            <a:off x="695325" y="942975"/>
            <a:ext cx="104409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5.2 Ausgewählte Bilanzierungsgrundlagen mit Praxisrelevanz – häufige Prüfungsfeststellungen</a:t>
            </a:r>
          </a:p>
        </p:txBody>
      </p:sp>
      <p:sp>
        <p:nvSpPr>
          <p:cNvPr id="245768" name="Rectangle 2">
            <a:extLst>
              <a:ext uri="{FF2B5EF4-FFF2-40B4-BE49-F238E27FC236}">
                <a16:creationId xmlns:a16="http://schemas.microsoft.com/office/drawing/2014/main" id="{A7FACB6A-BF3C-4872-99DF-AD235F0C5274}"/>
              </a:ext>
            </a:extLst>
          </p:cNvPr>
          <p:cNvSpPr txBox="1">
            <a:spLocks/>
          </p:cNvSpPr>
          <p:nvPr/>
        </p:nvSpPr>
        <p:spPr bwMode="auto">
          <a:xfrm>
            <a:off x="925513" y="1414463"/>
            <a:ext cx="9563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dirty="0">
                <a:solidFill>
                  <a:srgbClr val="00B0F0"/>
                </a:solidFill>
                <a:latin typeface="Century Gothic" panose="020B0502020202020204" pitchFamily="34" charset="0"/>
              </a:rPr>
              <a:t>5.2.1 Saldierungsverbot und Angabe der Restlaufzeit </a:t>
            </a:r>
          </a:p>
        </p:txBody>
      </p:sp>
      <p:sp>
        <p:nvSpPr>
          <p:cNvPr id="12" name="Textfeld 4">
            <a:extLst>
              <a:ext uri="{FF2B5EF4-FFF2-40B4-BE49-F238E27FC236}">
                <a16:creationId xmlns:a16="http://schemas.microsoft.com/office/drawing/2014/main" id="{C169AB9D-A01A-4A22-9A19-0B90B64D0234}"/>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3921016241"/>
      </p:ext>
    </p:extLst>
  </p:cSld>
  <p:clrMapOvr>
    <a:masterClrMapping/>
  </p:clrMapOvr>
  <p:transition spd="slow"/>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2" name="Textfeld 1">
            <a:extLst>
              <a:ext uri="{FF2B5EF4-FFF2-40B4-BE49-F238E27FC236}">
                <a16:creationId xmlns:a16="http://schemas.microsoft.com/office/drawing/2014/main" id="{CBAE7541-577C-4921-A1EA-90694BA40D54}"/>
              </a:ext>
            </a:extLst>
          </p:cNvPr>
          <p:cNvSpPr txBox="1">
            <a:spLocks noChangeArrowheads="1"/>
          </p:cNvSpPr>
          <p:nvPr/>
        </p:nvSpPr>
        <p:spPr bwMode="auto">
          <a:xfrm>
            <a:off x="1065213" y="1343025"/>
            <a:ext cx="10788650" cy="293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95288" indent="-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682625"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682625" indent="-2714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eaLnBrk="1" hangingPunct="1">
              <a:lnSpc>
                <a:spcPct val="100000"/>
              </a:lnSpc>
              <a:spcBef>
                <a:spcPts val="600"/>
              </a:spcBef>
              <a:spcAft>
                <a:spcPts val="600"/>
              </a:spcAft>
              <a:buFont typeface="Arial" panose="020B0604020202020204" pitchFamily="34" charset="0"/>
              <a:buChar char="•"/>
              <a:defRPr/>
            </a:pPr>
            <a:r>
              <a:rPr lang="de-DE" altLang="de-DE" sz="1600" b="1" dirty="0">
                <a:solidFill>
                  <a:srgbClr val="FF0000"/>
                </a:solidFill>
                <a:latin typeface="Century Gothic" panose="020B0502020202020204" pitchFamily="34" charset="0"/>
              </a:rPr>
              <a:t>Beteiligungen (§ 271 Abs. 1 HGB): </a:t>
            </a:r>
          </a:p>
          <a:p>
            <a:pPr marL="542925" lvl="2" indent="-276225">
              <a:lnSpc>
                <a:spcPct val="100000"/>
              </a:lnSpc>
              <a:spcBef>
                <a:spcPts val="0"/>
              </a:spcBef>
              <a:spcAft>
                <a:spcPts val="0"/>
              </a:spcAft>
              <a:buFont typeface="Symbol" pitchFamily="18" charset="2"/>
              <a:buChar char="-"/>
              <a:defRPr/>
            </a:pPr>
            <a:r>
              <a:rPr lang="de-DE" altLang="de-DE" sz="1600" dirty="0">
                <a:latin typeface="Century Gothic" pitchFamily="34" charset="0"/>
                <a:cs typeface="Arial" charset="0"/>
              </a:rPr>
              <a:t>Anteile, die dazu bestimmt sind, dem eigenen Geschäftsbetrieb durch Herstellung einer </a:t>
            </a:r>
            <a:r>
              <a:rPr lang="de-DE" altLang="de-DE" sz="1600" b="1" dirty="0">
                <a:latin typeface="Century Gothic" pitchFamily="34" charset="0"/>
                <a:cs typeface="Arial" charset="0"/>
              </a:rPr>
              <a:t>dauernden Geschäftsverbindung </a:t>
            </a:r>
            <a:r>
              <a:rPr lang="de-DE" altLang="de-DE" sz="1600" dirty="0">
                <a:latin typeface="Century Gothic" pitchFamily="34" charset="0"/>
                <a:cs typeface="Arial" charset="0"/>
              </a:rPr>
              <a:t>zu dienen</a:t>
            </a:r>
          </a:p>
          <a:p>
            <a:pPr marL="542925" lvl="2" indent="-276225">
              <a:lnSpc>
                <a:spcPct val="100000"/>
              </a:lnSpc>
              <a:spcBef>
                <a:spcPts val="0"/>
              </a:spcBef>
              <a:spcAft>
                <a:spcPts val="0"/>
              </a:spcAft>
              <a:buFont typeface="Symbol" pitchFamily="18" charset="2"/>
              <a:buChar char="-"/>
              <a:defRPr/>
            </a:pPr>
            <a:r>
              <a:rPr lang="de-DE" altLang="de-DE" sz="1600" dirty="0">
                <a:latin typeface="Century Gothic" pitchFamily="34" charset="0"/>
                <a:cs typeface="Arial" charset="0"/>
              </a:rPr>
              <a:t>„Beteiligungsvermutung“: </a:t>
            </a:r>
            <a:r>
              <a:rPr lang="de-DE" altLang="de-DE" sz="1600" b="1" dirty="0">
                <a:latin typeface="Century Gothic" pitchFamily="34" charset="0"/>
                <a:cs typeface="Arial" charset="0"/>
              </a:rPr>
              <a:t>Anteile &gt; 20 % an </a:t>
            </a:r>
            <a:r>
              <a:rPr lang="de-DE" altLang="de-DE" sz="1600" b="1" dirty="0" err="1">
                <a:latin typeface="Century Gothic" pitchFamily="34" charset="0"/>
                <a:cs typeface="Arial" charset="0"/>
              </a:rPr>
              <a:t>KapGes</a:t>
            </a:r>
            <a:r>
              <a:rPr lang="de-DE" altLang="de-DE" sz="1600" b="1" dirty="0">
                <a:latin typeface="Century Gothic" pitchFamily="34" charset="0"/>
                <a:cs typeface="Arial" charset="0"/>
              </a:rPr>
              <a:t>.</a:t>
            </a:r>
          </a:p>
          <a:p>
            <a:pPr marL="542925" lvl="2" indent="-276225">
              <a:lnSpc>
                <a:spcPct val="100000"/>
              </a:lnSpc>
              <a:spcBef>
                <a:spcPts val="0"/>
              </a:spcBef>
              <a:spcAft>
                <a:spcPts val="0"/>
              </a:spcAft>
              <a:buFont typeface="Symbol" pitchFamily="18" charset="2"/>
              <a:buChar char="-"/>
              <a:defRPr/>
            </a:pPr>
            <a:r>
              <a:rPr lang="de-DE" altLang="de-DE" sz="1600" dirty="0">
                <a:latin typeface="Century Gothic" pitchFamily="34" charset="0"/>
                <a:cs typeface="Arial" charset="0"/>
              </a:rPr>
              <a:t>Anteile an </a:t>
            </a:r>
            <a:r>
              <a:rPr lang="de-DE" altLang="de-DE" sz="1600" dirty="0" err="1">
                <a:latin typeface="Century Gothic" pitchFamily="34" charset="0"/>
                <a:cs typeface="Arial" charset="0"/>
              </a:rPr>
              <a:t>PersGes</a:t>
            </a:r>
            <a:r>
              <a:rPr lang="de-DE" altLang="de-DE" sz="1600" dirty="0">
                <a:latin typeface="Century Gothic" pitchFamily="34" charset="0"/>
                <a:cs typeface="Arial" charset="0"/>
              </a:rPr>
              <a:t>.</a:t>
            </a:r>
          </a:p>
          <a:p>
            <a:pPr marL="542925" lvl="2" indent="-276225">
              <a:lnSpc>
                <a:spcPct val="100000"/>
              </a:lnSpc>
              <a:spcBef>
                <a:spcPts val="0"/>
              </a:spcBef>
              <a:spcAft>
                <a:spcPts val="0"/>
              </a:spcAft>
              <a:buFont typeface="Symbol" pitchFamily="18" charset="2"/>
              <a:buChar char="-"/>
              <a:defRPr/>
            </a:pPr>
            <a:r>
              <a:rPr lang="de-DE" altLang="de-DE" sz="1600" dirty="0">
                <a:latin typeface="Century Gothic" pitchFamily="34" charset="0"/>
                <a:cs typeface="Arial" charset="0"/>
              </a:rPr>
              <a:t>niemals Anteile an Genossenschaften</a:t>
            </a:r>
          </a:p>
          <a:p>
            <a:pPr marL="0" eaLnBrk="1" hangingPunct="1">
              <a:lnSpc>
                <a:spcPct val="100000"/>
              </a:lnSpc>
              <a:spcBef>
                <a:spcPts val="600"/>
              </a:spcBef>
              <a:spcAft>
                <a:spcPts val="600"/>
              </a:spcAft>
              <a:buFont typeface="Arial" panose="020B0604020202020204" pitchFamily="34" charset="0"/>
              <a:buChar char="•"/>
              <a:defRPr/>
            </a:pPr>
            <a:r>
              <a:rPr lang="de-DE" altLang="de-DE" sz="1600" b="1" dirty="0">
                <a:solidFill>
                  <a:srgbClr val="FF0000"/>
                </a:solidFill>
                <a:latin typeface="Century Gothic" panose="020B0502020202020204" pitchFamily="34" charset="0"/>
              </a:rPr>
              <a:t>Verbundene Unternehmen (§ 271 Abs. 2 HGB): </a:t>
            </a:r>
          </a:p>
          <a:p>
            <a:pPr marL="542925" lvl="2" indent="-276225">
              <a:lnSpc>
                <a:spcPct val="100000"/>
              </a:lnSpc>
              <a:spcBef>
                <a:spcPts val="0"/>
              </a:spcBef>
              <a:spcAft>
                <a:spcPts val="0"/>
              </a:spcAft>
              <a:buFont typeface="Symbol" pitchFamily="18" charset="2"/>
              <a:buChar char="-"/>
              <a:defRPr/>
            </a:pPr>
            <a:r>
              <a:rPr lang="de-DE" altLang="de-DE" sz="1600" dirty="0">
                <a:latin typeface="Century Gothic" pitchFamily="34" charset="0"/>
                <a:cs typeface="Arial" charset="0"/>
              </a:rPr>
              <a:t>alle U., zwischen denen ein </a:t>
            </a:r>
            <a:r>
              <a:rPr lang="de-DE" altLang="de-DE" sz="1600" b="1" dirty="0">
                <a:latin typeface="Century Gothic" pitchFamily="34" charset="0"/>
                <a:cs typeface="Arial" charset="0"/>
              </a:rPr>
              <a:t>Mutter-Tochter-Verhältnis gem. § 290 HGB</a:t>
            </a:r>
            <a:r>
              <a:rPr lang="de-DE" altLang="de-DE" sz="1600" dirty="0">
                <a:solidFill>
                  <a:srgbClr val="FF0000"/>
                </a:solidFill>
                <a:latin typeface="Century Gothic" pitchFamily="34" charset="0"/>
                <a:cs typeface="Arial" charset="0"/>
              </a:rPr>
              <a:t> </a:t>
            </a:r>
            <a:r>
              <a:rPr lang="de-DE" altLang="de-DE" sz="1600" dirty="0">
                <a:latin typeface="Century Gothic" pitchFamily="34" charset="0"/>
                <a:cs typeface="Arial" charset="0"/>
              </a:rPr>
              <a:t>besteht (einheitliche Leitung oder Mehrheit der Stimmrechte)</a:t>
            </a:r>
          </a:p>
          <a:p>
            <a:pPr marL="542925" lvl="2" indent="-276225">
              <a:lnSpc>
                <a:spcPct val="100000"/>
              </a:lnSpc>
              <a:spcBef>
                <a:spcPts val="0"/>
              </a:spcBef>
              <a:spcAft>
                <a:spcPts val="0"/>
              </a:spcAft>
              <a:buFont typeface="Symbol" pitchFamily="18" charset="2"/>
              <a:buChar char="-"/>
              <a:defRPr/>
            </a:pPr>
            <a:r>
              <a:rPr lang="de-DE" altLang="de-DE" sz="1600" dirty="0">
                <a:latin typeface="Century Gothic" pitchFamily="34" charset="0"/>
                <a:cs typeface="Arial" charset="0"/>
              </a:rPr>
              <a:t>alle Töchter zueinander</a:t>
            </a:r>
          </a:p>
          <a:p>
            <a:pPr lvl="2" eaLnBrk="1" hangingPunct="1">
              <a:lnSpc>
                <a:spcPct val="100000"/>
              </a:lnSpc>
              <a:spcBef>
                <a:spcPts val="600"/>
              </a:spcBef>
              <a:spcAft>
                <a:spcPts val="600"/>
              </a:spcAft>
              <a:buFontTx/>
              <a:buNone/>
              <a:defRPr/>
            </a:pPr>
            <a:endParaRPr lang="de-DE" altLang="de-DE" sz="500" dirty="0">
              <a:latin typeface="Century Gothic" panose="020B0502020202020204" pitchFamily="34" charset="0"/>
            </a:endParaRPr>
          </a:p>
        </p:txBody>
      </p:sp>
      <p:sp>
        <p:nvSpPr>
          <p:cNvPr id="246787" name="Rechteck: abgerundete Ecken 2">
            <a:extLst>
              <a:ext uri="{FF2B5EF4-FFF2-40B4-BE49-F238E27FC236}">
                <a16:creationId xmlns:a16="http://schemas.microsoft.com/office/drawing/2014/main" id="{42BB2659-64B8-4BD6-855E-C84F1AB21E8C}"/>
              </a:ext>
            </a:extLst>
          </p:cNvPr>
          <p:cNvSpPr>
            <a:spLocks noChangeArrowheads="1"/>
          </p:cNvSpPr>
          <p:nvPr/>
        </p:nvSpPr>
        <p:spPr bwMode="auto">
          <a:xfrm>
            <a:off x="1168522" y="5292725"/>
            <a:ext cx="9955212" cy="579438"/>
          </a:xfrm>
          <a:prstGeom prst="roundRect">
            <a:avLst>
              <a:gd name="adj" fmla="val 16667"/>
            </a:avLst>
          </a:prstGeom>
          <a:noFill/>
          <a:ln w="19050">
            <a:solidFill>
              <a:schemeClr val="bg1">
                <a:lumMod val="50000"/>
              </a:schemeClr>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marL="447675" indent="-361950">
              <a:tabLst>
                <a:tab pos="1792288" algn="l"/>
              </a:tabLst>
              <a:defRPr>
                <a:solidFill>
                  <a:schemeClr val="tx1"/>
                </a:solidFill>
                <a:latin typeface="Arial" panose="020B0604020202020204" pitchFamily="34" charset="0"/>
                <a:cs typeface="Arial" panose="020B0604020202020204" pitchFamily="34" charset="0"/>
              </a:defRPr>
            </a:lvl1pPr>
            <a:lvl2pPr marL="742950" indent="-285750">
              <a:tabLst>
                <a:tab pos="1792288" algn="l"/>
              </a:tabLst>
              <a:defRPr>
                <a:solidFill>
                  <a:schemeClr val="tx1"/>
                </a:solidFill>
                <a:latin typeface="Arial" panose="020B0604020202020204" pitchFamily="34" charset="0"/>
                <a:cs typeface="Arial" panose="020B0604020202020204" pitchFamily="34" charset="0"/>
              </a:defRPr>
            </a:lvl2pPr>
            <a:lvl3pPr marL="1143000" indent="-228600">
              <a:tabLst>
                <a:tab pos="1792288" algn="l"/>
              </a:tabLst>
              <a:defRPr>
                <a:solidFill>
                  <a:schemeClr val="tx1"/>
                </a:solidFill>
                <a:latin typeface="Arial" panose="020B0604020202020204" pitchFamily="34" charset="0"/>
                <a:cs typeface="Arial" panose="020B0604020202020204" pitchFamily="34" charset="0"/>
              </a:defRPr>
            </a:lvl3pPr>
            <a:lvl4pPr marL="1600200" indent="-228600">
              <a:tabLst>
                <a:tab pos="1792288" algn="l"/>
              </a:tabLst>
              <a:defRPr>
                <a:solidFill>
                  <a:schemeClr val="tx1"/>
                </a:solidFill>
                <a:latin typeface="Arial" panose="020B0604020202020204" pitchFamily="34" charset="0"/>
                <a:cs typeface="Arial" panose="020B0604020202020204" pitchFamily="34" charset="0"/>
              </a:defRPr>
            </a:lvl4pPr>
            <a:lvl5pPr marL="2057400" indent="-228600">
              <a:tabLst>
                <a:tab pos="1792288"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1792288"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1792288"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1792288"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1792288" algn="l"/>
              </a:tabLst>
              <a:defRPr>
                <a:solidFill>
                  <a:schemeClr val="tx1"/>
                </a:solidFill>
                <a:latin typeface="Arial" panose="020B0604020202020204" pitchFamily="34" charset="0"/>
                <a:cs typeface="Arial" panose="020B0604020202020204" pitchFamily="34" charset="0"/>
              </a:defRPr>
            </a:lvl9pPr>
          </a:lstStyle>
          <a:p>
            <a:pPr marL="266700" indent="-266700">
              <a:spcBef>
                <a:spcPts val="600"/>
              </a:spcBef>
              <a:spcAft>
                <a:spcPts val="600"/>
              </a:spcAft>
              <a:buFont typeface="Wingdings" panose="05000000000000000000" pitchFamily="2" charset="2"/>
              <a:buChar char="à"/>
              <a:tabLst>
                <a:tab pos="1581150" algn="l"/>
              </a:tabLst>
            </a:pPr>
            <a:r>
              <a:rPr lang="de-DE" altLang="de-DE" sz="1400" b="1" dirty="0">
                <a:solidFill>
                  <a:srgbClr val="FF0000"/>
                </a:solidFill>
                <a:latin typeface="Century Gothic" panose="020B0502020202020204" pitchFamily="34" charset="0"/>
                <a:sym typeface="Wingdings" panose="05000000000000000000" pitchFamily="2" charset="2"/>
              </a:rPr>
              <a:t>Prüfungspraxis: </a:t>
            </a:r>
            <a:r>
              <a:rPr lang="de-DE" altLang="de-DE" sz="1400" dirty="0">
                <a:latin typeface="Century Gothic" panose="020B0502020202020204" pitchFamily="34" charset="0"/>
                <a:sym typeface="Wingdings" panose="05000000000000000000" pitchFamily="2" charset="2"/>
              </a:rPr>
              <a:t>Feststellung, dass kein einheitlicher Ausweis innerhalb einer Unternehmensgruppe erfolgt 	(„</a:t>
            </a:r>
            <a:r>
              <a:rPr lang="de-DE" altLang="de-DE" sz="1400" dirty="0" err="1">
                <a:latin typeface="Century Gothic" panose="020B0502020202020204" pitchFamily="34" charset="0"/>
                <a:sym typeface="Wingdings" panose="05000000000000000000" pitchFamily="2" charset="2"/>
              </a:rPr>
              <a:t>Beidseitigkeit</a:t>
            </a:r>
            <a:r>
              <a:rPr lang="de-DE" altLang="de-DE" sz="1400" dirty="0">
                <a:latin typeface="Century Gothic" panose="020B0502020202020204" pitchFamily="34" charset="0"/>
                <a:sym typeface="Wingdings" panose="05000000000000000000" pitchFamily="2" charset="2"/>
              </a:rPr>
              <a:t>“ wird nicht beachtet).</a:t>
            </a:r>
          </a:p>
        </p:txBody>
      </p:sp>
      <p:sp>
        <p:nvSpPr>
          <p:cNvPr id="246788" name="Rechteck 1">
            <a:extLst>
              <a:ext uri="{FF2B5EF4-FFF2-40B4-BE49-F238E27FC236}">
                <a16:creationId xmlns:a16="http://schemas.microsoft.com/office/drawing/2014/main" id="{39F37A63-AE34-4F3C-A371-69D53BA21AD7}"/>
              </a:ext>
            </a:extLst>
          </p:cNvPr>
          <p:cNvSpPr>
            <a:spLocks noChangeArrowheads="1"/>
          </p:cNvSpPr>
          <p:nvPr/>
        </p:nvSpPr>
        <p:spPr bwMode="auto">
          <a:xfrm>
            <a:off x="763588" y="4259263"/>
            <a:ext cx="109315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809625" indent="-26670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1" eaLnBrk="1" hangingPunct="1">
              <a:spcBef>
                <a:spcPts val="600"/>
              </a:spcBef>
              <a:spcAft>
                <a:spcPts val="600"/>
              </a:spcAft>
              <a:buFont typeface="Wingdings" panose="05000000000000000000" pitchFamily="2" charset="2"/>
              <a:buChar char="Ø"/>
            </a:pPr>
            <a:r>
              <a:rPr lang="de-DE" altLang="de-DE" sz="1600" b="1" dirty="0">
                <a:latin typeface="Century Gothic" panose="020B0502020202020204" pitchFamily="34" charset="0"/>
              </a:rPr>
              <a:t>Sofern Voraussetzungen erfüllt sind, geht Ausweis unter verbundenen Unternehmen vor</a:t>
            </a:r>
          </a:p>
          <a:p>
            <a:pPr lvl="1" eaLnBrk="1" hangingPunct="1">
              <a:spcBef>
                <a:spcPts val="600"/>
              </a:spcBef>
              <a:spcAft>
                <a:spcPts val="600"/>
              </a:spcAft>
              <a:buFont typeface="Wingdings" panose="05000000000000000000" pitchFamily="2" charset="2"/>
              <a:buChar char="Ø"/>
            </a:pPr>
            <a:r>
              <a:rPr lang="de-DE" altLang="de-DE" sz="1600" b="1" dirty="0">
                <a:latin typeface="Century Gothic" panose="020B0502020202020204" pitchFamily="34" charset="0"/>
              </a:rPr>
              <a:t>Es gilt „</a:t>
            </a:r>
            <a:r>
              <a:rPr lang="de-DE" altLang="de-DE" sz="1600" b="1" dirty="0" err="1">
                <a:latin typeface="Century Gothic" panose="020B0502020202020204" pitchFamily="34" charset="0"/>
              </a:rPr>
              <a:t>Beidseitigkeit</a:t>
            </a:r>
            <a:r>
              <a:rPr lang="de-DE" altLang="de-DE" sz="1600" b="1" dirty="0">
                <a:latin typeface="Century Gothic" panose="020B0502020202020204" pitchFamily="34" charset="0"/>
              </a:rPr>
              <a:t>“</a:t>
            </a:r>
          </a:p>
        </p:txBody>
      </p:sp>
      <p:sp>
        <p:nvSpPr>
          <p:cNvPr id="246790" name="Rectangle 2">
            <a:extLst>
              <a:ext uri="{FF2B5EF4-FFF2-40B4-BE49-F238E27FC236}">
                <a16:creationId xmlns:a16="http://schemas.microsoft.com/office/drawing/2014/main" id="{FD188729-7B10-4E3C-B921-A138FBDC59B9}"/>
              </a:ext>
            </a:extLst>
          </p:cNvPr>
          <p:cNvSpPr txBox="1">
            <a:spLocks/>
          </p:cNvSpPr>
          <p:nvPr/>
        </p:nvSpPr>
        <p:spPr bwMode="auto">
          <a:xfrm>
            <a:off x="925513" y="942975"/>
            <a:ext cx="9491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dirty="0">
                <a:solidFill>
                  <a:srgbClr val="00B0F0"/>
                </a:solidFill>
                <a:latin typeface="Century Gothic" panose="020B0502020202020204" pitchFamily="34" charset="0"/>
              </a:rPr>
              <a:t>5.2.2 Konkurrenz Ausweis Forderungen „verbundene Unternehmen“ – „Beteiligungen“</a:t>
            </a:r>
          </a:p>
        </p:txBody>
      </p:sp>
      <p:sp>
        <p:nvSpPr>
          <p:cNvPr id="9" name="Textfeld 4">
            <a:extLst>
              <a:ext uri="{FF2B5EF4-FFF2-40B4-BE49-F238E27FC236}">
                <a16:creationId xmlns:a16="http://schemas.microsoft.com/office/drawing/2014/main" id="{09DB8B5B-96E4-457E-8EA5-1102B8E9A178}"/>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3359373478"/>
      </p:ext>
    </p:extLst>
  </p:cSld>
  <p:clrMapOvr>
    <a:masterClrMapping/>
  </p:clrMapOvr>
  <p:transition spd="slow"/>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Textfeld 1">
            <a:extLst>
              <a:ext uri="{FF2B5EF4-FFF2-40B4-BE49-F238E27FC236}">
                <a16:creationId xmlns:a16="http://schemas.microsoft.com/office/drawing/2014/main" id="{25BF6492-2326-4279-BBBD-64695046D766}"/>
              </a:ext>
            </a:extLst>
          </p:cNvPr>
          <p:cNvSpPr txBox="1">
            <a:spLocks noChangeArrowheads="1"/>
          </p:cNvSpPr>
          <p:nvPr/>
        </p:nvSpPr>
        <p:spPr bwMode="auto">
          <a:xfrm>
            <a:off x="1065213" y="1343025"/>
            <a:ext cx="10791825"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95288" indent="-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682625"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269875" indent="-2698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lvl="2" indent="0" eaLnBrk="1" hangingPunct="1">
              <a:lnSpc>
                <a:spcPct val="100000"/>
              </a:lnSpc>
              <a:spcBef>
                <a:spcPts val="600"/>
              </a:spcBef>
              <a:spcAft>
                <a:spcPts val="600"/>
              </a:spcAft>
              <a:buNone/>
            </a:pPr>
            <a:r>
              <a:rPr lang="de-DE" altLang="de-DE" sz="1600" b="1" dirty="0">
                <a:solidFill>
                  <a:srgbClr val="FF0000"/>
                </a:solidFill>
                <a:latin typeface="Century Gothic" panose="020B0502020202020204" pitchFamily="34" charset="0"/>
                <a:ea typeface="Verdana" panose="020B0604030504040204" pitchFamily="34" charset="0"/>
                <a:cs typeface="Verdana" panose="020B0604030504040204" pitchFamily="34" charset="0"/>
              </a:rPr>
              <a:t>§</a:t>
            </a:r>
            <a:r>
              <a:rPr lang="de-DE" altLang="de-DE" sz="1600" dirty="0">
                <a:solidFill>
                  <a:srgbClr val="FF0000"/>
                </a:solidFill>
                <a:latin typeface="Century Gothic" panose="020B0502020202020204" pitchFamily="34" charset="0"/>
                <a:ea typeface="Verdana" panose="020B0604030504040204" pitchFamily="34" charset="0"/>
                <a:cs typeface="Verdana" panose="020B0604030504040204" pitchFamily="34" charset="0"/>
              </a:rPr>
              <a:t> </a:t>
            </a:r>
            <a:r>
              <a:rPr lang="de-DE" altLang="de-DE" sz="1600" b="1" dirty="0">
                <a:solidFill>
                  <a:srgbClr val="FF0000"/>
                </a:solidFill>
                <a:latin typeface="Century Gothic" panose="020B0502020202020204" pitchFamily="34" charset="0"/>
                <a:ea typeface="Verdana" panose="020B0604030504040204" pitchFamily="34" charset="0"/>
                <a:cs typeface="Verdana" panose="020B0604030504040204" pitchFamily="34" charset="0"/>
              </a:rPr>
              <a:t>265 Abs. 3 HGB:</a:t>
            </a:r>
          </a:p>
          <a:p>
            <a:pPr marL="0" indent="0" eaLnBrk="1" hangingPunct="1">
              <a:lnSpc>
                <a:spcPct val="100000"/>
              </a:lnSpc>
              <a:spcBef>
                <a:spcPts val="600"/>
              </a:spcBef>
              <a:spcAft>
                <a:spcPts val="600"/>
              </a:spcAft>
            </a:pPr>
            <a:r>
              <a:rPr lang="de-DE" altLang="en-US" sz="1600" i="1" dirty="0">
                <a:latin typeface="Century Gothic" panose="020B0502020202020204" pitchFamily="34" charset="0"/>
                <a:ea typeface="Verdana" panose="020B0604030504040204" pitchFamily="34" charset="0"/>
                <a:cs typeface="Verdana" panose="020B0604030504040204" pitchFamily="34" charset="0"/>
              </a:rPr>
              <a:t>„Fällt ein Vermögensgegenstand oder eine Schuld unter mehrere Posten der Bilanz, so ist die Mit-zugehörigkeit zu anderen Posten </a:t>
            </a:r>
            <a:r>
              <a:rPr lang="de-DE" altLang="en-US" sz="1600" b="1" i="1" dirty="0">
                <a:latin typeface="Century Gothic" panose="020B0502020202020204" pitchFamily="34" charset="0"/>
                <a:ea typeface="Verdana" panose="020B0604030504040204" pitchFamily="34" charset="0"/>
                <a:cs typeface="Verdana" panose="020B0604030504040204" pitchFamily="34" charset="0"/>
              </a:rPr>
              <a:t>bei dem Posten, unter dem der Ausweis erfolgt ist, zu vermerken oder im Anhang anzugeben</a:t>
            </a:r>
            <a:r>
              <a:rPr lang="de-DE" altLang="en-US" sz="1600" i="1" dirty="0">
                <a:latin typeface="Century Gothic" panose="020B0502020202020204" pitchFamily="34" charset="0"/>
                <a:ea typeface="Verdana" panose="020B0604030504040204" pitchFamily="34" charset="0"/>
                <a:cs typeface="Verdana" panose="020B0604030504040204" pitchFamily="34" charset="0"/>
              </a:rPr>
              <a:t>, wenn dies zur Aufstellung eines klaren und übersichtlichen Jahresabschlusses erforderlich ist.“ </a:t>
            </a:r>
          </a:p>
          <a:p>
            <a:pPr lvl="2">
              <a:lnSpc>
                <a:spcPct val="100000"/>
              </a:lnSpc>
              <a:spcBef>
                <a:spcPts val="600"/>
              </a:spcBef>
              <a:spcAft>
                <a:spcPts val="600"/>
              </a:spcAft>
            </a:pPr>
            <a:r>
              <a:rPr lang="de-DE" altLang="de-DE" sz="1600" dirty="0">
                <a:latin typeface="Century Gothic" panose="020B0502020202020204" pitchFamily="34" charset="0"/>
              </a:rPr>
              <a:t>In der Praxis üblich ist die Angabe im Anhang, da Davon-Vermerke in der Bilanz zur Unübersichtlichkeit führen können</a:t>
            </a:r>
          </a:p>
          <a:p>
            <a:pPr lvl="2">
              <a:lnSpc>
                <a:spcPct val="100000"/>
              </a:lnSpc>
              <a:spcBef>
                <a:spcPts val="600"/>
              </a:spcBef>
              <a:spcAft>
                <a:spcPts val="600"/>
              </a:spcAft>
            </a:pPr>
            <a:r>
              <a:rPr lang="de-DE" altLang="de-DE" sz="1600" dirty="0">
                <a:latin typeface="Century Gothic" panose="020B0502020202020204" pitchFamily="34" charset="0"/>
              </a:rPr>
              <a:t>Bei Forderungen gegenüber verbundenen Unternehmen/Unternehmen mit denen ein Beteiligungs-verhältnis besteht ist in der Regel eine solche Angabe erforderlich (Forderungen bestehen oft aus Lieferungen und Leistungen oder gegenüber Gesellschaftern)</a:t>
            </a:r>
          </a:p>
          <a:p>
            <a:pPr lvl="2">
              <a:lnSpc>
                <a:spcPct val="100000"/>
              </a:lnSpc>
              <a:spcBef>
                <a:spcPts val="600"/>
              </a:spcBef>
              <a:spcAft>
                <a:spcPts val="600"/>
              </a:spcAft>
              <a:buClr>
                <a:schemeClr val="tx1"/>
              </a:buClr>
            </a:pPr>
            <a:r>
              <a:rPr lang="de-DE" altLang="de-DE" sz="1600" b="1" dirty="0">
                <a:solidFill>
                  <a:srgbClr val="FF0000"/>
                </a:solidFill>
                <a:latin typeface="Century Gothic" panose="020B0502020202020204" pitchFamily="34" charset="0"/>
              </a:rPr>
              <a:t>§ 264c Abs. 1 HGB, § 42 Abs. 3 GmbHG</a:t>
            </a:r>
            <a:r>
              <a:rPr lang="de-DE" altLang="de-DE" sz="1600" dirty="0">
                <a:latin typeface="Century Gothic" panose="020B0502020202020204" pitchFamily="34" charset="0"/>
              </a:rPr>
              <a:t>: Extra Ausweis oder </a:t>
            </a:r>
            <a:r>
              <a:rPr lang="de-DE" altLang="de-DE" sz="1600" dirty="0" err="1">
                <a:latin typeface="Century Gothic" panose="020B0502020202020204" pitchFamily="34" charset="0"/>
              </a:rPr>
              <a:t>Anhangangabe</a:t>
            </a:r>
            <a:r>
              <a:rPr lang="de-DE" altLang="de-DE" sz="1600" dirty="0">
                <a:latin typeface="Century Gothic" panose="020B0502020202020204" pitchFamily="34" charset="0"/>
              </a:rPr>
              <a:t> bei Forderungen gegen-über Gesellschaftern einer GmbH oder KG</a:t>
            </a:r>
          </a:p>
          <a:p>
            <a:pPr lvl="2">
              <a:lnSpc>
                <a:spcPct val="100000"/>
              </a:lnSpc>
              <a:spcBef>
                <a:spcPts val="600"/>
              </a:spcBef>
              <a:spcAft>
                <a:spcPts val="600"/>
              </a:spcAft>
            </a:pPr>
            <a:r>
              <a:rPr lang="de-DE" altLang="de-DE" sz="1600" dirty="0" err="1">
                <a:latin typeface="Century Gothic" panose="020B0502020202020204" pitchFamily="34" charset="0"/>
              </a:rPr>
              <a:t>Angabepflicht</a:t>
            </a:r>
            <a:r>
              <a:rPr lang="de-DE" altLang="de-DE" sz="1600" dirty="0">
                <a:latin typeface="Century Gothic" panose="020B0502020202020204" pitchFamily="34" charset="0"/>
              </a:rPr>
              <a:t> gilt natürlich auch auf Passivseite</a:t>
            </a:r>
            <a:endParaRPr lang="de-DE" altLang="de-DE" dirty="0">
              <a:latin typeface="Century Gothic" panose="020B0502020202020204" pitchFamily="34" charset="0"/>
            </a:endParaRPr>
          </a:p>
          <a:p>
            <a:pPr lvl="2" eaLnBrk="1" hangingPunct="1">
              <a:lnSpc>
                <a:spcPct val="100000"/>
              </a:lnSpc>
              <a:spcBef>
                <a:spcPts val="600"/>
              </a:spcBef>
              <a:spcAft>
                <a:spcPts val="600"/>
              </a:spcAft>
              <a:buFontTx/>
              <a:buNone/>
            </a:pPr>
            <a:endParaRPr lang="de-DE" altLang="de-DE" dirty="0">
              <a:latin typeface="Century Gothic" panose="020B0502020202020204" pitchFamily="34" charset="0"/>
            </a:endParaRPr>
          </a:p>
          <a:p>
            <a:pPr lvl="2" eaLnBrk="1" hangingPunct="1">
              <a:lnSpc>
                <a:spcPct val="100000"/>
              </a:lnSpc>
              <a:spcBef>
                <a:spcPts val="600"/>
              </a:spcBef>
              <a:spcAft>
                <a:spcPts val="600"/>
              </a:spcAft>
              <a:buFontTx/>
              <a:buNone/>
            </a:pPr>
            <a:endParaRPr lang="de-DE" altLang="de-DE" dirty="0">
              <a:latin typeface="Century Gothic" panose="020B0502020202020204" pitchFamily="34" charset="0"/>
            </a:endParaRPr>
          </a:p>
        </p:txBody>
      </p:sp>
      <p:sp>
        <p:nvSpPr>
          <p:cNvPr id="247811" name="Rechteck: abgerundete Ecken 2">
            <a:extLst>
              <a:ext uri="{FF2B5EF4-FFF2-40B4-BE49-F238E27FC236}">
                <a16:creationId xmlns:a16="http://schemas.microsoft.com/office/drawing/2014/main" id="{B40C3CE7-2984-4599-90FA-57183E5965D7}"/>
              </a:ext>
            </a:extLst>
          </p:cNvPr>
          <p:cNvSpPr>
            <a:spLocks noChangeArrowheads="1"/>
          </p:cNvSpPr>
          <p:nvPr/>
        </p:nvSpPr>
        <p:spPr bwMode="auto">
          <a:xfrm>
            <a:off x="1065213" y="5540374"/>
            <a:ext cx="10061574" cy="480913"/>
          </a:xfrm>
          <a:prstGeom prst="roundRect">
            <a:avLst>
              <a:gd name="adj" fmla="val 16667"/>
            </a:avLst>
          </a:prstGeom>
          <a:noFill/>
          <a:ln w="19050">
            <a:solidFill>
              <a:schemeClr val="bg1">
                <a:lumMod val="50000"/>
              </a:schemeClr>
            </a:solidFill>
            <a:round/>
            <a:headEnd/>
            <a:tailEnd/>
          </a:ln>
          <a:extLst>
            <a:ext uri="{909E8E84-426E-40DD-AFC4-6F175D3DCCD1}">
              <a14:hiddenFill xmlns:a14="http://schemas.microsoft.com/office/drawing/2010/main">
                <a:solidFill>
                  <a:srgbClr val="FFFFFF"/>
                </a:solidFill>
              </a14:hiddenFill>
            </a:ext>
          </a:extLst>
        </p:spPr>
        <p:txBody>
          <a:bodyPr wrap="square" anchor="ctr" anchorCtr="0">
            <a:no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Wingdings" panose="05000000000000000000" pitchFamily="2" charset="2"/>
              <a:buChar char="à"/>
            </a:pPr>
            <a:r>
              <a:rPr lang="de-DE" altLang="de-DE" sz="1600" b="1" dirty="0">
                <a:solidFill>
                  <a:srgbClr val="FF0000"/>
                </a:solidFill>
                <a:latin typeface="Century Gothic" panose="020B0502020202020204" pitchFamily="34" charset="0"/>
                <a:sym typeface="Wingdings" panose="05000000000000000000" pitchFamily="2" charset="2"/>
              </a:rPr>
              <a:t>Prüfungspraxis: </a:t>
            </a:r>
            <a:r>
              <a:rPr lang="de-DE" altLang="de-DE" sz="1600" dirty="0">
                <a:latin typeface="Century Gothic" panose="020B0502020202020204" pitchFamily="34" charset="0"/>
                <a:sym typeface="Wingdings" panose="05000000000000000000" pitchFamily="2" charset="2"/>
              </a:rPr>
              <a:t>Feststellung, dass Mitzugehörigkeitsangaben nicht vollständig gemacht werden.</a:t>
            </a:r>
          </a:p>
        </p:txBody>
      </p:sp>
      <p:sp>
        <p:nvSpPr>
          <p:cNvPr id="247813" name="Rectangle 2">
            <a:extLst>
              <a:ext uri="{FF2B5EF4-FFF2-40B4-BE49-F238E27FC236}">
                <a16:creationId xmlns:a16="http://schemas.microsoft.com/office/drawing/2014/main" id="{5CD33DD4-6BAC-456C-828C-F148F16F5759}"/>
              </a:ext>
            </a:extLst>
          </p:cNvPr>
          <p:cNvSpPr txBox="1">
            <a:spLocks/>
          </p:cNvSpPr>
          <p:nvPr/>
        </p:nvSpPr>
        <p:spPr bwMode="auto">
          <a:xfrm>
            <a:off x="925513" y="942975"/>
            <a:ext cx="9491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5.2.3 Mitzugehörigkeitsvermerk</a:t>
            </a:r>
          </a:p>
        </p:txBody>
      </p:sp>
      <p:sp>
        <p:nvSpPr>
          <p:cNvPr id="8" name="Textfeld 4">
            <a:extLst>
              <a:ext uri="{FF2B5EF4-FFF2-40B4-BE49-F238E27FC236}">
                <a16:creationId xmlns:a16="http://schemas.microsoft.com/office/drawing/2014/main" id="{20E728CE-21B8-4027-969A-894E0A048433}"/>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1972081122"/>
      </p:ext>
    </p:extLst>
  </p:cSld>
  <p:clrMapOvr>
    <a:masterClrMapping/>
  </p:clrMapOvr>
  <p:transition spd="slow"/>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Textfeld 1">
            <a:extLst>
              <a:ext uri="{FF2B5EF4-FFF2-40B4-BE49-F238E27FC236}">
                <a16:creationId xmlns:a16="http://schemas.microsoft.com/office/drawing/2014/main" id="{A99A4588-676E-4DA4-A05F-31B8321EBFF5}"/>
              </a:ext>
            </a:extLst>
          </p:cNvPr>
          <p:cNvSpPr txBox="1">
            <a:spLocks noChangeArrowheads="1"/>
          </p:cNvSpPr>
          <p:nvPr/>
        </p:nvSpPr>
        <p:spPr bwMode="auto">
          <a:xfrm>
            <a:off x="1065213" y="1341438"/>
            <a:ext cx="10791825" cy="437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95288" indent="-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682625" indent="-2714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lvl="1" indent="0" eaLnBrk="1" hangingPunct="1">
              <a:lnSpc>
                <a:spcPct val="100000"/>
              </a:lnSpc>
              <a:spcBef>
                <a:spcPts val="600"/>
              </a:spcBef>
              <a:spcAft>
                <a:spcPts val="600"/>
              </a:spcAft>
              <a:buNone/>
            </a:pPr>
            <a:r>
              <a:rPr lang="de-DE" altLang="de-DE" sz="1600" b="1" dirty="0">
                <a:solidFill>
                  <a:srgbClr val="FF0000"/>
                </a:solidFill>
                <a:latin typeface="Century Gothic" panose="020B0502020202020204" pitchFamily="34" charset="0"/>
              </a:rPr>
              <a:t>Verbot der Bilanzierung von schwebenden Geschäften:</a:t>
            </a:r>
            <a:br>
              <a:rPr lang="de-DE" altLang="de-DE" sz="1600" b="1" dirty="0">
                <a:solidFill>
                  <a:srgbClr val="FF0000"/>
                </a:solidFill>
                <a:latin typeface="Century Gothic" panose="020B0502020202020204" pitchFamily="34" charset="0"/>
              </a:rPr>
            </a:br>
            <a:r>
              <a:rPr lang="de-DE" altLang="de-DE" sz="1600" dirty="0">
                <a:latin typeface="Century Gothic" panose="020B0502020202020204" pitchFamily="34" charset="0"/>
              </a:rPr>
              <a:t>D.h. Aktivierung einer Forderung/Realisation des Gewinns erst wenn:</a:t>
            </a:r>
          </a:p>
          <a:p>
            <a:pPr marL="285750" lvl="2" indent="-285750" eaLnBrk="1" hangingPunct="1">
              <a:lnSpc>
                <a:spcPct val="100000"/>
              </a:lnSpc>
              <a:spcBef>
                <a:spcPts val="600"/>
              </a:spcBef>
              <a:spcAft>
                <a:spcPts val="600"/>
              </a:spcAft>
            </a:pPr>
            <a:r>
              <a:rPr lang="de-DE" altLang="de-DE" sz="1600" dirty="0">
                <a:latin typeface="Century Gothic" panose="020B0502020202020204" pitchFamily="34" charset="0"/>
              </a:rPr>
              <a:t>bei Kaufvertrag: </a:t>
            </a:r>
            <a:r>
              <a:rPr lang="de-DE" altLang="de-DE" sz="1600" b="1" dirty="0">
                <a:latin typeface="Century Gothic" panose="020B0502020202020204" pitchFamily="34" charset="0"/>
              </a:rPr>
              <a:t>Gefahrenübergang</a:t>
            </a:r>
            <a:r>
              <a:rPr lang="de-DE" altLang="de-DE" sz="1600" dirty="0">
                <a:latin typeface="Century Gothic" panose="020B0502020202020204" pitchFamily="34" charset="0"/>
              </a:rPr>
              <a:t>/Übergang der Preisgefahr </a:t>
            </a:r>
          </a:p>
          <a:p>
            <a:pPr marL="285750" lvl="2" indent="-285750" eaLnBrk="1" hangingPunct="1">
              <a:lnSpc>
                <a:spcPct val="100000"/>
              </a:lnSpc>
              <a:spcBef>
                <a:spcPts val="600"/>
              </a:spcBef>
              <a:spcAft>
                <a:spcPts val="600"/>
              </a:spcAft>
            </a:pPr>
            <a:r>
              <a:rPr lang="de-DE" altLang="de-DE" sz="1600" dirty="0">
                <a:latin typeface="Century Gothic" panose="020B0502020202020204" pitchFamily="34" charset="0"/>
              </a:rPr>
              <a:t>bei Werkverträgen: Fertigstellung des Werkes/</a:t>
            </a:r>
            <a:r>
              <a:rPr lang="de-DE" altLang="de-DE" sz="1600" b="1" dirty="0">
                <a:latin typeface="Century Gothic" panose="020B0502020202020204" pitchFamily="34" charset="0"/>
              </a:rPr>
              <a:t>Abnahme</a:t>
            </a:r>
          </a:p>
          <a:p>
            <a:pPr marL="285750" lvl="2" indent="-285750" eaLnBrk="1" hangingPunct="1">
              <a:lnSpc>
                <a:spcPct val="100000"/>
              </a:lnSpc>
              <a:spcBef>
                <a:spcPts val="600"/>
              </a:spcBef>
              <a:spcAft>
                <a:spcPts val="600"/>
              </a:spcAft>
            </a:pPr>
            <a:r>
              <a:rPr lang="de-DE" altLang="de-DE" sz="1600" dirty="0">
                <a:latin typeface="Century Gothic" panose="020B0502020202020204" pitchFamily="34" charset="0"/>
              </a:rPr>
              <a:t>bei Dienstleistungen: </a:t>
            </a:r>
            <a:r>
              <a:rPr lang="de-DE" altLang="de-DE" sz="1600" b="1" dirty="0">
                <a:latin typeface="Century Gothic" panose="020B0502020202020204" pitchFamily="34" charset="0"/>
              </a:rPr>
              <a:t>Vereinbarungsgerechte Erbringung</a:t>
            </a:r>
          </a:p>
          <a:p>
            <a:pPr marL="285750" lvl="2" indent="-285750">
              <a:lnSpc>
                <a:spcPct val="100000"/>
              </a:lnSpc>
              <a:spcBef>
                <a:spcPts val="600"/>
              </a:spcBef>
              <a:spcAft>
                <a:spcPts val="600"/>
              </a:spcAft>
            </a:pPr>
            <a:r>
              <a:rPr lang="de-DE" altLang="de-DE" sz="1600" dirty="0">
                <a:latin typeface="Century Gothic" panose="020B0502020202020204" pitchFamily="34" charset="0"/>
              </a:rPr>
              <a:t>Bei Warenlieferungen ergibt sich der Zeitpunkt des Gefahrübergangs oft aus den sog. </a:t>
            </a:r>
            <a:r>
              <a:rPr lang="de-DE" altLang="de-DE" sz="1600" b="1" dirty="0">
                <a:latin typeface="Century Gothic" panose="020B0502020202020204" pitchFamily="34" charset="0"/>
              </a:rPr>
              <a:t>INCOTERMS</a:t>
            </a:r>
            <a:r>
              <a:rPr lang="de-DE" altLang="de-DE" sz="1600" dirty="0">
                <a:latin typeface="Century Gothic" panose="020B0502020202020204" pitchFamily="34" charset="0"/>
              </a:rPr>
              <a:t> (= weltweit anerkannte /standardisierte Regeln zu Rechten und Pflichten von Käufern und Verkäufern im internationalen Handel)</a:t>
            </a:r>
          </a:p>
          <a:p>
            <a:pPr marL="285750" lvl="2" indent="-285750">
              <a:lnSpc>
                <a:spcPct val="100000"/>
              </a:lnSpc>
              <a:spcBef>
                <a:spcPts val="600"/>
              </a:spcBef>
              <a:spcAft>
                <a:spcPts val="600"/>
              </a:spcAft>
            </a:pPr>
            <a:r>
              <a:rPr lang="de-DE" altLang="de-DE" sz="1600" dirty="0">
                <a:latin typeface="Century Gothic" panose="020B0502020202020204" pitchFamily="34" charset="0"/>
              </a:rPr>
              <a:t>Lieferung mit </a:t>
            </a:r>
            <a:r>
              <a:rPr lang="de-DE" altLang="de-DE" sz="1600" b="1" dirty="0">
                <a:latin typeface="Century Gothic" panose="020B0502020202020204" pitchFamily="34" charset="0"/>
              </a:rPr>
              <a:t>Rückgaberecht</a:t>
            </a:r>
            <a:r>
              <a:rPr lang="de-DE" altLang="de-DE" sz="1600" dirty="0">
                <a:latin typeface="Century Gothic" panose="020B0502020202020204" pitchFamily="34" charset="0"/>
              </a:rPr>
              <a:t>: </a:t>
            </a:r>
          </a:p>
          <a:p>
            <a:pPr marL="542925" lvl="1" indent="-276225">
              <a:lnSpc>
                <a:spcPct val="100000"/>
              </a:lnSpc>
              <a:spcBef>
                <a:spcPts val="600"/>
              </a:spcBef>
              <a:spcAft>
                <a:spcPts val="600"/>
              </a:spcAft>
              <a:buFont typeface="Wingdings" panose="05000000000000000000" pitchFamily="2" charset="2"/>
              <a:buChar char="Ø"/>
            </a:pPr>
            <a:r>
              <a:rPr lang="de-DE" altLang="de-DE" sz="1600" dirty="0">
                <a:latin typeface="Century Gothic" panose="020B0502020202020204" pitchFamily="34" charset="0"/>
              </a:rPr>
              <a:t>keine Gewinnrealisation; Forderung in Höhe von AK/HK</a:t>
            </a:r>
          </a:p>
          <a:p>
            <a:pPr marL="542925" lvl="1" indent="-276225">
              <a:lnSpc>
                <a:spcPct val="100000"/>
              </a:lnSpc>
              <a:spcBef>
                <a:spcPts val="600"/>
              </a:spcBef>
              <a:spcAft>
                <a:spcPts val="600"/>
              </a:spcAft>
              <a:buFont typeface="Wingdings" panose="05000000000000000000" pitchFamily="2" charset="2"/>
              <a:buChar char="Ø"/>
            </a:pPr>
            <a:r>
              <a:rPr lang="de-DE" altLang="de-DE" sz="1600" dirty="0">
                <a:latin typeface="Century Gothic" panose="020B0502020202020204" pitchFamily="34" charset="0"/>
              </a:rPr>
              <a:t>Bei Massengütern vertretbar: Forderungen in Höhe des Nennbetrags und Berücksichtigung der Ergebnis-minderung bei der Bewertung der Forderungen oder durch Bildung einer Rückstellung der erfahrungsgemäß erwarteten Retouren</a:t>
            </a:r>
            <a:r>
              <a:rPr lang="de-DE" altLang="de-DE" dirty="0">
                <a:latin typeface="Century Gothic" panose="020B0502020202020204" pitchFamily="34" charset="0"/>
              </a:rPr>
              <a:t>	</a:t>
            </a:r>
          </a:p>
        </p:txBody>
      </p:sp>
      <p:sp>
        <p:nvSpPr>
          <p:cNvPr id="248835" name="Rechteck 2">
            <a:extLst>
              <a:ext uri="{FF2B5EF4-FFF2-40B4-BE49-F238E27FC236}">
                <a16:creationId xmlns:a16="http://schemas.microsoft.com/office/drawing/2014/main" id="{679AFE14-B664-4CF4-97D6-4449FE557FF9}"/>
              </a:ext>
            </a:extLst>
          </p:cNvPr>
          <p:cNvSpPr>
            <a:spLocks noChangeArrowheads="1"/>
          </p:cNvSpPr>
          <p:nvPr/>
        </p:nvSpPr>
        <p:spPr bwMode="auto">
          <a:xfrm>
            <a:off x="1065213" y="5749925"/>
            <a:ext cx="9217025" cy="415985"/>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nchorCtr="0">
            <a:noAutofit/>
          </a:bodyPr>
          <a:lstStyle>
            <a:lvl1pPr marL="342900" indent="-342900" defTabSz="419100">
              <a:defRPr>
                <a:solidFill>
                  <a:schemeClr val="tx1"/>
                </a:solidFill>
                <a:latin typeface="Arial" panose="020B0604020202020204" pitchFamily="34" charset="0"/>
                <a:cs typeface="Arial" panose="020B0604020202020204" pitchFamily="34" charset="0"/>
              </a:defRPr>
            </a:lvl1pPr>
            <a:lvl2pPr marL="742950" indent="-285750" defTabSz="419100">
              <a:defRPr>
                <a:solidFill>
                  <a:schemeClr val="tx1"/>
                </a:solidFill>
                <a:latin typeface="Arial" panose="020B0604020202020204" pitchFamily="34" charset="0"/>
                <a:cs typeface="Arial" panose="020B0604020202020204" pitchFamily="34" charset="0"/>
              </a:defRPr>
            </a:lvl2pPr>
            <a:lvl3pPr defTabSz="419100">
              <a:defRPr>
                <a:solidFill>
                  <a:schemeClr val="tx1"/>
                </a:solidFill>
                <a:latin typeface="Arial" panose="020B0604020202020204" pitchFamily="34" charset="0"/>
                <a:cs typeface="Arial" panose="020B0604020202020204" pitchFamily="34" charset="0"/>
              </a:defRPr>
            </a:lvl3pPr>
            <a:lvl4pPr marL="1600200" indent="-228600" defTabSz="419100">
              <a:defRPr>
                <a:solidFill>
                  <a:schemeClr val="tx1"/>
                </a:solidFill>
                <a:latin typeface="Arial" panose="020B0604020202020204" pitchFamily="34" charset="0"/>
                <a:cs typeface="Arial" panose="020B0604020202020204" pitchFamily="34" charset="0"/>
              </a:defRPr>
            </a:lvl4pPr>
            <a:lvl5pPr marL="2057400" indent="-228600" defTabSz="419100">
              <a:defRPr>
                <a:solidFill>
                  <a:schemeClr val="tx1"/>
                </a:solidFill>
                <a:latin typeface="Arial" panose="020B0604020202020204" pitchFamily="34" charset="0"/>
                <a:cs typeface="Arial" panose="020B0604020202020204" pitchFamily="34" charset="0"/>
              </a:defRPr>
            </a:lvl5pPr>
            <a:lvl6pPr marL="25146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lvl="2"/>
            <a:r>
              <a:rPr lang="de-DE" altLang="de-DE" sz="1400" b="1">
                <a:solidFill>
                  <a:srgbClr val="FF0000"/>
                </a:solidFill>
                <a:latin typeface="Century Gothic" panose="020B0502020202020204" pitchFamily="34" charset="0"/>
                <a:sym typeface="Wingdings" panose="05000000000000000000" pitchFamily="2" charset="2"/>
              </a:rPr>
              <a:t> </a:t>
            </a:r>
            <a:r>
              <a:rPr lang="de-DE" altLang="de-DE" sz="1600" b="1">
                <a:solidFill>
                  <a:srgbClr val="FF0000"/>
                </a:solidFill>
                <a:latin typeface="Century Gothic" panose="020B0502020202020204" pitchFamily="34" charset="0"/>
                <a:sym typeface="Wingdings" panose="05000000000000000000" pitchFamily="2" charset="2"/>
              </a:rPr>
              <a:t>Prüfungspraxis: </a:t>
            </a:r>
            <a:r>
              <a:rPr lang="de-DE" altLang="de-DE" sz="1600">
                <a:latin typeface="Century Gothic" panose="020B0502020202020204" pitchFamily="34" charset="0"/>
              </a:rPr>
              <a:t>Einsichtnahme in vertragliche Grundlagen der Geschäfte ist notwendig!</a:t>
            </a:r>
          </a:p>
        </p:txBody>
      </p:sp>
      <p:sp>
        <p:nvSpPr>
          <p:cNvPr id="248837" name="Rectangle 2">
            <a:extLst>
              <a:ext uri="{FF2B5EF4-FFF2-40B4-BE49-F238E27FC236}">
                <a16:creationId xmlns:a16="http://schemas.microsoft.com/office/drawing/2014/main" id="{77437990-C310-45A6-9F76-A1D682CDB1B4}"/>
              </a:ext>
            </a:extLst>
          </p:cNvPr>
          <p:cNvSpPr txBox="1">
            <a:spLocks/>
          </p:cNvSpPr>
          <p:nvPr/>
        </p:nvSpPr>
        <p:spPr bwMode="auto">
          <a:xfrm>
            <a:off x="925513" y="942975"/>
            <a:ext cx="9491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5.2.4 Zeitpunkt der Aktivierung einer Forderung</a:t>
            </a:r>
          </a:p>
        </p:txBody>
      </p:sp>
      <p:sp>
        <p:nvSpPr>
          <p:cNvPr id="8" name="Textfeld 4">
            <a:extLst>
              <a:ext uri="{FF2B5EF4-FFF2-40B4-BE49-F238E27FC236}">
                <a16:creationId xmlns:a16="http://schemas.microsoft.com/office/drawing/2014/main" id="{7D162ADA-0CD1-4487-953F-F1759BB21239}"/>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764298597"/>
      </p:ext>
    </p:extLst>
  </p:cSld>
  <p:clrMapOvr>
    <a:masterClrMapping/>
  </p:clrMapOvr>
  <p:transition spd="slow"/>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3" name="Textfeld 1">
            <a:extLst>
              <a:ext uri="{FF2B5EF4-FFF2-40B4-BE49-F238E27FC236}">
                <a16:creationId xmlns:a16="http://schemas.microsoft.com/office/drawing/2014/main" id="{CD8E4605-D8BA-4B8B-B5CD-5A37740C0B9A}"/>
              </a:ext>
            </a:extLst>
          </p:cNvPr>
          <p:cNvSpPr txBox="1">
            <a:spLocks noChangeArrowheads="1"/>
          </p:cNvSpPr>
          <p:nvPr/>
        </p:nvSpPr>
        <p:spPr bwMode="auto">
          <a:xfrm>
            <a:off x="1065213" y="1343025"/>
            <a:ext cx="10791825" cy="467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17500" indent="-28575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682625" indent="-2714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70000" lvl="1" eaLnBrk="1" hangingPunct="1">
              <a:lnSpc>
                <a:spcPct val="100000"/>
              </a:lnSpc>
              <a:spcBef>
                <a:spcPts val="600"/>
              </a:spcBef>
              <a:spcAft>
                <a:spcPts val="600"/>
              </a:spcAft>
              <a:buFont typeface="Arial" panose="020B0604020202020204" pitchFamily="34" charset="0"/>
              <a:buChar char="•"/>
              <a:defRPr/>
            </a:pPr>
            <a:r>
              <a:rPr lang="de-DE" altLang="de-DE" sz="1600" b="1" dirty="0">
                <a:solidFill>
                  <a:srgbClr val="FF0000"/>
                </a:solidFill>
                <a:latin typeface="Century Gothic" panose="020B0502020202020204" pitchFamily="34" charset="0"/>
              </a:rPr>
              <a:t>Grundsatz: § 253 Abs. 4 HGB: </a:t>
            </a:r>
          </a:p>
          <a:p>
            <a:pPr marL="269875" lvl="1" indent="-3175" eaLnBrk="1" hangingPunct="1">
              <a:lnSpc>
                <a:spcPct val="100000"/>
              </a:lnSpc>
              <a:spcBef>
                <a:spcPts val="600"/>
              </a:spcBef>
              <a:spcAft>
                <a:spcPts val="600"/>
              </a:spcAft>
              <a:buFont typeface="Arial" panose="020B0604020202020204" pitchFamily="34" charset="0"/>
              <a:buNone/>
              <a:defRPr/>
            </a:pPr>
            <a:r>
              <a:rPr lang="de-DE" altLang="de-DE" sz="1600" dirty="0">
                <a:latin typeface="Century Gothic" panose="020B0502020202020204" pitchFamily="34" charset="0"/>
              </a:rPr>
              <a:t>Abschreibungen auf den </a:t>
            </a:r>
            <a:r>
              <a:rPr lang="de-DE" altLang="de-DE" sz="1600" b="1" dirty="0">
                <a:latin typeface="Century Gothic" panose="020B0502020202020204" pitchFamily="34" charset="0"/>
              </a:rPr>
              <a:t>niedrigeren beizulegenden Wert </a:t>
            </a:r>
            <a:r>
              <a:rPr lang="de-DE" altLang="de-DE" sz="1600" dirty="0">
                <a:latin typeface="Century Gothic" panose="020B0502020202020204" pitchFamily="34" charset="0"/>
              </a:rPr>
              <a:t>sind vorzunehmen. Im Umlaufvermögen gilt das </a:t>
            </a:r>
            <a:r>
              <a:rPr lang="de-DE" altLang="de-DE" sz="1600" b="1" dirty="0">
                <a:latin typeface="Century Gothic" panose="020B0502020202020204" pitchFamily="34" charset="0"/>
              </a:rPr>
              <a:t>strenge Niederstwertprinzip</a:t>
            </a:r>
            <a:r>
              <a:rPr lang="de-DE" altLang="de-DE" sz="1600" dirty="0">
                <a:latin typeface="Century Gothic" panose="020B0502020202020204" pitchFamily="34" charset="0"/>
              </a:rPr>
              <a:t>.</a:t>
            </a:r>
          </a:p>
          <a:p>
            <a:pPr marL="552450" lvl="2" indent="-2857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Ansatz von </a:t>
            </a:r>
            <a:r>
              <a:rPr lang="de-DE" altLang="de-DE" sz="1600" b="1" dirty="0">
                <a:latin typeface="Century Gothic" panose="020B0502020202020204" pitchFamily="34" charset="0"/>
              </a:rPr>
              <a:t>zweifelhaften Forderungen </a:t>
            </a:r>
            <a:r>
              <a:rPr lang="de-DE" altLang="de-DE" sz="1600" dirty="0">
                <a:latin typeface="Century Gothic" panose="020B0502020202020204" pitchFamily="34" charset="0"/>
              </a:rPr>
              <a:t>mit ihrem „wahrscheinlichen Wert“ </a:t>
            </a:r>
          </a:p>
          <a:p>
            <a:pPr marL="828675" lvl="2" indent="-285750">
              <a:lnSpc>
                <a:spcPct val="100000"/>
              </a:lnSpc>
              <a:spcBef>
                <a:spcPts val="600"/>
              </a:spcBef>
              <a:spcAft>
                <a:spcPts val="600"/>
              </a:spcAft>
              <a:buFont typeface="Wingdings" panose="05000000000000000000" pitchFamily="2" charset="2"/>
              <a:buChar char="à"/>
              <a:defRPr/>
            </a:pPr>
            <a:r>
              <a:rPr lang="de-DE" altLang="de-DE" sz="1600" dirty="0">
                <a:latin typeface="Century Gothic" panose="020B0502020202020204" pitchFamily="34" charset="0"/>
                <a:sym typeface="Wingdings" panose="05000000000000000000" pitchFamily="2" charset="2"/>
              </a:rPr>
              <a:t>Einzelwertberichtigungen (auch „pauschalierte Einzelwertberichtigungen“)</a:t>
            </a:r>
          </a:p>
          <a:p>
            <a:pPr marL="828675" lvl="2" indent="-285750">
              <a:lnSpc>
                <a:spcPct val="100000"/>
              </a:lnSpc>
              <a:spcBef>
                <a:spcPts val="600"/>
              </a:spcBef>
              <a:spcAft>
                <a:spcPts val="600"/>
              </a:spcAft>
              <a:buFont typeface="Wingdings" panose="05000000000000000000" pitchFamily="2" charset="2"/>
              <a:buChar char="à"/>
              <a:defRPr/>
            </a:pPr>
            <a:r>
              <a:rPr lang="de-DE" altLang="de-DE" sz="1600" dirty="0">
                <a:latin typeface="Century Gothic" panose="020B0502020202020204" pitchFamily="34" charset="0"/>
                <a:sym typeface="Wingdings" panose="05000000000000000000" pitchFamily="2" charset="2"/>
              </a:rPr>
              <a:t>Pauschalwertberichtigungen</a:t>
            </a:r>
            <a:endParaRPr lang="de-DE" altLang="de-DE" sz="1600" dirty="0">
              <a:latin typeface="Century Gothic" panose="020B0502020202020204" pitchFamily="34" charset="0"/>
            </a:endParaRPr>
          </a:p>
          <a:p>
            <a:pPr marL="552450" lvl="2" indent="-2857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Volle Wertberichtigung vs. Ausbuchung von </a:t>
            </a:r>
            <a:r>
              <a:rPr lang="de-DE" altLang="de-DE" sz="1600" b="1" dirty="0">
                <a:latin typeface="Century Gothic" panose="020B0502020202020204" pitchFamily="34" charset="0"/>
              </a:rPr>
              <a:t>uneinbringlichen Forderungen</a:t>
            </a:r>
          </a:p>
          <a:p>
            <a:pPr marL="552450" lvl="2" indent="-2857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Ansatz von </a:t>
            </a:r>
            <a:r>
              <a:rPr lang="de-DE" altLang="de-DE" sz="1600" b="1" dirty="0">
                <a:latin typeface="Century Gothic" panose="020B0502020202020204" pitchFamily="34" charset="0"/>
              </a:rPr>
              <a:t>unverzinslichen bzw. niedrig verzinslichen</a:t>
            </a:r>
            <a:r>
              <a:rPr lang="de-DE" altLang="de-DE" sz="1600" dirty="0">
                <a:latin typeface="Century Gothic" panose="020B0502020202020204" pitchFamily="34" charset="0"/>
              </a:rPr>
              <a:t>, länger laufenden Forderungen mit Barwert (Abzinsung mit fristadäquatem Marktzinssatz) </a:t>
            </a:r>
            <a:endParaRPr lang="de-DE" altLang="de-DE" sz="1600" b="1" dirty="0">
              <a:latin typeface="Century Gothic" panose="020B0502020202020204" pitchFamily="34" charset="0"/>
            </a:endParaRPr>
          </a:p>
          <a:p>
            <a:pPr marL="270000">
              <a:lnSpc>
                <a:spcPct val="100000"/>
              </a:lnSpc>
              <a:spcBef>
                <a:spcPts val="600"/>
              </a:spcBef>
              <a:spcAft>
                <a:spcPts val="600"/>
              </a:spcAft>
              <a:buFont typeface="Arial" panose="020B0604020202020204" pitchFamily="34" charset="0"/>
              <a:buChar char="•"/>
              <a:defRPr/>
            </a:pPr>
            <a:r>
              <a:rPr lang="de-DE" altLang="de-DE" sz="1600" b="1" dirty="0">
                <a:solidFill>
                  <a:srgbClr val="FF0000"/>
                </a:solidFill>
                <a:latin typeface="Century Gothic" panose="020B0502020202020204" pitchFamily="34" charset="0"/>
              </a:rPr>
              <a:t>Einzelwertberichtigung </a:t>
            </a:r>
          </a:p>
          <a:p>
            <a:pPr marL="542925" lvl="2" indent="-276225">
              <a:lnSpc>
                <a:spcPct val="100000"/>
              </a:lnSpc>
              <a:spcBef>
                <a:spcPts val="600"/>
              </a:spcBef>
              <a:spcAft>
                <a:spcPts val="600"/>
              </a:spcAft>
              <a:buFont typeface="Wingdings" panose="05000000000000000000" pitchFamily="2" charset="2"/>
              <a:buChar char="à"/>
              <a:tabLst>
                <a:tab pos="533400" algn="l"/>
              </a:tabLst>
              <a:defRPr/>
            </a:pPr>
            <a:r>
              <a:rPr lang="de-DE" altLang="de-DE" sz="1600" dirty="0">
                <a:latin typeface="Century Gothic" panose="020B0502020202020204" pitchFamily="34" charset="0"/>
              </a:rPr>
              <a:t>Wird gebildet für eine bestimmte Forderung, die mit einem über dem allgemeinen Kreditrisiko liegendem Risiko behaftet ist.</a:t>
            </a:r>
          </a:p>
          <a:p>
            <a:pPr marL="558800" indent="-292100">
              <a:lnSpc>
                <a:spcPct val="100000"/>
              </a:lnSpc>
              <a:spcBef>
                <a:spcPts val="600"/>
              </a:spcBef>
              <a:spcAft>
                <a:spcPts val="600"/>
              </a:spcAft>
              <a:defRPr/>
            </a:pPr>
            <a:r>
              <a:rPr lang="de-DE" altLang="de-DE" sz="1600" dirty="0">
                <a:latin typeface="Century Gothic" panose="020B0502020202020204" pitchFamily="34" charset="0"/>
                <a:sym typeface="Wingdings" panose="05000000000000000000" pitchFamily="2" charset="2"/>
              </a:rPr>
              <a:t> Folgt dem </a:t>
            </a:r>
            <a:r>
              <a:rPr lang="de-DE" altLang="de-DE" sz="1600" b="1" dirty="0">
                <a:latin typeface="Century Gothic" panose="020B0502020202020204" pitchFamily="34" charset="0"/>
                <a:sym typeface="Wingdings" panose="05000000000000000000" pitchFamily="2" charset="2"/>
              </a:rPr>
              <a:t>Grundsatz der </a:t>
            </a:r>
            <a:r>
              <a:rPr lang="de-DE" altLang="de-DE" sz="1600" b="1" dirty="0">
                <a:latin typeface="Century Gothic" panose="020B0502020202020204" pitchFamily="34" charset="0"/>
              </a:rPr>
              <a:t>Einzelbewertung</a:t>
            </a:r>
            <a:r>
              <a:rPr lang="de-DE" altLang="de-DE" sz="1600" b="1" dirty="0">
                <a:solidFill>
                  <a:srgbClr val="FF0000"/>
                </a:solidFill>
                <a:latin typeface="Century Gothic" panose="020B0502020202020204" pitchFamily="34" charset="0"/>
              </a:rPr>
              <a:t> </a:t>
            </a:r>
            <a:r>
              <a:rPr lang="de-DE" altLang="de-DE" sz="1600" b="1" dirty="0">
                <a:latin typeface="Century Gothic" panose="020B0502020202020204" pitchFamily="34" charset="0"/>
              </a:rPr>
              <a:t>(§ 252 Abs. 1 Nr. 3 HGB)</a:t>
            </a:r>
            <a:endParaRPr lang="de-DE" altLang="de-DE" b="1" dirty="0">
              <a:latin typeface="Century Gothic" panose="020B0502020202020204" pitchFamily="34" charset="0"/>
            </a:endParaRPr>
          </a:p>
        </p:txBody>
      </p:sp>
      <p:sp>
        <p:nvSpPr>
          <p:cNvPr id="249860" name="Rectangle 2">
            <a:extLst>
              <a:ext uri="{FF2B5EF4-FFF2-40B4-BE49-F238E27FC236}">
                <a16:creationId xmlns:a16="http://schemas.microsoft.com/office/drawing/2014/main" id="{9D8D1DE0-3612-4295-8528-F9ECCA288DEF}"/>
              </a:ext>
            </a:extLst>
          </p:cNvPr>
          <p:cNvSpPr txBox="1">
            <a:spLocks/>
          </p:cNvSpPr>
          <p:nvPr/>
        </p:nvSpPr>
        <p:spPr bwMode="auto">
          <a:xfrm>
            <a:off x="925513" y="942975"/>
            <a:ext cx="9491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5.2.5 Wertberichtigung von Forderungen</a:t>
            </a:r>
          </a:p>
        </p:txBody>
      </p:sp>
      <p:sp>
        <p:nvSpPr>
          <p:cNvPr id="7" name="Textfeld 4">
            <a:extLst>
              <a:ext uri="{FF2B5EF4-FFF2-40B4-BE49-F238E27FC236}">
                <a16:creationId xmlns:a16="http://schemas.microsoft.com/office/drawing/2014/main" id="{036B83C3-D5EE-4FC9-92FF-F231D3152B6A}"/>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328241672"/>
      </p:ext>
    </p:extLst>
  </p:cSld>
  <p:clrMapOvr>
    <a:masterClrMapping/>
  </p:clrMapOvr>
  <p:transition spd="slow"/>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7" name="Textfeld 1">
            <a:extLst>
              <a:ext uri="{FF2B5EF4-FFF2-40B4-BE49-F238E27FC236}">
                <a16:creationId xmlns:a16="http://schemas.microsoft.com/office/drawing/2014/main" id="{A5798055-5888-4AAF-A27C-D0203C138D64}"/>
              </a:ext>
            </a:extLst>
          </p:cNvPr>
          <p:cNvSpPr txBox="1">
            <a:spLocks noChangeArrowheads="1"/>
          </p:cNvSpPr>
          <p:nvPr/>
        </p:nvSpPr>
        <p:spPr bwMode="auto">
          <a:xfrm>
            <a:off x="1044575" y="1343025"/>
            <a:ext cx="10790238"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17500" indent="-28575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31750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682625" indent="-2714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522413"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Arial" panose="020B0604020202020204" pitchFamily="34" charset="0"/>
              <a:buChar char="•"/>
              <a:defRPr/>
            </a:pPr>
            <a:r>
              <a:rPr lang="de-DE" altLang="de-DE" sz="1600" b="1" dirty="0">
                <a:solidFill>
                  <a:srgbClr val="FF0000"/>
                </a:solidFill>
                <a:latin typeface="Century Gothic" panose="020B0502020202020204" pitchFamily="34" charset="0"/>
              </a:rPr>
              <a:t>Einzelwertberichtigung (Forts.)</a:t>
            </a:r>
          </a:p>
          <a:p>
            <a:pPr marL="542925" indent="-276225">
              <a:lnSpc>
                <a:spcPct val="100000"/>
              </a:lnSpc>
              <a:spcBef>
                <a:spcPts val="600"/>
              </a:spcBef>
              <a:spcAft>
                <a:spcPts val="600"/>
              </a:spcAft>
              <a:buClr>
                <a:schemeClr val="tx1"/>
              </a:buClr>
              <a:buFont typeface="Symbol" panose="05050102010706020507" pitchFamily="18" charset="2"/>
              <a:buChar char="-"/>
              <a:tabLst>
                <a:tab pos="628650" algn="l"/>
              </a:tabLst>
              <a:defRPr/>
            </a:pPr>
            <a:r>
              <a:rPr lang="de-DE" altLang="de-DE" sz="1600" dirty="0">
                <a:latin typeface="Century Gothic" panose="020B0502020202020204" pitchFamily="34" charset="0"/>
                <a:sym typeface="Wingdings" panose="05000000000000000000" pitchFamily="2" charset="2"/>
              </a:rPr>
              <a:t>Gründe für Einzelwertberichtigungen können sein: </a:t>
            </a:r>
          </a:p>
          <a:p>
            <a:pPr marL="809625" lvl="3" indent="-266700">
              <a:lnSpc>
                <a:spcPct val="100000"/>
              </a:lnSpc>
              <a:spcBef>
                <a:spcPts val="600"/>
              </a:spcBef>
              <a:spcAft>
                <a:spcPts val="600"/>
              </a:spcAft>
              <a:buFont typeface="Wingdings" panose="05000000000000000000" pitchFamily="2" charset="2"/>
              <a:buChar char="Ø"/>
              <a:defRPr/>
            </a:pPr>
            <a:r>
              <a:rPr lang="de-DE" altLang="de-DE" sz="1600" b="1" dirty="0">
                <a:latin typeface="Century Gothic" panose="020B0502020202020204" pitchFamily="34" charset="0"/>
              </a:rPr>
              <a:t>mangelnde Bonität</a:t>
            </a:r>
            <a:r>
              <a:rPr lang="de-DE" altLang="de-DE" sz="1600" dirty="0">
                <a:latin typeface="Century Gothic" panose="020B0502020202020204" pitchFamily="34" charset="0"/>
              </a:rPr>
              <a:t> des Schuldners </a:t>
            </a:r>
          </a:p>
          <a:p>
            <a:pPr marL="809625" lvl="3" indent="-266700">
              <a:lnSpc>
                <a:spcPct val="100000"/>
              </a:lnSpc>
              <a:spcBef>
                <a:spcPts val="600"/>
              </a:spcBef>
              <a:spcAft>
                <a:spcPts val="600"/>
              </a:spcAft>
              <a:buFont typeface="Wingdings" panose="05000000000000000000" pitchFamily="2" charset="2"/>
              <a:buChar char="Ø"/>
              <a:defRPr/>
            </a:pPr>
            <a:r>
              <a:rPr lang="de-DE" altLang="de-DE" sz="1600" dirty="0">
                <a:latin typeface="Century Gothic" panose="020B0502020202020204" pitchFamily="34" charset="0"/>
              </a:rPr>
              <a:t>Schuldner </a:t>
            </a:r>
            <a:r>
              <a:rPr lang="de-DE" altLang="de-DE" sz="1600" b="1" dirty="0">
                <a:latin typeface="Century Gothic" panose="020B0502020202020204" pitchFamily="34" charset="0"/>
              </a:rPr>
              <a:t>bestreitet </a:t>
            </a:r>
            <a:r>
              <a:rPr lang="de-DE" altLang="de-DE" sz="1600" dirty="0">
                <a:latin typeface="Century Gothic" panose="020B0502020202020204" pitchFamily="34" charset="0"/>
              </a:rPr>
              <a:t>Forderung</a:t>
            </a:r>
          </a:p>
          <a:p>
            <a:pPr marL="809625" lvl="3" indent="-266700">
              <a:lnSpc>
                <a:spcPct val="100000"/>
              </a:lnSpc>
              <a:spcBef>
                <a:spcPts val="600"/>
              </a:spcBef>
              <a:spcAft>
                <a:spcPts val="600"/>
              </a:spcAft>
              <a:buFont typeface="Wingdings" panose="05000000000000000000" pitchFamily="2" charset="2"/>
              <a:buChar char="Ø"/>
              <a:defRPr/>
            </a:pPr>
            <a:r>
              <a:rPr lang="de-DE" altLang="de-DE" sz="1600" dirty="0">
                <a:latin typeface="Century Gothic" panose="020B0502020202020204" pitchFamily="34" charset="0"/>
              </a:rPr>
              <a:t>Forderung ist aus rechtlichen oder anderen Gründen </a:t>
            </a:r>
            <a:r>
              <a:rPr lang="de-DE" altLang="de-DE" sz="1600" b="1" dirty="0">
                <a:latin typeface="Century Gothic" panose="020B0502020202020204" pitchFamily="34" charset="0"/>
              </a:rPr>
              <a:t>nicht oder kaum durchsetzbar</a:t>
            </a:r>
          </a:p>
          <a:p>
            <a:pPr marL="809625" lvl="3" indent="-266700">
              <a:lnSpc>
                <a:spcPct val="100000"/>
              </a:lnSpc>
              <a:spcBef>
                <a:spcPts val="600"/>
              </a:spcBef>
              <a:spcAft>
                <a:spcPts val="600"/>
              </a:spcAft>
              <a:buFont typeface="Wingdings" panose="05000000000000000000" pitchFamily="2" charset="2"/>
              <a:buChar char="Ø"/>
              <a:defRPr/>
            </a:pPr>
            <a:r>
              <a:rPr lang="de-DE" altLang="de-DE" sz="1600" dirty="0">
                <a:latin typeface="Century Gothic" panose="020B0502020202020204" pitchFamily="34" charset="0"/>
              </a:rPr>
              <a:t>Es liegen keine verwertbare </a:t>
            </a:r>
            <a:r>
              <a:rPr lang="de-DE" altLang="de-DE" sz="1600" b="1" dirty="0">
                <a:latin typeface="Century Gothic" panose="020B0502020202020204" pitchFamily="34" charset="0"/>
              </a:rPr>
              <a:t>Sicherheiten </a:t>
            </a:r>
            <a:r>
              <a:rPr lang="de-DE" altLang="de-DE" sz="1600" dirty="0">
                <a:latin typeface="Century Gothic" panose="020B0502020202020204" pitchFamily="34" charset="0"/>
              </a:rPr>
              <a:t>vor	</a:t>
            </a:r>
          </a:p>
          <a:p>
            <a:pPr lvl="1">
              <a:lnSpc>
                <a:spcPct val="100000"/>
              </a:lnSpc>
              <a:spcBef>
                <a:spcPts val="600"/>
              </a:spcBef>
              <a:spcAft>
                <a:spcPts val="600"/>
              </a:spcAft>
              <a:buFont typeface="Arial" panose="020B0604020202020204" pitchFamily="34" charset="0"/>
              <a:buChar char="•"/>
              <a:defRPr/>
            </a:pPr>
            <a:r>
              <a:rPr lang="de-DE" altLang="de-DE" sz="1600" b="1" dirty="0">
                <a:solidFill>
                  <a:srgbClr val="FF0000"/>
                </a:solidFill>
                <a:latin typeface="Century Gothic" panose="020B0502020202020204" pitchFamily="34" charset="0"/>
              </a:rPr>
              <a:t>Pauschalwertberichtigung </a:t>
            </a:r>
          </a:p>
          <a:p>
            <a:pPr marL="542925" lvl="2" indent="-276225">
              <a:lnSpc>
                <a:spcPct val="100000"/>
              </a:lnSpc>
              <a:spcBef>
                <a:spcPts val="600"/>
              </a:spcBef>
              <a:spcAft>
                <a:spcPts val="600"/>
              </a:spcAft>
              <a:buClr>
                <a:schemeClr val="tx1"/>
              </a:buClr>
              <a:buFont typeface="Symbol" panose="05050102010706020507" pitchFamily="18" charset="2"/>
              <a:buChar char="-"/>
              <a:tabLst>
                <a:tab pos="542925" algn="l"/>
              </a:tabLst>
              <a:defRPr/>
            </a:pPr>
            <a:r>
              <a:rPr lang="de-DE" altLang="de-DE" sz="1600" dirty="0">
                <a:latin typeface="Century Gothic" panose="020B0502020202020204" pitchFamily="34" charset="0"/>
                <a:sym typeface="Wingdings" panose="05000000000000000000" pitchFamily="2" charset="2"/>
              </a:rPr>
              <a:t>V</a:t>
            </a:r>
            <a:r>
              <a:rPr lang="de-DE" altLang="de-DE" sz="1600" dirty="0">
                <a:latin typeface="Century Gothic" panose="020B0502020202020204" pitchFamily="34" charset="0"/>
              </a:rPr>
              <a:t>orhandene und mit gewisser Wahrscheinlichkeit auftretende, aber dem Unternehmen noch nicht</a:t>
            </a:r>
            <a:br>
              <a:rPr lang="de-DE" altLang="de-DE" sz="1600" dirty="0">
                <a:latin typeface="Century Gothic" panose="020B0502020202020204" pitchFamily="34" charset="0"/>
              </a:rPr>
            </a:br>
            <a:r>
              <a:rPr lang="de-DE" altLang="de-DE" sz="1600" dirty="0">
                <a:latin typeface="Century Gothic" panose="020B0502020202020204" pitchFamily="34" charset="0"/>
              </a:rPr>
              <a:t>bekannte Ausfallrisiken werden durch Ansatz eines pauschalen Wertberichtigungsprozentsatzes</a:t>
            </a:r>
            <a:br>
              <a:rPr lang="de-DE" altLang="de-DE" sz="1600" dirty="0">
                <a:latin typeface="Century Gothic" panose="020B0502020202020204" pitchFamily="34" charset="0"/>
              </a:rPr>
            </a:br>
            <a:r>
              <a:rPr lang="de-DE" altLang="de-DE" sz="1600" dirty="0">
                <a:latin typeface="Century Gothic" panose="020B0502020202020204" pitchFamily="34" charset="0"/>
              </a:rPr>
              <a:t>berücksichtigt(Begründung: Mahnkosten, Zinsverlust etc.)</a:t>
            </a:r>
          </a:p>
          <a:p>
            <a:pPr marL="542925" lvl="2" indent="-276225">
              <a:lnSpc>
                <a:spcPct val="100000"/>
              </a:lnSpc>
              <a:spcBef>
                <a:spcPts val="600"/>
              </a:spcBef>
              <a:spcAft>
                <a:spcPts val="600"/>
              </a:spcAft>
              <a:buClr>
                <a:schemeClr val="tx1"/>
              </a:buClr>
              <a:buFont typeface="Symbol" panose="05050102010706020507" pitchFamily="18" charset="2"/>
              <a:buChar char="-"/>
              <a:tabLst>
                <a:tab pos="542925" algn="l"/>
              </a:tabLst>
              <a:defRPr/>
            </a:pPr>
            <a:r>
              <a:rPr lang="de-DE" altLang="de-DE" sz="1600" dirty="0">
                <a:latin typeface="Century Gothic" panose="020B0502020202020204" pitchFamily="34" charset="0"/>
              </a:rPr>
              <a:t>keine Berücksichtigung von Risiken, die bereits durch Einzelwertberichtigungen erfasst sind (sonst</a:t>
            </a:r>
            <a:br>
              <a:rPr lang="de-DE" altLang="de-DE" sz="1600" dirty="0">
                <a:latin typeface="Century Gothic" panose="020B0502020202020204" pitchFamily="34" charset="0"/>
              </a:rPr>
            </a:br>
            <a:r>
              <a:rPr lang="de-DE" altLang="de-DE" sz="1600" dirty="0">
                <a:latin typeface="Century Gothic" panose="020B0502020202020204" pitchFamily="34" charset="0"/>
              </a:rPr>
              <a:t>Doppelberücksichtigung)</a:t>
            </a:r>
          </a:p>
          <a:p>
            <a:pPr marL="2058988" lvl="1" indent="-2058988">
              <a:lnSpc>
                <a:spcPct val="100000"/>
              </a:lnSpc>
              <a:spcBef>
                <a:spcPts val="600"/>
              </a:spcBef>
              <a:spcAft>
                <a:spcPts val="600"/>
              </a:spcAft>
              <a:buFont typeface="Arial" panose="020B0604020202020204" pitchFamily="34" charset="0"/>
              <a:buNone/>
              <a:tabLst>
                <a:tab pos="266700" algn="l"/>
                <a:tab pos="628650" algn="l"/>
              </a:tabLst>
              <a:defRPr/>
            </a:pPr>
            <a:r>
              <a:rPr lang="de-DE" altLang="de-DE" sz="1600" b="1" dirty="0">
                <a:solidFill>
                  <a:srgbClr val="FF0000"/>
                </a:solidFill>
                <a:latin typeface="Century Gothic" panose="020B0502020202020204" pitchFamily="34" charset="0"/>
                <a:sym typeface="Wingdings" panose="05000000000000000000" pitchFamily="2" charset="2"/>
              </a:rPr>
              <a:t>	 Prüfungspraxis:</a:t>
            </a:r>
            <a:r>
              <a:rPr lang="de-DE" altLang="de-DE" sz="1600" dirty="0">
                <a:solidFill>
                  <a:srgbClr val="FF0000"/>
                </a:solidFill>
                <a:latin typeface="Century Gothic" panose="020B0502020202020204" pitchFamily="34" charset="0"/>
                <a:sym typeface="Wingdings" panose="05000000000000000000" pitchFamily="2" charset="2"/>
              </a:rPr>
              <a:t> </a:t>
            </a:r>
            <a:r>
              <a:rPr lang="de-DE" altLang="de-DE" sz="1600" dirty="0">
                <a:latin typeface="Century Gothic" panose="020B0502020202020204" pitchFamily="34" charset="0"/>
              </a:rPr>
              <a:t>Die in den Forderungen enthaltene </a:t>
            </a:r>
            <a:r>
              <a:rPr lang="de-DE" altLang="de-DE" sz="1600" dirty="0" err="1">
                <a:latin typeface="Century Gothic" panose="020B0502020202020204" pitchFamily="34" charset="0"/>
              </a:rPr>
              <a:t>USt</a:t>
            </a:r>
            <a:r>
              <a:rPr lang="de-DE" altLang="de-DE" sz="1600" dirty="0">
                <a:latin typeface="Century Gothic" panose="020B0502020202020204" pitchFamily="34" charset="0"/>
              </a:rPr>
              <a:t>. muss bei der Ermittlung der Einzel- und Pauschalwertberichtigung außer Betracht gelassen werden.</a:t>
            </a:r>
          </a:p>
          <a:p>
            <a:pPr lvl="2" eaLnBrk="1" hangingPunct="1">
              <a:lnSpc>
                <a:spcPct val="100000"/>
              </a:lnSpc>
              <a:spcBef>
                <a:spcPts val="600"/>
              </a:spcBef>
              <a:spcAft>
                <a:spcPts val="600"/>
              </a:spcAft>
              <a:buFont typeface="Arial" panose="020B0604020202020204" pitchFamily="34" charset="0"/>
              <a:buNone/>
              <a:defRPr/>
            </a:pPr>
            <a:endParaRPr lang="de-DE" altLang="de-DE" b="1" dirty="0">
              <a:solidFill>
                <a:srgbClr val="FF0000"/>
              </a:solidFill>
              <a:latin typeface="Century Gothic" panose="020B0502020202020204" pitchFamily="34" charset="0"/>
              <a:sym typeface="Wingdings" panose="05000000000000000000" pitchFamily="2" charset="2"/>
            </a:endParaRPr>
          </a:p>
        </p:txBody>
      </p:sp>
      <p:sp>
        <p:nvSpPr>
          <p:cNvPr id="250883" name="Abgerundetes Rechteck 10">
            <a:extLst>
              <a:ext uri="{FF2B5EF4-FFF2-40B4-BE49-F238E27FC236}">
                <a16:creationId xmlns:a16="http://schemas.microsoft.com/office/drawing/2014/main" id="{D9B3D879-339F-4516-8C09-C8130FDFD13E}"/>
              </a:ext>
            </a:extLst>
          </p:cNvPr>
          <p:cNvSpPr>
            <a:spLocks noChangeArrowheads="1"/>
          </p:cNvSpPr>
          <p:nvPr/>
        </p:nvSpPr>
        <p:spPr bwMode="auto">
          <a:xfrm>
            <a:off x="1044575" y="5625564"/>
            <a:ext cx="10102850" cy="647432"/>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p>
        </p:txBody>
      </p:sp>
      <p:sp>
        <p:nvSpPr>
          <p:cNvPr id="250885" name="Rectangle 2">
            <a:extLst>
              <a:ext uri="{FF2B5EF4-FFF2-40B4-BE49-F238E27FC236}">
                <a16:creationId xmlns:a16="http://schemas.microsoft.com/office/drawing/2014/main" id="{4CDCF283-9A83-4B69-A37E-DD0A36F0FEFA}"/>
              </a:ext>
            </a:extLst>
          </p:cNvPr>
          <p:cNvSpPr txBox="1">
            <a:spLocks/>
          </p:cNvSpPr>
          <p:nvPr/>
        </p:nvSpPr>
        <p:spPr bwMode="auto">
          <a:xfrm>
            <a:off x="925513" y="942975"/>
            <a:ext cx="9491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5.2.5 Wertberichtigung von Forderungen; Forts.</a:t>
            </a:r>
          </a:p>
        </p:txBody>
      </p:sp>
      <p:sp>
        <p:nvSpPr>
          <p:cNvPr id="8" name="Textfeld 4">
            <a:extLst>
              <a:ext uri="{FF2B5EF4-FFF2-40B4-BE49-F238E27FC236}">
                <a16:creationId xmlns:a16="http://schemas.microsoft.com/office/drawing/2014/main" id="{6076B40E-A0FB-4C67-958B-F997189C383D}"/>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1484731125"/>
      </p:ext>
    </p:extLst>
  </p:cSld>
  <p:clrMapOvr>
    <a:masterClrMapping/>
  </p:clrMapOvr>
  <p:transition spd="slow"/>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1" name="Textfeld 1">
            <a:extLst>
              <a:ext uri="{FF2B5EF4-FFF2-40B4-BE49-F238E27FC236}">
                <a16:creationId xmlns:a16="http://schemas.microsoft.com/office/drawing/2014/main" id="{C6C75144-32DD-4687-AD64-5E04620BE126}"/>
              </a:ext>
            </a:extLst>
          </p:cNvPr>
          <p:cNvSpPr txBox="1">
            <a:spLocks noChangeArrowheads="1"/>
          </p:cNvSpPr>
          <p:nvPr/>
        </p:nvSpPr>
        <p:spPr bwMode="auto">
          <a:xfrm>
            <a:off x="1065213" y="1343025"/>
            <a:ext cx="1079182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17500" indent="-28575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604838"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682625" indent="-2714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6700" indent="-266700">
              <a:lnSpc>
                <a:spcPct val="100000"/>
              </a:lnSpc>
              <a:spcBef>
                <a:spcPts val="600"/>
              </a:spcBef>
              <a:spcAft>
                <a:spcPts val="600"/>
              </a:spcAft>
              <a:buFont typeface="Arial" panose="020B0604020202020204" pitchFamily="34" charset="0"/>
              <a:buChar char="•"/>
              <a:defRPr/>
            </a:pPr>
            <a:r>
              <a:rPr lang="de-DE" altLang="de-DE" sz="1600" b="1" dirty="0">
                <a:solidFill>
                  <a:srgbClr val="FF0000"/>
                </a:solidFill>
                <a:latin typeface="Century Gothic" panose="020B0502020202020204" pitchFamily="34" charset="0"/>
              </a:rPr>
              <a:t>Grundsatz: § 256a Satz 1 HGB: </a:t>
            </a:r>
          </a:p>
          <a:p>
            <a:pPr marL="266700" indent="0">
              <a:lnSpc>
                <a:spcPct val="100000"/>
              </a:lnSpc>
              <a:spcBef>
                <a:spcPts val="600"/>
              </a:spcBef>
              <a:spcAft>
                <a:spcPts val="600"/>
              </a:spcAft>
              <a:defRPr/>
            </a:pPr>
            <a:r>
              <a:rPr lang="de-DE" altLang="de-DE" sz="1600" dirty="0">
                <a:latin typeface="Century Gothic" panose="020B0502020202020204" pitchFamily="34" charset="0"/>
              </a:rPr>
              <a:t>Maßgebend für die Bewertung der Forderungen (und auch Verbindlichkeiten) am Bilanzstichtag ist der </a:t>
            </a:r>
            <a:r>
              <a:rPr lang="de-DE" altLang="de-DE" sz="1600" b="1" dirty="0">
                <a:latin typeface="Century Gothic" panose="020B0502020202020204" pitchFamily="34" charset="0"/>
              </a:rPr>
              <a:t>Devisenkassamittelkurs</a:t>
            </a:r>
            <a:r>
              <a:rPr lang="de-DE" altLang="de-DE" sz="1600" dirty="0">
                <a:latin typeface="Century Gothic" panose="020B0502020202020204" pitchFamily="34" charset="0"/>
              </a:rPr>
              <a:t>.</a:t>
            </a:r>
          </a:p>
          <a:p>
            <a:pPr marL="266700" indent="-266700">
              <a:lnSpc>
                <a:spcPct val="100000"/>
              </a:lnSpc>
              <a:spcBef>
                <a:spcPts val="600"/>
              </a:spcBef>
              <a:spcAft>
                <a:spcPts val="600"/>
              </a:spcAft>
              <a:buFont typeface="Arial" panose="020B0604020202020204" pitchFamily="34" charset="0"/>
              <a:buChar char="•"/>
              <a:defRPr/>
            </a:pPr>
            <a:r>
              <a:rPr lang="de-DE" altLang="de-DE" sz="1600" b="1" dirty="0">
                <a:solidFill>
                  <a:srgbClr val="FF0000"/>
                </a:solidFill>
                <a:latin typeface="Century Gothic" panose="020B0502020202020204" pitchFamily="34" charset="0"/>
              </a:rPr>
              <a:t>Beachtung der Restlaufzeit der Forderung (Verbindlichkeit): 256a Satz 2 HGB: </a:t>
            </a:r>
          </a:p>
          <a:p>
            <a:pPr marL="266700" indent="-266700">
              <a:lnSpc>
                <a:spcPct val="100000"/>
              </a:lnSpc>
              <a:spcBef>
                <a:spcPts val="600"/>
              </a:spcBef>
              <a:spcAft>
                <a:spcPts val="600"/>
              </a:spcAft>
              <a:defRPr/>
            </a:pPr>
            <a:r>
              <a:rPr lang="de-DE" altLang="de-DE" sz="1600" b="1" dirty="0">
                <a:latin typeface="Century Gothic" panose="020B0502020202020204" pitchFamily="34" charset="0"/>
              </a:rPr>
              <a:t>a. Restlaufzeit &lt; oder = 1 Jahr</a:t>
            </a:r>
          </a:p>
          <a:p>
            <a:pPr marL="266700" indent="0">
              <a:lnSpc>
                <a:spcPct val="100000"/>
              </a:lnSpc>
              <a:spcBef>
                <a:spcPts val="600"/>
              </a:spcBef>
              <a:spcAft>
                <a:spcPts val="600"/>
              </a:spcAft>
              <a:defRPr/>
            </a:pPr>
            <a:r>
              <a:rPr lang="de-DE" altLang="de-DE" sz="1600" dirty="0">
                <a:latin typeface="Century Gothic" panose="020B0502020202020204" pitchFamily="34" charset="0"/>
              </a:rPr>
              <a:t>Bei einer Restlaufzeit von einem Jahr oder weniger sind </a:t>
            </a:r>
            <a:r>
              <a:rPr lang="de-DE" altLang="de-DE" sz="1600" b="1" dirty="0">
                <a:latin typeface="Century Gothic" panose="020B0502020202020204" pitchFamily="34" charset="0"/>
              </a:rPr>
              <a:t>§ 253 Abs. 1 Satz 1 (Anschaffungskostenprinzip) </a:t>
            </a:r>
            <a:r>
              <a:rPr lang="de-DE" altLang="de-DE" sz="1600" dirty="0">
                <a:latin typeface="Century Gothic" panose="020B0502020202020204" pitchFamily="34" charset="0"/>
              </a:rPr>
              <a:t>und </a:t>
            </a:r>
            <a:r>
              <a:rPr lang="de-DE" altLang="de-DE" sz="1600" b="1" dirty="0">
                <a:latin typeface="Century Gothic" panose="020B0502020202020204" pitchFamily="34" charset="0"/>
              </a:rPr>
              <a:t>§ 252 Abs. 1 Nr. 4 </a:t>
            </a:r>
            <a:r>
              <a:rPr lang="de-DE" altLang="de-DE" sz="1600" b="1" dirty="0" err="1">
                <a:latin typeface="Century Gothic" panose="020B0502020202020204" pitchFamily="34" charset="0"/>
              </a:rPr>
              <a:t>Hs</a:t>
            </a:r>
            <a:r>
              <a:rPr lang="de-DE" altLang="de-DE" sz="1600" b="1" dirty="0">
                <a:latin typeface="Century Gothic" panose="020B0502020202020204" pitchFamily="34" charset="0"/>
              </a:rPr>
              <a:t>. 2 (Realisationsprinzip)</a:t>
            </a:r>
            <a:r>
              <a:rPr lang="de-DE" altLang="de-DE" sz="1600" dirty="0">
                <a:latin typeface="Century Gothic" panose="020B0502020202020204" pitchFamily="34" charset="0"/>
              </a:rPr>
              <a:t> </a:t>
            </a:r>
            <a:r>
              <a:rPr lang="de-DE" altLang="de-DE" sz="1600" b="1" u="sng" dirty="0">
                <a:solidFill>
                  <a:srgbClr val="FF0000"/>
                </a:solidFill>
                <a:latin typeface="Century Gothic" panose="020B0502020202020204" pitchFamily="34" charset="0"/>
              </a:rPr>
              <a:t>nicht</a:t>
            </a:r>
            <a:r>
              <a:rPr lang="de-DE" altLang="de-DE" sz="1600" b="1" dirty="0">
                <a:solidFill>
                  <a:srgbClr val="FF0000"/>
                </a:solidFill>
                <a:latin typeface="Century Gothic" panose="020B0502020202020204" pitchFamily="34" charset="0"/>
              </a:rPr>
              <a:t> </a:t>
            </a:r>
            <a:r>
              <a:rPr lang="de-DE" altLang="de-DE" sz="1600" dirty="0">
                <a:latin typeface="Century Gothic" panose="020B0502020202020204" pitchFamily="34" charset="0"/>
              </a:rPr>
              <a:t>anzuwenden.</a:t>
            </a:r>
          </a:p>
          <a:p>
            <a:pPr marL="542925" lvl="1" indent="-276225">
              <a:lnSpc>
                <a:spcPct val="100000"/>
              </a:lnSpc>
              <a:spcBef>
                <a:spcPts val="600"/>
              </a:spcBef>
              <a:spcAft>
                <a:spcPts val="600"/>
              </a:spcAft>
              <a:buFont typeface="Wingdings" panose="05000000000000000000" pitchFamily="2" charset="2"/>
              <a:buChar char="Ø"/>
              <a:defRPr/>
            </a:pPr>
            <a:r>
              <a:rPr lang="de-DE" altLang="de-DE" sz="1600" dirty="0">
                <a:latin typeface="Century Gothic" panose="020B0502020202020204" pitchFamily="34" charset="0"/>
              </a:rPr>
              <a:t>Umrechnung</a:t>
            </a:r>
            <a:r>
              <a:rPr lang="de-DE" altLang="de-DE" sz="1600" b="1" dirty="0">
                <a:solidFill>
                  <a:srgbClr val="FF0000"/>
                </a:solidFill>
                <a:latin typeface="Century Gothic" panose="020B0502020202020204" pitchFamily="34" charset="0"/>
              </a:rPr>
              <a:t> </a:t>
            </a:r>
            <a:r>
              <a:rPr lang="de-DE" altLang="de-DE" sz="1600" dirty="0">
                <a:latin typeface="Century Gothic" panose="020B0502020202020204" pitchFamily="34" charset="0"/>
              </a:rPr>
              <a:t>zum Devisenkassamittelkurs </a:t>
            </a:r>
            <a:r>
              <a:rPr lang="de-DE" altLang="de-DE" sz="1600" b="1" dirty="0">
                <a:solidFill>
                  <a:srgbClr val="FF0000"/>
                </a:solidFill>
                <a:latin typeface="Century Gothic" panose="020B0502020202020204" pitchFamily="34" charset="0"/>
              </a:rPr>
              <a:t>ohne</a:t>
            </a:r>
            <a:r>
              <a:rPr lang="de-DE" altLang="de-DE" sz="1600" b="1" dirty="0">
                <a:latin typeface="Century Gothic" panose="020B0502020202020204" pitchFamily="34" charset="0"/>
              </a:rPr>
              <a:t> </a:t>
            </a:r>
            <a:r>
              <a:rPr lang="de-DE" altLang="de-DE" sz="1600" dirty="0">
                <a:latin typeface="Century Gothic" panose="020B0502020202020204" pitchFamily="34" charset="0"/>
              </a:rPr>
              <a:t>Anwendung des Anschaffungskosten- und Realisationsprinzips</a:t>
            </a:r>
          </a:p>
          <a:p>
            <a:pPr marL="266700" lvl="1" indent="0">
              <a:lnSpc>
                <a:spcPct val="100000"/>
              </a:lnSpc>
              <a:spcBef>
                <a:spcPts val="600"/>
              </a:spcBef>
              <a:spcAft>
                <a:spcPts val="600"/>
              </a:spcAft>
              <a:buFont typeface="Arial" panose="020B0604020202020204" pitchFamily="34" charset="0"/>
              <a:buNone/>
              <a:defRPr/>
            </a:pPr>
            <a:endParaRPr lang="de-DE" altLang="de-DE" sz="1600" dirty="0">
              <a:latin typeface="Century Gothic" panose="020B0502020202020204" pitchFamily="34" charset="0"/>
            </a:endParaRPr>
          </a:p>
          <a:p>
            <a:pPr marL="266700" indent="-266700">
              <a:lnSpc>
                <a:spcPct val="100000"/>
              </a:lnSpc>
              <a:spcBef>
                <a:spcPts val="600"/>
              </a:spcBef>
              <a:spcAft>
                <a:spcPts val="600"/>
              </a:spcAft>
              <a:defRPr/>
            </a:pPr>
            <a:r>
              <a:rPr lang="de-DE" altLang="de-DE" sz="1600" b="1" dirty="0">
                <a:latin typeface="Century Gothic" panose="020B0502020202020204" pitchFamily="34" charset="0"/>
              </a:rPr>
              <a:t>b. Restlaufzeit &gt; 1 Jahr</a:t>
            </a:r>
          </a:p>
          <a:p>
            <a:pPr marL="542925" lvl="1" indent="-276225">
              <a:lnSpc>
                <a:spcPct val="100000"/>
              </a:lnSpc>
              <a:spcBef>
                <a:spcPts val="600"/>
              </a:spcBef>
              <a:spcAft>
                <a:spcPts val="600"/>
              </a:spcAft>
              <a:buFont typeface="Wingdings" panose="05000000000000000000" pitchFamily="2" charset="2"/>
              <a:buChar char="Ø"/>
              <a:defRPr/>
            </a:pPr>
            <a:r>
              <a:rPr lang="de-DE" altLang="de-DE" sz="1600" dirty="0">
                <a:latin typeface="Century Gothic" panose="020B0502020202020204" pitchFamily="34" charset="0"/>
              </a:rPr>
              <a:t>Umrechnung zum Devisenkassamittelkurs </a:t>
            </a:r>
            <a:r>
              <a:rPr lang="de-DE" altLang="de-DE" sz="1600" b="1" dirty="0">
                <a:solidFill>
                  <a:srgbClr val="FF0000"/>
                </a:solidFill>
                <a:latin typeface="Century Gothic" panose="020B0502020202020204" pitchFamily="34" charset="0"/>
              </a:rPr>
              <a:t>in den Grenzen </a:t>
            </a:r>
            <a:r>
              <a:rPr lang="de-DE" altLang="de-DE" sz="1600" dirty="0">
                <a:latin typeface="Century Gothic" panose="020B0502020202020204" pitchFamily="34" charset="0"/>
              </a:rPr>
              <a:t>des Anwendung des Anschaffungskosten- und Realisationsprinzips</a:t>
            </a:r>
            <a:endParaRPr lang="de-DE" altLang="de-DE" sz="1600" b="1" dirty="0">
              <a:solidFill>
                <a:srgbClr val="FF0000"/>
              </a:solidFill>
              <a:latin typeface="Century Gothic" panose="020B0502020202020204" pitchFamily="34" charset="0"/>
              <a:sym typeface="Wingdings" panose="05000000000000000000" pitchFamily="2" charset="2"/>
            </a:endParaRPr>
          </a:p>
        </p:txBody>
      </p:sp>
      <p:sp>
        <p:nvSpPr>
          <p:cNvPr id="251908" name="Rectangle 2">
            <a:extLst>
              <a:ext uri="{FF2B5EF4-FFF2-40B4-BE49-F238E27FC236}">
                <a16:creationId xmlns:a16="http://schemas.microsoft.com/office/drawing/2014/main" id="{29687F83-CF12-49F9-A1F2-6EEAC4E5FE51}"/>
              </a:ext>
            </a:extLst>
          </p:cNvPr>
          <p:cNvSpPr txBox="1">
            <a:spLocks/>
          </p:cNvSpPr>
          <p:nvPr/>
        </p:nvSpPr>
        <p:spPr bwMode="auto">
          <a:xfrm>
            <a:off x="925513" y="942975"/>
            <a:ext cx="9491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5.2.6 Sonderproblem Währungsumrechnung</a:t>
            </a:r>
          </a:p>
        </p:txBody>
      </p:sp>
      <p:sp>
        <p:nvSpPr>
          <p:cNvPr id="7" name="Textfeld 4">
            <a:extLst>
              <a:ext uri="{FF2B5EF4-FFF2-40B4-BE49-F238E27FC236}">
                <a16:creationId xmlns:a16="http://schemas.microsoft.com/office/drawing/2014/main" id="{E849E7DF-7230-4983-AC95-5ACD48E31DB0}"/>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3892681773"/>
      </p:ext>
    </p:extLst>
  </p:cSld>
  <p:clrMapOvr>
    <a:masterClrMapping/>
  </p:clrMapOvr>
  <p:transition spd="slow"/>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5" name="Textfeld 1">
            <a:extLst>
              <a:ext uri="{FF2B5EF4-FFF2-40B4-BE49-F238E27FC236}">
                <a16:creationId xmlns:a16="http://schemas.microsoft.com/office/drawing/2014/main" id="{C0999C48-C726-4AEA-8D48-FB589AE18DB0}"/>
              </a:ext>
            </a:extLst>
          </p:cNvPr>
          <p:cNvSpPr txBox="1">
            <a:spLocks noChangeArrowheads="1"/>
          </p:cNvSpPr>
          <p:nvPr/>
        </p:nvSpPr>
        <p:spPr bwMode="auto">
          <a:xfrm>
            <a:off x="1065213" y="1343025"/>
            <a:ext cx="10791825"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17500" indent="-28575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682625"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682625" indent="-2714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indent="0">
              <a:lnSpc>
                <a:spcPct val="100000"/>
              </a:lnSpc>
              <a:spcBef>
                <a:spcPts val="600"/>
              </a:spcBef>
              <a:spcAft>
                <a:spcPts val="600"/>
              </a:spcAft>
              <a:defRPr/>
            </a:pPr>
            <a:r>
              <a:rPr lang="de-DE" altLang="de-DE" sz="1600" b="1" dirty="0">
                <a:solidFill>
                  <a:srgbClr val="FF0000"/>
                </a:solidFill>
                <a:latin typeface="Century Gothic" panose="020B0502020202020204" pitchFamily="34" charset="0"/>
              </a:rPr>
              <a:t>Überlegungen zu b. Restlaufzeit &gt; 1 Jahr</a:t>
            </a:r>
          </a:p>
          <a:p>
            <a:pPr marL="0" indent="0">
              <a:lnSpc>
                <a:spcPct val="100000"/>
              </a:lnSpc>
              <a:spcBef>
                <a:spcPts val="600"/>
              </a:spcBef>
              <a:spcAft>
                <a:spcPts val="600"/>
              </a:spcAft>
              <a:defRPr/>
            </a:pPr>
            <a:r>
              <a:rPr lang="de-DE" altLang="de-DE" sz="1600" b="1" dirty="0">
                <a:latin typeface="Century Gothic" panose="020B0502020202020204" pitchFamily="34" charset="0"/>
              </a:rPr>
              <a:t>Forderungen:</a:t>
            </a:r>
          </a:p>
          <a:p>
            <a:pPr marL="266700" lvl="2" indent="-266700" eaLnBrk="1" hangingPunct="1">
              <a:lnSpc>
                <a:spcPct val="100000"/>
              </a:lnSpc>
              <a:spcBef>
                <a:spcPts val="600"/>
              </a:spcBef>
              <a:spcAft>
                <a:spcPts val="600"/>
              </a:spcAft>
              <a:defRPr/>
            </a:pPr>
            <a:r>
              <a:rPr lang="de-DE" altLang="de-DE" sz="1600" dirty="0">
                <a:latin typeface="Century Gothic" panose="020B0502020202020204" pitchFamily="34" charset="0"/>
              </a:rPr>
              <a:t>Bei Kurssteigerung </a:t>
            </a:r>
            <a:r>
              <a:rPr lang="de-DE" altLang="de-DE" sz="1600" dirty="0">
                <a:latin typeface="Century Gothic" panose="020B0502020202020204" pitchFamily="34" charset="0"/>
                <a:sym typeface="Wingdings" panose="05000000000000000000" pitchFamily="2" charset="2"/>
              </a:rPr>
              <a:t>  </a:t>
            </a:r>
            <a:r>
              <a:rPr lang="de-DE" altLang="de-DE" sz="1600" dirty="0">
                <a:latin typeface="Century Gothic" panose="020B0502020202020204" pitchFamily="34" charset="0"/>
              </a:rPr>
              <a:t>keine Bewertung über Wert der Erstverbuchung (keine Einbuchung von </a:t>
            </a:r>
            <a:r>
              <a:rPr lang="de-DE" altLang="de-DE" sz="1600" dirty="0" err="1">
                <a:latin typeface="Century Gothic" panose="020B0502020202020204" pitchFamily="34" charset="0"/>
              </a:rPr>
              <a:t>unrealisierten</a:t>
            </a:r>
            <a:r>
              <a:rPr lang="de-DE" altLang="de-DE" sz="1600" dirty="0">
                <a:latin typeface="Century Gothic" panose="020B0502020202020204" pitchFamily="34" charset="0"/>
              </a:rPr>
              <a:t> Kursgewinnen)</a:t>
            </a:r>
          </a:p>
          <a:p>
            <a:pPr marL="266700" lvl="2" indent="-266700" eaLnBrk="1" hangingPunct="1">
              <a:lnSpc>
                <a:spcPct val="100000"/>
              </a:lnSpc>
              <a:spcBef>
                <a:spcPts val="600"/>
              </a:spcBef>
              <a:spcAft>
                <a:spcPts val="600"/>
              </a:spcAft>
              <a:defRPr/>
            </a:pPr>
            <a:r>
              <a:rPr lang="de-DE" altLang="de-DE" sz="1600" dirty="0">
                <a:latin typeface="Century Gothic" panose="020B0502020202020204" pitchFamily="34" charset="0"/>
              </a:rPr>
              <a:t>Bei Kursrückgang </a:t>
            </a:r>
            <a:r>
              <a:rPr lang="de-DE" altLang="de-DE" sz="1600" dirty="0">
                <a:latin typeface="Century Gothic" panose="020B0502020202020204" pitchFamily="34" charset="0"/>
                <a:sym typeface="Wingdings" panose="05000000000000000000" pitchFamily="2" charset="2"/>
              </a:rPr>
              <a:t> Abwertung</a:t>
            </a:r>
            <a:r>
              <a:rPr lang="de-DE" altLang="de-DE" sz="1600" dirty="0">
                <a:latin typeface="Century Gothic" panose="020B0502020202020204" pitchFamily="34" charset="0"/>
              </a:rPr>
              <a:t> der Forderung (Niederstwertprinzip)</a:t>
            </a:r>
          </a:p>
          <a:p>
            <a:pPr>
              <a:lnSpc>
                <a:spcPct val="100000"/>
              </a:lnSpc>
              <a:spcBef>
                <a:spcPts val="600"/>
              </a:spcBef>
              <a:spcAft>
                <a:spcPts val="600"/>
              </a:spcAft>
              <a:defRPr/>
            </a:pPr>
            <a:endParaRPr lang="de-DE" altLang="de-DE" sz="1600" b="1" dirty="0">
              <a:latin typeface="Century Gothic" panose="020B0502020202020204" pitchFamily="34" charset="0"/>
            </a:endParaRPr>
          </a:p>
          <a:p>
            <a:pPr marL="361950" indent="-361950">
              <a:lnSpc>
                <a:spcPct val="100000"/>
              </a:lnSpc>
              <a:spcBef>
                <a:spcPts val="600"/>
              </a:spcBef>
              <a:spcAft>
                <a:spcPts val="600"/>
              </a:spcAft>
              <a:defRPr/>
            </a:pPr>
            <a:r>
              <a:rPr lang="de-DE" altLang="de-DE" sz="1600" b="1" dirty="0">
                <a:latin typeface="Century Gothic" panose="020B0502020202020204" pitchFamily="34" charset="0"/>
              </a:rPr>
              <a:t>Verbindlichkeiten:</a:t>
            </a:r>
          </a:p>
          <a:p>
            <a:pPr marL="266700" lvl="2" indent="-266700" eaLnBrk="1" hangingPunct="1">
              <a:lnSpc>
                <a:spcPct val="100000"/>
              </a:lnSpc>
              <a:spcBef>
                <a:spcPts val="600"/>
              </a:spcBef>
              <a:spcAft>
                <a:spcPts val="600"/>
              </a:spcAft>
              <a:defRPr/>
            </a:pPr>
            <a:r>
              <a:rPr lang="de-DE" altLang="de-DE" sz="1600" dirty="0">
                <a:latin typeface="Century Gothic" panose="020B0502020202020204" pitchFamily="34" charset="0"/>
              </a:rPr>
              <a:t>Bei Kurssteigerung </a:t>
            </a:r>
            <a:r>
              <a:rPr lang="de-DE" altLang="de-DE" sz="1600" dirty="0">
                <a:latin typeface="Century Gothic" panose="020B0502020202020204" pitchFamily="34" charset="0"/>
                <a:sym typeface="Wingdings" panose="05000000000000000000" pitchFamily="2" charset="2"/>
              </a:rPr>
              <a:t>  </a:t>
            </a:r>
            <a:r>
              <a:rPr lang="de-DE" altLang="de-DE" sz="1600" dirty="0">
                <a:latin typeface="Century Gothic" panose="020B0502020202020204" pitchFamily="34" charset="0"/>
              </a:rPr>
              <a:t>Erhöhung der Verbindlichkeit (Höchstwertprinzip)</a:t>
            </a:r>
          </a:p>
          <a:p>
            <a:pPr marL="266700" lvl="2" indent="-266700" eaLnBrk="1" hangingPunct="1">
              <a:lnSpc>
                <a:spcPct val="100000"/>
              </a:lnSpc>
              <a:spcBef>
                <a:spcPts val="600"/>
              </a:spcBef>
              <a:spcAft>
                <a:spcPts val="600"/>
              </a:spcAft>
              <a:defRPr/>
            </a:pPr>
            <a:r>
              <a:rPr lang="de-DE" altLang="de-DE" sz="1600" dirty="0">
                <a:latin typeface="Century Gothic" panose="020B0502020202020204" pitchFamily="34" charset="0"/>
              </a:rPr>
              <a:t>Bei Kursrückgang </a:t>
            </a:r>
            <a:r>
              <a:rPr lang="de-DE" altLang="de-DE" sz="1600" dirty="0">
                <a:latin typeface="Century Gothic" panose="020B0502020202020204" pitchFamily="34" charset="0"/>
                <a:sym typeface="Wingdings" panose="05000000000000000000" pitchFamily="2" charset="2"/>
              </a:rPr>
              <a:t> </a:t>
            </a:r>
            <a:r>
              <a:rPr lang="de-DE" altLang="de-DE" sz="1600" dirty="0">
                <a:latin typeface="Century Gothic" panose="020B0502020202020204" pitchFamily="34" charset="0"/>
              </a:rPr>
              <a:t>keine Bewertung unter Wert der Erstverbuchung (keine </a:t>
            </a:r>
            <a:r>
              <a:rPr lang="de-DE" altLang="de-DE" sz="1600" dirty="0" err="1">
                <a:latin typeface="Century Gothic" panose="020B0502020202020204" pitchFamily="34" charset="0"/>
              </a:rPr>
              <a:t>Einbuchung</a:t>
            </a:r>
            <a:r>
              <a:rPr lang="de-DE" altLang="de-DE" sz="1600" dirty="0">
                <a:latin typeface="Century Gothic" panose="020B0502020202020204" pitchFamily="34" charset="0"/>
              </a:rPr>
              <a:t> von </a:t>
            </a:r>
            <a:r>
              <a:rPr lang="de-DE" altLang="de-DE" sz="1600" dirty="0" err="1">
                <a:latin typeface="Century Gothic" panose="020B0502020202020204" pitchFamily="34" charset="0"/>
              </a:rPr>
              <a:t>unrealisierten</a:t>
            </a:r>
            <a:r>
              <a:rPr lang="de-DE" altLang="de-DE" sz="1600" dirty="0">
                <a:latin typeface="Century Gothic" panose="020B0502020202020204" pitchFamily="34" charset="0"/>
              </a:rPr>
              <a:t> Kursgewinnen)</a:t>
            </a:r>
          </a:p>
          <a:p>
            <a:pPr>
              <a:lnSpc>
                <a:spcPct val="100000"/>
              </a:lnSpc>
              <a:spcBef>
                <a:spcPts val="600"/>
              </a:spcBef>
              <a:spcAft>
                <a:spcPts val="600"/>
              </a:spcAft>
              <a:defRPr/>
            </a:pPr>
            <a:endParaRPr lang="de-DE" altLang="de-DE" sz="1600" b="1" dirty="0">
              <a:latin typeface="Century Gothic" panose="020B0502020202020204" pitchFamily="34" charset="0"/>
            </a:endParaRPr>
          </a:p>
          <a:p>
            <a:pPr>
              <a:lnSpc>
                <a:spcPct val="100000"/>
              </a:lnSpc>
              <a:spcBef>
                <a:spcPts val="600"/>
              </a:spcBef>
              <a:spcAft>
                <a:spcPts val="600"/>
              </a:spcAft>
              <a:defRPr/>
            </a:pPr>
            <a:endParaRPr lang="de-DE" altLang="de-DE" sz="1600" b="1" dirty="0">
              <a:latin typeface="Century Gothic" panose="020B0502020202020204" pitchFamily="34" charset="0"/>
            </a:endParaRPr>
          </a:p>
          <a:p>
            <a:pPr>
              <a:lnSpc>
                <a:spcPct val="100000"/>
              </a:lnSpc>
              <a:spcBef>
                <a:spcPts val="600"/>
              </a:spcBef>
              <a:spcAft>
                <a:spcPts val="600"/>
              </a:spcAft>
              <a:defRPr/>
            </a:pPr>
            <a:endParaRPr lang="de-DE" altLang="de-DE" sz="1600" b="1" dirty="0">
              <a:latin typeface="Century Gothic" panose="020B0502020202020204" pitchFamily="34" charset="0"/>
            </a:endParaRPr>
          </a:p>
          <a:p>
            <a:pPr>
              <a:lnSpc>
                <a:spcPct val="100000"/>
              </a:lnSpc>
              <a:spcBef>
                <a:spcPts val="600"/>
              </a:spcBef>
              <a:spcAft>
                <a:spcPts val="600"/>
              </a:spcAft>
              <a:defRPr/>
            </a:pPr>
            <a:endParaRPr lang="de-DE" altLang="de-DE" sz="1600" b="1" dirty="0">
              <a:latin typeface="Century Gothic" panose="020B0502020202020204" pitchFamily="34" charset="0"/>
            </a:endParaRPr>
          </a:p>
          <a:p>
            <a:pPr lvl="2" eaLnBrk="1" hangingPunct="1">
              <a:lnSpc>
                <a:spcPct val="100000"/>
              </a:lnSpc>
              <a:spcBef>
                <a:spcPts val="600"/>
              </a:spcBef>
              <a:spcAft>
                <a:spcPts val="600"/>
              </a:spcAft>
              <a:buFont typeface="Arial" panose="020B0604020202020204" pitchFamily="34" charset="0"/>
              <a:buNone/>
              <a:defRPr/>
            </a:pPr>
            <a:endParaRPr lang="de-DE" altLang="de-DE" sz="1600" b="1" dirty="0">
              <a:solidFill>
                <a:srgbClr val="FF0000"/>
              </a:solidFill>
              <a:latin typeface="Century Gothic" panose="020B0502020202020204" pitchFamily="34" charset="0"/>
              <a:sym typeface="Wingdings" panose="05000000000000000000" pitchFamily="2" charset="2"/>
            </a:endParaRPr>
          </a:p>
        </p:txBody>
      </p:sp>
      <p:sp>
        <p:nvSpPr>
          <p:cNvPr id="252931" name="Rechteck 2">
            <a:extLst>
              <a:ext uri="{FF2B5EF4-FFF2-40B4-BE49-F238E27FC236}">
                <a16:creationId xmlns:a16="http://schemas.microsoft.com/office/drawing/2014/main" id="{7027B14F-43D1-4BFD-BEEF-B76FF92C016F}"/>
              </a:ext>
            </a:extLst>
          </p:cNvPr>
          <p:cNvSpPr>
            <a:spLocks noChangeArrowheads="1"/>
          </p:cNvSpPr>
          <p:nvPr/>
        </p:nvSpPr>
        <p:spPr bwMode="auto">
          <a:xfrm>
            <a:off x="1055688" y="5084763"/>
            <a:ext cx="9864725" cy="374650"/>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342900" indent="-342900" defTabSz="419100">
              <a:defRPr>
                <a:solidFill>
                  <a:schemeClr val="tx1"/>
                </a:solidFill>
                <a:latin typeface="Arial" panose="020B0604020202020204" pitchFamily="34" charset="0"/>
                <a:cs typeface="Arial" panose="020B0604020202020204" pitchFamily="34" charset="0"/>
              </a:defRPr>
            </a:lvl1pPr>
            <a:lvl2pPr marL="742950" indent="-285750" defTabSz="419100">
              <a:defRPr>
                <a:solidFill>
                  <a:schemeClr val="tx1"/>
                </a:solidFill>
                <a:latin typeface="Arial" panose="020B0604020202020204" pitchFamily="34" charset="0"/>
                <a:cs typeface="Arial" panose="020B0604020202020204" pitchFamily="34" charset="0"/>
              </a:defRPr>
            </a:lvl2pPr>
            <a:lvl3pPr defTabSz="419100">
              <a:defRPr>
                <a:solidFill>
                  <a:schemeClr val="tx1"/>
                </a:solidFill>
                <a:latin typeface="Arial" panose="020B0604020202020204" pitchFamily="34" charset="0"/>
                <a:cs typeface="Arial" panose="020B0604020202020204" pitchFamily="34" charset="0"/>
              </a:defRPr>
            </a:lvl3pPr>
            <a:lvl4pPr marL="1600200" indent="-228600" defTabSz="419100">
              <a:defRPr>
                <a:solidFill>
                  <a:schemeClr val="tx1"/>
                </a:solidFill>
                <a:latin typeface="Arial" panose="020B0604020202020204" pitchFamily="34" charset="0"/>
                <a:cs typeface="Arial" panose="020B0604020202020204" pitchFamily="34" charset="0"/>
              </a:defRPr>
            </a:lvl4pPr>
            <a:lvl5pPr marL="2057400" indent="-228600" defTabSz="419100">
              <a:defRPr>
                <a:solidFill>
                  <a:schemeClr val="tx1"/>
                </a:solidFill>
                <a:latin typeface="Arial" panose="020B0604020202020204" pitchFamily="34" charset="0"/>
                <a:cs typeface="Arial" panose="020B0604020202020204" pitchFamily="34" charset="0"/>
              </a:defRPr>
            </a:lvl5pPr>
            <a:lvl6pPr marL="25146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lvl="2"/>
            <a:r>
              <a:rPr lang="de-DE" altLang="de-DE" sz="1600" b="1" dirty="0">
                <a:solidFill>
                  <a:srgbClr val="FF0000"/>
                </a:solidFill>
                <a:latin typeface="Century Gothic" panose="020B0502020202020204" pitchFamily="34" charset="0"/>
                <a:sym typeface="Wingdings" panose="05000000000000000000" pitchFamily="2" charset="2"/>
              </a:rPr>
              <a:t> Prüfungspraxis: </a:t>
            </a:r>
            <a:r>
              <a:rPr lang="de-DE" altLang="de-DE" sz="1600" dirty="0">
                <a:latin typeface="Century Gothic" panose="020B0502020202020204" pitchFamily="34" charset="0"/>
              </a:rPr>
              <a:t>Hohes Fehlerpotenzial! Umbewertung erfolgt i. d. R. außerhalb der Fibu in Excel. </a:t>
            </a:r>
          </a:p>
        </p:txBody>
      </p:sp>
      <p:sp>
        <p:nvSpPr>
          <p:cNvPr id="252932" name="Rechteck 2">
            <a:extLst>
              <a:ext uri="{FF2B5EF4-FFF2-40B4-BE49-F238E27FC236}">
                <a16:creationId xmlns:a16="http://schemas.microsoft.com/office/drawing/2014/main" id="{9D956743-8085-4549-A597-07BE19B5E7E2}"/>
              </a:ext>
            </a:extLst>
          </p:cNvPr>
          <p:cNvSpPr>
            <a:spLocks noChangeArrowheads="1"/>
          </p:cNvSpPr>
          <p:nvPr/>
        </p:nvSpPr>
        <p:spPr bwMode="auto">
          <a:xfrm>
            <a:off x="1055688" y="5662613"/>
            <a:ext cx="9864725" cy="646112"/>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342900" indent="-342900" defTabSz="419100">
              <a:tabLst>
                <a:tab pos="809625" algn="l"/>
                <a:tab pos="1782763" algn="l"/>
              </a:tabLst>
              <a:defRPr>
                <a:solidFill>
                  <a:schemeClr val="tx1"/>
                </a:solidFill>
                <a:latin typeface="Arial" panose="020B0604020202020204" pitchFamily="34" charset="0"/>
                <a:cs typeface="Arial" panose="020B0604020202020204" pitchFamily="34" charset="0"/>
              </a:defRPr>
            </a:lvl1pPr>
            <a:lvl2pPr marL="742950" indent="-285750" defTabSz="419100">
              <a:tabLst>
                <a:tab pos="809625" algn="l"/>
                <a:tab pos="1782763" algn="l"/>
              </a:tabLst>
              <a:defRPr>
                <a:solidFill>
                  <a:schemeClr val="tx1"/>
                </a:solidFill>
                <a:latin typeface="Arial" panose="020B0604020202020204" pitchFamily="34" charset="0"/>
                <a:cs typeface="Arial" panose="020B0604020202020204" pitchFamily="34" charset="0"/>
              </a:defRPr>
            </a:lvl2pPr>
            <a:lvl3pPr defTabSz="419100">
              <a:tabLst>
                <a:tab pos="809625" algn="l"/>
                <a:tab pos="1782763" algn="l"/>
              </a:tabLst>
              <a:defRPr>
                <a:solidFill>
                  <a:schemeClr val="tx1"/>
                </a:solidFill>
                <a:latin typeface="Arial" panose="020B0604020202020204" pitchFamily="34" charset="0"/>
                <a:cs typeface="Arial" panose="020B0604020202020204" pitchFamily="34" charset="0"/>
              </a:defRPr>
            </a:lvl3pPr>
            <a:lvl4pPr marL="1600200" indent="-228600" defTabSz="419100">
              <a:tabLst>
                <a:tab pos="809625" algn="l"/>
                <a:tab pos="1782763" algn="l"/>
              </a:tabLst>
              <a:defRPr>
                <a:solidFill>
                  <a:schemeClr val="tx1"/>
                </a:solidFill>
                <a:latin typeface="Arial" panose="020B0604020202020204" pitchFamily="34" charset="0"/>
                <a:cs typeface="Arial" panose="020B0604020202020204" pitchFamily="34" charset="0"/>
              </a:defRPr>
            </a:lvl4pPr>
            <a:lvl5pPr marL="2057400" indent="-228600" defTabSz="419100">
              <a:tabLst>
                <a:tab pos="809625" algn="l"/>
                <a:tab pos="1782763" algn="l"/>
              </a:tabLst>
              <a:defRPr>
                <a:solidFill>
                  <a:schemeClr val="tx1"/>
                </a:solidFill>
                <a:latin typeface="Arial" panose="020B0604020202020204" pitchFamily="34" charset="0"/>
                <a:cs typeface="Arial" panose="020B0604020202020204" pitchFamily="34" charset="0"/>
              </a:defRPr>
            </a:lvl5pPr>
            <a:lvl6pPr marL="2514600" indent="-228600" defTabSz="419100" eaLnBrk="0" fontAlgn="base" hangingPunct="0">
              <a:spcBef>
                <a:spcPct val="0"/>
              </a:spcBef>
              <a:spcAft>
                <a:spcPct val="0"/>
              </a:spcAft>
              <a:tabLst>
                <a:tab pos="809625" algn="l"/>
                <a:tab pos="1782763" algn="l"/>
              </a:tabLst>
              <a:defRPr>
                <a:solidFill>
                  <a:schemeClr val="tx1"/>
                </a:solidFill>
                <a:latin typeface="Arial" panose="020B0604020202020204" pitchFamily="34" charset="0"/>
                <a:cs typeface="Arial" panose="020B0604020202020204" pitchFamily="34" charset="0"/>
              </a:defRPr>
            </a:lvl6pPr>
            <a:lvl7pPr marL="2971800" indent="-228600" defTabSz="419100" eaLnBrk="0" fontAlgn="base" hangingPunct="0">
              <a:spcBef>
                <a:spcPct val="0"/>
              </a:spcBef>
              <a:spcAft>
                <a:spcPct val="0"/>
              </a:spcAft>
              <a:tabLst>
                <a:tab pos="809625" algn="l"/>
                <a:tab pos="1782763" algn="l"/>
              </a:tabLst>
              <a:defRPr>
                <a:solidFill>
                  <a:schemeClr val="tx1"/>
                </a:solidFill>
                <a:latin typeface="Arial" panose="020B0604020202020204" pitchFamily="34" charset="0"/>
                <a:cs typeface="Arial" panose="020B0604020202020204" pitchFamily="34" charset="0"/>
              </a:defRPr>
            </a:lvl7pPr>
            <a:lvl8pPr marL="3429000" indent="-228600" defTabSz="419100" eaLnBrk="0" fontAlgn="base" hangingPunct="0">
              <a:spcBef>
                <a:spcPct val="0"/>
              </a:spcBef>
              <a:spcAft>
                <a:spcPct val="0"/>
              </a:spcAft>
              <a:tabLst>
                <a:tab pos="809625" algn="l"/>
                <a:tab pos="1782763" algn="l"/>
              </a:tabLst>
              <a:defRPr>
                <a:solidFill>
                  <a:schemeClr val="tx1"/>
                </a:solidFill>
                <a:latin typeface="Arial" panose="020B0604020202020204" pitchFamily="34" charset="0"/>
                <a:cs typeface="Arial" panose="020B0604020202020204" pitchFamily="34" charset="0"/>
              </a:defRPr>
            </a:lvl8pPr>
            <a:lvl9pPr marL="3886200" indent="-228600" defTabSz="419100" eaLnBrk="0" fontAlgn="base" hangingPunct="0">
              <a:spcBef>
                <a:spcPct val="0"/>
              </a:spcBef>
              <a:spcAft>
                <a:spcPct val="0"/>
              </a:spcAft>
              <a:tabLst>
                <a:tab pos="809625" algn="l"/>
                <a:tab pos="1782763" algn="l"/>
              </a:tabLst>
              <a:defRPr>
                <a:solidFill>
                  <a:schemeClr val="tx1"/>
                </a:solidFill>
                <a:latin typeface="Arial" panose="020B0604020202020204" pitchFamily="34" charset="0"/>
                <a:cs typeface="Arial" panose="020B0604020202020204" pitchFamily="34" charset="0"/>
              </a:defRPr>
            </a:lvl9pPr>
          </a:lstStyle>
          <a:p>
            <a:pPr marL="0" lvl="2"/>
            <a:r>
              <a:rPr lang="de-DE" altLang="de-DE" sz="1600" b="1">
                <a:solidFill>
                  <a:srgbClr val="FF0000"/>
                </a:solidFill>
                <a:latin typeface="Century Gothic" panose="020B0502020202020204" pitchFamily="34" charset="0"/>
                <a:sym typeface="Wingdings" panose="05000000000000000000" pitchFamily="2" charset="2"/>
              </a:rPr>
              <a:t> Prüfungspraxis:</a:t>
            </a:r>
            <a:r>
              <a:rPr lang="de-DE" altLang="de-DE" sz="1600">
                <a:latin typeface="Century Gothic" panose="020B0502020202020204" pitchFamily="34" charset="0"/>
                <a:sym typeface="Wingdings" panose="05000000000000000000" pitchFamily="2" charset="2"/>
              </a:rPr>
              <a:t> Feststellung, dass Währungsgewinne/-verluste nicht gesondert ausgewiesen</a:t>
            </a:r>
            <a:br>
              <a:rPr lang="de-DE" altLang="de-DE" sz="1600">
                <a:latin typeface="Century Gothic" panose="020B0502020202020204" pitchFamily="34" charset="0"/>
                <a:sym typeface="Wingdings" panose="05000000000000000000" pitchFamily="2" charset="2"/>
              </a:rPr>
            </a:br>
            <a:r>
              <a:rPr lang="de-DE" altLang="de-DE" sz="1600">
                <a:latin typeface="Century Gothic" panose="020B0502020202020204" pitchFamily="34" charset="0"/>
                <a:sym typeface="Wingdings" panose="05000000000000000000" pitchFamily="2" charset="2"/>
              </a:rPr>
              <a:t>		werden bzw. im </a:t>
            </a:r>
            <a:r>
              <a:rPr lang="de-DE" altLang="de-DE" sz="1600">
                <a:latin typeface="Century Gothic" panose="020B0502020202020204" pitchFamily="34" charset="0"/>
              </a:rPr>
              <a:t>Anhang angegeben werden (§ 277 Abs. 5 Satz 2 HGB).</a:t>
            </a:r>
            <a:r>
              <a:rPr lang="de-DE" altLang="de-DE" sz="1400">
                <a:latin typeface="Century Gothic" panose="020B0502020202020204" pitchFamily="34" charset="0"/>
                <a:sym typeface="Wingdings" panose="05000000000000000000" pitchFamily="2" charset="2"/>
              </a:rPr>
              <a:t>    </a:t>
            </a:r>
            <a:endParaRPr lang="en-US" altLang="en-US" sz="1400"/>
          </a:p>
        </p:txBody>
      </p:sp>
      <p:sp>
        <p:nvSpPr>
          <p:cNvPr id="252934" name="Rectangle 2">
            <a:extLst>
              <a:ext uri="{FF2B5EF4-FFF2-40B4-BE49-F238E27FC236}">
                <a16:creationId xmlns:a16="http://schemas.microsoft.com/office/drawing/2014/main" id="{0378CBBC-AE09-4EAF-9398-8B7B90268111}"/>
              </a:ext>
            </a:extLst>
          </p:cNvPr>
          <p:cNvSpPr txBox="1">
            <a:spLocks/>
          </p:cNvSpPr>
          <p:nvPr/>
        </p:nvSpPr>
        <p:spPr bwMode="auto">
          <a:xfrm>
            <a:off x="925513" y="942975"/>
            <a:ext cx="9491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5.2.6 Sonderproblem Währungsumrechnung; Forts.</a:t>
            </a:r>
          </a:p>
        </p:txBody>
      </p:sp>
      <p:sp>
        <p:nvSpPr>
          <p:cNvPr id="9" name="Textfeld 4">
            <a:extLst>
              <a:ext uri="{FF2B5EF4-FFF2-40B4-BE49-F238E27FC236}">
                <a16:creationId xmlns:a16="http://schemas.microsoft.com/office/drawing/2014/main" id="{565A107A-0872-49B7-A1C3-8F439DF87C46}"/>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3998662646"/>
      </p:ext>
    </p:extLst>
  </p:cSld>
  <p:clrMapOvr>
    <a:masterClrMapping/>
  </p:clrMapOvr>
  <p:transition spd="slow"/>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7646E1EE-C276-4DC9-B986-AFCAA0C9C13E}"/>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
        <p:nvSpPr>
          <p:cNvPr id="7" name="Rectangle 2">
            <a:extLst>
              <a:ext uri="{FF2B5EF4-FFF2-40B4-BE49-F238E27FC236}">
                <a16:creationId xmlns:a16="http://schemas.microsoft.com/office/drawing/2014/main" id="{69F9A3C9-5F06-4474-9607-E5D4B64EDCA0}"/>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5.3	</a:t>
            </a:r>
            <a:r>
              <a:rPr lang="de-DE" sz="2800" b="1" dirty="0">
                <a:latin typeface="Century Gothic" panose="020B0502020202020204" pitchFamily="34" charset="0"/>
              </a:rPr>
              <a:t>Analytische Prüfungshandlungen – Forderungen</a:t>
            </a:r>
            <a:endParaRPr lang="de-DE" altLang="de-DE" sz="2800" b="1"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2679661560"/>
      </p:ext>
    </p:extLst>
  </p:cSld>
  <p:clrMapOvr>
    <a:masterClrMapping/>
  </p:clrMapOvr>
  <p:transition spd="slow"/>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5">
            <a:extLst>
              <a:ext uri="{FF2B5EF4-FFF2-40B4-BE49-F238E27FC236}">
                <a16:creationId xmlns:a16="http://schemas.microsoft.com/office/drawing/2014/main" id="{704EEAB4-97FB-4FC0-A373-F37DED0EA007}"/>
              </a:ext>
            </a:extLst>
          </p:cNvPr>
          <p:cNvSpPr txBox="1">
            <a:spLocks noChangeArrowheads="1"/>
          </p:cNvSpPr>
          <p:nvPr/>
        </p:nvSpPr>
        <p:spPr bwMode="auto">
          <a:xfrm>
            <a:off x="1055440" y="1368000"/>
            <a:ext cx="10801200" cy="4339650"/>
          </a:xfrm>
          <a:prstGeom prst="rect">
            <a:avLst/>
          </a:prstGeom>
          <a:noFill/>
          <a:ln>
            <a:noFill/>
          </a:ln>
          <a:effec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273050" indent="-2730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0795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Clr>
                <a:schemeClr val="tx1"/>
              </a:buClr>
              <a:defRPr/>
            </a:pPr>
            <a:r>
              <a:rPr lang="de-DE" altLang="de-DE" sz="1600" b="1" dirty="0">
                <a:latin typeface="Century Gothic" panose="020B0502020202020204" pitchFamily="34" charset="0"/>
              </a:rPr>
              <a:t>Auswahl möglicher analytischer Prüfungshandlungen:</a:t>
            </a:r>
            <a:endParaRPr lang="de-DE" altLang="de-DE" sz="1600" dirty="0">
              <a:latin typeface="Century Gothic" panose="020B0502020202020204" pitchFamily="34" charset="0"/>
            </a:endParaRPr>
          </a:p>
          <a:p>
            <a:pPr marL="266700" indent="-266700">
              <a:lnSpc>
                <a:spcPct val="100000"/>
              </a:lnSpc>
              <a:spcBef>
                <a:spcPts val="600"/>
              </a:spcBef>
              <a:spcAft>
                <a:spcPts val="600"/>
              </a:spcAft>
              <a:buClr>
                <a:schemeClr val="tx1"/>
              </a:buClr>
              <a:buFont typeface="+mj-lt"/>
              <a:buAutoNum type="arabicPeriod"/>
              <a:defRPr/>
            </a:pPr>
            <a:r>
              <a:rPr lang="de-DE" altLang="de-DE" sz="1600" dirty="0">
                <a:latin typeface="Century Gothic" panose="020B0502020202020204" pitchFamily="34" charset="0"/>
              </a:rPr>
              <a:t>Erfolgte die Übernahme der Eröffnungsbilanz-Werte ordnungsgemäß?</a:t>
            </a:r>
          </a:p>
          <a:p>
            <a:pPr marL="266700" indent="-266700">
              <a:lnSpc>
                <a:spcPct val="100000"/>
              </a:lnSpc>
              <a:spcBef>
                <a:spcPts val="600"/>
              </a:spcBef>
              <a:spcAft>
                <a:spcPts val="600"/>
              </a:spcAft>
              <a:buClr>
                <a:schemeClr val="tx1"/>
              </a:buClr>
              <a:buFont typeface="+mj-lt"/>
              <a:buAutoNum type="arabicPeriod"/>
              <a:defRPr/>
            </a:pPr>
            <a:r>
              <a:rPr lang="de-DE" altLang="de-DE" sz="1600" dirty="0">
                <a:latin typeface="Century Gothic" panose="020B0502020202020204" pitchFamily="34" charset="0"/>
              </a:rPr>
              <a:t>Können Sie die Überleitung der Kontensalden aus der </a:t>
            </a:r>
            <a:r>
              <a:rPr lang="de-DE" altLang="de-DE" sz="1600" dirty="0" err="1">
                <a:latin typeface="Century Gothic" panose="020B0502020202020204" pitchFamily="34" charset="0"/>
              </a:rPr>
              <a:t>Fibu</a:t>
            </a:r>
            <a:r>
              <a:rPr lang="de-DE" altLang="de-DE" sz="1600" dirty="0">
                <a:latin typeface="Century Gothic" panose="020B0502020202020204" pitchFamily="34" charset="0"/>
              </a:rPr>
              <a:t> zum Jahresabschluss nachvollziehen?</a:t>
            </a:r>
          </a:p>
          <a:p>
            <a:pPr marL="266700" indent="-266700">
              <a:lnSpc>
                <a:spcPct val="100000"/>
              </a:lnSpc>
              <a:spcBef>
                <a:spcPts val="600"/>
              </a:spcBef>
              <a:spcAft>
                <a:spcPts val="600"/>
              </a:spcAft>
              <a:buClr>
                <a:schemeClr val="tx1"/>
              </a:buClr>
              <a:buFont typeface="+mj-lt"/>
              <a:buAutoNum type="arabicPeriod"/>
              <a:defRPr/>
            </a:pPr>
            <a:r>
              <a:rPr lang="de-DE" altLang="de-DE" sz="1600" dirty="0">
                <a:latin typeface="Century Gothic" panose="020B0502020202020204" pitchFamily="34" charset="0"/>
              </a:rPr>
              <a:t>Erscheinen Ihnen die Angaben im Jahresabschluss zu diesem Bilanzposten (Bilanz, GuV und Anhang) plausibel?</a:t>
            </a:r>
          </a:p>
          <a:p>
            <a:pPr marL="266700" indent="-266700">
              <a:lnSpc>
                <a:spcPct val="100000"/>
              </a:lnSpc>
              <a:spcBef>
                <a:spcPts val="600"/>
              </a:spcBef>
              <a:spcAft>
                <a:spcPts val="600"/>
              </a:spcAft>
              <a:buClr>
                <a:schemeClr val="tx1"/>
              </a:buClr>
              <a:buFont typeface="+mj-lt"/>
              <a:buAutoNum type="arabicPeriod"/>
              <a:defRPr/>
            </a:pPr>
            <a:r>
              <a:rPr lang="de-DE" altLang="de-DE" sz="1600" dirty="0">
                <a:latin typeface="Century Gothic" panose="020B0502020202020204" pitchFamily="34" charset="0"/>
              </a:rPr>
              <a:t>Durchführung eines Vergleichs des Prozentsatzes der Pauschalwertberichtigung mit den tatsächlichen Forderungsausfällen aus der Vergangenheit</a:t>
            </a:r>
          </a:p>
          <a:p>
            <a:pPr marL="266700" indent="-266700">
              <a:lnSpc>
                <a:spcPct val="100000"/>
              </a:lnSpc>
              <a:spcBef>
                <a:spcPts val="600"/>
              </a:spcBef>
              <a:spcAft>
                <a:spcPts val="600"/>
              </a:spcAft>
              <a:buClr>
                <a:schemeClr val="tx1"/>
              </a:buClr>
              <a:buFont typeface="+mj-lt"/>
              <a:buAutoNum type="arabicPeriod"/>
              <a:defRPr/>
            </a:pPr>
            <a:r>
              <a:rPr lang="de-DE" altLang="de-DE" sz="1600" dirty="0">
                <a:latin typeface="Century Gothic" panose="020B0502020202020204" pitchFamily="34" charset="0"/>
              </a:rPr>
              <a:t>Ergeben sich Auffälligkeiten (Bestände/Trends) innerhalb dieses Bilanzpostens?</a:t>
            </a:r>
          </a:p>
          <a:p>
            <a:pPr marL="266700" indent="-266700">
              <a:lnSpc>
                <a:spcPct val="100000"/>
              </a:lnSpc>
              <a:spcBef>
                <a:spcPts val="600"/>
              </a:spcBef>
              <a:spcAft>
                <a:spcPts val="600"/>
              </a:spcAft>
              <a:buClr>
                <a:schemeClr val="tx1"/>
              </a:buClr>
              <a:buFont typeface="+mj-lt"/>
              <a:buAutoNum type="arabicPeriod"/>
              <a:defRPr/>
            </a:pPr>
            <a:r>
              <a:rPr lang="de-DE" altLang="de-DE" sz="1600" dirty="0">
                <a:latin typeface="Century Gothic" panose="020B0502020202020204" pitchFamily="34" charset="0"/>
              </a:rPr>
              <a:t>Ermittlung von Kennzahlen wie z. B. die Einteilung der Forderungen nach der Altersstruktur (30, 60, 90 Tage, etc.) und Bilden von Relationen zum Gesamtforderungsbestand; </a:t>
            </a:r>
          </a:p>
          <a:p>
            <a:pPr marL="0" lvl="1" indent="0">
              <a:lnSpc>
                <a:spcPct val="100000"/>
              </a:lnSpc>
              <a:spcBef>
                <a:spcPts val="0"/>
              </a:spcBef>
              <a:spcAft>
                <a:spcPts val="0"/>
              </a:spcAft>
              <a:buClr>
                <a:schemeClr val="tx1"/>
              </a:buClr>
              <a:buFont typeface="Arial" panose="020B0604020202020204" pitchFamily="34" charset="0"/>
              <a:buNone/>
              <a:tabLst>
                <a:tab pos="542925" algn="l"/>
              </a:tabLst>
              <a:defRPr/>
            </a:pPr>
            <a:r>
              <a:rPr lang="de-DE" altLang="de-DE" sz="1600" dirty="0">
                <a:latin typeface="Century Gothic" panose="020B0502020202020204" pitchFamily="34" charset="0"/>
                <a:sym typeface="Wingdings" panose="05000000000000000000" pitchFamily="2" charset="2"/>
              </a:rPr>
              <a:t>      </a:t>
            </a:r>
            <a:r>
              <a:rPr lang="de-DE" altLang="de-DE" sz="1600" dirty="0">
                <a:latin typeface="Century Gothic" panose="020B0502020202020204" pitchFamily="34" charset="0"/>
              </a:rPr>
              <a:t>Ermittlung der Umschlaghäufigkeit = Umsatz/Forderungsbestand ist nicht so aussagefähig, da der 	Forderungsbestand von verschiedenen Faktoren abhängt, z. B. Zahlungsverhalten, Zahlungsziel</a:t>
            </a:r>
          </a:p>
          <a:p>
            <a:pPr>
              <a:lnSpc>
                <a:spcPct val="100000"/>
              </a:lnSpc>
              <a:spcBef>
                <a:spcPts val="600"/>
              </a:spcBef>
              <a:spcAft>
                <a:spcPts val="600"/>
              </a:spcAft>
              <a:buClr>
                <a:schemeClr val="tx1"/>
              </a:buClr>
              <a:defRPr/>
            </a:pPr>
            <a:endParaRPr lang="de-DE" altLang="de-DE" dirty="0">
              <a:highlight>
                <a:srgbClr val="FFFF00"/>
              </a:highlight>
              <a:latin typeface="Century Gothic" panose="020B0502020202020204" pitchFamily="34" charset="0"/>
            </a:endParaRPr>
          </a:p>
        </p:txBody>
      </p:sp>
      <p:sp>
        <p:nvSpPr>
          <p:cNvPr id="7" name="Text Box 6">
            <a:extLst>
              <a:ext uri="{FF2B5EF4-FFF2-40B4-BE49-F238E27FC236}">
                <a16:creationId xmlns:a16="http://schemas.microsoft.com/office/drawing/2014/main" id="{7320BFFB-BD65-4CDB-A870-EE18B8346BC8}"/>
              </a:ext>
            </a:extLst>
          </p:cNvPr>
          <p:cNvSpPr txBox="1">
            <a:spLocks noChangeArrowheads="1"/>
          </p:cNvSpPr>
          <p:nvPr/>
        </p:nvSpPr>
        <p:spPr bwMode="auto">
          <a:xfrm>
            <a:off x="695325" y="941388"/>
            <a:ext cx="104409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5.3 Analytische Prüfungshandlungen – Forderungen</a:t>
            </a:r>
          </a:p>
        </p:txBody>
      </p:sp>
      <p:sp>
        <p:nvSpPr>
          <p:cNvPr id="8" name="Textfeld 4">
            <a:extLst>
              <a:ext uri="{FF2B5EF4-FFF2-40B4-BE49-F238E27FC236}">
                <a16:creationId xmlns:a16="http://schemas.microsoft.com/office/drawing/2014/main" id="{D9DE642A-F9C2-44B0-AE6C-480EA488AC13}"/>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2922807756"/>
      </p:ext>
    </p:extLst>
  </p:cSld>
  <p:clrMapOvr>
    <a:masterClrMapping/>
  </p:clrMapOvr>
  <p:transition spd="slow"/>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C426622D-CDFD-4755-B1BA-0EE54FC59353}"/>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
        <p:nvSpPr>
          <p:cNvPr id="7" name="Rectangle 2">
            <a:extLst>
              <a:ext uri="{FF2B5EF4-FFF2-40B4-BE49-F238E27FC236}">
                <a16:creationId xmlns:a16="http://schemas.microsoft.com/office/drawing/2014/main" id="{7F30FF00-B783-4502-9656-BD9B4C1DBFDE}"/>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5.4	</a:t>
            </a:r>
            <a:r>
              <a:rPr lang="de-DE" sz="2800" b="1" dirty="0">
                <a:latin typeface="Century Gothic" panose="020B0502020202020204" pitchFamily="34" charset="0"/>
              </a:rPr>
              <a:t>Einzelfallprüfungen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5.4.1</a:t>
            </a:r>
            <a:r>
              <a:rPr lang="de-DE" dirty="0">
                <a:latin typeface="Century Gothic" panose="020B0502020202020204" pitchFamily="34" charset="0"/>
              </a:rPr>
              <a:t>	Allgemeine Durchsicht der Konten</a:t>
            </a:r>
          </a:p>
          <a:p>
            <a:pPr marL="2724150" lvl="4" indent="-895350">
              <a:spcBef>
                <a:spcPts val="600"/>
              </a:spcBef>
              <a:spcAft>
                <a:spcPts val="600"/>
              </a:spcAft>
              <a:tabLst>
                <a:tab pos="444500" algn="l"/>
              </a:tabLst>
            </a:pPr>
            <a:r>
              <a:rPr lang="de-DE" b="1" dirty="0">
                <a:latin typeface="Century Gothic" panose="020B0502020202020204" pitchFamily="34" charset="0"/>
              </a:rPr>
              <a:t>5.4.2	</a:t>
            </a:r>
            <a:r>
              <a:rPr lang="de-DE" dirty="0">
                <a:latin typeface="Century Gothic" panose="020B0502020202020204" pitchFamily="34" charset="0"/>
              </a:rPr>
              <a:t>Bonitätsprobleme des Geschäftspartners (Kunden)</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5.4.3</a:t>
            </a:r>
            <a:r>
              <a:rPr lang="de-DE" dirty="0">
                <a:latin typeface="Century Gothic" panose="020B0502020202020204" pitchFamily="34" charset="0"/>
              </a:rPr>
              <a:t>	Prüfung des Nachweises</a:t>
            </a:r>
          </a:p>
          <a:p>
            <a:pPr marL="2724150" lvl="4" indent="-895350">
              <a:spcBef>
                <a:spcPts val="600"/>
              </a:spcBef>
              <a:spcAft>
                <a:spcPts val="600"/>
              </a:spcAft>
              <a:tabLst>
                <a:tab pos="444500" algn="l"/>
              </a:tabLst>
            </a:pPr>
            <a:r>
              <a:rPr lang="de-DE" b="1" dirty="0">
                <a:latin typeface="Century Gothic" panose="020B0502020202020204" pitchFamily="34" charset="0"/>
              </a:rPr>
              <a:t>5.4.4	</a:t>
            </a:r>
            <a:r>
              <a:rPr lang="de-DE" dirty="0">
                <a:latin typeface="Century Gothic" panose="020B0502020202020204" pitchFamily="34" charset="0"/>
              </a:rPr>
              <a:t>Auswertung der Saldenbestätigungen (ausgewähltes Beispiel Kreditoren)</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5.4.5	</a:t>
            </a:r>
            <a:r>
              <a:rPr lang="de-DE" dirty="0">
                <a:latin typeface="Century Gothic" panose="020B0502020202020204" pitchFamily="34" charset="0"/>
              </a:rPr>
              <a:t>Prüfung der Bewertung</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5.4.6	</a:t>
            </a:r>
            <a:r>
              <a:rPr lang="de-DE" dirty="0">
                <a:latin typeface="Century Gothic" panose="020B0502020202020204" pitchFamily="34" charset="0"/>
              </a:rPr>
              <a:t>Prüfung des Ausweises</a:t>
            </a:r>
            <a:endParaRPr lang="de-DE" b="1" dirty="0">
              <a:latin typeface="Century Gothic" panose="020B0502020202020204" pitchFamily="34" charset="0"/>
            </a:endParaRPr>
          </a:p>
        </p:txBody>
      </p:sp>
    </p:spTree>
    <p:extLst>
      <p:ext uri="{BB962C8B-B14F-4D97-AF65-F5344CB8AC3E}">
        <p14:creationId xmlns:p14="http://schemas.microsoft.com/office/powerpoint/2010/main" val="4038603920"/>
      </p:ext>
    </p:extLst>
  </p:cSld>
  <p:clrMapOvr>
    <a:masterClrMapping/>
  </p:clrMapOvr>
  <p:transition spd="slow"/>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
            <a:extLst>
              <a:ext uri="{FF2B5EF4-FFF2-40B4-BE49-F238E27FC236}">
                <a16:creationId xmlns:a16="http://schemas.microsoft.com/office/drawing/2014/main" id="{605B4AE8-568A-47F9-B30E-478833904D72}"/>
              </a:ext>
            </a:extLst>
          </p:cNvPr>
          <p:cNvSpPr>
            <a:spLocks noGrp="1"/>
          </p:cNvSpPr>
          <p:nvPr>
            <p:ph type="body" idx="4294967295"/>
          </p:nvPr>
        </p:nvSpPr>
        <p:spPr>
          <a:xfrm>
            <a:off x="1065212" y="1811684"/>
            <a:ext cx="10791427" cy="1977356"/>
          </a:xfrm>
        </p:spPr>
        <p:txBody>
          <a:bodyPr/>
          <a:lstStyle/>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rPr>
              <a:t>Besondere Bedeutung bei </a:t>
            </a:r>
            <a:r>
              <a:rPr lang="de-DE" altLang="de-DE" sz="1600" b="1" dirty="0">
                <a:latin typeface="Century Gothic" pitchFamily="34" charset="0"/>
              </a:rPr>
              <a:t>nicht durch Stichproben erfassten </a:t>
            </a:r>
            <a:r>
              <a:rPr lang="de-DE" altLang="de-DE" sz="1600" dirty="0">
                <a:latin typeface="Century Gothic" pitchFamily="34" charset="0"/>
              </a:rPr>
              <a:t>Konten: Bewusste Auswahl, z. B. auffällige Buchungen, hoher Umsatz</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rPr>
              <a:t>Besondere Bedeutung bei </a:t>
            </a:r>
            <a:r>
              <a:rPr lang="de-DE" altLang="de-DE" sz="1600" b="1" dirty="0">
                <a:latin typeface="Century Gothic" pitchFamily="34" charset="0"/>
              </a:rPr>
              <a:t>entdeckten Fehlern in Zusammenhang mit anderen Prüfungshandlungen</a:t>
            </a:r>
            <a:r>
              <a:rPr lang="de-DE" altLang="de-DE" sz="1600" dirty="0">
                <a:latin typeface="Century Gothic" pitchFamily="34" charset="0"/>
              </a:rPr>
              <a:t>: Insbesondere wichtig, wenn keine Waren- und Zahlungsverkehrsprüfung erfolgt</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rPr>
              <a:t>Besondere Bedeutung bei </a:t>
            </a:r>
            <a:r>
              <a:rPr lang="de-DE" altLang="de-DE" sz="1600" b="1" dirty="0">
                <a:latin typeface="Century Gothic" pitchFamily="34" charset="0"/>
              </a:rPr>
              <a:t>Buchungen</a:t>
            </a:r>
            <a:r>
              <a:rPr lang="de-DE" altLang="de-DE" sz="1600" dirty="0">
                <a:latin typeface="Century Gothic" pitchFamily="34" charset="0"/>
              </a:rPr>
              <a:t> </a:t>
            </a:r>
            <a:r>
              <a:rPr lang="de-DE" altLang="de-DE" sz="1600" b="1" dirty="0">
                <a:latin typeface="Century Gothic" pitchFamily="34" charset="0"/>
              </a:rPr>
              <a:t>zeitnah zum Abschlussstichtag</a:t>
            </a:r>
            <a:r>
              <a:rPr lang="de-DE" altLang="de-DE" sz="1600" dirty="0">
                <a:latin typeface="Century Gothic" pitchFamily="34" charset="0"/>
              </a:rPr>
              <a:t> (Abstimmung in Stichproben der Rechnungen mit Lieferscheinen)</a:t>
            </a:r>
          </a:p>
        </p:txBody>
      </p:sp>
      <p:sp>
        <p:nvSpPr>
          <p:cNvPr id="10" name="Text Box 6">
            <a:extLst>
              <a:ext uri="{FF2B5EF4-FFF2-40B4-BE49-F238E27FC236}">
                <a16:creationId xmlns:a16="http://schemas.microsoft.com/office/drawing/2014/main" id="{E67273AD-0C71-40E1-97EC-E2FC7FC21C5D}"/>
              </a:ext>
            </a:extLst>
          </p:cNvPr>
          <p:cNvSpPr txBox="1">
            <a:spLocks noChangeArrowheads="1"/>
          </p:cNvSpPr>
          <p:nvPr/>
        </p:nvSpPr>
        <p:spPr bwMode="auto">
          <a:xfrm>
            <a:off x="921444" y="1340768"/>
            <a:ext cx="100711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marR="0" lvl="0" indent="-269875" algn="l" defTabSz="269875" rtl="0" eaLnBrk="1" fontAlgn="base" latinLnBrk="0" hangingPunct="1">
              <a:lnSpc>
                <a:spcPct val="100000"/>
              </a:lnSpc>
              <a:spcBef>
                <a:spcPct val="50000"/>
              </a:spcBef>
              <a:spcAft>
                <a:spcPct val="0"/>
              </a:spcAft>
              <a:buClrTx/>
              <a:buSzTx/>
              <a:buFontTx/>
              <a:buNone/>
              <a:tabLst>
                <a:tab pos="269875" algn="l"/>
              </a:tabLst>
              <a:defRPr/>
            </a:pPr>
            <a:r>
              <a:rPr kumimoji="0" lang="de-DE" altLang="de-DE" sz="1600" b="1" i="0" u="none" strike="noStrike" kern="0" cap="none" spc="0" normalizeH="0" baseline="0" noProof="0" dirty="0">
                <a:ln>
                  <a:noFill/>
                </a:ln>
                <a:solidFill>
                  <a:srgbClr val="00B0F0"/>
                </a:solidFill>
                <a:effectLst/>
                <a:uLnTx/>
                <a:uFillTx/>
                <a:latin typeface="Century Gothic" pitchFamily="34" charset="0"/>
                <a:ea typeface="+mj-ea"/>
                <a:cs typeface="+mj-cs"/>
              </a:rPr>
              <a:t>5.4.1 Allgemeine Durchsicht der Konten</a:t>
            </a:r>
          </a:p>
        </p:txBody>
      </p:sp>
      <p:sp>
        <p:nvSpPr>
          <p:cNvPr id="9" name="Textfeld 4">
            <a:extLst>
              <a:ext uri="{FF2B5EF4-FFF2-40B4-BE49-F238E27FC236}">
                <a16:creationId xmlns:a16="http://schemas.microsoft.com/office/drawing/2014/main" id="{25C3A371-6437-4B1F-907E-83E00E02AF28}"/>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
        <p:nvSpPr>
          <p:cNvPr id="12" name="Text Box 6">
            <a:extLst>
              <a:ext uri="{FF2B5EF4-FFF2-40B4-BE49-F238E27FC236}">
                <a16:creationId xmlns:a16="http://schemas.microsoft.com/office/drawing/2014/main" id="{AE0A1615-ED29-41E4-A06D-2C21D81563FD}"/>
              </a:ext>
            </a:extLst>
          </p:cNvPr>
          <p:cNvSpPr txBox="1">
            <a:spLocks noChangeArrowheads="1"/>
          </p:cNvSpPr>
          <p:nvPr/>
        </p:nvSpPr>
        <p:spPr bwMode="auto">
          <a:xfrm>
            <a:off x="695325" y="872902"/>
            <a:ext cx="40322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5.4 Einzelfallprüfungen</a:t>
            </a:r>
          </a:p>
        </p:txBody>
      </p:sp>
    </p:spTree>
    <p:extLst>
      <p:ext uri="{BB962C8B-B14F-4D97-AF65-F5344CB8AC3E}">
        <p14:creationId xmlns:p14="http://schemas.microsoft.com/office/powerpoint/2010/main" val="274894461"/>
      </p:ext>
    </p:extLst>
  </p:cSld>
  <p:clrMapOvr>
    <a:masterClrMapping/>
  </p:clrMapOvr>
  <p:transition spd="slow"/>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
            <a:extLst>
              <a:ext uri="{FF2B5EF4-FFF2-40B4-BE49-F238E27FC236}">
                <a16:creationId xmlns:a16="http://schemas.microsoft.com/office/drawing/2014/main" id="{605B4AE8-568A-47F9-B30E-478833904D72}"/>
              </a:ext>
            </a:extLst>
          </p:cNvPr>
          <p:cNvSpPr>
            <a:spLocks noGrp="1"/>
          </p:cNvSpPr>
          <p:nvPr>
            <p:ph type="body" idx="4294967295"/>
          </p:nvPr>
        </p:nvSpPr>
        <p:spPr>
          <a:xfrm>
            <a:off x="1065212" y="1268760"/>
            <a:ext cx="10791427" cy="4896544"/>
          </a:xfrm>
        </p:spPr>
        <p:txBody>
          <a:bodyPr/>
          <a:lstStyle/>
          <a:p>
            <a:pPr>
              <a:lnSpc>
                <a:spcPct val="100000"/>
              </a:lnSpc>
              <a:spcBef>
                <a:spcPts val="600"/>
              </a:spcBef>
              <a:spcAft>
                <a:spcPts val="600"/>
              </a:spcAft>
              <a:defRPr/>
            </a:pPr>
            <a:r>
              <a:rPr lang="de-DE" altLang="de-DE" dirty="0">
                <a:latin typeface="Century Gothic" pitchFamily="34" charset="0"/>
              </a:rPr>
              <a:t>Stichwortartige Skizzierung von Prüfungsansätzen des Geschäftspartners:</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Höhe der Salden</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Altersaufbau der Forderungen</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Umfang der am Prüfungsstichtag noch nicht ausgeglichenen Forderungen</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Starkes Anwachsen des Saldos</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Art der Zahlung (Überweisung, Verrechnung, Aufrechnung nach Abtretung?)</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Regelmäßige Verlängerung von Akzepten</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Anzahl der notwendigen Mahnungen</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Art der Auskünfte und Sicherheiten</a:t>
            </a:r>
          </a:p>
          <a:p>
            <a:pPr marL="266700"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rPr>
              <a:t>Fremdwährungsforderungen</a:t>
            </a:r>
          </a:p>
          <a:p>
            <a:pPr marL="542925" indent="-269875">
              <a:lnSpc>
                <a:spcPct val="100000"/>
              </a:lnSpc>
              <a:spcBef>
                <a:spcPts val="600"/>
              </a:spcBef>
              <a:spcAft>
                <a:spcPts val="600"/>
              </a:spcAft>
              <a:buFont typeface="Symbol" panose="05050102010706020507" pitchFamily="18" charset="2"/>
              <a:buChar char="-"/>
              <a:defRPr/>
            </a:pPr>
            <a:r>
              <a:rPr lang="de-DE" altLang="de-DE" b="1" dirty="0">
                <a:latin typeface="Century Gothic" pitchFamily="34" charset="0"/>
              </a:rPr>
              <a:t>§ 256a HGB: </a:t>
            </a:r>
            <a:r>
              <a:rPr lang="de-DE" altLang="de-DE" dirty="0">
                <a:latin typeface="Century Gothic" pitchFamily="34" charset="0"/>
              </a:rPr>
              <a:t>RLZ 1 Jahr Devisenkassamittelkurs am Abschlussstichtag (Realisation von Gewinnen und Verlusten)</a:t>
            </a:r>
          </a:p>
          <a:p>
            <a:pPr marL="542925" indent="-269875">
              <a:lnSpc>
                <a:spcPct val="100000"/>
              </a:lnSpc>
              <a:spcBef>
                <a:spcPts val="600"/>
              </a:spcBef>
              <a:spcAft>
                <a:spcPts val="600"/>
              </a:spcAft>
              <a:buFont typeface="Symbol" panose="05050102010706020507" pitchFamily="18" charset="2"/>
              <a:buChar char="-"/>
              <a:defRPr/>
            </a:pPr>
            <a:r>
              <a:rPr lang="de-DE" altLang="de-DE" b="1" dirty="0">
                <a:latin typeface="Century Gothic" pitchFamily="34" charset="0"/>
              </a:rPr>
              <a:t>Bei</a:t>
            </a:r>
            <a:r>
              <a:rPr lang="de-DE" altLang="de-DE" dirty="0">
                <a:latin typeface="Century Gothic" pitchFamily="34" charset="0"/>
              </a:rPr>
              <a:t> </a:t>
            </a:r>
            <a:r>
              <a:rPr lang="de-DE" altLang="de-DE" b="1" dirty="0">
                <a:latin typeface="Century Gothic" pitchFamily="34" charset="0"/>
              </a:rPr>
              <a:t>umfangreichen Devisenforderungen:</a:t>
            </a:r>
            <a:r>
              <a:rPr lang="de-DE" altLang="de-DE" dirty="0">
                <a:latin typeface="Century Gothic" pitchFamily="34" charset="0"/>
              </a:rPr>
              <a:t> Zur Risikoabwägung ggf. Devisenbilanz aufstellen lassen, die das Verhältnis von Außenständen zu Schulden in fremder Währung deutlich macht.</a:t>
            </a:r>
          </a:p>
        </p:txBody>
      </p:sp>
      <p:sp>
        <p:nvSpPr>
          <p:cNvPr id="10" name="Text Box 6">
            <a:extLst>
              <a:ext uri="{FF2B5EF4-FFF2-40B4-BE49-F238E27FC236}">
                <a16:creationId xmlns:a16="http://schemas.microsoft.com/office/drawing/2014/main" id="{E67273AD-0C71-40E1-97EC-E2FC7FC21C5D}"/>
              </a:ext>
            </a:extLst>
          </p:cNvPr>
          <p:cNvSpPr txBox="1">
            <a:spLocks noChangeArrowheads="1"/>
          </p:cNvSpPr>
          <p:nvPr/>
        </p:nvSpPr>
        <p:spPr bwMode="auto">
          <a:xfrm>
            <a:off x="921444" y="980728"/>
            <a:ext cx="100711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marR="0" lvl="0" indent="-269875" algn="l" defTabSz="269875" rtl="0" eaLnBrk="1" fontAlgn="base" latinLnBrk="0" hangingPunct="1">
              <a:lnSpc>
                <a:spcPct val="100000"/>
              </a:lnSpc>
              <a:spcBef>
                <a:spcPct val="50000"/>
              </a:spcBef>
              <a:spcAft>
                <a:spcPct val="0"/>
              </a:spcAft>
              <a:buClrTx/>
              <a:buSzTx/>
              <a:buFontTx/>
              <a:buNone/>
              <a:tabLst>
                <a:tab pos="269875" algn="l"/>
              </a:tabLst>
              <a:defRPr/>
            </a:pPr>
            <a:r>
              <a:rPr kumimoji="0" lang="de-DE" altLang="de-DE" sz="1400" b="1" i="0" u="none" strike="noStrike" kern="0" cap="none" spc="0" normalizeH="0" baseline="0" noProof="0" dirty="0">
                <a:ln>
                  <a:noFill/>
                </a:ln>
                <a:solidFill>
                  <a:srgbClr val="00B0F0"/>
                </a:solidFill>
                <a:effectLst/>
                <a:uLnTx/>
                <a:uFillTx/>
                <a:latin typeface="Century Gothic" pitchFamily="34" charset="0"/>
                <a:ea typeface="+mj-ea"/>
                <a:cs typeface="+mj-cs"/>
              </a:rPr>
              <a:t>5.4.2 Bonitätsprobleme des Geschäftspartners (Kunden)</a:t>
            </a:r>
          </a:p>
        </p:txBody>
      </p:sp>
      <p:sp>
        <p:nvSpPr>
          <p:cNvPr id="9" name="Textfeld 4">
            <a:extLst>
              <a:ext uri="{FF2B5EF4-FFF2-40B4-BE49-F238E27FC236}">
                <a16:creationId xmlns:a16="http://schemas.microsoft.com/office/drawing/2014/main" id="{90798D87-2296-4187-AF6B-E87224E499DE}"/>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3672075112"/>
      </p:ext>
    </p:extLst>
  </p:cSld>
  <p:clrMapOvr>
    <a:masterClrMapping/>
  </p:clrMapOvr>
  <p:transition spd="slow"/>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3">
            <a:extLst>
              <a:ext uri="{FF2B5EF4-FFF2-40B4-BE49-F238E27FC236}">
                <a16:creationId xmlns:a16="http://schemas.microsoft.com/office/drawing/2014/main" id="{03B3A923-8E06-4B68-A53C-4B14E84F6B20}"/>
              </a:ext>
            </a:extLst>
          </p:cNvPr>
          <p:cNvSpPr>
            <a:spLocks noGrp="1"/>
          </p:cNvSpPr>
          <p:nvPr>
            <p:ph type="body" idx="4294967295"/>
          </p:nvPr>
        </p:nvSpPr>
        <p:spPr>
          <a:xfrm>
            <a:off x="1069975" y="1124744"/>
            <a:ext cx="10799763" cy="5184576"/>
          </a:xfrm>
        </p:spPr>
        <p:txBody>
          <a:bodyPr/>
          <a:lstStyle/>
          <a:p>
            <a:pPr marL="266700" indent="-266700">
              <a:lnSpc>
                <a:spcPct val="100000"/>
              </a:lnSpc>
              <a:spcBef>
                <a:spcPts val="600"/>
              </a:spcBef>
              <a:spcAft>
                <a:spcPts val="600"/>
              </a:spcAft>
              <a:buFont typeface="Verdana" panose="020B0604030504040204" pitchFamily="34" charset="0"/>
              <a:buAutoNum type="arabicPeriod"/>
              <a:tabLst>
                <a:tab pos="0" algn="l"/>
                <a:tab pos="449263" algn="l"/>
              </a:tabLst>
            </a:pPr>
            <a:r>
              <a:rPr lang="de-DE" altLang="de-DE" dirty="0">
                <a:latin typeface="Century Gothic" panose="020B0502020202020204" pitchFamily="34" charset="0"/>
              </a:rPr>
              <a:t>Sind die </a:t>
            </a:r>
          </a:p>
          <a:p>
            <a:pPr marL="542925" lvl="1" indent="-276225">
              <a:lnSpc>
                <a:spcPct val="100000"/>
              </a:lnSpc>
              <a:spcBef>
                <a:spcPts val="600"/>
              </a:spcBef>
              <a:spcAft>
                <a:spcPts val="600"/>
              </a:spcAft>
              <a:buFont typeface="Arial" panose="020B0604020202020204" pitchFamily="34" charset="0"/>
              <a:buChar char="•"/>
              <a:tabLst>
                <a:tab pos="0" algn="l"/>
                <a:tab pos="542925" algn="l"/>
              </a:tabLst>
            </a:pPr>
            <a:r>
              <a:rPr lang="de-DE" altLang="de-DE" b="1" dirty="0">
                <a:latin typeface="Century Gothic" panose="020B0502020202020204" pitchFamily="34" charset="0"/>
              </a:rPr>
              <a:t>Saldenliste</a:t>
            </a:r>
            <a:r>
              <a:rPr lang="de-DE" altLang="de-DE" dirty="0">
                <a:latin typeface="Century Gothic" panose="020B0502020202020204" pitchFamily="34" charset="0"/>
              </a:rPr>
              <a:t>, </a:t>
            </a:r>
          </a:p>
          <a:p>
            <a:pPr marL="542925" lvl="1" indent="-276225">
              <a:lnSpc>
                <a:spcPct val="100000"/>
              </a:lnSpc>
              <a:spcBef>
                <a:spcPts val="600"/>
              </a:spcBef>
              <a:spcAft>
                <a:spcPts val="600"/>
              </a:spcAft>
              <a:buFont typeface="Arial" panose="020B0604020202020204" pitchFamily="34" charset="0"/>
              <a:buChar char="•"/>
              <a:tabLst>
                <a:tab pos="0" algn="l"/>
                <a:tab pos="542925" algn="l"/>
              </a:tabLst>
            </a:pPr>
            <a:r>
              <a:rPr lang="de-DE" altLang="de-DE" dirty="0">
                <a:latin typeface="Century Gothic" panose="020B0502020202020204" pitchFamily="34" charset="0"/>
              </a:rPr>
              <a:t>zugrunde liegenden </a:t>
            </a:r>
            <a:r>
              <a:rPr lang="de-DE" altLang="de-DE" b="1" dirty="0">
                <a:latin typeface="Century Gothic" panose="020B0502020202020204" pitchFamily="34" charset="0"/>
              </a:rPr>
              <a:t>Sachkonten</a:t>
            </a:r>
            <a:r>
              <a:rPr lang="de-DE" altLang="de-DE" dirty="0">
                <a:latin typeface="Century Gothic" panose="020B0502020202020204" pitchFamily="34" charset="0"/>
              </a:rPr>
              <a:t> und </a:t>
            </a:r>
          </a:p>
          <a:p>
            <a:pPr marL="542925" lvl="1" indent="-276225">
              <a:lnSpc>
                <a:spcPct val="100000"/>
              </a:lnSpc>
              <a:spcBef>
                <a:spcPts val="600"/>
              </a:spcBef>
              <a:spcAft>
                <a:spcPts val="600"/>
              </a:spcAft>
              <a:buFont typeface="Arial" panose="020B0604020202020204" pitchFamily="34" charset="0"/>
              <a:buChar char="•"/>
              <a:tabLst>
                <a:tab pos="0" algn="l"/>
                <a:tab pos="542925" algn="l"/>
              </a:tabLst>
            </a:pPr>
            <a:r>
              <a:rPr lang="de-DE" altLang="de-DE" b="1" dirty="0">
                <a:latin typeface="Century Gothic" panose="020B0502020202020204" pitchFamily="34" charset="0"/>
              </a:rPr>
              <a:t>Personenkonten</a:t>
            </a:r>
            <a:r>
              <a:rPr lang="de-DE" altLang="de-DE" dirty="0">
                <a:latin typeface="Century Gothic" panose="020B0502020202020204" pitchFamily="34" charset="0"/>
              </a:rPr>
              <a:t> </a:t>
            </a:r>
          </a:p>
          <a:p>
            <a:pPr indent="266700">
              <a:lnSpc>
                <a:spcPct val="100000"/>
              </a:lnSpc>
              <a:spcBef>
                <a:spcPts val="600"/>
              </a:spcBef>
              <a:spcAft>
                <a:spcPts val="600"/>
              </a:spcAft>
              <a:tabLst>
                <a:tab pos="0" algn="l"/>
                <a:tab pos="449263" algn="l"/>
              </a:tabLst>
            </a:pPr>
            <a:r>
              <a:rPr lang="de-DE" altLang="de-DE" dirty="0">
                <a:latin typeface="Century Gothic" panose="020B0502020202020204" pitchFamily="34" charset="0"/>
              </a:rPr>
              <a:t>mit dem </a:t>
            </a:r>
            <a:r>
              <a:rPr lang="de-DE" altLang="de-DE" b="1" dirty="0">
                <a:latin typeface="Century Gothic" panose="020B0502020202020204" pitchFamily="34" charset="0"/>
              </a:rPr>
              <a:t>Ausweis</a:t>
            </a:r>
            <a:r>
              <a:rPr lang="de-DE" altLang="de-DE" dirty="0">
                <a:latin typeface="Century Gothic" panose="020B0502020202020204" pitchFamily="34" charset="0"/>
              </a:rPr>
              <a:t> der Forderungen aus Lieferungen und Leistungen </a:t>
            </a:r>
            <a:r>
              <a:rPr lang="de-DE" altLang="de-DE" b="1" dirty="0">
                <a:latin typeface="Century Gothic" panose="020B0502020202020204" pitchFamily="34" charset="0"/>
              </a:rPr>
              <a:t>in der Bilanz </a:t>
            </a:r>
            <a:r>
              <a:rPr lang="de-DE" altLang="de-DE" dirty="0">
                <a:latin typeface="Century Gothic" panose="020B0502020202020204" pitchFamily="34" charset="0"/>
              </a:rPr>
              <a:t>abgestimmt?</a:t>
            </a:r>
          </a:p>
          <a:p>
            <a:pPr marL="266700" indent="-266700">
              <a:lnSpc>
                <a:spcPct val="100000"/>
              </a:lnSpc>
              <a:spcBef>
                <a:spcPts val="600"/>
              </a:spcBef>
              <a:spcAft>
                <a:spcPts val="600"/>
              </a:spcAft>
              <a:buFont typeface="Verdana" panose="020B0604030504040204" pitchFamily="34" charset="0"/>
              <a:buAutoNum type="arabicPeriod"/>
              <a:tabLst>
                <a:tab pos="0" algn="l"/>
                <a:tab pos="449263" algn="l"/>
              </a:tabLst>
            </a:pPr>
            <a:r>
              <a:rPr lang="de-DE" altLang="de-DE" dirty="0">
                <a:latin typeface="Century Gothic" panose="020B0502020202020204" pitchFamily="34" charset="0"/>
              </a:rPr>
              <a:t>Stimmt in der </a:t>
            </a:r>
            <a:r>
              <a:rPr lang="de-DE" altLang="de-DE" b="1" dirty="0">
                <a:latin typeface="Century Gothic" panose="020B0502020202020204" pitchFamily="34" charset="0"/>
              </a:rPr>
              <a:t>OP-Buchhaltung</a:t>
            </a:r>
            <a:r>
              <a:rPr lang="de-DE" altLang="de-DE" dirty="0">
                <a:latin typeface="Century Gothic" panose="020B0502020202020204" pitchFamily="34" charset="0"/>
              </a:rPr>
              <a:t> der Saldo der </a:t>
            </a:r>
            <a:r>
              <a:rPr lang="de-DE" altLang="de-DE" b="1" dirty="0">
                <a:latin typeface="Century Gothic" panose="020B0502020202020204" pitchFamily="34" charset="0"/>
              </a:rPr>
              <a:t>OP-Liste</a:t>
            </a:r>
            <a:r>
              <a:rPr lang="de-DE" altLang="de-DE" dirty="0">
                <a:latin typeface="Century Gothic" panose="020B0502020202020204" pitchFamily="34" charset="0"/>
              </a:rPr>
              <a:t> zum Stichtag mit dem Ausweis der Forderungen aus Lieferungen und Leistungen in der Bilanz überein?</a:t>
            </a:r>
          </a:p>
          <a:p>
            <a:pPr marL="266700" indent="-266700">
              <a:lnSpc>
                <a:spcPct val="100000"/>
              </a:lnSpc>
              <a:spcBef>
                <a:spcPts val="600"/>
              </a:spcBef>
              <a:spcAft>
                <a:spcPts val="600"/>
              </a:spcAft>
              <a:buFont typeface="Verdana" panose="020B0604030504040204" pitchFamily="34" charset="0"/>
              <a:buAutoNum type="arabicPeriod"/>
              <a:tabLst>
                <a:tab pos="0" algn="l"/>
                <a:tab pos="449263" algn="l"/>
              </a:tabLst>
            </a:pPr>
            <a:r>
              <a:rPr lang="de-DE" altLang="de-DE" dirty="0">
                <a:latin typeface="Century Gothic" panose="020B0502020202020204" pitchFamily="34" charset="0"/>
              </a:rPr>
              <a:t>Wurden Forderungen mit einer Laufzeit von </a:t>
            </a:r>
            <a:r>
              <a:rPr lang="de-DE" altLang="de-DE" b="1" dirty="0">
                <a:latin typeface="Century Gothic" panose="020B0502020202020204" pitchFamily="34" charset="0"/>
              </a:rPr>
              <a:t>mehr als einem Jahr </a:t>
            </a:r>
            <a:r>
              <a:rPr lang="de-DE" altLang="de-DE" dirty="0">
                <a:latin typeface="Century Gothic" panose="020B0502020202020204" pitchFamily="34" charset="0"/>
              </a:rPr>
              <a:t>in der Saldenliste gesondert gekennzeichnet und wurden die Laufzeiten überprüft?</a:t>
            </a:r>
          </a:p>
          <a:p>
            <a:pPr marL="266700" indent="-266700">
              <a:lnSpc>
                <a:spcPct val="100000"/>
              </a:lnSpc>
              <a:spcBef>
                <a:spcPts val="600"/>
              </a:spcBef>
              <a:spcAft>
                <a:spcPts val="600"/>
              </a:spcAft>
              <a:buFont typeface="+mj-lt"/>
              <a:buAutoNum type="arabicPeriod" startAt="4"/>
              <a:defRPr/>
            </a:pPr>
            <a:r>
              <a:rPr lang="de-DE" dirty="0">
                <a:latin typeface="Century Gothic" panose="020B0502020202020204" pitchFamily="34" charset="0"/>
              </a:rPr>
              <a:t>Wurde die </a:t>
            </a:r>
            <a:r>
              <a:rPr lang="de-DE" b="1" dirty="0">
                <a:latin typeface="Century Gothic" panose="020B0502020202020204" pitchFamily="34" charset="0"/>
              </a:rPr>
              <a:t>Abgrenzung</a:t>
            </a:r>
            <a:r>
              <a:rPr lang="de-DE" dirty="0">
                <a:latin typeface="Century Gothic" panose="020B0502020202020204" pitchFamily="34" charset="0"/>
              </a:rPr>
              <a:t> zwischen </a:t>
            </a:r>
            <a:r>
              <a:rPr lang="de-DE" b="1" dirty="0">
                <a:latin typeface="Century Gothic" panose="020B0502020202020204" pitchFamily="34" charset="0"/>
              </a:rPr>
              <a:t>Forderungen</a:t>
            </a:r>
            <a:r>
              <a:rPr lang="de-DE" dirty="0">
                <a:latin typeface="Century Gothic" panose="020B0502020202020204" pitchFamily="34" charset="0"/>
              </a:rPr>
              <a:t> und </a:t>
            </a:r>
            <a:r>
              <a:rPr lang="de-DE" b="1" dirty="0">
                <a:latin typeface="Century Gothic" panose="020B0502020202020204" pitchFamily="34" charset="0"/>
              </a:rPr>
              <a:t>Vorräten</a:t>
            </a:r>
            <a:r>
              <a:rPr lang="de-DE" dirty="0">
                <a:latin typeface="Century Gothic" panose="020B0502020202020204" pitchFamily="34" charset="0"/>
              </a:rPr>
              <a:t> (</a:t>
            </a:r>
            <a:r>
              <a:rPr lang="de-DE" b="1" dirty="0">
                <a:solidFill>
                  <a:srgbClr val="FF0000"/>
                </a:solidFill>
                <a:latin typeface="Century Gothic" panose="020B0502020202020204" pitchFamily="34" charset="0"/>
              </a:rPr>
              <a:t>Cut-off-Prüfung</a:t>
            </a:r>
            <a:r>
              <a:rPr lang="de-DE" dirty="0">
                <a:latin typeface="Century Gothic" panose="020B0502020202020204" pitchFamily="34" charset="0"/>
              </a:rPr>
              <a:t>) geprüft? </a:t>
            </a:r>
            <a:r>
              <a:rPr lang="de-DE" b="1" dirty="0">
                <a:solidFill>
                  <a:srgbClr val="00B0F0"/>
                </a:solidFill>
                <a:latin typeface="Century Gothic" panose="020B0502020202020204" pitchFamily="34" charset="0"/>
              </a:rPr>
              <a:t>[P, RBV, A]</a:t>
            </a:r>
          </a:p>
          <a:p>
            <a:pPr marL="266700">
              <a:lnSpc>
                <a:spcPct val="100000"/>
              </a:lnSpc>
              <a:spcBef>
                <a:spcPts val="600"/>
              </a:spcBef>
              <a:spcAft>
                <a:spcPts val="600"/>
              </a:spcAft>
              <a:defRPr/>
            </a:pPr>
            <a:r>
              <a:rPr lang="de-DE" dirty="0">
                <a:latin typeface="Century Gothic" panose="020B0502020202020204" pitchFamily="34" charset="0"/>
              </a:rPr>
              <a:t>Mögliche Fehlerquellen: </a:t>
            </a:r>
          </a:p>
          <a:p>
            <a:pPr marL="552450" indent="-285750">
              <a:lnSpc>
                <a:spcPct val="100000"/>
              </a:lnSpc>
              <a:spcBef>
                <a:spcPts val="600"/>
              </a:spcBef>
              <a:spcAft>
                <a:spcPts val="600"/>
              </a:spcAft>
              <a:buFont typeface="Arial" panose="020B0604020202020204" pitchFamily="34" charset="0"/>
              <a:buChar char="•"/>
              <a:defRPr/>
            </a:pPr>
            <a:r>
              <a:rPr lang="de-DE" dirty="0">
                <a:latin typeface="Century Gothic" panose="020B0502020202020204" pitchFamily="34" charset="0"/>
              </a:rPr>
              <a:t>Bestand noch vorhanden, aber gleichzeitig bereits Faktura erstellt.</a:t>
            </a:r>
          </a:p>
          <a:p>
            <a:pPr marL="552450" indent="-285750">
              <a:lnSpc>
                <a:spcPct val="100000"/>
              </a:lnSpc>
              <a:spcBef>
                <a:spcPts val="600"/>
              </a:spcBef>
              <a:spcAft>
                <a:spcPts val="600"/>
              </a:spcAft>
              <a:buFont typeface="Arial" panose="020B0604020202020204" pitchFamily="34" charset="0"/>
              <a:buChar char="•"/>
              <a:defRPr/>
            </a:pPr>
            <a:r>
              <a:rPr lang="de-DE" dirty="0">
                <a:latin typeface="Century Gothic" panose="020B0502020202020204" pitchFamily="34" charset="0"/>
              </a:rPr>
              <a:t>Bestand bereits ausgebucht, aber noch nicht fakturiert.</a:t>
            </a:r>
          </a:p>
          <a:p>
            <a:pPr marL="266700" indent="-266700">
              <a:lnSpc>
                <a:spcPct val="100000"/>
              </a:lnSpc>
              <a:spcBef>
                <a:spcPts val="600"/>
              </a:spcBef>
              <a:spcAft>
                <a:spcPts val="600"/>
              </a:spcAft>
              <a:buFont typeface="+mj-lt"/>
              <a:buAutoNum type="arabicPeriod" startAt="5"/>
              <a:defRPr/>
            </a:pPr>
            <a:r>
              <a:rPr lang="de-DE" dirty="0">
                <a:latin typeface="Century Gothic" panose="020B0502020202020204" pitchFamily="34" charset="0"/>
              </a:rPr>
              <a:t>Wurden </a:t>
            </a:r>
            <a:r>
              <a:rPr lang="de-DE" b="1" dirty="0">
                <a:latin typeface="Century Gothic" panose="020B0502020202020204" pitchFamily="34" charset="0"/>
              </a:rPr>
              <a:t>Konsignationsläger </a:t>
            </a:r>
            <a:r>
              <a:rPr lang="de-DE" dirty="0">
                <a:latin typeface="Century Gothic" panose="020B0502020202020204" pitchFamily="34" charset="0"/>
              </a:rPr>
              <a:t>beim Kunden noch als Vorräte und nicht bereits als Umsatz ausgewiesen? </a:t>
            </a:r>
            <a:r>
              <a:rPr lang="de-DE" b="1" dirty="0">
                <a:solidFill>
                  <a:srgbClr val="00B0F0"/>
                </a:solidFill>
                <a:latin typeface="Century Gothic" panose="020B0502020202020204" pitchFamily="34" charset="0"/>
              </a:rPr>
              <a:t>[RBV, P, A]</a:t>
            </a:r>
          </a:p>
          <a:p>
            <a:pPr marL="266700" indent="-266700">
              <a:lnSpc>
                <a:spcPct val="100000"/>
              </a:lnSpc>
              <a:spcBef>
                <a:spcPts val="600"/>
              </a:spcBef>
              <a:spcAft>
                <a:spcPts val="600"/>
              </a:spcAft>
              <a:buFont typeface="+mj-lt"/>
              <a:buAutoNum type="arabicPeriod" startAt="5"/>
              <a:defRPr/>
            </a:pPr>
            <a:r>
              <a:rPr lang="de-DE" dirty="0">
                <a:latin typeface="Century Gothic" panose="020B0502020202020204" pitchFamily="34" charset="0"/>
              </a:rPr>
              <a:t>Haben Sie für ausgewählte </a:t>
            </a:r>
            <a:r>
              <a:rPr lang="de-DE" b="1" dirty="0">
                <a:latin typeface="Century Gothic" panose="020B0502020202020204" pitchFamily="34" charset="0"/>
              </a:rPr>
              <a:t>Debitoren</a:t>
            </a:r>
            <a:r>
              <a:rPr lang="de-DE" dirty="0">
                <a:latin typeface="Century Gothic" panose="020B0502020202020204" pitchFamily="34" charset="0"/>
              </a:rPr>
              <a:t> überprüft, ob diese tatsächlich existieren? </a:t>
            </a:r>
            <a:r>
              <a:rPr lang="de-DE" b="1" dirty="0">
                <a:solidFill>
                  <a:srgbClr val="00B0F0"/>
                </a:solidFill>
                <a:latin typeface="Century Gothic" panose="020B0502020202020204" pitchFamily="34" charset="0"/>
              </a:rPr>
              <a:t>[E]</a:t>
            </a:r>
          </a:p>
        </p:txBody>
      </p:sp>
      <p:sp>
        <p:nvSpPr>
          <p:cNvPr id="278533" name="Rectangle 2">
            <a:extLst>
              <a:ext uri="{FF2B5EF4-FFF2-40B4-BE49-F238E27FC236}">
                <a16:creationId xmlns:a16="http://schemas.microsoft.com/office/drawing/2014/main" id="{FE62AA8A-7A19-4F48-9C91-AEC0AE6F511C}"/>
              </a:ext>
            </a:extLst>
          </p:cNvPr>
          <p:cNvSpPr txBox="1">
            <a:spLocks/>
          </p:cNvSpPr>
          <p:nvPr/>
        </p:nvSpPr>
        <p:spPr bwMode="auto">
          <a:xfrm>
            <a:off x="925513" y="764704"/>
            <a:ext cx="38020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b="1" dirty="0">
                <a:solidFill>
                  <a:srgbClr val="00B0F0"/>
                </a:solidFill>
                <a:latin typeface="Century Gothic" panose="020B0502020202020204" pitchFamily="34" charset="0"/>
              </a:rPr>
              <a:t>5.4.3 Prüfung des Nachweises</a:t>
            </a:r>
          </a:p>
        </p:txBody>
      </p:sp>
      <p:sp>
        <p:nvSpPr>
          <p:cNvPr id="9" name="Textfeld 4">
            <a:extLst>
              <a:ext uri="{FF2B5EF4-FFF2-40B4-BE49-F238E27FC236}">
                <a16:creationId xmlns:a16="http://schemas.microsoft.com/office/drawing/2014/main" id="{1CBC3799-00F5-46A6-8969-C459C0373A10}"/>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1206201591"/>
      </p:ext>
    </p:extLst>
  </p:cSld>
  <p:clrMapOvr>
    <a:masterClrMapping/>
  </p:clrMapOvr>
  <p:transition spd="slow"/>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3">
            <a:extLst>
              <a:ext uri="{FF2B5EF4-FFF2-40B4-BE49-F238E27FC236}">
                <a16:creationId xmlns:a16="http://schemas.microsoft.com/office/drawing/2014/main" id="{B7326B82-6E7F-432E-807B-4F1DF7B59DA9}"/>
              </a:ext>
            </a:extLst>
          </p:cNvPr>
          <p:cNvSpPr>
            <a:spLocks noGrp="1"/>
          </p:cNvSpPr>
          <p:nvPr>
            <p:ph type="body" idx="4294967295"/>
          </p:nvPr>
        </p:nvSpPr>
        <p:spPr>
          <a:xfrm>
            <a:off x="1079500" y="1467445"/>
            <a:ext cx="10777538" cy="4841875"/>
          </a:xfrm>
        </p:spPr>
        <p:txBody>
          <a:bodyPr/>
          <a:lstStyle/>
          <a:p>
            <a:pPr marL="271463" indent="-271463">
              <a:lnSpc>
                <a:spcPct val="100000"/>
              </a:lnSpc>
              <a:spcBef>
                <a:spcPts val="600"/>
              </a:spcBef>
              <a:spcAft>
                <a:spcPts val="600"/>
              </a:spcAft>
              <a:buFont typeface="+mj-lt"/>
              <a:buAutoNum type="arabicPeriod" startAt="7"/>
              <a:defRPr/>
            </a:pPr>
            <a:r>
              <a:rPr lang="de-DE" sz="1600" dirty="0">
                <a:latin typeface="Century Gothic" panose="020B0502020202020204" pitchFamily="34" charset="0"/>
              </a:rPr>
              <a:t>Wurden für Saldenbestätigungen ohne Rücklauf </a:t>
            </a:r>
            <a:r>
              <a:rPr lang="de-DE" sz="1600" b="1" dirty="0">
                <a:latin typeface="Century Gothic" panose="020B0502020202020204" pitchFamily="34" charset="0"/>
              </a:rPr>
              <a:t>alternative Prüfungshandlungen lückenlos durchgeführt? </a:t>
            </a:r>
            <a:r>
              <a:rPr lang="de-DE" sz="1600" b="1" dirty="0">
                <a:solidFill>
                  <a:srgbClr val="00B0F0"/>
                </a:solidFill>
                <a:latin typeface="Century Gothic" panose="020B0502020202020204" pitchFamily="34" charset="0"/>
              </a:rPr>
              <a:t>[E, B]</a:t>
            </a:r>
          </a:p>
          <a:p>
            <a:pPr>
              <a:lnSpc>
                <a:spcPct val="100000"/>
              </a:lnSpc>
              <a:spcBef>
                <a:spcPts val="600"/>
              </a:spcBef>
              <a:spcAft>
                <a:spcPts val="600"/>
              </a:spcAft>
              <a:defRPr/>
            </a:pPr>
            <a:r>
              <a:rPr lang="de-DE" sz="1600" dirty="0">
                <a:latin typeface="Century Gothic" panose="020B0502020202020204" pitchFamily="34" charset="0"/>
              </a:rPr>
              <a:t>     Dies kann erfolgen durch Nachweis: </a:t>
            </a:r>
          </a:p>
          <a:p>
            <a:pPr>
              <a:lnSpc>
                <a:spcPct val="100000"/>
              </a:lnSpc>
              <a:spcBef>
                <a:spcPts val="600"/>
              </a:spcBef>
              <a:spcAft>
                <a:spcPts val="600"/>
              </a:spcAft>
              <a:defRPr/>
            </a:pPr>
            <a:r>
              <a:rPr lang="de-DE" sz="1600" dirty="0">
                <a:latin typeface="Century Gothic" panose="020B0502020202020204" pitchFamily="34" charset="0"/>
                <a:sym typeface="Wingdings" panose="05000000000000000000" pitchFamily="2" charset="2"/>
              </a:rPr>
              <a:t>      </a:t>
            </a:r>
            <a:r>
              <a:rPr lang="de-DE" sz="1600" dirty="0">
                <a:latin typeface="Century Gothic" panose="020B0502020202020204" pitchFamily="34" charset="0"/>
              </a:rPr>
              <a:t>der Rechnungen bzw. sonstige Belege</a:t>
            </a:r>
          </a:p>
          <a:p>
            <a:pPr marL="266700">
              <a:lnSpc>
                <a:spcPct val="100000"/>
              </a:lnSpc>
              <a:spcBef>
                <a:spcPts val="600"/>
              </a:spcBef>
              <a:spcAft>
                <a:spcPts val="600"/>
              </a:spcAft>
              <a:tabLst>
                <a:tab pos="534988" algn="l"/>
              </a:tabLst>
              <a:defRPr/>
            </a:pPr>
            <a:r>
              <a:rPr lang="de-DE" sz="1600" dirty="0">
                <a:latin typeface="Century Gothic" panose="020B0502020202020204" pitchFamily="34" charset="0"/>
                <a:sym typeface="Wingdings" panose="05000000000000000000" pitchFamily="2" charset="2"/>
              </a:rPr>
              <a:t> </a:t>
            </a:r>
            <a:r>
              <a:rPr lang="de-DE" sz="1600" dirty="0">
                <a:latin typeface="Century Gothic" panose="020B0502020202020204" pitchFamily="34" charset="0"/>
              </a:rPr>
              <a:t>Lieferscheine oder sonstige Versandnachweise</a:t>
            </a:r>
          </a:p>
          <a:p>
            <a:pPr marL="266700">
              <a:lnSpc>
                <a:spcPct val="100000"/>
              </a:lnSpc>
              <a:spcBef>
                <a:spcPts val="600"/>
              </a:spcBef>
              <a:spcAft>
                <a:spcPts val="600"/>
              </a:spcAft>
              <a:tabLst>
                <a:tab pos="534988" algn="l"/>
              </a:tabLst>
              <a:defRPr/>
            </a:pPr>
            <a:r>
              <a:rPr lang="de-DE" sz="1600" dirty="0">
                <a:latin typeface="Century Gothic" panose="020B0502020202020204" pitchFamily="34" charset="0"/>
                <a:sym typeface="Wingdings" panose="05000000000000000000" pitchFamily="2" charset="2"/>
              </a:rPr>
              <a:t> </a:t>
            </a:r>
            <a:r>
              <a:rPr lang="de-DE" sz="1600" dirty="0">
                <a:latin typeface="Century Gothic" panose="020B0502020202020204" pitchFamily="34" charset="0"/>
              </a:rPr>
              <a:t>Schriftwechsel mit den Kunden</a:t>
            </a:r>
          </a:p>
          <a:p>
            <a:pPr marL="266700">
              <a:lnSpc>
                <a:spcPct val="100000"/>
              </a:lnSpc>
              <a:spcBef>
                <a:spcPts val="600"/>
              </a:spcBef>
              <a:spcAft>
                <a:spcPts val="600"/>
              </a:spcAft>
              <a:tabLst>
                <a:tab pos="534988" algn="l"/>
              </a:tabLst>
              <a:defRPr/>
            </a:pPr>
            <a:r>
              <a:rPr lang="de-DE" sz="1600" dirty="0">
                <a:latin typeface="Century Gothic" panose="020B0502020202020204" pitchFamily="34" charset="0"/>
                <a:sym typeface="Wingdings" panose="05000000000000000000" pitchFamily="2" charset="2"/>
              </a:rPr>
              <a:t> </a:t>
            </a:r>
            <a:r>
              <a:rPr lang="de-DE" sz="1600" dirty="0">
                <a:latin typeface="Century Gothic" panose="020B0502020202020204" pitchFamily="34" charset="0"/>
              </a:rPr>
              <a:t>Auftrag und/oder Auftragsbestätigung</a:t>
            </a:r>
            <a:endParaRPr lang="de-DE" sz="1600" dirty="0">
              <a:solidFill>
                <a:srgbClr val="00B0F0"/>
              </a:solidFill>
              <a:latin typeface="Century Gothic" panose="020B0502020202020204" pitchFamily="34" charset="0"/>
            </a:endParaRPr>
          </a:p>
          <a:p>
            <a:pPr marL="266700">
              <a:lnSpc>
                <a:spcPct val="100000"/>
              </a:lnSpc>
              <a:spcBef>
                <a:spcPts val="600"/>
              </a:spcBef>
              <a:spcAft>
                <a:spcPts val="600"/>
              </a:spcAft>
              <a:tabLst>
                <a:tab pos="534988" algn="l"/>
              </a:tabLst>
              <a:defRPr/>
            </a:pPr>
            <a:r>
              <a:rPr lang="de-DE" sz="1600" b="1" dirty="0">
                <a:solidFill>
                  <a:srgbClr val="FF0000"/>
                </a:solidFill>
                <a:latin typeface="Century Gothic" panose="020B0502020202020204" pitchFamily="34" charset="0"/>
              </a:rPr>
              <a:t>Nachweis des Zahlungseingangs alleine ist keine ausreichende alternative Prüfungshandlung ! </a:t>
            </a:r>
            <a:endParaRPr lang="de-DE" sz="1600" b="1" dirty="0">
              <a:solidFill>
                <a:srgbClr val="FF0000"/>
              </a:solidFill>
            </a:endParaRPr>
          </a:p>
          <a:p>
            <a:pPr marL="171450" indent="-171450">
              <a:lnSpc>
                <a:spcPct val="100000"/>
              </a:lnSpc>
              <a:spcBef>
                <a:spcPts val="600"/>
              </a:spcBef>
              <a:spcAft>
                <a:spcPts val="600"/>
              </a:spcAft>
              <a:buFont typeface="Arial" panose="020B0604020202020204" pitchFamily="34" charset="0"/>
              <a:buChar char="•"/>
              <a:defRPr/>
            </a:pPr>
            <a:endParaRPr lang="de-DE" sz="1200" b="1" dirty="0">
              <a:latin typeface="Century Gothic" panose="020B0502020202020204" pitchFamily="34" charset="0"/>
            </a:endParaRPr>
          </a:p>
        </p:txBody>
      </p:sp>
      <p:sp>
        <p:nvSpPr>
          <p:cNvPr id="280580" name="Rectangle 2">
            <a:extLst>
              <a:ext uri="{FF2B5EF4-FFF2-40B4-BE49-F238E27FC236}">
                <a16:creationId xmlns:a16="http://schemas.microsoft.com/office/drawing/2014/main" id="{F264FF05-47A5-49AB-A007-10CFBC7115C7}"/>
              </a:ext>
            </a:extLst>
          </p:cNvPr>
          <p:cNvSpPr txBox="1">
            <a:spLocks/>
          </p:cNvSpPr>
          <p:nvPr/>
        </p:nvSpPr>
        <p:spPr bwMode="auto">
          <a:xfrm>
            <a:off x="925513" y="1041995"/>
            <a:ext cx="41624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5.4.3 Prüfung des Nachweises; Forts.</a:t>
            </a:r>
          </a:p>
        </p:txBody>
      </p:sp>
      <p:sp>
        <p:nvSpPr>
          <p:cNvPr id="7" name="Textfeld 4">
            <a:extLst>
              <a:ext uri="{FF2B5EF4-FFF2-40B4-BE49-F238E27FC236}">
                <a16:creationId xmlns:a16="http://schemas.microsoft.com/office/drawing/2014/main" id="{98E17990-914E-4695-AE3B-47E08A526793}"/>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838586397"/>
      </p:ext>
    </p:extLst>
  </p:cSld>
  <p:clrMapOvr>
    <a:masterClrMapping/>
  </p:clrMapOvr>
  <p:transition spd="slow"/>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2626" name="Group 8">
            <a:extLst>
              <a:ext uri="{FF2B5EF4-FFF2-40B4-BE49-F238E27FC236}">
                <a16:creationId xmlns:a16="http://schemas.microsoft.com/office/drawing/2014/main" id="{A2A69BC5-A410-45AD-AE82-6A179748DDF9}"/>
              </a:ext>
            </a:extLst>
          </p:cNvPr>
          <p:cNvGrpSpPr>
            <a:grpSpLocks noChangeAspect="1"/>
          </p:cNvGrpSpPr>
          <p:nvPr/>
        </p:nvGrpSpPr>
        <p:grpSpPr bwMode="auto">
          <a:xfrm>
            <a:off x="925513" y="1144117"/>
            <a:ext cx="10499725" cy="5121275"/>
            <a:chOff x="163" y="479"/>
            <a:chExt cx="5490" cy="3226"/>
          </a:xfrm>
        </p:grpSpPr>
        <p:sp>
          <p:nvSpPr>
            <p:cNvPr id="282631" name="AutoShape 7">
              <a:extLst>
                <a:ext uri="{FF2B5EF4-FFF2-40B4-BE49-F238E27FC236}">
                  <a16:creationId xmlns:a16="http://schemas.microsoft.com/office/drawing/2014/main" id="{B41CE621-AE80-4667-B1B5-97191D2139A0}"/>
                </a:ext>
              </a:extLst>
            </p:cNvPr>
            <p:cNvSpPr>
              <a:spLocks noChangeAspect="1" noChangeArrowheads="1" noTextEdit="1"/>
            </p:cNvSpPr>
            <p:nvPr/>
          </p:nvSpPr>
          <p:spPr bwMode="auto">
            <a:xfrm>
              <a:off x="166" y="482"/>
              <a:ext cx="5484" cy="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nvGrpSpPr>
            <p:cNvPr id="282632" name="Group 209">
              <a:extLst>
                <a:ext uri="{FF2B5EF4-FFF2-40B4-BE49-F238E27FC236}">
                  <a16:creationId xmlns:a16="http://schemas.microsoft.com/office/drawing/2014/main" id="{D81C63E1-4EE0-4BEB-BAE7-C8FD8E1AEA5E}"/>
                </a:ext>
              </a:extLst>
            </p:cNvPr>
            <p:cNvGrpSpPr>
              <a:grpSpLocks/>
            </p:cNvGrpSpPr>
            <p:nvPr/>
          </p:nvGrpSpPr>
          <p:grpSpPr bwMode="auto">
            <a:xfrm>
              <a:off x="166" y="764"/>
              <a:ext cx="5484" cy="2762"/>
              <a:chOff x="166" y="764"/>
              <a:chExt cx="5484" cy="2762"/>
            </a:xfrm>
          </p:grpSpPr>
          <p:sp>
            <p:nvSpPr>
              <p:cNvPr id="283343" name="Rectangle 9">
                <a:extLst>
                  <a:ext uri="{FF2B5EF4-FFF2-40B4-BE49-F238E27FC236}">
                    <a16:creationId xmlns:a16="http://schemas.microsoft.com/office/drawing/2014/main" id="{1042E64A-DEDE-4CD5-8F5D-6D68222471CD}"/>
                  </a:ext>
                </a:extLst>
              </p:cNvPr>
              <p:cNvSpPr>
                <a:spLocks noChangeArrowheads="1"/>
              </p:cNvSpPr>
              <p:nvPr/>
            </p:nvSpPr>
            <p:spPr bwMode="auto">
              <a:xfrm>
                <a:off x="4591" y="764"/>
                <a:ext cx="1059" cy="11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44" name="Rectangle 10">
                <a:extLst>
                  <a:ext uri="{FF2B5EF4-FFF2-40B4-BE49-F238E27FC236}">
                    <a16:creationId xmlns:a16="http://schemas.microsoft.com/office/drawing/2014/main" id="{E7B2F46C-34EC-4755-9323-2CE37CAA7DB8}"/>
                  </a:ext>
                </a:extLst>
              </p:cNvPr>
              <p:cNvSpPr>
                <a:spLocks noChangeArrowheads="1"/>
              </p:cNvSpPr>
              <p:nvPr/>
            </p:nvSpPr>
            <p:spPr bwMode="auto">
              <a:xfrm>
                <a:off x="624" y="1490"/>
                <a:ext cx="1028" cy="6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45" name="Rectangle 11">
                <a:extLst>
                  <a:ext uri="{FF2B5EF4-FFF2-40B4-BE49-F238E27FC236}">
                    <a16:creationId xmlns:a16="http://schemas.microsoft.com/office/drawing/2014/main" id="{5AE9EF81-F9AD-43DE-8369-776B0364867E}"/>
                  </a:ext>
                </a:extLst>
              </p:cNvPr>
              <p:cNvSpPr>
                <a:spLocks noChangeArrowheads="1"/>
              </p:cNvSpPr>
              <p:nvPr/>
            </p:nvSpPr>
            <p:spPr bwMode="auto">
              <a:xfrm>
                <a:off x="624" y="1547"/>
                <a:ext cx="1028" cy="6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46" name="Rectangle 12">
                <a:extLst>
                  <a:ext uri="{FF2B5EF4-FFF2-40B4-BE49-F238E27FC236}">
                    <a16:creationId xmlns:a16="http://schemas.microsoft.com/office/drawing/2014/main" id="{49264F58-0EE4-4A0B-8766-61E7DFFFECA4}"/>
                  </a:ext>
                </a:extLst>
              </p:cNvPr>
              <p:cNvSpPr>
                <a:spLocks noChangeArrowheads="1"/>
              </p:cNvSpPr>
              <p:nvPr/>
            </p:nvSpPr>
            <p:spPr bwMode="auto">
              <a:xfrm>
                <a:off x="624" y="1604"/>
                <a:ext cx="1028" cy="6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47" name="Rectangle 13">
                <a:extLst>
                  <a:ext uri="{FF2B5EF4-FFF2-40B4-BE49-F238E27FC236}">
                    <a16:creationId xmlns:a16="http://schemas.microsoft.com/office/drawing/2014/main" id="{F01D2A19-30B6-48A0-9798-AF9A1176A142}"/>
                  </a:ext>
                </a:extLst>
              </p:cNvPr>
              <p:cNvSpPr>
                <a:spLocks noChangeArrowheads="1"/>
              </p:cNvSpPr>
              <p:nvPr/>
            </p:nvSpPr>
            <p:spPr bwMode="auto">
              <a:xfrm>
                <a:off x="1991" y="1971"/>
                <a:ext cx="390" cy="63"/>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48" name="Rectangle 14">
                <a:extLst>
                  <a:ext uri="{FF2B5EF4-FFF2-40B4-BE49-F238E27FC236}">
                    <a16:creationId xmlns:a16="http://schemas.microsoft.com/office/drawing/2014/main" id="{A8BF250C-0BAE-4F87-82B2-E7ECADD03A34}"/>
                  </a:ext>
                </a:extLst>
              </p:cNvPr>
              <p:cNvSpPr>
                <a:spLocks noChangeArrowheads="1"/>
              </p:cNvSpPr>
              <p:nvPr/>
            </p:nvSpPr>
            <p:spPr bwMode="auto">
              <a:xfrm>
                <a:off x="2694" y="1971"/>
                <a:ext cx="319" cy="63"/>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49" name="Rectangle 15">
                <a:extLst>
                  <a:ext uri="{FF2B5EF4-FFF2-40B4-BE49-F238E27FC236}">
                    <a16:creationId xmlns:a16="http://schemas.microsoft.com/office/drawing/2014/main" id="{3867AD41-6AEB-46D1-9ACA-B074C91B614B}"/>
                  </a:ext>
                </a:extLst>
              </p:cNvPr>
              <p:cNvSpPr>
                <a:spLocks noChangeArrowheads="1"/>
              </p:cNvSpPr>
              <p:nvPr/>
            </p:nvSpPr>
            <p:spPr bwMode="auto">
              <a:xfrm>
                <a:off x="166" y="2105"/>
                <a:ext cx="5484" cy="151"/>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50" name="Rectangle 16">
                <a:extLst>
                  <a:ext uri="{FF2B5EF4-FFF2-40B4-BE49-F238E27FC236}">
                    <a16:creationId xmlns:a16="http://schemas.microsoft.com/office/drawing/2014/main" id="{AAB0C2CF-A84B-4434-87F4-4D57B6292700}"/>
                  </a:ext>
                </a:extLst>
              </p:cNvPr>
              <p:cNvSpPr>
                <a:spLocks noChangeArrowheads="1"/>
              </p:cNvSpPr>
              <p:nvPr/>
            </p:nvSpPr>
            <p:spPr bwMode="auto">
              <a:xfrm>
                <a:off x="1991" y="2327"/>
                <a:ext cx="390"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51" name="Rectangle 17">
                <a:extLst>
                  <a:ext uri="{FF2B5EF4-FFF2-40B4-BE49-F238E27FC236}">
                    <a16:creationId xmlns:a16="http://schemas.microsoft.com/office/drawing/2014/main" id="{CA23CA6D-FC53-45E5-89CE-3478119FCED0}"/>
                  </a:ext>
                </a:extLst>
              </p:cNvPr>
              <p:cNvSpPr>
                <a:spLocks noChangeArrowheads="1"/>
              </p:cNvSpPr>
              <p:nvPr/>
            </p:nvSpPr>
            <p:spPr bwMode="auto">
              <a:xfrm>
                <a:off x="2694" y="2327"/>
                <a:ext cx="319"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52" name="Rectangle 18">
                <a:extLst>
                  <a:ext uri="{FF2B5EF4-FFF2-40B4-BE49-F238E27FC236}">
                    <a16:creationId xmlns:a16="http://schemas.microsoft.com/office/drawing/2014/main" id="{B7F8BD80-6AB7-40BE-B741-12C76BD9F328}"/>
                  </a:ext>
                </a:extLst>
              </p:cNvPr>
              <p:cNvSpPr>
                <a:spLocks noChangeArrowheads="1"/>
              </p:cNvSpPr>
              <p:nvPr/>
            </p:nvSpPr>
            <p:spPr bwMode="auto">
              <a:xfrm>
                <a:off x="4275" y="2327"/>
                <a:ext cx="635" cy="77"/>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53" name="Line 19">
                <a:extLst>
                  <a:ext uri="{FF2B5EF4-FFF2-40B4-BE49-F238E27FC236}">
                    <a16:creationId xmlns:a16="http://schemas.microsoft.com/office/drawing/2014/main" id="{C1C4A347-B661-407B-AA81-5359AC53E71B}"/>
                  </a:ext>
                </a:extLst>
              </p:cNvPr>
              <p:cNvSpPr>
                <a:spLocks noChangeShapeType="1"/>
              </p:cNvSpPr>
              <p:nvPr/>
            </p:nvSpPr>
            <p:spPr bwMode="auto">
              <a:xfrm>
                <a:off x="2381" y="2330"/>
                <a:ext cx="14"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54" name="Rectangle 20">
                <a:extLst>
                  <a:ext uri="{FF2B5EF4-FFF2-40B4-BE49-F238E27FC236}">
                    <a16:creationId xmlns:a16="http://schemas.microsoft.com/office/drawing/2014/main" id="{055EED7A-3A29-4207-96AF-9D6E42488C51}"/>
                  </a:ext>
                </a:extLst>
              </p:cNvPr>
              <p:cNvSpPr>
                <a:spLocks noChangeArrowheads="1"/>
              </p:cNvSpPr>
              <p:nvPr/>
            </p:nvSpPr>
            <p:spPr bwMode="auto">
              <a:xfrm>
                <a:off x="2381" y="2330"/>
                <a:ext cx="14"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55" name="Line 21">
                <a:extLst>
                  <a:ext uri="{FF2B5EF4-FFF2-40B4-BE49-F238E27FC236}">
                    <a16:creationId xmlns:a16="http://schemas.microsoft.com/office/drawing/2014/main" id="{C85697DD-6A79-4513-A2B6-EB64116A547B}"/>
                  </a:ext>
                </a:extLst>
              </p:cNvPr>
              <p:cNvSpPr>
                <a:spLocks noChangeShapeType="1"/>
              </p:cNvSpPr>
              <p:nvPr/>
            </p:nvSpPr>
            <p:spPr bwMode="auto">
              <a:xfrm>
                <a:off x="2381" y="2333"/>
                <a:ext cx="12"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56" name="Rectangle 22">
                <a:extLst>
                  <a:ext uri="{FF2B5EF4-FFF2-40B4-BE49-F238E27FC236}">
                    <a16:creationId xmlns:a16="http://schemas.microsoft.com/office/drawing/2014/main" id="{4F45B33E-945B-42A3-8181-2D1CA032B09B}"/>
                  </a:ext>
                </a:extLst>
              </p:cNvPr>
              <p:cNvSpPr>
                <a:spLocks noChangeArrowheads="1"/>
              </p:cNvSpPr>
              <p:nvPr/>
            </p:nvSpPr>
            <p:spPr bwMode="auto">
              <a:xfrm>
                <a:off x="2381" y="2333"/>
                <a:ext cx="12" cy="2"/>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57" name="Line 23">
                <a:extLst>
                  <a:ext uri="{FF2B5EF4-FFF2-40B4-BE49-F238E27FC236}">
                    <a16:creationId xmlns:a16="http://schemas.microsoft.com/office/drawing/2014/main" id="{69124716-E019-4EDB-AA93-DE464990D33F}"/>
                  </a:ext>
                </a:extLst>
              </p:cNvPr>
              <p:cNvSpPr>
                <a:spLocks noChangeShapeType="1"/>
              </p:cNvSpPr>
              <p:nvPr/>
            </p:nvSpPr>
            <p:spPr bwMode="auto">
              <a:xfrm>
                <a:off x="2381" y="2335"/>
                <a:ext cx="9"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58" name="Rectangle 24">
                <a:extLst>
                  <a:ext uri="{FF2B5EF4-FFF2-40B4-BE49-F238E27FC236}">
                    <a16:creationId xmlns:a16="http://schemas.microsoft.com/office/drawing/2014/main" id="{0AB9C7BD-A327-4608-9F60-01FBC88CF258}"/>
                  </a:ext>
                </a:extLst>
              </p:cNvPr>
              <p:cNvSpPr>
                <a:spLocks noChangeArrowheads="1"/>
              </p:cNvSpPr>
              <p:nvPr/>
            </p:nvSpPr>
            <p:spPr bwMode="auto">
              <a:xfrm>
                <a:off x="2381" y="2335"/>
                <a:ext cx="9"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59" name="Line 25">
                <a:extLst>
                  <a:ext uri="{FF2B5EF4-FFF2-40B4-BE49-F238E27FC236}">
                    <a16:creationId xmlns:a16="http://schemas.microsoft.com/office/drawing/2014/main" id="{B28687A9-3B85-4AD3-843C-7318B2FD7F1D}"/>
                  </a:ext>
                </a:extLst>
              </p:cNvPr>
              <p:cNvSpPr>
                <a:spLocks noChangeShapeType="1"/>
              </p:cNvSpPr>
              <p:nvPr/>
            </p:nvSpPr>
            <p:spPr bwMode="auto">
              <a:xfrm>
                <a:off x="2381" y="2338"/>
                <a:ext cx="6"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60" name="Rectangle 26">
                <a:extLst>
                  <a:ext uri="{FF2B5EF4-FFF2-40B4-BE49-F238E27FC236}">
                    <a16:creationId xmlns:a16="http://schemas.microsoft.com/office/drawing/2014/main" id="{BBEDC4F5-9D8E-4852-8540-71A98DEA14EB}"/>
                  </a:ext>
                </a:extLst>
              </p:cNvPr>
              <p:cNvSpPr>
                <a:spLocks noChangeArrowheads="1"/>
              </p:cNvSpPr>
              <p:nvPr/>
            </p:nvSpPr>
            <p:spPr bwMode="auto">
              <a:xfrm>
                <a:off x="2381" y="2338"/>
                <a:ext cx="6"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61" name="Line 27">
                <a:extLst>
                  <a:ext uri="{FF2B5EF4-FFF2-40B4-BE49-F238E27FC236}">
                    <a16:creationId xmlns:a16="http://schemas.microsoft.com/office/drawing/2014/main" id="{C2C8EDE9-C212-415E-8211-B9DA5EFF2F4D}"/>
                  </a:ext>
                </a:extLst>
              </p:cNvPr>
              <p:cNvSpPr>
                <a:spLocks noChangeShapeType="1"/>
              </p:cNvSpPr>
              <p:nvPr/>
            </p:nvSpPr>
            <p:spPr bwMode="auto">
              <a:xfrm>
                <a:off x="2381" y="2341"/>
                <a:ext cx="3"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62" name="Rectangle 28">
                <a:extLst>
                  <a:ext uri="{FF2B5EF4-FFF2-40B4-BE49-F238E27FC236}">
                    <a16:creationId xmlns:a16="http://schemas.microsoft.com/office/drawing/2014/main" id="{F67AD015-3FFB-48A2-ADAE-0D32B651E22C}"/>
                  </a:ext>
                </a:extLst>
              </p:cNvPr>
              <p:cNvSpPr>
                <a:spLocks noChangeArrowheads="1"/>
              </p:cNvSpPr>
              <p:nvPr/>
            </p:nvSpPr>
            <p:spPr bwMode="auto">
              <a:xfrm>
                <a:off x="2381" y="2341"/>
                <a:ext cx="3"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63" name="Rectangle 29">
                <a:extLst>
                  <a:ext uri="{FF2B5EF4-FFF2-40B4-BE49-F238E27FC236}">
                    <a16:creationId xmlns:a16="http://schemas.microsoft.com/office/drawing/2014/main" id="{5A72DF41-F28D-4785-B5DF-80DDD53D6DC8}"/>
                  </a:ext>
                </a:extLst>
              </p:cNvPr>
              <p:cNvSpPr>
                <a:spLocks noChangeArrowheads="1"/>
              </p:cNvSpPr>
              <p:nvPr/>
            </p:nvSpPr>
            <p:spPr bwMode="auto">
              <a:xfrm>
                <a:off x="1991" y="2401"/>
                <a:ext cx="390"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64" name="Rectangle 30">
                <a:extLst>
                  <a:ext uri="{FF2B5EF4-FFF2-40B4-BE49-F238E27FC236}">
                    <a16:creationId xmlns:a16="http://schemas.microsoft.com/office/drawing/2014/main" id="{EB10F823-0622-42CD-9446-0685715E35A1}"/>
                  </a:ext>
                </a:extLst>
              </p:cNvPr>
              <p:cNvSpPr>
                <a:spLocks noChangeArrowheads="1"/>
              </p:cNvSpPr>
              <p:nvPr/>
            </p:nvSpPr>
            <p:spPr bwMode="auto">
              <a:xfrm>
                <a:off x="2694" y="2401"/>
                <a:ext cx="319"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65" name="Rectangle 31">
                <a:extLst>
                  <a:ext uri="{FF2B5EF4-FFF2-40B4-BE49-F238E27FC236}">
                    <a16:creationId xmlns:a16="http://schemas.microsoft.com/office/drawing/2014/main" id="{2DDA2522-CA02-4AA3-816B-ABB124FE55CB}"/>
                  </a:ext>
                </a:extLst>
              </p:cNvPr>
              <p:cNvSpPr>
                <a:spLocks noChangeArrowheads="1"/>
              </p:cNvSpPr>
              <p:nvPr/>
            </p:nvSpPr>
            <p:spPr bwMode="auto">
              <a:xfrm>
                <a:off x="4275" y="2401"/>
                <a:ext cx="635" cy="77"/>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66" name="Line 32">
                <a:extLst>
                  <a:ext uri="{FF2B5EF4-FFF2-40B4-BE49-F238E27FC236}">
                    <a16:creationId xmlns:a16="http://schemas.microsoft.com/office/drawing/2014/main" id="{BD7D1050-C2C9-4845-8677-4635DF5D9146}"/>
                  </a:ext>
                </a:extLst>
              </p:cNvPr>
              <p:cNvSpPr>
                <a:spLocks noChangeShapeType="1"/>
              </p:cNvSpPr>
              <p:nvPr/>
            </p:nvSpPr>
            <p:spPr bwMode="auto">
              <a:xfrm>
                <a:off x="2381" y="2404"/>
                <a:ext cx="14"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67" name="Rectangle 33">
                <a:extLst>
                  <a:ext uri="{FF2B5EF4-FFF2-40B4-BE49-F238E27FC236}">
                    <a16:creationId xmlns:a16="http://schemas.microsoft.com/office/drawing/2014/main" id="{DD04910A-38FB-41E4-85EB-FDBCCA00B18C}"/>
                  </a:ext>
                </a:extLst>
              </p:cNvPr>
              <p:cNvSpPr>
                <a:spLocks noChangeArrowheads="1"/>
              </p:cNvSpPr>
              <p:nvPr/>
            </p:nvSpPr>
            <p:spPr bwMode="auto">
              <a:xfrm>
                <a:off x="2381" y="2404"/>
                <a:ext cx="14"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68" name="Line 34">
                <a:extLst>
                  <a:ext uri="{FF2B5EF4-FFF2-40B4-BE49-F238E27FC236}">
                    <a16:creationId xmlns:a16="http://schemas.microsoft.com/office/drawing/2014/main" id="{A267FA8F-2F5D-44A5-8B46-08552C081C9D}"/>
                  </a:ext>
                </a:extLst>
              </p:cNvPr>
              <p:cNvSpPr>
                <a:spLocks noChangeShapeType="1"/>
              </p:cNvSpPr>
              <p:nvPr/>
            </p:nvSpPr>
            <p:spPr bwMode="auto">
              <a:xfrm>
                <a:off x="2381" y="2407"/>
                <a:ext cx="12"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69" name="Rectangle 35">
                <a:extLst>
                  <a:ext uri="{FF2B5EF4-FFF2-40B4-BE49-F238E27FC236}">
                    <a16:creationId xmlns:a16="http://schemas.microsoft.com/office/drawing/2014/main" id="{A226EC68-10E3-4D7F-8A69-3F1300331A80}"/>
                  </a:ext>
                </a:extLst>
              </p:cNvPr>
              <p:cNvSpPr>
                <a:spLocks noChangeArrowheads="1"/>
              </p:cNvSpPr>
              <p:nvPr/>
            </p:nvSpPr>
            <p:spPr bwMode="auto">
              <a:xfrm>
                <a:off x="2381" y="2407"/>
                <a:ext cx="12" cy="2"/>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70" name="Line 36">
                <a:extLst>
                  <a:ext uri="{FF2B5EF4-FFF2-40B4-BE49-F238E27FC236}">
                    <a16:creationId xmlns:a16="http://schemas.microsoft.com/office/drawing/2014/main" id="{28C4ABED-8504-4213-A3C1-3B9EBBB8F64A}"/>
                  </a:ext>
                </a:extLst>
              </p:cNvPr>
              <p:cNvSpPr>
                <a:spLocks noChangeShapeType="1"/>
              </p:cNvSpPr>
              <p:nvPr/>
            </p:nvSpPr>
            <p:spPr bwMode="auto">
              <a:xfrm>
                <a:off x="2381" y="2409"/>
                <a:ext cx="9"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71" name="Rectangle 37">
                <a:extLst>
                  <a:ext uri="{FF2B5EF4-FFF2-40B4-BE49-F238E27FC236}">
                    <a16:creationId xmlns:a16="http://schemas.microsoft.com/office/drawing/2014/main" id="{70E76BD8-B546-4206-B5E4-CF7E6CF5B5DB}"/>
                  </a:ext>
                </a:extLst>
              </p:cNvPr>
              <p:cNvSpPr>
                <a:spLocks noChangeArrowheads="1"/>
              </p:cNvSpPr>
              <p:nvPr/>
            </p:nvSpPr>
            <p:spPr bwMode="auto">
              <a:xfrm>
                <a:off x="2381" y="2409"/>
                <a:ext cx="9"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72" name="Line 38">
                <a:extLst>
                  <a:ext uri="{FF2B5EF4-FFF2-40B4-BE49-F238E27FC236}">
                    <a16:creationId xmlns:a16="http://schemas.microsoft.com/office/drawing/2014/main" id="{399071CB-B6EA-482B-9DCB-126FA44D8B80}"/>
                  </a:ext>
                </a:extLst>
              </p:cNvPr>
              <p:cNvSpPr>
                <a:spLocks noChangeShapeType="1"/>
              </p:cNvSpPr>
              <p:nvPr/>
            </p:nvSpPr>
            <p:spPr bwMode="auto">
              <a:xfrm>
                <a:off x="2381" y="2412"/>
                <a:ext cx="6"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73" name="Rectangle 39">
                <a:extLst>
                  <a:ext uri="{FF2B5EF4-FFF2-40B4-BE49-F238E27FC236}">
                    <a16:creationId xmlns:a16="http://schemas.microsoft.com/office/drawing/2014/main" id="{37C3BEE5-CD47-46A5-8B76-14427A314E46}"/>
                  </a:ext>
                </a:extLst>
              </p:cNvPr>
              <p:cNvSpPr>
                <a:spLocks noChangeArrowheads="1"/>
              </p:cNvSpPr>
              <p:nvPr/>
            </p:nvSpPr>
            <p:spPr bwMode="auto">
              <a:xfrm>
                <a:off x="2381" y="2412"/>
                <a:ext cx="6"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74" name="Line 40">
                <a:extLst>
                  <a:ext uri="{FF2B5EF4-FFF2-40B4-BE49-F238E27FC236}">
                    <a16:creationId xmlns:a16="http://schemas.microsoft.com/office/drawing/2014/main" id="{C023ACB4-6B06-4D54-B451-751D588AD666}"/>
                  </a:ext>
                </a:extLst>
              </p:cNvPr>
              <p:cNvSpPr>
                <a:spLocks noChangeShapeType="1"/>
              </p:cNvSpPr>
              <p:nvPr/>
            </p:nvSpPr>
            <p:spPr bwMode="auto">
              <a:xfrm>
                <a:off x="2381" y="2415"/>
                <a:ext cx="3"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75" name="Rectangle 41">
                <a:extLst>
                  <a:ext uri="{FF2B5EF4-FFF2-40B4-BE49-F238E27FC236}">
                    <a16:creationId xmlns:a16="http://schemas.microsoft.com/office/drawing/2014/main" id="{524DEE66-CD22-4B82-865A-4A174BDB3CF1}"/>
                  </a:ext>
                </a:extLst>
              </p:cNvPr>
              <p:cNvSpPr>
                <a:spLocks noChangeArrowheads="1"/>
              </p:cNvSpPr>
              <p:nvPr/>
            </p:nvSpPr>
            <p:spPr bwMode="auto">
              <a:xfrm>
                <a:off x="2381" y="2415"/>
                <a:ext cx="3"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76" name="Rectangle 42">
                <a:extLst>
                  <a:ext uri="{FF2B5EF4-FFF2-40B4-BE49-F238E27FC236}">
                    <a16:creationId xmlns:a16="http://schemas.microsoft.com/office/drawing/2014/main" id="{EBC64C72-1005-41C6-930A-1F2AF9E4B782}"/>
                  </a:ext>
                </a:extLst>
              </p:cNvPr>
              <p:cNvSpPr>
                <a:spLocks noChangeArrowheads="1"/>
              </p:cNvSpPr>
              <p:nvPr/>
            </p:nvSpPr>
            <p:spPr bwMode="auto">
              <a:xfrm>
                <a:off x="1991" y="2475"/>
                <a:ext cx="390"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77" name="Rectangle 43">
                <a:extLst>
                  <a:ext uri="{FF2B5EF4-FFF2-40B4-BE49-F238E27FC236}">
                    <a16:creationId xmlns:a16="http://schemas.microsoft.com/office/drawing/2014/main" id="{CCA434BD-6A18-42DB-9FB1-69D1D74F7827}"/>
                  </a:ext>
                </a:extLst>
              </p:cNvPr>
              <p:cNvSpPr>
                <a:spLocks noChangeArrowheads="1"/>
              </p:cNvSpPr>
              <p:nvPr/>
            </p:nvSpPr>
            <p:spPr bwMode="auto">
              <a:xfrm>
                <a:off x="2694" y="2475"/>
                <a:ext cx="319"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78" name="Rectangle 44">
                <a:extLst>
                  <a:ext uri="{FF2B5EF4-FFF2-40B4-BE49-F238E27FC236}">
                    <a16:creationId xmlns:a16="http://schemas.microsoft.com/office/drawing/2014/main" id="{A716E05F-96D7-45D3-B679-D4F302C3C1F2}"/>
                  </a:ext>
                </a:extLst>
              </p:cNvPr>
              <p:cNvSpPr>
                <a:spLocks noChangeArrowheads="1"/>
              </p:cNvSpPr>
              <p:nvPr/>
            </p:nvSpPr>
            <p:spPr bwMode="auto">
              <a:xfrm>
                <a:off x="4275" y="2475"/>
                <a:ext cx="635" cy="77"/>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79" name="Line 45">
                <a:extLst>
                  <a:ext uri="{FF2B5EF4-FFF2-40B4-BE49-F238E27FC236}">
                    <a16:creationId xmlns:a16="http://schemas.microsoft.com/office/drawing/2014/main" id="{90D60757-7927-40E1-9666-9380D7384BEA}"/>
                  </a:ext>
                </a:extLst>
              </p:cNvPr>
              <p:cNvSpPr>
                <a:spLocks noChangeShapeType="1"/>
              </p:cNvSpPr>
              <p:nvPr/>
            </p:nvSpPr>
            <p:spPr bwMode="auto">
              <a:xfrm>
                <a:off x="2381" y="2478"/>
                <a:ext cx="14"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80" name="Rectangle 46">
                <a:extLst>
                  <a:ext uri="{FF2B5EF4-FFF2-40B4-BE49-F238E27FC236}">
                    <a16:creationId xmlns:a16="http://schemas.microsoft.com/office/drawing/2014/main" id="{2BFE96FF-07D6-4C6A-8D35-0BBC065C2FA0}"/>
                  </a:ext>
                </a:extLst>
              </p:cNvPr>
              <p:cNvSpPr>
                <a:spLocks noChangeArrowheads="1"/>
              </p:cNvSpPr>
              <p:nvPr/>
            </p:nvSpPr>
            <p:spPr bwMode="auto">
              <a:xfrm>
                <a:off x="2381" y="2478"/>
                <a:ext cx="14"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81" name="Line 47">
                <a:extLst>
                  <a:ext uri="{FF2B5EF4-FFF2-40B4-BE49-F238E27FC236}">
                    <a16:creationId xmlns:a16="http://schemas.microsoft.com/office/drawing/2014/main" id="{F200A6B6-9990-445A-924A-A84A6C3C36CF}"/>
                  </a:ext>
                </a:extLst>
              </p:cNvPr>
              <p:cNvSpPr>
                <a:spLocks noChangeShapeType="1"/>
              </p:cNvSpPr>
              <p:nvPr/>
            </p:nvSpPr>
            <p:spPr bwMode="auto">
              <a:xfrm>
                <a:off x="2381" y="2481"/>
                <a:ext cx="12"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82" name="Rectangle 48">
                <a:extLst>
                  <a:ext uri="{FF2B5EF4-FFF2-40B4-BE49-F238E27FC236}">
                    <a16:creationId xmlns:a16="http://schemas.microsoft.com/office/drawing/2014/main" id="{DB48E2C8-6F9E-4588-A9F5-2F515F738B2D}"/>
                  </a:ext>
                </a:extLst>
              </p:cNvPr>
              <p:cNvSpPr>
                <a:spLocks noChangeArrowheads="1"/>
              </p:cNvSpPr>
              <p:nvPr/>
            </p:nvSpPr>
            <p:spPr bwMode="auto">
              <a:xfrm>
                <a:off x="2381" y="2481"/>
                <a:ext cx="12" cy="2"/>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83" name="Line 49">
                <a:extLst>
                  <a:ext uri="{FF2B5EF4-FFF2-40B4-BE49-F238E27FC236}">
                    <a16:creationId xmlns:a16="http://schemas.microsoft.com/office/drawing/2014/main" id="{D438B76B-4B0F-48C4-879B-5A5E304B72D4}"/>
                  </a:ext>
                </a:extLst>
              </p:cNvPr>
              <p:cNvSpPr>
                <a:spLocks noChangeShapeType="1"/>
              </p:cNvSpPr>
              <p:nvPr/>
            </p:nvSpPr>
            <p:spPr bwMode="auto">
              <a:xfrm>
                <a:off x="2381" y="2483"/>
                <a:ext cx="9"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84" name="Rectangle 50">
                <a:extLst>
                  <a:ext uri="{FF2B5EF4-FFF2-40B4-BE49-F238E27FC236}">
                    <a16:creationId xmlns:a16="http://schemas.microsoft.com/office/drawing/2014/main" id="{EB73952D-57D0-4EB5-9E32-9EA1AD398DD8}"/>
                  </a:ext>
                </a:extLst>
              </p:cNvPr>
              <p:cNvSpPr>
                <a:spLocks noChangeArrowheads="1"/>
              </p:cNvSpPr>
              <p:nvPr/>
            </p:nvSpPr>
            <p:spPr bwMode="auto">
              <a:xfrm>
                <a:off x="2381" y="2483"/>
                <a:ext cx="9"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85" name="Line 51">
                <a:extLst>
                  <a:ext uri="{FF2B5EF4-FFF2-40B4-BE49-F238E27FC236}">
                    <a16:creationId xmlns:a16="http://schemas.microsoft.com/office/drawing/2014/main" id="{3DF03922-9FC7-4FE5-B9D3-BA4243500C5A}"/>
                  </a:ext>
                </a:extLst>
              </p:cNvPr>
              <p:cNvSpPr>
                <a:spLocks noChangeShapeType="1"/>
              </p:cNvSpPr>
              <p:nvPr/>
            </p:nvSpPr>
            <p:spPr bwMode="auto">
              <a:xfrm>
                <a:off x="2381" y="2486"/>
                <a:ext cx="6"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86" name="Rectangle 52">
                <a:extLst>
                  <a:ext uri="{FF2B5EF4-FFF2-40B4-BE49-F238E27FC236}">
                    <a16:creationId xmlns:a16="http://schemas.microsoft.com/office/drawing/2014/main" id="{0A966217-DB81-4E55-A1A4-3FFF081A61DC}"/>
                  </a:ext>
                </a:extLst>
              </p:cNvPr>
              <p:cNvSpPr>
                <a:spLocks noChangeArrowheads="1"/>
              </p:cNvSpPr>
              <p:nvPr/>
            </p:nvSpPr>
            <p:spPr bwMode="auto">
              <a:xfrm>
                <a:off x="2381" y="2486"/>
                <a:ext cx="6"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87" name="Line 53">
                <a:extLst>
                  <a:ext uri="{FF2B5EF4-FFF2-40B4-BE49-F238E27FC236}">
                    <a16:creationId xmlns:a16="http://schemas.microsoft.com/office/drawing/2014/main" id="{F4D8F3CD-8012-4D99-BE04-2E75A5D0C154}"/>
                  </a:ext>
                </a:extLst>
              </p:cNvPr>
              <p:cNvSpPr>
                <a:spLocks noChangeShapeType="1"/>
              </p:cNvSpPr>
              <p:nvPr/>
            </p:nvSpPr>
            <p:spPr bwMode="auto">
              <a:xfrm>
                <a:off x="2381" y="2489"/>
                <a:ext cx="3"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88" name="Rectangle 54">
                <a:extLst>
                  <a:ext uri="{FF2B5EF4-FFF2-40B4-BE49-F238E27FC236}">
                    <a16:creationId xmlns:a16="http://schemas.microsoft.com/office/drawing/2014/main" id="{A6B14F92-9B03-46F4-BB2A-B220ECEBC1AD}"/>
                  </a:ext>
                </a:extLst>
              </p:cNvPr>
              <p:cNvSpPr>
                <a:spLocks noChangeArrowheads="1"/>
              </p:cNvSpPr>
              <p:nvPr/>
            </p:nvSpPr>
            <p:spPr bwMode="auto">
              <a:xfrm>
                <a:off x="2381" y="2489"/>
                <a:ext cx="3"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89" name="Rectangle 55">
                <a:extLst>
                  <a:ext uri="{FF2B5EF4-FFF2-40B4-BE49-F238E27FC236}">
                    <a16:creationId xmlns:a16="http://schemas.microsoft.com/office/drawing/2014/main" id="{0F5F90A7-4091-49FB-97EF-36A70DC017D1}"/>
                  </a:ext>
                </a:extLst>
              </p:cNvPr>
              <p:cNvSpPr>
                <a:spLocks noChangeArrowheads="1"/>
              </p:cNvSpPr>
              <p:nvPr/>
            </p:nvSpPr>
            <p:spPr bwMode="auto">
              <a:xfrm>
                <a:off x="1991" y="2549"/>
                <a:ext cx="390"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90" name="Rectangle 56">
                <a:extLst>
                  <a:ext uri="{FF2B5EF4-FFF2-40B4-BE49-F238E27FC236}">
                    <a16:creationId xmlns:a16="http://schemas.microsoft.com/office/drawing/2014/main" id="{DA2B095A-B9EC-4D33-B41B-566AC3EF1714}"/>
                  </a:ext>
                </a:extLst>
              </p:cNvPr>
              <p:cNvSpPr>
                <a:spLocks noChangeArrowheads="1"/>
              </p:cNvSpPr>
              <p:nvPr/>
            </p:nvSpPr>
            <p:spPr bwMode="auto">
              <a:xfrm>
                <a:off x="2694" y="2549"/>
                <a:ext cx="319"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91" name="Rectangle 57">
                <a:extLst>
                  <a:ext uri="{FF2B5EF4-FFF2-40B4-BE49-F238E27FC236}">
                    <a16:creationId xmlns:a16="http://schemas.microsoft.com/office/drawing/2014/main" id="{26E7D578-DCB4-42BC-892F-5FEA3630A62F}"/>
                  </a:ext>
                </a:extLst>
              </p:cNvPr>
              <p:cNvSpPr>
                <a:spLocks noChangeArrowheads="1"/>
              </p:cNvSpPr>
              <p:nvPr/>
            </p:nvSpPr>
            <p:spPr bwMode="auto">
              <a:xfrm>
                <a:off x="4275" y="2549"/>
                <a:ext cx="635" cy="77"/>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92" name="Line 58">
                <a:extLst>
                  <a:ext uri="{FF2B5EF4-FFF2-40B4-BE49-F238E27FC236}">
                    <a16:creationId xmlns:a16="http://schemas.microsoft.com/office/drawing/2014/main" id="{223D9AD8-BD12-4FD8-BE38-1E905AEDBBAC}"/>
                  </a:ext>
                </a:extLst>
              </p:cNvPr>
              <p:cNvSpPr>
                <a:spLocks noChangeShapeType="1"/>
              </p:cNvSpPr>
              <p:nvPr/>
            </p:nvSpPr>
            <p:spPr bwMode="auto">
              <a:xfrm>
                <a:off x="2381" y="2552"/>
                <a:ext cx="14"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93" name="Rectangle 59">
                <a:extLst>
                  <a:ext uri="{FF2B5EF4-FFF2-40B4-BE49-F238E27FC236}">
                    <a16:creationId xmlns:a16="http://schemas.microsoft.com/office/drawing/2014/main" id="{E724A2C2-565B-4F72-92CF-9503AE9C5D72}"/>
                  </a:ext>
                </a:extLst>
              </p:cNvPr>
              <p:cNvSpPr>
                <a:spLocks noChangeArrowheads="1"/>
              </p:cNvSpPr>
              <p:nvPr/>
            </p:nvSpPr>
            <p:spPr bwMode="auto">
              <a:xfrm>
                <a:off x="2381" y="2552"/>
                <a:ext cx="14"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94" name="Line 60">
                <a:extLst>
                  <a:ext uri="{FF2B5EF4-FFF2-40B4-BE49-F238E27FC236}">
                    <a16:creationId xmlns:a16="http://schemas.microsoft.com/office/drawing/2014/main" id="{5EFAB342-FE8A-4BCB-A9A7-7AA5FFDBFA74}"/>
                  </a:ext>
                </a:extLst>
              </p:cNvPr>
              <p:cNvSpPr>
                <a:spLocks noChangeShapeType="1"/>
              </p:cNvSpPr>
              <p:nvPr/>
            </p:nvSpPr>
            <p:spPr bwMode="auto">
              <a:xfrm>
                <a:off x="2381" y="2555"/>
                <a:ext cx="12"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95" name="Rectangle 61">
                <a:extLst>
                  <a:ext uri="{FF2B5EF4-FFF2-40B4-BE49-F238E27FC236}">
                    <a16:creationId xmlns:a16="http://schemas.microsoft.com/office/drawing/2014/main" id="{347EC01A-18AF-47A2-84F1-ECFEC9A8ED24}"/>
                  </a:ext>
                </a:extLst>
              </p:cNvPr>
              <p:cNvSpPr>
                <a:spLocks noChangeArrowheads="1"/>
              </p:cNvSpPr>
              <p:nvPr/>
            </p:nvSpPr>
            <p:spPr bwMode="auto">
              <a:xfrm>
                <a:off x="2381" y="2555"/>
                <a:ext cx="12"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96" name="Line 62">
                <a:extLst>
                  <a:ext uri="{FF2B5EF4-FFF2-40B4-BE49-F238E27FC236}">
                    <a16:creationId xmlns:a16="http://schemas.microsoft.com/office/drawing/2014/main" id="{661E1313-F7DB-4B8A-A790-B9A1E5AD65CA}"/>
                  </a:ext>
                </a:extLst>
              </p:cNvPr>
              <p:cNvSpPr>
                <a:spLocks noChangeShapeType="1"/>
              </p:cNvSpPr>
              <p:nvPr/>
            </p:nvSpPr>
            <p:spPr bwMode="auto">
              <a:xfrm>
                <a:off x="2381" y="2558"/>
                <a:ext cx="9"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97" name="Rectangle 63">
                <a:extLst>
                  <a:ext uri="{FF2B5EF4-FFF2-40B4-BE49-F238E27FC236}">
                    <a16:creationId xmlns:a16="http://schemas.microsoft.com/office/drawing/2014/main" id="{99855B84-C80A-48D6-9CBB-85A30C23A4A0}"/>
                  </a:ext>
                </a:extLst>
              </p:cNvPr>
              <p:cNvSpPr>
                <a:spLocks noChangeArrowheads="1"/>
              </p:cNvSpPr>
              <p:nvPr/>
            </p:nvSpPr>
            <p:spPr bwMode="auto">
              <a:xfrm>
                <a:off x="2381" y="2558"/>
                <a:ext cx="9" cy="2"/>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98" name="Line 64">
                <a:extLst>
                  <a:ext uri="{FF2B5EF4-FFF2-40B4-BE49-F238E27FC236}">
                    <a16:creationId xmlns:a16="http://schemas.microsoft.com/office/drawing/2014/main" id="{6D917F27-5343-41FC-8A1C-8E53D891D7FC}"/>
                  </a:ext>
                </a:extLst>
              </p:cNvPr>
              <p:cNvSpPr>
                <a:spLocks noChangeShapeType="1"/>
              </p:cNvSpPr>
              <p:nvPr/>
            </p:nvSpPr>
            <p:spPr bwMode="auto">
              <a:xfrm>
                <a:off x="2381" y="2560"/>
                <a:ext cx="6"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99" name="Rectangle 65">
                <a:extLst>
                  <a:ext uri="{FF2B5EF4-FFF2-40B4-BE49-F238E27FC236}">
                    <a16:creationId xmlns:a16="http://schemas.microsoft.com/office/drawing/2014/main" id="{592D357A-3650-430B-91AA-AC09C8C16032}"/>
                  </a:ext>
                </a:extLst>
              </p:cNvPr>
              <p:cNvSpPr>
                <a:spLocks noChangeArrowheads="1"/>
              </p:cNvSpPr>
              <p:nvPr/>
            </p:nvSpPr>
            <p:spPr bwMode="auto">
              <a:xfrm>
                <a:off x="2381" y="2560"/>
                <a:ext cx="6"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00" name="Line 66">
                <a:extLst>
                  <a:ext uri="{FF2B5EF4-FFF2-40B4-BE49-F238E27FC236}">
                    <a16:creationId xmlns:a16="http://schemas.microsoft.com/office/drawing/2014/main" id="{BDC30D7F-DFD4-48EF-BB12-C90CE76384B6}"/>
                  </a:ext>
                </a:extLst>
              </p:cNvPr>
              <p:cNvSpPr>
                <a:spLocks noChangeShapeType="1"/>
              </p:cNvSpPr>
              <p:nvPr/>
            </p:nvSpPr>
            <p:spPr bwMode="auto">
              <a:xfrm>
                <a:off x="2381" y="2563"/>
                <a:ext cx="3"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01" name="Rectangle 67">
                <a:extLst>
                  <a:ext uri="{FF2B5EF4-FFF2-40B4-BE49-F238E27FC236}">
                    <a16:creationId xmlns:a16="http://schemas.microsoft.com/office/drawing/2014/main" id="{2EC3E35D-736E-4081-9293-10B946961045}"/>
                  </a:ext>
                </a:extLst>
              </p:cNvPr>
              <p:cNvSpPr>
                <a:spLocks noChangeArrowheads="1"/>
              </p:cNvSpPr>
              <p:nvPr/>
            </p:nvSpPr>
            <p:spPr bwMode="auto">
              <a:xfrm>
                <a:off x="2381" y="2563"/>
                <a:ext cx="3"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02" name="Rectangle 68">
                <a:extLst>
                  <a:ext uri="{FF2B5EF4-FFF2-40B4-BE49-F238E27FC236}">
                    <a16:creationId xmlns:a16="http://schemas.microsoft.com/office/drawing/2014/main" id="{07BECA67-E141-44B2-9729-2412AD41C810}"/>
                  </a:ext>
                </a:extLst>
              </p:cNvPr>
              <p:cNvSpPr>
                <a:spLocks noChangeArrowheads="1"/>
              </p:cNvSpPr>
              <p:nvPr/>
            </p:nvSpPr>
            <p:spPr bwMode="auto">
              <a:xfrm>
                <a:off x="1991" y="2623"/>
                <a:ext cx="390"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03" name="Rectangle 69">
                <a:extLst>
                  <a:ext uri="{FF2B5EF4-FFF2-40B4-BE49-F238E27FC236}">
                    <a16:creationId xmlns:a16="http://schemas.microsoft.com/office/drawing/2014/main" id="{8F0855F5-0CD0-426C-AD69-0C2D2DF86990}"/>
                  </a:ext>
                </a:extLst>
              </p:cNvPr>
              <p:cNvSpPr>
                <a:spLocks noChangeArrowheads="1"/>
              </p:cNvSpPr>
              <p:nvPr/>
            </p:nvSpPr>
            <p:spPr bwMode="auto">
              <a:xfrm>
                <a:off x="2694" y="2623"/>
                <a:ext cx="319"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04" name="Rectangle 70">
                <a:extLst>
                  <a:ext uri="{FF2B5EF4-FFF2-40B4-BE49-F238E27FC236}">
                    <a16:creationId xmlns:a16="http://schemas.microsoft.com/office/drawing/2014/main" id="{33C5C3EC-CB2B-4294-9529-C4A5FB3BFFE1}"/>
                  </a:ext>
                </a:extLst>
              </p:cNvPr>
              <p:cNvSpPr>
                <a:spLocks noChangeArrowheads="1"/>
              </p:cNvSpPr>
              <p:nvPr/>
            </p:nvSpPr>
            <p:spPr bwMode="auto">
              <a:xfrm>
                <a:off x="4275" y="2623"/>
                <a:ext cx="635" cy="77"/>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05" name="Line 71">
                <a:extLst>
                  <a:ext uri="{FF2B5EF4-FFF2-40B4-BE49-F238E27FC236}">
                    <a16:creationId xmlns:a16="http://schemas.microsoft.com/office/drawing/2014/main" id="{253DF1FB-3F32-4634-80AF-EDB3EFB33E10}"/>
                  </a:ext>
                </a:extLst>
              </p:cNvPr>
              <p:cNvSpPr>
                <a:spLocks noChangeShapeType="1"/>
              </p:cNvSpPr>
              <p:nvPr/>
            </p:nvSpPr>
            <p:spPr bwMode="auto">
              <a:xfrm>
                <a:off x="2381" y="2626"/>
                <a:ext cx="14"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06" name="Rectangle 72">
                <a:extLst>
                  <a:ext uri="{FF2B5EF4-FFF2-40B4-BE49-F238E27FC236}">
                    <a16:creationId xmlns:a16="http://schemas.microsoft.com/office/drawing/2014/main" id="{26BABEF6-EB1A-4B3E-BB6A-BFB822322A45}"/>
                  </a:ext>
                </a:extLst>
              </p:cNvPr>
              <p:cNvSpPr>
                <a:spLocks noChangeArrowheads="1"/>
              </p:cNvSpPr>
              <p:nvPr/>
            </p:nvSpPr>
            <p:spPr bwMode="auto">
              <a:xfrm>
                <a:off x="2381" y="2626"/>
                <a:ext cx="14"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07" name="Line 73">
                <a:extLst>
                  <a:ext uri="{FF2B5EF4-FFF2-40B4-BE49-F238E27FC236}">
                    <a16:creationId xmlns:a16="http://schemas.microsoft.com/office/drawing/2014/main" id="{673FD965-294E-441C-AF51-5FC364464995}"/>
                  </a:ext>
                </a:extLst>
              </p:cNvPr>
              <p:cNvSpPr>
                <a:spLocks noChangeShapeType="1"/>
              </p:cNvSpPr>
              <p:nvPr/>
            </p:nvSpPr>
            <p:spPr bwMode="auto">
              <a:xfrm>
                <a:off x="2381" y="2629"/>
                <a:ext cx="12"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08" name="Rectangle 74">
                <a:extLst>
                  <a:ext uri="{FF2B5EF4-FFF2-40B4-BE49-F238E27FC236}">
                    <a16:creationId xmlns:a16="http://schemas.microsoft.com/office/drawing/2014/main" id="{AABB2A78-EC7B-4627-BD7E-A8E22EAC1314}"/>
                  </a:ext>
                </a:extLst>
              </p:cNvPr>
              <p:cNvSpPr>
                <a:spLocks noChangeArrowheads="1"/>
              </p:cNvSpPr>
              <p:nvPr/>
            </p:nvSpPr>
            <p:spPr bwMode="auto">
              <a:xfrm>
                <a:off x="2381" y="2629"/>
                <a:ext cx="12"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09" name="Line 75">
                <a:extLst>
                  <a:ext uri="{FF2B5EF4-FFF2-40B4-BE49-F238E27FC236}">
                    <a16:creationId xmlns:a16="http://schemas.microsoft.com/office/drawing/2014/main" id="{DF5EE105-4EA6-4E60-A63C-B53C51D40354}"/>
                  </a:ext>
                </a:extLst>
              </p:cNvPr>
              <p:cNvSpPr>
                <a:spLocks noChangeShapeType="1"/>
              </p:cNvSpPr>
              <p:nvPr/>
            </p:nvSpPr>
            <p:spPr bwMode="auto">
              <a:xfrm>
                <a:off x="2381" y="2632"/>
                <a:ext cx="9"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10" name="Rectangle 76">
                <a:extLst>
                  <a:ext uri="{FF2B5EF4-FFF2-40B4-BE49-F238E27FC236}">
                    <a16:creationId xmlns:a16="http://schemas.microsoft.com/office/drawing/2014/main" id="{B5B2870A-BC8F-4950-A517-EFF3C28C0EC7}"/>
                  </a:ext>
                </a:extLst>
              </p:cNvPr>
              <p:cNvSpPr>
                <a:spLocks noChangeArrowheads="1"/>
              </p:cNvSpPr>
              <p:nvPr/>
            </p:nvSpPr>
            <p:spPr bwMode="auto">
              <a:xfrm>
                <a:off x="2381" y="2632"/>
                <a:ext cx="9" cy="2"/>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11" name="Line 77">
                <a:extLst>
                  <a:ext uri="{FF2B5EF4-FFF2-40B4-BE49-F238E27FC236}">
                    <a16:creationId xmlns:a16="http://schemas.microsoft.com/office/drawing/2014/main" id="{EBC6CD5D-0C29-4CA4-9C0D-42096B5C367F}"/>
                  </a:ext>
                </a:extLst>
              </p:cNvPr>
              <p:cNvSpPr>
                <a:spLocks noChangeShapeType="1"/>
              </p:cNvSpPr>
              <p:nvPr/>
            </p:nvSpPr>
            <p:spPr bwMode="auto">
              <a:xfrm>
                <a:off x="2381" y="2634"/>
                <a:ext cx="6"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12" name="Rectangle 78">
                <a:extLst>
                  <a:ext uri="{FF2B5EF4-FFF2-40B4-BE49-F238E27FC236}">
                    <a16:creationId xmlns:a16="http://schemas.microsoft.com/office/drawing/2014/main" id="{6709EAB5-CF4B-41BB-AA05-D3952D7A7C17}"/>
                  </a:ext>
                </a:extLst>
              </p:cNvPr>
              <p:cNvSpPr>
                <a:spLocks noChangeArrowheads="1"/>
              </p:cNvSpPr>
              <p:nvPr/>
            </p:nvSpPr>
            <p:spPr bwMode="auto">
              <a:xfrm>
                <a:off x="2381" y="2634"/>
                <a:ext cx="6"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13" name="Line 79">
                <a:extLst>
                  <a:ext uri="{FF2B5EF4-FFF2-40B4-BE49-F238E27FC236}">
                    <a16:creationId xmlns:a16="http://schemas.microsoft.com/office/drawing/2014/main" id="{DD02B64A-7093-4EE4-9A5D-811843B74F1A}"/>
                  </a:ext>
                </a:extLst>
              </p:cNvPr>
              <p:cNvSpPr>
                <a:spLocks noChangeShapeType="1"/>
              </p:cNvSpPr>
              <p:nvPr/>
            </p:nvSpPr>
            <p:spPr bwMode="auto">
              <a:xfrm>
                <a:off x="2381" y="2637"/>
                <a:ext cx="3"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14" name="Rectangle 80">
                <a:extLst>
                  <a:ext uri="{FF2B5EF4-FFF2-40B4-BE49-F238E27FC236}">
                    <a16:creationId xmlns:a16="http://schemas.microsoft.com/office/drawing/2014/main" id="{EAC00E0E-386A-4DDE-B1A1-499CC86A5C0E}"/>
                  </a:ext>
                </a:extLst>
              </p:cNvPr>
              <p:cNvSpPr>
                <a:spLocks noChangeArrowheads="1"/>
              </p:cNvSpPr>
              <p:nvPr/>
            </p:nvSpPr>
            <p:spPr bwMode="auto">
              <a:xfrm>
                <a:off x="2381" y="2637"/>
                <a:ext cx="3"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15" name="Rectangle 81">
                <a:extLst>
                  <a:ext uri="{FF2B5EF4-FFF2-40B4-BE49-F238E27FC236}">
                    <a16:creationId xmlns:a16="http://schemas.microsoft.com/office/drawing/2014/main" id="{06CC2E37-34A1-45B0-A1A2-C2865E40B936}"/>
                  </a:ext>
                </a:extLst>
              </p:cNvPr>
              <p:cNvSpPr>
                <a:spLocks noChangeArrowheads="1"/>
              </p:cNvSpPr>
              <p:nvPr/>
            </p:nvSpPr>
            <p:spPr bwMode="auto">
              <a:xfrm>
                <a:off x="1991" y="2697"/>
                <a:ext cx="390"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16" name="Rectangle 82">
                <a:extLst>
                  <a:ext uri="{FF2B5EF4-FFF2-40B4-BE49-F238E27FC236}">
                    <a16:creationId xmlns:a16="http://schemas.microsoft.com/office/drawing/2014/main" id="{46621693-D5F9-4BAE-A644-D3AA5215EF8B}"/>
                  </a:ext>
                </a:extLst>
              </p:cNvPr>
              <p:cNvSpPr>
                <a:spLocks noChangeArrowheads="1"/>
              </p:cNvSpPr>
              <p:nvPr/>
            </p:nvSpPr>
            <p:spPr bwMode="auto">
              <a:xfrm>
                <a:off x="2694" y="2697"/>
                <a:ext cx="319"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17" name="Rectangle 83">
                <a:extLst>
                  <a:ext uri="{FF2B5EF4-FFF2-40B4-BE49-F238E27FC236}">
                    <a16:creationId xmlns:a16="http://schemas.microsoft.com/office/drawing/2014/main" id="{EA548851-926F-4C1F-B39F-4E3CC5EB012A}"/>
                  </a:ext>
                </a:extLst>
              </p:cNvPr>
              <p:cNvSpPr>
                <a:spLocks noChangeArrowheads="1"/>
              </p:cNvSpPr>
              <p:nvPr/>
            </p:nvSpPr>
            <p:spPr bwMode="auto">
              <a:xfrm>
                <a:off x="4275" y="2697"/>
                <a:ext cx="635" cy="77"/>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18" name="Line 84">
                <a:extLst>
                  <a:ext uri="{FF2B5EF4-FFF2-40B4-BE49-F238E27FC236}">
                    <a16:creationId xmlns:a16="http://schemas.microsoft.com/office/drawing/2014/main" id="{555E3C47-F266-44F0-8AD7-06CADAC23FE8}"/>
                  </a:ext>
                </a:extLst>
              </p:cNvPr>
              <p:cNvSpPr>
                <a:spLocks noChangeShapeType="1"/>
              </p:cNvSpPr>
              <p:nvPr/>
            </p:nvSpPr>
            <p:spPr bwMode="auto">
              <a:xfrm>
                <a:off x="2381" y="2700"/>
                <a:ext cx="14"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19" name="Rectangle 85">
                <a:extLst>
                  <a:ext uri="{FF2B5EF4-FFF2-40B4-BE49-F238E27FC236}">
                    <a16:creationId xmlns:a16="http://schemas.microsoft.com/office/drawing/2014/main" id="{32CE916E-0C88-457F-A3AD-CFFA02354C00}"/>
                  </a:ext>
                </a:extLst>
              </p:cNvPr>
              <p:cNvSpPr>
                <a:spLocks noChangeArrowheads="1"/>
              </p:cNvSpPr>
              <p:nvPr/>
            </p:nvSpPr>
            <p:spPr bwMode="auto">
              <a:xfrm>
                <a:off x="2381" y="2700"/>
                <a:ext cx="14"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20" name="Line 86">
                <a:extLst>
                  <a:ext uri="{FF2B5EF4-FFF2-40B4-BE49-F238E27FC236}">
                    <a16:creationId xmlns:a16="http://schemas.microsoft.com/office/drawing/2014/main" id="{CEFF22FF-044E-42CC-9125-31D0899E8503}"/>
                  </a:ext>
                </a:extLst>
              </p:cNvPr>
              <p:cNvSpPr>
                <a:spLocks noChangeShapeType="1"/>
              </p:cNvSpPr>
              <p:nvPr/>
            </p:nvSpPr>
            <p:spPr bwMode="auto">
              <a:xfrm>
                <a:off x="2381" y="2703"/>
                <a:ext cx="12"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21" name="Rectangle 87">
                <a:extLst>
                  <a:ext uri="{FF2B5EF4-FFF2-40B4-BE49-F238E27FC236}">
                    <a16:creationId xmlns:a16="http://schemas.microsoft.com/office/drawing/2014/main" id="{A7909007-C134-4D08-84F1-ABC8995C6AB8}"/>
                  </a:ext>
                </a:extLst>
              </p:cNvPr>
              <p:cNvSpPr>
                <a:spLocks noChangeArrowheads="1"/>
              </p:cNvSpPr>
              <p:nvPr/>
            </p:nvSpPr>
            <p:spPr bwMode="auto">
              <a:xfrm>
                <a:off x="2381" y="2703"/>
                <a:ext cx="12"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22" name="Line 88">
                <a:extLst>
                  <a:ext uri="{FF2B5EF4-FFF2-40B4-BE49-F238E27FC236}">
                    <a16:creationId xmlns:a16="http://schemas.microsoft.com/office/drawing/2014/main" id="{E4717EFC-0B8E-4A5C-93F7-4738639B30F8}"/>
                  </a:ext>
                </a:extLst>
              </p:cNvPr>
              <p:cNvSpPr>
                <a:spLocks noChangeShapeType="1"/>
              </p:cNvSpPr>
              <p:nvPr/>
            </p:nvSpPr>
            <p:spPr bwMode="auto">
              <a:xfrm>
                <a:off x="2381" y="2706"/>
                <a:ext cx="9"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23" name="Rectangle 89">
                <a:extLst>
                  <a:ext uri="{FF2B5EF4-FFF2-40B4-BE49-F238E27FC236}">
                    <a16:creationId xmlns:a16="http://schemas.microsoft.com/office/drawing/2014/main" id="{2DD7717C-F772-4A84-ACB9-890F8CFBDFD5}"/>
                  </a:ext>
                </a:extLst>
              </p:cNvPr>
              <p:cNvSpPr>
                <a:spLocks noChangeArrowheads="1"/>
              </p:cNvSpPr>
              <p:nvPr/>
            </p:nvSpPr>
            <p:spPr bwMode="auto">
              <a:xfrm>
                <a:off x="2381" y="2706"/>
                <a:ext cx="9" cy="2"/>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24" name="Line 90">
                <a:extLst>
                  <a:ext uri="{FF2B5EF4-FFF2-40B4-BE49-F238E27FC236}">
                    <a16:creationId xmlns:a16="http://schemas.microsoft.com/office/drawing/2014/main" id="{87ED31AD-6BAA-4924-BB78-8AFCED4B5FA4}"/>
                  </a:ext>
                </a:extLst>
              </p:cNvPr>
              <p:cNvSpPr>
                <a:spLocks noChangeShapeType="1"/>
              </p:cNvSpPr>
              <p:nvPr/>
            </p:nvSpPr>
            <p:spPr bwMode="auto">
              <a:xfrm>
                <a:off x="2381" y="2708"/>
                <a:ext cx="6"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25" name="Rectangle 91">
                <a:extLst>
                  <a:ext uri="{FF2B5EF4-FFF2-40B4-BE49-F238E27FC236}">
                    <a16:creationId xmlns:a16="http://schemas.microsoft.com/office/drawing/2014/main" id="{2F633DAC-8D67-4860-BFE3-E488802ACFD0}"/>
                  </a:ext>
                </a:extLst>
              </p:cNvPr>
              <p:cNvSpPr>
                <a:spLocks noChangeArrowheads="1"/>
              </p:cNvSpPr>
              <p:nvPr/>
            </p:nvSpPr>
            <p:spPr bwMode="auto">
              <a:xfrm>
                <a:off x="2381" y="2708"/>
                <a:ext cx="6"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26" name="Line 92">
                <a:extLst>
                  <a:ext uri="{FF2B5EF4-FFF2-40B4-BE49-F238E27FC236}">
                    <a16:creationId xmlns:a16="http://schemas.microsoft.com/office/drawing/2014/main" id="{8B062EE9-5CCC-474C-932B-7570477A625E}"/>
                  </a:ext>
                </a:extLst>
              </p:cNvPr>
              <p:cNvSpPr>
                <a:spLocks noChangeShapeType="1"/>
              </p:cNvSpPr>
              <p:nvPr/>
            </p:nvSpPr>
            <p:spPr bwMode="auto">
              <a:xfrm>
                <a:off x="2381" y="2711"/>
                <a:ext cx="3"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27" name="Rectangle 93">
                <a:extLst>
                  <a:ext uri="{FF2B5EF4-FFF2-40B4-BE49-F238E27FC236}">
                    <a16:creationId xmlns:a16="http://schemas.microsoft.com/office/drawing/2014/main" id="{BFFD5058-73F8-421C-87EC-C2220B2C3B60}"/>
                  </a:ext>
                </a:extLst>
              </p:cNvPr>
              <p:cNvSpPr>
                <a:spLocks noChangeArrowheads="1"/>
              </p:cNvSpPr>
              <p:nvPr/>
            </p:nvSpPr>
            <p:spPr bwMode="auto">
              <a:xfrm>
                <a:off x="2381" y="2711"/>
                <a:ext cx="3"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28" name="Rectangle 94">
                <a:extLst>
                  <a:ext uri="{FF2B5EF4-FFF2-40B4-BE49-F238E27FC236}">
                    <a16:creationId xmlns:a16="http://schemas.microsoft.com/office/drawing/2014/main" id="{1F63730F-C7BD-4E34-AAD0-64830E78C01B}"/>
                  </a:ext>
                </a:extLst>
              </p:cNvPr>
              <p:cNvSpPr>
                <a:spLocks noChangeArrowheads="1"/>
              </p:cNvSpPr>
              <p:nvPr/>
            </p:nvSpPr>
            <p:spPr bwMode="auto">
              <a:xfrm>
                <a:off x="1991" y="2771"/>
                <a:ext cx="390"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29" name="Rectangle 95">
                <a:extLst>
                  <a:ext uri="{FF2B5EF4-FFF2-40B4-BE49-F238E27FC236}">
                    <a16:creationId xmlns:a16="http://schemas.microsoft.com/office/drawing/2014/main" id="{9AC43259-6821-44A2-8613-142252815512}"/>
                  </a:ext>
                </a:extLst>
              </p:cNvPr>
              <p:cNvSpPr>
                <a:spLocks noChangeArrowheads="1"/>
              </p:cNvSpPr>
              <p:nvPr/>
            </p:nvSpPr>
            <p:spPr bwMode="auto">
              <a:xfrm>
                <a:off x="2694" y="2771"/>
                <a:ext cx="319"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30" name="Rectangle 96">
                <a:extLst>
                  <a:ext uri="{FF2B5EF4-FFF2-40B4-BE49-F238E27FC236}">
                    <a16:creationId xmlns:a16="http://schemas.microsoft.com/office/drawing/2014/main" id="{BDED800E-EFAB-426E-9C9C-D47D5FE3F8F5}"/>
                  </a:ext>
                </a:extLst>
              </p:cNvPr>
              <p:cNvSpPr>
                <a:spLocks noChangeArrowheads="1"/>
              </p:cNvSpPr>
              <p:nvPr/>
            </p:nvSpPr>
            <p:spPr bwMode="auto">
              <a:xfrm>
                <a:off x="4275" y="2771"/>
                <a:ext cx="635" cy="77"/>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31" name="Line 97">
                <a:extLst>
                  <a:ext uri="{FF2B5EF4-FFF2-40B4-BE49-F238E27FC236}">
                    <a16:creationId xmlns:a16="http://schemas.microsoft.com/office/drawing/2014/main" id="{451B7AB8-037A-4997-98EF-8810C6618EA7}"/>
                  </a:ext>
                </a:extLst>
              </p:cNvPr>
              <p:cNvSpPr>
                <a:spLocks noChangeShapeType="1"/>
              </p:cNvSpPr>
              <p:nvPr/>
            </p:nvSpPr>
            <p:spPr bwMode="auto">
              <a:xfrm>
                <a:off x="2381" y="2774"/>
                <a:ext cx="14"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32" name="Rectangle 98">
                <a:extLst>
                  <a:ext uri="{FF2B5EF4-FFF2-40B4-BE49-F238E27FC236}">
                    <a16:creationId xmlns:a16="http://schemas.microsoft.com/office/drawing/2014/main" id="{9F0B1913-D5FE-4A78-9606-01FD4310FC02}"/>
                  </a:ext>
                </a:extLst>
              </p:cNvPr>
              <p:cNvSpPr>
                <a:spLocks noChangeArrowheads="1"/>
              </p:cNvSpPr>
              <p:nvPr/>
            </p:nvSpPr>
            <p:spPr bwMode="auto">
              <a:xfrm>
                <a:off x="2381" y="2774"/>
                <a:ext cx="14"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33" name="Line 99">
                <a:extLst>
                  <a:ext uri="{FF2B5EF4-FFF2-40B4-BE49-F238E27FC236}">
                    <a16:creationId xmlns:a16="http://schemas.microsoft.com/office/drawing/2014/main" id="{3C199B29-F731-4829-B2B1-D4AE5BBB0543}"/>
                  </a:ext>
                </a:extLst>
              </p:cNvPr>
              <p:cNvSpPr>
                <a:spLocks noChangeShapeType="1"/>
              </p:cNvSpPr>
              <p:nvPr/>
            </p:nvSpPr>
            <p:spPr bwMode="auto">
              <a:xfrm>
                <a:off x="2381" y="2777"/>
                <a:ext cx="12"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34" name="Rectangle 100">
                <a:extLst>
                  <a:ext uri="{FF2B5EF4-FFF2-40B4-BE49-F238E27FC236}">
                    <a16:creationId xmlns:a16="http://schemas.microsoft.com/office/drawing/2014/main" id="{85FA0504-B83E-473D-A6DC-A2011C55464A}"/>
                  </a:ext>
                </a:extLst>
              </p:cNvPr>
              <p:cNvSpPr>
                <a:spLocks noChangeArrowheads="1"/>
              </p:cNvSpPr>
              <p:nvPr/>
            </p:nvSpPr>
            <p:spPr bwMode="auto">
              <a:xfrm>
                <a:off x="2381" y="2777"/>
                <a:ext cx="12"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35" name="Line 101">
                <a:extLst>
                  <a:ext uri="{FF2B5EF4-FFF2-40B4-BE49-F238E27FC236}">
                    <a16:creationId xmlns:a16="http://schemas.microsoft.com/office/drawing/2014/main" id="{93455B3B-3D30-4511-ABDC-4633E6084F98}"/>
                  </a:ext>
                </a:extLst>
              </p:cNvPr>
              <p:cNvSpPr>
                <a:spLocks noChangeShapeType="1"/>
              </p:cNvSpPr>
              <p:nvPr/>
            </p:nvSpPr>
            <p:spPr bwMode="auto">
              <a:xfrm>
                <a:off x="2381" y="2780"/>
                <a:ext cx="9"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36" name="Rectangle 102">
                <a:extLst>
                  <a:ext uri="{FF2B5EF4-FFF2-40B4-BE49-F238E27FC236}">
                    <a16:creationId xmlns:a16="http://schemas.microsoft.com/office/drawing/2014/main" id="{F07ECB28-75C5-49D6-9918-4632C4278B64}"/>
                  </a:ext>
                </a:extLst>
              </p:cNvPr>
              <p:cNvSpPr>
                <a:spLocks noChangeArrowheads="1"/>
              </p:cNvSpPr>
              <p:nvPr/>
            </p:nvSpPr>
            <p:spPr bwMode="auto">
              <a:xfrm>
                <a:off x="2381" y="2780"/>
                <a:ext cx="9" cy="2"/>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37" name="Line 103">
                <a:extLst>
                  <a:ext uri="{FF2B5EF4-FFF2-40B4-BE49-F238E27FC236}">
                    <a16:creationId xmlns:a16="http://schemas.microsoft.com/office/drawing/2014/main" id="{96FD063A-9DAD-4F01-9432-6C348018C7FA}"/>
                  </a:ext>
                </a:extLst>
              </p:cNvPr>
              <p:cNvSpPr>
                <a:spLocks noChangeShapeType="1"/>
              </p:cNvSpPr>
              <p:nvPr/>
            </p:nvSpPr>
            <p:spPr bwMode="auto">
              <a:xfrm>
                <a:off x="2381" y="2782"/>
                <a:ext cx="6"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38" name="Rectangle 104">
                <a:extLst>
                  <a:ext uri="{FF2B5EF4-FFF2-40B4-BE49-F238E27FC236}">
                    <a16:creationId xmlns:a16="http://schemas.microsoft.com/office/drawing/2014/main" id="{E5192506-E10B-4A0E-81E3-54571D720693}"/>
                  </a:ext>
                </a:extLst>
              </p:cNvPr>
              <p:cNvSpPr>
                <a:spLocks noChangeArrowheads="1"/>
              </p:cNvSpPr>
              <p:nvPr/>
            </p:nvSpPr>
            <p:spPr bwMode="auto">
              <a:xfrm>
                <a:off x="2381" y="2782"/>
                <a:ext cx="6"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39" name="Line 105">
                <a:extLst>
                  <a:ext uri="{FF2B5EF4-FFF2-40B4-BE49-F238E27FC236}">
                    <a16:creationId xmlns:a16="http://schemas.microsoft.com/office/drawing/2014/main" id="{21828499-7F96-486A-9188-C3C52EDFBD60}"/>
                  </a:ext>
                </a:extLst>
              </p:cNvPr>
              <p:cNvSpPr>
                <a:spLocks noChangeShapeType="1"/>
              </p:cNvSpPr>
              <p:nvPr/>
            </p:nvSpPr>
            <p:spPr bwMode="auto">
              <a:xfrm>
                <a:off x="2381" y="2785"/>
                <a:ext cx="3"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40" name="Rectangle 106">
                <a:extLst>
                  <a:ext uri="{FF2B5EF4-FFF2-40B4-BE49-F238E27FC236}">
                    <a16:creationId xmlns:a16="http://schemas.microsoft.com/office/drawing/2014/main" id="{1A28CE3E-BC6D-48AE-8D01-30AC34EB984D}"/>
                  </a:ext>
                </a:extLst>
              </p:cNvPr>
              <p:cNvSpPr>
                <a:spLocks noChangeArrowheads="1"/>
              </p:cNvSpPr>
              <p:nvPr/>
            </p:nvSpPr>
            <p:spPr bwMode="auto">
              <a:xfrm>
                <a:off x="2381" y="2785"/>
                <a:ext cx="3"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41" name="Rectangle 107">
                <a:extLst>
                  <a:ext uri="{FF2B5EF4-FFF2-40B4-BE49-F238E27FC236}">
                    <a16:creationId xmlns:a16="http://schemas.microsoft.com/office/drawing/2014/main" id="{D6E28687-C250-46A6-B237-DCE262176C8F}"/>
                  </a:ext>
                </a:extLst>
              </p:cNvPr>
              <p:cNvSpPr>
                <a:spLocks noChangeArrowheads="1"/>
              </p:cNvSpPr>
              <p:nvPr/>
            </p:nvSpPr>
            <p:spPr bwMode="auto">
              <a:xfrm>
                <a:off x="1991" y="2845"/>
                <a:ext cx="390"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42" name="Rectangle 108">
                <a:extLst>
                  <a:ext uri="{FF2B5EF4-FFF2-40B4-BE49-F238E27FC236}">
                    <a16:creationId xmlns:a16="http://schemas.microsoft.com/office/drawing/2014/main" id="{729B9B19-05AB-4329-9B2A-B6EA7C561ACD}"/>
                  </a:ext>
                </a:extLst>
              </p:cNvPr>
              <p:cNvSpPr>
                <a:spLocks noChangeArrowheads="1"/>
              </p:cNvSpPr>
              <p:nvPr/>
            </p:nvSpPr>
            <p:spPr bwMode="auto">
              <a:xfrm>
                <a:off x="2694" y="2845"/>
                <a:ext cx="319" cy="7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43" name="Rectangle 109">
                <a:extLst>
                  <a:ext uri="{FF2B5EF4-FFF2-40B4-BE49-F238E27FC236}">
                    <a16:creationId xmlns:a16="http://schemas.microsoft.com/office/drawing/2014/main" id="{3186DCAD-6B8E-4E17-BF5E-F7380212390F}"/>
                  </a:ext>
                </a:extLst>
              </p:cNvPr>
              <p:cNvSpPr>
                <a:spLocks noChangeArrowheads="1"/>
              </p:cNvSpPr>
              <p:nvPr/>
            </p:nvSpPr>
            <p:spPr bwMode="auto">
              <a:xfrm>
                <a:off x="4275" y="2845"/>
                <a:ext cx="635" cy="77"/>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44" name="Line 110">
                <a:extLst>
                  <a:ext uri="{FF2B5EF4-FFF2-40B4-BE49-F238E27FC236}">
                    <a16:creationId xmlns:a16="http://schemas.microsoft.com/office/drawing/2014/main" id="{3452F21E-B646-46FF-832F-7ED8EADA4E0F}"/>
                  </a:ext>
                </a:extLst>
              </p:cNvPr>
              <p:cNvSpPr>
                <a:spLocks noChangeShapeType="1"/>
              </p:cNvSpPr>
              <p:nvPr/>
            </p:nvSpPr>
            <p:spPr bwMode="auto">
              <a:xfrm>
                <a:off x="2381" y="2848"/>
                <a:ext cx="14"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45" name="Rectangle 111">
                <a:extLst>
                  <a:ext uri="{FF2B5EF4-FFF2-40B4-BE49-F238E27FC236}">
                    <a16:creationId xmlns:a16="http://schemas.microsoft.com/office/drawing/2014/main" id="{E9F1E061-EC81-4BD6-B18A-04AE91CB95C7}"/>
                  </a:ext>
                </a:extLst>
              </p:cNvPr>
              <p:cNvSpPr>
                <a:spLocks noChangeArrowheads="1"/>
              </p:cNvSpPr>
              <p:nvPr/>
            </p:nvSpPr>
            <p:spPr bwMode="auto">
              <a:xfrm>
                <a:off x="2381" y="2848"/>
                <a:ext cx="14"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46" name="Line 112">
                <a:extLst>
                  <a:ext uri="{FF2B5EF4-FFF2-40B4-BE49-F238E27FC236}">
                    <a16:creationId xmlns:a16="http://schemas.microsoft.com/office/drawing/2014/main" id="{3D49E6E3-1999-405A-99E2-EE072B2786EF}"/>
                  </a:ext>
                </a:extLst>
              </p:cNvPr>
              <p:cNvSpPr>
                <a:spLocks noChangeShapeType="1"/>
              </p:cNvSpPr>
              <p:nvPr/>
            </p:nvSpPr>
            <p:spPr bwMode="auto">
              <a:xfrm>
                <a:off x="2381" y="2851"/>
                <a:ext cx="12"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47" name="Rectangle 113">
                <a:extLst>
                  <a:ext uri="{FF2B5EF4-FFF2-40B4-BE49-F238E27FC236}">
                    <a16:creationId xmlns:a16="http://schemas.microsoft.com/office/drawing/2014/main" id="{90E42B39-E1EB-4E8A-AF00-F2F33CF59C56}"/>
                  </a:ext>
                </a:extLst>
              </p:cNvPr>
              <p:cNvSpPr>
                <a:spLocks noChangeArrowheads="1"/>
              </p:cNvSpPr>
              <p:nvPr/>
            </p:nvSpPr>
            <p:spPr bwMode="auto">
              <a:xfrm>
                <a:off x="2381" y="2851"/>
                <a:ext cx="12"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48" name="Line 114">
                <a:extLst>
                  <a:ext uri="{FF2B5EF4-FFF2-40B4-BE49-F238E27FC236}">
                    <a16:creationId xmlns:a16="http://schemas.microsoft.com/office/drawing/2014/main" id="{F483CD2B-FCEC-4428-9836-EE8555A3A7C7}"/>
                  </a:ext>
                </a:extLst>
              </p:cNvPr>
              <p:cNvSpPr>
                <a:spLocks noChangeShapeType="1"/>
              </p:cNvSpPr>
              <p:nvPr/>
            </p:nvSpPr>
            <p:spPr bwMode="auto">
              <a:xfrm>
                <a:off x="2381" y="2854"/>
                <a:ext cx="9"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49" name="Rectangle 115">
                <a:extLst>
                  <a:ext uri="{FF2B5EF4-FFF2-40B4-BE49-F238E27FC236}">
                    <a16:creationId xmlns:a16="http://schemas.microsoft.com/office/drawing/2014/main" id="{BFF293CA-1E33-4AF1-AB73-60CC3A16B034}"/>
                  </a:ext>
                </a:extLst>
              </p:cNvPr>
              <p:cNvSpPr>
                <a:spLocks noChangeArrowheads="1"/>
              </p:cNvSpPr>
              <p:nvPr/>
            </p:nvSpPr>
            <p:spPr bwMode="auto">
              <a:xfrm>
                <a:off x="2381" y="2854"/>
                <a:ext cx="9" cy="2"/>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50" name="Line 116">
                <a:extLst>
                  <a:ext uri="{FF2B5EF4-FFF2-40B4-BE49-F238E27FC236}">
                    <a16:creationId xmlns:a16="http://schemas.microsoft.com/office/drawing/2014/main" id="{D14E05C9-58E0-4A0C-A880-8B068170DAC9}"/>
                  </a:ext>
                </a:extLst>
              </p:cNvPr>
              <p:cNvSpPr>
                <a:spLocks noChangeShapeType="1"/>
              </p:cNvSpPr>
              <p:nvPr/>
            </p:nvSpPr>
            <p:spPr bwMode="auto">
              <a:xfrm>
                <a:off x="2381" y="2856"/>
                <a:ext cx="6"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51" name="Rectangle 117">
                <a:extLst>
                  <a:ext uri="{FF2B5EF4-FFF2-40B4-BE49-F238E27FC236}">
                    <a16:creationId xmlns:a16="http://schemas.microsoft.com/office/drawing/2014/main" id="{A18C6C4E-33A9-427B-BCC5-4950406F54C8}"/>
                  </a:ext>
                </a:extLst>
              </p:cNvPr>
              <p:cNvSpPr>
                <a:spLocks noChangeArrowheads="1"/>
              </p:cNvSpPr>
              <p:nvPr/>
            </p:nvSpPr>
            <p:spPr bwMode="auto">
              <a:xfrm>
                <a:off x="2381" y="2856"/>
                <a:ext cx="6"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52" name="Line 118">
                <a:extLst>
                  <a:ext uri="{FF2B5EF4-FFF2-40B4-BE49-F238E27FC236}">
                    <a16:creationId xmlns:a16="http://schemas.microsoft.com/office/drawing/2014/main" id="{5B90AF17-D71D-4369-9919-5DFEBFF402AB}"/>
                  </a:ext>
                </a:extLst>
              </p:cNvPr>
              <p:cNvSpPr>
                <a:spLocks noChangeShapeType="1"/>
              </p:cNvSpPr>
              <p:nvPr/>
            </p:nvSpPr>
            <p:spPr bwMode="auto">
              <a:xfrm>
                <a:off x="2381" y="2859"/>
                <a:ext cx="3" cy="0"/>
              </a:xfrm>
              <a:prstGeom prst="line">
                <a:avLst/>
              </a:prstGeom>
              <a:noFill/>
              <a:ln w="0">
                <a:solidFill>
                  <a:srgbClr val="008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453" name="Rectangle 119">
                <a:extLst>
                  <a:ext uri="{FF2B5EF4-FFF2-40B4-BE49-F238E27FC236}">
                    <a16:creationId xmlns:a16="http://schemas.microsoft.com/office/drawing/2014/main" id="{C68BB333-0CFB-42F8-AB00-2AF2EEB5B4C2}"/>
                  </a:ext>
                </a:extLst>
              </p:cNvPr>
              <p:cNvSpPr>
                <a:spLocks noChangeArrowheads="1"/>
              </p:cNvSpPr>
              <p:nvPr/>
            </p:nvSpPr>
            <p:spPr bwMode="auto">
              <a:xfrm>
                <a:off x="2381" y="2859"/>
                <a:ext cx="3" cy="3"/>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54" name="Rectangle 120">
                <a:extLst>
                  <a:ext uri="{FF2B5EF4-FFF2-40B4-BE49-F238E27FC236}">
                    <a16:creationId xmlns:a16="http://schemas.microsoft.com/office/drawing/2014/main" id="{5A3D7CE9-FB32-4178-9840-B1CA7B3C4A77}"/>
                  </a:ext>
                </a:extLst>
              </p:cNvPr>
              <p:cNvSpPr>
                <a:spLocks noChangeArrowheads="1"/>
              </p:cNvSpPr>
              <p:nvPr/>
            </p:nvSpPr>
            <p:spPr bwMode="auto">
              <a:xfrm>
                <a:off x="166" y="2982"/>
                <a:ext cx="5484" cy="62"/>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55" name="Rectangle 121">
                <a:extLst>
                  <a:ext uri="{FF2B5EF4-FFF2-40B4-BE49-F238E27FC236}">
                    <a16:creationId xmlns:a16="http://schemas.microsoft.com/office/drawing/2014/main" id="{5BC9F95C-9FC5-4451-A580-4C640ACFADD4}"/>
                  </a:ext>
                </a:extLst>
              </p:cNvPr>
              <p:cNvSpPr>
                <a:spLocks noChangeArrowheads="1"/>
              </p:cNvSpPr>
              <p:nvPr/>
            </p:nvSpPr>
            <p:spPr bwMode="auto">
              <a:xfrm>
                <a:off x="166" y="3042"/>
                <a:ext cx="1486" cy="62"/>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56" name="Rectangle 122">
                <a:extLst>
                  <a:ext uri="{FF2B5EF4-FFF2-40B4-BE49-F238E27FC236}">
                    <a16:creationId xmlns:a16="http://schemas.microsoft.com/office/drawing/2014/main" id="{9FD61E30-D6FD-49BF-BAE2-01915FDAC667}"/>
                  </a:ext>
                </a:extLst>
              </p:cNvPr>
              <p:cNvSpPr>
                <a:spLocks noChangeArrowheads="1"/>
              </p:cNvSpPr>
              <p:nvPr/>
            </p:nvSpPr>
            <p:spPr bwMode="auto">
              <a:xfrm>
                <a:off x="4907" y="3042"/>
                <a:ext cx="743" cy="62"/>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57" name="Rectangle 123">
                <a:extLst>
                  <a:ext uri="{FF2B5EF4-FFF2-40B4-BE49-F238E27FC236}">
                    <a16:creationId xmlns:a16="http://schemas.microsoft.com/office/drawing/2014/main" id="{9E80E48E-7E6B-4569-A507-65A33C4C39AC}"/>
                  </a:ext>
                </a:extLst>
              </p:cNvPr>
              <p:cNvSpPr>
                <a:spLocks noChangeArrowheads="1"/>
              </p:cNvSpPr>
              <p:nvPr/>
            </p:nvSpPr>
            <p:spPr bwMode="auto">
              <a:xfrm>
                <a:off x="166" y="3101"/>
                <a:ext cx="5484" cy="63"/>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58" name="Rectangle 124">
                <a:extLst>
                  <a:ext uri="{FF2B5EF4-FFF2-40B4-BE49-F238E27FC236}">
                    <a16:creationId xmlns:a16="http://schemas.microsoft.com/office/drawing/2014/main" id="{2EB7F63A-11AF-4B6B-801A-D71F3084603A}"/>
                  </a:ext>
                </a:extLst>
              </p:cNvPr>
              <p:cNvSpPr>
                <a:spLocks noChangeArrowheads="1"/>
              </p:cNvSpPr>
              <p:nvPr/>
            </p:nvSpPr>
            <p:spPr bwMode="auto">
              <a:xfrm>
                <a:off x="166" y="3161"/>
                <a:ext cx="1486" cy="63"/>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59" name="Rectangle 125">
                <a:extLst>
                  <a:ext uri="{FF2B5EF4-FFF2-40B4-BE49-F238E27FC236}">
                    <a16:creationId xmlns:a16="http://schemas.microsoft.com/office/drawing/2014/main" id="{D8CE31EE-5B74-49E8-944C-0940AADB8DBD}"/>
                  </a:ext>
                </a:extLst>
              </p:cNvPr>
              <p:cNvSpPr>
                <a:spLocks noChangeArrowheads="1"/>
              </p:cNvSpPr>
              <p:nvPr/>
            </p:nvSpPr>
            <p:spPr bwMode="auto">
              <a:xfrm>
                <a:off x="4907" y="3161"/>
                <a:ext cx="743" cy="63"/>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60" name="Rectangle 126">
                <a:extLst>
                  <a:ext uri="{FF2B5EF4-FFF2-40B4-BE49-F238E27FC236}">
                    <a16:creationId xmlns:a16="http://schemas.microsoft.com/office/drawing/2014/main" id="{6D71B544-3E34-49A4-A4B0-8121CD842457}"/>
                  </a:ext>
                </a:extLst>
              </p:cNvPr>
              <p:cNvSpPr>
                <a:spLocks noChangeArrowheads="1"/>
              </p:cNvSpPr>
              <p:nvPr/>
            </p:nvSpPr>
            <p:spPr bwMode="auto">
              <a:xfrm>
                <a:off x="166" y="3221"/>
                <a:ext cx="5484" cy="63"/>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61" name="Rectangle 127">
                <a:extLst>
                  <a:ext uri="{FF2B5EF4-FFF2-40B4-BE49-F238E27FC236}">
                    <a16:creationId xmlns:a16="http://schemas.microsoft.com/office/drawing/2014/main" id="{B6F45D85-595A-4FB7-8BA1-FD0D9E03FD4D}"/>
                  </a:ext>
                </a:extLst>
              </p:cNvPr>
              <p:cNvSpPr>
                <a:spLocks noChangeArrowheads="1"/>
              </p:cNvSpPr>
              <p:nvPr/>
            </p:nvSpPr>
            <p:spPr bwMode="auto">
              <a:xfrm>
                <a:off x="166" y="3281"/>
                <a:ext cx="1486" cy="62"/>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62" name="Rectangle 128">
                <a:extLst>
                  <a:ext uri="{FF2B5EF4-FFF2-40B4-BE49-F238E27FC236}">
                    <a16:creationId xmlns:a16="http://schemas.microsoft.com/office/drawing/2014/main" id="{78A7BAFF-D4FF-40A4-AFD4-FE6BD8FD2D13}"/>
                  </a:ext>
                </a:extLst>
              </p:cNvPr>
              <p:cNvSpPr>
                <a:spLocks noChangeArrowheads="1"/>
              </p:cNvSpPr>
              <p:nvPr/>
            </p:nvSpPr>
            <p:spPr bwMode="auto">
              <a:xfrm>
                <a:off x="4907" y="3281"/>
                <a:ext cx="743" cy="62"/>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63" name="Rectangle 129">
                <a:extLst>
                  <a:ext uri="{FF2B5EF4-FFF2-40B4-BE49-F238E27FC236}">
                    <a16:creationId xmlns:a16="http://schemas.microsoft.com/office/drawing/2014/main" id="{C9ADF9A1-0888-48F6-8033-D524275AD834}"/>
                  </a:ext>
                </a:extLst>
              </p:cNvPr>
              <p:cNvSpPr>
                <a:spLocks noChangeArrowheads="1"/>
              </p:cNvSpPr>
              <p:nvPr/>
            </p:nvSpPr>
            <p:spPr bwMode="auto">
              <a:xfrm>
                <a:off x="166" y="3340"/>
                <a:ext cx="5484" cy="63"/>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64" name="Rectangle 130">
                <a:extLst>
                  <a:ext uri="{FF2B5EF4-FFF2-40B4-BE49-F238E27FC236}">
                    <a16:creationId xmlns:a16="http://schemas.microsoft.com/office/drawing/2014/main" id="{D8DF9EE6-24A3-446E-8B28-B8BAD11DD92A}"/>
                  </a:ext>
                </a:extLst>
              </p:cNvPr>
              <p:cNvSpPr>
                <a:spLocks noChangeArrowheads="1"/>
              </p:cNvSpPr>
              <p:nvPr/>
            </p:nvSpPr>
            <p:spPr bwMode="auto">
              <a:xfrm>
                <a:off x="166" y="3400"/>
                <a:ext cx="1486" cy="63"/>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65" name="Rectangle 131">
                <a:extLst>
                  <a:ext uri="{FF2B5EF4-FFF2-40B4-BE49-F238E27FC236}">
                    <a16:creationId xmlns:a16="http://schemas.microsoft.com/office/drawing/2014/main" id="{E1FC6F9A-600E-4438-AFB4-4137B5FC495F}"/>
                  </a:ext>
                </a:extLst>
              </p:cNvPr>
              <p:cNvSpPr>
                <a:spLocks noChangeArrowheads="1"/>
              </p:cNvSpPr>
              <p:nvPr/>
            </p:nvSpPr>
            <p:spPr bwMode="auto">
              <a:xfrm>
                <a:off x="4907" y="3400"/>
                <a:ext cx="743" cy="63"/>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66" name="Rectangle 132">
                <a:extLst>
                  <a:ext uri="{FF2B5EF4-FFF2-40B4-BE49-F238E27FC236}">
                    <a16:creationId xmlns:a16="http://schemas.microsoft.com/office/drawing/2014/main" id="{86D81EE0-0218-4004-AB59-8C2D0F3AC3A7}"/>
                  </a:ext>
                </a:extLst>
              </p:cNvPr>
              <p:cNvSpPr>
                <a:spLocks noChangeArrowheads="1"/>
              </p:cNvSpPr>
              <p:nvPr/>
            </p:nvSpPr>
            <p:spPr bwMode="auto">
              <a:xfrm>
                <a:off x="166" y="3460"/>
                <a:ext cx="5484" cy="66"/>
              </a:xfrm>
              <a:prstGeom prst="rect">
                <a:avLst/>
              </a:prstGeom>
              <a:solidFill>
                <a:srgbClr val="E3E3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67" name="Rectangle 133">
                <a:extLst>
                  <a:ext uri="{FF2B5EF4-FFF2-40B4-BE49-F238E27FC236}">
                    <a16:creationId xmlns:a16="http://schemas.microsoft.com/office/drawing/2014/main" id="{D955FA60-C0AC-4FD0-8878-9EA7A4C240A7}"/>
                  </a:ext>
                </a:extLst>
              </p:cNvPr>
              <p:cNvSpPr>
                <a:spLocks noChangeArrowheads="1"/>
              </p:cNvSpPr>
              <p:nvPr/>
            </p:nvSpPr>
            <p:spPr bwMode="auto">
              <a:xfrm>
                <a:off x="177" y="1188"/>
                <a:ext cx="959"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Auswahl Saldenbestätigungen Kreditoren</a:t>
                </a:r>
                <a:endParaRPr lang="de-DE" altLang="de-DE" sz="1800">
                  <a:latin typeface="Arial" panose="020B0604020202020204" pitchFamily="34" charset="0"/>
                </a:endParaRPr>
              </a:p>
            </p:txBody>
          </p:sp>
          <p:sp>
            <p:nvSpPr>
              <p:cNvPr id="283468" name="Rectangle 134">
                <a:extLst>
                  <a:ext uri="{FF2B5EF4-FFF2-40B4-BE49-F238E27FC236}">
                    <a16:creationId xmlns:a16="http://schemas.microsoft.com/office/drawing/2014/main" id="{DEEE7400-3D3F-44C2-B5D0-E33EE9270150}"/>
                  </a:ext>
                </a:extLst>
              </p:cNvPr>
              <p:cNvSpPr>
                <a:spLocks noChangeArrowheads="1"/>
              </p:cNvSpPr>
              <p:nvPr/>
            </p:nvSpPr>
            <p:spPr bwMode="auto">
              <a:xfrm>
                <a:off x="1083" y="1188"/>
                <a:ext cx="1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a:t>
                </a:r>
                <a:endParaRPr lang="de-DE" altLang="de-DE" sz="1800">
                  <a:latin typeface="Arial" panose="020B0604020202020204" pitchFamily="34" charset="0"/>
                </a:endParaRPr>
              </a:p>
            </p:txBody>
          </p:sp>
          <p:sp>
            <p:nvSpPr>
              <p:cNvPr id="283469" name="Rectangle 135">
                <a:extLst>
                  <a:ext uri="{FF2B5EF4-FFF2-40B4-BE49-F238E27FC236}">
                    <a16:creationId xmlns:a16="http://schemas.microsoft.com/office/drawing/2014/main" id="{B2F6A7BC-F5B1-4EE9-B7CC-7357887F1312}"/>
                  </a:ext>
                </a:extLst>
              </p:cNvPr>
              <p:cNvSpPr>
                <a:spLocks noChangeArrowheads="1"/>
              </p:cNvSpPr>
              <p:nvPr/>
            </p:nvSpPr>
            <p:spPr bwMode="auto">
              <a:xfrm>
                <a:off x="177" y="1236"/>
                <a:ext cx="923"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70" name="Rectangle 136">
                <a:extLst>
                  <a:ext uri="{FF2B5EF4-FFF2-40B4-BE49-F238E27FC236}">
                    <a16:creationId xmlns:a16="http://schemas.microsoft.com/office/drawing/2014/main" id="{17F67DA5-9CA1-4F12-B159-D4D3A3DC7083}"/>
                  </a:ext>
                </a:extLst>
              </p:cNvPr>
              <p:cNvSpPr>
                <a:spLocks noChangeArrowheads="1"/>
              </p:cNvSpPr>
              <p:nvPr/>
            </p:nvSpPr>
            <p:spPr bwMode="auto">
              <a:xfrm>
                <a:off x="177" y="1276"/>
                <a:ext cx="22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Grundlage</a:t>
                </a:r>
                <a:endParaRPr lang="de-DE" altLang="de-DE" sz="1800">
                  <a:latin typeface="Arial" panose="020B0604020202020204" pitchFamily="34" charset="0"/>
                </a:endParaRPr>
              </a:p>
            </p:txBody>
          </p:sp>
          <p:sp>
            <p:nvSpPr>
              <p:cNvPr id="283471" name="Rectangle 137">
                <a:extLst>
                  <a:ext uri="{FF2B5EF4-FFF2-40B4-BE49-F238E27FC236}">
                    <a16:creationId xmlns:a16="http://schemas.microsoft.com/office/drawing/2014/main" id="{4250B8F7-1706-4C37-BB76-04C66AE78070}"/>
                  </a:ext>
                </a:extLst>
              </p:cNvPr>
              <p:cNvSpPr>
                <a:spLocks noChangeArrowheads="1"/>
              </p:cNvSpPr>
              <p:nvPr/>
            </p:nvSpPr>
            <p:spPr bwMode="auto">
              <a:xfrm>
                <a:off x="177" y="1325"/>
                <a:ext cx="205"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72" name="Rectangle 138">
                <a:extLst>
                  <a:ext uri="{FF2B5EF4-FFF2-40B4-BE49-F238E27FC236}">
                    <a16:creationId xmlns:a16="http://schemas.microsoft.com/office/drawing/2014/main" id="{D8753582-E29A-4678-B15E-88FD04BCF91F}"/>
                  </a:ext>
                </a:extLst>
              </p:cNvPr>
              <p:cNvSpPr>
                <a:spLocks noChangeArrowheads="1"/>
              </p:cNvSpPr>
              <p:nvPr/>
            </p:nvSpPr>
            <p:spPr bwMode="auto">
              <a:xfrm>
                <a:off x="382" y="1276"/>
                <a:ext cx="2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 </a:t>
                </a:r>
                <a:endParaRPr lang="de-DE" altLang="de-DE" sz="1800">
                  <a:latin typeface="Arial" panose="020B0604020202020204" pitchFamily="34" charset="0"/>
                </a:endParaRPr>
              </a:p>
            </p:txBody>
          </p:sp>
          <p:sp>
            <p:nvSpPr>
              <p:cNvPr id="283473" name="Rectangle 139">
                <a:extLst>
                  <a:ext uri="{FF2B5EF4-FFF2-40B4-BE49-F238E27FC236}">
                    <a16:creationId xmlns:a16="http://schemas.microsoft.com/office/drawing/2014/main" id="{A9817CF9-A7BE-4097-ABDA-A6A45FDD0CB9}"/>
                  </a:ext>
                </a:extLst>
              </p:cNvPr>
              <p:cNvSpPr>
                <a:spLocks noChangeArrowheads="1"/>
              </p:cNvSpPr>
              <p:nvPr/>
            </p:nvSpPr>
            <p:spPr bwMode="auto">
              <a:xfrm>
                <a:off x="177" y="1424"/>
                <a:ext cx="372"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Auswahlkriterien:</a:t>
                </a:r>
                <a:endParaRPr lang="de-DE" altLang="de-DE" sz="1800">
                  <a:latin typeface="Arial" panose="020B0604020202020204" pitchFamily="34" charset="0"/>
                </a:endParaRPr>
              </a:p>
            </p:txBody>
          </p:sp>
          <p:sp>
            <p:nvSpPr>
              <p:cNvPr id="283474" name="Rectangle 140">
                <a:extLst>
                  <a:ext uri="{FF2B5EF4-FFF2-40B4-BE49-F238E27FC236}">
                    <a16:creationId xmlns:a16="http://schemas.microsoft.com/office/drawing/2014/main" id="{5FC8DC81-FAD2-401F-9B6E-E9AB6A3BD74D}"/>
                  </a:ext>
                </a:extLst>
              </p:cNvPr>
              <p:cNvSpPr>
                <a:spLocks noChangeArrowheads="1"/>
              </p:cNvSpPr>
              <p:nvPr/>
            </p:nvSpPr>
            <p:spPr bwMode="auto">
              <a:xfrm>
                <a:off x="177" y="1473"/>
                <a:ext cx="336"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75" name="Rectangle 141">
                <a:extLst>
                  <a:ext uri="{FF2B5EF4-FFF2-40B4-BE49-F238E27FC236}">
                    <a16:creationId xmlns:a16="http://schemas.microsoft.com/office/drawing/2014/main" id="{E70A9464-F887-4326-B637-F891B55BB126}"/>
                  </a:ext>
                </a:extLst>
              </p:cNvPr>
              <p:cNvSpPr>
                <a:spLocks noChangeArrowheads="1"/>
              </p:cNvSpPr>
              <p:nvPr/>
            </p:nvSpPr>
            <p:spPr bwMode="auto">
              <a:xfrm>
                <a:off x="636" y="1490"/>
                <a:ext cx="439"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Kreditorenbestände </a:t>
                </a:r>
                <a:endParaRPr lang="de-DE" altLang="de-DE" sz="1800">
                  <a:latin typeface="Arial" panose="020B0604020202020204" pitchFamily="34" charset="0"/>
                </a:endParaRPr>
              </a:p>
            </p:txBody>
          </p:sp>
          <p:sp>
            <p:nvSpPr>
              <p:cNvPr id="283476" name="Rectangle 142">
                <a:extLst>
                  <a:ext uri="{FF2B5EF4-FFF2-40B4-BE49-F238E27FC236}">
                    <a16:creationId xmlns:a16="http://schemas.microsoft.com/office/drawing/2014/main" id="{865139B1-AF78-4B1E-83EA-0025430E1E93}"/>
                  </a:ext>
                </a:extLst>
              </p:cNvPr>
              <p:cNvSpPr>
                <a:spLocks noChangeArrowheads="1"/>
              </p:cNvSpPr>
              <p:nvPr/>
            </p:nvSpPr>
            <p:spPr bwMode="auto">
              <a:xfrm>
                <a:off x="1040" y="1490"/>
                <a:ext cx="4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&gt; </a:t>
                </a:r>
                <a:endParaRPr lang="de-DE" altLang="de-DE" sz="1800">
                  <a:latin typeface="Arial" panose="020B0604020202020204" pitchFamily="34" charset="0"/>
                </a:endParaRPr>
              </a:p>
            </p:txBody>
          </p:sp>
          <p:sp>
            <p:nvSpPr>
              <p:cNvPr id="283477" name="Rectangle 143">
                <a:extLst>
                  <a:ext uri="{FF2B5EF4-FFF2-40B4-BE49-F238E27FC236}">
                    <a16:creationId xmlns:a16="http://schemas.microsoft.com/office/drawing/2014/main" id="{6284D94A-7AEE-488F-A008-C8DA4A695AB9}"/>
                  </a:ext>
                </a:extLst>
              </p:cNvPr>
              <p:cNvSpPr>
                <a:spLocks noChangeArrowheads="1"/>
              </p:cNvSpPr>
              <p:nvPr/>
            </p:nvSpPr>
            <p:spPr bwMode="auto">
              <a:xfrm>
                <a:off x="1077" y="1490"/>
                <a:ext cx="2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a:t>
                </a:r>
                <a:endParaRPr lang="de-DE" altLang="de-DE" sz="1800">
                  <a:latin typeface="Arial" panose="020B0604020202020204" pitchFamily="34" charset="0"/>
                </a:endParaRPr>
              </a:p>
            </p:txBody>
          </p:sp>
          <p:sp>
            <p:nvSpPr>
              <p:cNvPr id="283478" name="Rectangle 144">
                <a:extLst>
                  <a:ext uri="{FF2B5EF4-FFF2-40B4-BE49-F238E27FC236}">
                    <a16:creationId xmlns:a16="http://schemas.microsoft.com/office/drawing/2014/main" id="{8243C505-11D4-47AF-8BB0-E4C20814FE03}"/>
                  </a:ext>
                </a:extLst>
              </p:cNvPr>
              <p:cNvSpPr>
                <a:spLocks noChangeArrowheads="1"/>
              </p:cNvSpPr>
              <p:nvPr/>
            </p:nvSpPr>
            <p:spPr bwMode="auto">
              <a:xfrm>
                <a:off x="1103" y="1490"/>
                <a:ext cx="13"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a:t>
                </a:r>
                <a:endParaRPr lang="de-DE" altLang="de-DE" sz="1800">
                  <a:latin typeface="Arial" panose="020B0604020202020204" pitchFamily="34" charset="0"/>
                </a:endParaRPr>
              </a:p>
            </p:txBody>
          </p:sp>
          <p:sp>
            <p:nvSpPr>
              <p:cNvPr id="283479" name="Rectangle 145">
                <a:extLst>
                  <a:ext uri="{FF2B5EF4-FFF2-40B4-BE49-F238E27FC236}">
                    <a16:creationId xmlns:a16="http://schemas.microsoft.com/office/drawing/2014/main" id="{37E4481F-6EB5-48CB-8D2A-4941AC055974}"/>
                  </a:ext>
                </a:extLst>
              </p:cNvPr>
              <p:cNvSpPr>
                <a:spLocks noChangeArrowheads="1"/>
              </p:cNvSpPr>
              <p:nvPr/>
            </p:nvSpPr>
            <p:spPr bwMode="auto">
              <a:xfrm>
                <a:off x="1114" y="1490"/>
                <a:ext cx="82"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480" name="Rectangle 146">
                <a:extLst>
                  <a:ext uri="{FF2B5EF4-FFF2-40B4-BE49-F238E27FC236}">
                    <a16:creationId xmlns:a16="http://schemas.microsoft.com/office/drawing/2014/main" id="{0E0EC073-F09B-417F-969C-04BF44B90259}"/>
                  </a:ext>
                </a:extLst>
              </p:cNvPr>
              <p:cNvSpPr>
                <a:spLocks noChangeArrowheads="1"/>
              </p:cNvSpPr>
              <p:nvPr/>
            </p:nvSpPr>
            <p:spPr bwMode="auto">
              <a:xfrm>
                <a:off x="636" y="1547"/>
                <a:ext cx="57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Verkehrssalden &gt; 150.000</a:t>
                </a:r>
                <a:endParaRPr lang="de-DE" altLang="de-DE" sz="1800">
                  <a:latin typeface="Arial" panose="020B0604020202020204" pitchFamily="34" charset="0"/>
                </a:endParaRPr>
              </a:p>
            </p:txBody>
          </p:sp>
          <p:sp>
            <p:nvSpPr>
              <p:cNvPr id="283481" name="Rectangle 147">
                <a:extLst>
                  <a:ext uri="{FF2B5EF4-FFF2-40B4-BE49-F238E27FC236}">
                    <a16:creationId xmlns:a16="http://schemas.microsoft.com/office/drawing/2014/main" id="{E56F2534-4C88-4E59-87DF-393C37118CA3}"/>
                  </a:ext>
                </a:extLst>
              </p:cNvPr>
              <p:cNvSpPr>
                <a:spLocks noChangeArrowheads="1"/>
              </p:cNvSpPr>
              <p:nvPr/>
            </p:nvSpPr>
            <p:spPr bwMode="auto">
              <a:xfrm>
                <a:off x="636" y="1604"/>
                <a:ext cx="35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Zwei größte deb</a:t>
                </a:r>
                <a:endParaRPr lang="de-DE" altLang="de-DE" sz="1800">
                  <a:latin typeface="Arial" panose="020B0604020202020204" pitchFamily="34" charset="0"/>
                </a:endParaRPr>
              </a:p>
            </p:txBody>
          </p:sp>
          <p:sp>
            <p:nvSpPr>
              <p:cNvPr id="283482" name="Rectangle 148">
                <a:extLst>
                  <a:ext uri="{FF2B5EF4-FFF2-40B4-BE49-F238E27FC236}">
                    <a16:creationId xmlns:a16="http://schemas.microsoft.com/office/drawing/2014/main" id="{BD27765E-8D50-4208-93DD-0EF1AA5C1C32}"/>
                  </a:ext>
                </a:extLst>
              </p:cNvPr>
              <p:cNvSpPr>
                <a:spLocks noChangeArrowheads="1"/>
              </p:cNvSpPr>
              <p:nvPr/>
            </p:nvSpPr>
            <p:spPr bwMode="auto">
              <a:xfrm>
                <a:off x="958" y="1604"/>
                <a:ext cx="2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 </a:t>
                </a:r>
                <a:endParaRPr lang="de-DE" altLang="de-DE" sz="1800">
                  <a:latin typeface="Arial" panose="020B0604020202020204" pitchFamily="34" charset="0"/>
                </a:endParaRPr>
              </a:p>
            </p:txBody>
          </p:sp>
          <p:sp>
            <p:nvSpPr>
              <p:cNvPr id="283483" name="Rectangle 149">
                <a:extLst>
                  <a:ext uri="{FF2B5EF4-FFF2-40B4-BE49-F238E27FC236}">
                    <a16:creationId xmlns:a16="http://schemas.microsoft.com/office/drawing/2014/main" id="{2B3640D2-A0B0-4E79-A90E-911E40481020}"/>
                  </a:ext>
                </a:extLst>
              </p:cNvPr>
              <p:cNvSpPr>
                <a:spLocks noChangeArrowheads="1"/>
              </p:cNvSpPr>
              <p:nvPr/>
            </p:nvSpPr>
            <p:spPr bwMode="auto">
              <a:xfrm>
                <a:off x="980" y="1604"/>
                <a:ext cx="22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Kreditoren</a:t>
                </a:r>
                <a:endParaRPr lang="de-DE" altLang="de-DE" sz="1800">
                  <a:latin typeface="Arial" panose="020B0604020202020204" pitchFamily="34" charset="0"/>
                </a:endParaRPr>
              </a:p>
            </p:txBody>
          </p:sp>
          <p:sp>
            <p:nvSpPr>
              <p:cNvPr id="283484" name="Rectangle 150">
                <a:extLst>
                  <a:ext uri="{FF2B5EF4-FFF2-40B4-BE49-F238E27FC236}">
                    <a16:creationId xmlns:a16="http://schemas.microsoft.com/office/drawing/2014/main" id="{47560A47-9D47-402F-A13A-AEF61950B8FF}"/>
                  </a:ext>
                </a:extLst>
              </p:cNvPr>
              <p:cNvSpPr>
                <a:spLocks noChangeArrowheads="1"/>
              </p:cNvSpPr>
              <p:nvPr/>
            </p:nvSpPr>
            <p:spPr bwMode="auto">
              <a:xfrm>
                <a:off x="177" y="1695"/>
                <a:ext cx="660"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Gesamtwert Verbindlichkeiten:</a:t>
                </a:r>
                <a:endParaRPr lang="de-DE" altLang="de-DE" sz="1800">
                  <a:latin typeface="Arial" panose="020B0604020202020204" pitchFamily="34" charset="0"/>
                </a:endParaRPr>
              </a:p>
            </p:txBody>
          </p:sp>
          <p:sp>
            <p:nvSpPr>
              <p:cNvPr id="283485" name="Rectangle 151">
                <a:extLst>
                  <a:ext uri="{FF2B5EF4-FFF2-40B4-BE49-F238E27FC236}">
                    <a16:creationId xmlns:a16="http://schemas.microsoft.com/office/drawing/2014/main" id="{5B0EFD5D-1C8C-47AA-B355-861F8596A851}"/>
                  </a:ext>
                </a:extLst>
              </p:cNvPr>
              <p:cNvSpPr>
                <a:spLocks noChangeArrowheads="1"/>
              </p:cNvSpPr>
              <p:nvPr/>
            </p:nvSpPr>
            <p:spPr bwMode="auto">
              <a:xfrm>
                <a:off x="177" y="1743"/>
                <a:ext cx="604"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486" name="Rectangle 152">
                <a:extLst>
                  <a:ext uri="{FF2B5EF4-FFF2-40B4-BE49-F238E27FC236}">
                    <a16:creationId xmlns:a16="http://schemas.microsoft.com/office/drawing/2014/main" id="{922DD437-5DF9-4577-8840-EBF7D7E46118}"/>
                  </a:ext>
                </a:extLst>
              </p:cNvPr>
              <p:cNvSpPr>
                <a:spLocks noChangeArrowheads="1"/>
              </p:cNvSpPr>
              <p:nvPr/>
            </p:nvSpPr>
            <p:spPr bwMode="auto">
              <a:xfrm>
                <a:off x="636" y="1769"/>
                <a:ext cx="5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Verbindlichkeiten lt. OP</a:t>
                </a:r>
                <a:endParaRPr lang="de-DE" altLang="de-DE" sz="1800">
                  <a:latin typeface="Arial" panose="020B0604020202020204" pitchFamily="34" charset="0"/>
                </a:endParaRPr>
              </a:p>
            </p:txBody>
          </p:sp>
          <p:sp>
            <p:nvSpPr>
              <p:cNvPr id="283487" name="Rectangle 153">
                <a:extLst>
                  <a:ext uri="{FF2B5EF4-FFF2-40B4-BE49-F238E27FC236}">
                    <a16:creationId xmlns:a16="http://schemas.microsoft.com/office/drawing/2014/main" id="{FAB94302-144E-413A-BB3D-0F6E2590640F}"/>
                  </a:ext>
                </a:extLst>
              </p:cNvPr>
              <p:cNvSpPr>
                <a:spLocks noChangeArrowheads="1"/>
              </p:cNvSpPr>
              <p:nvPr/>
            </p:nvSpPr>
            <p:spPr bwMode="auto">
              <a:xfrm>
                <a:off x="2128" y="1769"/>
                <a:ext cx="26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-727.476,72</a:t>
                </a:r>
                <a:endParaRPr lang="de-DE" altLang="de-DE" sz="1800">
                  <a:latin typeface="Arial" panose="020B0604020202020204" pitchFamily="34" charset="0"/>
                </a:endParaRPr>
              </a:p>
            </p:txBody>
          </p:sp>
          <p:sp>
            <p:nvSpPr>
              <p:cNvPr id="283488" name="Rectangle 154">
                <a:extLst>
                  <a:ext uri="{FF2B5EF4-FFF2-40B4-BE49-F238E27FC236}">
                    <a16:creationId xmlns:a16="http://schemas.microsoft.com/office/drawing/2014/main" id="{AE7B9939-31D2-40F4-A588-9E289DE1E850}"/>
                  </a:ext>
                </a:extLst>
              </p:cNvPr>
              <p:cNvSpPr>
                <a:spLocks noChangeArrowheads="1"/>
              </p:cNvSpPr>
              <p:nvPr/>
            </p:nvSpPr>
            <p:spPr bwMode="auto">
              <a:xfrm>
                <a:off x="636" y="1829"/>
                <a:ext cx="434"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abzgl. DG - Gruppe </a:t>
                </a:r>
                <a:endParaRPr lang="de-DE" altLang="de-DE" sz="1800">
                  <a:latin typeface="Arial" panose="020B0604020202020204" pitchFamily="34" charset="0"/>
                </a:endParaRPr>
              </a:p>
            </p:txBody>
          </p:sp>
          <p:sp>
            <p:nvSpPr>
              <p:cNvPr id="283489" name="Rectangle 155">
                <a:extLst>
                  <a:ext uri="{FF2B5EF4-FFF2-40B4-BE49-F238E27FC236}">
                    <a16:creationId xmlns:a16="http://schemas.microsoft.com/office/drawing/2014/main" id="{CE1E8201-CF10-4335-A974-0AE94ACD2B67}"/>
                  </a:ext>
                </a:extLst>
              </p:cNvPr>
              <p:cNvSpPr>
                <a:spLocks noChangeArrowheads="1"/>
              </p:cNvSpPr>
              <p:nvPr/>
            </p:nvSpPr>
            <p:spPr bwMode="auto">
              <a:xfrm>
                <a:off x="2153" y="1829"/>
                <a:ext cx="233"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-41.055,00</a:t>
                </a:r>
                <a:endParaRPr lang="de-DE" altLang="de-DE" sz="1800">
                  <a:latin typeface="Arial" panose="020B0604020202020204" pitchFamily="34" charset="0"/>
                </a:endParaRPr>
              </a:p>
            </p:txBody>
          </p:sp>
          <p:sp>
            <p:nvSpPr>
              <p:cNvPr id="283490" name="Rectangle 156">
                <a:extLst>
                  <a:ext uri="{FF2B5EF4-FFF2-40B4-BE49-F238E27FC236}">
                    <a16:creationId xmlns:a16="http://schemas.microsoft.com/office/drawing/2014/main" id="{D3607C7A-AC9F-4FB9-9875-13A89F498D92}"/>
                  </a:ext>
                </a:extLst>
              </p:cNvPr>
              <p:cNvSpPr>
                <a:spLocks noChangeArrowheads="1"/>
              </p:cNvSpPr>
              <p:nvPr/>
            </p:nvSpPr>
            <p:spPr bwMode="auto">
              <a:xfrm>
                <a:off x="636" y="1888"/>
                <a:ext cx="292"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Gesamtwert </a:t>
                </a:r>
                <a:endParaRPr lang="de-DE" altLang="de-DE" sz="1800">
                  <a:latin typeface="Arial" panose="020B0604020202020204" pitchFamily="34" charset="0"/>
                </a:endParaRPr>
              </a:p>
            </p:txBody>
          </p:sp>
          <p:sp>
            <p:nvSpPr>
              <p:cNvPr id="283491" name="Rectangle 157">
                <a:extLst>
                  <a:ext uri="{FF2B5EF4-FFF2-40B4-BE49-F238E27FC236}">
                    <a16:creationId xmlns:a16="http://schemas.microsoft.com/office/drawing/2014/main" id="{1C99839C-217B-4493-881D-066691685D86}"/>
                  </a:ext>
                </a:extLst>
              </p:cNvPr>
              <p:cNvSpPr>
                <a:spLocks noChangeArrowheads="1"/>
              </p:cNvSpPr>
              <p:nvPr/>
            </p:nvSpPr>
            <p:spPr bwMode="auto">
              <a:xfrm>
                <a:off x="2128" y="1888"/>
                <a:ext cx="26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-686.421,72</a:t>
                </a:r>
                <a:endParaRPr lang="de-DE" altLang="de-DE" sz="1800">
                  <a:latin typeface="Arial" panose="020B0604020202020204" pitchFamily="34" charset="0"/>
                </a:endParaRPr>
              </a:p>
            </p:txBody>
          </p:sp>
          <p:sp>
            <p:nvSpPr>
              <p:cNvPr id="283492" name="Rectangle 158">
                <a:extLst>
                  <a:ext uri="{FF2B5EF4-FFF2-40B4-BE49-F238E27FC236}">
                    <a16:creationId xmlns:a16="http://schemas.microsoft.com/office/drawing/2014/main" id="{5D779C3D-DBBF-43F6-9E4A-AE4AFCE392FC}"/>
                  </a:ext>
                </a:extLst>
              </p:cNvPr>
              <p:cNvSpPr>
                <a:spLocks noChangeArrowheads="1"/>
              </p:cNvSpPr>
              <p:nvPr/>
            </p:nvSpPr>
            <p:spPr bwMode="auto">
              <a:xfrm>
                <a:off x="636" y="1977"/>
                <a:ext cx="533"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Datum der Versendung</a:t>
                </a:r>
                <a:endParaRPr lang="de-DE" altLang="de-DE" sz="1800">
                  <a:latin typeface="Arial" panose="020B0604020202020204" pitchFamily="34" charset="0"/>
                </a:endParaRPr>
              </a:p>
            </p:txBody>
          </p:sp>
          <p:sp>
            <p:nvSpPr>
              <p:cNvPr id="283493" name="Rectangle 159">
                <a:extLst>
                  <a:ext uri="{FF2B5EF4-FFF2-40B4-BE49-F238E27FC236}">
                    <a16:creationId xmlns:a16="http://schemas.microsoft.com/office/drawing/2014/main" id="{0C0E4776-7BD5-4EF6-BC05-F8000B9B7D77}"/>
                  </a:ext>
                </a:extLst>
              </p:cNvPr>
              <p:cNvSpPr>
                <a:spLocks noChangeArrowheads="1"/>
              </p:cNvSpPr>
              <p:nvPr/>
            </p:nvSpPr>
            <p:spPr bwMode="auto">
              <a:xfrm>
                <a:off x="1778" y="1977"/>
                <a:ext cx="224"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1. Anfrage</a:t>
                </a:r>
                <a:endParaRPr lang="de-DE" altLang="de-DE" sz="1800">
                  <a:latin typeface="Arial" panose="020B0604020202020204" pitchFamily="34" charset="0"/>
                </a:endParaRPr>
              </a:p>
            </p:txBody>
          </p:sp>
          <p:sp>
            <p:nvSpPr>
              <p:cNvPr id="283494" name="Rectangle 160">
                <a:extLst>
                  <a:ext uri="{FF2B5EF4-FFF2-40B4-BE49-F238E27FC236}">
                    <a16:creationId xmlns:a16="http://schemas.microsoft.com/office/drawing/2014/main" id="{A1643E39-4A19-40FB-941B-54FB9D1C98B2}"/>
                  </a:ext>
                </a:extLst>
              </p:cNvPr>
              <p:cNvSpPr>
                <a:spLocks noChangeArrowheads="1"/>
              </p:cNvSpPr>
              <p:nvPr/>
            </p:nvSpPr>
            <p:spPr bwMode="auto">
              <a:xfrm>
                <a:off x="2481" y="1977"/>
                <a:ext cx="224"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 Anfrage</a:t>
                </a:r>
                <a:endParaRPr lang="de-DE" altLang="de-DE" sz="1800">
                  <a:latin typeface="Arial" panose="020B0604020202020204" pitchFamily="34" charset="0"/>
                </a:endParaRPr>
              </a:p>
            </p:txBody>
          </p:sp>
          <p:sp>
            <p:nvSpPr>
              <p:cNvPr id="283495" name="Rectangle 161">
                <a:extLst>
                  <a:ext uri="{FF2B5EF4-FFF2-40B4-BE49-F238E27FC236}">
                    <a16:creationId xmlns:a16="http://schemas.microsoft.com/office/drawing/2014/main" id="{F84B202B-955D-41C2-98F0-8B04B92F7BD5}"/>
                  </a:ext>
                </a:extLst>
              </p:cNvPr>
              <p:cNvSpPr>
                <a:spLocks noChangeArrowheads="1"/>
              </p:cNvSpPr>
              <p:nvPr/>
            </p:nvSpPr>
            <p:spPr bwMode="auto">
              <a:xfrm>
                <a:off x="234" y="2125"/>
                <a:ext cx="6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AP</a:t>
                </a:r>
                <a:endParaRPr lang="de-DE" altLang="de-DE" sz="1800">
                  <a:latin typeface="Arial" panose="020B0604020202020204" pitchFamily="34" charset="0"/>
                </a:endParaRPr>
              </a:p>
            </p:txBody>
          </p:sp>
          <p:sp>
            <p:nvSpPr>
              <p:cNvPr id="283496" name="Rectangle 162">
                <a:extLst>
                  <a:ext uri="{FF2B5EF4-FFF2-40B4-BE49-F238E27FC236}">
                    <a16:creationId xmlns:a16="http://schemas.microsoft.com/office/drawing/2014/main" id="{81BC31CF-449E-48B3-9767-A36446D32DDF}"/>
                  </a:ext>
                </a:extLst>
              </p:cNvPr>
              <p:cNvSpPr>
                <a:spLocks noChangeArrowheads="1"/>
              </p:cNvSpPr>
              <p:nvPr/>
            </p:nvSpPr>
            <p:spPr bwMode="auto">
              <a:xfrm>
                <a:off x="428" y="2125"/>
                <a:ext cx="139"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Konto</a:t>
                </a:r>
                <a:endParaRPr lang="de-DE" altLang="de-DE" sz="1800">
                  <a:latin typeface="Arial" panose="020B0604020202020204" pitchFamily="34" charset="0"/>
                </a:endParaRPr>
              </a:p>
            </p:txBody>
          </p:sp>
          <p:sp>
            <p:nvSpPr>
              <p:cNvPr id="283497" name="Rectangle 163">
                <a:extLst>
                  <a:ext uri="{FF2B5EF4-FFF2-40B4-BE49-F238E27FC236}">
                    <a16:creationId xmlns:a16="http://schemas.microsoft.com/office/drawing/2014/main" id="{0F94E44D-5609-4986-A9BA-84892151A348}"/>
                  </a:ext>
                </a:extLst>
              </p:cNvPr>
              <p:cNvSpPr>
                <a:spLocks noChangeArrowheads="1"/>
              </p:cNvSpPr>
              <p:nvPr/>
            </p:nvSpPr>
            <p:spPr bwMode="auto">
              <a:xfrm>
                <a:off x="1066" y="2125"/>
                <a:ext cx="150"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Kunde</a:t>
                </a:r>
                <a:endParaRPr lang="de-DE" altLang="de-DE" sz="1800">
                  <a:latin typeface="Arial" panose="020B0604020202020204" pitchFamily="34" charset="0"/>
                </a:endParaRPr>
              </a:p>
            </p:txBody>
          </p:sp>
          <p:sp>
            <p:nvSpPr>
              <p:cNvPr id="283498" name="Rectangle 164">
                <a:extLst>
                  <a:ext uri="{FF2B5EF4-FFF2-40B4-BE49-F238E27FC236}">
                    <a16:creationId xmlns:a16="http://schemas.microsoft.com/office/drawing/2014/main" id="{20C6448B-2CCF-40F4-BEA9-44EBCCB412A0}"/>
                  </a:ext>
                </a:extLst>
              </p:cNvPr>
              <p:cNvSpPr>
                <a:spLocks noChangeArrowheads="1"/>
              </p:cNvSpPr>
              <p:nvPr/>
            </p:nvSpPr>
            <p:spPr bwMode="auto">
              <a:xfrm>
                <a:off x="1735" y="2125"/>
                <a:ext cx="18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Saldo lt.</a:t>
                </a:r>
                <a:endParaRPr lang="de-DE" altLang="de-DE" sz="1800">
                  <a:latin typeface="Arial" panose="020B0604020202020204" pitchFamily="34" charset="0"/>
                </a:endParaRPr>
              </a:p>
            </p:txBody>
          </p:sp>
          <p:sp>
            <p:nvSpPr>
              <p:cNvPr id="283499" name="Rectangle 165">
                <a:extLst>
                  <a:ext uri="{FF2B5EF4-FFF2-40B4-BE49-F238E27FC236}">
                    <a16:creationId xmlns:a16="http://schemas.microsoft.com/office/drawing/2014/main" id="{9CCC22D1-9DDF-472F-B118-3F9C8B5855E8}"/>
                  </a:ext>
                </a:extLst>
              </p:cNvPr>
              <p:cNvSpPr>
                <a:spLocks noChangeArrowheads="1"/>
              </p:cNvSpPr>
              <p:nvPr/>
            </p:nvSpPr>
            <p:spPr bwMode="auto">
              <a:xfrm>
                <a:off x="2094" y="2125"/>
                <a:ext cx="202"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bestätigt</a:t>
                </a:r>
                <a:endParaRPr lang="de-DE" altLang="de-DE" sz="1800">
                  <a:latin typeface="Arial" panose="020B0604020202020204" pitchFamily="34" charset="0"/>
                </a:endParaRPr>
              </a:p>
            </p:txBody>
          </p:sp>
          <p:sp>
            <p:nvSpPr>
              <p:cNvPr id="283500" name="Rectangle 166">
                <a:extLst>
                  <a:ext uri="{FF2B5EF4-FFF2-40B4-BE49-F238E27FC236}">
                    <a16:creationId xmlns:a16="http://schemas.microsoft.com/office/drawing/2014/main" id="{A1D58C3B-4425-4F35-A893-09279392F98D}"/>
                  </a:ext>
                </a:extLst>
              </p:cNvPr>
              <p:cNvSpPr>
                <a:spLocks noChangeArrowheads="1"/>
              </p:cNvSpPr>
              <p:nvPr/>
            </p:nvSpPr>
            <p:spPr bwMode="auto">
              <a:xfrm>
                <a:off x="2768" y="2125"/>
                <a:ext cx="18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geklärte</a:t>
                </a:r>
                <a:endParaRPr lang="de-DE" altLang="de-DE" sz="1800">
                  <a:latin typeface="Arial" panose="020B0604020202020204" pitchFamily="34" charset="0"/>
                </a:endParaRPr>
              </a:p>
            </p:txBody>
          </p:sp>
          <p:sp>
            <p:nvSpPr>
              <p:cNvPr id="283501" name="Rectangle 167">
                <a:extLst>
                  <a:ext uri="{FF2B5EF4-FFF2-40B4-BE49-F238E27FC236}">
                    <a16:creationId xmlns:a16="http://schemas.microsoft.com/office/drawing/2014/main" id="{5795B4B0-DB3A-4C77-8309-C0D59EDF1051}"/>
                  </a:ext>
                </a:extLst>
              </p:cNvPr>
              <p:cNvSpPr>
                <a:spLocks noChangeArrowheads="1"/>
              </p:cNvSpPr>
              <p:nvPr/>
            </p:nvSpPr>
            <p:spPr bwMode="auto">
              <a:xfrm>
                <a:off x="3056" y="2125"/>
                <a:ext cx="24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ungeklärte</a:t>
                </a:r>
                <a:endParaRPr lang="de-DE" altLang="de-DE" sz="1800">
                  <a:latin typeface="Arial" panose="020B0604020202020204" pitchFamily="34" charset="0"/>
                </a:endParaRPr>
              </a:p>
            </p:txBody>
          </p:sp>
          <p:sp>
            <p:nvSpPr>
              <p:cNvPr id="283502" name="Rectangle 168">
                <a:extLst>
                  <a:ext uri="{FF2B5EF4-FFF2-40B4-BE49-F238E27FC236}">
                    <a16:creationId xmlns:a16="http://schemas.microsoft.com/office/drawing/2014/main" id="{A760551B-5487-4084-847D-4F666D6EE9CB}"/>
                  </a:ext>
                </a:extLst>
              </p:cNvPr>
              <p:cNvSpPr>
                <a:spLocks noChangeArrowheads="1"/>
              </p:cNvSpPr>
              <p:nvPr/>
            </p:nvSpPr>
            <p:spPr bwMode="auto">
              <a:xfrm>
                <a:off x="3378" y="2125"/>
                <a:ext cx="230"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Zahlungs-</a:t>
                </a:r>
                <a:endParaRPr lang="de-DE" altLang="de-DE" sz="1800">
                  <a:latin typeface="Arial" panose="020B0604020202020204" pitchFamily="34" charset="0"/>
                </a:endParaRPr>
              </a:p>
            </p:txBody>
          </p:sp>
          <p:sp>
            <p:nvSpPr>
              <p:cNvPr id="283503" name="Rectangle 169">
                <a:extLst>
                  <a:ext uri="{FF2B5EF4-FFF2-40B4-BE49-F238E27FC236}">
                    <a16:creationId xmlns:a16="http://schemas.microsoft.com/office/drawing/2014/main" id="{6480323F-39EE-494D-A3E4-A0043CA723F0}"/>
                  </a:ext>
                </a:extLst>
              </p:cNvPr>
              <p:cNvSpPr>
                <a:spLocks noChangeArrowheads="1"/>
              </p:cNvSpPr>
              <p:nvPr/>
            </p:nvSpPr>
            <p:spPr bwMode="auto">
              <a:xfrm>
                <a:off x="3734" y="2125"/>
                <a:ext cx="14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Liefer-</a:t>
                </a:r>
                <a:endParaRPr lang="de-DE" altLang="de-DE" sz="1800">
                  <a:latin typeface="Arial" panose="020B0604020202020204" pitchFamily="34" charset="0"/>
                </a:endParaRPr>
              </a:p>
            </p:txBody>
          </p:sp>
          <p:sp>
            <p:nvSpPr>
              <p:cNvPr id="283504" name="Rectangle 170">
                <a:extLst>
                  <a:ext uri="{FF2B5EF4-FFF2-40B4-BE49-F238E27FC236}">
                    <a16:creationId xmlns:a16="http://schemas.microsoft.com/office/drawing/2014/main" id="{A9EE76D9-779E-4910-AE0A-364B3AACDBD6}"/>
                  </a:ext>
                </a:extLst>
              </p:cNvPr>
              <p:cNvSpPr>
                <a:spLocks noChangeArrowheads="1"/>
              </p:cNvSpPr>
              <p:nvPr/>
            </p:nvSpPr>
            <p:spPr bwMode="auto">
              <a:xfrm>
                <a:off x="4004" y="2125"/>
                <a:ext cx="23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Rechnung</a:t>
                </a:r>
                <a:endParaRPr lang="de-DE" altLang="de-DE" sz="1800">
                  <a:latin typeface="Arial" panose="020B0604020202020204" pitchFamily="34" charset="0"/>
                </a:endParaRPr>
              </a:p>
            </p:txBody>
          </p:sp>
          <p:sp>
            <p:nvSpPr>
              <p:cNvPr id="283505" name="Rectangle 171">
                <a:extLst>
                  <a:ext uri="{FF2B5EF4-FFF2-40B4-BE49-F238E27FC236}">
                    <a16:creationId xmlns:a16="http://schemas.microsoft.com/office/drawing/2014/main" id="{37D9F9DB-B07A-4945-A247-A15A0766BD04}"/>
                  </a:ext>
                </a:extLst>
              </p:cNvPr>
              <p:cNvSpPr>
                <a:spLocks noChangeArrowheads="1"/>
              </p:cNvSpPr>
              <p:nvPr/>
            </p:nvSpPr>
            <p:spPr bwMode="auto">
              <a:xfrm>
                <a:off x="4312" y="2125"/>
                <a:ext cx="26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Summe der</a:t>
                </a:r>
                <a:endParaRPr lang="de-DE" altLang="de-DE" sz="1800">
                  <a:latin typeface="Arial" panose="020B0604020202020204" pitchFamily="34" charset="0"/>
                </a:endParaRPr>
              </a:p>
            </p:txBody>
          </p:sp>
          <p:sp>
            <p:nvSpPr>
              <p:cNvPr id="283506" name="Rectangle 172">
                <a:extLst>
                  <a:ext uri="{FF2B5EF4-FFF2-40B4-BE49-F238E27FC236}">
                    <a16:creationId xmlns:a16="http://schemas.microsoft.com/office/drawing/2014/main" id="{49DA9210-1AED-414C-8E19-9DAF82F39429}"/>
                  </a:ext>
                </a:extLst>
              </p:cNvPr>
              <p:cNvSpPr>
                <a:spLocks noChangeArrowheads="1"/>
              </p:cNvSpPr>
              <p:nvPr/>
            </p:nvSpPr>
            <p:spPr bwMode="auto">
              <a:xfrm>
                <a:off x="4642" y="2125"/>
                <a:ext cx="23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Ungeprüft</a:t>
                </a:r>
                <a:endParaRPr lang="de-DE" altLang="de-DE" sz="1800">
                  <a:latin typeface="Arial" panose="020B0604020202020204" pitchFamily="34" charset="0"/>
                </a:endParaRPr>
              </a:p>
            </p:txBody>
          </p:sp>
          <p:sp>
            <p:nvSpPr>
              <p:cNvPr id="283507" name="Rectangle 173">
                <a:extLst>
                  <a:ext uri="{FF2B5EF4-FFF2-40B4-BE49-F238E27FC236}">
                    <a16:creationId xmlns:a16="http://schemas.microsoft.com/office/drawing/2014/main" id="{28442B58-8B6A-43E5-9ED0-DF59151C26B5}"/>
                  </a:ext>
                </a:extLst>
              </p:cNvPr>
              <p:cNvSpPr>
                <a:spLocks noChangeArrowheads="1"/>
              </p:cNvSpPr>
              <p:nvPr/>
            </p:nvSpPr>
            <p:spPr bwMode="auto">
              <a:xfrm>
                <a:off x="5123" y="2125"/>
                <a:ext cx="32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Erläuterungen</a:t>
                </a:r>
                <a:endParaRPr lang="de-DE" altLang="de-DE" sz="1800">
                  <a:latin typeface="Arial" panose="020B0604020202020204" pitchFamily="34" charset="0"/>
                </a:endParaRPr>
              </a:p>
            </p:txBody>
          </p:sp>
          <p:sp>
            <p:nvSpPr>
              <p:cNvPr id="283508" name="Rectangle 174">
                <a:extLst>
                  <a:ext uri="{FF2B5EF4-FFF2-40B4-BE49-F238E27FC236}">
                    <a16:creationId xmlns:a16="http://schemas.microsoft.com/office/drawing/2014/main" id="{81D5FBAB-A840-4ADC-9352-531D46CAE036}"/>
                  </a:ext>
                </a:extLst>
              </p:cNvPr>
              <p:cNvSpPr>
                <a:spLocks noChangeArrowheads="1"/>
              </p:cNvSpPr>
              <p:nvPr/>
            </p:nvSpPr>
            <p:spPr bwMode="auto">
              <a:xfrm>
                <a:off x="223" y="2196"/>
                <a:ext cx="92"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Ref.</a:t>
                </a:r>
                <a:endParaRPr lang="de-DE" altLang="de-DE" sz="1800">
                  <a:latin typeface="Arial" panose="020B0604020202020204" pitchFamily="34" charset="0"/>
                </a:endParaRPr>
              </a:p>
            </p:txBody>
          </p:sp>
          <p:sp>
            <p:nvSpPr>
              <p:cNvPr id="283509" name="Rectangle 175">
                <a:extLst>
                  <a:ext uri="{FF2B5EF4-FFF2-40B4-BE49-F238E27FC236}">
                    <a16:creationId xmlns:a16="http://schemas.microsoft.com/office/drawing/2014/main" id="{72664020-E05F-4A26-9261-AA8EA2F8E349}"/>
                  </a:ext>
                </a:extLst>
              </p:cNvPr>
              <p:cNvSpPr>
                <a:spLocks noChangeArrowheads="1"/>
              </p:cNvSpPr>
              <p:nvPr/>
            </p:nvSpPr>
            <p:spPr bwMode="auto">
              <a:xfrm>
                <a:off x="462" y="2196"/>
                <a:ext cx="6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Nr.</a:t>
                </a:r>
                <a:endParaRPr lang="de-DE" altLang="de-DE" sz="1800">
                  <a:latin typeface="Arial" panose="020B0604020202020204" pitchFamily="34" charset="0"/>
                </a:endParaRPr>
              </a:p>
            </p:txBody>
          </p:sp>
          <p:sp>
            <p:nvSpPr>
              <p:cNvPr id="283510" name="Rectangle 176">
                <a:extLst>
                  <a:ext uri="{FF2B5EF4-FFF2-40B4-BE49-F238E27FC236}">
                    <a16:creationId xmlns:a16="http://schemas.microsoft.com/office/drawing/2014/main" id="{E76ED545-8D15-4F63-BDDF-788B2DD61D52}"/>
                  </a:ext>
                </a:extLst>
              </p:cNvPr>
              <p:cNvSpPr>
                <a:spLocks noChangeArrowheads="1"/>
              </p:cNvSpPr>
              <p:nvPr/>
            </p:nvSpPr>
            <p:spPr bwMode="auto">
              <a:xfrm>
                <a:off x="1672" y="2196"/>
                <a:ext cx="319"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FiBu Mandant</a:t>
                </a:r>
                <a:endParaRPr lang="de-DE" altLang="de-DE" sz="1800">
                  <a:latin typeface="Arial" panose="020B0604020202020204" pitchFamily="34" charset="0"/>
                </a:endParaRPr>
              </a:p>
            </p:txBody>
          </p:sp>
          <p:sp>
            <p:nvSpPr>
              <p:cNvPr id="283511" name="Rectangle 177">
                <a:extLst>
                  <a:ext uri="{FF2B5EF4-FFF2-40B4-BE49-F238E27FC236}">
                    <a16:creationId xmlns:a16="http://schemas.microsoft.com/office/drawing/2014/main" id="{0AF651E9-C59D-435E-859C-DA7CB66E322E}"/>
                  </a:ext>
                </a:extLst>
              </p:cNvPr>
              <p:cNvSpPr>
                <a:spLocks noChangeArrowheads="1"/>
              </p:cNvSpPr>
              <p:nvPr/>
            </p:nvSpPr>
            <p:spPr bwMode="auto">
              <a:xfrm>
                <a:off x="2065" y="2196"/>
                <a:ext cx="29"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lt</a:t>
                </a:r>
                <a:endParaRPr lang="de-DE" altLang="de-DE" sz="1800">
                  <a:latin typeface="Arial" panose="020B0604020202020204" pitchFamily="34" charset="0"/>
                </a:endParaRPr>
              </a:p>
            </p:txBody>
          </p:sp>
          <p:sp>
            <p:nvSpPr>
              <p:cNvPr id="283512" name="Rectangle 178">
                <a:extLst>
                  <a:ext uri="{FF2B5EF4-FFF2-40B4-BE49-F238E27FC236}">
                    <a16:creationId xmlns:a16="http://schemas.microsoft.com/office/drawing/2014/main" id="{8D28B319-09FD-4F50-AE8F-554A9C56381F}"/>
                  </a:ext>
                </a:extLst>
              </p:cNvPr>
              <p:cNvSpPr>
                <a:spLocks noChangeArrowheads="1"/>
              </p:cNvSpPr>
              <p:nvPr/>
            </p:nvSpPr>
            <p:spPr bwMode="auto">
              <a:xfrm>
                <a:off x="2091" y="2196"/>
                <a:ext cx="2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 </a:t>
                </a:r>
                <a:endParaRPr lang="de-DE" altLang="de-DE" sz="1800">
                  <a:latin typeface="Arial" panose="020B0604020202020204" pitchFamily="34" charset="0"/>
                </a:endParaRPr>
              </a:p>
            </p:txBody>
          </p:sp>
          <p:sp>
            <p:nvSpPr>
              <p:cNvPr id="283513" name="Rectangle 179">
                <a:extLst>
                  <a:ext uri="{FF2B5EF4-FFF2-40B4-BE49-F238E27FC236}">
                    <a16:creationId xmlns:a16="http://schemas.microsoft.com/office/drawing/2014/main" id="{64C1B7BC-5749-4DEA-83EB-D65821C26BBA}"/>
                  </a:ext>
                </a:extLst>
              </p:cNvPr>
              <p:cNvSpPr>
                <a:spLocks noChangeArrowheads="1"/>
              </p:cNvSpPr>
              <p:nvPr/>
            </p:nvSpPr>
            <p:spPr bwMode="auto">
              <a:xfrm>
                <a:off x="2114" y="2196"/>
                <a:ext cx="20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Rücklauf</a:t>
                </a:r>
                <a:endParaRPr lang="de-DE" altLang="de-DE" sz="1800">
                  <a:latin typeface="Arial" panose="020B0604020202020204" pitchFamily="34" charset="0"/>
                </a:endParaRPr>
              </a:p>
            </p:txBody>
          </p:sp>
          <p:sp>
            <p:nvSpPr>
              <p:cNvPr id="283514" name="Rectangle 180">
                <a:extLst>
                  <a:ext uri="{FF2B5EF4-FFF2-40B4-BE49-F238E27FC236}">
                    <a16:creationId xmlns:a16="http://schemas.microsoft.com/office/drawing/2014/main" id="{CC4D89C3-3743-4E7A-80EE-354FD1DB9229}"/>
                  </a:ext>
                </a:extLst>
              </p:cNvPr>
              <p:cNvSpPr>
                <a:spLocks noChangeArrowheads="1"/>
              </p:cNvSpPr>
              <p:nvPr/>
            </p:nvSpPr>
            <p:spPr bwMode="auto">
              <a:xfrm>
                <a:off x="2401" y="2196"/>
                <a:ext cx="28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Abweichung</a:t>
                </a:r>
                <a:endParaRPr lang="de-DE" altLang="de-DE" sz="1800">
                  <a:latin typeface="Arial" panose="020B0604020202020204" pitchFamily="34" charset="0"/>
                </a:endParaRPr>
              </a:p>
            </p:txBody>
          </p:sp>
          <p:sp>
            <p:nvSpPr>
              <p:cNvPr id="283515" name="Rectangle 181">
                <a:extLst>
                  <a:ext uri="{FF2B5EF4-FFF2-40B4-BE49-F238E27FC236}">
                    <a16:creationId xmlns:a16="http://schemas.microsoft.com/office/drawing/2014/main" id="{16149807-15FC-4A16-BF80-1540CA7FC845}"/>
                  </a:ext>
                </a:extLst>
              </p:cNvPr>
              <p:cNvSpPr>
                <a:spLocks noChangeArrowheads="1"/>
              </p:cNvSpPr>
              <p:nvPr/>
            </p:nvSpPr>
            <p:spPr bwMode="auto">
              <a:xfrm>
                <a:off x="2717" y="2196"/>
                <a:ext cx="28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Abweichung</a:t>
                </a:r>
                <a:endParaRPr lang="de-DE" altLang="de-DE" sz="1800">
                  <a:latin typeface="Arial" panose="020B0604020202020204" pitchFamily="34" charset="0"/>
                </a:endParaRPr>
              </a:p>
            </p:txBody>
          </p:sp>
          <p:sp>
            <p:nvSpPr>
              <p:cNvPr id="283516" name="Rectangle 182">
                <a:extLst>
                  <a:ext uri="{FF2B5EF4-FFF2-40B4-BE49-F238E27FC236}">
                    <a16:creationId xmlns:a16="http://schemas.microsoft.com/office/drawing/2014/main" id="{7247514B-1081-445C-BEF5-03F7EDE06210}"/>
                  </a:ext>
                </a:extLst>
              </p:cNvPr>
              <p:cNvSpPr>
                <a:spLocks noChangeArrowheads="1"/>
              </p:cNvSpPr>
              <p:nvPr/>
            </p:nvSpPr>
            <p:spPr bwMode="auto">
              <a:xfrm>
                <a:off x="3033" y="2196"/>
                <a:ext cx="28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Abweichung</a:t>
                </a:r>
                <a:endParaRPr lang="de-DE" altLang="de-DE" sz="1800">
                  <a:latin typeface="Arial" panose="020B0604020202020204" pitchFamily="34" charset="0"/>
                </a:endParaRPr>
              </a:p>
            </p:txBody>
          </p:sp>
          <p:sp>
            <p:nvSpPr>
              <p:cNvPr id="283517" name="Rectangle 183">
                <a:extLst>
                  <a:ext uri="{FF2B5EF4-FFF2-40B4-BE49-F238E27FC236}">
                    <a16:creationId xmlns:a16="http://schemas.microsoft.com/office/drawing/2014/main" id="{79DA9634-E3FC-4794-BE27-72E34C6A0373}"/>
                  </a:ext>
                </a:extLst>
              </p:cNvPr>
              <p:cNvSpPr>
                <a:spLocks noChangeArrowheads="1"/>
              </p:cNvSpPr>
              <p:nvPr/>
            </p:nvSpPr>
            <p:spPr bwMode="auto">
              <a:xfrm>
                <a:off x="3398" y="2196"/>
                <a:ext cx="18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eingang</a:t>
                </a:r>
                <a:endParaRPr lang="de-DE" altLang="de-DE" sz="1800">
                  <a:latin typeface="Arial" panose="020B0604020202020204" pitchFamily="34" charset="0"/>
                </a:endParaRPr>
              </a:p>
            </p:txBody>
          </p:sp>
          <p:sp>
            <p:nvSpPr>
              <p:cNvPr id="283518" name="Rectangle 184">
                <a:extLst>
                  <a:ext uri="{FF2B5EF4-FFF2-40B4-BE49-F238E27FC236}">
                    <a16:creationId xmlns:a16="http://schemas.microsoft.com/office/drawing/2014/main" id="{D154407A-6D48-40F5-9421-495A7E5CDEB9}"/>
                  </a:ext>
                </a:extLst>
              </p:cNvPr>
              <p:cNvSpPr>
                <a:spLocks noChangeArrowheads="1"/>
              </p:cNvSpPr>
              <p:nvPr/>
            </p:nvSpPr>
            <p:spPr bwMode="auto">
              <a:xfrm>
                <a:off x="3731" y="2196"/>
                <a:ext cx="153"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schein</a:t>
                </a:r>
                <a:endParaRPr lang="de-DE" altLang="de-DE" sz="1800">
                  <a:latin typeface="Arial" panose="020B0604020202020204" pitchFamily="34" charset="0"/>
                </a:endParaRPr>
              </a:p>
            </p:txBody>
          </p:sp>
          <p:sp>
            <p:nvSpPr>
              <p:cNvPr id="283519" name="Rectangle 185">
                <a:extLst>
                  <a:ext uri="{FF2B5EF4-FFF2-40B4-BE49-F238E27FC236}">
                    <a16:creationId xmlns:a16="http://schemas.microsoft.com/office/drawing/2014/main" id="{F0DFDA24-821D-4699-9333-1E9ABB790AE2}"/>
                  </a:ext>
                </a:extLst>
              </p:cNvPr>
              <p:cNvSpPr>
                <a:spLocks noChangeArrowheads="1"/>
              </p:cNvSpPr>
              <p:nvPr/>
            </p:nvSpPr>
            <p:spPr bwMode="auto">
              <a:xfrm>
                <a:off x="4329" y="2196"/>
                <a:ext cx="22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altern. PH</a:t>
                </a:r>
                <a:endParaRPr lang="de-DE" altLang="de-DE" sz="1800">
                  <a:latin typeface="Arial" panose="020B0604020202020204" pitchFamily="34" charset="0"/>
                </a:endParaRPr>
              </a:p>
            </p:txBody>
          </p:sp>
          <p:sp>
            <p:nvSpPr>
              <p:cNvPr id="283520" name="Rectangle 186">
                <a:extLst>
                  <a:ext uri="{FF2B5EF4-FFF2-40B4-BE49-F238E27FC236}">
                    <a16:creationId xmlns:a16="http://schemas.microsoft.com/office/drawing/2014/main" id="{40F47D19-4D5C-4E98-8611-4620E1FB3A40}"/>
                  </a:ext>
                </a:extLst>
              </p:cNvPr>
              <p:cNvSpPr>
                <a:spLocks noChangeArrowheads="1"/>
              </p:cNvSpPr>
              <p:nvPr/>
            </p:nvSpPr>
            <p:spPr bwMode="auto">
              <a:xfrm>
                <a:off x="203" y="2330"/>
                <a:ext cx="137"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500">
                    <a:solidFill>
                      <a:srgbClr val="000000"/>
                    </a:solidFill>
                    <a:latin typeface="Arial" panose="020B0604020202020204" pitchFamily="34" charset="0"/>
                  </a:rPr>
                  <a:t>14-20-1</a:t>
                </a:r>
                <a:endParaRPr lang="de-DE" altLang="de-DE" sz="1800">
                  <a:latin typeface="Arial" panose="020B0604020202020204" pitchFamily="34" charset="0"/>
                </a:endParaRPr>
              </a:p>
            </p:txBody>
          </p:sp>
          <p:sp>
            <p:nvSpPr>
              <p:cNvPr id="283521" name="Rectangle 187">
                <a:extLst>
                  <a:ext uri="{FF2B5EF4-FFF2-40B4-BE49-F238E27FC236}">
                    <a16:creationId xmlns:a16="http://schemas.microsoft.com/office/drawing/2014/main" id="{0F1231DC-856A-4B67-9F72-D1C6EEDA7BC1}"/>
                  </a:ext>
                </a:extLst>
              </p:cNvPr>
              <p:cNvSpPr>
                <a:spLocks noChangeArrowheads="1"/>
              </p:cNvSpPr>
              <p:nvPr/>
            </p:nvSpPr>
            <p:spPr bwMode="auto">
              <a:xfrm>
                <a:off x="431" y="2350"/>
                <a:ext cx="13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72492</a:t>
                </a:r>
                <a:endParaRPr lang="de-DE" altLang="de-DE" sz="1800">
                  <a:latin typeface="Arial" panose="020B0604020202020204" pitchFamily="34" charset="0"/>
                </a:endParaRPr>
              </a:p>
            </p:txBody>
          </p:sp>
          <p:sp>
            <p:nvSpPr>
              <p:cNvPr id="283522" name="Rectangle 188">
                <a:extLst>
                  <a:ext uri="{FF2B5EF4-FFF2-40B4-BE49-F238E27FC236}">
                    <a16:creationId xmlns:a16="http://schemas.microsoft.com/office/drawing/2014/main" id="{C7D1B1A4-0E09-48E5-992C-3E3A041C9882}"/>
                  </a:ext>
                </a:extLst>
              </p:cNvPr>
              <p:cNvSpPr>
                <a:spLocks noChangeArrowheads="1"/>
              </p:cNvSpPr>
              <p:nvPr/>
            </p:nvSpPr>
            <p:spPr bwMode="auto">
              <a:xfrm>
                <a:off x="636" y="2350"/>
                <a:ext cx="312"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ID.SYS GmbH</a:t>
                </a:r>
                <a:endParaRPr lang="de-DE" altLang="de-DE" sz="1800">
                  <a:latin typeface="Arial" panose="020B0604020202020204" pitchFamily="34" charset="0"/>
                </a:endParaRPr>
              </a:p>
            </p:txBody>
          </p:sp>
          <p:sp>
            <p:nvSpPr>
              <p:cNvPr id="283523" name="Rectangle 189">
                <a:extLst>
                  <a:ext uri="{FF2B5EF4-FFF2-40B4-BE49-F238E27FC236}">
                    <a16:creationId xmlns:a16="http://schemas.microsoft.com/office/drawing/2014/main" id="{04281CE4-8B6C-4320-B33A-B85E417026BE}"/>
                  </a:ext>
                </a:extLst>
              </p:cNvPr>
              <p:cNvSpPr>
                <a:spLocks noChangeArrowheads="1"/>
              </p:cNvSpPr>
              <p:nvPr/>
            </p:nvSpPr>
            <p:spPr bwMode="auto">
              <a:xfrm>
                <a:off x="1792" y="2333"/>
                <a:ext cx="2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-2.354,77</a:t>
                </a:r>
                <a:endParaRPr lang="de-DE" altLang="de-DE" sz="1800">
                  <a:latin typeface="Arial" panose="020B0604020202020204" pitchFamily="34" charset="0"/>
                </a:endParaRPr>
              </a:p>
            </p:txBody>
          </p:sp>
          <p:sp>
            <p:nvSpPr>
              <p:cNvPr id="283524" name="Rectangle 190">
                <a:extLst>
                  <a:ext uri="{FF2B5EF4-FFF2-40B4-BE49-F238E27FC236}">
                    <a16:creationId xmlns:a16="http://schemas.microsoft.com/office/drawing/2014/main" id="{F27403AA-2958-493E-B471-C8C35DFA1CE3}"/>
                  </a:ext>
                </a:extLst>
              </p:cNvPr>
              <p:cNvSpPr>
                <a:spLocks noChangeArrowheads="1"/>
              </p:cNvSpPr>
              <p:nvPr/>
            </p:nvSpPr>
            <p:spPr bwMode="auto">
              <a:xfrm>
                <a:off x="2495" y="2333"/>
                <a:ext cx="2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-2.354,77</a:t>
                </a:r>
                <a:endParaRPr lang="de-DE" altLang="de-DE" sz="1800">
                  <a:latin typeface="Arial" panose="020B0604020202020204" pitchFamily="34" charset="0"/>
                </a:endParaRPr>
              </a:p>
            </p:txBody>
          </p:sp>
          <p:sp>
            <p:nvSpPr>
              <p:cNvPr id="283525" name="Rectangle 191">
                <a:extLst>
                  <a:ext uri="{FF2B5EF4-FFF2-40B4-BE49-F238E27FC236}">
                    <a16:creationId xmlns:a16="http://schemas.microsoft.com/office/drawing/2014/main" id="{988C778A-D356-4A69-AC80-2AFBDC34B8B2}"/>
                  </a:ext>
                </a:extLst>
              </p:cNvPr>
              <p:cNvSpPr>
                <a:spLocks noChangeArrowheads="1"/>
              </p:cNvSpPr>
              <p:nvPr/>
            </p:nvSpPr>
            <p:spPr bwMode="auto">
              <a:xfrm>
                <a:off x="3127" y="2333"/>
                <a:ext cx="2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-2.354,77</a:t>
                </a:r>
                <a:endParaRPr lang="de-DE" altLang="de-DE" sz="1800">
                  <a:latin typeface="Arial" panose="020B0604020202020204" pitchFamily="34" charset="0"/>
                </a:endParaRPr>
              </a:p>
            </p:txBody>
          </p:sp>
          <p:sp>
            <p:nvSpPr>
              <p:cNvPr id="283526" name="Rectangle 192">
                <a:extLst>
                  <a:ext uri="{FF2B5EF4-FFF2-40B4-BE49-F238E27FC236}">
                    <a16:creationId xmlns:a16="http://schemas.microsoft.com/office/drawing/2014/main" id="{8678EBB7-7CA0-49D8-841E-35FFE44390F2}"/>
                  </a:ext>
                </a:extLst>
              </p:cNvPr>
              <p:cNvSpPr>
                <a:spLocks noChangeArrowheads="1"/>
              </p:cNvSpPr>
              <p:nvPr/>
            </p:nvSpPr>
            <p:spPr bwMode="auto">
              <a:xfrm>
                <a:off x="4494" y="2333"/>
                <a:ext cx="9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527" name="Rectangle 193">
                <a:extLst>
                  <a:ext uri="{FF2B5EF4-FFF2-40B4-BE49-F238E27FC236}">
                    <a16:creationId xmlns:a16="http://schemas.microsoft.com/office/drawing/2014/main" id="{15E24DA5-1157-4F15-83B2-94E42E091386}"/>
                  </a:ext>
                </a:extLst>
              </p:cNvPr>
              <p:cNvSpPr>
                <a:spLocks noChangeArrowheads="1"/>
              </p:cNvSpPr>
              <p:nvPr/>
            </p:nvSpPr>
            <p:spPr bwMode="auto">
              <a:xfrm>
                <a:off x="4719" y="2333"/>
                <a:ext cx="193"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-2354,77</a:t>
                </a:r>
                <a:endParaRPr lang="de-DE" altLang="de-DE" sz="1800">
                  <a:latin typeface="Arial" panose="020B0604020202020204" pitchFamily="34" charset="0"/>
                </a:endParaRPr>
              </a:p>
            </p:txBody>
          </p:sp>
          <p:sp>
            <p:nvSpPr>
              <p:cNvPr id="283528" name="Rectangle 194">
                <a:extLst>
                  <a:ext uri="{FF2B5EF4-FFF2-40B4-BE49-F238E27FC236}">
                    <a16:creationId xmlns:a16="http://schemas.microsoft.com/office/drawing/2014/main" id="{A64CF086-FB89-492D-A222-F294295AEBFA}"/>
                  </a:ext>
                </a:extLst>
              </p:cNvPr>
              <p:cNvSpPr>
                <a:spLocks noChangeArrowheads="1"/>
              </p:cNvSpPr>
              <p:nvPr/>
            </p:nvSpPr>
            <p:spPr bwMode="auto">
              <a:xfrm>
                <a:off x="203" y="2404"/>
                <a:ext cx="137"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500">
                    <a:solidFill>
                      <a:srgbClr val="000000"/>
                    </a:solidFill>
                    <a:latin typeface="Arial" panose="020B0604020202020204" pitchFamily="34" charset="0"/>
                  </a:rPr>
                  <a:t>14-20-2</a:t>
                </a:r>
                <a:endParaRPr lang="de-DE" altLang="de-DE" sz="1800">
                  <a:latin typeface="Arial" panose="020B0604020202020204" pitchFamily="34" charset="0"/>
                </a:endParaRPr>
              </a:p>
            </p:txBody>
          </p:sp>
          <p:sp>
            <p:nvSpPr>
              <p:cNvPr id="283529" name="Rectangle 195">
                <a:extLst>
                  <a:ext uri="{FF2B5EF4-FFF2-40B4-BE49-F238E27FC236}">
                    <a16:creationId xmlns:a16="http://schemas.microsoft.com/office/drawing/2014/main" id="{CE9B1FBD-F247-4081-AA21-ED6D5D9383F2}"/>
                  </a:ext>
                </a:extLst>
              </p:cNvPr>
              <p:cNvSpPr>
                <a:spLocks noChangeArrowheads="1"/>
              </p:cNvSpPr>
              <p:nvPr/>
            </p:nvSpPr>
            <p:spPr bwMode="auto">
              <a:xfrm>
                <a:off x="431" y="2424"/>
                <a:ext cx="13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72750</a:t>
                </a:r>
                <a:endParaRPr lang="de-DE" altLang="de-DE" sz="1800">
                  <a:latin typeface="Arial" panose="020B0604020202020204" pitchFamily="34" charset="0"/>
                </a:endParaRPr>
              </a:p>
            </p:txBody>
          </p:sp>
          <p:sp>
            <p:nvSpPr>
              <p:cNvPr id="283530" name="Rectangle 196">
                <a:extLst>
                  <a:ext uri="{FF2B5EF4-FFF2-40B4-BE49-F238E27FC236}">
                    <a16:creationId xmlns:a16="http://schemas.microsoft.com/office/drawing/2014/main" id="{BFEB2CCC-F527-4A1A-9CD3-0CF57EC0BDED}"/>
                  </a:ext>
                </a:extLst>
              </p:cNvPr>
              <p:cNvSpPr>
                <a:spLocks noChangeArrowheads="1"/>
              </p:cNvSpPr>
              <p:nvPr/>
            </p:nvSpPr>
            <p:spPr bwMode="auto">
              <a:xfrm>
                <a:off x="636" y="2424"/>
                <a:ext cx="50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notebooksbillger.de AG</a:t>
                </a:r>
                <a:endParaRPr lang="de-DE" altLang="de-DE" sz="1800">
                  <a:latin typeface="Arial" panose="020B0604020202020204" pitchFamily="34" charset="0"/>
                </a:endParaRPr>
              </a:p>
            </p:txBody>
          </p:sp>
          <p:sp>
            <p:nvSpPr>
              <p:cNvPr id="283531" name="Rectangle 197">
                <a:extLst>
                  <a:ext uri="{FF2B5EF4-FFF2-40B4-BE49-F238E27FC236}">
                    <a16:creationId xmlns:a16="http://schemas.microsoft.com/office/drawing/2014/main" id="{00A53920-7ADE-44D2-B382-CB18C685E541}"/>
                  </a:ext>
                </a:extLst>
              </p:cNvPr>
              <p:cNvSpPr>
                <a:spLocks noChangeArrowheads="1"/>
              </p:cNvSpPr>
              <p:nvPr/>
            </p:nvSpPr>
            <p:spPr bwMode="auto">
              <a:xfrm>
                <a:off x="1792" y="2407"/>
                <a:ext cx="2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-3.293,79</a:t>
                </a:r>
                <a:endParaRPr lang="de-DE" altLang="de-DE" sz="1800">
                  <a:latin typeface="Arial" panose="020B0604020202020204" pitchFamily="34" charset="0"/>
                </a:endParaRPr>
              </a:p>
            </p:txBody>
          </p:sp>
          <p:sp>
            <p:nvSpPr>
              <p:cNvPr id="283532" name="Rectangle 198">
                <a:extLst>
                  <a:ext uri="{FF2B5EF4-FFF2-40B4-BE49-F238E27FC236}">
                    <a16:creationId xmlns:a16="http://schemas.microsoft.com/office/drawing/2014/main" id="{DDC9C302-8F39-4687-BDCD-5BD6B4FF22BC}"/>
                  </a:ext>
                </a:extLst>
              </p:cNvPr>
              <p:cNvSpPr>
                <a:spLocks noChangeArrowheads="1"/>
              </p:cNvSpPr>
              <p:nvPr/>
            </p:nvSpPr>
            <p:spPr bwMode="auto">
              <a:xfrm>
                <a:off x="2495" y="2407"/>
                <a:ext cx="2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-3.293,79</a:t>
                </a:r>
                <a:endParaRPr lang="de-DE" altLang="de-DE" sz="1800">
                  <a:latin typeface="Arial" panose="020B0604020202020204" pitchFamily="34" charset="0"/>
                </a:endParaRPr>
              </a:p>
            </p:txBody>
          </p:sp>
          <p:sp>
            <p:nvSpPr>
              <p:cNvPr id="283533" name="Rectangle 199">
                <a:extLst>
                  <a:ext uri="{FF2B5EF4-FFF2-40B4-BE49-F238E27FC236}">
                    <a16:creationId xmlns:a16="http://schemas.microsoft.com/office/drawing/2014/main" id="{AC36A8B4-1F0D-4733-9B52-087A757F1060}"/>
                  </a:ext>
                </a:extLst>
              </p:cNvPr>
              <p:cNvSpPr>
                <a:spLocks noChangeArrowheads="1"/>
              </p:cNvSpPr>
              <p:nvPr/>
            </p:nvSpPr>
            <p:spPr bwMode="auto">
              <a:xfrm>
                <a:off x="3127" y="2407"/>
                <a:ext cx="2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-3.293,79</a:t>
                </a:r>
                <a:endParaRPr lang="de-DE" altLang="de-DE" sz="1800">
                  <a:latin typeface="Arial" panose="020B0604020202020204" pitchFamily="34" charset="0"/>
                </a:endParaRPr>
              </a:p>
            </p:txBody>
          </p:sp>
          <p:sp>
            <p:nvSpPr>
              <p:cNvPr id="283534" name="Rectangle 200">
                <a:extLst>
                  <a:ext uri="{FF2B5EF4-FFF2-40B4-BE49-F238E27FC236}">
                    <a16:creationId xmlns:a16="http://schemas.microsoft.com/office/drawing/2014/main" id="{52E0F758-4DC3-42DC-81BE-A016865B3903}"/>
                  </a:ext>
                </a:extLst>
              </p:cNvPr>
              <p:cNvSpPr>
                <a:spLocks noChangeArrowheads="1"/>
              </p:cNvSpPr>
              <p:nvPr/>
            </p:nvSpPr>
            <p:spPr bwMode="auto">
              <a:xfrm>
                <a:off x="4494" y="2407"/>
                <a:ext cx="9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535" name="Rectangle 201">
                <a:extLst>
                  <a:ext uri="{FF2B5EF4-FFF2-40B4-BE49-F238E27FC236}">
                    <a16:creationId xmlns:a16="http://schemas.microsoft.com/office/drawing/2014/main" id="{CCCD64CD-B21D-4766-A2E7-E872213ADCE4}"/>
                  </a:ext>
                </a:extLst>
              </p:cNvPr>
              <p:cNvSpPr>
                <a:spLocks noChangeArrowheads="1"/>
              </p:cNvSpPr>
              <p:nvPr/>
            </p:nvSpPr>
            <p:spPr bwMode="auto">
              <a:xfrm>
                <a:off x="4708" y="2407"/>
                <a:ext cx="2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-3.293,79</a:t>
                </a:r>
                <a:endParaRPr lang="de-DE" altLang="de-DE" sz="1800">
                  <a:latin typeface="Arial" panose="020B0604020202020204" pitchFamily="34" charset="0"/>
                </a:endParaRPr>
              </a:p>
            </p:txBody>
          </p:sp>
          <p:sp>
            <p:nvSpPr>
              <p:cNvPr id="283536" name="Rectangle 202">
                <a:extLst>
                  <a:ext uri="{FF2B5EF4-FFF2-40B4-BE49-F238E27FC236}">
                    <a16:creationId xmlns:a16="http://schemas.microsoft.com/office/drawing/2014/main" id="{01B082A7-3CC1-4BC4-BFDA-2CEFEC425F98}"/>
                  </a:ext>
                </a:extLst>
              </p:cNvPr>
              <p:cNvSpPr>
                <a:spLocks noChangeArrowheads="1"/>
              </p:cNvSpPr>
              <p:nvPr/>
            </p:nvSpPr>
            <p:spPr bwMode="auto">
              <a:xfrm>
                <a:off x="203" y="2478"/>
                <a:ext cx="137"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500">
                    <a:solidFill>
                      <a:srgbClr val="000000"/>
                    </a:solidFill>
                    <a:latin typeface="Arial" panose="020B0604020202020204" pitchFamily="34" charset="0"/>
                  </a:rPr>
                  <a:t>14-20-3</a:t>
                </a:r>
                <a:endParaRPr lang="de-DE" altLang="de-DE" sz="1800">
                  <a:latin typeface="Arial" panose="020B0604020202020204" pitchFamily="34" charset="0"/>
                </a:endParaRPr>
              </a:p>
            </p:txBody>
          </p:sp>
          <p:sp>
            <p:nvSpPr>
              <p:cNvPr id="283537" name="Rectangle 203">
                <a:extLst>
                  <a:ext uri="{FF2B5EF4-FFF2-40B4-BE49-F238E27FC236}">
                    <a16:creationId xmlns:a16="http://schemas.microsoft.com/office/drawing/2014/main" id="{20EF1D7B-BFA1-4037-BA6D-2294E72A041F}"/>
                  </a:ext>
                </a:extLst>
              </p:cNvPr>
              <p:cNvSpPr>
                <a:spLocks noChangeArrowheads="1"/>
              </p:cNvSpPr>
              <p:nvPr/>
            </p:nvSpPr>
            <p:spPr bwMode="auto">
              <a:xfrm>
                <a:off x="431" y="2498"/>
                <a:ext cx="13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70090</a:t>
                </a:r>
                <a:endParaRPr lang="de-DE" altLang="de-DE" sz="1800">
                  <a:latin typeface="Arial" panose="020B0604020202020204" pitchFamily="34" charset="0"/>
                </a:endParaRPr>
              </a:p>
            </p:txBody>
          </p:sp>
          <p:sp>
            <p:nvSpPr>
              <p:cNvPr id="283538" name="Rectangle 204">
                <a:extLst>
                  <a:ext uri="{FF2B5EF4-FFF2-40B4-BE49-F238E27FC236}">
                    <a16:creationId xmlns:a16="http://schemas.microsoft.com/office/drawing/2014/main" id="{52068F7B-14AB-4609-BFAF-C18359E67FC9}"/>
                  </a:ext>
                </a:extLst>
              </p:cNvPr>
              <p:cNvSpPr>
                <a:spLocks noChangeArrowheads="1"/>
              </p:cNvSpPr>
              <p:nvPr/>
            </p:nvSpPr>
            <p:spPr bwMode="auto">
              <a:xfrm>
                <a:off x="636" y="2498"/>
                <a:ext cx="1022"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Computer-Compass Handels-GmbH &amp; Co. KG*</a:t>
                </a:r>
                <a:endParaRPr lang="de-DE" altLang="de-DE" sz="1800">
                  <a:latin typeface="Arial" panose="020B0604020202020204" pitchFamily="34" charset="0"/>
                </a:endParaRPr>
              </a:p>
            </p:txBody>
          </p:sp>
          <p:sp>
            <p:nvSpPr>
              <p:cNvPr id="283539" name="Rectangle 205">
                <a:extLst>
                  <a:ext uri="{FF2B5EF4-FFF2-40B4-BE49-F238E27FC236}">
                    <a16:creationId xmlns:a16="http://schemas.microsoft.com/office/drawing/2014/main" id="{05D9DB9B-1CA7-4E08-884E-689A5A004F8A}"/>
                  </a:ext>
                </a:extLst>
              </p:cNvPr>
              <p:cNvSpPr>
                <a:spLocks noChangeArrowheads="1"/>
              </p:cNvSpPr>
              <p:nvPr/>
            </p:nvSpPr>
            <p:spPr bwMode="auto">
              <a:xfrm>
                <a:off x="1741" y="2481"/>
                <a:ext cx="26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-729.055,79</a:t>
                </a:r>
                <a:endParaRPr lang="de-DE" altLang="de-DE" sz="1800">
                  <a:latin typeface="Arial" panose="020B0604020202020204" pitchFamily="34" charset="0"/>
                </a:endParaRPr>
              </a:p>
            </p:txBody>
          </p:sp>
          <p:sp>
            <p:nvSpPr>
              <p:cNvPr id="283540" name="Rectangle 206">
                <a:extLst>
                  <a:ext uri="{FF2B5EF4-FFF2-40B4-BE49-F238E27FC236}">
                    <a16:creationId xmlns:a16="http://schemas.microsoft.com/office/drawing/2014/main" id="{BD0E0ED2-6A08-41AC-8E08-90F8CFB35AE2}"/>
                  </a:ext>
                </a:extLst>
              </p:cNvPr>
              <p:cNvSpPr>
                <a:spLocks noChangeArrowheads="1"/>
              </p:cNvSpPr>
              <p:nvPr/>
            </p:nvSpPr>
            <p:spPr bwMode="auto">
              <a:xfrm>
                <a:off x="2444" y="2481"/>
                <a:ext cx="26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-729.055,79</a:t>
                </a:r>
                <a:endParaRPr lang="de-DE" altLang="de-DE" sz="1800">
                  <a:latin typeface="Arial" panose="020B0604020202020204" pitchFamily="34" charset="0"/>
                </a:endParaRPr>
              </a:p>
            </p:txBody>
          </p:sp>
          <p:sp>
            <p:nvSpPr>
              <p:cNvPr id="283541" name="Rectangle 207">
                <a:extLst>
                  <a:ext uri="{FF2B5EF4-FFF2-40B4-BE49-F238E27FC236}">
                    <a16:creationId xmlns:a16="http://schemas.microsoft.com/office/drawing/2014/main" id="{CCEE1B3C-2430-444C-9DB9-37DFBE61F51C}"/>
                  </a:ext>
                </a:extLst>
              </p:cNvPr>
              <p:cNvSpPr>
                <a:spLocks noChangeArrowheads="1"/>
              </p:cNvSpPr>
              <p:nvPr/>
            </p:nvSpPr>
            <p:spPr bwMode="auto">
              <a:xfrm>
                <a:off x="3076" y="2481"/>
                <a:ext cx="26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-729.055,79</a:t>
                </a:r>
                <a:endParaRPr lang="de-DE" altLang="de-DE" sz="1800">
                  <a:latin typeface="Arial" panose="020B0604020202020204" pitchFamily="34" charset="0"/>
                </a:endParaRPr>
              </a:p>
            </p:txBody>
          </p:sp>
          <p:sp>
            <p:nvSpPr>
              <p:cNvPr id="283542" name="Rectangle 208">
                <a:extLst>
                  <a:ext uri="{FF2B5EF4-FFF2-40B4-BE49-F238E27FC236}">
                    <a16:creationId xmlns:a16="http://schemas.microsoft.com/office/drawing/2014/main" id="{4C007777-ED78-4F3B-8ADD-4A3C7126E41D}"/>
                  </a:ext>
                </a:extLst>
              </p:cNvPr>
              <p:cNvSpPr>
                <a:spLocks noChangeArrowheads="1"/>
              </p:cNvSpPr>
              <p:nvPr/>
            </p:nvSpPr>
            <p:spPr bwMode="auto">
              <a:xfrm>
                <a:off x="4494" y="2481"/>
                <a:ext cx="9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grpSp>
        <p:grpSp>
          <p:nvGrpSpPr>
            <p:cNvPr id="282633" name="Group 410">
              <a:extLst>
                <a:ext uri="{FF2B5EF4-FFF2-40B4-BE49-F238E27FC236}">
                  <a16:creationId xmlns:a16="http://schemas.microsoft.com/office/drawing/2014/main" id="{ADFF06E1-DFAC-4B4D-A95D-4B49BB03CDBB}"/>
                </a:ext>
              </a:extLst>
            </p:cNvPr>
            <p:cNvGrpSpPr>
              <a:grpSpLocks/>
            </p:cNvGrpSpPr>
            <p:nvPr/>
          </p:nvGrpSpPr>
          <p:grpSpPr bwMode="auto">
            <a:xfrm>
              <a:off x="163" y="482"/>
              <a:ext cx="5487" cy="3164"/>
              <a:chOff x="163" y="482"/>
              <a:chExt cx="5487" cy="3164"/>
            </a:xfrm>
          </p:grpSpPr>
          <p:sp>
            <p:nvSpPr>
              <p:cNvPr id="283149" name="Rectangle 210">
                <a:extLst>
                  <a:ext uri="{FF2B5EF4-FFF2-40B4-BE49-F238E27FC236}">
                    <a16:creationId xmlns:a16="http://schemas.microsoft.com/office/drawing/2014/main" id="{035302E5-B3F8-43D4-A019-A1381656D8B7}"/>
                  </a:ext>
                </a:extLst>
              </p:cNvPr>
              <p:cNvSpPr>
                <a:spLocks noChangeArrowheads="1"/>
              </p:cNvSpPr>
              <p:nvPr/>
            </p:nvSpPr>
            <p:spPr bwMode="auto">
              <a:xfrm>
                <a:off x="4656" y="2481"/>
                <a:ext cx="26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-729.055,79</a:t>
                </a:r>
                <a:endParaRPr lang="de-DE" altLang="de-DE" sz="1800">
                  <a:latin typeface="Arial" panose="020B0604020202020204" pitchFamily="34" charset="0"/>
                </a:endParaRPr>
              </a:p>
            </p:txBody>
          </p:sp>
          <p:sp>
            <p:nvSpPr>
              <p:cNvPr id="283150" name="Rectangle 211">
                <a:extLst>
                  <a:ext uri="{FF2B5EF4-FFF2-40B4-BE49-F238E27FC236}">
                    <a16:creationId xmlns:a16="http://schemas.microsoft.com/office/drawing/2014/main" id="{C0831DC7-E2EF-42D5-85C9-D95FCD97BAB8}"/>
                  </a:ext>
                </a:extLst>
              </p:cNvPr>
              <p:cNvSpPr>
                <a:spLocks noChangeArrowheads="1"/>
              </p:cNvSpPr>
              <p:nvPr/>
            </p:nvSpPr>
            <p:spPr bwMode="auto">
              <a:xfrm>
                <a:off x="203" y="2552"/>
                <a:ext cx="137"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500">
                    <a:solidFill>
                      <a:srgbClr val="000000"/>
                    </a:solidFill>
                    <a:latin typeface="Arial" panose="020B0604020202020204" pitchFamily="34" charset="0"/>
                  </a:rPr>
                  <a:t>14-20-4</a:t>
                </a:r>
                <a:endParaRPr lang="de-DE" altLang="de-DE" sz="1800">
                  <a:latin typeface="Arial" panose="020B0604020202020204" pitchFamily="34" charset="0"/>
                </a:endParaRPr>
              </a:p>
            </p:txBody>
          </p:sp>
          <p:sp>
            <p:nvSpPr>
              <p:cNvPr id="283151" name="Rectangle 212">
                <a:extLst>
                  <a:ext uri="{FF2B5EF4-FFF2-40B4-BE49-F238E27FC236}">
                    <a16:creationId xmlns:a16="http://schemas.microsoft.com/office/drawing/2014/main" id="{33090F4C-4ABE-4930-BFD2-7F92D9C56A8C}"/>
                  </a:ext>
                </a:extLst>
              </p:cNvPr>
              <p:cNvSpPr>
                <a:spLocks noChangeArrowheads="1"/>
              </p:cNvSpPr>
              <p:nvPr/>
            </p:nvSpPr>
            <p:spPr bwMode="auto">
              <a:xfrm>
                <a:off x="431" y="2572"/>
                <a:ext cx="13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72251</a:t>
                </a:r>
                <a:endParaRPr lang="de-DE" altLang="de-DE" sz="1800">
                  <a:latin typeface="Arial" panose="020B0604020202020204" pitchFamily="34" charset="0"/>
                </a:endParaRPr>
              </a:p>
            </p:txBody>
          </p:sp>
          <p:sp>
            <p:nvSpPr>
              <p:cNvPr id="283152" name="Rectangle 213">
                <a:extLst>
                  <a:ext uri="{FF2B5EF4-FFF2-40B4-BE49-F238E27FC236}">
                    <a16:creationId xmlns:a16="http://schemas.microsoft.com/office/drawing/2014/main" id="{414556C2-BE80-4F5A-9F60-F3ECC6FBD04F}"/>
                  </a:ext>
                </a:extLst>
              </p:cNvPr>
              <p:cNvSpPr>
                <a:spLocks noChangeArrowheads="1"/>
              </p:cNvSpPr>
              <p:nvPr/>
            </p:nvSpPr>
            <p:spPr bwMode="auto">
              <a:xfrm>
                <a:off x="636" y="2572"/>
                <a:ext cx="4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LM IT Services AG</a:t>
                </a:r>
                <a:endParaRPr lang="de-DE" altLang="de-DE" sz="1800">
                  <a:latin typeface="Arial" panose="020B0604020202020204" pitchFamily="34" charset="0"/>
                </a:endParaRPr>
              </a:p>
            </p:txBody>
          </p:sp>
          <p:sp>
            <p:nvSpPr>
              <p:cNvPr id="283153" name="Rectangle 214">
                <a:extLst>
                  <a:ext uri="{FF2B5EF4-FFF2-40B4-BE49-F238E27FC236}">
                    <a16:creationId xmlns:a16="http://schemas.microsoft.com/office/drawing/2014/main" id="{E8F84E81-5583-4FA1-9403-9FC93692AAAE}"/>
                  </a:ext>
                </a:extLst>
              </p:cNvPr>
              <p:cNvSpPr>
                <a:spLocks noChangeArrowheads="1"/>
              </p:cNvSpPr>
              <p:nvPr/>
            </p:nvSpPr>
            <p:spPr bwMode="auto">
              <a:xfrm>
                <a:off x="1792" y="2555"/>
                <a:ext cx="2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-2.380,00</a:t>
                </a:r>
                <a:endParaRPr lang="de-DE" altLang="de-DE" sz="1800">
                  <a:latin typeface="Arial" panose="020B0604020202020204" pitchFamily="34" charset="0"/>
                </a:endParaRPr>
              </a:p>
            </p:txBody>
          </p:sp>
          <p:sp>
            <p:nvSpPr>
              <p:cNvPr id="283154" name="Rectangle 215">
                <a:extLst>
                  <a:ext uri="{FF2B5EF4-FFF2-40B4-BE49-F238E27FC236}">
                    <a16:creationId xmlns:a16="http://schemas.microsoft.com/office/drawing/2014/main" id="{792A1E86-B4DD-427C-A613-B250A941D540}"/>
                  </a:ext>
                </a:extLst>
              </p:cNvPr>
              <p:cNvSpPr>
                <a:spLocks noChangeArrowheads="1"/>
              </p:cNvSpPr>
              <p:nvPr/>
            </p:nvSpPr>
            <p:spPr bwMode="auto">
              <a:xfrm>
                <a:off x="2495" y="2555"/>
                <a:ext cx="2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-2.380,00</a:t>
                </a:r>
                <a:endParaRPr lang="de-DE" altLang="de-DE" sz="1800">
                  <a:latin typeface="Arial" panose="020B0604020202020204" pitchFamily="34" charset="0"/>
                </a:endParaRPr>
              </a:p>
            </p:txBody>
          </p:sp>
          <p:sp>
            <p:nvSpPr>
              <p:cNvPr id="283155" name="Rectangle 216">
                <a:extLst>
                  <a:ext uri="{FF2B5EF4-FFF2-40B4-BE49-F238E27FC236}">
                    <a16:creationId xmlns:a16="http://schemas.microsoft.com/office/drawing/2014/main" id="{2B134BEA-CDA1-4C97-ACF8-A67B61DBDD8C}"/>
                  </a:ext>
                </a:extLst>
              </p:cNvPr>
              <p:cNvSpPr>
                <a:spLocks noChangeArrowheads="1"/>
              </p:cNvSpPr>
              <p:nvPr/>
            </p:nvSpPr>
            <p:spPr bwMode="auto">
              <a:xfrm>
                <a:off x="3127" y="2555"/>
                <a:ext cx="2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-2.380,00</a:t>
                </a:r>
                <a:endParaRPr lang="de-DE" altLang="de-DE" sz="1800">
                  <a:latin typeface="Arial" panose="020B0604020202020204" pitchFamily="34" charset="0"/>
                </a:endParaRPr>
              </a:p>
            </p:txBody>
          </p:sp>
          <p:sp>
            <p:nvSpPr>
              <p:cNvPr id="283156" name="Rectangle 217">
                <a:extLst>
                  <a:ext uri="{FF2B5EF4-FFF2-40B4-BE49-F238E27FC236}">
                    <a16:creationId xmlns:a16="http://schemas.microsoft.com/office/drawing/2014/main" id="{5B68AB4E-5C10-485F-BF51-ED08F2B0DEFF}"/>
                  </a:ext>
                </a:extLst>
              </p:cNvPr>
              <p:cNvSpPr>
                <a:spLocks noChangeArrowheads="1"/>
              </p:cNvSpPr>
              <p:nvPr/>
            </p:nvSpPr>
            <p:spPr bwMode="auto">
              <a:xfrm>
                <a:off x="4494" y="2555"/>
                <a:ext cx="9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157" name="Rectangle 218">
                <a:extLst>
                  <a:ext uri="{FF2B5EF4-FFF2-40B4-BE49-F238E27FC236}">
                    <a16:creationId xmlns:a16="http://schemas.microsoft.com/office/drawing/2014/main" id="{B9927299-20CB-4355-8731-BE81DB1B259E}"/>
                  </a:ext>
                </a:extLst>
              </p:cNvPr>
              <p:cNvSpPr>
                <a:spLocks noChangeArrowheads="1"/>
              </p:cNvSpPr>
              <p:nvPr/>
            </p:nvSpPr>
            <p:spPr bwMode="auto">
              <a:xfrm>
                <a:off x="4708" y="2555"/>
                <a:ext cx="2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-2.380,00</a:t>
                </a:r>
                <a:endParaRPr lang="de-DE" altLang="de-DE" sz="1800">
                  <a:latin typeface="Arial" panose="020B0604020202020204" pitchFamily="34" charset="0"/>
                </a:endParaRPr>
              </a:p>
            </p:txBody>
          </p:sp>
          <p:sp>
            <p:nvSpPr>
              <p:cNvPr id="283158" name="Rectangle 219">
                <a:extLst>
                  <a:ext uri="{FF2B5EF4-FFF2-40B4-BE49-F238E27FC236}">
                    <a16:creationId xmlns:a16="http://schemas.microsoft.com/office/drawing/2014/main" id="{692B2F99-B1CC-417D-8623-2883F834732A}"/>
                  </a:ext>
                </a:extLst>
              </p:cNvPr>
              <p:cNvSpPr>
                <a:spLocks noChangeArrowheads="1"/>
              </p:cNvSpPr>
              <p:nvPr/>
            </p:nvSpPr>
            <p:spPr bwMode="auto">
              <a:xfrm>
                <a:off x="203" y="2626"/>
                <a:ext cx="137"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500">
                    <a:solidFill>
                      <a:srgbClr val="000000"/>
                    </a:solidFill>
                    <a:latin typeface="Arial" panose="020B0604020202020204" pitchFamily="34" charset="0"/>
                  </a:rPr>
                  <a:t>14-20-5</a:t>
                </a:r>
                <a:endParaRPr lang="de-DE" altLang="de-DE" sz="1800">
                  <a:latin typeface="Arial" panose="020B0604020202020204" pitchFamily="34" charset="0"/>
                </a:endParaRPr>
              </a:p>
            </p:txBody>
          </p:sp>
          <p:sp>
            <p:nvSpPr>
              <p:cNvPr id="283159" name="Rectangle 220">
                <a:extLst>
                  <a:ext uri="{FF2B5EF4-FFF2-40B4-BE49-F238E27FC236}">
                    <a16:creationId xmlns:a16="http://schemas.microsoft.com/office/drawing/2014/main" id="{E32E5DBA-691C-41E6-9DFB-FF3792C679FD}"/>
                  </a:ext>
                </a:extLst>
              </p:cNvPr>
              <p:cNvSpPr>
                <a:spLocks noChangeArrowheads="1"/>
              </p:cNvSpPr>
              <p:nvPr/>
            </p:nvSpPr>
            <p:spPr bwMode="auto">
              <a:xfrm>
                <a:off x="431" y="2646"/>
                <a:ext cx="13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72253</a:t>
                </a:r>
                <a:endParaRPr lang="de-DE" altLang="de-DE" sz="1800">
                  <a:latin typeface="Arial" panose="020B0604020202020204" pitchFamily="34" charset="0"/>
                </a:endParaRPr>
              </a:p>
            </p:txBody>
          </p:sp>
          <p:sp>
            <p:nvSpPr>
              <p:cNvPr id="283160" name="Rectangle 221">
                <a:extLst>
                  <a:ext uri="{FF2B5EF4-FFF2-40B4-BE49-F238E27FC236}">
                    <a16:creationId xmlns:a16="http://schemas.microsoft.com/office/drawing/2014/main" id="{5088499F-5502-4FA6-8AF6-C909C3EEDD99}"/>
                  </a:ext>
                </a:extLst>
              </p:cNvPr>
              <p:cNvSpPr>
                <a:spLocks noChangeArrowheads="1"/>
              </p:cNvSpPr>
              <p:nvPr/>
            </p:nvSpPr>
            <p:spPr bwMode="auto">
              <a:xfrm>
                <a:off x="636" y="2646"/>
                <a:ext cx="633"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Vodafone D2 GmbH NL Nord</a:t>
                </a:r>
                <a:endParaRPr lang="de-DE" altLang="de-DE" sz="1800">
                  <a:latin typeface="Arial" panose="020B0604020202020204" pitchFamily="34" charset="0"/>
                </a:endParaRPr>
              </a:p>
            </p:txBody>
          </p:sp>
          <p:sp>
            <p:nvSpPr>
              <p:cNvPr id="283161" name="Rectangle 222">
                <a:extLst>
                  <a:ext uri="{FF2B5EF4-FFF2-40B4-BE49-F238E27FC236}">
                    <a16:creationId xmlns:a16="http://schemas.microsoft.com/office/drawing/2014/main" id="{D4F5A159-0B44-4C75-B9CF-A2783F74A2C9}"/>
                  </a:ext>
                </a:extLst>
              </p:cNvPr>
              <p:cNvSpPr>
                <a:spLocks noChangeArrowheads="1"/>
              </p:cNvSpPr>
              <p:nvPr/>
            </p:nvSpPr>
            <p:spPr bwMode="auto">
              <a:xfrm>
                <a:off x="1792" y="2629"/>
                <a:ext cx="2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-2.010,70</a:t>
                </a:r>
                <a:endParaRPr lang="de-DE" altLang="de-DE" sz="1800">
                  <a:latin typeface="Arial" panose="020B0604020202020204" pitchFamily="34" charset="0"/>
                </a:endParaRPr>
              </a:p>
            </p:txBody>
          </p:sp>
          <p:sp>
            <p:nvSpPr>
              <p:cNvPr id="283162" name="Rectangle 223">
                <a:extLst>
                  <a:ext uri="{FF2B5EF4-FFF2-40B4-BE49-F238E27FC236}">
                    <a16:creationId xmlns:a16="http://schemas.microsoft.com/office/drawing/2014/main" id="{49597BEB-6325-4A5B-B6E7-85A936AFE4DD}"/>
                  </a:ext>
                </a:extLst>
              </p:cNvPr>
              <p:cNvSpPr>
                <a:spLocks noChangeArrowheads="1"/>
              </p:cNvSpPr>
              <p:nvPr/>
            </p:nvSpPr>
            <p:spPr bwMode="auto">
              <a:xfrm>
                <a:off x="2495" y="2629"/>
                <a:ext cx="2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-2.010,70</a:t>
                </a:r>
                <a:endParaRPr lang="de-DE" altLang="de-DE" sz="1800">
                  <a:latin typeface="Arial" panose="020B0604020202020204" pitchFamily="34" charset="0"/>
                </a:endParaRPr>
              </a:p>
            </p:txBody>
          </p:sp>
          <p:sp>
            <p:nvSpPr>
              <p:cNvPr id="283163" name="Rectangle 224">
                <a:extLst>
                  <a:ext uri="{FF2B5EF4-FFF2-40B4-BE49-F238E27FC236}">
                    <a16:creationId xmlns:a16="http://schemas.microsoft.com/office/drawing/2014/main" id="{AA797B06-48A1-412B-A324-1BFE29420398}"/>
                  </a:ext>
                </a:extLst>
              </p:cNvPr>
              <p:cNvSpPr>
                <a:spLocks noChangeArrowheads="1"/>
              </p:cNvSpPr>
              <p:nvPr/>
            </p:nvSpPr>
            <p:spPr bwMode="auto">
              <a:xfrm>
                <a:off x="3127" y="2629"/>
                <a:ext cx="2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-2.010,70</a:t>
                </a:r>
                <a:endParaRPr lang="de-DE" altLang="de-DE" sz="1800">
                  <a:latin typeface="Arial" panose="020B0604020202020204" pitchFamily="34" charset="0"/>
                </a:endParaRPr>
              </a:p>
            </p:txBody>
          </p:sp>
          <p:sp>
            <p:nvSpPr>
              <p:cNvPr id="283164" name="Rectangle 225">
                <a:extLst>
                  <a:ext uri="{FF2B5EF4-FFF2-40B4-BE49-F238E27FC236}">
                    <a16:creationId xmlns:a16="http://schemas.microsoft.com/office/drawing/2014/main" id="{1D46DB42-86E9-424D-9BBC-FE6F4292D178}"/>
                  </a:ext>
                </a:extLst>
              </p:cNvPr>
              <p:cNvSpPr>
                <a:spLocks noChangeArrowheads="1"/>
              </p:cNvSpPr>
              <p:nvPr/>
            </p:nvSpPr>
            <p:spPr bwMode="auto">
              <a:xfrm>
                <a:off x="4494" y="2629"/>
                <a:ext cx="9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165" name="Rectangle 226">
                <a:extLst>
                  <a:ext uri="{FF2B5EF4-FFF2-40B4-BE49-F238E27FC236}">
                    <a16:creationId xmlns:a16="http://schemas.microsoft.com/office/drawing/2014/main" id="{E5919C3B-5647-4B84-93BD-A2AA41B1E466}"/>
                  </a:ext>
                </a:extLst>
              </p:cNvPr>
              <p:cNvSpPr>
                <a:spLocks noChangeArrowheads="1"/>
              </p:cNvSpPr>
              <p:nvPr/>
            </p:nvSpPr>
            <p:spPr bwMode="auto">
              <a:xfrm>
                <a:off x="4708" y="2629"/>
                <a:ext cx="20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-2.010,70</a:t>
                </a:r>
                <a:endParaRPr lang="de-DE" altLang="de-DE" sz="1800">
                  <a:latin typeface="Arial" panose="020B0604020202020204" pitchFamily="34" charset="0"/>
                </a:endParaRPr>
              </a:p>
            </p:txBody>
          </p:sp>
          <p:sp>
            <p:nvSpPr>
              <p:cNvPr id="283166" name="Rectangle 227">
                <a:extLst>
                  <a:ext uri="{FF2B5EF4-FFF2-40B4-BE49-F238E27FC236}">
                    <a16:creationId xmlns:a16="http://schemas.microsoft.com/office/drawing/2014/main" id="{FD8B8BC6-6741-495F-A716-3EC23F8B9575}"/>
                  </a:ext>
                </a:extLst>
              </p:cNvPr>
              <p:cNvSpPr>
                <a:spLocks noChangeArrowheads="1"/>
              </p:cNvSpPr>
              <p:nvPr/>
            </p:nvSpPr>
            <p:spPr bwMode="auto">
              <a:xfrm>
                <a:off x="203" y="2700"/>
                <a:ext cx="137"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500">
                    <a:solidFill>
                      <a:srgbClr val="000000"/>
                    </a:solidFill>
                    <a:latin typeface="Arial" panose="020B0604020202020204" pitchFamily="34" charset="0"/>
                  </a:rPr>
                  <a:t>14-20-6</a:t>
                </a:r>
                <a:endParaRPr lang="de-DE" altLang="de-DE" sz="1800">
                  <a:latin typeface="Arial" panose="020B0604020202020204" pitchFamily="34" charset="0"/>
                </a:endParaRPr>
              </a:p>
            </p:txBody>
          </p:sp>
          <p:sp>
            <p:nvSpPr>
              <p:cNvPr id="283167" name="Rectangle 228">
                <a:extLst>
                  <a:ext uri="{FF2B5EF4-FFF2-40B4-BE49-F238E27FC236}">
                    <a16:creationId xmlns:a16="http://schemas.microsoft.com/office/drawing/2014/main" id="{E679755C-4FD6-44BA-B7B2-A9DB6395DB09}"/>
                  </a:ext>
                </a:extLst>
              </p:cNvPr>
              <p:cNvSpPr>
                <a:spLocks noChangeArrowheads="1"/>
              </p:cNvSpPr>
              <p:nvPr/>
            </p:nvSpPr>
            <p:spPr bwMode="auto">
              <a:xfrm>
                <a:off x="431" y="2720"/>
                <a:ext cx="13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72973</a:t>
                </a:r>
                <a:endParaRPr lang="de-DE" altLang="de-DE" sz="1800">
                  <a:latin typeface="Arial" panose="020B0604020202020204" pitchFamily="34" charset="0"/>
                </a:endParaRPr>
              </a:p>
            </p:txBody>
          </p:sp>
          <p:sp>
            <p:nvSpPr>
              <p:cNvPr id="283168" name="Rectangle 229">
                <a:extLst>
                  <a:ext uri="{FF2B5EF4-FFF2-40B4-BE49-F238E27FC236}">
                    <a16:creationId xmlns:a16="http://schemas.microsoft.com/office/drawing/2014/main" id="{1FEA2808-FD07-4405-B5E0-EA7451A9248D}"/>
                  </a:ext>
                </a:extLst>
              </p:cNvPr>
              <p:cNvSpPr>
                <a:spLocks noChangeArrowheads="1"/>
              </p:cNvSpPr>
              <p:nvPr/>
            </p:nvSpPr>
            <p:spPr bwMode="auto">
              <a:xfrm>
                <a:off x="636" y="2720"/>
                <a:ext cx="633"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InterXion Deutschland GmbH</a:t>
                </a:r>
                <a:endParaRPr lang="de-DE" altLang="de-DE" sz="1800">
                  <a:latin typeface="Arial" panose="020B0604020202020204" pitchFamily="34" charset="0"/>
                </a:endParaRPr>
              </a:p>
            </p:txBody>
          </p:sp>
          <p:sp>
            <p:nvSpPr>
              <p:cNvPr id="283169" name="Rectangle 230">
                <a:extLst>
                  <a:ext uri="{FF2B5EF4-FFF2-40B4-BE49-F238E27FC236}">
                    <a16:creationId xmlns:a16="http://schemas.microsoft.com/office/drawing/2014/main" id="{36A679BA-BA15-418C-BE49-74A7C38A9041}"/>
                  </a:ext>
                </a:extLst>
              </p:cNvPr>
              <p:cNvSpPr>
                <a:spLocks noChangeArrowheads="1"/>
              </p:cNvSpPr>
              <p:nvPr/>
            </p:nvSpPr>
            <p:spPr bwMode="auto">
              <a:xfrm>
                <a:off x="1829" y="2703"/>
                <a:ext cx="16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-315,36</a:t>
                </a:r>
                <a:endParaRPr lang="de-DE" altLang="de-DE" sz="1800">
                  <a:latin typeface="Arial" panose="020B0604020202020204" pitchFamily="34" charset="0"/>
                </a:endParaRPr>
              </a:p>
            </p:txBody>
          </p:sp>
          <p:sp>
            <p:nvSpPr>
              <p:cNvPr id="283170" name="Rectangle 231">
                <a:extLst>
                  <a:ext uri="{FF2B5EF4-FFF2-40B4-BE49-F238E27FC236}">
                    <a16:creationId xmlns:a16="http://schemas.microsoft.com/office/drawing/2014/main" id="{4D02BB85-EBC1-4A43-AC02-C636698CBC48}"/>
                  </a:ext>
                </a:extLst>
              </p:cNvPr>
              <p:cNvSpPr>
                <a:spLocks noChangeArrowheads="1"/>
              </p:cNvSpPr>
              <p:nvPr/>
            </p:nvSpPr>
            <p:spPr bwMode="auto">
              <a:xfrm>
                <a:off x="2532" y="2703"/>
                <a:ext cx="16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-315,36</a:t>
                </a:r>
                <a:endParaRPr lang="de-DE" altLang="de-DE" sz="1800">
                  <a:latin typeface="Arial" panose="020B0604020202020204" pitchFamily="34" charset="0"/>
                </a:endParaRPr>
              </a:p>
            </p:txBody>
          </p:sp>
          <p:sp>
            <p:nvSpPr>
              <p:cNvPr id="283171" name="Rectangle 232">
                <a:extLst>
                  <a:ext uri="{FF2B5EF4-FFF2-40B4-BE49-F238E27FC236}">
                    <a16:creationId xmlns:a16="http://schemas.microsoft.com/office/drawing/2014/main" id="{20725316-C4BB-4ADB-8D78-54682A102519}"/>
                  </a:ext>
                </a:extLst>
              </p:cNvPr>
              <p:cNvSpPr>
                <a:spLocks noChangeArrowheads="1"/>
              </p:cNvSpPr>
              <p:nvPr/>
            </p:nvSpPr>
            <p:spPr bwMode="auto">
              <a:xfrm>
                <a:off x="3164" y="2703"/>
                <a:ext cx="16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-315,36</a:t>
                </a:r>
                <a:endParaRPr lang="de-DE" altLang="de-DE" sz="1800">
                  <a:latin typeface="Arial" panose="020B0604020202020204" pitchFamily="34" charset="0"/>
                </a:endParaRPr>
              </a:p>
            </p:txBody>
          </p:sp>
          <p:sp>
            <p:nvSpPr>
              <p:cNvPr id="283172" name="Rectangle 233">
                <a:extLst>
                  <a:ext uri="{FF2B5EF4-FFF2-40B4-BE49-F238E27FC236}">
                    <a16:creationId xmlns:a16="http://schemas.microsoft.com/office/drawing/2014/main" id="{13E7D868-C917-4EB3-8741-139EAE4EF67D}"/>
                  </a:ext>
                </a:extLst>
              </p:cNvPr>
              <p:cNvSpPr>
                <a:spLocks noChangeArrowheads="1"/>
              </p:cNvSpPr>
              <p:nvPr/>
            </p:nvSpPr>
            <p:spPr bwMode="auto">
              <a:xfrm>
                <a:off x="4494" y="2703"/>
                <a:ext cx="9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173" name="Rectangle 234">
                <a:extLst>
                  <a:ext uri="{FF2B5EF4-FFF2-40B4-BE49-F238E27FC236}">
                    <a16:creationId xmlns:a16="http://schemas.microsoft.com/office/drawing/2014/main" id="{F39FAB41-0A64-4ED6-BB2C-08C28AB3F0AE}"/>
                  </a:ext>
                </a:extLst>
              </p:cNvPr>
              <p:cNvSpPr>
                <a:spLocks noChangeArrowheads="1"/>
              </p:cNvSpPr>
              <p:nvPr/>
            </p:nvSpPr>
            <p:spPr bwMode="auto">
              <a:xfrm>
                <a:off x="4745" y="2703"/>
                <a:ext cx="16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-315,36</a:t>
                </a:r>
                <a:endParaRPr lang="de-DE" altLang="de-DE" sz="1800">
                  <a:latin typeface="Arial" panose="020B0604020202020204" pitchFamily="34" charset="0"/>
                </a:endParaRPr>
              </a:p>
            </p:txBody>
          </p:sp>
          <p:sp>
            <p:nvSpPr>
              <p:cNvPr id="283174" name="Rectangle 235">
                <a:extLst>
                  <a:ext uri="{FF2B5EF4-FFF2-40B4-BE49-F238E27FC236}">
                    <a16:creationId xmlns:a16="http://schemas.microsoft.com/office/drawing/2014/main" id="{DF7B6A1B-95A2-4777-B61D-1785ECBB0B75}"/>
                  </a:ext>
                </a:extLst>
              </p:cNvPr>
              <p:cNvSpPr>
                <a:spLocks noChangeArrowheads="1"/>
              </p:cNvSpPr>
              <p:nvPr/>
            </p:nvSpPr>
            <p:spPr bwMode="auto">
              <a:xfrm>
                <a:off x="203" y="2774"/>
                <a:ext cx="137"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500">
                    <a:solidFill>
                      <a:srgbClr val="000000"/>
                    </a:solidFill>
                    <a:latin typeface="Arial" panose="020B0604020202020204" pitchFamily="34" charset="0"/>
                  </a:rPr>
                  <a:t>14-20-7</a:t>
                </a:r>
                <a:endParaRPr lang="de-DE" altLang="de-DE" sz="1800">
                  <a:latin typeface="Arial" panose="020B0604020202020204" pitchFamily="34" charset="0"/>
                </a:endParaRPr>
              </a:p>
            </p:txBody>
          </p:sp>
          <p:sp>
            <p:nvSpPr>
              <p:cNvPr id="283175" name="Rectangle 236">
                <a:extLst>
                  <a:ext uri="{FF2B5EF4-FFF2-40B4-BE49-F238E27FC236}">
                    <a16:creationId xmlns:a16="http://schemas.microsoft.com/office/drawing/2014/main" id="{9454D723-AEEA-4029-877D-379C2423DF20}"/>
                  </a:ext>
                </a:extLst>
              </p:cNvPr>
              <p:cNvSpPr>
                <a:spLocks noChangeArrowheads="1"/>
              </p:cNvSpPr>
              <p:nvPr/>
            </p:nvSpPr>
            <p:spPr bwMode="auto">
              <a:xfrm>
                <a:off x="431" y="2794"/>
                <a:ext cx="13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71353</a:t>
                </a:r>
                <a:endParaRPr lang="de-DE" altLang="de-DE" sz="1800">
                  <a:latin typeface="Arial" panose="020B0604020202020204" pitchFamily="34" charset="0"/>
                </a:endParaRPr>
              </a:p>
            </p:txBody>
          </p:sp>
          <p:sp>
            <p:nvSpPr>
              <p:cNvPr id="283176" name="Rectangle 237">
                <a:extLst>
                  <a:ext uri="{FF2B5EF4-FFF2-40B4-BE49-F238E27FC236}">
                    <a16:creationId xmlns:a16="http://schemas.microsoft.com/office/drawing/2014/main" id="{E925C396-2126-47D6-9817-60B0F1551C5B}"/>
                  </a:ext>
                </a:extLst>
              </p:cNvPr>
              <p:cNvSpPr>
                <a:spLocks noChangeArrowheads="1"/>
              </p:cNvSpPr>
              <p:nvPr/>
            </p:nvSpPr>
            <p:spPr bwMode="auto">
              <a:xfrm>
                <a:off x="636" y="2794"/>
                <a:ext cx="62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Lexmark Deutschland GmbH</a:t>
                </a:r>
                <a:endParaRPr lang="de-DE" altLang="de-DE" sz="1800">
                  <a:latin typeface="Arial" panose="020B0604020202020204" pitchFamily="34" charset="0"/>
                </a:endParaRPr>
              </a:p>
            </p:txBody>
          </p:sp>
          <p:sp>
            <p:nvSpPr>
              <p:cNvPr id="283177" name="Rectangle 238">
                <a:extLst>
                  <a:ext uri="{FF2B5EF4-FFF2-40B4-BE49-F238E27FC236}">
                    <a16:creationId xmlns:a16="http://schemas.microsoft.com/office/drawing/2014/main" id="{8C8F9CE0-83FA-4890-B7A3-3849E6F57D5C}"/>
                  </a:ext>
                </a:extLst>
              </p:cNvPr>
              <p:cNvSpPr>
                <a:spLocks noChangeArrowheads="1"/>
              </p:cNvSpPr>
              <p:nvPr/>
            </p:nvSpPr>
            <p:spPr bwMode="auto">
              <a:xfrm>
                <a:off x="1780" y="2777"/>
                <a:ext cx="21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22.001,16</a:t>
                </a:r>
                <a:endParaRPr lang="de-DE" altLang="de-DE" sz="1800">
                  <a:latin typeface="Arial" panose="020B0604020202020204" pitchFamily="34" charset="0"/>
                </a:endParaRPr>
              </a:p>
            </p:txBody>
          </p:sp>
          <p:sp>
            <p:nvSpPr>
              <p:cNvPr id="283178" name="Rectangle 239">
                <a:extLst>
                  <a:ext uri="{FF2B5EF4-FFF2-40B4-BE49-F238E27FC236}">
                    <a16:creationId xmlns:a16="http://schemas.microsoft.com/office/drawing/2014/main" id="{221D0491-4832-42E2-BC18-8C0B0F914480}"/>
                  </a:ext>
                </a:extLst>
              </p:cNvPr>
              <p:cNvSpPr>
                <a:spLocks noChangeArrowheads="1"/>
              </p:cNvSpPr>
              <p:nvPr/>
            </p:nvSpPr>
            <p:spPr bwMode="auto">
              <a:xfrm>
                <a:off x="2484" y="2777"/>
                <a:ext cx="21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22.001,16</a:t>
                </a:r>
                <a:endParaRPr lang="de-DE" altLang="de-DE" sz="1800">
                  <a:latin typeface="Arial" panose="020B0604020202020204" pitchFamily="34" charset="0"/>
                </a:endParaRPr>
              </a:p>
            </p:txBody>
          </p:sp>
          <p:sp>
            <p:nvSpPr>
              <p:cNvPr id="283179" name="Rectangle 240">
                <a:extLst>
                  <a:ext uri="{FF2B5EF4-FFF2-40B4-BE49-F238E27FC236}">
                    <a16:creationId xmlns:a16="http://schemas.microsoft.com/office/drawing/2014/main" id="{8318C614-F5BD-4F35-96A0-BF1C5FF3CA98}"/>
                  </a:ext>
                </a:extLst>
              </p:cNvPr>
              <p:cNvSpPr>
                <a:spLocks noChangeArrowheads="1"/>
              </p:cNvSpPr>
              <p:nvPr/>
            </p:nvSpPr>
            <p:spPr bwMode="auto">
              <a:xfrm>
                <a:off x="3116" y="2777"/>
                <a:ext cx="21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22.001,16</a:t>
                </a:r>
                <a:endParaRPr lang="de-DE" altLang="de-DE" sz="1800">
                  <a:latin typeface="Arial" panose="020B0604020202020204" pitchFamily="34" charset="0"/>
                </a:endParaRPr>
              </a:p>
            </p:txBody>
          </p:sp>
          <p:sp>
            <p:nvSpPr>
              <p:cNvPr id="283180" name="Rectangle 241">
                <a:extLst>
                  <a:ext uri="{FF2B5EF4-FFF2-40B4-BE49-F238E27FC236}">
                    <a16:creationId xmlns:a16="http://schemas.microsoft.com/office/drawing/2014/main" id="{2652658E-310E-48DF-A23D-8F3E2A3982B2}"/>
                  </a:ext>
                </a:extLst>
              </p:cNvPr>
              <p:cNvSpPr>
                <a:spLocks noChangeArrowheads="1"/>
              </p:cNvSpPr>
              <p:nvPr/>
            </p:nvSpPr>
            <p:spPr bwMode="auto">
              <a:xfrm>
                <a:off x="4494" y="2777"/>
                <a:ext cx="9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181" name="Rectangle 242">
                <a:extLst>
                  <a:ext uri="{FF2B5EF4-FFF2-40B4-BE49-F238E27FC236}">
                    <a16:creationId xmlns:a16="http://schemas.microsoft.com/office/drawing/2014/main" id="{6184011D-173C-4B0E-B0E6-5F86C8A8F8DA}"/>
                  </a:ext>
                </a:extLst>
              </p:cNvPr>
              <p:cNvSpPr>
                <a:spLocks noChangeArrowheads="1"/>
              </p:cNvSpPr>
              <p:nvPr/>
            </p:nvSpPr>
            <p:spPr bwMode="auto">
              <a:xfrm>
                <a:off x="4696" y="2777"/>
                <a:ext cx="21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22.001,16</a:t>
                </a:r>
                <a:endParaRPr lang="de-DE" altLang="de-DE" sz="1800">
                  <a:latin typeface="Arial" panose="020B0604020202020204" pitchFamily="34" charset="0"/>
                </a:endParaRPr>
              </a:p>
            </p:txBody>
          </p:sp>
          <p:sp>
            <p:nvSpPr>
              <p:cNvPr id="283182" name="Rectangle 243">
                <a:extLst>
                  <a:ext uri="{FF2B5EF4-FFF2-40B4-BE49-F238E27FC236}">
                    <a16:creationId xmlns:a16="http://schemas.microsoft.com/office/drawing/2014/main" id="{A480DC30-5601-4772-86FA-5D27293D5A0B}"/>
                  </a:ext>
                </a:extLst>
              </p:cNvPr>
              <p:cNvSpPr>
                <a:spLocks noChangeArrowheads="1"/>
              </p:cNvSpPr>
              <p:nvPr/>
            </p:nvSpPr>
            <p:spPr bwMode="auto">
              <a:xfrm>
                <a:off x="203" y="2848"/>
                <a:ext cx="137"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500">
                    <a:solidFill>
                      <a:srgbClr val="000000"/>
                    </a:solidFill>
                    <a:latin typeface="Arial" panose="020B0604020202020204" pitchFamily="34" charset="0"/>
                  </a:rPr>
                  <a:t>14-20-8</a:t>
                </a:r>
                <a:endParaRPr lang="de-DE" altLang="de-DE" sz="1800">
                  <a:latin typeface="Arial" panose="020B0604020202020204" pitchFamily="34" charset="0"/>
                </a:endParaRPr>
              </a:p>
            </p:txBody>
          </p:sp>
          <p:sp>
            <p:nvSpPr>
              <p:cNvPr id="283183" name="Rectangle 244">
                <a:extLst>
                  <a:ext uri="{FF2B5EF4-FFF2-40B4-BE49-F238E27FC236}">
                    <a16:creationId xmlns:a16="http://schemas.microsoft.com/office/drawing/2014/main" id="{2FCC7071-91BC-4F6A-A463-9C9DC996580A}"/>
                  </a:ext>
                </a:extLst>
              </p:cNvPr>
              <p:cNvSpPr>
                <a:spLocks noChangeArrowheads="1"/>
              </p:cNvSpPr>
              <p:nvPr/>
            </p:nvSpPr>
            <p:spPr bwMode="auto">
              <a:xfrm>
                <a:off x="431" y="2868"/>
                <a:ext cx="13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72607</a:t>
                </a:r>
                <a:endParaRPr lang="de-DE" altLang="de-DE" sz="1800">
                  <a:latin typeface="Arial" panose="020B0604020202020204" pitchFamily="34" charset="0"/>
                </a:endParaRPr>
              </a:p>
            </p:txBody>
          </p:sp>
          <p:sp>
            <p:nvSpPr>
              <p:cNvPr id="283184" name="Rectangle 245">
                <a:extLst>
                  <a:ext uri="{FF2B5EF4-FFF2-40B4-BE49-F238E27FC236}">
                    <a16:creationId xmlns:a16="http://schemas.microsoft.com/office/drawing/2014/main" id="{0EFABFC9-3508-4443-B055-F1B1C94C8283}"/>
                  </a:ext>
                </a:extLst>
              </p:cNvPr>
              <p:cNvSpPr>
                <a:spLocks noChangeArrowheads="1"/>
              </p:cNvSpPr>
              <p:nvPr/>
            </p:nvSpPr>
            <p:spPr bwMode="auto">
              <a:xfrm>
                <a:off x="636" y="2868"/>
                <a:ext cx="53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Sharp Electronics GmbH</a:t>
                </a:r>
                <a:endParaRPr lang="de-DE" altLang="de-DE" sz="1800">
                  <a:latin typeface="Arial" panose="020B0604020202020204" pitchFamily="34" charset="0"/>
                </a:endParaRPr>
              </a:p>
            </p:txBody>
          </p:sp>
          <p:sp>
            <p:nvSpPr>
              <p:cNvPr id="283185" name="Rectangle 246">
                <a:extLst>
                  <a:ext uri="{FF2B5EF4-FFF2-40B4-BE49-F238E27FC236}">
                    <a16:creationId xmlns:a16="http://schemas.microsoft.com/office/drawing/2014/main" id="{470774F2-F91B-472F-850C-9917D31BA23C}"/>
                  </a:ext>
                </a:extLst>
              </p:cNvPr>
              <p:cNvSpPr>
                <a:spLocks noChangeArrowheads="1"/>
              </p:cNvSpPr>
              <p:nvPr/>
            </p:nvSpPr>
            <p:spPr bwMode="auto">
              <a:xfrm>
                <a:off x="1780" y="2851"/>
                <a:ext cx="21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45.196,33</a:t>
                </a:r>
                <a:endParaRPr lang="de-DE" altLang="de-DE" sz="1800">
                  <a:latin typeface="Arial" panose="020B0604020202020204" pitchFamily="34" charset="0"/>
                </a:endParaRPr>
              </a:p>
            </p:txBody>
          </p:sp>
          <p:sp>
            <p:nvSpPr>
              <p:cNvPr id="283186" name="Rectangle 247">
                <a:extLst>
                  <a:ext uri="{FF2B5EF4-FFF2-40B4-BE49-F238E27FC236}">
                    <a16:creationId xmlns:a16="http://schemas.microsoft.com/office/drawing/2014/main" id="{CC41342E-45DD-45CE-AD7F-5B140913CE36}"/>
                  </a:ext>
                </a:extLst>
              </p:cNvPr>
              <p:cNvSpPr>
                <a:spLocks noChangeArrowheads="1"/>
              </p:cNvSpPr>
              <p:nvPr/>
            </p:nvSpPr>
            <p:spPr bwMode="auto">
              <a:xfrm>
                <a:off x="2484" y="2851"/>
                <a:ext cx="21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45.196,33</a:t>
                </a:r>
                <a:endParaRPr lang="de-DE" altLang="de-DE" sz="1800">
                  <a:latin typeface="Arial" panose="020B0604020202020204" pitchFamily="34" charset="0"/>
                </a:endParaRPr>
              </a:p>
            </p:txBody>
          </p:sp>
          <p:sp>
            <p:nvSpPr>
              <p:cNvPr id="283187" name="Rectangle 248">
                <a:extLst>
                  <a:ext uri="{FF2B5EF4-FFF2-40B4-BE49-F238E27FC236}">
                    <a16:creationId xmlns:a16="http://schemas.microsoft.com/office/drawing/2014/main" id="{602AA41A-D0A0-444C-9E79-C4B3660BF759}"/>
                  </a:ext>
                </a:extLst>
              </p:cNvPr>
              <p:cNvSpPr>
                <a:spLocks noChangeArrowheads="1"/>
              </p:cNvSpPr>
              <p:nvPr/>
            </p:nvSpPr>
            <p:spPr bwMode="auto">
              <a:xfrm>
                <a:off x="3116" y="2851"/>
                <a:ext cx="21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45.196,33</a:t>
                </a:r>
                <a:endParaRPr lang="de-DE" altLang="de-DE" sz="1800">
                  <a:latin typeface="Arial" panose="020B0604020202020204" pitchFamily="34" charset="0"/>
                </a:endParaRPr>
              </a:p>
            </p:txBody>
          </p:sp>
          <p:sp>
            <p:nvSpPr>
              <p:cNvPr id="283188" name="Rectangle 249">
                <a:extLst>
                  <a:ext uri="{FF2B5EF4-FFF2-40B4-BE49-F238E27FC236}">
                    <a16:creationId xmlns:a16="http://schemas.microsoft.com/office/drawing/2014/main" id="{CDB53D4B-B92D-474D-8D9D-0F6825685E33}"/>
                  </a:ext>
                </a:extLst>
              </p:cNvPr>
              <p:cNvSpPr>
                <a:spLocks noChangeArrowheads="1"/>
              </p:cNvSpPr>
              <p:nvPr/>
            </p:nvSpPr>
            <p:spPr bwMode="auto">
              <a:xfrm>
                <a:off x="4494" y="2851"/>
                <a:ext cx="9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189" name="Rectangle 250">
                <a:extLst>
                  <a:ext uri="{FF2B5EF4-FFF2-40B4-BE49-F238E27FC236}">
                    <a16:creationId xmlns:a16="http://schemas.microsoft.com/office/drawing/2014/main" id="{77D94CC2-A156-4F94-B9DA-F9EE1C37772B}"/>
                  </a:ext>
                </a:extLst>
              </p:cNvPr>
              <p:cNvSpPr>
                <a:spLocks noChangeArrowheads="1"/>
              </p:cNvSpPr>
              <p:nvPr/>
            </p:nvSpPr>
            <p:spPr bwMode="auto">
              <a:xfrm>
                <a:off x="4696" y="2851"/>
                <a:ext cx="21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45.196,33</a:t>
                </a:r>
                <a:endParaRPr lang="de-DE" altLang="de-DE" sz="1800">
                  <a:latin typeface="Arial" panose="020B0604020202020204" pitchFamily="34" charset="0"/>
                </a:endParaRPr>
              </a:p>
            </p:txBody>
          </p:sp>
          <p:sp>
            <p:nvSpPr>
              <p:cNvPr id="283190" name="Rectangle 251">
                <a:extLst>
                  <a:ext uri="{FF2B5EF4-FFF2-40B4-BE49-F238E27FC236}">
                    <a16:creationId xmlns:a16="http://schemas.microsoft.com/office/drawing/2014/main" id="{71C35D19-6A70-40D8-B75D-1E6CDB1FB4D9}"/>
                  </a:ext>
                </a:extLst>
              </p:cNvPr>
              <p:cNvSpPr>
                <a:spLocks noChangeArrowheads="1"/>
              </p:cNvSpPr>
              <p:nvPr/>
            </p:nvSpPr>
            <p:spPr bwMode="auto">
              <a:xfrm>
                <a:off x="371" y="3047"/>
                <a:ext cx="349"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Gesamtsumme</a:t>
                </a:r>
                <a:endParaRPr lang="de-DE" altLang="de-DE" sz="1800">
                  <a:latin typeface="Arial" panose="020B0604020202020204" pitchFamily="34" charset="0"/>
                </a:endParaRPr>
              </a:p>
            </p:txBody>
          </p:sp>
          <p:sp>
            <p:nvSpPr>
              <p:cNvPr id="283191" name="Rectangle 252">
                <a:extLst>
                  <a:ext uri="{FF2B5EF4-FFF2-40B4-BE49-F238E27FC236}">
                    <a16:creationId xmlns:a16="http://schemas.microsoft.com/office/drawing/2014/main" id="{25A0DC80-7E54-4AC5-AF64-B9354EB91883}"/>
                  </a:ext>
                </a:extLst>
              </p:cNvPr>
              <p:cNvSpPr>
                <a:spLocks noChangeArrowheads="1"/>
              </p:cNvSpPr>
              <p:nvPr/>
            </p:nvSpPr>
            <p:spPr bwMode="auto">
              <a:xfrm>
                <a:off x="1741" y="3047"/>
                <a:ext cx="26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-672.212,92</a:t>
                </a:r>
                <a:endParaRPr lang="de-DE" altLang="de-DE" sz="1800">
                  <a:latin typeface="Arial" panose="020B0604020202020204" pitchFamily="34" charset="0"/>
                </a:endParaRPr>
              </a:p>
            </p:txBody>
          </p:sp>
          <p:sp>
            <p:nvSpPr>
              <p:cNvPr id="283192" name="Rectangle 253">
                <a:extLst>
                  <a:ext uri="{FF2B5EF4-FFF2-40B4-BE49-F238E27FC236}">
                    <a16:creationId xmlns:a16="http://schemas.microsoft.com/office/drawing/2014/main" id="{908DDB39-94EA-4D63-82D2-7E543E9831DC}"/>
                  </a:ext>
                </a:extLst>
              </p:cNvPr>
              <p:cNvSpPr>
                <a:spLocks noChangeArrowheads="1"/>
              </p:cNvSpPr>
              <p:nvPr/>
            </p:nvSpPr>
            <p:spPr bwMode="auto">
              <a:xfrm>
                <a:off x="2282" y="3047"/>
                <a:ext cx="9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193" name="Rectangle 254">
                <a:extLst>
                  <a:ext uri="{FF2B5EF4-FFF2-40B4-BE49-F238E27FC236}">
                    <a16:creationId xmlns:a16="http://schemas.microsoft.com/office/drawing/2014/main" id="{3C0FF1BC-1A8B-4118-946E-EE3203476972}"/>
                  </a:ext>
                </a:extLst>
              </p:cNvPr>
              <p:cNvSpPr>
                <a:spLocks noChangeArrowheads="1"/>
              </p:cNvSpPr>
              <p:nvPr/>
            </p:nvSpPr>
            <p:spPr bwMode="auto">
              <a:xfrm>
                <a:off x="2444" y="3047"/>
                <a:ext cx="26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-672.212,92</a:t>
                </a:r>
                <a:endParaRPr lang="de-DE" altLang="de-DE" sz="1800">
                  <a:latin typeface="Arial" panose="020B0604020202020204" pitchFamily="34" charset="0"/>
                </a:endParaRPr>
              </a:p>
            </p:txBody>
          </p:sp>
          <p:sp>
            <p:nvSpPr>
              <p:cNvPr id="283194" name="Rectangle 255">
                <a:extLst>
                  <a:ext uri="{FF2B5EF4-FFF2-40B4-BE49-F238E27FC236}">
                    <a16:creationId xmlns:a16="http://schemas.microsoft.com/office/drawing/2014/main" id="{C9D25A1D-3693-4B94-8229-64F23D41EFEE}"/>
                  </a:ext>
                </a:extLst>
              </p:cNvPr>
              <p:cNvSpPr>
                <a:spLocks noChangeArrowheads="1"/>
              </p:cNvSpPr>
              <p:nvPr/>
            </p:nvSpPr>
            <p:spPr bwMode="auto">
              <a:xfrm>
                <a:off x="2914" y="3047"/>
                <a:ext cx="9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195" name="Rectangle 256">
                <a:extLst>
                  <a:ext uri="{FF2B5EF4-FFF2-40B4-BE49-F238E27FC236}">
                    <a16:creationId xmlns:a16="http://schemas.microsoft.com/office/drawing/2014/main" id="{586E1772-8B65-4DC3-909C-9C82C51D9288}"/>
                  </a:ext>
                </a:extLst>
              </p:cNvPr>
              <p:cNvSpPr>
                <a:spLocks noChangeArrowheads="1"/>
              </p:cNvSpPr>
              <p:nvPr/>
            </p:nvSpPr>
            <p:spPr bwMode="auto">
              <a:xfrm>
                <a:off x="3076" y="3047"/>
                <a:ext cx="26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-672.212,92</a:t>
                </a:r>
                <a:endParaRPr lang="de-DE" altLang="de-DE" sz="1800">
                  <a:latin typeface="Arial" panose="020B0604020202020204" pitchFamily="34" charset="0"/>
                </a:endParaRPr>
              </a:p>
            </p:txBody>
          </p:sp>
          <p:sp>
            <p:nvSpPr>
              <p:cNvPr id="283196" name="Rectangle 257">
                <a:extLst>
                  <a:ext uri="{FF2B5EF4-FFF2-40B4-BE49-F238E27FC236}">
                    <a16:creationId xmlns:a16="http://schemas.microsoft.com/office/drawing/2014/main" id="{425E5878-F563-4B3D-B27A-58A2CE67E8CA}"/>
                  </a:ext>
                </a:extLst>
              </p:cNvPr>
              <p:cNvSpPr>
                <a:spLocks noChangeArrowheads="1"/>
              </p:cNvSpPr>
              <p:nvPr/>
            </p:nvSpPr>
            <p:spPr bwMode="auto">
              <a:xfrm>
                <a:off x="3546" y="3047"/>
                <a:ext cx="9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197" name="Rectangle 258">
                <a:extLst>
                  <a:ext uri="{FF2B5EF4-FFF2-40B4-BE49-F238E27FC236}">
                    <a16:creationId xmlns:a16="http://schemas.microsoft.com/office/drawing/2014/main" id="{36682F7D-654B-46E8-A938-C457C7F07C82}"/>
                  </a:ext>
                </a:extLst>
              </p:cNvPr>
              <p:cNvSpPr>
                <a:spLocks noChangeArrowheads="1"/>
              </p:cNvSpPr>
              <p:nvPr/>
            </p:nvSpPr>
            <p:spPr bwMode="auto">
              <a:xfrm>
                <a:off x="3862" y="3047"/>
                <a:ext cx="9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198" name="Rectangle 259">
                <a:extLst>
                  <a:ext uri="{FF2B5EF4-FFF2-40B4-BE49-F238E27FC236}">
                    <a16:creationId xmlns:a16="http://schemas.microsoft.com/office/drawing/2014/main" id="{057C8878-FEC1-4083-B5D9-7DBE62E55EAB}"/>
                  </a:ext>
                </a:extLst>
              </p:cNvPr>
              <p:cNvSpPr>
                <a:spLocks noChangeArrowheads="1"/>
              </p:cNvSpPr>
              <p:nvPr/>
            </p:nvSpPr>
            <p:spPr bwMode="auto">
              <a:xfrm>
                <a:off x="4178" y="3047"/>
                <a:ext cx="9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199" name="Rectangle 260">
                <a:extLst>
                  <a:ext uri="{FF2B5EF4-FFF2-40B4-BE49-F238E27FC236}">
                    <a16:creationId xmlns:a16="http://schemas.microsoft.com/office/drawing/2014/main" id="{D7235394-CCD0-42D5-A226-553BA623902B}"/>
                  </a:ext>
                </a:extLst>
              </p:cNvPr>
              <p:cNvSpPr>
                <a:spLocks noChangeArrowheads="1"/>
              </p:cNvSpPr>
              <p:nvPr/>
            </p:nvSpPr>
            <p:spPr bwMode="auto">
              <a:xfrm>
                <a:off x="4494" y="3047"/>
                <a:ext cx="9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200" name="Rectangle 261">
                <a:extLst>
                  <a:ext uri="{FF2B5EF4-FFF2-40B4-BE49-F238E27FC236}">
                    <a16:creationId xmlns:a16="http://schemas.microsoft.com/office/drawing/2014/main" id="{785C06D0-9048-4265-A6A4-B320CFF30125}"/>
                  </a:ext>
                </a:extLst>
              </p:cNvPr>
              <p:cNvSpPr>
                <a:spLocks noChangeArrowheads="1"/>
              </p:cNvSpPr>
              <p:nvPr/>
            </p:nvSpPr>
            <p:spPr bwMode="auto">
              <a:xfrm>
                <a:off x="4656" y="3047"/>
                <a:ext cx="26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-672.212,92</a:t>
                </a:r>
                <a:endParaRPr lang="de-DE" altLang="de-DE" sz="1800">
                  <a:latin typeface="Arial" panose="020B0604020202020204" pitchFamily="34" charset="0"/>
                </a:endParaRPr>
              </a:p>
            </p:txBody>
          </p:sp>
          <p:sp>
            <p:nvSpPr>
              <p:cNvPr id="283201" name="Rectangle 262">
                <a:extLst>
                  <a:ext uri="{FF2B5EF4-FFF2-40B4-BE49-F238E27FC236}">
                    <a16:creationId xmlns:a16="http://schemas.microsoft.com/office/drawing/2014/main" id="{0E7F4162-8628-4B9E-B3CB-3790E4A0D837}"/>
                  </a:ext>
                </a:extLst>
              </p:cNvPr>
              <p:cNvSpPr>
                <a:spLocks noChangeArrowheads="1"/>
              </p:cNvSpPr>
              <p:nvPr/>
            </p:nvSpPr>
            <p:spPr bwMode="auto">
              <a:xfrm>
                <a:off x="371" y="3167"/>
                <a:ext cx="329"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Gesamtanzahl</a:t>
                </a:r>
                <a:endParaRPr lang="de-DE" altLang="de-DE" sz="1800">
                  <a:latin typeface="Arial" panose="020B0604020202020204" pitchFamily="34" charset="0"/>
                </a:endParaRPr>
              </a:p>
            </p:txBody>
          </p:sp>
          <p:sp>
            <p:nvSpPr>
              <p:cNvPr id="283202" name="Rectangle 263">
                <a:extLst>
                  <a:ext uri="{FF2B5EF4-FFF2-40B4-BE49-F238E27FC236}">
                    <a16:creationId xmlns:a16="http://schemas.microsoft.com/office/drawing/2014/main" id="{58EB1B3B-538F-4AB4-92FC-75EBCE710FC5}"/>
                  </a:ext>
                </a:extLst>
              </p:cNvPr>
              <p:cNvSpPr>
                <a:spLocks noChangeArrowheads="1"/>
              </p:cNvSpPr>
              <p:nvPr/>
            </p:nvSpPr>
            <p:spPr bwMode="auto">
              <a:xfrm>
                <a:off x="1957" y="3167"/>
                <a:ext cx="2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8</a:t>
                </a:r>
                <a:endParaRPr lang="de-DE" altLang="de-DE" sz="1800">
                  <a:latin typeface="Arial" panose="020B0604020202020204" pitchFamily="34" charset="0"/>
                </a:endParaRPr>
              </a:p>
            </p:txBody>
          </p:sp>
          <p:sp>
            <p:nvSpPr>
              <p:cNvPr id="283203" name="Rectangle 264">
                <a:extLst>
                  <a:ext uri="{FF2B5EF4-FFF2-40B4-BE49-F238E27FC236}">
                    <a16:creationId xmlns:a16="http://schemas.microsoft.com/office/drawing/2014/main" id="{0E3CF4B3-5AE9-44B1-AFED-7010ABC33FF8}"/>
                  </a:ext>
                </a:extLst>
              </p:cNvPr>
              <p:cNvSpPr>
                <a:spLocks noChangeArrowheads="1"/>
              </p:cNvSpPr>
              <p:nvPr/>
            </p:nvSpPr>
            <p:spPr bwMode="auto">
              <a:xfrm>
                <a:off x="2344" y="3167"/>
                <a:ext cx="2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a:t>
                </a:r>
                <a:endParaRPr lang="de-DE" altLang="de-DE" sz="1800">
                  <a:latin typeface="Arial" panose="020B0604020202020204" pitchFamily="34" charset="0"/>
                </a:endParaRPr>
              </a:p>
            </p:txBody>
          </p:sp>
          <p:sp>
            <p:nvSpPr>
              <p:cNvPr id="283204" name="Rectangle 265">
                <a:extLst>
                  <a:ext uri="{FF2B5EF4-FFF2-40B4-BE49-F238E27FC236}">
                    <a16:creationId xmlns:a16="http://schemas.microsoft.com/office/drawing/2014/main" id="{973CEE7E-CB03-4762-90C7-D5F9B919298D}"/>
                  </a:ext>
                </a:extLst>
              </p:cNvPr>
              <p:cNvSpPr>
                <a:spLocks noChangeArrowheads="1"/>
              </p:cNvSpPr>
              <p:nvPr/>
            </p:nvSpPr>
            <p:spPr bwMode="auto">
              <a:xfrm>
                <a:off x="2660" y="3167"/>
                <a:ext cx="2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8</a:t>
                </a:r>
                <a:endParaRPr lang="de-DE" altLang="de-DE" sz="1800">
                  <a:latin typeface="Arial" panose="020B0604020202020204" pitchFamily="34" charset="0"/>
                </a:endParaRPr>
              </a:p>
            </p:txBody>
          </p:sp>
          <p:sp>
            <p:nvSpPr>
              <p:cNvPr id="283205" name="Rectangle 266">
                <a:extLst>
                  <a:ext uri="{FF2B5EF4-FFF2-40B4-BE49-F238E27FC236}">
                    <a16:creationId xmlns:a16="http://schemas.microsoft.com/office/drawing/2014/main" id="{E469266A-3B34-4682-9253-057DB12617B0}"/>
                  </a:ext>
                </a:extLst>
              </p:cNvPr>
              <p:cNvSpPr>
                <a:spLocks noChangeArrowheads="1"/>
              </p:cNvSpPr>
              <p:nvPr/>
            </p:nvSpPr>
            <p:spPr bwMode="auto">
              <a:xfrm>
                <a:off x="2976" y="3167"/>
                <a:ext cx="2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a:t>
                </a:r>
                <a:endParaRPr lang="de-DE" altLang="de-DE" sz="1800">
                  <a:latin typeface="Arial" panose="020B0604020202020204" pitchFamily="34" charset="0"/>
                </a:endParaRPr>
              </a:p>
            </p:txBody>
          </p:sp>
          <p:sp>
            <p:nvSpPr>
              <p:cNvPr id="283206" name="Rectangle 267">
                <a:extLst>
                  <a:ext uri="{FF2B5EF4-FFF2-40B4-BE49-F238E27FC236}">
                    <a16:creationId xmlns:a16="http://schemas.microsoft.com/office/drawing/2014/main" id="{96A147FE-FCE2-4625-8D3F-EDCFD6BEFDAC}"/>
                  </a:ext>
                </a:extLst>
              </p:cNvPr>
              <p:cNvSpPr>
                <a:spLocks noChangeArrowheads="1"/>
              </p:cNvSpPr>
              <p:nvPr/>
            </p:nvSpPr>
            <p:spPr bwMode="auto">
              <a:xfrm>
                <a:off x="3292" y="3167"/>
                <a:ext cx="2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8</a:t>
                </a:r>
                <a:endParaRPr lang="de-DE" altLang="de-DE" sz="1800">
                  <a:latin typeface="Arial" panose="020B0604020202020204" pitchFamily="34" charset="0"/>
                </a:endParaRPr>
              </a:p>
            </p:txBody>
          </p:sp>
          <p:sp>
            <p:nvSpPr>
              <p:cNvPr id="283207" name="Rectangle 268">
                <a:extLst>
                  <a:ext uri="{FF2B5EF4-FFF2-40B4-BE49-F238E27FC236}">
                    <a16:creationId xmlns:a16="http://schemas.microsoft.com/office/drawing/2014/main" id="{52F9FD52-6E62-4632-BB2E-8DD5D01A18EA}"/>
                  </a:ext>
                </a:extLst>
              </p:cNvPr>
              <p:cNvSpPr>
                <a:spLocks noChangeArrowheads="1"/>
              </p:cNvSpPr>
              <p:nvPr/>
            </p:nvSpPr>
            <p:spPr bwMode="auto">
              <a:xfrm>
                <a:off x="3608" y="3167"/>
                <a:ext cx="2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a:t>
                </a:r>
                <a:endParaRPr lang="de-DE" altLang="de-DE" sz="1800">
                  <a:latin typeface="Arial" panose="020B0604020202020204" pitchFamily="34" charset="0"/>
                </a:endParaRPr>
              </a:p>
            </p:txBody>
          </p:sp>
          <p:sp>
            <p:nvSpPr>
              <p:cNvPr id="283208" name="Rectangle 269">
                <a:extLst>
                  <a:ext uri="{FF2B5EF4-FFF2-40B4-BE49-F238E27FC236}">
                    <a16:creationId xmlns:a16="http://schemas.microsoft.com/office/drawing/2014/main" id="{AD53A049-C2DA-458F-AA77-D3FEE3A48AF8}"/>
                  </a:ext>
                </a:extLst>
              </p:cNvPr>
              <p:cNvSpPr>
                <a:spLocks noChangeArrowheads="1"/>
              </p:cNvSpPr>
              <p:nvPr/>
            </p:nvSpPr>
            <p:spPr bwMode="auto">
              <a:xfrm>
                <a:off x="3925" y="3167"/>
                <a:ext cx="2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a:t>
                </a:r>
                <a:endParaRPr lang="de-DE" altLang="de-DE" sz="1800">
                  <a:latin typeface="Arial" panose="020B0604020202020204" pitchFamily="34" charset="0"/>
                </a:endParaRPr>
              </a:p>
            </p:txBody>
          </p:sp>
          <p:sp>
            <p:nvSpPr>
              <p:cNvPr id="283209" name="Rectangle 270">
                <a:extLst>
                  <a:ext uri="{FF2B5EF4-FFF2-40B4-BE49-F238E27FC236}">
                    <a16:creationId xmlns:a16="http://schemas.microsoft.com/office/drawing/2014/main" id="{5819F3C3-DFEC-42BA-9834-691D1619FC29}"/>
                  </a:ext>
                </a:extLst>
              </p:cNvPr>
              <p:cNvSpPr>
                <a:spLocks noChangeArrowheads="1"/>
              </p:cNvSpPr>
              <p:nvPr/>
            </p:nvSpPr>
            <p:spPr bwMode="auto">
              <a:xfrm>
                <a:off x="4241" y="3167"/>
                <a:ext cx="2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a:t>
                </a:r>
                <a:endParaRPr lang="de-DE" altLang="de-DE" sz="1800">
                  <a:latin typeface="Arial" panose="020B0604020202020204" pitchFamily="34" charset="0"/>
                </a:endParaRPr>
              </a:p>
            </p:txBody>
          </p:sp>
          <p:sp>
            <p:nvSpPr>
              <p:cNvPr id="283210" name="Rectangle 271">
                <a:extLst>
                  <a:ext uri="{FF2B5EF4-FFF2-40B4-BE49-F238E27FC236}">
                    <a16:creationId xmlns:a16="http://schemas.microsoft.com/office/drawing/2014/main" id="{A99A9480-0891-4828-986E-3F5F22D06935}"/>
                  </a:ext>
                </a:extLst>
              </p:cNvPr>
              <p:cNvSpPr>
                <a:spLocks noChangeArrowheads="1"/>
              </p:cNvSpPr>
              <p:nvPr/>
            </p:nvSpPr>
            <p:spPr bwMode="auto">
              <a:xfrm>
                <a:off x="4873" y="3167"/>
                <a:ext cx="2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8</a:t>
                </a:r>
                <a:endParaRPr lang="de-DE" altLang="de-DE" sz="1800">
                  <a:latin typeface="Arial" panose="020B0604020202020204" pitchFamily="34" charset="0"/>
                </a:endParaRPr>
              </a:p>
            </p:txBody>
          </p:sp>
          <p:sp>
            <p:nvSpPr>
              <p:cNvPr id="283211" name="Rectangle 272">
                <a:extLst>
                  <a:ext uri="{FF2B5EF4-FFF2-40B4-BE49-F238E27FC236}">
                    <a16:creationId xmlns:a16="http://schemas.microsoft.com/office/drawing/2014/main" id="{AF2B92A2-B6F4-4C14-82C6-A43BD21380BA}"/>
                  </a:ext>
                </a:extLst>
              </p:cNvPr>
              <p:cNvSpPr>
                <a:spLocks noChangeArrowheads="1"/>
              </p:cNvSpPr>
              <p:nvPr/>
            </p:nvSpPr>
            <p:spPr bwMode="auto">
              <a:xfrm>
                <a:off x="371" y="3286"/>
                <a:ext cx="559"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Bezug Grundgesamtheit</a:t>
                </a:r>
                <a:endParaRPr lang="de-DE" altLang="de-DE" sz="1800">
                  <a:latin typeface="Arial" panose="020B0604020202020204" pitchFamily="34" charset="0"/>
                </a:endParaRPr>
              </a:p>
            </p:txBody>
          </p:sp>
          <p:sp>
            <p:nvSpPr>
              <p:cNvPr id="283212" name="Rectangle 273">
                <a:extLst>
                  <a:ext uri="{FF2B5EF4-FFF2-40B4-BE49-F238E27FC236}">
                    <a16:creationId xmlns:a16="http://schemas.microsoft.com/office/drawing/2014/main" id="{C05C4C68-4EA9-4C22-8EBC-4790C8B976C8}"/>
                  </a:ext>
                </a:extLst>
              </p:cNvPr>
              <p:cNvSpPr>
                <a:spLocks noChangeArrowheads="1"/>
              </p:cNvSpPr>
              <p:nvPr/>
            </p:nvSpPr>
            <p:spPr bwMode="auto">
              <a:xfrm>
                <a:off x="1829" y="3286"/>
                <a:ext cx="16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97,93%</a:t>
                </a:r>
                <a:endParaRPr lang="de-DE" altLang="de-DE" sz="1800">
                  <a:latin typeface="Arial" panose="020B0604020202020204" pitchFamily="34" charset="0"/>
                </a:endParaRPr>
              </a:p>
            </p:txBody>
          </p:sp>
          <p:sp>
            <p:nvSpPr>
              <p:cNvPr id="283213" name="Rectangle 274">
                <a:extLst>
                  <a:ext uri="{FF2B5EF4-FFF2-40B4-BE49-F238E27FC236}">
                    <a16:creationId xmlns:a16="http://schemas.microsoft.com/office/drawing/2014/main" id="{CF1D99ED-486E-4CB0-9443-1B08BD4E4298}"/>
                  </a:ext>
                </a:extLst>
              </p:cNvPr>
              <p:cNvSpPr>
                <a:spLocks noChangeArrowheads="1"/>
              </p:cNvSpPr>
              <p:nvPr/>
            </p:nvSpPr>
            <p:spPr bwMode="auto">
              <a:xfrm>
                <a:off x="2242" y="3286"/>
                <a:ext cx="1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214" name="Rectangle 275">
                <a:extLst>
                  <a:ext uri="{FF2B5EF4-FFF2-40B4-BE49-F238E27FC236}">
                    <a16:creationId xmlns:a16="http://schemas.microsoft.com/office/drawing/2014/main" id="{E1C2BBAA-B31F-4E41-8917-FEA6757A8BD8}"/>
                  </a:ext>
                </a:extLst>
              </p:cNvPr>
              <p:cNvSpPr>
                <a:spLocks noChangeArrowheads="1"/>
              </p:cNvSpPr>
              <p:nvPr/>
            </p:nvSpPr>
            <p:spPr bwMode="auto">
              <a:xfrm>
                <a:off x="2532" y="3286"/>
                <a:ext cx="16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97,93%</a:t>
                </a:r>
                <a:endParaRPr lang="de-DE" altLang="de-DE" sz="1800">
                  <a:latin typeface="Arial" panose="020B0604020202020204" pitchFamily="34" charset="0"/>
                </a:endParaRPr>
              </a:p>
            </p:txBody>
          </p:sp>
          <p:sp>
            <p:nvSpPr>
              <p:cNvPr id="283215" name="Rectangle 276">
                <a:extLst>
                  <a:ext uri="{FF2B5EF4-FFF2-40B4-BE49-F238E27FC236}">
                    <a16:creationId xmlns:a16="http://schemas.microsoft.com/office/drawing/2014/main" id="{C18FE52E-5966-431F-8011-0175A99F91EA}"/>
                  </a:ext>
                </a:extLst>
              </p:cNvPr>
              <p:cNvSpPr>
                <a:spLocks noChangeArrowheads="1"/>
              </p:cNvSpPr>
              <p:nvPr/>
            </p:nvSpPr>
            <p:spPr bwMode="auto">
              <a:xfrm>
                <a:off x="2874" y="3286"/>
                <a:ext cx="1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216" name="Rectangle 277">
                <a:extLst>
                  <a:ext uri="{FF2B5EF4-FFF2-40B4-BE49-F238E27FC236}">
                    <a16:creationId xmlns:a16="http://schemas.microsoft.com/office/drawing/2014/main" id="{0994D40A-AD04-4F4A-AD93-0BD948039A7E}"/>
                  </a:ext>
                </a:extLst>
              </p:cNvPr>
              <p:cNvSpPr>
                <a:spLocks noChangeArrowheads="1"/>
              </p:cNvSpPr>
              <p:nvPr/>
            </p:nvSpPr>
            <p:spPr bwMode="auto">
              <a:xfrm>
                <a:off x="3164" y="3286"/>
                <a:ext cx="16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97,93%</a:t>
                </a:r>
                <a:endParaRPr lang="de-DE" altLang="de-DE" sz="1800">
                  <a:latin typeface="Arial" panose="020B0604020202020204" pitchFamily="34" charset="0"/>
                </a:endParaRPr>
              </a:p>
            </p:txBody>
          </p:sp>
          <p:sp>
            <p:nvSpPr>
              <p:cNvPr id="283217" name="Rectangle 278">
                <a:extLst>
                  <a:ext uri="{FF2B5EF4-FFF2-40B4-BE49-F238E27FC236}">
                    <a16:creationId xmlns:a16="http://schemas.microsoft.com/office/drawing/2014/main" id="{6B007AE2-26D5-4301-B5CF-3B7688E33DF8}"/>
                  </a:ext>
                </a:extLst>
              </p:cNvPr>
              <p:cNvSpPr>
                <a:spLocks noChangeArrowheads="1"/>
              </p:cNvSpPr>
              <p:nvPr/>
            </p:nvSpPr>
            <p:spPr bwMode="auto">
              <a:xfrm>
                <a:off x="3506" y="3286"/>
                <a:ext cx="1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218" name="Rectangle 279">
                <a:extLst>
                  <a:ext uri="{FF2B5EF4-FFF2-40B4-BE49-F238E27FC236}">
                    <a16:creationId xmlns:a16="http://schemas.microsoft.com/office/drawing/2014/main" id="{19606AAC-93A8-47D8-AAFF-8F348A5DBB2A}"/>
                  </a:ext>
                </a:extLst>
              </p:cNvPr>
              <p:cNvSpPr>
                <a:spLocks noChangeArrowheads="1"/>
              </p:cNvSpPr>
              <p:nvPr/>
            </p:nvSpPr>
            <p:spPr bwMode="auto">
              <a:xfrm>
                <a:off x="3822" y="3286"/>
                <a:ext cx="1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219" name="Rectangle 280">
                <a:extLst>
                  <a:ext uri="{FF2B5EF4-FFF2-40B4-BE49-F238E27FC236}">
                    <a16:creationId xmlns:a16="http://schemas.microsoft.com/office/drawing/2014/main" id="{A1FC2486-EAF3-4CA6-A2F5-8E824CB3DD8C}"/>
                  </a:ext>
                </a:extLst>
              </p:cNvPr>
              <p:cNvSpPr>
                <a:spLocks noChangeArrowheads="1"/>
              </p:cNvSpPr>
              <p:nvPr/>
            </p:nvSpPr>
            <p:spPr bwMode="auto">
              <a:xfrm>
                <a:off x="4138" y="3286"/>
                <a:ext cx="1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220" name="Rectangle 281">
                <a:extLst>
                  <a:ext uri="{FF2B5EF4-FFF2-40B4-BE49-F238E27FC236}">
                    <a16:creationId xmlns:a16="http://schemas.microsoft.com/office/drawing/2014/main" id="{2ABB9A77-FB7D-41AD-B15B-63FAC3348F5C}"/>
                  </a:ext>
                </a:extLst>
              </p:cNvPr>
              <p:cNvSpPr>
                <a:spLocks noChangeArrowheads="1"/>
              </p:cNvSpPr>
              <p:nvPr/>
            </p:nvSpPr>
            <p:spPr bwMode="auto">
              <a:xfrm>
                <a:off x="4454" y="3286"/>
                <a:ext cx="1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221" name="Rectangle 282">
                <a:extLst>
                  <a:ext uri="{FF2B5EF4-FFF2-40B4-BE49-F238E27FC236}">
                    <a16:creationId xmlns:a16="http://schemas.microsoft.com/office/drawing/2014/main" id="{E59E580D-FB73-464A-8978-1B0ECEE39CC7}"/>
                  </a:ext>
                </a:extLst>
              </p:cNvPr>
              <p:cNvSpPr>
                <a:spLocks noChangeArrowheads="1"/>
              </p:cNvSpPr>
              <p:nvPr/>
            </p:nvSpPr>
            <p:spPr bwMode="auto">
              <a:xfrm>
                <a:off x="4745" y="3286"/>
                <a:ext cx="16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97,93%</a:t>
                </a:r>
                <a:endParaRPr lang="de-DE" altLang="de-DE" sz="1800">
                  <a:latin typeface="Arial" panose="020B0604020202020204" pitchFamily="34" charset="0"/>
                </a:endParaRPr>
              </a:p>
            </p:txBody>
          </p:sp>
          <p:sp>
            <p:nvSpPr>
              <p:cNvPr id="283222" name="Rectangle 283">
                <a:extLst>
                  <a:ext uri="{FF2B5EF4-FFF2-40B4-BE49-F238E27FC236}">
                    <a16:creationId xmlns:a16="http://schemas.microsoft.com/office/drawing/2014/main" id="{2E9ED1A0-9352-4FE2-B1EF-980F0C44DDFF}"/>
                  </a:ext>
                </a:extLst>
              </p:cNvPr>
              <p:cNvSpPr>
                <a:spLocks noChangeArrowheads="1"/>
              </p:cNvSpPr>
              <p:nvPr/>
            </p:nvSpPr>
            <p:spPr bwMode="auto">
              <a:xfrm>
                <a:off x="371" y="3406"/>
                <a:ext cx="41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Bezug Stichprobe</a:t>
                </a:r>
                <a:endParaRPr lang="de-DE" altLang="de-DE" sz="1800">
                  <a:latin typeface="Arial" panose="020B0604020202020204" pitchFamily="34" charset="0"/>
                </a:endParaRPr>
              </a:p>
            </p:txBody>
          </p:sp>
          <p:sp>
            <p:nvSpPr>
              <p:cNvPr id="283223" name="Rectangle 284">
                <a:extLst>
                  <a:ext uri="{FF2B5EF4-FFF2-40B4-BE49-F238E27FC236}">
                    <a16:creationId xmlns:a16="http://schemas.microsoft.com/office/drawing/2014/main" id="{1D1F47DA-F2ED-4C75-8226-6730D569FDC7}"/>
                  </a:ext>
                </a:extLst>
              </p:cNvPr>
              <p:cNvSpPr>
                <a:spLocks noChangeArrowheads="1"/>
              </p:cNvSpPr>
              <p:nvPr/>
            </p:nvSpPr>
            <p:spPr bwMode="auto">
              <a:xfrm>
                <a:off x="1803" y="3406"/>
                <a:ext cx="193"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100,00%</a:t>
                </a:r>
                <a:endParaRPr lang="de-DE" altLang="de-DE" sz="1800">
                  <a:latin typeface="Arial" panose="020B0604020202020204" pitchFamily="34" charset="0"/>
                </a:endParaRPr>
              </a:p>
            </p:txBody>
          </p:sp>
          <p:sp>
            <p:nvSpPr>
              <p:cNvPr id="283224" name="Rectangle 285">
                <a:extLst>
                  <a:ext uri="{FF2B5EF4-FFF2-40B4-BE49-F238E27FC236}">
                    <a16:creationId xmlns:a16="http://schemas.microsoft.com/office/drawing/2014/main" id="{7F139639-A126-4838-A999-70C26254B956}"/>
                  </a:ext>
                </a:extLst>
              </p:cNvPr>
              <p:cNvSpPr>
                <a:spLocks noChangeArrowheads="1"/>
              </p:cNvSpPr>
              <p:nvPr/>
            </p:nvSpPr>
            <p:spPr bwMode="auto">
              <a:xfrm>
                <a:off x="2242" y="3406"/>
                <a:ext cx="1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225" name="Rectangle 286">
                <a:extLst>
                  <a:ext uri="{FF2B5EF4-FFF2-40B4-BE49-F238E27FC236}">
                    <a16:creationId xmlns:a16="http://schemas.microsoft.com/office/drawing/2014/main" id="{CFAEFB6B-0339-4229-9DA7-A18795667AE5}"/>
                  </a:ext>
                </a:extLst>
              </p:cNvPr>
              <p:cNvSpPr>
                <a:spLocks noChangeArrowheads="1"/>
              </p:cNvSpPr>
              <p:nvPr/>
            </p:nvSpPr>
            <p:spPr bwMode="auto">
              <a:xfrm>
                <a:off x="2507" y="3406"/>
                <a:ext cx="193"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100,00%</a:t>
                </a:r>
                <a:endParaRPr lang="de-DE" altLang="de-DE" sz="1800">
                  <a:latin typeface="Arial" panose="020B0604020202020204" pitchFamily="34" charset="0"/>
                </a:endParaRPr>
              </a:p>
            </p:txBody>
          </p:sp>
          <p:sp>
            <p:nvSpPr>
              <p:cNvPr id="283226" name="Rectangle 287">
                <a:extLst>
                  <a:ext uri="{FF2B5EF4-FFF2-40B4-BE49-F238E27FC236}">
                    <a16:creationId xmlns:a16="http://schemas.microsoft.com/office/drawing/2014/main" id="{C3FC9942-7516-4FBB-93B2-348934C2B57D}"/>
                  </a:ext>
                </a:extLst>
              </p:cNvPr>
              <p:cNvSpPr>
                <a:spLocks noChangeArrowheads="1"/>
              </p:cNvSpPr>
              <p:nvPr/>
            </p:nvSpPr>
            <p:spPr bwMode="auto">
              <a:xfrm>
                <a:off x="2874" y="3406"/>
                <a:ext cx="1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227" name="Rectangle 288">
                <a:extLst>
                  <a:ext uri="{FF2B5EF4-FFF2-40B4-BE49-F238E27FC236}">
                    <a16:creationId xmlns:a16="http://schemas.microsoft.com/office/drawing/2014/main" id="{9B0901FF-061D-4E5B-A917-205615B39BDD}"/>
                  </a:ext>
                </a:extLst>
              </p:cNvPr>
              <p:cNvSpPr>
                <a:spLocks noChangeArrowheads="1"/>
              </p:cNvSpPr>
              <p:nvPr/>
            </p:nvSpPr>
            <p:spPr bwMode="auto">
              <a:xfrm>
                <a:off x="3139" y="3406"/>
                <a:ext cx="193"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100,00%</a:t>
                </a:r>
                <a:endParaRPr lang="de-DE" altLang="de-DE" sz="1800">
                  <a:latin typeface="Arial" panose="020B0604020202020204" pitchFamily="34" charset="0"/>
                </a:endParaRPr>
              </a:p>
            </p:txBody>
          </p:sp>
          <p:sp>
            <p:nvSpPr>
              <p:cNvPr id="283228" name="Rectangle 289">
                <a:extLst>
                  <a:ext uri="{FF2B5EF4-FFF2-40B4-BE49-F238E27FC236}">
                    <a16:creationId xmlns:a16="http://schemas.microsoft.com/office/drawing/2014/main" id="{99FB8A88-2FCD-4EF4-9D20-75FFB426BA21}"/>
                  </a:ext>
                </a:extLst>
              </p:cNvPr>
              <p:cNvSpPr>
                <a:spLocks noChangeArrowheads="1"/>
              </p:cNvSpPr>
              <p:nvPr/>
            </p:nvSpPr>
            <p:spPr bwMode="auto">
              <a:xfrm>
                <a:off x="3506" y="3406"/>
                <a:ext cx="1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229" name="Rectangle 290">
                <a:extLst>
                  <a:ext uri="{FF2B5EF4-FFF2-40B4-BE49-F238E27FC236}">
                    <a16:creationId xmlns:a16="http://schemas.microsoft.com/office/drawing/2014/main" id="{AD90CDF6-7329-48E0-B9CF-6921FF9AEF62}"/>
                  </a:ext>
                </a:extLst>
              </p:cNvPr>
              <p:cNvSpPr>
                <a:spLocks noChangeArrowheads="1"/>
              </p:cNvSpPr>
              <p:nvPr/>
            </p:nvSpPr>
            <p:spPr bwMode="auto">
              <a:xfrm>
                <a:off x="3822" y="3406"/>
                <a:ext cx="1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230" name="Rectangle 291">
                <a:extLst>
                  <a:ext uri="{FF2B5EF4-FFF2-40B4-BE49-F238E27FC236}">
                    <a16:creationId xmlns:a16="http://schemas.microsoft.com/office/drawing/2014/main" id="{FBABF123-597D-4DFE-9640-26644FA0EEB2}"/>
                  </a:ext>
                </a:extLst>
              </p:cNvPr>
              <p:cNvSpPr>
                <a:spLocks noChangeArrowheads="1"/>
              </p:cNvSpPr>
              <p:nvPr/>
            </p:nvSpPr>
            <p:spPr bwMode="auto">
              <a:xfrm>
                <a:off x="4138" y="3406"/>
                <a:ext cx="1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231" name="Rectangle 292">
                <a:extLst>
                  <a:ext uri="{FF2B5EF4-FFF2-40B4-BE49-F238E27FC236}">
                    <a16:creationId xmlns:a16="http://schemas.microsoft.com/office/drawing/2014/main" id="{EFAA80BC-2628-4719-AC43-570D41944CB5}"/>
                  </a:ext>
                </a:extLst>
              </p:cNvPr>
              <p:cNvSpPr>
                <a:spLocks noChangeArrowheads="1"/>
              </p:cNvSpPr>
              <p:nvPr/>
            </p:nvSpPr>
            <p:spPr bwMode="auto">
              <a:xfrm>
                <a:off x="4454" y="3406"/>
                <a:ext cx="1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0,00%</a:t>
                </a:r>
                <a:endParaRPr lang="de-DE" altLang="de-DE" sz="1800">
                  <a:latin typeface="Arial" panose="020B0604020202020204" pitchFamily="34" charset="0"/>
                </a:endParaRPr>
              </a:p>
            </p:txBody>
          </p:sp>
          <p:sp>
            <p:nvSpPr>
              <p:cNvPr id="283232" name="Rectangle 293">
                <a:extLst>
                  <a:ext uri="{FF2B5EF4-FFF2-40B4-BE49-F238E27FC236}">
                    <a16:creationId xmlns:a16="http://schemas.microsoft.com/office/drawing/2014/main" id="{40630FE6-D270-4551-9221-E57CC8359219}"/>
                  </a:ext>
                </a:extLst>
              </p:cNvPr>
              <p:cNvSpPr>
                <a:spLocks noChangeArrowheads="1"/>
              </p:cNvSpPr>
              <p:nvPr/>
            </p:nvSpPr>
            <p:spPr bwMode="auto">
              <a:xfrm>
                <a:off x="4719" y="3406"/>
                <a:ext cx="193"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100,00%</a:t>
                </a:r>
                <a:endParaRPr lang="de-DE" altLang="de-DE" sz="1800">
                  <a:latin typeface="Arial" panose="020B0604020202020204" pitchFamily="34" charset="0"/>
                </a:endParaRPr>
              </a:p>
            </p:txBody>
          </p:sp>
          <p:sp>
            <p:nvSpPr>
              <p:cNvPr id="283233" name="Rectangle 294">
                <a:extLst>
                  <a:ext uri="{FF2B5EF4-FFF2-40B4-BE49-F238E27FC236}">
                    <a16:creationId xmlns:a16="http://schemas.microsoft.com/office/drawing/2014/main" id="{E8CBB969-0B6B-411C-8E5D-170880FDDBBD}"/>
                  </a:ext>
                </a:extLst>
              </p:cNvPr>
              <p:cNvSpPr>
                <a:spLocks noChangeArrowheads="1"/>
              </p:cNvSpPr>
              <p:nvPr/>
            </p:nvSpPr>
            <p:spPr bwMode="auto">
              <a:xfrm>
                <a:off x="371" y="3588"/>
                <a:ext cx="32"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 </a:t>
                </a:r>
                <a:endParaRPr lang="de-DE" altLang="de-DE" sz="1800">
                  <a:latin typeface="Arial" panose="020B0604020202020204" pitchFamily="34" charset="0"/>
                </a:endParaRPr>
              </a:p>
            </p:txBody>
          </p:sp>
          <p:sp>
            <p:nvSpPr>
              <p:cNvPr id="283234" name="Rectangle 295">
                <a:extLst>
                  <a:ext uri="{FF2B5EF4-FFF2-40B4-BE49-F238E27FC236}">
                    <a16:creationId xmlns:a16="http://schemas.microsoft.com/office/drawing/2014/main" id="{A58B341C-D559-4548-9FC1-F8D00C95862B}"/>
                  </a:ext>
                </a:extLst>
              </p:cNvPr>
              <p:cNvSpPr>
                <a:spLocks noChangeArrowheads="1"/>
              </p:cNvSpPr>
              <p:nvPr/>
            </p:nvSpPr>
            <p:spPr bwMode="auto">
              <a:xfrm>
                <a:off x="399" y="3588"/>
                <a:ext cx="2612"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Wird wie in den Vorjahren zusammen mit den Bank- sowie Rechtsanwaltsbestätigungen per 30.09.2020 zugesendet</a:t>
                </a:r>
                <a:endParaRPr lang="de-DE" altLang="de-DE" sz="600">
                  <a:latin typeface="Arial" panose="020B0604020202020204" pitchFamily="34" charset="0"/>
                </a:endParaRPr>
              </a:p>
            </p:txBody>
          </p:sp>
          <p:sp>
            <p:nvSpPr>
              <p:cNvPr id="283235" name="Rectangle 299">
                <a:extLst>
                  <a:ext uri="{FF2B5EF4-FFF2-40B4-BE49-F238E27FC236}">
                    <a16:creationId xmlns:a16="http://schemas.microsoft.com/office/drawing/2014/main" id="{5AA7D1EA-53BA-4851-8DA9-AF64FCBBC46B}"/>
                  </a:ext>
                </a:extLst>
              </p:cNvPr>
              <p:cNvSpPr>
                <a:spLocks noChangeArrowheads="1"/>
              </p:cNvSpPr>
              <p:nvPr/>
            </p:nvSpPr>
            <p:spPr bwMode="auto">
              <a:xfrm>
                <a:off x="2307" y="3588"/>
                <a:ext cx="13"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a:t>
                </a:r>
                <a:endParaRPr lang="de-DE" altLang="de-DE" sz="1800">
                  <a:latin typeface="Arial" panose="020B0604020202020204" pitchFamily="34" charset="0"/>
                </a:endParaRPr>
              </a:p>
            </p:txBody>
          </p:sp>
          <p:sp>
            <p:nvSpPr>
              <p:cNvPr id="283236" name="Rectangle 301">
                <a:extLst>
                  <a:ext uri="{FF2B5EF4-FFF2-40B4-BE49-F238E27FC236}">
                    <a16:creationId xmlns:a16="http://schemas.microsoft.com/office/drawing/2014/main" id="{556FAE7F-8D30-46E9-A03F-23CEDB92BF6B}"/>
                  </a:ext>
                </a:extLst>
              </p:cNvPr>
              <p:cNvSpPr>
                <a:spLocks noChangeArrowheads="1"/>
              </p:cNvSpPr>
              <p:nvPr/>
            </p:nvSpPr>
            <p:spPr bwMode="auto">
              <a:xfrm>
                <a:off x="2370" y="3588"/>
                <a:ext cx="13"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a:t>
                </a:r>
                <a:endParaRPr lang="de-DE" altLang="de-DE" sz="1800">
                  <a:latin typeface="Arial" panose="020B0604020202020204" pitchFamily="34" charset="0"/>
                </a:endParaRPr>
              </a:p>
            </p:txBody>
          </p:sp>
          <p:sp>
            <p:nvSpPr>
              <p:cNvPr id="283237" name="Rectangle 304">
                <a:extLst>
                  <a:ext uri="{FF2B5EF4-FFF2-40B4-BE49-F238E27FC236}">
                    <a16:creationId xmlns:a16="http://schemas.microsoft.com/office/drawing/2014/main" id="{ED9EAB56-48D3-468F-8E39-225086BB644C}"/>
                  </a:ext>
                </a:extLst>
              </p:cNvPr>
              <p:cNvSpPr>
                <a:spLocks noChangeArrowheads="1"/>
              </p:cNvSpPr>
              <p:nvPr/>
            </p:nvSpPr>
            <p:spPr bwMode="auto">
              <a:xfrm>
                <a:off x="2723" y="3588"/>
                <a:ext cx="13"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a:t>
                </a:r>
                <a:endParaRPr lang="de-DE" altLang="de-DE" sz="1800">
                  <a:latin typeface="Arial" panose="020B0604020202020204" pitchFamily="34" charset="0"/>
                </a:endParaRPr>
              </a:p>
            </p:txBody>
          </p:sp>
          <p:sp>
            <p:nvSpPr>
              <p:cNvPr id="283238" name="Rectangle 305">
                <a:extLst>
                  <a:ext uri="{FF2B5EF4-FFF2-40B4-BE49-F238E27FC236}">
                    <a16:creationId xmlns:a16="http://schemas.microsoft.com/office/drawing/2014/main" id="{D06EBE4F-D661-4BCB-AFAF-CEAFB2629A80}"/>
                  </a:ext>
                </a:extLst>
              </p:cNvPr>
              <p:cNvSpPr>
                <a:spLocks noChangeArrowheads="1"/>
              </p:cNvSpPr>
              <p:nvPr/>
            </p:nvSpPr>
            <p:spPr bwMode="auto">
              <a:xfrm>
                <a:off x="1237" y="940"/>
                <a:ext cx="41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38710 DG Bremen</a:t>
                </a:r>
                <a:endParaRPr lang="de-DE" altLang="de-DE" sz="1800">
                  <a:latin typeface="Arial" panose="020B0604020202020204" pitchFamily="34" charset="0"/>
                </a:endParaRPr>
              </a:p>
            </p:txBody>
          </p:sp>
          <p:sp>
            <p:nvSpPr>
              <p:cNvPr id="283239" name="Rectangle 306">
                <a:extLst>
                  <a:ext uri="{FF2B5EF4-FFF2-40B4-BE49-F238E27FC236}">
                    <a16:creationId xmlns:a16="http://schemas.microsoft.com/office/drawing/2014/main" id="{2FCD7E5F-529A-4F2C-8E4C-0DF091BAB3CF}"/>
                  </a:ext>
                </a:extLst>
              </p:cNvPr>
              <p:cNvSpPr>
                <a:spLocks noChangeArrowheads="1"/>
              </p:cNvSpPr>
              <p:nvPr/>
            </p:nvSpPr>
            <p:spPr bwMode="auto">
              <a:xfrm>
                <a:off x="3147" y="972"/>
                <a:ext cx="1110"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Geneva"/>
                  </a:rPr>
                  <a:t>Verbindlichkeiten aus Lieferungen und Leistungen/ </a:t>
                </a:r>
                <a:endParaRPr lang="de-DE" altLang="de-DE" sz="1800">
                  <a:latin typeface="Arial" panose="020B0604020202020204" pitchFamily="34" charset="0"/>
                </a:endParaRPr>
              </a:p>
            </p:txBody>
          </p:sp>
          <p:sp>
            <p:nvSpPr>
              <p:cNvPr id="283240" name="Rectangle 307">
                <a:extLst>
                  <a:ext uri="{FF2B5EF4-FFF2-40B4-BE49-F238E27FC236}">
                    <a16:creationId xmlns:a16="http://schemas.microsoft.com/office/drawing/2014/main" id="{AF067F98-F0C2-4CC7-991E-94E8592B1761}"/>
                  </a:ext>
                </a:extLst>
              </p:cNvPr>
              <p:cNvSpPr>
                <a:spLocks noChangeArrowheads="1"/>
              </p:cNvSpPr>
              <p:nvPr/>
            </p:nvSpPr>
            <p:spPr bwMode="auto">
              <a:xfrm>
                <a:off x="3435" y="1029"/>
                <a:ext cx="459"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Geneva"/>
                  </a:rPr>
                  <a:t>Saldenbestätigungen</a:t>
                </a:r>
                <a:endParaRPr lang="de-DE" altLang="de-DE" sz="1800">
                  <a:latin typeface="Arial" panose="020B0604020202020204" pitchFamily="34" charset="0"/>
                </a:endParaRPr>
              </a:p>
            </p:txBody>
          </p:sp>
          <p:sp>
            <p:nvSpPr>
              <p:cNvPr id="283241" name="Rectangle 308">
                <a:extLst>
                  <a:ext uri="{FF2B5EF4-FFF2-40B4-BE49-F238E27FC236}">
                    <a16:creationId xmlns:a16="http://schemas.microsoft.com/office/drawing/2014/main" id="{EDFBF9E9-A454-4351-B406-1F6C4D13818B}"/>
                  </a:ext>
                </a:extLst>
              </p:cNvPr>
              <p:cNvSpPr>
                <a:spLocks noChangeArrowheads="1"/>
              </p:cNvSpPr>
              <p:nvPr/>
            </p:nvSpPr>
            <p:spPr bwMode="auto">
              <a:xfrm>
                <a:off x="3594" y="826"/>
                <a:ext cx="91"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2020</a:t>
                </a:r>
                <a:endParaRPr lang="de-DE" altLang="de-DE" sz="1800">
                  <a:latin typeface="Arial" panose="020B0604020202020204" pitchFamily="34" charset="0"/>
                </a:endParaRPr>
              </a:p>
            </p:txBody>
          </p:sp>
          <p:sp>
            <p:nvSpPr>
              <p:cNvPr id="283242" name="Rectangle 309">
                <a:extLst>
                  <a:ext uri="{FF2B5EF4-FFF2-40B4-BE49-F238E27FC236}">
                    <a16:creationId xmlns:a16="http://schemas.microsoft.com/office/drawing/2014/main" id="{08E94692-F3D5-4FCF-8E61-23AB55A4B1D3}"/>
                  </a:ext>
                </a:extLst>
              </p:cNvPr>
              <p:cNvSpPr>
                <a:spLocks noChangeArrowheads="1"/>
              </p:cNvSpPr>
              <p:nvPr/>
            </p:nvSpPr>
            <p:spPr bwMode="auto">
              <a:xfrm>
                <a:off x="3597" y="770"/>
                <a:ext cx="10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Jahr:</a:t>
                </a:r>
                <a:endParaRPr lang="de-DE" altLang="de-DE" sz="1800">
                  <a:latin typeface="Arial" panose="020B0604020202020204" pitchFamily="34" charset="0"/>
                </a:endParaRPr>
              </a:p>
            </p:txBody>
          </p:sp>
          <p:sp>
            <p:nvSpPr>
              <p:cNvPr id="283243" name="Rectangle 310">
                <a:extLst>
                  <a:ext uri="{FF2B5EF4-FFF2-40B4-BE49-F238E27FC236}">
                    <a16:creationId xmlns:a16="http://schemas.microsoft.com/office/drawing/2014/main" id="{3129DA34-4F67-4F44-8D3E-7D5ED25CF904}"/>
                  </a:ext>
                </a:extLst>
              </p:cNvPr>
              <p:cNvSpPr>
                <a:spLocks noChangeArrowheads="1"/>
              </p:cNvSpPr>
              <p:nvPr/>
            </p:nvSpPr>
            <p:spPr bwMode="auto">
              <a:xfrm>
                <a:off x="3970" y="826"/>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44" name="Rectangle 311">
                <a:extLst>
                  <a:ext uri="{FF2B5EF4-FFF2-40B4-BE49-F238E27FC236}">
                    <a16:creationId xmlns:a16="http://schemas.microsoft.com/office/drawing/2014/main" id="{1385F5A1-91F1-41C1-B555-7BB1142A412F}"/>
                  </a:ext>
                </a:extLst>
              </p:cNvPr>
              <p:cNvSpPr>
                <a:spLocks noChangeArrowheads="1"/>
              </p:cNvSpPr>
              <p:nvPr/>
            </p:nvSpPr>
            <p:spPr bwMode="auto">
              <a:xfrm>
                <a:off x="4152" y="770"/>
                <a:ext cx="279"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Referenz-Nr.</a:t>
                </a:r>
                <a:endParaRPr lang="de-DE" altLang="de-DE" sz="1800">
                  <a:latin typeface="Arial" panose="020B0604020202020204" pitchFamily="34" charset="0"/>
                </a:endParaRPr>
              </a:p>
            </p:txBody>
          </p:sp>
          <p:sp>
            <p:nvSpPr>
              <p:cNvPr id="283245" name="Rectangle 312">
                <a:extLst>
                  <a:ext uri="{FF2B5EF4-FFF2-40B4-BE49-F238E27FC236}">
                    <a16:creationId xmlns:a16="http://schemas.microsoft.com/office/drawing/2014/main" id="{1E5E2F38-B288-4715-85F0-0F5417E86843}"/>
                  </a:ext>
                </a:extLst>
              </p:cNvPr>
              <p:cNvSpPr>
                <a:spLocks noChangeArrowheads="1"/>
              </p:cNvSpPr>
              <p:nvPr/>
            </p:nvSpPr>
            <p:spPr bwMode="auto">
              <a:xfrm>
                <a:off x="177" y="826"/>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46" name="Rectangle 313">
                <a:extLst>
                  <a:ext uri="{FF2B5EF4-FFF2-40B4-BE49-F238E27FC236}">
                    <a16:creationId xmlns:a16="http://schemas.microsoft.com/office/drawing/2014/main" id="{9A4050DF-3ABD-4B8D-82F4-72DE969DB1EF}"/>
                  </a:ext>
                </a:extLst>
              </p:cNvPr>
              <p:cNvSpPr>
                <a:spLocks noChangeArrowheads="1"/>
              </p:cNvSpPr>
              <p:nvPr/>
            </p:nvSpPr>
            <p:spPr bwMode="auto">
              <a:xfrm>
                <a:off x="177" y="770"/>
                <a:ext cx="21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 Mandant:</a:t>
                </a:r>
                <a:endParaRPr lang="de-DE" altLang="de-DE" sz="1800">
                  <a:latin typeface="Arial" panose="020B0604020202020204" pitchFamily="34" charset="0"/>
                </a:endParaRPr>
              </a:p>
            </p:txBody>
          </p:sp>
          <p:sp>
            <p:nvSpPr>
              <p:cNvPr id="283247" name="Rectangle 314">
                <a:extLst>
                  <a:ext uri="{FF2B5EF4-FFF2-40B4-BE49-F238E27FC236}">
                    <a16:creationId xmlns:a16="http://schemas.microsoft.com/office/drawing/2014/main" id="{A79FE48C-C093-49D5-B96E-2E4AF1F6C996}"/>
                  </a:ext>
                </a:extLst>
              </p:cNvPr>
              <p:cNvSpPr>
                <a:spLocks noChangeArrowheads="1"/>
              </p:cNvSpPr>
              <p:nvPr/>
            </p:nvSpPr>
            <p:spPr bwMode="auto">
              <a:xfrm>
                <a:off x="3608" y="1977"/>
                <a:ext cx="749"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Alternative Prüfungshandlungen</a:t>
                </a:r>
                <a:endParaRPr lang="de-DE" altLang="de-DE" sz="1800">
                  <a:latin typeface="Arial" panose="020B0604020202020204" pitchFamily="34" charset="0"/>
                </a:endParaRPr>
              </a:p>
            </p:txBody>
          </p:sp>
          <p:sp>
            <p:nvSpPr>
              <p:cNvPr id="283248" name="Rectangle 315">
                <a:extLst>
                  <a:ext uri="{FF2B5EF4-FFF2-40B4-BE49-F238E27FC236}">
                    <a16:creationId xmlns:a16="http://schemas.microsoft.com/office/drawing/2014/main" id="{6A816F33-1697-438F-BE2E-22708F825EEE}"/>
                  </a:ext>
                </a:extLst>
              </p:cNvPr>
              <p:cNvSpPr>
                <a:spLocks noChangeArrowheads="1"/>
              </p:cNvSpPr>
              <p:nvPr/>
            </p:nvSpPr>
            <p:spPr bwMode="auto">
              <a:xfrm>
                <a:off x="3090" y="826"/>
                <a:ext cx="203"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15.02.2021</a:t>
                </a:r>
                <a:endParaRPr lang="de-DE" altLang="de-DE" sz="1800">
                  <a:latin typeface="Arial" panose="020B0604020202020204" pitchFamily="34" charset="0"/>
                </a:endParaRPr>
              </a:p>
            </p:txBody>
          </p:sp>
          <p:sp>
            <p:nvSpPr>
              <p:cNvPr id="283249" name="Rectangle 316">
                <a:extLst>
                  <a:ext uri="{FF2B5EF4-FFF2-40B4-BE49-F238E27FC236}">
                    <a16:creationId xmlns:a16="http://schemas.microsoft.com/office/drawing/2014/main" id="{DF99515A-9705-4958-93CD-8B108EBAE6BB}"/>
                  </a:ext>
                </a:extLst>
              </p:cNvPr>
              <p:cNvSpPr>
                <a:spLocks noChangeArrowheads="1"/>
              </p:cNvSpPr>
              <p:nvPr/>
            </p:nvSpPr>
            <p:spPr bwMode="auto">
              <a:xfrm>
                <a:off x="2942" y="770"/>
                <a:ext cx="15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Datum:</a:t>
                </a:r>
                <a:endParaRPr lang="de-DE" altLang="de-DE" sz="1800">
                  <a:latin typeface="Arial" panose="020B0604020202020204" pitchFamily="34" charset="0"/>
                </a:endParaRPr>
              </a:p>
            </p:txBody>
          </p:sp>
          <p:sp>
            <p:nvSpPr>
              <p:cNvPr id="283250" name="Rectangle 317">
                <a:extLst>
                  <a:ext uri="{FF2B5EF4-FFF2-40B4-BE49-F238E27FC236}">
                    <a16:creationId xmlns:a16="http://schemas.microsoft.com/office/drawing/2014/main" id="{3AF0EAB6-8041-4D96-A3F9-AF5C3D7900B8}"/>
                  </a:ext>
                </a:extLst>
              </p:cNvPr>
              <p:cNvSpPr>
                <a:spLocks noChangeArrowheads="1"/>
              </p:cNvSpPr>
              <p:nvPr/>
            </p:nvSpPr>
            <p:spPr bwMode="auto">
              <a:xfrm>
                <a:off x="5075" y="1060"/>
                <a:ext cx="100"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MoS</a:t>
                </a:r>
                <a:endParaRPr lang="de-DE" altLang="de-DE" sz="1800">
                  <a:latin typeface="Arial" panose="020B0604020202020204" pitchFamily="34" charset="0"/>
                </a:endParaRPr>
              </a:p>
            </p:txBody>
          </p:sp>
          <p:sp>
            <p:nvSpPr>
              <p:cNvPr id="283251" name="Rectangle 318">
                <a:extLst>
                  <a:ext uri="{FF2B5EF4-FFF2-40B4-BE49-F238E27FC236}">
                    <a16:creationId xmlns:a16="http://schemas.microsoft.com/office/drawing/2014/main" id="{1A26B245-4F5E-4497-9012-E9FE07DD1EB5}"/>
                  </a:ext>
                </a:extLst>
              </p:cNvPr>
              <p:cNvSpPr>
                <a:spLocks noChangeArrowheads="1"/>
              </p:cNvSpPr>
              <p:nvPr/>
            </p:nvSpPr>
            <p:spPr bwMode="auto">
              <a:xfrm>
                <a:off x="5012" y="1000"/>
                <a:ext cx="239"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Hz Pr. Leit.</a:t>
                </a:r>
                <a:endParaRPr lang="de-DE" altLang="de-DE" sz="1800">
                  <a:latin typeface="Arial" panose="020B0604020202020204" pitchFamily="34" charset="0"/>
                </a:endParaRPr>
              </a:p>
            </p:txBody>
          </p:sp>
          <p:sp>
            <p:nvSpPr>
              <p:cNvPr id="283252" name="Rectangle 319">
                <a:extLst>
                  <a:ext uri="{FF2B5EF4-FFF2-40B4-BE49-F238E27FC236}">
                    <a16:creationId xmlns:a16="http://schemas.microsoft.com/office/drawing/2014/main" id="{268218E4-EA43-44FB-9D7B-2CDB9CA5EBCA}"/>
                  </a:ext>
                </a:extLst>
              </p:cNvPr>
              <p:cNvSpPr>
                <a:spLocks noChangeArrowheads="1"/>
              </p:cNvSpPr>
              <p:nvPr/>
            </p:nvSpPr>
            <p:spPr bwMode="auto">
              <a:xfrm>
                <a:off x="4602" y="943"/>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53" name="Rectangle 320">
                <a:extLst>
                  <a:ext uri="{FF2B5EF4-FFF2-40B4-BE49-F238E27FC236}">
                    <a16:creationId xmlns:a16="http://schemas.microsoft.com/office/drawing/2014/main" id="{0D646507-F684-4E5B-A097-FAF90F3D2E67}"/>
                  </a:ext>
                </a:extLst>
              </p:cNvPr>
              <p:cNvSpPr>
                <a:spLocks noChangeArrowheads="1"/>
              </p:cNvSpPr>
              <p:nvPr/>
            </p:nvSpPr>
            <p:spPr bwMode="auto">
              <a:xfrm>
                <a:off x="5029" y="886"/>
                <a:ext cx="20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Hz Prüfer</a:t>
                </a:r>
                <a:endParaRPr lang="de-DE" altLang="de-DE" sz="1800">
                  <a:latin typeface="Arial" panose="020B0604020202020204" pitchFamily="34" charset="0"/>
                </a:endParaRPr>
              </a:p>
            </p:txBody>
          </p:sp>
          <p:sp>
            <p:nvSpPr>
              <p:cNvPr id="283254" name="Rectangle 321">
                <a:extLst>
                  <a:ext uri="{FF2B5EF4-FFF2-40B4-BE49-F238E27FC236}">
                    <a16:creationId xmlns:a16="http://schemas.microsoft.com/office/drawing/2014/main" id="{8AFA957E-6F17-4AC0-A8ED-308742E38F51}"/>
                  </a:ext>
                </a:extLst>
              </p:cNvPr>
              <p:cNvSpPr>
                <a:spLocks noChangeArrowheads="1"/>
              </p:cNvSpPr>
              <p:nvPr/>
            </p:nvSpPr>
            <p:spPr bwMode="auto">
              <a:xfrm>
                <a:off x="5055" y="826"/>
                <a:ext cx="142"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b="1">
                    <a:solidFill>
                      <a:srgbClr val="000000"/>
                    </a:solidFill>
                    <a:latin typeface="Arial" panose="020B0604020202020204" pitchFamily="34" charset="0"/>
                  </a:rPr>
                  <a:t>B.I.8.3</a:t>
                </a:r>
                <a:endParaRPr lang="de-DE" altLang="de-DE" sz="1800">
                  <a:latin typeface="Arial" panose="020B0604020202020204" pitchFamily="34" charset="0"/>
                </a:endParaRPr>
              </a:p>
            </p:txBody>
          </p:sp>
          <p:sp>
            <p:nvSpPr>
              <p:cNvPr id="283255" name="Rectangle 322">
                <a:extLst>
                  <a:ext uri="{FF2B5EF4-FFF2-40B4-BE49-F238E27FC236}">
                    <a16:creationId xmlns:a16="http://schemas.microsoft.com/office/drawing/2014/main" id="{B52D21CE-25B4-4A1A-B176-43CAF7C99A0C}"/>
                  </a:ext>
                </a:extLst>
              </p:cNvPr>
              <p:cNvSpPr>
                <a:spLocks noChangeArrowheads="1"/>
              </p:cNvSpPr>
              <p:nvPr/>
            </p:nvSpPr>
            <p:spPr bwMode="auto">
              <a:xfrm>
                <a:off x="3344" y="886"/>
                <a:ext cx="6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Berichtsposition/ Unterposition</a:t>
                </a:r>
                <a:endParaRPr lang="de-DE" altLang="de-DE" sz="1800">
                  <a:latin typeface="Arial" panose="020B0604020202020204" pitchFamily="34" charset="0"/>
                </a:endParaRPr>
              </a:p>
            </p:txBody>
          </p:sp>
          <p:sp>
            <p:nvSpPr>
              <p:cNvPr id="283256" name="Rectangle 323">
                <a:extLst>
                  <a:ext uri="{FF2B5EF4-FFF2-40B4-BE49-F238E27FC236}">
                    <a16:creationId xmlns:a16="http://schemas.microsoft.com/office/drawing/2014/main" id="{5070FBE2-DBC7-458E-85BB-9215F287CBA1}"/>
                  </a:ext>
                </a:extLst>
              </p:cNvPr>
              <p:cNvSpPr>
                <a:spLocks noChangeArrowheads="1"/>
              </p:cNvSpPr>
              <p:nvPr/>
            </p:nvSpPr>
            <p:spPr bwMode="auto">
              <a:xfrm>
                <a:off x="4989" y="770"/>
                <a:ext cx="29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600">
                    <a:solidFill>
                      <a:srgbClr val="000000"/>
                    </a:solidFill>
                    <a:latin typeface="Arial" panose="020B0604020202020204" pitchFamily="34" charset="0"/>
                  </a:rPr>
                  <a:t>Ordnungs-Nr.</a:t>
                </a:r>
                <a:endParaRPr lang="de-DE" altLang="de-DE" sz="1800">
                  <a:latin typeface="Arial" panose="020B0604020202020204" pitchFamily="34" charset="0"/>
                </a:endParaRPr>
              </a:p>
            </p:txBody>
          </p:sp>
          <p:sp>
            <p:nvSpPr>
              <p:cNvPr id="283257" name="Line 324">
                <a:extLst>
                  <a:ext uri="{FF2B5EF4-FFF2-40B4-BE49-F238E27FC236}">
                    <a16:creationId xmlns:a16="http://schemas.microsoft.com/office/drawing/2014/main" id="{79C2A0CD-1708-4CA4-9ECE-E4AA3191AC9C}"/>
                  </a:ext>
                </a:extLst>
              </p:cNvPr>
              <p:cNvSpPr>
                <a:spLocks noChangeShapeType="1"/>
              </p:cNvSpPr>
              <p:nvPr/>
            </p:nvSpPr>
            <p:spPr bwMode="auto">
              <a:xfrm>
                <a:off x="166" y="482"/>
                <a:ext cx="0" cy="27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58" name="Rectangle 325">
                <a:extLst>
                  <a:ext uri="{FF2B5EF4-FFF2-40B4-BE49-F238E27FC236}">
                    <a16:creationId xmlns:a16="http://schemas.microsoft.com/office/drawing/2014/main" id="{82A1ABC4-B608-49DB-A900-F40FF163654D}"/>
                  </a:ext>
                </a:extLst>
              </p:cNvPr>
              <p:cNvSpPr>
                <a:spLocks noChangeArrowheads="1"/>
              </p:cNvSpPr>
              <p:nvPr/>
            </p:nvSpPr>
            <p:spPr bwMode="auto">
              <a:xfrm>
                <a:off x="166" y="482"/>
                <a:ext cx="3" cy="2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59" name="Line 326">
                <a:extLst>
                  <a:ext uri="{FF2B5EF4-FFF2-40B4-BE49-F238E27FC236}">
                    <a16:creationId xmlns:a16="http://schemas.microsoft.com/office/drawing/2014/main" id="{2E4792EB-E491-42CA-8017-FBECBAADB5EA}"/>
                  </a:ext>
                </a:extLst>
              </p:cNvPr>
              <p:cNvSpPr>
                <a:spLocks noChangeShapeType="1"/>
              </p:cNvSpPr>
              <p:nvPr/>
            </p:nvSpPr>
            <p:spPr bwMode="auto">
              <a:xfrm>
                <a:off x="2694" y="482"/>
                <a:ext cx="0" cy="27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60" name="Rectangle 327">
                <a:extLst>
                  <a:ext uri="{FF2B5EF4-FFF2-40B4-BE49-F238E27FC236}">
                    <a16:creationId xmlns:a16="http://schemas.microsoft.com/office/drawing/2014/main" id="{8C3DA7AD-E20A-4EA7-9DF7-B2E160D9212F}"/>
                  </a:ext>
                </a:extLst>
              </p:cNvPr>
              <p:cNvSpPr>
                <a:spLocks noChangeArrowheads="1"/>
              </p:cNvSpPr>
              <p:nvPr/>
            </p:nvSpPr>
            <p:spPr bwMode="auto">
              <a:xfrm>
                <a:off x="2694" y="482"/>
                <a:ext cx="3" cy="2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61" name="Line 328">
                <a:extLst>
                  <a:ext uri="{FF2B5EF4-FFF2-40B4-BE49-F238E27FC236}">
                    <a16:creationId xmlns:a16="http://schemas.microsoft.com/office/drawing/2014/main" id="{FFE66B75-9846-4B42-A629-8DDE1E16CD75}"/>
                  </a:ext>
                </a:extLst>
              </p:cNvPr>
              <p:cNvSpPr>
                <a:spLocks noChangeShapeType="1"/>
              </p:cNvSpPr>
              <p:nvPr/>
            </p:nvSpPr>
            <p:spPr bwMode="auto">
              <a:xfrm>
                <a:off x="3327" y="482"/>
                <a:ext cx="0" cy="27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62" name="Rectangle 329">
                <a:extLst>
                  <a:ext uri="{FF2B5EF4-FFF2-40B4-BE49-F238E27FC236}">
                    <a16:creationId xmlns:a16="http://schemas.microsoft.com/office/drawing/2014/main" id="{EA024A91-182E-415B-9F70-F8BFD38AAE33}"/>
                  </a:ext>
                </a:extLst>
              </p:cNvPr>
              <p:cNvSpPr>
                <a:spLocks noChangeArrowheads="1"/>
              </p:cNvSpPr>
              <p:nvPr/>
            </p:nvSpPr>
            <p:spPr bwMode="auto">
              <a:xfrm>
                <a:off x="3327" y="482"/>
                <a:ext cx="2" cy="2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63" name="Line 330">
                <a:extLst>
                  <a:ext uri="{FF2B5EF4-FFF2-40B4-BE49-F238E27FC236}">
                    <a16:creationId xmlns:a16="http://schemas.microsoft.com/office/drawing/2014/main" id="{8BDE1C60-67DA-4E14-8B3B-83E553FF1BE1}"/>
                  </a:ext>
                </a:extLst>
              </p:cNvPr>
              <p:cNvSpPr>
                <a:spLocks noChangeShapeType="1"/>
              </p:cNvSpPr>
              <p:nvPr/>
            </p:nvSpPr>
            <p:spPr bwMode="auto">
              <a:xfrm>
                <a:off x="3959" y="482"/>
                <a:ext cx="0" cy="27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64" name="Rectangle 331">
                <a:extLst>
                  <a:ext uri="{FF2B5EF4-FFF2-40B4-BE49-F238E27FC236}">
                    <a16:creationId xmlns:a16="http://schemas.microsoft.com/office/drawing/2014/main" id="{F6EEB65B-73E1-458A-B3AD-90EB6D096355}"/>
                  </a:ext>
                </a:extLst>
              </p:cNvPr>
              <p:cNvSpPr>
                <a:spLocks noChangeArrowheads="1"/>
              </p:cNvSpPr>
              <p:nvPr/>
            </p:nvSpPr>
            <p:spPr bwMode="auto">
              <a:xfrm>
                <a:off x="3959" y="482"/>
                <a:ext cx="3" cy="2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65" name="Line 332">
                <a:extLst>
                  <a:ext uri="{FF2B5EF4-FFF2-40B4-BE49-F238E27FC236}">
                    <a16:creationId xmlns:a16="http://schemas.microsoft.com/office/drawing/2014/main" id="{4FEA3DDC-5051-4B1E-B12C-7BC10632A3EC}"/>
                  </a:ext>
                </a:extLst>
              </p:cNvPr>
              <p:cNvSpPr>
                <a:spLocks noChangeShapeType="1"/>
              </p:cNvSpPr>
              <p:nvPr/>
            </p:nvSpPr>
            <p:spPr bwMode="auto">
              <a:xfrm>
                <a:off x="4591" y="482"/>
                <a:ext cx="0" cy="27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66" name="Rectangle 333">
                <a:extLst>
                  <a:ext uri="{FF2B5EF4-FFF2-40B4-BE49-F238E27FC236}">
                    <a16:creationId xmlns:a16="http://schemas.microsoft.com/office/drawing/2014/main" id="{A585B5AD-4A13-468E-8C5B-990F54ABC43C}"/>
                  </a:ext>
                </a:extLst>
              </p:cNvPr>
              <p:cNvSpPr>
                <a:spLocks noChangeArrowheads="1"/>
              </p:cNvSpPr>
              <p:nvPr/>
            </p:nvSpPr>
            <p:spPr bwMode="auto">
              <a:xfrm>
                <a:off x="4591" y="482"/>
                <a:ext cx="3" cy="2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67" name="Rectangle 334">
                <a:extLst>
                  <a:ext uri="{FF2B5EF4-FFF2-40B4-BE49-F238E27FC236}">
                    <a16:creationId xmlns:a16="http://schemas.microsoft.com/office/drawing/2014/main" id="{06E7B560-0CC7-4BE9-9654-A5DB0BD89343}"/>
                  </a:ext>
                </a:extLst>
              </p:cNvPr>
              <p:cNvSpPr>
                <a:spLocks noChangeArrowheads="1"/>
              </p:cNvSpPr>
              <p:nvPr/>
            </p:nvSpPr>
            <p:spPr bwMode="auto">
              <a:xfrm>
                <a:off x="169" y="761"/>
                <a:ext cx="548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68" name="Line 335">
                <a:extLst>
                  <a:ext uri="{FF2B5EF4-FFF2-40B4-BE49-F238E27FC236}">
                    <a16:creationId xmlns:a16="http://schemas.microsoft.com/office/drawing/2014/main" id="{72A8EB33-5338-415F-9991-214E86FE357E}"/>
                  </a:ext>
                </a:extLst>
              </p:cNvPr>
              <p:cNvSpPr>
                <a:spLocks noChangeShapeType="1"/>
              </p:cNvSpPr>
              <p:nvPr/>
            </p:nvSpPr>
            <p:spPr bwMode="auto">
              <a:xfrm>
                <a:off x="5647" y="482"/>
                <a:ext cx="0" cy="27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69" name="Rectangle 336">
                <a:extLst>
                  <a:ext uri="{FF2B5EF4-FFF2-40B4-BE49-F238E27FC236}">
                    <a16:creationId xmlns:a16="http://schemas.microsoft.com/office/drawing/2014/main" id="{0312DB6A-C4FF-4223-BF2E-7B5B9AEAC2DC}"/>
                  </a:ext>
                </a:extLst>
              </p:cNvPr>
              <p:cNvSpPr>
                <a:spLocks noChangeArrowheads="1"/>
              </p:cNvSpPr>
              <p:nvPr/>
            </p:nvSpPr>
            <p:spPr bwMode="auto">
              <a:xfrm>
                <a:off x="5647" y="482"/>
                <a:ext cx="3" cy="2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70" name="Line 337">
                <a:extLst>
                  <a:ext uri="{FF2B5EF4-FFF2-40B4-BE49-F238E27FC236}">
                    <a16:creationId xmlns:a16="http://schemas.microsoft.com/office/drawing/2014/main" id="{253E597E-2D9A-4B69-B652-3DE1D137BFB6}"/>
                  </a:ext>
                </a:extLst>
              </p:cNvPr>
              <p:cNvSpPr>
                <a:spLocks noChangeShapeType="1"/>
              </p:cNvSpPr>
              <p:nvPr/>
            </p:nvSpPr>
            <p:spPr bwMode="auto">
              <a:xfrm>
                <a:off x="169" y="821"/>
                <a:ext cx="2525"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71" name="Rectangle 338">
                <a:extLst>
                  <a:ext uri="{FF2B5EF4-FFF2-40B4-BE49-F238E27FC236}">
                    <a16:creationId xmlns:a16="http://schemas.microsoft.com/office/drawing/2014/main" id="{31422813-5F16-41DA-8623-89A8E2EFE0C6}"/>
                  </a:ext>
                </a:extLst>
              </p:cNvPr>
              <p:cNvSpPr>
                <a:spLocks noChangeArrowheads="1"/>
              </p:cNvSpPr>
              <p:nvPr/>
            </p:nvSpPr>
            <p:spPr bwMode="auto">
              <a:xfrm>
                <a:off x="169" y="821"/>
                <a:ext cx="2525"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72" name="Line 339">
                <a:extLst>
                  <a:ext uri="{FF2B5EF4-FFF2-40B4-BE49-F238E27FC236}">
                    <a16:creationId xmlns:a16="http://schemas.microsoft.com/office/drawing/2014/main" id="{8EC86ADB-692D-4C11-A07B-9E62F83A1D89}"/>
                  </a:ext>
                </a:extLst>
              </p:cNvPr>
              <p:cNvSpPr>
                <a:spLocks noChangeShapeType="1"/>
              </p:cNvSpPr>
              <p:nvPr/>
            </p:nvSpPr>
            <p:spPr bwMode="auto">
              <a:xfrm>
                <a:off x="2697" y="821"/>
                <a:ext cx="630"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73" name="Rectangle 340">
                <a:extLst>
                  <a:ext uri="{FF2B5EF4-FFF2-40B4-BE49-F238E27FC236}">
                    <a16:creationId xmlns:a16="http://schemas.microsoft.com/office/drawing/2014/main" id="{DA728FFC-42E0-4F88-9550-8D2C4C855872}"/>
                  </a:ext>
                </a:extLst>
              </p:cNvPr>
              <p:cNvSpPr>
                <a:spLocks noChangeArrowheads="1"/>
              </p:cNvSpPr>
              <p:nvPr/>
            </p:nvSpPr>
            <p:spPr bwMode="auto">
              <a:xfrm>
                <a:off x="2697" y="821"/>
                <a:ext cx="630"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74" name="Line 341">
                <a:extLst>
                  <a:ext uri="{FF2B5EF4-FFF2-40B4-BE49-F238E27FC236}">
                    <a16:creationId xmlns:a16="http://schemas.microsoft.com/office/drawing/2014/main" id="{9894DD76-019A-4450-A588-2E866F873553}"/>
                  </a:ext>
                </a:extLst>
              </p:cNvPr>
              <p:cNvSpPr>
                <a:spLocks noChangeShapeType="1"/>
              </p:cNvSpPr>
              <p:nvPr/>
            </p:nvSpPr>
            <p:spPr bwMode="auto">
              <a:xfrm>
                <a:off x="3329" y="821"/>
                <a:ext cx="630"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75" name="Rectangle 342">
                <a:extLst>
                  <a:ext uri="{FF2B5EF4-FFF2-40B4-BE49-F238E27FC236}">
                    <a16:creationId xmlns:a16="http://schemas.microsoft.com/office/drawing/2014/main" id="{72F072D5-F6E8-4423-95D6-AD4440EC4C98}"/>
                  </a:ext>
                </a:extLst>
              </p:cNvPr>
              <p:cNvSpPr>
                <a:spLocks noChangeArrowheads="1"/>
              </p:cNvSpPr>
              <p:nvPr/>
            </p:nvSpPr>
            <p:spPr bwMode="auto">
              <a:xfrm>
                <a:off x="3329" y="821"/>
                <a:ext cx="630"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76" name="Line 343">
                <a:extLst>
                  <a:ext uri="{FF2B5EF4-FFF2-40B4-BE49-F238E27FC236}">
                    <a16:creationId xmlns:a16="http://schemas.microsoft.com/office/drawing/2014/main" id="{368A15CA-751C-4D50-BAA2-BEE907D4A88E}"/>
                  </a:ext>
                </a:extLst>
              </p:cNvPr>
              <p:cNvSpPr>
                <a:spLocks noChangeShapeType="1"/>
              </p:cNvSpPr>
              <p:nvPr/>
            </p:nvSpPr>
            <p:spPr bwMode="auto">
              <a:xfrm>
                <a:off x="3962" y="821"/>
                <a:ext cx="629"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77" name="Rectangle 344">
                <a:extLst>
                  <a:ext uri="{FF2B5EF4-FFF2-40B4-BE49-F238E27FC236}">
                    <a16:creationId xmlns:a16="http://schemas.microsoft.com/office/drawing/2014/main" id="{7D8F693A-1D21-4231-953D-8174B2835006}"/>
                  </a:ext>
                </a:extLst>
              </p:cNvPr>
              <p:cNvSpPr>
                <a:spLocks noChangeArrowheads="1"/>
              </p:cNvSpPr>
              <p:nvPr/>
            </p:nvSpPr>
            <p:spPr bwMode="auto">
              <a:xfrm>
                <a:off x="3962" y="821"/>
                <a:ext cx="629"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78" name="Line 345">
                <a:extLst>
                  <a:ext uri="{FF2B5EF4-FFF2-40B4-BE49-F238E27FC236}">
                    <a16:creationId xmlns:a16="http://schemas.microsoft.com/office/drawing/2014/main" id="{9301FC66-096E-48CF-BBA5-628EC42A21E3}"/>
                  </a:ext>
                </a:extLst>
              </p:cNvPr>
              <p:cNvSpPr>
                <a:spLocks noChangeShapeType="1"/>
              </p:cNvSpPr>
              <p:nvPr/>
            </p:nvSpPr>
            <p:spPr bwMode="auto">
              <a:xfrm>
                <a:off x="169" y="881"/>
                <a:ext cx="2525"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79" name="Rectangle 346">
                <a:extLst>
                  <a:ext uri="{FF2B5EF4-FFF2-40B4-BE49-F238E27FC236}">
                    <a16:creationId xmlns:a16="http://schemas.microsoft.com/office/drawing/2014/main" id="{823C2A1F-A555-4149-B406-0211A5F3432D}"/>
                  </a:ext>
                </a:extLst>
              </p:cNvPr>
              <p:cNvSpPr>
                <a:spLocks noChangeArrowheads="1"/>
              </p:cNvSpPr>
              <p:nvPr/>
            </p:nvSpPr>
            <p:spPr bwMode="auto">
              <a:xfrm>
                <a:off x="169" y="881"/>
                <a:ext cx="2525" cy="2"/>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80" name="Line 347">
                <a:extLst>
                  <a:ext uri="{FF2B5EF4-FFF2-40B4-BE49-F238E27FC236}">
                    <a16:creationId xmlns:a16="http://schemas.microsoft.com/office/drawing/2014/main" id="{D2AF8095-1BDF-482A-8817-D1EA2B3C7023}"/>
                  </a:ext>
                </a:extLst>
              </p:cNvPr>
              <p:cNvSpPr>
                <a:spLocks noChangeShapeType="1"/>
              </p:cNvSpPr>
              <p:nvPr/>
            </p:nvSpPr>
            <p:spPr bwMode="auto">
              <a:xfrm>
                <a:off x="2697" y="881"/>
                <a:ext cx="294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81" name="Rectangle 348">
                <a:extLst>
                  <a:ext uri="{FF2B5EF4-FFF2-40B4-BE49-F238E27FC236}">
                    <a16:creationId xmlns:a16="http://schemas.microsoft.com/office/drawing/2014/main" id="{2471EC96-0245-4A06-922B-92BF7243F1C0}"/>
                  </a:ext>
                </a:extLst>
              </p:cNvPr>
              <p:cNvSpPr>
                <a:spLocks noChangeArrowheads="1"/>
              </p:cNvSpPr>
              <p:nvPr/>
            </p:nvSpPr>
            <p:spPr bwMode="auto">
              <a:xfrm>
                <a:off x="2697" y="881"/>
                <a:ext cx="2947" cy="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82" name="Rectangle 349">
                <a:extLst>
                  <a:ext uri="{FF2B5EF4-FFF2-40B4-BE49-F238E27FC236}">
                    <a16:creationId xmlns:a16="http://schemas.microsoft.com/office/drawing/2014/main" id="{79788F3F-B7D3-4E26-BF1A-CF48F774A226}"/>
                  </a:ext>
                </a:extLst>
              </p:cNvPr>
              <p:cNvSpPr>
                <a:spLocks noChangeArrowheads="1"/>
              </p:cNvSpPr>
              <p:nvPr/>
            </p:nvSpPr>
            <p:spPr bwMode="auto">
              <a:xfrm>
                <a:off x="5644" y="767"/>
                <a:ext cx="6" cy="1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83" name="Line 350">
                <a:extLst>
                  <a:ext uri="{FF2B5EF4-FFF2-40B4-BE49-F238E27FC236}">
                    <a16:creationId xmlns:a16="http://schemas.microsoft.com/office/drawing/2014/main" id="{C3EBE71A-63E6-4745-A143-FFF4703F0634}"/>
                  </a:ext>
                </a:extLst>
              </p:cNvPr>
              <p:cNvSpPr>
                <a:spLocks noChangeShapeType="1"/>
              </p:cNvSpPr>
              <p:nvPr/>
            </p:nvSpPr>
            <p:spPr bwMode="auto">
              <a:xfrm>
                <a:off x="2697" y="938"/>
                <a:ext cx="189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84" name="Rectangle 351">
                <a:extLst>
                  <a:ext uri="{FF2B5EF4-FFF2-40B4-BE49-F238E27FC236}">
                    <a16:creationId xmlns:a16="http://schemas.microsoft.com/office/drawing/2014/main" id="{8FEAD63B-68E3-479F-A337-8EEB08F46C50}"/>
                  </a:ext>
                </a:extLst>
              </p:cNvPr>
              <p:cNvSpPr>
                <a:spLocks noChangeArrowheads="1"/>
              </p:cNvSpPr>
              <p:nvPr/>
            </p:nvSpPr>
            <p:spPr bwMode="auto">
              <a:xfrm>
                <a:off x="2697" y="938"/>
                <a:ext cx="1894" cy="2"/>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85" name="Line 352">
                <a:extLst>
                  <a:ext uri="{FF2B5EF4-FFF2-40B4-BE49-F238E27FC236}">
                    <a16:creationId xmlns:a16="http://schemas.microsoft.com/office/drawing/2014/main" id="{53CA838A-ABFB-44F3-B417-B28B13C7F310}"/>
                  </a:ext>
                </a:extLst>
              </p:cNvPr>
              <p:cNvSpPr>
                <a:spLocks noChangeShapeType="1"/>
              </p:cNvSpPr>
              <p:nvPr/>
            </p:nvSpPr>
            <p:spPr bwMode="auto">
              <a:xfrm>
                <a:off x="4594" y="938"/>
                <a:ext cx="105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86" name="Rectangle 353">
                <a:extLst>
                  <a:ext uri="{FF2B5EF4-FFF2-40B4-BE49-F238E27FC236}">
                    <a16:creationId xmlns:a16="http://schemas.microsoft.com/office/drawing/2014/main" id="{23203CD9-6C70-4531-A37A-E6700E8EF0E3}"/>
                  </a:ext>
                </a:extLst>
              </p:cNvPr>
              <p:cNvSpPr>
                <a:spLocks noChangeArrowheads="1"/>
              </p:cNvSpPr>
              <p:nvPr/>
            </p:nvSpPr>
            <p:spPr bwMode="auto">
              <a:xfrm>
                <a:off x="4594" y="938"/>
                <a:ext cx="1053" cy="2"/>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87" name="Line 354">
                <a:extLst>
                  <a:ext uri="{FF2B5EF4-FFF2-40B4-BE49-F238E27FC236}">
                    <a16:creationId xmlns:a16="http://schemas.microsoft.com/office/drawing/2014/main" id="{4120C8D2-C779-4495-B40A-192EBA694FD9}"/>
                  </a:ext>
                </a:extLst>
              </p:cNvPr>
              <p:cNvSpPr>
                <a:spLocks noChangeShapeType="1"/>
              </p:cNvSpPr>
              <p:nvPr/>
            </p:nvSpPr>
            <p:spPr bwMode="auto">
              <a:xfrm>
                <a:off x="4594" y="994"/>
                <a:ext cx="105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88" name="Rectangle 355">
                <a:extLst>
                  <a:ext uri="{FF2B5EF4-FFF2-40B4-BE49-F238E27FC236}">
                    <a16:creationId xmlns:a16="http://schemas.microsoft.com/office/drawing/2014/main" id="{B8BCB891-4A0B-4340-A7E8-C1024754806B}"/>
                  </a:ext>
                </a:extLst>
              </p:cNvPr>
              <p:cNvSpPr>
                <a:spLocks noChangeArrowheads="1"/>
              </p:cNvSpPr>
              <p:nvPr/>
            </p:nvSpPr>
            <p:spPr bwMode="auto">
              <a:xfrm>
                <a:off x="4594" y="994"/>
                <a:ext cx="1050"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89" name="Line 356">
                <a:extLst>
                  <a:ext uri="{FF2B5EF4-FFF2-40B4-BE49-F238E27FC236}">
                    <a16:creationId xmlns:a16="http://schemas.microsoft.com/office/drawing/2014/main" id="{A3BE071B-34A5-4701-AD81-37DA0278F464}"/>
                  </a:ext>
                </a:extLst>
              </p:cNvPr>
              <p:cNvSpPr>
                <a:spLocks noChangeShapeType="1"/>
              </p:cNvSpPr>
              <p:nvPr/>
            </p:nvSpPr>
            <p:spPr bwMode="auto">
              <a:xfrm>
                <a:off x="5647" y="883"/>
                <a:ext cx="0" cy="11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90" name="Rectangle 357">
                <a:extLst>
                  <a:ext uri="{FF2B5EF4-FFF2-40B4-BE49-F238E27FC236}">
                    <a16:creationId xmlns:a16="http://schemas.microsoft.com/office/drawing/2014/main" id="{C2133F92-23BC-4906-B5B1-BDC64AA608B8}"/>
                  </a:ext>
                </a:extLst>
              </p:cNvPr>
              <p:cNvSpPr>
                <a:spLocks noChangeArrowheads="1"/>
              </p:cNvSpPr>
              <p:nvPr/>
            </p:nvSpPr>
            <p:spPr bwMode="auto">
              <a:xfrm>
                <a:off x="5647" y="883"/>
                <a:ext cx="3" cy="11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91" name="Line 358">
                <a:extLst>
                  <a:ext uri="{FF2B5EF4-FFF2-40B4-BE49-F238E27FC236}">
                    <a16:creationId xmlns:a16="http://schemas.microsoft.com/office/drawing/2014/main" id="{92DD1005-3DFC-4BFF-980D-7664EF131E00}"/>
                  </a:ext>
                </a:extLst>
              </p:cNvPr>
              <p:cNvSpPr>
                <a:spLocks noChangeShapeType="1"/>
              </p:cNvSpPr>
              <p:nvPr/>
            </p:nvSpPr>
            <p:spPr bwMode="auto">
              <a:xfrm>
                <a:off x="360" y="482"/>
                <a:ext cx="0" cy="27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92" name="Rectangle 359">
                <a:extLst>
                  <a:ext uri="{FF2B5EF4-FFF2-40B4-BE49-F238E27FC236}">
                    <a16:creationId xmlns:a16="http://schemas.microsoft.com/office/drawing/2014/main" id="{471CEAFF-2FFE-4EA1-83E9-689CF980147C}"/>
                  </a:ext>
                </a:extLst>
              </p:cNvPr>
              <p:cNvSpPr>
                <a:spLocks noChangeArrowheads="1"/>
              </p:cNvSpPr>
              <p:nvPr/>
            </p:nvSpPr>
            <p:spPr bwMode="auto">
              <a:xfrm>
                <a:off x="360" y="482"/>
                <a:ext cx="2" cy="2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93" name="Line 360">
                <a:extLst>
                  <a:ext uri="{FF2B5EF4-FFF2-40B4-BE49-F238E27FC236}">
                    <a16:creationId xmlns:a16="http://schemas.microsoft.com/office/drawing/2014/main" id="{BCFF3843-646C-4199-9F53-E3EDDB880AB6}"/>
                  </a:ext>
                </a:extLst>
              </p:cNvPr>
              <p:cNvSpPr>
                <a:spLocks noChangeShapeType="1"/>
              </p:cNvSpPr>
              <p:nvPr/>
            </p:nvSpPr>
            <p:spPr bwMode="auto">
              <a:xfrm>
                <a:off x="624" y="482"/>
                <a:ext cx="0" cy="27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94" name="Rectangle 361">
                <a:extLst>
                  <a:ext uri="{FF2B5EF4-FFF2-40B4-BE49-F238E27FC236}">
                    <a16:creationId xmlns:a16="http://schemas.microsoft.com/office/drawing/2014/main" id="{CF4B8A37-0BF2-49ED-8A98-EB97D7E4CAA9}"/>
                  </a:ext>
                </a:extLst>
              </p:cNvPr>
              <p:cNvSpPr>
                <a:spLocks noChangeArrowheads="1"/>
              </p:cNvSpPr>
              <p:nvPr/>
            </p:nvSpPr>
            <p:spPr bwMode="auto">
              <a:xfrm>
                <a:off x="624" y="482"/>
                <a:ext cx="3" cy="2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95" name="Line 362">
                <a:extLst>
                  <a:ext uri="{FF2B5EF4-FFF2-40B4-BE49-F238E27FC236}">
                    <a16:creationId xmlns:a16="http://schemas.microsoft.com/office/drawing/2014/main" id="{F9DC4B1A-1E1E-4ED5-8FE3-D6BBBAD3168B}"/>
                  </a:ext>
                </a:extLst>
              </p:cNvPr>
              <p:cNvSpPr>
                <a:spLocks noChangeShapeType="1"/>
              </p:cNvSpPr>
              <p:nvPr/>
            </p:nvSpPr>
            <p:spPr bwMode="auto">
              <a:xfrm>
                <a:off x="1649" y="482"/>
                <a:ext cx="0" cy="27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96" name="Rectangle 363">
                <a:extLst>
                  <a:ext uri="{FF2B5EF4-FFF2-40B4-BE49-F238E27FC236}">
                    <a16:creationId xmlns:a16="http://schemas.microsoft.com/office/drawing/2014/main" id="{74911134-0968-4C5B-B24B-8B3DE2E1796E}"/>
                  </a:ext>
                </a:extLst>
              </p:cNvPr>
              <p:cNvSpPr>
                <a:spLocks noChangeArrowheads="1"/>
              </p:cNvSpPr>
              <p:nvPr/>
            </p:nvSpPr>
            <p:spPr bwMode="auto">
              <a:xfrm>
                <a:off x="1649" y="482"/>
                <a:ext cx="3" cy="2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97" name="Line 364">
                <a:extLst>
                  <a:ext uri="{FF2B5EF4-FFF2-40B4-BE49-F238E27FC236}">
                    <a16:creationId xmlns:a16="http://schemas.microsoft.com/office/drawing/2014/main" id="{21A42761-DF0B-443A-910B-E8780AE35AC9}"/>
                  </a:ext>
                </a:extLst>
              </p:cNvPr>
              <p:cNvSpPr>
                <a:spLocks noChangeShapeType="1"/>
              </p:cNvSpPr>
              <p:nvPr/>
            </p:nvSpPr>
            <p:spPr bwMode="auto">
              <a:xfrm>
                <a:off x="1991" y="482"/>
                <a:ext cx="0" cy="27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298" name="Rectangle 365">
                <a:extLst>
                  <a:ext uri="{FF2B5EF4-FFF2-40B4-BE49-F238E27FC236}">
                    <a16:creationId xmlns:a16="http://schemas.microsoft.com/office/drawing/2014/main" id="{CC2E8A2D-AAA9-4826-B297-04A85D52A038}"/>
                  </a:ext>
                </a:extLst>
              </p:cNvPr>
              <p:cNvSpPr>
                <a:spLocks noChangeArrowheads="1"/>
              </p:cNvSpPr>
              <p:nvPr/>
            </p:nvSpPr>
            <p:spPr bwMode="auto">
              <a:xfrm>
                <a:off x="1991" y="482"/>
                <a:ext cx="3" cy="2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299" name="Line 366">
                <a:extLst>
                  <a:ext uri="{FF2B5EF4-FFF2-40B4-BE49-F238E27FC236}">
                    <a16:creationId xmlns:a16="http://schemas.microsoft.com/office/drawing/2014/main" id="{86B3BBF5-5CF2-42DE-9CDA-6FD80C00DFA0}"/>
                  </a:ext>
                </a:extLst>
              </p:cNvPr>
              <p:cNvSpPr>
                <a:spLocks noChangeShapeType="1"/>
              </p:cNvSpPr>
              <p:nvPr/>
            </p:nvSpPr>
            <p:spPr bwMode="auto">
              <a:xfrm>
                <a:off x="2378" y="482"/>
                <a:ext cx="0" cy="27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00" name="Rectangle 367">
                <a:extLst>
                  <a:ext uri="{FF2B5EF4-FFF2-40B4-BE49-F238E27FC236}">
                    <a16:creationId xmlns:a16="http://schemas.microsoft.com/office/drawing/2014/main" id="{997179CD-AEE0-4C99-BECA-9862B4885BEB}"/>
                  </a:ext>
                </a:extLst>
              </p:cNvPr>
              <p:cNvSpPr>
                <a:spLocks noChangeArrowheads="1"/>
              </p:cNvSpPr>
              <p:nvPr/>
            </p:nvSpPr>
            <p:spPr bwMode="auto">
              <a:xfrm>
                <a:off x="2378" y="482"/>
                <a:ext cx="3" cy="2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01" name="Line 368">
                <a:extLst>
                  <a:ext uri="{FF2B5EF4-FFF2-40B4-BE49-F238E27FC236}">
                    <a16:creationId xmlns:a16="http://schemas.microsoft.com/office/drawing/2014/main" id="{CE2481FD-20FD-4C9C-B5F8-A56010796B78}"/>
                  </a:ext>
                </a:extLst>
              </p:cNvPr>
              <p:cNvSpPr>
                <a:spLocks noChangeShapeType="1"/>
              </p:cNvSpPr>
              <p:nvPr/>
            </p:nvSpPr>
            <p:spPr bwMode="auto">
              <a:xfrm>
                <a:off x="169" y="1051"/>
                <a:ext cx="2525"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02" name="Rectangle 369">
                <a:extLst>
                  <a:ext uri="{FF2B5EF4-FFF2-40B4-BE49-F238E27FC236}">
                    <a16:creationId xmlns:a16="http://schemas.microsoft.com/office/drawing/2014/main" id="{31651D1B-1548-472B-B8CF-E93ABF7F7A29}"/>
                  </a:ext>
                </a:extLst>
              </p:cNvPr>
              <p:cNvSpPr>
                <a:spLocks noChangeArrowheads="1"/>
              </p:cNvSpPr>
              <p:nvPr/>
            </p:nvSpPr>
            <p:spPr bwMode="auto">
              <a:xfrm>
                <a:off x="169" y="1051"/>
                <a:ext cx="2525"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03" name="Line 370">
                <a:extLst>
                  <a:ext uri="{FF2B5EF4-FFF2-40B4-BE49-F238E27FC236}">
                    <a16:creationId xmlns:a16="http://schemas.microsoft.com/office/drawing/2014/main" id="{44A19C0B-F2B5-4AFE-8D2D-1D357A77643E}"/>
                  </a:ext>
                </a:extLst>
              </p:cNvPr>
              <p:cNvSpPr>
                <a:spLocks noChangeShapeType="1"/>
              </p:cNvSpPr>
              <p:nvPr/>
            </p:nvSpPr>
            <p:spPr bwMode="auto">
              <a:xfrm>
                <a:off x="4594" y="1051"/>
                <a:ext cx="1050"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04" name="Rectangle 371">
                <a:extLst>
                  <a:ext uri="{FF2B5EF4-FFF2-40B4-BE49-F238E27FC236}">
                    <a16:creationId xmlns:a16="http://schemas.microsoft.com/office/drawing/2014/main" id="{7B34F03A-9984-45E2-A1D1-EDE0363FC495}"/>
                  </a:ext>
                </a:extLst>
              </p:cNvPr>
              <p:cNvSpPr>
                <a:spLocks noChangeArrowheads="1"/>
              </p:cNvSpPr>
              <p:nvPr/>
            </p:nvSpPr>
            <p:spPr bwMode="auto">
              <a:xfrm>
                <a:off x="4594" y="1051"/>
                <a:ext cx="1050"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05" name="Rectangle 372">
                <a:extLst>
                  <a:ext uri="{FF2B5EF4-FFF2-40B4-BE49-F238E27FC236}">
                    <a16:creationId xmlns:a16="http://schemas.microsoft.com/office/drawing/2014/main" id="{567C2EA9-B9F1-41A4-851B-4A349F8FD211}"/>
                  </a:ext>
                </a:extLst>
              </p:cNvPr>
              <p:cNvSpPr>
                <a:spLocks noChangeArrowheads="1"/>
              </p:cNvSpPr>
              <p:nvPr/>
            </p:nvSpPr>
            <p:spPr bwMode="auto">
              <a:xfrm>
                <a:off x="163" y="761"/>
                <a:ext cx="6" cy="35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06" name="Line 373">
                <a:extLst>
                  <a:ext uri="{FF2B5EF4-FFF2-40B4-BE49-F238E27FC236}">
                    <a16:creationId xmlns:a16="http://schemas.microsoft.com/office/drawing/2014/main" id="{862FDF6A-864A-4ECE-B1CA-B448869FD570}"/>
                  </a:ext>
                </a:extLst>
              </p:cNvPr>
              <p:cNvSpPr>
                <a:spLocks noChangeShapeType="1"/>
              </p:cNvSpPr>
              <p:nvPr/>
            </p:nvSpPr>
            <p:spPr bwMode="auto">
              <a:xfrm>
                <a:off x="360" y="1054"/>
                <a:ext cx="0" cy="57"/>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07" name="Rectangle 374">
                <a:extLst>
                  <a:ext uri="{FF2B5EF4-FFF2-40B4-BE49-F238E27FC236}">
                    <a16:creationId xmlns:a16="http://schemas.microsoft.com/office/drawing/2014/main" id="{71FA2611-BACA-49AB-8C0B-9940158F73C1}"/>
                  </a:ext>
                </a:extLst>
              </p:cNvPr>
              <p:cNvSpPr>
                <a:spLocks noChangeArrowheads="1"/>
              </p:cNvSpPr>
              <p:nvPr/>
            </p:nvSpPr>
            <p:spPr bwMode="auto">
              <a:xfrm>
                <a:off x="360" y="1054"/>
                <a:ext cx="2" cy="57"/>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08" name="Line 375">
                <a:extLst>
                  <a:ext uri="{FF2B5EF4-FFF2-40B4-BE49-F238E27FC236}">
                    <a16:creationId xmlns:a16="http://schemas.microsoft.com/office/drawing/2014/main" id="{FAB4B1D6-1A83-4463-A7BA-30705E425AAF}"/>
                  </a:ext>
                </a:extLst>
              </p:cNvPr>
              <p:cNvSpPr>
                <a:spLocks noChangeShapeType="1"/>
              </p:cNvSpPr>
              <p:nvPr/>
            </p:nvSpPr>
            <p:spPr bwMode="auto">
              <a:xfrm>
                <a:off x="624" y="1054"/>
                <a:ext cx="0" cy="57"/>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09" name="Rectangle 376">
                <a:extLst>
                  <a:ext uri="{FF2B5EF4-FFF2-40B4-BE49-F238E27FC236}">
                    <a16:creationId xmlns:a16="http://schemas.microsoft.com/office/drawing/2014/main" id="{A4D7711F-0A94-46A2-9527-F9A768E0E7E3}"/>
                  </a:ext>
                </a:extLst>
              </p:cNvPr>
              <p:cNvSpPr>
                <a:spLocks noChangeArrowheads="1"/>
              </p:cNvSpPr>
              <p:nvPr/>
            </p:nvSpPr>
            <p:spPr bwMode="auto">
              <a:xfrm>
                <a:off x="624" y="1054"/>
                <a:ext cx="3" cy="57"/>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10" name="Line 377">
                <a:extLst>
                  <a:ext uri="{FF2B5EF4-FFF2-40B4-BE49-F238E27FC236}">
                    <a16:creationId xmlns:a16="http://schemas.microsoft.com/office/drawing/2014/main" id="{716EBD6D-0EB3-413F-A8DF-2DCDA5B89536}"/>
                  </a:ext>
                </a:extLst>
              </p:cNvPr>
              <p:cNvSpPr>
                <a:spLocks noChangeShapeType="1"/>
              </p:cNvSpPr>
              <p:nvPr/>
            </p:nvSpPr>
            <p:spPr bwMode="auto">
              <a:xfrm>
                <a:off x="1649" y="1054"/>
                <a:ext cx="0" cy="57"/>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11" name="Rectangle 378">
                <a:extLst>
                  <a:ext uri="{FF2B5EF4-FFF2-40B4-BE49-F238E27FC236}">
                    <a16:creationId xmlns:a16="http://schemas.microsoft.com/office/drawing/2014/main" id="{1468418A-CDB9-48E0-AA52-280AC401013B}"/>
                  </a:ext>
                </a:extLst>
              </p:cNvPr>
              <p:cNvSpPr>
                <a:spLocks noChangeArrowheads="1"/>
              </p:cNvSpPr>
              <p:nvPr/>
            </p:nvSpPr>
            <p:spPr bwMode="auto">
              <a:xfrm>
                <a:off x="1649" y="1054"/>
                <a:ext cx="3" cy="57"/>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12" name="Line 379">
                <a:extLst>
                  <a:ext uri="{FF2B5EF4-FFF2-40B4-BE49-F238E27FC236}">
                    <a16:creationId xmlns:a16="http://schemas.microsoft.com/office/drawing/2014/main" id="{BFED1483-0419-44B8-9364-5073D90D4EAC}"/>
                  </a:ext>
                </a:extLst>
              </p:cNvPr>
              <p:cNvSpPr>
                <a:spLocks noChangeShapeType="1"/>
              </p:cNvSpPr>
              <p:nvPr/>
            </p:nvSpPr>
            <p:spPr bwMode="auto">
              <a:xfrm>
                <a:off x="1991" y="1054"/>
                <a:ext cx="0" cy="57"/>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13" name="Rectangle 380">
                <a:extLst>
                  <a:ext uri="{FF2B5EF4-FFF2-40B4-BE49-F238E27FC236}">
                    <a16:creationId xmlns:a16="http://schemas.microsoft.com/office/drawing/2014/main" id="{C5C60CD5-B4D7-46F6-8BFA-3C66BAAD8C4D}"/>
                  </a:ext>
                </a:extLst>
              </p:cNvPr>
              <p:cNvSpPr>
                <a:spLocks noChangeArrowheads="1"/>
              </p:cNvSpPr>
              <p:nvPr/>
            </p:nvSpPr>
            <p:spPr bwMode="auto">
              <a:xfrm>
                <a:off x="1991" y="1054"/>
                <a:ext cx="3" cy="57"/>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14" name="Line 381">
                <a:extLst>
                  <a:ext uri="{FF2B5EF4-FFF2-40B4-BE49-F238E27FC236}">
                    <a16:creationId xmlns:a16="http://schemas.microsoft.com/office/drawing/2014/main" id="{44F36831-E7CB-4DFE-9C02-50FFFC831154}"/>
                  </a:ext>
                </a:extLst>
              </p:cNvPr>
              <p:cNvSpPr>
                <a:spLocks noChangeShapeType="1"/>
              </p:cNvSpPr>
              <p:nvPr/>
            </p:nvSpPr>
            <p:spPr bwMode="auto">
              <a:xfrm>
                <a:off x="2378" y="1054"/>
                <a:ext cx="0" cy="57"/>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15" name="Rectangle 382">
                <a:extLst>
                  <a:ext uri="{FF2B5EF4-FFF2-40B4-BE49-F238E27FC236}">
                    <a16:creationId xmlns:a16="http://schemas.microsoft.com/office/drawing/2014/main" id="{300738E8-F4A3-45F0-90B8-243CA643E5C3}"/>
                  </a:ext>
                </a:extLst>
              </p:cNvPr>
              <p:cNvSpPr>
                <a:spLocks noChangeArrowheads="1"/>
              </p:cNvSpPr>
              <p:nvPr/>
            </p:nvSpPr>
            <p:spPr bwMode="auto">
              <a:xfrm>
                <a:off x="2378" y="1054"/>
                <a:ext cx="3" cy="57"/>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16" name="Line 383">
                <a:extLst>
                  <a:ext uri="{FF2B5EF4-FFF2-40B4-BE49-F238E27FC236}">
                    <a16:creationId xmlns:a16="http://schemas.microsoft.com/office/drawing/2014/main" id="{7FCFD763-916A-4F7D-BBA8-1C133FC81396}"/>
                  </a:ext>
                </a:extLst>
              </p:cNvPr>
              <p:cNvSpPr>
                <a:spLocks noChangeShapeType="1"/>
              </p:cNvSpPr>
              <p:nvPr/>
            </p:nvSpPr>
            <p:spPr bwMode="auto">
              <a:xfrm>
                <a:off x="2694" y="767"/>
                <a:ext cx="0" cy="34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17" name="Rectangle 384">
                <a:extLst>
                  <a:ext uri="{FF2B5EF4-FFF2-40B4-BE49-F238E27FC236}">
                    <a16:creationId xmlns:a16="http://schemas.microsoft.com/office/drawing/2014/main" id="{A8F26ECF-8E67-4C9E-BD4B-EAC29FF1F2D3}"/>
                  </a:ext>
                </a:extLst>
              </p:cNvPr>
              <p:cNvSpPr>
                <a:spLocks noChangeArrowheads="1"/>
              </p:cNvSpPr>
              <p:nvPr/>
            </p:nvSpPr>
            <p:spPr bwMode="auto">
              <a:xfrm>
                <a:off x="2694" y="767"/>
                <a:ext cx="3" cy="3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18" name="Line 385">
                <a:extLst>
                  <a:ext uri="{FF2B5EF4-FFF2-40B4-BE49-F238E27FC236}">
                    <a16:creationId xmlns:a16="http://schemas.microsoft.com/office/drawing/2014/main" id="{A33F3A77-C946-4B25-A04C-B60E9E0C180A}"/>
                  </a:ext>
                </a:extLst>
              </p:cNvPr>
              <p:cNvSpPr>
                <a:spLocks noChangeShapeType="1"/>
              </p:cNvSpPr>
              <p:nvPr/>
            </p:nvSpPr>
            <p:spPr bwMode="auto">
              <a:xfrm>
                <a:off x="3011" y="482"/>
                <a:ext cx="0" cy="27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19" name="Rectangle 386">
                <a:extLst>
                  <a:ext uri="{FF2B5EF4-FFF2-40B4-BE49-F238E27FC236}">
                    <a16:creationId xmlns:a16="http://schemas.microsoft.com/office/drawing/2014/main" id="{2EA41900-4E6D-4C3E-9257-F6ECFD9C128B}"/>
                  </a:ext>
                </a:extLst>
              </p:cNvPr>
              <p:cNvSpPr>
                <a:spLocks noChangeArrowheads="1"/>
              </p:cNvSpPr>
              <p:nvPr/>
            </p:nvSpPr>
            <p:spPr bwMode="auto">
              <a:xfrm>
                <a:off x="3011" y="482"/>
                <a:ext cx="2" cy="2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20" name="Line 387">
                <a:extLst>
                  <a:ext uri="{FF2B5EF4-FFF2-40B4-BE49-F238E27FC236}">
                    <a16:creationId xmlns:a16="http://schemas.microsoft.com/office/drawing/2014/main" id="{F1EBCE6E-9692-4FCE-A78B-04FABF8DE399}"/>
                  </a:ext>
                </a:extLst>
              </p:cNvPr>
              <p:cNvSpPr>
                <a:spLocks noChangeShapeType="1"/>
              </p:cNvSpPr>
              <p:nvPr/>
            </p:nvSpPr>
            <p:spPr bwMode="auto">
              <a:xfrm>
                <a:off x="3327" y="767"/>
                <a:ext cx="0" cy="11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21" name="Rectangle 388">
                <a:extLst>
                  <a:ext uri="{FF2B5EF4-FFF2-40B4-BE49-F238E27FC236}">
                    <a16:creationId xmlns:a16="http://schemas.microsoft.com/office/drawing/2014/main" id="{DF610F28-67F9-447B-8E9A-FEA1EA93A275}"/>
                  </a:ext>
                </a:extLst>
              </p:cNvPr>
              <p:cNvSpPr>
                <a:spLocks noChangeArrowheads="1"/>
              </p:cNvSpPr>
              <p:nvPr/>
            </p:nvSpPr>
            <p:spPr bwMode="auto">
              <a:xfrm>
                <a:off x="3327" y="767"/>
                <a:ext cx="2" cy="1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22" name="Line 389">
                <a:extLst>
                  <a:ext uri="{FF2B5EF4-FFF2-40B4-BE49-F238E27FC236}">
                    <a16:creationId xmlns:a16="http://schemas.microsoft.com/office/drawing/2014/main" id="{24C271F1-7734-44D4-B783-4045643E22EC}"/>
                  </a:ext>
                </a:extLst>
              </p:cNvPr>
              <p:cNvSpPr>
                <a:spLocks noChangeShapeType="1"/>
              </p:cNvSpPr>
              <p:nvPr/>
            </p:nvSpPr>
            <p:spPr bwMode="auto">
              <a:xfrm>
                <a:off x="3643" y="482"/>
                <a:ext cx="0" cy="27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23" name="Rectangle 390">
                <a:extLst>
                  <a:ext uri="{FF2B5EF4-FFF2-40B4-BE49-F238E27FC236}">
                    <a16:creationId xmlns:a16="http://schemas.microsoft.com/office/drawing/2014/main" id="{138F7893-D1A2-4D68-A69A-26B79D0566A6}"/>
                  </a:ext>
                </a:extLst>
              </p:cNvPr>
              <p:cNvSpPr>
                <a:spLocks noChangeArrowheads="1"/>
              </p:cNvSpPr>
              <p:nvPr/>
            </p:nvSpPr>
            <p:spPr bwMode="auto">
              <a:xfrm>
                <a:off x="3643" y="482"/>
                <a:ext cx="2" cy="2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24" name="Line 391">
                <a:extLst>
                  <a:ext uri="{FF2B5EF4-FFF2-40B4-BE49-F238E27FC236}">
                    <a16:creationId xmlns:a16="http://schemas.microsoft.com/office/drawing/2014/main" id="{2E0FBC66-B033-4077-86A3-F2DE163F66EA}"/>
                  </a:ext>
                </a:extLst>
              </p:cNvPr>
              <p:cNvSpPr>
                <a:spLocks noChangeShapeType="1"/>
              </p:cNvSpPr>
              <p:nvPr/>
            </p:nvSpPr>
            <p:spPr bwMode="auto">
              <a:xfrm>
                <a:off x="3959" y="767"/>
                <a:ext cx="0" cy="11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25" name="Rectangle 392">
                <a:extLst>
                  <a:ext uri="{FF2B5EF4-FFF2-40B4-BE49-F238E27FC236}">
                    <a16:creationId xmlns:a16="http://schemas.microsoft.com/office/drawing/2014/main" id="{793F4550-20D7-45E2-9B45-9420DE0E649E}"/>
                  </a:ext>
                </a:extLst>
              </p:cNvPr>
              <p:cNvSpPr>
                <a:spLocks noChangeArrowheads="1"/>
              </p:cNvSpPr>
              <p:nvPr/>
            </p:nvSpPr>
            <p:spPr bwMode="auto">
              <a:xfrm>
                <a:off x="3959" y="767"/>
                <a:ext cx="3" cy="1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26" name="Line 393">
                <a:extLst>
                  <a:ext uri="{FF2B5EF4-FFF2-40B4-BE49-F238E27FC236}">
                    <a16:creationId xmlns:a16="http://schemas.microsoft.com/office/drawing/2014/main" id="{12242A30-8077-4AE4-9D97-ABCAF60CA712}"/>
                  </a:ext>
                </a:extLst>
              </p:cNvPr>
              <p:cNvSpPr>
                <a:spLocks noChangeShapeType="1"/>
              </p:cNvSpPr>
              <p:nvPr/>
            </p:nvSpPr>
            <p:spPr bwMode="auto">
              <a:xfrm>
                <a:off x="4275" y="482"/>
                <a:ext cx="0" cy="27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27" name="Rectangle 394">
                <a:extLst>
                  <a:ext uri="{FF2B5EF4-FFF2-40B4-BE49-F238E27FC236}">
                    <a16:creationId xmlns:a16="http://schemas.microsoft.com/office/drawing/2014/main" id="{5323DAD1-4CD6-4C46-9E35-6100E987A343}"/>
                  </a:ext>
                </a:extLst>
              </p:cNvPr>
              <p:cNvSpPr>
                <a:spLocks noChangeArrowheads="1"/>
              </p:cNvSpPr>
              <p:nvPr/>
            </p:nvSpPr>
            <p:spPr bwMode="auto">
              <a:xfrm>
                <a:off x="4275" y="482"/>
                <a:ext cx="3" cy="2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28" name="Line 395">
                <a:extLst>
                  <a:ext uri="{FF2B5EF4-FFF2-40B4-BE49-F238E27FC236}">
                    <a16:creationId xmlns:a16="http://schemas.microsoft.com/office/drawing/2014/main" id="{7AFBEE89-029F-4622-8022-7D44EE92F044}"/>
                  </a:ext>
                </a:extLst>
              </p:cNvPr>
              <p:cNvSpPr>
                <a:spLocks noChangeShapeType="1"/>
              </p:cNvSpPr>
              <p:nvPr/>
            </p:nvSpPr>
            <p:spPr bwMode="auto">
              <a:xfrm>
                <a:off x="4591" y="767"/>
                <a:ext cx="0" cy="34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29" name="Rectangle 396">
                <a:extLst>
                  <a:ext uri="{FF2B5EF4-FFF2-40B4-BE49-F238E27FC236}">
                    <a16:creationId xmlns:a16="http://schemas.microsoft.com/office/drawing/2014/main" id="{4A688367-DE8E-4226-9C72-10D53D83EE32}"/>
                  </a:ext>
                </a:extLst>
              </p:cNvPr>
              <p:cNvSpPr>
                <a:spLocks noChangeArrowheads="1"/>
              </p:cNvSpPr>
              <p:nvPr/>
            </p:nvSpPr>
            <p:spPr bwMode="auto">
              <a:xfrm>
                <a:off x="4591" y="767"/>
                <a:ext cx="3" cy="34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30" name="Line 397">
                <a:extLst>
                  <a:ext uri="{FF2B5EF4-FFF2-40B4-BE49-F238E27FC236}">
                    <a16:creationId xmlns:a16="http://schemas.microsoft.com/office/drawing/2014/main" id="{94DED3A2-33FF-4A49-876B-3B552C57E300}"/>
                  </a:ext>
                </a:extLst>
              </p:cNvPr>
              <p:cNvSpPr>
                <a:spLocks noChangeShapeType="1"/>
              </p:cNvSpPr>
              <p:nvPr/>
            </p:nvSpPr>
            <p:spPr bwMode="auto">
              <a:xfrm>
                <a:off x="4907" y="482"/>
                <a:ext cx="0" cy="27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31" name="Rectangle 398">
                <a:extLst>
                  <a:ext uri="{FF2B5EF4-FFF2-40B4-BE49-F238E27FC236}">
                    <a16:creationId xmlns:a16="http://schemas.microsoft.com/office/drawing/2014/main" id="{A30F280F-426C-4577-BE5D-9C15A111DDD0}"/>
                  </a:ext>
                </a:extLst>
              </p:cNvPr>
              <p:cNvSpPr>
                <a:spLocks noChangeArrowheads="1"/>
              </p:cNvSpPr>
              <p:nvPr/>
            </p:nvSpPr>
            <p:spPr bwMode="auto">
              <a:xfrm>
                <a:off x="4907" y="482"/>
                <a:ext cx="3" cy="2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32" name="Rectangle 399">
                <a:extLst>
                  <a:ext uri="{FF2B5EF4-FFF2-40B4-BE49-F238E27FC236}">
                    <a16:creationId xmlns:a16="http://schemas.microsoft.com/office/drawing/2014/main" id="{5CE91193-644F-4692-9C76-0359374AEE6B}"/>
                  </a:ext>
                </a:extLst>
              </p:cNvPr>
              <p:cNvSpPr>
                <a:spLocks noChangeArrowheads="1"/>
              </p:cNvSpPr>
              <p:nvPr/>
            </p:nvSpPr>
            <p:spPr bwMode="auto">
              <a:xfrm>
                <a:off x="169" y="1111"/>
                <a:ext cx="548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33" name="Rectangle 400">
                <a:extLst>
                  <a:ext uri="{FF2B5EF4-FFF2-40B4-BE49-F238E27FC236}">
                    <a16:creationId xmlns:a16="http://schemas.microsoft.com/office/drawing/2014/main" id="{66F75F08-A7DE-4C7E-8FB7-A1A209B02A1F}"/>
                  </a:ext>
                </a:extLst>
              </p:cNvPr>
              <p:cNvSpPr>
                <a:spLocks noChangeArrowheads="1"/>
              </p:cNvSpPr>
              <p:nvPr/>
            </p:nvSpPr>
            <p:spPr bwMode="auto">
              <a:xfrm>
                <a:off x="5644" y="994"/>
                <a:ext cx="6" cy="12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34" name="Line 401">
                <a:extLst>
                  <a:ext uri="{FF2B5EF4-FFF2-40B4-BE49-F238E27FC236}">
                    <a16:creationId xmlns:a16="http://schemas.microsoft.com/office/drawing/2014/main" id="{C653E93E-C0A4-47AD-949A-6D1E5C94155D}"/>
                  </a:ext>
                </a:extLst>
              </p:cNvPr>
              <p:cNvSpPr>
                <a:spLocks noChangeShapeType="1"/>
              </p:cNvSpPr>
              <p:nvPr/>
            </p:nvSpPr>
            <p:spPr bwMode="auto">
              <a:xfrm>
                <a:off x="360" y="1117"/>
                <a:ext cx="0" cy="74"/>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35" name="Rectangle 402">
                <a:extLst>
                  <a:ext uri="{FF2B5EF4-FFF2-40B4-BE49-F238E27FC236}">
                    <a16:creationId xmlns:a16="http://schemas.microsoft.com/office/drawing/2014/main" id="{ABE2FA65-C65E-4CB3-B667-7EDDC79ED78C}"/>
                  </a:ext>
                </a:extLst>
              </p:cNvPr>
              <p:cNvSpPr>
                <a:spLocks noChangeArrowheads="1"/>
              </p:cNvSpPr>
              <p:nvPr/>
            </p:nvSpPr>
            <p:spPr bwMode="auto">
              <a:xfrm>
                <a:off x="360" y="1117"/>
                <a:ext cx="2" cy="74"/>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36" name="Line 403">
                <a:extLst>
                  <a:ext uri="{FF2B5EF4-FFF2-40B4-BE49-F238E27FC236}">
                    <a16:creationId xmlns:a16="http://schemas.microsoft.com/office/drawing/2014/main" id="{E71A5D38-9AFE-4EF5-92EF-9430950CE71D}"/>
                  </a:ext>
                </a:extLst>
              </p:cNvPr>
              <p:cNvSpPr>
                <a:spLocks noChangeShapeType="1"/>
              </p:cNvSpPr>
              <p:nvPr/>
            </p:nvSpPr>
            <p:spPr bwMode="auto">
              <a:xfrm>
                <a:off x="624" y="1117"/>
                <a:ext cx="0" cy="74"/>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37" name="Rectangle 404">
                <a:extLst>
                  <a:ext uri="{FF2B5EF4-FFF2-40B4-BE49-F238E27FC236}">
                    <a16:creationId xmlns:a16="http://schemas.microsoft.com/office/drawing/2014/main" id="{07E57CA7-5770-4D6A-8CD3-C37A343A6542}"/>
                  </a:ext>
                </a:extLst>
              </p:cNvPr>
              <p:cNvSpPr>
                <a:spLocks noChangeArrowheads="1"/>
              </p:cNvSpPr>
              <p:nvPr/>
            </p:nvSpPr>
            <p:spPr bwMode="auto">
              <a:xfrm>
                <a:off x="624" y="1117"/>
                <a:ext cx="3" cy="74"/>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38" name="Line 405">
                <a:extLst>
                  <a:ext uri="{FF2B5EF4-FFF2-40B4-BE49-F238E27FC236}">
                    <a16:creationId xmlns:a16="http://schemas.microsoft.com/office/drawing/2014/main" id="{4733F981-4BC9-4CAD-9BBB-3937FD11A50F}"/>
                  </a:ext>
                </a:extLst>
              </p:cNvPr>
              <p:cNvSpPr>
                <a:spLocks noChangeShapeType="1"/>
              </p:cNvSpPr>
              <p:nvPr/>
            </p:nvSpPr>
            <p:spPr bwMode="auto">
              <a:xfrm>
                <a:off x="360" y="1245"/>
                <a:ext cx="0" cy="28"/>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39" name="Rectangle 406">
                <a:extLst>
                  <a:ext uri="{FF2B5EF4-FFF2-40B4-BE49-F238E27FC236}">
                    <a16:creationId xmlns:a16="http://schemas.microsoft.com/office/drawing/2014/main" id="{C0312F44-5E60-4599-8D36-08DBD0518E84}"/>
                  </a:ext>
                </a:extLst>
              </p:cNvPr>
              <p:cNvSpPr>
                <a:spLocks noChangeArrowheads="1"/>
              </p:cNvSpPr>
              <p:nvPr/>
            </p:nvSpPr>
            <p:spPr bwMode="auto">
              <a:xfrm>
                <a:off x="360" y="1245"/>
                <a:ext cx="2" cy="2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40" name="Line 407">
                <a:extLst>
                  <a:ext uri="{FF2B5EF4-FFF2-40B4-BE49-F238E27FC236}">
                    <a16:creationId xmlns:a16="http://schemas.microsoft.com/office/drawing/2014/main" id="{EC921EF2-49D9-4F88-B63B-4F65E95865C1}"/>
                  </a:ext>
                </a:extLst>
              </p:cNvPr>
              <p:cNvSpPr>
                <a:spLocks noChangeShapeType="1"/>
              </p:cNvSpPr>
              <p:nvPr/>
            </p:nvSpPr>
            <p:spPr bwMode="auto">
              <a:xfrm>
                <a:off x="360" y="1333"/>
                <a:ext cx="0" cy="8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341" name="Rectangle 408">
                <a:extLst>
                  <a:ext uri="{FF2B5EF4-FFF2-40B4-BE49-F238E27FC236}">
                    <a16:creationId xmlns:a16="http://schemas.microsoft.com/office/drawing/2014/main" id="{C83D37DA-407E-406B-9BE9-3D98D570A6FA}"/>
                  </a:ext>
                </a:extLst>
              </p:cNvPr>
              <p:cNvSpPr>
                <a:spLocks noChangeArrowheads="1"/>
              </p:cNvSpPr>
              <p:nvPr/>
            </p:nvSpPr>
            <p:spPr bwMode="auto">
              <a:xfrm>
                <a:off x="360" y="1333"/>
                <a:ext cx="2" cy="8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342" name="Line 409">
                <a:extLst>
                  <a:ext uri="{FF2B5EF4-FFF2-40B4-BE49-F238E27FC236}">
                    <a16:creationId xmlns:a16="http://schemas.microsoft.com/office/drawing/2014/main" id="{B932801C-13CA-4AC8-B606-3A238811032A}"/>
                  </a:ext>
                </a:extLst>
              </p:cNvPr>
              <p:cNvSpPr>
                <a:spLocks noChangeShapeType="1"/>
              </p:cNvSpPr>
              <p:nvPr/>
            </p:nvSpPr>
            <p:spPr bwMode="auto">
              <a:xfrm>
                <a:off x="166" y="1490"/>
                <a:ext cx="458"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grpSp>
        <p:grpSp>
          <p:nvGrpSpPr>
            <p:cNvPr id="282634" name="Group 611">
              <a:extLst>
                <a:ext uri="{FF2B5EF4-FFF2-40B4-BE49-F238E27FC236}">
                  <a16:creationId xmlns:a16="http://schemas.microsoft.com/office/drawing/2014/main" id="{9AB43DB1-E355-4C4C-9876-9B088F63328C}"/>
                </a:ext>
              </a:extLst>
            </p:cNvPr>
            <p:cNvGrpSpPr>
              <a:grpSpLocks/>
            </p:cNvGrpSpPr>
            <p:nvPr/>
          </p:nvGrpSpPr>
          <p:grpSpPr bwMode="auto">
            <a:xfrm>
              <a:off x="166" y="1117"/>
              <a:ext cx="5484" cy="1435"/>
              <a:chOff x="166" y="1117"/>
              <a:chExt cx="5484" cy="1435"/>
            </a:xfrm>
          </p:grpSpPr>
          <p:sp>
            <p:nvSpPr>
              <p:cNvPr id="282949" name="Rectangle 411">
                <a:extLst>
                  <a:ext uri="{FF2B5EF4-FFF2-40B4-BE49-F238E27FC236}">
                    <a16:creationId xmlns:a16="http://schemas.microsoft.com/office/drawing/2014/main" id="{B3900E1D-B96A-414C-8ADA-A466198BC20C}"/>
                  </a:ext>
                </a:extLst>
              </p:cNvPr>
              <p:cNvSpPr>
                <a:spLocks noChangeArrowheads="1"/>
              </p:cNvSpPr>
              <p:nvPr/>
            </p:nvSpPr>
            <p:spPr bwMode="auto">
              <a:xfrm>
                <a:off x="166" y="1490"/>
                <a:ext cx="458"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50" name="Line 412">
                <a:extLst>
                  <a:ext uri="{FF2B5EF4-FFF2-40B4-BE49-F238E27FC236}">
                    <a16:creationId xmlns:a16="http://schemas.microsoft.com/office/drawing/2014/main" id="{5D99BEE8-47C1-436F-B5DB-94B174DF658F}"/>
                  </a:ext>
                </a:extLst>
              </p:cNvPr>
              <p:cNvSpPr>
                <a:spLocks noChangeShapeType="1"/>
              </p:cNvSpPr>
              <p:nvPr/>
            </p:nvSpPr>
            <p:spPr bwMode="auto">
              <a:xfrm>
                <a:off x="624" y="1245"/>
                <a:ext cx="0" cy="245"/>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51" name="Rectangle 413">
                <a:extLst>
                  <a:ext uri="{FF2B5EF4-FFF2-40B4-BE49-F238E27FC236}">
                    <a16:creationId xmlns:a16="http://schemas.microsoft.com/office/drawing/2014/main" id="{58F36779-CFEC-4E01-B03E-1AE1A697EEF6}"/>
                  </a:ext>
                </a:extLst>
              </p:cNvPr>
              <p:cNvSpPr>
                <a:spLocks noChangeArrowheads="1"/>
              </p:cNvSpPr>
              <p:nvPr/>
            </p:nvSpPr>
            <p:spPr bwMode="auto">
              <a:xfrm>
                <a:off x="624" y="1245"/>
                <a:ext cx="3" cy="24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52" name="Line 414">
                <a:extLst>
                  <a:ext uri="{FF2B5EF4-FFF2-40B4-BE49-F238E27FC236}">
                    <a16:creationId xmlns:a16="http://schemas.microsoft.com/office/drawing/2014/main" id="{C1BA0F21-1A21-4019-91F8-7D4B659F84E0}"/>
                  </a:ext>
                </a:extLst>
              </p:cNvPr>
              <p:cNvSpPr>
                <a:spLocks noChangeShapeType="1"/>
              </p:cNvSpPr>
              <p:nvPr/>
            </p:nvSpPr>
            <p:spPr bwMode="auto">
              <a:xfrm>
                <a:off x="1649" y="1117"/>
                <a:ext cx="0" cy="373"/>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53" name="Rectangle 415">
                <a:extLst>
                  <a:ext uri="{FF2B5EF4-FFF2-40B4-BE49-F238E27FC236}">
                    <a16:creationId xmlns:a16="http://schemas.microsoft.com/office/drawing/2014/main" id="{536C3EE5-773B-400B-BCE0-AB2B2366B6A6}"/>
                  </a:ext>
                </a:extLst>
              </p:cNvPr>
              <p:cNvSpPr>
                <a:spLocks noChangeArrowheads="1"/>
              </p:cNvSpPr>
              <p:nvPr/>
            </p:nvSpPr>
            <p:spPr bwMode="auto">
              <a:xfrm>
                <a:off x="1649" y="1117"/>
                <a:ext cx="3" cy="37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54" name="Line 416">
                <a:extLst>
                  <a:ext uri="{FF2B5EF4-FFF2-40B4-BE49-F238E27FC236}">
                    <a16:creationId xmlns:a16="http://schemas.microsoft.com/office/drawing/2014/main" id="{73130B23-7332-4D06-A2DB-E284456D8192}"/>
                  </a:ext>
                </a:extLst>
              </p:cNvPr>
              <p:cNvSpPr>
                <a:spLocks noChangeShapeType="1"/>
              </p:cNvSpPr>
              <p:nvPr/>
            </p:nvSpPr>
            <p:spPr bwMode="auto">
              <a:xfrm>
                <a:off x="166" y="1547"/>
                <a:ext cx="458"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55" name="Rectangle 417">
                <a:extLst>
                  <a:ext uri="{FF2B5EF4-FFF2-40B4-BE49-F238E27FC236}">
                    <a16:creationId xmlns:a16="http://schemas.microsoft.com/office/drawing/2014/main" id="{BC008B30-41C6-4A65-BB2A-FF5A5FBEB9B8}"/>
                  </a:ext>
                </a:extLst>
              </p:cNvPr>
              <p:cNvSpPr>
                <a:spLocks noChangeArrowheads="1"/>
              </p:cNvSpPr>
              <p:nvPr/>
            </p:nvSpPr>
            <p:spPr bwMode="auto">
              <a:xfrm>
                <a:off x="166" y="1547"/>
                <a:ext cx="458"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56" name="Line 418">
                <a:extLst>
                  <a:ext uri="{FF2B5EF4-FFF2-40B4-BE49-F238E27FC236}">
                    <a16:creationId xmlns:a16="http://schemas.microsoft.com/office/drawing/2014/main" id="{0D38133C-6B68-42D1-BEE9-BA539FF5DB41}"/>
                  </a:ext>
                </a:extLst>
              </p:cNvPr>
              <p:cNvSpPr>
                <a:spLocks noChangeShapeType="1"/>
              </p:cNvSpPr>
              <p:nvPr/>
            </p:nvSpPr>
            <p:spPr bwMode="auto">
              <a:xfrm>
                <a:off x="166" y="1604"/>
                <a:ext cx="458"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57" name="Rectangle 419">
                <a:extLst>
                  <a:ext uri="{FF2B5EF4-FFF2-40B4-BE49-F238E27FC236}">
                    <a16:creationId xmlns:a16="http://schemas.microsoft.com/office/drawing/2014/main" id="{CBE4FEA3-EA86-4063-AB00-6A5241E9375A}"/>
                  </a:ext>
                </a:extLst>
              </p:cNvPr>
              <p:cNvSpPr>
                <a:spLocks noChangeArrowheads="1"/>
              </p:cNvSpPr>
              <p:nvPr/>
            </p:nvSpPr>
            <p:spPr bwMode="auto">
              <a:xfrm>
                <a:off x="166" y="1604"/>
                <a:ext cx="458"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58" name="Line 420">
                <a:extLst>
                  <a:ext uri="{FF2B5EF4-FFF2-40B4-BE49-F238E27FC236}">
                    <a16:creationId xmlns:a16="http://schemas.microsoft.com/office/drawing/2014/main" id="{41365729-01E8-4CF1-8E2A-835E0E34BDE0}"/>
                  </a:ext>
                </a:extLst>
              </p:cNvPr>
              <p:cNvSpPr>
                <a:spLocks noChangeShapeType="1"/>
              </p:cNvSpPr>
              <p:nvPr/>
            </p:nvSpPr>
            <p:spPr bwMode="auto">
              <a:xfrm>
                <a:off x="166" y="1661"/>
                <a:ext cx="458"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59" name="Rectangle 421">
                <a:extLst>
                  <a:ext uri="{FF2B5EF4-FFF2-40B4-BE49-F238E27FC236}">
                    <a16:creationId xmlns:a16="http://schemas.microsoft.com/office/drawing/2014/main" id="{FD8423B8-6A7B-45DF-9687-9B3C4810719E}"/>
                  </a:ext>
                </a:extLst>
              </p:cNvPr>
              <p:cNvSpPr>
                <a:spLocks noChangeArrowheads="1"/>
              </p:cNvSpPr>
              <p:nvPr/>
            </p:nvSpPr>
            <p:spPr bwMode="auto">
              <a:xfrm>
                <a:off x="166" y="1661"/>
                <a:ext cx="458"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60" name="Line 422">
                <a:extLst>
                  <a:ext uri="{FF2B5EF4-FFF2-40B4-BE49-F238E27FC236}">
                    <a16:creationId xmlns:a16="http://schemas.microsoft.com/office/drawing/2014/main" id="{BDE6D15F-00A8-454C-8420-57F52AFFF882}"/>
                  </a:ext>
                </a:extLst>
              </p:cNvPr>
              <p:cNvSpPr>
                <a:spLocks noChangeShapeType="1"/>
              </p:cNvSpPr>
              <p:nvPr/>
            </p:nvSpPr>
            <p:spPr bwMode="auto">
              <a:xfrm>
                <a:off x="360" y="1478"/>
                <a:ext cx="0" cy="214"/>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61" name="Rectangle 423">
                <a:extLst>
                  <a:ext uri="{FF2B5EF4-FFF2-40B4-BE49-F238E27FC236}">
                    <a16:creationId xmlns:a16="http://schemas.microsoft.com/office/drawing/2014/main" id="{82D6C4F5-7AD8-4E2E-8922-8A07F4254F9E}"/>
                  </a:ext>
                </a:extLst>
              </p:cNvPr>
              <p:cNvSpPr>
                <a:spLocks noChangeArrowheads="1"/>
              </p:cNvSpPr>
              <p:nvPr/>
            </p:nvSpPr>
            <p:spPr bwMode="auto">
              <a:xfrm>
                <a:off x="360" y="1478"/>
                <a:ext cx="2" cy="214"/>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62" name="Line 424">
                <a:extLst>
                  <a:ext uri="{FF2B5EF4-FFF2-40B4-BE49-F238E27FC236}">
                    <a16:creationId xmlns:a16="http://schemas.microsoft.com/office/drawing/2014/main" id="{893F1755-B7F6-4931-A360-F7D1EBBC6EE3}"/>
                  </a:ext>
                </a:extLst>
              </p:cNvPr>
              <p:cNvSpPr>
                <a:spLocks noChangeShapeType="1"/>
              </p:cNvSpPr>
              <p:nvPr/>
            </p:nvSpPr>
            <p:spPr bwMode="auto">
              <a:xfrm>
                <a:off x="624" y="1664"/>
                <a:ext cx="0" cy="28"/>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63" name="Rectangle 425">
                <a:extLst>
                  <a:ext uri="{FF2B5EF4-FFF2-40B4-BE49-F238E27FC236}">
                    <a16:creationId xmlns:a16="http://schemas.microsoft.com/office/drawing/2014/main" id="{542645DE-9675-4AD5-BD6A-0C6C1EA93756}"/>
                  </a:ext>
                </a:extLst>
              </p:cNvPr>
              <p:cNvSpPr>
                <a:spLocks noChangeArrowheads="1"/>
              </p:cNvSpPr>
              <p:nvPr/>
            </p:nvSpPr>
            <p:spPr bwMode="auto">
              <a:xfrm>
                <a:off x="624" y="1664"/>
                <a:ext cx="3" cy="2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64" name="Line 426">
                <a:extLst>
                  <a:ext uri="{FF2B5EF4-FFF2-40B4-BE49-F238E27FC236}">
                    <a16:creationId xmlns:a16="http://schemas.microsoft.com/office/drawing/2014/main" id="{6785D325-C87A-442B-A340-5FC574C40FBB}"/>
                  </a:ext>
                </a:extLst>
              </p:cNvPr>
              <p:cNvSpPr>
                <a:spLocks noChangeShapeType="1"/>
              </p:cNvSpPr>
              <p:nvPr/>
            </p:nvSpPr>
            <p:spPr bwMode="auto">
              <a:xfrm>
                <a:off x="166" y="1883"/>
                <a:ext cx="458"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65" name="Rectangle 427">
                <a:extLst>
                  <a:ext uri="{FF2B5EF4-FFF2-40B4-BE49-F238E27FC236}">
                    <a16:creationId xmlns:a16="http://schemas.microsoft.com/office/drawing/2014/main" id="{A0E51C62-3428-4839-ABED-94714BEBECF4}"/>
                  </a:ext>
                </a:extLst>
              </p:cNvPr>
              <p:cNvSpPr>
                <a:spLocks noChangeArrowheads="1"/>
              </p:cNvSpPr>
              <p:nvPr/>
            </p:nvSpPr>
            <p:spPr bwMode="auto">
              <a:xfrm>
                <a:off x="166" y="1883"/>
                <a:ext cx="458"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66" name="Line 428">
                <a:extLst>
                  <a:ext uri="{FF2B5EF4-FFF2-40B4-BE49-F238E27FC236}">
                    <a16:creationId xmlns:a16="http://schemas.microsoft.com/office/drawing/2014/main" id="{2A3693F0-FA64-4BF2-BA3D-5CA4302783CC}"/>
                  </a:ext>
                </a:extLst>
              </p:cNvPr>
              <p:cNvSpPr>
                <a:spLocks noChangeShapeType="1"/>
              </p:cNvSpPr>
              <p:nvPr/>
            </p:nvSpPr>
            <p:spPr bwMode="auto">
              <a:xfrm>
                <a:off x="624" y="1752"/>
                <a:ext cx="0" cy="13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67" name="Rectangle 429">
                <a:extLst>
                  <a:ext uri="{FF2B5EF4-FFF2-40B4-BE49-F238E27FC236}">
                    <a16:creationId xmlns:a16="http://schemas.microsoft.com/office/drawing/2014/main" id="{17474DDF-F598-4EDE-9685-5CBCEA6BAC42}"/>
                  </a:ext>
                </a:extLst>
              </p:cNvPr>
              <p:cNvSpPr>
                <a:spLocks noChangeArrowheads="1"/>
              </p:cNvSpPr>
              <p:nvPr/>
            </p:nvSpPr>
            <p:spPr bwMode="auto">
              <a:xfrm>
                <a:off x="624" y="1752"/>
                <a:ext cx="3" cy="131"/>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68" name="Line 430">
                <a:extLst>
                  <a:ext uri="{FF2B5EF4-FFF2-40B4-BE49-F238E27FC236}">
                    <a16:creationId xmlns:a16="http://schemas.microsoft.com/office/drawing/2014/main" id="{6BED3D2B-F527-4AD1-9C3B-C54ADA6F5EFC}"/>
                  </a:ext>
                </a:extLst>
              </p:cNvPr>
              <p:cNvSpPr>
                <a:spLocks noChangeShapeType="1"/>
              </p:cNvSpPr>
              <p:nvPr/>
            </p:nvSpPr>
            <p:spPr bwMode="auto">
              <a:xfrm>
                <a:off x="624" y="1883"/>
                <a:ext cx="1028"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69" name="Rectangle 431">
                <a:extLst>
                  <a:ext uri="{FF2B5EF4-FFF2-40B4-BE49-F238E27FC236}">
                    <a16:creationId xmlns:a16="http://schemas.microsoft.com/office/drawing/2014/main" id="{70B7707E-505D-403D-A57A-78588F3DFE29}"/>
                  </a:ext>
                </a:extLst>
              </p:cNvPr>
              <p:cNvSpPr>
                <a:spLocks noChangeArrowheads="1"/>
              </p:cNvSpPr>
              <p:nvPr/>
            </p:nvSpPr>
            <p:spPr bwMode="auto">
              <a:xfrm>
                <a:off x="624" y="1883"/>
                <a:ext cx="1028"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70" name="Line 432">
                <a:extLst>
                  <a:ext uri="{FF2B5EF4-FFF2-40B4-BE49-F238E27FC236}">
                    <a16:creationId xmlns:a16="http://schemas.microsoft.com/office/drawing/2014/main" id="{D26D8416-A0EF-4FD9-B1FF-D9B4A504E49D}"/>
                  </a:ext>
                </a:extLst>
              </p:cNvPr>
              <p:cNvSpPr>
                <a:spLocks noChangeShapeType="1"/>
              </p:cNvSpPr>
              <p:nvPr/>
            </p:nvSpPr>
            <p:spPr bwMode="auto">
              <a:xfrm>
                <a:off x="1649" y="1664"/>
                <a:ext cx="0" cy="21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71" name="Rectangle 433">
                <a:extLst>
                  <a:ext uri="{FF2B5EF4-FFF2-40B4-BE49-F238E27FC236}">
                    <a16:creationId xmlns:a16="http://schemas.microsoft.com/office/drawing/2014/main" id="{CF63CE00-B11B-4774-AB82-F8DE197F8158}"/>
                  </a:ext>
                </a:extLst>
              </p:cNvPr>
              <p:cNvSpPr>
                <a:spLocks noChangeArrowheads="1"/>
              </p:cNvSpPr>
              <p:nvPr/>
            </p:nvSpPr>
            <p:spPr bwMode="auto">
              <a:xfrm>
                <a:off x="1649" y="1664"/>
                <a:ext cx="3" cy="21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72" name="Line 434">
                <a:extLst>
                  <a:ext uri="{FF2B5EF4-FFF2-40B4-BE49-F238E27FC236}">
                    <a16:creationId xmlns:a16="http://schemas.microsoft.com/office/drawing/2014/main" id="{24282599-5646-4A58-9AB8-E2FFB81A092C}"/>
                  </a:ext>
                </a:extLst>
              </p:cNvPr>
              <p:cNvSpPr>
                <a:spLocks noChangeShapeType="1"/>
              </p:cNvSpPr>
              <p:nvPr/>
            </p:nvSpPr>
            <p:spPr bwMode="auto">
              <a:xfrm>
                <a:off x="1652" y="1883"/>
                <a:ext cx="339"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73" name="Rectangle 435">
                <a:extLst>
                  <a:ext uri="{FF2B5EF4-FFF2-40B4-BE49-F238E27FC236}">
                    <a16:creationId xmlns:a16="http://schemas.microsoft.com/office/drawing/2014/main" id="{04054755-9105-4710-AA20-9E50D80B0950}"/>
                  </a:ext>
                </a:extLst>
              </p:cNvPr>
              <p:cNvSpPr>
                <a:spLocks noChangeArrowheads="1"/>
              </p:cNvSpPr>
              <p:nvPr/>
            </p:nvSpPr>
            <p:spPr bwMode="auto">
              <a:xfrm>
                <a:off x="1652" y="1883"/>
                <a:ext cx="339"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74" name="Line 436">
                <a:extLst>
                  <a:ext uri="{FF2B5EF4-FFF2-40B4-BE49-F238E27FC236}">
                    <a16:creationId xmlns:a16="http://schemas.microsoft.com/office/drawing/2014/main" id="{BBE444D3-26BD-4DF8-AD1C-2EC5A34CD21D}"/>
                  </a:ext>
                </a:extLst>
              </p:cNvPr>
              <p:cNvSpPr>
                <a:spLocks noChangeShapeType="1"/>
              </p:cNvSpPr>
              <p:nvPr/>
            </p:nvSpPr>
            <p:spPr bwMode="auto">
              <a:xfrm>
                <a:off x="1991" y="1117"/>
                <a:ext cx="0" cy="766"/>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75" name="Rectangle 437">
                <a:extLst>
                  <a:ext uri="{FF2B5EF4-FFF2-40B4-BE49-F238E27FC236}">
                    <a16:creationId xmlns:a16="http://schemas.microsoft.com/office/drawing/2014/main" id="{CE6FBB3F-D2A9-4FB9-8C8C-8160E76AE5B4}"/>
                  </a:ext>
                </a:extLst>
              </p:cNvPr>
              <p:cNvSpPr>
                <a:spLocks noChangeArrowheads="1"/>
              </p:cNvSpPr>
              <p:nvPr/>
            </p:nvSpPr>
            <p:spPr bwMode="auto">
              <a:xfrm>
                <a:off x="1991" y="1117"/>
                <a:ext cx="3" cy="766"/>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76" name="Line 438">
                <a:extLst>
                  <a:ext uri="{FF2B5EF4-FFF2-40B4-BE49-F238E27FC236}">
                    <a16:creationId xmlns:a16="http://schemas.microsoft.com/office/drawing/2014/main" id="{6FE7D0DC-A42C-4F3B-AF90-5AA43C2E6F5B}"/>
                  </a:ext>
                </a:extLst>
              </p:cNvPr>
              <p:cNvSpPr>
                <a:spLocks noChangeShapeType="1"/>
              </p:cNvSpPr>
              <p:nvPr/>
            </p:nvSpPr>
            <p:spPr bwMode="auto">
              <a:xfrm>
                <a:off x="1991" y="1883"/>
                <a:ext cx="39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77" name="Rectangle 439">
                <a:extLst>
                  <a:ext uri="{FF2B5EF4-FFF2-40B4-BE49-F238E27FC236}">
                    <a16:creationId xmlns:a16="http://schemas.microsoft.com/office/drawing/2014/main" id="{52A2FCA9-6DCF-415D-ABD6-0ADB204FA948}"/>
                  </a:ext>
                </a:extLst>
              </p:cNvPr>
              <p:cNvSpPr>
                <a:spLocks noChangeArrowheads="1"/>
              </p:cNvSpPr>
              <p:nvPr/>
            </p:nvSpPr>
            <p:spPr bwMode="auto">
              <a:xfrm>
                <a:off x="1991" y="1883"/>
                <a:ext cx="390"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78" name="Line 440">
                <a:extLst>
                  <a:ext uri="{FF2B5EF4-FFF2-40B4-BE49-F238E27FC236}">
                    <a16:creationId xmlns:a16="http://schemas.microsoft.com/office/drawing/2014/main" id="{07068D5D-3851-4920-9229-CEB9EC18D4B1}"/>
                  </a:ext>
                </a:extLst>
              </p:cNvPr>
              <p:cNvSpPr>
                <a:spLocks noChangeShapeType="1"/>
              </p:cNvSpPr>
              <p:nvPr/>
            </p:nvSpPr>
            <p:spPr bwMode="auto">
              <a:xfrm>
                <a:off x="2378" y="1117"/>
                <a:ext cx="0" cy="766"/>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79" name="Rectangle 441">
                <a:extLst>
                  <a:ext uri="{FF2B5EF4-FFF2-40B4-BE49-F238E27FC236}">
                    <a16:creationId xmlns:a16="http://schemas.microsoft.com/office/drawing/2014/main" id="{602ACC30-7543-4FEF-B3EA-8B91C1752168}"/>
                  </a:ext>
                </a:extLst>
              </p:cNvPr>
              <p:cNvSpPr>
                <a:spLocks noChangeArrowheads="1"/>
              </p:cNvSpPr>
              <p:nvPr/>
            </p:nvSpPr>
            <p:spPr bwMode="auto">
              <a:xfrm>
                <a:off x="2378" y="1117"/>
                <a:ext cx="3" cy="766"/>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80" name="Line 442">
                <a:extLst>
                  <a:ext uri="{FF2B5EF4-FFF2-40B4-BE49-F238E27FC236}">
                    <a16:creationId xmlns:a16="http://schemas.microsoft.com/office/drawing/2014/main" id="{F09992CC-D8D0-4D02-8EBD-8684DA7526B3}"/>
                  </a:ext>
                </a:extLst>
              </p:cNvPr>
              <p:cNvSpPr>
                <a:spLocks noChangeShapeType="1"/>
              </p:cNvSpPr>
              <p:nvPr/>
            </p:nvSpPr>
            <p:spPr bwMode="auto">
              <a:xfrm>
                <a:off x="166" y="1971"/>
                <a:ext cx="1825"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81" name="Rectangle 443">
                <a:extLst>
                  <a:ext uri="{FF2B5EF4-FFF2-40B4-BE49-F238E27FC236}">
                    <a16:creationId xmlns:a16="http://schemas.microsoft.com/office/drawing/2014/main" id="{A839EF6C-3323-468D-9561-93CB63068BE7}"/>
                  </a:ext>
                </a:extLst>
              </p:cNvPr>
              <p:cNvSpPr>
                <a:spLocks noChangeArrowheads="1"/>
              </p:cNvSpPr>
              <p:nvPr/>
            </p:nvSpPr>
            <p:spPr bwMode="auto">
              <a:xfrm>
                <a:off x="166" y="1971"/>
                <a:ext cx="1825"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82" name="Line 444">
                <a:extLst>
                  <a:ext uri="{FF2B5EF4-FFF2-40B4-BE49-F238E27FC236}">
                    <a16:creationId xmlns:a16="http://schemas.microsoft.com/office/drawing/2014/main" id="{D2CD551F-EE22-4AF0-B198-484F56C7E89C}"/>
                  </a:ext>
                </a:extLst>
              </p:cNvPr>
              <p:cNvSpPr>
                <a:spLocks noChangeShapeType="1"/>
              </p:cNvSpPr>
              <p:nvPr/>
            </p:nvSpPr>
            <p:spPr bwMode="auto">
              <a:xfrm>
                <a:off x="1991" y="1886"/>
                <a:ext cx="0" cy="85"/>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83" name="Rectangle 445">
                <a:extLst>
                  <a:ext uri="{FF2B5EF4-FFF2-40B4-BE49-F238E27FC236}">
                    <a16:creationId xmlns:a16="http://schemas.microsoft.com/office/drawing/2014/main" id="{AF42A22C-C86C-47A0-8A09-6D3C0F54FEDA}"/>
                  </a:ext>
                </a:extLst>
              </p:cNvPr>
              <p:cNvSpPr>
                <a:spLocks noChangeArrowheads="1"/>
              </p:cNvSpPr>
              <p:nvPr/>
            </p:nvSpPr>
            <p:spPr bwMode="auto">
              <a:xfrm>
                <a:off x="1991" y="1886"/>
                <a:ext cx="3" cy="8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84" name="Line 446">
                <a:extLst>
                  <a:ext uri="{FF2B5EF4-FFF2-40B4-BE49-F238E27FC236}">
                    <a16:creationId xmlns:a16="http://schemas.microsoft.com/office/drawing/2014/main" id="{4AEA430B-DEF9-499C-ACDE-26D44B2B4BA0}"/>
                  </a:ext>
                </a:extLst>
              </p:cNvPr>
              <p:cNvSpPr>
                <a:spLocks noChangeShapeType="1"/>
              </p:cNvSpPr>
              <p:nvPr/>
            </p:nvSpPr>
            <p:spPr bwMode="auto">
              <a:xfrm>
                <a:off x="1994" y="1971"/>
                <a:ext cx="3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85" name="Rectangle 447">
                <a:extLst>
                  <a:ext uri="{FF2B5EF4-FFF2-40B4-BE49-F238E27FC236}">
                    <a16:creationId xmlns:a16="http://schemas.microsoft.com/office/drawing/2014/main" id="{135B9E8C-C3C1-4261-8A18-F52480FF3045}"/>
                  </a:ext>
                </a:extLst>
              </p:cNvPr>
              <p:cNvSpPr>
                <a:spLocks noChangeArrowheads="1"/>
              </p:cNvSpPr>
              <p:nvPr/>
            </p:nvSpPr>
            <p:spPr bwMode="auto">
              <a:xfrm>
                <a:off x="1994" y="1971"/>
                <a:ext cx="387"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86" name="Line 448">
                <a:extLst>
                  <a:ext uri="{FF2B5EF4-FFF2-40B4-BE49-F238E27FC236}">
                    <a16:creationId xmlns:a16="http://schemas.microsoft.com/office/drawing/2014/main" id="{EF4DAE4D-F0D6-4EAD-84A9-EA42963583DE}"/>
                  </a:ext>
                </a:extLst>
              </p:cNvPr>
              <p:cNvSpPr>
                <a:spLocks noChangeShapeType="1"/>
              </p:cNvSpPr>
              <p:nvPr/>
            </p:nvSpPr>
            <p:spPr bwMode="auto">
              <a:xfrm>
                <a:off x="2378" y="1886"/>
                <a:ext cx="0" cy="85"/>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87" name="Rectangle 449">
                <a:extLst>
                  <a:ext uri="{FF2B5EF4-FFF2-40B4-BE49-F238E27FC236}">
                    <a16:creationId xmlns:a16="http://schemas.microsoft.com/office/drawing/2014/main" id="{AEAC5401-CF43-4CE3-8689-F23CBB5C00C0}"/>
                  </a:ext>
                </a:extLst>
              </p:cNvPr>
              <p:cNvSpPr>
                <a:spLocks noChangeArrowheads="1"/>
              </p:cNvSpPr>
              <p:nvPr/>
            </p:nvSpPr>
            <p:spPr bwMode="auto">
              <a:xfrm>
                <a:off x="2378" y="1886"/>
                <a:ext cx="3" cy="8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88" name="Line 450">
                <a:extLst>
                  <a:ext uri="{FF2B5EF4-FFF2-40B4-BE49-F238E27FC236}">
                    <a16:creationId xmlns:a16="http://schemas.microsoft.com/office/drawing/2014/main" id="{87CB4F32-A0B1-4732-9249-8A0C5E3B1A63}"/>
                  </a:ext>
                </a:extLst>
              </p:cNvPr>
              <p:cNvSpPr>
                <a:spLocks noChangeShapeType="1"/>
              </p:cNvSpPr>
              <p:nvPr/>
            </p:nvSpPr>
            <p:spPr bwMode="auto">
              <a:xfrm>
                <a:off x="2381" y="1971"/>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89" name="Rectangle 451">
                <a:extLst>
                  <a:ext uri="{FF2B5EF4-FFF2-40B4-BE49-F238E27FC236}">
                    <a16:creationId xmlns:a16="http://schemas.microsoft.com/office/drawing/2014/main" id="{4571F7D3-C9DC-4055-813E-7CBEB04084E0}"/>
                  </a:ext>
                </a:extLst>
              </p:cNvPr>
              <p:cNvSpPr>
                <a:spLocks noChangeArrowheads="1"/>
              </p:cNvSpPr>
              <p:nvPr/>
            </p:nvSpPr>
            <p:spPr bwMode="auto">
              <a:xfrm>
                <a:off x="2381" y="1971"/>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90" name="Line 452">
                <a:extLst>
                  <a:ext uri="{FF2B5EF4-FFF2-40B4-BE49-F238E27FC236}">
                    <a16:creationId xmlns:a16="http://schemas.microsoft.com/office/drawing/2014/main" id="{0B964438-CAB5-415A-948F-E18FCBB52D1A}"/>
                  </a:ext>
                </a:extLst>
              </p:cNvPr>
              <p:cNvSpPr>
                <a:spLocks noChangeShapeType="1"/>
              </p:cNvSpPr>
              <p:nvPr/>
            </p:nvSpPr>
            <p:spPr bwMode="auto">
              <a:xfrm>
                <a:off x="2694" y="1117"/>
                <a:ext cx="0" cy="854"/>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91" name="Rectangle 453">
                <a:extLst>
                  <a:ext uri="{FF2B5EF4-FFF2-40B4-BE49-F238E27FC236}">
                    <a16:creationId xmlns:a16="http://schemas.microsoft.com/office/drawing/2014/main" id="{67D6A56D-08B0-4987-8DB7-B631A3E7386F}"/>
                  </a:ext>
                </a:extLst>
              </p:cNvPr>
              <p:cNvSpPr>
                <a:spLocks noChangeArrowheads="1"/>
              </p:cNvSpPr>
              <p:nvPr/>
            </p:nvSpPr>
            <p:spPr bwMode="auto">
              <a:xfrm>
                <a:off x="2694" y="1117"/>
                <a:ext cx="3" cy="854"/>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92" name="Line 454">
                <a:extLst>
                  <a:ext uri="{FF2B5EF4-FFF2-40B4-BE49-F238E27FC236}">
                    <a16:creationId xmlns:a16="http://schemas.microsoft.com/office/drawing/2014/main" id="{1DD197D5-3B16-4FEE-8D0B-CEE434C12FCE}"/>
                  </a:ext>
                </a:extLst>
              </p:cNvPr>
              <p:cNvSpPr>
                <a:spLocks noChangeShapeType="1"/>
              </p:cNvSpPr>
              <p:nvPr/>
            </p:nvSpPr>
            <p:spPr bwMode="auto">
              <a:xfrm>
                <a:off x="2697" y="1971"/>
                <a:ext cx="31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93" name="Rectangle 455">
                <a:extLst>
                  <a:ext uri="{FF2B5EF4-FFF2-40B4-BE49-F238E27FC236}">
                    <a16:creationId xmlns:a16="http://schemas.microsoft.com/office/drawing/2014/main" id="{174B8029-881B-42EF-BFF3-379FCB7F5652}"/>
                  </a:ext>
                </a:extLst>
              </p:cNvPr>
              <p:cNvSpPr>
                <a:spLocks noChangeArrowheads="1"/>
              </p:cNvSpPr>
              <p:nvPr/>
            </p:nvSpPr>
            <p:spPr bwMode="auto">
              <a:xfrm>
                <a:off x="2697" y="1971"/>
                <a:ext cx="316"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94" name="Line 456">
                <a:extLst>
                  <a:ext uri="{FF2B5EF4-FFF2-40B4-BE49-F238E27FC236}">
                    <a16:creationId xmlns:a16="http://schemas.microsoft.com/office/drawing/2014/main" id="{C63612B0-326D-4185-943F-00B60FD6AC48}"/>
                  </a:ext>
                </a:extLst>
              </p:cNvPr>
              <p:cNvSpPr>
                <a:spLocks noChangeShapeType="1"/>
              </p:cNvSpPr>
              <p:nvPr/>
            </p:nvSpPr>
            <p:spPr bwMode="auto">
              <a:xfrm>
                <a:off x="3011" y="1117"/>
                <a:ext cx="0" cy="854"/>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95" name="Rectangle 457">
                <a:extLst>
                  <a:ext uri="{FF2B5EF4-FFF2-40B4-BE49-F238E27FC236}">
                    <a16:creationId xmlns:a16="http://schemas.microsoft.com/office/drawing/2014/main" id="{8F924DB0-2997-429C-8D1F-D31675B404EC}"/>
                  </a:ext>
                </a:extLst>
              </p:cNvPr>
              <p:cNvSpPr>
                <a:spLocks noChangeArrowheads="1"/>
              </p:cNvSpPr>
              <p:nvPr/>
            </p:nvSpPr>
            <p:spPr bwMode="auto">
              <a:xfrm>
                <a:off x="3011" y="1117"/>
                <a:ext cx="2" cy="854"/>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96" name="Line 458">
                <a:extLst>
                  <a:ext uri="{FF2B5EF4-FFF2-40B4-BE49-F238E27FC236}">
                    <a16:creationId xmlns:a16="http://schemas.microsoft.com/office/drawing/2014/main" id="{910F1F0A-6102-4646-8D45-DDEFAA454861}"/>
                  </a:ext>
                </a:extLst>
              </p:cNvPr>
              <p:cNvSpPr>
                <a:spLocks noChangeShapeType="1"/>
              </p:cNvSpPr>
              <p:nvPr/>
            </p:nvSpPr>
            <p:spPr bwMode="auto">
              <a:xfrm>
                <a:off x="166" y="2031"/>
                <a:ext cx="1825"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97" name="Rectangle 459">
                <a:extLst>
                  <a:ext uri="{FF2B5EF4-FFF2-40B4-BE49-F238E27FC236}">
                    <a16:creationId xmlns:a16="http://schemas.microsoft.com/office/drawing/2014/main" id="{C009A577-1374-4FE7-BD1B-090CBB53C9D1}"/>
                  </a:ext>
                </a:extLst>
              </p:cNvPr>
              <p:cNvSpPr>
                <a:spLocks noChangeArrowheads="1"/>
              </p:cNvSpPr>
              <p:nvPr/>
            </p:nvSpPr>
            <p:spPr bwMode="auto">
              <a:xfrm>
                <a:off x="166" y="2031"/>
                <a:ext cx="1825"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98" name="Line 460">
                <a:extLst>
                  <a:ext uri="{FF2B5EF4-FFF2-40B4-BE49-F238E27FC236}">
                    <a16:creationId xmlns:a16="http://schemas.microsoft.com/office/drawing/2014/main" id="{564A4528-18CB-4818-8E88-14D497F6A8DC}"/>
                  </a:ext>
                </a:extLst>
              </p:cNvPr>
              <p:cNvSpPr>
                <a:spLocks noChangeShapeType="1"/>
              </p:cNvSpPr>
              <p:nvPr/>
            </p:nvSpPr>
            <p:spPr bwMode="auto">
              <a:xfrm>
                <a:off x="1991" y="1971"/>
                <a:ext cx="0" cy="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99" name="Rectangle 461">
                <a:extLst>
                  <a:ext uri="{FF2B5EF4-FFF2-40B4-BE49-F238E27FC236}">
                    <a16:creationId xmlns:a16="http://schemas.microsoft.com/office/drawing/2014/main" id="{2DD42C55-56A7-4007-A203-515593CE6376}"/>
                  </a:ext>
                </a:extLst>
              </p:cNvPr>
              <p:cNvSpPr>
                <a:spLocks noChangeArrowheads="1"/>
              </p:cNvSpPr>
              <p:nvPr/>
            </p:nvSpPr>
            <p:spPr bwMode="auto">
              <a:xfrm>
                <a:off x="1991" y="1971"/>
                <a:ext cx="3" cy="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00" name="Line 462">
                <a:extLst>
                  <a:ext uri="{FF2B5EF4-FFF2-40B4-BE49-F238E27FC236}">
                    <a16:creationId xmlns:a16="http://schemas.microsoft.com/office/drawing/2014/main" id="{AFB18A7E-FA22-4E1F-8BE2-A842CEF263C8}"/>
                  </a:ext>
                </a:extLst>
              </p:cNvPr>
              <p:cNvSpPr>
                <a:spLocks noChangeShapeType="1"/>
              </p:cNvSpPr>
              <p:nvPr/>
            </p:nvSpPr>
            <p:spPr bwMode="auto">
              <a:xfrm>
                <a:off x="1994" y="2031"/>
                <a:ext cx="387"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01" name="Rectangle 463">
                <a:extLst>
                  <a:ext uri="{FF2B5EF4-FFF2-40B4-BE49-F238E27FC236}">
                    <a16:creationId xmlns:a16="http://schemas.microsoft.com/office/drawing/2014/main" id="{14BF646A-A080-4A39-8788-3470A613E74E}"/>
                  </a:ext>
                </a:extLst>
              </p:cNvPr>
              <p:cNvSpPr>
                <a:spLocks noChangeArrowheads="1"/>
              </p:cNvSpPr>
              <p:nvPr/>
            </p:nvSpPr>
            <p:spPr bwMode="auto">
              <a:xfrm>
                <a:off x="1994" y="2031"/>
                <a:ext cx="387"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02" name="Line 464">
                <a:extLst>
                  <a:ext uri="{FF2B5EF4-FFF2-40B4-BE49-F238E27FC236}">
                    <a16:creationId xmlns:a16="http://schemas.microsoft.com/office/drawing/2014/main" id="{A1A2A4FA-093A-44C0-9E2E-BCB77CDB8648}"/>
                  </a:ext>
                </a:extLst>
              </p:cNvPr>
              <p:cNvSpPr>
                <a:spLocks noChangeShapeType="1"/>
              </p:cNvSpPr>
              <p:nvPr/>
            </p:nvSpPr>
            <p:spPr bwMode="auto">
              <a:xfrm>
                <a:off x="2378" y="1974"/>
                <a:ext cx="0"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03" name="Rectangle 465">
                <a:extLst>
                  <a:ext uri="{FF2B5EF4-FFF2-40B4-BE49-F238E27FC236}">
                    <a16:creationId xmlns:a16="http://schemas.microsoft.com/office/drawing/2014/main" id="{B7C82756-85AB-4A6A-86DC-1A7692A98671}"/>
                  </a:ext>
                </a:extLst>
              </p:cNvPr>
              <p:cNvSpPr>
                <a:spLocks noChangeArrowheads="1"/>
              </p:cNvSpPr>
              <p:nvPr/>
            </p:nvSpPr>
            <p:spPr bwMode="auto">
              <a:xfrm>
                <a:off x="2378" y="1974"/>
                <a:ext cx="3"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04" name="Line 466">
                <a:extLst>
                  <a:ext uri="{FF2B5EF4-FFF2-40B4-BE49-F238E27FC236}">
                    <a16:creationId xmlns:a16="http://schemas.microsoft.com/office/drawing/2014/main" id="{D411F736-EDE8-4F0B-A9F5-5742973BA86F}"/>
                  </a:ext>
                </a:extLst>
              </p:cNvPr>
              <p:cNvSpPr>
                <a:spLocks noChangeShapeType="1"/>
              </p:cNvSpPr>
              <p:nvPr/>
            </p:nvSpPr>
            <p:spPr bwMode="auto">
              <a:xfrm>
                <a:off x="2381" y="2031"/>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05" name="Rectangle 467">
                <a:extLst>
                  <a:ext uri="{FF2B5EF4-FFF2-40B4-BE49-F238E27FC236}">
                    <a16:creationId xmlns:a16="http://schemas.microsoft.com/office/drawing/2014/main" id="{2AFC5699-FB53-4758-BF04-E46D92266FB5}"/>
                  </a:ext>
                </a:extLst>
              </p:cNvPr>
              <p:cNvSpPr>
                <a:spLocks noChangeArrowheads="1"/>
              </p:cNvSpPr>
              <p:nvPr/>
            </p:nvSpPr>
            <p:spPr bwMode="auto">
              <a:xfrm>
                <a:off x="2381" y="2031"/>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06" name="Line 468">
                <a:extLst>
                  <a:ext uri="{FF2B5EF4-FFF2-40B4-BE49-F238E27FC236}">
                    <a16:creationId xmlns:a16="http://schemas.microsoft.com/office/drawing/2014/main" id="{B579C1E9-B121-4617-B6C9-678EC789050F}"/>
                  </a:ext>
                </a:extLst>
              </p:cNvPr>
              <p:cNvSpPr>
                <a:spLocks noChangeShapeType="1"/>
              </p:cNvSpPr>
              <p:nvPr/>
            </p:nvSpPr>
            <p:spPr bwMode="auto">
              <a:xfrm>
                <a:off x="2694" y="1971"/>
                <a:ext cx="0" cy="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07" name="Rectangle 469">
                <a:extLst>
                  <a:ext uri="{FF2B5EF4-FFF2-40B4-BE49-F238E27FC236}">
                    <a16:creationId xmlns:a16="http://schemas.microsoft.com/office/drawing/2014/main" id="{22961401-8BF8-4541-9C72-20552730468B}"/>
                  </a:ext>
                </a:extLst>
              </p:cNvPr>
              <p:cNvSpPr>
                <a:spLocks noChangeArrowheads="1"/>
              </p:cNvSpPr>
              <p:nvPr/>
            </p:nvSpPr>
            <p:spPr bwMode="auto">
              <a:xfrm>
                <a:off x="2694" y="1971"/>
                <a:ext cx="3" cy="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08" name="Line 470">
                <a:extLst>
                  <a:ext uri="{FF2B5EF4-FFF2-40B4-BE49-F238E27FC236}">
                    <a16:creationId xmlns:a16="http://schemas.microsoft.com/office/drawing/2014/main" id="{198FD50B-63D0-4724-9C85-1366CEE973B5}"/>
                  </a:ext>
                </a:extLst>
              </p:cNvPr>
              <p:cNvSpPr>
                <a:spLocks noChangeShapeType="1"/>
              </p:cNvSpPr>
              <p:nvPr/>
            </p:nvSpPr>
            <p:spPr bwMode="auto">
              <a:xfrm>
                <a:off x="2697" y="2031"/>
                <a:ext cx="31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09" name="Rectangle 471">
                <a:extLst>
                  <a:ext uri="{FF2B5EF4-FFF2-40B4-BE49-F238E27FC236}">
                    <a16:creationId xmlns:a16="http://schemas.microsoft.com/office/drawing/2014/main" id="{1C0E859A-22B8-40AA-AD46-87832F07FAF2}"/>
                  </a:ext>
                </a:extLst>
              </p:cNvPr>
              <p:cNvSpPr>
                <a:spLocks noChangeArrowheads="1"/>
              </p:cNvSpPr>
              <p:nvPr/>
            </p:nvSpPr>
            <p:spPr bwMode="auto">
              <a:xfrm>
                <a:off x="2697" y="2031"/>
                <a:ext cx="316" cy="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10" name="Line 472">
                <a:extLst>
                  <a:ext uri="{FF2B5EF4-FFF2-40B4-BE49-F238E27FC236}">
                    <a16:creationId xmlns:a16="http://schemas.microsoft.com/office/drawing/2014/main" id="{8A014878-CD35-4F85-9642-D4E5C68B4702}"/>
                  </a:ext>
                </a:extLst>
              </p:cNvPr>
              <p:cNvSpPr>
                <a:spLocks noChangeShapeType="1"/>
              </p:cNvSpPr>
              <p:nvPr/>
            </p:nvSpPr>
            <p:spPr bwMode="auto">
              <a:xfrm>
                <a:off x="3011" y="1974"/>
                <a:ext cx="0" cy="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11" name="Rectangle 473">
                <a:extLst>
                  <a:ext uri="{FF2B5EF4-FFF2-40B4-BE49-F238E27FC236}">
                    <a16:creationId xmlns:a16="http://schemas.microsoft.com/office/drawing/2014/main" id="{33C00713-F8ED-492B-B7CE-573B53110C47}"/>
                  </a:ext>
                </a:extLst>
              </p:cNvPr>
              <p:cNvSpPr>
                <a:spLocks noChangeArrowheads="1"/>
              </p:cNvSpPr>
              <p:nvPr/>
            </p:nvSpPr>
            <p:spPr bwMode="auto">
              <a:xfrm>
                <a:off x="3011" y="1974"/>
                <a:ext cx="2" cy="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12" name="Line 474">
                <a:extLst>
                  <a:ext uri="{FF2B5EF4-FFF2-40B4-BE49-F238E27FC236}">
                    <a16:creationId xmlns:a16="http://schemas.microsoft.com/office/drawing/2014/main" id="{0532FA4B-AB10-42E1-A6E9-D1C4E61918E4}"/>
                  </a:ext>
                </a:extLst>
              </p:cNvPr>
              <p:cNvSpPr>
                <a:spLocks noChangeShapeType="1"/>
              </p:cNvSpPr>
              <p:nvPr/>
            </p:nvSpPr>
            <p:spPr bwMode="auto">
              <a:xfrm>
                <a:off x="3643" y="1117"/>
                <a:ext cx="0" cy="857"/>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13" name="Rectangle 475">
                <a:extLst>
                  <a:ext uri="{FF2B5EF4-FFF2-40B4-BE49-F238E27FC236}">
                    <a16:creationId xmlns:a16="http://schemas.microsoft.com/office/drawing/2014/main" id="{ED76EBBA-DABF-4145-A434-DFA6BEB4C078}"/>
                  </a:ext>
                </a:extLst>
              </p:cNvPr>
              <p:cNvSpPr>
                <a:spLocks noChangeArrowheads="1"/>
              </p:cNvSpPr>
              <p:nvPr/>
            </p:nvSpPr>
            <p:spPr bwMode="auto">
              <a:xfrm>
                <a:off x="3643" y="1117"/>
                <a:ext cx="2" cy="857"/>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14" name="Line 476">
                <a:extLst>
                  <a:ext uri="{FF2B5EF4-FFF2-40B4-BE49-F238E27FC236}">
                    <a16:creationId xmlns:a16="http://schemas.microsoft.com/office/drawing/2014/main" id="{0C640507-8A26-49BB-A9D8-485FEC034038}"/>
                  </a:ext>
                </a:extLst>
              </p:cNvPr>
              <p:cNvSpPr>
                <a:spLocks noChangeShapeType="1"/>
              </p:cNvSpPr>
              <p:nvPr/>
            </p:nvSpPr>
            <p:spPr bwMode="auto">
              <a:xfrm>
                <a:off x="3959" y="1117"/>
                <a:ext cx="0" cy="857"/>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15" name="Rectangle 477">
                <a:extLst>
                  <a:ext uri="{FF2B5EF4-FFF2-40B4-BE49-F238E27FC236}">
                    <a16:creationId xmlns:a16="http://schemas.microsoft.com/office/drawing/2014/main" id="{0E55CAE1-C424-4EB7-BD96-1F6A41224FA6}"/>
                  </a:ext>
                </a:extLst>
              </p:cNvPr>
              <p:cNvSpPr>
                <a:spLocks noChangeArrowheads="1"/>
              </p:cNvSpPr>
              <p:nvPr/>
            </p:nvSpPr>
            <p:spPr bwMode="auto">
              <a:xfrm>
                <a:off x="3959" y="1117"/>
                <a:ext cx="3" cy="857"/>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16" name="Line 478">
                <a:extLst>
                  <a:ext uri="{FF2B5EF4-FFF2-40B4-BE49-F238E27FC236}">
                    <a16:creationId xmlns:a16="http://schemas.microsoft.com/office/drawing/2014/main" id="{566BB4D4-DEDE-49A3-B6F8-FF5CE76BD64D}"/>
                  </a:ext>
                </a:extLst>
              </p:cNvPr>
              <p:cNvSpPr>
                <a:spLocks noChangeShapeType="1"/>
              </p:cNvSpPr>
              <p:nvPr/>
            </p:nvSpPr>
            <p:spPr bwMode="auto">
              <a:xfrm>
                <a:off x="4275" y="1117"/>
                <a:ext cx="0" cy="857"/>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17" name="Rectangle 479">
                <a:extLst>
                  <a:ext uri="{FF2B5EF4-FFF2-40B4-BE49-F238E27FC236}">
                    <a16:creationId xmlns:a16="http://schemas.microsoft.com/office/drawing/2014/main" id="{C59883E4-4F0B-464E-8BB1-21B05C58A228}"/>
                  </a:ext>
                </a:extLst>
              </p:cNvPr>
              <p:cNvSpPr>
                <a:spLocks noChangeArrowheads="1"/>
              </p:cNvSpPr>
              <p:nvPr/>
            </p:nvSpPr>
            <p:spPr bwMode="auto">
              <a:xfrm>
                <a:off x="4275" y="1117"/>
                <a:ext cx="3" cy="857"/>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18" name="Line 480">
                <a:extLst>
                  <a:ext uri="{FF2B5EF4-FFF2-40B4-BE49-F238E27FC236}">
                    <a16:creationId xmlns:a16="http://schemas.microsoft.com/office/drawing/2014/main" id="{A438512E-316D-45B8-A636-AFCBCB1E6630}"/>
                  </a:ext>
                </a:extLst>
              </p:cNvPr>
              <p:cNvSpPr>
                <a:spLocks noChangeShapeType="1"/>
              </p:cNvSpPr>
              <p:nvPr/>
            </p:nvSpPr>
            <p:spPr bwMode="auto">
              <a:xfrm>
                <a:off x="166" y="1117"/>
                <a:ext cx="0" cy="985"/>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19" name="Rectangle 481">
                <a:extLst>
                  <a:ext uri="{FF2B5EF4-FFF2-40B4-BE49-F238E27FC236}">
                    <a16:creationId xmlns:a16="http://schemas.microsoft.com/office/drawing/2014/main" id="{E957BD15-7178-4C61-B93E-E97D55576497}"/>
                  </a:ext>
                </a:extLst>
              </p:cNvPr>
              <p:cNvSpPr>
                <a:spLocks noChangeArrowheads="1"/>
              </p:cNvSpPr>
              <p:nvPr/>
            </p:nvSpPr>
            <p:spPr bwMode="auto">
              <a:xfrm>
                <a:off x="166" y="1117"/>
                <a:ext cx="3" cy="98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20" name="Line 482">
                <a:extLst>
                  <a:ext uri="{FF2B5EF4-FFF2-40B4-BE49-F238E27FC236}">
                    <a16:creationId xmlns:a16="http://schemas.microsoft.com/office/drawing/2014/main" id="{3706F699-4BE4-4959-A0B5-6C3727B0397A}"/>
                  </a:ext>
                </a:extLst>
              </p:cNvPr>
              <p:cNvSpPr>
                <a:spLocks noChangeShapeType="1"/>
              </p:cNvSpPr>
              <p:nvPr/>
            </p:nvSpPr>
            <p:spPr bwMode="auto">
              <a:xfrm>
                <a:off x="360" y="1752"/>
                <a:ext cx="0" cy="35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21" name="Rectangle 483">
                <a:extLst>
                  <a:ext uri="{FF2B5EF4-FFF2-40B4-BE49-F238E27FC236}">
                    <a16:creationId xmlns:a16="http://schemas.microsoft.com/office/drawing/2014/main" id="{38821A02-4A88-4414-8704-5C70367B804D}"/>
                  </a:ext>
                </a:extLst>
              </p:cNvPr>
              <p:cNvSpPr>
                <a:spLocks noChangeArrowheads="1"/>
              </p:cNvSpPr>
              <p:nvPr/>
            </p:nvSpPr>
            <p:spPr bwMode="auto">
              <a:xfrm>
                <a:off x="360" y="1752"/>
                <a:ext cx="2" cy="350"/>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22" name="Line 484">
                <a:extLst>
                  <a:ext uri="{FF2B5EF4-FFF2-40B4-BE49-F238E27FC236}">
                    <a16:creationId xmlns:a16="http://schemas.microsoft.com/office/drawing/2014/main" id="{318BE556-F840-4E12-82FC-8950B2AE1175}"/>
                  </a:ext>
                </a:extLst>
              </p:cNvPr>
              <p:cNvSpPr>
                <a:spLocks noChangeShapeType="1"/>
              </p:cNvSpPr>
              <p:nvPr/>
            </p:nvSpPr>
            <p:spPr bwMode="auto">
              <a:xfrm>
                <a:off x="624" y="1886"/>
                <a:ext cx="0" cy="216"/>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23" name="Rectangle 485">
                <a:extLst>
                  <a:ext uri="{FF2B5EF4-FFF2-40B4-BE49-F238E27FC236}">
                    <a16:creationId xmlns:a16="http://schemas.microsoft.com/office/drawing/2014/main" id="{CE77BEDD-F5A3-4405-8A14-D047028C5B73}"/>
                  </a:ext>
                </a:extLst>
              </p:cNvPr>
              <p:cNvSpPr>
                <a:spLocks noChangeArrowheads="1"/>
              </p:cNvSpPr>
              <p:nvPr/>
            </p:nvSpPr>
            <p:spPr bwMode="auto">
              <a:xfrm>
                <a:off x="624" y="1886"/>
                <a:ext cx="3" cy="216"/>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24" name="Line 486">
                <a:extLst>
                  <a:ext uri="{FF2B5EF4-FFF2-40B4-BE49-F238E27FC236}">
                    <a16:creationId xmlns:a16="http://schemas.microsoft.com/office/drawing/2014/main" id="{DA95F4B7-CB73-429B-B5FD-FCFD481B8297}"/>
                  </a:ext>
                </a:extLst>
              </p:cNvPr>
              <p:cNvSpPr>
                <a:spLocks noChangeShapeType="1"/>
              </p:cNvSpPr>
              <p:nvPr/>
            </p:nvSpPr>
            <p:spPr bwMode="auto">
              <a:xfrm>
                <a:off x="1649" y="1886"/>
                <a:ext cx="0" cy="216"/>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25" name="Rectangle 487">
                <a:extLst>
                  <a:ext uri="{FF2B5EF4-FFF2-40B4-BE49-F238E27FC236}">
                    <a16:creationId xmlns:a16="http://schemas.microsoft.com/office/drawing/2014/main" id="{A17F0975-F866-4049-988F-6EC8A434E9F6}"/>
                  </a:ext>
                </a:extLst>
              </p:cNvPr>
              <p:cNvSpPr>
                <a:spLocks noChangeArrowheads="1"/>
              </p:cNvSpPr>
              <p:nvPr/>
            </p:nvSpPr>
            <p:spPr bwMode="auto">
              <a:xfrm>
                <a:off x="1649" y="1886"/>
                <a:ext cx="3" cy="216"/>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26" name="Line 488">
                <a:extLst>
                  <a:ext uri="{FF2B5EF4-FFF2-40B4-BE49-F238E27FC236}">
                    <a16:creationId xmlns:a16="http://schemas.microsoft.com/office/drawing/2014/main" id="{D2A99A40-2E36-4380-ADC1-C5ECBA4DEEA5}"/>
                  </a:ext>
                </a:extLst>
              </p:cNvPr>
              <p:cNvSpPr>
                <a:spLocks noChangeShapeType="1"/>
              </p:cNvSpPr>
              <p:nvPr/>
            </p:nvSpPr>
            <p:spPr bwMode="auto">
              <a:xfrm>
                <a:off x="1991" y="2034"/>
                <a:ext cx="0" cy="68"/>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27" name="Rectangle 489">
                <a:extLst>
                  <a:ext uri="{FF2B5EF4-FFF2-40B4-BE49-F238E27FC236}">
                    <a16:creationId xmlns:a16="http://schemas.microsoft.com/office/drawing/2014/main" id="{7DF0CB75-277F-4E1C-99F5-EC1357B711B9}"/>
                  </a:ext>
                </a:extLst>
              </p:cNvPr>
              <p:cNvSpPr>
                <a:spLocks noChangeArrowheads="1"/>
              </p:cNvSpPr>
              <p:nvPr/>
            </p:nvSpPr>
            <p:spPr bwMode="auto">
              <a:xfrm>
                <a:off x="1991" y="2034"/>
                <a:ext cx="3" cy="6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28" name="Line 490">
                <a:extLst>
                  <a:ext uri="{FF2B5EF4-FFF2-40B4-BE49-F238E27FC236}">
                    <a16:creationId xmlns:a16="http://schemas.microsoft.com/office/drawing/2014/main" id="{1FD07CFA-E4D7-4D2B-B73A-90F90FCABD2F}"/>
                  </a:ext>
                </a:extLst>
              </p:cNvPr>
              <p:cNvSpPr>
                <a:spLocks noChangeShapeType="1"/>
              </p:cNvSpPr>
              <p:nvPr/>
            </p:nvSpPr>
            <p:spPr bwMode="auto">
              <a:xfrm>
                <a:off x="2378" y="2034"/>
                <a:ext cx="0" cy="68"/>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29" name="Rectangle 491">
                <a:extLst>
                  <a:ext uri="{FF2B5EF4-FFF2-40B4-BE49-F238E27FC236}">
                    <a16:creationId xmlns:a16="http://schemas.microsoft.com/office/drawing/2014/main" id="{AA204216-A2A3-4418-A23A-2BA21C4BAF4C}"/>
                  </a:ext>
                </a:extLst>
              </p:cNvPr>
              <p:cNvSpPr>
                <a:spLocks noChangeArrowheads="1"/>
              </p:cNvSpPr>
              <p:nvPr/>
            </p:nvSpPr>
            <p:spPr bwMode="auto">
              <a:xfrm>
                <a:off x="2378" y="2034"/>
                <a:ext cx="3" cy="6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30" name="Line 492">
                <a:extLst>
                  <a:ext uri="{FF2B5EF4-FFF2-40B4-BE49-F238E27FC236}">
                    <a16:creationId xmlns:a16="http://schemas.microsoft.com/office/drawing/2014/main" id="{4FE2063C-57D2-4033-8116-41C331EEFAFC}"/>
                  </a:ext>
                </a:extLst>
              </p:cNvPr>
              <p:cNvSpPr>
                <a:spLocks noChangeShapeType="1"/>
              </p:cNvSpPr>
              <p:nvPr/>
            </p:nvSpPr>
            <p:spPr bwMode="auto">
              <a:xfrm>
                <a:off x="2694" y="2034"/>
                <a:ext cx="0" cy="68"/>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31" name="Rectangle 493">
                <a:extLst>
                  <a:ext uri="{FF2B5EF4-FFF2-40B4-BE49-F238E27FC236}">
                    <a16:creationId xmlns:a16="http://schemas.microsoft.com/office/drawing/2014/main" id="{AC561CC7-4E61-414E-AE28-4E70239CC3C5}"/>
                  </a:ext>
                </a:extLst>
              </p:cNvPr>
              <p:cNvSpPr>
                <a:spLocks noChangeArrowheads="1"/>
              </p:cNvSpPr>
              <p:nvPr/>
            </p:nvSpPr>
            <p:spPr bwMode="auto">
              <a:xfrm>
                <a:off x="2694" y="2034"/>
                <a:ext cx="3" cy="6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32" name="Line 494">
                <a:extLst>
                  <a:ext uri="{FF2B5EF4-FFF2-40B4-BE49-F238E27FC236}">
                    <a16:creationId xmlns:a16="http://schemas.microsoft.com/office/drawing/2014/main" id="{090C51F7-BF54-4813-A082-161A0ED25C22}"/>
                  </a:ext>
                </a:extLst>
              </p:cNvPr>
              <p:cNvSpPr>
                <a:spLocks noChangeShapeType="1"/>
              </p:cNvSpPr>
              <p:nvPr/>
            </p:nvSpPr>
            <p:spPr bwMode="auto">
              <a:xfrm>
                <a:off x="3011" y="2034"/>
                <a:ext cx="0" cy="68"/>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33" name="Rectangle 495">
                <a:extLst>
                  <a:ext uri="{FF2B5EF4-FFF2-40B4-BE49-F238E27FC236}">
                    <a16:creationId xmlns:a16="http://schemas.microsoft.com/office/drawing/2014/main" id="{38827147-4D01-4838-BF02-CE397C34DCAB}"/>
                  </a:ext>
                </a:extLst>
              </p:cNvPr>
              <p:cNvSpPr>
                <a:spLocks noChangeArrowheads="1"/>
              </p:cNvSpPr>
              <p:nvPr/>
            </p:nvSpPr>
            <p:spPr bwMode="auto">
              <a:xfrm>
                <a:off x="3011" y="2034"/>
                <a:ext cx="2" cy="6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34" name="Line 496">
                <a:extLst>
                  <a:ext uri="{FF2B5EF4-FFF2-40B4-BE49-F238E27FC236}">
                    <a16:creationId xmlns:a16="http://schemas.microsoft.com/office/drawing/2014/main" id="{AF7B4D1A-5463-4FE2-8940-86A160602A9C}"/>
                  </a:ext>
                </a:extLst>
              </p:cNvPr>
              <p:cNvSpPr>
                <a:spLocks noChangeShapeType="1"/>
              </p:cNvSpPr>
              <p:nvPr/>
            </p:nvSpPr>
            <p:spPr bwMode="auto">
              <a:xfrm>
                <a:off x="3327" y="1117"/>
                <a:ext cx="0" cy="985"/>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35" name="Rectangle 497">
                <a:extLst>
                  <a:ext uri="{FF2B5EF4-FFF2-40B4-BE49-F238E27FC236}">
                    <a16:creationId xmlns:a16="http://schemas.microsoft.com/office/drawing/2014/main" id="{E7DCFCDA-FEB7-44FE-BDF0-A4C60601FAF7}"/>
                  </a:ext>
                </a:extLst>
              </p:cNvPr>
              <p:cNvSpPr>
                <a:spLocks noChangeArrowheads="1"/>
              </p:cNvSpPr>
              <p:nvPr/>
            </p:nvSpPr>
            <p:spPr bwMode="auto">
              <a:xfrm>
                <a:off x="3327" y="1117"/>
                <a:ext cx="2" cy="98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36" name="Line 498">
                <a:extLst>
                  <a:ext uri="{FF2B5EF4-FFF2-40B4-BE49-F238E27FC236}">
                    <a16:creationId xmlns:a16="http://schemas.microsoft.com/office/drawing/2014/main" id="{EDFCD0E4-99F9-4245-97EF-F5DC4F6746E5}"/>
                  </a:ext>
                </a:extLst>
              </p:cNvPr>
              <p:cNvSpPr>
                <a:spLocks noChangeShapeType="1"/>
              </p:cNvSpPr>
              <p:nvPr/>
            </p:nvSpPr>
            <p:spPr bwMode="auto">
              <a:xfrm>
                <a:off x="3643" y="2034"/>
                <a:ext cx="0" cy="68"/>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37" name="Rectangle 499">
                <a:extLst>
                  <a:ext uri="{FF2B5EF4-FFF2-40B4-BE49-F238E27FC236}">
                    <a16:creationId xmlns:a16="http://schemas.microsoft.com/office/drawing/2014/main" id="{261B1AAD-DEA1-4805-A72B-8A9CBBA2CCB5}"/>
                  </a:ext>
                </a:extLst>
              </p:cNvPr>
              <p:cNvSpPr>
                <a:spLocks noChangeArrowheads="1"/>
              </p:cNvSpPr>
              <p:nvPr/>
            </p:nvSpPr>
            <p:spPr bwMode="auto">
              <a:xfrm>
                <a:off x="3643" y="2034"/>
                <a:ext cx="2" cy="6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38" name="Line 500">
                <a:extLst>
                  <a:ext uri="{FF2B5EF4-FFF2-40B4-BE49-F238E27FC236}">
                    <a16:creationId xmlns:a16="http://schemas.microsoft.com/office/drawing/2014/main" id="{A2FE6AF1-6F4D-4176-B3F5-F725ACBA3D9F}"/>
                  </a:ext>
                </a:extLst>
              </p:cNvPr>
              <p:cNvSpPr>
                <a:spLocks noChangeShapeType="1"/>
              </p:cNvSpPr>
              <p:nvPr/>
            </p:nvSpPr>
            <p:spPr bwMode="auto">
              <a:xfrm>
                <a:off x="3959" y="2034"/>
                <a:ext cx="0" cy="68"/>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39" name="Rectangle 501">
                <a:extLst>
                  <a:ext uri="{FF2B5EF4-FFF2-40B4-BE49-F238E27FC236}">
                    <a16:creationId xmlns:a16="http://schemas.microsoft.com/office/drawing/2014/main" id="{F290D061-0124-4C5D-B80F-9D0FD179EB65}"/>
                  </a:ext>
                </a:extLst>
              </p:cNvPr>
              <p:cNvSpPr>
                <a:spLocks noChangeArrowheads="1"/>
              </p:cNvSpPr>
              <p:nvPr/>
            </p:nvSpPr>
            <p:spPr bwMode="auto">
              <a:xfrm>
                <a:off x="3959" y="2034"/>
                <a:ext cx="3" cy="6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40" name="Line 502">
                <a:extLst>
                  <a:ext uri="{FF2B5EF4-FFF2-40B4-BE49-F238E27FC236}">
                    <a16:creationId xmlns:a16="http://schemas.microsoft.com/office/drawing/2014/main" id="{1284D326-CC72-4667-B2F2-1DD23C4DBF11}"/>
                  </a:ext>
                </a:extLst>
              </p:cNvPr>
              <p:cNvSpPr>
                <a:spLocks noChangeShapeType="1"/>
              </p:cNvSpPr>
              <p:nvPr/>
            </p:nvSpPr>
            <p:spPr bwMode="auto">
              <a:xfrm>
                <a:off x="4275" y="2034"/>
                <a:ext cx="0" cy="68"/>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41" name="Rectangle 503">
                <a:extLst>
                  <a:ext uri="{FF2B5EF4-FFF2-40B4-BE49-F238E27FC236}">
                    <a16:creationId xmlns:a16="http://schemas.microsoft.com/office/drawing/2014/main" id="{09F07BB0-EA6E-448E-A3CE-3592AD043534}"/>
                  </a:ext>
                </a:extLst>
              </p:cNvPr>
              <p:cNvSpPr>
                <a:spLocks noChangeArrowheads="1"/>
              </p:cNvSpPr>
              <p:nvPr/>
            </p:nvSpPr>
            <p:spPr bwMode="auto">
              <a:xfrm>
                <a:off x="4275" y="2034"/>
                <a:ext cx="3" cy="68"/>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42" name="Line 504">
                <a:extLst>
                  <a:ext uri="{FF2B5EF4-FFF2-40B4-BE49-F238E27FC236}">
                    <a16:creationId xmlns:a16="http://schemas.microsoft.com/office/drawing/2014/main" id="{8A3BAFC3-F4B6-4D86-A737-98F53425F35D}"/>
                  </a:ext>
                </a:extLst>
              </p:cNvPr>
              <p:cNvSpPr>
                <a:spLocks noChangeShapeType="1"/>
              </p:cNvSpPr>
              <p:nvPr/>
            </p:nvSpPr>
            <p:spPr bwMode="auto">
              <a:xfrm>
                <a:off x="4591" y="1117"/>
                <a:ext cx="0" cy="985"/>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43" name="Rectangle 505">
                <a:extLst>
                  <a:ext uri="{FF2B5EF4-FFF2-40B4-BE49-F238E27FC236}">
                    <a16:creationId xmlns:a16="http://schemas.microsoft.com/office/drawing/2014/main" id="{13A3F0C3-38AC-47EF-8C1A-C19BC1126E71}"/>
                  </a:ext>
                </a:extLst>
              </p:cNvPr>
              <p:cNvSpPr>
                <a:spLocks noChangeArrowheads="1"/>
              </p:cNvSpPr>
              <p:nvPr/>
            </p:nvSpPr>
            <p:spPr bwMode="auto">
              <a:xfrm>
                <a:off x="4591" y="1117"/>
                <a:ext cx="3" cy="98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44" name="Line 506">
                <a:extLst>
                  <a:ext uri="{FF2B5EF4-FFF2-40B4-BE49-F238E27FC236}">
                    <a16:creationId xmlns:a16="http://schemas.microsoft.com/office/drawing/2014/main" id="{AF64A3A1-E6B8-4A0A-9639-FD5DCFFBFAFC}"/>
                  </a:ext>
                </a:extLst>
              </p:cNvPr>
              <p:cNvSpPr>
                <a:spLocks noChangeShapeType="1"/>
              </p:cNvSpPr>
              <p:nvPr/>
            </p:nvSpPr>
            <p:spPr bwMode="auto">
              <a:xfrm>
                <a:off x="4907" y="1117"/>
                <a:ext cx="0" cy="985"/>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45" name="Rectangle 507">
                <a:extLst>
                  <a:ext uri="{FF2B5EF4-FFF2-40B4-BE49-F238E27FC236}">
                    <a16:creationId xmlns:a16="http://schemas.microsoft.com/office/drawing/2014/main" id="{8A74E482-FF3B-4A26-95BD-09810A7211C8}"/>
                  </a:ext>
                </a:extLst>
              </p:cNvPr>
              <p:cNvSpPr>
                <a:spLocks noChangeArrowheads="1"/>
              </p:cNvSpPr>
              <p:nvPr/>
            </p:nvSpPr>
            <p:spPr bwMode="auto">
              <a:xfrm>
                <a:off x="4907" y="1117"/>
                <a:ext cx="3" cy="98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46" name="Rectangle 508">
                <a:extLst>
                  <a:ext uri="{FF2B5EF4-FFF2-40B4-BE49-F238E27FC236}">
                    <a16:creationId xmlns:a16="http://schemas.microsoft.com/office/drawing/2014/main" id="{D20F0B32-B5E2-4E1A-8E25-62C5CFED1B5F}"/>
                  </a:ext>
                </a:extLst>
              </p:cNvPr>
              <p:cNvSpPr>
                <a:spLocks noChangeArrowheads="1"/>
              </p:cNvSpPr>
              <p:nvPr/>
            </p:nvSpPr>
            <p:spPr bwMode="auto">
              <a:xfrm>
                <a:off x="169" y="2102"/>
                <a:ext cx="548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47" name="Line 509">
                <a:extLst>
                  <a:ext uri="{FF2B5EF4-FFF2-40B4-BE49-F238E27FC236}">
                    <a16:creationId xmlns:a16="http://schemas.microsoft.com/office/drawing/2014/main" id="{A305312A-7822-4FA2-929B-256AFEC1E1FE}"/>
                  </a:ext>
                </a:extLst>
              </p:cNvPr>
              <p:cNvSpPr>
                <a:spLocks noChangeShapeType="1"/>
              </p:cNvSpPr>
              <p:nvPr/>
            </p:nvSpPr>
            <p:spPr bwMode="auto">
              <a:xfrm>
                <a:off x="5647" y="1117"/>
                <a:ext cx="0" cy="985"/>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48" name="Rectangle 510">
                <a:extLst>
                  <a:ext uri="{FF2B5EF4-FFF2-40B4-BE49-F238E27FC236}">
                    <a16:creationId xmlns:a16="http://schemas.microsoft.com/office/drawing/2014/main" id="{218FF0A9-389A-468B-927D-92B250EA2359}"/>
                  </a:ext>
                </a:extLst>
              </p:cNvPr>
              <p:cNvSpPr>
                <a:spLocks noChangeArrowheads="1"/>
              </p:cNvSpPr>
              <p:nvPr/>
            </p:nvSpPr>
            <p:spPr bwMode="auto">
              <a:xfrm>
                <a:off x="5647" y="1117"/>
                <a:ext cx="3" cy="985"/>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49" name="Line 511">
                <a:extLst>
                  <a:ext uri="{FF2B5EF4-FFF2-40B4-BE49-F238E27FC236}">
                    <a16:creationId xmlns:a16="http://schemas.microsoft.com/office/drawing/2014/main" id="{5A0689DA-E6FD-449B-AD7F-B3A188D453F9}"/>
                  </a:ext>
                </a:extLst>
              </p:cNvPr>
              <p:cNvSpPr>
                <a:spLocks noChangeShapeType="1"/>
              </p:cNvSpPr>
              <p:nvPr/>
            </p:nvSpPr>
            <p:spPr bwMode="auto">
              <a:xfrm>
                <a:off x="624" y="2108"/>
                <a:ext cx="0" cy="14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50" name="Rectangle 512">
                <a:extLst>
                  <a:ext uri="{FF2B5EF4-FFF2-40B4-BE49-F238E27FC236}">
                    <a16:creationId xmlns:a16="http://schemas.microsoft.com/office/drawing/2014/main" id="{108CC6AF-3E7E-4824-A441-DB453233298D}"/>
                  </a:ext>
                </a:extLst>
              </p:cNvPr>
              <p:cNvSpPr>
                <a:spLocks noChangeArrowheads="1"/>
              </p:cNvSpPr>
              <p:nvPr/>
            </p:nvSpPr>
            <p:spPr bwMode="auto">
              <a:xfrm>
                <a:off x="624" y="2108"/>
                <a:ext cx="3" cy="1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51" name="Line 513">
                <a:extLst>
                  <a:ext uri="{FF2B5EF4-FFF2-40B4-BE49-F238E27FC236}">
                    <a16:creationId xmlns:a16="http://schemas.microsoft.com/office/drawing/2014/main" id="{ED1BB693-9A27-4247-90C9-C2A61A90D368}"/>
                  </a:ext>
                </a:extLst>
              </p:cNvPr>
              <p:cNvSpPr>
                <a:spLocks noChangeShapeType="1"/>
              </p:cNvSpPr>
              <p:nvPr/>
            </p:nvSpPr>
            <p:spPr bwMode="auto">
              <a:xfrm>
                <a:off x="1649" y="2108"/>
                <a:ext cx="0" cy="14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52" name="Rectangle 514">
                <a:extLst>
                  <a:ext uri="{FF2B5EF4-FFF2-40B4-BE49-F238E27FC236}">
                    <a16:creationId xmlns:a16="http://schemas.microsoft.com/office/drawing/2014/main" id="{3AF9B423-A8B3-4453-B77D-182F46155785}"/>
                  </a:ext>
                </a:extLst>
              </p:cNvPr>
              <p:cNvSpPr>
                <a:spLocks noChangeArrowheads="1"/>
              </p:cNvSpPr>
              <p:nvPr/>
            </p:nvSpPr>
            <p:spPr bwMode="auto">
              <a:xfrm>
                <a:off x="1649" y="2108"/>
                <a:ext cx="3" cy="1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53" name="Line 515">
                <a:extLst>
                  <a:ext uri="{FF2B5EF4-FFF2-40B4-BE49-F238E27FC236}">
                    <a16:creationId xmlns:a16="http://schemas.microsoft.com/office/drawing/2014/main" id="{1D9CC5C9-447E-4453-88AE-883104C39ADA}"/>
                  </a:ext>
                </a:extLst>
              </p:cNvPr>
              <p:cNvSpPr>
                <a:spLocks noChangeShapeType="1"/>
              </p:cNvSpPr>
              <p:nvPr/>
            </p:nvSpPr>
            <p:spPr bwMode="auto">
              <a:xfrm>
                <a:off x="1991" y="2108"/>
                <a:ext cx="0" cy="14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54" name="Rectangle 516">
                <a:extLst>
                  <a:ext uri="{FF2B5EF4-FFF2-40B4-BE49-F238E27FC236}">
                    <a16:creationId xmlns:a16="http://schemas.microsoft.com/office/drawing/2014/main" id="{4F53982B-9662-4301-80E9-BCBCDE64C50B}"/>
                  </a:ext>
                </a:extLst>
              </p:cNvPr>
              <p:cNvSpPr>
                <a:spLocks noChangeArrowheads="1"/>
              </p:cNvSpPr>
              <p:nvPr/>
            </p:nvSpPr>
            <p:spPr bwMode="auto">
              <a:xfrm>
                <a:off x="1991" y="2108"/>
                <a:ext cx="3" cy="1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55" name="Line 517">
                <a:extLst>
                  <a:ext uri="{FF2B5EF4-FFF2-40B4-BE49-F238E27FC236}">
                    <a16:creationId xmlns:a16="http://schemas.microsoft.com/office/drawing/2014/main" id="{15D1B233-3EDD-43BB-807C-C183212CB2B6}"/>
                  </a:ext>
                </a:extLst>
              </p:cNvPr>
              <p:cNvSpPr>
                <a:spLocks noChangeShapeType="1"/>
              </p:cNvSpPr>
              <p:nvPr/>
            </p:nvSpPr>
            <p:spPr bwMode="auto">
              <a:xfrm>
                <a:off x="2378" y="2108"/>
                <a:ext cx="0" cy="14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56" name="Rectangle 518">
                <a:extLst>
                  <a:ext uri="{FF2B5EF4-FFF2-40B4-BE49-F238E27FC236}">
                    <a16:creationId xmlns:a16="http://schemas.microsoft.com/office/drawing/2014/main" id="{729E7790-7DF7-4D87-BA03-2DA7FEAC808A}"/>
                  </a:ext>
                </a:extLst>
              </p:cNvPr>
              <p:cNvSpPr>
                <a:spLocks noChangeArrowheads="1"/>
              </p:cNvSpPr>
              <p:nvPr/>
            </p:nvSpPr>
            <p:spPr bwMode="auto">
              <a:xfrm>
                <a:off x="2378" y="2108"/>
                <a:ext cx="3" cy="1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57" name="Line 519">
                <a:extLst>
                  <a:ext uri="{FF2B5EF4-FFF2-40B4-BE49-F238E27FC236}">
                    <a16:creationId xmlns:a16="http://schemas.microsoft.com/office/drawing/2014/main" id="{39CB76DB-8613-4D59-8A0E-86CAA4144716}"/>
                  </a:ext>
                </a:extLst>
              </p:cNvPr>
              <p:cNvSpPr>
                <a:spLocks noChangeShapeType="1"/>
              </p:cNvSpPr>
              <p:nvPr/>
            </p:nvSpPr>
            <p:spPr bwMode="auto">
              <a:xfrm>
                <a:off x="2694" y="2108"/>
                <a:ext cx="0" cy="14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58" name="Rectangle 520">
                <a:extLst>
                  <a:ext uri="{FF2B5EF4-FFF2-40B4-BE49-F238E27FC236}">
                    <a16:creationId xmlns:a16="http://schemas.microsoft.com/office/drawing/2014/main" id="{50B5BA2F-F79B-4D58-8E7D-1589158A3615}"/>
                  </a:ext>
                </a:extLst>
              </p:cNvPr>
              <p:cNvSpPr>
                <a:spLocks noChangeArrowheads="1"/>
              </p:cNvSpPr>
              <p:nvPr/>
            </p:nvSpPr>
            <p:spPr bwMode="auto">
              <a:xfrm>
                <a:off x="2694" y="2108"/>
                <a:ext cx="3" cy="1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59" name="Line 521">
                <a:extLst>
                  <a:ext uri="{FF2B5EF4-FFF2-40B4-BE49-F238E27FC236}">
                    <a16:creationId xmlns:a16="http://schemas.microsoft.com/office/drawing/2014/main" id="{BD616AAF-651D-4D9E-B4F9-8F88165CD897}"/>
                  </a:ext>
                </a:extLst>
              </p:cNvPr>
              <p:cNvSpPr>
                <a:spLocks noChangeShapeType="1"/>
              </p:cNvSpPr>
              <p:nvPr/>
            </p:nvSpPr>
            <p:spPr bwMode="auto">
              <a:xfrm>
                <a:off x="3327" y="2108"/>
                <a:ext cx="0" cy="14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60" name="Rectangle 522">
                <a:extLst>
                  <a:ext uri="{FF2B5EF4-FFF2-40B4-BE49-F238E27FC236}">
                    <a16:creationId xmlns:a16="http://schemas.microsoft.com/office/drawing/2014/main" id="{197ED107-A950-4CDE-9E20-AB9950726C1E}"/>
                  </a:ext>
                </a:extLst>
              </p:cNvPr>
              <p:cNvSpPr>
                <a:spLocks noChangeArrowheads="1"/>
              </p:cNvSpPr>
              <p:nvPr/>
            </p:nvSpPr>
            <p:spPr bwMode="auto">
              <a:xfrm>
                <a:off x="3327" y="2108"/>
                <a:ext cx="2" cy="1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61" name="Line 523">
                <a:extLst>
                  <a:ext uri="{FF2B5EF4-FFF2-40B4-BE49-F238E27FC236}">
                    <a16:creationId xmlns:a16="http://schemas.microsoft.com/office/drawing/2014/main" id="{8E26F9A6-9546-4377-A22B-9AC382FC997C}"/>
                  </a:ext>
                </a:extLst>
              </p:cNvPr>
              <p:cNvSpPr>
                <a:spLocks noChangeShapeType="1"/>
              </p:cNvSpPr>
              <p:nvPr/>
            </p:nvSpPr>
            <p:spPr bwMode="auto">
              <a:xfrm>
                <a:off x="3643" y="2108"/>
                <a:ext cx="0" cy="14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62" name="Rectangle 524">
                <a:extLst>
                  <a:ext uri="{FF2B5EF4-FFF2-40B4-BE49-F238E27FC236}">
                    <a16:creationId xmlns:a16="http://schemas.microsoft.com/office/drawing/2014/main" id="{80D402F5-D9BA-482F-8F2B-690A6DA913B1}"/>
                  </a:ext>
                </a:extLst>
              </p:cNvPr>
              <p:cNvSpPr>
                <a:spLocks noChangeArrowheads="1"/>
              </p:cNvSpPr>
              <p:nvPr/>
            </p:nvSpPr>
            <p:spPr bwMode="auto">
              <a:xfrm>
                <a:off x="3643" y="2108"/>
                <a:ext cx="2" cy="1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63" name="Line 525">
                <a:extLst>
                  <a:ext uri="{FF2B5EF4-FFF2-40B4-BE49-F238E27FC236}">
                    <a16:creationId xmlns:a16="http://schemas.microsoft.com/office/drawing/2014/main" id="{89F03B9B-A011-4DC1-8D10-0AF49E9B8466}"/>
                  </a:ext>
                </a:extLst>
              </p:cNvPr>
              <p:cNvSpPr>
                <a:spLocks noChangeShapeType="1"/>
              </p:cNvSpPr>
              <p:nvPr/>
            </p:nvSpPr>
            <p:spPr bwMode="auto">
              <a:xfrm>
                <a:off x="3959" y="2108"/>
                <a:ext cx="0" cy="14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64" name="Rectangle 526">
                <a:extLst>
                  <a:ext uri="{FF2B5EF4-FFF2-40B4-BE49-F238E27FC236}">
                    <a16:creationId xmlns:a16="http://schemas.microsoft.com/office/drawing/2014/main" id="{6C36F153-A5F3-47CC-8C2F-3DC5C77AA5CA}"/>
                  </a:ext>
                </a:extLst>
              </p:cNvPr>
              <p:cNvSpPr>
                <a:spLocks noChangeArrowheads="1"/>
              </p:cNvSpPr>
              <p:nvPr/>
            </p:nvSpPr>
            <p:spPr bwMode="auto">
              <a:xfrm>
                <a:off x="3959" y="2108"/>
                <a:ext cx="3" cy="1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65" name="Line 527">
                <a:extLst>
                  <a:ext uri="{FF2B5EF4-FFF2-40B4-BE49-F238E27FC236}">
                    <a16:creationId xmlns:a16="http://schemas.microsoft.com/office/drawing/2014/main" id="{4F940277-49E5-436D-A1C2-495C9CCBCCE0}"/>
                  </a:ext>
                </a:extLst>
              </p:cNvPr>
              <p:cNvSpPr>
                <a:spLocks noChangeShapeType="1"/>
              </p:cNvSpPr>
              <p:nvPr/>
            </p:nvSpPr>
            <p:spPr bwMode="auto">
              <a:xfrm>
                <a:off x="4275" y="2108"/>
                <a:ext cx="0" cy="14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66" name="Rectangle 528">
                <a:extLst>
                  <a:ext uri="{FF2B5EF4-FFF2-40B4-BE49-F238E27FC236}">
                    <a16:creationId xmlns:a16="http://schemas.microsoft.com/office/drawing/2014/main" id="{4D182E2A-5206-4AA3-9B09-B1AB0AEE92D1}"/>
                  </a:ext>
                </a:extLst>
              </p:cNvPr>
              <p:cNvSpPr>
                <a:spLocks noChangeArrowheads="1"/>
              </p:cNvSpPr>
              <p:nvPr/>
            </p:nvSpPr>
            <p:spPr bwMode="auto">
              <a:xfrm>
                <a:off x="4275" y="2108"/>
                <a:ext cx="3" cy="1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67" name="Line 529">
                <a:extLst>
                  <a:ext uri="{FF2B5EF4-FFF2-40B4-BE49-F238E27FC236}">
                    <a16:creationId xmlns:a16="http://schemas.microsoft.com/office/drawing/2014/main" id="{7709D5DF-273C-4089-9A3D-505A20FEEAF6}"/>
                  </a:ext>
                </a:extLst>
              </p:cNvPr>
              <p:cNvSpPr>
                <a:spLocks noChangeShapeType="1"/>
              </p:cNvSpPr>
              <p:nvPr/>
            </p:nvSpPr>
            <p:spPr bwMode="auto">
              <a:xfrm>
                <a:off x="4591" y="2108"/>
                <a:ext cx="0" cy="14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68" name="Rectangle 530">
                <a:extLst>
                  <a:ext uri="{FF2B5EF4-FFF2-40B4-BE49-F238E27FC236}">
                    <a16:creationId xmlns:a16="http://schemas.microsoft.com/office/drawing/2014/main" id="{D1E78013-006E-40EC-9EFC-E6C269856D65}"/>
                  </a:ext>
                </a:extLst>
              </p:cNvPr>
              <p:cNvSpPr>
                <a:spLocks noChangeArrowheads="1"/>
              </p:cNvSpPr>
              <p:nvPr/>
            </p:nvSpPr>
            <p:spPr bwMode="auto">
              <a:xfrm>
                <a:off x="4591" y="2108"/>
                <a:ext cx="3" cy="1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69" name="Rectangle 531">
                <a:extLst>
                  <a:ext uri="{FF2B5EF4-FFF2-40B4-BE49-F238E27FC236}">
                    <a16:creationId xmlns:a16="http://schemas.microsoft.com/office/drawing/2014/main" id="{E36F6C66-22F0-45E7-B0D3-68D7530771C2}"/>
                  </a:ext>
                </a:extLst>
              </p:cNvPr>
              <p:cNvSpPr>
                <a:spLocks noChangeArrowheads="1"/>
              </p:cNvSpPr>
              <p:nvPr/>
            </p:nvSpPr>
            <p:spPr bwMode="auto">
              <a:xfrm>
                <a:off x="169" y="2250"/>
                <a:ext cx="548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70" name="Line 532">
                <a:extLst>
                  <a:ext uri="{FF2B5EF4-FFF2-40B4-BE49-F238E27FC236}">
                    <a16:creationId xmlns:a16="http://schemas.microsoft.com/office/drawing/2014/main" id="{8E5DEA52-7756-43F6-A84F-B8773DEA3182}"/>
                  </a:ext>
                </a:extLst>
              </p:cNvPr>
              <p:cNvSpPr>
                <a:spLocks noChangeShapeType="1"/>
              </p:cNvSpPr>
              <p:nvPr/>
            </p:nvSpPr>
            <p:spPr bwMode="auto">
              <a:xfrm>
                <a:off x="169" y="2327"/>
                <a:ext cx="188"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71" name="Rectangle 533">
                <a:extLst>
                  <a:ext uri="{FF2B5EF4-FFF2-40B4-BE49-F238E27FC236}">
                    <a16:creationId xmlns:a16="http://schemas.microsoft.com/office/drawing/2014/main" id="{AB8CFDCB-9098-45E6-90F8-D476F0F690F1}"/>
                  </a:ext>
                </a:extLst>
              </p:cNvPr>
              <p:cNvSpPr>
                <a:spLocks noChangeArrowheads="1"/>
              </p:cNvSpPr>
              <p:nvPr/>
            </p:nvSpPr>
            <p:spPr bwMode="auto">
              <a:xfrm>
                <a:off x="169" y="2327"/>
                <a:ext cx="188"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72" name="Line 534">
                <a:extLst>
                  <a:ext uri="{FF2B5EF4-FFF2-40B4-BE49-F238E27FC236}">
                    <a16:creationId xmlns:a16="http://schemas.microsoft.com/office/drawing/2014/main" id="{7E6A4335-6246-4AD7-87B6-123BB21F905F}"/>
                  </a:ext>
                </a:extLst>
              </p:cNvPr>
              <p:cNvSpPr>
                <a:spLocks noChangeShapeType="1"/>
              </p:cNvSpPr>
              <p:nvPr/>
            </p:nvSpPr>
            <p:spPr bwMode="auto">
              <a:xfrm>
                <a:off x="362" y="2327"/>
                <a:ext cx="26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73" name="Rectangle 535">
                <a:extLst>
                  <a:ext uri="{FF2B5EF4-FFF2-40B4-BE49-F238E27FC236}">
                    <a16:creationId xmlns:a16="http://schemas.microsoft.com/office/drawing/2014/main" id="{A99B9679-E04B-455F-8438-EB2674A76509}"/>
                  </a:ext>
                </a:extLst>
              </p:cNvPr>
              <p:cNvSpPr>
                <a:spLocks noChangeArrowheads="1"/>
              </p:cNvSpPr>
              <p:nvPr/>
            </p:nvSpPr>
            <p:spPr bwMode="auto">
              <a:xfrm>
                <a:off x="362" y="2327"/>
                <a:ext cx="26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74" name="Line 536">
                <a:extLst>
                  <a:ext uri="{FF2B5EF4-FFF2-40B4-BE49-F238E27FC236}">
                    <a16:creationId xmlns:a16="http://schemas.microsoft.com/office/drawing/2014/main" id="{B5ED24C1-5338-4E8F-A48F-2D953114E6EE}"/>
                  </a:ext>
                </a:extLst>
              </p:cNvPr>
              <p:cNvSpPr>
                <a:spLocks noChangeShapeType="1"/>
              </p:cNvSpPr>
              <p:nvPr/>
            </p:nvSpPr>
            <p:spPr bwMode="auto">
              <a:xfrm>
                <a:off x="627" y="2327"/>
                <a:ext cx="102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75" name="Rectangle 537">
                <a:extLst>
                  <a:ext uri="{FF2B5EF4-FFF2-40B4-BE49-F238E27FC236}">
                    <a16:creationId xmlns:a16="http://schemas.microsoft.com/office/drawing/2014/main" id="{4763E667-2412-4ACE-89F0-78DF1C86014B}"/>
                  </a:ext>
                </a:extLst>
              </p:cNvPr>
              <p:cNvSpPr>
                <a:spLocks noChangeArrowheads="1"/>
              </p:cNvSpPr>
              <p:nvPr/>
            </p:nvSpPr>
            <p:spPr bwMode="auto">
              <a:xfrm>
                <a:off x="627" y="2327"/>
                <a:ext cx="102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76" name="Line 538">
                <a:extLst>
                  <a:ext uri="{FF2B5EF4-FFF2-40B4-BE49-F238E27FC236}">
                    <a16:creationId xmlns:a16="http://schemas.microsoft.com/office/drawing/2014/main" id="{29AA5422-4599-4431-9CA0-D42FD7A691F0}"/>
                  </a:ext>
                </a:extLst>
              </p:cNvPr>
              <p:cNvSpPr>
                <a:spLocks noChangeShapeType="1"/>
              </p:cNvSpPr>
              <p:nvPr/>
            </p:nvSpPr>
            <p:spPr bwMode="auto">
              <a:xfrm>
                <a:off x="1652" y="2327"/>
                <a:ext cx="339"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77" name="Rectangle 539">
                <a:extLst>
                  <a:ext uri="{FF2B5EF4-FFF2-40B4-BE49-F238E27FC236}">
                    <a16:creationId xmlns:a16="http://schemas.microsoft.com/office/drawing/2014/main" id="{190625B6-BD33-4B92-B528-B965C4666E23}"/>
                  </a:ext>
                </a:extLst>
              </p:cNvPr>
              <p:cNvSpPr>
                <a:spLocks noChangeArrowheads="1"/>
              </p:cNvSpPr>
              <p:nvPr/>
            </p:nvSpPr>
            <p:spPr bwMode="auto">
              <a:xfrm>
                <a:off x="1652" y="2327"/>
                <a:ext cx="339"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78" name="Line 540">
                <a:extLst>
                  <a:ext uri="{FF2B5EF4-FFF2-40B4-BE49-F238E27FC236}">
                    <a16:creationId xmlns:a16="http://schemas.microsoft.com/office/drawing/2014/main" id="{1D8D6100-C9B2-451D-ACF6-2BB2CA641928}"/>
                  </a:ext>
                </a:extLst>
              </p:cNvPr>
              <p:cNvSpPr>
                <a:spLocks noChangeShapeType="1"/>
              </p:cNvSpPr>
              <p:nvPr/>
            </p:nvSpPr>
            <p:spPr bwMode="auto">
              <a:xfrm>
                <a:off x="2381" y="2327"/>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79" name="Rectangle 541">
                <a:extLst>
                  <a:ext uri="{FF2B5EF4-FFF2-40B4-BE49-F238E27FC236}">
                    <a16:creationId xmlns:a16="http://schemas.microsoft.com/office/drawing/2014/main" id="{A5E40CFA-A1A3-4DF6-B38C-8C25C06469E1}"/>
                  </a:ext>
                </a:extLst>
              </p:cNvPr>
              <p:cNvSpPr>
                <a:spLocks noChangeArrowheads="1"/>
              </p:cNvSpPr>
              <p:nvPr/>
            </p:nvSpPr>
            <p:spPr bwMode="auto">
              <a:xfrm>
                <a:off x="2381" y="2327"/>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80" name="Line 542">
                <a:extLst>
                  <a:ext uri="{FF2B5EF4-FFF2-40B4-BE49-F238E27FC236}">
                    <a16:creationId xmlns:a16="http://schemas.microsoft.com/office/drawing/2014/main" id="{D0896839-9CA6-4122-8552-D1D45D97F942}"/>
                  </a:ext>
                </a:extLst>
              </p:cNvPr>
              <p:cNvSpPr>
                <a:spLocks noChangeShapeType="1"/>
              </p:cNvSpPr>
              <p:nvPr/>
            </p:nvSpPr>
            <p:spPr bwMode="auto">
              <a:xfrm>
                <a:off x="3013" y="2327"/>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81" name="Rectangle 543">
                <a:extLst>
                  <a:ext uri="{FF2B5EF4-FFF2-40B4-BE49-F238E27FC236}">
                    <a16:creationId xmlns:a16="http://schemas.microsoft.com/office/drawing/2014/main" id="{BAE33C35-7131-465E-AE03-9ED534C64F8C}"/>
                  </a:ext>
                </a:extLst>
              </p:cNvPr>
              <p:cNvSpPr>
                <a:spLocks noChangeArrowheads="1"/>
              </p:cNvSpPr>
              <p:nvPr/>
            </p:nvSpPr>
            <p:spPr bwMode="auto">
              <a:xfrm>
                <a:off x="3013" y="2327"/>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82" name="Line 544">
                <a:extLst>
                  <a:ext uri="{FF2B5EF4-FFF2-40B4-BE49-F238E27FC236}">
                    <a16:creationId xmlns:a16="http://schemas.microsoft.com/office/drawing/2014/main" id="{6756A553-7029-4B3A-B5CC-E5796D9E151C}"/>
                  </a:ext>
                </a:extLst>
              </p:cNvPr>
              <p:cNvSpPr>
                <a:spLocks noChangeShapeType="1"/>
              </p:cNvSpPr>
              <p:nvPr/>
            </p:nvSpPr>
            <p:spPr bwMode="auto">
              <a:xfrm>
                <a:off x="3329" y="2327"/>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83" name="Rectangle 545">
                <a:extLst>
                  <a:ext uri="{FF2B5EF4-FFF2-40B4-BE49-F238E27FC236}">
                    <a16:creationId xmlns:a16="http://schemas.microsoft.com/office/drawing/2014/main" id="{DEFB4A7E-7D8C-4FE0-96CD-B8B9AA703F98}"/>
                  </a:ext>
                </a:extLst>
              </p:cNvPr>
              <p:cNvSpPr>
                <a:spLocks noChangeArrowheads="1"/>
              </p:cNvSpPr>
              <p:nvPr/>
            </p:nvSpPr>
            <p:spPr bwMode="auto">
              <a:xfrm>
                <a:off x="3329" y="2327"/>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84" name="Line 546">
                <a:extLst>
                  <a:ext uri="{FF2B5EF4-FFF2-40B4-BE49-F238E27FC236}">
                    <a16:creationId xmlns:a16="http://schemas.microsoft.com/office/drawing/2014/main" id="{E3482030-AA3B-4A07-BCFC-A5DBB3A6DC6C}"/>
                  </a:ext>
                </a:extLst>
              </p:cNvPr>
              <p:cNvSpPr>
                <a:spLocks noChangeShapeType="1"/>
              </p:cNvSpPr>
              <p:nvPr/>
            </p:nvSpPr>
            <p:spPr bwMode="auto">
              <a:xfrm>
                <a:off x="3645" y="2327"/>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85" name="Rectangle 547">
                <a:extLst>
                  <a:ext uri="{FF2B5EF4-FFF2-40B4-BE49-F238E27FC236}">
                    <a16:creationId xmlns:a16="http://schemas.microsoft.com/office/drawing/2014/main" id="{42FD1D64-2B11-44A3-91BD-BFDBF700E550}"/>
                  </a:ext>
                </a:extLst>
              </p:cNvPr>
              <p:cNvSpPr>
                <a:spLocks noChangeArrowheads="1"/>
              </p:cNvSpPr>
              <p:nvPr/>
            </p:nvSpPr>
            <p:spPr bwMode="auto">
              <a:xfrm>
                <a:off x="3645" y="2327"/>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86" name="Line 548">
                <a:extLst>
                  <a:ext uri="{FF2B5EF4-FFF2-40B4-BE49-F238E27FC236}">
                    <a16:creationId xmlns:a16="http://schemas.microsoft.com/office/drawing/2014/main" id="{E4164768-0DEF-4C45-B8FD-1D10EC306AC0}"/>
                  </a:ext>
                </a:extLst>
              </p:cNvPr>
              <p:cNvSpPr>
                <a:spLocks noChangeShapeType="1"/>
              </p:cNvSpPr>
              <p:nvPr/>
            </p:nvSpPr>
            <p:spPr bwMode="auto">
              <a:xfrm>
                <a:off x="3962" y="2327"/>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87" name="Rectangle 549">
                <a:extLst>
                  <a:ext uri="{FF2B5EF4-FFF2-40B4-BE49-F238E27FC236}">
                    <a16:creationId xmlns:a16="http://schemas.microsoft.com/office/drawing/2014/main" id="{097EB1CF-B151-4C70-8036-1063241DC2EE}"/>
                  </a:ext>
                </a:extLst>
              </p:cNvPr>
              <p:cNvSpPr>
                <a:spLocks noChangeArrowheads="1"/>
              </p:cNvSpPr>
              <p:nvPr/>
            </p:nvSpPr>
            <p:spPr bwMode="auto">
              <a:xfrm>
                <a:off x="3962" y="2327"/>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88" name="Line 550">
                <a:extLst>
                  <a:ext uri="{FF2B5EF4-FFF2-40B4-BE49-F238E27FC236}">
                    <a16:creationId xmlns:a16="http://schemas.microsoft.com/office/drawing/2014/main" id="{90216683-8AF1-498E-97F7-937101BC93BA}"/>
                  </a:ext>
                </a:extLst>
              </p:cNvPr>
              <p:cNvSpPr>
                <a:spLocks noChangeShapeType="1"/>
              </p:cNvSpPr>
              <p:nvPr/>
            </p:nvSpPr>
            <p:spPr bwMode="auto">
              <a:xfrm>
                <a:off x="4910" y="2327"/>
                <a:ext cx="73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89" name="Rectangle 551">
                <a:extLst>
                  <a:ext uri="{FF2B5EF4-FFF2-40B4-BE49-F238E27FC236}">
                    <a16:creationId xmlns:a16="http://schemas.microsoft.com/office/drawing/2014/main" id="{962336CA-86E5-4F94-86FD-4656D98EB108}"/>
                  </a:ext>
                </a:extLst>
              </p:cNvPr>
              <p:cNvSpPr>
                <a:spLocks noChangeArrowheads="1"/>
              </p:cNvSpPr>
              <p:nvPr/>
            </p:nvSpPr>
            <p:spPr bwMode="auto">
              <a:xfrm>
                <a:off x="4910" y="2327"/>
                <a:ext cx="73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90" name="Line 552">
                <a:extLst>
                  <a:ext uri="{FF2B5EF4-FFF2-40B4-BE49-F238E27FC236}">
                    <a16:creationId xmlns:a16="http://schemas.microsoft.com/office/drawing/2014/main" id="{DF9CEAA5-8EEA-447E-8462-81C9C1471771}"/>
                  </a:ext>
                </a:extLst>
              </p:cNvPr>
              <p:cNvSpPr>
                <a:spLocks noChangeShapeType="1"/>
              </p:cNvSpPr>
              <p:nvPr/>
            </p:nvSpPr>
            <p:spPr bwMode="auto">
              <a:xfrm>
                <a:off x="169" y="2401"/>
                <a:ext cx="188"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91" name="Rectangle 553">
                <a:extLst>
                  <a:ext uri="{FF2B5EF4-FFF2-40B4-BE49-F238E27FC236}">
                    <a16:creationId xmlns:a16="http://schemas.microsoft.com/office/drawing/2014/main" id="{D14D4EF2-11C0-4B4E-B297-6168FD70038B}"/>
                  </a:ext>
                </a:extLst>
              </p:cNvPr>
              <p:cNvSpPr>
                <a:spLocks noChangeArrowheads="1"/>
              </p:cNvSpPr>
              <p:nvPr/>
            </p:nvSpPr>
            <p:spPr bwMode="auto">
              <a:xfrm>
                <a:off x="169" y="2401"/>
                <a:ext cx="188"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92" name="Line 554">
                <a:extLst>
                  <a:ext uri="{FF2B5EF4-FFF2-40B4-BE49-F238E27FC236}">
                    <a16:creationId xmlns:a16="http://schemas.microsoft.com/office/drawing/2014/main" id="{82D5C5C2-8851-4F9E-AE2B-A4829770ACFE}"/>
                  </a:ext>
                </a:extLst>
              </p:cNvPr>
              <p:cNvSpPr>
                <a:spLocks noChangeShapeType="1"/>
              </p:cNvSpPr>
              <p:nvPr/>
            </p:nvSpPr>
            <p:spPr bwMode="auto">
              <a:xfrm>
                <a:off x="362" y="2401"/>
                <a:ext cx="26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93" name="Rectangle 555">
                <a:extLst>
                  <a:ext uri="{FF2B5EF4-FFF2-40B4-BE49-F238E27FC236}">
                    <a16:creationId xmlns:a16="http://schemas.microsoft.com/office/drawing/2014/main" id="{F3686B5F-362F-4CD4-9FAE-66DDDB833EB5}"/>
                  </a:ext>
                </a:extLst>
              </p:cNvPr>
              <p:cNvSpPr>
                <a:spLocks noChangeArrowheads="1"/>
              </p:cNvSpPr>
              <p:nvPr/>
            </p:nvSpPr>
            <p:spPr bwMode="auto">
              <a:xfrm>
                <a:off x="362" y="2401"/>
                <a:ext cx="26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94" name="Line 556">
                <a:extLst>
                  <a:ext uri="{FF2B5EF4-FFF2-40B4-BE49-F238E27FC236}">
                    <a16:creationId xmlns:a16="http://schemas.microsoft.com/office/drawing/2014/main" id="{175D49B7-A7E9-4A69-92AE-77FBE2A0D7FB}"/>
                  </a:ext>
                </a:extLst>
              </p:cNvPr>
              <p:cNvSpPr>
                <a:spLocks noChangeShapeType="1"/>
              </p:cNvSpPr>
              <p:nvPr/>
            </p:nvSpPr>
            <p:spPr bwMode="auto">
              <a:xfrm>
                <a:off x="627" y="2401"/>
                <a:ext cx="102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95" name="Rectangle 557">
                <a:extLst>
                  <a:ext uri="{FF2B5EF4-FFF2-40B4-BE49-F238E27FC236}">
                    <a16:creationId xmlns:a16="http://schemas.microsoft.com/office/drawing/2014/main" id="{614EF1AF-7C57-4C87-BA27-DFB833D2C70D}"/>
                  </a:ext>
                </a:extLst>
              </p:cNvPr>
              <p:cNvSpPr>
                <a:spLocks noChangeArrowheads="1"/>
              </p:cNvSpPr>
              <p:nvPr/>
            </p:nvSpPr>
            <p:spPr bwMode="auto">
              <a:xfrm>
                <a:off x="627" y="2401"/>
                <a:ext cx="102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96" name="Line 558">
                <a:extLst>
                  <a:ext uri="{FF2B5EF4-FFF2-40B4-BE49-F238E27FC236}">
                    <a16:creationId xmlns:a16="http://schemas.microsoft.com/office/drawing/2014/main" id="{74E0982E-103D-4868-9BC0-C0F0D67200A2}"/>
                  </a:ext>
                </a:extLst>
              </p:cNvPr>
              <p:cNvSpPr>
                <a:spLocks noChangeShapeType="1"/>
              </p:cNvSpPr>
              <p:nvPr/>
            </p:nvSpPr>
            <p:spPr bwMode="auto">
              <a:xfrm>
                <a:off x="1652" y="2401"/>
                <a:ext cx="339"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97" name="Rectangle 559">
                <a:extLst>
                  <a:ext uri="{FF2B5EF4-FFF2-40B4-BE49-F238E27FC236}">
                    <a16:creationId xmlns:a16="http://schemas.microsoft.com/office/drawing/2014/main" id="{BDF5E680-A3FC-426F-92F9-E1E4D4316099}"/>
                  </a:ext>
                </a:extLst>
              </p:cNvPr>
              <p:cNvSpPr>
                <a:spLocks noChangeArrowheads="1"/>
              </p:cNvSpPr>
              <p:nvPr/>
            </p:nvSpPr>
            <p:spPr bwMode="auto">
              <a:xfrm>
                <a:off x="1652" y="2401"/>
                <a:ext cx="339"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098" name="Line 560">
                <a:extLst>
                  <a:ext uri="{FF2B5EF4-FFF2-40B4-BE49-F238E27FC236}">
                    <a16:creationId xmlns:a16="http://schemas.microsoft.com/office/drawing/2014/main" id="{9F42FCAF-BA9E-4D43-8A10-F391C4BF8605}"/>
                  </a:ext>
                </a:extLst>
              </p:cNvPr>
              <p:cNvSpPr>
                <a:spLocks noChangeShapeType="1"/>
              </p:cNvSpPr>
              <p:nvPr/>
            </p:nvSpPr>
            <p:spPr bwMode="auto">
              <a:xfrm>
                <a:off x="2381" y="2401"/>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099" name="Rectangle 561">
                <a:extLst>
                  <a:ext uri="{FF2B5EF4-FFF2-40B4-BE49-F238E27FC236}">
                    <a16:creationId xmlns:a16="http://schemas.microsoft.com/office/drawing/2014/main" id="{4B0E468F-7387-4E1B-86EE-C45B8F48F751}"/>
                  </a:ext>
                </a:extLst>
              </p:cNvPr>
              <p:cNvSpPr>
                <a:spLocks noChangeArrowheads="1"/>
              </p:cNvSpPr>
              <p:nvPr/>
            </p:nvSpPr>
            <p:spPr bwMode="auto">
              <a:xfrm>
                <a:off x="2381" y="2401"/>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00" name="Line 562">
                <a:extLst>
                  <a:ext uri="{FF2B5EF4-FFF2-40B4-BE49-F238E27FC236}">
                    <a16:creationId xmlns:a16="http://schemas.microsoft.com/office/drawing/2014/main" id="{6031CE07-9920-407F-BCD0-430F0DA5E16B}"/>
                  </a:ext>
                </a:extLst>
              </p:cNvPr>
              <p:cNvSpPr>
                <a:spLocks noChangeShapeType="1"/>
              </p:cNvSpPr>
              <p:nvPr/>
            </p:nvSpPr>
            <p:spPr bwMode="auto">
              <a:xfrm>
                <a:off x="3013" y="2401"/>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01" name="Rectangle 563">
                <a:extLst>
                  <a:ext uri="{FF2B5EF4-FFF2-40B4-BE49-F238E27FC236}">
                    <a16:creationId xmlns:a16="http://schemas.microsoft.com/office/drawing/2014/main" id="{08A2884B-7B82-4DE9-89C4-B7D34C804295}"/>
                  </a:ext>
                </a:extLst>
              </p:cNvPr>
              <p:cNvSpPr>
                <a:spLocks noChangeArrowheads="1"/>
              </p:cNvSpPr>
              <p:nvPr/>
            </p:nvSpPr>
            <p:spPr bwMode="auto">
              <a:xfrm>
                <a:off x="3013" y="2401"/>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02" name="Line 564">
                <a:extLst>
                  <a:ext uri="{FF2B5EF4-FFF2-40B4-BE49-F238E27FC236}">
                    <a16:creationId xmlns:a16="http://schemas.microsoft.com/office/drawing/2014/main" id="{57D1AE12-8EBF-4EBE-B271-7B48362E062C}"/>
                  </a:ext>
                </a:extLst>
              </p:cNvPr>
              <p:cNvSpPr>
                <a:spLocks noChangeShapeType="1"/>
              </p:cNvSpPr>
              <p:nvPr/>
            </p:nvSpPr>
            <p:spPr bwMode="auto">
              <a:xfrm>
                <a:off x="3329" y="2401"/>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03" name="Rectangle 565">
                <a:extLst>
                  <a:ext uri="{FF2B5EF4-FFF2-40B4-BE49-F238E27FC236}">
                    <a16:creationId xmlns:a16="http://schemas.microsoft.com/office/drawing/2014/main" id="{E37A2388-FEC8-4B33-89EB-4541A270BE88}"/>
                  </a:ext>
                </a:extLst>
              </p:cNvPr>
              <p:cNvSpPr>
                <a:spLocks noChangeArrowheads="1"/>
              </p:cNvSpPr>
              <p:nvPr/>
            </p:nvSpPr>
            <p:spPr bwMode="auto">
              <a:xfrm>
                <a:off x="3329" y="2401"/>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04" name="Line 566">
                <a:extLst>
                  <a:ext uri="{FF2B5EF4-FFF2-40B4-BE49-F238E27FC236}">
                    <a16:creationId xmlns:a16="http://schemas.microsoft.com/office/drawing/2014/main" id="{436D9407-368C-4E62-81B3-4BE2F5591AB4}"/>
                  </a:ext>
                </a:extLst>
              </p:cNvPr>
              <p:cNvSpPr>
                <a:spLocks noChangeShapeType="1"/>
              </p:cNvSpPr>
              <p:nvPr/>
            </p:nvSpPr>
            <p:spPr bwMode="auto">
              <a:xfrm>
                <a:off x="3645" y="2401"/>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05" name="Rectangle 567">
                <a:extLst>
                  <a:ext uri="{FF2B5EF4-FFF2-40B4-BE49-F238E27FC236}">
                    <a16:creationId xmlns:a16="http://schemas.microsoft.com/office/drawing/2014/main" id="{DFDFDEC8-4B98-467B-A3C2-5EEFCDAFEA87}"/>
                  </a:ext>
                </a:extLst>
              </p:cNvPr>
              <p:cNvSpPr>
                <a:spLocks noChangeArrowheads="1"/>
              </p:cNvSpPr>
              <p:nvPr/>
            </p:nvSpPr>
            <p:spPr bwMode="auto">
              <a:xfrm>
                <a:off x="3645" y="2401"/>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06" name="Line 568">
                <a:extLst>
                  <a:ext uri="{FF2B5EF4-FFF2-40B4-BE49-F238E27FC236}">
                    <a16:creationId xmlns:a16="http://schemas.microsoft.com/office/drawing/2014/main" id="{4D41A48C-2791-41F0-8A46-C1E46EFE214B}"/>
                  </a:ext>
                </a:extLst>
              </p:cNvPr>
              <p:cNvSpPr>
                <a:spLocks noChangeShapeType="1"/>
              </p:cNvSpPr>
              <p:nvPr/>
            </p:nvSpPr>
            <p:spPr bwMode="auto">
              <a:xfrm>
                <a:off x="3962" y="2401"/>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07" name="Rectangle 569">
                <a:extLst>
                  <a:ext uri="{FF2B5EF4-FFF2-40B4-BE49-F238E27FC236}">
                    <a16:creationId xmlns:a16="http://schemas.microsoft.com/office/drawing/2014/main" id="{6C2EE7D6-A656-4FA9-AFC0-425A38782CF5}"/>
                  </a:ext>
                </a:extLst>
              </p:cNvPr>
              <p:cNvSpPr>
                <a:spLocks noChangeArrowheads="1"/>
              </p:cNvSpPr>
              <p:nvPr/>
            </p:nvSpPr>
            <p:spPr bwMode="auto">
              <a:xfrm>
                <a:off x="3962" y="2401"/>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08" name="Line 570">
                <a:extLst>
                  <a:ext uri="{FF2B5EF4-FFF2-40B4-BE49-F238E27FC236}">
                    <a16:creationId xmlns:a16="http://schemas.microsoft.com/office/drawing/2014/main" id="{E60C3119-3DC3-4217-A493-E942E4DD357F}"/>
                  </a:ext>
                </a:extLst>
              </p:cNvPr>
              <p:cNvSpPr>
                <a:spLocks noChangeShapeType="1"/>
              </p:cNvSpPr>
              <p:nvPr/>
            </p:nvSpPr>
            <p:spPr bwMode="auto">
              <a:xfrm>
                <a:off x="4910" y="2401"/>
                <a:ext cx="73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09" name="Rectangle 571">
                <a:extLst>
                  <a:ext uri="{FF2B5EF4-FFF2-40B4-BE49-F238E27FC236}">
                    <a16:creationId xmlns:a16="http://schemas.microsoft.com/office/drawing/2014/main" id="{64BAE144-53AA-4939-B47D-C1D1A5801AF2}"/>
                  </a:ext>
                </a:extLst>
              </p:cNvPr>
              <p:cNvSpPr>
                <a:spLocks noChangeArrowheads="1"/>
              </p:cNvSpPr>
              <p:nvPr/>
            </p:nvSpPr>
            <p:spPr bwMode="auto">
              <a:xfrm>
                <a:off x="4910" y="2401"/>
                <a:ext cx="73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10" name="Line 572">
                <a:extLst>
                  <a:ext uri="{FF2B5EF4-FFF2-40B4-BE49-F238E27FC236}">
                    <a16:creationId xmlns:a16="http://schemas.microsoft.com/office/drawing/2014/main" id="{1C1B3B62-F0CD-4171-A89A-3408BD677CC7}"/>
                  </a:ext>
                </a:extLst>
              </p:cNvPr>
              <p:cNvSpPr>
                <a:spLocks noChangeShapeType="1"/>
              </p:cNvSpPr>
              <p:nvPr/>
            </p:nvSpPr>
            <p:spPr bwMode="auto">
              <a:xfrm>
                <a:off x="169" y="2475"/>
                <a:ext cx="188"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11" name="Rectangle 573">
                <a:extLst>
                  <a:ext uri="{FF2B5EF4-FFF2-40B4-BE49-F238E27FC236}">
                    <a16:creationId xmlns:a16="http://schemas.microsoft.com/office/drawing/2014/main" id="{C94B9191-669A-4038-8A44-46E1D8B96210}"/>
                  </a:ext>
                </a:extLst>
              </p:cNvPr>
              <p:cNvSpPr>
                <a:spLocks noChangeArrowheads="1"/>
              </p:cNvSpPr>
              <p:nvPr/>
            </p:nvSpPr>
            <p:spPr bwMode="auto">
              <a:xfrm>
                <a:off x="169" y="2475"/>
                <a:ext cx="188"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12" name="Line 574">
                <a:extLst>
                  <a:ext uri="{FF2B5EF4-FFF2-40B4-BE49-F238E27FC236}">
                    <a16:creationId xmlns:a16="http://schemas.microsoft.com/office/drawing/2014/main" id="{690B8771-A6D9-41E5-AE0D-4FA0455BB6BA}"/>
                  </a:ext>
                </a:extLst>
              </p:cNvPr>
              <p:cNvSpPr>
                <a:spLocks noChangeShapeType="1"/>
              </p:cNvSpPr>
              <p:nvPr/>
            </p:nvSpPr>
            <p:spPr bwMode="auto">
              <a:xfrm>
                <a:off x="362" y="2475"/>
                <a:ext cx="26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13" name="Rectangle 575">
                <a:extLst>
                  <a:ext uri="{FF2B5EF4-FFF2-40B4-BE49-F238E27FC236}">
                    <a16:creationId xmlns:a16="http://schemas.microsoft.com/office/drawing/2014/main" id="{A274E07E-0C36-4539-B6A1-A3E2D0D6227C}"/>
                  </a:ext>
                </a:extLst>
              </p:cNvPr>
              <p:cNvSpPr>
                <a:spLocks noChangeArrowheads="1"/>
              </p:cNvSpPr>
              <p:nvPr/>
            </p:nvSpPr>
            <p:spPr bwMode="auto">
              <a:xfrm>
                <a:off x="362" y="2475"/>
                <a:ext cx="26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14" name="Line 576">
                <a:extLst>
                  <a:ext uri="{FF2B5EF4-FFF2-40B4-BE49-F238E27FC236}">
                    <a16:creationId xmlns:a16="http://schemas.microsoft.com/office/drawing/2014/main" id="{174A78FB-6C27-4AAD-A7E1-FA412BA9F47C}"/>
                  </a:ext>
                </a:extLst>
              </p:cNvPr>
              <p:cNvSpPr>
                <a:spLocks noChangeShapeType="1"/>
              </p:cNvSpPr>
              <p:nvPr/>
            </p:nvSpPr>
            <p:spPr bwMode="auto">
              <a:xfrm>
                <a:off x="627" y="2475"/>
                <a:ext cx="102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15" name="Rectangle 577">
                <a:extLst>
                  <a:ext uri="{FF2B5EF4-FFF2-40B4-BE49-F238E27FC236}">
                    <a16:creationId xmlns:a16="http://schemas.microsoft.com/office/drawing/2014/main" id="{A473615B-CC05-4C6D-AA40-9065F9C878F5}"/>
                  </a:ext>
                </a:extLst>
              </p:cNvPr>
              <p:cNvSpPr>
                <a:spLocks noChangeArrowheads="1"/>
              </p:cNvSpPr>
              <p:nvPr/>
            </p:nvSpPr>
            <p:spPr bwMode="auto">
              <a:xfrm>
                <a:off x="627" y="2475"/>
                <a:ext cx="102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16" name="Line 578">
                <a:extLst>
                  <a:ext uri="{FF2B5EF4-FFF2-40B4-BE49-F238E27FC236}">
                    <a16:creationId xmlns:a16="http://schemas.microsoft.com/office/drawing/2014/main" id="{CA128D0A-D07D-4FBB-A3D0-23CCB5854574}"/>
                  </a:ext>
                </a:extLst>
              </p:cNvPr>
              <p:cNvSpPr>
                <a:spLocks noChangeShapeType="1"/>
              </p:cNvSpPr>
              <p:nvPr/>
            </p:nvSpPr>
            <p:spPr bwMode="auto">
              <a:xfrm>
                <a:off x="1652" y="2475"/>
                <a:ext cx="339"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17" name="Rectangle 579">
                <a:extLst>
                  <a:ext uri="{FF2B5EF4-FFF2-40B4-BE49-F238E27FC236}">
                    <a16:creationId xmlns:a16="http://schemas.microsoft.com/office/drawing/2014/main" id="{CB7E181B-9CD2-4E8D-B959-AE21B7BC970D}"/>
                  </a:ext>
                </a:extLst>
              </p:cNvPr>
              <p:cNvSpPr>
                <a:spLocks noChangeArrowheads="1"/>
              </p:cNvSpPr>
              <p:nvPr/>
            </p:nvSpPr>
            <p:spPr bwMode="auto">
              <a:xfrm>
                <a:off x="1652" y="2475"/>
                <a:ext cx="339"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18" name="Line 580">
                <a:extLst>
                  <a:ext uri="{FF2B5EF4-FFF2-40B4-BE49-F238E27FC236}">
                    <a16:creationId xmlns:a16="http://schemas.microsoft.com/office/drawing/2014/main" id="{C4B69099-4D41-4765-B522-983E8DA28B91}"/>
                  </a:ext>
                </a:extLst>
              </p:cNvPr>
              <p:cNvSpPr>
                <a:spLocks noChangeShapeType="1"/>
              </p:cNvSpPr>
              <p:nvPr/>
            </p:nvSpPr>
            <p:spPr bwMode="auto">
              <a:xfrm>
                <a:off x="2381" y="2475"/>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19" name="Rectangle 581">
                <a:extLst>
                  <a:ext uri="{FF2B5EF4-FFF2-40B4-BE49-F238E27FC236}">
                    <a16:creationId xmlns:a16="http://schemas.microsoft.com/office/drawing/2014/main" id="{20EAC5EF-810A-4418-ACAC-C0B404E45F85}"/>
                  </a:ext>
                </a:extLst>
              </p:cNvPr>
              <p:cNvSpPr>
                <a:spLocks noChangeArrowheads="1"/>
              </p:cNvSpPr>
              <p:nvPr/>
            </p:nvSpPr>
            <p:spPr bwMode="auto">
              <a:xfrm>
                <a:off x="2381" y="2475"/>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20" name="Line 582">
                <a:extLst>
                  <a:ext uri="{FF2B5EF4-FFF2-40B4-BE49-F238E27FC236}">
                    <a16:creationId xmlns:a16="http://schemas.microsoft.com/office/drawing/2014/main" id="{AA0A420D-A244-4BAF-903C-7FD2EBB31761}"/>
                  </a:ext>
                </a:extLst>
              </p:cNvPr>
              <p:cNvSpPr>
                <a:spLocks noChangeShapeType="1"/>
              </p:cNvSpPr>
              <p:nvPr/>
            </p:nvSpPr>
            <p:spPr bwMode="auto">
              <a:xfrm>
                <a:off x="3013" y="2475"/>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21" name="Rectangle 583">
                <a:extLst>
                  <a:ext uri="{FF2B5EF4-FFF2-40B4-BE49-F238E27FC236}">
                    <a16:creationId xmlns:a16="http://schemas.microsoft.com/office/drawing/2014/main" id="{28495FD4-B00C-46D6-A526-F3A74E4B2323}"/>
                  </a:ext>
                </a:extLst>
              </p:cNvPr>
              <p:cNvSpPr>
                <a:spLocks noChangeArrowheads="1"/>
              </p:cNvSpPr>
              <p:nvPr/>
            </p:nvSpPr>
            <p:spPr bwMode="auto">
              <a:xfrm>
                <a:off x="3013" y="2475"/>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22" name="Line 584">
                <a:extLst>
                  <a:ext uri="{FF2B5EF4-FFF2-40B4-BE49-F238E27FC236}">
                    <a16:creationId xmlns:a16="http://schemas.microsoft.com/office/drawing/2014/main" id="{7B132A5B-0D19-427A-A472-912E5B72268B}"/>
                  </a:ext>
                </a:extLst>
              </p:cNvPr>
              <p:cNvSpPr>
                <a:spLocks noChangeShapeType="1"/>
              </p:cNvSpPr>
              <p:nvPr/>
            </p:nvSpPr>
            <p:spPr bwMode="auto">
              <a:xfrm>
                <a:off x="3329" y="2475"/>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23" name="Rectangle 585">
                <a:extLst>
                  <a:ext uri="{FF2B5EF4-FFF2-40B4-BE49-F238E27FC236}">
                    <a16:creationId xmlns:a16="http://schemas.microsoft.com/office/drawing/2014/main" id="{0EC23946-90CA-426E-AC3A-3893EC9928C7}"/>
                  </a:ext>
                </a:extLst>
              </p:cNvPr>
              <p:cNvSpPr>
                <a:spLocks noChangeArrowheads="1"/>
              </p:cNvSpPr>
              <p:nvPr/>
            </p:nvSpPr>
            <p:spPr bwMode="auto">
              <a:xfrm>
                <a:off x="3329" y="2475"/>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24" name="Line 586">
                <a:extLst>
                  <a:ext uri="{FF2B5EF4-FFF2-40B4-BE49-F238E27FC236}">
                    <a16:creationId xmlns:a16="http://schemas.microsoft.com/office/drawing/2014/main" id="{0FB53B28-76FA-4064-9F87-60F95621AC3E}"/>
                  </a:ext>
                </a:extLst>
              </p:cNvPr>
              <p:cNvSpPr>
                <a:spLocks noChangeShapeType="1"/>
              </p:cNvSpPr>
              <p:nvPr/>
            </p:nvSpPr>
            <p:spPr bwMode="auto">
              <a:xfrm>
                <a:off x="3645" y="2475"/>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25" name="Rectangle 587">
                <a:extLst>
                  <a:ext uri="{FF2B5EF4-FFF2-40B4-BE49-F238E27FC236}">
                    <a16:creationId xmlns:a16="http://schemas.microsoft.com/office/drawing/2014/main" id="{5DBB2430-11C4-4FC9-90D3-3993723BF01D}"/>
                  </a:ext>
                </a:extLst>
              </p:cNvPr>
              <p:cNvSpPr>
                <a:spLocks noChangeArrowheads="1"/>
              </p:cNvSpPr>
              <p:nvPr/>
            </p:nvSpPr>
            <p:spPr bwMode="auto">
              <a:xfrm>
                <a:off x="3645" y="2475"/>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26" name="Line 588">
                <a:extLst>
                  <a:ext uri="{FF2B5EF4-FFF2-40B4-BE49-F238E27FC236}">
                    <a16:creationId xmlns:a16="http://schemas.microsoft.com/office/drawing/2014/main" id="{C46AFE77-E293-45C1-A79C-915486D9837A}"/>
                  </a:ext>
                </a:extLst>
              </p:cNvPr>
              <p:cNvSpPr>
                <a:spLocks noChangeShapeType="1"/>
              </p:cNvSpPr>
              <p:nvPr/>
            </p:nvSpPr>
            <p:spPr bwMode="auto">
              <a:xfrm>
                <a:off x="3962" y="2475"/>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27" name="Rectangle 589">
                <a:extLst>
                  <a:ext uri="{FF2B5EF4-FFF2-40B4-BE49-F238E27FC236}">
                    <a16:creationId xmlns:a16="http://schemas.microsoft.com/office/drawing/2014/main" id="{87A85393-4CC5-4F7F-9A43-1FC22651BD09}"/>
                  </a:ext>
                </a:extLst>
              </p:cNvPr>
              <p:cNvSpPr>
                <a:spLocks noChangeArrowheads="1"/>
              </p:cNvSpPr>
              <p:nvPr/>
            </p:nvSpPr>
            <p:spPr bwMode="auto">
              <a:xfrm>
                <a:off x="3962" y="2475"/>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28" name="Line 590">
                <a:extLst>
                  <a:ext uri="{FF2B5EF4-FFF2-40B4-BE49-F238E27FC236}">
                    <a16:creationId xmlns:a16="http://schemas.microsoft.com/office/drawing/2014/main" id="{4289C0FA-12B3-40CF-9247-B56AECADA420}"/>
                  </a:ext>
                </a:extLst>
              </p:cNvPr>
              <p:cNvSpPr>
                <a:spLocks noChangeShapeType="1"/>
              </p:cNvSpPr>
              <p:nvPr/>
            </p:nvSpPr>
            <p:spPr bwMode="auto">
              <a:xfrm>
                <a:off x="4910" y="2475"/>
                <a:ext cx="73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29" name="Rectangle 591">
                <a:extLst>
                  <a:ext uri="{FF2B5EF4-FFF2-40B4-BE49-F238E27FC236}">
                    <a16:creationId xmlns:a16="http://schemas.microsoft.com/office/drawing/2014/main" id="{A4872451-AD62-44D5-9FFF-68701EF61045}"/>
                  </a:ext>
                </a:extLst>
              </p:cNvPr>
              <p:cNvSpPr>
                <a:spLocks noChangeArrowheads="1"/>
              </p:cNvSpPr>
              <p:nvPr/>
            </p:nvSpPr>
            <p:spPr bwMode="auto">
              <a:xfrm>
                <a:off x="4910" y="2475"/>
                <a:ext cx="73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30" name="Line 592">
                <a:extLst>
                  <a:ext uri="{FF2B5EF4-FFF2-40B4-BE49-F238E27FC236}">
                    <a16:creationId xmlns:a16="http://schemas.microsoft.com/office/drawing/2014/main" id="{694E6354-1AF4-4C0A-A42E-767D0C7282D1}"/>
                  </a:ext>
                </a:extLst>
              </p:cNvPr>
              <p:cNvSpPr>
                <a:spLocks noChangeShapeType="1"/>
              </p:cNvSpPr>
              <p:nvPr/>
            </p:nvSpPr>
            <p:spPr bwMode="auto">
              <a:xfrm>
                <a:off x="169" y="2549"/>
                <a:ext cx="188"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31" name="Rectangle 593">
                <a:extLst>
                  <a:ext uri="{FF2B5EF4-FFF2-40B4-BE49-F238E27FC236}">
                    <a16:creationId xmlns:a16="http://schemas.microsoft.com/office/drawing/2014/main" id="{04863F42-718F-4D1F-B945-6866876DEA4F}"/>
                  </a:ext>
                </a:extLst>
              </p:cNvPr>
              <p:cNvSpPr>
                <a:spLocks noChangeArrowheads="1"/>
              </p:cNvSpPr>
              <p:nvPr/>
            </p:nvSpPr>
            <p:spPr bwMode="auto">
              <a:xfrm>
                <a:off x="169" y="2549"/>
                <a:ext cx="188"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32" name="Line 594">
                <a:extLst>
                  <a:ext uri="{FF2B5EF4-FFF2-40B4-BE49-F238E27FC236}">
                    <a16:creationId xmlns:a16="http://schemas.microsoft.com/office/drawing/2014/main" id="{42441B33-B4FF-462C-A063-FE821B0C468B}"/>
                  </a:ext>
                </a:extLst>
              </p:cNvPr>
              <p:cNvSpPr>
                <a:spLocks noChangeShapeType="1"/>
              </p:cNvSpPr>
              <p:nvPr/>
            </p:nvSpPr>
            <p:spPr bwMode="auto">
              <a:xfrm>
                <a:off x="362" y="2549"/>
                <a:ext cx="26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33" name="Rectangle 595">
                <a:extLst>
                  <a:ext uri="{FF2B5EF4-FFF2-40B4-BE49-F238E27FC236}">
                    <a16:creationId xmlns:a16="http://schemas.microsoft.com/office/drawing/2014/main" id="{07FDFBE3-4BA1-4589-8393-1EF613794681}"/>
                  </a:ext>
                </a:extLst>
              </p:cNvPr>
              <p:cNvSpPr>
                <a:spLocks noChangeArrowheads="1"/>
              </p:cNvSpPr>
              <p:nvPr/>
            </p:nvSpPr>
            <p:spPr bwMode="auto">
              <a:xfrm>
                <a:off x="362" y="2549"/>
                <a:ext cx="26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34" name="Line 596">
                <a:extLst>
                  <a:ext uri="{FF2B5EF4-FFF2-40B4-BE49-F238E27FC236}">
                    <a16:creationId xmlns:a16="http://schemas.microsoft.com/office/drawing/2014/main" id="{5A623DDF-8B74-4AF7-9142-A6218DA631F1}"/>
                  </a:ext>
                </a:extLst>
              </p:cNvPr>
              <p:cNvSpPr>
                <a:spLocks noChangeShapeType="1"/>
              </p:cNvSpPr>
              <p:nvPr/>
            </p:nvSpPr>
            <p:spPr bwMode="auto">
              <a:xfrm>
                <a:off x="627" y="2549"/>
                <a:ext cx="102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35" name="Rectangle 597">
                <a:extLst>
                  <a:ext uri="{FF2B5EF4-FFF2-40B4-BE49-F238E27FC236}">
                    <a16:creationId xmlns:a16="http://schemas.microsoft.com/office/drawing/2014/main" id="{B0F4A22F-9C5C-4B8F-A780-A81D50251E58}"/>
                  </a:ext>
                </a:extLst>
              </p:cNvPr>
              <p:cNvSpPr>
                <a:spLocks noChangeArrowheads="1"/>
              </p:cNvSpPr>
              <p:nvPr/>
            </p:nvSpPr>
            <p:spPr bwMode="auto">
              <a:xfrm>
                <a:off x="627" y="2549"/>
                <a:ext cx="102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36" name="Line 598">
                <a:extLst>
                  <a:ext uri="{FF2B5EF4-FFF2-40B4-BE49-F238E27FC236}">
                    <a16:creationId xmlns:a16="http://schemas.microsoft.com/office/drawing/2014/main" id="{3E22543F-1F0B-4A30-B6F9-F120CCB44571}"/>
                  </a:ext>
                </a:extLst>
              </p:cNvPr>
              <p:cNvSpPr>
                <a:spLocks noChangeShapeType="1"/>
              </p:cNvSpPr>
              <p:nvPr/>
            </p:nvSpPr>
            <p:spPr bwMode="auto">
              <a:xfrm>
                <a:off x="1652" y="2549"/>
                <a:ext cx="339"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37" name="Rectangle 599">
                <a:extLst>
                  <a:ext uri="{FF2B5EF4-FFF2-40B4-BE49-F238E27FC236}">
                    <a16:creationId xmlns:a16="http://schemas.microsoft.com/office/drawing/2014/main" id="{4BDF5712-6BCA-43DE-8726-97D926630C94}"/>
                  </a:ext>
                </a:extLst>
              </p:cNvPr>
              <p:cNvSpPr>
                <a:spLocks noChangeArrowheads="1"/>
              </p:cNvSpPr>
              <p:nvPr/>
            </p:nvSpPr>
            <p:spPr bwMode="auto">
              <a:xfrm>
                <a:off x="1652" y="2549"/>
                <a:ext cx="339"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38" name="Line 600">
                <a:extLst>
                  <a:ext uri="{FF2B5EF4-FFF2-40B4-BE49-F238E27FC236}">
                    <a16:creationId xmlns:a16="http://schemas.microsoft.com/office/drawing/2014/main" id="{D1A24B7F-8F0D-42C9-94C4-5FB6594893C4}"/>
                  </a:ext>
                </a:extLst>
              </p:cNvPr>
              <p:cNvSpPr>
                <a:spLocks noChangeShapeType="1"/>
              </p:cNvSpPr>
              <p:nvPr/>
            </p:nvSpPr>
            <p:spPr bwMode="auto">
              <a:xfrm>
                <a:off x="2381" y="2549"/>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39" name="Rectangle 601">
                <a:extLst>
                  <a:ext uri="{FF2B5EF4-FFF2-40B4-BE49-F238E27FC236}">
                    <a16:creationId xmlns:a16="http://schemas.microsoft.com/office/drawing/2014/main" id="{76260823-2D05-413E-ADD9-FD6E0F347179}"/>
                  </a:ext>
                </a:extLst>
              </p:cNvPr>
              <p:cNvSpPr>
                <a:spLocks noChangeArrowheads="1"/>
              </p:cNvSpPr>
              <p:nvPr/>
            </p:nvSpPr>
            <p:spPr bwMode="auto">
              <a:xfrm>
                <a:off x="2381" y="2549"/>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40" name="Line 602">
                <a:extLst>
                  <a:ext uri="{FF2B5EF4-FFF2-40B4-BE49-F238E27FC236}">
                    <a16:creationId xmlns:a16="http://schemas.microsoft.com/office/drawing/2014/main" id="{2092745F-092C-4BAA-866F-F9EE0F9D6D35}"/>
                  </a:ext>
                </a:extLst>
              </p:cNvPr>
              <p:cNvSpPr>
                <a:spLocks noChangeShapeType="1"/>
              </p:cNvSpPr>
              <p:nvPr/>
            </p:nvSpPr>
            <p:spPr bwMode="auto">
              <a:xfrm>
                <a:off x="3013" y="2549"/>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41" name="Rectangle 603">
                <a:extLst>
                  <a:ext uri="{FF2B5EF4-FFF2-40B4-BE49-F238E27FC236}">
                    <a16:creationId xmlns:a16="http://schemas.microsoft.com/office/drawing/2014/main" id="{F2405AEE-8E5F-46FC-A985-AFD13C36B372}"/>
                  </a:ext>
                </a:extLst>
              </p:cNvPr>
              <p:cNvSpPr>
                <a:spLocks noChangeArrowheads="1"/>
              </p:cNvSpPr>
              <p:nvPr/>
            </p:nvSpPr>
            <p:spPr bwMode="auto">
              <a:xfrm>
                <a:off x="3013" y="2549"/>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42" name="Line 604">
                <a:extLst>
                  <a:ext uri="{FF2B5EF4-FFF2-40B4-BE49-F238E27FC236}">
                    <a16:creationId xmlns:a16="http://schemas.microsoft.com/office/drawing/2014/main" id="{7F76B324-D423-4434-A3D9-7E7C52E2CAC9}"/>
                  </a:ext>
                </a:extLst>
              </p:cNvPr>
              <p:cNvSpPr>
                <a:spLocks noChangeShapeType="1"/>
              </p:cNvSpPr>
              <p:nvPr/>
            </p:nvSpPr>
            <p:spPr bwMode="auto">
              <a:xfrm>
                <a:off x="3329" y="2549"/>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43" name="Rectangle 605">
                <a:extLst>
                  <a:ext uri="{FF2B5EF4-FFF2-40B4-BE49-F238E27FC236}">
                    <a16:creationId xmlns:a16="http://schemas.microsoft.com/office/drawing/2014/main" id="{173C029B-24C2-4E09-9B52-BD1279EB2165}"/>
                  </a:ext>
                </a:extLst>
              </p:cNvPr>
              <p:cNvSpPr>
                <a:spLocks noChangeArrowheads="1"/>
              </p:cNvSpPr>
              <p:nvPr/>
            </p:nvSpPr>
            <p:spPr bwMode="auto">
              <a:xfrm>
                <a:off x="3329" y="2549"/>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44" name="Line 606">
                <a:extLst>
                  <a:ext uri="{FF2B5EF4-FFF2-40B4-BE49-F238E27FC236}">
                    <a16:creationId xmlns:a16="http://schemas.microsoft.com/office/drawing/2014/main" id="{C77CC71F-31F3-4F6F-98C4-0E4B6DC84324}"/>
                  </a:ext>
                </a:extLst>
              </p:cNvPr>
              <p:cNvSpPr>
                <a:spLocks noChangeShapeType="1"/>
              </p:cNvSpPr>
              <p:nvPr/>
            </p:nvSpPr>
            <p:spPr bwMode="auto">
              <a:xfrm>
                <a:off x="3645" y="2549"/>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45" name="Rectangle 607">
                <a:extLst>
                  <a:ext uri="{FF2B5EF4-FFF2-40B4-BE49-F238E27FC236}">
                    <a16:creationId xmlns:a16="http://schemas.microsoft.com/office/drawing/2014/main" id="{6F108401-B479-4497-8D20-B42BB7C7586F}"/>
                  </a:ext>
                </a:extLst>
              </p:cNvPr>
              <p:cNvSpPr>
                <a:spLocks noChangeArrowheads="1"/>
              </p:cNvSpPr>
              <p:nvPr/>
            </p:nvSpPr>
            <p:spPr bwMode="auto">
              <a:xfrm>
                <a:off x="3645" y="2549"/>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46" name="Line 608">
                <a:extLst>
                  <a:ext uri="{FF2B5EF4-FFF2-40B4-BE49-F238E27FC236}">
                    <a16:creationId xmlns:a16="http://schemas.microsoft.com/office/drawing/2014/main" id="{7732223A-910D-439C-8F2C-87DEF90BD2A5}"/>
                  </a:ext>
                </a:extLst>
              </p:cNvPr>
              <p:cNvSpPr>
                <a:spLocks noChangeShapeType="1"/>
              </p:cNvSpPr>
              <p:nvPr/>
            </p:nvSpPr>
            <p:spPr bwMode="auto">
              <a:xfrm>
                <a:off x="3962" y="2549"/>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147" name="Rectangle 609">
                <a:extLst>
                  <a:ext uri="{FF2B5EF4-FFF2-40B4-BE49-F238E27FC236}">
                    <a16:creationId xmlns:a16="http://schemas.microsoft.com/office/drawing/2014/main" id="{EE92009B-5E16-483F-BB30-39BB066B36F3}"/>
                  </a:ext>
                </a:extLst>
              </p:cNvPr>
              <p:cNvSpPr>
                <a:spLocks noChangeArrowheads="1"/>
              </p:cNvSpPr>
              <p:nvPr/>
            </p:nvSpPr>
            <p:spPr bwMode="auto">
              <a:xfrm>
                <a:off x="3962" y="2549"/>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3148" name="Line 610">
                <a:extLst>
                  <a:ext uri="{FF2B5EF4-FFF2-40B4-BE49-F238E27FC236}">
                    <a16:creationId xmlns:a16="http://schemas.microsoft.com/office/drawing/2014/main" id="{35CA18A1-00B8-47BD-B022-EC5ABD62C256}"/>
                  </a:ext>
                </a:extLst>
              </p:cNvPr>
              <p:cNvSpPr>
                <a:spLocks noChangeShapeType="1"/>
              </p:cNvSpPr>
              <p:nvPr/>
            </p:nvSpPr>
            <p:spPr bwMode="auto">
              <a:xfrm>
                <a:off x="4910" y="2549"/>
                <a:ext cx="73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grpSp>
        <p:grpSp>
          <p:nvGrpSpPr>
            <p:cNvPr id="282635" name="Group 812">
              <a:extLst>
                <a:ext uri="{FF2B5EF4-FFF2-40B4-BE49-F238E27FC236}">
                  <a16:creationId xmlns:a16="http://schemas.microsoft.com/office/drawing/2014/main" id="{5AC13EBD-D09F-44E2-8990-71E02AF31DC9}"/>
                </a:ext>
              </a:extLst>
            </p:cNvPr>
            <p:cNvGrpSpPr>
              <a:grpSpLocks/>
            </p:cNvGrpSpPr>
            <p:nvPr/>
          </p:nvGrpSpPr>
          <p:grpSpPr bwMode="auto">
            <a:xfrm>
              <a:off x="163" y="482"/>
              <a:ext cx="5490" cy="3223"/>
              <a:chOff x="163" y="482"/>
              <a:chExt cx="5490" cy="3223"/>
            </a:xfrm>
          </p:grpSpPr>
          <p:sp>
            <p:nvSpPr>
              <p:cNvPr id="282749" name="Rectangle 612">
                <a:extLst>
                  <a:ext uri="{FF2B5EF4-FFF2-40B4-BE49-F238E27FC236}">
                    <a16:creationId xmlns:a16="http://schemas.microsoft.com/office/drawing/2014/main" id="{CD53E1A2-7EA7-4478-80AA-09E4DAD98424}"/>
                  </a:ext>
                </a:extLst>
              </p:cNvPr>
              <p:cNvSpPr>
                <a:spLocks noChangeArrowheads="1"/>
              </p:cNvSpPr>
              <p:nvPr/>
            </p:nvSpPr>
            <p:spPr bwMode="auto">
              <a:xfrm>
                <a:off x="4910" y="2549"/>
                <a:ext cx="73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50" name="Line 613">
                <a:extLst>
                  <a:ext uri="{FF2B5EF4-FFF2-40B4-BE49-F238E27FC236}">
                    <a16:creationId xmlns:a16="http://schemas.microsoft.com/office/drawing/2014/main" id="{8CDBBEBA-82B5-425D-887D-33C8B73CD6AC}"/>
                  </a:ext>
                </a:extLst>
              </p:cNvPr>
              <p:cNvSpPr>
                <a:spLocks noChangeShapeType="1"/>
              </p:cNvSpPr>
              <p:nvPr/>
            </p:nvSpPr>
            <p:spPr bwMode="auto">
              <a:xfrm>
                <a:off x="169" y="2623"/>
                <a:ext cx="188"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51" name="Rectangle 614">
                <a:extLst>
                  <a:ext uri="{FF2B5EF4-FFF2-40B4-BE49-F238E27FC236}">
                    <a16:creationId xmlns:a16="http://schemas.microsoft.com/office/drawing/2014/main" id="{F39C085F-238E-452F-8B69-F22ACBCBA2BD}"/>
                  </a:ext>
                </a:extLst>
              </p:cNvPr>
              <p:cNvSpPr>
                <a:spLocks noChangeArrowheads="1"/>
              </p:cNvSpPr>
              <p:nvPr/>
            </p:nvSpPr>
            <p:spPr bwMode="auto">
              <a:xfrm>
                <a:off x="169" y="2623"/>
                <a:ext cx="188"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52" name="Line 615">
                <a:extLst>
                  <a:ext uri="{FF2B5EF4-FFF2-40B4-BE49-F238E27FC236}">
                    <a16:creationId xmlns:a16="http://schemas.microsoft.com/office/drawing/2014/main" id="{0693CABC-31FE-4A9F-B6A0-1E0783913DBD}"/>
                  </a:ext>
                </a:extLst>
              </p:cNvPr>
              <p:cNvSpPr>
                <a:spLocks noChangeShapeType="1"/>
              </p:cNvSpPr>
              <p:nvPr/>
            </p:nvSpPr>
            <p:spPr bwMode="auto">
              <a:xfrm>
                <a:off x="362" y="2623"/>
                <a:ext cx="26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53" name="Rectangle 616">
                <a:extLst>
                  <a:ext uri="{FF2B5EF4-FFF2-40B4-BE49-F238E27FC236}">
                    <a16:creationId xmlns:a16="http://schemas.microsoft.com/office/drawing/2014/main" id="{67FB6D53-90C1-40F7-A9D0-C79B1BCA0475}"/>
                  </a:ext>
                </a:extLst>
              </p:cNvPr>
              <p:cNvSpPr>
                <a:spLocks noChangeArrowheads="1"/>
              </p:cNvSpPr>
              <p:nvPr/>
            </p:nvSpPr>
            <p:spPr bwMode="auto">
              <a:xfrm>
                <a:off x="362" y="2623"/>
                <a:ext cx="26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54" name="Line 617">
                <a:extLst>
                  <a:ext uri="{FF2B5EF4-FFF2-40B4-BE49-F238E27FC236}">
                    <a16:creationId xmlns:a16="http://schemas.microsoft.com/office/drawing/2014/main" id="{BCE67BA0-3ABC-4E16-892F-21D1CD27B1BA}"/>
                  </a:ext>
                </a:extLst>
              </p:cNvPr>
              <p:cNvSpPr>
                <a:spLocks noChangeShapeType="1"/>
              </p:cNvSpPr>
              <p:nvPr/>
            </p:nvSpPr>
            <p:spPr bwMode="auto">
              <a:xfrm>
                <a:off x="627" y="2623"/>
                <a:ext cx="102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55" name="Rectangle 618">
                <a:extLst>
                  <a:ext uri="{FF2B5EF4-FFF2-40B4-BE49-F238E27FC236}">
                    <a16:creationId xmlns:a16="http://schemas.microsoft.com/office/drawing/2014/main" id="{4A341B04-A155-4582-BAA4-2732EF7AE8D3}"/>
                  </a:ext>
                </a:extLst>
              </p:cNvPr>
              <p:cNvSpPr>
                <a:spLocks noChangeArrowheads="1"/>
              </p:cNvSpPr>
              <p:nvPr/>
            </p:nvSpPr>
            <p:spPr bwMode="auto">
              <a:xfrm>
                <a:off x="627" y="2623"/>
                <a:ext cx="102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56" name="Line 619">
                <a:extLst>
                  <a:ext uri="{FF2B5EF4-FFF2-40B4-BE49-F238E27FC236}">
                    <a16:creationId xmlns:a16="http://schemas.microsoft.com/office/drawing/2014/main" id="{FF22435A-5DD1-4769-83A6-07C2972FD071}"/>
                  </a:ext>
                </a:extLst>
              </p:cNvPr>
              <p:cNvSpPr>
                <a:spLocks noChangeShapeType="1"/>
              </p:cNvSpPr>
              <p:nvPr/>
            </p:nvSpPr>
            <p:spPr bwMode="auto">
              <a:xfrm>
                <a:off x="1652" y="2623"/>
                <a:ext cx="339"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57" name="Rectangle 620">
                <a:extLst>
                  <a:ext uri="{FF2B5EF4-FFF2-40B4-BE49-F238E27FC236}">
                    <a16:creationId xmlns:a16="http://schemas.microsoft.com/office/drawing/2014/main" id="{97B23F19-A64E-46BA-A9A6-91C0CC5D614A}"/>
                  </a:ext>
                </a:extLst>
              </p:cNvPr>
              <p:cNvSpPr>
                <a:spLocks noChangeArrowheads="1"/>
              </p:cNvSpPr>
              <p:nvPr/>
            </p:nvSpPr>
            <p:spPr bwMode="auto">
              <a:xfrm>
                <a:off x="1652" y="2623"/>
                <a:ext cx="339"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58" name="Line 621">
                <a:extLst>
                  <a:ext uri="{FF2B5EF4-FFF2-40B4-BE49-F238E27FC236}">
                    <a16:creationId xmlns:a16="http://schemas.microsoft.com/office/drawing/2014/main" id="{2C51FD09-6411-41DD-906A-D07B7C8EC62C}"/>
                  </a:ext>
                </a:extLst>
              </p:cNvPr>
              <p:cNvSpPr>
                <a:spLocks noChangeShapeType="1"/>
              </p:cNvSpPr>
              <p:nvPr/>
            </p:nvSpPr>
            <p:spPr bwMode="auto">
              <a:xfrm>
                <a:off x="2381" y="2623"/>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59" name="Rectangle 622">
                <a:extLst>
                  <a:ext uri="{FF2B5EF4-FFF2-40B4-BE49-F238E27FC236}">
                    <a16:creationId xmlns:a16="http://schemas.microsoft.com/office/drawing/2014/main" id="{DB0095B6-F3DB-4CB4-8FC1-7ABEDFC51E38}"/>
                  </a:ext>
                </a:extLst>
              </p:cNvPr>
              <p:cNvSpPr>
                <a:spLocks noChangeArrowheads="1"/>
              </p:cNvSpPr>
              <p:nvPr/>
            </p:nvSpPr>
            <p:spPr bwMode="auto">
              <a:xfrm>
                <a:off x="2381" y="2623"/>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60" name="Line 623">
                <a:extLst>
                  <a:ext uri="{FF2B5EF4-FFF2-40B4-BE49-F238E27FC236}">
                    <a16:creationId xmlns:a16="http://schemas.microsoft.com/office/drawing/2014/main" id="{FF99D03E-A6EB-40C3-8303-13D9FE88627F}"/>
                  </a:ext>
                </a:extLst>
              </p:cNvPr>
              <p:cNvSpPr>
                <a:spLocks noChangeShapeType="1"/>
              </p:cNvSpPr>
              <p:nvPr/>
            </p:nvSpPr>
            <p:spPr bwMode="auto">
              <a:xfrm>
                <a:off x="3013" y="2623"/>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61" name="Rectangle 624">
                <a:extLst>
                  <a:ext uri="{FF2B5EF4-FFF2-40B4-BE49-F238E27FC236}">
                    <a16:creationId xmlns:a16="http://schemas.microsoft.com/office/drawing/2014/main" id="{43F7CEF0-4CB4-4857-80D3-36A550D32B75}"/>
                  </a:ext>
                </a:extLst>
              </p:cNvPr>
              <p:cNvSpPr>
                <a:spLocks noChangeArrowheads="1"/>
              </p:cNvSpPr>
              <p:nvPr/>
            </p:nvSpPr>
            <p:spPr bwMode="auto">
              <a:xfrm>
                <a:off x="3013" y="2623"/>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62" name="Line 625">
                <a:extLst>
                  <a:ext uri="{FF2B5EF4-FFF2-40B4-BE49-F238E27FC236}">
                    <a16:creationId xmlns:a16="http://schemas.microsoft.com/office/drawing/2014/main" id="{C91AFBEB-465C-41B8-8581-7BFB7D873AC2}"/>
                  </a:ext>
                </a:extLst>
              </p:cNvPr>
              <p:cNvSpPr>
                <a:spLocks noChangeShapeType="1"/>
              </p:cNvSpPr>
              <p:nvPr/>
            </p:nvSpPr>
            <p:spPr bwMode="auto">
              <a:xfrm>
                <a:off x="3329" y="2623"/>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63" name="Rectangle 626">
                <a:extLst>
                  <a:ext uri="{FF2B5EF4-FFF2-40B4-BE49-F238E27FC236}">
                    <a16:creationId xmlns:a16="http://schemas.microsoft.com/office/drawing/2014/main" id="{B58EF3AA-181C-418D-AD7C-F0B90ABE5044}"/>
                  </a:ext>
                </a:extLst>
              </p:cNvPr>
              <p:cNvSpPr>
                <a:spLocks noChangeArrowheads="1"/>
              </p:cNvSpPr>
              <p:nvPr/>
            </p:nvSpPr>
            <p:spPr bwMode="auto">
              <a:xfrm>
                <a:off x="3329" y="2623"/>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64" name="Line 627">
                <a:extLst>
                  <a:ext uri="{FF2B5EF4-FFF2-40B4-BE49-F238E27FC236}">
                    <a16:creationId xmlns:a16="http://schemas.microsoft.com/office/drawing/2014/main" id="{84ED8269-FEA3-426D-8561-4FE3571BE5CC}"/>
                  </a:ext>
                </a:extLst>
              </p:cNvPr>
              <p:cNvSpPr>
                <a:spLocks noChangeShapeType="1"/>
              </p:cNvSpPr>
              <p:nvPr/>
            </p:nvSpPr>
            <p:spPr bwMode="auto">
              <a:xfrm>
                <a:off x="3645" y="2623"/>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65" name="Rectangle 628">
                <a:extLst>
                  <a:ext uri="{FF2B5EF4-FFF2-40B4-BE49-F238E27FC236}">
                    <a16:creationId xmlns:a16="http://schemas.microsoft.com/office/drawing/2014/main" id="{516BAC15-1743-4DB5-865D-D85BC3378291}"/>
                  </a:ext>
                </a:extLst>
              </p:cNvPr>
              <p:cNvSpPr>
                <a:spLocks noChangeArrowheads="1"/>
              </p:cNvSpPr>
              <p:nvPr/>
            </p:nvSpPr>
            <p:spPr bwMode="auto">
              <a:xfrm>
                <a:off x="3645" y="2623"/>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66" name="Line 629">
                <a:extLst>
                  <a:ext uri="{FF2B5EF4-FFF2-40B4-BE49-F238E27FC236}">
                    <a16:creationId xmlns:a16="http://schemas.microsoft.com/office/drawing/2014/main" id="{58700AFA-F675-43C0-B44A-7A6FF04FC53A}"/>
                  </a:ext>
                </a:extLst>
              </p:cNvPr>
              <p:cNvSpPr>
                <a:spLocks noChangeShapeType="1"/>
              </p:cNvSpPr>
              <p:nvPr/>
            </p:nvSpPr>
            <p:spPr bwMode="auto">
              <a:xfrm>
                <a:off x="3962" y="2623"/>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67" name="Rectangle 630">
                <a:extLst>
                  <a:ext uri="{FF2B5EF4-FFF2-40B4-BE49-F238E27FC236}">
                    <a16:creationId xmlns:a16="http://schemas.microsoft.com/office/drawing/2014/main" id="{926DFE1B-58B5-47B2-AD77-03D9D1CB8839}"/>
                  </a:ext>
                </a:extLst>
              </p:cNvPr>
              <p:cNvSpPr>
                <a:spLocks noChangeArrowheads="1"/>
              </p:cNvSpPr>
              <p:nvPr/>
            </p:nvSpPr>
            <p:spPr bwMode="auto">
              <a:xfrm>
                <a:off x="3962" y="2623"/>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68" name="Line 631">
                <a:extLst>
                  <a:ext uri="{FF2B5EF4-FFF2-40B4-BE49-F238E27FC236}">
                    <a16:creationId xmlns:a16="http://schemas.microsoft.com/office/drawing/2014/main" id="{A41E21A9-FF80-4D93-8BF1-18B11FB04937}"/>
                  </a:ext>
                </a:extLst>
              </p:cNvPr>
              <p:cNvSpPr>
                <a:spLocks noChangeShapeType="1"/>
              </p:cNvSpPr>
              <p:nvPr/>
            </p:nvSpPr>
            <p:spPr bwMode="auto">
              <a:xfrm>
                <a:off x="4910" y="2623"/>
                <a:ext cx="73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69" name="Rectangle 632">
                <a:extLst>
                  <a:ext uri="{FF2B5EF4-FFF2-40B4-BE49-F238E27FC236}">
                    <a16:creationId xmlns:a16="http://schemas.microsoft.com/office/drawing/2014/main" id="{E87243A7-4A46-4422-AC6E-AFA09533363F}"/>
                  </a:ext>
                </a:extLst>
              </p:cNvPr>
              <p:cNvSpPr>
                <a:spLocks noChangeArrowheads="1"/>
              </p:cNvSpPr>
              <p:nvPr/>
            </p:nvSpPr>
            <p:spPr bwMode="auto">
              <a:xfrm>
                <a:off x="4910" y="2623"/>
                <a:ext cx="73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70" name="Line 633">
                <a:extLst>
                  <a:ext uri="{FF2B5EF4-FFF2-40B4-BE49-F238E27FC236}">
                    <a16:creationId xmlns:a16="http://schemas.microsoft.com/office/drawing/2014/main" id="{FEB49591-DCA7-4815-AF5B-F7B4EAF4096A}"/>
                  </a:ext>
                </a:extLst>
              </p:cNvPr>
              <p:cNvSpPr>
                <a:spLocks noChangeShapeType="1"/>
              </p:cNvSpPr>
              <p:nvPr/>
            </p:nvSpPr>
            <p:spPr bwMode="auto">
              <a:xfrm>
                <a:off x="169" y="2697"/>
                <a:ext cx="188"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71" name="Rectangle 634">
                <a:extLst>
                  <a:ext uri="{FF2B5EF4-FFF2-40B4-BE49-F238E27FC236}">
                    <a16:creationId xmlns:a16="http://schemas.microsoft.com/office/drawing/2014/main" id="{2A7C2575-4702-43EB-BE82-691F4BAA0ABF}"/>
                  </a:ext>
                </a:extLst>
              </p:cNvPr>
              <p:cNvSpPr>
                <a:spLocks noChangeArrowheads="1"/>
              </p:cNvSpPr>
              <p:nvPr/>
            </p:nvSpPr>
            <p:spPr bwMode="auto">
              <a:xfrm>
                <a:off x="169" y="2697"/>
                <a:ext cx="188"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72" name="Line 635">
                <a:extLst>
                  <a:ext uri="{FF2B5EF4-FFF2-40B4-BE49-F238E27FC236}">
                    <a16:creationId xmlns:a16="http://schemas.microsoft.com/office/drawing/2014/main" id="{943AB35F-0D6B-4E05-825A-90D6E8BC7109}"/>
                  </a:ext>
                </a:extLst>
              </p:cNvPr>
              <p:cNvSpPr>
                <a:spLocks noChangeShapeType="1"/>
              </p:cNvSpPr>
              <p:nvPr/>
            </p:nvSpPr>
            <p:spPr bwMode="auto">
              <a:xfrm>
                <a:off x="362" y="2697"/>
                <a:ext cx="26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73" name="Rectangle 636">
                <a:extLst>
                  <a:ext uri="{FF2B5EF4-FFF2-40B4-BE49-F238E27FC236}">
                    <a16:creationId xmlns:a16="http://schemas.microsoft.com/office/drawing/2014/main" id="{A2F037CF-8DC4-4CA9-8B75-D3C3047722E1}"/>
                  </a:ext>
                </a:extLst>
              </p:cNvPr>
              <p:cNvSpPr>
                <a:spLocks noChangeArrowheads="1"/>
              </p:cNvSpPr>
              <p:nvPr/>
            </p:nvSpPr>
            <p:spPr bwMode="auto">
              <a:xfrm>
                <a:off x="362" y="2697"/>
                <a:ext cx="26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74" name="Line 637">
                <a:extLst>
                  <a:ext uri="{FF2B5EF4-FFF2-40B4-BE49-F238E27FC236}">
                    <a16:creationId xmlns:a16="http://schemas.microsoft.com/office/drawing/2014/main" id="{1811856F-4C57-4253-90B5-A923EEC95F87}"/>
                  </a:ext>
                </a:extLst>
              </p:cNvPr>
              <p:cNvSpPr>
                <a:spLocks noChangeShapeType="1"/>
              </p:cNvSpPr>
              <p:nvPr/>
            </p:nvSpPr>
            <p:spPr bwMode="auto">
              <a:xfrm>
                <a:off x="627" y="2697"/>
                <a:ext cx="102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75" name="Rectangle 638">
                <a:extLst>
                  <a:ext uri="{FF2B5EF4-FFF2-40B4-BE49-F238E27FC236}">
                    <a16:creationId xmlns:a16="http://schemas.microsoft.com/office/drawing/2014/main" id="{595FADED-BC54-443D-8C87-9C903D875558}"/>
                  </a:ext>
                </a:extLst>
              </p:cNvPr>
              <p:cNvSpPr>
                <a:spLocks noChangeArrowheads="1"/>
              </p:cNvSpPr>
              <p:nvPr/>
            </p:nvSpPr>
            <p:spPr bwMode="auto">
              <a:xfrm>
                <a:off x="627" y="2697"/>
                <a:ext cx="102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76" name="Line 639">
                <a:extLst>
                  <a:ext uri="{FF2B5EF4-FFF2-40B4-BE49-F238E27FC236}">
                    <a16:creationId xmlns:a16="http://schemas.microsoft.com/office/drawing/2014/main" id="{CC55CA3A-E7E3-4599-B044-32FAC8B4E620}"/>
                  </a:ext>
                </a:extLst>
              </p:cNvPr>
              <p:cNvSpPr>
                <a:spLocks noChangeShapeType="1"/>
              </p:cNvSpPr>
              <p:nvPr/>
            </p:nvSpPr>
            <p:spPr bwMode="auto">
              <a:xfrm>
                <a:off x="1652" y="2697"/>
                <a:ext cx="339"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77" name="Rectangle 640">
                <a:extLst>
                  <a:ext uri="{FF2B5EF4-FFF2-40B4-BE49-F238E27FC236}">
                    <a16:creationId xmlns:a16="http://schemas.microsoft.com/office/drawing/2014/main" id="{054F792E-1572-4538-9824-EA498F54D80F}"/>
                  </a:ext>
                </a:extLst>
              </p:cNvPr>
              <p:cNvSpPr>
                <a:spLocks noChangeArrowheads="1"/>
              </p:cNvSpPr>
              <p:nvPr/>
            </p:nvSpPr>
            <p:spPr bwMode="auto">
              <a:xfrm>
                <a:off x="1652" y="2697"/>
                <a:ext cx="339"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78" name="Line 641">
                <a:extLst>
                  <a:ext uri="{FF2B5EF4-FFF2-40B4-BE49-F238E27FC236}">
                    <a16:creationId xmlns:a16="http://schemas.microsoft.com/office/drawing/2014/main" id="{21FD2C2E-0B65-4F22-A662-017E20C50E6F}"/>
                  </a:ext>
                </a:extLst>
              </p:cNvPr>
              <p:cNvSpPr>
                <a:spLocks noChangeShapeType="1"/>
              </p:cNvSpPr>
              <p:nvPr/>
            </p:nvSpPr>
            <p:spPr bwMode="auto">
              <a:xfrm>
                <a:off x="2381" y="2697"/>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79" name="Rectangle 642">
                <a:extLst>
                  <a:ext uri="{FF2B5EF4-FFF2-40B4-BE49-F238E27FC236}">
                    <a16:creationId xmlns:a16="http://schemas.microsoft.com/office/drawing/2014/main" id="{E1FBEB40-1DBB-47FF-9104-FFF193010351}"/>
                  </a:ext>
                </a:extLst>
              </p:cNvPr>
              <p:cNvSpPr>
                <a:spLocks noChangeArrowheads="1"/>
              </p:cNvSpPr>
              <p:nvPr/>
            </p:nvSpPr>
            <p:spPr bwMode="auto">
              <a:xfrm>
                <a:off x="2381" y="2697"/>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80" name="Line 643">
                <a:extLst>
                  <a:ext uri="{FF2B5EF4-FFF2-40B4-BE49-F238E27FC236}">
                    <a16:creationId xmlns:a16="http://schemas.microsoft.com/office/drawing/2014/main" id="{857C63CE-3FD3-4B33-A870-AB84A1783853}"/>
                  </a:ext>
                </a:extLst>
              </p:cNvPr>
              <p:cNvSpPr>
                <a:spLocks noChangeShapeType="1"/>
              </p:cNvSpPr>
              <p:nvPr/>
            </p:nvSpPr>
            <p:spPr bwMode="auto">
              <a:xfrm>
                <a:off x="3013" y="2697"/>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81" name="Rectangle 644">
                <a:extLst>
                  <a:ext uri="{FF2B5EF4-FFF2-40B4-BE49-F238E27FC236}">
                    <a16:creationId xmlns:a16="http://schemas.microsoft.com/office/drawing/2014/main" id="{42E392D1-94DD-4290-8FB3-6BDDDC12C244}"/>
                  </a:ext>
                </a:extLst>
              </p:cNvPr>
              <p:cNvSpPr>
                <a:spLocks noChangeArrowheads="1"/>
              </p:cNvSpPr>
              <p:nvPr/>
            </p:nvSpPr>
            <p:spPr bwMode="auto">
              <a:xfrm>
                <a:off x="3013" y="2697"/>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82" name="Line 645">
                <a:extLst>
                  <a:ext uri="{FF2B5EF4-FFF2-40B4-BE49-F238E27FC236}">
                    <a16:creationId xmlns:a16="http://schemas.microsoft.com/office/drawing/2014/main" id="{CD8326EC-C9FE-4FD3-896D-89CB1562B7B7}"/>
                  </a:ext>
                </a:extLst>
              </p:cNvPr>
              <p:cNvSpPr>
                <a:spLocks noChangeShapeType="1"/>
              </p:cNvSpPr>
              <p:nvPr/>
            </p:nvSpPr>
            <p:spPr bwMode="auto">
              <a:xfrm>
                <a:off x="3329" y="2697"/>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83" name="Rectangle 646">
                <a:extLst>
                  <a:ext uri="{FF2B5EF4-FFF2-40B4-BE49-F238E27FC236}">
                    <a16:creationId xmlns:a16="http://schemas.microsoft.com/office/drawing/2014/main" id="{A46D8A5E-EA98-4C82-840D-705C91AF8A23}"/>
                  </a:ext>
                </a:extLst>
              </p:cNvPr>
              <p:cNvSpPr>
                <a:spLocks noChangeArrowheads="1"/>
              </p:cNvSpPr>
              <p:nvPr/>
            </p:nvSpPr>
            <p:spPr bwMode="auto">
              <a:xfrm>
                <a:off x="3329" y="2697"/>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84" name="Line 647">
                <a:extLst>
                  <a:ext uri="{FF2B5EF4-FFF2-40B4-BE49-F238E27FC236}">
                    <a16:creationId xmlns:a16="http://schemas.microsoft.com/office/drawing/2014/main" id="{F0C96B4D-6971-4655-9315-803125BD22FC}"/>
                  </a:ext>
                </a:extLst>
              </p:cNvPr>
              <p:cNvSpPr>
                <a:spLocks noChangeShapeType="1"/>
              </p:cNvSpPr>
              <p:nvPr/>
            </p:nvSpPr>
            <p:spPr bwMode="auto">
              <a:xfrm>
                <a:off x="3645" y="2697"/>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85" name="Rectangle 648">
                <a:extLst>
                  <a:ext uri="{FF2B5EF4-FFF2-40B4-BE49-F238E27FC236}">
                    <a16:creationId xmlns:a16="http://schemas.microsoft.com/office/drawing/2014/main" id="{15362138-F5CB-4E4A-92C0-E484E866AA14}"/>
                  </a:ext>
                </a:extLst>
              </p:cNvPr>
              <p:cNvSpPr>
                <a:spLocks noChangeArrowheads="1"/>
              </p:cNvSpPr>
              <p:nvPr/>
            </p:nvSpPr>
            <p:spPr bwMode="auto">
              <a:xfrm>
                <a:off x="3645" y="2697"/>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86" name="Line 649">
                <a:extLst>
                  <a:ext uri="{FF2B5EF4-FFF2-40B4-BE49-F238E27FC236}">
                    <a16:creationId xmlns:a16="http://schemas.microsoft.com/office/drawing/2014/main" id="{2A1261E0-F713-4CAC-A1F2-3C97C5CA1A6B}"/>
                  </a:ext>
                </a:extLst>
              </p:cNvPr>
              <p:cNvSpPr>
                <a:spLocks noChangeShapeType="1"/>
              </p:cNvSpPr>
              <p:nvPr/>
            </p:nvSpPr>
            <p:spPr bwMode="auto">
              <a:xfrm>
                <a:off x="3962" y="2697"/>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87" name="Rectangle 650">
                <a:extLst>
                  <a:ext uri="{FF2B5EF4-FFF2-40B4-BE49-F238E27FC236}">
                    <a16:creationId xmlns:a16="http://schemas.microsoft.com/office/drawing/2014/main" id="{0F21F7B2-8A0F-45C6-9D7D-E92247754646}"/>
                  </a:ext>
                </a:extLst>
              </p:cNvPr>
              <p:cNvSpPr>
                <a:spLocks noChangeArrowheads="1"/>
              </p:cNvSpPr>
              <p:nvPr/>
            </p:nvSpPr>
            <p:spPr bwMode="auto">
              <a:xfrm>
                <a:off x="3962" y="2697"/>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88" name="Line 651">
                <a:extLst>
                  <a:ext uri="{FF2B5EF4-FFF2-40B4-BE49-F238E27FC236}">
                    <a16:creationId xmlns:a16="http://schemas.microsoft.com/office/drawing/2014/main" id="{EE6F2186-0D2E-48E2-9E3B-74E67DF9EEBD}"/>
                  </a:ext>
                </a:extLst>
              </p:cNvPr>
              <p:cNvSpPr>
                <a:spLocks noChangeShapeType="1"/>
              </p:cNvSpPr>
              <p:nvPr/>
            </p:nvSpPr>
            <p:spPr bwMode="auto">
              <a:xfrm>
                <a:off x="4910" y="2697"/>
                <a:ext cx="73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89" name="Rectangle 652">
                <a:extLst>
                  <a:ext uri="{FF2B5EF4-FFF2-40B4-BE49-F238E27FC236}">
                    <a16:creationId xmlns:a16="http://schemas.microsoft.com/office/drawing/2014/main" id="{4044F6A4-2B63-44B6-9771-582154F0496D}"/>
                  </a:ext>
                </a:extLst>
              </p:cNvPr>
              <p:cNvSpPr>
                <a:spLocks noChangeArrowheads="1"/>
              </p:cNvSpPr>
              <p:nvPr/>
            </p:nvSpPr>
            <p:spPr bwMode="auto">
              <a:xfrm>
                <a:off x="4910" y="2697"/>
                <a:ext cx="73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90" name="Line 653">
                <a:extLst>
                  <a:ext uri="{FF2B5EF4-FFF2-40B4-BE49-F238E27FC236}">
                    <a16:creationId xmlns:a16="http://schemas.microsoft.com/office/drawing/2014/main" id="{1E66C50E-6A27-4B47-B08A-38CA788B090C}"/>
                  </a:ext>
                </a:extLst>
              </p:cNvPr>
              <p:cNvSpPr>
                <a:spLocks noChangeShapeType="1"/>
              </p:cNvSpPr>
              <p:nvPr/>
            </p:nvSpPr>
            <p:spPr bwMode="auto">
              <a:xfrm>
                <a:off x="169" y="2771"/>
                <a:ext cx="188"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91" name="Rectangle 654">
                <a:extLst>
                  <a:ext uri="{FF2B5EF4-FFF2-40B4-BE49-F238E27FC236}">
                    <a16:creationId xmlns:a16="http://schemas.microsoft.com/office/drawing/2014/main" id="{9FDC0F1B-A6AD-4BE1-93E1-2B00423B1AE5}"/>
                  </a:ext>
                </a:extLst>
              </p:cNvPr>
              <p:cNvSpPr>
                <a:spLocks noChangeArrowheads="1"/>
              </p:cNvSpPr>
              <p:nvPr/>
            </p:nvSpPr>
            <p:spPr bwMode="auto">
              <a:xfrm>
                <a:off x="169" y="2771"/>
                <a:ext cx="188"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92" name="Line 655">
                <a:extLst>
                  <a:ext uri="{FF2B5EF4-FFF2-40B4-BE49-F238E27FC236}">
                    <a16:creationId xmlns:a16="http://schemas.microsoft.com/office/drawing/2014/main" id="{78F8DC62-97E1-45D5-8325-595CB4CEC52A}"/>
                  </a:ext>
                </a:extLst>
              </p:cNvPr>
              <p:cNvSpPr>
                <a:spLocks noChangeShapeType="1"/>
              </p:cNvSpPr>
              <p:nvPr/>
            </p:nvSpPr>
            <p:spPr bwMode="auto">
              <a:xfrm>
                <a:off x="362" y="2771"/>
                <a:ext cx="26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93" name="Rectangle 656">
                <a:extLst>
                  <a:ext uri="{FF2B5EF4-FFF2-40B4-BE49-F238E27FC236}">
                    <a16:creationId xmlns:a16="http://schemas.microsoft.com/office/drawing/2014/main" id="{ADAD21C8-BB2E-4FFF-AD8F-EAD1107F3501}"/>
                  </a:ext>
                </a:extLst>
              </p:cNvPr>
              <p:cNvSpPr>
                <a:spLocks noChangeArrowheads="1"/>
              </p:cNvSpPr>
              <p:nvPr/>
            </p:nvSpPr>
            <p:spPr bwMode="auto">
              <a:xfrm>
                <a:off x="362" y="2771"/>
                <a:ext cx="26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94" name="Line 657">
                <a:extLst>
                  <a:ext uri="{FF2B5EF4-FFF2-40B4-BE49-F238E27FC236}">
                    <a16:creationId xmlns:a16="http://schemas.microsoft.com/office/drawing/2014/main" id="{BE8F5F11-DD7F-461E-A19A-812535A807D3}"/>
                  </a:ext>
                </a:extLst>
              </p:cNvPr>
              <p:cNvSpPr>
                <a:spLocks noChangeShapeType="1"/>
              </p:cNvSpPr>
              <p:nvPr/>
            </p:nvSpPr>
            <p:spPr bwMode="auto">
              <a:xfrm>
                <a:off x="627" y="2771"/>
                <a:ext cx="102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95" name="Rectangle 658">
                <a:extLst>
                  <a:ext uri="{FF2B5EF4-FFF2-40B4-BE49-F238E27FC236}">
                    <a16:creationId xmlns:a16="http://schemas.microsoft.com/office/drawing/2014/main" id="{2700AB40-253A-4434-95DE-EE4F4E0596D9}"/>
                  </a:ext>
                </a:extLst>
              </p:cNvPr>
              <p:cNvSpPr>
                <a:spLocks noChangeArrowheads="1"/>
              </p:cNvSpPr>
              <p:nvPr/>
            </p:nvSpPr>
            <p:spPr bwMode="auto">
              <a:xfrm>
                <a:off x="627" y="2771"/>
                <a:ext cx="102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96" name="Line 659">
                <a:extLst>
                  <a:ext uri="{FF2B5EF4-FFF2-40B4-BE49-F238E27FC236}">
                    <a16:creationId xmlns:a16="http://schemas.microsoft.com/office/drawing/2014/main" id="{1CA57892-3123-41AB-8E65-B43BDD4C26A3}"/>
                  </a:ext>
                </a:extLst>
              </p:cNvPr>
              <p:cNvSpPr>
                <a:spLocks noChangeShapeType="1"/>
              </p:cNvSpPr>
              <p:nvPr/>
            </p:nvSpPr>
            <p:spPr bwMode="auto">
              <a:xfrm>
                <a:off x="1652" y="2771"/>
                <a:ext cx="339"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97" name="Rectangle 660">
                <a:extLst>
                  <a:ext uri="{FF2B5EF4-FFF2-40B4-BE49-F238E27FC236}">
                    <a16:creationId xmlns:a16="http://schemas.microsoft.com/office/drawing/2014/main" id="{0242680A-1440-4372-B1E4-76094C5F3E04}"/>
                  </a:ext>
                </a:extLst>
              </p:cNvPr>
              <p:cNvSpPr>
                <a:spLocks noChangeArrowheads="1"/>
              </p:cNvSpPr>
              <p:nvPr/>
            </p:nvSpPr>
            <p:spPr bwMode="auto">
              <a:xfrm>
                <a:off x="1652" y="2771"/>
                <a:ext cx="339"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98" name="Line 661">
                <a:extLst>
                  <a:ext uri="{FF2B5EF4-FFF2-40B4-BE49-F238E27FC236}">
                    <a16:creationId xmlns:a16="http://schemas.microsoft.com/office/drawing/2014/main" id="{DA369A39-7F4E-4CD3-8E39-97436802F20F}"/>
                  </a:ext>
                </a:extLst>
              </p:cNvPr>
              <p:cNvSpPr>
                <a:spLocks noChangeShapeType="1"/>
              </p:cNvSpPr>
              <p:nvPr/>
            </p:nvSpPr>
            <p:spPr bwMode="auto">
              <a:xfrm>
                <a:off x="2381" y="2771"/>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99" name="Rectangle 662">
                <a:extLst>
                  <a:ext uri="{FF2B5EF4-FFF2-40B4-BE49-F238E27FC236}">
                    <a16:creationId xmlns:a16="http://schemas.microsoft.com/office/drawing/2014/main" id="{0074A3AF-B488-4DFA-AE99-864E3861A5A0}"/>
                  </a:ext>
                </a:extLst>
              </p:cNvPr>
              <p:cNvSpPr>
                <a:spLocks noChangeArrowheads="1"/>
              </p:cNvSpPr>
              <p:nvPr/>
            </p:nvSpPr>
            <p:spPr bwMode="auto">
              <a:xfrm>
                <a:off x="2381" y="2771"/>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00" name="Line 663">
                <a:extLst>
                  <a:ext uri="{FF2B5EF4-FFF2-40B4-BE49-F238E27FC236}">
                    <a16:creationId xmlns:a16="http://schemas.microsoft.com/office/drawing/2014/main" id="{6C047365-B893-4BD2-A078-68110FDEC72D}"/>
                  </a:ext>
                </a:extLst>
              </p:cNvPr>
              <p:cNvSpPr>
                <a:spLocks noChangeShapeType="1"/>
              </p:cNvSpPr>
              <p:nvPr/>
            </p:nvSpPr>
            <p:spPr bwMode="auto">
              <a:xfrm>
                <a:off x="3013" y="2771"/>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01" name="Rectangle 664">
                <a:extLst>
                  <a:ext uri="{FF2B5EF4-FFF2-40B4-BE49-F238E27FC236}">
                    <a16:creationId xmlns:a16="http://schemas.microsoft.com/office/drawing/2014/main" id="{42541F66-B169-4B74-8316-B65D17EA3F53}"/>
                  </a:ext>
                </a:extLst>
              </p:cNvPr>
              <p:cNvSpPr>
                <a:spLocks noChangeArrowheads="1"/>
              </p:cNvSpPr>
              <p:nvPr/>
            </p:nvSpPr>
            <p:spPr bwMode="auto">
              <a:xfrm>
                <a:off x="3013" y="2771"/>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02" name="Line 665">
                <a:extLst>
                  <a:ext uri="{FF2B5EF4-FFF2-40B4-BE49-F238E27FC236}">
                    <a16:creationId xmlns:a16="http://schemas.microsoft.com/office/drawing/2014/main" id="{2516927B-DB0A-4D10-99ED-86620639F6AE}"/>
                  </a:ext>
                </a:extLst>
              </p:cNvPr>
              <p:cNvSpPr>
                <a:spLocks noChangeShapeType="1"/>
              </p:cNvSpPr>
              <p:nvPr/>
            </p:nvSpPr>
            <p:spPr bwMode="auto">
              <a:xfrm>
                <a:off x="3329" y="2771"/>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03" name="Rectangle 666">
                <a:extLst>
                  <a:ext uri="{FF2B5EF4-FFF2-40B4-BE49-F238E27FC236}">
                    <a16:creationId xmlns:a16="http://schemas.microsoft.com/office/drawing/2014/main" id="{D7828599-BB3E-4252-A9A6-64EFA0BBB0F4}"/>
                  </a:ext>
                </a:extLst>
              </p:cNvPr>
              <p:cNvSpPr>
                <a:spLocks noChangeArrowheads="1"/>
              </p:cNvSpPr>
              <p:nvPr/>
            </p:nvSpPr>
            <p:spPr bwMode="auto">
              <a:xfrm>
                <a:off x="3329" y="2771"/>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04" name="Line 667">
                <a:extLst>
                  <a:ext uri="{FF2B5EF4-FFF2-40B4-BE49-F238E27FC236}">
                    <a16:creationId xmlns:a16="http://schemas.microsoft.com/office/drawing/2014/main" id="{DDFB7DA7-44E6-4AD5-81DF-52F2298E095E}"/>
                  </a:ext>
                </a:extLst>
              </p:cNvPr>
              <p:cNvSpPr>
                <a:spLocks noChangeShapeType="1"/>
              </p:cNvSpPr>
              <p:nvPr/>
            </p:nvSpPr>
            <p:spPr bwMode="auto">
              <a:xfrm>
                <a:off x="3645" y="2771"/>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05" name="Rectangle 668">
                <a:extLst>
                  <a:ext uri="{FF2B5EF4-FFF2-40B4-BE49-F238E27FC236}">
                    <a16:creationId xmlns:a16="http://schemas.microsoft.com/office/drawing/2014/main" id="{110A64C1-2F16-4670-AD8E-39519AD2F7B8}"/>
                  </a:ext>
                </a:extLst>
              </p:cNvPr>
              <p:cNvSpPr>
                <a:spLocks noChangeArrowheads="1"/>
              </p:cNvSpPr>
              <p:nvPr/>
            </p:nvSpPr>
            <p:spPr bwMode="auto">
              <a:xfrm>
                <a:off x="3645" y="2771"/>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06" name="Line 669">
                <a:extLst>
                  <a:ext uri="{FF2B5EF4-FFF2-40B4-BE49-F238E27FC236}">
                    <a16:creationId xmlns:a16="http://schemas.microsoft.com/office/drawing/2014/main" id="{7BCE9E29-A35D-4A8F-9D3B-A0D7E35D2716}"/>
                  </a:ext>
                </a:extLst>
              </p:cNvPr>
              <p:cNvSpPr>
                <a:spLocks noChangeShapeType="1"/>
              </p:cNvSpPr>
              <p:nvPr/>
            </p:nvSpPr>
            <p:spPr bwMode="auto">
              <a:xfrm>
                <a:off x="3962" y="2771"/>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07" name="Rectangle 670">
                <a:extLst>
                  <a:ext uri="{FF2B5EF4-FFF2-40B4-BE49-F238E27FC236}">
                    <a16:creationId xmlns:a16="http://schemas.microsoft.com/office/drawing/2014/main" id="{0233B007-71D7-4F5E-B9D3-7CD539B6FAE5}"/>
                  </a:ext>
                </a:extLst>
              </p:cNvPr>
              <p:cNvSpPr>
                <a:spLocks noChangeArrowheads="1"/>
              </p:cNvSpPr>
              <p:nvPr/>
            </p:nvSpPr>
            <p:spPr bwMode="auto">
              <a:xfrm>
                <a:off x="3962" y="2771"/>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08" name="Line 671">
                <a:extLst>
                  <a:ext uri="{FF2B5EF4-FFF2-40B4-BE49-F238E27FC236}">
                    <a16:creationId xmlns:a16="http://schemas.microsoft.com/office/drawing/2014/main" id="{FC3C22F0-9CB5-440C-968A-2C8EAC1F5FED}"/>
                  </a:ext>
                </a:extLst>
              </p:cNvPr>
              <p:cNvSpPr>
                <a:spLocks noChangeShapeType="1"/>
              </p:cNvSpPr>
              <p:nvPr/>
            </p:nvSpPr>
            <p:spPr bwMode="auto">
              <a:xfrm>
                <a:off x="4910" y="2771"/>
                <a:ext cx="73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09" name="Rectangle 672">
                <a:extLst>
                  <a:ext uri="{FF2B5EF4-FFF2-40B4-BE49-F238E27FC236}">
                    <a16:creationId xmlns:a16="http://schemas.microsoft.com/office/drawing/2014/main" id="{B790A6C8-822C-4FAB-9324-7FEFAA43116E}"/>
                  </a:ext>
                </a:extLst>
              </p:cNvPr>
              <p:cNvSpPr>
                <a:spLocks noChangeArrowheads="1"/>
              </p:cNvSpPr>
              <p:nvPr/>
            </p:nvSpPr>
            <p:spPr bwMode="auto">
              <a:xfrm>
                <a:off x="4910" y="2771"/>
                <a:ext cx="73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10" name="Line 673">
                <a:extLst>
                  <a:ext uri="{FF2B5EF4-FFF2-40B4-BE49-F238E27FC236}">
                    <a16:creationId xmlns:a16="http://schemas.microsoft.com/office/drawing/2014/main" id="{FA1C9BCE-6F19-49F8-8367-219193DD9C69}"/>
                  </a:ext>
                </a:extLst>
              </p:cNvPr>
              <p:cNvSpPr>
                <a:spLocks noChangeShapeType="1"/>
              </p:cNvSpPr>
              <p:nvPr/>
            </p:nvSpPr>
            <p:spPr bwMode="auto">
              <a:xfrm>
                <a:off x="169" y="2845"/>
                <a:ext cx="188"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11" name="Rectangle 674">
                <a:extLst>
                  <a:ext uri="{FF2B5EF4-FFF2-40B4-BE49-F238E27FC236}">
                    <a16:creationId xmlns:a16="http://schemas.microsoft.com/office/drawing/2014/main" id="{710735E6-6744-4203-9CA1-14BC1F01CD6D}"/>
                  </a:ext>
                </a:extLst>
              </p:cNvPr>
              <p:cNvSpPr>
                <a:spLocks noChangeArrowheads="1"/>
              </p:cNvSpPr>
              <p:nvPr/>
            </p:nvSpPr>
            <p:spPr bwMode="auto">
              <a:xfrm>
                <a:off x="169" y="2845"/>
                <a:ext cx="188"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12" name="Line 675">
                <a:extLst>
                  <a:ext uri="{FF2B5EF4-FFF2-40B4-BE49-F238E27FC236}">
                    <a16:creationId xmlns:a16="http://schemas.microsoft.com/office/drawing/2014/main" id="{F45604F6-7AD0-49F5-8334-8BA2EF3A4F86}"/>
                  </a:ext>
                </a:extLst>
              </p:cNvPr>
              <p:cNvSpPr>
                <a:spLocks noChangeShapeType="1"/>
              </p:cNvSpPr>
              <p:nvPr/>
            </p:nvSpPr>
            <p:spPr bwMode="auto">
              <a:xfrm>
                <a:off x="362" y="2845"/>
                <a:ext cx="26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13" name="Rectangle 676">
                <a:extLst>
                  <a:ext uri="{FF2B5EF4-FFF2-40B4-BE49-F238E27FC236}">
                    <a16:creationId xmlns:a16="http://schemas.microsoft.com/office/drawing/2014/main" id="{3C90F04E-A17D-47C3-8C13-DAA4C51ECF79}"/>
                  </a:ext>
                </a:extLst>
              </p:cNvPr>
              <p:cNvSpPr>
                <a:spLocks noChangeArrowheads="1"/>
              </p:cNvSpPr>
              <p:nvPr/>
            </p:nvSpPr>
            <p:spPr bwMode="auto">
              <a:xfrm>
                <a:off x="362" y="2845"/>
                <a:ext cx="26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14" name="Line 677">
                <a:extLst>
                  <a:ext uri="{FF2B5EF4-FFF2-40B4-BE49-F238E27FC236}">
                    <a16:creationId xmlns:a16="http://schemas.microsoft.com/office/drawing/2014/main" id="{88871C23-C5A6-4723-8354-91A193AC9749}"/>
                  </a:ext>
                </a:extLst>
              </p:cNvPr>
              <p:cNvSpPr>
                <a:spLocks noChangeShapeType="1"/>
              </p:cNvSpPr>
              <p:nvPr/>
            </p:nvSpPr>
            <p:spPr bwMode="auto">
              <a:xfrm>
                <a:off x="627" y="2845"/>
                <a:ext cx="102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15" name="Rectangle 678">
                <a:extLst>
                  <a:ext uri="{FF2B5EF4-FFF2-40B4-BE49-F238E27FC236}">
                    <a16:creationId xmlns:a16="http://schemas.microsoft.com/office/drawing/2014/main" id="{4F0D9307-A2D9-43EF-8100-1E2112EBAFC2}"/>
                  </a:ext>
                </a:extLst>
              </p:cNvPr>
              <p:cNvSpPr>
                <a:spLocks noChangeArrowheads="1"/>
              </p:cNvSpPr>
              <p:nvPr/>
            </p:nvSpPr>
            <p:spPr bwMode="auto">
              <a:xfrm>
                <a:off x="627" y="2845"/>
                <a:ext cx="102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16" name="Line 679">
                <a:extLst>
                  <a:ext uri="{FF2B5EF4-FFF2-40B4-BE49-F238E27FC236}">
                    <a16:creationId xmlns:a16="http://schemas.microsoft.com/office/drawing/2014/main" id="{52368F6A-5D3D-46FD-AAB9-49A241235343}"/>
                  </a:ext>
                </a:extLst>
              </p:cNvPr>
              <p:cNvSpPr>
                <a:spLocks noChangeShapeType="1"/>
              </p:cNvSpPr>
              <p:nvPr/>
            </p:nvSpPr>
            <p:spPr bwMode="auto">
              <a:xfrm>
                <a:off x="1652" y="2845"/>
                <a:ext cx="339"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17" name="Rectangle 680">
                <a:extLst>
                  <a:ext uri="{FF2B5EF4-FFF2-40B4-BE49-F238E27FC236}">
                    <a16:creationId xmlns:a16="http://schemas.microsoft.com/office/drawing/2014/main" id="{FFF0D290-4DC3-4BCA-AEAB-1316AC3429F6}"/>
                  </a:ext>
                </a:extLst>
              </p:cNvPr>
              <p:cNvSpPr>
                <a:spLocks noChangeArrowheads="1"/>
              </p:cNvSpPr>
              <p:nvPr/>
            </p:nvSpPr>
            <p:spPr bwMode="auto">
              <a:xfrm>
                <a:off x="1652" y="2845"/>
                <a:ext cx="339"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18" name="Line 681">
                <a:extLst>
                  <a:ext uri="{FF2B5EF4-FFF2-40B4-BE49-F238E27FC236}">
                    <a16:creationId xmlns:a16="http://schemas.microsoft.com/office/drawing/2014/main" id="{AAD96951-3A78-4039-B58F-488F0CAB5697}"/>
                  </a:ext>
                </a:extLst>
              </p:cNvPr>
              <p:cNvSpPr>
                <a:spLocks noChangeShapeType="1"/>
              </p:cNvSpPr>
              <p:nvPr/>
            </p:nvSpPr>
            <p:spPr bwMode="auto">
              <a:xfrm>
                <a:off x="2381" y="2845"/>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19" name="Rectangle 682">
                <a:extLst>
                  <a:ext uri="{FF2B5EF4-FFF2-40B4-BE49-F238E27FC236}">
                    <a16:creationId xmlns:a16="http://schemas.microsoft.com/office/drawing/2014/main" id="{2B71CBCA-C5F7-4E28-A19C-BF054B55B50E}"/>
                  </a:ext>
                </a:extLst>
              </p:cNvPr>
              <p:cNvSpPr>
                <a:spLocks noChangeArrowheads="1"/>
              </p:cNvSpPr>
              <p:nvPr/>
            </p:nvSpPr>
            <p:spPr bwMode="auto">
              <a:xfrm>
                <a:off x="2381" y="2845"/>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20" name="Line 683">
                <a:extLst>
                  <a:ext uri="{FF2B5EF4-FFF2-40B4-BE49-F238E27FC236}">
                    <a16:creationId xmlns:a16="http://schemas.microsoft.com/office/drawing/2014/main" id="{93C614A8-B23E-4213-86C2-0D9030156EF0}"/>
                  </a:ext>
                </a:extLst>
              </p:cNvPr>
              <p:cNvSpPr>
                <a:spLocks noChangeShapeType="1"/>
              </p:cNvSpPr>
              <p:nvPr/>
            </p:nvSpPr>
            <p:spPr bwMode="auto">
              <a:xfrm>
                <a:off x="3013" y="2845"/>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21" name="Rectangle 684">
                <a:extLst>
                  <a:ext uri="{FF2B5EF4-FFF2-40B4-BE49-F238E27FC236}">
                    <a16:creationId xmlns:a16="http://schemas.microsoft.com/office/drawing/2014/main" id="{FBBAAC74-0BE1-4ABA-98A6-CCBA013B80C1}"/>
                  </a:ext>
                </a:extLst>
              </p:cNvPr>
              <p:cNvSpPr>
                <a:spLocks noChangeArrowheads="1"/>
              </p:cNvSpPr>
              <p:nvPr/>
            </p:nvSpPr>
            <p:spPr bwMode="auto">
              <a:xfrm>
                <a:off x="3013" y="2845"/>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22" name="Line 685">
                <a:extLst>
                  <a:ext uri="{FF2B5EF4-FFF2-40B4-BE49-F238E27FC236}">
                    <a16:creationId xmlns:a16="http://schemas.microsoft.com/office/drawing/2014/main" id="{AC139129-D3E2-4D72-9FBA-EF894C540B1D}"/>
                  </a:ext>
                </a:extLst>
              </p:cNvPr>
              <p:cNvSpPr>
                <a:spLocks noChangeShapeType="1"/>
              </p:cNvSpPr>
              <p:nvPr/>
            </p:nvSpPr>
            <p:spPr bwMode="auto">
              <a:xfrm>
                <a:off x="3329" y="2845"/>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23" name="Rectangle 686">
                <a:extLst>
                  <a:ext uri="{FF2B5EF4-FFF2-40B4-BE49-F238E27FC236}">
                    <a16:creationId xmlns:a16="http://schemas.microsoft.com/office/drawing/2014/main" id="{7FBF3550-3DB5-4E7C-B31D-A1C8DB55D041}"/>
                  </a:ext>
                </a:extLst>
              </p:cNvPr>
              <p:cNvSpPr>
                <a:spLocks noChangeArrowheads="1"/>
              </p:cNvSpPr>
              <p:nvPr/>
            </p:nvSpPr>
            <p:spPr bwMode="auto">
              <a:xfrm>
                <a:off x="3329" y="2845"/>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24" name="Line 687">
                <a:extLst>
                  <a:ext uri="{FF2B5EF4-FFF2-40B4-BE49-F238E27FC236}">
                    <a16:creationId xmlns:a16="http://schemas.microsoft.com/office/drawing/2014/main" id="{6B9C32C9-6744-4AA0-A943-B800E167508B}"/>
                  </a:ext>
                </a:extLst>
              </p:cNvPr>
              <p:cNvSpPr>
                <a:spLocks noChangeShapeType="1"/>
              </p:cNvSpPr>
              <p:nvPr/>
            </p:nvSpPr>
            <p:spPr bwMode="auto">
              <a:xfrm>
                <a:off x="3645" y="2845"/>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25" name="Rectangle 688">
                <a:extLst>
                  <a:ext uri="{FF2B5EF4-FFF2-40B4-BE49-F238E27FC236}">
                    <a16:creationId xmlns:a16="http://schemas.microsoft.com/office/drawing/2014/main" id="{5EF7E7FA-4425-4D6D-949E-9B1326794ED0}"/>
                  </a:ext>
                </a:extLst>
              </p:cNvPr>
              <p:cNvSpPr>
                <a:spLocks noChangeArrowheads="1"/>
              </p:cNvSpPr>
              <p:nvPr/>
            </p:nvSpPr>
            <p:spPr bwMode="auto">
              <a:xfrm>
                <a:off x="3645" y="2845"/>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26" name="Line 689">
                <a:extLst>
                  <a:ext uri="{FF2B5EF4-FFF2-40B4-BE49-F238E27FC236}">
                    <a16:creationId xmlns:a16="http://schemas.microsoft.com/office/drawing/2014/main" id="{C76AE9ED-D25C-414A-8B55-7F2FA08107AC}"/>
                  </a:ext>
                </a:extLst>
              </p:cNvPr>
              <p:cNvSpPr>
                <a:spLocks noChangeShapeType="1"/>
              </p:cNvSpPr>
              <p:nvPr/>
            </p:nvSpPr>
            <p:spPr bwMode="auto">
              <a:xfrm>
                <a:off x="3962" y="2845"/>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27" name="Rectangle 690">
                <a:extLst>
                  <a:ext uri="{FF2B5EF4-FFF2-40B4-BE49-F238E27FC236}">
                    <a16:creationId xmlns:a16="http://schemas.microsoft.com/office/drawing/2014/main" id="{2AE8089C-A3AD-45E5-B73F-9D7BF52B5C0F}"/>
                  </a:ext>
                </a:extLst>
              </p:cNvPr>
              <p:cNvSpPr>
                <a:spLocks noChangeArrowheads="1"/>
              </p:cNvSpPr>
              <p:nvPr/>
            </p:nvSpPr>
            <p:spPr bwMode="auto">
              <a:xfrm>
                <a:off x="3962" y="2845"/>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28" name="Line 691">
                <a:extLst>
                  <a:ext uri="{FF2B5EF4-FFF2-40B4-BE49-F238E27FC236}">
                    <a16:creationId xmlns:a16="http://schemas.microsoft.com/office/drawing/2014/main" id="{5E4DFA5D-78A7-4C05-BA89-02D78ED0EABD}"/>
                  </a:ext>
                </a:extLst>
              </p:cNvPr>
              <p:cNvSpPr>
                <a:spLocks noChangeShapeType="1"/>
              </p:cNvSpPr>
              <p:nvPr/>
            </p:nvSpPr>
            <p:spPr bwMode="auto">
              <a:xfrm>
                <a:off x="4910" y="2845"/>
                <a:ext cx="73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29" name="Rectangle 692">
                <a:extLst>
                  <a:ext uri="{FF2B5EF4-FFF2-40B4-BE49-F238E27FC236}">
                    <a16:creationId xmlns:a16="http://schemas.microsoft.com/office/drawing/2014/main" id="{BCCE2231-E019-4432-A03C-8303F05C6C41}"/>
                  </a:ext>
                </a:extLst>
              </p:cNvPr>
              <p:cNvSpPr>
                <a:spLocks noChangeArrowheads="1"/>
              </p:cNvSpPr>
              <p:nvPr/>
            </p:nvSpPr>
            <p:spPr bwMode="auto">
              <a:xfrm>
                <a:off x="4910" y="2845"/>
                <a:ext cx="73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30" name="Line 693">
                <a:extLst>
                  <a:ext uri="{FF2B5EF4-FFF2-40B4-BE49-F238E27FC236}">
                    <a16:creationId xmlns:a16="http://schemas.microsoft.com/office/drawing/2014/main" id="{9B754AB7-E45F-4EC1-8C28-DBE97194931B}"/>
                  </a:ext>
                </a:extLst>
              </p:cNvPr>
              <p:cNvSpPr>
                <a:spLocks noChangeShapeType="1"/>
              </p:cNvSpPr>
              <p:nvPr/>
            </p:nvSpPr>
            <p:spPr bwMode="auto">
              <a:xfrm>
                <a:off x="169" y="2919"/>
                <a:ext cx="188"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31" name="Rectangle 694">
                <a:extLst>
                  <a:ext uri="{FF2B5EF4-FFF2-40B4-BE49-F238E27FC236}">
                    <a16:creationId xmlns:a16="http://schemas.microsoft.com/office/drawing/2014/main" id="{A0CCC9E5-019C-4171-8BB4-B2A96FE9BF9F}"/>
                  </a:ext>
                </a:extLst>
              </p:cNvPr>
              <p:cNvSpPr>
                <a:spLocks noChangeArrowheads="1"/>
              </p:cNvSpPr>
              <p:nvPr/>
            </p:nvSpPr>
            <p:spPr bwMode="auto">
              <a:xfrm>
                <a:off x="169" y="2919"/>
                <a:ext cx="188"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32" name="Line 695">
                <a:extLst>
                  <a:ext uri="{FF2B5EF4-FFF2-40B4-BE49-F238E27FC236}">
                    <a16:creationId xmlns:a16="http://schemas.microsoft.com/office/drawing/2014/main" id="{86372B62-37D8-4C7F-BE20-19BDF9135170}"/>
                  </a:ext>
                </a:extLst>
              </p:cNvPr>
              <p:cNvSpPr>
                <a:spLocks noChangeShapeType="1"/>
              </p:cNvSpPr>
              <p:nvPr/>
            </p:nvSpPr>
            <p:spPr bwMode="auto">
              <a:xfrm>
                <a:off x="362" y="2919"/>
                <a:ext cx="26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33" name="Rectangle 696">
                <a:extLst>
                  <a:ext uri="{FF2B5EF4-FFF2-40B4-BE49-F238E27FC236}">
                    <a16:creationId xmlns:a16="http://schemas.microsoft.com/office/drawing/2014/main" id="{918D3AC7-38BA-4243-8793-45E5A37BD33F}"/>
                  </a:ext>
                </a:extLst>
              </p:cNvPr>
              <p:cNvSpPr>
                <a:spLocks noChangeArrowheads="1"/>
              </p:cNvSpPr>
              <p:nvPr/>
            </p:nvSpPr>
            <p:spPr bwMode="auto">
              <a:xfrm>
                <a:off x="362" y="2919"/>
                <a:ext cx="26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34" name="Line 697">
                <a:extLst>
                  <a:ext uri="{FF2B5EF4-FFF2-40B4-BE49-F238E27FC236}">
                    <a16:creationId xmlns:a16="http://schemas.microsoft.com/office/drawing/2014/main" id="{BB7DC1FF-CCB9-4177-BA16-088ED4A25D62}"/>
                  </a:ext>
                </a:extLst>
              </p:cNvPr>
              <p:cNvSpPr>
                <a:spLocks noChangeShapeType="1"/>
              </p:cNvSpPr>
              <p:nvPr/>
            </p:nvSpPr>
            <p:spPr bwMode="auto">
              <a:xfrm>
                <a:off x="627" y="2919"/>
                <a:ext cx="1022"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35" name="Rectangle 698">
                <a:extLst>
                  <a:ext uri="{FF2B5EF4-FFF2-40B4-BE49-F238E27FC236}">
                    <a16:creationId xmlns:a16="http://schemas.microsoft.com/office/drawing/2014/main" id="{E2BA245D-B589-48F7-9F77-2ECFF06B0FD7}"/>
                  </a:ext>
                </a:extLst>
              </p:cNvPr>
              <p:cNvSpPr>
                <a:spLocks noChangeArrowheads="1"/>
              </p:cNvSpPr>
              <p:nvPr/>
            </p:nvSpPr>
            <p:spPr bwMode="auto">
              <a:xfrm>
                <a:off x="627" y="2919"/>
                <a:ext cx="102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36" name="Line 699">
                <a:extLst>
                  <a:ext uri="{FF2B5EF4-FFF2-40B4-BE49-F238E27FC236}">
                    <a16:creationId xmlns:a16="http://schemas.microsoft.com/office/drawing/2014/main" id="{5BE1111F-AE0D-48EB-A764-9E27F7564D93}"/>
                  </a:ext>
                </a:extLst>
              </p:cNvPr>
              <p:cNvSpPr>
                <a:spLocks noChangeShapeType="1"/>
              </p:cNvSpPr>
              <p:nvPr/>
            </p:nvSpPr>
            <p:spPr bwMode="auto">
              <a:xfrm>
                <a:off x="1652" y="2919"/>
                <a:ext cx="339"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37" name="Rectangle 700">
                <a:extLst>
                  <a:ext uri="{FF2B5EF4-FFF2-40B4-BE49-F238E27FC236}">
                    <a16:creationId xmlns:a16="http://schemas.microsoft.com/office/drawing/2014/main" id="{6C865D18-D5A3-4BBE-9D94-2866FC4D82F4}"/>
                  </a:ext>
                </a:extLst>
              </p:cNvPr>
              <p:cNvSpPr>
                <a:spLocks noChangeArrowheads="1"/>
              </p:cNvSpPr>
              <p:nvPr/>
            </p:nvSpPr>
            <p:spPr bwMode="auto">
              <a:xfrm>
                <a:off x="1652" y="2919"/>
                <a:ext cx="339"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38" name="Line 701">
                <a:extLst>
                  <a:ext uri="{FF2B5EF4-FFF2-40B4-BE49-F238E27FC236}">
                    <a16:creationId xmlns:a16="http://schemas.microsoft.com/office/drawing/2014/main" id="{3038F854-EBE3-4747-B724-73A9A6D413F9}"/>
                  </a:ext>
                </a:extLst>
              </p:cNvPr>
              <p:cNvSpPr>
                <a:spLocks noChangeShapeType="1"/>
              </p:cNvSpPr>
              <p:nvPr/>
            </p:nvSpPr>
            <p:spPr bwMode="auto">
              <a:xfrm>
                <a:off x="2381" y="2919"/>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39" name="Rectangle 702">
                <a:extLst>
                  <a:ext uri="{FF2B5EF4-FFF2-40B4-BE49-F238E27FC236}">
                    <a16:creationId xmlns:a16="http://schemas.microsoft.com/office/drawing/2014/main" id="{B6A77058-612E-4096-8898-D4EBA9F36CEA}"/>
                  </a:ext>
                </a:extLst>
              </p:cNvPr>
              <p:cNvSpPr>
                <a:spLocks noChangeArrowheads="1"/>
              </p:cNvSpPr>
              <p:nvPr/>
            </p:nvSpPr>
            <p:spPr bwMode="auto">
              <a:xfrm>
                <a:off x="2381" y="2919"/>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40" name="Line 703">
                <a:extLst>
                  <a:ext uri="{FF2B5EF4-FFF2-40B4-BE49-F238E27FC236}">
                    <a16:creationId xmlns:a16="http://schemas.microsoft.com/office/drawing/2014/main" id="{4DDFD80E-79E4-42C2-8C1C-95E470A782F0}"/>
                  </a:ext>
                </a:extLst>
              </p:cNvPr>
              <p:cNvSpPr>
                <a:spLocks noChangeShapeType="1"/>
              </p:cNvSpPr>
              <p:nvPr/>
            </p:nvSpPr>
            <p:spPr bwMode="auto">
              <a:xfrm>
                <a:off x="3013" y="2919"/>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41" name="Rectangle 704">
                <a:extLst>
                  <a:ext uri="{FF2B5EF4-FFF2-40B4-BE49-F238E27FC236}">
                    <a16:creationId xmlns:a16="http://schemas.microsoft.com/office/drawing/2014/main" id="{63AF9D85-462F-430A-9122-10D62C09726D}"/>
                  </a:ext>
                </a:extLst>
              </p:cNvPr>
              <p:cNvSpPr>
                <a:spLocks noChangeArrowheads="1"/>
              </p:cNvSpPr>
              <p:nvPr/>
            </p:nvSpPr>
            <p:spPr bwMode="auto">
              <a:xfrm>
                <a:off x="3013" y="2919"/>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42" name="Line 705">
                <a:extLst>
                  <a:ext uri="{FF2B5EF4-FFF2-40B4-BE49-F238E27FC236}">
                    <a16:creationId xmlns:a16="http://schemas.microsoft.com/office/drawing/2014/main" id="{68949F5B-49A3-43A4-86D0-174D9D766F95}"/>
                  </a:ext>
                </a:extLst>
              </p:cNvPr>
              <p:cNvSpPr>
                <a:spLocks noChangeShapeType="1"/>
              </p:cNvSpPr>
              <p:nvPr/>
            </p:nvSpPr>
            <p:spPr bwMode="auto">
              <a:xfrm>
                <a:off x="3329" y="2919"/>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43" name="Rectangle 706">
                <a:extLst>
                  <a:ext uri="{FF2B5EF4-FFF2-40B4-BE49-F238E27FC236}">
                    <a16:creationId xmlns:a16="http://schemas.microsoft.com/office/drawing/2014/main" id="{D17D9DB6-253C-4F16-ACC7-6C4CEF533246}"/>
                  </a:ext>
                </a:extLst>
              </p:cNvPr>
              <p:cNvSpPr>
                <a:spLocks noChangeArrowheads="1"/>
              </p:cNvSpPr>
              <p:nvPr/>
            </p:nvSpPr>
            <p:spPr bwMode="auto">
              <a:xfrm>
                <a:off x="3329" y="2919"/>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44" name="Line 707">
                <a:extLst>
                  <a:ext uri="{FF2B5EF4-FFF2-40B4-BE49-F238E27FC236}">
                    <a16:creationId xmlns:a16="http://schemas.microsoft.com/office/drawing/2014/main" id="{45A9AD93-8AC3-45CC-A0E1-692D0FB99EF1}"/>
                  </a:ext>
                </a:extLst>
              </p:cNvPr>
              <p:cNvSpPr>
                <a:spLocks noChangeShapeType="1"/>
              </p:cNvSpPr>
              <p:nvPr/>
            </p:nvSpPr>
            <p:spPr bwMode="auto">
              <a:xfrm>
                <a:off x="3645" y="2919"/>
                <a:ext cx="31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45" name="Rectangle 708">
                <a:extLst>
                  <a:ext uri="{FF2B5EF4-FFF2-40B4-BE49-F238E27FC236}">
                    <a16:creationId xmlns:a16="http://schemas.microsoft.com/office/drawing/2014/main" id="{F331F73E-6C09-4B99-8162-D217D14B08B6}"/>
                  </a:ext>
                </a:extLst>
              </p:cNvPr>
              <p:cNvSpPr>
                <a:spLocks noChangeArrowheads="1"/>
              </p:cNvSpPr>
              <p:nvPr/>
            </p:nvSpPr>
            <p:spPr bwMode="auto">
              <a:xfrm>
                <a:off x="3645" y="2919"/>
                <a:ext cx="31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46" name="Line 709">
                <a:extLst>
                  <a:ext uri="{FF2B5EF4-FFF2-40B4-BE49-F238E27FC236}">
                    <a16:creationId xmlns:a16="http://schemas.microsoft.com/office/drawing/2014/main" id="{6792C67B-87AA-4F93-9B0E-425C92B11E55}"/>
                  </a:ext>
                </a:extLst>
              </p:cNvPr>
              <p:cNvSpPr>
                <a:spLocks noChangeShapeType="1"/>
              </p:cNvSpPr>
              <p:nvPr/>
            </p:nvSpPr>
            <p:spPr bwMode="auto">
              <a:xfrm>
                <a:off x="3962" y="2919"/>
                <a:ext cx="313"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47" name="Rectangle 710">
                <a:extLst>
                  <a:ext uri="{FF2B5EF4-FFF2-40B4-BE49-F238E27FC236}">
                    <a16:creationId xmlns:a16="http://schemas.microsoft.com/office/drawing/2014/main" id="{EF859AF8-ED6B-4944-8E25-9A7A841720BD}"/>
                  </a:ext>
                </a:extLst>
              </p:cNvPr>
              <p:cNvSpPr>
                <a:spLocks noChangeArrowheads="1"/>
              </p:cNvSpPr>
              <p:nvPr/>
            </p:nvSpPr>
            <p:spPr bwMode="auto">
              <a:xfrm>
                <a:off x="3962" y="2919"/>
                <a:ext cx="31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48" name="Line 711">
                <a:extLst>
                  <a:ext uri="{FF2B5EF4-FFF2-40B4-BE49-F238E27FC236}">
                    <a16:creationId xmlns:a16="http://schemas.microsoft.com/office/drawing/2014/main" id="{AD73F68B-E491-4164-B977-626C1EBAC5AF}"/>
                  </a:ext>
                </a:extLst>
              </p:cNvPr>
              <p:cNvSpPr>
                <a:spLocks noChangeShapeType="1"/>
              </p:cNvSpPr>
              <p:nvPr/>
            </p:nvSpPr>
            <p:spPr bwMode="auto">
              <a:xfrm>
                <a:off x="4910" y="2919"/>
                <a:ext cx="734" cy="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49" name="Rectangle 712">
                <a:extLst>
                  <a:ext uri="{FF2B5EF4-FFF2-40B4-BE49-F238E27FC236}">
                    <a16:creationId xmlns:a16="http://schemas.microsoft.com/office/drawing/2014/main" id="{549DDDFB-9C98-488B-8A0F-2AD385726CB4}"/>
                  </a:ext>
                </a:extLst>
              </p:cNvPr>
              <p:cNvSpPr>
                <a:spLocks noChangeArrowheads="1"/>
              </p:cNvSpPr>
              <p:nvPr/>
            </p:nvSpPr>
            <p:spPr bwMode="auto">
              <a:xfrm>
                <a:off x="4910" y="2919"/>
                <a:ext cx="734"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50" name="Rectangle 713">
                <a:extLst>
                  <a:ext uri="{FF2B5EF4-FFF2-40B4-BE49-F238E27FC236}">
                    <a16:creationId xmlns:a16="http://schemas.microsoft.com/office/drawing/2014/main" id="{BEDC205E-7176-455F-A5EE-DF43ED98A064}"/>
                  </a:ext>
                </a:extLst>
              </p:cNvPr>
              <p:cNvSpPr>
                <a:spLocks noChangeArrowheads="1"/>
              </p:cNvSpPr>
              <p:nvPr/>
            </p:nvSpPr>
            <p:spPr bwMode="auto">
              <a:xfrm>
                <a:off x="357" y="2108"/>
                <a:ext cx="5" cy="87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51" name="Line 714">
                <a:extLst>
                  <a:ext uri="{FF2B5EF4-FFF2-40B4-BE49-F238E27FC236}">
                    <a16:creationId xmlns:a16="http://schemas.microsoft.com/office/drawing/2014/main" id="{4B8070FF-3573-4212-AFA0-B3DC77B2520B}"/>
                  </a:ext>
                </a:extLst>
              </p:cNvPr>
              <p:cNvSpPr>
                <a:spLocks noChangeShapeType="1"/>
              </p:cNvSpPr>
              <p:nvPr/>
            </p:nvSpPr>
            <p:spPr bwMode="auto">
              <a:xfrm>
                <a:off x="624" y="2256"/>
                <a:ext cx="0" cy="72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52" name="Rectangle 715">
                <a:extLst>
                  <a:ext uri="{FF2B5EF4-FFF2-40B4-BE49-F238E27FC236}">
                    <a16:creationId xmlns:a16="http://schemas.microsoft.com/office/drawing/2014/main" id="{769CA23C-0208-4D45-B401-ABF33E7583BE}"/>
                  </a:ext>
                </a:extLst>
              </p:cNvPr>
              <p:cNvSpPr>
                <a:spLocks noChangeArrowheads="1"/>
              </p:cNvSpPr>
              <p:nvPr/>
            </p:nvSpPr>
            <p:spPr bwMode="auto">
              <a:xfrm>
                <a:off x="624" y="2256"/>
                <a:ext cx="3" cy="72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53" name="Line 716">
                <a:extLst>
                  <a:ext uri="{FF2B5EF4-FFF2-40B4-BE49-F238E27FC236}">
                    <a16:creationId xmlns:a16="http://schemas.microsoft.com/office/drawing/2014/main" id="{A15D6A6A-D313-49EB-98A6-A3940CB08F31}"/>
                  </a:ext>
                </a:extLst>
              </p:cNvPr>
              <p:cNvSpPr>
                <a:spLocks noChangeShapeType="1"/>
              </p:cNvSpPr>
              <p:nvPr/>
            </p:nvSpPr>
            <p:spPr bwMode="auto">
              <a:xfrm>
                <a:off x="1649" y="2256"/>
                <a:ext cx="0" cy="72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54" name="Rectangle 717">
                <a:extLst>
                  <a:ext uri="{FF2B5EF4-FFF2-40B4-BE49-F238E27FC236}">
                    <a16:creationId xmlns:a16="http://schemas.microsoft.com/office/drawing/2014/main" id="{866BA798-5EE5-4446-96A8-A0E0491AB7EA}"/>
                  </a:ext>
                </a:extLst>
              </p:cNvPr>
              <p:cNvSpPr>
                <a:spLocks noChangeArrowheads="1"/>
              </p:cNvSpPr>
              <p:nvPr/>
            </p:nvSpPr>
            <p:spPr bwMode="auto">
              <a:xfrm>
                <a:off x="1649" y="2256"/>
                <a:ext cx="3" cy="72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55" name="Line 718">
                <a:extLst>
                  <a:ext uri="{FF2B5EF4-FFF2-40B4-BE49-F238E27FC236}">
                    <a16:creationId xmlns:a16="http://schemas.microsoft.com/office/drawing/2014/main" id="{122C437C-138F-4238-85B5-BFFF98FF3CD4}"/>
                  </a:ext>
                </a:extLst>
              </p:cNvPr>
              <p:cNvSpPr>
                <a:spLocks noChangeShapeType="1"/>
              </p:cNvSpPr>
              <p:nvPr/>
            </p:nvSpPr>
            <p:spPr bwMode="auto">
              <a:xfrm>
                <a:off x="1991" y="2256"/>
                <a:ext cx="0" cy="72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56" name="Rectangle 719">
                <a:extLst>
                  <a:ext uri="{FF2B5EF4-FFF2-40B4-BE49-F238E27FC236}">
                    <a16:creationId xmlns:a16="http://schemas.microsoft.com/office/drawing/2014/main" id="{F633626E-C98D-415F-BB99-B918F67C0B6F}"/>
                  </a:ext>
                </a:extLst>
              </p:cNvPr>
              <p:cNvSpPr>
                <a:spLocks noChangeArrowheads="1"/>
              </p:cNvSpPr>
              <p:nvPr/>
            </p:nvSpPr>
            <p:spPr bwMode="auto">
              <a:xfrm>
                <a:off x="1991" y="2256"/>
                <a:ext cx="3" cy="72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57" name="Line 720">
                <a:extLst>
                  <a:ext uri="{FF2B5EF4-FFF2-40B4-BE49-F238E27FC236}">
                    <a16:creationId xmlns:a16="http://schemas.microsoft.com/office/drawing/2014/main" id="{EEAE80BC-BCB2-4207-B33A-72B0F0C50A23}"/>
                  </a:ext>
                </a:extLst>
              </p:cNvPr>
              <p:cNvSpPr>
                <a:spLocks noChangeShapeType="1"/>
              </p:cNvSpPr>
              <p:nvPr/>
            </p:nvSpPr>
            <p:spPr bwMode="auto">
              <a:xfrm>
                <a:off x="2378" y="2256"/>
                <a:ext cx="0" cy="72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58" name="Rectangle 721">
                <a:extLst>
                  <a:ext uri="{FF2B5EF4-FFF2-40B4-BE49-F238E27FC236}">
                    <a16:creationId xmlns:a16="http://schemas.microsoft.com/office/drawing/2014/main" id="{96EA45AF-81E3-4041-9BE4-F87D3B872305}"/>
                  </a:ext>
                </a:extLst>
              </p:cNvPr>
              <p:cNvSpPr>
                <a:spLocks noChangeArrowheads="1"/>
              </p:cNvSpPr>
              <p:nvPr/>
            </p:nvSpPr>
            <p:spPr bwMode="auto">
              <a:xfrm>
                <a:off x="2378" y="2256"/>
                <a:ext cx="3" cy="72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59" name="Line 722">
                <a:extLst>
                  <a:ext uri="{FF2B5EF4-FFF2-40B4-BE49-F238E27FC236}">
                    <a16:creationId xmlns:a16="http://schemas.microsoft.com/office/drawing/2014/main" id="{DBCCAD25-8E6D-4E85-BD9E-60A73367A39C}"/>
                  </a:ext>
                </a:extLst>
              </p:cNvPr>
              <p:cNvSpPr>
                <a:spLocks noChangeShapeType="1"/>
              </p:cNvSpPr>
              <p:nvPr/>
            </p:nvSpPr>
            <p:spPr bwMode="auto">
              <a:xfrm>
                <a:off x="2694" y="2256"/>
                <a:ext cx="0" cy="72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60" name="Rectangle 723">
                <a:extLst>
                  <a:ext uri="{FF2B5EF4-FFF2-40B4-BE49-F238E27FC236}">
                    <a16:creationId xmlns:a16="http://schemas.microsoft.com/office/drawing/2014/main" id="{EEF575CF-A448-4ABF-B1AF-A4F95D5AC888}"/>
                  </a:ext>
                </a:extLst>
              </p:cNvPr>
              <p:cNvSpPr>
                <a:spLocks noChangeArrowheads="1"/>
              </p:cNvSpPr>
              <p:nvPr/>
            </p:nvSpPr>
            <p:spPr bwMode="auto">
              <a:xfrm>
                <a:off x="2694" y="2256"/>
                <a:ext cx="3" cy="72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61" name="Rectangle 724">
                <a:extLst>
                  <a:ext uri="{FF2B5EF4-FFF2-40B4-BE49-F238E27FC236}">
                    <a16:creationId xmlns:a16="http://schemas.microsoft.com/office/drawing/2014/main" id="{FEBF353D-FB8A-4CED-886C-8D0002A2C18E}"/>
                  </a:ext>
                </a:extLst>
              </p:cNvPr>
              <p:cNvSpPr>
                <a:spLocks noChangeArrowheads="1"/>
              </p:cNvSpPr>
              <p:nvPr/>
            </p:nvSpPr>
            <p:spPr bwMode="auto">
              <a:xfrm>
                <a:off x="3008" y="2108"/>
                <a:ext cx="5" cy="87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62" name="Line 725">
                <a:extLst>
                  <a:ext uri="{FF2B5EF4-FFF2-40B4-BE49-F238E27FC236}">
                    <a16:creationId xmlns:a16="http://schemas.microsoft.com/office/drawing/2014/main" id="{30466DC5-A23B-43D8-BAB1-1170FEEC59AD}"/>
                  </a:ext>
                </a:extLst>
              </p:cNvPr>
              <p:cNvSpPr>
                <a:spLocks noChangeShapeType="1"/>
              </p:cNvSpPr>
              <p:nvPr/>
            </p:nvSpPr>
            <p:spPr bwMode="auto">
              <a:xfrm>
                <a:off x="3327" y="2256"/>
                <a:ext cx="0" cy="72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63" name="Rectangle 726">
                <a:extLst>
                  <a:ext uri="{FF2B5EF4-FFF2-40B4-BE49-F238E27FC236}">
                    <a16:creationId xmlns:a16="http://schemas.microsoft.com/office/drawing/2014/main" id="{C41D6EE3-177B-42E0-B460-0BED733EF4B3}"/>
                  </a:ext>
                </a:extLst>
              </p:cNvPr>
              <p:cNvSpPr>
                <a:spLocks noChangeArrowheads="1"/>
              </p:cNvSpPr>
              <p:nvPr/>
            </p:nvSpPr>
            <p:spPr bwMode="auto">
              <a:xfrm>
                <a:off x="3327" y="2256"/>
                <a:ext cx="2" cy="72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64" name="Line 727">
                <a:extLst>
                  <a:ext uri="{FF2B5EF4-FFF2-40B4-BE49-F238E27FC236}">
                    <a16:creationId xmlns:a16="http://schemas.microsoft.com/office/drawing/2014/main" id="{02A10148-46A5-4DAB-8452-AA84631D5447}"/>
                  </a:ext>
                </a:extLst>
              </p:cNvPr>
              <p:cNvSpPr>
                <a:spLocks noChangeShapeType="1"/>
              </p:cNvSpPr>
              <p:nvPr/>
            </p:nvSpPr>
            <p:spPr bwMode="auto">
              <a:xfrm>
                <a:off x="3643" y="2256"/>
                <a:ext cx="0" cy="72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65" name="Rectangle 728">
                <a:extLst>
                  <a:ext uri="{FF2B5EF4-FFF2-40B4-BE49-F238E27FC236}">
                    <a16:creationId xmlns:a16="http://schemas.microsoft.com/office/drawing/2014/main" id="{1E021C2F-9033-476C-998B-2D780D7A57E5}"/>
                  </a:ext>
                </a:extLst>
              </p:cNvPr>
              <p:cNvSpPr>
                <a:spLocks noChangeArrowheads="1"/>
              </p:cNvSpPr>
              <p:nvPr/>
            </p:nvSpPr>
            <p:spPr bwMode="auto">
              <a:xfrm>
                <a:off x="3643" y="2256"/>
                <a:ext cx="2" cy="72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66" name="Line 729">
                <a:extLst>
                  <a:ext uri="{FF2B5EF4-FFF2-40B4-BE49-F238E27FC236}">
                    <a16:creationId xmlns:a16="http://schemas.microsoft.com/office/drawing/2014/main" id="{DDBD7889-2406-44E4-96CE-73005922DD4D}"/>
                  </a:ext>
                </a:extLst>
              </p:cNvPr>
              <p:cNvSpPr>
                <a:spLocks noChangeShapeType="1"/>
              </p:cNvSpPr>
              <p:nvPr/>
            </p:nvSpPr>
            <p:spPr bwMode="auto">
              <a:xfrm>
                <a:off x="3959" y="2256"/>
                <a:ext cx="0" cy="72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67" name="Rectangle 730">
                <a:extLst>
                  <a:ext uri="{FF2B5EF4-FFF2-40B4-BE49-F238E27FC236}">
                    <a16:creationId xmlns:a16="http://schemas.microsoft.com/office/drawing/2014/main" id="{F1BA6FA0-D3F8-4035-9ADE-94BFF8F0ED6D}"/>
                  </a:ext>
                </a:extLst>
              </p:cNvPr>
              <p:cNvSpPr>
                <a:spLocks noChangeArrowheads="1"/>
              </p:cNvSpPr>
              <p:nvPr/>
            </p:nvSpPr>
            <p:spPr bwMode="auto">
              <a:xfrm>
                <a:off x="3959" y="2256"/>
                <a:ext cx="3" cy="72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68" name="Line 731">
                <a:extLst>
                  <a:ext uri="{FF2B5EF4-FFF2-40B4-BE49-F238E27FC236}">
                    <a16:creationId xmlns:a16="http://schemas.microsoft.com/office/drawing/2014/main" id="{B6895BD9-F677-429D-9CEC-F36FAD6F281A}"/>
                  </a:ext>
                </a:extLst>
              </p:cNvPr>
              <p:cNvSpPr>
                <a:spLocks noChangeShapeType="1"/>
              </p:cNvSpPr>
              <p:nvPr/>
            </p:nvSpPr>
            <p:spPr bwMode="auto">
              <a:xfrm>
                <a:off x="4275" y="2256"/>
                <a:ext cx="0" cy="72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69" name="Rectangle 732">
                <a:extLst>
                  <a:ext uri="{FF2B5EF4-FFF2-40B4-BE49-F238E27FC236}">
                    <a16:creationId xmlns:a16="http://schemas.microsoft.com/office/drawing/2014/main" id="{18D902B7-DFF1-4AB7-BEF6-CA95C041A034}"/>
                  </a:ext>
                </a:extLst>
              </p:cNvPr>
              <p:cNvSpPr>
                <a:spLocks noChangeArrowheads="1"/>
              </p:cNvSpPr>
              <p:nvPr/>
            </p:nvSpPr>
            <p:spPr bwMode="auto">
              <a:xfrm>
                <a:off x="4275" y="2256"/>
                <a:ext cx="3" cy="72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70" name="Line 733">
                <a:extLst>
                  <a:ext uri="{FF2B5EF4-FFF2-40B4-BE49-F238E27FC236}">
                    <a16:creationId xmlns:a16="http://schemas.microsoft.com/office/drawing/2014/main" id="{51DE9DBA-266B-4304-95D2-13020B8E14F2}"/>
                  </a:ext>
                </a:extLst>
              </p:cNvPr>
              <p:cNvSpPr>
                <a:spLocks noChangeShapeType="1"/>
              </p:cNvSpPr>
              <p:nvPr/>
            </p:nvSpPr>
            <p:spPr bwMode="auto">
              <a:xfrm>
                <a:off x="4591" y="2256"/>
                <a:ext cx="0" cy="72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71" name="Rectangle 734">
                <a:extLst>
                  <a:ext uri="{FF2B5EF4-FFF2-40B4-BE49-F238E27FC236}">
                    <a16:creationId xmlns:a16="http://schemas.microsoft.com/office/drawing/2014/main" id="{3BD054AE-BC44-4EF4-912A-7535792CD0C2}"/>
                  </a:ext>
                </a:extLst>
              </p:cNvPr>
              <p:cNvSpPr>
                <a:spLocks noChangeArrowheads="1"/>
              </p:cNvSpPr>
              <p:nvPr/>
            </p:nvSpPr>
            <p:spPr bwMode="auto">
              <a:xfrm>
                <a:off x="4591" y="2256"/>
                <a:ext cx="3" cy="72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72" name="Rectangle 735">
                <a:extLst>
                  <a:ext uri="{FF2B5EF4-FFF2-40B4-BE49-F238E27FC236}">
                    <a16:creationId xmlns:a16="http://schemas.microsoft.com/office/drawing/2014/main" id="{CB31F33A-0DA9-4D0A-A23C-C628EC2ADD77}"/>
                  </a:ext>
                </a:extLst>
              </p:cNvPr>
              <p:cNvSpPr>
                <a:spLocks noChangeArrowheads="1"/>
              </p:cNvSpPr>
              <p:nvPr/>
            </p:nvSpPr>
            <p:spPr bwMode="auto">
              <a:xfrm>
                <a:off x="169" y="2979"/>
                <a:ext cx="548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73" name="Rectangle 736">
                <a:extLst>
                  <a:ext uri="{FF2B5EF4-FFF2-40B4-BE49-F238E27FC236}">
                    <a16:creationId xmlns:a16="http://schemas.microsoft.com/office/drawing/2014/main" id="{08CE39B2-1027-44AF-8122-A2131DDF8EA1}"/>
                  </a:ext>
                </a:extLst>
              </p:cNvPr>
              <p:cNvSpPr>
                <a:spLocks noChangeArrowheads="1"/>
              </p:cNvSpPr>
              <p:nvPr/>
            </p:nvSpPr>
            <p:spPr bwMode="auto">
              <a:xfrm>
                <a:off x="163" y="2102"/>
                <a:ext cx="6" cy="142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74" name="Line 737">
                <a:extLst>
                  <a:ext uri="{FF2B5EF4-FFF2-40B4-BE49-F238E27FC236}">
                    <a16:creationId xmlns:a16="http://schemas.microsoft.com/office/drawing/2014/main" id="{165EAF19-B80D-46C5-8C4A-C329A10E63FD}"/>
                  </a:ext>
                </a:extLst>
              </p:cNvPr>
              <p:cNvSpPr>
                <a:spLocks noChangeShapeType="1"/>
              </p:cNvSpPr>
              <p:nvPr/>
            </p:nvSpPr>
            <p:spPr bwMode="auto">
              <a:xfrm>
                <a:off x="1649" y="2985"/>
                <a:ext cx="0" cy="53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75" name="Rectangle 738">
                <a:extLst>
                  <a:ext uri="{FF2B5EF4-FFF2-40B4-BE49-F238E27FC236}">
                    <a16:creationId xmlns:a16="http://schemas.microsoft.com/office/drawing/2014/main" id="{0AE12F51-D513-4F83-A3E5-71A34E12EA92}"/>
                  </a:ext>
                </a:extLst>
              </p:cNvPr>
              <p:cNvSpPr>
                <a:spLocks noChangeArrowheads="1"/>
              </p:cNvSpPr>
              <p:nvPr/>
            </p:nvSpPr>
            <p:spPr bwMode="auto">
              <a:xfrm>
                <a:off x="1649" y="2985"/>
                <a:ext cx="3" cy="53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76" name="Line 739">
                <a:extLst>
                  <a:ext uri="{FF2B5EF4-FFF2-40B4-BE49-F238E27FC236}">
                    <a16:creationId xmlns:a16="http://schemas.microsoft.com/office/drawing/2014/main" id="{621C5C19-073F-47FC-83AD-D1B5EB00BCA4}"/>
                  </a:ext>
                </a:extLst>
              </p:cNvPr>
              <p:cNvSpPr>
                <a:spLocks noChangeShapeType="1"/>
              </p:cNvSpPr>
              <p:nvPr/>
            </p:nvSpPr>
            <p:spPr bwMode="auto">
              <a:xfrm>
                <a:off x="1991" y="2985"/>
                <a:ext cx="0" cy="53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77" name="Rectangle 740">
                <a:extLst>
                  <a:ext uri="{FF2B5EF4-FFF2-40B4-BE49-F238E27FC236}">
                    <a16:creationId xmlns:a16="http://schemas.microsoft.com/office/drawing/2014/main" id="{62C84289-D819-407B-8A9D-5A336B5DFA6B}"/>
                  </a:ext>
                </a:extLst>
              </p:cNvPr>
              <p:cNvSpPr>
                <a:spLocks noChangeArrowheads="1"/>
              </p:cNvSpPr>
              <p:nvPr/>
            </p:nvSpPr>
            <p:spPr bwMode="auto">
              <a:xfrm>
                <a:off x="1991" y="2985"/>
                <a:ext cx="3" cy="53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78" name="Line 741">
                <a:extLst>
                  <a:ext uri="{FF2B5EF4-FFF2-40B4-BE49-F238E27FC236}">
                    <a16:creationId xmlns:a16="http://schemas.microsoft.com/office/drawing/2014/main" id="{45B0DBE0-21FE-4A8A-894F-6EF4C91C0C4D}"/>
                  </a:ext>
                </a:extLst>
              </p:cNvPr>
              <p:cNvSpPr>
                <a:spLocks noChangeShapeType="1"/>
              </p:cNvSpPr>
              <p:nvPr/>
            </p:nvSpPr>
            <p:spPr bwMode="auto">
              <a:xfrm>
                <a:off x="2378" y="2985"/>
                <a:ext cx="0" cy="53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79" name="Rectangle 742">
                <a:extLst>
                  <a:ext uri="{FF2B5EF4-FFF2-40B4-BE49-F238E27FC236}">
                    <a16:creationId xmlns:a16="http://schemas.microsoft.com/office/drawing/2014/main" id="{C5B4276C-15E3-4573-8D42-C76CA85B39CD}"/>
                  </a:ext>
                </a:extLst>
              </p:cNvPr>
              <p:cNvSpPr>
                <a:spLocks noChangeArrowheads="1"/>
              </p:cNvSpPr>
              <p:nvPr/>
            </p:nvSpPr>
            <p:spPr bwMode="auto">
              <a:xfrm>
                <a:off x="2378" y="2985"/>
                <a:ext cx="3" cy="53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80" name="Line 743">
                <a:extLst>
                  <a:ext uri="{FF2B5EF4-FFF2-40B4-BE49-F238E27FC236}">
                    <a16:creationId xmlns:a16="http://schemas.microsoft.com/office/drawing/2014/main" id="{D2E441CA-F795-4BD3-A979-86D7441E8B36}"/>
                  </a:ext>
                </a:extLst>
              </p:cNvPr>
              <p:cNvSpPr>
                <a:spLocks noChangeShapeType="1"/>
              </p:cNvSpPr>
              <p:nvPr/>
            </p:nvSpPr>
            <p:spPr bwMode="auto">
              <a:xfrm>
                <a:off x="2694" y="2985"/>
                <a:ext cx="0" cy="53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81" name="Rectangle 744">
                <a:extLst>
                  <a:ext uri="{FF2B5EF4-FFF2-40B4-BE49-F238E27FC236}">
                    <a16:creationId xmlns:a16="http://schemas.microsoft.com/office/drawing/2014/main" id="{9B24095C-ADE0-4126-83B3-0ECBC4BDBF1B}"/>
                  </a:ext>
                </a:extLst>
              </p:cNvPr>
              <p:cNvSpPr>
                <a:spLocks noChangeArrowheads="1"/>
              </p:cNvSpPr>
              <p:nvPr/>
            </p:nvSpPr>
            <p:spPr bwMode="auto">
              <a:xfrm>
                <a:off x="2694" y="2985"/>
                <a:ext cx="3" cy="53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82" name="Line 745">
                <a:extLst>
                  <a:ext uri="{FF2B5EF4-FFF2-40B4-BE49-F238E27FC236}">
                    <a16:creationId xmlns:a16="http://schemas.microsoft.com/office/drawing/2014/main" id="{C4EE248D-6613-44AC-8C7B-F2D8468F6FB7}"/>
                  </a:ext>
                </a:extLst>
              </p:cNvPr>
              <p:cNvSpPr>
                <a:spLocks noChangeShapeType="1"/>
              </p:cNvSpPr>
              <p:nvPr/>
            </p:nvSpPr>
            <p:spPr bwMode="auto">
              <a:xfrm>
                <a:off x="3011" y="2985"/>
                <a:ext cx="0" cy="53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83" name="Rectangle 746">
                <a:extLst>
                  <a:ext uri="{FF2B5EF4-FFF2-40B4-BE49-F238E27FC236}">
                    <a16:creationId xmlns:a16="http://schemas.microsoft.com/office/drawing/2014/main" id="{48D08D68-AD45-4EC0-8C16-306E3ADF0B1E}"/>
                  </a:ext>
                </a:extLst>
              </p:cNvPr>
              <p:cNvSpPr>
                <a:spLocks noChangeArrowheads="1"/>
              </p:cNvSpPr>
              <p:nvPr/>
            </p:nvSpPr>
            <p:spPr bwMode="auto">
              <a:xfrm>
                <a:off x="3011" y="2985"/>
                <a:ext cx="2" cy="53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84" name="Line 747">
                <a:extLst>
                  <a:ext uri="{FF2B5EF4-FFF2-40B4-BE49-F238E27FC236}">
                    <a16:creationId xmlns:a16="http://schemas.microsoft.com/office/drawing/2014/main" id="{4B3A6489-852B-4E12-A523-0A272EB096BA}"/>
                  </a:ext>
                </a:extLst>
              </p:cNvPr>
              <p:cNvSpPr>
                <a:spLocks noChangeShapeType="1"/>
              </p:cNvSpPr>
              <p:nvPr/>
            </p:nvSpPr>
            <p:spPr bwMode="auto">
              <a:xfrm>
                <a:off x="3327" y="2985"/>
                <a:ext cx="0" cy="53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85" name="Rectangle 748">
                <a:extLst>
                  <a:ext uri="{FF2B5EF4-FFF2-40B4-BE49-F238E27FC236}">
                    <a16:creationId xmlns:a16="http://schemas.microsoft.com/office/drawing/2014/main" id="{F9AA6C1F-43A1-4DD6-B218-5888DAEF64A7}"/>
                  </a:ext>
                </a:extLst>
              </p:cNvPr>
              <p:cNvSpPr>
                <a:spLocks noChangeArrowheads="1"/>
              </p:cNvSpPr>
              <p:nvPr/>
            </p:nvSpPr>
            <p:spPr bwMode="auto">
              <a:xfrm>
                <a:off x="3327" y="2985"/>
                <a:ext cx="2" cy="53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86" name="Line 749">
                <a:extLst>
                  <a:ext uri="{FF2B5EF4-FFF2-40B4-BE49-F238E27FC236}">
                    <a16:creationId xmlns:a16="http://schemas.microsoft.com/office/drawing/2014/main" id="{DA99ACC2-8CCC-41FD-9DA3-DB89DE682486}"/>
                  </a:ext>
                </a:extLst>
              </p:cNvPr>
              <p:cNvSpPr>
                <a:spLocks noChangeShapeType="1"/>
              </p:cNvSpPr>
              <p:nvPr/>
            </p:nvSpPr>
            <p:spPr bwMode="auto">
              <a:xfrm>
                <a:off x="3643" y="2985"/>
                <a:ext cx="0" cy="53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87" name="Rectangle 750">
                <a:extLst>
                  <a:ext uri="{FF2B5EF4-FFF2-40B4-BE49-F238E27FC236}">
                    <a16:creationId xmlns:a16="http://schemas.microsoft.com/office/drawing/2014/main" id="{5FE571E3-F0B4-44DA-95BF-A3DCEE256C8F}"/>
                  </a:ext>
                </a:extLst>
              </p:cNvPr>
              <p:cNvSpPr>
                <a:spLocks noChangeArrowheads="1"/>
              </p:cNvSpPr>
              <p:nvPr/>
            </p:nvSpPr>
            <p:spPr bwMode="auto">
              <a:xfrm>
                <a:off x="3643" y="2985"/>
                <a:ext cx="2" cy="53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88" name="Line 751">
                <a:extLst>
                  <a:ext uri="{FF2B5EF4-FFF2-40B4-BE49-F238E27FC236}">
                    <a16:creationId xmlns:a16="http://schemas.microsoft.com/office/drawing/2014/main" id="{01BF7080-9509-4765-B0BB-010C4D64D7A8}"/>
                  </a:ext>
                </a:extLst>
              </p:cNvPr>
              <p:cNvSpPr>
                <a:spLocks noChangeShapeType="1"/>
              </p:cNvSpPr>
              <p:nvPr/>
            </p:nvSpPr>
            <p:spPr bwMode="auto">
              <a:xfrm>
                <a:off x="3959" y="2985"/>
                <a:ext cx="0" cy="53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89" name="Rectangle 752">
                <a:extLst>
                  <a:ext uri="{FF2B5EF4-FFF2-40B4-BE49-F238E27FC236}">
                    <a16:creationId xmlns:a16="http://schemas.microsoft.com/office/drawing/2014/main" id="{D79370F5-911B-49D4-97BF-8ADC51752D1A}"/>
                  </a:ext>
                </a:extLst>
              </p:cNvPr>
              <p:cNvSpPr>
                <a:spLocks noChangeArrowheads="1"/>
              </p:cNvSpPr>
              <p:nvPr/>
            </p:nvSpPr>
            <p:spPr bwMode="auto">
              <a:xfrm>
                <a:off x="3959" y="2985"/>
                <a:ext cx="3" cy="53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90" name="Line 753">
                <a:extLst>
                  <a:ext uri="{FF2B5EF4-FFF2-40B4-BE49-F238E27FC236}">
                    <a16:creationId xmlns:a16="http://schemas.microsoft.com/office/drawing/2014/main" id="{75D042F5-C656-416E-8B54-4D486ED4ED34}"/>
                  </a:ext>
                </a:extLst>
              </p:cNvPr>
              <p:cNvSpPr>
                <a:spLocks noChangeShapeType="1"/>
              </p:cNvSpPr>
              <p:nvPr/>
            </p:nvSpPr>
            <p:spPr bwMode="auto">
              <a:xfrm>
                <a:off x="4275" y="2985"/>
                <a:ext cx="0" cy="53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91" name="Rectangle 754">
                <a:extLst>
                  <a:ext uri="{FF2B5EF4-FFF2-40B4-BE49-F238E27FC236}">
                    <a16:creationId xmlns:a16="http://schemas.microsoft.com/office/drawing/2014/main" id="{B41DCDA6-364A-4346-970C-84EAE4DA90F0}"/>
                  </a:ext>
                </a:extLst>
              </p:cNvPr>
              <p:cNvSpPr>
                <a:spLocks noChangeArrowheads="1"/>
              </p:cNvSpPr>
              <p:nvPr/>
            </p:nvSpPr>
            <p:spPr bwMode="auto">
              <a:xfrm>
                <a:off x="4275" y="2985"/>
                <a:ext cx="3" cy="53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92" name="Line 755">
                <a:extLst>
                  <a:ext uri="{FF2B5EF4-FFF2-40B4-BE49-F238E27FC236}">
                    <a16:creationId xmlns:a16="http://schemas.microsoft.com/office/drawing/2014/main" id="{5342883E-00B9-4A7C-993B-A2D36A3E02E0}"/>
                  </a:ext>
                </a:extLst>
              </p:cNvPr>
              <p:cNvSpPr>
                <a:spLocks noChangeShapeType="1"/>
              </p:cNvSpPr>
              <p:nvPr/>
            </p:nvSpPr>
            <p:spPr bwMode="auto">
              <a:xfrm>
                <a:off x="4591" y="2985"/>
                <a:ext cx="0" cy="53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93" name="Rectangle 756">
                <a:extLst>
                  <a:ext uri="{FF2B5EF4-FFF2-40B4-BE49-F238E27FC236}">
                    <a16:creationId xmlns:a16="http://schemas.microsoft.com/office/drawing/2014/main" id="{7BAD5091-5EDA-43E2-A57B-FE218FA7DF07}"/>
                  </a:ext>
                </a:extLst>
              </p:cNvPr>
              <p:cNvSpPr>
                <a:spLocks noChangeArrowheads="1"/>
              </p:cNvSpPr>
              <p:nvPr/>
            </p:nvSpPr>
            <p:spPr bwMode="auto">
              <a:xfrm>
                <a:off x="4591" y="2985"/>
                <a:ext cx="3" cy="53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94" name="Rectangle 757">
                <a:extLst>
                  <a:ext uri="{FF2B5EF4-FFF2-40B4-BE49-F238E27FC236}">
                    <a16:creationId xmlns:a16="http://schemas.microsoft.com/office/drawing/2014/main" id="{E188834C-E604-4F53-9CD5-2A4320740645}"/>
                  </a:ext>
                </a:extLst>
              </p:cNvPr>
              <p:cNvSpPr>
                <a:spLocks noChangeArrowheads="1"/>
              </p:cNvSpPr>
              <p:nvPr/>
            </p:nvSpPr>
            <p:spPr bwMode="auto">
              <a:xfrm>
                <a:off x="4904" y="2108"/>
                <a:ext cx="6" cy="14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95" name="Rectangle 758">
                <a:extLst>
                  <a:ext uri="{FF2B5EF4-FFF2-40B4-BE49-F238E27FC236}">
                    <a16:creationId xmlns:a16="http://schemas.microsoft.com/office/drawing/2014/main" id="{1E2F9DC0-E54C-41CF-8F0E-6F65E0C3141E}"/>
                  </a:ext>
                </a:extLst>
              </p:cNvPr>
              <p:cNvSpPr>
                <a:spLocks noChangeArrowheads="1"/>
              </p:cNvSpPr>
              <p:nvPr/>
            </p:nvSpPr>
            <p:spPr bwMode="auto">
              <a:xfrm>
                <a:off x="169" y="3520"/>
                <a:ext cx="548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96" name="Rectangle 759">
                <a:extLst>
                  <a:ext uri="{FF2B5EF4-FFF2-40B4-BE49-F238E27FC236}">
                    <a16:creationId xmlns:a16="http://schemas.microsoft.com/office/drawing/2014/main" id="{32D8D481-C100-435D-9ACE-E41FB2B3FDEB}"/>
                  </a:ext>
                </a:extLst>
              </p:cNvPr>
              <p:cNvSpPr>
                <a:spLocks noChangeArrowheads="1"/>
              </p:cNvSpPr>
              <p:nvPr/>
            </p:nvSpPr>
            <p:spPr bwMode="auto">
              <a:xfrm>
                <a:off x="5644" y="2108"/>
                <a:ext cx="6" cy="14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97" name="Line 760">
                <a:extLst>
                  <a:ext uri="{FF2B5EF4-FFF2-40B4-BE49-F238E27FC236}">
                    <a16:creationId xmlns:a16="http://schemas.microsoft.com/office/drawing/2014/main" id="{C12552B1-6375-4657-8C07-4449D066C702}"/>
                  </a:ext>
                </a:extLst>
              </p:cNvPr>
              <p:cNvSpPr>
                <a:spLocks noChangeShapeType="1"/>
              </p:cNvSpPr>
              <p:nvPr/>
            </p:nvSpPr>
            <p:spPr bwMode="auto">
              <a:xfrm>
                <a:off x="624" y="3526"/>
                <a:ext cx="0" cy="5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898" name="Rectangle 761">
                <a:extLst>
                  <a:ext uri="{FF2B5EF4-FFF2-40B4-BE49-F238E27FC236}">
                    <a16:creationId xmlns:a16="http://schemas.microsoft.com/office/drawing/2014/main" id="{3AA3BD1A-C07D-42E5-87F7-6D30C7369D67}"/>
                  </a:ext>
                </a:extLst>
              </p:cNvPr>
              <p:cNvSpPr>
                <a:spLocks noChangeArrowheads="1"/>
              </p:cNvSpPr>
              <p:nvPr/>
            </p:nvSpPr>
            <p:spPr bwMode="auto">
              <a:xfrm>
                <a:off x="624" y="3526"/>
                <a:ext cx="3" cy="5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899" name="Line 762">
                <a:extLst>
                  <a:ext uri="{FF2B5EF4-FFF2-40B4-BE49-F238E27FC236}">
                    <a16:creationId xmlns:a16="http://schemas.microsoft.com/office/drawing/2014/main" id="{645941FF-F6C6-4EDC-86BC-13653A794AEE}"/>
                  </a:ext>
                </a:extLst>
              </p:cNvPr>
              <p:cNvSpPr>
                <a:spLocks noChangeShapeType="1"/>
              </p:cNvSpPr>
              <p:nvPr/>
            </p:nvSpPr>
            <p:spPr bwMode="auto">
              <a:xfrm>
                <a:off x="1649" y="3526"/>
                <a:ext cx="0" cy="5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00" name="Rectangle 763">
                <a:extLst>
                  <a:ext uri="{FF2B5EF4-FFF2-40B4-BE49-F238E27FC236}">
                    <a16:creationId xmlns:a16="http://schemas.microsoft.com/office/drawing/2014/main" id="{414C9E72-F3DE-4CC2-A5F4-CE96627E0BCE}"/>
                  </a:ext>
                </a:extLst>
              </p:cNvPr>
              <p:cNvSpPr>
                <a:spLocks noChangeArrowheads="1"/>
              </p:cNvSpPr>
              <p:nvPr/>
            </p:nvSpPr>
            <p:spPr bwMode="auto">
              <a:xfrm>
                <a:off x="1649" y="3526"/>
                <a:ext cx="3" cy="5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01" name="Line 764">
                <a:extLst>
                  <a:ext uri="{FF2B5EF4-FFF2-40B4-BE49-F238E27FC236}">
                    <a16:creationId xmlns:a16="http://schemas.microsoft.com/office/drawing/2014/main" id="{0D86C9AD-4D53-442B-8FB7-FE5C0B389DE0}"/>
                  </a:ext>
                </a:extLst>
              </p:cNvPr>
              <p:cNvSpPr>
                <a:spLocks noChangeShapeType="1"/>
              </p:cNvSpPr>
              <p:nvPr/>
            </p:nvSpPr>
            <p:spPr bwMode="auto">
              <a:xfrm>
                <a:off x="1991" y="3526"/>
                <a:ext cx="0" cy="5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02" name="Rectangle 765">
                <a:extLst>
                  <a:ext uri="{FF2B5EF4-FFF2-40B4-BE49-F238E27FC236}">
                    <a16:creationId xmlns:a16="http://schemas.microsoft.com/office/drawing/2014/main" id="{93BD2D67-788E-4702-97E1-59DEA95D6F10}"/>
                  </a:ext>
                </a:extLst>
              </p:cNvPr>
              <p:cNvSpPr>
                <a:spLocks noChangeArrowheads="1"/>
              </p:cNvSpPr>
              <p:nvPr/>
            </p:nvSpPr>
            <p:spPr bwMode="auto">
              <a:xfrm>
                <a:off x="1991" y="3526"/>
                <a:ext cx="3" cy="5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03" name="Line 766">
                <a:extLst>
                  <a:ext uri="{FF2B5EF4-FFF2-40B4-BE49-F238E27FC236}">
                    <a16:creationId xmlns:a16="http://schemas.microsoft.com/office/drawing/2014/main" id="{17C07143-9395-4B0B-B582-DB3C0DBEE145}"/>
                  </a:ext>
                </a:extLst>
              </p:cNvPr>
              <p:cNvSpPr>
                <a:spLocks noChangeShapeType="1"/>
              </p:cNvSpPr>
              <p:nvPr/>
            </p:nvSpPr>
            <p:spPr bwMode="auto">
              <a:xfrm>
                <a:off x="2378" y="3526"/>
                <a:ext cx="0" cy="5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04" name="Rectangle 767">
                <a:extLst>
                  <a:ext uri="{FF2B5EF4-FFF2-40B4-BE49-F238E27FC236}">
                    <a16:creationId xmlns:a16="http://schemas.microsoft.com/office/drawing/2014/main" id="{B9FB173D-2BFC-4E5F-9DF1-E62E432815EB}"/>
                  </a:ext>
                </a:extLst>
              </p:cNvPr>
              <p:cNvSpPr>
                <a:spLocks noChangeArrowheads="1"/>
              </p:cNvSpPr>
              <p:nvPr/>
            </p:nvSpPr>
            <p:spPr bwMode="auto">
              <a:xfrm>
                <a:off x="2378" y="3526"/>
                <a:ext cx="3" cy="5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05" name="Line 768">
                <a:extLst>
                  <a:ext uri="{FF2B5EF4-FFF2-40B4-BE49-F238E27FC236}">
                    <a16:creationId xmlns:a16="http://schemas.microsoft.com/office/drawing/2014/main" id="{9DF4707E-1D19-443D-AE64-B63A25C3C183}"/>
                  </a:ext>
                </a:extLst>
              </p:cNvPr>
              <p:cNvSpPr>
                <a:spLocks noChangeShapeType="1"/>
              </p:cNvSpPr>
              <p:nvPr/>
            </p:nvSpPr>
            <p:spPr bwMode="auto">
              <a:xfrm>
                <a:off x="2694" y="3526"/>
                <a:ext cx="0" cy="59"/>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06" name="Rectangle 769">
                <a:extLst>
                  <a:ext uri="{FF2B5EF4-FFF2-40B4-BE49-F238E27FC236}">
                    <a16:creationId xmlns:a16="http://schemas.microsoft.com/office/drawing/2014/main" id="{2E9FD320-7FAE-4BBE-A239-8D7E31F44C57}"/>
                  </a:ext>
                </a:extLst>
              </p:cNvPr>
              <p:cNvSpPr>
                <a:spLocks noChangeArrowheads="1"/>
              </p:cNvSpPr>
              <p:nvPr/>
            </p:nvSpPr>
            <p:spPr bwMode="auto">
              <a:xfrm>
                <a:off x="2694" y="3526"/>
                <a:ext cx="3" cy="5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07" name="Line 770">
                <a:extLst>
                  <a:ext uri="{FF2B5EF4-FFF2-40B4-BE49-F238E27FC236}">
                    <a16:creationId xmlns:a16="http://schemas.microsoft.com/office/drawing/2014/main" id="{1AADBFAF-A946-417D-A8BD-724EFD8389AB}"/>
                  </a:ext>
                </a:extLst>
              </p:cNvPr>
              <p:cNvSpPr>
                <a:spLocks noChangeShapeType="1"/>
              </p:cNvSpPr>
              <p:nvPr/>
            </p:nvSpPr>
            <p:spPr bwMode="auto">
              <a:xfrm>
                <a:off x="166" y="3526"/>
                <a:ext cx="1" cy="176"/>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08" name="Rectangle 771">
                <a:extLst>
                  <a:ext uri="{FF2B5EF4-FFF2-40B4-BE49-F238E27FC236}">
                    <a16:creationId xmlns:a16="http://schemas.microsoft.com/office/drawing/2014/main" id="{BE05F220-C975-4B1C-A98B-C6BBA24B0AED}"/>
                  </a:ext>
                </a:extLst>
              </p:cNvPr>
              <p:cNvSpPr>
                <a:spLocks noChangeArrowheads="1"/>
              </p:cNvSpPr>
              <p:nvPr/>
            </p:nvSpPr>
            <p:spPr bwMode="auto">
              <a:xfrm>
                <a:off x="166" y="3526"/>
                <a:ext cx="3" cy="1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09" name="Line 772">
                <a:extLst>
                  <a:ext uri="{FF2B5EF4-FFF2-40B4-BE49-F238E27FC236}">
                    <a16:creationId xmlns:a16="http://schemas.microsoft.com/office/drawing/2014/main" id="{EC0D05A2-0D5F-48DC-B4FB-DAA5173C4959}"/>
                  </a:ext>
                </a:extLst>
              </p:cNvPr>
              <p:cNvSpPr>
                <a:spLocks noChangeShapeType="1"/>
              </p:cNvSpPr>
              <p:nvPr/>
            </p:nvSpPr>
            <p:spPr bwMode="auto">
              <a:xfrm>
                <a:off x="360" y="3526"/>
                <a:ext cx="1" cy="176"/>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10" name="Rectangle 773">
                <a:extLst>
                  <a:ext uri="{FF2B5EF4-FFF2-40B4-BE49-F238E27FC236}">
                    <a16:creationId xmlns:a16="http://schemas.microsoft.com/office/drawing/2014/main" id="{66502067-150C-4556-AD52-391ADA96E376}"/>
                  </a:ext>
                </a:extLst>
              </p:cNvPr>
              <p:cNvSpPr>
                <a:spLocks noChangeArrowheads="1"/>
              </p:cNvSpPr>
              <p:nvPr/>
            </p:nvSpPr>
            <p:spPr bwMode="auto">
              <a:xfrm>
                <a:off x="360" y="3526"/>
                <a:ext cx="2" cy="1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11" name="Line 774">
                <a:extLst>
                  <a:ext uri="{FF2B5EF4-FFF2-40B4-BE49-F238E27FC236}">
                    <a16:creationId xmlns:a16="http://schemas.microsoft.com/office/drawing/2014/main" id="{0C084C8B-58A8-4C60-A435-83C58E101FA9}"/>
                  </a:ext>
                </a:extLst>
              </p:cNvPr>
              <p:cNvSpPr>
                <a:spLocks noChangeShapeType="1"/>
              </p:cNvSpPr>
              <p:nvPr/>
            </p:nvSpPr>
            <p:spPr bwMode="auto">
              <a:xfrm>
                <a:off x="624" y="3642"/>
                <a:ext cx="1" cy="6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12" name="Rectangle 775">
                <a:extLst>
                  <a:ext uri="{FF2B5EF4-FFF2-40B4-BE49-F238E27FC236}">
                    <a16:creationId xmlns:a16="http://schemas.microsoft.com/office/drawing/2014/main" id="{5859D3A6-1826-43F1-A541-4669E3B560BB}"/>
                  </a:ext>
                </a:extLst>
              </p:cNvPr>
              <p:cNvSpPr>
                <a:spLocks noChangeArrowheads="1"/>
              </p:cNvSpPr>
              <p:nvPr/>
            </p:nvSpPr>
            <p:spPr bwMode="auto">
              <a:xfrm>
                <a:off x="624" y="3642"/>
                <a:ext cx="3" cy="6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13" name="Line 776">
                <a:extLst>
                  <a:ext uri="{FF2B5EF4-FFF2-40B4-BE49-F238E27FC236}">
                    <a16:creationId xmlns:a16="http://schemas.microsoft.com/office/drawing/2014/main" id="{FFE3504B-0672-4F59-B032-D05935C5953B}"/>
                  </a:ext>
                </a:extLst>
              </p:cNvPr>
              <p:cNvSpPr>
                <a:spLocks noChangeShapeType="1"/>
              </p:cNvSpPr>
              <p:nvPr/>
            </p:nvSpPr>
            <p:spPr bwMode="auto">
              <a:xfrm>
                <a:off x="1649" y="3642"/>
                <a:ext cx="1" cy="6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14" name="Rectangle 777">
                <a:extLst>
                  <a:ext uri="{FF2B5EF4-FFF2-40B4-BE49-F238E27FC236}">
                    <a16:creationId xmlns:a16="http://schemas.microsoft.com/office/drawing/2014/main" id="{106A9212-802E-4D3A-86EA-9109822C7E2B}"/>
                  </a:ext>
                </a:extLst>
              </p:cNvPr>
              <p:cNvSpPr>
                <a:spLocks noChangeArrowheads="1"/>
              </p:cNvSpPr>
              <p:nvPr/>
            </p:nvSpPr>
            <p:spPr bwMode="auto">
              <a:xfrm>
                <a:off x="1649" y="3642"/>
                <a:ext cx="3" cy="6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15" name="Line 778">
                <a:extLst>
                  <a:ext uri="{FF2B5EF4-FFF2-40B4-BE49-F238E27FC236}">
                    <a16:creationId xmlns:a16="http://schemas.microsoft.com/office/drawing/2014/main" id="{D0054CBF-4D97-479D-8D41-43AC138ABFE2}"/>
                  </a:ext>
                </a:extLst>
              </p:cNvPr>
              <p:cNvSpPr>
                <a:spLocks noChangeShapeType="1"/>
              </p:cNvSpPr>
              <p:nvPr/>
            </p:nvSpPr>
            <p:spPr bwMode="auto">
              <a:xfrm>
                <a:off x="1991" y="3642"/>
                <a:ext cx="1" cy="6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16" name="Rectangle 779">
                <a:extLst>
                  <a:ext uri="{FF2B5EF4-FFF2-40B4-BE49-F238E27FC236}">
                    <a16:creationId xmlns:a16="http://schemas.microsoft.com/office/drawing/2014/main" id="{DAA2F553-3889-4D11-9140-455459BC8058}"/>
                  </a:ext>
                </a:extLst>
              </p:cNvPr>
              <p:cNvSpPr>
                <a:spLocks noChangeArrowheads="1"/>
              </p:cNvSpPr>
              <p:nvPr/>
            </p:nvSpPr>
            <p:spPr bwMode="auto">
              <a:xfrm>
                <a:off x="1991" y="3642"/>
                <a:ext cx="3" cy="6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17" name="Line 780">
                <a:extLst>
                  <a:ext uri="{FF2B5EF4-FFF2-40B4-BE49-F238E27FC236}">
                    <a16:creationId xmlns:a16="http://schemas.microsoft.com/office/drawing/2014/main" id="{FE290D82-862A-44D2-B750-9DAE3A84915A}"/>
                  </a:ext>
                </a:extLst>
              </p:cNvPr>
              <p:cNvSpPr>
                <a:spLocks noChangeShapeType="1"/>
              </p:cNvSpPr>
              <p:nvPr/>
            </p:nvSpPr>
            <p:spPr bwMode="auto">
              <a:xfrm>
                <a:off x="2378" y="3642"/>
                <a:ext cx="1" cy="6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18" name="Rectangle 781">
                <a:extLst>
                  <a:ext uri="{FF2B5EF4-FFF2-40B4-BE49-F238E27FC236}">
                    <a16:creationId xmlns:a16="http://schemas.microsoft.com/office/drawing/2014/main" id="{607A4B60-51E6-4BE7-8130-474C765E16F9}"/>
                  </a:ext>
                </a:extLst>
              </p:cNvPr>
              <p:cNvSpPr>
                <a:spLocks noChangeArrowheads="1"/>
              </p:cNvSpPr>
              <p:nvPr/>
            </p:nvSpPr>
            <p:spPr bwMode="auto">
              <a:xfrm>
                <a:off x="2378" y="3642"/>
                <a:ext cx="3" cy="6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19" name="Line 782">
                <a:extLst>
                  <a:ext uri="{FF2B5EF4-FFF2-40B4-BE49-F238E27FC236}">
                    <a16:creationId xmlns:a16="http://schemas.microsoft.com/office/drawing/2014/main" id="{26458ECB-F577-45CE-A08A-09CB9510930D}"/>
                  </a:ext>
                </a:extLst>
              </p:cNvPr>
              <p:cNvSpPr>
                <a:spLocks noChangeShapeType="1"/>
              </p:cNvSpPr>
              <p:nvPr/>
            </p:nvSpPr>
            <p:spPr bwMode="auto">
              <a:xfrm>
                <a:off x="2694" y="3642"/>
                <a:ext cx="1" cy="60"/>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20" name="Rectangle 783">
                <a:extLst>
                  <a:ext uri="{FF2B5EF4-FFF2-40B4-BE49-F238E27FC236}">
                    <a16:creationId xmlns:a16="http://schemas.microsoft.com/office/drawing/2014/main" id="{23680AF5-BCC2-4F94-99FF-362490D9539D}"/>
                  </a:ext>
                </a:extLst>
              </p:cNvPr>
              <p:cNvSpPr>
                <a:spLocks noChangeArrowheads="1"/>
              </p:cNvSpPr>
              <p:nvPr/>
            </p:nvSpPr>
            <p:spPr bwMode="auto">
              <a:xfrm>
                <a:off x="2694" y="3642"/>
                <a:ext cx="3" cy="6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21" name="Line 784">
                <a:extLst>
                  <a:ext uri="{FF2B5EF4-FFF2-40B4-BE49-F238E27FC236}">
                    <a16:creationId xmlns:a16="http://schemas.microsoft.com/office/drawing/2014/main" id="{DF04BD2F-DABF-4676-BDF1-06B3BB244434}"/>
                  </a:ext>
                </a:extLst>
              </p:cNvPr>
              <p:cNvSpPr>
                <a:spLocks noChangeShapeType="1"/>
              </p:cNvSpPr>
              <p:nvPr/>
            </p:nvSpPr>
            <p:spPr bwMode="auto">
              <a:xfrm>
                <a:off x="3011" y="3526"/>
                <a:ext cx="1" cy="176"/>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22" name="Rectangle 785">
                <a:extLst>
                  <a:ext uri="{FF2B5EF4-FFF2-40B4-BE49-F238E27FC236}">
                    <a16:creationId xmlns:a16="http://schemas.microsoft.com/office/drawing/2014/main" id="{DF97DBEF-9FD7-40B6-AFF0-F42CE899B1F7}"/>
                  </a:ext>
                </a:extLst>
              </p:cNvPr>
              <p:cNvSpPr>
                <a:spLocks noChangeArrowheads="1"/>
              </p:cNvSpPr>
              <p:nvPr/>
            </p:nvSpPr>
            <p:spPr bwMode="auto">
              <a:xfrm>
                <a:off x="3011" y="3526"/>
                <a:ext cx="2" cy="1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23" name="Line 786">
                <a:extLst>
                  <a:ext uri="{FF2B5EF4-FFF2-40B4-BE49-F238E27FC236}">
                    <a16:creationId xmlns:a16="http://schemas.microsoft.com/office/drawing/2014/main" id="{46B29E8F-34EB-4CBD-A207-43DF12AEA048}"/>
                  </a:ext>
                </a:extLst>
              </p:cNvPr>
              <p:cNvSpPr>
                <a:spLocks noChangeShapeType="1"/>
              </p:cNvSpPr>
              <p:nvPr/>
            </p:nvSpPr>
            <p:spPr bwMode="auto">
              <a:xfrm>
                <a:off x="3327" y="3526"/>
                <a:ext cx="1" cy="176"/>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24" name="Rectangle 787">
                <a:extLst>
                  <a:ext uri="{FF2B5EF4-FFF2-40B4-BE49-F238E27FC236}">
                    <a16:creationId xmlns:a16="http://schemas.microsoft.com/office/drawing/2014/main" id="{0BB60D74-F48F-4983-9774-BFF9289F9074}"/>
                  </a:ext>
                </a:extLst>
              </p:cNvPr>
              <p:cNvSpPr>
                <a:spLocks noChangeArrowheads="1"/>
              </p:cNvSpPr>
              <p:nvPr/>
            </p:nvSpPr>
            <p:spPr bwMode="auto">
              <a:xfrm>
                <a:off x="3327" y="3526"/>
                <a:ext cx="2" cy="1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25" name="Line 788">
                <a:extLst>
                  <a:ext uri="{FF2B5EF4-FFF2-40B4-BE49-F238E27FC236}">
                    <a16:creationId xmlns:a16="http://schemas.microsoft.com/office/drawing/2014/main" id="{B7D3E293-4BCC-4D3E-9AD4-588786361239}"/>
                  </a:ext>
                </a:extLst>
              </p:cNvPr>
              <p:cNvSpPr>
                <a:spLocks noChangeShapeType="1"/>
              </p:cNvSpPr>
              <p:nvPr/>
            </p:nvSpPr>
            <p:spPr bwMode="auto">
              <a:xfrm>
                <a:off x="3643" y="3526"/>
                <a:ext cx="1" cy="176"/>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26" name="Rectangle 789">
                <a:extLst>
                  <a:ext uri="{FF2B5EF4-FFF2-40B4-BE49-F238E27FC236}">
                    <a16:creationId xmlns:a16="http://schemas.microsoft.com/office/drawing/2014/main" id="{F2974A3B-0D3E-44EC-8AF1-D1D54ED42E42}"/>
                  </a:ext>
                </a:extLst>
              </p:cNvPr>
              <p:cNvSpPr>
                <a:spLocks noChangeArrowheads="1"/>
              </p:cNvSpPr>
              <p:nvPr/>
            </p:nvSpPr>
            <p:spPr bwMode="auto">
              <a:xfrm>
                <a:off x="3643" y="3526"/>
                <a:ext cx="2" cy="1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27" name="Line 790">
                <a:extLst>
                  <a:ext uri="{FF2B5EF4-FFF2-40B4-BE49-F238E27FC236}">
                    <a16:creationId xmlns:a16="http://schemas.microsoft.com/office/drawing/2014/main" id="{424E7ED6-6EE7-4939-B1C2-4E752671D8AA}"/>
                  </a:ext>
                </a:extLst>
              </p:cNvPr>
              <p:cNvSpPr>
                <a:spLocks noChangeShapeType="1"/>
              </p:cNvSpPr>
              <p:nvPr/>
            </p:nvSpPr>
            <p:spPr bwMode="auto">
              <a:xfrm>
                <a:off x="3959" y="3526"/>
                <a:ext cx="1" cy="176"/>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28" name="Rectangle 791">
                <a:extLst>
                  <a:ext uri="{FF2B5EF4-FFF2-40B4-BE49-F238E27FC236}">
                    <a16:creationId xmlns:a16="http://schemas.microsoft.com/office/drawing/2014/main" id="{DFADBF1A-2A4E-47C2-A85F-B3B0B768E387}"/>
                  </a:ext>
                </a:extLst>
              </p:cNvPr>
              <p:cNvSpPr>
                <a:spLocks noChangeArrowheads="1"/>
              </p:cNvSpPr>
              <p:nvPr/>
            </p:nvSpPr>
            <p:spPr bwMode="auto">
              <a:xfrm>
                <a:off x="3959" y="3526"/>
                <a:ext cx="3" cy="1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29" name="Line 792">
                <a:extLst>
                  <a:ext uri="{FF2B5EF4-FFF2-40B4-BE49-F238E27FC236}">
                    <a16:creationId xmlns:a16="http://schemas.microsoft.com/office/drawing/2014/main" id="{E66FB40B-073B-4C9E-A853-25B618F00799}"/>
                  </a:ext>
                </a:extLst>
              </p:cNvPr>
              <p:cNvSpPr>
                <a:spLocks noChangeShapeType="1"/>
              </p:cNvSpPr>
              <p:nvPr/>
            </p:nvSpPr>
            <p:spPr bwMode="auto">
              <a:xfrm>
                <a:off x="4275" y="3526"/>
                <a:ext cx="1" cy="176"/>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30" name="Rectangle 793">
                <a:extLst>
                  <a:ext uri="{FF2B5EF4-FFF2-40B4-BE49-F238E27FC236}">
                    <a16:creationId xmlns:a16="http://schemas.microsoft.com/office/drawing/2014/main" id="{B95B4140-99B5-4440-AF21-B7AFFA7AD1C1}"/>
                  </a:ext>
                </a:extLst>
              </p:cNvPr>
              <p:cNvSpPr>
                <a:spLocks noChangeArrowheads="1"/>
              </p:cNvSpPr>
              <p:nvPr/>
            </p:nvSpPr>
            <p:spPr bwMode="auto">
              <a:xfrm>
                <a:off x="4275" y="3526"/>
                <a:ext cx="3" cy="1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31" name="Line 794">
                <a:extLst>
                  <a:ext uri="{FF2B5EF4-FFF2-40B4-BE49-F238E27FC236}">
                    <a16:creationId xmlns:a16="http://schemas.microsoft.com/office/drawing/2014/main" id="{8570CF3C-B639-4167-9FDE-C3379302B688}"/>
                  </a:ext>
                </a:extLst>
              </p:cNvPr>
              <p:cNvSpPr>
                <a:spLocks noChangeShapeType="1"/>
              </p:cNvSpPr>
              <p:nvPr/>
            </p:nvSpPr>
            <p:spPr bwMode="auto">
              <a:xfrm>
                <a:off x="4591" y="3526"/>
                <a:ext cx="1" cy="176"/>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32" name="Rectangle 795">
                <a:extLst>
                  <a:ext uri="{FF2B5EF4-FFF2-40B4-BE49-F238E27FC236}">
                    <a16:creationId xmlns:a16="http://schemas.microsoft.com/office/drawing/2014/main" id="{83059D24-C689-4050-B89F-F44117B741C2}"/>
                  </a:ext>
                </a:extLst>
              </p:cNvPr>
              <p:cNvSpPr>
                <a:spLocks noChangeArrowheads="1"/>
              </p:cNvSpPr>
              <p:nvPr/>
            </p:nvSpPr>
            <p:spPr bwMode="auto">
              <a:xfrm>
                <a:off x="4591" y="3526"/>
                <a:ext cx="3" cy="1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33" name="Line 796">
                <a:extLst>
                  <a:ext uri="{FF2B5EF4-FFF2-40B4-BE49-F238E27FC236}">
                    <a16:creationId xmlns:a16="http://schemas.microsoft.com/office/drawing/2014/main" id="{E1BAA446-723B-4CCF-A698-DF3CBF1A4F62}"/>
                  </a:ext>
                </a:extLst>
              </p:cNvPr>
              <p:cNvSpPr>
                <a:spLocks noChangeShapeType="1"/>
              </p:cNvSpPr>
              <p:nvPr/>
            </p:nvSpPr>
            <p:spPr bwMode="auto">
              <a:xfrm>
                <a:off x="4907" y="3526"/>
                <a:ext cx="1" cy="176"/>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34" name="Rectangle 797">
                <a:extLst>
                  <a:ext uri="{FF2B5EF4-FFF2-40B4-BE49-F238E27FC236}">
                    <a16:creationId xmlns:a16="http://schemas.microsoft.com/office/drawing/2014/main" id="{F212610F-0443-4BB1-90EC-31E82DD85092}"/>
                  </a:ext>
                </a:extLst>
              </p:cNvPr>
              <p:cNvSpPr>
                <a:spLocks noChangeArrowheads="1"/>
              </p:cNvSpPr>
              <p:nvPr/>
            </p:nvSpPr>
            <p:spPr bwMode="auto">
              <a:xfrm>
                <a:off x="4907" y="3526"/>
                <a:ext cx="3" cy="1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35" name="Line 798">
                <a:extLst>
                  <a:ext uri="{FF2B5EF4-FFF2-40B4-BE49-F238E27FC236}">
                    <a16:creationId xmlns:a16="http://schemas.microsoft.com/office/drawing/2014/main" id="{10D32243-EC77-48AB-B5F5-755730C0FFD4}"/>
                  </a:ext>
                </a:extLst>
              </p:cNvPr>
              <p:cNvSpPr>
                <a:spLocks noChangeShapeType="1"/>
              </p:cNvSpPr>
              <p:nvPr/>
            </p:nvSpPr>
            <p:spPr bwMode="auto">
              <a:xfrm>
                <a:off x="5647" y="3526"/>
                <a:ext cx="1" cy="176"/>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36" name="Rectangle 799">
                <a:extLst>
                  <a:ext uri="{FF2B5EF4-FFF2-40B4-BE49-F238E27FC236}">
                    <a16:creationId xmlns:a16="http://schemas.microsoft.com/office/drawing/2014/main" id="{7CE217E7-B01C-4F58-8279-065EA1E5158A}"/>
                  </a:ext>
                </a:extLst>
              </p:cNvPr>
              <p:cNvSpPr>
                <a:spLocks noChangeArrowheads="1"/>
              </p:cNvSpPr>
              <p:nvPr/>
            </p:nvSpPr>
            <p:spPr bwMode="auto">
              <a:xfrm>
                <a:off x="5647" y="3526"/>
                <a:ext cx="3" cy="179"/>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37" name="Line 800">
                <a:extLst>
                  <a:ext uri="{FF2B5EF4-FFF2-40B4-BE49-F238E27FC236}">
                    <a16:creationId xmlns:a16="http://schemas.microsoft.com/office/drawing/2014/main" id="{E5A571AF-7AF5-4966-BE7B-4D9DA16C8E30}"/>
                  </a:ext>
                </a:extLst>
              </p:cNvPr>
              <p:cNvSpPr>
                <a:spLocks noChangeShapeType="1"/>
              </p:cNvSpPr>
              <p:nvPr/>
            </p:nvSpPr>
            <p:spPr bwMode="auto">
              <a:xfrm>
                <a:off x="166" y="482"/>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38" name="Rectangle 801">
                <a:extLst>
                  <a:ext uri="{FF2B5EF4-FFF2-40B4-BE49-F238E27FC236}">
                    <a16:creationId xmlns:a16="http://schemas.microsoft.com/office/drawing/2014/main" id="{3CA1E30C-6AA5-4E58-BF9B-0F18AA502DC1}"/>
                  </a:ext>
                </a:extLst>
              </p:cNvPr>
              <p:cNvSpPr>
                <a:spLocks noChangeArrowheads="1"/>
              </p:cNvSpPr>
              <p:nvPr/>
            </p:nvSpPr>
            <p:spPr bwMode="auto">
              <a:xfrm>
                <a:off x="166" y="482"/>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39" name="Line 802">
                <a:extLst>
                  <a:ext uri="{FF2B5EF4-FFF2-40B4-BE49-F238E27FC236}">
                    <a16:creationId xmlns:a16="http://schemas.microsoft.com/office/drawing/2014/main" id="{3C3E7A1A-1BCB-42D6-B3C2-68731A39CC25}"/>
                  </a:ext>
                </a:extLst>
              </p:cNvPr>
              <p:cNvSpPr>
                <a:spLocks noChangeShapeType="1"/>
              </p:cNvSpPr>
              <p:nvPr/>
            </p:nvSpPr>
            <p:spPr bwMode="auto">
              <a:xfrm>
                <a:off x="166" y="542"/>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40" name="Rectangle 803">
                <a:extLst>
                  <a:ext uri="{FF2B5EF4-FFF2-40B4-BE49-F238E27FC236}">
                    <a16:creationId xmlns:a16="http://schemas.microsoft.com/office/drawing/2014/main" id="{F51B0EA5-901C-4593-8C27-ABEEF2270A3C}"/>
                  </a:ext>
                </a:extLst>
              </p:cNvPr>
              <p:cNvSpPr>
                <a:spLocks noChangeArrowheads="1"/>
              </p:cNvSpPr>
              <p:nvPr/>
            </p:nvSpPr>
            <p:spPr bwMode="auto">
              <a:xfrm>
                <a:off x="166" y="542"/>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41" name="Line 804">
                <a:extLst>
                  <a:ext uri="{FF2B5EF4-FFF2-40B4-BE49-F238E27FC236}">
                    <a16:creationId xmlns:a16="http://schemas.microsoft.com/office/drawing/2014/main" id="{6A49B608-1397-4257-AA3D-17DF4BEDB1BE}"/>
                  </a:ext>
                </a:extLst>
              </p:cNvPr>
              <p:cNvSpPr>
                <a:spLocks noChangeShapeType="1"/>
              </p:cNvSpPr>
              <p:nvPr/>
            </p:nvSpPr>
            <p:spPr bwMode="auto">
              <a:xfrm>
                <a:off x="166" y="616"/>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42" name="Rectangle 805">
                <a:extLst>
                  <a:ext uri="{FF2B5EF4-FFF2-40B4-BE49-F238E27FC236}">
                    <a16:creationId xmlns:a16="http://schemas.microsoft.com/office/drawing/2014/main" id="{9D3AEDB2-34D9-445B-9526-E78B4CF80EB0}"/>
                  </a:ext>
                </a:extLst>
              </p:cNvPr>
              <p:cNvSpPr>
                <a:spLocks noChangeArrowheads="1"/>
              </p:cNvSpPr>
              <p:nvPr/>
            </p:nvSpPr>
            <p:spPr bwMode="auto">
              <a:xfrm>
                <a:off x="166" y="616"/>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43" name="Line 806">
                <a:extLst>
                  <a:ext uri="{FF2B5EF4-FFF2-40B4-BE49-F238E27FC236}">
                    <a16:creationId xmlns:a16="http://schemas.microsoft.com/office/drawing/2014/main" id="{B29A5D81-2455-4EAF-9ED5-9158ACA054E0}"/>
                  </a:ext>
                </a:extLst>
              </p:cNvPr>
              <p:cNvSpPr>
                <a:spLocks noChangeShapeType="1"/>
              </p:cNvSpPr>
              <p:nvPr/>
            </p:nvSpPr>
            <p:spPr bwMode="auto">
              <a:xfrm>
                <a:off x="166" y="690"/>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44" name="Rectangle 807">
                <a:extLst>
                  <a:ext uri="{FF2B5EF4-FFF2-40B4-BE49-F238E27FC236}">
                    <a16:creationId xmlns:a16="http://schemas.microsoft.com/office/drawing/2014/main" id="{36A87455-AB75-4A5C-8040-35D986738147}"/>
                  </a:ext>
                </a:extLst>
              </p:cNvPr>
              <p:cNvSpPr>
                <a:spLocks noChangeArrowheads="1"/>
              </p:cNvSpPr>
              <p:nvPr/>
            </p:nvSpPr>
            <p:spPr bwMode="auto">
              <a:xfrm>
                <a:off x="166" y="690"/>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45" name="Line 808">
                <a:extLst>
                  <a:ext uri="{FF2B5EF4-FFF2-40B4-BE49-F238E27FC236}">
                    <a16:creationId xmlns:a16="http://schemas.microsoft.com/office/drawing/2014/main" id="{7A84222B-A36F-4DCF-AFDD-EB6822278ECC}"/>
                  </a:ext>
                </a:extLst>
              </p:cNvPr>
              <p:cNvSpPr>
                <a:spLocks noChangeShapeType="1"/>
              </p:cNvSpPr>
              <p:nvPr/>
            </p:nvSpPr>
            <p:spPr bwMode="auto">
              <a:xfrm>
                <a:off x="5650" y="764"/>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46" name="Rectangle 809">
                <a:extLst>
                  <a:ext uri="{FF2B5EF4-FFF2-40B4-BE49-F238E27FC236}">
                    <a16:creationId xmlns:a16="http://schemas.microsoft.com/office/drawing/2014/main" id="{31209169-817F-4753-9552-881D9F26E0F6}"/>
                  </a:ext>
                </a:extLst>
              </p:cNvPr>
              <p:cNvSpPr>
                <a:spLocks noChangeArrowheads="1"/>
              </p:cNvSpPr>
              <p:nvPr/>
            </p:nvSpPr>
            <p:spPr bwMode="auto">
              <a:xfrm>
                <a:off x="5650" y="764"/>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947" name="Line 810">
                <a:extLst>
                  <a:ext uri="{FF2B5EF4-FFF2-40B4-BE49-F238E27FC236}">
                    <a16:creationId xmlns:a16="http://schemas.microsoft.com/office/drawing/2014/main" id="{CF84361B-05EB-4D44-8383-DE19B5EF5840}"/>
                  </a:ext>
                </a:extLst>
              </p:cNvPr>
              <p:cNvSpPr>
                <a:spLocks noChangeShapeType="1"/>
              </p:cNvSpPr>
              <p:nvPr/>
            </p:nvSpPr>
            <p:spPr bwMode="auto">
              <a:xfrm>
                <a:off x="5650" y="821"/>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948" name="Rectangle 811">
                <a:extLst>
                  <a:ext uri="{FF2B5EF4-FFF2-40B4-BE49-F238E27FC236}">
                    <a16:creationId xmlns:a16="http://schemas.microsoft.com/office/drawing/2014/main" id="{2B7D2748-77B7-4280-8D3A-5354280C0434}"/>
                  </a:ext>
                </a:extLst>
              </p:cNvPr>
              <p:cNvSpPr>
                <a:spLocks noChangeArrowheads="1"/>
              </p:cNvSpPr>
              <p:nvPr/>
            </p:nvSpPr>
            <p:spPr bwMode="auto">
              <a:xfrm>
                <a:off x="5650" y="821"/>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grpSp>
        <p:sp>
          <p:nvSpPr>
            <p:cNvPr id="282636" name="Line 813">
              <a:extLst>
                <a:ext uri="{FF2B5EF4-FFF2-40B4-BE49-F238E27FC236}">
                  <a16:creationId xmlns:a16="http://schemas.microsoft.com/office/drawing/2014/main" id="{1283B9F6-271A-47D9-ABAE-433665A10311}"/>
                </a:ext>
              </a:extLst>
            </p:cNvPr>
            <p:cNvSpPr>
              <a:spLocks noChangeShapeType="1"/>
            </p:cNvSpPr>
            <p:nvPr/>
          </p:nvSpPr>
          <p:spPr bwMode="auto">
            <a:xfrm>
              <a:off x="5650" y="881"/>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37" name="Rectangle 814">
              <a:extLst>
                <a:ext uri="{FF2B5EF4-FFF2-40B4-BE49-F238E27FC236}">
                  <a16:creationId xmlns:a16="http://schemas.microsoft.com/office/drawing/2014/main" id="{ABA90C85-246E-4969-BF1B-A47C705D4E79}"/>
                </a:ext>
              </a:extLst>
            </p:cNvPr>
            <p:cNvSpPr>
              <a:spLocks noChangeArrowheads="1"/>
            </p:cNvSpPr>
            <p:nvPr/>
          </p:nvSpPr>
          <p:spPr bwMode="auto">
            <a:xfrm>
              <a:off x="5650" y="881"/>
              <a:ext cx="3" cy="2"/>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38" name="Line 815">
              <a:extLst>
                <a:ext uri="{FF2B5EF4-FFF2-40B4-BE49-F238E27FC236}">
                  <a16:creationId xmlns:a16="http://schemas.microsoft.com/office/drawing/2014/main" id="{8D7E7CD6-461A-43E6-9FE8-5BBE64D7F60A}"/>
                </a:ext>
              </a:extLst>
            </p:cNvPr>
            <p:cNvSpPr>
              <a:spLocks noChangeShapeType="1"/>
            </p:cNvSpPr>
            <p:nvPr/>
          </p:nvSpPr>
          <p:spPr bwMode="auto">
            <a:xfrm>
              <a:off x="5650" y="938"/>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39" name="Rectangle 816">
              <a:extLst>
                <a:ext uri="{FF2B5EF4-FFF2-40B4-BE49-F238E27FC236}">
                  <a16:creationId xmlns:a16="http://schemas.microsoft.com/office/drawing/2014/main" id="{1D1EF350-7316-48EA-8418-7DD5372F088D}"/>
                </a:ext>
              </a:extLst>
            </p:cNvPr>
            <p:cNvSpPr>
              <a:spLocks noChangeArrowheads="1"/>
            </p:cNvSpPr>
            <p:nvPr/>
          </p:nvSpPr>
          <p:spPr bwMode="auto">
            <a:xfrm>
              <a:off x="5650" y="938"/>
              <a:ext cx="3" cy="2"/>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40" name="Line 817">
              <a:extLst>
                <a:ext uri="{FF2B5EF4-FFF2-40B4-BE49-F238E27FC236}">
                  <a16:creationId xmlns:a16="http://schemas.microsoft.com/office/drawing/2014/main" id="{7CEC1720-920F-427D-9B48-817199B97031}"/>
                </a:ext>
              </a:extLst>
            </p:cNvPr>
            <p:cNvSpPr>
              <a:spLocks noChangeShapeType="1"/>
            </p:cNvSpPr>
            <p:nvPr/>
          </p:nvSpPr>
          <p:spPr bwMode="auto">
            <a:xfrm>
              <a:off x="5650" y="994"/>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41" name="Rectangle 818">
              <a:extLst>
                <a:ext uri="{FF2B5EF4-FFF2-40B4-BE49-F238E27FC236}">
                  <a16:creationId xmlns:a16="http://schemas.microsoft.com/office/drawing/2014/main" id="{9800195A-2EBA-4B0E-9372-70A869AB418A}"/>
                </a:ext>
              </a:extLst>
            </p:cNvPr>
            <p:cNvSpPr>
              <a:spLocks noChangeArrowheads="1"/>
            </p:cNvSpPr>
            <p:nvPr/>
          </p:nvSpPr>
          <p:spPr bwMode="auto">
            <a:xfrm>
              <a:off x="5650" y="994"/>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42" name="Line 819">
              <a:extLst>
                <a:ext uri="{FF2B5EF4-FFF2-40B4-BE49-F238E27FC236}">
                  <a16:creationId xmlns:a16="http://schemas.microsoft.com/office/drawing/2014/main" id="{3E62DF6C-B986-4096-8946-13E755D0F732}"/>
                </a:ext>
              </a:extLst>
            </p:cNvPr>
            <p:cNvSpPr>
              <a:spLocks noChangeShapeType="1"/>
            </p:cNvSpPr>
            <p:nvPr/>
          </p:nvSpPr>
          <p:spPr bwMode="auto">
            <a:xfrm>
              <a:off x="5650" y="1051"/>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43" name="Rectangle 820">
              <a:extLst>
                <a:ext uri="{FF2B5EF4-FFF2-40B4-BE49-F238E27FC236}">
                  <a16:creationId xmlns:a16="http://schemas.microsoft.com/office/drawing/2014/main" id="{2BA040FB-7655-46BD-8958-93F7A3637432}"/>
                </a:ext>
              </a:extLst>
            </p:cNvPr>
            <p:cNvSpPr>
              <a:spLocks noChangeArrowheads="1"/>
            </p:cNvSpPr>
            <p:nvPr/>
          </p:nvSpPr>
          <p:spPr bwMode="auto">
            <a:xfrm>
              <a:off x="5650" y="1051"/>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44" name="Line 821">
              <a:extLst>
                <a:ext uri="{FF2B5EF4-FFF2-40B4-BE49-F238E27FC236}">
                  <a16:creationId xmlns:a16="http://schemas.microsoft.com/office/drawing/2014/main" id="{E0E381AC-5410-4893-B3B0-991000E01E4E}"/>
                </a:ext>
              </a:extLst>
            </p:cNvPr>
            <p:cNvSpPr>
              <a:spLocks noChangeShapeType="1"/>
            </p:cNvSpPr>
            <p:nvPr/>
          </p:nvSpPr>
          <p:spPr bwMode="auto">
            <a:xfrm>
              <a:off x="5650" y="1114"/>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45" name="Rectangle 822">
              <a:extLst>
                <a:ext uri="{FF2B5EF4-FFF2-40B4-BE49-F238E27FC236}">
                  <a16:creationId xmlns:a16="http://schemas.microsoft.com/office/drawing/2014/main" id="{6DC863BD-D209-4165-B857-1F1839946253}"/>
                </a:ext>
              </a:extLst>
            </p:cNvPr>
            <p:cNvSpPr>
              <a:spLocks noChangeArrowheads="1"/>
            </p:cNvSpPr>
            <p:nvPr/>
          </p:nvSpPr>
          <p:spPr bwMode="auto">
            <a:xfrm>
              <a:off x="5650" y="1114"/>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46" name="Line 823">
              <a:extLst>
                <a:ext uri="{FF2B5EF4-FFF2-40B4-BE49-F238E27FC236}">
                  <a16:creationId xmlns:a16="http://schemas.microsoft.com/office/drawing/2014/main" id="{0A69A3F2-24E4-4EE2-A577-8107F332DE06}"/>
                </a:ext>
              </a:extLst>
            </p:cNvPr>
            <p:cNvSpPr>
              <a:spLocks noChangeShapeType="1"/>
            </p:cNvSpPr>
            <p:nvPr/>
          </p:nvSpPr>
          <p:spPr bwMode="auto">
            <a:xfrm>
              <a:off x="166" y="1188"/>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47" name="Rectangle 824">
              <a:extLst>
                <a:ext uri="{FF2B5EF4-FFF2-40B4-BE49-F238E27FC236}">
                  <a16:creationId xmlns:a16="http://schemas.microsoft.com/office/drawing/2014/main" id="{ADF3DD5A-0FB6-420C-8F4F-A4C04138EF21}"/>
                </a:ext>
              </a:extLst>
            </p:cNvPr>
            <p:cNvSpPr>
              <a:spLocks noChangeArrowheads="1"/>
            </p:cNvSpPr>
            <p:nvPr/>
          </p:nvSpPr>
          <p:spPr bwMode="auto">
            <a:xfrm>
              <a:off x="166" y="1188"/>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48" name="Line 825">
              <a:extLst>
                <a:ext uri="{FF2B5EF4-FFF2-40B4-BE49-F238E27FC236}">
                  <a16:creationId xmlns:a16="http://schemas.microsoft.com/office/drawing/2014/main" id="{B676CB20-DB09-499F-903C-BFA709108A9B}"/>
                </a:ext>
              </a:extLst>
            </p:cNvPr>
            <p:cNvSpPr>
              <a:spLocks noChangeShapeType="1"/>
            </p:cNvSpPr>
            <p:nvPr/>
          </p:nvSpPr>
          <p:spPr bwMode="auto">
            <a:xfrm>
              <a:off x="166" y="1242"/>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49" name="Rectangle 826">
              <a:extLst>
                <a:ext uri="{FF2B5EF4-FFF2-40B4-BE49-F238E27FC236}">
                  <a16:creationId xmlns:a16="http://schemas.microsoft.com/office/drawing/2014/main" id="{0B97ECF2-8F9C-48C6-B4AD-95FCBFB74D5E}"/>
                </a:ext>
              </a:extLst>
            </p:cNvPr>
            <p:cNvSpPr>
              <a:spLocks noChangeArrowheads="1"/>
            </p:cNvSpPr>
            <p:nvPr/>
          </p:nvSpPr>
          <p:spPr bwMode="auto">
            <a:xfrm>
              <a:off x="166" y="1242"/>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50" name="Line 827">
              <a:extLst>
                <a:ext uri="{FF2B5EF4-FFF2-40B4-BE49-F238E27FC236}">
                  <a16:creationId xmlns:a16="http://schemas.microsoft.com/office/drawing/2014/main" id="{7360D5DD-E0EB-4969-9CBA-E40827DCDD9B}"/>
                </a:ext>
              </a:extLst>
            </p:cNvPr>
            <p:cNvSpPr>
              <a:spLocks noChangeShapeType="1"/>
            </p:cNvSpPr>
            <p:nvPr/>
          </p:nvSpPr>
          <p:spPr bwMode="auto">
            <a:xfrm>
              <a:off x="166" y="1271"/>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51" name="Rectangle 828">
              <a:extLst>
                <a:ext uri="{FF2B5EF4-FFF2-40B4-BE49-F238E27FC236}">
                  <a16:creationId xmlns:a16="http://schemas.microsoft.com/office/drawing/2014/main" id="{A14BD7C0-2784-41D8-8933-87A8F33B74AF}"/>
                </a:ext>
              </a:extLst>
            </p:cNvPr>
            <p:cNvSpPr>
              <a:spLocks noChangeArrowheads="1"/>
            </p:cNvSpPr>
            <p:nvPr/>
          </p:nvSpPr>
          <p:spPr bwMode="auto">
            <a:xfrm>
              <a:off x="166" y="1271"/>
              <a:ext cx="5487" cy="2"/>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52" name="Line 829">
              <a:extLst>
                <a:ext uri="{FF2B5EF4-FFF2-40B4-BE49-F238E27FC236}">
                  <a16:creationId xmlns:a16="http://schemas.microsoft.com/office/drawing/2014/main" id="{444B75A8-88A4-41D3-8ED6-BB7E995C421B}"/>
                </a:ext>
              </a:extLst>
            </p:cNvPr>
            <p:cNvSpPr>
              <a:spLocks noChangeShapeType="1"/>
            </p:cNvSpPr>
            <p:nvPr/>
          </p:nvSpPr>
          <p:spPr bwMode="auto">
            <a:xfrm>
              <a:off x="166" y="1330"/>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53" name="Rectangle 830">
              <a:extLst>
                <a:ext uri="{FF2B5EF4-FFF2-40B4-BE49-F238E27FC236}">
                  <a16:creationId xmlns:a16="http://schemas.microsoft.com/office/drawing/2014/main" id="{34866922-0C41-4E51-9D96-B51945C49C66}"/>
                </a:ext>
              </a:extLst>
            </p:cNvPr>
            <p:cNvSpPr>
              <a:spLocks noChangeArrowheads="1"/>
            </p:cNvSpPr>
            <p:nvPr/>
          </p:nvSpPr>
          <p:spPr bwMode="auto">
            <a:xfrm>
              <a:off x="166" y="1330"/>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54" name="Line 831">
              <a:extLst>
                <a:ext uri="{FF2B5EF4-FFF2-40B4-BE49-F238E27FC236}">
                  <a16:creationId xmlns:a16="http://schemas.microsoft.com/office/drawing/2014/main" id="{134594BB-45E8-4085-855C-7C1E42EAADB4}"/>
                </a:ext>
              </a:extLst>
            </p:cNvPr>
            <p:cNvSpPr>
              <a:spLocks noChangeShapeType="1"/>
            </p:cNvSpPr>
            <p:nvPr/>
          </p:nvSpPr>
          <p:spPr bwMode="auto">
            <a:xfrm>
              <a:off x="166" y="1390"/>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55" name="Rectangle 832">
              <a:extLst>
                <a:ext uri="{FF2B5EF4-FFF2-40B4-BE49-F238E27FC236}">
                  <a16:creationId xmlns:a16="http://schemas.microsoft.com/office/drawing/2014/main" id="{DC8B510F-1978-465B-8DBD-CB8E497DEB02}"/>
                </a:ext>
              </a:extLst>
            </p:cNvPr>
            <p:cNvSpPr>
              <a:spLocks noChangeArrowheads="1"/>
            </p:cNvSpPr>
            <p:nvPr/>
          </p:nvSpPr>
          <p:spPr bwMode="auto">
            <a:xfrm>
              <a:off x="166" y="1390"/>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56" name="Line 833">
              <a:extLst>
                <a:ext uri="{FF2B5EF4-FFF2-40B4-BE49-F238E27FC236}">
                  <a16:creationId xmlns:a16="http://schemas.microsoft.com/office/drawing/2014/main" id="{6D9168F4-18BE-44E7-A54D-D59FE329EA24}"/>
                </a:ext>
              </a:extLst>
            </p:cNvPr>
            <p:cNvSpPr>
              <a:spLocks noChangeShapeType="1"/>
            </p:cNvSpPr>
            <p:nvPr/>
          </p:nvSpPr>
          <p:spPr bwMode="auto">
            <a:xfrm>
              <a:off x="166" y="1419"/>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57" name="Rectangle 834">
              <a:extLst>
                <a:ext uri="{FF2B5EF4-FFF2-40B4-BE49-F238E27FC236}">
                  <a16:creationId xmlns:a16="http://schemas.microsoft.com/office/drawing/2014/main" id="{C629AF70-A9FB-49D0-9E5A-515D982E7320}"/>
                </a:ext>
              </a:extLst>
            </p:cNvPr>
            <p:cNvSpPr>
              <a:spLocks noChangeArrowheads="1"/>
            </p:cNvSpPr>
            <p:nvPr/>
          </p:nvSpPr>
          <p:spPr bwMode="auto">
            <a:xfrm>
              <a:off x="166" y="1419"/>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58" name="Line 835">
              <a:extLst>
                <a:ext uri="{FF2B5EF4-FFF2-40B4-BE49-F238E27FC236}">
                  <a16:creationId xmlns:a16="http://schemas.microsoft.com/office/drawing/2014/main" id="{A3B9CEFE-AEFD-473A-8286-EA3B09B8760E}"/>
                </a:ext>
              </a:extLst>
            </p:cNvPr>
            <p:cNvSpPr>
              <a:spLocks noChangeShapeType="1"/>
            </p:cNvSpPr>
            <p:nvPr/>
          </p:nvSpPr>
          <p:spPr bwMode="auto">
            <a:xfrm>
              <a:off x="166" y="1476"/>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59" name="Rectangle 836">
              <a:extLst>
                <a:ext uri="{FF2B5EF4-FFF2-40B4-BE49-F238E27FC236}">
                  <a16:creationId xmlns:a16="http://schemas.microsoft.com/office/drawing/2014/main" id="{876EB732-C1A4-47B9-B377-991FD69E4765}"/>
                </a:ext>
              </a:extLst>
            </p:cNvPr>
            <p:cNvSpPr>
              <a:spLocks noChangeArrowheads="1"/>
            </p:cNvSpPr>
            <p:nvPr/>
          </p:nvSpPr>
          <p:spPr bwMode="auto">
            <a:xfrm>
              <a:off x="166" y="1476"/>
              <a:ext cx="5487" cy="2"/>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60" name="Line 837">
              <a:extLst>
                <a:ext uri="{FF2B5EF4-FFF2-40B4-BE49-F238E27FC236}">
                  <a16:creationId xmlns:a16="http://schemas.microsoft.com/office/drawing/2014/main" id="{4E0D3481-5BA6-4312-B073-EB3A53DDC991}"/>
                </a:ext>
              </a:extLst>
            </p:cNvPr>
            <p:cNvSpPr>
              <a:spLocks noChangeShapeType="1"/>
            </p:cNvSpPr>
            <p:nvPr/>
          </p:nvSpPr>
          <p:spPr bwMode="auto">
            <a:xfrm>
              <a:off x="1652" y="1490"/>
              <a:ext cx="3998"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61" name="Rectangle 838">
              <a:extLst>
                <a:ext uri="{FF2B5EF4-FFF2-40B4-BE49-F238E27FC236}">
                  <a16:creationId xmlns:a16="http://schemas.microsoft.com/office/drawing/2014/main" id="{2C1C02AB-1707-414D-8BA2-98B373049B93}"/>
                </a:ext>
              </a:extLst>
            </p:cNvPr>
            <p:cNvSpPr>
              <a:spLocks noChangeArrowheads="1"/>
            </p:cNvSpPr>
            <p:nvPr/>
          </p:nvSpPr>
          <p:spPr bwMode="auto">
            <a:xfrm>
              <a:off x="1652" y="1490"/>
              <a:ext cx="4001"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62" name="Line 839">
              <a:extLst>
                <a:ext uri="{FF2B5EF4-FFF2-40B4-BE49-F238E27FC236}">
                  <a16:creationId xmlns:a16="http://schemas.microsoft.com/office/drawing/2014/main" id="{C19EB87D-1B00-47D8-9DEB-2458AE630FB0}"/>
                </a:ext>
              </a:extLst>
            </p:cNvPr>
            <p:cNvSpPr>
              <a:spLocks noChangeShapeType="1"/>
            </p:cNvSpPr>
            <p:nvPr/>
          </p:nvSpPr>
          <p:spPr bwMode="auto">
            <a:xfrm>
              <a:off x="1652" y="1547"/>
              <a:ext cx="3998"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63" name="Rectangle 840">
              <a:extLst>
                <a:ext uri="{FF2B5EF4-FFF2-40B4-BE49-F238E27FC236}">
                  <a16:creationId xmlns:a16="http://schemas.microsoft.com/office/drawing/2014/main" id="{A85216EC-3A0D-4FB6-842B-02D4EDE8C246}"/>
                </a:ext>
              </a:extLst>
            </p:cNvPr>
            <p:cNvSpPr>
              <a:spLocks noChangeArrowheads="1"/>
            </p:cNvSpPr>
            <p:nvPr/>
          </p:nvSpPr>
          <p:spPr bwMode="auto">
            <a:xfrm>
              <a:off x="1652" y="1547"/>
              <a:ext cx="4001"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64" name="Line 841">
              <a:extLst>
                <a:ext uri="{FF2B5EF4-FFF2-40B4-BE49-F238E27FC236}">
                  <a16:creationId xmlns:a16="http://schemas.microsoft.com/office/drawing/2014/main" id="{ABE42C4E-A8C4-400B-92D7-7D3E65E80CEE}"/>
                </a:ext>
              </a:extLst>
            </p:cNvPr>
            <p:cNvSpPr>
              <a:spLocks noChangeShapeType="1"/>
            </p:cNvSpPr>
            <p:nvPr/>
          </p:nvSpPr>
          <p:spPr bwMode="auto">
            <a:xfrm>
              <a:off x="1652" y="1604"/>
              <a:ext cx="3998"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65" name="Rectangle 842">
              <a:extLst>
                <a:ext uri="{FF2B5EF4-FFF2-40B4-BE49-F238E27FC236}">
                  <a16:creationId xmlns:a16="http://schemas.microsoft.com/office/drawing/2014/main" id="{7E4D635B-0FA5-4F3F-A7B4-CB94EBA9BEFE}"/>
                </a:ext>
              </a:extLst>
            </p:cNvPr>
            <p:cNvSpPr>
              <a:spLocks noChangeArrowheads="1"/>
            </p:cNvSpPr>
            <p:nvPr/>
          </p:nvSpPr>
          <p:spPr bwMode="auto">
            <a:xfrm>
              <a:off x="1652" y="1604"/>
              <a:ext cx="4001"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66" name="Line 843">
              <a:extLst>
                <a:ext uri="{FF2B5EF4-FFF2-40B4-BE49-F238E27FC236}">
                  <a16:creationId xmlns:a16="http://schemas.microsoft.com/office/drawing/2014/main" id="{5B76544F-90E1-44CD-B18F-EE8DEC454194}"/>
                </a:ext>
              </a:extLst>
            </p:cNvPr>
            <p:cNvSpPr>
              <a:spLocks noChangeShapeType="1"/>
            </p:cNvSpPr>
            <p:nvPr/>
          </p:nvSpPr>
          <p:spPr bwMode="auto">
            <a:xfrm>
              <a:off x="1652" y="1661"/>
              <a:ext cx="3998"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67" name="Rectangle 844">
              <a:extLst>
                <a:ext uri="{FF2B5EF4-FFF2-40B4-BE49-F238E27FC236}">
                  <a16:creationId xmlns:a16="http://schemas.microsoft.com/office/drawing/2014/main" id="{4B91EFAD-9C5C-438E-AAEA-34A6D6A755A2}"/>
                </a:ext>
              </a:extLst>
            </p:cNvPr>
            <p:cNvSpPr>
              <a:spLocks noChangeArrowheads="1"/>
            </p:cNvSpPr>
            <p:nvPr/>
          </p:nvSpPr>
          <p:spPr bwMode="auto">
            <a:xfrm>
              <a:off x="1652" y="1661"/>
              <a:ext cx="4001"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68" name="Line 845">
              <a:extLst>
                <a:ext uri="{FF2B5EF4-FFF2-40B4-BE49-F238E27FC236}">
                  <a16:creationId xmlns:a16="http://schemas.microsoft.com/office/drawing/2014/main" id="{268441C2-0B9D-4396-BFF1-66DB7EABA9C8}"/>
                </a:ext>
              </a:extLst>
            </p:cNvPr>
            <p:cNvSpPr>
              <a:spLocks noChangeShapeType="1"/>
            </p:cNvSpPr>
            <p:nvPr/>
          </p:nvSpPr>
          <p:spPr bwMode="auto">
            <a:xfrm>
              <a:off x="166" y="1689"/>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69" name="Rectangle 846">
              <a:extLst>
                <a:ext uri="{FF2B5EF4-FFF2-40B4-BE49-F238E27FC236}">
                  <a16:creationId xmlns:a16="http://schemas.microsoft.com/office/drawing/2014/main" id="{1FF95650-E5FF-4116-8ED4-3EE4264E85FA}"/>
                </a:ext>
              </a:extLst>
            </p:cNvPr>
            <p:cNvSpPr>
              <a:spLocks noChangeArrowheads="1"/>
            </p:cNvSpPr>
            <p:nvPr/>
          </p:nvSpPr>
          <p:spPr bwMode="auto">
            <a:xfrm>
              <a:off x="166" y="1689"/>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70" name="Line 847">
              <a:extLst>
                <a:ext uri="{FF2B5EF4-FFF2-40B4-BE49-F238E27FC236}">
                  <a16:creationId xmlns:a16="http://schemas.microsoft.com/office/drawing/2014/main" id="{3DE8A4AE-E397-4863-BD3A-3E8FFA19F4B0}"/>
                </a:ext>
              </a:extLst>
            </p:cNvPr>
            <p:cNvSpPr>
              <a:spLocks noChangeShapeType="1"/>
            </p:cNvSpPr>
            <p:nvPr/>
          </p:nvSpPr>
          <p:spPr bwMode="auto">
            <a:xfrm>
              <a:off x="166" y="1749"/>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71" name="Rectangle 848">
              <a:extLst>
                <a:ext uri="{FF2B5EF4-FFF2-40B4-BE49-F238E27FC236}">
                  <a16:creationId xmlns:a16="http://schemas.microsoft.com/office/drawing/2014/main" id="{9CCA6857-EC33-4539-A579-7588D8C0E78D}"/>
                </a:ext>
              </a:extLst>
            </p:cNvPr>
            <p:cNvSpPr>
              <a:spLocks noChangeArrowheads="1"/>
            </p:cNvSpPr>
            <p:nvPr/>
          </p:nvSpPr>
          <p:spPr bwMode="auto">
            <a:xfrm>
              <a:off x="166" y="1749"/>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72" name="Line 849">
              <a:extLst>
                <a:ext uri="{FF2B5EF4-FFF2-40B4-BE49-F238E27FC236}">
                  <a16:creationId xmlns:a16="http://schemas.microsoft.com/office/drawing/2014/main" id="{6936F4CA-9261-4B40-AE7D-F44ABCF4A92B}"/>
                </a:ext>
              </a:extLst>
            </p:cNvPr>
            <p:cNvSpPr>
              <a:spLocks noChangeShapeType="1"/>
            </p:cNvSpPr>
            <p:nvPr/>
          </p:nvSpPr>
          <p:spPr bwMode="auto">
            <a:xfrm>
              <a:off x="166" y="1763"/>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73" name="Rectangle 850">
              <a:extLst>
                <a:ext uri="{FF2B5EF4-FFF2-40B4-BE49-F238E27FC236}">
                  <a16:creationId xmlns:a16="http://schemas.microsoft.com/office/drawing/2014/main" id="{569C03A3-7C04-4123-82D6-BFE12BD98992}"/>
                </a:ext>
              </a:extLst>
            </p:cNvPr>
            <p:cNvSpPr>
              <a:spLocks noChangeArrowheads="1"/>
            </p:cNvSpPr>
            <p:nvPr/>
          </p:nvSpPr>
          <p:spPr bwMode="auto">
            <a:xfrm>
              <a:off x="166" y="1763"/>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74" name="Line 851">
              <a:extLst>
                <a:ext uri="{FF2B5EF4-FFF2-40B4-BE49-F238E27FC236}">
                  <a16:creationId xmlns:a16="http://schemas.microsoft.com/office/drawing/2014/main" id="{15EFA9D7-2596-4343-84DA-93FF10A8B059}"/>
                </a:ext>
              </a:extLst>
            </p:cNvPr>
            <p:cNvSpPr>
              <a:spLocks noChangeShapeType="1"/>
            </p:cNvSpPr>
            <p:nvPr/>
          </p:nvSpPr>
          <p:spPr bwMode="auto">
            <a:xfrm>
              <a:off x="166" y="1823"/>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75" name="Rectangle 852">
              <a:extLst>
                <a:ext uri="{FF2B5EF4-FFF2-40B4-BE49-F238E27FC236}">
                  <a16:creationId xmlns:a16="http://schemas.microsoft.com/office/drawing/2014/main" id="{88E23FE1-F0E9-45FF-9BC3-46359BAA259D}"/>
                </a:ext>
              </a:extLst>
            </p:cNvPr>
            <p:cNvSpPr>
              <a:spLocks noChangeArrowheads="1"/>
            </p:cNvSpPr>
            <p:nvPr/>
          </p:nvSpPr>
          <p:spPr bwMode="auto">
            <a:xfrm>
              <a:off x="166" y="1823"/>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76" name="Line 853">
              <a:extLst>
                <a:ext uri="{FF2B5EF4-FFF2-40B4-BE49-F238E27FC236}">
                  <a16:creationId xmlns:a16="http://schemas.microsoft.com/office/drawing/2014/main" id="{E8242EF0-6D2B-4DC8-93CC-D8ACB596DC42}"/>
                </a:ext>
              </a:extLst>
            </p:cNvPr>
            <p:cNvSpPr>
              <a:spLocks noChangeShapeType="1"/>
            </p:cNvSpPr>
            <p:nvPr/>
          </p:nvSpPr>
          <p:spPr bwMode="auto">
            <a:xfrm>
              <a:off x="2381" y="1883"/>
              <a:ext cx="3269"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77" name="Rectangle 854">
              <a:extLst>
                <a:ext uri="{FF2B5EF4-FFF2-40B4-BE49-F238E27FC236}">
                  <a16:creationId xmlns:a16="http://schemas.microsoft.com/office/drawing/2014/main" id="{8F3D3DC0-D022-4263-9C2F-4D122D94ADA9}"/>
                </a:ext>
              </a:extLst>
            </p:cNvPr>
            <p:cNvSpPr>
              <a:spLocks noChangeArrowheads="1"/>
            </p:cNvSpPr>
            <p:nvPr/>
          </p:nvSpPr>
          <p:spPr bwMode="auto">
            <a:xfrm>
              <a:off x="2381" y="1883"/>
              <a:ext cx="3272"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78" name="Line 855">
              <a:extLst>
                <a:ext uri="{FF2B5EF4-FFF2-40B4-BE49-F238E27FC236}">
                  <a16:creationId xmlns:a16="http://schemas.microsoft.com/office/drawing/2014/main" id="{D92DD159-6D00-400B-B400-3E79ADDD5054}"/>
                </a:ext>
              </a:extLst>
            </p:cNvPr>
            <p:cNvSpPr>
              <a:spLocks noChangeShapeType="1"/>
            </p:cNvSpPr>
            <p:nvPr/>
          </p:nvSpPr>
          <p:spPr bwMode="auto">
            <a:xfrm>
              <a:off x="166" y="1943"/>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79" name="Rectangle 856">
              <a:extLst>
                <a:ext uri="{FF2B5EF4-FFF2-40B4-BE49-F238E27FC236}">
                  <a16:creationId xmlns:a16="http://schemas.microsoft.com/office/drawing/2014/main" id="{8650F6B3-7D7B-4D4F-8116-D8790363489E}"/>
                </a:ext>
              </a:extLst>
            </p:cNvPr>
            <p:cNvSpPr>
              <a:spLocks noChangeArrowheads="1"/>
            </p:cNvSpPr>
            <p:nvPr/>
          </p:nvSpPr>
          <p:spPr bwMode="auto">
            <a:xfrm>
              <a:off x="166" y="1943"/>
              <a:ext cx="5487" cy="2"/>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80" name="Line 857">
              <a:extLst>
                <a:ext uri="{FF2B5EF4-FFF2-40B4-BE49-F238E27FC236}">
                  <a16:creationId xmlns:a16="http://schemas.microsoft.com/office/drawing/2014/main" id="{FA728095-A90E-46E1-8710-01F9FD151A5E}"/>
                </a:ext>
              </a:extLst>
            </p:cNvPr>
            <p:cNvSpPr>
              <a:spLocks noChangeShapeType="1"/>
            </p:cNvSpPr>
            <p:nvPr/>
          </p:nvSpPr>
          <p:spPr bwMode="auto">
            <a:xfrm>
              <a:off x="3013" y="1971"/>
              <a:ext cx="2637"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81" name="Rectangle 858">
              <a:extLst>
                <a:ext uri="{FF2B5EF4-FFF2-40B4-BE49-F238E27FC236}">
                  <a16:creationId xmlns:a16="http://schemas.microsoft.com/office/drawing/2014/main" id="{79AF3B59-A366-4C8B-A53E-30EA884F4846}"/>
                </a:ext>
              </a:extLst>
            </p:cNvPr>
            <p:cNvSpPr>
              <a:spLocks noChangeArrowheads="1"/>
            </p:cNvSpPr>
            <p:nvPr/>
          </p:nvSpPr>
          <p:spPr bwMode="auto">
            <a:xfrm>
              <a:off x="3013" y="1971"/>
              <a:ext cx="2640"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82" name="Line 859">
              <a:extLst>
                <a:ext uri="{FF2B5EF4-FFF2-40B4-BE49-F238E27FC236}">
                  <a16:creationId xmlns:a16="http://schemas.microsoft.com/office/drawing/2014/main" id="{D6D697DC-2316-46D0-BFA5-8C7810ED01E6}"/>
                </a:ext>
              </a:extLst>
            </p:cNvPr>
            <p:cNvSpPr>
              <a:spLocks noChangeShapeType="1"/>
            </p:cNvSpPr>
            <p:nvPr/>
          </p:nvSpPr>
          <p:spPr bwMode="auto">
            <a:xfrm>
              <a:off x="3013" y="2031"/>
              <a:ext cx="2637"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83" name="Rectangle 860">
              <a:extLst>
                <a:ext uri="{FF2B5EF4-FFF2-40B4-BE49-F238E27FC236}">
                  <a16:creationId xmlns:a16="http://schemas.microsoft.com/office/drawing/2014/main" id="{F5B7A737-F2CA-4FF8-9909-5B505C24FCC2}"/>
                </a:ext>
              </a:extLst>
            </p:cNvPr>
            <p:cNvSpPr>
              <a:spLocks noChangeArrowheads="1"/>
            </p:cNvSpPr>
            <p:nvPr/>
          </p:nvSpPr>
          <p:spPr bwMode="auto">
            <a:xfrm>
              <a:off x="3013" y="2031"/>
              <a:ext cx="2640"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84" name="Line 861">
              <a:extLst>
                <a:ext uri="{FF2B5EF4-FFF2-40B4-BE49-F238E27FC236}">
                  <a16:creationId xmlns:a16="http://schemas.microsoft.com/office/drawing/2014/main" id="{C9AF021F-9192-476F-87DD-80B702F74C11}"/>
                </a:ext>
              </a:extLst>
            </p:cNvPr>
            <p:cNvSpPr>
              <a:spLocks noChangeShapeType="1"/>
            </p:cNvSpPr>
            <p:nvPr/>
          </p:nvSpPr>
          <p:spPr bwMode="auto">
            <a:xfrm>
              <a:off x="5650" y="2105"/>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85" name="Rectangle 862">
              <a:extLst>
                <a:ext uri="{FF2B5EF4-FFF2-40B4-BE49-F238E27FC236}">
                  <a16:creationId xmlns:a16="http://schemas.microsoft.com/office/drawing/2014/main" id="{FEE90F0A-6CDA-44D9-BFD7-B968934AF538}"/>
                </a:ext>
              </a:extLst>
            </p:cNvPr>
            <p:cNvSpPr>
              <a:spLocks noChangeArrowheads="1"/>
            </p:cNvSpPr>
            <p:nvPr/>
          </p:nvSpPr>
          <p:spPr bwMode="auto">
            <a:xfrm>
              <a:off x="5650" y="2105"/>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86" name="Line 863">
              <a:extLst>
                <a:ext uri="{FF2B5EF4-FFF2-40B4-BE49-F238E27FC236}">
                  <a16:creationId xmlns:a16="http://schemas.microsoft.com/office/drawing/2014/main" id="{DD1C0498-AC4E-4908-9DC5-4EF20CE797F6}"/>
                </a:ext>
              </a:extLst>
            </p:cNvPr>
            <p:cNvSpPr>
              <a:spLocks noChangeShapeType="1"/>
            </p:cNvSpPr>
            <p:nvPr/>
          </p:nvSpPr>
          <p:spPr bwMode="auto">
            <a:xfrm>
              <a:off x="5650" y="2179"/>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87" name="Rectangle 864">
              <a:extLst>
                <a:ext uri="{FF2B5EF4-FFF2-40B4-BE49-F238E27FC236}">
                  <a16:creationId xmlns:a16="http://schemas.microsoft.com/office/drawing/2014/main" id="{E9D1566B-85F0-4AC5-945C-CE2A49263CE2}"/>
                </a:ext>
              </a:extLst>
            </p:cNvPr>
            <p:cNvSpPr>
              <a:spLocks noChangeArrowheads="1"/>
            </p:cNvSpPr>
            <p:nvPr/>
          </p:nvSpPr>
          <p:spPr bwMode="auto">
            <a:xfrm>
              <a:off x="5650" y="2179"/>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88" name="Line 865">
              <a:extLst>
                <a:ext uri="{FF2B5EF4-FFF2-40B4-BE49-F238E27FC236}">
                  <a16:creationId xmlns:a16="http://schemas.microsoft.com/office/drawing/2014/main" id="{A8868877-01A9-4602-817A-A4D1F8695EE4}"/>
                </a:ext>
              </a:extLst>
            </p:cNvPr>
            <p:cNvSpPr>
              <a:spLocks noChangeShapeType="1"/>
            </p:cNvSpPr>
            <p:nvPr/>
          </p:nvSpPr>
          <p:spPr bwMode="auto">
            <a:xfrm>
              <a:off x="5650" y="2253"/>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89" name="Rectangle 866">
              <a:extLst>
                <a:ext uri="{FF2B5EF4-FFF2-40B4-BE49-F238E27FC236}">
                  <a16:creationId xmlns:a16="http://schemas.microsoft.com/office/drawing/2014/main" id="{1783CAC4-DA38-440E-878A-563E387489F4}"/>
                </a:ext>
              </a:extLst>
            </p:cNvPr>
            <p:cNvSpPr>
              <a:spLocks noChangeArrowheads="1"/>
            </p:cNvSpPr>
            <p:nvPr/>
          </p:nvSpPr>
          <p:spPr bwMode="auto">
            <a:xfrm>
              <a:off x="5650" y="2253"/>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90" name="Line 867">
              <a:extLst>
                <a:ext uri="{FF2B5EF4-FFF2-40B4-BE49-F238E27FC236}">
                  <a16:creationId xmlns:a16="http://schemas.microsoft.com/office/drawing/2014/main" id="{5FEDDC8A-E2BC-43B7-AF83-75BEFC792002}"/>
                </a:ext>
              </a:extLst>
            </p:cNvPr>
            <p:cNvSpPr>
              <a:spLocks noChangeShapeType="1"/>
            </p:cNvSpPr>
            <p:nvPr/>
          </p:nvSpPr>
          <p:spPr bwMode="auto">
            <a:xfrm>
              <a:off x="5650" y="2327"/>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91" name="Rectangle 868">
              <a:extLst>
                <a:ext uri="{FF2B5EF4-FFF2-40B4-BE49-F238E27FC236}">
                  <a16:creationId xmlns:a16="http://schemas.microsoft.com/office/drawing/2014/main" id="{4B310933-C2FB-4D3E-8884-47CE480E5113}"/>
                </a:ext>
              </a:extLst>
            </p:cNvPr>
            <p:cNvSpPr>
              <a:spLocks noChangeArrowheads="1"/>
            </p:cNvSpPr>
            <p:nvPr/>
          </p:nvSpPr>
          <p:spPr bwMode="auto">
            <a:xfrm>
              <a:off x="5650" y="2327"/>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92" name="Line 869">
              <a:extLst>
                <a:ext uri="{FF2B5EF4-FFF2-40B4-BE49-F238E27FC236}">
                  <a16:creationId xmlns:a16="http://schemas.microsoft.com/office/drawing/2014/main" id="{58584BD0-D022-4B13-9B30-76766E77793B}"/>
                </a:ext>
              </a:extLst>
            </p:cNvPr>
            <p:cNvSpPr>
              <a:spLocks noChangeShapeType="1"/>
            </p:cNvSpPr>
            <p:nvPr/>
          </p:nvSpPr>
          <p:spPr bwMode="auto">
            <a:xfrm>
              <a:off x="5650" y="2401"/>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93" name="Rectangle 870">
              <a:extLst>
                <a:ext uri="{FF2B5EF4-FFF2-40B4-BE49-F238E27FC236}">
                  <a16:creationId xmlns:a16="http://schemas.microsoft.com/office/drawing/2014/main" id="{A02706EC-1ADD-426A-B817-320C5B10EA56}"/>
                </a:ext>
              </a:extLst>
            </p:cNvPr>
            <p:cNvSpPr>
              <a:spLocks noChangeArrowheads="1"/>
            </p:cNvSpPr>
            <p:nvPr/>
          </p:nvSpPr>
          <p:spPr bwMode="auto">
            <a:xfrm>
              <a:off x="5650" y="2401"/>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94" name="Line 871">
              <a:extLst>
                <a:ext uri="{FF2B5EF4-FFF2-40B4-BE49-F238E27FC236}">
                  <a16:creationId xmlns:a16="http://schemas.microsoft.com/office/drawing/2014/main" id="{B1840FDF-2202-4E8B-A4EA-E4A74A597B93}"/>
                </a:ext>
              </a:extLst>
            </p:cNvPr>
            <p:cNvSpPr>
              <a:spLocks noChangeShapeType="1"/>
            </p:cNvSpPr>
            <p:nvPr/>
          </p:nvSpPr>
          <p:spPr bwMode="auto">
            <a:xfrm>
              <a:off x="5650" y="2475"/>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95" name="Rectangle 872">
              <a:extLst>
                <a:ext uri="{FF2B5EF4-FFF2-40B4-BE49-F238E27FC236}">
                  <a16:creationId xmlns:a16="http://schemas.microsoft.com/office/drawing/2014/main" id="{0D75311F-AED8-4471-8F51-CE5FE76CECD8}"/>
                </a:ext>
              </a:extLst>
            </p:cNvPr>
            <p:cNvSpPr>
              <a:spLocks noChangeArrowheads="1"/>
            </p:cNvSpPr>
            <p:nvPr/>
          </p:nvSpPr>
          <p:spPr bwMode="auto">
            <a:xfrm>
              <a:off x="5650" y="2475"/>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96" name="Line 873">
              <a:extLst>
                <a:ext uri="{FF2B5EF4-FFF2-40B4-BE49-F238E27FC236}">
                  <a16:creationId xmlns:a16="http://schemas.microsoft.com/office/drawing/2014/main" id="{C0624643-FCE2-4D35-8416-90F2C39C08C2}"/>
                </a:ext>
              </a:extLst>
            </p:cNvPr>
            <p:cNvSpPr>
              <a:spLocks noChangeShapeType="1"/>
            </p:cNvSpPr>
            <p:nvPr/>
          </p:nvSpPr>
          <p:spPr bwMode="auto">
            <a:xfrm>
              <a:off x="5650" y="2549"/>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97" name="Rectangle 874">
              <a:extLst>
                <a:ext uri="{FF2B5EF4-FFF2-40B4-BE49-F238E27FC236}">
                  <a16:creationId xmlns:a16="http://schemas.microsoft.com/office/drawing/2014/main" id="{95CD5114-1D45-430E-8722-0408BB36A21F}"/>
                </a:ext>
              </a:extLst>
            </p:cNvPr>
            <p:cNvSpPr>
              <a:spLocks noChangeArrowheads="1"/>
            </p:cNvSpPr>
            <p:nvPr/>
          </p:nvSpPr>
          <p:spPr bwMode="auto">
            <a:xfrm>
              <a:off x="5650" y="2549"/>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698" name="Line 875">
              <a:extLst>
                <a:ext uri="{FF2B5EF4-FFF2-40B4-BE49-F238E27FC236}">
                  <a16:creationId xmlns:a16="http://schemas.microsoft.com/office/drawing/2014/main" id="{997DDAB0-296E-4C0D-8FC0-42B77712A268}"/>
                </a:ext>
              </a:extLst>
            </p:cNvPr>
            <p:cNvSpPr>
              <a:spLocks noChangeShapeType="1"/>
            </p:cNvSpPr>
            <p:nvPr/>
          </p:nvSpPr>
          <p:spPr bwMode="auto">
            <a:xfrm>
              <a:off x="5650" y="2623"/>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699" name="Rectangle 876">
              <a:extLst>
                <a:ext uri="{FF2B5EF4-FFF2-40B4-BE49-F238E27FC236}">
                  <a16:creationId xmlns:a16="http://schemas.microsoft.com/office/drawing/2014/main" id="{696993A1-5CC1-43EC-A41D-14ACA63EB78A}"/>
                </a:ext>
              </a:extLst>
            </p:cNvPr>
            <p:cNvSpPr>
              <a:spLocks noChangeArrowheads="1"/>
            </p:cNvSpPr>
            <p:nvPr/>
          </p:nvSpPr>
          <p:spPr bwMode="auto">
            <a:xfrm>
              <a:off x="5650" y="2623"/>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00" name="Line 877">
              <a:extLst>
                <a:ext uri="{FF2B5EF4-FFF2-40B4-BE49-F238E27FC236}">
                  <a16:creationId xmlns:a16="http://schemas.microsoft.com/office/drawing/2014/main" id="{8D286125-A2EA-4402-9EB7-659F0F25F706}"/>
                </a:ext>
              </a:extLst>
            </p:cNvPr>
            <p:cNvSpPr>
              <a:spLocks noChangeShapeType="1"/>
            </p:cNvSpPr>
            <p:nvPr/>
          </p:nvSpPr>
          <p:spPr bwMode="auto">
            <a:xfrm>
              <a:off x="5650" y="2697"/>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01" name="Rectangle 878">
              <a:extLst>
                <a:ext uri="{FF2B5EF4-FFF2-40B4-BE49-F238E27FC236}">
                  <a16:creationId xmlns:a16="http://schemas.microsoft.com/office/drawing/2014/main" id="{E0C3E0AC-3F33-48C1-88A7-7B8FBF343371}"/>
                </a:ext>
              </a:extLst>
            </p:cNvPr>
            <p:cNvSpPr>
              <a:spLocks noChangeArrowheads="1"/>
            </p:cNvSpPr>
            <p:nvPr/>
          </p:nvSpPr>
          <p:spPr bwMode="auto">
            <a:xfrm>
              <a:off x="5650" y="2697"/>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02" name="Line 879">
              <a:extLst>
                <a:ext uri="{FF2B5EF4-FFF2-40B4-BE49-F238E27FC236}">
                  <a16:creationId xmlns:a16="http://schemas.microsoft.com/office/drawing/2014/main" id="{214DDD0B-FEEA-4AD3-AA2B-BC34FD353BC3}"/>
                </a:ext>
              </a:extLst>
            </p:cNvPr>
            <p:cNvSpPr>
              <a:spLocks noChangeShapeType="1"/>
            </p:cNvSpPr>
            <p:nvPr/>
          </p:nvSpPr>
          <p:spPr bwMode="auto">
            <a:xfrm>
              <a:off x="5650" y="2771"/>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03" name="Rectangle 880">
              <a:extLst>
                <a:ext uri="{FF2B5EF4-FFF2-40B4-BE49-F238E27FC236}">
                  <a16:creationId xmlns:a16="http://schemas.microsoft.com/office/drawing/2014/main" id="{D33D1D46-7C78-4436-98F3-97BA71008313}"/>
                </a:ext>
              </a:extLst>
            </p:cNvPr>
            <p:cNvSpPr>
              <a:spLocks noChangeArrowheads="1"/>
            </p:cNvSpPr>
            <p:nvPr/>
          </p:nvSpPr>
          <p:spPr bwMode="auto">
            <a:xfrm>
              <a:off x="5650" y="2771"/>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04" name="Line 881">
              <a:extLst>
                <a:ext uri="{FF2B5EF4-FFF2-40B4-BE49-F238E27FC236}">
                  <a16:creationId xmlns:a16="http://schemas.microsoft.com/office/drawing/2014/main" id="{3F22FDE3-40A1-4013-A270-9532D9B584C9}"/>
                </a:ext>
              </a:extLst>
            </p:cNvPr>
            <p:cNvSpPr>
              <a:spLocks noChangeShapeType="1"/>
            </p:cNvSpPr>
            <p:nvPr/>
          </p:nvSpPr>
          <p:spPr bwMode="auto">
            <a:xfrm>
              <a:off x="5650" y="2845"/>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05" name="Rectangle 882">
              <a:extLst>
                <a:ext uri="{FF2B5EF4-FFF2-40B4-BE49-F238E27FC236}">
                  <a16:creationId xmlns:a16="http://schemas.microsoft.com/office/drawing/2014/main" id="{98AC3218-AD70-42EF-A38B-5A8301C3EC32}"/>
                </a:ext>
              </a:extLst>
            </p:cNvPr>
            <p:cNvSpPr>
              <a:spLocks noChangeArrowheads="1"/>
            </p:cNvSpPr>
            <p:nvPr/>
          </p:nvSpPr>
          <p:spPr bwMode="auto">
            <a:xfrm>
              <a:off x="5650" y="2845"/>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06" name="Line 883">
              <a:extLst>
                <a:ext uri="{FF2B5EF4-FFF2-40B4-BE49-F238E27FC236}">
                  <a16:creationId xmlns:a16="http://schemas.microsoft.com/office/drawing/2014/main" id="{BA18CAA3-7BE0-4F56-8163-FF56D073DA0D}"/>
                </a:ext>
              </a:extLst>
            </p:cNvPr>
            <p:cNvSpPr>
              <a:spLocks noChangeShapeType="1"/>
            </p:cNvSpPr>
            <p:nvPr/>
          </p:nvSpPr>
          <p:spPr bwMode="auto">
            <a:xfrm>
              <a:off x="5650" y="2919"/>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07" name="Rectangle 884">
              <a:extLst>
                <a:ext uri="{FF2B5EF4-FFF2-40B4-BE49-F238E27FC236}">
                  <a16:creationId xmlns:a16="http://schemas.microsoft.com/office/drawing/2014/main" id="{E58FBFA3-C5C6-41EA-90B8-336A319BD12E}"/>
                </a:ext>
              </a:extLst>
            </p:cNvPr>
            <p:cNvSpPr>
              <a:spLocks noChangeArrowheads="1"/>
            </p:cNvSpPr>
            <p:nvPr/>
          </p:nvSpPr>
          <p:spPr bwMode="auto">
            <a:xfrm>
              <a:off x="5650" y="2919"/>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08" name="Line 885">
              <a:extLst>
                <a:ext uri="{FF2B5EF4-FFF2-40B4-BE49-F238E27FC236}">
                  <a16:creationId xmlns:a16="http://schemas.microsoft.com/office/drawing/2014/main" id="{D17248F8-4F92-4CF6-B8B4-F022D59C40BF}"/>
                </a:ext>
              </a:extLst>
            </p:cNvPr>
            <p:cNvSpPr>
              <a:spLocks noChangeShapeType="1"/>
            </p:cNvSpPr>
            <p:nvPr/>
          </p:nvSpPr>
          <p:spPr bwMode="auto">
            <a:xfrm>
              <a:off x="5650" y="2982"/>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09" name="Rectangle 886">
              <a:extLst>
                <a:ext uri="{FF2B5EF4-FFF2-40B4-BE49-F238E27FC236}">
                  <a16:creationId xmlns:a16="http://schemas.microsoft.com/office/drawing/2014/main" id="{8293596C-ED43-4263-BBBE-D335F6A76E05}"/>
                </a:ext>
              </a:extLst>
            </p:cNvPr>
            <p:cNvSpPr>
              <a:spLocks noChangeArrowheads="1"/>
            </p:cNvSpPr>
            <p:nvPr/>
          </p:nvSpPr>
          <p:spPr bwMode="auto">
            <a:xfrm>
              <a:off x="5650" y="2982"/>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10" name="Line 887">
              <a:extLst>
                <a:ext uri="{FF2B5EF4-FFF2-40B4-BE49-F238E27FC236}">
                  <a16:creationId xmlns:a16="http://schemas.microsoft.com/office/drawing/2014/main" id="{E5D82D25-8D8D-4353-A93B-D8E39CA7262A}"/>
                </a:ext>
              </a:extLst>
            </p:cNvPr>
            <p:cNvSpPr>
              <a:spLocks noChangeShapeType="1"/>
            </p:cNvSpPr>
            <p:nvPr/>
          </p:nvSpPr>
          <p:spPr bwMode="auto">
            <a:xfrm>
              <a:off x="5650" y="3042"/>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11" name="Rectangle 888">
              <a:extLst>
                <a:ext uri="{FF2B5EF4-FFF2-40B4-BE49-F238E27FC236}">
                  <a16:creationId xmlns:a16="http://schemas.microsoft.com/office/drawing/2014/main" id="{1E79D36A-5B6E-4BE4-8AE9-3E9FD2CEFD6F}"/>
                </a:ext>
              </a:extLst>
            </p:cNvPr>
            <p:cNvSpPr>
              <a:spLocks noChangeArrowheads="1"/>
            </p:cNvSpPr>
            <p:nvPr/>
          </p:nvSpPr>
          <p:spPr bwMode="auto">
            <a:xfrm>
              <a:off x="5650" y="3042"/>
              <a:ext cx="3" cy="2"/>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12" name="Line 889">
              <a:extLst>
                <a:ext uri="{FF2B5EF4-FFF2-40B4-BE49-F238E27FC236}">
                  <a16:creationId xmlns:a16="http://schemas.microsoft.com/office/drawing/2014/main" id="{DEED1DE9-BFC7-4132-89FA-762BC4199E97}"/>
                </a:ext>
              </a:extLst>
            </p:cNvPr>
            <p:cNvSpPr>
              <a:spLocks noChangeShapeType="1"/>
            </p:cNvSpPr>
            <p:nvPr/>
          </p:nvSpPr>
          <p:spPr bwMode="auto">
            <a:xfrm>
              <a:off x="5650" y="3101"/>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13" name="Rectangle 890">
              <a:extLst>
                <a:ext uri="{FF2B5EF4-FFF2-40B4-BE49-F238E27FC236}">
                  <a16:creationId xmlns:a16="http://schemas.microsoft.com/office/drawing/2014/main" id="{59CD703C-7B2A-4066-84F3-D2A1BBE53A6C}"/>
                </a:ext>
              </a:extLst>
            </p:cNvPr>
            <p:cNvSpPr>
              <a:spLocks noChangeArrowheads="1"/>
            </p:cNvSpPr>
            <p:nvPr/>
          </p:nvSpPr>
          <p:spPr bwMode="auto">
            <a:xfrm>
              <a:off x="5650" y="3101"/>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14" name="Line 891">
              <a:extLst>
                <a:ext uri="{FF2B5EF4-FFF2-40B4-BE49-F238E27FC236}">
                  <a16:creationId xmlns:a16="http://schemas.microsoft.com/office/drawing/2014/main" id="{4BAEC3D2-5BCB-45C9-B9F2-81C850F20C9D}"/>
                </a:ext>
              </a:extLst>
            </p:cNvPr>
            <p:cNvSpPr>
              <a:spLocks noChangeShapeType="1"/>
            </p:cNvSpPr>
            <p:nvPr/>
          </p:nvSpPr>
          <p:spPr bwMode="auto">
            <a:xfrm>
              <a:off x="5650" y="3161"/>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15" name="Rectangle 892">
              <a:extLst>
                <a:ext uri="{FF2B5EF4-FFF2-40B4-BE49-F238E27FC236}">
                  <a16:creationId xmlns:a16="http://schemas.microsoft.com/office/drawing/2014/main" id="{729321EA-65B7-45B5-AE88-F08D76C1CE95}"/>
                </a:ext>
              </a:extLst>
            </p:cNvPr>
            <p:cNvSpPr>
              <a:spLocks noChangeArrowheads="1"/>
            </p:cNvSpPr>
            <p:nvPr/>
          </p:nvSpPr>
          <p:spPr bwMode="auto">
            <a:xfrm>
              <a:off x="5650" y="3161"/>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16" name="Line 893">
              <a:extLst>
                <a:ext uri="{FF2B5EF4-FFF2-40B4-BE49-F238E27FC236}">
                  <a16:creationId xmlns:a16="http://schemas.microsoft.com/office/drawing/2014/main" id="{68D5EAFA-6723-449A-9D8B-29151B961C50}"/>
                </a:ext>
              </a:extLst>
            </p:cNvPr>
            <p:cNvSpPr>
              <a:spLocks noChangeShapeType="1"/>
            </p:cNvSpPr>
            <p:nvPr/>
          </p:nvSpPr>
          <p:spPr bwMode="auto">
            <a:xfrm>
              <a:off x="5650" y="3221"/>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17" name="Rectangle 894">
              <a:extLst>
                <a:ext uri="{FF2B5EF4-FFF2-40B4-BE49-F238E27FC236}">
                  <a16:creationId xmlns:a16="http://schemas.microsoft.com/office/drawing/2014/main" id="{CA3BEEFC-2832-4823-918C-C9D074D50494}"/>
                </a:ext>
              </a:extLst>
            </p:cNvPr>
            <p:cNvSpPr>
              <a:spLocks noChangeArrowheads="1"/>
            </p:cNvSpPr>
            <p:nvPr/>
          </p:nvSpPr>
          <p:spPr bwMode="auto">
            <a:xfrm>
              <a:off x="5650" y="3221"/>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18" name="Line 895">
              <a:extLst>
                <a:ext uri="{FF2B5EF4-FFF2-40B4-BE49-F238E27FC236}">
                  <a16:creationId xmlns:a16="http://schemas.microsoft.com/office/drawing/2014/main" id="{F999DFCA-0B97-4C5B-95B5-015FE27F19EE}"/>
                </a:ext>
              </a:extLst>
            </p:cNvPr>
            <p:cNvSpPr>
              <a:spLocks noChangeShapeType="1"/>
            </p:cNvSpPr>
            <p:nvPr/>
          </p:nvSpPr>
          <p:spPr bwMode="auto">
            <a:xfrm>
              <a:off x="5650" y="3281"/>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19" name="Rectangle 896">
              <a:extLst>
                <a:ext uri="{FF2B5EF4-FFF2-40B4-BE49-F238E27FC236}">
                  <a16:creationId xmlns:a16="http://schemas.microsoft.com/office/drawing/2014/main" id="{9435409F-DBF0-4E7C-93CA-FF464E0568E5}"/>
                </a:ext>
              </a:extLst>
            </p:cNvPr>
            <p:cNvSpPr>
              <a:spLocks noChangeArrowheads="1"/>
            </p:cNvSpPr>
            <p:nvPr/>
          </p:nvSpPr>
          <p:spPr bwMode="auto">
            <a:xfrm>
              <a:off x="5650" y="3281"/>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20" name="Line 897">
              <a:extLst>
                <a:ext uri="{FF2B5EF4-FFF2-40B4-BE49-F238E27FC236}">
                  <a16:creationId xmlns:a16="http://schemas.microsoft.com/office/drawing/2014/main" id="{F6BC4D85-6E8D-45F5-A45D-65C367655757}"/>
                </a:ext>
              </a:extLst>
            </p:cNvPr>
            <p:cNvSpPr>
              <a:spLocks noChangeShapeType="1"/>
            </p:cNvSpPr>
            <p:nvPr/>
          </p:nvSpPr>
          <p:spPr bwMode="auto">
            <a:xfrm>
              <a:off x="5650" y="3340"/>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21" name="Rectangle 898">
              <a:extLst>
                <a:ext uri="{FF2B5EF4-FFF2-40B4-BE49-F238E27FC236}">
                  <a16:creationId xmlns:a16="http://schemas.microsoft.com/office/drawing/2014/main" id="{5A42D567-2B20-42AC-8BE4-F9B7CE69479D}"/>
                </a:ext>
              </a:extLst>
            </p:cNvPr>
            <p:cNvSpPr>
              <a:spLocks noChangeArrowheads="1"/>
            </p:cNvSpPr>
            <p:nvPr/>
          </p:nvSpPr>
          <p:spPr bwMode="auto">
            <a:xfrm>
              <a:off x="5650" y="3340"/>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22" name="Line 899">
              <a:extLst>
                <a:ext uri="{FF2B5EF4-FFF2-40B4-BE49-F238E27FC236}">
                  <a16:creationId xmlns:a16="http://schemas.microsoft.com/office/drawing/2014/main" id="{8CE765DC-866C-4EEF-974B-9B1D8C0C5144}"/>
                </a:ext>
              </a:extLst>
            </p:cNvPr>
            <p:cNvSpPr>
              <a:spLocks noChangeShapeType="1"/>
            </p:cNvSpPr>
            <p:nvPr/>
          </p:nvSpPr>
          <p:spPr bwMode="auto">
            <a:xfrm>
              <a:off x="5650" y="3400"/>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23" name="Rectangle 900">
              <a:extLst>
                <a:ext uri="{FF2B5EF4-FFF2-40B4-BE49-F238E27FC236}">
                  <a16:creationId xmlns:a16="http://schemas.microsoft.com/office/drawing/2014/main" id="{0BCB898A-23CC-48A1-90F8-585A2865A7D7}"/>
                </a:ext>
              </a:extLst>
            </p:cNvPr>
            <p:cNvSpPr>
              <a:spLocks noChangeArrowheads="1"/>
            </p:cNvSpPr>
            <p:nvPr/>
          </p:nvSpPr>
          <p:spPr bwMode="auto">
            <a:xfrm>
              <a:off x="5650" y="3400"/>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24" name="Line 901">
              <a:extLst>
                <a:ext uri="{FF2B5EF4-FFF2-40B4-BE49-F238E27FC236}">
                  <a16:creationId xmlns:a16="http://schemas.microsoft.com/office/drawing/2014/main" id="{9A061C89-79EF-4068-BC12-9D63328CDBE9}"/>
                </a:ext>
              </a:extLst>
            </p:cNvPr>
            <p:cNvSpPr>
              <a:spLocks noChangeShapeType="1"/>
            </p:cNvSpPr>
            <p:nvPr/>
          </p:nvSpPr>
          <p:spPr bwMode="auto">
            <a:xfrm>
              <a:off x="5650" y="3460"/>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25" name="Rectangle 902">
              <a:extLst>
                <a:ext uri="{FF2B5EF4-FFF2-40B4-BE49-F238E27FC236}">
                  <a16:creationId xmlns:a16="http://schemas.microsoft.com/office/drawing/2014/main" id="{28C49108-4126-4D3C-B98C-A4A89755FC6E}"/>
                </a:ext>
              </a:extLst>
            </p:cNvPr>
            <p:cNvSpPr>
              <a:spLocks noChangeArrowheads="1"/>
            </p:cNvSpPr>
            <p:nvPr/>
          </p:nvSpPr>
          <p:spPr bwMode="auto">
            <a:xfrm>
              <a:off x="5650" y="3460"/>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26" name="Line 903">
              <a:extLst>
                <a:ext uri="{FF2B5EF4-FFF2-40B4-BE49-F238E27FC236}">
                  <a16:creationId xmlns:a16="http://schemas.microsoft.com/office/drawing/2014/main" id="{55B0CA79-045D-4331-BC89-9A6C9DC8433B}"/>
                </a:ext>
              </a:extLst>
            </p:cNvPr>
            <p:cNvSpPr>
              <a:spLocks noChangeShapeType="1"/>
            </p:cNvSpPr>
            <p:nvPr/>
          </p:nvSpPr>
          <p:spPr bwMode="auto">
            <a:xfrm>
              <a:off x="5650" y="3523"/>
              <a:ext cx="1"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27" name="Rectangle 904">
              <a:extLst>
                <a:ext uri="{FF2B5EF4-FFF2-40B4-BE49-F238E27FC236}">
                  <a16:creationId xmlns:a16="http://schemas.microsoft.com/office/drawing/2014/main" id="{28DC71D9-7FC3-4666-8F99-A06FF8EA686D}"/>
                </a:ext>
              </a:extLst>
            </p:cNvPr>
            <p:cNvSpPr>
              <a:spLocks noChangeArrowheads="1"/>
            </p:cNvSpPr>
            <p:nvPr/>
          </p:nvSpPr>
          <p:spPr bwMode="auto">
            <a:xfrm>
              <a:off x="5650" y="3523"/>
              <a:ext cx="3"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28" name="Line 905">
              <a:extLst>
                <a:ext uri="{FF2B5EF4-FFF2-40B4-BE49-F238E27FC236}">
                  <a16:creationId xmlns:a16="http://schemas.microsoft.com/office/drawing/2014/main" id="{E03DC6AF-210B-4C80-B5BF-010112D2D3D7}"/>
                </a:ext>
              </a:extLst>
            </p:cNvPr>
            <p:cNvSpPr>
              <a:spLocks noChangeShapeType="1"/>
            </p:cNvSpPr>
            <p:nvPr/>
          </p:nvSpPr>
          <p:spPr bwMode="auto">
            <a:xfrm>
              <a:off x="166" y="3582"/>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29" name="Rectangle 906">
              <a:extLst>
                <a:ext uri="{FF2B5EF4-FFF2-40B4-BE49-F238E27FC236}">
                  <a16:creationId xmlns:a16="http://schemas.microsoft.com/office/drawing/2014/main" id="{E3888202-8559-441E-B12B-2900911D1043}"/>
                </a:ext>
              </a:extLst>
            </p:cNvPr>
            <p:cNvSpPr>
              <a:spLocks noChangeArrowheads="1"/>
            </p:cNvSpPr>
            <p:nvPr/>
          </p:nvSpPr>
          <p:spPr bwMode="auto">
            <a:xfrm>
              <a:off x="166" y="3582"/>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30" name="Line 907">
              <a:extLst>
                <a:ext uri="{FF2B5EF4-FFF2-40B4-BE49-F238E27FC236}">
                  <a16:creationId xmlns:a16="http://schemas.microsoft.com/office/drawing/2014/main" id="{AE5BDDBA-E722-49AC-9287-BF676F087CBA}"/>
                </a:ext>
              </a:extLst>
            </p:cNvPr>
            <p:cNvSpPr>
              <a:spLocks noChangeShapeType="1"/>
            </p:cNvSpPr>
            <p:nvPr/>
          </p:nvSpPr>
          <p:spPr bwMode="auto">
            <a:xfrm>
              <a:off x="166" y="3639"/>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31" name="Rectangle 908">
              <a:extLst>
                <a:ext uri="{FF2B5EF4-FFF2-40B4-BE49-F238E27FC236}">
                  <a16:creationId xmlns:a16="http://schemas.microsoft.com/office/drawing/2014/main" id="{DF6C2161-B97D-4494-A619-F4B5950EF47D}"/>
                </a:ext>
              </a:extLst>
            </p:cNvPr>
            <p:cNvSpPr>
              <a:spLocks noChangeArrowheads="1"/>
            </p:cNvSpPr>
            <p:nvPr/>
          </p:nvSpPr>
          <p:spPr bwMode="auto">
            <a:xfrm>
              <a:off x="166" y="3639"/>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32" name="Line 909">
              <a:extLst>
                <a:ext uri="{FF2B5EF4-FFF2-40B4-BE49-F238E27FC236}">
                  <a16:creationId xmlns:a16="http://schemas.microsoft.com/office/drawing/2014/main" id="{A8D42EDF-D238-45EA-9D06-9D514F7F453D}"/>
                </a:ext>
              </a:extLst>
            </p:cNvPr>
            <p:cNvSpPr>
              <a:spLocks noChangeShapeType="1"/>
            </p:cNvSpPr>
            <p:nvPr/>
          </p:nvSpPr>
          <p:spPr bwMode="auto">
            <a:xfrm>
              <a:off x="166" y="3699"/>
              <a:ext cx="5484" cy="1"/>
            </a:xfrm>
            <a:prstGeom prst="line">
              <a:avLst/>
            </a:prstGeom>
            <a:noFill/>
            <a:ln w="0">
              <a:solidFill>
                <a:srgbClr val="DADCDD"/>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733" name="Rectangle 910">
              <a:extLst>
                <a:ext uri="{FF2B5EF4-FFF2-40B4-BE49-F238E27FC236}">
                  <a16:creationId xmlns:a16="http://schemas.microsoft.com/office/drawing/2014/main" id="{CFCE2A8C-B0FC-4A91-8567-8088FE016243}"/>
                </a:ext>
              </a:extLst>
            </p:cNvPr>
            <p:cNvSpPr>
              <a:spLocks noChangeArrowheads="1"/>
            </p:cNvSpPr>
            <p:nvPr/>
          </p:nvSpPr>
          <p:spPr bwMode="auto">
            <a:xfrm>
              <a:off x="166" y="3699"/>
              <a:ext cx="5487" cy="3"/>
            </a:xfrm>
            <a:prstGeom prst="rect">
              <a:avLst/>
            </a:prstGeom>
            <a:solidFill>
              <a:srgbClr val="DADC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34" name="Rectangle 911">
              <a:extLst>
                <a:ext uri="{FF2B5EF4-FFF2-40B4-BE49-F238E27FC236}">
                  <a16:creationId xmlns:a16="http://schemas.microsoft.com/office/drawing/2014/main" id="{8A34B17E-6112-405C-B400-DA98E267B26E}"/>
                </a:ext>
              </a:extLst>
            </p:cNvPr>
            <p:cNvSpPr>
              <a:spLocks noChangeArrowheads="1"/>
            </p:cNvSpPr>
            <p:nvPr/>
          </p:nvSpPr>
          <p:spPr bwMode="auto">
            <a:xfrm>
              <a:off x="163" y="479"/>
              <a:ext cx="5490" cy="9"/>
            </a:xfrm>
            <a:prstGeom prst="rect">
              <a:avLst/>
            </a:prstGeom>
            <a:solidFill>
              <a:srgbClr val="0000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35" name="Rectangle 912">
              <a:extLst>
                <a:ext uri="{FF2B5EF4-FFF2-40B4-BE49-F238E27FC236}">
                  <a16:creationId xmlns:a16="http://schemas.microsoft.com/office/drawing/2014/main" id="{18149689-E730-4448-A47A-7B67A47F73E2}"/>
                </a:ext>
              </a:extLst>
            </p:cNvPr>
            <p:cNvSpPr>
              <a:spLocks noChangeArrowheads="1"/>
            </p:cNvSpPr>
            <p:nvPr/>
          </p:nvSpPr>
          <p:spPr bwMode="auto">
            <a:xfrm>
              <a:off x="163" y="3696"/>
              <a:ext cx="5490" cy="9"/>
            </a:xfrm>
            <a:prstGeom prst="rect">
              <a:avLst/>
            </a:prstGeom>
            <a:solidFill>
              <a:srgbClr val="0000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36" name="Rectangle 913">
              <a:extLst>
                <a:ext uri="{FF2B5EF4-FFF2-40B4-BE49-F238E27FC236}">
                  <a16:creationId xmlns:a16="http://schemas.microsoft.com/office/drawing/2014/main" id="{479BB4C8-5AF7-406C-8F05-C3FCCA4A9616}"/>
                </a:ext>
              </a:extLst>
            </p:cNvPr>
            <p:cNvSpPr>
              <a:spLocks noChangeArrowheads="1"/>
            </p:cNvSpPr>
            <p:nvPr/>
          </p:nvSpPr>
          <p:spPr bwMode="auto">
            <a:xfrm>
              <a:off x="163" y="479"/>
              <a:ext cx="9" cy="3226"/>
            </a:xfrm>
            <a:prstGeom prst="rect">
              <a:avLst/>
            </a:prstGeom>
            <a:solidFill>
              <a:srgbClr val="0000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sp>
          <p:nvSpPr>
            <p:cNvPr id="282737" name="Rectangle 914">
              <a:extLst>
                <a:ext uri="{FF2B5EF4-FFF2-40B4-BE49-F238E27FC236}">
                  <a16:creationId xmlns:a16="http://schemas.microsoft.com/office/drawing/2014/main" id="{2CA04F44-F5EF-4CAC-81C2-52FDC25EF4DB}"/>
                </a:ext>
              </a:extLst>
            </p:cNvPr>
            <p:cNvSpPr>
              <a:spLocks noChangeArrowheads="1"/>
            </p:cNvSpPr>
            <p:nvPr/>
          </p:nvSpPr>
          <p:spPr bwMode="auto">
            <a:xfrm>
              <a:off x="5644" y="479"/>
              <a:ext cx="9" cy="3226"/>
            </a:xfrm>
            <a:prstGeom prst="rect">
              <a:avLst/>
            </a:prstGeom>
            <a:solidFill>
              <a:srgbClr val="0000D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Arial" panose="020B0604020202020204" pitchFamily="34" charset="0"/>
              </a:endParaRPr>
            </a:p>
          </p:txBody>
        </p:sp>
        <p:pic>
          <p:nvPicPr>
            <p:cNvPr id="282738" name="Picture 915">
              <a:extLst>
                <a:ext uri="{FF2B5EF4-FFF2-40B4-BE49-F238E27FC236}">
                  <a16:creationId xmlns:a16="http://schemas.microsoft.com/office/drawing/2014/main" id="{4E063D24-379F-4BFA-B60D-324D45E91E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527"/>
            <a:stretch>
              <a:fillRect/>
            </a:stretch>
          </p:blipFill>
          <p:spPr bwMode="auto">
            <a:xfrm>
              <a:off x="311" y="2202"/>
              <a:ext cx="4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739" name="Picture 916">
              <a:extLst>
                <a:ext uri="{FF2B5EF4-FFF2-40B4-BE49-F238E27FC236}">
                  <a16:creationId xmlns:a16="http://schemas.microsoft.com/office/drawing/2014/main" id="{EA7110ED-BE82-4384-9FFB-7A91B8D4B3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527"/>
            <a:stretch>
              <a:fillRect/>
            </a:stretch>
          </p:blipFill>
          <p:spPr bwMode="auto">
            <a:xfrm>
              <a:off x="576" y="2202"/>
              <a:ext cx="48"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740" name="Picture 917">
              <a:extLst>
                <a:ext uri="{FF2B5EF4-FFF2-40B4-BE49-F238E27FC236}">
                  <a16:creationId xmlns:a16="http://schemas.microsoft.com/office/drawing/2014/main" id="{F6594949-9B11-4C14-B134-A20ACFDCFA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527"/>
            <a:stretch>
              <a:fillRect/>
            </a:stretch>
          </p:blipFill>
          <p:spPr bwMode="auto">
            <a:xfrm>
              <a:off x="1601" y="2202"/>
              <a:ext cx="48"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741" name="Picture 918">
              <a:extLst>
                <a:ext uri="{FF2B5EF4-FFF2-40B4-BE49-F238E27FC236}">
                  <a16:creationId xmlns:a16="http://schemas.microsoft.com/office/drawing/2014/main" id="{229AA93A-8A88-41E3-8B42-4C3E30A4B4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527"/>
            <a:stretch>
              <a:fillRect/>
            </a:stretch>
          </p:blipFill>
          <p:spPr bwMode="auto">
            <a:xfrm>
              <a:off x="1943" y="2202"/>
              <a:ext cx="48"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742" name="Picture 919">
              <a:extLst>
                <a:ext uri="{FF2B5EF4-FFF2-40B4-BE49-F238E27FC236}">
                  <a16:creationId xmlns:a16="http://schemas.microsoft.com/office/drawing/2014/main" id="{CF1D6700-AB36-4858-B36D-45CDE311D8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527"/>
            <a:stretch>
              <a:fillRect/>
            </a:stretch>
          </p:blipFill>
          <p:spPr bwMode="auto">
            <a:xfrm>
              <a:off x="2330" y="2202"/>
              <a:ext cx="48"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743" name="Picture 920">
              <a:extLst>
                <a:ext uri="{FF2B5EF4-FFF2-40B4-BE49-F238E27FC236}">
                  <a16:creationId xmlns:a16="http://schemas.microsoft.com/office/drawing/2014/main" id="{128687FE-CA7A-4531-896E-5A862D40E5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527"/>
            <a:stretch>
              <a:fillRect/>
            </a:stretch>
          </p:blipFill>
          <p:spPr bwMode="auto">
            <a:xfrm>
              <a:off x="2646" y="2202"/>
              <a:ext cx="48"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744" name="Picture 921">
              <a:extLst>
                <a:ext uri="{FF2B5EF4-FFF2-40B4-BE49-F238E27FC236}">
                  <a16:creationId xmlns:a16="http://schemas.microsoft.com/office/drawing/2014/main" id="{72544652-A9C8-41C4-8ECD-29C5D427FB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527"/>
            <a:stretch>
              <a:fillRect/>
            </a:stretch>
          </p:blipFill>
          <p:spPr bwMode="auto">
            <a:xfrm>
              <a:off x="2962" y="2202"/>
              <a:ext cx="4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745" name="Picture 922">
              <a:extLst>
                <a:ext uri="{FF2B5EF4-FFF2-40B4-BE49-F238E27FC236}">
                  <a16:creationId xmlns:a16="http://schemas.microsoft.com/office/drawing/2014/main" id="{B99CE5C3-1E4C-4647-8462-96A0FE3597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527"/>
            <a:stretch>
              <a:fillRect/>
            </a:stretch>
          </p:blipFill>
          <p:spPr bwMode="auto">
            <a:xfrm>
              <a:off x="3278" y="2202"/>
              <a:ext cx="4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746" name="Picture 923">
              <a:extLst>
                <a:ext uri="{FF2B5EF4-FFF2-40B4-BE49-F238E27FC236}">
                  <a16:creationId xmlns:a16="http://schemas.microsoft.com/office/drawing/2014/main" id="{B560E246-42D4-42E0-8534-0F246425F4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527"/>
            <a:stretch>
              <a:fillRect/>
            </a:stretch>
          </p:blipFill>
          <p:spPr bwMode="auto">
            <a:xfrm>
              <a:off x="3594" y="2202"/>
              <a:ext cx="4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747" name="Picture 924">
              <a:extLst>
                <a:ext uri="{FF2B5EF4-FFF2-40B4-BE49-F238E27FC236}">
                  <a16:creationId xmlns:a16="http://schemas.microsoft.com/office/drawing/2014/main" id="{FB8291C8-DE2A-4C27-8624-13758C323D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527"/>
            <a:stretch>
              <a:fillRect/>
            </a:stretch>
          </p:blipFill>
          <p:spPr bwMode="auto">
            <a:xfrm>
              <a:off x="3910" y="2202"/>
              <a:ext cx="4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748" name="Picture 925">
              <a:extLst>
                <a:ext uri="{FF2B5EF4-FFF2-40B4-BE49-F238E27FC236}">
                  <a16:creationId xmlns:a16="http://schemas.microsoft.com/office/drawing/2014/main" id="{F7BF9C19-A120-49FB-B2CF-1A1B56D7DB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527"/>
            <a:stretch>
              <a:fillRect/>
            </a:stretch>
          </p:blipFill>
          <p:spPr bwMode="auto">
            <a:xfrm>
              <a:off x="4226" y="2202"/>
              <a:ext cx="4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3374" name="Textfeld 73373">
            <a:extLst>
              <a:ext uri="{FF2B5EF4-FFF2-40B4-BE49-F238E27FC236}">
                <a16:creationId xmlns:a16="http://schemas.microsoft.com/office/drawing/2014/main" id="{F1460DA6-DFC4-4904-A9D6-F4DB8922B6B8}"/>
              </a:ext>
            </a:extLst>
          </p:cNvPr>
          <p:cNvSpPr txBox="1"/>
          <p:nvPr/>
        </p:nvSpPr>
        <p:spPr>
          <a:xfrm>
            <a:off x="5016500" y="1196752"/>
            <a:ext cx="1871663" cy="307975"/>
          </a:xfrm>
          <a:prstGeom prst="rect">
            <a:avLst/>
          </a:prstGeom>
          <a:solidFill>
            <a:schemeClr val="bg1">
              <a:lumMod val="85000"/>
            </a:schemeClr>
          </a:solidFill>
        </p:spPr>
        <p:txBody>
          <a:bodyPr>
            <a:spAutoFit/>
          </a:bodyPr>
          <a:lstStyle/>
          <a:p>
            <a:pPr algn="ctr" eaLnBrk="1" hangingPunct="1">
              <a:defRPr/>
            </a:pPr>
            <a:r>
              <a:rPr lang="de-DE" sz="1400" dirty="0">
                <a:latin typeface="Arial" charset="0"/>
                <a:cs typeface="Arial" charset="0"/>
              </a:rPr>
              <a:t>BSP-GmbH WPG</a:t>
            </a:r>
          </a:p>
        </p:txBody>
      </p:sp>
      <p:sp>
        <p:nvSpPr>
          <p:cNvPr id="926" name="Rectangle 2">
            <a:extLst>
              <a:ext uri="{FF2B5EF4-FFF2-40B4-BE49-F238E27FC236}">
                <a16:creationId xmlns:a16="http://schemas.microsoft.com/office/drawing/2014/main" id="{F22255A5-1204-4F65-9902-CA15C1207119}"/>
              </a:ext>
            </a:extLst>
          </p:cNvPr>
          <p:cNvSpPr txBox="1">
            <a:spLocks/>
          </p:cNvSpPr>
          <p:nvPr/>
        </p:nvSpPr>
        <p:spPr bwMode="auto">
          <a:xfrm>
            <a:off x="925513" y="764704"/>
            <a:ext cx="86915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defRPr/>
            </a:pPr>
            <a:r>
              <a:rPr lang="de-DE" altLang="de-DE" sz="1600" b="1" kern="0" dirty="0">
                <a:solidFill>
                  <a:srgbClr val="00B0F0"/>
                </a:solidFill>
                <a:latin typeface="Century Gothic" pitchFamily="34" charset="0"/>
              </a:rPr>
              <a:t>5.4.4 Auswertung der Saldenbestätigungen (ausgewähltes Beispiel Kreditoren)</a:t>
            </a:r>
            <a:endParaRPr lang="de-DE" altLang="de-DE" sz="1600" b="1" dirty="0">
              <a:solidFill>
                <a:srgbClr val="00B0F0"/>
              </a:solidFill>
              <a:latin typeface="Century Gothic" panose="020B0502020202020204" pitchFamily="34" charset="0"/>
            </a:endParaRPr>
          </a:p>
        </p:txBody>
      </p:sp>
      <p:sp>
        <p:nvSpPr>
          <p:cNvPr id="920" name="Textfeld 4">
            <a:extLst>
              <a:ext uri="{FF2B5EF4-FFF2-40B4-BE49-F238E27FC236}">
                <a16:creationId xmlns:a16="http://schemas.microsoft.com/office/drawing/2014/main" id="{9C8BC650-3FB2-45A3-8801-BFB298FE7804}"/>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161208217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3">
            <a:extLst>
              <a:ext uri="{FF2B5EF4-FFF2-40B4-BE49-F238E27FC236}">
                <a16:creationId xmlns:a16="http://schemas.microsoft.com/office/drawing/2014/main" id="{38410752-133C-4EA4-8EEA-98990EB99D7E}"/>
              </a:ext>
            </a:extLst>
          </p:cNvPr>
          <p:cNvSpPr>
            <a:spLocks noGrp="1"/>
          </p:cNvSpPr>
          <p:nvPr>
            <p:ph type="body" idx="4294967295"/>
          </p:nvPr>
        </p:nvSpPr>
        <p:spPr>
          <a:xfrm>
            <a:off x="1079500" y="1190154"/>
            <a:ext cx="10801350" cy="4903142"/>
          </a:xfrm>
        </p:spPr>
        <p:txBody>
          <a:bodyPr/>
          <a:lstStyle/>
          <a:p>
            <a:pPr marL="2667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Wird der Ansatz der einzelnen Forderungen zum Nennwert stichprobenweise durch die Abstimmung mit Auftrag und Rechnung geprüft? </a:t>
            </a:r>
            <a:r>
              <a:rPr lang="de-DE" sz="1600" b="1" dirty="0">
                <a:solidFill>
                  <a:srgbClr val="00B0F0"/>
                </a:solidFill>
                <a:latin typeface="Century Gothic" panose="020B0502020202020204" pitchFamily="34" charset="0"/>
              </a:rPr>
              <a:t>[B]</a:t>
            </a:r>
          </a:p>
          <a:p>
            <a:pPr marL="2667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Wird die sachliche und rechnerische Richtigkeit den Forderungen zugrunde liegenden Aufträgen und Belege in Stichproben geprüft? </a:t>
            </a:r>
            <a:r>
              <a:rPr lang="de-DE" sz="1600" b="1" dirty="0">
                <a:solidFill>
                  <a:srgbClr val="00B0F0"/>
                </a:solidFill>
                <a:latin typeface="Century Gothic" panose="020B0502020202020204" pitchFamily="34" charset="0"/>
              </a:rPr>
              <a:t>[B]</a:t>
            </a:r>
          </a:p>
          <a:p>
            <a:pPr marL="2667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Haben Sie sich bei Wertberichtigungen auf Forderungen von dem hierfür gegebenen Grund</a:t>
            </a:r>
          </a:p>
          <a:p>
            <a:pPr marL="542925" lvl="1" indent="-276225">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durch Bildung eines eigenen Urteils</a:t>
            </a:r>
          </a:p>
          <a:p>
            <a:pPr marL="542925" lvl="1" indent="-276225">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durch Befragung der zuständigen Personen</a:t>
            </a:r>
          </a:p>
          <a:p>
            <a:pPr marL="542925" lvl="1" indent="-276225">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ggf. durch Heranziehen der Auftragsakten überzeugt? </a:t>
            </a:r>
            <a:r>
              <a:rPr lang="de-DE" sz="1600" b="1" dirty="0">
                <a:solidFill>
                  <a:srgbClr val="00B0F0"/>
                </a:solidFill>
                <a:latin typeface="Century Gothic" panose="020B0502020202020204" pitchFamily="34" charset="0"/>
              </a:rPr>
              <a:t>[B]</a:t>
            </a:r>
          </a:p>
          <a:p>
            <a:pPr marL="2667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Wurden die im Prüfungszeitraum vorgenommenen Ausbuchungen von Forderungen auf ihre Berechtigung und Genehmigung geprüft? </a:t>
            </a:r>
            <a:r>
              <a:rPr lang="de-DE" sz="1600" b="1" dirty="0">
                <a:solidFill>
                  <a:srgbClr val="00B0F0"/>
                </a:solidFill>
                <a:latin typeface="Century Gothic" panose="020B0502020202020204" pitchFamily="34" charset="0"/>
              </a:rPr>
              <a:t>[B]</a:t>
            </a:r>
          </a:p>
          <a:p>
            <a:pPr marL="266700" indent="-266700">
              <a:lnSpc>
                <a:spcPct val="100000"/>
              </a:lnSpc>
              <a:spcBef>
                <a:spcPts val="600"/>
              </a:spcBef>
              <a:spcAft>
                <a:spcPts val="600"/>
              </a:spcAft>
              <a:buFont typeface="+mj-lt"/>
              <a:buAutoNum type="arabicPeriod" startAt="5"/>
              <a:defRPr/>
            </a:pPr>
            <a:r>
              <a:rPr lang="de-DE" sz="1600" dirty="0">
                <a:latin typeface="Century Gothic" panose="020B0502020202020204" pitchFamily="34" charset="0"/>
              </a:rPr>
              <a:t>Wird bei der Bewertung der Forderungen aus Lieferungen und Leistungen der Grundsatz der  </a:t>
            </a:r>
            <a:r>
              <a:rPr lang="de-DE" sz="1600" b="1" dirty="0">
                <a:latin typeface="Century Gothic" panose="020B0502020202020204" pitchFamily="34" charset="0"/>
              </a:rPr>
              <a:t>Bilanzierungs- und Bewertungsstetigkeit</a:t>
            </a:r>
            <a:r>
              <a:rPr lang="de-DE" sz="1600" dirty="0">
                <a:latin typeface="Century Gothic" panose="020B0502020202020204" pitchFamily="34" charset="0"/>
              </a:rPr>
              <a:t> beachtet? </a:t>
            </a:r>
            <a:r>
              <a:rPr lang="de-DE" sz="1600" b="1" dirty="0">
                <a:solidFill>
                  <a:srgbClr val="00B0F0"/>
                </a:solidFill>
                <a:latin typeface="Century Gothic" panose="020B0502020202020204" pitchFamily="34" charset="0"/>
              </a:rPr>
              <a:t>[B]</a:t>
            </a:r>
          </a:p>
          <a:p>
            <a:pPr marL="266700" indent="-266700">
              <a:lnSpc>
                <a:spcPct val="100000"/>
              </a:lnSpc>
              <a:spcBef>
                <a:spcPts val="600"/>
              </a:spcBef>
              <a:spcAft>
                <a:spcPts val="600"/>
              </a:spcAft>
              <a:buFont typeface="+mj-lt"/>
              <a:buAutoNum type="arabicPeriod" startAt="5"/>
              <a:defRPr/>
            </a:pPr>
            <a:r>
              <a:rPr lang="de-DE" sz="1600" dirty="0">
                <a:latin typeface="Century Gothic" panose="020B0502020202020204" pitchFamily="34" charset="0"/>
              </a:rPr>
              <a:t>Wurde der </a:t>
            </a:r>
            <a:r>
              <a:rPr lang="de-DE" sz="1600" b="1" dirty="0">
                <a:latin typeface="Century Gothic" panose="020B0502020202020204" pitchFamily="34" charset="0"/>
              </a:rPr>
              <a:t>Aufwand für Wertberichtigungen</a:t>
            </a:r>
            <a:r>
              <a:rPr lang="de-DE" sz="1600" dirty="0">
                <a:latin typeface="Century Gothic" panose="020B0502020202020204" pitchFamily="34" charset="0"/>
              </a:rPr>
              <a:t> und Forderungsabschreibungen mit dem in der Gewinn- und Verlustrechnung ausgewiesenen Aufwand abgestimmt? </a:t>
            </a:r>
            <a:r>
              <a:rPr lang="de-DE" sz="1600" b="1" dirty="0">
                <a:solidFill>
                  <a:srgbClr val="00B0F0"/>
                </a:solidFill>
                <a:latin typeface="Century Gothic" panose="020B0502020202020204" pitchFamily="34" charset="0"/>
              </a:rPr>
              <a:t>[B, A]</a:t>
            </a:r>
          </a:p>
          <a:p>
            <a:pPr>
              <a:defRPr/>
            </a:pPr>
            <a:endParaRPr lang="de-DE" sz="1200" b="1" dirty="0">
              <a:latin typeface="Century Gothic" panose="020B0502020202020204" pitchFamily="34" charset="0"/>
            </a:endParaRPr>
          </a:p>
        </p:txBody>
      </p:sp>
      <p:sp>
        <p:nvSpPr>
          <p:cNvPr id="7" name="Rectangle 2">
            <a:extLst>
              <a:ext uri="{FF2B5EF4-FFF2-40B4-BE49-F238E27FC236}">
                <a16:creationId xmlns:a16="http://schemas.microsoft.com/office/drawing/2014/main" id="{735B83F4-5101-4668-A1C7-410FB2D51BAB}"/>
              </a:ext>
            </a:extLst>
          </p:cNvPr>
          <p:cNvSpPr txBox="1">
            <a:spLocks/>
          </p:cNvSpPr>
          <p:nvPr/>
        </p:nvSpPr>
        <p:spPr bwMode="auto">
          <a:xfrm>
            <a:off x="925513" y="764704"/>
            <a:ext cx="86915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defRPr/>
            </a:pPr>
            <a:r>
              <a:rPr lang="de-DE" altLang="de-DE" sz="1600" b="1" kern="0" dirty="0">
                <a:solidFill>
                  <a:srgbClr val="00B0F0"/>
                </a:solidFill>
                <a:latin typeface="Century Gothic" pitchFamily="34" charset="0"/>
              </a:rPr>
              <a:t>5.4.5 Prüfung der Bewertung</a:t>
            </a:r>
            <a:endParaRPr lang="de-DE" altLang="de-DE" sz="1600" b="1" dirty="0">
              <a:solidFill>
                <a:srgbClr val="00B0F0"/>
              </a:solidFill>
              <a:latin typeface="Century Gothic" panose="020B0502020202020204" pitchFamily="34" charset="0"/>
            </a:endParaRPr>
          </a:p>
        </p:txBody>
      </p:sp>
      <p:sp>
        <p:nvSpPr>
          <p:cNvPr id="8" name="Textfeld 4">
            <a:extLst>
              <a:ext uri="{FF2B5EF4-FFF2-40B4-BE49-F238E27FC236}">
                <a16:creationId xmlns:a16="http://schemas.microsoft.com/office/drawing/2014/main" id="{1379344A-FF2A-4D76-B5DE-3516978B8D5C}"/>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3289568621"/>
      </p:ext>
    </p:extLst>
  </p:cSld>
  <p:clrMapOvr>
    <a:masterClrMapping/>
  </p:clrMapOvr>
  <p:transition spd="slow"/>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3">
            <a:extLst>
              <a:ext uri="{FF2B5EF4-FFF2-40B4-BE49-F238E27FC236}">
                <a16:creationId xmlns:a16="http://schemas.microsoft.com/office/drawing/2014/main" id="{A7D6DCC8-A0E5-491D-A6F8-D1A94AD85EC8}"/>
              </a:ext>
            </a:extLst>
          </p:cNvPr>
          <p:cNvSpPr>
            <a:spLocks noGrp="1"/>
          </p:cNvSpPr>
          <p:nvPr>
            <p:ph type="body" idx="4294967295"/>
          </p:nvPr>
        </p:nvSpPr>
        <p:spPr>
          <a:xfrm>
            <a:off x="1079500" y="1368425"/>
            <a:ext cx="10779125" cy="4652963"/>
          </a:xfrm>
        </p:spPr>
        <p:txBody>
          <a:bodyPr/>
          <a:lstStyle/>
          <a:p>
            <a:pPr marL="271463" indent="-271463">
              <a:lnSpc>
                <a:spcPct val="100000"/>
              </a:lnSpc>
              <a:spcBef>
                <a:spcPts val="600"/>
              </a:spcBef>
              <a:spcAft>
                <a:spcPts val="600"/>
              </a:spcAft>
              <a:buFont typeface="+mj-lt"/>
              <a:buAutoNum type="arabicPeriod" startAt="7"/>
              <a:defRPr/>
            </a:pPr>
            <a:r>
              <a:rPr lang="de-DE" sz="1600" dirty="0">
                <a:latin typeface="Century Gothic" panose="020B0502020202020204" pitchFamily="34" charset="0"/>
              </a:rPr>
              <a:t>Wird das </a:t>
            </a:r>
            <a:r>
              <a:rPr lang="de-DE" sz="1600" b="1" dirty="0">
                <a:latin typeface="Century Gothic" panose="020B0502020202020204" pitchFamily="34" charset="0"/>
              </a:rPr>
              <a:t>allgemeine Ausfallrisiko</a:t>
            </a:r>
            <a:r>
              <a:rPr lang="de-DE" sz="1600" dirty="0">
                <a:latin typeface="Century Gothic" panose="020B0502020202020204" pitchFamily="34" charset="0"/>
              </a:rPr>
              <a:t>, das durchschnittlich ausgenutzte Zahlungsziel und die Skontoinanspruchnahme angemessen dokumentiert und jährlich fortgeschrieben? </a:t>
            </a:r>
            <a:r>
              <a:rPr lang="de-DE" sz="1600" b="1" dirty="0">
                <a:solidFill>
                  <a:srgbClr val="00B0F0"/>
                </a:solidFill>
                <a:latin typeface="Century Gothic" panose="020B0502020202020204" pitchFamily="34" charset="0"/>
              </a:rPr>
              <a:t>[B]</a:t>
            </a:r>
          </a:p>
          <a:p>
            <a:pPr marL="266700" indent="-266700">
              <a:lnSpc>
                <a:spcPct val="100000"/>
              </a:lnSpc>
              <a:spcBef>
                <a:spcPts val="600"/>
              </a:spcBef>
              <a:spcAft>
                <a:spcPts val="600"/>
              </a:spcAft>
              <a:buFont typeface="+mj-lt"/>
              <a:buAutoNum type="arabicPeriod" startAt="7"/>
              <a:defRPr/>
            </a:pPr>
            <a:r>
              <a:rPr lang="de-DE" sz="1600" dirty="0">
                <a:latin typeface="Century Gothic" panose="020B0502020202020204" pitchFamily="34" charset="0"/>
              </a:rPr>
              <a:t>Wurde anhand einer </a:t>
            </a:r>
            <a:r>
              <a:rPr lang="de-DE" sz="1600" b="1" dirty="0">
                <a:latin typeface="Century Gothic" panose="020B0502020202020204" pitchFamily="34" charset="0"/>
              </a:rPr>
              <a:t>Altersstrukturaufstellung</a:t>
            </a:r>
            <a:r>
              <a:rPr lang="de-DE" sz="1600" dirty="0">
                <a:latin typeface="Century Gothic" panose="020B0502020202020204" pitchFamily="34" charset="0"/>
              </a:rPr>
              <a:t> der Forderungen (erstellt vom Mandant) geprüft, inwieweit bei den Forderungen Wertberichtigungsbedarf besteht? </a:t>
            </a:r>
            <a:r>
              <a:rPr lang="de-DE" sz="1600" b="1" dirty="0">
                <a:solidFill>
                  <a:srgbClr val="00B0F0"/>
                </a:solidFill>
                <a:latin typeface="Century Gothic" panose="020B0502020202020204" pitchFamily="34" charset="0"/>
              </a:rPr>
              <a:t>[B]</a:t>
            </a:r>
          </a:p>
          <a:p>
            <a:pPr marL="266700" indent="-266700">
              <a:lnSpc>
                <a:spcPct val="100000"/>
              </a:lnSpc>
              <a:spcBef>
                <a:spcPts val="600"/>
              </a:spcBef>
              <a:spcAft>
                <a:spcPts val="600"/>
              </a:spcAft>
              <a:buFont typeface="+mj-lt"/>
              <a:buAutoNum type="arabicPeriod" startAt="7"/>
              <a:defRPr/>
            </a:pPr>
            <a:r>
              <a:rPr lang="de-DE" sz="1600" dirty="0">
                <a:latin typeface="Century Gothic" panose="020B0502020202020204" pitchFamily="34" charset="0"/>
              </a:rPr>
              <a:t>Wurde dabei insbesondere auf folgende Aspekte geachtet </a:t>
            </a:r>
            <a:r>
              <a:rPr lang="de-DE" sz="1600" b="1" dirty="0">
                <a:solidFill>
                  <a:srgbClr val="00B0F0"/>
                </a:solidFill>
                <a:latin typeface="Century Gothic" panose="020B0502020202020204" pitchFamily="34" charset="0"/>
              </a:rPr>
              <a:t>[B]</a:t>
            </a:r>
            <a:r>
              <a:rPr lang="de-DE" sz="1600" dirty="0">
                <a:latin typeface="Century Gothic" panose="020B0502020202020204" pitchFamily="34" charset="0"/>
              </a:rPr>
              <a:t>:</a:t>
            </a:r>
          </a:p>
          <a:p>
            <a:pPr marL="534988" indent="-268288">
              <a:lnSpc>
                <a:spcPct val="100000"/>
              </a:lnSpc>
              <a:spcBef>
                <a:spcPts val="600"/>
              </a:spcBef>
              <a:spcAft>
                <a:spcPts val="600"/>
              </a:spcAft>
              <a:buFont typeface="+mj-lt"/>
              <a:buAutoNum type="alphaLcParenR"/>
              <a:defRPr/>
            </a:pPr>
            <a:r>
              <a:rPr lang="de-DE" sz="1600" b="1" dirty="0">
                <a:latin typeface="Century Gothic" panose="020B0502020202020204" pitchFamily="34" charset="0"/>
              </a:rPr>
              <a:t>Saldenhöhe</a:t>
            </a:r>
            <a:r>
              <a:rPr lang="de-DE" sz="1600" dirty="0">
                <a:latin typeface="Century Gothic" panose="020B0502020202020204" pitchFamily="34" charset="0"/>
              </a:rPr>
              <a:t>, insbesondere große Einzelsalden</a:t>
            </a:r>
          </a:p>
          <a:p>
            <a:pPr marL="534988" indent="-268288">
              <a:lnSpc>
                <a:spcPct val="100000"/>
              </a:lnSpc>
              <a:spcBef>
                <a:spcPts val="600"/>
              </a:spcBef>
              <a:spcAft>
                <a:spcPts val="600"/>
              </a:spcAft>
              <a:buFont typeface="+mj-lt"/>
              <a:buAutoNum type="alphaLcParenR"/>
              <a:defRPr/>
            </a:pPr>
            <a:r>
              <a:rPr lang="de-DE" sz="1600" dirty="0">
                <a:latin typeface="Century Gothic" panose="020B0502020202020204" pitchFamily="34" charset="0"/>
              </a:rPr>
              <a:t>Überschreitungen von vereinbarten </a:t>
            </a:r>
            <a:r>
              <a:rPr lang="de-DE" sz="1600" b="1" dirty="0">
                <a:latin typeface="Century Gothic" panose="020B0502020202020204" pitchFamily="34" charset="0"/>
              </a:rPr>
              <a:t>Zahlungszielen</a:t>
            </a:r>
          </a:p>
          <a:p>
            <a:pPr marL="534988" indent="-268288">
              <a:lnSpc>
                <a:spcPct val="100000"/>
              </a:lnSpc>
              <a:spcBef>
                <a:spcPts val="600"/>
              </a:spcBef>
              <a:spcAft>
                <a:spcPts val="600"/>
              </a:spcAft>
              <a:buFont typeface="+mj-lt"/>
              <a:buAutoNum type="alphaLcParenR"/>
              <a:defRPr/>
            </a:pPr>
            <a:r>
              <a:rPr lang="de-DE" sz="1600" dirty="0">
                <a:latin typeface="Century Gothic" panose="020B0502020202020204" pitchFamily="34" charset="0"/>
              </a:rPr>
              <a:t>Stand des </a:t>
            </a:r>
            <a:r>
              <a:rPr lang="de-DE" sz="1600" b="1" dirty="0">
                <a:latin typeface="Century Gothic" panose="020B0502020202020204" pitchFamily="34" charset="0"/>
              </a:rPr>
              <a:t>Mahnverfahrens</a:t>
            </a:r>
          </a:p>
          <a:p>
            <a:pPr marL="534988" indent="-268288">
              <a:lnSpc>
                <a:spcPct val="100000"/>
              </a:lnSpc>
              <a:spcBef>
                <a:spcPts val="600"/>
              </a:spcBef>
              <a:spcAft>
                <a:spcPts val="600"/>
              </a:spcAft>
              <a:buFont typeface="+mj-lt"/>
              <a:buAutoNum type="alphaLcParenR"/>
              <a:defRPr/>
            </a:pPr>
            <a:r>
              <a:rPr lang="de-DE" sz="1600" b="1" dirty="0">
                <a:latin typeface="Century Gothic" panose="020B0502020202020204" pitchFamily="34" charset="0"/>
              </a:rPr>
              <a:t>Erhaltene</a:t>
            </a:r>
            <a:r>
              <a:rPr lang="de-DE" sz="1600" dirty="0">
                <a:latin typeface="Century Gothic" panose="020B0502020202020204" pitchFamily="34" charset="0"/>
              </a:rPr>
              <a:t> </a:t>
            </a:r>
            <a:r>
              <a:rPr lang="de-DE" sz="1600" b="1" dirty="0">
                <a:latin typeface="Century Gothic" panose="020B0502020202020204" pitchFamily="34" charset="0"/>
              </a:rPr>
              <a:t>Sicherheiten</a:t>
            </a:r>
          </a:p>
          <a:p>
            <a:pPr marL="534988" indent="-268288">
              <a:lnSpc>
                <a:spcPct val="100000"/>
              </a:lnSpc>
              <a:spcBef>
                <a:spcPts val="600"/>
              </a:spcBef>
              <a:spcAft>
                <a:spcPts val="600"/>
              </a:spcAft>
              <a:buFont typeface="+mj-lt"/>
              <a:buAutoNum type="alphaLcParenR"/>
              <a:defRPr/>
            </a:pPr>
            <a:r>
              <a:rPr lang="de-DE" sz="1600" b="1" dirty="0">
                <a:latin typeface="Century Gothic" panose="020B0502020202020204" pitchFamily="34" charset="0"/>
              </a:rPr>
              <a:t>Rechtsstreitigkeiten</a:t>
            </a:r>
          </a:p>
          <a:p>
            <a:pPr marL="534988" indent="-268288">
              <a:lnSpc>
                <a:spcPct val="100000"/>
              </a:lnSpc>
              <a:spcBef>
                <a:spcPts val="600"/>
              </a:spcBef>
              <a:spcAft>
                <a:spcPts val="600"/>
              </a:spcAft>
              <a:buFont typeface="+mj-lt"/>
              <a:buAutoNum type="alphaLcParenR"/>
              <a:defRPr/>
            </a:pPr>
            <a:r>
              <a:rPr lang="de-DE" sz="1600" dirty="0">
                <a:latin typeface="Century Gothic" panose="020B0502020202020204" pitchFamily="34" charset="0"/>
              </a:rPr>
              <a:t>Eingeleitete </a:t>
            </a:r>
            <a:r>
              <a:rPr lang="de-DE" sz="1600" b="1" dirty="0">
                <a:latin typeface="Century Gothic" panose="020B0502020202020204" pitchFamily="34" charset="0"/>
              </a:rPr>
              <a:t>Insolvenzverfahren</a:t>
            </a:r>
            <a:endParaRPr lang="de-DE" sz="1200" b="1" dirty="0">
              <a:latin typeface="Century Gothic" panose="020B0502020202020204" pitchFamily="34" charset="0"/>
            </a:endParaRPr>
          </a:p>
        </p:txBody>
      </p:sp>
      <p:sp>
        <p:nvSpPr>
          <p:cNvPr id="7" name="Rectangle 2">
            <a:extLst>
              <a:ext uri="{FF2B5EF4-FFF2-40B4-BE49-F238E27FC236}">
                <a16:creationId xmlns:a16="http://schemas.microsoft.com/office/drawing/2014/main" id="{A2B525FC-ACAC-407A-B613-176E12F4E915}"/>
              </a:ext>
            </a:extLst>
          </p:cNvPr>
          <p:cNvSpPr txBox="1">
            <a:spLocks/>
          </p:cNvSpPr>
          <p:nvPr/>
        </p:nvSpPr>
        <p:spPr bwMode="auto">
          <a:xfrm>
            <a:off x="925513" y="942975"/>
            <a:ext cx="86915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defRPr/>
            </a:pPr>
            <a:r>
              <a:rPr lang="de-DE" altLang="de-DE" sz="1600" b="1" kern="0" dirty="0">
                <a:solidFill>
                  <a:srgbClr val="00B0F0"/>
                </a:solidFill>
                <a:latin typeface="Century Gothic" pitchFamily="34" charset="0"/>
              </a:rPr>
              <a:t>5.4.5 Prüfung der Bewertung; Forts.</a:t>
            </a:r>
            <a:endParaRPr lang="de-DE" altLang="de-DE" sz="1600" b="1" dirty="0">
              <a:solidFill>
                <a:srgbClr val="00B0F0"/>
              </a:solidFill>
              <a:latin typeface="Century Gothic" panose="020B0502020202020204" pitchFamily="34" charset="0"/>
            </a:endParaRPr>
          </a:p>
        </p:txBody>
      </p:sp>
      <p:sp>
        <p:nvSpPr>
          <p:cNvPr id="8" name="Textfeld 4">
            <a:extLst>
              <a:ext uri="{FF2B5EF4-FFF2-40B4-BE49-F238E27FC236}">
                <a16:creationId xmlns:a16="http://schemas.microsoft.com/office/drawing/2014/main" id="{390C55F5-3ED6-42AD-A939-ACB3A70A1F0A}"/>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2448499419"/>
      </p:ext>
    </p:extLst>
  </p:cSld>
  <p:clrMapOvr>
    <a:masterClrMapping/>
  </p:clrMapOvr>
  <p:transition spd="slow"/>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3">
            <a:extLst>
              <a:ext uri="{FF2B5EF4-FFF2-40B4-BE49-F238E27FC236}">
                <a16:creationId xmlns:a16="http://schemas.microsoft.com/office/drawing/2014/main" id="{6FCC6FC4-255E-446F-8F93-15A55FC5D8CB}"/>
              </a:ext>
            </a:extLst>
          </p:cNvPr>
          <p:cNvSpPr>
            <a:spLocks noGrp="1"/>
          </p:cNvSpPr>
          <p:nvPr>
            <p:ph type="body" idx="4294967295"/>
          </p:nvPr>
        </p:nvSpPr>
        <p:spPr>
          <a:xfrm>
            <a:off x="1079500" y="1368425"/>
            <a:ext cx="10777538" cy="3384550"/>
          </a:xfrm>
        </p:spPr>
        <p:txBody>
          <a:bodyPr/>
          <a:lstStyle/>
          <a:p>
            <a:pPr marL="361950" indent="-361950">
              <a:lnSpc>
                <a:spcPct val="100000"/>
              </a:lnSpc>
              <a:spcBef>
                <a:spcPts val="600"/>
              </a:spcBef>
              <a:spcAft>
                <a:spcPts val="600"/>
              </a:spcAft>
              <a:buFont typeface="Verdana" panose="020B0604030504040204" pitchFamily="34" charset="0"/>
              <a:buAutoNum type="arabicPeriod" startAt="10"/>
            </a:pPr>
            <a:r>
              <a:rPr lang="de-DE" altLang="de-DE" sz="1600" dirty="0">
                <a:latin typeface="Century Gothic" panose="020B0502020202020204" pitchFamily="34" charset="0"/>
              </a:rPr>
              <a:t>Werden </a:t>
            </a:r>
            <a:r>
              <a:rPr lang="de-DE" altLang="de-DE" sz="1600" b="1" dirty="0">
                <a:latin typeface="Century Gothic" panose="020B0502020202020204" pitchFamily="34" charset="0"/>
              </a:rPr>
              <a:t>Auslands- bzw. Währungsforderungen</a:t>
            </a:r>
            <a:r>
              <a:rPr lang="de-DE" altLang="de-DE" sz="1600" dirty="0">
                <a:latin typeface="Century Gothic" panose="020B0502020202020204" pitchFamily="34" charset="0"/>
              </a:rPr>
              <a:t> durch Kreditversicherungen, Kurssicherungen oder Ausfuhrgarantien gesichert? </a:t>
            </a:r>
            <a:r>
              <a:rPr lang="de-DE" altLang="de-DE" sz="1600" b="1" dirty="0">
                <a:solidFill>
                  <a:srgbClr val="00B0F0"/>
                </a:solidFill>
                <a:latin typeface="Century Gothic" panose="020B0502020202020204" pitchFamily="34" charset="0"/>
              </a:rPr>
              <a:t>[B]</a:t>
            </a:r>
          </a:p>
          <a:p>
            <a:pPr marL="361950" indent="-361950">
              <a:lnSpc>
                <a:spcPct val="100000"/>
              </a:lnSpc>
              <a:spcBef>
                <a:spcPts val="600"/>
              </a:spcBef>
              <a:spcAft>
                <a:spcPts val="600"/>
              </a:spcAft>
              <a:buFont typeface="Verdana" panose="020B0604030504040204" pitchFamily="34" charset="0"/>
              <a:buAutoNum type="arabicPeriod" startAt="10"/>
            </a:pPr>
            <a:r>
              <a:rPr lang="de-DE" altLang="de-DE" sz="1600" dirty="0">
                <a:latin typeface="Century Gothic" panose="020B0502020202020204" pitchFamily="34" charset="0"/>
              </a:rPr>
              <a:t>Wurden vorgenommene </a:t>
            </a:r>
            <a:r>
              <a:rPr lang="de-DE" altLang="de-DE" sz="1600" b="1" dirty="0">
                <a:latin typeface="Century Gothic" panose="020B0502020202020204" pitchFamily="34" charset="0"/>
              </a:rPr>
              <a:t>Zuschreibungen</a:t>
            </a:r>
            <a:r>
              <a:rPr lang="de-DE" altLang="de-DE" sz="1600" dirty="0">
                <a:latin typeface="Century Gothic" panose="020B0502020202020204" pitchFamily="34" charset="0"/>
              </a:rPr>
              <a:t> rechnerisch überprüft und ist deren Grund vertretbar? </a:t>
            </a:r>
            <a:r>
              <a:rPr lang="de-DE" altLang="de-DE" sz="1600" b="1" dirty="0">
                <a:solidFill>
                  <a:srgbClr val="00B0F0"/>
                </a:solidFill>
                <a:latin typeface="Century Gothic" panose="020B0502020202020204" pitchFamily="34" charset="0"/>
              </a:rPr>
              <a:t>[B]</a:t>
            </a:r>
          </a:p>
          <a:p>
            <a:pPr marL="361950" indent="-361950">
              <a:lnSpc>
                <a:spcPct val="100000"/>
              </a:lnSpc>
              <a:spcBef>
                <a:spcPts val="600"/>
              </a:spcBef>
              <a:spcAft>
                <a:spcPts val="600"/>
              </a:spcAft>
              <a:buFont typeface="Verdana" panose="020B0604030504040204" pitchFamily="34" charset="0"/>
              <a:buAutoNum type="arabicPeriod" startAt="10"/>
            </a:pPr>
            <a:r>
              <a:rPr lang="de-DE" altLang="de-DE" sz="1600" dirty="0">
                <a:latin typeface="Century Gothic" panose="020B0502020202020204" pitchFamily="34" charset="0"/>
              </a:rPr>
              <a:t>Wurde das </a:t>
            </a:r>
            <a:r>
              <a:rPr lang="de-DE" altLang="de-DE" sz="1600" b="1" dirty="0">
                <a:latin typeface="Century Gothic" panose="020B0502020202020204" pitchFamily="34" charset="0"/>
              </a:rPr>
              <a:t>Wertaufholungsgebot</a:t>
            </a:r>
            <a:r>
              <a:rPr lang="de-DE" altLang="de-DE" sz="1600" dirty="0">
                <a:latin typeface="Century Gothic" panose="020B0502020202020204" pitchFamily="34" charset="0"/>
              </a:rPr>
              <a:t> bei Wegfall der Gründe für außerplanmäßige Abschreibungen </a:t>
            </a:r>
            <a:br>
              <a:rPr lang="de-DE" altLang="de-DE" sz="1600" dirty="0">
                <a:latin typeface="Century Gothic" panose="020B0502020202020204" pitchFamily="34" charset="0"/>
              </a:rPr>
            </a:br>
            <a:r>
              <a:rPr lang="de-DE" altLang="de-DE" sz="1600" dirty="0">
                <a:latin typeface="Century Gothic" panose="020B0502020202020204" pitchFamily="34" charset="0"/>
              </a:rPr>
              <a:t>beachtet? </a:t>
            </a:r>
            <a:r>
              <a:rPr lang="de-DE" altLang="de-DE" sz="1600" b="1" dirty="0">
                <a:solidFill>
                  <a:srgbClr val="00B0F0"/>
                </a:solidFill>
                <a:latin typeface="Century Gothic" panose="020B0502020202020204" pitchFamily="34" charset="0"/>
              </a:rPr>
              <a:t>[B]</a:t>
            </a:r>
          </a:p>
          <a:p>
            <a:pPr marL="361950" indent="-361950">
              <a:lnSpc>
                <a:spcPct val="100000"/>
              </a:lnSpc>
              <a:spcBef>
                <a:spcPts val="600"/>
              </a:spcBef>
              <a:spcAft>
                <a:spcPts val="600"/>
              </a:spcAft>
              <a:buFont typeface="Verdana" panose="020B0604030504040204" pitchFamily="34" charset="0"/>
              <a:buAutoNum type="arabicPeriod" startAt="10"/>
            </a:pPr>
            <a:r>
              <a:rPr lang="de-DE" altLang="de-DE" sz="1600" dirty="0">
                <a:latin typeface="Century Gothic" panose="020B0502020202020204" pitchFamily="34" charset="0"/>
              </a:rPr>
              <a:t>Wurden die </a:t>
            </a:r>
            <a:r>
              <a:rPr lang="de-DE" altLang="de-DE" sz="1600" b="1" dirty="0">
                <a:latin typeface="Century Gothic" panose="020B0502020202020204" pitchFamily="34" charset="0"/>
              </a:rPr>
              <a:t>Währungsforderungen</a:t>
            </a:r>
            <a:r>
              <a:rPr lang="de-DE" altLang="de-DE" sz="1600" dirty="0">
                <a:latin typeface="Century Gothic" panose="020B0502020202020204" pitchFamily="34" charset="0"/>
              </a:rPr>
              <a:t> mit dem </a:t>
            </a:r>
            <a:r>
              <a:rPr lang="de-DE" altLang="de-DE" sz="1600" b="1" dirty="0">
                <a:latin typeface="Century Gothic" panose="020B0502020202020204" pitchFamily="34" charset="0"/>
              </a:rPr>
              <a:t>richtigen Kurs</a:t>
            </a:r>
            <a:r>
              <a:rPr lang="de-DE" altLang="de-DE" sz="1600" dirty="0">
                <a:latin typeface="Century Gothic" panose="020B0502020202020204" pitchFamily="34" charset="0"/>
              </a:rPr>
              <a:t> am Abschlussstichtag umgerechnet? </a:t>
            </a:r>
            <a:r>
              <a:rPr lang="de-DE" altLang="de-DE" sz="1600" b="1" dirty="0">
                <a:solidFill>
                  <a:srgbClr val="00B0F0"/>
                </a:solidFill>
                <a:latin typeface="Century Gothic" panose="020B0502020202020204" pitchFamily="34" charset="0"/>
              </a:rPr>
              <a:t>[B]</a:t>
            </a:r>
            <a:r>
              <a:rPr lang="de-DE" altLang="de-DE" sz="1600" b="1" dirty="0">
                <a:latin typeface="Century Gothic" panose="020B0502020202020204" pitchFamily="34" charset="0"/>
              </a:rPr>
              <a:t> </a:t>
            </a:r>
            <a:br>
              <a:rPr lang="de-DE" altLang="de-DE" sz="1600" b="1" dirty="0">
                <a:latin typeface="Century Gothic" panose="020B0502020202020204" pitchFamily="34" charset="0"/>
              </a:rPr>
            </a:br>
            <a:r>
              <a:rPr lang="de-DE" altLang="de-DE" sz="1600" b="1" dirty="0">
                <a:solidFill>
                  <a:srgbClr val="FF0000"/>
                </a:solidFill>
                <a:latin typeface="Century Gothic" panose="020B0502020202020204" pitchFamily="34" charset="0"/>
              </a:rPr>
              <a:t>(§256a HGB)</a:t>
            </a:r>
            <a:endParaRPr lang="de-DE" altLang="de-DE" sz="1600" b="1" dirty="0">
              <a:latin typeface="Century Gothic" panose="020B0502020202020204" pitchFamily="34" charset="0"/>
            </a:endParaRPr>
          </a:p>
          <a:p>
            <a:pPr marL="361950" indent="-361950">
              <a:lnSpc>
                <a:spcPct val="100000"/>
              </a:lnSpc>
              <a:spcBef>
                <a:spcPts val="600"/>
              </a:spcBef>
              <a:spcAft>
                <a:spcPts val="600"/>
              </a:spcAft>
              <a:buFont typeface="Verdana" panose="020B0604030504040204" pitchFamily="34" charset="0"/>
              <a:buAutoNum type="arabicPeriod" startAt="10"/>
            </a:pPr>
            <a:r>
              <a:rPr lang="de-DE" altLang="de-DE" sz="1600" dirty="0">
                <a:latin typeface="Century Gothic" panose="020B0502020202020204" pitchFamily="34" charset="0"/>
              </a:rPr>
              <a:t>Wurden bei der </a:t>
            </a:r>
            <a:r>
              <a:rPr lang="de-DE" altLang="de-DE" sz="1600" b="1" dirty="0">
                <a:latin typeface="Century Gothic" panose="020B0502020202020204" pitchFamily="34" charset="0"/>
              </a:rPr>
              <a:t>Währungsumrechnung</a:t>
            </a:r>
            <a:r>
              <a:rPr lang="de-DE" altLang="de-DE" sz="1600" dirty="0">
                <a:latin typeface="Century Gothic" panose="020B0502020202020204" pitchFamily="34" charset="0"/>
              </a:rPr>
              <a:t> kurzfristiger Posten beachtet, dass auch noch nicht realisierte Erträge anzupassen sind? </a:t>
            </a:r>
            <a:r>
              <a:rPr lang="de-DE" altLang="de-DE" sz="1600" b="1" dirty="0">
                <a:solidFill>
                  <a:srgbClr val="00B0F0"/>
                </a:solidFill>
                <a:latin typeface="Century Gothic" panose="020B0502020202020204" pitchFamily="34" charset="0"/>
              </a:rPr>
              <a:t>[B] </a:t>
            </a:r>
            <a:br>
              <a:rPr lang="de-DE" altLang="de-DE" sz="1600" b="1" dirty="0">
                <a:solidFill>
                  <a:srgbClr val="00B0F0"/>
                </a:solidFill>
                <a:latin typeface="Century Gothic" panose="020B0502020202020204" pitchFamily="34" charset="0"/>
              </a:rPr>
            </a:br>
            <a:r>
              <a:rPr lang="de-DE" altLang="de-DE" sz="1600" b="1" dirty="0">
                <a:solidFill>
                  <a:srgbClr val="FF0000"/>
                </a:solidFill>
                <a:latin typeface="Century Gothic" panose="020B0502020202020204" pitchFamily="34" charset="0"/>
              </a:rPr>
              <a:t>(§ 256a i. V. m. § 253 Abs. 1 S. 1 und § 252 Abs. 1 Nr. 4,  2. HS HGB)</a:t>
            </a:r>
          </a:p>
        </p:txBody>
      </p:sp>
      <p:sp>
        <p:nvSpPr>
          <p:cNvPr id="7" name="Rectangle 2">
            <a:extLst>
              <a:ext uri="{FF2B5EF4-FFF2-40B4-BE49-F238E27FC236}">
                <a16:creationId xmlns:a16="http://schemas.microsoft.com/office/drawing/2014/main" id="{014589AE-53C9-4998-9FEA-9F3C1A911275}"/>
              </a:ext>
            </a:extLst>
          </p:cNvPr>
          <p:cNvSpPr txBox="1">
            <a:spLocks/>
          </p:cNvSpPr>
          <p:nvPr/>
        </p:nvSpPr>
        <p:spPr bwMode="auto">
          <a:xfrm>
            <a:off x="925513" y="942975"/>
            <a:ext cx="86915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defRPr/>
            </a:pPr>
            <a:r>
              <a:rPr lang="de-DE" altLang="de-DE" sz="1600" b="1" kern="0" dirty="0">
                <a:solidFill>
                  <a:srgbClr val="00B0F0"/>
                </a:solidFill>
                <a:latin typeface="Century Gothic" pitchFamily="34" charset="0"/>
              </a:rPr>
              <a:t>5.4.5 Prüfung der Bewertung; Forts.</a:t>
            </a:r>
            <a:endParaRPr lang="de-DE" altLang="de-DE" sz="1600" b="1" dirty="0">
              <a:solidFill>
                <a:srgbClr val="00B0F0"/>
              </a:solidFill>
              <a:latin typeface="Century Gothic" panose="020B0502020202020204" pitchFamily="34" charset="0"/>
            </a:endParaRPr>
          </a:p>
        </p:txBody>
      </p:sp>
      <p:sp>
        <p:nvSpPr>
          <p:cNvPr id="8" name="Textfeld 4">
            <a:extLst>
              <a:ext uri="{FF2B5EF4-FFF2-40B4-BE49-F238E27FC236}">
                <a16:creationId xmlns:a16="http://schemas.microsoft.com/office/drawing/2014/main" id="{9E0098E4-EF77-4466-BCA3-1D0A3CEE15AD}"/>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2776592974"/>
      </p:ext>
    </p:extLst>
  </p:cSld>
  <p:clrMapOvr>
    <a:masterClrMapping/>
  </p:clrMapOvr>
  <p:transition spd="slow"/>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3">
            <a:extLst>
              <a:ext uri="{FF2B5EF4-FFF2-40B4-BE49-F238E27FC236}">
                <a16:creationId xmlns:a16="http://schemas.microsoft.com/office/drawing/2014/main" id="{D4C612BB-158B-4FFE-9B2D-9B7998650609}"/>
              </a:ext>
            </a:extLst>
          </p:cNvPr>
          <p:cNvSpPr>
            <a:spLocks noGrp="1"/>
          </p:cNvSpPr>
          <p:nvPr>
            <p:ph type="body" idx="4294967295"/>
          </p:nvPr>
        </p:nvSpPr>
        <p:spPr>
          <a:xfrm>
            <a:off x="1079500" y="1368425"/>
            <a:ext cx="10801350" cy="3832225"/>
          </a:xfrm>
        </p:spPr>
        <p:txBody>
          <a:bodyPr/>
          <a:lstStyle/>
          <a:p>
            <a:pPr marL="266700" indent="-266700">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rPr>
              <a:t>Werden die Grundlagen der </a:t>
            </a:r>
            <a:r>
              <a:rPr lang="de-DE" altLang="de-DE" sz="1600" b="1" dirty="0">
                <a:latin typeface="Century Gothic" panose="020B0502020202020204" pitchFamily="34" charset="0"/>
              </a:rPr>
              <a:t>Währungsumrechnung</a:t>
            </a:r>
            <a:r>
              <a:rPr lang="de-DE" altLang="de-DE" sz="1600" dirty="0">
                <a:latin typeface="Century Gothic" panose="020B0502020202020204" pitchFamily="34" charset="0"/>
              </a:rPr>
              <a:t> im Anhang angegeben? </a:t>
            </a:r>
            <a:r>
              <a:rPr lang="de-DE" altLang="de-DE" sz="1600" b="1" dirty="0">
                <a:solidFill>
                  <a:srgbClr val="00B0F0"/>
                </a:solidFill>
                <a:latin typeface="Century Gothic" panose="020B0502020202020204" pitchFamily="34" charset="0"/>
              </a:rPr>
              <a:t>[A]</a:t>
            </a:r>
          </a:p>
          <a:p>
            <a:pPr marL="266700" indent="-266700">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rPr>
              <a:t>Werden die angewandten </a:t>
            </a:r>
            <a:r>
              <a:rPr lang="de-DE" altLang="de-DE" sz="1600" b="1" dirty="0">
                <a:latin typeface="Century Gothic" panose="020B0502020202020204" pitchFamily="34" charset="0"/>
              </a:rPr>
              <a:t>Bilanzierungs- und  Bewertungsmethoden</a:t>
            </a:r>
            <a:r>
              <a:rPr lang="de-DE" altLang="de-DE" sz="1600" dirty="0">
                <a:latin typeface="Century Gothic" panose="020B0502020202020204" pitchFamily="34" charset="0"/>
              </a:rPr>
              <a:t> sowie die Gründe für deren </a:t>
            </a:r>
            <a:r>
              <a:rPr lang="de-DE" altLang="de-DE" sz="1600" b="1" dirty="0">
                <a:latin typeface="Century Gothic" panose="020B0502020202020204" pitchFamily="34" charset="0"/>
              </a:rPr>
              <a:t>Änderungen</a:t>
            </a:r>
            <a:r>
              <a:rPr lang="de-DE" altLang="de-DE" sz="1600" dirty="0">
                <a:latin typeface="Century Gothic" panose="020B0502020202020204" pitchFamily="34" charset="0"/>
              </a:rPr>
              <a:t> im Anhang angegeben? </a:t>
            </a:r>
            <a:r>
              <a:rPr lang="de-DE" altLang="de-DE" sz="1600" b="1" dirty="0">
                <a:solidFill>
                  <a:srgbClr val="00B0F0"/>
                </a:solidFill>
                <a:latin typeface="Century Gothic" panose="020B0502020202020204" pitchFamily="34" charset="0"/>
              </a:rPr>
              <a:t>[A]</a:t>
            </a:r>
          </a:p>
          <a:p>
            <a:pPr marL="266700" indent="-266700">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rPr>
              <a:t>Wird der </a:t>
            </a:r>
            <a:r>
              <a:rPr lang="de-DE" altLang="de-DE" sz="1600" b="1" dirty="0">
                <a:latin typeface="Century Gothic" panose="020B0502020202020204" pitchFamily="34" charset="0"/>
              </a:rPr>
              <a:t>Einfluss von Änderungen</a:t>
            </a:r>
            <a:r>
              <a:rPr lang="de-DE" altLang="de-DE" sz="1600" dirty="0">
                <a:latin typeface="Century Gothic" panose="020B0502020202020204" pitchFamily="34" charset="0"/>
              </a:rPr>
              <a:t> der Bilanzierungs- und Bewertungsmethoden auf die Vermögens-, Finanz- und Ertragslage im Anhang angegeben? </a:t>
            </a:r>
            <a:r>
              <a:rPr lang="de-DE" altLang="de-DE" sz="1600" b="1" dirty="0">
                <a:solidFill>
                  <a:srgbClr val="00B0F0"/>
                </a:solidFill>
                <a:latin typeface="Century Gothic" panose="020B0502020202020204" pitchFamily="34" charset="0"/>
              </a:rPr>
              <a:t>[A]</a:t>
            </a:r>
          </a:p>
          <a:p>
            <a:pPr marL="266700" indent="-266700">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rPr>
              <a:t>Wird der Betrag der </a:t>
            </a:r>
            <a:r>
              <a:rPr lang="de-DE" altLang="de-DE" sz="1600" b="1" dirty="0">
                <a:latin typeface="Century Gothic" panose="020B0502020202020204" pitchFamily="34" charset="0"/>
              </a:rPr>
              <a:t>Forderungen</a:t>
            </a:r>
            <a:r>
              <a:rPr lang="de-DE" altLang="de-DE" sz="1600" dirty="0">
                <a:latin typeface="Century Gothic" panose="020B0502020202020204" pitchFamily="34" charset="0"/>
              </a:rPr>
              <a:t> mit einer </a:t>
            </a:r>
            <a:r>
              <a:rPr lang="de-DE" altLang="de-DE" sz="1600" b="1" dirty="0">
                <a:latin typeface="Century Gothic" panose="020B0502020202020204" pitchFamily="34" charset="0"/>
              </a:rPr>
              <a:t>Restlaufzeit</a:t>
            </a:r>
            <a:r>
              <a:rPr lang="de-DE" altLang="de-DE" sz="1600" dirty="0">
                <a:latin typeface="Century Gothic" panose="020B0502020202020204" pitchFamily="34" charset="0"/>
              </a:rPr>
              <a:t> von mehr als einem Jahr im Anhang ausgewiesen, sofern der Ausweis nicht in der Bilanz erfolgt? </a:t>
            </a:r>
            <a:r>
              <a:rPr lang="de-DE" altLang="de-DE" sz="1600" b="1" dirty="0">
                <a:solidFill>
                  <a:srgbClr val="00B0F0"/>
                </a:solidFill>
                <a:latin typeface="Century Gothic" panose="020B0502020202020204" pitchFamily="34" charset="0"/>
              </a:rPr>
              <a:t>[A]</a:t>
            </a:r>
          </a:p>
          <a:p>
            <a:pPr marL="266700" indent="-266700">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rPr>
              <a:t>Wurden eventuell bestehende </a:t>
            </a:r>
            <a:r>
              <a:rPr lang="de-DE" altLang="de-DE" sz="1600" b="1" dirty="0" err="1">
                <a:latin typeface="Century Gothic" panose="020B0502020202020204" pitchFamily="34" charset="0"/>
              </a:rPr>
              <a:t>Angabepflichten</a:t>
            </a:r>
            <a:r>
              <a:rPr lang="de-DE" altLang="de-DE" sz="1600" b="1" dirty="0">
                <a:latin typeface="Century Gothic" panose="020B0502020202020204" pitchFamily="34" charset="0"/>
              </a:rPr>
              <a:t> im Lagebericht </a:t>
            </a:r>
            <a:r>
              <a:rPr lang="de-DE" altLang="de-DE" sz="1600" dirty="0">
                <a:latin typeface="Century Gothic" panose="020B0502020202020204" pitchFamily="34" charset="0"/>
              </a:rPr>
              <a:t>im Bezug auf die Forderungen aus Lieferungen und Leistungen beachtet? </a:t>
            </a:r>
            <a:r>
              <a:rPr lang="de-DE" altLang="de-DE" sz="1600" b="1" dirty="0">
                <a:solidFill>
                  <a:srgbClr val="00B0F0"/>
                </a:solidFill>
                <a:latin typeface="Century Gothic" panose="020B0502020202020204" pitchFamily="34" charset="0"/>
              </a:rPr>
              <a:t>[A]</a:t>
            </a:r>
            <a:endParaRPr lang="de-DE" altLang="de-DE" sz="1600" dirty="0">
              <a:latin typeface="Century Gothic" panose="020B0502020202020204" pitchFamily="34" charset="0"/>
            </a:endParaRPr>
          </a:p>
          <a:p>
            <a:pPr marL="266700" indent="-266700">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rPr>
              <a:t>Sind die </a:t>
            </a:r>
            <a:r>
              <a:rPr lang="de-DE" altLang="de-DE" sz="1600" b="1" dirty="0">
                <a:latin typeface="Century Gothic" panose="020B0502020202020204" pitchFamily="34" charset="0"/>
              </a:rPr>
              <a:t>Debitoren-Habenposten</a:t>
            </a:r>
            <a:r>
              <a:rPr lang="de-DE" altLang="de-DE" sz="1600" dirty="0">
                <a:latin typeface="Century Gothic" panose="020B0502020202020204" pitchFamily="34" charset="0"/>
              </a:rPr>
              <a:t> in die Position Sonstige Verbindlichkeiten oder ggf. erhaltene Anzahlungen umgegliedert worden? </a:t>
            </a:r>
            <a:r>
              <a:rPr lang="de-DE" altLang="de-DE" sz="1600" b="1" dirty="0">
                <a:solidFill>
                  <a:srgbClr val="00B0F0"/>
                </a:solidFill>
                <a:latin typeface="Century Gothic" panose="020B0502020202020204" pitchFamily="34" charset="0"/>
              </a:rPr>
              <a:t>[A]</a:t>
            </a:r>
            <a:endParaRPr lang="de-DE" altLang="de-DE" sz="1200" dirty="0">
              <a:latin typeface="Century Gothic" panose="020B0502020202020204" pitchFamily="34" charset="0"/>
            </a:endParaRPr>
          </a:p>
          <a:p>
            <a:pPr marL="171450" indent="-171450">
              <a:spcBef>
                <a:spcPts val="600"/>
              </a:spcBef>
              <a:spcAft>
                <a:spcPts val="600"/>
              </a:spcAft>
              <a:buFont typeface="Arial" panose="020B0604020202020204" pitchFamily="34" charset="0"/>
              <a:buChar char="•"/>
              <a:defRPr/>
            </a:pPr>
            <a:endParaRPr lang="de-DE" altLang="de-DE" sz="1200" dirty="0"/>
          </a:p>
        </p:txBody>
      </p:sp>
      <p:sp>
        <p:nvSpPr>
          <p:cNvPr id="7" name="Rectangle 2">
            <a:extLst>
              <a:ext uri="{FF2B5EF4-FFF2-40B4-BE49-F238E27FC236}">
                <a16:creationId xmlns:a16="http://schemas.microsoft.com/office/drawing/2014/main" id="{A5E4F867-6B06-4F86-9D0F-B6A4D73574B6}"/>
              </a:ext>
            </a:extLst>
          </p:cNvPr>
          <p:cNvSpPr txBox="1">
            <a:spLocks/>
          </p:cNvSpPr>
          <p:nvPr/>
        </p:nvSpPr>
        <p:spPr bwMode="auto">
          <a:xfrm>
            <a:off x="925513" y="942975"/>
            <a:ext cx="86915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5.4.6 Prüfung des Ausweises</a:t>
            </a:r>
          </a:p>
        </p:txBody>
      </p:sp>
      <p:sp>
        <p:nvSpPr>
          <p:cNvPr id="8" name="Textfeld 4">
            <a:extLst>
              <a:ext uri="{FF2B5EF4-FFF2-40B4-BE49-F238E27FC236}">
                <a16:creationId xmlns:a16="http://schemas.microsoft.com/office/drawing/2014/main" id="{712304F3-AFB6-455C-A638-573F24068EDB}"/>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2658612535"/>
      </p:ext>
    </p:extLst>
  </p:cSld>
  <p:clrMapOvr>
    <a:masterClrMapping/>
  </p:clrMapOvr>
  <p:transition spd="slow"/>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D6382AA-F6FD-4B3D-A9ED-5AE7E86EED91}"/>
              </a:ext>
            </a:extLst>
          </p:cNvPr>
          <p:cNvSpPr txBox="1"/>
          <p:nvPr/>
        </p:nvSpPr>
        <p:spPr>
          <a:xfrm>
            <a:off x="11533475" y="5585107"/>
            <a:ext cx="323165" cy="720080"/>
          </a:xfrm>
          <a:prstGeom prst="rect">
            <a:avLst/>
          </a:prstGeom>
          <a:noFill/>
        </p:spPr>
        <p:txBody>
          <a:bodyPr vert="vert270">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
        <p:nvSpPr>
          <p:cNvPr id="8" name="Rectangle 2">
            <a:extLst>
              <a:ext uri="{FF2B5EF4-FFF2-40B4-BE49-F238E27FC236}">
                <a16:creationId xmlns:a16="http://schemas.microsoft.com/office/drawing/2014/main" id="{EB13FDAF-99D5-451A-AE8C-60F258DF12C2}"/>
              </a:ext>
            </a:extLst>
          </p:cNvPr>
          <p:cNvSpPr txBox="1">
            <a:spLocks/>
          </p:cNvSpPr>
          <p:nvPr/>
        </p:nvSpPr>
        <p:spPr bwMode="auto">
          <a:xfrm>
            <a:off x="1065213" y="873125"/>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342900" indent="-342900" eaLnBrk="0" hangingPunct="0">
              <a:lnSpc>
                <a:spcPct val="110000"/>
              </a:lnSpc>
              <a:spcBef>
                <a:spcPts val="800"/>
              </a:spcBef>
              <a:buFont typeface="Arial" pitchFamily="34" charset="0"/>
              <a:defRPr sz="1400">
                <a:solidFill>
                  <a:schemeClr val="tx1"/>
                </a:solidFill>
                <a:latin typeface="Verdana" pitchFamily="34" charset="0"/>
                <a:cs typeface="Arial" pitchFamily="34" charset="0"/>
              </a:defRPr>
            </a:lvl1pPr>
            <a:lvl2pPr marL="180975" indent="-179388"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2pPr>
            <a:lvl3pPr marL="541338"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3pPr>
            <a:lvl4pPr marL="895350" indent="-17462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4pPr>
            <a:lvl5pPr marL="1257300"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5pPr>
            <a:lvl6pPr marL="17145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6pPr>
            <a:lvl7pPr marL="21717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7pPr>
            <a:lvl8pPr marL="26289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8pPr>
            <a:lvl9pPr marL="30861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9pPr>
          </a:lstStyle>
          <a:p>
            <a:pPr>
              <a:defRPr/>
            </a:pPr>
            <a:r>
              <a:rPr lang="de-DE" altLang="de-DE" sz="1800" b="1" kern="0" dirty="0">
                <a:latin typeface="Century Gothic" pitchFamily="34" charset="0"/>
              </a:rPr>
              <a:t>Anlagen zum Themenbereich</a:t>
            </a:r>
          </a:p>
        </p:txBody>
      </p:sp>
      <p:sp>
        <p:nvSpPr>
          <p:cNvPr id="10" name="Rectangle 3">
            <a:extLst>
              <a:ext uri="{FF2B5EF4-FFF2-40B4-BE49-F238E27FC236}">
                <a16:creationId xmlns:a16="http://schemas.microsoft.com/office/drawing/2014/main" id="{01F09249-FE3A-4711-A9F1-C0CB14238E8E}"/>
              </a:ext>
            </a:extLst>
          </p:cNvPr>
          <p:cNvSpPr txBox="1">
            <a:spLocks noChangeArrowheads="1"/>
          </p:cNvSpPr>
          <p:nvPr/>
        </p:nvSpPr>
        <p:spPr bwMode="auto">
          <a:xfrm>
            <a:off x="1065209" y="1340768"/>
            <a:ext cx="10791427" cy="2865363"/>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ct val="0"/>
              </a:spcBef>
              <a:spcAft>
                <a:spcPts val="1200"/>
              </a:spcAft>
              <a:defRPr/>
            </a:pPr>
            <a:r>
              <a:rPr lang="de-DE" altLang="de-DE" sz="1600" b="1" kern="0" dirty="0">
                <a:solidFill>
                  <a:srgbClr val="00B0F0"/>
                </a:solidFill>
                <a:latin typeface="Century Gothic" pitchFamily="34" charset="0"/>
              </a:rPr>
              <a:t>Praxishilfen zu diesem Themenbereich</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5/1:	</a:t>
            </a:r>
            <a:r>
              <a:rPr lang="de-DE" altLang="de-DE" dirty="0">
                <a:latin typeface="Century Gothic" pitchFamily="34" charset="0"/>
              </a:rPr>
              <a:t>„Forderungen: Checkliste Saldenbestätigung“</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5/2: </a:t>
            </a:r>
            <a:r>
              <a:rPr lang="de-DE" altLang="de-DE" kern="0" dirty="0">
                <a:latin typeface="Century Gothic" pitchFamily="34" charset="0"/>
              </a:rPr>
              <a:t>	„</a:t>
            </a:r>
            <a:r>
              <a:rPr lang="de-DE" altLang="de-DE" dirty="0">
                <a:latin typeface="Century Gothic" panose="020B0502020202020204" pitchFamily="34" charset="0"/>
              </a:rPr>
              <a:t>Forderungen: Debitor Saldenbestätigung 1“</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5/3:	„</a:t>
            </a:r>
            <a:r>
              <a:rPr lang="de-DE" altLang="de-DE" dirty="0">
                <a:latin typeface="Century Gothic" panose="020B0502020202020204" pitchFamily="34" charset="0"/>
              </a:rPr>
              <a:t>Forderungen: Debitor Saldenbestätigung 1 (2. Lauf)</a:t>
            </a:r>
            <a:r>
              <a:rPr lang="de-DE" altLang="de-DE" b="1" kern="0" dirty="0">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5/4:	</a:t>
            </a:r>
            <a:r>
              <a:rPr lang="de-DE" altLang="de-DE" dirty="0">
                <a:latin typeface="Century Gothic" pitchFamily="34" charset="0"/>
              </a:rPr>
              <a:t>„Forderungen: Debitor Saldenbestätigung 2 (Erhaltene Anzahlungen)“</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5/5: </a:t>
            </a:r>
            <a:r>
              <a:rPr lang="de-DE" altLang="de-DE" kern="0" dirty="0">
                <a:latin typeface="Century Gothic" pitchFamily="34" charset="0"/>
              </a:rPr>
              <a:t>	„</a:t>
            </a:r>
            <a:r>
              <a:rPr lang="de-DE" altLang="de-DE" dirty="0">
                <a:latin typeface="Century Gothic" panose="020B0502020202020204" pitchFamily="34" charset="0"/>
              </a:rPr>
              <a:t>Bewertungsrichtlinie für Forderungen aus Lieferungen und Leistungen gegenüber</a:t>
            </a:r>
            <a:br>
              <a:rPr lang="de-DE" altLang="de-DE" dirty="0">
                <a:latin typeface="Century Gothic" panose="020B0502020202020204" pitchFamily="34" charset="0"/>
              </a:rPr>
            </a:br>
            <a:r>
              <a:rPr lang="de-DE" altLang="de-DE" dirty="0">
                <a:latin typeface="Century Gothic" panose="020B0502020202020204" pitchFamily="34" charset="0"/>
              </a:rPr>
              <a:t>	Kunden der ABC GmbH“</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5/6:	„</a:t>
            </a:r>
            <a:r>
              <a:rPr lang="de-DE" altLang="de-DE" dirty="0">
                <a:latin typeface="Century Gothic" panose="020B0502020202020204" pitchFamily="34" charset="0"/>
              </a:rPr>
              <a:t>Short-View – ISA [DE] 505 „Externe Bestätigungen“</a:t>
            </a:r>
            <a:r>
              <a:rPr lang="de-DE" altLang="de-DE" b="1" kern="0" dirty="0">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endParaRPr lang="de-DE" altLang="de-DE" b="1" kern="0" dirty="0">
              <a:latin typeface="Century Gothic" pitchFamily="34" charset="0"/>
            </a:endParaRPr>
          </a:p>
          <a:p>
            <a:pPr marL="266700" indent="-266700">
              <a:lnSpc>
                <a:spcPct val="100000"/>
              </a:lnSpc>
              <a:spcBef>
                <a:spcPts val="600"/>
              </a:spcBef>
              <a:spcAft>
                <a:spcPts val="600"/>
              </a:spcAft>
              <a:buFont typeface="Arial" panose="020B0604020202020204" pitchFamily="34" charset="0"/>
              <a:buChar char="•"/>
              <a:tabLst>
                <a:tab pos="1790700" algn="l"/>
              </a:tabLst>
              <a:defRPr/>
            </a:pPr>
            <a:endParaRPr lang="de-DE" altLang="de-DE" kern="0" dirty="0">
              <a:latin typeface="Century Gothic" pitchFamily="34" charset="0"/>
            </a:endParaRPr>
          </a:p>
        </p:txBody>
      </p:sp>
      <p:sp>
        <p:nvSpPr>
          <p:cNvPr id="7" name="Textfeld 4">
            <a:extLst>
              <a:ext uri="{FF2B5EF4-FFF2-40B4-BE49-F238E27FC236}">
                <a16:creationId xmlns:a16="http://schemas.microsoft.com/office/drawing/2014/main" id="{FF15A1C5-23F5-4735-B4B1-B0A99984EE39}"/>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1598424034"/>
      </p:ext>
    </p:extLst>
  </p:cSld>
  <p:clrMapOvr>
    <a:masterClrMapping/>
  </p:clrMapOvr>
  <p:transition spd="slow"/>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6CEEC2FC-E1FA-42B7-A92D-666C21768A1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10000"/>
                    </a14:imgEffect>
                  </a14:imgLayer>
                </a14:imgProps>
              </a:ext>
              <a:ext uri="{28A0092B-C50C-407E-A947-70E740481C1C}">
                <a14:useLocalDpi xmlns:a14="http://schemas.microsoft.com/office/drawing/2010/main" val="0"/>
              </a:ext>
            </a:extLst>
          </a:blip>
          <a:srcRect l="17889" r="3826"/>
          <a:stretch/>
        </p:blipFill>
        <p:spPr>
          <a:xfrm>
            <a:off x="479376" y="729640"/>
            <a:ext cx="9577064" cy="5544616"/>
          </a:xfrm>
          <a:prstGeom prst="rect">
            <a:avLst/>
          </a:prstGeom>
          <a:blipFill dpi="0" rotWithShape="1">
            <a:blip r:embed="rId5">
              <a:alphaModFix amt="17000"/>
            </a:blip>
            <a:srcRect/>
            <a:tile tx="0" ty="0" sx="100000" sy="100000" flip="none" algn="tl"/>
          </a:blipFill>
          <a:effectLst>
            <a:outerShdw blurRad="50800" dist="50800" dir="5400000" algn="ctr" rotWithShape="0">
              <a:srgbClr val="000000">
                <a:alpha val="14000"/>
              </a:srgbClr>
            </a:outerShdw>
          </a:effectLst>
        </p:spPr>
      </p:pic>
      <p:sp>
        <p:nvSpPr>
          <p:cNvPr id="10" name="Rectangle 2">
            <a:extLst>
              <a:ext uri="{FF2B5EF4-FFF2-40B4-BE49-F238E27FC236}">
                <a16:creationId xmlns:a16="http://schemas.microsoft.com/office/drawing/2014/main" id="{F2AB3867-6B83-4C0D-8E48-BF808B9AFBBF}"/>
              </a:ext>
            </a:extLst>
          </p:cNvPr>
          <p:cNvSpPr txBox="1">
            <a:spLocks/>
          </p:cNvSpPr>
          <p:nvPr/>
        </p:nvSpPr>
        <p:spPr bwMode="auto">
          <a:xfrm>
            <a:off x="1199456" y="1953776"/>
            <a:ext cx="8136904" cy="3168352"/>
          </a:xfrm>
          <a:prstGeom prst="rect">
            <a:avLst/>
          </a:prstGeom>
          <a:solidFill>
            <a:schemeClr val="bg1">
              <a:alpha val="85000"/>
            </a:schemeClr>
          </a:solidFill>
          <a:ln>
            <a:solidFill>
              <a:schemeClr val="tx1"/>
            </a:solidFill>
          </a:ln>
          <a:extLst/>
        </p:spPr>
        <p:style>
          <a:lnRef idx="1">
            <a:schemeClr val="accent6"/>
          </a:lnRef>
          <a:fillRef idx="2">
            <a:schemeClr val="accent6"/>
          </a:fillRef>
          <a:effectRef idx="1">
            <a:schemeClr val="accent6"/>
          </a:effectRef>
          <a:fontRef idx="minor">
            <a:schemeClr val="dk1"/>
          </a:fontRef>
        </p:style>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lgn="ctr" defTabSz="900113">
              <a:lnSpc>
                <a:spcPts val="4000"/>
              </a:lnSpc>
              <a:spcBef>
                <a:spcPts val="600"/>
              </a:spcBef>
              <a:spcAft>
                <a:spcPts val="1200"/>
              </a:spcAft>
            </a:pPr>
            <a:r>
              <a:rPr lang="de-DE" altLang="de-DE" sz="2600" b="1" dirty="0">
                <a:latin typeface="Century Gothic" panose="020B0502020202020204" pitchFamily="34" charset="0"/>
              </a:rPr>
              <a:t>Soweit meine Ausführungen, </a:t>
            </a:r>
            <a:br>
              <a:rPr lang="de-DE" altLang="de-DE" sz="2600" b="1" dirty="0">
                <a:latin typeface="Century Gothic" panose="020B0502020202020204" pitchFamily="34" charset="0"/>
              </a:rPr>
            </a:br>
            <a:r>
              <a:rPr lang="de-DE" altLang="de-DE" sz="2600" b="1" dirty="0">
                <a:latin typeface="Century Gothic" panose="020B0502020202020204" pitchFamily="34" charset="0"/>
              </a:rPr>
              <a:t>praktischen Erfahrungen und fachlichen</a:t>
            </a:r>
            <a:br>
              <a:rPr lang="de-DE" altLang="de-DE" sz="2600" b="1" dirty="0">
                <a:latin typeface="Century Gothic" panose="020B0502020202020204" pitchFamily="34" charset="0"/>
              </a:rPr>
            </a:br>
            <a:r>
              <a:rPr lang="de-DE" altLang="de-DE" sz="2600" b="1" dirty="0">
                <a:latin typeface="Century Gothic" panose="020B0502020202020204" pitchFamily="34" charset="0"/>
              </a:rPr>
              <a:t>Hinweise zu diesem Thema.</a:t>
            </a:r>
          </a:p>
          <a:p>
            <a:pPr algn="ctr" defTabSz="900113">
              <a:lnSpc>
                <a:spcPts val="4000"/>
              </a:lnSpc>
              <a:spcBef>
                <a:spcPts val="600"/>
              </a:spcBef>
              <a:spcAft>
                <a:spcPts val="1200"/>
              </a:spcAft>
            </a:pPr>
            <a:r>
              <a:rPr lang="de-DE" altLang="de-DE" sz="2600" b="1" dirty="0">
                <a:latin typeface="Century Gothic" panose="020B0502020202020204" pitchFamily="34" charset="0"/>
              </a:rPr>
              <a:t>Vielen Dank für Ihre Aufmerksamkeit!</a:t>
            </a:r>
          </a:p>
        </p:txBody>
      </p:sp>
      <p:sp>
        <p:nvSpPr>
          <p:cNvPr id="5" name="Textfeld 4">
            <a:extLst>
              <a:ext uri="{FF2B5EF4-FFF2-40B4-BE49-F238E27FC236}">
                <a16:creationId xmlns:a16="http://schemas.microsoft.com/office/drawing/2014/main" id="{DE29130C-3456-49DC-BDA5-2163FA71D5D9}"/>
              </a:ext>
            </a:extLst>
          </p:cNvPr>
          <p:cNvSpPr txBox="1">
            <a:spLocks noChangeArrowheads="1"/>
          </p:cNvSpPr>
          <p:nvPr/>
        </p:nvSpPr>
        <p:spPr bwMode="auto">
          <a:xfrm>
            <a:off x="363538" y="180975"/>
            <a:ext cx="9693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5: Prüfung der Forderungen aus Lieferungen und Leistungen</a:t>
            </a:r>
          </a:p>
        </p:txBody>
      </p:sp>
    </p:spTree>
    <p:extLst>
      <p:ext uri="{BB962C8B-B14F-4D97-AF65-F5344CB8AC3E}">
        <p14:creationId xmlns:p14="http://schemas.microsoft.com/office/powerpoint/2010/main" val="582457258"/>
      </p:ext>
    </p:extLst>
  </p:cSld>
  <p:clrMapOvr>
    <a:masterClrMapping/>
  </p:clrMapOvr>
  <p:transition spd="slow"/>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A0C63BC7-3871-4425-939E-81D3C57040F7}"/>
              </a:ext>
            </a:extLst>
          </p:cNvPr>
          <p:cNvSpPr>
            <a:spLocks noGrp="1"/>
          </p:cNvSpPr>
          <p:nvPr>
            <p:ph type="ctrTitle" idx="4294967295"/>
          </p:nvPr>
        </p:nvSpPr>
        <p:spPr>
          <a:xfrm>
            <a:off x="0" y="1988840"/>
            <a:ext cx="10416480" cy="2376487"/>
          </a:xfrm>
          <a:prstGeom prst="rect">
            <a:avLst/>
          </a:prstGeom>
        </p:spPr>
        <p:txBody>
          <a:bodyPr/>
          <a:lstStyle/>
          <a:p>
            <a:pPr algn="ctr"/>
            <a:r>
              <a:rPr lang="de-DE" altLang="de-DE" sz="2800" b="1" dirty="0">
                <a:latin typeface="Century Gothic" panose="020B0502020202020204" pitchFamily="34" charset="0"/>
              </a:rPr>
              <a:t>Themenbereich 6: </a:t>
            </a:r>
            <a:br>
              <a:rPr lang="de-DE" altLang="de-DE" sz="2800" dirty="0">
                <a:latin typeface="Century Gothic" panose="020B0502020202020204" pitchFamily="34" charset="0"/>
              </a:rPr>
            </a:br>
            <a:r>
              <a:rPr lang="de-DE" altLang="de-DE" sz="2800" b="1" dirty="0">
                <a:latin typeface="Century Gothic" panose="020B0502020202020204" pitchFamily="34" charset="0"/>
              </a:rPr>
              <a:t>Prüfung ausgewählter Finanzposten</a:t>
            </a:r>
            <a:br>
              <a:rPr lang="de-DE" altLang="de-DE" sz="2800" b="1" dirty="0">
                <a:latin typeface="Century Gothic" panose="020B0502020202020204" pitchFamily="34" charset="0"/>
              </a:rPr>
            </a:br>
            <a:r>
              <a:rPr lang="de-DE" altLang="de-DE" sz="2800" b="1" dirty="0">
                <a:latin typeface="Century Gothic" panose="020B0502020202020204" pitchFamily="34" charset="0"/>
              </a:rPr>
              <a:t>Teil 1: Wertpapiere des Umlaufvermögens</a:t>
            </a:r>
            <a:br>
              <a:rPr lang="de-DE" altLang="de-DE" sz="2800" b="1" dirty="0">
                <a:latin typeface="Century Gothic" panose="020B0502020202020204" pitchFamily="34" charset="0"/>
              </a:rPr>
            </a:br>
            <a:r>
              <a:rPr lang="de-DE" altLang="de-DE" sz="2800" b="1" dirty="0">
                <a:latin typeface="Century Gothic" panose="020B0502020202020204" pitchFamily="34" charset="0"/>
              </a:rPr>
              <a:t>Teil 2: Liquide Mittel</a:t>
            </a:r>
            <a:br>
              <a:rPr lang="de-DE" altLang="de-DE" sz="2800" b="1" dirty="0">
                <a:latin typeface="Century Gothic" panose="020B0502020202020204" pitchFamily="34" charset="0"/>
              </a:rPr>
            </a:br>
            <a:r>
              <a:rPr lang="de-DE" altLang="de-DE" sz="2800" b="1" dirty="0">
                <a:latin typeface="Century Gothic" panose="020B0502020202020204" pitchFamily="34" charset="0"/>
              </a:rPr>
              <a:t>Teil 3: Verbindlichkeiten gegenüber Kreditinstituten</a:t>
            </a:r>
            <a:br>
              <a:rPr lang="de-DE" altLang="de-DE" sz="2800" b="1" dirty="0">
                <a:latin typeface="Century Gothic" panose="020B0502020202020204" pitchFamily="34" charset="0"/>
              </a:rPr>
            </a:br>
            <a:endParaRPr lang="de-DE" altLang="de-DE" sz="2800" b="1" dirty="0">
              <a:latin typeface="Century Gothic" panose="020B0502020202020204" pitchFamily="34" charset="0"/>
            </a:endParaRPr>
          </a:p>
        </p:txBody>
      </p:sp>
      <p:sp>
        <p:nvSpPr>
          <p:cNvPr id="6" name="Rectangle 2">
            <a:extLst>
              <a:ext uri="{FF2B5EF4-FFF2-40B4-BE49-F238E27FC236}">
                <a16:creationId xmlns:a16="http://schemas.microsoft.com/office/drawing/2014/main" id="{6152A6C0-E8CE-41A0-AD4F-52D9722B870F}"/>
              </a:ext>
            </a:extLst>
          </p:cNvPr>
          <p:cNvSpPr txBox="1">
            <a:spLocks/>
          </p:cNvSpPr>
          <p:nvPr/>
        </p:nvSpPr>
        <p:spPr bwMode="auto">
          <a:xfrm>
            <a:off x="334565" y="4580122"/>
            <a:ext cx="11522075" cy="103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1704975" indent="-266700">
              <a:buClr>
                <a:schemeClr val="tx1"/>
              </a:buClr>
              <a:buFont typeface="Wingdings 3" panose="05040102010807070707" pitchFamily="18" charset="2"/>
              <a:buChar char="}"/>
            </a:pPr>
            <a:r>
              <a:rPr lang="de-DE" altLang="de-DE" sz="1800" b="1" kern="0" dirty="0">
                <a:solidFill>
                  <a:srgbClr val="00B0F0"/>
                </a:solidFill>
                <a:latin typeface="Century Gothic" panose="020B0502020202020204" pitchFamily="34" charset="0"/>
              </a:rPr>
              <a:t>ISA [DE] 505</a:t>
            </a:r>
            <a:r>
              <a:rPr lang="de-DE" altLang="de-DE" sz="1800" b="1" kern="0" dirty="0">
                <a:latin typeface="Century Gothic" panose="020B0502020202020204" pitchFamily="34" charset="0"/>
              </a:rPr>
              <a:t>: Externe Bestätigungen</a:t>
            </a:r>
            <a:br>
              <a:rPr lang="de-DE" altLang="de-DE" b="1" kern="0" dirty="0">
                <a:latin typeface="Century Gothic" panose="020B0502020202020204" pitchFamily="34" charset="0"/>
              </a:rPr>
            </a:br>
            <a:endParaRPr lang="de-DE" altLang="de-DE" b="1" kern="0" dirty="0">
              <a:latin typeface="Century Gothic" panose="020B0502020202020204" pitchFamily="34" charset="0"/>
            </a:endParaRP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21" name="Textfeld 4">
            <a:extLst>
              <a:ext uri="{FF2B5EF4-FFF2-40B4-BE49-F238E27FC236}">
                <a16:creationId xmlns:a16="http://schemas.microsoft.com/office/drawing/2014/main" id="{1DBA988A-F9F8-45AD-BEBF-8EAB1229D355}"/>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6: WP des UV / Liquide Mittel / Verb. </a:t>
            </a:r>
            <a:r>
              <a:rPr lang="de-DE" altLang="de-DE" sz="1600" b="1" dirty="0" err="1">
                <a:latin typeface="Century Gothic" panose="020B0502020202020204" pitchFamily="34" charset="0"/>
              </a:rPr>
              <a:t>ggü</a:t>
            </a:r>
            <a:r>
              <a:rPr lang="de-DE" altLang="de-DE" sz="1600" b="1" dirty="0">
                <a:latin typeface="Century Gothic" panose="020B0502020202020204" pitchFamily="34" charset="0"/>
              </a:rPr>
              <a:t>. KI</a:t>
            </a:r>
          </a:p>
        </p:txBody>
      </p:sp>
      <p:sp>
        <p:nvSpPr>
          <p:cNvPr id="9" name="Rectangle 2">
            <a:extLst>
              <a:ext uri="{FF2B5EF4-FFF2-40B4-BE49-F238E27FC236}">
                <a16:creationId xmlns:a16="http://schemas.microsoft.com/office/drawing/2014/main" id="{91179827-196A-4BE5-ABEA-475337D47FA1}"/>
              </a:ext>
            </a:extLst>
          </p:cNvPr>
          <p:cNvSpPr txBox="1">
            <a:spLocks/>
          </p:cNvSpPr>
          <p:nvPr/>
        </p:nvSpPr>
        <p:spPr bwMode="auto">
          <a:xfrm>
            <a:off x="1054100" y="764704"/>
            <a:ext cx="10298484" cy="5256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pPr>
            <a:r>
              <a:rPr lang="de-DE" altLang="de-DE" sz="1600" b="1" dirty="0">
                <a:latin typeface="Century Gothic" panose="020B0502020202020204" pitchFamily="34" charset="0"/>
              </a:rPr>
              <a:t>Teil 1: Wertpapiere des Umlaufvermögens</a:t>
            </a:r>
          </a:p>
          <a:p>
            <a:pPr>
              <a:spcBef>
                <a:spcPts val="600"/>
              </a:spcBef>
              <a:spcAft>
                <a:spcPts val="600"/>
              </a:spcAft>
              <a:tabLst>
                <a:tab pos="444500" algn="l"/>
              </a:tabLst>
            </a:pPr>
            <a:r>
              <a:rPr lang="de-DE" altLang="de-DE" sz="1400" b="1" dirty="0">
                <a:latin typeface="Century Gothic" panose="020B0502020202020204" pitchFamily="34" charset="0"/>
              </a:rPr>
              <a:t>6.1	Ausgewählte Bilanzierungsgrundlagen – häufige Prüfungsfeststellungen</a:t>
            </a:r>
          </a:p>
          <a:p>
            <a:pPr>
              <a:spcBef>
                <a:spcPts val="600"/>
              </a:spcBef>
              <a:spcAft>
                <a:spcPts val="600"/>
              </a:spcAft>
              <a:tabLst>
                <a:tab pos="444500" algn="l"/>
              </a:tabLst>
            </a:pPr>
            <a:r>
              <a:rPr lang="de-DE" altLang="de-DE" sz="1400" b="1" dirty="0">
                <a:latin typeface="Century Gothic" panose="020B0502020202020204" pitchFamily="34" charset="0"/>
              </a:rPr>
              <a:t>6.2	Analytische Prüfungshandlungen</a:t>
            </a:r>
          </a:p>
          <a:p>
            <a:pPr>
              <a:spcBef>
                <a:spcPts val="600"/>
              </a:spcBef>
              <a:spcAft>
                <a:spcPts val="600"/>
              </a:spcAft>
              <a:tabLst>
                <a:tab pos="444500" algn="l"/>
              </a:tabLst>
            </a:pPr>
            <a:r>
              <a:rPr lang="de-DE" altLang="de-DE" sz="1400" b="1" dirty="0">
                <a:latin typeface="Century Gothic" panose="020B0502020202020204" pitchFamily="34" charset="0"/>
              </a:rPr>
              <a:t>6.3	Einzelfallprüfungen</a:t>
            </a:r>
          </a:p>
          <a:p>
            <a:pPr>
              <a:spcBef>
                <a:spcPts val="1400"/>
              </a:spcBef>
              <a:spcAft>
                <a:spcPts val="600"/>
              </a:spcAft>
              <a:tabLst>
                <a:tab pos="444500" algn="l"/>
              </a:tabLst>
            </a:pPr>
            <a:r>
              <a:rPr lang="de-DE" altLang="de-DE" sz="1600" b="1" dirty="0">
                <a:latin typeface="Century Gothic" panose="020B0502020202020204" pitchFamily="34" charset="0"/>
              </a:rPr>
              <a:t>Teil 2: Liquide Mittel</a:t>
            </a:r>
            <a:endParaRPr lang="de-DE" altLang="de-DE" sz="1400" b="1" dirty="0">
              <a:latin typeface="Century Gothic" panose="020B0502020202020204" pitchFamily="34" charset="0"/>
            </a:endParaRPr>
          </a:p>
          <a:p>
            <a:pPr>
              <a:spcBef>
                <a:spcPts val="600"/>
              </a:spcBef>
              <a:spcAft>
                <a:spcPts val="600"/>
              </a:spcAft>
              <a:tabLst>
                <a:tab pos="444500" algn="l"/>
              </a:tabLst>
            </a:pPr>
            <a:r>
              <a:rPr lang="de-DE" altLang="de-DE" sz="1400" b="1" dirty="0">
                <a:latin typeface="Century Gothic" panose="020B0502020202020204" pitchFamily="34" charset="0"/>
              </a:rPr>
              <a:t>6.4	Postenbezogenes IKS</a:t>
            </a:r>
          </a:p>
          <a:p>
            <a:pPr>
              <a:spcBef>
                <a:spcPts val="600"/>
              </a:spcBef>
              <a:spcAft>
                <a:spcPts val="600"/>
              </a:spcAft>
              <a:tabLst>
                <a:tab pos="444500" algn="l"/>
              </a:tabLst>
            </a:pPr>
            <a:r>
              <a:rPr lang="de-DE" altLang="de-DE" sz="1400" b="1" dirty="0">
                <a:latin typeface="Century Gothic" panose="020B0502020202020204" pitchFamily="34" charset="0"/>
              </a:rPr>
              <a:t>6.5	Analytische Prüfungshandlungen</a:t>
            </a:r>
          </a:p>
          <a:p>
            <a:pPr>
              <a:spcBef>
                <a:spcPts val="600"/>
              </a:spcBef>
              <a:spcAft>
                <a:spcPts val="600"/>
              </a:spcAft>
              <a:tabLst>
                <a:tab pos="444500" algn="l"/>
              </a:tabLst>
            </a:pPr>
            <a:r>
              <a:rPr lang="de-DE" altLang="de-DE" sz="1400" b="1" dirty="0">
                <a:latin typeface="Century Gothic" panose="020B0502020202020204" pitchFamily="34" charset="0"/>
              </a:rPr>
              <a:t>6.6	Einzelfallprüfungen</a:t>
            </a:r>
          </a:p>
          <a:p>
            <a:pPr>
              <a:spcBef>
                <a:spcPts val="1400"/>
              </a:spcBef>
              <a:spcAft>
                <a:spcPts val="600"/>
              </a:spcAft>
              <a:tabLst>
                <a:tab pos="444500" algn="l"/>
              </a:tabLst>
            </a:pPr>
            <a:r>
              <a:rPr lang="de-DE" altLang="de-DE" sz="1600" b="1" dirty="0">
                <a:latin typeface="Century Gothic" panose="020B0502020202020204" pitchFamily="34" charset="0"/>
              </a:rPr>
              <a:t>Teil 3: Verbindlichkeiten gegenüber Kreditinstituten</a:t>
            </a:r>
            <a:endParaRPr lang="de-DE" altLang="de-DE" sz="1400" b="1" dirty="0">
              <a:latin typeface="Century Gothic" panose="020B0502020202020204" pitchFamily="34" charset="0"/>
            </a:endParaRPr>
          </a:p>
          <a:p>
            <a:pPr>
              <a:spcBef>
                <a:spcPts val="600"/>
              </a:spcBef>
              <a:spcAft>
                <a:spcPts val="600"/>
              </a:spcAft>
              <a:tabLst>
                <a:tab pos="444500" algn="l"/>
              </a:tabLst>
            </a:pPr>
            <a:r>
              <a:rPr lang="de-DE" altLang="de-DE" sz="1400" b="1" dirty="0">
                <a:latin typeface="Century Gothic" panose="020B0502020202020204" pitchFamily="34" charset="0"/>
              </a:rPr>
              <a:t>6.7	Postenbezogenes IKS</a:t>
            </a:r>
          </a:p>
          <a:p>
            <a:pPr>
              <a:spcBef>
                <a:spcPts val="600"/>
              </a:spcBef>
              <a:spcAft>
                <a:spcPts val="600"/>
              </a:spcAft>
              <a:tabLst>
                <a:tab pos="444500" algn="l"/>
              </a:tabLst>
            </a:pPr>
            <a:r>
              <a:rPr lang="de-DE" altLang="de-DE" sz="1400" b="1" dirty="0">
                <a:latin typeface="Century Gothic" panose="020B0502020202020204" pitchFamily="34" charset="0"/>
              </a:rPr>
              <a:t>6.8	Analytische Prüfungshandlungen</a:t>
            </a:r>
          </a:p>
          <a:p>
            <a:pPr>
              <a:spcBef>
                <a:spcPts val="600"/>
              </a:spcBef>
              <a:spcAft>
                <a:spcPts val="600"/>
              </a:spcAft>
              <a:tabLst>
                <a:tab pos="444500" algn="l"/>
              </a:tabLst>
            </a:pPr>
            <a:r>
              <a:rPr lang="de-DE" altLang="de-DE" sz="1400" b="1" dirty="0">
                <a:latin typeface="Century Gothic" panose="020B0502020202020204" pitchFamily="34" charset="0"/>
              </a:rPr>
              <a:t>6.9	Einzelfallprüfungen</a:t>
            </a:r>
          </a:p>
          <a:p>
            <a:pPr>
              <a:spcBef>
                <a:spcPts val="600"/>
              </a:spcBef>
              <a:spcAft>
                <a:spcPts val="600"/>
              </a:spcAft>
              <a:tabLst>
                <a:tab pos="444500" algn="l"/>
              </a:tabLst>
            </a:pPr>
            <a:r>
              <a:rPr lang="de-DE" altLang="de-DE" sz="1400" b="1" dirty="0">
                <a:latin typeface="Century Gothic" panose="020B0502020202020204" pitchFamily="34" charset="0"/>
              </a:rPr>
              <a:t>6.10	Einholung von Bankbestätigungen	</a:t>
            </a:r>
          </a:p>
          <a:p>
            <a:pPr>
              <a:spcBef>
                <a:spcPts val="600"/>
              </a:spcBef>
              <a:spcAft>
                <a:spcPts val="600"/>
              </a:spcAft>
              <a:tabLst>
                <a:tab pos="444500" algn="l"/>
              </a:tabLst>
            </a:pPr>
            <a:endParaRPr lang="de-DE" altLang="de-DE" sz="1400" b="1" dirty="0">
              <a:latin typeface="Century Gothic" panose="020B0502020202020204" pitchFamily="34" charset="0"/>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a:extLst>
              <a:ext uri="{FF2B5EF4-FFF2-40B4-BE49-F238E27FC236}">
                <a16:creationId xmlns:a16="http://schemas.microsoft.com/office/drawing/2014/main" id="{11CC6A0F-1CF5-496A-8AE2-950CB19D925D}"/>
              </a:ext>
            </a:extLst>
          </p:cNvPr>
          <p:cNvSpPr txBox="1">
            <a:spLocks/>
          </p:cNvSpPr>
          <p:nvPr/>
        </p:nvSpPr>
        <p:spPr bwMode="auto">
          <a:xfrm>
            <a:off x="334963" y="3067050"/>
            <a:ext cx="114935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sz="2800" b="1">
                <a:latin typeface="Century Gothic" panose="020B0502020202020204" pitchFamily="34" charset="0"/>
              </a:rPr>
              <a:t>Themenbereich 6 – Teil 1: </a:t>
            </a:r>
            <a:br>
              <a:rPr lang="de-DE" altLang="de-DE" sz="2800" b="1">
                <a:latin typeface="Century Gothic" panose="020B0502020202020204" pitchFamily="34" charset="0"/>
              </a:rPr>
            </a:br>
            <a:r>
              <a:rPr lang="de-DE" altLang="de-DE" sz="2800" b="1">
                <a:latin typeface="Century Gothic" panose="020B0502020202020204" pitchFamily="34" charset="0"/>
              </a:rPr>
              <a:t>Wertpapiere des Umlaufvermögens</a:t>
            </a:r>
          </a:p>
        </p:txBody>
      </p:sp>
      <p:sp>
        <p:nvSpPr>
          <p:cNvPr id="448516" name="Textfeld 4">
            <a:extLst>
              <a:ext uri="{FF2B5EF4-FFF2-40B4-BE49-F238E27FC236}">
                <a16:creationId xmlns:a16="http://schemas.microsoft.com/office/drawing/2014/main" id="{99AE331A-7598-470F-BEE8-0FC75FB57D26}"/>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6 – Teil 1: Wertpapiere des Umlaufvermögens</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4" name="Textfeld 4">
            <a:extLst>
              <a:ext uri="{FF2B5EF4-FFF2-40B4-BE49-F238E27FC236}">
                <a16:creationId xmlns:a16="http://schemas.microsoft.com/office/drawing/2014/main" id="{5FF2F44F-F690-4EB1-A4D3-57790A47BA7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1: Wertpapiere des Umlaufvermögens</a:t>
            </a:r>
          </a:p>
        </p:txBody>
      </p:sp>
      <p:sp>
        <p:nvSpPr>
          <p:cNvPr id="7" name="Rectangle 2">
            <a:extLst>
              <a:ext uri="{FF2B5EF4-FFF2-40B4-BE49-F238E27FC236}">
                <a16:creationId xmlns:a16="http://schemas.microsoft.com/office/drawing/2014/main" id="{E362B1A7-74AD-45B8-AB11-316B446190AC}"/>
              </a:ext>
            </a:extLst>
          </p:cNvPr>
          <p:cNvSpPr txBox="1">
            <a:spLocks/>
          </p:cNvSpPr>
          <p:nvPr/>
        </p:nvSpPr>
        <p:spPr bwMode="auto">
          <a:xfrm>
            <a:off x="1054100" y="1052735"/>
            <a:ext cx="10298484" cy="20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444500" algn="l"/>
              </a:tabLst>
            </a:pPr>
            <a:r>
              <a:rPr lang="de-DE" altLang="de-DE" sz="1600" b="1" dirty="0">
                <a:latin typeface="Century Gothic" panose="020B0502020202020204" pitchFamily="34" charset="0"/>
              </a:rPr>
              <a:t>6.1	Ausgewählte Bilanzierungsgrundlagen – häufige Prüfungsfeststellungen</a:t>
            </a:r>
          </a:p>
          <a:p>
            <a:pPr>
              <a:spcBef>
                <a:spcPts val="600"/>
              </a:spcBef>
              <a:spcAft>
                <a:spcPts val="600"/>
              </a:spcAft>
              <a:tabLst>
                <a:tab pos="444500" algn="l"/>
              </a:tabLst>
            </a:pPr>
            <a:r>
              <a:rPr lang="de-DE" altLang="de-DE" sz="1600" b="1" dirty="0">
                <a:latin typeface="Century Gothic" panose="020B0502020202020204" pitchFamily="34" charset="0"/>
              </a:rPr>
              <a:t>6.2	Analytische Prüfungshandlungen</a:t>
            </a:r>
          </a:p>
          <a:p>
            <a:pPr>
              <a:spcBef>
                <a:spcPts val="600"/>
              </a:spcBef>
              <a:spcAft>
                <a:spcPts val="600"/>
              </a:spcAft>
              <a:tabLst>
                <a:tab pos="444500" algn="l"/>
              </a:tabLst>
            </a:pPr>
            <a:r>
              <a:rPr lang="de-DE" altLang="de-DE" sz="1600" b="1" dirty="0">
                <a:latin typeface="Century Gothic" panose="020B0502020202020204" pitchFamily="34" charset="0"/>
              </a:rPr>
              <a:t>6.3	Einzelfallprüfungen</a:t>
            </a:r>
          </a:p>
        </p:txBody>
      </p:sp>
    </p:spTree>
  </p:cSld>
  <p:clrMapOvr>
    <a:masterClrMapping/>
  </p:clrMapOvr>
  <p:transition spd="slow"/>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2" name="Textfeld 4">
            <a:extLst>
              <a:ext uri="{FF2B5EF4-FFF2-40B4-BE49-F238E27FC236}">
                <a16:creationId xmlns:a16="http://schemas.microsoft.com/office/drawing/2014/main" id="{52F607B7-B7BA-4717-BB00-4AFE8CB7C923}"/>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1: Wertpapiere des Umlaufvermögens</a:t>
            </a:r>
          </a:p>
        </p:txBody>
      </p:sp>
      <p:sp>
        <p:nvSpPr>
          <p:cNvPr id="6" name="Rectangle 2">
            <a:extLst>
              <a:ext uri="{FF2B5EF4-FFF2-40B4-BE49-F238E27FC236}">
                <a16:creationId xmlns:a16="http://schemas.microsoft.com/office/drawing/2014/main" id="{7F7AD4C1-28A8-48CC-8357-1BA564DE4DB4}"/>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6.1	</a:t>
            </a:r>
            <a:r>
              <a:rPr lang="de-DE" sz="2800" b="1" dirty="0">
                <a:latin typeface="Century Gothic" panose="020B0502020202020204" pitchFamily="34" charset="0"/>
              </a:rPr>
              <a:t>Ausgewählte Bilanzierungsgrundlagen – häufige Prüfungsfeststellungen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6.1.1</a:t>
            </a:r>
            <a:r>
              <a:rPr lang="de-DE" dirty="0">
                <a:latin typeface="Century Gothic" panose="020B0502020202020204" pitchFamily="34" charset="0"/>
              </a:rPr>
              <a:t>	Einordnung der Bilanzposition</a:t>
            </a:r>
          </a:p>
          <a:p>
            <a:pPr marL="2724150" lvl="4" indent="-895350">
              <a:spcBef>
                <a:spcPts val="600"/>
              </a:spcBef>
              <a:spcAft>
                <a:spcPts val="600"/>
              </a:spcAft>
              <a:tabLst>
                <a:tab pos="444500" algn="l"/>
              </a:tabLst>
            </a:pPr>
            <a:r>
              <a:rPr lang="de-DE" b="1" dirty="0">
                <a:latin typeface="Century Gothic" panose="020B0502020202020204" pitchFamily="34" charset="0"/>
              </a:rPr>
              <a:t>6.1.2	</a:t>
            </a:r>
            <a:r>
              <a:rPr lang="de-DE" dirty="0">
                <a:latin typeface="Century Gothic" panose="020B0502020202020204" pitchFamily="34" charset="0"/>
              </a:rPr>
              <a:t>GuV-Ausweis</a:t>
            </a:r>
            <a:endParaRPr lang="de-DE" b="1" dirty="0">
              <a:latin typeface="Century Gothic" panose="020B0502020202020204" pitchFamily="34" charset="0"/>
            </a:endParaRP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6AE34F57-3FDE-47B5-860D-2E9926484C0D}"/>
              </a:ext>
            </a:extLst>
          </p:cNvPr>
          <p:cNvSpPr>
            <a:spLocks noChangeArrowheads="1"/>
          </p:cNvSpPr>
          <p:nvPr/>
        </p:nvSpPr>
        <p:spPr bwMode="auto">
          <a:xfrm>
            <a:off x="1631504" y="1797362"/>
            <a:ext cx="9505056" cy="350526"/>
          </a:xfrm>
          <a:prstGeom prst="roundRect">
            <a:avLst/>
          </a:prstGeom>
          <a:solidFill>
            <a:srgbClr val="CCECFF"/>
          </a:solidFill>
          <a:ln w="19050">
            <a:solidFill>
              <a:srgbClr val="CCECFF"/>
            </a:solidFill>
            <a:miter lim="800000"/>
            <a:headEnd/>
            <a:tailEnd/>
          </a:ln>
          <a:extLst/>
        </p:spPr>
        <p:txBody>
          <a:bodyPr wrap="none" anchor="ctr"/>
          <a:lstStyle>
            <a:lvl1pPr eaLnBrk="0" hangingPunct="0">
              <a:spcBef>
                <a:spcPct val="20000"/>
              </a:spcBef>
              <a:buClr>
                <a:srgbClr val="003371"/>
              </a:buClr>
              <a:buFont typeface="Wingdings" pitchFamily="2" charset="2"/>
              <a:buChar char="§"/>
              <a:defRPr sz="1400" b="1">
                <a:solidFill>
                  <a:schemeClr val="tx1"/>
                </a:solidFill>
                <a:latin typeface="Verdana" pitchFamily="34" charset="0"/>
              </a:defRPr>
            </a:lvl1pPr>
            <a:lvl2pPr marL="742950" indent="-285750" eaLnBrk="0" hangingPunct="0">
              <a:buClr>
                <a:srgbClr val="003371"/>
              </a:buClr>
              <a:buFont typeface="Verdana" pitchFamily="34" charset="0"/>
              <a:buChar char="–"/>
              <a:defRPr sz="1400">
                <a:solidFill>
                  <a:schemeClr val="tx1"/>
                </a:solidFill>
                <a:latin typeface="Verdana" pitchFamily="34" charset="0"/>
              </a:defRPr>
            </a:lvl2pPr>
            <a:lvl3pPr marL="1143000" indent="-228600" eaLnBrk="0" hangingPunct="0">
              <a:buClr>
                <a:srgbClr val="003371"/>
              </a:buClr>
              <a:buFont typeface="Wingdings" pitchFamily="2" charset="2"/>
              <a:buChar char="§"/>
              <a:defRPr sz="1400">
                <a:solidFill>
                  <a:schemeClr val="tx1"/>
                </a:solidFill>
                <a:latin typeface="Verdana" pitchFamily="34" charset="0"/>
              </a:defRPr>
            </a:lvl3pPr>
            <a:lvl4pPr marL="1600200" indent="-228600" eaLnBrk="0" hangingPunct="0">
              <a:buClr>
                <a:srgbClr val="003371"/>
              </a:buClr>
              <a:buFont typeface="Verdana" pitchFamily="34" charset="0"/>
              <a:buChar char="–"/>
              <a:defRPr sz="1400">
                <a:solidFill>
                  <a:schemeClr val="tx1"/>
                </a:solidFill>
                <a:latin typeface="Verdana" pitchFamily="34" charset="0"/>
              </a:defRPr>
            </a:lvl4pPr>
            <a:lvl5pPr marL="2057400" indent="-228600" eaLnBrk="0" hangingPunct="0">
              <a:buClr>
                <a:srgbClr val="003371"/>
              </a:buClr>
              <a:buFont typeface="Wingdings" pitchFamily="2" charset="2"/>
              <a:buChar char="§"/>
              <a:defRPr sz="1400">
                <a:solidFill>
                  <a:schemeClr val="tx1"/>
                </a:solidFill>
                <a:latin typeface="Verdana" pitchFamily="34" charset="0"/>
              </a:defRPr>
            </a:lvl5pPr>
            <a:lvl6pPr marL="25146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6pPr>
            <a:lvl7pPr marL="29718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7pPr>
            <a:lvl8pPr marL="34290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8pPr>
            <a:lvl9pPr marL="38862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9pPr>
          </a:lstStyle>
          <a:p>
            <a:pPr algn="ctr" eaLnBrk="1" hangingPunct="1">
              <a:spcBef>
                <a:spcPct val="0"/>
              </a:spcBef>
              <a:buClrTx/>
              <a:buFontTx/>
              <a:buNone/>
              <a:defRPr/>
            </a:pPr>
            <a:r>
              <a:rPr lang="de-DE" altLang="de-DE" kern="0" dirty="0">
                <a:latin typeface="Century Gothic" panose="020B0502020202020204" pitchFamily="34" charset="0"/>
                <a:cs typeface="Arial" charset="0"/>
              </a:rPr>
              <a:t>Keine Bestimmung, dauernd dem Geschäftsbetrieb zu dienen (Umkehrschluss aus § 247 II HGB)</a:t>
            </a:r>
          </a:p>
        </p:txBody>
      </p:sp>
      <p:sp>
        <p:nvSpPr>
          <p:cNvPr id="7" name="Rectangle 7">
            <a:extLst>
              <a:ext uri="{FF2B5EF4-FFF2-40B4-BE49-F238E27FC236}">
                <a16:creationId xmlns:a16="http://schemas.microsoft.com/office/drawing/2014/main" id="{6F7B87A8-1A05-4B87-8149-9AE858BF419D}"/>
              </a:ext>
            </a:extLst>
          </p:cNvPr>
          <p:cNvSpPr>
            <a:spLocks noChangeArrowheads="1"/>
          </p:cNvSpPr>
          <p:nvPr/>
        </p:nvSpPr>
        <p:spPr bwMode="auto">
          <a:xfrm>
            <a:off x="4448175" y="2378390"/>
            <a:ext cx="2808288" cy="402910"/>
          </a:xfrm>
          <a:prstGeom prst="roundRect">
            <a:avLst/>
          </a:prstGeom>
          <a:solidFill>
            <a:schemeClr val="bg1">
              <a:lumMod val="50000"/>
            </a:schemeClr>
          </a:solidFill>
          <a:ln w="9525">
            <a:noFill/>
            <a:miter lim="800000"/>
            <a:headEnd/>
            <a:tailEnd/>
          </a:ln>
        </p:spPr>
        <p:txBody>
          <a:bodyPr wrap="none" anchor="ctr"/>
          <a:lstStyle>
            <a:lvl1pPr eaLnBrk="0" hangingPunct="0">
              <a:spcBef>
                <a:spcPct val="20000"/>
              </a:spcBef>
              <a:buClr>
                <a:srgbClr val="003371"/>
              </a:buClr>
              <a:buFont typeface="Wingdings" pitchFamily="2" charset="2"/>
              <a:buChar char="§"/>
              <a:defRPr sz="1400" b="1">
                <a:solidFill>
                  <a:schemeClr val="tx1"/>
                </a:solidFill>
                <a:latin typeface="Verdana" pitchFamily="34" charset="0"/>
              </a:defRPr>
            </a:lvl1pPr>
            <a:lvl2pPr marL="742950" indent="-285750" eaLnBrk="0" hangingPunct="0">
              <a:buClr>
                <a:srgbClr val="003371"/>
              </a:buClr>
              <a:buFont typeface="Verdana" pitchFamily="34" charset="0"/>
              <a:buChar char="–"/>
              <a:defRPr sz="1400">
                <a:solidFill>
                  <a:schemeClr val="tx1"/>
                </a:solidFill>
                <a:latin typeface="Verdana" pitchFamily="34" charset="0"/>
              </a:defRPr>
            </a:lvl2pPr>
            <a:lvl3pPr marL="1143000" indent="-228600" eaLnBrk="0" hangingPunct="0">
              <a:buClr>
                <a:srgbClr val="003371"/>
              </a:buClr>
              <a:buFont typeface="Wingdings" pitchFamily="2" charset="2"/>
              <a:buChar char="§"/>
              <a:defRPr sz="1400">
                <a:solidFill>
                  <a:schemeClr val="tx1"/>
                </a:solidFill>
                <a:latin typeface="Verdana" pitchFamily="34" charset="0"/>
              </a:defRPr>
            </a:lvl3pPr>
            <a:lvl4pPr marL="1600200" indent="-228600" eaLnBrk="0" hangingPunct="0">
              <a:buClr>
                <a:srgbClr val="003371"/>
              </a:buClr>
              <a:buFont typeface="Verdana" pitchFamily="34" charset="0"/>
              <a:buChar char="–"/>
              <a:defRPr sz="1400">
                <a:solidFill>
                  <a:schemeClr val="tx1"/>
                </a:solidFill>
                <a:latin typeface="Verdana" pitchFamily="34" charset="0"/>
              </a:defRPr>
            </a:lvl4pPr>
            <a:lvl5pPr marL="2057400" indent="-228600" eaLnBrk="0" hangingPunct="0">
              <a:buClr>
                <a:srgbClr val="003371"/>
              </a:buClr>
              <a:buFont typeface="Wingdings" pitchFamily="2" charset="2"/>
              <a:buChar char="§"/>
              <a:defRPr sz="1400">
                <a:solidFill>
                  <a:schemeClr val="tx1"/>
                </a:solidFill>
                <a:latin typeface="Verdana" pitchFamily="34" charset="0"/>
              </a:defRPr>
            </a:lvl5pPr>
            <a:lvl6pPr marL="25146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6pPr>
            <a:lvl7pPr marL="29718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7pPr>
            <a:lvl8pPr marL="34290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8pPr>
            <a:lvl9pPr marL="38862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9pPr>
          </a:lstStyle>
          <a:p>
            <a:pPr algn="ctr" eaLnBrk="1" hangingPunct="1">
              <a:spcBef>
                <a:spcPct val="0"/>
              </a:spcBef>
              <a:buClrTx/>
              <a:buFontTx/>
              <a:buNone/>
              <a:defRPr/>
            </a:pPr>
            <a:r>
              <a:rPr lang="de-DE" altLang="de-DE" kern="0" dirty="0">
                <a:solidFill>
                  <a:schemeClr val="bg1"/>
                </a:solidFill>
                <a:latin typeface="Century Gothic" panose="020B0502020202020204" pitchFamily="34" charset="0"/>
                <a:cs typeface="Arial" charset="0"/>
              </a:rPr>
              <a:t>Umlaufvermögen</a:t>
            </a:r>
          </a:p>
        </p:txBody>
      </p:sp>
      <p:cxnSp>
        <p:nvCxnSpPr>
          <p:cNvPr id="454666" name="AutoShape 8">
            <a:extLst>
              <a:ext uri="{FF2B5EF4-FFF2-40B4-BE49-F238E27FC236}">
                <a16:creationId xmlns:a16="http://schemas.microsoft.com/office/drawing/2014/main" id="{D2439786-4102-4C86-AAE7-30816A620B2A}"/>
              </a:ext>
            </a:extLst>
          </p:cNvPr>
          <p:cNvCxnSpPr>
            <a:cxnSpLocks noChangeShapeType="1"/>
          </p:cNvCxnSpPr>
          <p:nvPr/>
        </p:nvCxnSpPr>
        <p:spPr bwMode="auto">
          <a:xfrm flipH="1">
            <a:off x="5852854" y="2159278"/>
            <a:ext cx="0" cy="215870"/>
          </a:xfrm>
          <a:prstGeom prst="straightConnector1">
            <a:avLst/>
          </a:prstGeom>
          <a:noFill/>
          <a:ln w="19050">
            <a:solidFill>
              <a:schemeClr val="bg1">
                <a:lumMod val="50000"/>
              </a:schemeClr>
            </a:solidFill>
            <a:round/>
            <a:headEnd/>
            <a:tailEnd type="triangle" w="med" len="med"/>
          </a:ln>
          <a:extLst>
            <a:ext uri="{909E8E84-426E-40DD-AFC4-6F175D3DCCD1}">
              <a14:hiddenFill xmlns:a14="http://schemas.microsoft.com/office/drawing/2010/main">
                <a:noFill/>
              </a14:hiddenFill>
            </a:ext>
          </a:extLst>
        </p:spPr>
      </p:cxnSp>
      <p:sp>
        <p:nvSpPr>
          <p:cNvPr id="9" name="Rectangle 9">
            <a:extLst>
              <a:ext uri="{FF2B5EF4-FFF2-40B4-BE49-F238E27FC236}">
                <a16:creationId xmlns:a16="http://schemas.microsoft.com/office/drawing/2014/main" id="{AA94910D-89A1-444C-89CB-9A414F85EC9D}"/>
              </a:ext>
            </a:extLst>
          </p:cNvPr>
          <p:cNvSpPr>
            <a:spLocks noChangeArrowheads="1"/>
          </p:cNvSpPr>
          <p:nvPr/>
        </p:nvSpPr>
        <p:spPr bwMode="auto">
          <a:xfrm>
            <a:off x="5077820" y="2997200"/>
            <a:ext cx="1530943" cy="360363"/>
          </a:xfrm>
          <a:prstGeom prst="roundRect">
            <a:avLst/>
          </a:prstGeom>
          <a:solidFill>
            <a:schemeClr val="bg1">
              <a:lumMod val="85000"/>
            </a:schemeClr>
          </a:solidFill>
          <a:ln w="9525">
            <a:noFill/>
            <a:miter lim="800000"/>
            <a:headEnd/>
            <a:tailEnd/>
          </a:ln>
          <a:extLst/>
        </p:spPr>
        <p:txBody>
          <a:bodyPr wrap="none" anchor="ctr"/>
          <a:lstStyle>
            <a:lvl1pPr eaLnBrk="0" hangingPunct="0">
              <a:spcBef>
                <a:spcPct val="20000"/>
              </a:spcBef>
              <a:buClr>
                <a:srgbClr val="003371"/>
              </a:buClr>
              <a:buFont typeface="Wingdings" pitchFamily="2" charset="2"/>
              <a:buChar char="§"/>
              <a:defRPr sz="1400" b="1">
                <a:solidFill>
                  <a:schemeClr val="tx1"/>
                </a:solidFill>
                <a:latin typeface="Verdana" pitchFamily="34" charset="0"/>
              </a:defRPr>
            </a:lvl1pPr>
            <a:lvl2pPr marL="742950" indent="-285750" eaLnBrk="0" hangingPunct="0">
              <a:buClr>
                <a:srgbClr val="003371"/>
              </a:buClr>
              <a:buFont typeface="Verdana" pitchFamily="34" charset="0"/>
              <a:buChar char="–"/>
              <a:defRPr sz="1400">
                <a:solidFill>
                  <a:schemeClr val="tx1"/>
                </a:solidFill>
                <a:latin typeface="Verdana" pitchFamily="34" charset="0"/>
              </a:defRPr>
            </a:lvl2pPr>
            <a:lvl3pPr marL="1143000" indent="-228600" eaLnBrk="0" hangingPunct="0">
              <a:buClr>
                <a:srgbClr val="003371"/>
              </a:buClr>
              <a:buFont typeface="Wingdings" pitchFamily="2" charset="2"/>
              <a:buChar char="§"/>
              <a:defRPr sz="1400">
                <a:solidFill>
                  <a:schemeClr val="tx1"/>
                </a:solidFill>
                <a:latin typeface="Verdana" pitchFamily="34" charset="0"/>
              </a:defRPr>
            </a:lvl3pPr>
            <a:lvl4pPr marL="1600200" indent="-228600" eaLnBrk="0" hangingPunct="0">
              <a:buClr>
                <a:srgbClr val="003371"/>
              </a:buClr>
              <a:buFont typeface="Verdana" pitchFamily="34" charset="0"/>
              <a:buChar char="–"/>
              <a:defRPr sz="1400">
                <a:solidFill>
                  <a:schemeClr val="tx1"/>
                </a:solidFill>
                <a:latin typeface="Verdana" pitchFamily="34" charset="0"/>
              </a:defRPr>
            </a:lvl4pPr>
            <a:lvl5pPr marL="2057400" indent="-228600" eaLnBrk="0" hangingPunct="0">
              <a:buClr>
                <a:srgbClr val="003371"/>
              </a:buClr>
              <a:buFont typeface="Wingdings" pitchFamily="2" charset="2"/>
              <a:buChar char="§"/>
              <a:defRPr sz="1400">
                <a:solidFill>
                  <a:schemeClr val="tx1"/>
                </a:solidFill>
                <a:latin typeface="Verdana" pitchFamily="34" charset="0"/>
              </a:defRPr>
            </a:lvl5pPr>
            <a:lvl6pPr marL="25146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6pPr>
            <a:lvl7pPr marL="29718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7pPr>
            <a:lvl8pPr marL="34290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8pPr>
            <a:lvl9pPr marL="38862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9pPr>
          </a:lstStyle>
          <a:p>
            <a:pPr algn="ctr" eaLnBrk="1" hangingPunct="1">
              <a:spcBef>
                <a:spcPct val="0"/>
              </a:spcBef>
              <a:buClrTx/>
              <a:buFontTx/>
              <a:buNone/>
              <a:defRPr/>
            </a:pPr>
            <a:r>
              <a:rPr lang="de-DE" altLang="de-DE" kern="0" dirty="0">
                <a:solidFill>
                  <a:srgbClr val="000000"/>
                </a:solidFill>
                <a:latin typeface="Century Gothic" panose="020B0502020202020204" pitchFamily="34" charset="0"/>
                <a:cs typeface="Arial" charset="0"/>
              </a:rPr>
              <a:t>Eigene Anteile?</a:t>
            </a:r>
          </a:p>
        </p:txBody>
      </p:sp>
      <p:sp>
        <p:nvSpPr>
          <p:cNvPr id="10" name="Rectangle 10">
            <a:extLst>
              <a:ext uri="{FF2B5EF4-FFF2-40B4-BE49-F238E27FC236}">
                <a16:creationId xmlns:a16="http://schemas.microsoft.com/office/drawing/2014/main" id="{2FEF18B8-B1BB-4D7B-AF0A-F271F1580239}"/>
              </a:ext>
            </a:extLst>
          </p:cNvPr>
          <p:cNvSpPr>
            <a:spLocks noChangeArrowheads="1"/>
          </p:cNvSpPr>
          <p:nvPr/>
        </p:nvSpPr>
        <p:spPr bwMode="auto">
          <a:xfrm>
            <a:off x="5077820" y="3644900"/>
            <a:ext cx="1530943" cy="360363"/>
          </a:xfrm>
          <a:prstGeom prst="roundRect">
            <a:avLst/>
          </a:prstGeom>
          <a:solidFill>
            <a:schemeClr val="bg1">
              <a:lumMod val="85000"/>
            </a:schemeClr>
          </a:solidFill>
          <a:ln w="9525">
            <a:noFill/>
            <a:miter lim="800000"/>
            <a:headEnd/>
            <a:tailEnd/>
          </a:ln>
          <a:extLst/>
        </p:spPr>
        <p:txBody>
          <a:bodyPr wrap="none" anchor="ctr"/>
          <a:lstStyle>
            <a:lvl1pPr eaLnBrk="0" hangingPunct="0">
              <a:spcBef>
                <a:spcPct val="20000"/>
              </a:spcBef>
              <a:buClr>
                <a:srgbClr val="003371"/>
              </a:buClr>
              <a:buFont typeface="Wingdings" pitchFamily="2" charset="2"/>
              <a:buChar char="§"/>
              <a:defRPr sz="1400" b="1">
                <a:solidFill>
                  <a:schemeClr val="tx1"/>
                </a:solidFill>
                <a:latin typeface="Verdana" pitchFamily="34" charset="0"/>
              </a:defRPr>
            </a:lvl1pPr>
            <a:lvl2pPr marL="742950" indent="-285750" eaLnBrk="0" hangingPunct="0">
              <a:buClr>
                <a:srgbClr val="003371"/>
              </a:buClr>
              <a:buFont typeface="Verdana" pitchFamily="34" charset="0"/>
              <a:buChar char="–"/>
              <a:defRPr sz="1400">
                <a:solidFill>
                  <a:schemeClr val="tx1"/>
                </a:solidFill>
                <a:latin typeface="Verdana" pitchFamily="34" charset="0"/>
              </a:defRPr>
            </a:lvl2pPr>
            <a:lvl3pPr marL="1143000" indent="-228600" eaLnBrk="0" hangingPunct="0">
              <a:buClr>
                <a:srgbClr val="003371"/>
              </a:buClr>
              <a:buFont typeface="Wingdings" pitchFamily="2" charset="2"/>
              <a:buChar char="§"/>
              <a:defRPr sz="1400">
                <a:solidFill>
                  <a:schemeClr val="tx1"/>
                </a:solidFill>
                <a:latin typeface="Verdana" pitchFamily="34" charset="0"/>
              </a:defRPr>
            </a:lvl3pPr>
            <a:lvl4pPr marL="1600200" indent="-228600" eaLnBrk="0" hangingPunct="0">
              <a:buClr>
                <a:srgbClr val="003371"/>
              </a:buClr>
              <a:buFont typeface="Verdana" pitchFamily="34" charset="0"/>
              <a:buChar char="–"/>
              <a:defRPr sz="1400">
                <a:solidFill>
                  <a:schemeClr val="tx1"/>
                </a:solidFill>
                <a:latin typeface="Verdana" pitchFamily="34" charset="0"/>
              </a:defRPr>
            </a:lvl4pPr>
            <a:lvl5pPr marL="2057400" indent="-228600" eaLnBrk="0" hangingPunct="0">
              <a:buClr>
                <a:srgbClr val="003371"/>
              </a:buClr>
              <a:buFont typeface="Wingdings" pitchFamily="2" charset="2"/>
              <a:buChar char="§"/>
              <a:defRPr sz="1400">
                <a:solidFill>
                  <a:schemeClr val="tx1"/>
                </a:solidFill>
                <a:latin typeface="Verdana" pitchFamily="34" charset="0"/>
              </a:defRPr>
            </a:lvl5pPr>
            <a:lvl6pPr marL="25146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6pPr>
            <a:lvl7pPr marL="29718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7pPr>
            <a:lvl8pPr marL="34290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8pPr>
            <a:lvl9pPr marL="38862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9pPr>
          </a:lstStyle>
          <a:p>
            <a:pPr algn="ctr" eaLnBrk="1" hangingPunct="1">
              <a:spcBef>
                <a:spcPct val="0"/>
              </a:spcBef>
              <a:buClrTx/>
              <a:buFontTx/>
              <a:buNone/>
              <a:defRPr/>
            </a:pPr>
            <a:r>
              <a:rPr lang="de-DE" altLang="de-DE" kern="0">
                <a:solidFill>
                  <a:srgbClr val="000000"/>
                </a:solidFill>
                <a:latin typeface="Century Gothic" panose="020B0502020202020204" pitchFamily="34" charset="0"/>
                <a:cs typeface="Arial" charset="0"/>
              </a:rPr>
              <a:t>Wertpapier?</a:t>
            </a:r>
          </a:p>
        </p:txBody>
      </p:sp>
      <p:sp>
        <p:nvSpPr>
          <p:cNvPr id="11" name="Rectangle 11">
            <a:extLst>
              <a:ext uri="{FF2B5EF4-FFF2-40B4-BE49-F238E27FC236}">
                <a16:creationId xmlns:a16="http://schemas.microsoft.com/office/drawing/2014/main" id="{180A8EA1-09DB-43BC-9EA6-2F1A5D24A842}"/>
              </a:ext>
            </a:extLst>
          </p:cNvPr>
          <p:cNvSpPr>
            <a:spLocks noChangeArrowheads="1"/>
          </p:cNvSpPr>
          <p:nvPr/>
        </p:nvSpPr>
        <p:spPr bwMode="auto">
          <a:xfrm>
            <a:off x="1847850" y="4265613"/>
            <a:ext cx="1441450" cy="1108075"/>
          </a:xfrm>
          <a:prstGeom prst="roundRect">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3371"/>
              </a:buClr>
              <a:buFont typeface="Wingdings" pitchFamily="2" charset="2"/>
              <a:buChar char="§"/>
              <a:defRPr sz="1400" b="1">
                <a:solidFill>
                  <a:schemeClr val="tx1"/>
                </a:solidFill>
                <a:latin typeface="Verdana" pitchFamily="34" charset="0"/>
              </a:defRPr>
            </a:lvl1pPr>
            <a:lvl2pPr marL="742950" indent="-285750" eaLnBrk="0" hangingPunct="0">
              <a:buClr>
                <a:srgbClr val="003371"/>
              </a:buClr>
              <a:buFont typeface="Verdana" pitchFamily="34" charset="0"/>
              <a:buChar char="–"/>
              <a:defRPr sz="1400">
                <a:solidFill>
                  <a:schemeClr val="tx1"/>
                </a:solidFill>
                <a:latin typeface="Verdana" pitchFamily="34" charset="0"/>
              </a:defRPr>
            </a:lvl2pPr>
            <a:lvl3pPr marL="1143000" indent="-228600" eaLnBrk="0" hangingPunct="0">
              <a:buClr>
                <a:srgbClr val="003371"/>
              </a:buClr>
              <a:buFont typeface="Wingdings" pitchFamily="2" charset="2"/>
              <a:buChar char="§"/>
              <a:defRPr sz="1400">
                <a:solidFill>
                  <a:schemeClr val="tx1"/>
                </a:solidFill>
                <a:latin typeface="Verdana" pitchFamily="34" charset="0"/>
              </a:defRPr>
            </a:lvl3pPr>
            <a:lvl4pPr marL="1600200" indent="-228600" eaLnBrk="0" hangingPunct="0">
              <a:buClr>
                <a:srgbClr val="003371"/>
              </a:buClr>
              <a:buFont typeface="Verdana" pitchFamily="34" charset="0"/>
              <a:buChar char="–"/>
              <a:defRPr sz="1400">
                <a:solidFill>
                  <a:schemeClr val="tx1"/>
                </a:solidFill>
                <a:latin typeface="Verdana" pitchFamily="34" charset="0"/>
              </a:defRPr>
            </a:lvl4pPr>
            <a:lvl5pPr marL="2057400" indent="-228600" eaLnBrk="0" hangingPunct="0">
              <a:buClr>
                <a:srgbClr val="003371"/>
              </a:buClr>
              <a:buFont typeface="Wingdings" pitchFamily="2" charset="2"/>
              <a:buChar char="§"/>
              <a:defRPr sz="1400">
                <a:solidFill>
                  <a:schemeClr val="tx1"/>
                </a:solidFill>
                <a:latin typeface="Verdana" pitchFamily="34" charset="0"/>
              </a:defRPr>
            </a:lvl5pPr>
            <a:lvl6pPr marL="25146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6pPr>
            <a:lvl7pPr marL="29718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7pPr>
            <a:lvl8pPr marL="34290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8pPr>
            <a:lvl9pPr marL="38862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9pPr>
          </a:lstStyle>
          <a:p>
            <a:pPr algn="ctr" eaLnBrk="1" hangingPunct="1">
              <a:spcBef>
                <a:spcPct val="0"/>
              </a:spcBef>
              <a:buClrTx/>
              <a:buFontTx/>
              <a:buNone/>
              <a:defRPr/>
            </a:pPr>
            <a:r>
              <a:rPr lang="de-DE" altLang="de-DE" b="0" kern="0" dirty="0">
                <a:solidFill>
                  <a:srgbClr val="000000"/>
                </a:solidFill>
                <a:latin typeface="Century Gothic" panose="020B0502020202020204" pitchFamily="34" charset="0"/>
                <a:cs typeface="Arial" charset="0"/>
              </a:rPr>
              <a:t>Sonstige</a:t>
            </a:r>
          </a:p>
          <a:p>
            <a:pPr algn="ctr" eaLnBrk="1" hangingPunct="1">
              <a:spcBef>
                <a:spcPct val="0"/>
              </a:spcBef>
              <a:buClrTx/>
              <a:buFontTx/>
              <a:buNone/>
              <a:defRPr/>
            </a:pPr>
            <a:r>
              <a:rPr lang="de-DE" altLang="de-DE" b="0" kern="0" dirty="0">
                <a:solidFill>
                  <a:srgbClr val="000000"/>
                </a:solidFill>
                <a:latin typeface="Century Gothic" panose="020B0502020202020204" pitchFamily="34" charset="0"/>
                <a:cs typeface="Arial" charset="0"/>
              </a:rPr>
              <a:t>Vermögens-</a:t>
            </a:r>
          </a:p>
          <a:p>
            <a:pPr algn="ctr" eaLnBrk="1" hangingPunct="1">
              <a:spcBef>
                <a:spcPct val="0"/>
              </a:spcBef>
              <a:buClrTx/>
              <a:buFontTx/>
              <a:buNone/>
              <a:defRPr/>
            </a:pPr>
            <a:r>
              <a:rPr lang="de-DE" altLang="de-DE" b="0" kern="0" dirty="0" err="1">
                <a:solidFill>
                  <a:srgbClr val="000000"/>
                </a:solidFill>
                <a:latin typeface="Century Gothic" panose="020B0502020202020204" pitchFamily="34" charset="0"/>
                <a:cs typeface="Arial" charset="0"/>
              </a:rPr>
              <a:t>gegenstände</a:t>
            </a:r>
            <a:endParaRPr lang="de-DE" altLang="de-DE" b="0" kern="0" dirty="0">
              <a:solidFill>
                <a:srgbClr val="000000"/>
              </a:solidFill>
              <a:latin typeface="Century Gothic" panose="020B0502020202020204" pitchFamily="34" charset="0"/>
              <a:cs typeface="Arial" charset="0"/>
            </a:endParaRPr>
          </a:p>
        </p:txBody>
      </p:sp>
      <p:sp>
        <p:nvSpPr>
          <p:cNvPr id="12" name="Rectangle 12">
            <a:extLst>
              <a:ext uri="{FF2B5EF4-FFF2-40B4-BE49-F238E27FC236}">
                <a16:creationId xmlns:a16="http://schemas.microsoft.com/office/drawing/2014/main" id="{F840A2EA-0E6A-4AE6-91FA-BFF6E9D05CA4}"/>
              </a:ext>
            </a:extLst>
          </p:cNvPr>
          <p:cNvSpPr>
            <a:spLocks noChangeArrowheads="1"/>
          </p:cNvSpPr>
          <p:nvPr/>
        </p:nvSpPr>
        <p:spPr bwMode="auto">
          <a:xfrm>
            <a:off x="3368675" y="4265613"/>
            <a:ext cx="2782888" cy="1108075"/>
          </a:xfrm>
          <a:prstGeom prst="round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3371"/>
              </a:buClr>
              <a:buFont typeface="Wingdings" pitchFamily="2" charset="2"/>
              <a:buChar char="§"/>
              <a:defRPr sz="1400" b="1">
                <a:solidFill>
                  <a:schemeClr val="tx1"/>
                </a:solidFill>
                <a:latin typeface="Verdana" pitchFamily="34" charset="0"/>
              </a:defRPr>
            </a:lvl1pPr>
            <a:lvl2pPr marL="742950" indent="-285750" eaLnBrk="0" hangingPunct="0">
              <a:buClr>
                <a:srgbClr val="003371"/>
              </a:buClr>
              <a:buFont typeface="Verdana" pitchFamily="34" charset="0"/>
              <a:buChar char="–"/>
              <a:defRPr sz="1400">
                <a:solidFill>
                  <a:schemeClr val="tx1"/>
                </a:solidFill>
                <a:latin typeface="Verdana" pitchFamily="34" charset="0"/>
              </a:defRPr>
            </a:lvl2pPr>
            <a:lvl3pPr marL="1143000" indent="-228600" eaLnBrk="0" hangingPunct="0">
              <a:buClr>
                <a:srgbClr val="003371"/>
              </a:buClr>
              <a:buFont typeface="Wingdings" pitchFamily="2" charset="2"/>
              <a:buChar char="§"/>
              <a:defRPr sz="1400">
                <a:solidFill>
                  <a:schemeClr val="tx1"/>
                </a:solidFill>
                <a:latin typeface="Verdana" pitchFamily="34" charset="0"/>
              </a:defRPr>
            </a:lvl3pPr>
            <a:lvl4pPr marL="1600200" indent="-228600" eaLnBrk="0" hangingPunct="0">
              <a:buClr>
                <a:srgbClr val="003371"/>
              </a:buClr>
              <a:buFont typeface="Verdana" pitchFamily="34" charset="0"/>
              <a:buChar char="–"/>
              <a:defRPr sz="1400">
                <a:solidFill>
                  <a:schemeClr val="tx1"/>
                </a:solidFill>
                <a:latin typeface="Verdana" pitchFamily="34" charset="0"/>
              </a:defRPr>
            </a:lvl4pPr>
            <a:lvl5pPr marL="2057400" indent="-228600" eaLnBrk="0" hangingPunct="0">
              <a:buClr>
                <a:srgbClr val="003371"/>
              </a:buClr>
              <a:buFont typeface="Wingdings" pitchFamily="2" charset="2"/>
              <a:buChar char="§"/>
              <a:defRPr sz="1400">
                <a:solidFill>
                  <a:schemeClr val="tx1"/>
                </a:solidFill>
                <a:latin typeface="Verdana" pitchFamily="34" charset="0"/>
              </a:defRPr>
            </a:lvl5pPr>
            <a:lvl6pPr marL="25146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6pPr>
            <a:lvl7pPr marL="29718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7pPr>
            <a:lvl8pPr marL="34290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8pPr>
            <a:lvl9pPr marL="38862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9pPr>
          </a:lstStyle>
          <a:p>
            <a:pPr algn="ctr" eaLnBrk="1" hangingPunct="1">
              <a:spcBef>
                <a:spcPct val="0"/>
              </a:spcBef>
              <a:buClrTx/>
              <a:buFontTx/>
              <a:buNone/>
              <a:defRPr/>
            </a:pPr>
            <a:r>
              <a:rPr lang="de-DE" altLang="de-DE" b="0" kern="0" dirty="0">
                <a:solidFill>
                  <a:srgbClr val="000000"/>
                </a:solidFill>
                <a:latin typeface="Century Gothic" panose="020B0502020202020204" pitchFamily="34" charset="0"/>
                <a:cs typeface="Arial" charset="0"/>
              </a:rPr>
              <a:t>Anteile an verbundenen</a:t>
            </a:r>
          </a:p>
          <a:p>
            <a:pPr algn="ctr" eaLnBrk="1" hangingPunct="1">
              <a:spcBef>
                <a:spcPct val="0"/>
              </a:spcBef>
              <a:buClrTx/>
              <a:buFontTx/>
              <a:buNone/>
              <a:defRPr/>
            </a:pPr>
            <a:r>
              <a:rPr lang="de-DE" altLang="de-DE" b="0" kern="0" dirty="0">
                <a:solidFill>
                  <a:srgbClr val="000000"/>
                </a:solidFill>
                <a:latin typeface="Century Gothic" panose="020B0502020202020204" pitchFamily="34" charset="0"/>
                <a:cs typeface="Arial" charset="0"/>
              </a:rPr>
              <a:t>Unternehmen </a:t>
            </a:r>
          </a:p>
          <a:p>
            <a:pPr algn="ctr" eaLnBrk="1" hangingPunct="1">
              <a:spcBef>
                <a:spcPct val="0"/>
              </a:spcBef>
              <a:buClrTx/>
              <a:buFontTx/>
              <a:buNone/>
              <a:defRPr/>
            </a:pPr>
            <a:r>
              <a:rPr lang="de-DE" altLang="de-DE" b="0" kern="0" dirty="0">
                <a:solidFill>
                  <a:srgbClr val="000000"/>
                </a:solidFill>
                <a:latin typeface="Century Gothic" panose="020B0502020202020204" pitchFamily="34" charset="0"/>
                <a:cs typeface="Arial" charset="0"/>
              </a:rPr>
              <a:t>(§ 266 II B. III. </a:t>
            </a:r>
            <a:r>
              <a:rPr lang="de-DE" altLang="de-DE" kern="0" dirty="0">
                <a:solidFill>
                  <a:srgbClr val="000000"/>
                </a:solidFill>
                <a:latin typeface="Century Gothic" panose="020B0502020202020204" pitchFamily="34" charset="0"/>
                <a:cs typeface="Arial" charset="0"/>
              </a:rPr>
              <a:t>Nr. 1</a:t>
            </a:r>
            <a:r>
              <a:rPr lang="de-DE" altLang="de-DE" b="0" kern="0" dirty="0">
                <a:solidFill>
                  <a:srgbClr val="000000"/>
                </a:solidFill>
                <a:latin typeface="Century Gothic" panose="020B0502020202020204" pitchFamily="34" charset="0"/>
                <a:cs typeface="Arial" charset="0"/>
              </a:rPr>
              <a:t> HGB)</a:t>
            </a:r>
          </a:p>
        </p:txBody>
      </p:sp>
      <p:sp>
        <p:nvSpPr>
          <p:cNvPr id="13" name="Rectangle 13">
            <a:extLst>
              <a:ext uri="{FF2B5EF4-FFF2-40B4-BE49-F238E27FC236}">
                <a16:creationId xmlns:a16="http://schemas.microsoft.com/office/drawing/2014/main" id="{F6C09520-70E3-4D33-92EA-92698B9C1E8F}"/>
              </a:ext>
            </a:extLst>
          </p:cNvPr>
          <p:cNvSpPr>
            <a:spLocks noChangeArrowheads="1"/>
          </p:cNvSpPr>
          <p:nvPr/>
        </p:nvSpPr>
        <p:spPr bwMode="auto">
          <a:xfrm>
            <a:off x="9212263" y="4265613"/>
            <a:ext cx="1441450" cy="1108075"/>
          </a:xfrm>
          <a:prstGeom prst="roundRect">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3371"/>
              </a:buClr>
              <a:buFont typeface="Wingdings" pitchFamily="2" charset="2"/>
              <a:buChar char="§"/>
              <a:defRPr sz="1400" b="1">
                <a:solidFill>
                  <a:schemeClr val="tx1"/>
                </a:solidFill>
                <a:latin typeface="Verdana" pitchFamily="34" charset="0"/>
              </a:defRPr>
            </a:lvl1pPr>
            <a:lvl2pPr marL="742950" indent="-285750" eaLnBrk="0" hangingPunct="0">
              <a:buClr>
                <a:srgbClr val="003371"/>
              </a:buClr>
              <a:buFont typeface="Verdana" pitchFamily="34" charset="0"/>
              <a:buChar char="–"/>
              <a:defRPr sz="1400">
                <a:solidFill>
                  <a:schemeClr val="tx1"/>
                </a:solidFill>
                <a:latin typeface="Verdana" pitchFamily="34" charset="0"/>
              </a:defRPr>
            </a:lvl2pPr>
            <a:lvl3pPr marL="1143000" indent="-228600" eaLnBrk="0" hangingPunct="0">
              <a:buClr>
                <a:srgbClr val="003371"/>
              </a:buClr>
              <a:buFont typeface="Wingdings" pitchFamily="2" charset="2"/>
              <a:buChar char="§"/>
              <a:defRPr sz="1400">
                <a:solidFill>
                  <a:schemeClr val="tx1"/>
                </a:solidFill>
                <a:latin typeface="Verdana" pitchFamily="34" charset="0"/>
              </a:defRPr>
            </a:lvl3pPr>
            <a:lvl4pPr marL="1600200" indent="-228600" eaLnBrk="0" hangingPunct="0">
              <a:buClr>
                <a:srgbClr val="003371"/>
              </a:buClr>
              <a:buFont typeface="Verdana" pitchFamily="34" charset="0"/>
              <a:buChar char="–"/>
              <a:defRPr sz="1400">
                <a:solidFill>
                  <a:schemeClr val="tx1"/>
                </a:solidFill>
                <a:latin typeface="Verdana" pitchFamily="34" charset="0"/>
              </a:defRPr>
            </a:lvl4pPr>
            <a:lvl5pPr marL="2057400" indent="-228600" eaLnBrk="0" hangingPunct="0">
              <a:buClr>
                <a:srgbClr val="003371"/>
              </a:buClr>
              <a:buFont typeface="Wingdings" pitchFamily="2" charset="2"/>
              <a:buChar char="§"/>
              <a:defRPr sz="1400">
                <a:solidFill>
                  <a:schemeClr val="tx1"/>
                </a:solidFill>
                <a:latin typeface="Verdana" pitchFamily="34" charset="0"/>
              </a:defRPr>
            </a:lvl5pPr>
            <a:lvl6pPr marL="25146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6pPr>
            <a:lvl7pPr marL="29718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7pPr>
            <a:lvl8pPr marL="34290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8pPr>
            <a:lvl9pPr marL="38862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9pPr>
          </a:lstStyle>
          <a:p>
            <a:pPr algn="ctr" eaLnBrk="1" hangingPunct="1">
              <a:spcBef>
                <a:spcPct val="0"/>
              </a:spcBef>
              <a:buClrTx/>
              <a:buFontTx/>
              <a:buNone/>
              <a:defRPr/>
            </a:pPr>
            <a:r>
              <a:rPr lang="de-DE" altLang="de-DE" b="0" kern="0" dirty="0">
                <a:solidFill>
                  <a:srgbClr val="000000"/>
                </a:solidFill>
                <a:latin typeface="Century Gothic" panose="020B0502020202020204" pitchFamily="34" charset="0"/>
                <a:cs typeface="Arial" charset="0"/>
              </a:rPr>
              <a:t>Eigene</a:t>
            </a:r>
          </a:p>
          <a:p>
            <a:pPr algn="ctr" eaLnBrk="1" hangingPunct="1">
              <a:spcBef>
                <a:spcPct val="0"/>
              </a:spcBef>
              <a:buClrTx/>
              <a:buFontTx/>
              <a:buNone/>
              <a:defRPr/>
            </a:pPr>
            <a:r>
              <a:rPr lang="de-DE" altLang="de-DE" b="0" kern="0" dirty="0">
                <a:solidFill>
                  <a:srgbClr val="000000"/>
                </a:solidFill>
                <a:latin typeface="Century Gothic" panose="020B0502020202020204" pitchFamily="34" charset="0"/>
                <a:cs typeface="Arial" charset="0"/>
              </a:rPr>
              <a:t>Anteile</a:t>
            </a:r>
          </a:p>
        </p:txBody>
      </p:sp>
      <p:sp>
        <p:nvSpPr>
          <p:cNvPr id="14" name="Rectangle 14">
            <a:extLst>
              <a:ext uri="{FF2B5EF4-FFF2-40B4-BE49-F238E27FC236}">
                <a16:creationId xmlns:a16="http://schemas.microsoft.com/office/drawing/2014/main" id="{AC717A8E-8D22-40C5-8901-B9321BFE8A5C}"/>
              </a:ext>
            </a:extLst>
          </p:cNvPr>
          <p:cNvSpPr>
            <a:spLocks noChangeArrowheads="1"/>
          </p:cNvSpPr>
          <p:nvPr/>
        </p:nvSpPr>
        <p:spPr bwMode="auto">
          <a:xfrm>
            <a:off x="6315075" y="4265613"/>
            <a:ext cx="2782888" cy="1108075"/>
          </a:xfrm>
          <a:prstGeom prst="roundRect">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3371"/>
              </a:buClr>
              <a:buFont typeface="Wingdings" pitchFamily="2" charset="2"/>
              <a:buChar char="§"/>
              <a:defRPr sz="1400" b="1">
                <a:solidFill>
                  <a:schemeClr val="tx1"/>
                </a:solidFill>
                <a:latin typeface="Verdana" pitchFamily="34" charset="0"/>
              </a:defRPr>
            </a:lvl1pPr>
            <a:lvl2pPr marL="742950" indent="-285750" eaLnBrk="0" hangingPunct="0">
              <a:buClr>
                <a:srgbClr val="003371"/>
              </a:buClr>
              <a:buFont typeface="Verdana" pitchFamily="34" charset="0"/>
              <a:buChar char="–"/>
              <a:defRPr sz="1400">
                <a:solidFill>
                  <a:schemeClr val="tx1"/>
                </a:solidFill>
                <a:latin typeface="Verdana" pitchFamily="34" charset="0"/>
              </a:defRPr>
            </a:lvl2pPr>
            <a:lvl3pPr marL="1143000" indent="-228600" eaLnBrk="0" hangingPunct="0">
              <a:buClr>
                <a:srgbClr val="003371"/>
              </a:buClr>
              <a:buFont typeface="Wingdings" pitchFamily="2" charset="2"/>
              <a:buChar char="§"/>
              <a:defRPr sz="1400">
                <a:solidFill>
                  <a:schemeClr val="tx1"/>
                </a:solidFill>
                <a:latin typeface="Verdana" pitchFamily="34" charset="0"/>
              </a:defRPr>
            </a:lvl3pPr>
            <a:lvl4pPr marL="1600200" indent="-228600" eaLnBrk="0" hangingPunct="0">
              <a:buClr>
                <a:srgbClr val="003371"/>
              </a:buClr>
              <a:buFont typeface="Verdana" pitchFamily="34" charset="0"/>
              <a:buChar char="–"/>
              <a:defRPr sz="1400">
                <a:solidFill>
                  <a:schemeClr val="tx1"/>
                </a:solidFill>
                <a:latin typeface="Verdana" pitchFamily="34" charset="0"/>
              </a:defRPr>
            </a:lvl4pPr>
            <a:lvl5pPr marL="2057400" indent="-228600" eaLnBrk="0" hangingPunct="0">
              <a:buClr>
                <a:srgbClr val="003371"/>
              </a:buClr>
              <a:buFont typeface="Wingdings" pitchFamily="2" charset="2"/>
              <a:buChar char="§"/>
              <a:defRPr sz="1400">
                <a:solidFill>
                  <a:schemeClr val="tx1"/>
                </a:solidFill>
                <a:latin typeface="Verdana" pitchFamily="34" charset="0"/>
              </a:defRPr>
            </a:lvl5pPr>
            <a:lvl6pPr marL="25146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6pPr>
            <a:lvl7pPr marL="29718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7pPr>
            <a:lvl8pPr marL="34290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8pPr>
            <a:lvl9pPr marL="38862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9pPr>
          </a:lstStyle>
          <a:p>
            <a:pPr algn="ctr" eaLnBrk="1" hangingPunct="1">
              <a:spcBef>
                <a:spcPct val="0"/>
              </a:spcBef>
              <a:buClrTx/>
              <a:buFontTx/>
              <a:buNone/>
              <a:defRPr/>
            </a:pPr>
            <a:r>
              <a:rPr lang="de-DE" altLang="de-DE" b="0" kern="0" dirty="0">
                <a:solidFill>
                  <a:srgbClr val="000000"/>
                </a:solidFill>
                <a:latin typeface="Century Gothic" panose="020B0502020202020204" pitchFamily="34" charset="0"/>
                <a:cs typeface="Arial" charset="0"/>
              </a:rPr>
              <a:t>Sonstige </a:t>
            </a:r>
          </a:p>
          <a:p>
            <a:pPr algn="ctr" eaLnBrk="1" hangingPunct="1">
              <a:spcBef>
                <a:spcPct val="0"/>
              </a:spcBef>
              <a:buClrTx/>
              <a:buFontTx/>
              <a:buNone/>
              <a:defRPr/>
            </a:pPr>
            <a:r>
              <a:rPr lang="de-DE" altLang="de-DE" b="0" kern="0" dirty="0">
                <a:solidFill>
                  <a:srgbClr val="000000"/>
                </a:solidFill>
                <a:latin typeface="Century Gothic" panose="020B0502020202020204" pitchFamily="34" charset="0"/>
                <a:cs typeface="Arial" charset="0"/>
              </a:rPr>
              <a:t>Wertpapiere </a:t>
            </a:r>
          </a:p>
          <a:p>
            <a:pPr algn="ctr" eaLnBrk="1" hangingPunct="1">
              <a:spcBef>
                <a:spcPct val="0"/>
              </a:spcBef>
              <a:buClrTx/>
              <a:buFontTx/>
              <a:buNone/>
              <a:defRPr/>
            </a:pPr>
            <a:r>
              <a:rPr lang="de-DE" altLang="de-DE" b="0" kern="0" dirty="0">
                <a:solidFill>
                  <a:srgbClr val="000000"/>
                </a:solidFill>
                <a:latin typeface="Century Gothic" panose="020B0502020202020204" pitchFamily="34" charset="0"/>
                <a:cs typeface="Arial" charset="0"/>
              </a:rPr>
              <a:t>(§ 266 II B. III. </a:t>
            </a:r>
            <a:r>
              <a:rPr lang="de-DE" altLang="de-DE" kern="0" dirty="0">
                <a:solidFill>
                  <a:srgbClr val="000000"/>
                </a:solidFill>
                <a:latin typeface="Century Gothic" panose="020B0502020202020204" pitchFamily="34" charset="0"/>
                <a:cs typeface="Arial" charset="0"/>
              </a:rPr>
              <a:t>Nr. 2 </a:t>
            </a:r>
            <a:r>
              <a:rPr lang="de-DE" altLang="de-DE" b="0" kern="0" dirty="0">
                <a:solidFill>
                  <a:srgbClr val="000000"/>
                </a:solidFill>
                <a:latin typeface="Century Gothic" panose="020B0502020202020204" pitchFamily="34" charset="0"/>
                <a:cs typeface="Arial" charset="0"/>
              </a:rPr>
              <a:t>HGB)</a:t>
            </a:r>
          </a:p>
          <a:p>
            <a:pPr algn="ctr" eaLnBrk="1" hangingPunct="1">
              <a:spcBef>
                <a:spcPct val="0"/>
              </a:spcBef>
              <a:buClrTx/>
              <a:buFontTx/>
              <a:buNone/>
              <a:defRPr/>
            </a:pPr>
            <a:endParaRPr lang="de-DE" altLang="de-DE" b="0" kern="0" dirty="0">
              <a:solidFill>
                <a:srgbClr val="000000"/>
              </a:solidFill>
              <a:latin typeface="Century Gothic" panose="020B0502020202020204" pitchFamily="34" charset="0"/>
              <a:cs typeface="Arial" charset="0"/>
            </a:endParaRPr>
          </a:p>
        </p:txBody>
      </p:sp>
      <p:cxnSp>
        <p:nvCxnSpPr>
          <p:cNvPr id="454673" name="AutoShape 15">
            <a:extLst>
              <a:ext uri="{FF2B5EF4-FFF2-40B4-BE49-F238E27FC236}">
                <a16:creationId xmlns:a16="http://schemas.microsoft.com/office/drawing/2014/main" id="{B5852FB2-8414-4C4D-9359-211CAE8880C6}"/>
              </a:ext>
            </a:extLst>
          </p:cNvPr>
          <p:cNvCxnSpPr>
            <a:cxnSpLocks noChangeShapeType="1"/>
          </p:cNvCxnSpPr>
          <p:nvPr/>
        </p:nvCxnSpPr>
        <p:spPr bwMode="auto">
          <a:xfrm rot="5400000">
            <a:off x="5744919" y="2889114"/>
            <a:ext cx="215870" cy="0"/>
          </a:xfrm>
          <a:prstGeom prst="straightConnector1">
            <a:avLst/>
          </a:prstGeom>
          <a:noFill/>
          <a:ln w="19050">
            <a:solidFill>
              <a:schemeClr val="bg1">
                <a:lumMod val="50000"/>
              </a:schemeClr>
            </a:solidFill>
            <a:round/>
            <a:headEnd/>
            <a:tailEnd type="triangle" w="med" len="med"/>
          </a:ln>
          <a:extLst>
            <a:ext uri="{909E8E84-426E-40DD-AFC4-6F175D3DCCD1}">
              <a14:hiddenFill xmlns:a14="http://schemas.microsoft.com/office/drawing/2010/main">
                <a:noFill/>
              </a14:hiddenFill>
            </a:ext>
          </a:extLst>
        </p:spPr>
      </p:cxnSp>
      <p:cxnSp>
        <p:nvCxnSpPr>
          <p:cNvPr id="454674" name="AutoShape 16">
            <a:extLst>
              <a:ext uri="{FF2B5EF4-FFF2-40B4-BE49-F238E27FC236}">
                <a16:creationId xmlns:a16="http://schemas.microsoft.com/office/drawing/2014/main" id="{53566BEE-A2D6-478C-A030-B17A41466475}"/>
              </a:ext>
            </a:extLst>
          </p:cNvPr>
          <p:cNvCxnSpPr>
            <a:cxnSpLocks noChangeShapeType="1"/>
          </p:cNvCxnSpPr>
          <p:nvPr/>
        </p:nvCxnSpPr>
        <p:spPr bwMode="auto">
          <a:xfrm rot="5400000">
            <a:off x="5709205" y="3501011"/>
            <a:ext cx="287297" cy="0"/>
          </a:xfrm>
          <a:prstGeom prst="straightConnector1">
            <a:avLst/>
          </a:prstGeom>
          <a:noFill/>
          <a:ln w="19050">
            <a:solidFill>
              <a:schemeClr val="bg1">
                <a:lumMod val="50000"/>
              </a:schemeClr>
            </a:solidFill>
            <a:round/>
            <a:headEnd/>
            <a:tailEnd type="triangle" w="med" len="med"/>
          </a:ln>
          <a:extLst>
            <a:ext uri="{909E8E84-426E-40DD-AFC4-6F175D3DCCD1}">
              <a14:hiddenFill xmlns:a14="http://schemas.microsoft.com/office/drawing/2010/main">
                <a:noFill/>
              </a14:hiddenFill>
            </a:ext>
          </a:extLst>
        </p:spPr>
      </p:cxnSp>
      <p:cxnSp>
        <p:nvCxnSpPr>
          <p:cNvPr id="454675" name="AutoShape 17">
            <a:extLst>
              <a:ext uri="{FF2B5EF4-FFF2-40B4-BE49-F238E27FC236}">
                <a16:creationId xmlns:a16="http://schemas.microsoft.com/office/drawing/2014/main" id="{BF5BA590-BA21-4EC3-B556-E053407F9253}"/>
              </a:ext>
            </a:extLst>
          </p:cNvPr>
          <p:cNvCxnSpPr>
            <a:cxnSpLocks noChangeShapeType="1"/>
          </p:cNvCxnSpPr>
          <p:nvPr/>
        </p:nvCxnSpPr>
        <p:spPr bwMode="auto">
          <a:xfrm>
            <a:off x="6608455" y="3177999"/>
            <a:ext cx="3093837" cy="1087286"/>
          </a:xfrm>
          <a:prstGeom prst="bentConnector2">
            <a:avLst/>
          </a:prstGeom>
          <a:noFill/>
          <a:ln w="19050">
            <a:solidFill>
              <a:schemeClr val="bg1">
                <a:lumMod val="50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454676" name="AutoShape 20">
            <a:extLst>
              <a:ext uri="{FF2B5EF4-FFF2-40B4-BE49-F238E27FC236}">
                <a16:creationId xmlns:a16="http://schemas.microsoft.com/office/drawing/2014/main" id="{A4E66B74-DCD1-40E2-9F30-53D4B7425D85}"/>
              </a:ext>
            </a:extLst>
          </p:cNvPr>
          <p:cNvCxnSpPr>
            <a:cxnSpLocks noChangeShapeType="1"/>
          </p:cNvCxnSpPr>
          <p:nvPr/>
        </p:nvCxnSpPr>
        <p:spPr bwMode="auto">
          <a:xfrm rot="10800000" flipV="1">
            <a:off x="2568528" y="3825608"/>
            <a:ext cx="2527137" cy="439677"/>
          </a:xfrm>
          <a:prstGeom prst="bentConnector2">
            <a:avLst/>
          </a:prstGeom>
          <a:noFill/>
          <a:ln w="19050">
            <a:solidFill>
              <a:schemeClr val="bg1">
                <a:lumMod val="50000"/>
              </a:schemeClr>
            </a:solidFill>
            <a:miter lim="800000"/>
            <a:headEnd/>
            <a:tailEnd type="triangle" w="med" len="med"/>
          </a:ln>
          <a:extLst>
            <a:ext uri="{909E8E84-426E-40DD-AFC4-6F175D3DCCD1}">
              <a14:hiddenFill xmlns:a14="http://schemas.microsoft.com/office/drawing/2010/main">
                <a:noFill/>
              </a14:hiddenFill>
            </a:ext>
          </a:extLst>
        </p:spPr>
      </p:cxnSp>
      <p:sp>
        <p:nvSpPr>
          <p:cNvPr id="454677" name="Text Box 21">
            <a:extLst>
              <a:ext uri="{FF2B5EF4-FFF2-40B4-BE49-F238E27FC236}">
                <a16:creationId xmlns:a16="http://schemas.microsoft.com/office/drawing/2014/main" id="{98284876-F033-4418-915C-7059CD31D27D}"/>
              </a:ext>
            </a:extLst>
          </p:cNvPr>
          <p:cNvSpPr txBox="1">
            <a:spLocks noChangeArrowheads="1"/>
          </p:cNvSpPr>
          <p:nvPr/>
        </p:nvSpPr>
        <p:spPr bwMode="auto">
          <a:xfrm>
            <a:off x="6587270" y="3154190"/>
            <a:ext cx="3497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r" eaLnBrk="1" hangingPunct="1">
              <a:lnSpc>
                <a:spcPct val="100000"/>
              </a:lnSpc>
              <a:spcBef>
                <a:spcPct val="0"/>
              </a:spcBef>
              <a:buFontTx/>
              <a:buNone/>
            </a:pPr>
            <a:r>
              <a:rPr lang="de-DE" altLang="de-DE" b="1">
                <a:solidFill>
                  <a:srgbClr val="00B0F0"/>
                </a:solidFill>
                <a:latin typeface="Century Gothic" panose="020B0502020202020204" pitchFamily="34" charset="0"/>
              </a:rPr>
              <a:t>ja</a:t>
            </a:r>
          </a:p>
        </p:txBody>
      </p:sp>
      <p:sp>
        <p:nvSpPr>
          <p:cNvPr id="454678" name="Text Box 22">
            <a:extLst>
              <a:ext uri="{FF2B5EF4-FFF2-40B4-BE49-F238E27FC236}">
                <a16:creationId xmlns:a16="http://schemas.microsoft.com/office/drawing/2014/main" id="{1C2C438A-482F-40F4-BFF3-5E8EFEF56637}"/>
              </a:ext>
            </a:extLst>
          </p:cNvPr>
          <p:cNvSpPr txBox="1">
            <a:spLocks noChangeArrowheads="1"/>
          </p:cNvSpPr>
          <p:nvPr/>
        </p:nvSpPr>
        <p:spPr bwMode="auto">
          <a:xfrm>
            <a:off x="6607907" y="3882750"/>
            <a:ext cx="3497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r" eaLnBrk="1" hangingPunct="1">
              <a:lnSpc>
                <a:spcPct val="100000"/>
              </a:lnSpc>
              <a:spcBef>
                <a:spcPct val="0"/>
              </a:spcBef>
              <a:buFontTx/>
              <a:buNone/>
            </a:pPr>
            <a:r>
              <a:rPr lang="de-DE" altLang="de-DE" b="1">
                <a:solidFill>
                  <a:srgbClr val="00B0F0"/>
                </a:solidFill>
                <a:latin typeface="Century Gothic" panose="020B0502020202020204" pitchFamily="34" charset="0"/>
              </a:rPr>
              <a:t>ja</a:t>
            </a:r>
          </a:p>
        </p:txBody>
      </p:sp>
      <p:sp>
        <p:nvSpPr>
          <p:cNvPr id="454679" name="Text Box 23">
            <a:extLst>
              <a:ext uri="{FF2B5EF4-FFF2-40B4-BE49-F238E27FC236}">
                <a16:creationId xmlns:a16="http://schemas.microsoft.com/office/drawing/2014/main" id="{39D72A1D-A446-403F-9619-934145A136AC}"/>
              </a:ext>
            </a:extLst>
          </p:cNvPr>
          <p:cNvSpPr txBox="1">
            <a:spLocks noChangeArrowheads="1"/>
          </p:cNvSpPr>
          <p:nvPr/>
        </p:nvSpPr>
        <p:spPr bwMode="auto">
          <a:xfrm>
            <a:off x="5856801" y="3338016"/>
            <a:ext cx="554924" cy="307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r" eaLnBrk="1" hangingPunct="1">
              <a:lnSpc>
                <a:spcPct val="100000"/>
              </a:lnSpc>
              <a:spcBef>
                <a:spcPct val="0"/>
              </a:spcBef>
              <a:buFontTx/>
              <a:buNone/>
            </a:pPr>
            <a:r>
              <a:rPr lang="de-DE" altLang="de-DE" b="1" dirty="0">
                <a:solidFill>
                  <a:srgbClr val="FF0000"/>
                </a:solidFill>
                <a:latin typeface="Century Gothic" panose="020B0502020202020204" pitchFamily="34" charset="0"/>
              </a:rPr>
              <a:t>nein</a:t>
            </a:r>
          </a:p>
        </p:txBody>
      </p:sp>
      <p:sp>
        <p:nvSpPr>
          <p:cNvPr id="454680" name="Text Box 24">
            <a:extLst>
              <a:ext uri="{FF2B5EF4-FFF2-40B4-BE49-F238E27FC236}">
                <a16:creationId xmlns:a16="http://schemas.microsoft.com/office/drawing/2014/main" id="{05B74B71-71D1-45FD-8DAE-3783538EA69C}"/>
              </a:ext>
            </a:extLst>
          </p:cNvPr>
          <p:cNvSpPr txBox="1">
            <a:spLocks noChangeArrowheads="1"/>
          </p:cNvSpPr>
          <p:nvPr/>
        </p:nvSpPr>
        <p:spPr bwMode="auto">
          <a:xfrm>
            <a:off x="4537855" y="3554762"/>
            <a:ext cx="554924" cy="307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r" eaLnBrk="1" hangingPunct="1">
              <a:lnSpc>
                <a:spcPct val="100000"/>
              </a:lnSpc>
              <a:spcBef>
                <a:spcPct val="0"/>
              </a:spcBef>
              <a:buFontTx/>
              <a:buNone/>
            </a:pPr>
            <a:r>
              <a:rPr lang="de-DE" altLang="de-DE" b="1">
                <a:solidFill>
                  <a:srgbClr val="FF0000"/>
                </a:solidFill>
                <a:latin typeface="Century Gothic" panose="020B0502020202020204" pitchFamily="34" charset="0"/>
              </a:rPr>
              <a:t>nein</a:t>
            </a:r>
          </a:p>
        </p:txBody>
      </p:sp>
      <p:sp>
        <p:nvSpPr>
          <p:cNvPr id="23" name="Rectangle 25">
            <a:extLst>
              <a:ext uri="{FF2B5EF4-FFF2-40B4-BE49-F238E27FC236}">
                <a16:creationId xmlns:a16="http://schemas.microsoft.com/office/drawing/2014/main" id="{E1B82E4B-18F1-40CB-BE6C-43D51B86C9E2}"/>
              </a:ext>
            </a:extLst>
          </p:cNvPr>
          <p:cNvSpPr>
            <a:spLocks noChangeArrowheads="1"/>
          </p:cNvSpPr>
          <p:nvPr/>
        </p:nvSpPr>
        <p:spPr bwMode="auto">
          <a:xfrm>
            <a:off x="3368675" y="5524500"/>
            <a:ext cx="2782888" cy="641350"/>
          </a:xfrm>
          <a:prstGeom prst="roundRect">
            <a:avLst/>
          </a:prstGeom>
          <a:noFill/>
          <a:ln w="19050">
            <a:solidFill>
              <a:srgbClr val="00B0F0"/>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3371"/>
              </a:buClr>
              <a:buFont typeface="Wingdings" pitchFamily="2" charset="2"/>
              <a:buChar char="§"/>
              <a:defRPr sz="1400" b="1">
                <a:solidFill>
                  <a:schemeClr val="tx1"/>
                </a:solidFill>
                <a:latin typeface="Verdana" pitchFamily="34" charset="0"/>
              </a:defRPr>
            </a:lvl1pPr>
            <a:lvl2pPr marL="742950" indent="-285750" eaLnBrk="0" hangingPunct="0">
              <a:buClr>
                <a:srgbClr val="003371"/>
              </a:buClr>
              <a:buFont typeface="Verdana" pitchFamily="34" charset="0"/>
              <a:buChar char="–"/>
              <a:defRPr sz="1400">
                <a:solidFill>
                  <a:schemeClr val="tx1"/>
                </a:solidFill>
                <a:latin typeface="Verdana" pitchFamily="34" charset="0"/>
              </a:defRPr>
            </a:lvl2pPr>
            <a:lvl3pPr marL="1143000" indent="-228600" eaLnBrk="0" hangingPunct="0">
              <a:buClr>
                <a:srgbClr val="003371"/>
              </a:buClr>
              <a:buFont typeface="Wingdings" pitchFamily="2" charset="2"/>
              <a:buChar char="§"/>
              <a:defRPr sz="1400">
                <a:solidFill>
                  <a:schemeClr val="tx1"/>
                </a:solidFill>
                <a:latin typeface="Verdana" pitchFamily="34" charset="0"/>
              </a:defRPr>
            </a:lvl3pPr>
            <a:lvl4pPr marL="1600200" indent="-228600" eaLnBrk="0" hangingPunct="0">
              <a:buClr>
                <a:srgbClr val="003371"/>
              </a:buClr>
              <a:buFont typeface="Verdana" pitchFamily="34" charset="0"/>
              <a:buChar char="–"/>
              <a:defRPr sz="1400">
                <a:solidFill>
                  <a:schemeClr val="tx1"/>
                </a:solidFill>
                <a:latin typeface="Verdana" pitchFamily="34" charset="0"/>
              </a:defRPr>
            </a:lvl4pPr>
            <a:lvl5pPr marL="2057400" indent="-228600" eaLnBrk="0" hangingPunct="0">
              <a:buClr>
                <a:srgbClr val="003371"/>
              </a:buClr>
              <a:buFont typeface="Wingdings" pitchFamily="2" charset="2"/>
              <a:buChar char="§"/>
              <a:defRPr sz="1400">
                <a:solidFill>
                  <a:schemeClr val="tx1"/>
                </a:solidFill>
                <a:latin typeface="Verdana" pitchFamily="34" charset="0"/>
              </a:defRPr>
            </a:lvl5pPr>
            <a:lvl6pPr marL="25146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6pPr>
            <a:lvl7pPr marL="29718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7pPr>
            <a:lvl8pPr marL="34290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8pPr>
            <a:lvl9pPr marL="38862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9pPr>
          </a:lstStyle>
          <a:p>
            <a:pPr algn="ctr" eaLnBrk="1" hangingPunct="1">
              <a:spcBef>
                <a:spcPct val="0"/>
              </a:spcBef>
              <a:buClrTx/>
              <a:buFontTx/>
              <a:buNone/>
              <a:defRPr/>
            </a:pPr>
            <a:r>
              <a:rPr lang="de-DE" altLang="de-DE" b="0" kern="0" dirty="0">
                <a:solidFill>
                  <a:srgbClr val="000000"/>
                </a:solidFill>
                <a:latin typeface="Century Gothic" panose="020B0502020202020204" pitchFamily="34" charset="0"/>
                <a:cs typeface="Arial" charset="0"/>
              </a:rPr>
              <a:t>Nach h. M. auch</a:t>
            </a:r>
          </a:p>
          <a:p>
            <a:pPr algn="ctr" eaLnBrk="1" hangingPunct="1">
              <a:spcBef>
                <a:spcPct val="0"/>
              </a:spcBef>
              <a:buClrTx/>
              <a:buFontTx/>
              <a:buNone/>
              <a:defRPr/>
            </a:pPr>
            <a:r>
              <a:rPr lang="de-DE" altLang="de-DE" b="0" kern="0" dirty="0">
                <a:solidFill>
                  <a:srgbClr val="000000"/>
                </a:solidFill>
                <a:latin typeface="Century Gothic" panose="020B0502020202020204" pitchFamily="34" charset="0"/>
                <a:cs typeface="Arial" charset="0"/>
              </a:rPr>
              <a:t>GmbH + </a:t>
            </a:r>
            <a:r>
              <a:rPr lang="de-DE" altLang="de-DE" b="0" kern="0" dirty="0" err="1">
                <a:solidFill>
                  <a:srgbClr val="000000"/>
                </a:solidFill>
                <a:latin typeface="Century Gothic" panose="020B0502020202020204" pitchFamily="34" charset="0"/>
                <a:cs typeface="Arial" charset="0"/>
              </a:rPr>
              <a:t>PersGes</a:t>
            </a:r>
            <a:r>
              <a:rPr lang="de-DE" altLang="de-DE" b="0" kern="0" dirty="0">
                <a:solidFill>
                  <a:srgbClr val="000000"/>
                </a:solidFill>
                <a:latin typeface="Century Gothic" panose="020B0502020202020204" pitchFamily="34" charset="0"/>
                <a:cs typeface="Arial" charset="0"/>
              </a:rPr>
              <a:t>, obwohl nicht </a:t>
            </a:r>
          </a:p>
          <a:p>
            <a:pPr algn="ctr" eaLnBrk="1" hangingPunct="1">
              <a:spcBef>
                <a:spcPct val="0"/>
              </a:spcBef>
              <a:buClrTx/>
              <a:buFontTx/>
              <a:buNone/>
              <a:defRPr/>
            </a:pPr>
            <a:r>
              <a:rPr lang="de-DE" altLang="de-DE" b="0" kern="0" dirty="0">
                <a:solidFill>
                  <a:srgbClr val="000000"/>
                </a:solidFill>
                <a:latin typeface="Century Gothic" panose="020B0502020202020204" pitchFamily="34" charset="0"/>
                <a:cs typeface="Arial" charset="0"/>
              </a:rPr>
              <a:t>verbriefte Anteile</a:t>
            </a:r>
          </a:p>
        </p:txBody>
      </p:sp>
      <p:cxnSp>
        <p:nvCxnSpPr>
          <p:cNvPr id="454682" name="Gerade Verbindung 15">
            <a:extLst>
              <a:ext uri="{FF2B5EF4-FFF2-40B4-BE49-F238E27FC236}">
                <a16:creationId xmlns:a16="http://schemas.microsoft.com/office/drawing/2014/main" id="{32F9B499-6CBE-40F9-8E3B-4A980005C977}"/>
              </a:ext>
            </a:extLst>
          </p:cNvPr>
          <p:cNvCxnSpPr>
            <a:cxnSpLocks noChangeShapeType="1"/>
          </p:cNvCxnSpPr>
          <p:nvPr/>
        </p:nvCxnSpPr>
        <p:spPr bwMode="auto">
          <a:xfrm>
            <a:off x="4592461" y="4149413"/>
            <a:ext cx="2955734" cy="0"/>
          </a:xfrm>
          <a:prstGeom prst="line">
            <a:avLst/>
          </a:prstGeom>
          <a:noFill/>
          <a:ln w="19050" algn="ctr">
            <a:solidFill>
              <a:schemeClr val="bg1">
                <a:lumMod val="50000"/>
              </a:schemeClr>
            </a:solidFill>
            <a:round/>
            <a:headEnd/>
            <a:tailEnd/>
          </a:ln>
          <a:extLst>
            <a:ext uri="{909E8E84-426E-40DD-AFC4-6F175D3DCCD1}">
              <a14:hiddenFill xmlns:a14="http://schemas.microsoft.com/office/drawing/2010/main">
                <a:noFill/>
              </a14:hiddenFill>
            </a:ext>
          </a:extLst>
        </p:spPr>
      </p:cxnSp>
      <p:cxnSp>
        <p:nvCxnSpPr>
          <p:cNvPr id="454683" name="Gerade Verbindung 17">
            <a:extLst>
              <a:ext uri="{FF2B5EF4-FFF2-40B4-BE49-F238E27FC236}">
                <a16:creationId xmlns:a16="http://schemas.microsoft.com/office/drawing/2014/main" id="{22E6BE97-C956-493C-BCBE-62B8AC700D96}"/>
              </a:ext>
            </a:extLst>
          </p:cNvPr>
          <p:cNvCxnSpPr>
            <a:cxnSpLocks noChangeShapeType="1"/>
          </p:cNvCxnSpPr>
          <p:nvPr/>
        </p:nvCxnSpPr>
        <p:spPr bwMode="auto">
          <a:xfrm>
            <a:off x="5852854" y="4004971"/>
            <a:ext cx="0" cy="144442"/>
          </a:xfrm>
          <a:prstGeom prst="line">
            <a:avLst/>
          </a:prstGeom>
          <a:noFill/>
          <a:ln w="19050" algn="ctr">
            <a:solidFill>
              <a:schemeClr val="bg1">
                <a:lumMod val="50000"/>
              </a:schemeClr>
            </a:solidFill>
            <a:round/>
            <a:headEnd/>
            <a:tailEnd/>
          </a:ln>
          <a:extLst>
            <a:ext uri="{909E8E84-426E-40DD-AFC4-6F175D3DCCD1}">
              <a14:hiddenFill xmlns:a14="http://schemas.microsoft.com/office/drawing/2010/main">
                <a:noFill/>
              </a14:hiddenFill>
            </a:ext>
          </a:extLst>
        </p:spPr>
      </p:cxnSp>
      <p:cxnSp>
        <p:nvCxnSpPr>
          <p:cNvPr id="454684" name="Gerade Verbindung mit Pfeil 19">
            <a:extLst>
              <a:ext uri="{FF2B5EF4-FFF2-40B4-BE49-F238E27FC236}">
                <a16:creationId xmlns:a16="http://schemas.microsoft.com/office/drawing/2014/main" id="{F0EA3875-84CC-4FDF-852B-95EC0F1C4709}"/>
              </a:ext>
            </a:extLst>
          </p:cNvPr>
          <p:cNvCxnSpPr>
            <a:cxnSpLocks noChangeShapeType="1"/>
          </p:cNvCxnSpPr>
          <p:nvPr/>
        </p:nvCxnSpPr>
        <p:spPr bwMode="auto">
          <a:xfrm>
            <a:off x="7537082" y="4149413"/>
            <a:ext cx="0" cy="115872"/>
          </a:xfrm>
          <a:prstGeom prst="straightConnector1">
            <a:avLst/>
          </a:prstGeom>
          <a:noFill/>
          <a:ln w="19050" algn="ctr">
            <a:solidFill>
              <a:schemeClr val="bg1">
                <a:lumMod val="50000"/>
              </a:schemeClr>
            </a:solidFill>
            <a:round/>
            <a:headEnd/>
            <a:tailEnd type="arrow" w="med" len="med"/>
          </a:ln>
          <a:extLst>
            <a:ext uri="{909E8E84-426E-40DD-AFC4-6F175D3DCCD1}">
              <a14:hiddenFill xmlns:a14="http://schemas.microsoft.com/office/drawing/2010/main">
                <a:noFill/>
              </a14:hiddenFill>
            </a:ext>
          </a:extLst>
        </p:spPr>
      </p:cxnSp>
      <p:cxnSp>
        <p:nvCxnSpPr>
          <p:cNvPr id="454685" name="Gerade Verbindung mit Pfeil 21">
            <a:extLst>
              <a:ext uri="{FF2B5EF4-FFF2-40B4-BE49-F238E27FC236}">
                <a16:creationId xmlns:a16="http://schemas.microsoft.com/office/drawing/2014/main" id="{923200AF-E912-409A-BEF6-88C8EF09A827}"/>
              </a:ext>
            </a:extLst>
          </p:cNvPr>
          <p:cNvCxnSpPr>
            <a:cxnSpLocks noChangeShapeType="1"/>
          </p:cNvCxnSpPr>
          <p:nvPr/>
        </p:nvCxnSpPr>
        <p:spPr bwMode="auto">
          <a:xfrm>
            <a:off x="4592461" y="4149413"/>
            <a:ext cx="0" cy="115872"/>
          </a:xfrm>
          <a:prstGeom prst="straightConnector1">
            <a:avLst/>
          </a:prstGeom>
          <a:noFill/>
          <a:ln w="19050" algn="ctr">
            <a:solidFill>
              <a:schemeClr val="bg1">
                <a:lumMod val="50000"/>
              </a:schemeClr>
            </a:solidFill>
            <a:round/>
            <a:headEnd/>
            <a:tailEnd type="arrow" w="med" len="med"/>
          </a:ln>
          <a:extLst>
            <a:ext uri="{909E8E84-426E-40DD-AFC4-6F175D3DCCD1}">
              <a14:hiddenFill xmlns:a14="http://schemas.microsoft.com/office/drawing/2010/main">
                <a:noFill/>
              </a14:hiddenFill>
            </a:ext>
          </a:extLst>
        </p:spPr>
      </p:cxnSp>
      <p:sp>
        <p:nvSpPr>
          <p:cNvPr id="31" name="Text Box 6">
            <a:extLst>
              <a:ext uri="{FF2B5EF4-FFF2-40B4-BE49-F238E27FC236}">
                <a16:creationId xmlns:a16="http://schemas.microsoft.com/office/drawing/2014/main" id="{F177C38C-1CA6-4EFA-8F33-9A782ECF96B1}"/>
              </a:ext>
            </a:extLst>
          </p:cNvPr>
          <p:cNvSpPr txBox="1">
            <a:spLocks noChangeArrowheads="1"/>
          </p:cNvSpPr>
          <p:nvPr/>
        </p:nvSpPr>
        <p:spPr bwMode="auto">
          <a:xfrm>
            <a:off x="695325" y="941388"/>
            <a:ext cx="100091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6.1 Ausgewählte Bilanzierungsgrundlagen – häufige Prüfungsfeststellungen </a:t>
            </a:r>
          </a:p>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 </a:t>
            </a:r>
          </a:p>
        </p:txBody>
      </p:sp>
      <p:sp>
        <p:nvSpPr>
          <p:cNvPr id="454661" name="Rectangle 2">
            <a:extLst>
              <a:ext uri="{FF2B5EF4-FFF2-40B4-BE49-F238E27FC236}">
                <a16:creationId xmlns:a16="http://schemas.microsoft.com/office/drawing/2014/main" id="{0F5C861A-B66D-412A-B102-24986033E4C2}"/>
              </a:ext>
            </a:extLst>
          </p:cNvPr>
          <p:cNvSpPr txBox="1">
            <a:spLocks/>
          </p:cNvSpPr>
          <p:nvPr/>
        </p:nvSpPr>
        <p:spPr bwMode="auto">
          <a:xfrm>
            <a:off x="925513" y="1414463"/>
            <a:ext cx="35861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a:solidFill>
                  <a:srgbClr val="00B0F0"/>
                </a:solidFill>
                <a:latin typeface="Century Gothic" panose="020B0502020202020204" pitchFamily="34" charset="0"/>
              </a:rPr>
              <a:t>6.1.1 Einordnung der Bilanzposition</a:t>
            </a:r>
          </a:p>
        </p:txBody>
      </p:sp>
      <p:sp>
        <p:nvSpPr>
          <p:cNvPr id="30" name="Rectangle 25">
            <a:extLst>
              <a:ext uri="{FF2B5EF4-FFF2-40B4-BE49-F238E27FC236}">
                <a16:creationId xmlns:a16="http://schemas.microsoft.com/office/drawing/2014/main" id="{622830E7-10E1-440D-8512-ECC8EA170A6F}"/>
              </a:ext>
            </a:extLst>
          </p:cNvPr>
          <p:cNvSpPr>
            <a:spLocks noChangeArrowheads="1"/>
          </p:cNvSpPr>
          <p:nvPr/>
        </p:nvSpPr>
        <p:spPr bwMode="auto">
          <a:xfrm>
            <a:off x="6315075" y="5522913"/>
            <a:ext cx="2782888" cy="641350"/>
          </a:xfrm>
          <a:prstGeom prst="roundRect">
            <a:avLst/>
          </a:prstGeom>
          <a:noFill/>
          <a:ln w="19050">
            <a:solidFill>
              <a:srgbClr val="00B0F0"/>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rgbClr val="003371"/>
              </a:buClr>
              <a:buFont typeface="Wingdings" pitchFamily="2" charset="2"/>
              <a:buChar char="§"/>
              <a:defRPr sz="1400" b="1">
                <a:solidFill>
                  <a:schemeClr val="tx1"/>
                </a:solidFill>
                <a:latin typeface="Verdana" pitchFamily="34" charset="0"/>
              </a:defRPr>
            </a:lvl1pPr>
            <a:lvl2pPr marL="742950" indent="-285750" eaLnBrk="0" hangingPunct="0">
              <a:buClr>
                <a:srgbClr val="003371"/>
              </a:buClr>
              <a:buFont typeface="Verdana" pitchFamily="34" charset="0"/>
              <a:buChar char="–"/>
              <a:defRPr sz="1400">
                <a:solidFill>
                  <a:schemeClr val="tx1"/>
                </a:solidFill>
                <a:latin typeface="Verdana" pitchFamily="34" charset="0"/>
              </a:defRPr>
            </a:lvl2pPr>
            <a:lvl3pPr marL="1143000" indent="-228600" eaLnBrk="0" hangingPunct="0">
              <a:buClr>
                <a:srgbClr val="003371"/>
              </a:buClr>
              <a:buFont typeface="Wingdings" pitchFamily="2" charset="2"/>
              <a:buChar char="§"/>
              <a:defRPr sz="1400">
                <a:solidFill>
                  <a:schemeClr val="tx1"/>
                </a:solidFill>
                <a:latin typeface="Verdana" pitchFamily="34" charset="0"/>
              </a:defRPr>
            </a:lvl3pPr>
            <a:lvl4pPr marL="1600200" indent="-228600" eaLnBrk="0" hangingPunct="0">
              <a:buClr>
                <a:srgbClr val="003371"/>
              </a:buClr>
              <a:buFont typeface="Verdana" pitchFamily="34" charset="0"/>
              <a:buChar char="–"/>
              <a:defRPr sz="1400">
                <a:solidFill>
                  <a:schemeClr val="tx1"/>
                </a:solidFill>
                <a:latin typeface="Verdana" pitchFamily="34" charset="0"/>
              </a:defRPr>
            </a:lvl4pPr>
            <a:lvl5pPr marL="2057400" indent="-228600" eaLnBrk="0" hangingPunct="0">
              <a:buClr>
                <a:srgbClr val="003371"/>
              </a:buClr>
              <a:buFont typeface="Wingdings" pitchFamily="2" charset="2"/>
              <a:buChar char="§"/>
              <a:defRPr sz="1400">
                <a:solidFill>
                  <a:schemeClr val="tx1"/>
                </a:solidFill>
                <a:latin typeface="Verdana" pitchFamily="34" charset="0"/>
              </a:defRPr>
            </a:lvl5pPr>
            <a:lvl6pPr marL="25146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6pPr>
            <a:lvl7pPr marL="29718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7pPr>
            <a:lvl8pPr marL="34290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8pPr>
            <a:lvl9pPr marL="3886200" indent="-228600" eaLnBrk="0" fontAlgn="base" hangingPunct="0">
              <a:spcBef>
                <a:spcPct val="0"/>
              </a:spcBef>
              <a:spcAft>
                <a:spcPct val="0"/>
              </a:spcAft>
              <a:buClr>
                <a:srgbClr val="003371"/>
              </a:buClr>
              <a:buFont typeface="Wingdings" pitchFamily="2" charset="2"/>
              <a:buChar char="§"/>
              <a:defRPr sz="1400">
                <a:solidFill>
                  <a:schemeClr val="tx1"/>
                </a:solidFill>
                <a:latin typeface="Verdana" pitchFamily="34" charset="0"/>
              </a:defRPr>
            </a:lvl9pPr>
          </a:lstStyle>
          <a:p>
            <a:pPr algn="ctr" eaLnBrk="1" hangingPunct="1">
              <a:spcBef>
                <a:spcPct val="0"/>
              </a:spcBef>
              <a:buClrTx/>
              <a:buFontTx/>
              <a:buNone/>
              <a:defRPr/>
            </a:pPr>
            <a:r>
              <a:rPr lang="de-DE" altLang="de-DE" b="0" kern="0" dirty="0">
                <a:solidFill>
                  <a:srgbClr val="000000"/>
                </a:solidFill>
                <a:latin typeface="Century Gothic" panose="020B0502020202020204" pitchFamily="34" charset="0"/>
                <a:cs typeface="Arial" charset="0"/>
              </a:rPr>
              <a:t>Nur verbriefte Anteile</a:t>
            </a:r>
          </a:p>
        </p:txBody>
      </p:sp>
      <p:sp>
        <p:nvSpPr>
          <p:cNvPr id="454663" name="Textfeld 4">
            <a:extLst>
              <a:ext uri="{FF2B5EF4-FFF2-40B4-BE49-F238E27FC236}">
                <a16:creationId xmlns:a16="http://schemas.microsoft.com/office/drawing/2014/main" id="{D3C4C43B-262F-452B-A9EC-9B1B91576C6B}"/>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1: Wertpapiere des Umlaufvermögens</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3">
            <a:extLst>
              <a:ext uri="{FF2B5EF4-FFF2-40B4-BE49-F238E27FC236}">
                <a16:creationId xmlns:a16="http://schemas.microsoft.com/office/drawing/2014/main" id="{FF8B1D3A-9C4F-46EC-85C7-90953C89F82D}"/>
              </a:ext>
            </a:extLst>
          </p:cNvPr>
          <p:cNvSpPr>
            <a:spLocks noGrp="1" noChangeArrowheads="1"/>
          </p:cNvSpPr>
          <p:nvPr>
            <p:ph type="body" idx="4294967295"/>
          </p:nvPr>
        </p:nvSpPr>
        <p:spPr>
          <a:xfrm>
            <a:off x="1079500" y="1890713"/>
            <a:ext cx="5592763" cy="3359150"/>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a:lnSpc>
                <a:spcPct val="100000"/>
              </a:lnSpc>
              <a:spcBef>
                <a:spcPts val="600"/>
              </a:spcBef>
              <a:spcAft>
                <a:spcPts val="1200"/>
              </a:spcAft>
              <a:tabLst>
                <a:tab pos="268288" algn="l"/>
              </a:tabLst>
            </a:pPr>
            <a:r>
              <a:rPr lang="de-DE" altLang="de-DE" i="1" dirty="0">
                <a:solidFill>
                  <a:srgbClr val="FF0000"/>
                </a:solidFill>
                <a:latin typeface="Century Gothic" panose="020B0502020202020204" pitchFamily="34" charset="0"/>
              </a:rPr>
              <a:t>4. 	sonstige betriebliche Erträge</a:t>
            </a:r>
          </a:p>
          <a:p>
            <a:pPr>
              <a:lnSpc>
                <a:spcPct val="100000"/>
              </a:lnSpc>
              <a:spcBef>
                <a:spcPts val="1800"/>
              </a:spcBef>
              <a:spcAft>
                <a:spcPts val="600"/>
              </a:spcAft>
              <a:tabLst>
                <a:tab pos="268288" algn="l"/>
              </a:tabLst>
            </a:pPr>
            <a:r>
              <a:rPr lang="de-DE" altLang="de-DE" i="1" dirty="0">
                <a:solidFill>
                  <a:srgbClr val="FF0000"/>
                </a:solidFill>
                <a:latin typeface="Century Gothic" panose="020B0502020202020204" pitchFamily="34" charset="0"/>
              </a:rPr>
              <a:t>8. 	sonstige betriebliche Aufwendungen</a:t>
            </a:r>
            <a:endParaRPr lang="de-DE" altLang="de-DE" dirty="0">
              <a:latin typeface="Century Gothic" panose="020B0502020202020204" pitchFamily="34" charset="0"/>
            </a:endParaRPr>
          </a:p>
          <a:p>
            <a:pPr>
              <a:lnSpc>
                <a:spcPct val="100000"/>
              </a:lnSpc>
              <a:spcBef>
                <a:spcPct val="0"/>
              </a:spcBef>
              <a:tabLst>
                <a:tab pos="268288" algn="l"/>
              </a:tabLst>
            </a:pPr>
            <a:r>
              <a:rPr lang="de-DE" altLang="de-DE" i="1" dirty="0">
                <a:latin typeface="Century Gothic" panose="020B0502020202020204" pitchFamily="34" charset="0"/>
              </a:rPr>
              <a:t>9.	Erträge aus Beteiligungen</a:t>
            </a:r>
          </a:p>
          <a:p>
            <a:pPr>
              <a:lnSpc>
                <a:spcPct val="100000"/>
              </a:lnSpc>
              <a:spcBef>
                <a:spcPct val="0"/>
              </a:spcBef>
              <a:spcAft>
                <a:spcPts val="600"/>
              </a:spcAft>
              <a:tabLst>
                <a:tab pos="268288" algn="l"/>
              </a:tabLst>
            </a:pPr>
            <a:r>
              <a:rPr lang="de-DE" altLang="de-DE" i="1" dirty="0">
                <a:latin typeface="Century Gothic" panose="020B0502020202020204" pitchFamily="34" charset="0"/>
              </a:rPr>
              <a:t>	-  davon aus verbundenen Unternehmen	</a:t>
            </a:r>
          </a:p>
          <a:p>
            <a:pPr>
              <a:lnSpc>
                <a:spcPct val="100000"/>
              </a:lnSpc>
              <a:spcBef>
                <a:spcPts val="600"/>
              </a:spcBef>
              <a:tabLst>
                <a:tab pos="268288" algn="l"/>
              </a:tabLst>
            </a:pPr>
            <a:r>
              <a:rPr lang="de-DE" altLang="de-DE" i="1" dirty="0">
                <a:latin typeface="Century Gothic" panose="020B0502020202020204" pitchFamily="34" charset="0"/>
              </a:rPr>
              <a:t>10.	Erträge aus anderen Wertpapieren und Ausleihungen des 	Finanzanlagevermögens</a:t>
            </a:r>
          </a:p>
          <a:p>
            <a:pPr>
              <a:lnSpc>
                <a:spcPct val="100000"/>
              </a:lnSpc>
              <a:spcBef>
                <a:spcPct val="0"/>
              </a:spcBef>
              <a:spcAft>
                <a:spcPts val="600"/>
              </a:spcAft>
              <a:tabLst>
                <a:tab pos="268288" algn="l"/>
              </a:tabLst>
            </a:pPr>
            <a:r>
              <a:rPr lang="de-DE" altLang="de-DE" i="1" dirty="0">
                <a:latin typeface="Century Gothic" panose="020B0502020202020204" pitchFamily="34" charset="0"/>
              </a:rPr>
              <a:t>	-  davon aus verbundenen Unternehmen</a:t>
            </a:r>
            <a:r>
              <a:rPr lang="de-DE" altLang="de-DE" dirty="0">
                <a:latin typeface="Century Gothic" panose="020B0502020202020204" pitchFamily="34" charset="0"/>
              </a:rPr>
              <a:t>	</a:t>
            </a:r>
          </a:p>
          <a:p>
            <a:pPr>
              <a:lnSpc>
                <a:spcPct val="100000"/>
              </a:lnSpc>
              <a:spcBef>
                <a:spcPts val="600"/>
              </a:spcBef>
              <a:tabLst>
                <a:tab pos="268288" algn="l"/>
              </a:tabLst>
            </a:pPr>
            <a:r>
              <a:rPr lang="de-DE" altLang="de-DE" i="1" dirty="0">
                <a:latin typeface="Century Gothic" panose="020B0502020202020204" pitchFamily="34" charset="0"/>
              </a:rPr>
              <a:t>11.	sonstige Zinsen und ähnliche Erträge</a:t>
            </a:r>
          </a:p>
          <a:p>
            <a:pPr>
              <a:lnSpc>
                <a:spcPct val="100000"/>
              </a:lnSpc>
              <a:spcBef>
                <a:spcPct val="0"/>
              </a:spcBef>
              <a:spcAft>
                <a:spcPts val="600"/>
              </a:spcAft>
              <a:tabLst>
                <a:tab pos="268288" algn="l"/>
              </a:tabLst>
            </a:pPr>
            <a:r>
              <a:rPr lang="de-DE" altLang="de-DE" i="1" dirty="0">
                <a:latin typeface="Century Gothic" panose="020B0502020202020204" pitchFamily="34" charset="0"/>
              </a:rPr>
              <a:t>	-  davon aus verbundenen Unternehmen</a:t>
            </a:r>
          </a:p>
          <a:p>
            <a:pPr>
              <a:lnSpc>
                <a:spcPct val="100000"/>
              </a:lnSpc>
              <a:spcBef>
                <a:spcPts val="600"/>
              </a:spcBef>
              <a:spcAft>
                <a:spcPts val="600"/>
              </a:spcAft>
              <a:tabLst>
                <a:tab pos="268288" algn="l"/>
              </a:tabLst>
            </a:pPr>
            <a:r>
              <a:rPr lang="de-DE" altLang="de-DE" i="1" dirty="0">
                <a:solidFill>
                  <a:srgbClr val="FF0000"/>
                </a:solidFill>
                <a:latin typeface="Century Gothic" panose="020B0502020202020204" pitchFamily="34" charset="0"/>
              </a:rPr>
              <a:t>12. Abschreibungen</a:t>
            </a:r>
            <a:r>
              <a:rPr lang="de-DE" altLang="de-DE" i="1" dirty="0">
                <a:latin typeface="Century Gothic" panose="020B0502020202020204" pitchFamily="34" charset="0"/>
              </a:rPr>
              <a:t> auf Finanzanlagen und</a:t>
            </a:r>
            <a:r>
              <a:rPr lang="de-DE" altLang="de-DE" i="1" dirty="0">
                <a:solidFill>
                  <a:srgbClr val="FF0000"/>
                </a:solidFill>
                <a:latin typeface="Century Gothic" panose="020B0502020202020204" pitchFamily="34" charset="0"/>
              </a:rPr>
              <a:t> auf Wertpapiere des 	Umlaufvermögens</a:t>
            </a:r>
          </a:p>
        </p:txBody>
      </p:sp>
      <p:sp>
        <p:nvSpPr>
          <p:cNvPr id="3" name="Geschweifte Klammer rechts 2">
            <a:extLst>
              <a:ext uri="{FF2B5EF4-FFF2-40B4-BE49-F238E27FC236}">
                <a16:creationId xmlns:a16="http://schemas.microsoft.com/office/drawing/2014/main" id="{AD1A7209-1EEB-4C56-9322-8C4617A83120}"/>
              </a:ext>
            </a:extLst>
          </p:cNvPr>
          <p:cNvSpPr/>
          <p:nvPr/>
        </p:nvSpPr>
        <p:spPr>
          <a:xfrm>
            <a:off x="6816079" y="2973388"/>
            <a:ext cx="287983" cy="1193800"/>
          </a:xfrm>
          <a:prstGeom prst="rightBrac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txBody>
          <a:bodyPr anchor="ctr"/>
          <a:lstStyle/>
          <a:p>
            <a:pPr algn="ctr" eaLnBrk="1" hangingPunct="1">
              <a:defRPr/>
            </a:pPr>
            <a:endParaRPr lang="de-DE"/>
          </a:p>
        </p:txBody>
      </p:sp>
      <p:sp>
        <p:nvSpPr>
          <p:cNvPr id="455684" name="Rechteck 2">
            <a:extLst>
              <a:ext uri="{FF2B5EF4-FFF2-40B4-BE49-F238E27FC236}">
                <a16:creationId xmlns:a16="http://schemas.microsoft.com/office/drawing/2014/main" id="{3AC99049-225F-483C-8EB9-3D426DAF52A2}"/>
              </a:ext>
            </a:extLst>
          </p:cNvPr>
          <p:cNvSpPr>
            <a:spLocks noChangeArrowheads="1"/>
          </p:cNvSpPr>
          <p:nvPr/>
        </p:nvSpPr>
        <p:spPr bwMode="auto">
          <a:xfrm>
            <a:off x="1101725" y="5513388"/>
            <a:ext cx="101790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419100">
              <a:defRPr>
                <a:solidFill>
                  <a:schemeClr val="tx1"/>
                </a:solidFill>
                <a:latin typeface="Arial" panose="020B0604020202020204" pitchFamily="34" charset="0"/>
                <a:cs typeface="Arial" panose="020B0604020202020204" pitchFamily="34" charset="0"/>
              </a:defRPr>
            </a:lvl1pPr>
            <a:lvl2pPr marL="742950" indent="-285750" defTabSz="419100">
              <a:defRPr>
                <a:solidFill>
                  <a:schemeClr val="tx1"/>
                </a:solidFill>
                <a:latin typeface="Arial" panose="020B0604020202020204" pitchFamily="34" charset="0"/>
                <a:cs typeface="Arial" panose="020B0604020202020204" pitchFamily="34" charset="0"/>
              </a:defRPr>
            </a:lvl2pPr>
            <a:lvl3pPr defTabSz="419100">
              <a:defRPr>
                <a:solidFill>
                  <a:schemeClr val="tx1"/>
                </a:solidFill>
                <a:latin typeface="Arial" panose="020B0604020202020204" pitchFamily="34" charset="0"/>
                <a:cs typeface="Arial" panose="020B0604020202020204" pitchFamily="34" charset="0"/>
              </a:defRPr>
            </a:lvl3pPr>
            <a:lvl4pPr marL="1600200" indent="-228600" defTabSz="419100">
              <a:defRPr>
                <a:solidFill>
                  <a:schemeClr val="tx1"/>
                </a:solidFill>
                <a:latin typeface="Arial" panose="020B0604020202020204" pitchFamily="34" charset="0"/>
                <a:cs typeface="Arial" panose="020B0604020202020204" pitchFamily="34" charset="0"/>
              </a:defRPr>
            </a:lvl4pPr>
            <a:lvl5pPr marL="2057400" indent="-228600" defTabSz="419100">
              <a:defRPr>
                <a:solidFill>
                  <a:schemeClr val="tx1"/>
                </a:solidFill>
                <a:latin typeface="Arial" panose="020B0604020202020204" pitchFamily="34" charset="0"/>
                <a:cs typeface="Arial" panose="020B0604020202020204" pitchFamily="34" charset="0"/>
              </a:defRPr>
            </a:lvl5pPr>
            <a:lvl6pPr marL="25146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lvl="2">
              <a:spcBef>
                <a:spcPts val="600"/>
              </a:spcBef>
              <a:spcAft>
                <a:spcPts val="600"/>
              </a:spcAft>
            </a:pPr>
            <a:r>
              <a:rPr lang="de-DE" altLang="de-DE" sz="1400" b="1">
                <a:solidFill>
                  <a:srgbClr val="FF0000"/>
                </a:solidFill>
                <a:latin typeface="Century Gothic" panose="020B0502020202020204" pitchFamily="34" charset="0"/>
                <a:sym typeface="Wingdings" panose="05000000000000000000" pitchFamily="2" charset="2"/>
              </a:rPr>
              <a:t> Prüfungspraxis:</a:t>
            </a:r>
            <a:r>
              <a:rPr lang="de-DE" altLang="de-DE" sz="1400">
                <a:latin typeface="Century Gothic" panose="020B0502020202020204" pitchFamily="34" charset="0"/>
                <a:sym typeface="Wingdings" panose="05000000000000000000" pitchFamily="2" charset="2"/>
              </a:rPr>
              <a:t> Feststellung, dass Aufwendungen und Erträge im Zusammenhang mit Wertpapieren oft in der falschen GuV-Position ausgewiesen werden. </a:t>
            </a:r>
            <a:endParaRPr lang="en-US" altLang="en-US" sz="1400"/>
          </a:p>
        </p:txBody>
      </p:sp>
      <p:sp>
        <p:nvSpPr>
          <p:cNvPr id="455685" name="Abgerundetes Rechteck 1">
            <a:extLst>
              <a:ext uri="{FF2B5EF4-FFF2-40B4-BE49-F238E27FC236}">
                <a16:creationId xmlns:a16="http://schemas.microsoft.com/office/drawing/2014/main" id="{3B80473A-5070-4F7E-B927-7071C4CCBE27}"/>
              </a:ext>
            </a:extLst>
          </p:cNvPr>
          <p:cNvSpPr>
            <a:spLocks noChangeArrowheads="1"/>
          </p:cNvSpPr>
          <p:nvPr/>
        </p:nvSpPr>
        <p:spPr bwMode="auto">
          <a:xfrm>
            <a:off x="1073150" y="5438775"/>
            <a:ext cx="10352088" cy="598488"/>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p>
        </p:txBody>
      </p:sp>
      <p:sp>
        <p:nvSpPr>
          <p:cNvPr id="11" name="Rectangle 2">
            <a:extLst>
              <a:ext uri="{FF2B5EF4-FFF2-40B4-BE49-F238E27FC236}">
                <a16:creationId xmlns:a16="http://schemas.microsoft.com/office/drawing/2014/main" id="{33F32A46-A842-4D9D-9D5E-0E86783CDD43}"/>
              </a:ext>
            </a:extLst>
          </p:cNvPr>
          <p:cNvSpPr txBox="1">
            <a:spLocks/>
          </p:cNvSpPr>
          <p:nvPr/>
        </p:nvSpPr>
        <p:spPr bwMode="auto">
          <a:xfrm>
            <a:off x="925513" y="942975"/>
            <a:ext cx="21463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6.1.2 GuV-Ausweis</a:t>
            </a:r>
          </a:p>
        </p:txBody>
      </p:sp>
      <p:sp>
        <p:nvSpPr>
          <p:cNvPr id="12" name="Rectangle 3">
            <a:extLst>
              <a:ext uri="{FF2B5EF4-FFF2-40B4-BE49-F238E27FC236}">
                <a16:creationId xmlns:a16="http://schemas.microsoft.com/office/drawing/2014/main" id="{BF303415-5192-4EC1-A7E7-30D9A0831307}"/>
              </a:ext>
            </a:extLst>
          </p:cNvPr>
          <p:cNvSpPr txBox="1">
            <a:spLocks noChangeArrowheads="1"/>
          </p:cNvSpPr>
          <p:nvPr/>
        </p:nvSpPr>
        <p:spPr bwMode="auto">
          <a:xfrm>
            <a:off x="7391400" y="1890713"/>
            <a:ext cx="4249738" cy="3357562"/>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0" rIns="0" bIns="0"/>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ts val="600"/>
              </a:spcBef>
              <a:spcAft>
                <a:spcPts val="0"/>
              </a:spcAft>
              <a:defRPr/>
            </a:pPr>
            <a:r>
              <a:rPr lang="de-DE" altLang="de-DE" kern="0" dirty="0">
                <a:solidFill>
                  <a:srgbClr val="FF0000"/>
                </a:solidFill>
                <a:latin typeface="Century Gothic" panose="020B0502020202020204" pitchFamily="34" charset="0"/>
              </a:rPr>
              <a:t>Buchgewinn</a:t>
            </a:r>
            <a:r>
              <a:rPr lang="de-DE" altLang="de-DE" kern="0" dirty="0">
                <a:latin typeface="Century Gothic" panose="020B0502020202020204" pitchFamily="34" charset="0"/>
              </a:rPr>
              <a:t> aus Abgang WP UV</a:t>
            </a:r>
          </a:p>
          <a:p>
            <a:pPr>
              <a:lnSpc>
                <a:spcPct val="100000"/>
              </a:lnSpc>
              <a:spcBef>
                <a:spcPts val="0"/>
              </a:spcBef>
              <a:spcAft>
                <a:spcPts val="600"/>
              </a:spcAft>
              <a:defRPr/>
            </a:pPr>
            <a:r>
              <a:rPr lang="de-DE" altLang="de-DE" kern="0" dirty="0">
                <a:latin typeface="Century Gothic" panose="020B0502020202020204" pitchFamily="34" charset="0"/>
              </a:rPr>
              <a:t>Erträge aus </a:t>
            </a:r>
            <a:r>
              <a:rPr lang="de-DE" altLang="de-DE" kern="0" dirty="0">
                <a:solidFill>
                  <a:srgbClr val="FF0000"/>
                </a:solidFill>
                <a:latin typeface="Century Gothic" panose="020B0502020202020204" pitchFamily="34" charset="0"/>
              </a:rPr>
              <a:t>Zuschreibungen</a:t>
            </a:r>
            <a:r>
              <a:rPr lang="de-DE" altLang="de-DE" kern="0" dirty="0">
                <a:latin typeface="Century Gothic" panose="020B0502020202020204" pitchFamily="34" charset="0"/>
              </a:rPr>
              <a:t> WP UV</a:t>
            </a:r>
          </a:p>
          <a:p>
            <a:pPr>
              <a:lnSpc>
                <a:spcPct val="100000"/>
              </a:lnSpc>
              <a:spcBef>
                <a:spcPts val="600"/>
              </a:spcBef>
              <a:spcAft>
                <a:spcPts val="600"/>
              </a:spcAft>
              <a:defRPr/>
            </a:pPr>
            <a:r>
              <a:rPr lang="de-DE" altLang="de-DE" kern="0" dirty="0">
                <a:solidFill>
                  <a:srgbClr val="FF0000"/>
                </a:solidFill>
                <a:latin typeface="Century Gothic" panose="020B0502020202020204" pitchFamily="34" charset="0"/>
              </a:rPr>
              <a:t>Buchverluste</a:t>
            </a:r>
            <a:r>
              <a:rPr lang="de-DE" altLang="de-DE" kern="0" dirty="0">
                <a:latin typeface="Century Gothic" panose="020B0502020202020204" pitchFamily="34" charset="0"/>
              </a:rPr>
              <a:t> aus Abgang WP UV</a:t>
            </a:r>
            <a:r>
              <a:rPr lang="de-DE" altLang="de-DE" i="1" kern="0" dirty="0">
                <a:latin typeface="Century Gothic" panose="020B0502020202020204" pitchFamily="34" charset="0"/>
              </a:rPr>
              <a:t>			</a:t>
            </a:r>
            <a:r>
              <a:rPr lang="de-DE" altLang="de-DE" kern="0" dirty="0">
                <a:latin typeface="Century Gothic" panose="020B0502020202020204" pitchFamily="34" charset="0"/>
              </a:rPr>
              <a:t>	 	</a:t>
            </a:r>
          </a:p>
          <a:p>
            <a:pPr>
              <a:lnSpc>
                <a:spcPct val="100000"/>
              </a:lnSpc>
              <a:spcBef>
                <a:spcPts val="600"/>
              </a:spcBef>
              <a:spcAft>
                <a:spcPts val="0"/>
              </a:spcAft>
              <a:defRPr/>
            </a:pPr>
            <a:endParaRPr lang="de-DE" altLang="de-DE" kern="0" dirty="0">
              <a:latin typeface="Century Gothic" panose="020B0502020202020204" pitchFamily="34" charset="0"/>
            </a:endParaRPr>
          </a:p>
          <a:p>
            <a:pPr>
              <a:lnSpc>
                <a:spcPct val="100000"/>
              </a:lnSpc>
              <a:spcBef>
                <a:spcPts val="400"/>
              </a:spcBef>
              <a:spcAft>
                <a:spcPts val="600"/>
              </a:spcAft>
              <a:defRPr/>
            </a:pPr>
            <a:r>
              <a:rPr lang="de-DE" altLang="de-DE" kern="0" dirty="0">
                <a:latin typeface="Century Gothic" panose="020B0502020202020204" pitchFamily="34" charset="0"/>
              </a:rPr>
              <a:t>Betrifft nur Erträge aus Finanz</a:t>
            </a:r>
            <a:r>
              <a:rPr lang="de-DE" altLang="de-DE" u="sng" kern="0" dirty="0">
                <a:latin typeface="Century Gothic" panose="020B0502020202020204" pitchFamily="34" charset="0"/>
              </a:rPr>
              <a:t>anlage</a:t>
            </a:r>
            <a:r>
              <a:rPr lang="de-DE" altLang="de-DE" kern="0" dirty="0">
                <a:latin typeface="Century Gothic" panose="020B0502020202020204" pitchFamily="34" charset="0"/>
              </a:rPr>
              <a:t>vermögen</a:t>
            </a:r>
            <a:endParaRPr lang="de-DE" altLang="de-DE" i="1" kern="0" dirty="0">
              <a:latin typeface="Century Gothic" panose="020B0502020202020204" pitchFamily="34" charset="0"/>
            </a:endParaRPr>
          </a:p>
          <a:p>
            <a:pPr>
              <a:lnSpc>
                <a:spcPct val="100000"/>
              </a:lnSpc>
              <a:spcBef>
                <a:spcPts val="600"/>
              </a:spcBef>
              <a:spcAft>
                <a:spcPts val="600"/>
              </a:spcAft>
              <a:buClr>
                <a:schemeClr val="bg2"/>
              </a:buClr>
              <a:buFont typeface="Verdana" panose="020B0604030504040204" pitchFamily="34" charset="0"/>
              <a:buAutoNum type="arabicPeriod" startAt="10"/>
              <a:defRPr/>
            </a:pPr>
            <a:endParaRPr lang="de-DE" altLang="de-DE" kern="0" dirty="0">
              <a:latin typeface="Century Gothic" panose="020B0502020202020204" pitchFamily="34" charset="0"/>
            </a:endParaRPr>
          </a:p>
          <a:p>
            <a:pPr>
              <a:lnSpc>
                <a:spcPct val="100000"/>
              </a:lnSpc>
              <a:spcBef>
                <a:spcPts val="600"/>
              </a:spcBef>
              <a:spcAft>
                <a:spcPts val="600"/>
              </a:spcAft>
              <a:buClr>
                <a:schemeClr val="bg2"/>
              </a:buClr>
              <a:defRPr/>
            </a:pPr>
            <a:endParaRPr lang="de-DE" altLang="de-DE" sz="1800" b="1" kern="0" dirty="0">
              <a:latin typeface="Century Gothic" panose="020B0502020202020204" pitchFamily="34" charset="0"/>
            </a:endParaRPr>
          </a:p>
          <a:p>
            <a:pPr>
              <a:lnSpc>
                <a:spcPct val="100000"/>
              </a:lnSpc>
              <a:spcBef>
                <a:spcPts val="600"/>
              </a:spcBef>
              <a:spcAft>
                <a:spcPts val="400"/>
              </a:spcAft>
              <a:buClr>
                <a:schemeClr val="bg1"/>
              </a:buClr>
              <a:defRPr/>
            </a:pPr>
            <a:r>
              <a:rPr lang="de-DE" altLang="de-DE" i="1" kern="0" dirty="0">
                <a:latin typeface="Century Gothic" panose="020B0502020202020204" pitchFamily="34" charset="0"/>
              </a:rPr>
              <a:t>  </a:t>
            </a:r>
          </a:p>
          <a:p>
            <a:pPr>
              <a:lnSpc>
                <a:spcPct val="100000"/>
              </a:lnSpc>
              <a:spcBef>
                <a:spcPts val="0"/>
              </a:spcBef>
              <a:spcAft>
                <a:spcPts val="600"/>
              </a:spcAft>
              <a:buClr>
                <a:schemeClr val="tx1"/>
              </a:buClr>
              <a:defRPr/>
            </a:pPr>
            <a:r>
              <a:rPr lang="de-DE" altLang="de-DE" kern="0" dirty="0">
                <a:solidFill>
                  <a:srgbClr val="FF0000"/>
                </a:solidFill>
                <a:latin typeface="Century Gothic" panose="020B0502020202020204" pitchFamily="34" charset="0"/>
              </a:rPr>
              <a:t>Abschreibung</a:t>
            </a:r>
            <a:r>
              <a:rPr lang="de-DE" altLang="de-DE" kern="0" dirty="0">
                <a:latin typeface="Century Gothic" panose="020B0502020202020204" pitchFamily="34" charset="0"/>
              </a:rPr>
              <a:t> auf WP UV</a:t>
            </a:r>
          </a:p>
        </p:txBody>
      </p:sp>
      <p:sp>
        <p:nvSpPr>
          <p:cNvPr id="455689" name="Textfeld 1">
            <a:extLst>
              <a:ext uri="{FF2B5EF4-FFF2-40B4-BE49-F238E27FC236}">
                <a16:creationId xmlns:a16="http://schemas.microsoft.com/office/drawing/2014/main" id="{69D80E66-D65A-477A-BDBD-2511CB7341B4}"/>
              </a:ext>
            </a:extLst>
          </p:cNvPr>
          <p:cNvSpPr txBox="1">
            <a:spLocks noChangeArrowheads="1"/>
          </p:cNvSpPr>
          <p:nvPr/>
        </p:nvSpPr>
        <p:spPr bwMode="auto">
          <a:xfrm>
            <a:off x="1079500" y="1368425"/>
            <a:ext cx="105616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de-DE" altLang="de-DE" sz="1400">
                <a:latin typeface="Century Gothic" panose="020B0502020202020204" pitchFamily="34" charset="0"/>
              </a:rPr>
              <a:t>Die Erfolgswirkungen werden je nach Sachverhalt in unterschiedlichen GuV-Positionen  (Gesamtkostenverfahren § 275 Abs. 2 HGB) berücksichtigt:</a:t>
            </a:r>
            <a:r>
              <a:rPr lang="de-DE" altLang="de-DE" sz="1400"/>
              <a:t> </a:t>
            </a:r>
          </a:p>
        </p:txBody>
      </p:sp>
      <p:sp>
        <p:nvSpPr>
          <p:cNvPr id="455690" name="Textfeld 4">
            <a:extLst>
              <a:ext uri="{FF2B5EF4-FFF2-40B4-BE49-F238E27FC236}">
                <a16:creationId xmlns:a16="http://schemas.microsoft.com/office/drawing/2014/main" id="{F39DBD97-0DB9-4662-A3FA-45534D8B5C8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1: Wertpapiere des Umlaufvermögens</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2" name="Textfeld 4">
            <a:extLst>
              <a:ext uri="{FF2B5EF4-FFF2-40B4-BE49-F238E27FC236}">
                <a16:creationId xmlns:a16="http://schemas.microsoft.com/office/drawing/2014/main" id="{9FDBE7EB-30C6-4BCB-AFBD-5FB1FE71B2EE}"/>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1: Wertpapiere des Umlaufvermögens</a:t>
            </a:r>
          </a:p>
        </p:txBody>
      </p:sp>
      <p:sp>
        <p:nvSpPr>
          <p:cNvPr id="6" name="Rectangle 2">
            <a:extLst>
              <a:ext uri="{FF2B5EF4-FFF2-40B4-BE49-F238E27FC236}">
                <a16:creationId xmlns:a16="http://schemas.microsoft.com/office/drawing/2014/main" id="{0FC20E4B-FD43-446D-B292-17A88E8F83FD}"/>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6.2	</a:t>
            </a:r>
            <a:r>
              <a:rPr lang="de-DE" sz="2800" b="1" dirty="0">
                <a:latin typeface="Century Gothic" panose="020B0502020202020204" pitchFamily="34" charset="0"/>
              </a:rPr>
              <a:t>Analytische Prüfungshandlungen</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4">
            <a:extLst>
              <a:ext uri="{FF2B5EF4-FFF2-40B4-BE49-F238E27FC236}">
                <a16:creationId xmlns:a16="http://schemas.microsoft.com/office/drawing/2014/main" id="{E6813639-E7C6-4864-9F54-2F4A28112918}"/>
              </a:ext>
            </a:extLst>
          </p:cNvPr>
          <p:cNvSpPr>
            <a:spLocks noGrp="1" noChangeArrowheads="1"/>
          </p:cNvSpPr>
          <p:nvPr>
            <p:ph type="body" idx="4294967295"/>
          </p:nvPr>
        </p:nvSpPr>
        <p:spPr>
          <a:xfrm>
            <a:off x="1055688" y="1368425"/>
            <a:ext cx="10777537" cy="2852738"/>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a:lnSpc>
                <a:spcPct val="100000"/>
              </a:lnSpc>
              <a:spcBef>
                <a:spcPts val="600"/>
              </a:spcBef>
              <a:spcAft>
                <a:spcPts val="600"/>
              </a:spcAft>
              <a:defRPr/>
            </a:pPr>
            <a:r>
              <a:rPr lang="de-DE" altLang="de-DE" sz="1600" b="1" dirty="0">
                <a:latin typeface="Century Gothic" panose="020B0502020202020204" pitchFamily="34" charset="0"/>
              </a:rPr>
              <a:t>Auswahl möglicher analytischer Prüfungshandlungen:</a:t>
            </a:r>
            <a:endParaRPr lang="de-DE" altLang="de-DE" sz="1600" dirty="0">
              <a:latin typeface="Century Gothic" panose="020B0502020202020204" pitchFamily="34" charset="0"/>
            </a:endParaRPr>
          </a:p>
          <a:p>
            <a:pPr marL="266700"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Erfolgte die Übernahme der EB-Werte ordnungsgemäß?</a:t>
            </a:r>
          </a:p>
          <a:p>
            <a:pPr marL="266700"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Können Sie die Überleitung der Kontensalden aus der Finanzbuchhaltung (Hauptbuch) zum Posten im Jahresabschluss nachvollziehen?</a:t>
            </a:r>
          </a:p>
          <a:p>
            <a:pPr marL="266700"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Erscheinen Ihnen die Angaben im Jahresabschluss zu diesem Bilanzposten (Bilanz, GuV und Anhang) plausibel?</a:t>
            </a:r>
          </a:p>
          <a:p>
            <a:pPr marL="266700"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Ergeben sich Auffälligkeiten (Bestände/Trends, etc.) innerhalb dieses Bilanzpostens?</a:t>
            </a:r>
          </a:p>
        </p:txBody>
      </p:sp>
      <p:sp>
        <p:nvSpPr>
          <p:cNvPr id="7" name="Text Box 6">
            <a:extLst>
              <a:ext uri="{FF2B5EF4-FFF2-40B4-BE49-F238E27FC236}">
                <a16:creationId xmlns:a16="http://schemas.microsoft.com/office/drawing/2014/main" id="{B3DB794D-EB53-4AAC-BBB8-129A305CA437}"/>
              </a:ext>
            </a:extLst>
          </p:cNvPr>
          <p:cNvSpPr txBox="1">
            <a:spLocks noChangeArrowheads="1"/>
          </p:cNvSpPr>
          <p:nvPr/>
        </p:nvSpPr>
        <p:spPr bwMode="auto">
          <a:xfrm>
            <a:off x="695325" y="941388"/>
            <a:ext cx="518477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6.2 Analytische Prüfungshandlungen</a:t>
            </a:r>
          </a:p>
        </p:txBody>
      </p:sp>
      <p:sp>
        <p:nvSpPr>
          <p:cNvPr id="459781" name="Textfeld 4">
            <a:extLst>
              <a:ext uri="{FF2B5EF4-FFF2-40B4-BE49-F238E27FC236}">
                <a16:creationId xmlns:a16="http://schemas.microsoft.com/office/drawing/2014/main" id="{4EF7908E-8405-43E2-ADEC-EC5FA88D2EFE}"/>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1: Wertpapiere des Umlaufvermögens</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8" name="Textfeld 4">
            <a:extLst>
              <a:ext uri="{FF2B5EF4-FFF2-40B4-BE49-F238E27FC236}">
                <a16:creationId xmlns:a16="http://schemas.microsoft.com/office/drawing/2014/main" id="{98533657-D52A-4ABA-856E-6400ED5906AE}"/>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1: Wertpapiere des Umlaufvermögens</a:t>
            </a:r>
          </a:p>
        </p:txBody>
      </p:sp>
      <p:sp>
        <p:nvSpPr>
          <p:cNvPr id="6" name="Rectangle 2">
            <a:extLst>
              <a:ext uri="{FF2B5EF4-FFF2-40B4-BE49-F238E27FC236}">
                <a16:creationId xmlns:a16="http://schemas.microsoft.com/office/drawing/2014/main" id="{3769BA1B-2927-4DEC-8656-725AAB77669F}"/>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6.3	</a:t>
            </a:r>
            <a:r>
              <a:rPr lang="de-DE" sz="2800" b="1" dirty="0">
                <a:latin typeface="Century Gothic" panose="020B0502020202020204" pitchFamily="34" charset="0"/>
              </a:rPr>
              <a:t>Einzelfallprüfungen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6.3.1</a:t>
            </a:r>
            <a:r>
              <a:rPr lang="de-DE" dirty="0">
                <a:latin typeface="Century Gothic" panose="020B0502020202020204" pitchFamily="34" charset="0"/>
              </a:rPr>
              <a:t>	Prüfung des Nachweises</a:t>
            </a:r>
          </a:p>
          <a:p>
            <a:pPr marL="2724150" lvl="4" indent="-895350">
              <a:spcBef>
                <a:spcPts val="600"/>
              </a:spcBef>
              <a:spcAft>
                <a:spcPts val="600"/>
              </a:spcAft>
              <a:tabLst>
                <a:tab pos="444500" algn="l"/>
              </a:tabLst>
            </a:pPr>
            <a:r>
              <a:rPr lang="de-DE" b="1" dirty="0">
                <a:latin typeface="Century Gothic" panose="020B0502020202020204" pitchFamily="34" charset="0"/>
              </a:rPr>
              <a:t>6.3.2	</a:t>
            </a:r>
            <a:r>
              <a:rPr lang="de-DE" dirty="0">
                <a:latin typeface="Century Gothic" panose="020B0502020202020204" pitchFamily="34" charset="0"/>
              </a:rPr>
              <a:t>Prüfung der Bewertung</a:t>
            </a:r>
          </a:p>
          <a:p>
            <a:pPr marL="2724150" lvl="4" indent="-895350">
              <a:spcBef>
                <a:spcPts val="600"/>
              </a:spcBef>
              <a:spcAft>
                <a:spcPts val="600"/>
              </a:spcAft>
              <a:tabLst>
                <a:tab pos="444500" algn="l"/>
              </a:tabLst>
            </a:pPr>
            <a:r>
              <a:rPr lang="de-DE" b="1" dirty="0">
                <a:latin typeface="Century Gothic" panose="020B0502020202020204" pitchFamily="34" charset="0"/>
              </a:rPr>
              <a:t>6.3.3	</a:t>
            </a:r>
            <a:r>
              <a:rPr lang="de-DE" dirty="0">
                <a:latin typeface="Century Gothic" panose="020B0502020202020204" pitchFamily="34" charset="0"/>
              </a:rPr>
              <a:t>Prüfung des Ausweises</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6.3.4	</a:t>
            </a:r>
            <a:r>
              <a:rPr lang="de-DE" dirty="0">
                <a:latin typeface="Century Gothic" panose="020B0502020202020204" pitchFamily="34" charset="0"/>
              </a:rPr>
              <a:t>Übergreifende Prüfungshandlungen</a:t>
            </a:r>
            <a:endParaRPr lang="de-DE" b="1" dirty="0">
              <a:latin typeface="Century Gothic" panose="020B0502020202020204" pitchFamily="34" charset="0"/>
            </a:endParaRP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3">
            <a:extLst>
              <a:ext uri="{FF2B5EF4-FFF2-40B4-BE49-F238E27FC236}">
                <a16:creationId xmlns:a16="http://schemas.microsoft.com/office/drawing/2014/main" id="{9AAEA5A5-AECA-4EE0-A611-863FAE596241}"/>
              </a:ext>
            </a:extLst>
          </p:cNvPr>
          <p:cNvSpPr>
            <a:spLocks noGrp="1" noChangeArrowheads="1"/>
          </p:cNvSpPr>
          <p:nvPr>
            <p:ph idx="4294967295"/>
          </p:nvPr>
        </p:nvSpPr>
        <p:spPr>
          <a:xfrm>
            <a:off x="1069975" y="1846263"/>
            <a:ext cx="10787063" cy="4173537"/>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marL="2667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Konnte die </a:t>
            </a:r>
            <a:r>
              <a:rPr lang="de-DE" sz="1600" b="1" dirty="0">
                <a:latin typeface="Century Gothic" panose="020B0502020202020204" pitchFamily="34" charset="0"/>
              </a:rPr>
              <a:t>vollständige Erfassung der Wertpapiere</a:t>
            </a:r>
            <a:r>
              <a:rPr lang="de-DE" sz="1600" dirty="0">
                <a:latin typeface="Century Gothic" panose="020B0502020202020204" pitchFamily="34" charset="0"/>
              </a:rPr>
              <a:t> anhand von Kaufverträgen nachgewiesen werden?</a:t>
            </a:r>
            <a:br>
              <a:rPr lang="de-DE" sz="1600" dirty="0">
                <a:latin typeface="Century Gothic" panose="020B0502020202020204" pitchFamily="34" charset="0"/>
              </a:rPr>
            </a:br>
            <a:r>
              <a:rPr lang="de-DE" sz="1600" b="1" dirty="0">
                <a:solidFill>
                  <a:srgbClr val="00B0F0"/>
                </a:solidFill>
                <a:latin typeface="Century Gothic" panose="020B0502020202020204" pitchFamily="34" charset="0"/>
              </a:rPr>
              <a:t>[V, E]</a:t>
            </a:r>
          </a:p>
          <a:p>
            <a:pPr marL="2667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Konnte bei </a:t>
            </a:r>
            <a:r>
              <a:rPr lang="de-DE" sz="1600" b="1" dirty="0">
                <a:latin typeface="Century Gothic" panose="020B0502020202020204" pitchFamily="34" charset="0"/>
              </a:rPr>
              <a:t>verbrieften Anteilen</a:t>
            </a:r>
          </a:p>
          <a:p>
            <a:pPr marL="534988" indent="-268288">
              <a:lnSpc>
                <a:spcPct val="100000"/>
              </a:lnSpc>
              <a:spcBef>
                <a:spcPts val="600"/>
              </a:spcBef>
              <a:spcAft>
                <a:spcPts val="600"/>
              </a:spcAft>
              <a:buFont typeface="Wingdings" panose="05000000000000000000" pitchFamily="2" charset="2"/>
              <a:buChar char="Ø"/>
              <a:defRPr/>
            </a:pPr>
            <a:r>
              <a:rPr lang="de-DE" sz="1600" dirty="0">
                <a:latin typeface="Century Gothic" panose="020B0502020202020204" pitchFamily="34" charset="0"/>
              </a:rPr>
              <a:t>bei Eigenverwahrung durch Aufnahmeprotokolle der körperlichen Bestandsaufnahme</a:t>
            </a:r>
          </a:p>
          <a:p>
            <a:pPr marL="534988" indent="-268288">
              <a:lnSpc>
                <a:spcPct val="100000"/>
              </a:lnSpc>
              <a:spcBef>
                <a:spcPts val="600"/>
              </a:spcBef>
              <a:spcAft>
                <a:spcPts val="600"/>
              </a:spcAft>
              <a:buFont typeface="Wingdings" panose="05000000000000000000" pitchFamily="2" charset="2"/>
              <a:buChar char="Ø"/>
              <a:defRPr/>
            </a:pPr>
            <a:r>
              <a:rPr lang="de-DE" sz="1600" dirty="0">
                <a:latin typeface="Century Gothic" panose="020B0502020202020204" pitchFamily="34" charset="0"/>
              </a:rPr>
              <a:t>bei Fremdverwahrung durch Depotauszüge</a:t>
            </a:r>
          </a:p>
          <a:p>
            <a:pPr>
              <a:lnSpc>
                <a:spcPct val="100000"/>
              </a:lnSpc>
              <a:spcBef>
                <a:spcPts val="600"/>
              </a:spcBef>
              <a:spcAft>
                <a:spcPts val="600"/>
              </a:spcAft>
              <a:defRPr/>
            </a:pPr>
            <a:r>
              <a:rPr lang="de-DE" sz="1600" dirty="0">
                <a:latin typeface="Century Gothic" panose="020B0502020202020204" pitchFamily="34" charset="0"/>
              </a:rPr>
              <a:t>     die Vollständigkeit des Wertpapierverzeichnisses nachgewiesen werden? </a:t>
            </a:r>
            <a:r>
              <a:rPr lang="de-DE" sz="1600" b="1" dirty="0">
                <a:solidFill>
                  <a:srgbClr val="00B0F0"/>
                </a:solidFill>
                <a:latin typeface="Century Gothic" panose="020B0502020202020204" pitchFamily="34" charset="0"/>
              </a:rPr>
              <a:t>[V, E]</a:t>
            </a:r>
          </a:p>
          <a:p>
            <a:pPr marL="266700" indent="-266700">
              <a:lnSpc>
                <a:spcPct val="100000"/>
              </a:lnSpc>
              <a:spcBef>
                <a:spcPts val="600"/>
              </a:spcBef>
              <a:spcAft>
                <a:spcPts val="600"/>
              </a:spcAft>
              <a:buFont typeface="+mj-lt"/>
              <a:buAutoNum type="arabicPeriod" startAt="3"/>
              <a:defRPr/>
            </a:pPr>
            <a:r>
              <a:rPr lang="de-DE" sz="1600" dirty="0">
                <a:latin typeface="Century Gothic" panose="020B0502020202020204" pitchFamily="34" charset="0"/>
              </a:rPr>
              <a:t>War am Abschlussstichtag das </a:t>
            </a:r>
            <a:r>
              <a:rPr lang="de-DE" sz="1600" b="1" dirty="0">
                <a:latin typeface="Century Gothic" panose="020B0502020202020204" pitchFamily="34" charset="0"/>
              </a:rPr>
              <a:t>wirtschaftliche Eigentum</a:t>
            </a:r>
            <a:r>
              <a:rPr lang="de-DE" sz="1600" dirty="0">
                <a:latin typeface="Century Gothic" panose="020B0502020202020204" pitchFamily="34" charset="0"/>
              </a:rPr>
              <a:t> an den Wertpapieren bereits auf die Berichtsgesellschaft übergegangen und damit die Aktivierung zulässig? </a:t>
            </a:r>
            <a:r>
              <a:rPr lang="de-DE" sz="1600" b="1" dirty="0">
                <a:solidFill>
                  <a:srgbClr val="00B0F0"/>
                </a:solidFill>
                <a:latin typeface="Century Gothic" panose="020B0502020202020204" pitchFamily="34" charset="0"/>
              </a:rPr>
              <a:t>[E]</a:t>
            </a:r>
          </a:p>
          <a:p>
            <a:pPr marL="266700" indent="-266700">
              <a:lnSpc>
                <a:spcPct val="100000"/>
              </a:lnSpc>
              <a:spcBef>
                <a:spcPts val="600"/>
              </a:spcBef>
              <a:spcAft>
                <a:spcPts val="600"/>
              </a:spcAft>
              <a:buFont typeface="+mj-lt"/>
              <a:buAutoNum type="arabicPeriod" startAt="3"/>
              <a:defRPr/>
            </a:pPr>
            <a:r>
              <a:rPr lang="de-DE" sz="1600" dirty="0">
                <a:latin typeface="Century Gothic" panose="020B0502020202020204" pitchFamily="34" charset="0"/>
              </a:rPr>
              <a:t>Wurden bei </a:t>
            </a:r>
            <a:r>
              <a:rPr lang="de-DE" sz="1600" b="1" dirty="0">
                <a:latin typeface="Century Gothic" panose="020B0502020202020204" pitchFamily="34" charset="0"/>
              </a:rPr>
              <a:t>Veräußerungen von Wertpapieren</a:t>
            </a:r>
            <a:r>
              <a:rPr lang="de-DE" sz="1600" dirty="0">
                <a:latin typeface="Century Gothic" panose="020B0502020202020204" pitchFamily="34" charset="0"/>
              </a:rPr>
              <a:t> an Gesellschafter, nahestehende Personen oder Mitarbeiter angemessene Veräußerungspreise vereinbart und erzielt? </a:t>
            </a:r>
            <a:r>
              <a:rPr lang="de-DE" sz="1600" b="1" dirty="0">
                <a:solidFill>
                  <a:srgbClr val="00B0F0"/>
                </a:solidFill>
                <a:latin typeface="Century Gothic" panose="020B0502020202020204" pitchFamily="34" charset="0"/>
              </a:rPr>
              <a:t>[B]</a:t>
            </a:r>
          </a:p>
          <a:p>
            <a:pPr marL="285750" indent="-285750">
              <a:lnSpc>
                <a:spcPct val="100000"/>
              </a:lnSpc>
              <a:spcBef>
                <a:spcPts val="600"/>
              </a:spcBef>
              <a:spcAft>
                <a:spcPts val="600"/>
              </a:spcAft>
              <a:buFont typeface="Arial" panose="020B0604020202020204" pitchFamily="34" charset="0"/>
              <a:buChar char="•"/>
              <a:defRPr/>
            </a:pPr>
            <a:endParaRPr lang="de-DE" b="1" dirty="0"/>
          </a:p>
          <a:p>
            <a:pPr marL="285750" indent="-285750">
              <a:lnSpc>
                <a:spcPct val="100000"/>
              </a:lnSpc>
              <a:spcBef>
                <a:spcPts val="600"/>
              </a:spcBef>
              <a:spcAft>
                <a:spcPts val="600"/>
              </a:spcAft>
              <a:buFont typeface="Arial" panose="020B0604020202020204" pitchFamily="34" charset="0"/>
              <a:buChar char="•"/>
              <a:defRPr/>
            </a:pPr>
            <a:endParaRPr lang="de-DE" dirty="0"/>
          </a:p>
        </p:txBody>
      </p:sp>
      <p:sp>
        <p:nvSpPr>
          <p:cNvPr id="8" name="Text Box 6">
            <a:extLst>
              <a:ext uri="{FF2B5EF4-FFF2-40B4-BE49-F238E27FC236}">
                <a16:creationId xmlns:a16="http://schemas.microsoft.com/office/drawing/2014/main" id="{E6907ECD-AB70-4B5C-9B04-086D538D1CD1}"/>
              </a:ext>
            </a:extLst>
          </p:cNvPr>
          <p:cNvSpPr txBox="1">
            <a:spLocks noChangeArrowheads="1"/>
          </p:cNvSpPr>
          <p:nvPr/>
        </p:nvSpPr>
        <p:spPr bwMode="auto">
          <a:xfrm>
            <a:off x="695325" y="941388"/>
            <a:ext cx="518477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6.3 Einzelfallprüfungen</a:t>
            </a:r>
          </a:p>
        </p:txBody>
      </p:sp>
      <p:sp>
        <p:nvSpPr>
          <p:cNvPr id="463877" name="Rectangle 2">
            <a:extLst>
              <a:ext uri="{FF2B5EF4-FFF2-40B4-BE49-F238E27FC236}">
                <a16:creationId xmlns:a16="http://schemas.microsoft.com/office/drawing/2014/main" id="{5958C2A5-8D61-4CCE-9C7E-444F164436B2}"/>
              </a:ext>
            </a:extLst>
          </p:cNvPr>
          <p:cNvSpPr txBox="1">
            <a:spLocks/>
          </p:cNvSpPr>
          <p:nvPr/>
        </p:nvSpPr>
        <p:spPr bwMode="auto">
          <a:xfrm>
            <a:off x="925513" y="1414463"/>
            <a:ext cx="35861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a:solidFill>
                  <a:srgbClr val="00B0F0"/>
                </a:solidFill>
                <a:latin typeface="Century Gothic" panose="020B0502020202020204" pitchFamily="34" charset="0"/>
              </a:rPr>
              <a:t>6.3.1 Prüfung des Nachweises</a:t>
            </a:r>
          </a:p>
        </p:txBody>
      </p:sp>
      <p:sp>
        <p:nvSpPr>
          <p:cNvPr id="463878" name="Textfeld 4">
            <a:extLst>
              <a:ext uri="{FF2B5EF4-FFF2-40B4-BE49-F238E27FC236}">
                <a16:creationId xmlns:a16="http://schemas.microsoft.com/office/drawing/2014/main" id="{DD0C254A-C639-4386-B736-05704BB4F96D}"/>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1: Wertpapiere des Umlaufvermögens</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3">
            <a:extLst>
              <a:ext uri="{FF2B5EF4-FFF2-40B4-BE49-F238E27FC236}">
                <a16:creationId xmlns:a16="http://schemas.microsoft.com/office/drawing/2014/main" id="{39145E60-9A7B-41AB-98F4-65E027B3D795}"/>
              </a:ext>
            </a:extLst>
          </p:cNvPr>
          <p:cNvSpPr>
            <a:spLocks noGrp="1" noChangeArrowheads="1"/>
          </p:cNvSpPr>
          <p:nvPr>
            <p:ph idx="4294967295"/>
          </p:nvPr>
        </p:nvSpPr>
        <p:spPr>
          <a:xfrm>
            <a:off x="1055688" y="1196975"/>
            <a:ext cx="10777537" cy="4940300"/>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marL="2667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Wurden die </a:t>
            </a:r>
            <a:r>
              <a:rPr lang="de-DE" sz="1600" b="1" dirty="0">
                <a:latin typeface="Century Gothic" panose="020B0502020202020204" pitchFamily="34" charset="0"/>
              </a:rPr>
              <a:t>Anschaffungskosten</a:t>
            </a:r>
            <a:r>
              <a:rPr lang="de-DE" sz="1600" dirty="0">
                <a:latin typeface="Century Gothic" panose="020B0502020202020204" pitchFamily="34" charset="0"/>
              </a:rPr>
              <a:t> bei längerfristiger Stundung des Kaufpreises als abgezinster Wert ermittelt? </a:t>
            </a:r>
            <a:r>
              <a:rPr lang="de-DE" sz="1600" b="1" dirty="0">
                <a:solidFill>
                  <a:srgbClr val="00B0F0"/>
                </a:solidFill>
                <a:latin typeface="Century Gothic" panose="020B0502020202020204" pitchFamily="34" charset="0"/>
              </a:rPr>
              <a:t>[B]</a:t>
            </a:r>
          </a:p>
          <a:p>
            <a:pPr marL="2667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Wurden bei der Ermittlung der Anschaffungskosten die </a:t>
            </a:r>
            <a:r>
              <a:rPr lang="de-DE" sz="1600" b="1" dirty="0">
                <a:latin typeface="Century Gothic" panose="020B0502020202020204" pitchFamily="34" charset="0"/>
              </a:rPr>
              <a:t>Anschaffungsnebenkosten</a:t>
            </a:r>
            <a:r>
              <a:rPr lang="de-DE" sz="1600" dirty="0">
                <a:latin typeface="Century Gothic" panose="020B0502020202020204" pitchFamily="34" charset="0"/>
              </a:rPr>
              <a:t> zutreffend berücksichtigt? </a:t>
            </a:r>
            <a:r>
              <a:rPr lang="de-DE" sz="1600" b="1" dirty="0">
                <a:solidFill>
                  <a:srgbClr val="00B0F0"/>
                </a:solidFill>
                <a:latin typeface="Century Gothic" panose="020B0502020202020204" pitchFamily="34" charset="0"/>
              </a:rPr>
              <a:t>[B]</a:t>
            </a:r>
          </a:p>
          <a:p>
            <a:pPr marL="2667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Wurden </a:t>
            </a:r>
            <a:r>
              <a:rPr lang="de-DE" sz="1600" b="1" dirty="0">
                <a:latin typeface="Century Gothic" panose="020B0502020202020204" pitchFamily="34" charset="0"/>
              </a:rPr>
              <a:t>Anschaffungspreisminderungen</a:t>
            </a:r>
            <a:r>
              <a:rPr lang="de-DE" sz="1600" dirty="0">
                <a:latin typeface="Century Gothic" panose="020B0502020202020204" pitchFamily="34" charset="0"/>
              </a:rPr>
              <a:t> bei der Ermittlung der Anschaffungskosten berücksichtigt? </a:t>
            </a:r>
            <a:r>
              <a:rPr lang="de-DE" sz="1600" b="1" dirty="0">
                <a:solidFill>
                  <a:srgbClr val="00B0F0"/>
                </a:solidFill>
                <a:latin typeface="Century Gothic" panose="020B0502020202020204" pitchFamily="34" charset="0"/>
              </a:rPr>
              <a:t>[B]</a:t>
            </a:r>
          </a:p>
          <a:p>
            <a:pPr marL="2667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Wurde ein </a:t>
            </a:r>
            <a:r>
              <a:rPr lang="de-DE" sz="1600" b="1" dirty="0">
                <a:latin typeface="Century Gothic" panose="020B0502020202020204" pitchFamily="34" charset="0"/>
              </a:rPr>
              <a:t>Merkposten</a:t>
            </a:r>
            <a:r>
              <a:rPr lang="de-DE" sz="1600" dirty="0">
                <a:latin typeface="Century Gothic" panose="020B0502020202020204" pitchFamily="34" charset="0"/>
              </a:rPr>
              <a:t> berücksichtigt, sofern keine Einlageleistung zu erbringen ist (insbesondere bei Komplementärgesellschaften)? </a:t>
            </a:r>
            <a:r>
              <a:rPr lang="de-DE" sz="1600" b="1" dirty="0">
                <a:solidFill>
                  <a:srgbClr val="00B0F0"/>
                </a:solidFill>
                <a:latin typeface="Century Gothic" panose="020B0502020202020204" pitchFamily="34" charset="0"/>
              </a:rPr>
              <a:t>[A, B]</a:t>
            </a:r>
          </a:p>
          <a:p>
            <a:pPr marL="2667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Wurde der Kaufpreis für </a:t>
            </a:r>
            <a:r>
              <a:rPr lang="de-DE" sz="1600" b="1" dirty="0">
                <a:latin typeface="Century Gothic" panose="020B0502020202020204" pitchFamily="34" charset="0"/>
              </a:rPr>
              <a:t>erworbene Gewinnansprüche</a:t>
            </a:r>
            <a:r>
              <a:rPr lang="de-DE" sz="1600" dirty="0">
                <a:latin typeface="Century Gothic" panose="020B0502020202020204" pitchFamily="34" charset="0"/>
              </a:rPr>
              <a:t> als Forderung und nicht als Anschaffungskosten ausgewiesen? </a:t>
            </a:r>
            <a:r>
              <a:rPr lang="de-DE" sz="1600" b="1" dirty="0">
                <a:solidFill>
                  <a:srgbClr val="00B0F0"/>
                </a:solidFill>
                <a:latin typeface="Century Gothic" panose="020B0502020202020204" pitchFamily="34" charset="0"/>
              </a:rPr>
              <a:t>[A, B]</a:t>
            </a:r>
          </a:p>
          <a:p>
            <a:pPr marL="2667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Ist bei </a:t>
            </a:r>
            <a:r>
              <a:rPr lang="de-DE" sz="1600" b="1" dirty="0">
                <a:latin typeface="Century Gothic" panose="020B0502020202020204" pitchFamily="34" charset="0"/>
              </a:rPr>
              <a:t>Kauf</a:t>
            </a:r>
            <a:r>
              <a:rPr lang="de-DE" sz="1600" dirty="0">
                <a:latin typeface="Century Gothic" panose="020B0502020202020204" pitchFamily="34" charset="0"/>
              </a:rPr>
              <a:t> in Fremdwährung die Währungsumrechnung zutreffend erfolgt? </a:t>
            </a:r>
            <a:r>
              <a:rPr lang="de-DE" sz="1600" b="1" dirty="0">
                <a:solidFill>
                  <a:srgbClr val="00B0F0"/>
                </a:solidFill>
                <a:latin typeface="Century Gothic" panose="020B0502020202020204" pitchFamily="34" charset="0"/>
              </a:rPr>
              <a:t>[B]</a:t>
            </a:r>
          </a:p>
          <a:p>
            <a:pPr marL="2667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Ist eine Abschreibung auf den am Abschlussstichtag </a:t>
            </a:r>
            <a:r>
              <a:rPr lang="de-DE" sz="1600" b="1" dirty="0">
                <a:latin typeface="Century Gothic" panose="020B0502020202020204" pitchFamily="34" charset="0"/>
              </a:rPr>
              <a:t>niedrigeren beizulegenden Wert </a:t>
            </a:r>
            <a:r>
              <a:rPr lang="de-DE" sz="1600" dirty="0">
                <a:latin typeface="Century Gothic" panose="020B0502020202020204" pitchFamily="34" charset="0"/>
              </a:rPr>
              <a:t>vorzunehmen? Ergeben sich derartige Indizien z. B. aus</a:t>
            </a:r>
          </a:p>
          <a:p>
            <a:pPr marL="534988" indent="-268288">
              <a:lnSpc>
                <a:spcPct val="100000"/>
              </a:lnSpc>
              <a:spcBef>
                <a:spcPts val="0"/>
              </a:spcBef>
              <a:spcAft>
                <a:spcPts val="0"/>
              </a:spcAft>
              <a:buFont typeface="Arial" panose="020B0604020202020204" pitchFamily="34" charset="0"/>
              <a:buChar char="•"/>
              <a:defRPr/>
            </a:pPr>
            <a:r>
              <a:rPr lang="de-DE" sz="1600" dirty="0">
                <a:latin typeface="Century Gothic" panose="020B0502020202020204" pitchFamily="34" charset="0"/>
              </a:rPr>
              <a:t>Geschäftsberichten des Emittenten</a:t>
            </a:r>
          </a:p>
          <a:p>
            <a:pPr marL="534988" indent="-268288">
              <a:lnSpc>
                <a:spcPct val="100000"/>
              </a:lnSpc>
              <a:spcBef>
                <a:spcPts val="0"/>
              </a:spcBef>
              <a:spcAft>
                <a:spcPts val="0"/>
              </a:spcAft>
              <a:buFont typeface="Arial" panose="020B0604020202020204" pitchFamily="34" charset="0"/>
              <a:buChar char="•"/>
              <a:defRPr/>
            </a:pPr>
            <a:r>
              <a:rPr lang="de-DE" sz="1600" dirty="0">
                <a:latin typeface="Century Gothic" panose="020B0502020202020204" pitchFamily="34" charset="0"/>
              </a:rPr>
              <a:t>Planungsrechnungen des Emittenten</a:t>
            </a:r>
          </a:p>
          <a:p>
            <a:pPr marL="534988" indent="-268288">
              <a:lnSpc>
                <a:spcPct val="100000"/>
              </a:lnSpc>
              <a:spcBef>
                <a:spcPts val="0"/>
              </a:spcBef>
              <a:spcAft>
                <a:spcPts val="0"/>
              </a:spcAft>
              <a:buFont typeface="Arial" panose="020B0604020202020204" pitchFamily="34" charset="0"/>
              <a:buChar char="•"/>
              <a:defRPr/>
            </a:pPr>
            <a:r>
              <a:rPr lang="de-DE" sz="1600" dirty="0">
                <a:latin typeface="Century Gothic" panose="020B0502020202020204" pitchFamily="34" charset="0"/>
              </a:rPr>
              <a:t>Börsenkurse am Abschlussstichtag, die niedriger als die Anschaffungskosten sind </a:t>
            </a:r>
            <a:r>
              <a:rPr lang="de-DE" sz="1600" b="1" dirty="0">
                <a:solidFill>
                  <a:srgbClr val="00B0F0"/>
                </a:solidFill>
                <a:latin typeface="Century Gothic" panose="020B0502020202020204" pitchFamily="34" charset="0"/>
              </a:rPr>
              <a:t>[B]</a:t>
            </a:r>
            <a:endParaRPr lang="de-DE" sz="1600" dirty="0">
              <a:latin typeface="Century Gothic" panose="020B0502020202020204" pitchFamily="34" charset="0"/>
            </a:endParaRPr>
          </a:p>
          <a:p>
            <a:pPr>
              <a:lnSpc>
                <a:spcPct val="100000"/>
              </a:lnSpc>
              <a:spcBef>
                <a:spcPct val="0"/>
              </a:spcBef>
              <a:spcAft>
                <a:spcPts val="600"/>
              </a:spcAft>
              <a:defRPr/>
            </a:pPr>
            <a:endParaRPr lang="de-DE" b="1" dirty="0">
              <a:latin typeface="Century Gothic" panose="020B0502020202020204" pitchFamily="34" charset="0"/>
            </a:endParaRPr>
          </a:p>
        </p:txBody>
      </p:sp>
      <p:sp>
        <p:nvSpPr>
          <p:cNvPr id="7" name="Rectangle 2">
            <a:extLst>
              <a:ext uri="{FF2B5EF4-FFF2-40B4-BE49-F238E27FC236}">
                <a16:creationId xmlns:a16="http://schemas.microsoft.com/office/drawing/2014/main" id="{9195A2BD-2823-44DF-803A-B2EF149A9296}"/>
              </a:ext>
            </a:extLst>
          </p:cNvPr>
          <p:cNvSpPr txBox="1">
            <a:spLocks/>
          </p:cNvSpPr>
          <p:nvPr/>
        </p:nvSpPr>
        <p:spPr bwMode="auto">
          <a:xfrm>
            <a:off x="925513" y="942975"/>
            <a:ext cx="32258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6.3.2 Prüfung der Bewertung</a:t>
            </a:r>
          </a:p>
        </p:txBody>
      </p:sp>
      <p:sp>
        <p:nvSpPr>
          <p:cNvPr id="465925" name="Textfeld 4">
            <a:extLst>
              <a:ext uri="{FF2B5EF4-FFF2-40B4-BE49-F238E27FC236}">
                <a16:creationId xmlns:a16="http://schemas.microsoft.com/office/drawing/2014/main" id="{1AF1AF7B-DF19-45D4-A140-CFDFCCCBF816}"/>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1: Wertpapiere des Umlaufvermögens</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3">
            <a:extLst>
              <a:ext uri="{FF2B5EF4-FFF2-40B4-BE49-F238E27FC236}">
                <a16:creationId xmlns:a16="http://schemas.microsoft.com/office/drawing/2014/main" id="{6425C6F2-2D06-404B-848C-C95AB14F4480}"/>
              </a:ext>
            </a:extLst>
          </p:cNvPr>
          <p:cNvSpPr>
            <a:spLocks noGrp="1" noChangeArrowheads="1"/>
          </p:cNvSpPr>
          <p:nvPr>
            <p:ph idx="4294967295"/>
          </p:nvPr>
        </p:nvSpPr>
        <p:spPr>
          <a:xfrm>
            <a:off x="1079500" y="1027113"/>
            <a:ext cx="10801350" cy="1292225"/>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marL="266700" indent="-266700">
              <a:lnSpc>
                <a:spcPct val="100000"/>
              </a:lnSpc>
              <a:spcBef>
                <a:spcPts val="600"/>
              </a:spcBef>
              <a:spcAft>
                <a:spcPts val="600"/>
              </a:spcAft>
              <a:buFont typeface="Verdana" panose="020B0604030504040204" pitchFamily="34" charset="0"/>
              <a:buAutoNum type="arabicPeriod" startAt="8"/>
            </a:pPr>
            <a:r>
              <a:rPr lang="de-DE" altLang="de-DE" dirty="0">
                <a:latin typeface="Century Gothic" panose="020B0502020202020204" pitchFamily="34" charset="0"/>
              </a:rPr>
              <a:t>Ist der Grund für vorgenommene </a:t>
            </a:r>
            <a:r>
              <a:rPr lang="de-DE" altLang="de-DE" b="1" dirty="0">
                <a:latin typeface="Century Gothic" panose="020B0502020202020204" pitchFamily="34" charset="0"/>
              </a:rPr>
              <a:t>Zuschreibungen</a:t>
            </a:r>
            <a:r>
              <a:rPr lang="de-DE" altLang="de-DE" dirty="0">
                <a:latin typeface="Century Gothic" panose="020B0502020202020204" pitchFamily="34" charset="0"/>
              </a:rPr>
              <a:t> vertretbar (z. B. Wegfall des Grundes für früher vorgenommene außerplanmäßige Abschreibungen)? </a:t>
            </a:r>
            <a:r>
              <a:rPr lang="de-DE" altLang="de-DE" b="1" dirty="0">
                <a:solidFill>
                  <a:srgbClr val="00B0F0"/>
                </a:solidFill>
                <a:latin typeface="Century Gothic" panose="020B0502020202020204" pitchFamily="34" charset="0"/>
              </a:rPr>
              <a:t>[B]</a:t>
            </a:r>
          </a:p>
          <a:p>
            <a:pPr marL="266700" indent="-266700">
              <a:lnSpc>
                <a:spcPct val="100000"/>
              </a:lnSpc>
              <a:spcBef>
                <a:spcPts val="600"/>
              </a:spcBef>
              <a:spcAft>
                <a:spcPts val="600"/>
              </a:spcAft>
              <a:buFont typeface="Verdana" panose="020B0604030504040204" pitchFamily="34" charset="0"/>
              <a:buAutoNum type="arabicPeriod" startAt="8"/>
            </a:pPr>
            <a:r>
              <a:rPr lang="de-DE" altLang="de-DE" dirty="0">
                <a:latin typeface="Century Gothic" panose="020B0502020202020204" pitchFamily="34" charset="0"/>
              </a:rPr>
              <a:t>Wurden bei vorgenommenen </a:t>
            </a:r>
            <a:r>
              <a:rPr lang="de-DE" altLang="de-DE" b="1" dirty="0">
                <a:latin typeface="Century Gothic" panose="020B0502020202020204" pitchFamily="34" charset="0"/>
              </a:rPr>
              <a:t>Zuschreibungen </a:t>
            </a:r>
            <a:r>
              <a:rPr lang="de-DE" altLang="de-DE" dirty="0">
                <a:latin typeface="Century Gothic" panose="020B0502020202020204" pitchFamily="34" charset="0"/>
              </a:rPr>
              <a:t>die Anschaffungskosten bzw. der Zeitwert als Wertobergrenze beachtet? </a:t>
            </a:r>
            <a:r>
              <a:rPr lang="de-DE" altLang="de-DE" b="1" dirty="0">
                <a:solidFill>
                  <a:srgbClr val="00B0F0"/>
                </a:solidFill>
                <a:latin typeface="Century Gothic" panose="020B0502020202020204" pitchFamily="34" charset="0"/>
              </a:rPr>
              <a:t>[B]</a:t>
            </a:r>
          </a:p>
        </p:txBody>
      </p:sp>
      <p:sp>
        <p:nvSpPr>
          <p:cNvPr id="11" name="Rectangle 2">
            <a:extLst>
              <a:ext uri="{FF2B5EF4-FFF2-40B4-BE49-F238E27FC236}">
                <a16:creationId xmlns:a16="http://schemas.microsoft.com/office/drawing/2014/main" id="{D7F14305-41F7-45C7-B933-33C90725158A}"/>
              </a:ext>
            </a:extLst>
          </p:cNvPr>
          <p:cNvSpPr txBox="1">
            <a:spLocks/>
          </p:cNvSpPr>
          <p:nvPr/>
        </p:nvSpPr>
        <p:spPr bwMode="auto">
          <a:xfrm>
            <a:off x="925513" y="2384425"/>
            <a:ext cx="69945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342900" indent="-342900" eaLnBrk="0" hangingPunct="0">
              <a:lnSpc>
                <a:spcPct val="110000"/>
              </a:lnSpc>
              <a:spcBef>
                <a:spcPts val="800"/>
              </a:spcBef>
              <a:buFont typeface="Arial" pitchFamily="34" charset="0"/>
              <a:defRPr sz="1400">
                <a:solidFill>
                  <a:schemeClr val="tx1"/>
                </a:solidFill>
                <a:latin typeface="Verdana" pitchFamily="34" charset="0"/>
                <a:cs typeface="Arial" pitchFamily="34" charset="0"/>
              </a:defRPr>
            </a:lvl1pPr>
            <a:lvl2pPr marL="180975" indent="-179388"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2pPr>
            <a:lvl3pPr marL="541338"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3pPr>
            <a:lvl4pPr marL="895350" indent="-17462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4pPr>
            <a:lvl5pPr marL="1257300"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5pPr>
            <a:lvl6pPr marL="17145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6pPr>
            <a:lvl7pPr marL="21717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7pPr>
            <a:lvl8pPr marL="26289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8pPr>
            <a:lvl9pPr marL="30861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9pPr>
          </a:lstStyle>
          <a:p>
            <a:pPr>
              <a:defRPr/>
            </a:pPr>
            <a:r>
              <a:rPr lang="de-DE" altLang="de-DE" sz="1600" b="1" kern="0" dirty="0">
                <a:solidFill>
                  <a:srgbClr val="00B0F0"/>
                </a:solidFill>
                <a:latin typeface="Century Gothic" pitchFamily="34" charset="0"/>
              </a:rPr>
              <a:t>6.3.3 </a:t>
            </a:r>
            <a:r>
              <a:rPr lang="de-DE" altLang="de-DE" sz="1600" b="1" dirty="0">
                <a:solidFill>
                  <a:srgbClr val="00B0F0"/>
                </a:solidFill>
                <a:latin typeface="Century Gothic" panose="020B0502020202020204" pitchFamily="34" charset="0"/>
              </a:rPr>
              <a:t>Prüfung des Ausweises</a:t>
            </a:r>
            <a:endParaRPr lang="de-DE" altLang="de-DE" sz="1600" b="1" kern="0" dirty="0">
              <a:solidFill>
                <a:srgbClr val="00B0F0"/>
              </a:solidFill>
              <a:latin typeface="Century Gothic" pitchFamily="34" charset="0"/>
            </a:endParaRPr>
          </a:p>
        </p:txBody>
      </p:sp>
      <p:sp>
        <p:nvSpPr>
          <p:cNvPr id="467972" name="Textfeld 1">
            <a:extLst>
              <a:ext uri="{FF2B5EF4-FFF2-40B4-BE49-F238E27FC236}">
                <a16:creationId xmlns:a16="http://schemas.microsoft.com/office/drawing/2014/main" id="{F56CE6A5-44B3-4484-B977-00FEECB6E5F4}"/>
              </a:ext>
            </a:extLst>
          </p:cNvPr>
          <p:cNvSpPr txBox="1">
            <a:spLocks noChangeArrowheads="1"/>
          </p:cNvSpPr>
          <p:nvPr/>
        </p:nvSpPr>
        <p:spPr bwMode="auto">
          <a:xfrm>
            <a:off x="1055688" y="2708275"/>
            <a:ext cx="10931525" cy="360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9875"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Sind die </a:t>
            </a:r>
            <a:r>
              <a:rPr lang="de-DE" altLang="de-DE" b="1" dirty="0">
                <a:latin typeface="Century Gothic" panose="020B0502020202020204" pitchFamily="34" charset="0"/>
              </a:rPr>
              <a:t>Wertpapiere</a:t>
            </a:r>
            <a:r>
              <a:rPr lang="de-DE" altLang="de-DE" dirty="0">
                <a:latin typeface="Century Gothic" panose="020B0502020202020204" pitchFamily="34" charset="0"/>
              </a:rPr>
              <a:t> zutreffend als Umlaufvermögen ausgewiesen? </a:t>
            </a:r>
            <a:r>
              <a:rPr lang="de-DE" altLang="de-DE"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Wurde die </a:t>
            </a:r>
            <a:r>
              <a:rPr lang="de-DE" altLang="de-DE" b="1" dirty="0">
                <a:latin typeface="Century Gothic" panose="020B0502020202020204" pitchFamily="34" charset="0"/>
              </a:rPr>
              <a:t>Abgrenzung der Wertpapiere des Umlaufvermögens</a:t>
            </a:r>
            <a:r>
              <a:rPr lang="de-DE" altLang="de-DE" dirty="0">
                <a:latin typeface="Century Gothic" panose="020B0502020202020204" pitchFamily="34" charset="0"/>
              </a:rPr>
              <a:t> von den Anteilen an verbundenen  Unternehmen, sonstigen Wertpapieren des Anlagevermögens sowie den eigenen Anteilen zutreffend vorgenommen? </a:t>
            </a:r>
            <a:r>
              <a:rPr lang="de-DE" altLang="de-DE"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Werden die </a:t>
            </a:r>
            <a:r>
              <a:rPr lang="de-DE" altLang="de-DE" b="1" dirty="0">
                <a:latin typeface="Century Gothic" panose="020B0502020202020204" pitchFamily="34" charset="0"/>
              </a:rPr>
              <a:t>Erträge aus Wertpapieren</a:t>
            </a:r>
            <a:r>
              <a:rPr lang="de-DE" altLang="de-DE" dirty="0">
                <a:latin typeface="Century Gothic" panose="020B0502020202020204" pitchFamily="34" charset="0"/>
              </a:rPr>
              <a:t> unter den sonstigen Zinsen und ähnlichen Erträgen als Bruttowert und anrechenbare Steuern getrennt unter den Steuern vom Einkommen und Ertrag ausgewiesen? </a:t>
            </a:r>
            <a:r>
              <a:rPr lang="de-DE" altLang="de-DE" b="1" dirty="0">
                <a:solidFill>
                  <a:srgbClr val="00B0F0"/>
                </a:solidFill>
                <a:latin typeface="Century Gothic" panose="020B0502020202020204" pitchFamily="34" charset="0"/>
              </a:rPr>
              <a:t>[A, B]</a:t>
            </a:r>
          </a:p>
          <a:p>
            <a:pPr eaLnBrk="1" hangingPunct="1">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Werden die </a:t>
            </a:r>
            <a:r>
              <a:rPr lang="de-DE" altLang="de-DE" b="1" dirty="0">
                <a:latin typeface="Century Gothic" panose="020B0502020202020204" pitchFamily="34" charset="0"/>
              </a:rPr>
              <a:t>Grundlagen</a:t>
            </a:r>
            <a:r>
              <a:rPr lang="de-DE" altLang="de-DE" dirty="0">
                <a:latin typeface="Century Gothic" panose="020B0502020202020204" pitchFamily="34" charset="0"/>
              </a:rPr>
              <a:t> der Währungsumrechnung im Anhang angegeben?</a:t>
            </a:r>
            <a:r>
              <a:rPr lang="de-DE" altLang="de-DE" dirty="0">
                <a:solidFill>
                  <a:srgbClr val="00B0F0"/>
                </a:solidFill>
                <a:latin typeface="Century Gothic" panose="020B0502020202020204" pitchFamily="34" charset="0"/>
              </a:rPr>
              <a:t> </a:t>
            </a:r>
            <a:r>
              <a:rPr lang="de-DE" altLang="de-DE" b="1" dirty="0">
                <a:solidFill>
                  <a:srgbClr val="00B0F0"/>
                </a:solidFill>
                <a:latin typeface="Century Gothic" panose="020B0502020202020204" pitchFamily="34" charset="0"/>
              </a:rPr>
              <a:t>[A]</a:t>
            </a:r>
          </a:p>
          <a:p>
            <a:pPr>
              <a:lnSpc>
                <a:spcPct val="100000"/>
              </a:lnSpc>
              <a:spcBef>
                <a:spcPts val="600"/>
              </a:spcBef>
              <a:spcAft>
                <a:spcPts val="600"/>
              </a:spcAft>
              <a:buFont typeface="Verdana" panose="020B0604030504040204" pitchFamily="34" charset="0"/>
              <a:buAutoNum type="arabicPeriod" startAt="5"/>
            </a:pPr>
            <a:r>
              <a:rPr lang="de-DE" altLang="de-DE" dirty="0">
                <a:latin typeface="Century Gothic" panose="020B0502020202020204" pitchFamily="34" charset="0"/>
              </a:rPr>
              <a:t>Werden die angewandten </a:t>
            </a:r>
            <a:r>
              <a:rPr lang="de-DE" altLang="de-DE" b="1" dirty="0">
                <a:latin typeface="Century Gothic" panose="020B0502020202020204" pitchFamily="34" charset="0"/>
              </a:rPr>
              <a:t>Bilanzierungs- und Bewertungsmethode</a:t>
            </a:r>
            <a:r>
              <a:rPr lang="de-DE" altLang="de-DE" dirty="0">
                <a:latin typeface="Century Gothic" panose="020B0502020202020204" pitchFamily="34" charset="0"/>
              </a:rPr>
              <a:t>n sowie die Gründe für deren Änderungen im Anhang angegeben? </a:t>
            </a:r>
            <a:r>
              <a:rPr lang="de-DE" altLang="de-DE" b="1" dirty="0">
                <a:solidFill>
                  <a:srgbClr val="00B0F0"/>
                </a:solidFill>
                <a:latin typeface="Century Gothic" panose="020B0502020202020204" pitchFamily="34" charset="0"/>
              </a:rPr>
              <a:t>[A]</a:t>
            </a:r>
          </a:p>
          <a:p>
            <a:pPr>
              <a:lnSpc>
                <a:spcPct val="100000"/>
              </a:lnSpc>
              <a:spcBef>
                <a:spcPts val="600"/>
              </a:spcBef>
              <a:spcAft>
                <a:spcPts val="600"/>
              </a:spcAft>
              <a:buFont typeface="Verdana" panose="020B0604030504040204" pitchFamily="34" charset="0"/>
              <a:buAutoNum type="arabicPeriod" startAt="5"/>
            </a:pPr>
            <a:r>
              <a:rPr lang="de-DE" altLang="de-DE" dirty="0">
                <a:latin typeface="Century Gothic" panose="020B0502020202020204" pitchFamily="34" charset="0"/>
              </a:rPr>
              <a:t>Wird der </a:t>
            </a:r>
            <a:r>
              <a:rPr lang="de-DE" altLang="de-DE" b="1" dirty="0">
                <a:latin typeface="Century Gothic" panose="020B0502020202020204" pitchFamily="34" charset="0"/>
              </a:rPr>
              <a:t>Einfluss von Änderungen der Bilanzierungs- und Bewertungsmethoden</a:t>
            </a:r>
            <a:r>
              <a:rPr lang="de-DE" altLang="de-DE" dirty="0">
                <a:latin typeface="Century Gothic" panose="020B0502020202020204" pitchFamily="34" charset="0"/>
              </a:rPr>
              <a:t> auf die Vermögens-, Finanz- und Ertragslage im Anhang angegeben? </a:t>
            </a:r>
            <a:r>
              <a:rPr lang="de-DE" altLang="de-DE" b="1" dirty="0">
                <a:solidFill>
                  <a:srgbClr val="00B0F0"/>
                </a:solidFill>
                <a:latin typeface="Century Gothic" panose="020B0502020202020204" pitchFamily="34" charset="0"/>
              </a:rPr>
              <a:t>[A]</a:t>
            </a:r>
          </a:p>
          <a:p>
            <a:pPr>
              <a:lnSpc>
                <a:spcPct val="100000"/>
              </a:lnSpc>
              <a:spcBef>
                <a:spcPts val="600"/>
              </a:spcBef>
              <a:spcAft>
                <a:spcPts val="600"/>
              </a:spcAft>
              <a:buFont typeface="Verdana" panose="020B0604030504040204" pitchFamily="34" charset="0"/>
              <a:buAutoNum type="arabicPeriod" startAt="5"/>
            </a:pPr>
            <a:r>
              <a:rPr lang="de-DE" altLang="de-DE" dirty="0">
                <a:latin typeface="Century Gothic" panose="020B0502020202020204" pitchFamily="34" charset="0"/>
              </a:rPr>
              <a:t>Wurden eventuell bestehende </a:t>
            </a:r>
            <a:r>
              <a:rPr lang="de-DE" altLang="de-DE" dirty="0" err="1">
                <a:latin typeface="Century Gothic" panose="020B0502020202020204" pitchFamily="34" charset="0"/>
              </a:rPr>
              <a:t>Angabepflichten</a:t>
            </a:r>
            <a:r>
              <a:rPr lang="de-DE" altLang="de-DE" dirty="0">
                <a:latin typeface="Century Gothic" panose="020B0502020202020204" pitchFamily="34" charset="0"/>
              </a:rPr>
              <a:t> im </a:t>
            </a:r>
            <a:r>
              <a:rPr lang="de-DE" altLang="de-DE" b="1" dirty="0">
                <a:latin typeface="Century Gothic" panose="020B0502020202020204" pitchFamily="34" charset="0"/>
              </a:rPr>
              <a:t>Lagebericht</a:t>
            </a:r>
            <a:r>
              <a:rPr lang="de-DE" altLang="de-DE" dirty="0">
                <a:latin typeface="Century Gothic" panose="020B0502020202020204" pitchFamily="34" charset="0"/>
              </a:rPr>
              <a:t> im Bezug auf die Wertpapiere des Umlaufvermögens beachtet? </a:t>
            </a:r>
            <a:r>
              <a:rPr lang="de-DE" altLang="de-DE" b="1" dirty="0">
                <a:solidFill>
                  <a:srgbClr val="00B0F0"/>
                </a:solidFill>
                <a:latin typeface="Century Gothic" panose="020B0502020202020204" pitchFamily="34" charset="0"/>
              </a:rPr>
              <a:t>[A]</a:t>
            </a:r>
            <a:endParaRPr lang="de-DE" altLang="de-DE" b="1" dirty="0">
              <a:latin typeface="Century Gothic" panose="020B0502020202020204" pitchFamily="34" charset="0"/>
            </a:endParaRPr>
          </a:p>
        </p:txBody>
      </p:sp>
      <p:sp>
        <p:nvSpPr>
          <p:cNvPr id="9" name="Rectangle 2">
            <a:extLst>
              <a:ext uri="{FF2B5EF4-FFF2-40B4-BE49-F238E27FC236}">
                <a16:creationId xmlns:a16="http://schemas.microsoft.com/office/drawing/2014/main" id="{5289D3C4-1AB3-4155-86FE-AE015EFF019F}"/>
              </a:ext>
            </a:extLst>
          </p:cNvPr>
          <p:cNvSpPr txBox="1">
            <a:spLocks/>
          </p:cNvSpPr>
          <p:nvPr/>
        </p:nvSpPr>
        <p:spPr bwMode="auto">
          <a:xfrm>
            <a:off x="925513" y="773113"/>
            <a:ext cx="39465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6.3.2 Prüfung der Bewertung; Forts.</a:t>
            </a:r>
          </a:p>
        </p:txBody>
      </p:sp>
      <p:sp>
        <p:nvSpPr>
          <p:cNvPr id="467975" name="Textfeld 4">
            <a:extLst>
              <a:ext uri="{FF2B5EF4-FFF2-40B4-BE49-F238E27FC236}">
                <a16:creationId xmlns:a16="http://schemas.microsoft.com/office/drawing/2014/main" id="{B6E09A8A-B76E-4F92-BCF4-8C158B61B16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1: Wertpapiere des Umlaufvermögens</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
            <a:extLst>
              <a:ext uri="{FF2B5EF4-FFF2-40B4-BE49-F238E27FC236}">
                <a16:creationId xmlns:a16="http://schemas.microsoft.com/office/drawing/2014/main" id="{605B4AE8-568A-47F9-B30E-478833904D72}"/>
              </a:ext>
            </a:extLst>
          </p:cNvPr>
          <p:cNvSpPr>
            <a:spLocks noGrp="1"/>
          </p:cNvSpPr>
          <p:nvPr>
            <p:ph type="body" sz="quarter" idx="13"/>
          </p:nvPr>
        </p:nvSpPr>
        <p:spPr>
          <a:xfrm>
            <a:off x="1065212" y="1355724"/>
            <a:ext cx="10791427" cy="4953596"/>
          </a:xfrm>
        </p:spPr>
        <p:txBody>
          <a:bodyPr/>
          <a:lstStyle/>
          <a:p>
            <a:pPr marL="266700" indent="-266700">
              <a:lnSpc>
                <a:spcPct val="100000"/>
              </a:lnSpc>
              <a:spcBef>
                <a:spcPts val="600"/>
              </a:spcBef>
              <a:spcAft>
                <a:spcPts val="600"/>
              </a:spcAft>
              <a:buFont typeface="Arial" panose="020B0604020202020204" pitchFamily="34" charset="0"/>
              <a:buChar char="•"/>
              <a:defRPr/>
            </a:pPr>
            <a:r>
              <a:rPr lang="de-DE" altLang="de-DE" sz="1600" b="1" dirty="0">
                <a:latin typeface="Century Gothic" pitchFamily="34" charset="0"/>
              </a:rPr>
              <a:t>Depotaufbewahrung bei Bank: </a:t>
            </a:r>
          </a:p>
          <a:p>
            <a:pPr marL="552450" indent="-285750">
              <a:lnSpc>
                <a:spcPct val="100000"/>
              </a:lnSpc>
              <a:spcBef>
                <a:spcPts val="600"/>
              </a:spcBef>
              <a:spcAft>
                <a:spcPts val="600"/>
              </a:spcAft>
              <a:buFont typeface="Symbol" panose="05050102010706020507" pitchFamily="18" charset="2"/>
              <a:buChar char="-"/>
              <a:defRPr/>
            </a:pPr>
            <a:r>
              <a:rPr lang="de-DE" altLang="de-DE" sz="1600" dirty="0">
                <a:latin typeface="Century Gothic" pitchFamily="34" charset="0"/>
              </a:rPr>
              <a:t>Depotbescheinigung</a:t>
            </a:r>
          </a:p>
          <a:p>
            <a:pPr marL="558800" indent="-285750">
              <a:lnSpc>
                <a:spcPct val="100000"/>
              </a:lnSpc>
              <a:spcBef>
                <a:spcPts val="600"/>
              </a:spcBef>
              <a:spcAft>
                <a:spcPts val="600"/>
              </a:spcAft>
              <a:buFont typeface="Symbol" panose="05050102010706020507" pitchFamily="18" charset="2"/>
              <a:buChar char="-"/>
              <a:defRPr/>
            </a:pPr>
            <a:r>
              <a:rPr lang="de-DE" altLang="de-DE" sz="1600" dirty="0">
                <a:latin typeface="Century Gothic" pitchFamily="34" charset="0"/>
              </a:rPr>
              <a:t>Papiere der gleichen Art: exakte Kennzeichnung der Art wegen des Grundsatzes der Einzelbewertung</a:t>
            </a:r>
          </a:p>
          <a:p>
            <a:pPr marL="266700" indent="-266700">
              <a:lnSpc>
                <a:spcPct val="100000"/>
              </a:lnSpc>
              <a:spcBef>
                <a:spcPts val="600"/>
              </a:spcBef>
              <a:spcAft>
                <a:spcPts val="600"/>
              </a:spcAft>
              <a:buFont typeface="Arial" panose="020B0604020202020204" pitchFamily="34" charset="0"/>
              <a:buChar char="•"/>
              <a:defRPr/>
            </a:pPr>
            <a:r>
              <a:rPr lang="de-DE" altLang="de-DE" sz="1600" b="1" dirty="0">
                <a:latin typeface="Century Gothic" pitchFamily="34" charset="0"/>
              </a:rPr>
              <a:t>Depotaufbewahrung beim Unternehmen:</a:t>
            </a:r>
            <a:r>
              <a:rPr lang="de-DE" altLang="de-DE" sz="1600" dirty="0">
                <a:latin typeface="Century Gothic" pitchFamily="34" charset="0"/>
              </a:rPr>
              <a:t> Protokoll über die Aufnahme des Bestands am Abschlussstichtag mit gleichen Anforderungen an Depotbescheinigung</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rPr>
              <a:t>Angaben über </a:t>
            </a:r>
            <a:r>
              <a:rPr lang="de-DE" altLang="de-DE" sz="1600" b="1" dirty="0">
                <a:latin typeface="Century Gothic" pitchFamily="34" charset="0"/>
              </a:rPr>
              <a:t>mögliche</a:t>
            </a:r>
            <a:r>
              <a:rPr lang="de-DE" altLang="de-DE" sz="1600" dirty="0">
                <a:latin typeface="Century Gothic" pitchFamily="34" charset="0"/>
              </a:rPr>
              <a:t> </a:t>
            </a:r>
            <a:r>
              <a:rPr lang="de-DE" altLang="de-DE" sz="1600" b="1" dirty="0">
                <a:latin typeface="Century Gothic" pitchFamily="34" charset="0"/>
              </a:rPr>
              <a:t>Belastungen</a:t>
            </a:r>
            <a:r>
              <a:rPr lang="de-DE" altLang="de-DE" sz="1600" dirty="0">
                <a:latin typeface="Century Gothic" pitchFamily="34" charset="0"/>
              </a:rPr>
              <a:t> der Papiere (Sicherungsübereignung, Verpfändung)</a:t>
            </a:r>
          </a:p>
          <a:p>
            <a:pPr marL="266700" indent="-266700">
              <a:lnSpc>
                <a:spcPct val="100000"/>
              </a:lnSpc>
              <a:spcBef>
                <a:spcPts val="600"/>
              </a:spcBef>
              <a:spcAft>
                <a:spcPts val="600"/>
              </a:spcAft>
              <a:buFont typeface="Arial" panose="020B0604020202020204" pitchFamily="34" charset="0"/>
              <a:buChar char="•"/>
              <a:defRPr/>
            </a:pPr>
            <a:r>
              <a:rPr lang="de-DE" altLang="de-DE" sz="1600" b="1" dirty="0">
                <a:latin typeface="Century Gothic" pitchFamily="34" charset="0"/>
              </a:rPr>
              <a:t>Rückrechnung</a:t>
            </a:r>
            <a:r>
              <a:rPr lang="de-DE" altLang="de-DE" sz="1600" dirty="0">
                <a:latin typeface="Century Gothic" pitchFamily="34" charset="0"/>
              </a:rPr>
              <a:t> auf den Bestand am Abschlussstichtag mit Zu- und Abgängen</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rPr>
              <a:t>Ggf. </a:t>
            </a:r>
            <a:r>
              <a:rPr lang="de-DE" altLang="de-DE" sz="1600" b="1" dirty="0">
                <a:latin typeface="Century Gothic" pitchFamily="34" charset="0"/>
              </a:rPr>
              <a:t>rechnerische</a:t>
            </a:r>
            <a:r>
              <a:rPr lang="de-DE" altLang="de-DE" sz="1600" dirty="0">
                <a:latin typeface="Century Gothic" pitchFamily="34" charset="0"/>
              </a:rPr>
              <a:t> </a:t>
            </a:r>
            <a:r>
              <a:rPr lang="de-DE" altLang="de-DE" sz="1600" b="1" dirty="0">
                <a:latin typeface="Century Gothic" pitchFamily="34" charset="0"/>
              </a:rPr>
              <a:t>Prüfung</a:t>
            </a:r>
            <a:r>
              <a:rPr lang="de-DE" altLang="de-DE" sz="1600" dirty="0">
                <a:latin typeface="Century Gothic" pitchFamily="34" charset="0"/>
              </a:rPr>
              <a:t> in Stichproben (Nennwert x Kurs, Addition der Kurs- und Anschaffungswerte)</a:t>
            </a:r>
          </a:p>
          <a:p>
            <a:pPr marL="266700" indent="-266700">
              <a:lnSpc>
                <a:spcPct val="100000"/>
              </a:lnSpc>
              <a:spcBef>
                <a:spcPts val="600"/>
              </a:spcBef>
              <a:spcAft>
                <a:spcPts val="600"/>
              </a:spcAft>
              <a:buClr>
                <a:schemeClr val="tx1"/>
              </a:buClr>
              <a:buFont typeface="Arial" panose="020B0604020202020204" pitchFamily="34" charset="0"/>
              <a:buChar char="•"/>
              <a:defRPr/>
            </a:pPr>
            <a:r>
              <a:rPr lang="de-DE" altLang="de-DE" sz="1600" b="1" dirty="0">
                <a:solidFill>
                  <a:srgbClr val="FF0000"/>
                </a:solidFill>
                <a:latin typeface="Century Gothic" pitchFamily="34" charset="0"/>
              </a:rPr>
              <a:t>Bei Bedeutung:</a:t>
            </a:r>
            <a:r>
              <a:rPr lang="de-DE" altLang="de-DE" sz="1600" b="1" dirty="0">
                <a:latin typeface="Century Gothic" pitchFamily="34" charset="0"/>
              </a:rPr>
              <a:t> </a:t>
            </a:r>
            <a:r>
              <a:rPr lang="de-DE" altLang="de-DE" sz="1600" dirty="0">
                <a:latin typeface="Century Gothic" pitchFamily="34" charset="0"/>
              </a:rPr>
              <a:t>Wertpapierverkehrsprüfung, d.h. Abstimmung Buchungen mit Belegen</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rPr>
              <a:t>Prüfung der Einhaltung des strengen Niederstwertprinzips </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rPr>
              <a:t>Unveränderte Bewertungsmethode (§ 284 Abs. 2 Nr. 3 HGB)?</a:t>
            </a:r>
          </a:p>
          <a:p>
            <a:pPr marL="266700" indent="-266700">
              <a:lnSpc>
                <a:spcPct val="100000"/>
              </a:lnSpc>
              <a:spcBef>
                <a:spcPts val="600"/>
              </a:spcBef>
              <a:spcAft>
                <a:spcPts val="600"/>
              </a:spcAft>
              <a:buFont typeface="Arial" panose="020B0604020202020204" pitchFamily="34" charset="0"/>
              <a:buChar char="•"/>
              <a:defRPr/>
            </a:pPr>
            <a:r>
              <a:rPr lang="de-DE" altLang="de-DE" sz="1600" b="1" dirty="0">
                <a:latin typeface="Century Gothic" pitchFamily="34" charset="0"/>
              </a:rPr>
              <a:t>Erträge:</a:t>
            </a:r>
            <a:r>
              <a:rPr lang="de-DE" altLang="de-DE" sz="1600" dirty="0">
                <a:latin typeface="Century Gothic" pitchFamily="34" charset="0"/>
              </a:rPr>
              <a:t> Abgleich der Sollerträge mit den tatsächlichen Eingängen</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rPr>
              <a:t>Abgrenzung der Erträge für das Geschäftsjahr in Bezug auf den Abschlussstichtag</a:t>
            </a:r>
          </a:p>
        </p:txBody>
      </p:sp>
      <p:sp>
        <p:nvSpPr>
          <p:cNvPr id="10" name="Text Box 6">
            <a:extLst>
              <a:ext uri="{FF2B5EF4-FFF2-40B4-BE49-F238E27FC236}">
                <a16:creationId xmlns:a16="http://schemas.microsoft.com/office/drawing/2014/main" id="{E67273AD-0C71-40E1-97EC-E2FC7FC21C5D}"/>
              </a:ext>
            </a:extLst>
          </p:cNvPr>
          <p:cNvSpPr txBox="1">
            <a:spLocks noChangeArrowheads="1"/>
          </p:cNvSpPr>
          <p:nvPr/>
        </p:nvSpPr>
        <p:spPr bwMode="auto">
          <a:xfrm>
            <a:off x="921444" y="1016918"/>
            <a:ext cx="100711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marR="0" lvl="0" indent="-269875" algn="l" defTabSz="269875" rtl="0" eaLnBrk="1" fontAlgn="base" latinLnBrk="0" hangingPunct="1">
              <a:lnSpc>
                <a:spcPct val="100000"/>
              </a:lnSpc>
              <a:spcBef>
                <a:spcPct val="50000"/>
              </a:spcBef>
              <a:spcAft>
                <a:spcPct val="0"/>
              </a:spcAft>
              <a:buClrTx/>
              <a:buSzTx/>
              <a:buFontTx/>
              <a:buNone/>
              <a:tabLst>
                <a:tab pos="269875" algn="l"/>
              </a:tabLst>
              <a:defRPr/>
            </a:pPr>
            <a:r>
              <a:rPr kumimoji="0" lang="de-DE" altLang="de-DE" sz="1600" b="1" i="0" u="none" strike="noStrike" kern="0" cap="none" spc="0" normalizeH="0" baseline="0" noProof="0" dirty="0">
                <a:ln>
                  <a:noFill/>
                </a:ln>
                <a:solidFill>
                  <a:srgbClr val="00B0F0"/>
                </a:solidFill>
                <a:effectLst/>
                <a:uLnTx/>
                <a:uFillTx/>
                <a:latin typeface="Century Gothic" pitchFamily="34" charset="0"/>
                <a:ea typeface="+mj-ea"/>
                <a:cs typeface="+mj-cs"/>
              </a:rPr>
              <a:t>6.3.4 Übergreifende Prüfungshandlungen</a:t>
            </a:r>
          </a:p>
        </p:txBody>
      </p:sp>
      <p:sp>
        <p:nvSpPr>
          <p:cNvPr id="12" name="Textfeld 4">
            <a:extLst>
              <a:ext uri="{FF2B5EF4-FFF2-40B4-BE49-F238E27FC236}">
                <a16:creationId xmlns:a16="http://schemas.microsoft.com/office/drawing/2014/main" id="{0B234B8C-443E-465E-8512-C107E188388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1: Wertpapiere des Umlaufvermögens</a:t>
            </a:r>
          </a:p>
        </p:txBody>
      </p:sp>
    </p:spTree>
    <p:extLst>
      <p:ext uri="{BB962C8B-B14F-4D97-AF65-F5344CB8AC3E}">
        <p14:creationId xmlns:p14="http://schemas.microsoft.com/office/powerpoint/2010/main" val="3902787329"/>
      </p:ext>
    </p:extLst>
  </p:cSld>
  <p:clrMapOvr>
    <a:masterClrMapping/>
  </p:clrMapOvr>
  <p:transition spd="slow"/>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2">
            <a:extLst>
              <a:ext uri="{FF2B5EF4-FFF2-40B4-BE49-F238E27FC236}">
                <a16:creationId xmlns:a16="http://schemas.microsoft.com/office/drawing/2014/main" id="{49C7B6AA-117E-46D0-A18C-C11A6D5C04CA}"/>
              </a:ext>
            </a:extLst>
          </p:cNvPr>
          <p:cNvSpPr txBox="1">
            <a:spLocks/>
          </p:cNvSpPr>
          <p:nvPr/>
        </p:nvSpPr>
        <p:spPr bwMode="auto">
          <a:xfrm>
            <a:off x="334963" y="3068638"/>
            <a:ext cx="114935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sz="2800" b="1" dirty="0">
                <a:latin typeface="Century Gothic" panose="020B0502020202020204" pitchFamily="34" charset="0"/>
              </a:rPr>
              <a:t>Themenbereich 6 – Teil 2:</a:t>
            </a:r>
          </a:p>
          <a:p>
            <a:pPr algn="ctr">
              <a:lnSpc>
                <a:spcPct val="100000"/>
              </a:lnSpc>
              <a:spcBef>
                <a:spcPct val="0"/>
              </a:spcBef>
              <a:buFontTx/>
              <a:buNone/>
            </a:pPr>
            <a:r>
              <a:rPr lang="de-DE" altLang="de-DE" sz="2800" b="1" dirty="0">
                <a:latin typeface="Century Gothic" panose="020B0502020202020204" pitchFamily="34" charset="0"/>
              </a:rPr>
              <a:t>Liquide Mittel</a:t>
            </a:r>
          </a:p>
        </p:txBody>
      </p:sp>
      <p:sp>
        <p:nvSpPr>
          <p:cNvPr id="470020" name="Textfeld 4">
            <a:extLst>
              <a:ext uri="{FF2B5EF4-FFF2-40B4-BE49-F238E27FC236}">
                <a16:creationId xmlns:a16="http://schemas.microsoft.com/office/drawing/2014/main" id="{BE0C7D12-99F3-4B9B-902A-F2EB0947355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6 – Teil 2: Liquide Mittel</a:t>
            </a: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8" name="Textfeld 4">
            <a:extLst>
              <a:ext uri="{FF2B5EF4-FFF2-40B4-BE49-F238E27FC236}">
                <a16:creationId xmlns:a16="http://schemas.microsoft.com/office/drawing/2014/main" id="{1422475A-48EA-4FCB-B195-A9B51C6C58A8}"/>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2: Liquide Mittel</a:t>
            </a:r>
          </a:p>
        </p:txBody>
      </p:sp>
      <p:sp>
        <p:nvSpPr>
          <p:cNvPr id="7" name="Rectangle 2">
            <a:extLst>
              <a:ext uri="{FF2B5EF4-FFF2-40B4-BE49-F238E27FC236}">
                <a16:creationId xmlns:a16="http://schemas.microsoft.com/office/drawing/2014/main" id="{D6AFBB90-28F9-4789-B171-962282573535}"/>
              </a:ext>
            </a:extLst>
          </p:cNvPr>
          <p:cNvSpPr txBox="1">
            <a:spLocks/>
          </p:cNvSpPr>
          <p:nvPr/>
        </p:nvSpPr>
        <p:spPr bwMode="auto">
          <a:xfrm>
            <a:off x="1054100" y="1052735"/>
            <a:ext cx="10298484" cy="20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444500" algn="l"/>
              </a:tabLst>
            </a:pPr>
            <a:r>
              <a:rPr lang="de-DE" altLang="de-DE" sz="1600" b="1" dirty="0">
                <a:latin typeface="Century Gothic" panose="020B0502020202020204" pitchFamily="34" charset="0"/>
              </a:rPr>
              <a:t>6.4	Postenbezogenes IKS</a:t>
            </a:r>
          </a:p>
          <a:p>
            <a:pPr>
              <a:spcBef>
                <a:spcPts val="600"/>
              </a:spcBef>
              <a:spcAft>
                <a:spcPts val="600"/>
              </a:spcAft>
              <a:tabLst>
                <a:tab pos="444500" algn="l"/>
              </a:tabLst>
            </a:pPr>
            <a:r>
              <a:rPr lang="de-DE" altLang="de-DE" sz="1600" b="1" dirty="0">
                <a:latin typeface="Century Gothic" panose="020B0502020202020204" pitchFamily="34" charset="0"/>
              </a:rPr>
              <a:t>6.5	Analytische Prüfungshandlungen</a:t>
            </a:r>
          </a:p>
          <a:p>
            <a:pPr>
              <a:spcBef>
                <a:spcPts val="600"/>
              </a:spcBef>
              <a:spcAft>
                <a:spcPts val="600"/>
              </a:spcAft>
              <a:tabLst>
                <a:tab pos="444500" algn="l"/>
              </a:tabLst>
            </a:pPr>
            <a:r>
              <a:rPr lang="de-DE" altLang="de-DE" sz="1600" b="1" dirty="0">
                <a:latin typeface="Century Gothic" panose="020B0502020202020204" pitchFamily="34" charset="0"/>
              </a:rPr>
              <a:t>6.6	Einzelfallprüfungen</a:t>
            </a:r>
          </a:p>
        </p:txBody>
      </p:sp>
    </p:spTree>
  </p:cSld>
  <p:clrMapOvr>
    <a:masterClrMapping/>
  </p:clrMapOvr>
  <p:transition spd="slow"/>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6" name="Textfeld 4">
            <a:extLst>
              <a:ext uri="{FF2B5EF4-FFF2-40B4-BE49-F238E27FC236}">
                <a16:creationId xmlns:a16="http://schemas.microsoft.com/office/drawing/2014/main" id="{8D2518C7-76D1-4BE2-AC8F-7E61066FA40A}"/>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2: Liquide Mittel</a:t>
            </a:r>
          </a:p>
        </p:txBody>
      </p:sp>
      <p:sp>
        <p:nvSpPr>
          <p:cNvPr id="6" name="Rectangle 2">
            <a:extLst>
              <a:ext uri="{FF2B5EF4-FFF2-40B4-BE49-F238E27FC236}">
                <a16:creationId xmlns:a16="http://schemas.microsoft.com/office/drawing/2014/main" id="{FAAB1215-85D3-4460-9A8E-363E14ED3952}"/>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6.4	</a:t>
            </a:r>
            <a:r>
              <a:rPr lang="de-DE" sz="2800" b="1" dirty="0">
                <a:latin typeface="Century Gothic" panose="020B0502020202020204" pitchFamily="34" charset="0"/>
              </a:rPr>
              <a:t>Postenbezogenes IKS</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6.4.1</a:t>
            </a:r>
            <a:r>
              <a:rPr lang="de-DE" dirty="0">
                <a:latin typeface="Century Gothic" panose="020B0502020202020204" pitchFamily="34" charset="0"/>
              </a:rPr>
              <a:t>	Kasse</a:t>
            </a:r>
          </a:p>
          <a:p>
            <a:pPr marL="2724150" lvl="4" indent="-895350">
              <a:spcBef>
                <a:spcPts val="600"/>
              </a:spcBef>
              <a:spcAft>
                <a:spcPts val="600"/>
              </a:spcAft>
              <a:tabLst>
                <a:tab pos="444500" algn="l"/>
              </a:tabLst>
            </a:pPr>
            <a:r>
              <a:rPr lang="de-DE" b="1" dirty="0">
                <a:latin typeface="Century Gothic" panose="020B0502020202020204" pitchFamily="34" charset="0"/>
              </a:rPr>
              <a:t>6.4.2	</a:t>
            </a:r>
            <a:r>
              <a:rPr lang="de-DE" dirty="0">
                <a:latin typeface="Century Gothic" panose="020B0502020202020204" pitchFamily="34" charset="0"/>
              </a:rPr>
              <a:t>Guthaben bei Kreditinstituten / Schecks</a:t>
            </a:r>
          </a:p>
          <a:p>
            <a:pPr marL="2724150" lvl="4" indent="-895350">
              <a:spcBef>
                <a:spcPts val="600"/>
              </a:spcBef>
              <a:spcAft>
                <a:spcPts val="600"/>
              </a:spcAft>
              <a:tabLst>
                <a:tab pos="444500" algn="l"/>
              </a:tabLst>
            </a:pPr>
            <a:r>
              <a:rPr lang="de-DE" b="1" dirty="0">
                <a:latin typeface="Century Gothic" panose="020B0502020202020204" pitchFamily="34" charset="0"/>
              </a:rPr>
              <a:t>6.4.3	</a:t>
            </a:r>
            <a:r>
              <a:rPr lang="de-DE" dirty="0">
                <a:latin typeface="Century Gothic" panose="020B0502020202020204" pitchFamily="34" charset="0"/>
              </a:rPr>
              <a:t>Prüfung der flüssigen Mittel</a:t>
            </a:r>
            <a:endParaRPr lang="de-DE" b="1" dirty="0">
              <a:latin typeface="Century Gothic" panose="020B0502020202020204" pitchFamily="34" charset="0"/>
            </a:endParaRP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4">
            <a:extLst>
              <a:ext uri="{FF2B5EF4-FFF2-40B4-BE49-F238E27FC236}">
                <a16:creationId xmlns:a16="http://schemas.microsoft.com/office/drawing/2014/main" id="{5BA58C7C-9FD8-405D-88C5-F91C1AAB4D6D}"/>
              </a:ext>
            </a:extLst>
          </p:cNvPr>
          <p:cNvSpPr>
            <a:spLocks noGrp="1" noChangeArrowheads="1"/>
          </p:cNvSpPr>
          <p:nvPr>
            <p:ph type="body" idx="4294967295"/>
          </p:nvPr>
        </p:nvSpPr>
        <p:spPr>
          <a:xfrm>
            <a:off x="1069975" y="1342801"/>
            <a:ext cx="10926763" cy="5054794"/>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marL="266700" indent="-266700">
              <a:lnSpc>
                <a:spcPct val="100000"/>
              </a:lnSpc>
              <a:spcBef>
                <a:spcPts val="600"/>
              </a:spcBef>
              <a:spcAft>
                <a:spcPts val="600"/>
              </a:spcAft>
              <a:buFont typeface="Verdana" panose="020B0604030504040204" pitchFamily="34" charset="0"/>
              <a:buAutoNum type="alphaLcParenR"/>
            </a:pPr>
            <a:r>
              <a:rPr lang="de-DE" altLang="de-DE" b="1" dirty="0">
                <a:latin typeface="Century Gothic" panose="020B0502020202020204" pitchFamily="34" charset="0"/>
              </a:rPr>
              <a:t>Aufbauprüfung</a:t>
            </a:r>
            <a:endParaRPr lang="de-DE" altLang="de-DE" sz="1200" b="1" dirty="0">
              <a:latin typeface="Century Gothic" panose="020B0502020202020204" pitchFamily="34" charset="0"/>
            </a:endParaRPr>
          </a:p>
          <a:p>
            <a:pPr marL="534988" lvl="2" indent="-268288">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Wurden Barverkäufe durch </a:t>
            </a:r>
            <a:r>
              <a:rPr lang="de-DE" altLang="de-DE" b="1" dirty="0">
                <a:latin typeface="Century Gothic" panose="020B0502020202020204" pitchFamily="34" charset="0"/>
              </a:rPr>
              <a:t>Kassenbons</a:t>
            </a:r>
            <a:r>
              <a:rPr lang="de-DE" altLang="de-DE" dirty="0">
                <a:latin typeface="Century Gothic" panose="020B0502020202020204" pitchFamily="34" charset="0"/>
              </a:rPr>
              <a:t> aus Registrierkassen überwacht?</a:t>
            </a:r>
          </a:p>
          <a:p>
            <a:pPr marL="534988" lvl="2" indent="-268288">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Werden Einnahmen aus Barverkäufen </a:t>
            </a:r>
            <a:r>
              <a:rPr lang="de-DE" altLang="de-DE" b="1" dirty="0">
                <a:latin typeface="Century Gothic" panose="020B0502020202020204" pitchFamily="34" charset="0"/>
              </a:rPr>
              <a:t>täglich</a:t>
            </a:r>
            <a:r>
              <a:rPr lang="de-DE" altLang="de-DE" dirty="0">
                <a:latin typeface="Century Gothic" panose="020B0502020202020204" pitchFamily="34" charset="0"/>
              </a:rPr>
              <a:t> mit den Einnahmen der Registrierkasse </a:t>
            </a:r>
            <a:r>
              <a:rPr lang="de-DE" altLang="de-DE" b="1" dirty="0">
                <a:latin typeface="Century Gothic" panose="020B0502020202020204" pitchFamily="34" charset="0"/>
              </a:rPr>
              <a:t>abgestimmt</a:t>
            </a:r>
            <a:r>
              <a:rPr lang="de-DE" altLang="de-DE" dirty="0">
                <a:latin typeface="Century Gothic" panose="020B0502020202020204" pitchFamily="34" charset="0"/>
              </a:rPr>
              <a:t> und entsprechend dokumentiert?</a:t>
            </a:r>
          </a:p>
          <a:p>
            <a:pPr marL="534988" lvl="2" indent="-268288">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Wird regelmäßig eine Zählung der Kasse </a:t>
            </a:r>
            <a:r>
              <a:rPr lang="de-DE" altLang="de-DE" b="1" dirty="0">
                <a:latin typeface="Century Gothic" panose="020B0502020202020204" pitchFamily="34" charset="0"/>
              </a:rPr>
              <a:t>(Inventur) </a:t>
            </a:r>
            <a:r>
              <a:rPr lang="de-DE" altLang="de-DE" dirty="0">
                <a:latin typeface="Century Gothic" panose="020B0502020202020204" pitchFamily="34" charset="0"/>
              </a:rPr>
              <a:t>im </a:t>
            </a:r>
            <a:r>
              <a:rPr lang="de-DE" altLang="de-DE" b="1" dirty="0">
                <a:latin typeface="Century Gothic" panose="020B0502020202020204" pitchFamily="34" charset="0"/>
              </a:rPr>
              <a:t>4-Augen-Prinzip </a:t>
            </a:r>
            <a:r>
              <a:rPr lang="de-DE" altLang="de-DE" dirty="0">
                <a:latin typeface="Century Gothic" panose="020B0502020202020204" pitchFamily="34" charset="0"/>
              </a:rPr>
              <a:t>gemacht?</a:t>
            </a:r>
          </a:p>
          <a:p>
            <a:pPr marL="534988" lvl="2" indent="-268288">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Wurden </a:t>
            </a:r>
            <a:r>
              <a:rPr lang="de-DE" altLang="de-DE" b="1" dirty="0">
                <a:latin typeface="Century Gothic" panose="020B0502020202020204" pitchFamily="34" charset="0"/>
              </a:rPr>
              <a:t>Kassendifferenzen</a:t>
            </a:r>
            <a:r>
              <a:rPr lang="de-DE" altLang="de-DE" dirty="0">
                <a:latin typeface="Century Gothic" panose="020B0502020202020204" pitchFamily="34" charset="0"/>
              </a:rPr>
              <a:t> nur nach vorheriger Genehmigung durch den Vorgesetzten ausgebucht bzw. beseitigt?</a:t>
            </a:r>
          </a:p>
          <a:p>
            <a:pPr marL="534988" lvl="2" indent="-268288">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Erfolgen </a:t>
            </a:r>
            <a:r>
              <a:rPr lang="de-DE" altLang="de-DE" b="1" dirty="0">
                <a:latin typeface="Century Gothic" panose="020B0502020202020204" pitchFamily="34" charset="0"/>
              </a:rPr>
              <a:t>regelmäßig</a:t>
            </a:r>
            <a:r>
              <a:rPr lang="de-DE" altLang="de-DE" dirty="0">
                <a:latin typeface="Century Gothic" panose="020B0502020202020204" pitchFamily="34" charset="0"/>
              </a:rPr>
              <a:t> </a:t>
            </a:r>
            <a:r>
              <a:rPr lang="de-DE" altLang="de-DE" b="1" dirty="0">
                <a:latin typeface="Century Gothic" panose="020B0502020202020204" pitchFamily="34" charset="0"/>
              </a:rPr>
              <a:t>Bankeinzahlungen</a:t>
            </a:r>
            <a:r>
              <a:rPr lang="de-DE" altLang="de-DE" dirty="0">
                <a:latin typeface="Century Gothic" panose="020B0502020202020204" pitchFamily="34" charset="0"/>
              </a:rPr>
              <a:t> aus bzw. Bankeinzahlungen in den Kassenbestand?</a:t>
            </a:r>
          </a:p>
          <a:p>
            <a:pPr marL="276225" lvl="1" indent="-276225">
              <a:lnSpc>
                <a:spcPct val="100000"/>
              </a:lnSpc>
              <a:spcBef>
                <a:spcPts val="600"/>
              </a:spcBef>
              <a:spcAft>
                <a:spcPts val="600"/>
              </a:spcAft>
              <a:buFont typeface="Verdana" panose="020B0604030504040204" pitchFamily="34" charset="0"/>
              <a:buAutoNum type="alphaLcParenR" startAt="2"/>
            </a:pPr>
            <a:r>
              <a:rPr lang="de-DE" altLang="de-DE" b="1" dirty="0">
                <a:latin typeface="Century Gothic" panose="020B0502020202020204" pitchFamily="34" charset="0"/>
              </a:rPr>
              <a:t>Funktionsprüfung</a:t>
            </a:r>
          </a:p>
          <a:p>
            <a:pPr marL="534988" lvl="2" indent="-268288">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Wurde eine </a:t>
            </a:r>
            <a:r>
              <a:rPr lang="de-DE" altLang="de-DE" b="1" dirty="0">
                <a:latin typeface="Century Gothic" panose="020B0502020202020204" pitchFamily="34" charset="0"/>
              </a:rPr>
              <a:t>Kassenverkehrsprüfung</a:t>
            </a:r>
            <a:r>
              <a:rPr lang="de-DE" altLang="de-DE" dirty="0">
                <a:latin typeface="Century Gothic" panose="020B0502020202020204" pitchFamily="34" charset="0"/>
              </a:rPr>
              <a:t> durchgeführt, um die Funktionsfähigkeit des IKS zu prüfen?</a:t>
            </a:r>
          </a:p>
          <a:p>
            <a:pPr marL="820738" lvl="3" indent="-285750">
              <a:lnSpc>
                <a:spcPct val="100000"/>
              </a:lnSpc>
              <a:spcBef>
                <a:spcPts val="600"/>
              </a:spcBef>
              <a:spcAft>
                <a:spcPts val="600"/>
              </a:spcAft>
              <a:buFont typeface="Arial" panose="020B0604020202020204" pitchFamily="34" charset="0"/>
              <a:buChar char="•"/>
            </a:pPr>
            <a:r>
              <a:rPr lang="de-DE" altLang="de-DE" b="1" dirty="0">
                <a:latin typeface="Century Gothic" panose="020B0502020202020204" pitchFamily="34" charset="0"/>
              </a:rPr>
              <a:t>Eingangsbelege</a:t>
            </a:r>
            <a:r>
              <a:rPr lang="de-DE" altLang="de-DE" dirty="0">
                <a:latin typeface="Century Gothic" panose="020B0502020202020204" pitchFamily="34" charset="0"/>
              </a:rPr>
              <a:t>, z. B.</a:t>
            </a:r>
          </a:p>
          <a:p>
            <a:pPr marL="1087438" lvl="4" indent="-285750">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fortlaufend nummeriert?</a:t>
            </a:r>
          </a:p>
          <a:p>
            <a:pPr marL="1087438" lvl="4" indent="-285750">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zeitnah verbucht?</a:t>
            </a:r>
          </a:p>
          <a:p>
            <a:pPr marL="1087438" lvl="4" indent="-285750">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passen die Buchungssätze?</a:t>
            </a:r>
          </a:p>
          <a:p>
            <a:pPr marL="1087438" lvl="4" indent="-285750">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sind Einzahlungsbelege unterschrieben?</a:t>
            </a:r>
          </a:p>
        </p:txBody>
      </p:sp>
      <p:sp>
        <p:nvSpPr>
          <p:cNvPr id="8" name="Text Box 6">
            <a:extLst>
              <a:ext uri="{FF2B5EF4-FFF2-40B4-BE49-F238E27FC236}">
                <a16:creationId xmlns:a16="http://schemas.microsoft.com/office/drawing/2014/main" id="{2561F0DC-252F-4BC6-A4F4-3F5D4EA63E4E}"/>
              </a:ext>
            </a:extLst>
          </p:cNvPr>
          <p:cNvSpPr txBox="1">
            <a:spLocks noChangeArrowheads="1"/>
          </p:cNvSpPr>
          <p:nvPr/>
        </p:nvSpPr>
        <p:spPr bwMode="auto">
          <a:xfrm>
            <a:off x="695325" y="692596"/>
            <a:ext cx="518477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6.4 Postenbezogenes IKS</a:t>
            </a:r>
          </a:p>
        </p:txBody>
      </p:sp>
      <p:sp>
        <p:nvSpPr>
          <p:cNvPr id="476165" name="Rectangle 2">
            <a:extLst>
              <a:ext uri="{FF2B5EF4-FFF2-40B4-BE49-F238E27FC236}">
                <a16:creationId xmlns:a16="http://schemas.microsoft.com/office/drawing/2014/main" id="{CE1F1C3E-824D-404F-A2D2-9A4D3CE8C145}"/>
              </a:ext>
            </a:extLst>
          </p:cNvPr>
          <p:cNvSpPr txBox="1">
            <a:spLocks/>
          </p:cNvSpPr>
          <p:nvPr/>
        </p:nvSpPr>
        <p:spPr bwMode="auto">
          <a:xfrm>
            <a:off x="925513" y="1052289"/>
            <a:ext cx="16414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6.4.1 Kasse</a:t>
            </a:r>
          </a:p>
        </p:txBody>
      </p:sp>
      <p:sp>
        <p:nvSpPr>
          <p:cNvPr id="476166" name="Textfeld 4">
            <a:extLst>
              <a:ext uri="{FF2B5EF4-FFF2-40B4-BE49-F238E27FC236}">
                <a16:creationId xmlns:a16="http://schemas.microsoft.com/office/drawing/2014/main" id="{19664760-5644-4411-92B2-62D7E4B06207}"/>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2: Liquide Mittel</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Rectangle 4">
            <a:extLst>
              <a:ext uri="{FF2B5EF4-FFF2-40B4-BE49-F238E27FC236}">
                <a16:creationId xmlns:a16="http://schemas.microsoft.com/office/drawing/2014/main" id="{E4049E2C-03B0-419B-A71F-1035B9F196B9}"/>
              </a:ext>
            </a:extLst>
          </p:cNvPr>
          <p:cNvSpPr>
            <a:spLocks noGrp="1" noChangeArrowheads="1"/>
          </p:cNvSpPr>
          <p:nvPr>
            <p:ph type="body" idx="4294967295"/>
          </p:nvPr>
        </p:nvSpPr>
        <p:spPr>
          <a:xfrm>
            <a:off x="1055688" y="1266824"/>
            <a:ext cx="10801350" cy="3242295"/>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marL="276225" lvl="1" indent="-276225">
              <a:lnSpc>
                <a:spcPct val="100000"/>
              </a:lnSpc>
              <a:spcBef>
                <a:spcPts val="600"/>
              </a:spcBef>
              <a:spcAft>
                <a:spcPts val="600"/>
              </a:spcAft>
              <a:buFont typeface="Verdana" panose="020B0604030504040204" pitchFamily="34" charset="0"/>
              <a:buAutoNum type="alphaLcParenR" startAt="2"/>
              <a:defRPr/>
            </a:pPr>
            <a:r>
              <a:rPr lang="de-DE" altLang="de-DE" sz="1600" b="1" dirty="0">
                <a:latin typeface="Century Gothic" panose="020B0502020202020204" pitchFamily="34" charset="0"/>
              </a:rPr>
              <a:t>Funktionsprüfung; Forts.</a:t>
            </a:r>
          </a:p>
          <a:p>
            <a:pPr marL="266700" lvl="2" indent="0">
              <a:lnSpc>
                <a:spcPct val="100000"/>
              </a:lnSpc>
              <a:spcBef>
                <a:spcPts val="600"/>
              </a:spcBef>
              <a:spcAft>
                <a:spcPts val="600"/>
              </a:spcAft>
              <a:buFont typeface="Arial" panose="020B0604020202020204" pitchFamily="34" charset="0"/>
              <a:buNone/>
              <a:defRPr/>
            </a:pPr>
            <a:r>
              <a:rPr lang="de-DE" altLang="de-DE" sz="1600" dirty="0">
                <a:latin typeface="Century Gothic" panose="020B0502020202020204" pitchFamily="34" charset="0"/>
              </a:rPr>
              <a:t>2.   Wurde eine </a:t>
            </a:r>
            <a:r>
              <a:rPr lang="de-DE" altLang="de-DE" sz="1600" b="1" dirty="0">
                <a:latin typeface="Century Gothic" panose="020B0502020202020204" pitchFamily="34" charset="0"/>
              </a:rPr>
              <a:t>Kassenverkehrsprüfung</a:t>
            </a:r>
            <a:r>
              <a:rPr lang="de-DE" altLang="de-DE" sz="1600" dirty="0">
                <a:latin typeface="Century Gothic" panose="020B0502020202020204" pitchFamily="34" charset="0"/>
              </a:rPr>
              <a:t> durchgeführt, um die Funktionsfähigkeit des IKS zu prüfen?</a:t>
            </a:r>
          </a:p>
          <a:p>
            <a:pPr marL="820738" lvl="3" indent="-285750">
              <a:lnSpc>
                <a:spcPct val="100000"/>
              </a:lnSpc>
              <a:spcBef>
                <a:spcPts val="600"/>
              </a:spcBef>
              <a:spcAft>
                <a:spcPts val="600"/>
              </a:spcAft>
              <a:buFont typeface="Arial" panose="020B0604020202020204" pitchFamily="34" charset="0"/>
              <a:buChar char="•"/>
              <a:defRPr/>
            </a:pPr>
            <a:r>
              <a:rPr lang="de-DE" altLang="de-DE" sz="1600" b="1" dirty="0">
                <a:latin typeface="Century Gothic" panose="020B0502020202020204" pitchFamily="34" charset="0"/>
              </a:rPr>
              <a:t>Ausgangsbelege</a:t>
            </a:r>
            <a:r>
              <a:rPr lang="de-DE" altLang="de-DE" sz="1600" dirty="0">
                <a:latin typeface="Century Gothic" panose="020B0502020202020204" pitchFamily="34" charset="0"/>
              </a:rPr>
              <a:t>, z. B.</a:t>
            </a:r>
          </a:p>
          <a:p>
            <a:pPr marL="1087438" lvl="4" indent="-2857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durch Stempelaufdruck entwertet? </a:t>
            </a:r>
          </a:p>
          <a:p>
            <a:pPr marL="1087438" lvl="4" indent="-2857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vom Zahlungsempfänger ordnungsgemäß quittiert?</a:t>
            </a:r>
          </a:p>
          <a:p>
            <a:pPr marL="1087438" lvl="4" indent="-2857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Von den zuständigen Personen zur Zahlung ausgewiesen?</a:t>
            </a:r>
          </a:p>
          <a:p>
            <a:pPr marL="1087438" lvl="4" indent="-2857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zeitnah verbucht?</a:t>
            </a:r>
          </a:p>
          <a:p>
            <a:pPr marL="534988" lvl="2" indent="-268288">
              <a:lnSpc>
                <a:spcPct val="100000"/>
              </a:lnSpc>
              <a:spcBef>
                <a:spcPts val="600"/>
              </a:spcBef>
              <a:spcAft>
                <a:spcPts val="600"/>
              </a:spcAft>
              <a:defRPr/>
            </a:pPr>
            <a:endParaRPr lang="de-DE" altLang="de-DE" dirty="0">
              <a:latin typeface="Century Gothic" panose="020B0502020202020204" pitchFamily="34" charset="0"/>
            </a:endParaRPr>
          </a:p>
        </p:txBody>
      </p:sp>
      <p:sp>
        <p:nvSpPr>
          <p:cNvPr id="13" name="Rectangle 4">
            <a:extLst>
              <a:ext uri="{FF2B5EF4-FFF2-40B4-BE49-F238E27FC236}">
                <a16:creationId xmlns:a16="http://schemas.microsoft.com/office/drawing/2014/main" id="{3F33A12A-FEA8-4FB2-AD83-D2D3C7E14EF9}"/>
              </a:ext>
            </a:extLst>
          </p:cNvPr>
          <p:cNvSpPr txBox="1">
            <a:spLocks noChangeArrowheads="1"/>
          </p:cNvSpPr>
          <p:nvPr/>
        </p:nvSpPr>
        <p:spPr bwMode="auto">
          <a:xfrm>
            <a:off x="1055688" y="4365625"/>
            <a:ext cx="10801350" cy="1749425"/>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0" rIns="0" bIns="0"/>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266700" indent="-266700">
              <a:lnSpc>
                <a:spcPct val="100000"/>
              </a:lnSpc>
              <a:spcBef>
                <a:spcPts val="600"/>
              </a:spcBef>
              <a:spcAft>
                <a:spcPts val="600"/>
              </a:spcAft>
              <a:buFont typeface="+mj-lt"/>
              <a:buAutoNum type="alphaLcParenR"/>
              <a:defRPr/>
            </a:pPr>
            <a:endParaRPr lang="de-DE" altLang="de-DE" kern="0" dirty="0">
              <a:latin typeface="Century Gothic" pitchFamily="34" charset="0"/>
            </a:endParaRPr>
          </a:p>
        </p:txBody>
      </p:sp>
      <p:sp>
        <p:nvSpPr>
          <p:cNvPr id="9" name="Rectangle 2">
            <a:extLst>
              <a:ext uri="{FF2B5EF4-FFF2-40B4-BE49-F238E27FC236}">
                <a16:creationId xmlns:a16="http://schemas.microsoft.com/office/drawing/2014/main" id="{CFD237CD-3DAF-4EFA-9944-C09253597611}"/>
              </a:ext>
            </a:extLst>
          </p:cNvPr>
          <p:cNvSpPr txBox="1">
            <a:spLocks/>
          </p:cNvSpPr>
          <p:nvPr/>
        </p:nvSpPr>
        <p:spPr bwMode="auto">
          <a:xfrm>
            <a:off x="925513" y="942975"/>
            <a:ext cx="39465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6.4.1 Kasse; Forts.</a:t>
            </a:r>
          </a:p>
        </p:txBody>
      </p:sp>
      <p:sp>
        <p:nvSpPr>
          <p:cNvPr id="478214" name="Textfeld 4">
            <a:extLst>
              <a:ext uri="{FF2B5EF4-FFF2-40B4-BE49-F238E27FC236}">
                <a16:creationId xmlns:a16="http://schemas.microsoft.com/office/drawing/2014/main" id="{C46A73B7-FFD1-4632-8C39-6FE696B3F315}"/>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2: Liquide Mittel</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4">
            <a:extLst>
              <a:ext uri="{FF2B5EF4-FFF2-40B4-BE49-F238E27FC236}">
                <a16:creationId xmlns:a16="http://schemas.microsoft.com/office/drawing/2014/main" id="{D08F3F87-4BFA-4A25-A9DC-79622E4DBCA3}"/>
              </a:ext>
            </a:extLst>
          </p:cNvPr>
          <p:cNvSpPr>
            <a:spLocks noGrp="1" noChangeArrowheads="1"/>
          </p:cNvSpPr>
          <p:nvPr>
            <p:ph type="body" idx="4294967295"/>
          </p:nvPr>
        </p:nvSpPr>
        <p:spPr>
          <a:xfrm>
            <a:off x="1055688" y="1368424"/>
            <a:ext cx="10801350" cy="3572743"/>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marL="266700" indent="-266700">
              <a:lnSpc>
                <a:spcPct val="100000"/>
              </a:lnSpc>
              <a:spcBef>
                <a:spcPts val="600"/>
              </a:spcBef>
              <a:spcAft>
                <a:spcPts val="600"/>
              </a:spcAft>
              <a:buFont typeface="Verdana" panose="020B0604030504040204" pitchFamily="34" charset="0"/>
              <a:buAutoNum type="alphaLcParenR"/>
            </a:pPr>
            <a:r>
              <a:rPr lang="de-DE" altLang="de-DE" sz="1600" b="1" dirty="0">
                <a:latin typeface="Century Gothic" panose="020B0502020202020204" pitchFamily="34" charset="0"/>
              </a:rPr>
              <a:t>Aufbauprüfung</a:t>
            </a:r>
          </a:p>
          <a:p>
            <a:pPr marL="534988" lvl="2" indent="-268288">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Erfolgt eine Abstimmung der Scheckeinlösungen mit der Dokumentation über ausgegebene Schecks unter Beachtung des Vier-Augen-Prinzips</a:t>
            </a:r>
          </a:p>
          <a:p>
            <a:pPr marL="534988" lvl="2" indent="-268288">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Erfolgt eine Abstimmung der Bankauszüge in regelmäßigen Abständen?</a:t>
            </a:r>
          </a:p>
          <a:p>
            <a:pPr marL="534988" lvl="2" indent="-268288">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Erfolgt die Verbuchung der Kontoauszüge in regelmäßigen Abständen?</a:t>
            </a:r>
          </a:p>
          <a:p>
            <a:pPr marL="276225" lvl="1" indent="-276225">
              <a:lnSpc>
                <a:spcPct val="100000"/>
              </a:lnSpc>
              <a:spcBef>
                <a:spcPts val="600"/>
              </a:spcBef>
              <a:spcAft>
                <a:spcPts val="600"/>
              </a:spcAft>
              <a:buFont typeface="Verdana" panose="020B0604030504040204" pitchFamily="34" charset="0"/>
              <a:buAutoNum type="alphaLcParenR" startAt="2"/>
            </a:pPr>
            <a:r>
              <a:rPr lang="de-DE" altLang="de-DE" sz="1600" b="1" dirty="0">
                <a:latin typeface="Century Gothic" panose="020B0502020202020204" pitchFamily="34" charset="0"/>
              </a:rPr>
              <a:t>Funktionsprüfung</a:t>
            </a:r>
          </a:p>
          <a:p>
            <a:pPr marL="534988" lvl="2" indent="-268288">
              <a:lnSpc>
                <a:spcPct val="100000"/>
              </a:lnSpc>
              <a:spcBef>
                <a:spcPts val="600"/>
              </a:spcBef>
              <a:spcAft>
                <a:spcPts val="600"/>
              </a:spcAft>
            </a:pPr>
            <a:r>
              <a:rPr lang="de-DE" altLang="de-DE" sz="1600" dirty="0">
                <a:latin typeface="Century Gothic" panose="020B0502020202020204" pitchFamily="34" charset="0"/>
              </a:rPr>
              <a:t>Wurde die </a:t>
            </a:r>
            <a:r>
              <a:rPr lang="de-DE" altLang="de-DE" sz="1600" b="1" dirty="0">
                <a:latin typeface="Century Gothic" panose="020B0502020202020204" pitchFamily="34" charset="0"/>
              </a:rPr>
              <a:t>Ordnungsmäßigkeit</a:t>
            </a:r>
            <a:r>
              <a:rPr lang="de-DE" altLang="de-DE" sz="1600" dirty="0">
                <a:latin typeface="Century Gothic" panose="020B0502020202020204" pitchFamily="34" charset="0"/>
              </a:rPr>
              <a:t> der </a:t>
            </a:r>
            <a:r>
              <a:rPr lang="de-DE" altLang="de-DE" sz="1600" dirty="0" err="1">
                <a:latin typeface="Century Gothic" panose="020B0502020202020204" pitchFamily="34" charset="0"/>
              </a:rPr>
              <a:t>Zahlungsein</a:t>
            </a:r>
            <a:r>
              <a:rPr lang="de-DE" altLang="de-DE" sz="1600" dirty="0">
                <a:latin typeface="Century Gothic" panose="020B0502020202020204" pitchFamily="34" charset="0"/>
              </a:rPr>
              <a:t>- und -ausgänge geprüft?</a:t>
            </a:r>
          </a:p>
          <a:p>
            <a:pPr marL="801688" lvl="3" indent="-266700">
              <a:lnSpc>
                <a:spcPct val="100000"/>
              </a:lnSpc>
              <a:spcBef>
                <a:spcPts val="600"/>
              </a:spcBef>
              <a:spcAft>
                <a:spcPts val="600"/>
              </a:spcAft>
              <a:buFont typeface="Courier New" panose="02070309020205020404" pitchFamily="49" charset="0"/>
              <a:buChar char="o"/>
            </a:pPr>
            <a:r>
              <a:rPr lang="de-DE" altLang="de-DE" sz="1600" dirty="0">
                <a:latin typeface="Century Gothic" panose="020B0502020202020204" pitchFamily="34" charset="0"/>
              </a:rPr>
              <a:t>Vergleich </a:t>
            </a:r>
            <a:r>
              <a:rPr lang="de-DE" altLang="de-DE" sz="1600" dirty="0" err="1">
                <a:latin typeface="Century Gothic" panose="020B0502020202020204" pitchFamily="34" charset="0"/>
              </a:rPr>
              <a:t>Urbelege</a:t>
            </a:r>
            <a:r>
              <a:rPr lang="de-DE" altLang="de-DE" sz="1600" dirty="0">
                <a:latin typeface="Century Gothic" panose="020B0502020202020204" pitchFamily="34" charset="0"/>
              </a:rPr>
              <a:t> mit </a:t>
            </a:r>
            <a:r>
              <a:rPr lang="de-DE" altLang="de-DE" sz="1600" dirty="0" err="1">
                <a:latin typeface="Century Gothic" panose="020B0502020202020204" pitchFamily="34" charset="0"/>
              </a:rPr>
              <a:t>Zahlungsein</a:t>
            </a:r>
            <a:r>
              <a:rPr lang="de-DE" altLang="de-DE" sz="1600" dirty="0">
                <a:latin typeface="Century Gothic" panose="020B0502020202020204" pitchFamily="34" charset="0"/>
              </a:rPr>
              <a:t>- oder -ausgängen</a:t>
            </a:r>
          </a:p>
          <a:p>
            <a:pPr marL="801688" lvl="3" indent="-266700">
              <a:lnSpc>
                <a:spcPct val="100000"/>
              </a:lnSpc>
              <a:spcBef>
                <a:spcPts val="600"/>
              </a:spcBef>
              <a:spcAft>
                <a:spcPts val="600"/>
              </a:spcAft>
              <a:buFont typeface="Courier New" panose="02070309020205020404" pitchFamily="49" charset="0"/>
              <a:buChar char="o"/>
            </a:pPr>
            <a:r>
              <a:rPr lang="de-DE" altLang="de-DE" sz="1600" dirty="0">
                <a:latin typeface="Century Gothic" panose="020B0502020202020204" pitchFamily="34" charset="0"/>
              </a:rPr>
              <a:t>formelle Prüfung der Belege – zeitnahe Verbuchung und richtige Kontenzuordnung</a:t>
            </a:r>
          </a:p>
          <a:p>
            <a:pPr marL="534988" lvl="2" indent="-268288">
              <a:lnSpc>
                <a:spcPct val="100000"/>
              </a:lnSpc>
              <a:spcBef>
                <a:spcPts val="600"/>
              </a:spcBef>
              <a:spcAft>
                <a:spcPts val="600"/>
              </a:spcAft>
            </a:pPr>
            <a:endParaRPr lang="de-DE" altLang="de-DE" sz="1600" dirty="0">
              <a:latin typeface="Century Gothic" panose="020B0502020202020204" pitchFamily="34" charset="0"/>
            </a:endParaRPr>
          </a:p>
        </p:txBody>
      </p:sp>
      <p:sp>
        <p:nvSpPr>
          <p:cNvPr id="7" name="Rectangle 2">
            <a:extLst>
              <a:ext uri="{FF2B5EF4-FFF2-40B4-BE49-F238E27FC236}">
                <a16:creationId xmlns:a16="http://schemas.microsoft.com/office/drawing/2014/main" id="{EE63F2EB-AF9B-4D96-996F-2E4C747C402B}"/>
              </a:ext>
            </a:extLst>
          </p:cNvPr>
          <p:cNvSpPr txBox="1">
            <a:spLocks/>
          </p:cNvSpPr>
          <p:nvPr/>
        </p:nvSpPr>
        <p:spPr bwMode="auto">
          <a:xfrm>
            <a:off x="925513" y="1017588"/>
            <a:ext cx="56753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6.4.2 Guthaben bei Kreditinstituten / Schecks</a:t>
            </a:r>
          </a:p>
        </p:txBody>
      </p:sp>
      <p:sp>
        <p:nvSpPr>
          <p:cNvPr id="480261" name="Textfeld 4">
            <a:extLst>
              <a:ext uri="{FF2B5EF4-FFF2-40B4-BE49-F238E27FC236}">
                <a16:creationId xmlns:a16="http://schemas.microsoft.com/office/drawing/2014/main" id="{DAE3ED2B-D6E6-4667-9E63-4C9E5785B958}"/>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2: Liquide Mittel</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
            <a:extLst>
              <a:ext uri="{FF2B5EF4-FFF2-40B4-BE49-F238E27FC236}">
                <a16:creationId xmlns:a16="http://schemas.microsoft.com/office/drawing/2014/main" id="{605B4AE8-568A-47F9-B30E-478833904D72}"/>
              </a:ext>
            </a:extLst>
          </p:cNvPr>
          <p:cNvSpPr>
            <a:spLocks noGrp="1"/>
          </p:cNvSpPr>
          <p:nvPr>
            <p:ph type="body" sz="quarter" idx="13"/>
          </p:nvPr>
        </p:nvSpPr>
        <p:spPr>
          <a:xfrm>
            <a:off x="1065212" y="1451644"/>
            <a:ext cx="10791427" cy="4065588"/>
          </a:xfrm>
        </p:spPr>
        <p:txBody>
          <a:bodyPr/>
          <a:lstStyle/>
          <a:p>
            <a:pPr marL="266700" indent="-266700">
              <a:lnSpc>
                <a:spcPct val="100000"/>
              </a:lnSpc>
              <a:spcBef>
                <a:spcPts val="600"/>
              </a:spcBef>
              <a:spcAft>
                <a:spcPts val="600"/>
              </a:spcAft>
              <a:buFont typeface="Arial" panose="020B0604020202020204" pitchFamily="34" charset="0"/>
              <a:buChar char="•"/>
              <a:defRPr/>
            </a:pPr>
            <a:r>
              <a:rPr lang="de-DE" altLang="de-DE" sz="1600" b="1" dirty="0">
                <a:latin typeface="Century Gothic" pitchFamily="34" charset="0"/>
              </a:rPr>
              <a:t>Kassenaufnahmeprotokoll</a:t>
            </a:r>
            <a:r>
              <a:rPr lang="de-DE" altLang="de-DE" sz="1600" dirty="0">
                <a:latin typeface="Century Gothic" pitchFamily="34" charset="0"/>
              </a:rPr>
              <a:t> sowie Protokoll der Schecks </a:t>
            </a:r>
          </a:p>
          <a:p>
            <a:pPr marL="542925" indent="-276225">
              <a:lnSpc>
                <a:spcPct val="100000"/>
              </a:lnSpc>
              <a:spcBef>
                <a:spcPts val="600"/>
              </a:spcBef>
              <a:spcAft>
                <a:spcPts val="600"/>
              </a:spcAft>
              <a:defRPr/>
            </a:pPr>
            <a:r>
              <a:rPr lang="de-DE" altLang="de-DE" sz="1600" dirty="0">
                <a:latin typeface="Century Gothic" pitchFamily="34" charset="0"/>
                <a:sym typeface="Wingdings" panose="05000000000000000000" pitchFamily="2" charset="2"/>
              </a:rPr>
              <a:t></a:t>
            </a:r>
            <a:r>
              <a:rPr lang="de-DE" altLang="de-DE" sz="1600" dirty="0">
                <a:latin typeface="Century Gothic" pitchFamily="34" charset="0"/>
              </a:rPr>
              <a:t> Unterzeichnung durch Verwalter der Kasse, sowie Aufnehmenden (Person, die mit der Kassenführung nicht zu tun hat)</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rPr>
              <a:t>Abgleich </a:t>
            </a:r>
            <a:r>
              <a:rPr lang="de-DE" altLang="de-DE" sz="1600" b="1" dirty="0">
                <a:latin typeface="Century Gothic" pitchFamily="34" charset="0"/>
              </a:rPr>
              <a:t>Protokoll</a:t>
            </a:r>
            <a:r>
              <a:rPr lang="de-DE" altLang="de-DE" sz="1600" dirty="0">
                <a:latin typeface="Century Gothic" pitchFamily="34" charset="0"/>
              </a:rPr>
              <a:t> </a:t>
            </a:r>
            <a:r>
              <a:rPr lang="de-DE" altLang="de-DE" sz="1600" b="1" dirty="0">
                <a:latin typeface="Century Gothic" pitchFamily="34" charset="0"/>
              </a:rPr>
              <a:t>mit</a:t>
            </a:r>
            <a:r>
              <a:rPr lang="de-DE" altLang="de-DE" sz="1600" dirty="0">
                <a:latin typeface="Century Gothic" pitchFamily="34" charset="0"/>
              </a:rPr>
              <a:t> </a:t>
            </a:r>
            <a:r>
              <a:rPr lang="de-DE" altLang="de-DE" sz="1600" b="1" dirty="0">
                <a:latin typeface="Century Gothic" pitchFamily="34" charset="0"/>
              </a:rPr>
              <a:t>Saldo</a:t>
            </a:r>
            <a:r>
              <a:rPr lang="de-DE" altLang="de-DE" sz="1600" dirty="0">
                <a:latin typeface="Century Gothic" pitchFamily="34" charset="0"/>
              </a:rPr>
              <a:t> </a:t>
            </a:r>
            <a:r>
              <a:rPr lang="de-DE" altLang="de-DE" sz="1600" b="1" dirty="0">
                <a:latin typeface="Century Gothic" pitchFamily="34" charset="0"/>
              </a:rPr>
              <a:t>Kassenbuch</a:t>
            </a:r>
            <a:r>
              <a:rPr lang="de-DE" altLang="de-DE" sz="1600" dirty="0">
                <a:latin typeface="Century Gothic" pitchFamily="34" charset="0"/>
              </a:rPr>
              <a:t> und </a:t>
            </a:r>
            <a:r>
              <a:rPr lang="de-DE" altLang="de-DE" sz="1600" b="1" dirty="0">
                <a:latin typeface="Century Gothic" pitchFamily="34" charset="0"/>
              </a:rPr>
              <a:t>Hauptbuchkonto</a:t>
            </a:r>
            <a:r>
              <a:rPr lang="de-DE" altLang="de-DE" sz="1600" dirty="0">
                <a:latin typeface="Century Gothic" pitchFamily="34" charset="0"/>
              </a:rPr>
              <a:t> zum Stichtag und auch unterjährig</a:t>
            </a:r>
          </a:p>
          <a:p>
            <a:pPr marL="266700" indent="-266700">
              <a:lnSpc>
                <a:spcPct val="100000"/>
              </a:lnSpc>
              <a:spcBef>
                <a:spcPts val="600"/>
              </a:spcBef>
              <a:spcAft>
                <a:spcPts val="600"/>
              </a:spcAft>
              <a:buFont typeface="Arial" panose="020B0604020202020204" pitchFamily="34" charset="0"/>
              <a:buChar char="•"/>
              <a:defRPr/>
            </a:pPr>
            <a:r>
              <a:rPr lang="de-DE" altLang="de-DE" sz="1600" b="1" dirty="0">
                <a:latin typeface="Century Gothic" pitchFamily="34" charset="0"/>
              </a:rPr>
              <a:t>Sortenbestände:</a:t>
            </a:r>
            <a:r>
              <a:rPr lang="de-DE" altLang="de-DE" sz="1600" dirty="0">
                <a:latin typeface="Century Gothic" pitchFamily="34" charset="0"/>
              </a:rPr>
              <a:t> Rechnerische Richtigkeit der Umrechnung (Achtung: Kursschwankungen)</a:t>
            </a:r>
          </a:p>
        </p:txBody>
      </p:sp>
      <p:sp>
        <p:nvSpPr>
          <p:cNvPr id="10" name="Text Box 6">
            <a:extLst>
              <a:ext uri="{FF2B5EF4-FFF2-40B4-BE49-F238E27FC236}">
                <a16:creationId xmlns:a16="http://schemas.microsoft.com/office/drawing/2014/main" id="{E67273AD-0C71-40E1-97EC-E2FC7FC21C5D}"/>
              </a:ext>
            </a:extLst>
          </p:cNvPr>
          <p:cNvSpPr txBox="1">
            <a:spLocks noChangeArrowheads="1"/>
          </p:cNvSpPr>
          <p:nvPr/>
        </p:nvSpPr>
        <p:spPr bwMode="auto">
          <a:xfrm>
            <a:off x="921444" y="1016918"/>
            <a:ext cx="100711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marR="0" lvl="0" indent="-269875" algn="l" defTabSz="269875" rtl="0" eaLnBrk="1" fontAlgn="base" latinLnBrk="0" hangingPunct="1">
              <a:lnSpc>
                <a:spcPct val="100000"/>
              </a:lnSpc>
              <a:spcBef>
                <a:spcPct val="50000"/>
              </a:spcBef>
              <a:spcAft>
                <a:spcPct val="0"/>
              </a:spcAft>
              <a:buClrTx/>
              <a:buSzTx/>
              <a:buFontTx/>
              <a:buNone/>
              <a:tabLst>
                <a:tab pos="269875" algn="l"/>
              </a:tabLst>
              <a:defRPr/>
            </a:pPr>
            <a:r>
              <a:rPr kumimoji="0" lang="de-DE" altLang="de-DE" sz="1600" b="1" i="0" u="none" strike="noStrike" kern="0" cap="none" spc="0" normalizeH="0" baseline="0" noProof="0" dirty="0">
                <a:ln>
                  <a:noFill/>
                </a:ln>
                <a:solidFill>
                  <a:srgbClr val="00B0F0"/>
                </a:solidFill>
                <a:effectLst/>
                <a:uLnTx/>
                <a:uFillTx/>
                <a:latin typeface="Century Gothic" pitchFamily="34" charset="0"/>
                <a:ea typeface="+mj-ea"/>
                <a:cs typeface="+mj-cs"/>
              </a:rPr>
              <a:t>6.4.3 Prüfung der flüssigen Mittel</a:t>
            </a:r>
          </a:p>
        </p:txBody>
      </p:sp>
      <p:sp>
        <p:nvSpPr>
          <p:cNvPr id="9" name="Textfeld 1">
            <a:extLst>
              <a:ext uri="{FF2B5EF4-FFF2-40B4-BE49-F238E27FC236}">
                <a16:creationId xmlns:a16="http://schemas.microsoft.com/office/drawing/2014/main" id="{4CF0EFB8-58BB-41F3-8BA5-E618757C75FD}"/>
              </a:ext>
            </a:extLst>
          </p:cNvPr>
          <p:cNvSpPr txBox="1">
            <a:spLocks noChangeArrowheads="1"/>
          </p:cNvSpPr>
          <p:nvPr/>
        </p:nvSpPr>
        <p:spPr bwMode="auto">
          <a:xfrm>
            <a:off x="373063" y="180975"/>
            <a:ext cx="100091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530475" indent="-5146675">
              <a:lnSpc>
                <a:spcPct val="110000"/>
              </a:lnSpc>
              <a:spcBef>
                <a:spcPts val="800"/>
              </a:spcBef>
              <a:buFont typeface="Arial" panose="020B0604020202020204" pitchFamily="34" charset="0"/>
              <a:tabLst>
                <a:tab pos="254158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254158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254158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254158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254158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254158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254158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254158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2541588" algn="l"/>
              </a:tabLst>
              <a:defRPr sz="1400">
                <a:solidFill>
                  <a:schemeClr val="tx1"/>
                </a:solidFill>
                <a:latin typeface="Verdana" panose="020B0604030504040204" pitchFamily="34" charset="0"/>
              </a:defRPr>
            </a:lvl9pPr>
          </a:lstStyle>
          <a:p>
            <a:pPr marL="2530475" marR="0" lvl="0" indent="-5146675" algn="l" defTabSz="914400" rtl="0" eaLnBrk="1" fontAlgn="base" latinLnBrk="0" hangingPunct="1">
              <a:lnSpc>
                <a:spcPct val="100000"/>
              </a:lnSpc>
              <a:spcBef>
                <a:spcPct val="0"/>
              </a:spcBef>
              <a:spcAft>
                <a:spcPct val="0"/>
              </a:spcAft>
              <a:buClrTx/>
              <a:buSzTx/>
              <a:buFontTx/>
              <a:buNone/>
              <a:tabLst>
                <a:tab pos="2541588" algn="l"/>
              </a:tabLst>
              <a:defRPr/>
            </a:pPr>
            <a:r>
              <a:rPr kumimoji="0" lang="de-DE" altLang="de-DE"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panose="020B0604020202020204" pitchFamily="34" charset="0"/>
              </a:rPr>
              <a:t>Themenbereich 6: Prüfung ausgewählter Finanzposten</a:t>
            </a:r>
          </a:p>
        </p:txBody>
      </p:sp>
    </p:spTree>
    <p:extLst>
      <p:ext uri="{BB962C8B-B14F-4D97-AF65-F5344CB8AC3E}">
        <p14:creationId xmlns:p14="http://schemas.microsoft.com/office/powerpoint/2010/main" val="4170956010"/>
      </p:ext>
    </p:extLst>
  </p:cSld>
  <p:clrMapOvr>
    <a:masterClrMapping/>
  </p:clrMapOvr>
  <p:transition spd="slow"/>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8" name="Textfeld 4">
            <a:extLst>
              <a:ext uri="{FF2B5EF4-FFF2-40B4-BE49-F238E27FC236}">
                <a16:creationId xmlns:a16="http://schemas.microsoft.com/office/drawing/2014/main" id="{D27FDC08-D43F-43B9-A479-F8EA203BEED5}"/>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2: Liquide Mittel</a:t>
            </a:r>
          </a:p>
        </p:txBody>
      </p:sp>
      <p:sp>
        <p:nvSpPr>
          <p:cNvPr id="6" name="Rectangle 2">
            <a:extLst>
              <a:ext uri="{FF2B5EF4-FFF2-40B4-BE49-F238E27FC236}">
                <a16:creationId xmlns:a16="http://schemas.microsoft.com/office/drawing/2014/main" id="{33148AF6-F1FB-453B-9EBC-37709CB743F6}"/>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6.5	</a:t>
            </a:r>
            <a:r>
              <a:rPr lang="de-DE" sz="2800" b="1" dirty="0">
                <a:latin typeface="Century Gothic" panose="020B0502020202020204" pitchFamily="34" charset="0"/>
              </a:rPr>
              <a:t>Analytische Prüfungshandlungen</a:t>
            </a:r>
            <a:endParaRPr lang="de-DE" altLang="de-DE" sz="2800" b="1" dirty="0">
              <a:latin typeface="Century Gothic" panose="020B0502020202020204" pitchFamily="34" charset="0"/>
              <a:cs typeface="Arial" panose="020B0604020202020204" pitchFamily="34" charset="0"/>
            </a:endParaRP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Rectangle 4">
            <a:extLst>
              <a:ext uri="{FF2B5EF4-FFF2-40B4-BE49-F238E27FC236}">
                <a16:creationId xmlns:a16="http://schemas.microsoft.com/office/drawing/2014/main" id="{8D363F31-7AA7-431A-BB39-940F5F2FCF13}"/>
              </a:ext>
            </a:extLst>
          </p:cNvPr>
          <p:cNvSpPr>
            <a:spLocks noGrp="1" noChangeArrowheads="1"/>
          </p:cNvSpPr>
          <p:nvPr>
            <p:ph type="body" idx="4294967295"/>
          </p:nvPr>
        </p:nvSpPr>
        <p:spPr>
          <a:xfrm>
            <a:off x="1055688" y="1440482"/>
            <a:ext cx="10801350" cy="3068638"/>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marL="0" lvl="2" indent="0">
              <a:lnSpc>
                <a:spcPct val="100000"/>
              </a:lnSpc>
              <a:spcBef>
                <a:spcPts val="600"/>
              </a:spcBef>
              <a:spcAft>
                <a:spcPts val="600"/>
              </a:spcAft>
              <a:buFont typeface="Arial" panose="020B0604020202020204" pitchFamily="34" charset="0"/>
              <a:buNone/>
              <a:defRPr/>
            </a:pPr>
            <a:r>
              <a:rPr lang="de-DE" altLang="de-DE" sz="1600" b="1" dirty="0">
                <a:latin typeface="Century Gothic" panose="020B0502020202020204" pitchFamily="34" charset="0"/>
              </a:rPr>
              <a:t>Auswahl möglicher analytischer Prüfungshandlungen:</a:t>
            </a:r>
            <a:endParaRPr lang="de-DE" altLang="de-DE" sz="1600" dirty="0">
              <a:latin typeface="Century Gothic" panose="020B0502020202020204" pitchFamily="34" charset="0"/>
            </a:endParaRPr>
          </a:p>
          <a:p>
            <a:pPr marL="266700" lvl="2"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Erfolgte die Übernahme der EB-Werte ordnungsgemäß?</a:t>
            </a:r>
          </a:p>
          <a:p>
            <a:pPr marL="266700" lvl="2"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Können Sie die Überleitung der Kontensalden aus der Finanzbuchhaltung (Hauptbuch) zum Posten im Jahresabschluss nachvollziehen?</a:t>
            </a:r>
          </a:p>
          <a:p>
            <a:pPr marL="266700" lvl="2"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Erscheinen Ihnen die Angaben im Jahresabschluss zu diesem Bilanzposten (Bilanz, GuV und Anhang) plausibel?</a:t>
            </a:r>
          </a:p>
          <a:p>
            <a:pPr marL="266700" lvl="2"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Ergeben sich Auffälligkeiten (Bestände/Trends, etc.) innerhalb dieses Bilanzpostens?</a:t>
            </a:r>
          </a:p>
        </p:txBody>
      </p:sp>
      <p:sp>
        <p:nvSpPr>
          <p:cNvPr id="7" name="Text Box 6">
            <a:extLst>
              <a:ext uri="{FF2B5EF4-FFF2-40B4-BE49-F238E27FC236}">
                <a16:creationId xmlns:a16="http://schemas.microsoft.com/office/drawing/2014/main" id="{C8F88372-13EA-4691-86E4-40E0BA9B7C12}"/>
              </a:ext>
            </a:extLst>
          </p:cNvPr>
          <p:cNvSpPr txBox="1">
            <a:spLocks noChangeArrowheads="1"/>
          </p:cNvSpPr>
          <p:nvPr/>
        </p:nvSpPr>
        <p:spPr bwMode="auto">
          <a:xfrm>
            <a:off x="695325" y="1016918"/>
            <a:ext cx="518477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6.5 Analytische Prüfungshandlungen</a:t>
            </a:r>
          </a:p>
        </p:txBody>
      </p:sp>
      <p:sp>
        <p:nvSpPr>
          <p:cNvPr id="484357" name="Textfeld 4">
            <a:extLst>
              <a:ext uri="{FF2B5EF4-FFF2-40B4-BE49-F238E27FC236}">
                <a16:creationId xmlns:a16="http://schemas.microsoft.com/office/drawing/2014/main" id="{50351559-6392-459F-BC66-BB038F4DAD51}"/>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2: Liquide Mittel</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31" name="Textfeld 4">
            <a:extLst>
              <a:ext uri="{FF2B5EF4-FFF2-40B4-BE49-F238E27FC236}">
                <a16:creationId xmlns:a16="http://schemas.microsoft.com/office/drawing/2014/main" id="{CA658C37-9E34-4B05-BBFA-F0B6648B5C3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2: Liquide Mittel</a:t>
            </a:r>
          </a:p>
        </p:txBody>
      </p:sp>
      <p:sp>
        <p:nvSpPr>
          <p:cNvPr id="8" name="Rectangle 2">
            <a:extLst>
              <a:ext uri="{FF2B5EF4-FFF2-40B4-BE49-F238E27FC236}">
                <a16:creationId xmlns:a16="http://schemas.microsoft.com/office/drawing/2014/main" id="{791E5B59-3D6E-42D6-BAA5-A28FB6A0F50C}"/>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6.6	</a:t>
            </a:r>
            <a:r>
              <a:rPr lang="de-DE" sz="2800" b="1" dirty="0">
                <a:latin typeface="Century Gothic" panose="020B0502020202020204" pitchFamily="34" charset="0"/>
              </a:rPr>
              <a:t>Einzelfallprüfungen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6.6.1</a:t>
            </a:r>
            <a:r>
              <a:rPr lang="de-DE" dirty="0">
                <a:latin typeface="Century Gothic" panose="020B0502020202020204" pitchFamily="34" charset="0"/>
              </a:rPr>
              <a:t>	Prüfung des Nachweises</a:t>
            </a:r>
          </a:p>
          <a:p>
            <a:pPr marL="2724150" lvl="4" indent="-895350">
              <a:spcBef>
                <a:spcPts val="600"/>
              </a:spcBef>
              <a:spcAft>
                <a:spcPts val="600"/>
              </a:spcAft>
              <a:tabLst>
                <a:tab pos="444500" algn="l"/>
              </a:tabLst>
            </a:pPr>
            <a:r>
              <a:rPr lang="de-DE" b="1" dirty="0">
                <a:latin typeface="Century Gothic" panose="020B0502020202020204" pitchFamily="34" charset="0"/>
              </a:rPr>
              <a:t>6.6.2	</a:t>
            </a:r>
            <a:r>
              <a:rPr lang="de-DE" dirty="0">
                <a:latin typeface="Century Gothic" panose="020B0502020202020204" pitchFamily="34" charset="0"/>
              </a:rPr>
              <a:t>Prüfung der Bewertung</a:t>
            </a:r>
          </a:p>
          <a:p>
            <a:pPr marL="2724150" lvl="4" indent="-895350">
              <a:spcBef>
                <a:spcPts val="600"/>
              </a:spcBef>
              <a:spcAft>
                <a:spcPts val="600"/>
              </a:spcAft>
              <a:tabLst>
                <a:tab pos="444500" algn="l"/>
              </a:tabLst>
            </a:pPr>
            <a:r>
              <a:rPr lang="de-DE" b="1" dirty="0">
                <a:latin typeface="Century Gothic" panose="020B0502020202020204" pitchFamily="34" charset="0"/>
              </a:rPr>
              <a:t>6.6.3	</a:t>
            </a:r>
            <a:r>
              <a:rPr lang="de-DE" dirty="0">
                <a:latin typeface="Century Gothic" panose="020B0502020202020204" pitchFamily="34" charset="0"/>
              </a:rPr>
              <a:t>Prüfung des Ausweises</a:t>
            </a:r>
            <a:endParaRPr lang="de-DE" b="1" dirty="0">
              <a:latin typeface="Century Gothic" panose="020B0502020202020204" pitchFamily="34" charset="0"/>
            </a:endParaRP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7">
            <a:extLst>
              <a:ext uri="{FF2B5EF4-FFF2-40B4-BE49-F238E27FC236}">
                <a16:creationId xmlns:a16="http://schemas.microsoft.com/office/drawing/2014/main" id="{1BFBCBCA-7C63-475B-9B4C-1CBCFEE12CDA}"/>
              </a:ext>
            </a:extLst>
          </p:cNvPr>
          <p:cNvSpPr>
            <a:spLocks noGrp="1" noChangeArrowheads="1"/>
          </p:cNvSpPr>
          <p:nvPr>
            <p:ph idx="4294967295"/>
          </p:nvPr>
        </p:nvSpPr>
        <p:spPr>
          <a:xfrm>
            <a:off x="1069975" y="1340768"/>
            <a:ext cx="10787063" cy="4824536"/>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marL="266700" indent="-266700">
              <a:lnSpc>
                <a:spcPct val="100000"/>
              </a:lnSpc>
              <a:spcBef>
                <a:spcPts val="600"/>
              </a:spcBef>
              <a:spcAft>
                <a:spcPts val="600"/>
              </a:spcAft>
              <a:buFont typeface="+mj-lt"/>
              <a:buAutoNum type="alphaLcParenR"/>
              <a:defRPr/>
            </a:pPr>
            <a:r>
              <a:rPr lang="de-DE" sz="1200" b="1" dirty="0">
                <a:latin typeface="Century Gothic" panose="020B0502020202020204" pitchFamily="34" charset="0"/>
              </a:rPr>
              <a:t>Kassenbestand</a:t>
            </a:r>
          </a:p>
          <a:p>
            <a:pPr marL="534988" lvl="1" indent="-268288">
              <a:lnSpc>
                <a:spcPct val="100000"/>
              </a:lnSpc>
              <a:spcBef>
                <a:spcPts val="600"/>
              </a:spcBef>
              <a:spcAft>
                <a:spcPts val="600"/>
              </a:spcAft>
              <a:buFont typeface="+mj-lt"/>
              <a:buAutoNum type="arabicPeriod"/>
              <a:defRPr/>
            </a:pPr>
            <a:r>
              <a:rPr lang="de-DE" sz="1200" dirty="0">
                <a:latin typeface="Century Gothic" panose="020B0502020202020204" pitchFamily="34" charset="0"/>
              </a:rPr>
              <a:t>Wurde ein </a:t>
            </a:r>
            <a:r>
              <a:rPr lang="de-DE" sz="1200" b="1" dirty="0">
                <a:latin typeface="Century Gothic" panose="020B0502020202020204" pitchFamily="34" charset="0"/>
              </a:rPr>
              <a:t>Kassenbestandsprotokoll</a:t>
            </a:r>
            <a:r>
              <a:rPr lang="de-DE" sz="1200" dirty="0">
                <a:latin typeface="Century Gothic" panose="020B0502020202020204" pitchFamily="34" charset="0"/>
              </a:rPr>
              <a:t> zum Abschlussstichtag erstellt? </a:t>
            </a:r>
            <a:r>
              <a:rPr lang="de-DE" sz="1200" b="1" dirty="0">
                <a:solidFill>
                  <a:srgbClr val="00B0F0"/>
                </a:solidFill>
                <a:latin typeface="Century Gothic" panose="020B0502020202020204" pitchFamily="34" charset="0"/>
              </a:rPr>
              <a:t>[V]</a:t>
            </a:r>
          </a:p>
          <a:p>
            <a:pPr marL="534988" lvl="1" indent="-268288">
              <a:lnSpc>
                <a:spcPct val="100000"/>
              </a:lnSpc>
              <a:spcBef>
                <a:spcPts val="600"/>
              </a:spcBef>
              <a:spcAft>
                <a:spcPts val="600"/>
              </a:spcAft>
              <a:buFont typeface="+mj-lt"/>
              <a:buAutoNum type="arabicPeriod"/>
              <a:defRPr/>
            </a:pPr>
            <a:r>
              <a:rPr lang="de-DE" sz="1200" dirty="0">
                <a:latin typeface="Century Gothic" panose="020B0502020202020204" pitchFamily="34" charset="0"/>
              </a:rPr>
              <a:t>Wurde für </a:t>
            </a:r>
            <a:r>
              <a:rPr lang="de-DE" sz="1200" b="1" dirty="0">
                <a:latin typeface="Century Gothic" panose="020B0502020202020204" pitchFamily="34" charset="0"/>
              </a:rPr>
              <a:t>alle Nebenkassen </a:t>
            </a:r>
            <a:r>
              <a:rPr lang="de-DE" sz="1200" dirty="0">
                <a:latin typeface="Century Gothic" panose="020B0502020202020204" pitchFamily="34" charset="0"/>
              </a:rPr>
              <a:t>und die </a:t>
            </a:r>
            <a:r>
              <a:rPr lang="de-DE" sz="1200" dirty="0" err="1">
                <a:latin typeface="Century Gothic" panose="020B0502020202020204" pitchFamily="34" charset="0"/>
              </a:rPr>
              <a:t>Frankotypwerte</a:t>
            </a:r>
            <a:r>
              <a:rPr lang="de-DE" sz="1200" dirty="0">
                <a:latin typeface="Century Gothic" panose="020B0502020202020204" pitchFamily="34" charset="0"/>
              </a:rPr>
              <a:t> Kassenbestands- und -</a:t>
            </a:r>
            <a:r>
              <a:rPr lang="de-DE" sz="1200" dirty="0" err="1">
                <a:latin typeface="Century Gothic" panose="020B0502020202020204" pitchFamily="34" charset="0"/>
              </a:rPr>
              <a:t>aufnahmeprotokoll</a:t>
            </a:r>
            <a:r>
              <a:rPr lang="de-DE" sz="1200" dirty="0">
                <a:latin typeface="Century Gothic" panose="020B0502020202020204" pitchFamily="34" charset="0"/>
              </a:rPr>
              <a:t> gefertigt? </a:t>
            </a:r>
            <a:r>
              <a:rPr lang="de-DE" sz="1200" b="1" dirty="0">
                <a:solidFill>
                  <a:srgbClr val="00B0F0"/>
                </a:solidFill>
                <a:latin typeface="Century Gothic" panose="020B0502020202020204" pitchFamily="34" charset="0"/>
              </a:rPr>
              <a:t>[V]</a:t>
            </a:r>
          </a:p>
          <a:p>
            <a:pPr marL="534988" lvl="1" indent="-268288">
              <a:lnSpc>
                <a:spcPct val="100000"/>
              </a:lnSpc>
              <a:spcBef>
                <a:spcPts val="600"/>
              </a:spcBef>
              <a:spcAft>
                <a:spcPts val="600"/>
              </a:spcAft>
              <a:buFont typeface="+mj-lt"/>
              <a:buAutoNum type="arabicPeriod"/>
              <a:defRPr/>
            </a:pPr>
            <a:r>
              <a:rPr lang="de-DE" sz="1200" dirty="0">
                <a:latin typeface="Century Gothic" panose="020B0502020202020204" pitchFamily="34" charset="0"/>
              </a:rPr>
              <a:t>Kann der Kassenbestand am Bilanzstichtag ggf. </a:t>
            </a:r>
            <a:r>
              <a:rPr lang="de-DE" sz="1200" b="1" dirty="0">
                <a:latin typeface="Century Gothic" panose="020B0502020202020204" pitchFamily="34" charset="0"/>
              </a:rPr>
              <a:t>retrograd</a:t>
            </a:r>
            <a:r>
              <a:rPr lang="de-DE" sz="1200" dirty="0">
                <a:latin typeface="Century Gothic" panose="020B0502020202020204" pitchFamily="34" charset="0"/>
              </a:rPr>
              <a:t> ermittelt werden? </a:t>
            </a:r>
            <a:r>
              <a:rPr lang="de-DE" sz="1200" b="1" dirty="0">
                <a:solidFill>
                  <a:srgbClr val="00B0F0"/>
                </a:solidFill>
                <a:latin typeface="Century Gothic" panose="020B0502020202020204" pitchFamily="34" charset="0"/>
              </a:rPr>
              <a:t>[V]</a:t>
            </a:r>
          </a:p>
          <a:p>
            <a:pPr marL="266700" indent="-266700">
              <a:lnSpc>
                <a:spcPct val="100000"/>
              </a:lnSpc>
              <a:spcBef>
                <a:spcPts val="600"/>
              </a:spcBef>
              <a:spcAft>
                <a:spcPts val="600"/>
              </a:spcAft>
              <a:buFont typeface="+mj-lt"/>
              <a:buAutoNum type="alphaLcParenR"/>
              <a:defRPr/>
            </a:pPr>
            <a:r>
              <a:rPr lang="de-DE" sz="1200" b="1" dirty="0">
                <a:latin typeface="Century Gothic" panose="020B0502020202020204" pitchFamily="34" charset="0"/>
              </a:rPr>
              <a:t>Guthaben bei Kreditinstituten / Schecks</a:t>
            </a:r>
          </a:p>
          <a:p>
            <a:pPr marL="534988" indent="-268288">
              <a:lnSpc>
                <a:spcPct val="100000"/>
              </a:lnSpc>
              <a:spcBef>
                <a:spcPts val="600"/>
              </a:spcBef>
              <a:spcAft>
                <a:spcPts val="600"/>
              </a:spcAft>
              <a:buFont typeface="+mj-lt"/>
              <a:buAutoNum type="arabicPeriod"/>
              <a:defRPr/>
            </a:pPr>
            <a:r>
              <a:rPr lang="de-DE" sz="1200" dirty="0">
                <a:latin typeface="Century Gothic" panose="020B0502020202020204" pitchFamily="34" charset="0"/>
              </a:rPr>
              <a:t>Wurden zum Nachweis der zeitlichen </a:t>
            </a:r>
            <a:r>
              <a:rPr lang="de-DE" sz="1200" b="1" dirty="0">
                <a:latin typeface="Century Gothic" panose="020B0502020202020204" pitchFamily="34" charset="0"/>
              </a:rPr>
              <a:t>Buchungsunterschiede</a:t>
            </a:r>
            <a:r>
              <a:rPr lang="de-DE" sz="1200" dirty="0">
                <a:latin typeface="Century Gothic" panose="020B0502020202020204" pitchFamily="34" charset="0"/>
              </a:rPr>
              <a:t> Überleitungsrechnungen angefertigt? </a:t>
            </a:r>
            <a:r>
              <a:rPr lang="de-DE" sz="1200" b="1" dirty="0">
                <a:solidFill>
                  <a:srgbClr val="00B0F0"/>
                </a:solidFill>
                <a:latin typeface="Century Gothic" panose="020B0502020202020204" pitchFamily="34" charset="0"/>
              </a:rPr>
              <a:t>[B, P]</a:t>
            </a:r>
          </a:p>
          <a:p>
            <a:pPr marL="534988" indent="-268288">
              <a:lnSpc>
                <a:spcPct val="100000"/>
              </a:lnSpc>
              <a:spcBef>
                <a:spcPts val="600"/>
              </a:spcBef>
              <a:spcAft>
                <a:spcPts val="600"/>
              </a:spcAft>
              <a:buFont typeface="+mj-lt"/>
              <a:buAutoNum type="arabicPeriod"/>
              <a:defRPr/>
            </a:pPr>
            <a:r>
              <a:rPr lang="de-DE" sz="1200" dirty="0">
                <a:latin typeface="Century Gothic" panose="020B0502020202020204" pitchFamily="34" charset="0"/>
              </a:rPr>
              <a:t>Wurden die in der </a:t>
            </a:r>
            <a:r>
              <a:rPr lang="de-DE" sz="1200" b="1" dirty="0">
                <a:latin typeface="Century Gothic" panose="020B0502020202020204" pitchFamily="34" charset="0"/>
              </a:rPr>
              <a:t>Überleitungsrechnung</a:t>
            </a:r>
            <a:r>
              <a:rPr lang="de-DE" sz="1200" dirty="0">
                <a:latin typeface="Century Gothic" panose="020B0502020202020204" pitchFamily="34" charset="0"/>
              </a:rPr>
              <a:t> enthaltenen Posten auf deren Begründung geprüft? </a:t>
            </a:r>
            <a:r>
              <a:rPr lang="de-DE" sz="1200" b="1" dirty="0">
                <a:solidFill>
                  <a:srgbClr val="00B0F0"/>
                </a:solidFill>
                <a:latin typeface="Century Gothic" panose="020B0502020202020204" pitchFamily="34" charset="0"/>
              </a:rPr>
              <a:t>[B, A]</a:t>
            </a:r>
          </a:p>
          <a:p>
            <a:pPr marL="534988" indent="-268288">
              <a:lnSpc>
                <a:spcPct val="100000"/>
              </a:lnSpc>
              <a:spcBef>
                <a:spcPts val="600"/>
              </a:spcBef>
              <a:spcAft>
                <a:spcPts val="600"/>
              </a:spcAft>
              <a:buFont typeface="+mj-lt"/>
              <a:buAutoNum type="arabicPeriod"/>
              <a:defRPr/>
            </a:pPr>
            <a:r>
              <a:rPr lang="de-DE" sz="1200" dirty="0">
                <a:latin typeface="Century Gothic" panose="020B0502020202020204" pitchFamily="34" charset="0"/>
              </a:rPr>
              <a:t>Wurden die Bankbestände anhand der </a:t>
            </a:r>
            <a:r>
              <a:rPr lang="de-DE" sz="1200" b="1" dirty="0">
                <a:latin typeface="Century Gothic" panose="020B0502020202020204" pitchFamily="34" charset="0"/>
              </a:rPr>
              <a:t>Kontoauszüge zum Bilanzstichtag </a:t>
            </a:r>
            <a:r>
              <a:rPr lang="de-DE" sz="1200" dirty="0">
                <a:latin typeface="Century Gothic" panose="020B0502020202020204" pitchFamily="34" charset="0"/>
              </a:rPr>
              <a:t>und der eingeholten Bankbestätigungen geprüft? </a:t>
            </a:r>
            <a:r>
              <a:rPr lang="de-DE" sz="1200" b="1" dirty="0">
                <a:solidFill>
                  <a:srgbClr val="00B0F0"/>
                </a:solidFill>
                <a:latin typeface="Century Gothic" panose="020B0502020202020204" pitchFamily="34" charset="0"/>
              </a:rPr>
              <a:t>[A, B]</a:t>
            </a:r>
          </a:p>
          <a:p>
            <a:pPr>
              <a:lnSpc>
                <a:spcPct val="100000"/>
              </a:lnSpc>
              <a:spcBef>
                <a:spcPts val="600"/>
              </a:spcBef>
              <a:spcAft>
                <a:spcPts val="600"/>
              </a:spcAft>
              <a:defRPr/>
            </a:pPr>
            <a:r>
              <a:rPr lang="de-DE" sz="1200" b="1" dirty="0">
                <a:latin typeface="Century Gothic" panose="020B0502020202020204" pitchFamily="34" charset="0"/>
              </a:rPr>
              <a:t>Mögliche Gründe für Buchungsunterschiede wären beispielsweise:</a:t>
            </a:r>
            <a:endParaRPr lang="de-DE" sz="1200" dirty="0">
              <a:latin typeface="Century Gothic" panose="020B0502020202020204" pitchFamily="34" charset="0"/>
            </a:endParaRPr>
          </a:p>
          <a:p>
            <a:pPr marL="271463" indent="-271463">
              <a:lnSpc>
                <a:spcPct val="100000"/>
              </a:lnSpc>
              <a:spcBef>
                <a:spcPts val="600"/>
              </a:spcBef>
              <a:spcAft>
                <a:spcPts val="600"/>
              </a:spcAft>
              <a:buFont typeface="Wingdings" panose="05000000000000000000" pitchFamily="2" charset="2"/>
              <a:buChar char="à"/>
              <a:defRPr/>
            </a:pPr>
            <a:r>
              <a:rPr lang="de-DE" sz="1200" b="1" dirty="0">
                <a:latin typeface="Century Gothic" panose="020B0502020202020204" pitchFamily="34" charset="0"/>
              </a:rPr>
              <a:t>Lastschriften</a:t>
            </a:r>
            <a:r>
              <a:rPr lang="de-DE" sz="1200" dirty="0">
                <a:latin typeface="Century Gothic" panose="020B0502020202020204" pitchFamily="34" charset="0"/>
              </a:rPr>
              <a:t>, die bereits auf dem Bankauszug, jedoch noch nicht im Hauptbuch gebucht wurden (z. B. Bankspesen)</a:t>
            </a:r>
          </a:p>
          <a:p>
            <a:pPr marL="271463" indent="-271463">
              <a:lnSpc>
                <a:spcPct val="100000"/>
              </a:lnSpc>
              <a:spcBef>
                <a:spcPts val="600"/>
              </a:spcBef>
              <a:spcAft>
                <a:spcPts val="600"/>
              </a:spcAft>
              <a:buFont typeface="Wingdings" panose="05000000000000000000" pitchFamily="2" charset="2"/>
              <a:buChar char="à"/>
              <a:defRPr/>
            </a:pPr>
            <a:r>
              <a:rPr lang="de-DE" sz="1200" b="1" dirty="0">
                <a:latin typeface="Century Gothic" panose="020B0502020202020204" pitchFamily="34" charset="0"/>
              </a:rPr>
              <a:t>Gutschriftsbeträge</a:t>
            </a:r>
            <a:r>
              <a:rPr lang="de-DE" sz="1200" dirty="0">
                <a:latin typeface="Century Gothic" panose="020B0502020202020204" pitchFamily="34" charset="0"/>
              </a:rPr>
              <a:t>, die bereits auf dem Bankauszug, jedoch noch nicht im Hauptbuch gebucht sind (z. B. Bankzinserträge)</a:t>
            </a:r>
          </a:p>
          <a:p>
            <a:pPr marL="271463" indent="-271463">
              <a:lnSpc>
                <a:spcPct val="100000"/>
              </a:lnSpc>
              <a:spcBef>
                <a:spcPts val="600"/>
              </a:spcBef>
              <a:spcAft>
                <a:spcPts val="600"/>
              </a:spcAft>
              <a:buFont typeface="Wingdings" panose="05000000000000000000" pitchFamily="2" charset="2"/>
              <a:buChar char="à"/>
              <a:defRPr/>
            </a:pPr>
            <a:r>
              <a:rPr lang="de-DE" sz="1200" b="1" dirty="0">
                <a:latin typeface="Century Gothic" panose="020B0502020202020204" pitchFamily="34" charset="0"/>
              </a:rPr>
              <a:t>Gutschriftsbeträge</a:t>
            </a:r>
            <a:r>
              <a:rPr lang="de-DE" sz="1200" dirty="0">
                <a:latin typeface="Century Gothic" panose="020B0502020202020204" pitchFamily="34" charset="0"/>
              </a:rPr>
              <a:t>, die bereits im Hauptbuch gebucht sind und an die Bank zur Gutschrift weitergeleitet sind, jedoch auf dem Bankauszug noch nicht gebucht wurden (z. B. unterwegs befindliche Schecks)</a:t>
            </a:r>
          </a:p>
          <a:p>
            <a:pPr marL="271463" indent="-271463">
              <a:lnSpc>
                <a:spcPct val="100000"/>
              </a:lnSpc>
              <a:spcBef>
                <a:spcPts val="600"/>
              </a:spcBef>
              <a:spcAft>
                <a:spcPts val="600"/>
              </a:spcAft>
              <a:buFont typeface="Wingdings" panose="05000000000000000000" pitchFamily="2" charset="2"/>
              <a:buChar char="à"/>
              <a:defRPr/>
            </a:pPr>
            <a:r>
              <a:rPr lang="de-DE" sz="1200" b="1" dirty="0">
                <a:latin typeface="Century Gothic" panose="020B0502020202020204" pitchFamily="34" charset="0"/>
              </a:rPr>
              <a:t>Lastschriftbeträge</a:t>
            </a:r>
            <a:r>
              <a:rPr lang="de-DE" sz="1200" dirty="0">
                <a:latin typeface="Century Gothic" panose="020B0502020202020204" pitchFamily="34" charset="0"/>
              </a:rPr>
              <a:t>, die bereits im Hauptbuch gebucht sind und an die Bank zur Belastung weitergeleitet sind, jedoch auf dem </a:t>
            </a:r>
            <a:br>
              <a:rPr lang="de-DE" sz="1200" dirty="0">
                <a:latin typeface="Century Gothic" panose="020B0502020202020204" pitchFamily="34" charset="0"/>
              </a:rPr>
            </a:br>
            <a:r>
              <a:rPr lang="de-DE" sz="1200" dirty="0">
                <a:latin typeface="Century Gothic" panose="020B0502020202020204" pitchFamily="34" charset="0"/>
              </a:rPr>
              <a:t>Bankauszug noch nicht gebucht wurden (z. B. unterwegs befindliche Überweisungen)</a:t>
            </a:r>
            <a:endParaRPr lang="de-DE" altLang="de-DE" sz="1200" dirty="0">
              <a:latin typeface="Century Gothic" pitchFamily="34" charset="0"/>
            </a:endParaRPr>
          </a:p>
        </p:txBody>
      </p:sp>
      <p:sp>
        <p:nvSpPr>
          <p:cNvPr id="8" name="Text Box 6">
            <a:extLst>
              <a:ext uri="{FF2B5EF4-FFF2-40B4-BE49-F238E27FC236}">
                <a16:creationId xmlns:a16="http://schemas.microsoft.com/office/drawing/2014/main" id="{2E5188A2-4D0E-43D7-80BC-E93614F54B0C}"/>
              </a:ext>
            </a:extLst>
          </p:cNvPr>
          <p:cNvSpPr txBox="1">
            <a:spLocks noChangeArrowheads="1"/>
          </p:cNvSpPr>
          <p:nvPr/>
        </p:nvSpPr>
        <p:spPr bwMode="auto">
          <a:xfrm>
            <a:off x="695325" y="764704"/>
            <a:ext cx="518477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sz="1600" b="1" kern="0" dirty="0">
                <a:solidFill>
                  <a:srgbClr val="00B0F0"/>
                </a:solidFill>
                <a:latin typeface="Century Gothic" pitchFamily="34" charset="0"/>
              </a:rPr>
              <a:t>6.6 Einzelfallprüfungen</a:t>
            </a:r>
          </a:p>
        </p:txBody>
      </p:sp>
      <p:sp>
        <p:nvSpPr>
          <p:cNvPr id="488453" name="Rectangle 2">
            <a:extLst>
              <a:ext uri="{FF2B5EF4-FFF2-40B4-BE49-F238E27FC236}">
                <a16:creationId xmlns:a16="http://schemas.microsoft.com/office/drawing/2014/main" id="{A1899B4E-8C38-49C0-9D41-500F3C315C64}"/>
              </a:ext>
            </a:extLst>
          </p:cNvPr>
          <p:cNvSpPr txBox="1">
            <a:spLocks/>
          </p:cNvSpPr>
          <p:nvPr/>
        </p:nvSpPr>
        <p:spPr bwMode="auto">
          <a:xfrm>
            <a:off x="925513" y="1052736"/>
            <a:ext cx="32988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b="1">
                <a:solidFill>
                  <a:srgbClr val="00B0F0"/>
                </a:solidFill>
                <a:latin typeface="Century Gothic" panose="020B0502020202020204" pitchFamily="34" charset="0"/>
              </a:rPr>
              <a:t>6.6.1 Prüfung des Nachweises</a:t>
            </a:r>
          </a:p>
        </p:txBody>
      </p:sp>
      <p:sp>
        <p:nvSpPr>
          <p:cNvPr id="488454" name="Textfeld 4">
            <a:extLst>
              <a:ext uri="{FF2B5EF4-FFF2-40B4-BE49-F238E27FC236}">
                <a16:creationId xmlns:a16="http://schemas.microsoft.com/office/drawing/2014/main" id="{412F4A2E-3146-4957-BD3F-7227FAC6BEC1}"/>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2: Liquide Mittel</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7">
            <a:extLst>
              <a:ext uri="{FF2B5EF4-FFF2-40B4-BE49-F238E27FC236}">
                <a16:creationId xmlns:a16="http://schemas.microsoft.com/office/drawing/2014/main" id="{BA484115-91AE-467B-B530-F653642F0DE1}"/>
              </a:ext>
            </a:extLst>
          </p:cNvPr>
          <p:cNvSpPr>
            <a:spLocks noGrp="1" noChangeArrowheads="1"/>
          </p:cNvSpPr>
          <p:nvPr>
            <p:ph idx="4294967295"/>
          </p:nvPr>
        </p:nvSpPr>
        <p:spPr>
          <a:xfrm>
            <a:off x="1055688" y="1268760"/>
            <a:ext cx="10801350" cy="4941888"/>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marL="266700" indent="-266700">
              <a:lnSpc>
                <a:spcPct val="100000"/>
              </a:lnSpc>
              <a:spcBef>
                <a:spcPts val="600"/>
              </a:spcBef>
              <a:spcAft>
                <a:spcPts val="600"/>
              </a:spcAft>
              <a:buFont typeface="+mj-lt"/>
              <a:buAutoNum type="alphaLcParenR" startAt="2"/>
              <a:defRPr/>
            </a:pPr>
            <a:r>
              <a:rPr lang="de-DE" b="1" dirty="0">
                <a:latin typeface="Century Gothic" panose="020B0502020202020204" pitchFamily="34" charset="0"/>
              </a:rPr>
              <a:t>Guthaben bei Kreditinstituten / Schecks; Forts.</a:t>
            </a:r>
          </a:p>
          <a:p>
            <a:pPr marL="628650" indent="-360363">
              <a:lnSpc>
                <a:spcPct val="100000"/>
              </a:lnSpc>
              <a:spcBef>
                <a:spcPts val="600"/>
              </a:spcBef>
              <a:spcAft>
                <a:spcPts val="600"/>
              </a:spcAft>
              <a:tabLst>
                <a:tab pos="628650" algn="l"/>
              </a:tabLst>
              <a:defRPr/>
            </a:pPr>
            <a:r>
              <a:rPr lang="de-DE" dirty="0">
                <a:latin typeface="Century Gothic" panose="020B0502020202020204" pitchFamily="34" charset="0"/>
              </a:rPr>
              <a:t>4. 	Wurden </a:t>
            </a:r>
            <a:r>
              <a:rPr lang="de-DE" b="1" dirty="0">
                <a:latin typeface="Century Gothic" panose="020B0502020202020204" pitchFamily="34" charset="0"/>
              </a:rPr>
              <a:t>Bankzinsen und -spesen</a:t>
            </a:r>
            <a:r>
              <a:rPr lang="de-DE" dirty="0">
                <a:latin typeface="Century Gothic" panose="020B0502020202020204" pitchFamily="34" charset="0"/>
              </a:rPr>
              <a:t> vollständig abgegrenzt? </a:t>
            </a:r>
            <a:r>
              <a:rPr lang="de-DE" b="1" dirty="0">
                <a:solidFill>
                  <a:srgbClr val="00B0F0"/>
                </a:solidFill>
                <a:latin typeface="Century Gothic" panose="020B0502020202020204" pitchFamily="34" charset="0"/>
              </a:rPr>
              <a:t>[P, B]</a:t>
            </a:r>
          </a:p>
          <a:p>
            <a:pPr marL="628650" indent="-360363">
              <a:lnSpc>
                <a:spcPct val="100000"/>
              </a:lnSpc>
              <a:spcBef>
                <a:spcPts val="600"/>
              </a:spcBef>
              <a:spcAft>
                <a:spcPts val="600"/>
              </a:spcAft>
              <a:buFont typeface="Arial" panose="020B0604020202020204" pitchFamily="34" charset="0"/>
              <a:buAutoNum type="arabicPeriod" startAt="5"/>
              <a:tabLst>
                <a:tab pos="628650" algn="l"/>
              </a:tabLst>
              <a:defRPr/>
            </a:pPr>
            <a:r>
              <a:rPr lang="de-DE" dirty="0">
                <a:latin typeface="Century Gothic" panose="020B0502020202020204" pitchFamily="34" charset="0"/>
              </a:rPr>
              <a:t>Wurden die </a:t>
            </a:r>
            <a:r>
              <a:rPr lang="de-DE" b="1" dirty="0">
                <a:latin typeface="Century Gothic" panose="020B0502020202020204" pitchFamily="34" charset="0"/>
              </a:rPr>
              <a:t>Bankbuchungen </a:t>
            </a:r>
            <a:r>
              <a:rPr lang="de-DE" dirty="0">
                <a:latin typeface="Century Gothic" panose="020B0502020202020204" pitchFamily="34" charset="0"/>
              </a:rPr>
              <a:t>innerhalb eines abgegrenzten Zeitraums nach dem Bilanzstichtag in  Stichproben mit den zugrunde liegenden Überweisungen und Belegen abgestimmt und wurde dabei auf die korrekte Periodenabgrenzung geachtet? </a:t>
            </a:r>
            <a:r>
              <a:rPr lang="de-DE" b="1" dirty="0">
                <a:solidFill>
                  <a:srgbClr val="00B0F0"/>
                </a:solidFill>
                <a:latin typeface="Century Gothic" panose="020B0502020202020204" pitchFamily="34" charset="0"/>
              </a:rPr>
              <a:t>[P, B]</a:t>
            </a:r>
          </a:p>
          <a:p>
            <a:pPr marL="628650" indent="-360363">
              <a:lnSpc>
                <a:spcPct val="100000"/>
              </a:lnSpc>
              <a:spcBef>
                <a:spcPts val="600"/>
              </a:spcBef>
              <a:spcAft>
                <a:spcPts val="600"/>
              </a:spcAft>
              <a:buFont typeface="Arial" panose="020B0604020202020204" pitchFamily="34" charset="0"/>
              <a:buAutoNum type="arabicPeriod" startAt="6"/>
              <a:tabLst>
                <a:tab pos="628650" algn="l"/>
              </a:tabLst>
              <a:defRPr/>
            </a:pPr>
            <a:r>
              <a:rPr lang="de-DE" dirty="0">
                <a:latin typeface="Century Gothic" panose="020B0502020202020204" pitchFamily="34" charset="0"/>
              </a:rPr>
              <a:t>Wurden die </a:t>
            </a:r>
            <a:r>
              <a:rPr lang="de-DE" b="1" dirty="0">
                <a:latin typeface="Century Gothic" panose="020B0502020202020204" pitchFamily="34" charset="0"/>
              </a:rPr>
              <a:t>unterwegs befindlichen Schecks</a:t>
            </a:r>
            <a:r>
              <a:rPr lang="de-DE" dirty="0">
                <a:latin typeface="Century Gothic" panose="020B0502020202020204" pitchFamily="34" charset="0"/>
              </a:rPr>
              <a:t> insbesondere im Hinblick auf die korrekte Periodenabgrenzung geprüft? </a:t>
            </a:r>
            <a:r>
              <a:rPr lang="de-DE" b="1" dirty="0">
                <a:solidFill>
                  <a:srgbClr val="00B0F0"/>
                </a:solidFill>
                <a:latin typeface="Century Gothic" panose="020B0502020202020204" pitchFamily="34" charset="0"/>
              </a:rPr>
              <a:t>[P]</a:t>
            </a:r>
          </a:p>
          <a:p>
            <a:pPr marL="628650" indent="-360363">
              <a:lnSpc>
                <a:spcPct val="100000"/>
              </a:lnSpc>
              <a:spcBef>
                <a:spcPts val="600"/>
              </a:spcBef>
              <a:spcAft>
                <a:spcPts val="600"/>
              </a:spcAft>
              <a:buFont typeface="Arial" panose="020B0604020202020204" pitchFamily="34" charset="0"/>
              <a:buAutoNum type="arabicPeriod" startAt="7"/>
              <a:tabLst>
                <a:tab pos="628650" algn="l"/>
              </a:tabLst>
              <a:defRPr/>
            </a:pPr>
            <a:r>
              <a:rPr lang="de-DE" dirty="0">
                <a:latin typeface="Century Gothic" panose="020B0502020202020204" pitchFamily="34" charset="0"/>
              </a:rPr>
              <a:t>Wurden </a:t>
            </a:r>
            <a:r>
              <a:rPr lang="de-DE" b="1" dirty="0">
                <a:latin typeface="Century Gothic" panose="020B0502020202020204" pitchFamily="34" charset="0"/>
              </a:rPr>
              <a:t>Währungsguthaben</a:t>
            </a:r>
            <a:r>
              <a:rPr lang="de-DE" dirty="0">
                <a:latin typeface="Century Gothic" panose="020B0502020202020204" pitchFamily="34" charset="0"/>
              </a:rPr>
              <a:t> daraufhin überprüft, ob diese auf den niedrigeren beizulegenden Wert am Abschlussstichtag abzuschreiben sind? </a:t>
            </a:r>
            <a:r>
              <a:rPr lang="de-DE" b="1" dirty="0">
                <a:solidFill>
                  <a:srgbClr val="00B0F0"/>
                </a:solidFill>
                <a:latin typeface="Century Gothic" panose="020B0502020202020204" pitchFamily="34" charset="0"/>
              </a:rPr>
              <a:t>[B]</a:t>
            </a:r>
            <a:endParaRPr lang="de-DE" dirty="0">
              <a:latin typeface="Century Gothic" panose="020B0502020202020204" pitchFamily="34" charset="0"/>
            </a:endParaRPr>
          </a:p>
          <a:p>
            <a:pPr marL="628650" indent="-360363">
              <a:lnSpc>
                <a:spcPct val="100000"/>
              </a:lnSpc>
              <a:spcBef>
                <a:spcPts val="600"/>
              </a:spcBef>
              <a:spcAft>
                <a:spcPts val="600"/>
              </a:spcAft>
              <a:buFont typeface="Arial" panose="020B0604020202020204" pitchFamily="34" charset="0"/>
              <a:buAutoNum type="arabicPeriod" startAt="7"/>
              <a:tabLst>
                <a:tab pos="628650" algn="l"/>
              </a:tabLst>
              <a:defRPr/>
            </a:pPr>
            <a:r>
              <a:rPr lang="de-DE" dirty="0">
                <a:latin typeface="Century Gothic" panose="020B0502020202020204" pitchFamily="34" charset="0"/>
              </a:rPr>
              <a:t>Werden</a:t>
            </a:r>
            <a:r>
              <a:rPr lang="de-DE" b="1" dirty="0">
                <a:solidFill>
                  <a:srgbClr val="00B0F0"/>
                </a:solidFill>
                <a:latin typeface="Century Gothic" panose="020B0502020202020204" pitchFamily="34" charset="0"/>
              </a:rPr>
              <a:t> </a:t>
            </a:r>
            <a:r>
              <a:rPr lang="de-DE" b="1" dirty="0">
                <a:latin typeface="Century Gothic" panose="020B0502020202020204" pitchFamily="34" charset="0"/>
              </a:rPr>
              <a:t>Währungsguthaben</a:t>
            </a:r>
            <a:r>
              <a:rPr lang="de-DE" dirty="0">
                <a:latin typeface="Century Gothic" panose="020B0502020202020204" pitchFamily="34" charset="0"/>
              </a:rPr>
              <a:t> durch Kurssicherungsgeschäfte o. ä. abgesichert? </a:t>
            </a:r>
            <a:r>
              <a:rPr lang="de-DE" b="1" dirty="0">
                <a:solidFill>
                  <a:srgbClr val="00B0F0"/>
                </a:solidFill>
                <a:latin typeface="Century Gothic" panose="020B0502020202020204" pitchFamily="34" charset="0"/>
              </a:rPr>
              <a:t>[B] </a:t>
            </a:r>
          </a:p>
          <a:p>
            <a:pPr marL="628650" indent="-360363">
              <a:lnSpc>
                <a:spcPct val="100000"/>
              </a:lnSpc>
              <a:spcBef>
                <a:spcPts val="600"/>
              </a:spcBef>
              <a:spcAft>
                <a:spcPts val="600"/>
              </a:spcAft>
              <a:buFont typeface="Arial" panose="020B0604020202020204" pitchFamily="34" charset="0"/>
              <a:buAutoNum type="arabicPeriod" startAt="9"/>
              <a:tabLst>
                <a:tab pos="628650" algn="l"/>
              </a:tabLst>
              <a:defRPr/>
            </a:pPr>
            <a:r>
              <a:rPr lang="de-DE" dirty="0">
                <a:latin typeface="Century Gothic" panose="020B0502020202020204" pitchFamily="34" charset="0"/>
              </a:rPr>
              <a:t>Wurden die vorgenommenen </a:t>
            </a:r>
            <a:r>
              <a:rPr lang="de-DE" b="1" dirty="0">
                <a:latin typeface="Century Gothic" panose="020B0502020202020204" pitchFamily="34" charset="0"/>
              </a:rPr>
              <a:t>Abwertungen</a:t>
            </a:r>
            <a:r>
              <a:rPr lang="de-DE" dirty="0">
                <a:latin typeface="Century Gothic" panose="020B0502020202020204" pitchFamily="34" charset="0"/>
              </a:rPr>
              <a:t> durch eigene Beurteilungen und Befragungen der zuständigen Personen auf ihre Plausibilität und Angemessenheit überprüft? </a:t>
            </a:r>
            <a:r>
              <a:rPr lang="de-DE" b="1" dirty="0">
                <a:solidFill>
                  <a:srgbClr val="00B0F0"/>
                </a:solidFill>
                <a:latin typeface="Century Gothic" panose="020B0502020202020204" pitchFamily="34" charset="0"/>
              </a:rPr>
              <a:t>[B]</a:t>
            </a:r>
          </a:p>
          <a:p>
            <a:pPr marL="628650" indent="-360363">
              <a:lnSpc>
                <a:spcPct val="100000"/>
              </a:lnSpc>
              <a:spcBef>
                <a:spcPts val="600"/>
              </a:spcBef>
              <a:spcAft>
                <a:spcPts val="600"/>
              </a:spcAft>
              <a:buFont typeface="Arial" panose="020B0604020202020204" pitchFamily="34" charset="0"/>
              <a:buAutoNum type="arabicPeriod" startAt="10"/>
              <a:tabLst>
                <a:tab pos="628650" algn="l"/>
              </a:tabLst>
              <a:defRPr/>
            </a:pPr>
            <a:r>
              <a:rPr lang="de-DE" dirty="0">
                <a:latin typeface="Century Gothic" panose="020B0502020202020204" pitchFamily="34" charset="0"/>
              </a:rPr>
              <a:t>Stimmen die vorgenommenen </a:t>
            </a:r>
            <a:r>
              <a:rPr lang="de-DE" b="1" dirty="0">
                <a:latin typeface="Century Gothic" panose="020B0502020202020204" pitchFamily="34" charset="0"/>
              </a:rPr>
              <a:t>Abwertungen</a:t>
            </a:r>
            <a:r>
              <a:rPr lang="de-DE" dirty="0">
                <a:latin typeface="Century Gothic" panose="020B0502020202020204" pitchFamily="34" charset="0"/>
              </a:rPr>
              <a:t> betragsmäßig mit den in der Gewinn- und Verlustrechnung erfassten Abwertungen überein? </a:t>
            </a:r>
            <a:r>
              <a:rPr lang="de-DE" b="1" dirty="0">
                <a:solidFill>
                  <a:srgbClr val="00B0F0"/>
                </a:solidFill>
                <a:latin typeface="Century Gothic" panose="020B0502020202020204" pitchFamily="34" charset="0"/>
              </a:rPr>
              <a:t>[A, R]</a:t>
            </a:r>
          </a:p>
          <a:p>
            <a:pPr marL="628650" indent="-360363">
              <a:lnSpc>
                <a:spcPct val="100000"/>
              </a:lnSpc>
              <a:spcBef>
                <a:spcPts val="600"/>
              </a:spcBef>
              <a:spcAft>
                <a:spcPts val="600"/>
              </a:spcAft>
              <a:buFont typeface="Arial" panose="020B0604020202020204" pitchFamily="34" charset="0"/>
              <a:buAutoNum type="arabicPeriod" startAt="10"/>
              <a:tabLst>
                <a:tab pos="628650" algn="l"/>
              </a:tabLst>
              <a:defRPr/>
            </a:pPr>
            <a:r>
              <a:rPr lang="de-DE" dirty="0">
                <a:latin typeface="Century Gothic" panose="020B0502020202020204" pitchFamily="34" charset="0"/>
              </a:rPr>
              <a:t>Wurden</a:t>
            </a:r>
            <a:r>
              <a:rPr lang="de-DE" b="1" dirty="0">
                <a:solidFill>
                  <a:srgbClr val="00B0F0"/>
                </a:solidFill>
                <a:latin typeface="Century Gothic" panose="020B0502020202020204" pitchFamily="34" charset="0"/>
              </a:rPr>
              <a:t> </a:t>
            </a:r>
            <a:r>
              <a:rPr lang="de-DE" b="1" dirty="0">
                <a:latin typeface="Century Gothic" panose="020B0502020202020204" pitchFamily="34" charset="0"/>
              </a:rPr>
              <a:t>Währungsschecks</a:t>
            </a:r>
            <a:r>
              <a:rPr lang="de-DE" dirty="0">
                <a:latin typeface="Century Gothic" panose="020B0502020202020204" pitchFamily="34" charset="0"/>
              </a:rPr>
              <a:t> daraufhin überprüft, ob diese auf den  niedrigeren beizulegenden Wert am Abschlussstichtag abzuschreiben sind? </a:t>
            </a:r>
            <a:r>
              <a:rPr lang="de-DE" b="1" dirty="0">
                <a:solidFill>
                  <a:srgbClr val="00B0F0"/>
                </a:solidFill>
                <a:latin typeface="Century Gothic" panose="020B0502020202020204" pitchFamily="34" charset="0"/>
              </a:rPr>
              <a:t>[B]</a:t>
            </a:r>
          </a:p>
        </p:txBody>
      </p:sp>
      <p:sp>
        <p:nvSpPr>
          <p:cNvPr id="7" name="Rectangle 2">
            <a:extLst>
              <a:ext uri="{FF2B5EF4-FFF2-40B4-BE49-F238E27FC236}">
                <a16:creationId xmlns:a16="http://schemas.microsoft.com/office/drawing/2014/main" id="{D29706C8-5895-4F9C-8D04-C6BB81258DCF}"/>
              </a:ext>
            </a:extLst>
          </p:cNvPr>
          <p:cNvSpPr txBox="1">
            <a:spLocks/>
          </p:cNvSpPr>
          <p:nvPr/>
        </p:nvSpPr>
        <p:spPr bwMode="auto">
          <a:xfrm>
            <a:off x="925513" y="872902"/>
            <a:ext cx="56753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6.6.1 Prüfung des Nachweises; Forts.</a:t>
            </a:r>
          </a:p>
        </p:txBody>
      </p:sp>
      <p:sp>
        <p:nvSpPr>
          <p:cNvPr id="490501" name="Textfeld 4">
            <a:extLst>
              <a:ext uri="{FF2B5EF4-FFF2-40B4-BE49-F238E27FC236}">
                <a16:creationId xmlns:a16="http://schemas.microsoft.com/office/drawing/2014/main" id="{0F1777FF-8FD2-4227-AB32-5382100C5709}"/>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2: Liquide Mittel</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7">
            <a:extLst>
              <a:ext uri="{FF2B5EF4-FFF2-40B4-BE49-F238E27FC236}">
                <a16:creationId xmlns:a16="http://schemas.microsoft.com/office/drawing/2014/main" id="{02E4A3C6-2985-4720-8025-CB31BCB67121}"/>
              </a:ext>
            </a:extLst>
          </p:cNvPr>
          <p:cNvSpPr>
            <a:spLocks noGrp="1" noChangeArrowheads="1"/>
          </p:cNvSpPr>
          <p:nvPr>
            <p:ph idx="4294967295"/>
          </p:nvPr>
        </p:nvSpPr>
        <p:spPr>
          <a:xfrm>
            <a:off x="1079500" y="1196975"/>
            <a:ext cx="10801350" cy="2060575"/>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marL="269875" indent="-266700">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Wurde geprüft, ob am Abschlussstichtag </a:t>
            </a:r>
            <a:r>
              <a:rPr lang="de-DE" altLang="de-DE" b="1" dirty="0">
                <a:latin typeface="Century Gothic" panose="020B0502020202020204" pitchFamily="34" charset="0"/>
              </a:rPr>
              <a:t>noch nicht eingelöste Schecks</a:t>
            </a:r>
            <a:r>
              <a:rPr lang="de-DE" altLang="de-DE" dirty="0">
                <a:latin typeface="Century Gothic" panose="020B0502020202020204" pitchFamily="34" charset="0"/>
              </a:rPr>
              <a:t> nach dem Abschlussstichtag zurückbelastet wurden? </a:t>
            </a:r>
            <a:r>
              <a:rPr lang="de-DE" altLang="de-DE" b="1" dirty="0">
                <a:solidFill>
                  <a:srgbClr val="00B0F0"/>
                </a:solidFill>
                <a:latin typeface="Century Gothic" panose="020B0502020202020204" pitchFamily="34" charset="0"/>
              </a:rPr>
              <a:t>[E, B]</a:t>
            </a:r>
          </a:p>
          <a:p>
            <a:pPr marL="269875" indent="-266700">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Wurden die Schecks mit dem </a:t>
            </a:r>
            <a:r>
              <a:rPr lang="de-DE" altLang="de-DE" b="1" dirty="0">
                <a:latin typeface="Century Gothic" panose="020B0502020202020204" pitchFamily="34" charset="0"/>
              </a:rPr>
              <a:t>zutreffenden Kurs</a:t>
            </a:r>
            <a:r>
              <a:rPr lang="de-DE" altLang="de-DE" dirty="0">
                <a:latin typeface="Century Gothic" panose="020B0502020202020204" pitchFamily="34" charset="0"/>
              </a:rPr>
              <a:t> am Abschlussstichtag umgerechnet? </a:t>
            </a:r>
            <a:r>
              <a:rPr lang="de-DE" altLang="de-DE" b="1" dirty="0">
                <a:solidFill>
                  <a:srgbClr val="00B0F0"/>
                </a:solidFill>
                <a:latin typeface="Century Gothic" panose="020B0502020202020204" pitchFamily="34" charset="0"/>
              </a:rPr>
              <a:t>[B] </a:t>
            </a:r>
            <a:r>
              <a:rPr lang="de-DE" altLang="de-DE" b="1" dirty="0">
                <a:solidFill>
                  <a:srgbClr val="FF0000"/>
                </a:solidFill>
                <a:latin typeface="Century Gothic" panose="020B0502020202020204" pitchFamily="34" charset="0"/>
              </a:rPr>
              <a:t>(§ 256a HGB)</a:t>
            </a:r>
          </a:p>
          <a:p>
            <a:pPr marL="269875" indent="-266700">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Wurden die nunmehr strengeren Regelungen der Finanzverwaltung zur Führung und zu den Aufzeichnungen im Zusammenhang mit </a:t>
            </a:r>
            <a:r>
              <a:rPr lang="de-DE" altLang="de-DE" b="1" dirty="0">
                <a:latin typeface="Century Gothic" panose="020B0502020202020204" pitchFamily="34" charset="0"/>
              </a:rPr>
              <a:t>Kassensystemen</a:t>
            </a:r>
            <a:r>
              <a:rPr lang="de-DE" altLang="de-DE" dirty="0">
                <a:latin typeface="Century Gothic" panose="020B0502020202020204" pitchFamily="34" charset="0"/>
              </a:rPr>
              <a:t> beachtet? </a:t>
            </a:r>
            <a:r>
              <a:rPr lang="de-DE" altLang="de-DE" b="1" dirty="0">
                <a:solidFill>
                  <a:srgbClr val="00B0F0"/>
                </a:solidFill>
                <a:latin typeface="Century Gothic" panose="020B0502020202020204" pitchFamily="34" charset="0"/>
              </a:rPr>
              <a:t>[RBV]</a:t>
            </a:r>
            <a:endParaRPr lang="de-DE" altLang="de-DE" dirty="0">
              <a:latin typeface="Century Gothic" panose="020B0502020202020204" pitchFamily="34" charset="0"/>
            </a:endParaRPr>
          </a:p>
        </p:txBody>
      </p:sp>
      <p:sp>
        <p:nvSpPr>
          <p:cNvPr id="7" name="Rectangle 2">
            <a:extLst>
              <a:ext uri="{FF2B5EF4-FFF2-40B4-BE49-F238E27FC236}">
                <a16:creationId xmlns:a16="http://schemas.microsoft.com/office/drawing/2014/main" id="{619501E5-6BBD-40CD-B38F-12B703A7B6B2}"/>
              </a:ext>
            </a:extLst>
          </p:cNvPr>
          <p:cNvSpPr txBox="1">
            <a:spLocks/>
          </p:cNvSpPr>
          <p:nvPr/>
        </p:nvSpPr>
        <p:spPr bwMode="auto">
          <a:xfrm>
            <a:off x="925513" y="942975"/>
            <a:ext cx="56753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6.6.2 Prüfung der Bewertung</a:t>
            </a:r>
          </a:p>
        </p:txBody>
      </p:sp>
      <p:sp>
        <p:nvSpPr>
          <p:cNvPr id="492549" name="Textfeld 4">
            <a:extLst>
              <a:ext uri="{FF2B5EF4-FFF2-40B4-BE49-F238E27FC236}">
                <a16:creationId xmlns:a16="http://schemas.microsoft.com/office/drawing/2014/main" id="{C3D4E7CB-5DE0-4077-9642-DC3F24CC0B39}"/>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2: Liquide Mittel</a:t>
            </a:r>
          </a:p>
        </p:txBody>
      </p:sp>
      <p:sp>
        <p:nvSpPr>
          <p:cNvPr id="9" name="Rectangle 7">
            <a:extLst>
              <a:ext uri="{FF2B5EF4-FFF2-40B4-BE49-F238E27FC236}">
                <a16:creationId xmlns:a16="http://schemas.microsoft.com/office/drawing/2014/main" id="{686A0C5C-55E8-46F8-8E84-FF9F8B6480C2}"/>
              </a:ext>
            </a:extLst>
          </p:cNvPr>
          <p:cNvSpPr txBox="1">
            <a:spLocks noChangeArrowheads="1"/>
          </p:cNvSpPr>
          <p:nvPr/>
        </p:nvSpPr>
        <p:spPr bwMode="auto">
          <a:xfrm>
            <a:off x="1055688" y="3322638"/>
            <a:ext cx="10825162" cy="3095625"/>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0" rIns="0" bIns="0"/>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266700" indent="-266700">
              <a:lnSpc>
                <a:spcPct val="100000"/>
              </a:lnSpc>
              <a:spcBef>
                <a:spcPts val="600"/>
              </a:spcBef>
              <a:spcAft>
                <a:spcPts val="600"/>
              </a:spcAft>
              <a:buFont typeface="+mj-lt"/>
              <a:buAutoNum type="alphaLcParenR"/>
              <a:defRPr/>
            </a:pPr>
            <a:r>
              <a:rPr lang="de-DE" altLang="de-DE" b="1" kern="0" dirty="0">
                <a:latin typeface="Century Gothic" panose="020B0502020202020204" pitchFamily="34" charset="0"/>
              </a:rPr>
              <a:t>Kassenbestand</a:t>
            </a:r>
          </a:p>
          <a:p>
            <a:pPr marL="266700">
              <a:lnSpc>
                <a:spcPct val="100000"/>
              </a:lnSpc>
              <a:spcBef>
                <a:spcPts val="600"/>
              </a:spcBef>
              <a:spcAft>
                <a:spcPts val="600"/>
              </a:spcAft>
              <a:defRPr/>
            </a:pPr>
            <a:r>
              <a:rPr lang="de-DE" altLang="de-DE" kern="0" dirty="0">
                <a:latin typeface="Century Gothic" panose="020B0502020202020204" pitchFamily="34" charset="0"/>
              </a:rPr>
              <a:t>Werden eventuell am Bilanzstichtag vorhandene Briefmarkenbestände sowie </a:t>
            </a:r>
            <a:r>
              <a:rPr lang="de-DE" altLang="de-DE" kern="0" dirty="0" err="1">
                <a:latin typeface="Century Gothic" panose="020B0502020202020204" pitchFamily="34" charset="0"/>
              </a:rPr>
              <a:t>Frankotypwerte</a:t>
            </a:r>
            <a:r>
              <a:rPr lang="de-DE" altLang="de-DE" kern="0" dirty="0">
                <a:latin typeface="Century Gothic" panose="020B0502020202020204" pitchFamily="34" charset="0"/>
              </a:rPr>
              <a:t> ebenfalls zusammen mit den Kassenbestand ausgewiesen?</a:t>
            </a:r>
          </a:p>
          <a:p>
            <a:pPr marL="266700" indent="-266700">
              <a:lnSpc>
                <a:spcPct val="100000"/>
              </a:lnSpc>
              <a:spcBef>
                <a:spcPts val="600"/>
              </a:spcBef>
              <a:spcAft>
                <a:spcPts val="600"/>
              </a:spcAft>
              <a:buFont typeface="+mj-lt"/>
              <a:buAutoNum type="alphaLcParenR" startAt="2"/>
              <a:defRPr/>
            </a:pPr>
            <a:r>
              <a:rPr lang="de-DE" altLang="de-DE" b="1" kern="0" dirty="0">
                <a:latin typeface="Century Gothic" panose="020B0502020202020204" pitchFamily="34" charset="0"/>
              </a:rPr>
              <a:t>Guthaben bei Kreditinstituten / Schecks</a:t>
            </a:r>
            <a:endParaRPr lang="de-DE" altLang="de-DE" kern="0" dirty="0">
              <a:latin typeface="Century Gothic" panose="020B0502020202020204" pitchFamily="34" charset="0"/>
            </a:endParaRPr>
          </a:p>
          <a:p>
            <a:pPr marL="534988" indent="-268288">
              <a:lnSpc>
                <a:spcPct val="100000"/>
              </a:lnSpc>
              <a:spcBef>
                <a:spcPts val="600"/>
              </a:spcBef>
              <a:spcAft>
                <a:spcPts val="600"/>
              </a:spcAft>
              <a:buFont typeface="+mj-lt"/>
              <a:buAutoNum type="arabicPeriod"/>
              <a:defRPr/>
            </a:pPr>
            <a:r>
              <a:rPr lang="de-DE" altLang="de-DE" kern="0" dirty="0">
                <a:latin typeface="Century Gothic" panose="020B0502020202020204" pitchFamily="34" charset="0"/>
              </a:rPr>
              <a:t>Wurden die Grundlagen der </a:t>
            </a:r>
            <a:r>
              <a:rPr lang="de-DE" altLang="de-DE" b="1" kern="0" dirty="0">
                <a:latin typeface="Century Gothic" panose="020B0502020202020204" pitchFamily="34" charset="0"/>
              </a:rPr>
              <a:t>Währungsumrechnung</a:t>
            </a:r>
            <a:r>
              <a:rPr lang="de-DE" altLang="de-DE" kern="0" dirty="0">
                <a:latin typeface="Century Gothic" panose="020B0502020202020204" pitchFamily="34" charset="0"/>
              </a:rPr>
              <a:t> im Anhang angegeben? </a:t>
            </a:r>
            <a:r>
              <a:rPr lang="de-DE" altLang="de-DE" b="1" kern="0" dirty="0">
                <a:solidFill>
                  <a:srgbClr val="00B0F0"/>
                </a:solidFill>
                <a:latin typeface="Century Gothic" panose="020B0502020202020204" pitchFamily="34" charset="0"/>
              </a:rPr>
              <a:t>[A]</a:t>
            </a:r>
          </a:p>
          <a:p>
            <a:pPr marL="534988" indent="-268288">
              <a:lnSpc>
                <a:spcPct val="100000"/>
              </a:lnSpc>
              <a:spcBef>
                <a:spcPts val="600"/>
              </a:spcBef>
              <a:spcAft>
                <a:spcPts val="600"/>
              </a:spcAft>
              <a:buFont typeface="+mj-lt"/>
              <a:buAutoNum type="arabicPeriod"/>
              <a:defRPr/>
            </a:pPr>
            <a:r>
              <a:rPr lang="de-DE" altLang="de-DE" kern="0" dirty="0">
                <a:latin typeface="Century Gothic" panose="020B0502020202020204" pitchFamily="34" charset="0"/>
              </a:rPr>
              <a:t>Wurden eventuell  bestehende </a:t>
            </a:r>
            <a:r>
              <a:rPr lang="de-DE" altLang="de-DE" kern="0" dirty="0" err="1">
                <a:latin typeface="Century Gothic" panose="020B0502020202020204" pitchFamily="34" charset="0"/>
              </a:rPr>
              <a:t>Angabepflichten</a:t>
            </a:r>
            <a:r>
              <a:rPr lang="de-DE" altLang="de-DE" kern="0" dirty="0">
                <a:latin typeface="Century Gothic" panose="020B0502020202020204" pitchFamily="34" charset="0"/>
              </a:rPr>
              <a:t> im </a:t>
            </a:r>
            <a:r>
              <a:rPr lang="de-DE" altLang="de-DE" b="1" kern="0" dirty="0">
                <a:latin typeface="Century Gothic" panose="020B0502020202020204" pitchFamily="34" charset="0"/>
              </a:rPr>
              <a:t>Lagebericht</a:t>
            </a:r>
            <a:r>
              <a:rPr lang="de-DE" altLang="de-DE" kern="0" dirty="0">
                <a:latin typeface="Century Gothic" panose="020B0502020202020204" pitchFamily="34" charset="0"/>
              </a:rPr>
              <a:t> im Bezug auf die Guthaben bei Kreditinstituten beachtet? </a:t>
            </a:r>
            <a:r>
              <a:rPr lang="de-DE" altLang="de-DE" b="1" kern="0" dirty="0">
                <a:solidFill>
                  <a:srgbClr val="00B0F0"/>
                </a:solidFill>
                <a:latin typeface="Century Gothic" panose="020B0502020202020204" pitchFamily="34" charset="0"/>
              </a:rPr>
              <a:t>[A]</a:t>
            </a:r>
          </a:p>
          <a:p>
            <a:pPr marL="534988" indent="-268288">
              <a:lnSpc>
                <a:spcPct val="100000"/>
              </a:lnSpc>
              <a:spcBef>
                <a:spcPts val="600"/>
              </a:spcBef>
              <a:spcAft>
                <a:spcPts val="600"/>
              </a:spcAft>
              <a:buFont typeface="+mj-lt"/>
              <a:buAutoNum type="arabicPeriod"/>
              <a:defRPr/>
            </a:pPr>
            <a:r>
              <a:rPr lang="de-DE" altLang="de-DE" kern="0" dirty="0">
                <a:latin typeface="Century Gothic" panose="020B0502020202020204" pitchFamily="34" charset="0"/>
              </a:rPr>
              <a:t>Wurde das </a:t>
            </a:r>
            <a:r>
              <a:rPr lang="de-DE" altLang="de-DE" b="1" kern="0" dirty="0">
                <a:latin typeface="Century Gothic" panose="020B0502020202020204" pitchFamily="34" charset="0"/>
              </a:rPr>
              <a:t>Saldierungsverbot</a:t>
            </a:r>
            <a:r>
              <a:rPr lang="de-DE" altLang="de-DE" kern="0" dirty="0">
                <a:latin typeface="Century Gothic" panose="020B0502020202020204" pitchFamily="34" charset="0"/>
              </a:rPr>
              <a:t> beachtet?</a:t>
            </a:r>
          </a:p>
          <a:p>
            <a:pPr marL="171450" indent="-171450">
              <a:lnSpc>
                <a:spcPct val="100000"/>
              </a:lnSpc>
              <a:spcBef>
                <a:spcPts val="600"/>
              </a:spcBef>
              <a:spcAft>
                <a:spcPts val="600"/>
              </a:spcAft>
              <a:buFont typeface="Arial" panose="020B0604020202020204" pitchFamily="34" charset="0"/>
              <a:buChar char="•"/>
              <a:defRPr/>
            </a:pPr>
            <a:endParaRPr lang="de-DE" altLang="de-DE" kern="0" dirty="0">
              <a:latin typeface="Century Gothic" panose="020B0502020202020204" pitchFamily="34" charset="0"/>
            </a:endParaRPr>
          </a:p>
        </p:txBody>
      </p:sp>
      <p:sp>
        <p:nvSpPr>
          <p:cNvPr id="10" name="Rectangle 2">
            <a:extLst>
              <a:ext uri="{FF2B5EF4-FFF2-40B4-BE49-F238E27FC236}">
                <a16:creationId xmlns:a16="http://schemas.microsoft.com/office/drawing/2014/main" id="{8477F54E-F8CC-4494-BEE1-4B734C3EF483}"/>
              </a:ext>
            </a:extLst>
          </p:cNvPr>
          <p:cNvSpPr txBox="1">
            <a:spLocks/>
          </p:cNvSpPr>
          <p:nvPr/>
        </p:nvSpPr>
        <p:spPr bwMode="auto">
          <a:xfrm>
            <a:off x="925513" y="3033713"/>
            <a:ext cx="56753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6.6.3 Prüfung des Ausweises</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Rectangle 2">
            <a:extLst>
              <a:ext uri="{FF2B5EF4-FFF2-40B4-BE49-F238E27FC236}">
                <a16:creationId xmlns:a16="http://schemas.microsoft.com/office/drawing/2014/main" id="{A6187B4A-010E-4EAB-9D19-1F554E3DCA1D}"/>
              </a:ext>
            </a:extLst>
          </p:cNvPr>
          <p:cNvSpPr txBox="1">
            <a:spLocks/>
          </p:cNvSpPr>
          <p:nvPr/>
        </p:nvSpPr>
        <p:spPr bwMode="auto">
          <a:xfrm>
            <a:off x="334963" y="3068638"/>
            <a:ext cx="11522075"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sz="2800" b="1">
                <a:latin typeface="Century Gothic" panose="020B0502020202020204" pitchFamily="34" charset="0"/>
              </a:rPr>
              <a:t>Themenbereich 6 – Teil 3:</a:t>
            </a:r>
          </a:p>
          <a:p>
            <a:pPr algn="ctr">
              <a:lnSpc>
                <a:spcPct val="100000"/>
              </a:lnSpc>
              <a:spcBef>
                <a:spcPct val="0"/>
              </a:spcBef>
              <a:buFontTx/>
              <a:buNone/>
            </a:pPr>
            <a:r>
              <a:rPr lang="de-DE" altLang="de-DE" sz="2800" b="1">
                <a:latin typeface="Century Gothic" panose="020B0502020202020204" pitchFamily="34" charset="0"/>
              </a:rPr>
              <a:t>Verbindlichkeiten gegenüber Kreditinstituten</a:t>
            </a:r>
          </a:p>
        </p:txBody>
      </p:sp>
      <p:sp>
        <p:nvSpPr>
          <p:cNvPr id="494596" name="Textfeld 4">
            <a:extLst>
              <a:ext uri="{FF2B5EF4-FFF2-40B4-BE49-F238E27FC236}">
                <a16:creationId xmlns:a16="http://schemas.microsoft.com/office/drawing/2014/main" id="{5F1A906E-6D82-4DA6-A94E-D3A3B87A452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3: Verbindlichkeiten gegenüber Kreditinstituten</a:t>
            </a: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4" name="Textfeld 4">
            <a:extLst>
              <a:ext uri="{FF2B5EF4-FFF2-40B4-BE49-F238E27FC236}">
                <a16:creationId xmlns:a16="http://schemas.microsoft.com/office/drawing/2014/main" id="{F7A4FADB-F145-40C0-A653-AE7682ABCB4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3: Verbindlichkeiten gegenüber Kreditinstituten</a:t>
            </a:r>
          </a:p>
        </p:txBody>
      </p:sp>
      <p:sp>
        <p:nvSpPr>
          <p:cNvPr id="7" name="Rectangle 2">
            <a:extLst>
              <a:ext uri="{FF2B5EF4-FFF2-40B4-BE49-F238E27FC236}">
                <a16:creationId xmlns:a16="http://schemas.microsoft.com/office/drawing/2014/main" id="{A5E013E8-4A33-49F5-A238-2A5C857A62D7}"/>
              </a:ext>
            </a:extLst>
          </p:cNvPr>
          <p:cNvSpPr txBox="1">
            <a:spLocks/>
          </p:cNvSpPr>
          <p:nvPr/>
        </p:nvSpPr>
        <p:spPr bwMode="auto">
          <a:xfrm>
            <a:off x="1054100" y="1052735"/>
            <a:ext cx="10298484" cy="20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542925" algn="l"/>
              </a:tabLst>
            </a:pPr>
            <a:r>
              <a:rPr lang="de-DE" altLang="de-DE" sz="1600" b="1" dirty="0">
                <a:latin typeface="Century Gothic" panose="020B0502020202020204" pitchFamily="34" charset="0"/>
              </a:rPr>
              <a:t>6.7	Postenbezogenes IKS</a:t>
            </a:r>
          </a:p>
          <a:p>
            <a:pPr>
              <a:spcBef>
                <a:spcPts val="600"/>
              </a:spcBef>
              <a:spcAft>
                <a:spcPts val="600"/>
              </a:spcAft>
              <a:tabLst>
                <a:tab pos="542925" algn="l"/>
              </a:tabLst>
            </a:pPr>
            <a:r>
              <a:rPr lang="de-DE" altLang="de-DE" sz="1600" b="1" dirty="0">
                <a:latin typeface="Century Gothic" panose="020B0502020202020204" pitchFamily="34" charset="0"/>
              </a:rPr>
              <a:t>6.8	Analytische Prüfungshandlungen</a:t>
            </a:r>
          </a:p>
          <a:p>
            <a:pPr>
              <a:spcBef>
                <a:spcPts val="600"/>
              </a:spcBef>
              <a:spcAft>
                <a:spcPts val="600"/>
              </a:spcAft>
              <a:tabLst>
                <a:tab pos="542925" algn="l"/>
              </a:tabLst>
            </a:pPr>
            <a:r>
              <a:rPr lang="de-DE" altLang="de-DE" sz="1600" b="1" dirty="0">
                <a:latin typeface="Century Gothic" panose="020B0502020202020204" pitchFamily="34" charset="0"/>
              </a:rPr>
              <a:t>6.9	Einzelfallprüfungen</a:t>
            </a:r>
          </a:p>
          <a:p>
            <a:pPr>
              <a:spcBef>
                <a:spcPts val="600"/>
              </a:spcBef>
              <a:spcAft>
                <a:spcPts val="600"/>
              </a:spcAft>
              <a:tabLst>
                <a:tab pos="542925" algn="l"/>
              </a:tabLst>
            </a:pPr>
            <a:r>
              <a:rPr lang="de-DE" altLang="de-DE" sz="1600" b="1" dirty="0">
                <a:latin typeface="Century Gothic" panose="020B0502020202020204" pitchFamily="34" charset="0"/>
              </a:rPr>
              <a:t>6.10	Einholung von Bankbestätigungen</a:t>
            </a:r>
          </a:p>
        </p:txBody>
      </p:sp>
    </p:spTree>
  </p:cSld>
  <p:clrMapOvr>
    <a:masterClrMapping/>
  </p:clrMapOvr>
  <p:transition spd="slow"/>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2" name="Textfeld 4">
            <a:extLst>
              <a:ext uri="{FF2B5EF4-FFF2-40B4-BE49-F238E27FC236}">
                <a16:creationId xmlns:a16="http://schemas.microsoft.com/office/drawing/2014/main" id="{6F18B4B1-16E0-4565-9B0D-D06FE0747E1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3: Verbindlichkeiten gegenüber Kreditinstituten</a:t>
            </a:r>
          </a:p>
        </p:txBody>
      </p:sp>
      <p:sp>
        <p:nvSpPr>
          <p:cNvPr id="6" name="Rectangle 2">
            <a:extLst>
              <a:ext uri="{FF2B5EF4-FFF2-40B4-BE49-F238E27FC236}">
                <a16:creationId xmlns:a16="http://schemas.microsoft.com/office/drawing/2014/main" id="{01FD37C4-E912-4296-880B-2EF62CD69C91}"/>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6.7	</a:t>
            </a:r>
            <a:r>
              <a:rPr lang="de-DE" sz="2800" b="1" dirty="0">
                <a:latin typeface="Century Gothic" panose="020B0502020202020204" pitchFamily="34" charset="0"/>
              </a:rPr>
              <a:t>Postenbezogenes IKS</a:t>
            </a:r>
            <a:endParaRPr lang="de-DE" altLang="de-DE" sz="2800" b="1" dirty="0">
              <a:latin typeface="Century Gothic" panose="020B0502020202020204" pitchFamily="34" charset="0"/>
              <a:cs typeface="Arial" panose="020B0604020202020204" pitchFamily="34" charset="0"/>
            </a:endParaRP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7">
            <a:extLst>
              <a:ext uri="{FF2B5EF4-FFF2-40B4-BE49-F238E27FC236}">
                <a16:creationId xmlns:a16="http://schemas.microsoft.com/office/drawing/2014/main" id="{911BC725-455F-46B6-AB55-F05A1A61F9F7}"/>
              </a:ext>
            </a:extLst>
          </p:cNvPr>
          <p:cNvSpPr>
            <a:spLocks noGrp="1" noChangeArrowheads="1"/>
          </p:cNvSpPr>
          <p:nvPr>
            <p:ph idx="4294967295"/>
          </p:nvPr>
        </p:nvSpPr>
        <p:spPr>
          <a:xfrm>
            <a:off x="1079500" y="1341439"/>
            <a:ext cx="10801350" cy="3887762"/>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marL="266700" indent="-266700">
              <a:lnSpc>
                <a:spcPct val="100000"/>
              </a:lnSpc>
              <a:spcBef>
                <a:spcPts val="600"/>
              </a:spcBef>
              <a:spcAft>
                <a:spcPts val="600"/>
              </a:spcAft>
              <a:buFont typeface="+mj-lt"/>
              <a:buAutoNum type="alphaLcParenR"/>
              <a:defRPr/>
            </a:pPr>
            <a:r>
              <a:rPr lang="de-DE" altLang="de-DE" sz="1600" b="1" dirty="0">
                <a:latin typeface="Century Gothic" pitchFamily="34" charset="0"/>
              </a:rPr>
              <a:t>Aufbauprüfung</a:t>
            </a:r>
          </a:p>
          <a:p>
            <a:pPr marL="534988" indent="-268288">
              <a:lnSpc>
                <a:spcPct val="100000"/>
              </a:lnSpc>
              <a:spcBef>
                <a:spcPts val="600"/>
              </a:spcBef>
              <a:spcAft>
                <a:spcPts val="600"/>
              </a:spcAft>
              <a:buFont typeface="+mj-lt"/>
              <a:buAutoNum type="arabicPeriod"/>
              <a:defRPr/>
            </a:pPr>
            <a:r>
              <a:rPr lang="de-DE" altLang="de-DE" sz="1600" dirty="0">
                <a:latin typeface="Century Gothic" pitchFamily="34" charset="0"/>
              </a:rPr>
              <a:t>Ist sichergestellt, dass ein in personeller Hinsicht unabhängiger Abgleich der Scheckeinlösungen mit den Kopien der ausgestellten Schecks möglich ist?</a:t>
            </a:r>
          </a:p>
          <a:p>
            <a:pPr marL="534988" indent="-268288">
              <a:lnSpc>
                <a:spcPct val="100000"/>
              </a:lnSpc>
              <a:spcBef>
                <a:spcPts val="600"/>
              </a:spcBef>
              <a:spcAft>
                <a:spcPts val="600"/>
              </a:spcAft>
              <a:buFont typeface="+mj-lt"/>
              <a:buAutoNum type="arabicPeriod"/>
              <a:defRPr/>
            </a:pPr>
            <a:r>
              <a:rPr lang="de-DE" altLang="de-DE" sz="1600" dirty="0">
                <a:latin typeface="Century Gothic" pitchFamily="34" charset="0"/>
              </a:rPr>
              <a:t>Wurden Bankvollmachten nur mehreren Personen im Rahmen einer Gesamtvollmacht erteilt?</a:t>
            </a:r>
          </a:p>
          <a:p>
            <a:pPr marL="534988" indent="-268288">
              <a:lnSpc>
                <a:spcPct val="100000"/>
              </a:lnSpc>
              <a:spcBef>
                <a:spcPts val="600"/>
              </a:spcBef>
              <a:spcAft>
                <a:spcPts val="600"/>
              </a:spcAft>
              <a:buFont typeface="+mj-lt"/>
              <a:buAutoNum type="arabicPeriod"/>
              <a:defRPr/>
            </a:pPr>
            <a:r>
              <a:rPr lang="de-DE" altLang="de-DE" sz="1600" dirty="0">
                <a:latin typeface="Century Gothic" pitchFamily="34" charset="0"/>
              </a:rPr>
              <a:t>Bestehen Anweisungen, dass </a:t>
            </a:r>
            <a:r>
              <a:rPr lang="de-DE" altLang="de-DE" sz="1600" b="1" dirty="0">
                <a:latin typeface="Century Gothic" pitchFamily="34" charset="0"/>
              </a:rPr>
              <a:t>Kreditlinien</a:t>
            </a:r>
            <a:r>
              <a:rPr lang="de-DE" altLang="de-DE" sz="1600" dirty="0">
                <a:latin typeface="Century Gothic" pitchFamily="34" charset="0"/>
              </a:rPr>
              <a:t> nicht ohne vorherige Genehmigung durch die zuständigen Personen überschritten werden dürfen?</a:t>
            </a:r>
          </a:p>
          <a:p>
            <a:pPr marL="534988" indent="-268288">
              <a:lnSpc>
                <a:spcPct val="100000"/>
              </a:lnSpc>
              <a:spcBef>
                <a:spcPts val="600"/>
              </a:spcBef>
              <a:spcAft>
                <a:spcPts val="600"/>
              </a:spcAft>
              <a:buFont typeface="+mj-lt"/>
              <a:buAutoNum type="arabicPeriod"/>
              <a:defRPr/>
            </a:pPr>
            <a:r>
              <a:rPr lang="de-DE" altLang="de-DE" sz="1600" dirty="0">
                <a:latin typeface="Century Gothic" pitchFamily="34" charset="0"/>
              </a:rPr>
              <a:t>Werden die vorgenommenen </a:t>
            </a:r>
            <a:r>
              <a:rPr lang="de-DE" altLang="de-DE" sz="1600" b="1" dirty="0">
                <a:latin typeface="Century Gothic" pitchFamily="34" charset="0"/>
              </a:rPr>
              <a:t>Abstimmungen</a:t>
            </a:r>
            <a:r>
              <a:rPr lang="de-DE" altLang="de-DE" sz="1600" dirty="0">
                <a:latin typeface="Century Gothic" pitchFamily="34" charset="0"/>
              </a:rPr>
              <a:t> planmäßig durch die vorgesetzte Stelle überwacht?</a:t>
            </a:r>
          </a:p>
          <a:p>
            <a:pPr marL="534988" indent="-268288">
              <a:lnSpc>
                <a:spcPct val="100000"/>
              </a:lnSpc>
              <a:spcBef>
                <a:spcPts val="600"/>
              </a:spcBef>
              <a:spcAft>
                <a:spcPts val="600"/>
              </a:spcAft>
              <a:buFont typeface="+mj-lt"/>
              <a:buAutoNum type="arabicPeriod"/>
              <a:defRPr/>
            </a:pPr>
            <a:r>
              <a:rPr lang="de-DE" altLang="de-DE" sz="1600" dirty="0">
                <a:latin typeface="Century Gothic" pitchFamily="34" charset="0"/>
              </a:rPr>
              <a:t>Wird bei Zahlungen das Vier-Augen-Prinzip beachtet?</a:t>
            </a:r>
          </a:p>
          <a:p>
            <a:pPr marL="266700" indent="-266700">
              <a:lnSpc>
                <a:spcPct val="100000"/>
              </a:lnSpc>
              <a:spcBef>
                <a:spcPts val="600"/>
              </a:spcBef>
              <a:spcAft>
                <a:spcPts val="600"/>
              </a:spcAft>
              <a:buFont typeface="+mj-lt"/>
              <a:buAutoNum type="alphaLcParenR" startAt="2"/>
              <a:defRPr/>
            </a:pPr>
            <a:r>
              <a:rPr lang="de-DE" altLang="de-DE" sz="1600" b="1" dirty="0">
                <a:latin typeface="Century Gothic" pitchFamily="34" charset="0"/>
              </a:rPr>
              <a:t>Funktionsprüfung</a:t>
            </a:r>
          </a:p>
          <a:p>
            <a:pPr marL="534988" indent="-268288">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rPr>
              <a:t>vgl. Fragen zu Guthaben bei Kreditinstituten</a:t>
            </a:r>
          </a:p>
        </p:txBody>
      </p:sp>
      <p:sp>
        <p:nvSpPr>
          <p:cNvPr id="7" name="Text Box 6">
            <a:extLst>
              <a:ext uri="{FF2B5EF4-FFF2-40B4-BE49-F238E27FC236}">
                <a16:creationId xmlns:a16="http://schemas.microsoft.com/office/drawing/2014/main" id="{CC842D09-2A4E-4BF3-AA53-257848D161BC}"/>
              </a:ext>
            </a:extLst>
          </p:cNvPr>
          <p:cNvSpPr txBox="1">
            <a:spLocks noChangeArrowheads="1"/>
          </p:cNvSpPr>
          <p:nvPr/>
        </p:nvSpPr>
        <p:spPr bwMode="auto">
          <a:xfrm>
            <a:off x="695325" y="944563"/>
            <a:ext cx="518477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6.7 Postenbezogenes IKS</a:t>
            </a:r>
          </a:p>
        </p:txBody>
      </p:sp>
      <p:sp>
        <p:nvSpPr>
          <p:cNvPr id="500741" name="Textfeld 4">
            <a:extLst>
              <a:ext uri="{FF2B5EF4-FFF2-40B4-BE49-F238E27FC236}">
                <a16:creationId xmlns:a16="http://schemas.microsoft.com/office/drawing/2014/main" id="{2CC928F7-F1F3-4908-AC57-E89FCF33C3EA}"/>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3: Verbindlichkeiten gegenüber Kreditinstituten</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8" name="Textfeld 4">
            <a:extLst>
              <a:ext uri="{FF2B5EF4-FFF2-40B4-BE49-F238E27FC236}">
                <a16:creationId xmlns:a16="http://schemas.microsoft.com/office/drawing/2014/main" id="{672ECFDB-C1B3-485B-A1B8-9AA08F02A043}"/>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3: Verbindlichkeiten gegenüber Kreditinstituten</a:t>
            </a:r>
          </a:p>
        </p:txBody>
      </p:sp>
      <p:sp>
        <p:nvSpPr>
          <p:cNvPr id="6" name="Rectangle 2">
            <a:extLst>
              <a:ext uri="{FF2B5EF4-FFF2-40B4-BE49-F238E27FC236}">
                <a16:creationId xmlns:a16="http://schemas.microsoft.com/office/drawing/2014/main" id="{43E8EE19-16DE-4570-9A65-6D1350E7A87B}"/>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6.8	</a:t>
            </a:r>
            <a:r>
              <a:rPr lang="de-DE" sz="2800" b="1" dirty="0">
                <a:latin typeface="Century Gothic" panose="020B0502020202020204" pitchFamily="34" charset="0"/>
              </a:rPr>
              <a:t>Analytische Prüfungshandlungen</a:t>
            </a: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4" name="Rectangle 7">
            <a:extLst>
              <a:ext uri="{FF2B5EF4-FFF2-40B4-BE49-F238E27FC236}">
                <a16:creationId xmlns:a16="http://schemas.microsoft.com/office/drawing/2014/main" id="{CE99BB19-9C60-4990-8C0B-361782478BBD}"/>
              </a:ext>
            </a:extLst>
          </p:cNvPr>
          <p:cNvSpPr>
            <a:spLocks noGrp="1" noChangeArrowheads="1"/>
          </p:cNvSpPr>
          <p:nvPr>
            <p:ph idx="4294967295"/>
          </p:nvPr>
        </p:nvSpPr>
        <p:spPr>
          <a:xfrm>
            <a:off x="1055688" y="1341438"/>
            <a:ext cx="10874375" cy="3003550"/>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a:lnSpc>
                <a:spcPct val="100000"/>
              </a:lnSpc>
              <a:spcBef>
                <a:spcPts val="600"/>
              </a:spcBef>
              <a:spcAft>
                <a:spcPts val="600"/>
              </a:spcAft>
              <a:defRPr/>
            </a:pPr>
            <a:r>
              <a:rPr lang="de-DE" altLang="de-DE" sz="1600" b="1" dirty="0">
                <a:latin typeface="Century Gothic" panose="020B0502020202020204" pitchFamily="34" charset="0"/>
              </a:rPr>
              <a:t>Auswahl möglicher analytischer Prüfungshandlungen:</a:t>
            </a:r>
            <a:endParaRPr lang="de-DE" altLang="de-DE" sz="1600" dirty="0">
              <a:latin typeface="Century Gothic" panose="020B0502020202020204" pitchFamily="34" charset="0"/>
            </a:endParaRPr>
          </a:p>
          <a:p>
            <a:pPr marL="266700"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Erfolgte die Übernahme der EB-Werte ordnungsgemäß?</a:t>
            </a:r>
          </a:p>
          <a:p>
            <a:pPr marL="266700"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Können Sie die </a:t>
            </a:r>
            <a:r>
              <a:rPr lang="de-DE" altLang="de-DE" sz="1600" b="1" dirty="0">
                <a:latin typeface="Century Gothic" panose="020B0502020202020204" pitchFamily="34" charset="0"/>
              </a:rPr>
              <a:t>Überleitung</a:t>
            </a:r>
            <a:r>
              <a:rPr lang="de-DE" altLang="de-DE" sz="1600" dirty="0">
                <a:latin typeface="Century Gothic" panose="020B0502020202020204" pitchFamily="34" charset="0"/>
              </a:rPr>
              <a:t> </a:t>
            </a:r>
            <a:r>
              <a:rPr lang="de-DE" altLang="de-DE" sz="1600" b="1" dirty="0">
                <a:latin typeface="Century Gothic" panose="020B0502020202020204" pitchFamily="34" charset="0"/>
              </a:rPr>
              <a:t>der</a:t>
            </a:r>
            <a:r>
              <a:rPr lang="de-DE" altLang="de-DE" sz="1600" dirty="0">
                <a:latin typeface="Century Gothic" panose="020B0502020202020204" pitchFamily="34" charset="0"/>
              </a:rPr>
              <a:t> </a:t>
            </a:r>
            <a:r>
              <a:rPr lang="de-DE" altLang="de-DE" sz="1600" b="1" dirty="0">
                <a:latin typeface="Century Gothic" panose="020B0502020202020204" pitchFamily="34" charset="0"/>
              </a:rPr>
              <a:t>Kontensalden</a:t>
            </a:r>
            <a:r>
              <a:rPr lang="de-DE" altLang="de-DE" sz="1600" dirty="0">
                <a:latin typeface="Century Gothic" panose="020B0502020202020204" pitchFamily="34" charset="0"/>
              </a:rPr>
              <a:t> aus der Finanzbuchhaltung (Hauptbuch) zum Posten im Jahresabschluss nachvollziehen?</a:t>
            </a:r>
          </a:p>
          <a:p>
            <a:pPr marL="266700"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Erscheinen Ihnen die Angaben im Jahresabschluss zu diesem Bilanzposten (Bilanz, GuV und Anhang) plausibel?</a:t>
            </a:r>
          </a:p>
          <a:p>
            <a:pPr marL="266700"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Ergeben sich Auffälligkeiten (Bestände/Trends, etc.) innerhalb dieses Bilanzpostens?</a:t>
            </a:r>
          </a:p>
        </p:txBody>
      </p:sp>
      <p:sp>
        <p:nvSpPr>
          <p:cNvPr id="7" name="Text Box 6">
            <a:extLst>
              <a:ext uri="{FF2B5EF4-FFF2-40B4-BE49-F238E27FC236}">
                <a16:creationId xmlns:a16="http://schemas.microsoft.com/office/drawing/2014/main" id="{731AD1A0-93D2-49C0-A31E-DECB26FF0FA8}"/>
              </a:ext>
            </a:extLst>
          </p:cNvPr>
          <p:cNvSpPr txBox="1">
            <a:spLocks noChangeArrowheads="1"/>
          </p:cNvSpPr>
          <p:nvPr/>
        </p:nvSpPr>
        <p:spPr bwMode="auto">
          <a:xfrm>
            <a:off x="695325" y="1017588"/>
            <a:ext cx="518477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6.8 Analytische Prüfungshandlungen</a:t>
            </a:r>
          </a:p>
        </p:txBody>
      </p:sp>
      <p:sp>
        <p:nvSpPr>
          <p:cNvPr id="504837" name="Textfeld 4">
            <a:extLst>
              <a:ext uri="{FF2B5EF4-FFF2-40B4-BE49-F238E27FC236}">
                <a16:creationId xmlns:a16="http://schemas.microsoft.com/office/drawing/2014/main" id="{B502D394-65A5-4AA7-99EC-91B60EF6CC3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3: Verbindlichkeiten gegenüber Kreditinstituten</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911" name="Textfeld 4">
            <a:extLst>
              <a:ext uri="{FF2B5EF4-FFF2-40B4-BE49-F238E27FC236}">
                <a16:creationId xmlns:a16="http://schemas.microsoft.com/office/drawing/2014/main" id="{4B32E334-B2ED-4170-BC42-F5AA7FC38F68}"/>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6 – Teil 3: Verbindlichkeiten gegenüber Kreditinstituten</a:t>
            </a:r>
          </a:p>
        </p:txBody>
      </p:sp>
      <p:sp>
        <p:nvSpPr>
          <p:cNvPr id="8" name="Rectangle 2">
            <a:extLst>
              <a:ext uri="{FF2B5EF4-FFF2-40B4-BE49-F238E27FC236}">
                <a16:creationId xmlns:a16="http://schemas.microsoft.com/office/drawing/2014/main" id="{D52ABF25-BFBC-4B82-9E5D-9505ABFF450C}"/>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6.9	</a:t>
            </a:r>
            <a:r>
              <a:rPr lang="de-DE" sz="2800" b="1" dirty="0">
                <a:latin typeface="Century Gothic" panose="020B0502020202020204" pitchFamily="34" charset="0"/>
              </a:rPr>
              <a:t>Einzelfallprüfungen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6.9.1</a:t>
            </a:r>
            <a:r>
              <a:rPr lang="de-DE" dirty="0">
                <a:latin typeface="Century Gothic" panose="020B0502020202020204" pitchFamily="34" charset="0"/>
              </a:rPr>
              <a:t>	Prüfung des Nachweises</a:t>
            </a:r>
          </a:p>
          <a:p>
            <a:pPr marL="2724150" lvl="4" indent="-895350">
              <a:spcBef>
                <a:spcPts val="600"/>
              </a:spcBef>
              <a:spcAft>
                <a:spcPts val="600"/>
              </a:spcAft>
              <a:tabLst>
                <a:tab pos="444500" algn="l"/>
              </a:tabLst>
            </a:pPr>
            <a:r>
              <a:rPr lang="de-DE" b="1" dirty="0">
                <a:latin typeface="Century Gothic" panose="020B0502020202020204" pitchFamily="34" charset="0"/>
              </a:rPr>
              <a:t>6.9.2	</a:t>
            </a:r>
            <a:r>
              <a:rPr lang="de-DE" dirty="0">
                <a:latin typeface="Century Gothic" panose="020B0502020202020204" pitchFamily="34" charset="0"/>
              </a:rPr>
              <a:t>Prüfung der Bewertung</a:t>
            </a:r>
          </a:p>
          <a:p>
            <a:pPr marL="2724150" lvl="4" indent="-895350">
              <a:spcBef>
                <a:spcPts val="600"/>
              </a:spcBef>
              <a:spcAft>
                <a:spcPts val="600"/>
              </a:spcAft>
              <a:tabLst>
                <a:tab pos="444500" algn="l"/>
              </a:tabLst>
            </a:pPr>
            <a:r>
              <a:rPr lang="de-DE" b="1" dirty="0">
                <a:latin typeface="Century Gothic" panose="020B0502020202020204" pitchFamily="34" charset="0"/>
              </a:rPr>
              <a:t>6.9.3	</a:t>
            </a:r>
            <a:r>
              <a:rPr lang="de-DE" dirty="0">
                <a:latin typeface="Century Gothic" panose="020B0502020202020204" pitchFamily="34" charset="0"/>
              </a:rPr>
              <a:t>Prüfung des Ausweises</a:t>
            </a:r>
            <a:endParaRPr lang="de-DE" b="1" dirty="0">
              <a:latin typeface="Century Gothic" panose="020B0502020202020204" pitchFamily="34" charset="0"/>
            </a:endParaRP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7">
            <a:extLst>
              <a:ext uri="{FF2B5EF4-FFF2-40B4-BE49-F238E27FC236}">
                <a16:creationId xmlns:a16="http://schemas.microsoft.com/office/drawing/2014/main" id="{5DDA35A8-5F0D-45C8-87F2-AF2470C7C791}"/>
              </a:ext>
            </a:extLst>
          </p:cNvPr>
          <p:cNvSpPr>
            <a:spLocks noGrp="1" noChangeArrowheads="1"/>
          </p:cNvSpPr>
          <p:nvPr>
            <p:ph idx="4294967295"/>
          </p:nvPr>
        </p:nvSpPr>
        <p:spPr>
          <a:xfrm>
            <a:off x="1069975" y="1700213"/>
            <a:ext cx="10799763" cy="4135437"/>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marL="2667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Wurden zum Nachweis der </a:t>
            </a:r>
            <a:r>
              <a:rPr lang="de-DE" sz="1600" b="1" dirty="0">
                <a:latin typeface="Century Gothic" panose="020B0502020202020204" pitchFamily="34" charset="0"/>
              </a:rPr>
              <a:t>zeitlichen Buchungsunterschiede</a:t>
            </a:r>
            <a:r>
              <a:rPr lang="de-DE" sz="1600" dirty="0">
                <a:latin typeface="Century Gothic" panose="020B0502020202020204" pitchFamily="34" charset="0"/>
              </a:rPr>
              <a:t> Überleitungsrechnungen angefertigt? </a:t>
            </a:r>
            <a:r>
              <a:rPr lang="de-DE" sz="1600" b="1" dirty="0">
                <a:solidFill>
                  <a:srgbClr val="00B0F0"/>
                </a:solidFill>
                <a:latin typeface="Century Gothic" panose="020B0502020202020204" pitchFamily="34" charset="0"/>
              </a:rPr>
              <a:t>[B, P]</a:t>
            </a:r>
          </a:p>
          <a:p>
            <a:pPr marL="2667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Wurden die in der </a:t>
            </a:r>
            <a:r>
              <a:rPr lang="de-DE" sz="1600" b="1" dirty="0">
                <a:latin typeface="Century Gothic" panose="020B0502020202020204" pitchFamily="34" charset="0"/>
              </a:rPr>
              <a:t>Überleitungsrechnung</a:t>
            </a:r>
            <a:r>
              <a:rPr lang="de-DE" sz="1600" dirty="0">
                <a:latin typeface="Century Gothic" panose="020B0502020202020204" pitchFamily="34" charset="0"/>
              </a:rPr>
              <a:t> enthaltenen Posten auf deren Begründung geprüft? </a:t>
            </a:r>
            <a:r>
              <a:rPr lang="de-DE" sz="1600" b="1" dirty="0">
                <a:solidFill>
                  <a:srgbClr val="00B0F0"/>
                </a:solidFill>
                <a:latin typeface="Century Gothic" panose="020B0502020202020204" pitchFamily="34" charset="0"/>
              </a:rPr>
              <a:t>[B, P, A]</a:t>
            </a:r>
          </a:p>
          <a:p>
            <a:pPr>
              <a:lnSpc>
                <a:spcPct val="100000"/>
              </a:lnSpc>
              <a:spcBef>
                <a:spcPts val="600"/>
              </a:spcBef>
              <a:spcAft>
                <a:spcPts val="600"/>
              </a:spcAft>
              <a:defRPr/>
            </a:pPr>
            <a:r>
              <a:rPr lang="de-DE" sz="1600" b="1" dirty="0">
                <a:latin typeface="Century Gothic" panose="020B0502020202020204" pitchFamily="34" charset="0"/>
              </a:rPr>
              <a:t>Mögliche Gründe für Buchungsunterschiede wären beispielsweise:</a:t>
            </a:r>
            <a:endParaRPr lang="de-DE" sz="1600" dirty="0">
              <a:latin typeface="Century Gothic" panose="020B0502020202020204" pitchFamily="34" charset="0"/>
            </a:endParaRPr>
          </a:p>
          <a:p>
            <a:pPr marL="266700" indent="-266700">
              <a:lnSpc>
                <a:spcPct val="100000"/>
              </a:lnSpc>
              <a:spcBef>
                <a:spcPts val="600"/>
              </a:spcBef>
              <a:spcAft>
                <a:spcPts val="600"/>
              </a:spcAft>
              <a:buFont typeface="Wingdings" panose="05000000000000000000" pitchFamily="2" charset="2"/>
              <a:buChar char="à"/>
              <a:defRPr/>
            </a:pPr>
            <a:r>
              <a:rPr lang="de-DE" sz="1600" b="1" dirty="0">
                <a:latin typeface="Century Gothic" panose="020B0502020202020204" pitchFamily="34" charset="0"/>
              </a:rPr>
              <a:t>Lastschriften</a:t>
            </a:r>
            <a:r>
              <a:rPr lang="de-DE" sz="1600" dirty="0">
                <a:latin typeface="Century Gothic" panose="020B0502020202020204" pitchFamily="34" charset="0"/>
              </a:rPr>
              <a:t>, die bereits auf dem Bankauszug, jedoch noch nicht im Hauptbuch gebucht sind (z. B. Bankspesen)</a:t>
            </a:r>
          </a:p>
          <a:p>
            <a:pPr marL="266700" indent="-266700">
              <a:lnSpc>
                <a:spcPct val="100000"/>
              </a:lnSpc>
              <a:spcBef>
                <a:spcPts val="600"/>
              </a:spcBef>
              <a:spcAft>
                <a:spcPts val="600"/>
              </a:spcAft>
              <a:buFont typeface="Wingdings" panose="05000000000000000000" pitchFamily="2" charset="2"/>
              <a:buChar char="à"/>
              <a:defRPr/>
            </a:pPr>
            <a:r>
              <a:rPr lang="de-DE" sz="1600" b="1" dirty="0" err="1">
                <a:latin typeface="Century Gothic" panose="020B0502020202020204" pitchFamily="34" charset="0"/>
              </a:rPr>
              <a:t>Gutschriftsbeträge</a:t>
            </a:r>
            <a:r>
              <a:rPr lang="de-DE" sz="1600" dirty="0">
                <a:latin typeface="Century Gothic" panose="020B0502020202020204" pitchFamily="34" charset="0"/>
              </a:rPr>
              <a:t>, die bereits auf dem Bankauszug, jedoch noch nicht im Hauptbuch sind (z. B. Bankzinserträge)</a:t>
            </a:r>
          </a:p>
          <a:p>
            <a:pPr marL="266700" indent="-266700">
              <a:lnSpc>
                <a:spcPct val="100000"/>
              </a:lnSpc>
              <a:spcBef>
                <a:spcPts val="600"/>
              </a:spcBef>
              <a:spcAft>
                <a:spcPts val="600"/>
              </a:spcAft>
              <a:buFont typeface="Wingdings" panose="05000000000000000000" pitchFamily="2" charset="2"/>
              <a:buChar char="à"/>
              <a:defRPr/>
            </a:pPr>
            <a:r>
              <a:rPr lang="de-DE" sz="1600" b="1" dirty="0">
                <a:latin typeface="Century Gothic" panose="020B0502020202020204" pitchFamily="34" charset="0"/>
              </a:rPr>
              <a:t>Gutschriftsbeträge</a:t>
            </a:r>
            <a:r>
              <a:rPr lang="de-DE" sz="1600" dirty="0">
                <a:latin typeface="Century Gothic" panose="020B0502020202020204" pitchFamily="34" charset="0"/>
              </a:rPr>
              <a:t>, die bereits im Hauptbuch gebucht sind und an die Bank zur Gutschrift weitergeleitet sind, jedoch auf dem Bankauszug noch nicht gebucht wurden (z. B. unterwegs befindliche Schecks)</a:t>
            </a:r>
          </a:p>
          <a:p>
            <a:pPr marL="266700" indent="-266700">
              <a:lnSpc>
                <a:spcPct val="100000"/>
              </a:lnSpc>
              <a:spcBef>
                <a:spcPts val="600"/>
              </a:spcBef>
              <a:spcAft>
                <a:spcPts val="600"/>
              </a:spcAft>
              <a:buFont typeface="Wingdings" panose="05000000000000000000" pitchFamily="2" charset="2"/>
              <a:buChar char="à"/>
              <a:defRPr/>
            </a:pPr>
            <a:r>
              <a:rPr lang="de-DE" sz="1600" b="1" dirty="0" err="1">
                <a:latin typeface="Century Gothic" panose="020B0502020202020204" pitchFamily="34" charset="0"/>
              </a:rPr>
              <a:t>Lastschriftsbeträge</a:t>
            </a:r>
            <a:r>
              <a:rPr lang="de-DE" sz="1600" dirty="0">
                <a:latin typeface="Century Gothic" panose="020B0502020202020204" pitchFamily="34" charset="0"/>
              </a:rPr>
              <a:t>, die bereits im Hauptbuch gebucht sind und an die Bank zur Belastung weitergeleitet sind, jedoch auf dem Bankauszug noch nicht gebucht wurden (z. B. unterwegs befindliche Überweisungen)</a:t>
            </a:r>
            <a:endParaRPr lang="de-DE" altLang="de-DE" sz="1600" dirty="0">
              <a:latin typeface="Century Gothic" pitchFamily="34" charset="0"/>
            </a:endParaRPr>
          </a:p>
        </p:txBody>
      </p:sp>
      <p:sp>
        <p:nvSpPr>
          <p:cNvPr id="8" name="Text Box 6">
            <a:extLst>
              <a:ext uri="{FF2B5EF4-FFF2-40B4-BE49-F238E27FC236}">
                <a16:creationId xmlns:a16="http://schemas.microsoft.com/office/drawing/2014/main" id="{2D730B98-C072-4147-B83D-329CDCDE88DA}"/>
              </a:ext>
            </a:extLst>
          </p:cNvPr>
          <p:cNvSpPr txBox="1">
            <a:spLocks noChangeArrowheads="1"/>
          </p:cNvSpPr>
          <p:nvPr/>
        </p:nvSpPr>
        <p:spPr bwMode="auto">
          <a:xfrm>
            <a:off x="695325" y="944563"/>
            <a:ext cx="518477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6.9 Einzelfallprüfungen</a:t>
            </a:r>
          </a:p>
        </p:txBody>
      </p:sp>
      <p:sp>
        <p:nvSpPr>
          <p:cNvPr id="508933" name="Rectangle 2">
            <a:extLst>
              <a:ext uri="{FF2B5EF4-FFF2-40B4-BE49-F238E27FC236}">
                <a16:creationId xmlns:a16="http://schemas.microsoft.com/office/drawing/2014/main" id="{B5D33421-968F-4C7F-A578-DD0640CECE08}"/>
              </a:ext>
            </a:extLst>
          </p:cNvPr>
          <p:cNvSpPr txBox="1">
            <a:spLocks/>
          </p:cNvSpPr>
          <p:nvPr/>
        </p:nvSpPr>
        <p:spPr bwMode="auto">
          <a:xfrm>
            <a:off x="925513" y="1414463"/>
            <a:ext cx="32988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a:solidFill>
                  <a:srgbClr val="00B0F0"/>
                </a:solidFill>
                <a:latin typeface="Century Gothic" panose="020B0502020202020204" pitchFamily="34" charset="0"/>
              </a:rPr>
              <a:t>6.9.1 Prüfung des Nachweises</a:t>
            </a:r>
          </a:p>
        </p:txBody>
      </p:sp>
      <p:sp>
        <p:nvSpPr>
          <p:cNvPr id="508934" name="Textfeld 4">
            <a:extLst>
              <a:ext uri="{FF2B5EF4-FFF2-40B4-BE49-F238E27FC236}">
                <a16:creationId xmlns:a16="http://schemas.microsoft.com/office/drawing/2014/main" id="{E2512D11-A9C9-48A3-96A7-02CD52280AFE}"/>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6 – Teil 3: Verbindlichkeiten gegenüber Kreditinstituten</a:t>
            </a: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7">
            <a:extLst>
              <a:ext uri="{FF2B5EF4-FFF2-40B4-BE49-F238E27FC236}">
                <a16:creationId xmlns:a16="http://schemas.microsoft.com/office/drawing/2014/main" id="{FF7071BF-4E50-46A4-BECC-4B92412271A8}"/>
              </a:ext>
            </a:extLst>
          </p:cNvPr>
          <p:cNvSpPr>
            <a:spLocks noGrp="1" noChangeArrowheads="1"/>
          </p:cNvSpPr>
          <p:nvPr>
            <p:ph idx="4294967295"/>
          </p:nvPr>
        </p:nvSpPr>
        <p:spPr>
          <a:xfrm>
            <a:off x="1079500" y="1053653"/>
            <a:ext cx="10753725" cy="2906792"/>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marL="266700" indent="-266700">
              <a:lnSpc>
                <a:spcPct val="100000"/>
              </a:lnSpc>
              <a:spcBef>
                <a:spcPts val="600"/>
              </a:spcBef>
              <a:spcAft>
                <a:spcPts val="600"/>
              </a:spcAft>
              <a:buFont typeface="Verdana" panose="020B0604030504040204" pitchFamily="34" charset="0"/>
              <a:buAutoNum type="arabicPeriod" startAt="3"/>
            </a:pPr>
            <a:r>
              <a:rPr lang="de-DE" altLang="de-DE" sz="1600" dirty="0">
                <a:latin typeface="Century Gothic" panose="020B0502020202020204" pitchFamily="34" charset="0"/>
              </a:rPr>
              <a:t>Wurden die </a:t>
            </a:r>
            <a:r>
              <a:rPr lang="de-DE" altLang="de-DE" sz="1600" b="1" dirty="0">
                <a:latin typeface="Century Gothic" panose="020B0502020202020204" pitchFamily="34" charset="0"/>
              </a:rPr>
              <a:t>Bankbuchungen</a:t>
            </a:r>
            <a:r>
              <a:rPr lang="de-DE" altLang="de-DE" sz="1600" dirty="0">
                <a:latin typeface="Century Gothic" panose="020B0502020202020204" pitchFamily="34" charset="0"/>
              </a:rPr>
              <a:t> innerhalb eines angemessenen </a:t>
            </a:r>
            <a:r>
              <a:rPr lang="de-DE" altLang="de-DE" sz="1600" b="1" dirty="0">
                <a:latin typeface="Century Gothic" panose="020B0502020202020204" pitchFamily="34" charset="0"/>
              </a:rPr>
              <a:t>Zeitraums</a:t>
            </a:r>
            <a:r>
              <a:rPr lang="de-DE" altLang="de-DE" sz="1600" dirty="0">
                <a:latin typeface="Century Gothic" panose="020B0502020202020204" pitchFamily="34" charset="0"/>
              </a:rPr>
              <a:t> nach dem Bilanzstichtag in Stichproben mit den zugrunde liegenden Überweisungen und Belegen abgestimmt und wurde dabei auf die korrekte Periodenabgrenzung geachtet? </a:t>
            </a:r>
            <a:r>
              <a:rPr lang="de-DE" altLang="de-DE" sz="1600" b="1" dirty="0">
                <a:solidFill>
                  <a:srgbClr val="00B0F0"/>
                </a:solidFill>
                <a:latin typeface="Century Gothic" panose="020B0502020202020204" pitchFamily="34" charset="0"/>
              </a:rPr>
              <a:t>[P, B]</a:t>
            </a:r>
          </a:p>
          <a:p>
            <a:pPr marL="266700" indent="-266700">
              <a:lnSpc>
                <a:spcPct val="100000"/>
              </a:lnSpc>
              <a:spcBef>
                <a:spcPts val="600"/>
              </a:spcBef>
              <a:spcAft>
                <a:spcPts val="600"/>
              </a:spcAft>
              <a:buFont typeface="Verdana" panose="020B0604030504040204" pitchFamily="34" charset="0"/>
              <a:buAutoNum type="arabicPeriod" startAt="3"/>
            </a:pPr>
            <a:r>
              <a:rPr lang="de-DE" altLang="de-DE" sz="1600" dirty="0">
                <a:latin typeface="Century Gothic" panose="020B0502020202020204" pitchFamily="34" charset="0"/>
              </a:rPr>
              <a:t>Besteht Übereinstimmung zwischen Saldo laut </a:t>
            </a:r>
            <a:r>
              <a:rPr lang="de-DE" altLang="de-DE" sz="1600" b="1" dirty="0">
                <a:latin typeface="Century Gothic" panose="020B0502020202020204" pitchFamily="34" charset="0"/>
              </a:rPr>
              <a:t>Hauptbuchkonto</a:t>
            </a:r>
            <a:r>
              <a:rPr lang="de-DE" altLang="de-DE" sz="1600" dirty="0">
                <a:latin typeface="Century Gothic" panose="020B0502020202020204" pitchFamily="34" charset="0"/>
              </a:rPr>
              <a:t> und den Salden laut Kontoauszug und Bankbestätigung? </a:t>
            </a:r>
            <a:r>
              <a:rPr lang="de-DE" altLang="de-DE" sz="1600" b="1" dirty="0">
                <a:solidFill>
                  <a:srgbClr val="00B0F0"/>
                </a:solidFill>
                <a:latin typeface="Century Gothic" panose="020B0502020202020204" pitchFamily="34" charset="0"/>
              </a:rPr>
              <a:t>[A, R]</a:t>
            </a:r>
          </a:p>
          <a:p>
            <a:pPr marL="266700" indent="-266700">
              <a:lnSpc>
                <a:spcPct val="100000"/>
              </a:lnSpc>
              <a:spcBef>
                <a:spcPts val="600"/>
              </a:spcBef>
              <a:spcAft>
                <a:spcPts val="600"/>
              </a:spcAft>
              <a:buFont typeface="Verdana" panose="020B0604030504040204" pitchFamily="34" charset="0"/>
              <a:buAutoNum type="arabicPeriod" startAt="3"/>
            </a:pPr>
            <a:r>
              <a:rPr lang="de-DE" altLang="de-DE" sz="1600" dirty="0">
                <a:latin typeface="Century Gothic" panose="020B0502020202020204" pitchFamily="34" charset="0"/>
              </a:rPr>
              <a:t>Wurde der Nachweis der </a:t>
            </a:r>
            <a:r>
              <a:rPr lang="de-DE" altLang="de-DE" sz="1600" b="1" dirty="0">
                <a:latin typeface="Century Gothic" panose="020B0502020202020204" pitchFamily="34" charset="0"/>
              </a:rPr>
              <a:t>Bankverbindlichkeiten</a:t>
            </a:r>
            <a:r>
              <a:rPr lang="de-DE" altLang="de-DE" sz="1600" dirty="0">
                <a:latin typeface="Century Gothic" panose="020B0502020202020204" pitchFamily="34" charset="0"/>
              </a:rPr>
              <a:t> anhand der Kontoauszüge zum Bilanzstichtag  sowie  anhand  der  eingeholten  Bankbestätigungen überprüft? </a:t>
            </a:r>
            <a:r>
              <a:rPr lang="de-DE" altLang="de-DE" sz="1600" b="1" dirty="0">
                <a:solidFill>
                  <a:srgbClr val="00B0F0"/>
                </a:solidFill>
                <a:latin typeface="Century Gothic" panose="020B0502020202020204" pitchFamily="34" charset="0"/>
              </a:rPr>
              <a:t>[A, R]</a:t>
            </a:r>
          </a:p>
          <a:p>
            <a:pPr marL="266700" indent="-266700">
              <a:lnSpc>
                <a:spcPct val="100000"/>
              </a:lnSpc>
              <a:spcBef>
                <a:spcPts val="600"/>
              </a:spcBef>
              <a:spcAft>
                <a:spcPts val="600"/>
              </a:spcAft>
              <a:buFont typeface="Verdana" panose="020B0604030504040204" pitchFamily="34" charset="0"/>
              <a:buAutoNum type="arabicPeriod" startAt="3"/>
            </a:pPr>
            <a:r>
              <a:rPr lang="de-DE" altLang="de-DE" sz="1600" dirty="0">
                <a:latin typeface="Century Gothic" panose="020B0502020202020204" pitchFamily="34" charset="0"/>
              </a:rPr>
              <a:t>Wurden die unterwegs befindlichen Schecks insbesondere im Hinblick auf die korrekte </a:t>
            </a:r>
            <a:r>
              <a:rPr lang="de-DE" altLang="de-DE" sz="1600" b="1" dirty="0">
                <a:latin typeface="Century Gothic" panose="020B0502020202020204" pitchFamily="34" charset="0"/>
              </a:rPr>
              <a:t>Periodenabgrenzung</a:t>
            </a:r>
            <a:r>
              <a:rPr lang="de-DE" altLang="de-DE" sz="1600" dirty="0">
                <a:latin typeface="Century Gothic" panose="020B0502020202020204" pitchFamily="34" charset="0"/>
              </a:rPr>
              <a:t> geprüft? </a:t>
            </a:r>
            <a:r>
              <a:rPr lang="de-DE" altLang="de-DE" sz="1600" b="1" dirty="0">
                <a:solidFill>
                  <a:srgbClr val="00B0F0"/>
                </a:solidFill>
                <a:latin typeface="Century Gothic" panose="020B0502020202020204" pitchFamily="34" charset="0"/>
              </a:rPr>
              <a:t>[P]</a:t>
            </a:r>
            <a:endParaRPr lang="de-DE" altLang="de-DE" sz="1600" dirty="0">
              <a:solidFill>
                <a:srgbClr val="00B0F0"/>
              </a:solidFill>
              <a:latin typeface="Century Gothic" panose="020B0502020202020204" pitchFamily="34" charset="0"/>
            </a:endParaRPr>
          </a:p>
        </p:txBody>
      </p:sp>
      <p:sp>
        <p:nvSpPr>
          <p:cNvPr id="7" name="Rectangle 2">
            <a:extLst>
              <a:ext uri="{FF2B5EF4-FFF2-40B4-BE49-F238E27FC236}">
                <a16:creationId xmlns:a16="http://schemas.microsoft.com/office/drawing/2014/main" id="{9C28D807-E53A-4C78-91DF-34895F5EB4C7}"/>
              </a:ext>
            </a:extLst>
          </p:cNvPr>
          <p:cNvSpPr txBox="1">
            <a:spLocks/>
          </p:cNvSpPr>
          <p:nvPr/>
        </p:nvSpPr>
        <p:spPr bwMode="auto">
          <a:xfrm>
            <a:off x="925513" y="798513"/>
            <a:ext cx="56753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6.9.1 Prüfung des Nachweises; Forts.</a:t>
            </a:r>
          </a:p>
        </p:txBody>
      </p:sp>
      <p:sp>
        <p:nvSpPr>
          <p:cNvPr id="510981" name="Textfeld 4">
            <a:extLst>
              <a:ext uri="{FF2B5EF4-FFF2-40B4-BE49-F238E27FC236}">
                <a16:creationId xmlns:a16="http://schemas.microsoft.com/office/drawing/2014/main" id="{69BBAAA3-A09A-48B3-8C5F-1050B22801A6}"/>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3: Verbindlichkeiten gegenüber Kreditinstituten</a:t>
            </a:r>
          </a:p>
        </p:txBody>
      </p:sp>
      <p:sp>
        <p:nvSpPr>
          <p:cNvPr id="9" name="Rectangle 7">
            <a:extLst>
              <a:ext uri="{FF2B5EF4-FFF2-40B4-BE49-F238E27FC236}">
                <a16:creationId xmlns:a16="http://schemas.microsoft.com/office/drawing/2014/main" id="{8FADD8C3-EF78-48B1-9ADA-8F86B1761B0F}"/>
              </a:ext>
            </a:extLst>
          </p:cNvPr>
          <p:cNvSpPr txBox="1">
            <a:spLocks noChangeArrowheads="1"/>
          </p:cNvSpPr>
          <p:nvPr/>
        </p:nvSpPr>
        <p:spPr bwMode="auto">
          <a:xfrm>
            <a:off x="1079499" y="4226520"/>
            <a:ext cx="10753725" cy="1905000"/>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0" rIns="0" bIns="0"/>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266700" indent="-266700">
              <a:lnSpc>
                <a:spcPct val="100000"/>
              </a:lnSpc>
              <a:spcBef>
                <a:spcPts val="0"/>
              </a:spcBef>
              <a:spcAft>
                <a:spcPts val="600"/>
              </a:spcAft>
              <a:buFont typeface="Verdana" panose="020B0604030504040204" pitchFamily="34" charset="0"/>
              <a:buAutoNum type="arabicPeriod"/>
              <a:tabLst>
                <a:tab pos="266700" algn="l"/>
              </a:tabLst>
              <a:defRPr/>
            </a:pPr>
            <a:r>
              <a:rPr lang="de-DE" altLang="de-DE" sz="1600" kern="0" dirty="0">
                <a:latin typeface="Century Gothic" panose="020B0502020202020204" pitchFamily="34" charset="0"/>
              </a:rPr>
              <a:t>Ist die Umrechnung von </a:t>
            </a:r>
            <a:r>
              <a:rPr lang="de-DE" altLang="de-DE" sz="1600" b="1" kern="0" dirty="0">
                <a:latin typeface="Century Gothic" panose="020B0502020202020204" pitchFamily="34" charset="0"/>
              </a:rPr>
              <a:t>Fremdwährungsverbindlichkeiten</a:t>
            </a:r>
            <a:r>
              <a:rPr lang="de-DE" altLang="de-DE" sz="1600" kern="0" dirty="0">
                <a:latin typeface="Century Gothic" panose="020B0502020202020204" pitchFamily="34" charset="0"/>
              </a:rPr>
              <a:t> zutreffend erfolgt und wurden </a:t>
            </a:r>
            <a:r>
              <a:rPr lang="de-DE" altLang="de-DE" sz="1600" b="1" kern="0" dirty="0">
                <a:latin typeface="Century Gothic" panose="020B0502020202020204" pitchFamily="34" charset="0"/>
              </a:rPr>
              <a:t>Kursverluste und -erträge </a:t>
            </a:r>
            <a:r>
              <a:rPr lang="de-DE" altLang="de-DE" sz="1600" kern="0" dirty="0">
                <a:latin typeface="Century Gothic" panose="020B0502020202020204" pitchFamily="34" charset="0"/>
              </a:rPr>
              <a:t>aus der Währungsumrechnung zutreffend ermittelt? </a:t>
            </a:r>
            <a:r>
              <a:rPr lang="de-DE" altLang="de-DE" sz="1600" b="1" kern="0" dirty="0">
                <a:solidFill>
                  <a:srgbClr val="00B0F0"/>
                </a:solidFill>
                <a:latin typeface="Century Gothic" panose="020B0502020202020204" pitchFamily="34" charset="0"/>
              </a:rPr>
              <a:t>[B]</a:t>
            </a:r>
          </a:p>
          <a:p>
            <a:pPr marL="266700" indent="-266700">
              <a:lnSpc>
                <a:spcPct val="100000"/>
              </a:lnSpc>
              <a:spcBef>
                <a:spcPts val="600"/>
              </a:spcBef>
              <a:spcAft>
                <a:spcPts val="600"/>
              </a:spcAft>
              <a:buFont typeface="Verdana" panose="020B0604030504040204" pitchFamily="34" charset="0"/>
              <a:buAutoNum type="arabicPeriod"/>
              <a:tabLst>
                <a:tab pos="266700" algn="l"/>
              </a:tabLst>
              <a:defRPr/>
            </a:pPr>
            <a:r>
              <a:rPr lang="de-DE" altLang="de-DE" sz="1600" kern="0" dirty="0">
                <a:latin typeface="Century Gothic" panose="020B0502020202020204" pitchFamily="34" charset="0"/>
              </a:rPr>
              <a:t>Wurden bei der Fremdwährungsumrechnung </a:t>
            </a:r>
            <a:r>
              <a:rPr lang="de-DE" altLang="de-DE" sz="1600" b="1" kern="0" dirty="0">
                <a:latin typeface="Century Gothic" panose="020B0502020202020204" pitchFamily="34" charset="0"/>
              </a:rPr>
              <a:t>zutreffende Kurse </a:t>
            </a:r>
            <a:r>
              <a:rPr lang="de-DE" altLang="de-DE" sz="1600" kern="0" dirty="0">
                <a:latin typeface="Century Gothic" panose="020B0502020202020204" pitchFamily="34" charset="0"/>
              </a:rPr>
              <a:t>zugrunde gelegt? </a:t>
            </a:r>
            <a:r>
              <a:rPr lang="de-DE" altLang="de-DE" sz="1600" b="1" kern="0" dirty="0">
                <a:solidFill>
                  <a:srgbClr val="00B0F0"/>
                </a:solidFill>
                <a:latin typeface="Century Gothic" panose="020B0502020202020204" pitchFamily="34" charset="0"/>
              </a:rPr>
              <a:t>[B]</a:t>
            </a:r>
          </a:p>
          <a:p>
            <a:pPr marL="266700" indent="-266700">
              <a:lnSpc>
                <a:spcPct val="100000"/>
              </a:lnSpc>
              <a:spcBef>
                <a:spcPts val="600"/>
              </a:spcBef>
              <a:spcAft>
                <a:spcPts val="600"/>
              </a:spcAft>
              <a:buFont typeface="Verdana" panose="020B0604030504040204" pitchFamily="34" charset="0"/>
              <a:buAutoNum type="arabicPeriod"/>
              <a:tabLst>
                <a:tab pos="266700" algn="l"/>
              </a:tabLst>
              <a:defRPr/>
            </a:pPr>
            <a:r>
              <a:rPr lang="de-DE" altLang="de-DE" sz="1600" kern="0" dirty="0">
                <a:latin typeface="Century Gothic" panose="020B0502020202020204" pitchFamily="34" charset="0"/>
              </a:rPr>
              <a:t>Erfolgte der </a:t>
            </a:r>
            <a:r>
              <a:rPr lang="de-DE" altLang="de-DE" sz="1600" b="1" kern="0" dirty="0">
                <a:latin typeface="Century Gothic" panose="020B0502020202020204" pitchFamily="34" charset="0"/>
              </a:rPr>
              <a:t>Ansatz</a:t>
            </a:r>
            <a:r>
              <a:rPr lang="de-DE" altLang="de-DE" sz="1600" kern="0" dirty="0">
                <a:latin typeface="Century Gothic" panose="020B0502020202020204" pitchFamily="34" charset="0"/>
              </a:rPr>
              <a:t> der Verbindlichkeiten gegenüber Kreditinstituten zum </a:t>
            </a:r>
            <a:r>
              <a:rPr lang="de-DE" altLang="de-DE" sz="1600" b="1" kern="0" dirty="0">
                <a:latin typeface="Century Gothic" panose="020B0502020202020204" pitchFamily="34" charset="0"/>
              </a:rPr>
              <a:t>Erfüllungsbetrag</a:t>
            </a:r>
            <a:r>
              <a:rPr lang="de-DE" altLang="de-DE" sz="1600" kern="0" dirty="0">
                <a:latin typeface="Century Gothic" panose="020B0502020202020204" pitchFamily="34" charset="0"/>
              </a:rPr>
              <a:t>?</a:t>
            </a:r>
            <a:r>
              <a:rPr lang="de-DE" altLang="de-DE" sz="1600" kern="0" dirty="0">
                <a:solidFill>
                  <a:srgbClr val="00B0F0"/>
                </a:solidFill>
                <a:latin typeface="Century Gothic" panose="020B0502020202020204" pitchFamily="34" charset="0"/>
              </a:rPr>
              <a:t> </a:t>
            </a:r>
            <a:r>
              <a:rPr lang="de-DE" altLang="de-DE" sz="1600" b="1" kern="0" dirty="0">
                <a:solidFill>
                  <a:srgbClr val="00B0F0"/>
                </a:solidFill>
                <a:latin typeface="Century Gothic" panose="020B0502020202020204" pitchFamily="34" charset="0"/>
              </a:rPr>
              <a:t>[B]</a:t>
            </a:r>
          </a:p>
          <a:p>
            <a:pPr marL="266700" indent="-266700">
              <a:lnSpc>
                <a:spcPct val="100000"/>
              </a:lnSpc>
              <a:spcBef>
                <a:spcPts val="600"/>
              </a:spcBef>
              <a:spcAft>
                <a:spcPts val="600"/>
              </a:spcAft>
              <a:buFont typeface="Verdana" panose="020B0604030504040204" pitchFamily="34" charset="0"/>
              <a:buAutoNum type="arabicPeriod"/>
              <a:tabLst>
                <a:tab pos="266700" algn="l"/>
              </a:tabLst>
              <a:defRPr/>
            </a:pPr>
            <a:r>
              <a:rPr lang="de-DE" altLang="de-DE" sz="1600" kern="0" dirty="0">
                <a:latin typeface="Century Gothic" panose="020B0502020202020204" pitchFamily="34" charset="0"/>
              </a:rPr>
              <a:t>Wurden </a:t>
            </a:r>
            <a:r>
              <a:rPr lang="de-DE" altLang="de-DE" sz="1600" b="1" kern="0" dirty="0">
                <a:latin typeface="Century Gothic" panose="020B0502020202020204" pitchFamily="34" charset="0"/>
              </a:rPr>
              <a:t>Ausbuchungen</a:t>
            </a:r>
            <a:r>
              <a:rPr lang="de-DE" altLang="de-DE" sz="1600" kern="0" dirty="0">
                <a:latin typeface="Century Gothic" panose="020B0502020202020204" pitchFamily="34" charset="0"/>
              </a:rPr>
              <a:t> von Kontodifferenzen zuvor ordnungsgemäß genehmigt und angemessen dokumentiert? </a:t>
            </a:r>
            <a:r>
              <a:rPr lang="de-DE" altLang="de-DE" sz="1600" b="1" kern="0" dirty="0">
                <a:solidFill>
                  <a:srgbClr val="00B0F0"/>
                </a:solidFill>
                <a:latin typeface="Century Gothic" panose="020B0502020202020204" pitchFamily="34" charset="0"/>
              </a:rPr>
              <a:t>[B]</a:t>
            </a:r>
            <a:endParaRPr lang="de-DE" altLang="de-DE" sz="1600" kern="0" dirty="0">
              <a:solidFill>
                <a:srgbClr val="00B0F0"/>
              </a:solidFill>
              <a:latin typeface="Century Gothic" panose="020B0502020202020204" pitchFamily="34" charset="0"/>
            </a:endParaRPr>
          </a:p>
        </p:txBody>
      </p:sp>
      <p:sp>
        <p:nvSpPr>
          <p:cNvPr id="11" name="Rectangle 2">
            <a:extLst>
              <a:ext uri="{FF2B5EF4-FFF2-40B4-BE49-F238E27FC236}">
                <a16:creationId xmlns:a16="http://schemas.microsoft.com/office/drawing/2014/main" id="{E549B42C-2519-41A5-B485-5B0BA5F85573}"/>
              </a:ext>
            </a:extLst>
          </p:cNvPr>
          <p:cNvSpPr txBox="1">
            <a:spLocks/>
          </p:cNvSpPr>
          <p:nvPr/>
        </p:nvSpPr>
        <p:spPr bwMode="auto">
          <a:xfrm>
            <a:off x="925513" y="4005064"/>
            <a:ext cx="56753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6.9.2 Prüfung der Bewertung</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Rectangle 7">
            <a:extLst>
              <a:ext uri="{FF2B5EF4-FFF2-40B4-BE49-F238E27FC236}">
                <a16:creationId xmlns:a16="http://schemas.microsoft.com/office/drawing/2014/main" id="{B9D5B616-F295-4D05-8DAD-FCA4998DF878}"/>
              </a:ext>
            </a:extLst>
          </p:cNvPr>
          <p:cNvSpPr>
            <a:spLocks noGrp="1" noChangeArrowheads="1"/>
          </p:cNvSpPr>
          <p:nvPr>
            <p:ph idx="4294967295"/>
          </p:nvPr>
        </p:nvSpPr>
        <p:spPr>
          <a:xfrm>
            <a:off x="1079500" y="1368425"/>
            <a:ext cx="10801350" cy="3860800"/>
          </a:xfr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p>
            <a:pPr marL="266700"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Wurde das Saldierungsverbot zwischen Guthaben bei Kreditinstituten und Verbindlichkeiten gegenüber Kreditinstituten beachtet? </a:t>
            </a:r>
            <a:r>
              <a:rPr lang="de-DE" altLang="de-DE" sz="1600" b="1" dirty="0">
                <a:solidFill>
                  <a:srgbClr val="00B0F0"/>
                </a:solidFill>
                <a:latin typeface="Century Gothic" panose="020B0502020202020204" pitchFamily="34" charset="0"/>
              </a:rPr>
              <a:t>[A]</a:t>
            </a:r>
          </a:p>
          <a:p>
            <a:pPr marL="266700"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Wurde der Betrag der Verbindlichkeiten mit einer </a:t>
            </a:r>
            <a:r>
              <a:rPr lang="de-DE" altLang="de-DE" sz="1600" b="1" dirty="0">
                <a:latin typeface="Century Gothic" panose="020B0502020202020204" pitchFamily="34" charset="0"/>
              </a:rPr>
              <a:t>Restlaufzeit</a:t>
            </a:r>
            <a:r>
              <a:rPr lang="de-DE" altLang="de-DE" sz="1600" dirty="0">
                <a:latin typeface="Century Gothic" panose="020B0502020202020204" pitchFamily="34" charset="0"/>
              </a:rPr>
              <a:t> bis zu einem Jahr und von mehr als fünf Jahren im </a:t>
            </a:r>
            <a:r>
              <a:rPr lang="de-DE" altLang="de-DE" sz="1600" b="1" dirty="0">
                <a:latin typeface="Century Gothic" panose="020B0502020202020204" pitchFamily="34" charset="0"/>
              </a:rPr>
              <a:t>Anhang</a:t>
            </a:r>
            <a:r>
              <a:rPr lang="de-DE" altLang="de-DE" sz="1600" dirty="0">
                <a:latin typeface="Century Gothic" panose="020B0502020202020204" pitchFamily="34" charset="0"/>
              </a:rPr>
              <a:t> angegeben? </a:t>
            </a:r>
            <a:r>
              <a:rPr lang="de-DE" altLang="de-DE" sz="1600" b="1" dirty="0">
                <a:solidFill>
                  <a:srgbClr val="00B0F0"/>
                </a:solidFill>
                <a:latin typeface="Century Gothic" panose="020B0502020202020204" pitchFamily="34" charset="0"/>
              </a:rPr>
              <a:t>[A]</a:t>
            </a:r>
          </a:p>
          <a:p>
            <a:pPr marL="266700"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Wurde der Betrag der </a:t>
            </a:r>
            <a:r>
              <a:rPr lang="de-DE" altLang="de-DE" sz="1600" b="1" dirty="0">
                <a:latin typeface="Century Gothic" panose="020B0502020202020204" pitchFamily="34" charset="0"/>
              </a:rPr>
              <a:t>Verbindlichkeiten gegenüber Kreditinstituten</a:t>
            </a:r>
            <a:r>
              <a:rPr lang="de-DE" altLang="de-DE" sz="1600" dirty="0">
                <a:latin typeface="Century Gothic" panose="020B0502020202020204" pitchFamily="34" charset="0"/>
              </a:rPr>
              <a:t>, der durch Pfandrechte und ähnliche Rechte </a:t>
            </a:r>
            <a:r>
              <a:rPr lang="de-DE" altLang="de-DE" sz="1600" b="1" dirty="0">
                <a:latin typeface="Century Gothic" panose="020B0502020202020204" pitchFamily="34" charset="0"/>
              </a:rPr>
              <a:t>gesichert</a:t>
            </a:r>
            <a:r>
              <a:rPr lang="de-DE" altLang="de-DE" sz="1600" dirty="0">
                <a:latin typeface="Century Gothic" panose="020B0502020202020204" pitchFamily="34" charset="0"/>
              </a:rPr>
              <a:t> ist, aufgegliedert nach der Art der gewährten Sicherheiten im Anhang angegeben? </a:t>
            </a:r>
            <a:r>
              <a:rPr lang="de-DE" altLang="de-DE" sz="1600" b="1" dirty="0">
                <a:solidFill>
                  <a:srgbClr val="00B0F0"/>
                </a:solidFill>
                <a:latin typeface="Century Gothic" panose="020B0502020202020204" pitchFamily="34" charset="0"/>
              </a:rPr>
              <a:t>[A]</a:t>
            </a:r>
          </a:p>
          <a:p>
            <a:pPr marL="266700"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Wurden eventuell bestehende </a:t>
            </a:r>
            <a:r>
              <a:rPr lang="de-DE" altLang="de-DE" sz="1600" dirty="0" err="1">
                <a:latin typeface="Century Gothic" panose="020B0502020202020204" pitchFamily="34" charset="0"/>
              </a:rPr>
              <a:t>Angabepflichten</a:t>
            </a:r>
            <a:r>
              <a:rPr lang="de-DE" altLang="de-DE" sz="1600" dirty="0">
                <a:latin typeface="Century Gothic" panose="020B0502020202020204" pitchFamily="34" charset="0"/>
              </a:rPr>
              <a:t> im </a:t>
            </a:r>
            <a:r>
              <a:rPr lang="de-DE" altLang="de-DE" sz="1600" b="1" dirty="0">
                <a:latin typeface="Century Gothic" panose="020B0502020202020204" pitchFamily="34" charset="0"/>
              </a:rPr>
              <a:t>Lagebericht</a:t>
            </a:r>
            <a:r>
              <a:rPr lang="de-DE" altLang="de-DE" sz="1600" dirty="0">
                <a:latin typeface="Century Gothic" panose="020B0502020202020204" pitchFamily="34" charset="0"/>
              </a:rPr>
              <a:t> im Bezug auf die Verbindlichkeiten gegenüber Kreditinstituten beachtet? </a:t>
            </a:r>
            <a:r>
              <a:rPr lang="de-DE" altLang="de-DE" sz="1600" b="1" dirty="0">
                <a:solidFill>
                  <a:srgbClr val="00B0F0"/>
                </a:solidFill>
                <a:latin typeface="Century Gothic" panose="020B0502020202020204" pitchFamily="34" charset="0"/>
              </a:rPr>
              <a:t>[A]</a:t>
            </a:r>
          </a:p>
          <a:p>
            <a:pPr marL="266700"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Werden die Grundlagen der </a:t>
            </a:r>
            <a:r>
              <a:rPr lang="de-DE" altLang="de-DE" sz="1600" b="1" dirty="0">
                <a:latin typeface="Century Gothic" panose="020B0502020202020204" pitchFamily="34" charset="0"/>
              </a:rPr>
              <a:t>Währungsumrechnung</a:t>
            </a:r>
            <a:r>
              <a:rPr lang="de-DE" altLang="de-DE" sz="1600" dirty="0">
                <a:latin typeface="Century Gothic" panose="020B0502020202020204" pitchFamily="34" charset="0"/>
              </a:rPr>
              <a:t> im Anhang angegeben? </a:t>
            </a:r>
            <a:r>
              <a:rPr lang="de-DE" altLang="de-DE" sz="1600" b="1" dirty="0">
                <a:solidFill>
                  <a:srgbClr val="00B0F0"/>
                </a:solidFill>
                <a:latin typeface="Century Gothic" panose="020B0502020202020204" pitchFamily="34" charset="0"/>
              </a:rPr>
              <a:t>[A]</a:t>
            </a:r>
          </a:p>
          <a:p>
            <a:pPr marL="268288" indent="-268288">
              <a:lnSpc>
                <a:spcPct val="100000"/>
              </a:lnSpc>
              <a:spcBef>
                <a:spcPts val="600"/>
              </a:spcBef>
              <a:spcAft>
                <a:spcPts val="600"/>
              </a:spcAft>
              <a:buFont typeface="+mj-lt"/>
              <a:buAutoNum type="arabicPeriod" startAt="6"/>
              <a:defRPr/>
            </a:pPr>
            <a:r>
              <a:rPr lang="de-DE" altLang="de-DE" sz="1600" dirty="0">
                <a:latin typeface="Century Gothic" panose="020B0502020202020204" pitchFamily="34" charset="0"/>
              </a:rPr>
              <a:t>Wurden </a:t>
            </a:r>
            <a:r>
              <a:rPr lang="de-DE" altLang="de-DE" sz="1600" b="1" dirty="0">
                <a:latin typeface="Century Gothic" panose="020B0502020202020204" pitchFamily="34" charset="0"/>
              </a:rPr>
              <a:t>größere Posten</a:t>
            </a:r>
            <a:r>
              <a:rPr lang="de-DE" altLang="de-DE" sz="1600" dirty="0">
                <a:latin typeface="Century Gothic" panose="020B0502020202020204" pitchFamily="34" charset="0"/>
              </a:rPr>
              <a:t>, die erst nach dem Abschlussstichtag rechtlich entstehen, im Anhang </a:t>
            </a:r>
            <a:br>
              <a:rPr lang="de-DE" altLang="de-DE" sz="1600" dirty="0">
                <a:latin typeface="Century Gothic" panose="020B0502020202020204" pitchFamily="34" charset="0"/>
              </a:rPr>
            </a:br>
            <a:r>
              <a:rPr lang="de-DE" altLang="de-DE" sz="1600" dirty="0">
                <a:latin typeface="Century Gothic" panose="020B0502020202020204" pitchFamily="34" charset="0"/>
              </a:rPr>
              <a:t>angegeben? </a:t>
            </a:r>
            <a:r>
              <a:rPr lang="de-DE" altLang="de-DE" sz="1600" b="1" dirty="0">
                <a:solidFill>
                  <a:srgbClr val="00B0F0"/>
                </a:solidFill>
                <a:latin typeface="Century Gothic" panose="020B0502020202020204" pitchFamily="34" charset="0"/>
              </a:rPr>
              <a:t>[A]</a:t>
            </a:r>
          </a:p>
          <a:p>
            <a:pPr marL="266700" indent="-266700">
              <a:lnSpc>
                <a:spcPct val="100000"/>
              </a:lnSpc>
              <a:spcBef>
                <a:spcPts val="600"/>
              </a:spcBef>
              <a:spcAft>
                <a:spcPts val="600"/>
              </a:spcAft>
              <a:buFont typeface="+mj-lt"/>
              <a:buAutoNum type="arabicPeriod" startAt="6"/>
              <a:defRPr/>
            </a:pPr>
            <a:r>
              <a:rPr lang="de-DE" altLang="de-DE" sz="1600" dirty="0">
                <a:latin typeface="Century Gothic" panose="020B0502020202020204" pitchFamily="34" charset="0"/>
              </a:rPr>
              <a:t>Stimmt der Bilanzausweis mit den </a:t>
            </a:r>
            <a:r>
              <a:rPr lang="de-DE" altLang="de-DE" sz="1600" b="1" dirty="0">
                <a:latin typeface="Century Gothic" panose="020B0502020202020204" pitchFamily="34" charset="0"/>
              </a:rPr>
              <a:t>Bankbestätigungen</a:t>
            </a:r>
            <a:r>
              <a:rPr lang="de-DE" altLang="de-DE" sz="1600" dirty="0">
                <a:latin typeface="Century Gothic" panose="020B0502020202020204" pitchFamily="34" charset="0"/>
              </a:rPr>
              <a:t> und den Kontoauszügen überein? </a:t>
            </a:r>
            <a:r>
              <a:rPr lang="de-DE" altLang="de-DE" sz="1600" b="1" dirty="0">
                <a:solidFill>
                  <a:srgbClr val="00B0F0"/>
                </a:solidFill>
                <a:latin typeface="Century Gothic" panose="020B0502020202020204" pitchFamily="34" charset="0"/>
              </a:rPr>
              <a:t>[R, A]</a:t>
            </a:r>
          </a:p>
          <a:p>
            <a:pPr marL="266700" indent="-266700">
              <a:lnSpc>
                <a:spcPct val="100000"/>
              </a:lnSpc>
              <a:spcBef>
                <a:spcPts val="600"/>
              </a:spcBef>
              <a:spcAft>
                <a:spcPts val="600"/>
              </a:spcAft>
              <a:buFont typeface="Verdana" panose="020B0604030504040204" pitchFamily="34" charset="0"/>
              <a:buAutoNum type="arabicPeriod"/>
              <a:defRPr/>
            </a:pPr>
            <a:endParaRPr lang="de-DE" altLang="de-DE" dirty="0">
              <a:latin typeface="Century Gothic" panose="020B0502020202020204" pitchFamily="34" charset="0"/>
            </a:endParaRPr>
          </a:p>
        </p:txBody>
      </p:sp>
      <p:sp>
        <p:nvSpPr>
          <p:cNvPr id="7" name="Rectangle 2">
            <a:extLst>
              <a:ext uri="{FF2B5EF4-FFF2-40B4-BE49-F238E27FC236}">
                <a16:creationId xmlns:a16="http://schemas.microsoft.com/office/drawing/2014/main" id="{F739D80E-3210-411A-9404-6E82394C9913}"/>
              </a:ext>
            </a:extLst>
          </p:cNvPr>
          <p:cNvSpPr txBox="1">
            <a:spLocks/>
          </p:cNvSpPr>
          <p:nvPr/>
        </p:nvSpPr>
        <p:spPr bwMode="auto">
          <a:xfrm>
            <a:off x="925513" y="942975"/>
            <a:ext cx="56753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6.9.3 Prüfung des Ausweises</a:t>
            </a:r>
          </a:p>
        </p:txBody>
      </p:sp>
      <p:sp>
        <p:nvSpPr>
          <p:cNvPr id="513029" name="Textfeld 4">
            <a:extLst>
              <a:ext uri="{FF2B5EF4-FFF2-40B4-BE49-F238E27FC236}">
                <a16:creationId xmlns:a16="http://schemas.microsoft.com/office/drawing/2014/main" id="{F8B7B581-87F4-4CBE-96F5-D2FBD0ECCCB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3: Verbindlichkeiten gegenüber Kreditinstituten</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82D13681-DA90-450A-A9A2-63CA93B469A7}"/>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6 – Teil 3: Verbindlichkeiten gegenüber Kreditinstituten</a:t>
            </a:r>
          </a:p>
        </p:txBody>
      </p:sp>
      <p:sp>
        <p:nvSpPr>
          <p:cNvPr id="7" name="Rectangle 2">
            <a:extLst>
              <a:ext uri="{FF2B5EF4-FFF2-40B4-BE49-F238E27FC236}">
                <a16:creationId xmlns:a16="http://schemas.microsoft.com/office/drawing/2014/main" id="{C1DCBBBF-AD9A-4202-BB2F-09FBD0838107}"/>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6.10	</a:t>
            </a:r>
            <a:r>
              <a:rPr lang="de-DE" sz="2800" b="1" dirty="0">
                <a:latin typeface="Century Gothic" panose="020B0502020202020204" pitchFamily="34" charset="0"/>
              </a:rPr>
              <a:t>Einholung von Bankbestätigungen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6.10.1</a:t>
            </a:r>
            <a:r>
              <a:rPr lang="de-DE" dirty="0">
                <a:latin typeface="Century Gothic" panose="020B0502020202020204" pitchFamily="34" charset="0"/>
              </a:rPr>
              <a:t>	Anforderung von Bankbestätigungen</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F5A6C2BF-BA1B-48F6-B40B-4E40580142B9}"/>
              </a:ext>
            </a:extLst>
          </p:cNvPr>
          <p:cNvSpPr txBox="1">
            <a:spLocks noChangeArrowheads="1"/>
          </p:cNvSpPr>
          <p:nvPr/>
        </p:nvSpPr>
        <p:spPr>
          <a:xfrm>
            <a:off x="1077665" y="1312218"/>
            <a:ext cx="10455810" cy="4968551"/>
          </a:xfrm>
          <a:prstGeom prst="rect">
            <a:avLst/>
          </a:prstGeom>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44000"/>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ts val="600"/>
              </a:spcBef>
              <a:spcAft>
                <a:spcPts val="600"/>
              </a:spcAft>
              <a:defRPr/>
            </a:pPr>
            <a:r>
              <a:rPr lang="de-DE" altLang="de-DE" sz="1600" b="1" kern="0" dirty="0">
                <a:solidFill>
                  <a:srgbClr val="FF0000"/>
                </a:solidFill>
                <a:latin typeface="Century Gothic" panose="020B0502020202020204" pitchFamily="34" charset="0"/>
              </a:rPr>
              <a:t>a. Prüfungsziele</a:t>
            </a:r>
            <a:br>
              <a:rPr lang="de-DE" altLang="de-DE" b="1" kern="0" dirty="0">
                <a:solidFill>
                  <a:srgbClr val="00B0F0"/>
                </a:solidFill>
                <a:latin typeface="Century Gothic" panose="020B0502020202020204" pitchFamily="34" charset="0"/>
              </a:rPr>
            </a:br>
            <a:endParaRPr lang="de-DE" altLang="de-DE" sz="400" kern="0" dirty="0">
              <a:latin typeface="Century Gothic" panose="020B0502020202020204" pitchFamily="34" charset="0"/>
            </a:endParaRPr>
          </a:p>
          <a:p>
            <a:pPr>
              <a:lnSpc>
                <a:spcPct val="100000"/>
              </a:lnSpc>
              <a:spcBef>
                <a:spcPts val="600"/>
              </a:spcBef>
              <a:spcAft>
                <a:spcPts val="0"/>
              </a:spcAft>
              <a:defRPr/>
            </a:pPr>
            <a:r>
              <a:rPr lang="de-DE" altLang="de-DE" kern="0" dirty="0">
                <a:latin typeface="Century Gothic" panose="020B0502020202020204" pitchFamily="34" charset="0"/>
              </a:rPr>
              <a:t>E = Existenz / Vorhandensein</a:t>
            </a:r>
          </a:p>
          <a:p>
            <a:pPr>
              <a:lnSpc>
                <a:spcPct val="100000"/>
              </a:lnSpc>
              <a:spcBef>
                <a:spcPts val="0"/>
              </a:spcBef>
              <a:spcAft>
                <a:spcPts val="0"/>
              </a:spcAft>
              <a:defRPr/>
            </a:pPr>
            <a:r>
              <a:rPr lang="de-DE" altLang="de-DE" kern="0" dirty="0">
                <a:latin typeface="Century Gothic" panose="020B0502020202020204" pitchFamily="34" charset="0"/>
              </a:rPr>
              <a:t>V = Vollständigkeit</a:t>
            </a:r>
          </a:p>
          <a:p>
            <a:pPr>
              <a:lnSpc>
                <a:spcPct val="100000"/>
              </a:lnSpc>
              <a:spcBef>
                <a:spcPts val="0"/>
              </a:spcBef>
              <a:spcAft>
                <a:spcPts val="0"/>
              </a:spcAft>
              <a:defRPr/>
            </a:pPr>
            <a:r>
              <a:rPr lang="de-DE" altLang="de-DE" kern="0" dirty="0">
                <a:latin typeface="Century Gothic" panose="020B0502020202020204" pitchFamily="34" charset="0"/>
              </a:rPr>
              <a:t>R&amp;V = Rechte &amp; Verpflichtungen</a:t>
            </a:r>
          </a:p>
          <a:p>
            <a:pPr>
              <a:lnSpc>
                <a:spcPct val="100000"/>
              </a:lnSpc>
              <a:spcBef>
                <a:spcPts val="0"/>
              </a:spcBef>
              <a:spcAft>
                <a:spcPts val="1200"/>
              </a:spcAft>
              <a:defRPr/>
            </a:pPr>
            <a:r>
              <a:rPr lang="de-DE" altLang="de-DE" kern="0" dirty="0">
                <a:latin typeface="Century Gothic" panose="020B0502020202020204" pitchFamily="34" charset="0"/>
              </a:rPr>
              <a:t>P = Periodenabgrenzung</a:t>
            </a:r>
            <a:endParaRPr lang="de-DE" altLang="de-DE" b="1" kern="0" dirty="0">
              <a:solidFill>
                <a:srgbClr val="00B0F0"/>
              </a:solidFill>
              <a:latin typeface="Century Gothic" panose="020B0502020202020204" pitchFamily="34" charset="0"/>
            </a:endParaRPr>
          </a:p>
          <a:p>
            <a:pPr>
              <a:lnSpc>
                <a:spcPct val="100000"/>
              </a:lnSpc>
              <a:spcBef>
                <a:spcPts val="600"/>
              </a:spcBef>
              <a:spcAft>
                <a:spcPts val="600"/>
              </a:spcAft>
              <a:defRPr/>
            </a:pPr>
            <a:r>
              <a:rPr lang="de-DE" altLang="de-DE" sz="1600" b="1" kern="0" dirty="0">
                <a:solidFill>
                  <a:srgbClr val="FF0000"/>
                </a:solidFill>
                <a:latin typeface="Century Gothic" panose="020B0502020202020204" pitchFamily="34" charset="0"/>
              </a:rPr>
              <a:t>b. Ist Verzicht auf Einholung von Bankbestätigungen möglich?</a:t>
            </a:r>
          </a:p>
          <a:p>
            <a:pPr marL="0" lvl="1" indent="0">
              <a:lnSpc>
                <a:spcPct val="100000"/>
              </a:lnSpc>
              <a:spcBef>
                <a:spcPts val="600"/>
              </a:spcBef>
              <a:spcAft>
                <a:spcPts val="600"/>
              </a:spcAft>
              <a:buNone/>
              <a:defRPr/>
            </a:pPr>
            <a:r>
              <a:rPr lang="de-DE" altLang="de-DE" kern="0" dirty="0">
                <a:latin typeface="Century Gothic" panose="020B0502020202020204" pitchFamily="34" charset="0"/>
              </a:rPr>
              <a:t>Grundsätzlich ja </a:t>
            </a:r>
            <a:r>
              <a:rPr lang="de-DE" altLang="de-DE" b="1" kern="0" dirty="0">
                <a:solidFill>
                  <a:srgbClr val="FF0000"/>
                </a:solidFill>
                <a:latin typeface="Century Gothic" panose="020B0502020202020204" pitchFamily="34" charset="0"/>
              </a:rPr>
              <a:t>(</a:t>
            </a:r>
            <a:r>
              <a:rPr lang="de-DE" b="1" dirty="0">
                <a:solidFill>
                  <a:srgbClr val="FF0000"/>
                </a:solidFill>
                <a:latin typeface="Century Gothic" panose="020B0502020202020204" pitchFamily="34" charset="0"/>
              </a:rPr>
              <a:t>ISA [DE] 330, Tz. 19</a:t>
            </a:r>
            <a:r>
              <a:rPr lang="de-DE" b="1" kern="0" dirty="0">
                <a:solidFill>
                  <a:srgbClr val="FF0000"/>
                </a:solidFill>
                <a:latin typeface="Century Gothic" panose="020B0502020202020204" pitchFamily="34" charset="0"/>
              </a:rPr>
              <a:t>)</a:t>
            </a:r>
            <a:r>
              <a:rPr lang="de-DE" altLang="de-DE" kern="0" dirty="0">
                <a:latin typeface="Century Gothic" panose="020B0502020202020204" pitchFamily="34" charset="0"/>
              </a:rPr>
              <a:t>, aber nur unter folgenden Voraussetzungen (kumulativ):</a:t>
            </a:r>
          </a:p>
          <a:p>
            <a:pPr marL="285750" lvl="1" indent="-285750">
              <a:lnSpc>
                <a:spcPct val="100000"/>
              </a:lnSpc>
              <a:spcBef>
                <a:spcPts val="600"/>
              </a:spcBef>
              <a:spcAft>
                <a:spcPts val="600"/>
              </a:spcAft>
              <a:buFontTx/>
              <a:buChar char="-"/>
              <a:defRPr/>
            </a:pPr>
            <a:r>
              <a:rPr lang="de-DE" altLang="de-DE" kern="0" dirty="0">
                <a:latin typeface="Century Gothic" panose="020B0502020202020204" pitchFamily="34" charset="0"/>
              </a:rPr>
              <a:t>Das IKS/die internen Kontrollen sind in diesem Bereich geprüft worden und für wirksam beurteilt worden</a:t>
            </a:r>
          </a:p>
          <a:p>
            <a:pPr marL="285750" lvl="1" indent="-285750">
              <a:lnSpc>
                <a:spcPct val="100000"/>
              </a:lnSpc>
              <a:spcBef>
                <a:spcPts val="600"/>
              </a:spcBef>
              <a:spcAft>
                <a:spcPts val="600"/>
              </a:spcAft>
              <a:buFontTx/>
              <a:buChar char="-"/>
              <a:defRPr/>
            </a:pPr>
            <a:r>
              <a:rPr lang="de-DE" altLang="de-DE" kern="0" dirty="0">
                <a:latin typeface="Century Gothic" panose="020B0502020202020204" pitchFamily="34" charset="0"/>
              </a:rPr>
              <a:t>Es gibt keine bedeutsamen Risiken in Bezug auf die vollständige u. richtige Darstellung der Geschäftsbeziehungen zu Kreditinstituten</a:t>
            </a:r>
          </a:p>
          <a:p>
            <a:pPr marL="285750" lvl="1" indent="-285750">
              <a:lnSpc>
                <a:spcPct val="100000"/>
              </a:lnSpc>
              <a:spcBef>
                <a:spcPts val="600"/>
              </a:spcBef>
              <a:spcAft>
                <a:spcPts val="600"/>
              </a:spcAft>
              <a:buFontTx/>
              <a:buChar char="-"/>
              <a:defRPr/>
            </a:pPr>
            <a:r>
              <a:rPr lang="de-DE" altLang="de-DE" kern="0" dirty="0">
                <a:latin typeface="Century Gothic" panose="020B0502020202020204" pitchFamily="34" charset="0"/>
              </a:rPr>
              <a:t>Es handelt sich um eine Ausnahmesituation: Einholung ist </a:t>
            </a:r>
            <a:r>
              <a:rPr lang="de-DE" altLang="de-DE" kern="0" dirty="0" err="1">
                <a:latin typeface="Century Gothic" panose="020B0502020202020204" pitchFamily="34" charset="0"/>
              </a:rPr>
              <a:t>unpraktikabel</a:t>
            </a:r>
            <a:r>
              <a:rPr lang="de-DE" altLang="de-DE" kern="0" dirty="0">
                <a:latin typeface="Century Gothic" panose="020B0502020202020204" pitchFamily="34" charset="0"/>
              </a:rPr>
              <a:t>/unwirtschaftlich</a:t>
            </a:r>
          </a:p>
          <a:p>
            <a:pPr marL="285750" lvl="1" indent="-285750">
              <a:lnSpc>
                <a:spcPct val="100000"/>
              </a:lnSpc>
              <a:spcBef>
                <a:spcPts val="600"/>
              </a:spcBef>
              <a:spcAft>
                <a:spcPts val="1200"/>
              </a:spcAft>
              <a:buFontTx/>
              <a:buChar char="-"/>
              <a:defRPr/>
            </a:pPr>
            <a:r>
              <a:rPr lang="de-DE" altLang="de-DE" kern="0" dirty="0">
                <a:latin typeface="Century Gothic" panose="020B0502020202020204" pitchFamily="34" charset="0"/>
              </a:rPr>
              <a:t>Es gibt ausreichend andere Prüfungsnachweise</a:t>
            </a:r>
          </a:p>
          <a:p>
            <a:pPr marL="0" lvl="1" indent="0">
              <a:lnSpc>
                <a:spcPct val="100000"/>
              </a:lnSpc>
              <a:spcBef>
                <a:spcPts val="600"/>
              </a:spcBef>
              <a:spcAft>
                <a:spcPts val="600"/>
              </a:spcAft>
              <a:buFont typeface="Arial" panose="020B0604020202020204" pitchFamily="34" charset="0"/>
              <a:buNone/>
              <a:defRPr/>
            </a:pPr>
            <a:r>
              <a:rPr lang="de-DE" altLang="de-DE" sz="1600" b="1" kern="0" dirty="0">
                <a:solidFill>
                  <a:srgbClr val="FF0000"/>
                </a:solidFill>
                <a:latin typeface="Century Gothic" panose="020B0502020202020204" pitchFamily="34" charset="0"/>
              </a:rPr>
              <a:t>c. Was ist zu tun, wenn eine Bankbestätigung nicht eingeht?</a:t>
            </a:r>
          </a:p>
          <a:p>
            <a:pPr marL="285750" lvl="1" indent="-285750">
              <a:lnSpc>
                <a:spcPct val="100000"/>
              </a:lnSpc>
              <a:spcBef>
                <a:spcPts val="600"/>
              </a:spcBef>
              <a:spcAft>
                <a:spcPts val="600"/>
              </a:spcAft>
              <a:buFont typeface="Symbol" panose="05050102010706020507" pitchFamily="18" charset="2"/>
              <a:buChar char="-"/>
              <a:defRPr/>
            </a:pPr>
            <a:r>
              <a:rPr lang="de-DE" altLang="de-DE" kern="0" dirty="0">
                <a:latin typeface="Century Gothic" panose="020B0502020202020204" pitchFamily="34" charset="0"/>
              </a:rPr>
              <a:t>Es sind ersatzweise zwingend alternative Prüfungshandlungen zur Überprüfung der Salden und Werte vorzunehmen, für die keine Saldenbestätigungen eingegangen sind.</a:t>
            </a:r>
          </a:p>
        </p:txBody>
      </p:sp>
      <p:sp>
        <p:nvSpPr>
          <p:cNvPr id="7" name="Rectangle 2">
            <a:extLst>
              <a:ext uri="{FF2B5EF4-FFF2-40B4-BE49-F238E27FC236}">
                <a16:creationId xmlns:a16="http://schemas.microsoft.com/office/drawing/2014/main" id="{49CA3D0A-E2B6-41CE-895F-0657B9B25AA0}"/>
              </a:ext>
            </a:extLst>
          </p:cNvPr>
          <p:cNvSpPr txBox="1">
            <a:spLocks/>
          </p:cNvSpPr>
          <p:nvPr/>
        </p:nvSpPr>
        <p:spPr bwMode="auto">
          <a:xfrm>
            <a:off x="925513" y="1124744"/>
            <a:ext cx="78343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6.10.1 Anforderung von Bankbestätigungen</a:t>
            </a:r>
          </a:p>
        </p:txBody>
      </p:sp>
      <p:sp>
        <p:nvSpPr>
          <p:cNvPr id="8" name="Textfeld 4">
            <a:extLst>
              <a:ext uri="{FF2B5EF4-FFF2-40B4-BE49-F238E27FC236}">
                <a16:creationId xmlns:a16="http://schemas.microsoft.com/office/drawing/2014/main" id="{B0EEBAC1-67E8-470D-B9A9-C1025DEDB8DE}"/>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6 – Teil 3: Verbindlichkeiten gegenüber Kreditinstituten</a:t>
            </a:r>
          </a:p>
        </p:txBody>
      </p:sp>
      <p:sp>
        <p:nvSpPr>
          <p:cNvPr id="9" name="Text Box 6">
            <a:extLst>
              <a:ext uri="{FF2B5EF4-FFF2-40B4-BE49-F238E27FC236}">
                <a16:creationId xmlns:a16="http://schemas.microsoft.com/office/drawing/2014/main" id="{0DE3946B-4231-42F6-9D7B-6E47F69B14EE}"/>
              </a:ext>
            </a:extLst>
          </p:cNvPr>
          <p:cNvSpPr txBox="1">
            <a:spLocks noChangeArrowheads="1"/>
          </p:cNvSpPr>
          <p:nvPr/>
        </p:nvSpPr>
        <p:spPr bwMode="auto">
          <a:xfrm>
            <a:off x="579649" y="743966"/>
            <a:ext cx="518477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6.10 Einholung von Bankbestätigungen</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22" name="Picture 7">
            <a:extLst>
              <a:ext uri="{FF2B5EF4-FFF2-40B4-BE49-F238E27FC236}">
                <a16:creationId xmlns:a16="http://schemas.microsoft.com/office/drawing/2014/main" id="{AC69EC06-9925-4429-8C6D-AC14DA6442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5213" y="1595438"/>
            <a:ext cx="4743450" cy="482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723" name="Picture 8">
            <a:extLst>
              <a:ext uri="{FF2B5EF4-FFF2-40B4-BE49-F238E27FC236}">
                <a16:creationId xmlns:a16="http://schemas.microsoft.com/office/drawing/2014/main" id="{C5FC5EB0-E754-46A5-8FC0-CF6D29DC54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1900" y="1595438"/>
            <a:ext cx="4537075" cy="467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hteck 2">
            <a:extLst>
              <a:ext uri="{FF2B5EF4-FFF2-40B4-BE49-F238E27FC236}">
                <a16:creationId xmlns:a16="http://schemas.microsoft.com/office/drawing/2014/main" id="{6526016F-A298-4A14-A54A-68FF6CE71C14}"/>
              </a:ext>
            </a:extLst>
          </p:cNvPr>
          <p:cNvSpPr/>
          <p:nvPr/>
        </p:nvSpPr>
        <p:spPr>
          <a:xfrm>
            <a:off x="1352550" y="2205038"/>
            <a:ext cx="2590800" cy="296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b"/>
          <a:lstStyle/>
          <a:p>
            <a:pPr eaLnBrk="1" hangingPunct="1">
              <a:defRPr/>
            </a:pPr>
            <a:r>
              <a:rPr lang="de-DE" sz="1000" dirty="0">
                <a:solidFill>
                  <a:schemeClr val="tx1"/>
                </a:solidFill>
              </a:rPr>
              <a:t>Mustermann WPG</a:t>
            </a:r>
          </a:p>
        </p:txBody>
      </p:sp>
      <p:sp>
        <p:nvSpPr>
          <p:cNvPr id="12" name="Textfeld 11">
            <a:extLst>
              <a:ext uri="{FF2B5EF4-FFF2-40B4-BE49-F238E27FC236}">
                <a16:creationId xmlns:a16="http://schemas.microsoft.com/office/drawing/2014/main" id="{87C01D19-2DB8-471D-96A8-B5011C57AF0E}"/>
              </a:ext>
            </a:extLst>
          </p:cNvPr>
          <p:cNvSpPr txBox="1"/>
          <p:nvPr/>
        </p:nvSpPr>
        <p:spPr>
          <a:xfrm>
            <a:off x="1079500" y="1271588"/>
            <a:ext cx="5648325" cy="307975"/>
          </a:xfrm>
          <a:prstGeom prst="rect">
            <a:avLst/>
          </a:prstGeom>
          <a:noFill/>
        </p:spPr>
        <p:txBody>
          <a:bodyPr>
            <a:spAutoFit/>
          </a:bodyPr>
          <a:lstStyle/>
          <a:p>
            <a:pPr eaLnBrk="1" hangingPunct="1">
              <a:defRPr/>
            </a:pPr>
            <a:r>
              <a:rPr lang="de-DE" altLang="de-DE" sz="1400" b="1" kern="0" dirty="0">
                <a:solidFill>
                  <a:srgbClr val="00B0F0"/>
                </a:solidFill>
                <a:latin typeface="Century Gothic" pitchFamily="34" charset="0"/>
                <a:cs typeface="Arial" charset="0"/>
              </a:rPr>
              <a:t>Muster-Bankbestätigung (IDW-Homepage)</a:t>
            </a:r>
          </a:p>
        </p:txBody>
      </p:sp>
      <p:sp>
        <p:nvSpPr>
          <p:cNvPr id="10" name="Rectangle 2">
            <a:extLst>
              <a:ext uri="{FF2B5EF4-FFF2-40B4-BE49-F238E27FC236}">
                <a16:creationId xmlns:a16="http://schemas.microsoft.com/office/drawing/2014/main" id="{671D5AB6-9E1B-4396-BE3D-13A99711163A}"/>
              </a:ext>
            </a:extLst>
          </p:cNvPr>
          <p:cNvSpPr txBox="1">
            <a:spLocks/>
          </p:cNvSpPr>
          <p:nvPr/>
        </p:nvSpPr>
        <p:spPr bwMode="auto">
          <a:xfrm>
            <a:off x="925513" y="944910"/>
            <a:ext cx="78343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b="1" kern="0" dirty="0">
                <a:solidFill>
                  <a:srgbClr val="00B0F0"/>
                </a:solidFill>
                <a:latin typeface="Century Gothic" pitchFamily="34" charset="0"/>
              </a:rPr>
              <a:t>6.10.1 Anforderung von Bankbestätigungen; Forts.</a:t>
            </a:r>
          </a:p>
        </p:txBody>
      </p:sp>
      <p:sp>
        <p:nvSpPr>
          <p:cNvPr id="11" name="Textfeld 4">
            <a:extLst>
              <a:ext uri="{FF2B5EF4-FFF2-40B4-BE49-F238E27FC236}">
                <a16:creationId xmlns:a16="http://schemas.microsoft.com/office/drawing/2014/main" id="{28C02AC9-B31B-4596-8C09-C9F75D5737F2}"/>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6 – Teil 3: Verbindlichkeiten gegenüber Kreditinstituten</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a:extLst>
              <a:ext uri="{FF2B5EF4-FFF2-40B4-BE49-F238E27FC236}">
                <a16:creationId xmlns:a16="http://schemas.microsoft.com/office/drawing/2014/main" id="{96F425CD-D9BB-4DD1-BA51-47B7F6CF5C7B}"/>
              </a:ext>
            </a:extLst>
          </p:cNvPr>
          <p:cNvSpPr txBox="1">
            <a:spLocks noChangeArrowheads="1"/>
          </p:cNvSpPr>
          <p:nvPr/>
        </p:nvSpPr>
        <p:spPr bwMode="auto">
          <a:xfrm>
            <a:off x="1055688" y="765175"/>
            <a:ext cx="108013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44100" eaLnBrk="1" hangingPunct="1">
              <a:spcBef>
                <a:spcPct val="50000"/>
              </a:spcBef>
              <a:defRPr/>
            </a:pPr>
            <a:r>
              <a:rPr lang="de-DE" altLang="de-DE" sz="1800" b="1" kern="0" dirty="0">
                <a:solidFill>
                  <a:srgbClr val="00B0F0"/>
                </a:solidFill>
                <a:latin typeface="Century Gothic" panose="020B0502020202020204" pitchFamily="34" charset="0"/>
              </a:rPr>
              <a:t>Raum für Notizen</a:t>
            </a:r>
          </a:p>
        </p:txBody>
      </p:sp>
      <p:sp>
        <p:nvSpPr>
          <p:cNvPr id="8" name="Rechteck 1">
            <a:extLst>
              <a:ext uri="{FF2B5EF4-FFF2-40B4-BE49-F238E27FC236}">
                <a16:creationId xmlns:a16="http://schemas.microsoft.com/office/drawing/2014/main" id="{AE5D64CC-7509-4DB0-962E-90F107E31B1B}"/>
              </a:ext>
            </a:extLst>
          </p:cNvPr>
          <p:cNvSpPr>
            <a:spLocks noChangeArrowheads="1"/>
          </p:cNvSpPr>
          <p:nvPr/>
        </p:nvSpPr>
        <p:spPr bwMode="auto">
          <a:xfrm>
            <a:off x="1055689" y="1089025"/>
            <a:ext cx="9000751" cy="5003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1600" b="1">
                <a:solidFill>
                  <a:schemeClr val="tx1"/>
                </a:solidFill>
                <a:latin typeface="Verdana" panose="020B0604030504040204" pitchFamily="34" charset="0"/>
                <a:cs typeface="Arial" panose="020B0604020202020204" pitchFamily="34" charset="0"/>
              </a:defRPr>
            </a:lvl1pPr>
            <a:lvl2pPr marL="742950" indent="-285750">
              <a:defRPr sz="1600" b="1">
                <a:solidFill>
                  <a:schemeClr val="tx1"/>
                </a:solidFill>
                <a:latin typeface="Verdana" panose="020B0604030504040204" pitchFamily="34" charset="0"/>
                <a:cs typeface="Arial" panose="020B0604020202020204" pitchFamily="34" charset="0"/>
              </a:defRPr>
            </a:lvl2pPr>
            <a:lvl3pPr marL="1143000" indent="-228600">
              <a:defRPr sz="1600" b="1">
                <a:solidFill>
                  <a:schemeClr val="tx1"/>
                </a:solidFill>
                <a:latin typeface="Verdana" panose="020B0604030504040204" pitchFamily="34" charset="0"/>
                <a:cs typeface="Arial" panose="020B0604020202020204" pitchFamily="34" charset="0"/>
              </a:defRPr>
            </a:lvl3pPr>
            <a:lvl4pPr marL="1600200" indent="-228600">
              <a:defRPr sz="1600" b="1">
                <a:solidFill>
                  <a:schemeClr val="tx1"/>
                </a:solidFill>
                <a:latin typeface="Verdana" panose="020B0604030504040204" pitchFamily="34" charset="0"/>
                <a:cs typeface="Arial" panose="020B0604020202020204" pitchFamily="34" charset="0"/>
              </a:defRPr>
            </a:lvl4pPr>
            <a:lvl5pPr marL="2057400" indent="-228600">
              <a:defRPr sz="1600" b="1">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9pPr>
          </a:lstStyle>
          <a:p>
            <a:pPr algn="ctr" eaLnBrk="1" hangingPunct="1"/>
            <a:endParaRPr lang="de-DE" altLang="de-DE" sz="1800">
              <a:solidFill>
                <a:srgbClr val="000000"/>
              </a:solidFill>
              <a:latin typeface="Arial" panose="020B0604020202020204" pitchFamily="34" charset="0"/>
            </a:endParaRPr>
          </a:p>
        </p:txBody>
      </p:sp>
      <p:sp>
        <p:nvSpPr>
          <p:cNvPr id="6" name="Textfeld 4">
            <a:extLst>
              <a:ext uri="{FF2B5EF4-FFF2-40B4-BE49-F238E27FC236}">
                <a16:creationId xmlns:a16="http://schemas.microsoft.com/office/drawing/2014/main" id="{1037E356-7528-4F19-8E8A-E0ABCAA56E61}"/>
              </a:ext>
            </a:extLst>
          </p:cNvPr>
          <p:cNvSpPr txBox="1">
            <a:spLocks noChangeArrowheads="1"/>
          </p:cNvSpPr>
          <p:nvPr/>
        </p:nvSpPr>
        <p:spPr bwMode="auto">
          <a:xfrm>
            <a:off x="363538" y="180975"/>
            <a:ext cx="9721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6: Prüfung ausgewählter Finanzposten Teil 1–3</a:t>
            </a:r>
          </a:p>
        </p:txBody>
      </p:sp>
    </p:spTree>
    <p:extLst>
      <p:ext uri="{BB962C8B-B14F-4D97-AF65-F5344CB8AC3E}">
        <p14:creationId xmlns:p14="http://schemas.microsoft.com/office/powerpoint/2010/main" val="768002249"/>
      </p:ext>
    </p:extLst>
  </p:cSld>
  <p:clrMapOvr>
    <a:masterClrMapping/>
  </p:clrMapOvr>
  <p:transition spd="slow"/>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6CEEC2FC-E1FA-42B7-A92D-666C21768A1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10000"/>
                    </a14:imgEffect>
                  </a14:imgLayer>
                </a14:imgProps>
              </a:ext>
              <a:ext uri="{28A0092B-C50C-407E-A947-70E740481C1C}">
                <a14:useLocalDpi xmlns:a14="http://schemas.microsoft.com/office/drawing/2010/main" val="0"/>
              </a:ext>
            </a:extLst>
          </a:blip>
          <a:srcRect l="17889" r="3826"/>
          <a:stretch/>
        </p:blipFill>
        <p:spPr>
          <a:xfrm>
            <a:off x="479376" y="729640"/>
            <a:ext cx="9577064" cy="5544616"/>
          </a:xfrm>
          <a:prstGeom prst="rect">
            <a:avLst/>
          </a:prstGeom>
          <a:blipFill dpi="0" rotWithShape="1">
            <a:blip r:embed="rId5">
              <a:alphaModFix amt="17000"/>
            </a:blip>
            <a:srcRect/>
            <a:tile tx="0" ty="0" sx="100000" sy="100000" flip="none" algn="tl"/>
          </a:blipFill>
          <a:effectLst>
            <a:outerShdw blurRad="50800" dist="50800" dir="5400000" algn="ctr" rotWithShape="0">
              <a:srgbClr val="000000">
                <a:alpha val="14000"/>
              </a:srgbClr>
            </a:outerShdw>
          </a:effectLst>
        </p:spPr>
      </p:pic>
      <p:sp>
        <p:nvSpPr>
          <p:cNvPr id="10" name="Rectangle 2">
            <a:extLst>
              <a:ext uri="{FF2B5EF4-FFF2-40B4-BE49-F238E27FC236}">
                <a16:creationId xmlns:a16="http://schemas.microsoft.com/office/drawing/2014/main" id="{F2AB3867-6B83-4C0D-8E48-BF808B9AFBBF}"/>
              </a:ext>
            </a:extLst>
          </p:cNvPr>
          <p:cNvSpPr txBox="1">
            <a:spLocks/>
          </p:cNvSpPr>
          <p:nvPr/>
        </p:nvSpPr>
        <p:spPr bwMode="auto">
          <a:xfrm>
            <a:off x="1199456" y="1953776"/>
            <a:ext cx="8136904" cy="3168352"/>
          </a:xfrm>
          <a:prstGeom prst="rect">
            <a:avLst/>
          </a:prstGeom>
          <a:solidFill>
            <a:schemeClr val="bg1">
              <a:alpha val="85000"/>
            </a:schemeClr>
          </a:solidFill>
          <a:ln>
            <a:solidFill>
              <a:schemeClr val="tx1"/>
            </a:solidFill>
          </a:ln>
          <a:extLst/>
        </p:spPr>
        <p:style>
          <a:lnRef idx="1">
            <a:schemeClr val="accent6"/>
          </a:lnRef>
          <a:fillRef idx="2">
            <a:schemeClr val="accent6"/>
          </a:fillRef>
          <a:effectRef idx="1">
            <a:schemeClr val="accent6"/>
          </a:effectRef>
          <a:fontRef idx="minor">
            <a:schemeClr val="dk1"/>
          </a:fontRef>
        </p:style>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lgn="ctr" defTabSz="900113">
              <a:lnSpc>
                <a:spcPts val="4000"/>
              </a:lnSpc>
              <a:spcBef>
                <a:spcPts val="600"/>
              </a:spcBef>
              <a:spcAft>
                <a:spcPts val="1200"/>
              </a:spcAft>
            </a:pPr>
            <a:r>
              <a:rPr lang="de-DE" altLang="de-DE" sz="2600" b="1" dirty="0">
                <a:latin typeface="Century Gothic" panose="020B0502020202020204" pitchFamily="34" charset="0"/>
              </a:rPr>
              <a:t>Soweit meine Ausführungen, </a:t>
            </a:r>
            <a:br>
              <a:rPr lang="de-DE" altLang="de-DE" sz="2600" b="1" dirty="0">
                <a:latin typeface="Century Gothic" panose="020B0502020202020204" pitchFamily="34" charset="0"/>
              </a:rPr>
            </a:br>
            <a:r>
              <a:rPr lang="de-DE" altLang="de-DE" sz="2600" b="1" dirty="0">
                <a:latin typeface="Century Gothic" panose="020B0502020202020204" pitchFamily="34" charset="0"/>
              </a:rPr>
              <a:t>praktischen Erfahrungen und fachlichen</a:t>
            </a:r>
            <a:br>
              <a:rPr lang="de-DE" altLang="de-DE" sz="2600" b="1" dirty="0">
                <a:latin typeface="Century Gothic" panose="020B0502020202020204" pitchFamily="34" charset="0"/>
              </a:rPr>
            </a:br>
            <a:r>
              <a:rPr lang="de-DE" altLang="de-DE" sz="2600" b="1" dirty="0">
                <a:latin typeface="Century Gothic" panose="020B0502020202020204" pitchFamily="34" charset="0"/>
              </a:rPr>
              <a:t>Hinweise zu diesem Thema.</a:t>
            </a:r>
          </a:p>
          <a:p>
            <a:pPr algn="ctr" defTabSz="900113">
              <a:lnSpc>
                <a:spcPts val="4000"/>
              </a:lnSpc>
              <a:spcBef>
                <a:spcPts val="600"/>
              </a:spcBef>
              <a:spcAft>
                <a:spcPts val="1200"/>
              </a:spcAft>
            </a:pPr>
            <a:r>
              <a:rPr lang="de-DE" altLang="de-DE" sz="2600" b="1" dirty="0">
                <a:latin typeface="Century Gothic" panose="020B0502020202020204" pitchFamily="34" charset="0"/>
              </a:rPr>
              <a:t>Vielen Dank für Ihre Aufmerksamkeit!</a:t>
            </a:r>
          </a:p>
        </p:txBody>
      </p:sp>
      <p:sp>
        <p:nvSpPr>
          <p:cNvPr id="6" name="Textfeld 4">
            <a:extLst>
              <a:ext uri="{FF2B5EF4-FFF2-40B4-BE49-F238E27FC236}">
                <a16:creationId xmlns:a16="http://schemas.microsoft.com/office/drawing/2014/main" id="{FBE65304-B2DB-40E2-8115-28CEDF38FDDC}"/>
              </a:ext>
            </a:extLst>
          </p:cNvPr>
          <p:cNvSpPr txBox="1">
            <a:spLocks noChangeArrowheads="1"/>
          </p:cNvSpPr>
          <p:nvPr/>
        </p:nvSpPr>
        <p:spPr bwMode="auto">
          <a:xfrm>
            <a:off x="363538" y="180975"/>
            <a:ext cx="9721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16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16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167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6: Prüfung ausgewählter Finanzposten Teil 1–3</a:t>
            </a:r>
          </a:p>
        </p:txBody>
      </p:sp>
    </p:spTree>
    <p:extLst>
      <p:ext uri="{BB962C8B-B14F-4D97-AF65-F5344CB8AC3E}">
        <p14:creationId xmlns:p14="http://schemas.microsoft.com/office/powerpoint/2010/main" val="3760525570"/>
      </p:ext>
    </p:extLst>
  </p:cSld>
  <p:clrMapOvr>
    <a:masterClrMapping/>
  </p:clrMapOvr>
  <p:transition spd="slow"/>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Rectangle 2">
            <a:extLst>
              <a:ext uri="{FF2B5EF4-FFF2-40B4-BE49-F238E27FC236}">
                <a16:creationId xmlns:a16="http://schemas.microsoft.com/office/drawing/2014/main" id="{C2DEB7F2-2ABF-472E-B960-03FC978924E5}"/>
              </a:ext>
            </a:extLst>
          </p:cNvPr>
          <p:cNvSpPr txBox="1">
            <a:spLocks/>
          </p:cNvSpPr>
          <p:nvPr/>
        </p:nvSpPr>
        <p:spPr bwMode="auto">
          <a:xfrm>
            <a:off x="334963" y="3067050"/>
            <a:ext cx="11522075" cy="173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pPr>
            <a:r>
              <a:rPr lang="de-DE" altLang="de-DE" sz="2800" b="1" dirty="0">
                <a:latin typeface="Century Gothic" panose="020B0502020202020204" pitchFamily="34" charset="0"/>
              </a:rPr>
              <a:t>Themenbereich 7: </a:t>
            </a:r>
          </a:p>
          <a:p>
            <a:pPr algn="ctr">
              <a:lnSpc>
                <a:spcPct val="100000"/>
              </a:lnSpc>
              <a:spcBef>
                <a:spcPct val="0"/>
              </a:spcBef>
            </a:pPr>
            <a:r>
              <a:rPr lang="de-DE" altLang="de-DE" sz="2800" b="1" dirty="0">
                <a:latin typeface="Century Gothic" panose="020B0502020202020204" pitchFamily="34" charset="0"/>
              </a:rPr>
              <a:t>Prüfung der sonstigen Vermögensgegenstände</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4">
            <a:extLst>
              <a:ext uri="{FF2B5EF4-FFF2-40B4-BE49-F238E27FC236}">
                <a16:creationId xmlns:a16="http://schemas.microsoft.com/office/drawing/2014/main" id="{778A7FFE-CEB4-438B-BA75-29527DE4561E}"/>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7: Prüfung der sonstigen Vermögensgegenstände</a:t>
            </a:r>
          </a:p>
        </p:txBody>
      </p:sp>
      <p:sp>
        <p:nvSpPr>
          <p:cNvPr id="8" name="Rectangle 2">
            <a:extLst>
              <a:ext uri="{FF2B5EF4-FFF2-40B4-BE49-F238E27FC236}">
                <a16:creationId xmlns:a16="http://schemas.microsoft.com/office/drawing/2014/main" id="{BE17759B-32ED-4FC5-9C4B-DDCC5A58FD7C}"/>
              </a:ext>
            </a:extLst>
          </p:cNvPr>
          <p:cNvSpPr txBox="1">
            <a:spLocks/>
          </p:cNvSpPr>
          <p:nvPr/>
        </p:nvSpPr>
        <p:spPr bwMode="auto">
          <a:xfrm>
            <a:off x="1054100" y="1052735"/>
            <a:ext cx="10298484" cy="20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444500" algn="l"/>
              </a:tabLst>
            </a:pPr>
            <a:r>
              <a:rPr lang="de-DE" altLang="de-DE" sz="1600" b="1" dirty="0">
                <a:latin typeface="Century Gothic" panose="020B0502020202020204" pitchFamily="34" charset="0"/>
              </a:rPr>
              <a:t>7.1	Ausgewählte Bilanzierungsgrundlagen mit Praxisbezug – häufige Fehlerfeststellungen</a:t>
            </a:r>
          </a:p>
          <a:p>
            <a:pPr>
              <a:spcBef>
                <a:spcPts val="600"/>
              </a:spcBef>
              <a:spcAft>
                <a:spcPts val="600"/>
              </a:spcAft>
              <a:tabLst>
                <a:tab pos="444500" algn="l"/>
              </a:tabLst>
            </a:pPr>
            <a:r>
              <a:rPr lang="de-DE" altLang="de-DE" sz="1600" b="1" dirty="0">
                <a:latin typeface="Century Gothic" panose="020B0502020202020204" pitchFamily="34" charset="0"/>
              </a:rPr>
              <a:t>7.2	Analytische Prüfungshandlungen</a:t>
            </a:r>
          </a:p>
          <a:p>
            <a:pPr>
              <a:spcBef>
                <a:spcPts val="600"/>
              </a:spcBef>
              <a:spcAft>
                <a:spcPts val="600"/>
              </a:spcAft>
              <a:tabLst>
                <a:tab pos="444500" algn="l"/>
              </a:tabLst>
            </a:pPr>
            <a:r>
              <a:rPr lang="de-DE" altLang="de-DE" sz="1600" b="1" dirty="0">
                <a:latin typeface="Century Gothic" panose="020B0502020202020204" pitchFamily="34" charset="0"/>
              </a:rPr>
              <a:t>7.3	Einzelfallprüfungen</a:t>
            </a:r>
          </a:p>
          <a:p>
            <a:pPr>
              <a:spcBef>
                <a:spcPts val="600"/>
              </a:spcBef>
              <a:spcAft>
                <a:spcPts val="600"/>
              </a:spcAft>
              <a:tabLst>
                <a:tab pos="444500" algn="l"/>
              </a:tabLst>
            </a:pPr>
            <a:r>
              <a:rPr lang="de-DE" altLang="de-DE" sz="1600" b="1" dirty="0">
                <a:latin typeface="Century Gothic" panose="020B0502020202020204" pitchFamily="34" charset="0"/>
              </a:rPr>
              <a:t>7.4	Praxisfälle</a:t>
            </a:r>
          </a:p>
        </p:txBody>
      </p:sp>
    </p:spTree>
  </p:cSld>
  <p:clrMapOvr>
    <a:masterClrMapping/>
  </p:clrMapOvr>
  <p:transition spd="slow"/>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5E1124DC-AF97-4892-A254-0CAB11CE62D8}"/>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7: Prüfung der sonstigen Vermögensgegenstände</a:t>
            </a:r>
          </a:p>
        </p:txBody>
      </p:sp>
      <p:sp>
        <p:nvSpPr>
          <p:cNvPr id="7" name="Rectangle 2">
            <a:extLst>
              <a:ext uri="{FF2B5EF4-FFF2-40B4-BE49-F238E27FC236}">
                <a16:creationId xmlns:a16="http://schemas.microsoft.com/office/drawing/2014/main" id="{4A96F0AB-99F0-4A77-B34C-D7DE4B3FEB13}"/>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7.1	</a:t>
            </a:r>
            <a:r>
              <a:rPr lang="de-DE" sz="2800" b="1" dirty="0">
                <a:latin typeface="Century Gothic" panose="020B0502020202020204" pitchFamily="34" charset="0"/>
              </a:rPr>
              <a:t>Ausgewählte Bilanzierungsgrundlagen mit Praxisbezug – häufige Prüfungsfeststellungen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7.1.1</a:t>
            </a:r>
            <a:r>
              <a:rPr lang="de-DE" dirty="0">
                <a:latin typeface="Century Gothic" panose="020B0502020202020204" pitchFamily="34" charset="0"/>
              </a:rPr>
              <a:t>	Ausweis und Vermerkpflichten</a:t>
            </a: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Inhaltsplatzhalter 2">
            <a:extLst>
              <a:ext uri="{FF2B5EF4-FFF2-40B4-BE49-F238E27FC236}">
                <a16:creationId xmlns:a16="http://schemas.microsoft.com/office/drawing/2014/main" id="{024EA8EC-8FFE-47F0-877B-B26E1F3EA351}"/>
              </a:ext>
            </a:extLst>
          </p:cNvPr>
          <p:cNvSpPr>
            <a:spLocks noGrp="1"/>
          </p:cNvSpPr>
          <p:nvPr>
            <p:ph idx="4294967295"/>
          </p:nvPr>
        </p:nvSpPr>
        <p:spPr>
          <a:xfrm>
            <a:off x="1079500" y="1599158"/>
            <a:ext cx="10777538" cy="4708981"/>
          </a:xfrm>
        </p:spPr>
        <p:txBody>
          <a:bodyPr>
            <a:spAutoFit/>
          </a:bodyPr>
          <a:lstStyle/>
          <a:p>
            <a:pPr marL="266700" lvl="2" indent="-266700">
              <a:lnSpc>
                <a:spcPct val="100000"/>
              </a:lnSpc>
              <a:spcBef>
                <a:spcPts val="600"/>
              </a:spcBef>
              <a:spcAft>
                <a:spcPts val="600"/>
              </a:spcAft>
              <a:buFont typeface="Arial" charset="0"/>
              <a:buChar char="•"/>
              <a:defRPr/>
            </a:pPr>
            <a:r>
              <a:rPr lang="de-DE" altLang="de-DE" b="1" dirty="0">
                <a:solidFill>
                  <a:srgbClr val="FF0000"/>
                </a:solidFill>
                <a:latin typeface="Century Gothic" panose="020B0502020202020204" pitchFamily="34" charset="0"/>
              </a:rPr>
              <a:t>Erfassung aller nicht an einer anderen Stelle auszuweisenden Vermögensgegenstände </a:t>
            </a:r>
          </a:p>
          <a:p>
            <a:pPr marL="542925" lvl="3" indent="-276225">
              <a:lnSpc>
                <a:spcPct val="100000"/>
              </a:lnSpc>
              <a:spcBef>
                <a:spcPts val="600"/>
              </a:spcBef>
              <a:spcAft>
                <a:spcPts val="600"/>
              </a:spcAft>
              <a:buFont typeface="Symbol" panose="05050102010706020507" pitchFamily="18" charset="2"/>
              <a:buChar char="-"/>
              <a:tabLst>
                <a:tab pos="542925" algn="l"/>
              </a:tabLst>
              <a:defRPr/>
            </a:pPr>
            <a:r>
              <a:rPr lang="de-DE" altLang="de-DE" dirty="0">
                <a:latin typeface="Century Gothic" panose="020B0502020202020204" pitchFamily="34" charset="0"/>
              </a:rPr>
              <a:t>Ausgegebene Darlehen (z. B. an Mitarbeiter), die nicht an anderer Stelle auszuweisen sind</a:t>
            </a:r>
          </a:p>
          <a:p>
            <a:pPr marL="542925" lvl="3" indent="-276225">
              <a:lnSpc>
                <a:spcPct val="100000"/>
              </a:lnSpc>
              <a:spcBef>
                <a:spcPts val="600"/>
              </a:spcBef>
              <a:spcAft>
                <a:spcPts val="600"/>
              </a:spcAft>
              <a:buFont typeface="Symbol" panose="05050102010706020507" pitchFamily="18" charset="2"/>
              <a:buChar char="-"/>
              <a:tabLst>
                <a:tab pos="542925" algn="l"/>
              </a:tabLst>
              <a:defRPr/>
            </a:pPr>
            <a:r>
              <a:rPr lang="de-DE" altLang="de-DE" dirty="0">
                <a:latin typeface="Century Gothic" panose="020B0502020202020204" pitchFamily="34" charset="0"/>
              </a:rPr>
              <a:t>Gehaltsvorschüsse, Reisekostenvorschüsse</a:t>
            </a:r>
          </a:p>
          <a:p>
            <a:pPr marL="542925" lvl="3" indent="-276225">
              <a:lnSpc>
                <a:spcPct val="100000"/>
              </a:lnSpc>
              <a:spcBef>
                <a:spcPts val="600"/>
              </a:spcBef>
              <a:spcAft>
                <a:spcPts val="600"/>
              </a:spcAft>
              <a:buFont typeface="Symbol" panose="05050102010706020507" pitchFamily="18" charset="2"/>
              <a:buChar char="-"/>
              <a:tabLst>
                <a:tab pos="542925" algn="l"/>
              </a:tabLst>
              <a:defRPr/>
            </a:pPr>
            <a:r>
              <a:rPr lang="de-DE" altLang="de-DE" dirty="0">
                <a:latin typeface="Century Gothic" panose="020B0502020202020204" pitchFamily="34" charset="0"/>
              </a:rPr>
              <a:t>Kautionen (kurzfristige)</a:t>
            </a:r>
          </a:p>
          <a:p>
            <a:pPr marL="542925" lvl="3" indent="-276225">
              <a:lnSpc>
                <a:spcPct val="100000"/>
              </a:lnSpc>
              <a:spcBef>
                <a:spcPts val="600"/>
              </a:spcBef>
              <a:spcAft>
                <a:spcPts val="600"/>
              </a:spcAft>
              <a:buFont typeface="Symbol" panose="05050102010706020507" pitchFamily="18" charset="2"/>
              <a:buChar char="-"/>
              <a:tabLst>
                <a:tab pos="542925" algn="l"/>
              </a:tabLst>
              <a:defRPr/>
            </a:pPr>
            <a:r>
              <a:rPr lang="de-DE" altLang="de-DE" dirty="0">
                <a:latin typeface="Century Gothic" panose="020B0502020202020204" pitchFamily="34" charset="0"/>
              </a:rPr>
              <a:t>Steuererstattungsansprüche (</a:t>
            </a:r>
            <a:r>
              <a:rPr lang="de-DE" altLang="de-DE" dirty="0" err="1">
                <a:latin typeface="Century Gothic" panose="020B0502020202020204" pitchFamily="34" charset="0"/>
              </a:rPr>
              <a:t>KSt</a:t>
            </a:r>
            <a:r>
              <a:rPr lang="de-DE" altLang="de-DE" dirty="0">
                <a:latin typeface="Century Gothic" panose="020B0502020202020204" pitchFamily="34" charset="0"/>
              </a:rPr>
              <a:t>, </a:t>
            </a:r>
            <a:r>
              <a:rPr lang="de-DE" altLang="de-DE" dirty="0" err="1">
                <a:latin typeface="Century Gothic" panose="020B0502020202020204" pitchFamily="34" charset="0"/>
              </a:rPr>
              <a:t>SolZ</a:t>
            </a:r>
            <a:r>
              <a:rPr lang="de-DE" altLang="de-DE" dirty="0">
                <a:latin typeface="Century Gothic" panose="020B0502020202020204" pitchFamily="34" charset="0"/>
              </a:rPr>
              <a:t>, </a:t>
            </a:r>
            <a:r>
              <a:rPr lang="de-DE" altLang="de-DE" dirty="0" err="1">
                <a:latin typeface="Century Gothic" panose="020B0502020202020204" pitchFamily="34" charset="0"/>
              </a:rPr>
              <a:t>USt</a:t>
            </a:r>
            <a:r>
              <a:rPr lang="de-DE" altLang="de-DE" dirty="0">
                <a:latin typeface="Century Gothic" panose="020B0502020202020204" pitchFamily="34" charset="0"/>
              </a:rPr>
              <a:t> etc.)</a:t>
            </a:r>
          </a:p>
          <a:p>
            <a:pPr marL="542925" lvl="3" indent="-276225">
              <a:lnSpc>
                <a:spcPct val="100000"/>
              </a:lnSpc>
              <a:spcBef>
                <a:spcPts val="600"/>
              </a:spcBef>
              <a:spcAft>
                <a:spcPts val="600"/>
              </a:spcAft>
              <a:buFont typeface="Symbol" panose="05050102010706020507" pitchFamily="18" charset="2"/>
              <a:buChar char="-"/>
              <a:tabLst>
                <a:tab pos="542925" algn="l"/>
              </a:tabLst>
              <a:defRPr/>
            </a:pPr>
            <a:r>
              <a:rPr lang="de-DE" altLang="de-DE" dirty="0">
                <a:latin typeface="Century Gothic" panose="020B0502020202020204" pitchFamily="34" charset="0"/>
              </a:rPr>
              <a:t>Schadensersatzansprüche</a:t>
            </a:r>
          </a:p>
          <a:p>
            <a:pPr marL="542925" lvl="3" indent="-276225">
              <a:lnSpc>
                <a:spcPct val="100000"/>
              </a:lnSpc>
              <a:spcBef>
                <a:spcPts val="600"/>
              </a:spcBef>
              <a:spcAft>
                <a:spcPts val="600"/>
              </a:spcAft>
              <a:buFont typeface="Symbol" panose="05050102010706020507" pitchFamily="18" charset="2"/>
              <a:buChar char="-"/>
              <a:tabLst>
                <a:tab pos="542925" algn="l"/>
              </a:tabLst>
              <a:defRPr/>
            </a:pPr>
            <a:r>
              <a:rPr lang="de-DE" altLang="de-DE" dirty="0">
                <a:latin typeface="Century Gothic" panose="020B0502020202020204" pitchFamily="34" charset="0"/>
              </a:rPr>
              <a:t>debitorische Kreditoren (Verbindlichkeitskonten, die am Bilanzstichtag eine Forderung ausweisen, z. B. durch Überzahlung)</a:t>
            </a:r>
          </a:p>
          <a:p>
            <a:pPr marL="266700" lvl="2" indent="-266700">
              <a:lnSpc>
                <a:spcPct val="100000"/>
              </a:lnSpc>
              <a:spcBef>
                <a:spcPts val="600"/>
              </a:spcBef>
              <a:spcAft>
                <a:spcPts val="600"/>
              </a:spcAft>
              <a:buFont typeface="Arial" charset="0"/>
              <a:buChar char="•"/>
              <a:defRPr/>
            </a:pPr>
            <a:r>
              <a:rPr lang="de-DE" altLang="de-DE" b="1" dirty="0">
                <a:solidFill>
                  <a:srgbClr val="FF0000"/>
                </a:solidFill>
                <a:latin typeface="Century Gothic" panose="020B0502020202020204" pitchFamily="34" charset="0"/>
              </a:rPr>
              <a:t>Vermerkpflicht / Mitzugehörigkeit</a:t>
            </a:r>
          </a:p>
          <a:p>
            <a:pPr marL="542925" lvl="3" indent="-276225">
              <a:lnSpc>
                <a:spcPct val="100000"/>
              </a:lnSpc>
              <a:spcBef>
                <a:spcPts val="600"/>
              </a:spcBef>
              <a:spcAft>
                <a:spcPts val="600"/>
              </a:spcAft>
              <a:buFont typeface="Symbol" panose="05050102010706020507" pitchFamily="18" charset="2"/>
              <a:buChar char="-"/>
              <a:tabLst>
                <a:tab pos="542925" algn="l"/>
              </a:tabLst>
              <a:defRPr/>
            </a:pPr>
            <a:r>
              <a:rPr lang="de-DE" altLang="de-DE" dirty="0">
                <a:latin typeface="Century Gothic" panose="020B0502020202020204" pitchFamily="34" charset="0"/>
              </a:rPr>
              <a:t>KGaA: Vermerk von Forderungen gegen </a:t>
            </a:r>
            <a:r>
              <a:rPr lang="de-DE" altLang="de-DE" dirty="0" err="1">
                <a:latin typeface="Century Gothic" panose="020B0502020202020204" pitchFamily="34" charset="0"/>
              </a:rPr>
              <a:t>phG</a:t>
            </a:r>
            <a:r>
              <a:rPr lang="de-DE" altLang="de-DE" dirty="0">
                <a:latin typeface="Century Gothic" panose="020B0502020202020204" pitchFamily="34" charset="0"/>
              </a:rPr>
              <a:t> (§ 89 AktG)</a:t>
            </a:r>
          </a:p>
          <a:p>
            <a:pPr marL="542925" lvl="3" indent="-276225">
              <a:lnSpc>
                <a:spcPct val="100000"/>
              </a:lnSpc>
              <a:spcBef>
                <a:spcPts val="600"/>
              </a:spcBef>
              <a:spcAft>
                <a:spcPts val="600"/>
              </a:spcAft>
              <a:buFont typeface="Symbol" panose="05050102010706020507" pitchFamily="18" charset="2"/>
              <a:buChar char="-"/>
              <a:tabLst>
                <a:tab pos="542925" algn="l"/>
              </a:tabLst>
              <a:defRPr/>
            </a:pPr>
            <a:r>
              <a:rPr lang="de-DE" altLang="de-DE" dirty="0">
                <a:latin typeface="Century Gothic" panose="020B0502020202020204" pitchFamily="34" charset="0"/>
              </a:rPr>
              <a:t>GmbH: Forderungen gegen Gesellschafter (§ 42 Abs. 3 GmbHG)</a:t>
            </a:r>
          </a:p>
          <a:p>
            <a:pPr marL="542925" lvl="3" indent="-276225">
              <a:lnSpc>
                <a:spcPct val="100000"/>
              </a:lnSpc>
              <a:spcBef>
                <a:spcPts val="600"/>
              </a:spcBef>
              <a:spcAft>
                <a:spcPts val="600"/>
              </a:spcAft>
              <a:buFont typeface="Symbol" panose="05050102010706020507" pitchFamily="18" charset="2"/>
              <a:buChar char="-"/>
              <a:tabLst>
                <a:tab pos="542925" algn="l"/>
              </a:tabLst>
              <a:defRPr/>
            </a:pPr>
            <a:r>
              <a:rPr lang="de-DE" altLang="de-DE" dirty="0">
                <a:latin typeface="Century Gothic" panose="020B0502020202020204" pitchFamily="34" charset="0"/>
              </a:rPr>
              <a:t>Angabe des Betrags der Forderungen mit einer Restlaufzeit von mehr als einem Jahr (§ 268 Abs. 4 S. 1 HGB)</a:t>
            </a:r>
          </a:p>
          <a:p>
            <a:pPr marL="542925" lvl="3" indent="-276225">
              <a:lnSpc>
                <a:spcPct val="100000"/>
              </a:lnSpc>
              <a:spcBef>
                <a:spcPts val="600"/>
              </a:spcBef>
              <a:spcAft>
                <a:spcPts val="600"/>
              </a:spcAft>
              <a:buFont typeface="Symbol" panose="05050102010706020507" pitchFamily="18" charset="2"/>
              <a:buChar char="-"/>
              <a:tabLst>
                <a:tab pos="542925" algn="l"/>
              </a:tabLst>
              <a:defRPr/>
            </a:pPr>
            <a:r>
              <a:rPr lang="de-DE" altLang="de-DE" dirty="0">
                <a:latin typeface="Century Gothic" panose="020B0502020202020204" pitchFamily="34" charset="0"/>
              </a:rPr>
              <a:t>Angabe des Ausweises der Beträge für sonstige Vermögensgegenstände, die erst nach dem Abschussstichtag rechtlich entstehen und einen größeren Umfang haben, müssen im Anhang erläutert werden</a:t>
            </a:r>
          </a:p>
        </p:txBody>
      </p:sp>
      <p:sp>
        <p:nvSpPr>
          <p:cNvPr id="10" name="Text Box 6">
            <a:extLst>
              <a:ext uri="{FF2B5EF4-FFF2-40B4-BE49-F238E27FC236}">
                <a16:creationId xmlns:a16="http://schemas.microsoft.com/office/drawing/2014/main" id="{94CE0F1D-68C2-42E7-BC81-618B784B1FBA}"/>
              </a:ext>
            </a:extLst>
          </p:cNvPr>
          <p:cNvSpPr txBox="1">
            <a:spLocks noChangeArrowheads="1"/>
          </p:cNvSpPr>
          <p:nvPr/>
        </p:nvSpPr>
        <p:spPr bwMode="auto">
          <a:xfrm>
            <a:off x="706211" y="728886"/>
            <a:ext cx="104409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7.1 Ausgewählte Bilanzierungsgrundlagen mit Praxisbezug – häufige Prüfungsfeststellungen</a:t>
            </a:r>
          </a:p>
        </p:txBody>
      </p:sp>
      <p:sp>
        <p:nvSpPr>
          <p:cNvPr id="559109" name="Rectangle 2">
            <a:extLst>
              <a:ext uri="{FF2B5EF4-FFF2-40B4-BE49-F238E27FC236}">
                <a16:creationId xmlns:a16="http://schemas.microsoft.com/office/drawing/2014/main" id="{6E188DEB-0562-4EBB-B60C-BFFE3454F844}"/>
              </a:ext>
            </a:extLst>
          </p:cNvPr>
          <p:cNvSpPr txBox="1">
            <a:spLocks/>
          </p:cNvSpPr>
          <p:nvPr/>
        </p:nvSpPr>
        <p:spPr bwMode="auto">
          <a:xfrm>
            <a:off x="925513" y="1124744"/>
            <a:ext cx="45227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7.1.1 Ausweis und Vermerkpflichten</a:t>
            </a:r>
          </a:p>
        </p:txBody>
      </p:sp>
      <p:sp>
        <p:nvSpPr>
          <p:cNvPr id="8" name="Textfeld 4">
            <a:extLst>
              <a:ext uri="{FF2B5EF4-FFF2-40B4-BE49-F238E27FC236}">
                <a16:creationId xmlns:a16="http://schemas.microsoft.com/office/drawing/2014/main" id="{1DAF5C60-E3FD-4009-988B-7A87B716D127}"/>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7: Prüfung der sonstigen Vermögensgegenstände</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6CD22EB7-39C4-4BF0-8FFC-472659ED9E38}"/>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7: Prüfung der sonstigen Vermögensgegenstände</a:t>
            </a:r>
          </a:p>
        </p:txBody>
      </p:sp>
      <p:sp>
        <p:nvSpPr>
          <p:cNvPr id="7" name="Rectangle 2">
            <a:extLst>
              <a:ext uri="{FF2B5EF4-FFF2-40B4-BE49-F238E27FC236}">
                <a16:creationId xmlns:a16="http://schemas.microsoft.com/office/drawing/2014/main" id="{3C05108F-2547-47BD-A53A-C4AF100BBD02}"/>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7.2	</a:t>
            </a:r>
            <a:r>
              <a:rPr lang="de-DE" sz="2800" b="1" dirty="0">
                <a:latin typeface="Century Gothic" panose="020B0502020202020204" pitchFamily="34" charset="0"/>
              </a:rPr>
              <a:t>Analytische Prüfungshandlungen</a:t>
            </a:r>
            <a:endParaRPr lang="de-DE" altLang="de-DE" sz="2800" b="1" dirty="0">
              <a:latin typeface="Century Gothic" panose="020B0502020202020204" pitchFamily="34" charset="0"/>
              <a:cs typeface="Arial" panose="020B0604020202020204" pitchFamily="34" charset="0"/>
            </a:endParaRP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70" name="Inhaltsplatzhalter 2">
            <a:extLst>
              <a:ext uri="{FF2B5EF4-FFF2-40B4-BE49-F238E27FC236}">
                <a16:creationId xmlns:a16="http://schemas.microsoft.com/office/drawing/2014/main" id="{9D76AE65-7968-4824-B899-34148D201224}"/>
              </a:ext>
            </a:extLst>
          </p:cNvPr>
          <p:cNvSpPr>
            <a:spLocks noGrp="1"/>
          </p:cNvSpPr>
          <p:nvPr>
            <p:ph idx="4294967295"/>
          </p:nvPr>
        </p:nvSpPr>
        <p:spPr>
          <a:xfrm>
            <a:off x="1079500" y="1522660"/>
            <a:ext cx="10801350" cy="2338388"/>
          </a:xfrm>
        </p:spPr>
        <p:txBody>
          <a:bodyPr>
            <a:spAutoFit/>
          </a:bodyPr>
          <a:lstStyle/>
          <a:p>
            <a:pPr marL="0" lvl="1" indent="0">
              <a:lnSpc>
                <a:spcPct val="100000"/>
              </a:lnSpc>
              <a:spcBef>
                <a:spcPts val="600"/>
              </a:spcBef>
              <a:spcAft>
                <a:spcPts val="600"/>
              </a:spcAft>
              <a:buFont typeface="Arial" panose="020B0604020202020204" pitchFamily="34" charset="0"/>
              <a:buNone/>
              <a:defRPr/>
            </a:pPr>
            <a:r>
              <a:rPr lang="de-DE" altLang="de-DE" sz="1600" b="1" dirty="0">
                <a:latin typeface="Century Gothic" panose="020B0502020202020204" pitchFamily="34" charset="0"/>
              </a:rPr>
              <a:t>Auswahl möglicher analytischer Prüfungshandlungen:</a:t>
            </a:r>
            <a:endParaRPr lang="de-DE" altLang="de-DE" sz="1600" dirty="0">
              <a:latin typeface="Century Gothic" panose="020B0502020202020204" pitchFamily="34" charset="0"/>
            </a:endParaRPr>
          </a:p>
          <a:p>
            <a:pPr marL="266700" lvl="1"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Erfolgte die </a:t>
            </a:r>
            <a:r>
              <a:rPr lang="de-DE" altLang="de-DE" sz="1600" b="1" dirty="0">
                <a:latin typeface="Century Gothic" panose="020B0502020202020204" pitchFamily="34" charset="0"/>
              </a:rPr>
              <a:t>Übernahme der EB-Werte</a:t>
            </a:r>
            <a:r>
              <a:rPr lang="de-DE" altLang="de-DE" sz="1600" dirty="0">
                <a:latin typeface="Century Gothic" panose="020B0502020202020204" pitchFamily="34" charset="0"/>
              </a:rPr>
              <a:t> ordnungsgemäß?</a:t>
            </a:r>
          </a:p>
          <a:p>
            <a:pPr marL="266700" lvl="1"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Können Sie die </a:t>
            </a:r>
            <a:r>
              <a:rPr lang="de-DE" altLang="de-DE" sz="1600" b="1" dirty="0">
                <a:latin typeface="Century Gothic" panose="020B0502020202020204" pitchFamily="34" charset="0"/>
              </a:rPr>
              <a:t>Überleitung der Kontensalden</a:t>
            </a:r>
            <a:r>
              <a:rPr lang="de-DE" altLang="de-DE" sz="1600" dirty="0">
                <a:latin typeface="Century Gothic" panose="020B0502020202020204" pitchFamily="34" charset="0"/>
              </a:rPr>
              <a:t> aus der Finanzbuchhaltung (Hauptbuch) zum Posten im Jahresabschluss nachvollziehen?</a:t>
            </a:r>
          </a:p>
          <a:p>
            <a:pPr marL="266700" lvl="1"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Erscheinen Ihnen die Angaben im Jahresabschluss zu diesem </a:t>
            </a:r>
            <a:r>
              <a:rPr lang="de-DE" altLang="de-DE" sz="1600" b="1" dirty="0">
                <a:latin typeface="Century Gothic" panose="020B0502020202020204" pitchFamily="34" charset="0"/>
              </a:rPr>
              <a:t>Bilanzposten</a:t>
            </a:r>
            <a:r>
              <a:rPr lang="de-DE" altLang="de-DE" sz="1600" dirty="0">
                <a:latin typeface="Century Gothic" panose="020B0502020202020204" pitchFamily="34" charset="0"/>
              </a:rPr>
              <a:t> (Bilanz, GuV und Anhang) </a:t>
            </a:r>
            <a:r>
              <a:rPr lang="de-DE" altLang="de-DE" sz="1600" b="1" dirty="0">
                <a:latin typeface="Century Gothic" panose="020B0502020202020204" pitchFamily="34" charset="0"/>
              </a:rPr>
              <a:t>plausibel</a:t>
            </a:r>
            <a:r>
              <a:rPr lang="de-DE" altLang="de-DE" sz="1600" dirty="0">
                <a:latin typeface="Century Gothic" panose="020B0502020202020204" pitchFamily="34" charset="0"/>
              </a:rPr>
              <a:t>?</a:t>
            </a:r>
          </a:p>
          <a:p>
            <a:pPr marL="266700" lvl="1" indent="-266700">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Ergeben sich </a:t>
            </a:r>
            <a:r>
              <a:rPr lang="de-DE" altLang="de-DE" sz="1600" b="1" dirty="0">
                <a:latin typeface="Century Gothic" panose="020B0502020202020204" pitchFamily="34" charset="0"/>
              </a:rPr>
              <a:t>Auffälligkeiten</a:t>
            </a:r>
            <a:r>
              <a:rPr lang="de-DE" altLang="de-DE" sz="1600" dirty="0">
                <a:latin typeface="Century Gothic" panose="020B0502020202020204" pitchFamily="34" charset="0"/>
              </a:rPr>
              <a:t> (Bestände/Trends, etc.) innerhalb dieses </a:t>
            </a:r>
            <a:r>
              <a:rPr lang="de-DE" altLang="de-DE" sz="1600" b="1" dirty="0">
                <a:latin typeface="Century Gothic" panose="020B0502020202020204" pitchFamily="34" charset="0"/>
              </a:rPr>
              <a:t>Bilanzpostens</a:t>
            </a:r>
            <a:r>
              <a:rPr lang="de-DE" altLang="de-DE" sz="1600" dirty="0">
                <a:latin typeface="Century Gothic" panose="020B0502020202020204" pitchFamily="34" charset="0"/>
              </a:rPr>
              <a:t>?</a:t>
            </a:r>
          </a:p>
        </p:txBody>
      </p:sp>
      <p:sp>
        <p:nvSpPr>
          <p:cNvPr id="9" name="Text Box 6">
            <a:extLst>
              <a:ext uri="{FF2B5EF4-FFF2-40B4-BE49-F238E27FC236}">
                <a16:creationId xmlns:a16="http://schemas.microsoft.com/office/drawing/2014/main" id="{6A10B1C7-BA5E-4624-A587-63ADAA1AB007}"/>
              </a:ext>
            </a:extLst>
          </p:cNvPr>
          <p:cNvSpPr txBox="1">
            <a:spLocks noChangeArrowheads="1"/>
          </p:cNvSpPr>
          <p:nvPr/>
        </p:nvSpPr>
        <p:spPr bwMode="auto">
          <a:xfrm>
            <a:off x="695325" y="1016918"/>
            <a:ext cx="104409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7.2 Analytische Prüfungshandlungen</a:t>
            </a:r>
          </a:p>
        </p:txBody>
      </p:sp>
      <p:sp>
        <p:nvSpPr>
          <p:cNvPr id="7" name="Textfeld 4">
            <a:extLst>
              <a:ext uri="{FF2B5EF4-FFF2-40B4-BE49-F238E27FC236}">
                <a16:creationId xmlns:a16="http://schemas.microsoft.com/office/drawing/2014/main" id="{9FCB3F3A-FFD4-4FC4-B6A9-F33C720F02CB}"/>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7: Prüfung der sonstigen Vermögensgegenstände</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4">
            <a:extLst>
              <a:ext uri="{FF2B5EF4-FFF2-40B4-BE49-F238E27FC236}">
                <a16:creationId xmlns:a16="http://schemas.microsoft.com/office/drawing/2014/main" id="{938901C7-CDFF-4EB3-95AB-857404AB886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7: Prüfung der sonstigen Vermögensgegenstände</a:t>
            </a:r>
          </a:p>
        </p:txBody>
      </p:sp>
      <p:sp>
        <p:nvSpPr>
          <p:cNvPr id="10" name="Rectangle 2">
            <a:extLst>
              <a:ext uri="{FF2B5EF4-FFF2-40B4-BE49-F238E27FC236}">
                <a16:creationId xmlns:a16="http://schemas.microsoft.com/office/drawing/2014/main" id="{21D0E190-46F9-4C9C-B2BD-6E650F6AEE3A}"/>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7.3	</a:t>
            </a:r>
            <a:r>
              <a:rPr lang="de-DE" sz="2800" b="1" dirty="0">
                <a:latin typeface="Century Gothic" panose="020B0502020202020204" pitchFamily="34" charset="0"/>
              </a:rPr>
              <a:t>Einzelfallprüfungen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7.3.1</a:t>
            </a:r>
            <a:r>
              <a:rPr lang="de-DE" dirty="0">
                <a:latin typeface="Century Gothic" panose="020B0502020202020204" pitchFamily="34" charset="0"/>
              </a:rPr>
              <a:t>	Prüfung des Nachweises</a:t>
            </a:r>
          </a:p>
          <a:p>
            <a:pPr marL="2724150" lvl="4" indent="-895350">
              <a:spcBef>
                <a:spcPts val="600"/>
              </a:spcBef>
              <a:spcAft>
                <a:spcPts val="600"/>
              </a:spcAft>
              <a:tabLst>
                <a:tab pos="444500" algn="l"/>
              </a:tabLst>
            </a:pPr>
            <a:r>
              <a:rPr lang="de-DE" b="1" dirty="0">
                <a:latin typeface="Century Gothic" panose="020B0502020202020204" pitchFamily="34" charset="0"/>
              </a:rPr>
              <a:t>7.3.2	</a:t>
            </a:r>
            <a:r>
              <a:rPr lang="de-DE" dirty="0">
                <a:latin typeface="Century Gothic" panose="020B0502020202020204" pitchFamily="34" charset="0"/>
              </a:rPr>
              <a:t>Prüfung der Bewertung</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7.3.3	</a:t>
            </a:r>
            <a:r>
              <a:rPr lang="de-DE" dirty="0">
                <a:latin typeface="Century Gothic" panose="020B0502020202020204" pitchFamily="34" charset="0"/>
              </a:rPr>
              <a:t>Prüfung des Ausweises</a:t>
            </a:r>
            <a:endParaRPr lang="de-DE" b="1" dirty="0">
              <a:latin typeface="Century Gothic" panose="020B0502020202020204" pitchFamily="34" charset="0"/>
            </a:endParaRP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3">
            <a:extLst>
              <a:ext uri="{FF2B5EF4-FFF2-40B4-BE49-F238E27FC236}">
                <a16:creationId xmlns:a16="http://schemas.microsoft.com/office/drawing/2014/main" id="{52CB5EA6-F4CA-40C9-A339-F5C4C0122AC4}"/>
              </a:ext>
            </a:extLst>
          </p:cNvPr>
          <p:cNvSpPr>
            <a:spLocks noGrp="1"/>
          </p:cNvSpPr>
          <p:nvPr>
            <p:ph idx="4294967295"/>
          </p:nvPr>
        </p:nvSpPr>
        <p:spPr>
          <a:xfrm>
            <a:off x="1055688" y="1628800"/>
            <a:ext cx="10777537" cy="4680520"/>
          </a:xfrm>
        </p:spPr>
        <p:txBody>
          <a:bodyPr/>
          <a:lstStyle/>
          <a:p>
            <a:pPr marL="266700" lvl="2" indent="-266700">
              <a:lnSpc>
                <a:spcPct val="100000"/>
              </a:lnSpc>
              <a:spcBef>
                <a:spcPts val="600"/>
              </a:spcBef>
              <a:spcAft>
                <a:spcPts val="600"/>
              </a:spcAft>
              <a:buFont typeface="+mj-lt"/>
              <a:buAutoNum type="arabicPeriod"/>
              <a:defRPr/>
            </a:pPr>
            <a:r>
              <a:rPr lang="de-DE" dirty="0">
                <a:latin typeface="Century Gothic" panose="020B0502020202020204" pitchFamily="34" charset="0"/>
              </a:rPr>
              <a:t>Sind für den Posten ausreichend </a:t>
            </a:r>
            <a:r>
              <a:rPr lang="de-DE" b="1" dirty="0">
                <a:latin typeface="Century Gothic" panose="020B0502020202020204" pitchFamily="34" charset="0"/>
              </a:rPr>
              <a:t>Belegnachweise</a:t>
            </a:r>
            <a:r>
              <a:rPr lang="de-DE" dirty="0">
                <a:latin typeface="Century Gothic" panose="020B0502020202020204" pitchFamily="34" charset="0"/>
              </a:rPr>
              <a:t> vorhanden? </a:t>
            </a:r>
            <a:r>
              <a:rPr lang="de-DE" b="1" dirty="0">
                <a:solidFill>
                  <a:srgbClr val="00B0F0"/>
                </a:solidFill>
                <a:latin typeface="Century Gothic" panose="020B0502020202020204" pitchFamily="34" charset="0"/>
              </a:rPr>
              <a:t>[E]</a:t>
            </a:r>
          </a:p>
          <a:p>
            <a:pPr marL="266700" lvl="2" indent="-266700">
              <a:lnSpc>
                <a:spcPct val="100000"/>
              </a:lnSpc>
              <a:spcBef>
                <a:spcPts val="600"/>
              </a:spcBef>
              <a:spcAft>
                <a:spcPts val="600"/>
              </a:spcAft>
              <a:buFont typeface="+mj-lt"/>
              <a:buAutoNum type="arabicPeriod"/>
              <a:defRPr/>
            </a:pPr>
            <a:r>
              <a:rPr lang="de-DE" dirty="0">
                <a:latin typeface="Century Gothic" panose="020B0502020202020204" pitchFamily="34" charset="0"/>
              </a:rPr>
              <a:t>Enthalten die </a:t>
            </a:r>
            <a:r>
              <a:rPr lang="de-DE" b="1" dirty="0">
                <a:latin typeface="Century Gothic" panose="020B0502020202020204" pitchFamily="34" charset="0"/>
              </a:rPr>
              <a:t>Belegnachweise</a:t>
            </a:r>
            <a:r>
              <a:rPr lang="de-DE" dirty="0">
                <a:latin typeface="Century Gothic" panose="020B0502020202020204" pitchFamily="34" charset="0"/>
              </a:rPr>
              <a:t> relevante Informationen über die Entstehung und die Konditionen? </a:t>
            </a:r>
            <a:r>
              <a:rPr lang="de-DE" b="1" dirty="0">
                <a:solidFill>
                  <a:srgbClr val="00B0F0"/>
                </a:solidFill>
                <a:latin typeface="Century Gothic" panose="020B0502020202020204" pitchFamily="34" charset="0"/>
              </a:rPr>
              <a:t>[E]</a:t>
            </a:r>
          </a:p>
          <a:p>
            <a:pPr marL="266700" lvl="2" indent="-266700">
              <a:lnSpc>
                <a:spcPct val="100000"/>
              </a:lnSpc>
              <a:spcBef>
                <a:spcPts val="600"/>
              </a:spcBef>
              <a:spcAft>
                <a:spcPts val="600"/>
              </a:spcAft>
              <a:buFont typeface="+mj-lt"/>
              <a:buAutoNum type="arabicPeriod"/>
              <a:defRPr/>
            </a:pPr>
            <a:r>
              <a:rPr lang="de-DE" dirty="0">
                <a:latin typeface="Century Gothic" panose="020B0502020202020204" pitchFamily="34" charset="0"/>
              </a:rPr>
              <a:t>Haben Sie geprüft, ob insbesondere folgende Posten als sonstige Vermögensgegenstände erfasst werden: </a:t>
            </a:r>
            <a:r>
              <a:rPr lang="de-DE" b="1" dirty="0">
                <a:solidFill>
                  <a:srgbClr val="00B0F0"/>
                </a:solidFill>
                <a:latin typeface="Century Gothic" panose="020B0502020202020204" pitchFamily="34" charset="0"/>
              </a:rPr>
              <a:t>[V, E]</a:t>
            </a:r>
            <a:endParaRPr lang="de-DE" dirty="0">
              <a:solidFill>
                <a:srgbClr val="00B0F0"/>
              </a:solidFill>
              <a:latin typeface="Century Gothic" panose="020B0502020202020204" pitchFamily="34" charset="0"/>
            </a:endParaRPr>
          </a:p>
          <a:p>
            <a:pPr marL="534988" lvl="2" indent="-268288">
              <a:lnSpc>
                <a:spcPct val="100000"/>
              </a:lnSpc>
              <a:spcBef>
                <a:spcPts val="0"/>
              </a:spcBef>
              <a:spcAft>
                <a:spcPts val="0"/>
              </a:spcAft>
              <a:buFont typeface="Wingdings" panose="05000000000000000000" pitchFamily="2" charset="2"/>
              <a:buChar char="à"/>
              <a:defRPr/>
            </a:pPr>
            <a:r>
              <a:rPr lang="de-DE" dirty="0">
                <a:latin typeface="Century Gothic" panose="020B0502020202020204" pitchFamily="34" charset="0"/>
              </a:rPr>
              <a:t>Darlehen an Mitarbeiter</a:t>
            </a:r>
          </a:p>
          <a:p>
            <a:pPr marL="534988" lvl="2" indent="-268288">
              <a:lnSpc>
                <a:spcPct val="100000"/>
              </a:lnSpc>
              <a:spcBef>
                <a:spcPts val="0"/>
              </a:spcBef>
              <a:spcAft>
                <a:spcPts val="0"/>
              </a:spcAft>
              <a:buFont typeface="Wingdings" panose="05000000000000000000" pitchFamily="2" charset="2"/>
              <a:buChar char="à"/>
              <a:defRPr/>
            </a:pPr>
            <a:r>
              <a:rPr lang="de-DE" dirty="0">
                <a:latin typeface="Century Gothic" panose="020B0502020202020204" pitchFamily="34" charset="0"/>
              </a:rPr>
              <a:t>Kreditoren-Sollposten</a:t>
            </a:r>
          </a:p>
          <a:p>
            <a:pPr marL="534988" lvl="2" indent="-268288">
              <a:lnSpc>
                <a:spcPct val="100000"/>
              </a:lnSpc>
              <a:spcBef>
                <a:spcPts val="0"/>
              </a:spcBef>
              <a:spcAft>
                <a:spcPts val="0"/>
              </a:spcAft>
              <a:buFont typeface="Wingdings" panose="05000000000000000000" pitchFamily="2" charset="2"/>
              <a:buChar char="à"/>
              <a:defRPr/>
            </a:pPr>
            <a:r>
              <a:rPr lang="de-DE" dirty="0">
                <a:latin typeface="Century Gothic" panose="020B0502020202020204" pitchFamily="34" charset="0"/>
              </a:rPr>
              <a:t>Geleistete Vorschüsse an Mitarbeiter</a:t>
            </a:r>
          </a:p>
          <a:p>
            <a:pPr marL="534988" lvl="2" indent="-268288">
              <a:lnSpc>
                <a:spcPct val="100000"/>
              </a:lnSpc>
              <a:spcBef>
                <a:spcPts val="0"/>
              </a:spcBef>
              <a:spcAft>
                <a:spcPts val="0"/>
              </a:spcAft>
              <a:buFont typeface="Wingdings" panose="05000000000000000000" pitchFamily="2" charset="2"/>
              <a:buChar char="à"/>
              <a:defRPr/>
            </a:pPr>
            <a:r>
              <a:rPr lang="de-DE" dirty="0">
                <a:latin typeface="Century Gothic" panose="020B0502020202020204" pitchFamily="34" charset="0"/>
              </a:rPr>
              <a:t>Mietkautionen (kurzfristige)</a:t>
            </a:r>
          </a:p>
          <a:p>
            <a:pPr marL="534988" lvl="2" indent="-268288">
              <a:lnSpc>
                <a:spcPct val="100000"/>
              </a:lnSpc>
              <a:spcBef>
                <a:spcPts val="0"/>
              </a:spcBef>
              <a:spcAft>
                <a:spcPts val="0"/>
              </a:spcAft>
              <a:buFont typeface="Wingdings" panose="05000000000000000000" pitchFamily="2" charset="2"/>
              <a:buChar char="à"/>
              <a:defRPr/>
            </a:pPr>
            <a:r>
              <a:rPr lang="de-DE" dirty="0">
                <a:latin typeface="Century Gothic" panose="020B0502020202020204" pitchFamily="34" charset="0"/>
              </a:rPr>
              <a:t>Steuerüberzahlungen</a:t>
            </a:r>
          </a:p>
          <a:p>
            <a:pPr marL="534988" lvl="2" indent="-268288">
              <a:lnSpc>
                <a:spcPct val="100000"/>
              </a:lnSpc>
              <a:spcBef>
                <a:spcPts val="0"/>
              </a:spcBef>
              <a:spcAft>
                <a:spcPts val="0"/>
              </a:spcAft>
              <a:buFont typeface="Wingdings" panose="05000000000000000000" pitchFamily="2" charset="2"/>
              <a:buChar char="à"/>
              <a:defRPr/>
            </a:pPr>
            <a:r>
              <a:rPr lang="de-DE" dirty="0">
                <a:latin typeface="Century Gothic" panose="020B0502020202020204" pitchFamily="34" charset="0"/>
              </a:rPr>
              <a:t>Ansprüche auf Erstattungen aus Versicherungen</a:t>
            </a:r>
          </a:p>
          <a:p>
            <a:pPr marL="266700" lvl="2" indent="-266700">
              <a:lnSpc>
                <a:spcPct val="100000"/>
              </a:lnSpc>
              <a:spcBef>
                <a:spcPts val="600"/>
              </a:spcBef>
              <a:spcAft>
                <a:spcPts val="600"/>
              </a:spcAft>
              <a:buFont typeface="+mj-lt"/>
              <a:buAutoNum type="arabicPeriod" startAt="4"/>
              <a:defRPr/>
            </a:pPr>
            <a:r>
              <a:rPr lang="de-DE" dirty="0">
                <a:latin typeface="Century Gothic" panose="020B0502020202020204" pitchFamily="34" charset="0"/>
              </a:rPr>
              <a:t>Stimmen die aktivierten </a:t>
            </a:r>
            <a:r>
              <a:rPr lang="de-DE" b="1" dirty="0">
                <a:latin typeface="Century Gothic" panose="020B0502020202020204" pitchFamily="34" charset="0"/>
              </a:rPr>
              <a:t>Steuererstattungsansprüche</a:t>
            </a:r>
            <a:r>
              <a:rPr lang="de-DE" dirty="0">
                <a:latin typeface="Century Gothic" panose="020B0502020202020204" pitchFamily="34" charset="0"/>
              </a:rPr>
              <a:t> mit den im Rahmen der Steuerabgrenzung ermittelten Beträgen sowie mit bereits ergangenen Bescheiden überein? </a:t>
            </a:r>
            <a:r>
              <a:rPr lang="de-DE" b="1" dirty="0">
                <a:solidFill>
                  <a:srgbClr val="00B0F0"/>
                </a:solidFill>
                <a:latin typeface="Century Gothic" panose="020B0502020202020204" pitchFamily="34" charset="0"/>
              </a:rPr>
              <a:t>[E]</a:t>
            </a:r>
          </a:p>
          <a:p>
            <a:pPr marL="266700" lvl="2" indent="-266700">
              <a:lnSpc>
                <a:spcPct val="100000"/>
              </a:lnSpc>
              <a:spcBef>
                <a:spcPts val="600"/>
              </a:spcBef>
              <a:spcAft>
                <a:spcPts val="600"/>
              </a:spcAft>
              <a:buFont typeface="+mj-lt"/>
              <a:buAutoNum type="arabicPeriod" startAt="4"/>
              <a:defRPr/>
            </a:pPr>
            <a:r>
              <a:rPr lang="de-DE" dirty="0">
                <a:latin typeface="Century Gothic" panose="020B0502020202020204" pitchFamily="34" charset="0"/>
              </a:rPr>
              <a:t>Werden die Tilgungen bei </a:t>
            </a:r>
            <a:r>
              <a:rPr lang="de-DE" b="1" dirty="0">
                <a:latin typeface="Century Gothic" panose="020B0502020202020204" pitchFamily="34" charset="0"/>
              </a:rPr>
              <a:t>ausgereichten Darlehen</a:t>
            </a:r>
            <a:r>
              <a:rPr lang="de-DE" dirty="0">
                <a:latin typeface="Century Gothic" panose="020B0502020202020204" pitchFamily="34" charset="0"/>
              </a:rPr>
              <a:t> vereinbarungsgemäß geleistet? </a:t>
            </a:r>
            <a:r>
              <a:rPr lang="de-DE" b="1" dirty="0">
                <a:solidFill>
                  <a:srgbClr val="00B0F0"/>
                </a:solidFill>
                <a:latin typeface="Century Gothic" panose="020B0502020202020204" pitchFamily="34" charset="0"/>
              </a:rPr>
              <a:t>[B]</a:t>
            </a:r>
          </a:p>
          <a:p>
            <a:pPr marL="266700" lvl="2" indent="-266700">
              <a:lnSpc>
                <a:spcPct val="100000"/>
              </a:lnSpc>
              <a:spcBef>
                <a:spcPts val="600"/>
              </a:spcBef>
              <a:spcAft>
                <a:spcPts val="600"/>
              </a:spcAft>
              <a:buFont typeface="+mj-lt"/>
              <a:buAutoNum type="arabicPeriod" startAt="4"/>
              <a:defRPr/>
            </a:pPr>
            <a:r>
              <a:rPr lang="de-DE" dirty="0">
                <a:latin typeface="Century Gothic" panose="020B0502020202020204" pitchFamily="34" charset="0"/>
              </a:rPr>
              <a:t>Werden die vereinbarten </a:t>
            </a:r>
            <a:r>
              <a:rPr lang="de-DE" b="1" dirty="0">
                <a:latin typeface="Century Gothic" panose="020B0502020202020204" pitchFamily="34" charset="0"/>
              </a:rPr>
              <a:t>Darlehenszinsen</a:t>
            </a:r>
            <a:r>
              <a:rPr lang="de-DE" dirty="0">
                <a:latin typeface="Century Gothic" panose="020B0502020202020204" pitchFamily="34" charset="0"/>
              </a:rPr>
              <a:t> geleistet? </a:t>
            </a:r>
            <a:r>
              <a:rPr lang="de-DE" b="1" dirty="0">
                <a:solidFill>
                  <a:srgbClr val="00B0F0"/>
                </a:solidFill>
                <a:latin typeface="Century Gothic" panose="020B0502020202020204" pitchFamily="34" charset="0"/>
              </a:rPr>
              <a:t>[E]</a:t>
            </a:r>
          </a:p>
          <a:p>
            <a:pPr marL="266700" lvl="2" indent="-266700">
              <a:lnSpc>
                <a:spcPct val="100000"/>
              </a:lnSpc>
              <a:spcBef>
                <a:spcPts val="600"/>
              </a:spcBef>
              <a:spcAft>
                <a:spcPts val="600"/>
              </a:spcAft>
              <a:buFont typeface="+mj-lt"/>
              <a:buAutoNum type="arabicPeriod" startAt="4"/>
              <a:defRPr/>
            </a:pPr>
            <a:r>
              <a:rPr lang="de-DE" dirty="0">
                <a:latin typeface="Century Gothic" panose="020B0502020202020204" pitchFamily="34" charset="0"/>
              </a:rPr>
              <a:t>Werden </a:t>
            </a:r>
            <a:r>
              <a:rPr lang="de-DE" b="1" dirty="0">
                <a:latin typeface="Century Gothic" panose="020B0502020202020204" pitchFamily="34" charset="0"/>
              </a:rPr>
              <a:t>ausgereichte Darlehen</a:t>
            </a:r>
            <a:r>
              <a:rPr lang="de-DE" dirty="0">
                <a:latin typeface="Century Gothic" panose="020B0502020202020204" pitchFamily="34" charset="0"/>
              </a:rPr>
              <a:t>, deren Rückzahlung zweifelhaft erscheint, in ausreichendem Umfang wertberichtigt bzw. ausgebucht? </a:t>
            </a:r>
            <a:r>
              <a:rPr lang="de-DE" b="1" dirty="0">
                <a:solidFill>
                  <a:srgbClr val="00B0F0"/>
                </a:solidFill>
                <a:latin typeface="Century Gothic" panose="020B0502020202020204" pitchFamily="34" charset="0"/>
              </a:rPr>
              <a:t>[B]</a:t>
            </a:r>
          </a:p>
          <a:p>
            <a:pPr marL="266700" lvl="2" indent="-266700">
              <a:lnSpc>
                <a:spcPct val="100000"/>
              </a:lnSpc>
              <a:spcBef>
                <a:spcPts val="600"/>
              </a:spcBef>
              <a:spcAft>
                <a:spcPts val="600"/>
              </a:spcAft>
              <a:buFont typeface="+mj-lt"/>
              <a:buAutoNum type="arabicPeriod" startAt="4"/>
              <a:defRPr/>
            </a:pPr>
            <a:r>
              <a:rPr lang="de-DE" dirty="0">
                <a:latin typeface="Century Gothic" panose="020B0502020202020204" pitchFamily="34" charset="0"/>
              </a:rPr>
              <a:t>Werden </a:t>
            </a:r>
            <a:r>
              <a:rPr lang="de-DE" b="1" dirty="0">
                <a:latin typeface="Century Gothic" panose="020B0502020202020204" pitchFamily="34" charset="0"/>
              </a:rPr>
              <a:t>unverzinsliche</a:t>
            </a:r>
            <a:r>
              <a:rPr lang="de-DE" dirty="0">
                <a:latin typeface="Century Gothic" panose="020B0502020202020204" pitchFamily="34" charset="0"/>
              </a:rPr>
              <a:t> oder </a:t>
            </a:r>
            <a:r>
              <a:rPr lang="de-DE" b="1" dirty="0">
                <a:latin typeface="Century Gothic" panose="020B0502020202020204" pitchFamily="34" charset="0"/>
              </a:rPr>
              <a:t>niedrig verzinsliche Forderungen</a:t>
            </a:r>
            <a:r>
              <a:rPr lang="de-DE" dirty="0">
                <a:latin typeface="Century Gothic" panose="020B0502020202020204" pitchFamily="34" charset="0"/>
              </a:rPr>
              <a:t> abgezinst? </a:t>
            </a:r>
            <a:r>
              <a:rPr lang="de-DE" b="1" dirty="0">
                <a:solidFill>
                  <a:srgbClr val="00B0F0"/>
                </a:solidFill>
                <a:latin typeface="Century Gothic" panose="020B0502020202020204" pitchFamily="34" charset="0"/>
              </a:rPr>
              <a:t>[B]</a:t>
            </a:r>
            <a:endParaRPr lang="de-DE" dirty="0">
              <a:solidFill>
                <a:srgbClr val="00B0F0"/>
              </a:solidFill>
              <a:latin typeface="Century Gothic" pitchFamily="34" charset="0"/>
            </a:endParaRPr>
          </a:p>
        </p:txBody>
      </p:sp>
      <p:sp>
        <p:nvSpPr>
          <p:cNvPr id="8" name="Text Box 6">
            <a:extLst>
              <a:ext uri="{FF2B5EF4-FFF2-40B4-BE49-F238E27FC236}">
                <a16:creationId xmlns:a16="http://schemas.microsoft.com/office/drawing/2014/main" id="{89F93B24-B5B4-4AF3-8B69-8EF5ECCB2092}"/>
              </a:ext>
            </a:extLst>
          </p:cNvPr>
          <p:cNvSpPr txBox="1">
            <a:spLocks noChangeArrowheads="1"/>
          </p:cNvSpPr>
          <p:nvPr/>
        </p:nvSpPr>
        <p:spPr bwMode="auto">
          <a:xfrm>
            <a:off x="695325" y="800894"/>
            <a:ext cx="266382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7.3 Einzelfallprüfungen</a:t>
            </a:r>
          </a:p>
        </p:txBody>
      </p:sp>
      <p:sp>
        <p:nvSpPr>
          <p:cNvPr id="567301" name="Rectangle 2">
            <a:extLst>
              <a:ext uri="{FF2B5EF4-FFF2-40B4-BE49-F238E27FC236}">
                <a16:creationId xmlns:a16="http://schemas.microsoft.com/office/drawing/2014/main" id="{334148B0-0ED2-4771-8FAB-E2AE2FBDA425}"/>
              </a:ext>
            </a:extLst>
          </p:cNvPr>
          <p:cNvSpPr txBox="1">
            <a:spLocks/>
          </p:cNvSpPr>
          <p:nvPr/>
        </p:nvSpPr>
        <p:spPr bwMode="auto">
          <a:xfrm>
            <a:off x="925513" y="1232942"/>
            <a:ext cx="45227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7.3.1 Prüfung des Nachweises</a:t>
            </a:r>
          </a:p>
        </p:txBody>
      </p:sp>
      <p:sp>
        <p:nvSpPr>
          <p:cNvPr id="9" name="Textfeld 4">
            <a:extLst>
              <a:ext uri="{FF2B5EF4-FFF2-40B4-BE49-F238E27FC236}">
                <a16:creationId xmlns:a16="http://schemas.microsoft.com/office/drawing/2014/main" id="{728F9045-262E-42B9-82F4-0704AB081377}"/>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7: Prüfung der sonstigen Vermögensgegenstände</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3">
            <a:extLst>
              <a:ext uri="{FF2B5EF4-FFF2-40B4-BE49-F238E27FC236}">
                <a16:creationId xmlns:a16="http://schemas.microsoft.com/office/drawing/2014/main" id="{6DB42DB7-C8F3-46B4-BCCF-806513443EF6}"/>
              </a:ext>
            </a:extLst>
          </p:cNvPr>
          <p:cNvSpPr>
            <a:spLocks noGrp="1"/>
          </p:cNvSpPr>
          <p:nvPr>
            <p:ph idx="4294967295"/>
          </p:nvPr>
        </p:nvSpPr>
        <p:spPr>
          <a:xfrm>
            <a:off x="1055689" y="1268413"/>
            <a:ext cx="10800952" cy="4868862"/>
          </a:xfrm>
        </p:spPr>
        <p:txBody>
          <a:bodyPr/>
          <a:lstStyle/>
          <a:p>
            <a:pPr marL="358775" lvl="2" indent="-358775">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Wurde die Bewertung zum Nennwert durch </a:t>
            </a:r>
            <a:r>
              <a:rPr lang="de-DE" altLang="de-DE" b="1" dirty="0">
                <a:latin typeface="Century Gothic" panose="020B0502020202020204" pitchFamily="34" charset="0"/>
              </a:rPr>
              <a:t>Abstimmung</a:t>
            </a:r>
            <a:r>
              <a:rPr lang="de-DE" altLang="de-DE" dirty="0">
                <a:latin typeface="Century Gothic" panose="020B0502020202020204" pitchFamily="34" charset="0"/>
              </a:rPr>
              <a:t> mit den zugrunde liegenden Belegen geprüft? </a:t>
            </a:r>
            <a:r>
              <a:rPr lang="de-DE" altLang="de-DE" b="1" dirty="0">
                <a:solidFill>
                  <a:srgbClr val="00B0F0"/>
                </a:solidFill>
                <a:latin typeface="Century Gothic" panose="020B0502020202020204" pitchFamily="34" charset="0"/>
              </a:rPr>
              <a:t>[B]</a:t>
            </a:r>
          </a:p>
          <a:p>
            <a:pPr marL="358775" lvl="2" indent="-358775">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Wurde bei auf </a:t>
            </a:r>
            <a:r>
              <a:rPr lang="de-DE" altLang="de-DE" b="1" dirty="0">
                <a:latin typeface="Century Gothic" panose="020B0502020202020204" pitchFamily="34" charset="0"/>
              </a:rPr>
              <a:t>fremden</a:t>
            </a:r>
            <a:r>
              <a:rPr lang="de-DE" altLang="de-DE" dirty="0">
                <a:latin typeface="Century Gothic" panose="020B0502020202020204" pitchFamily="34" charset="0"/>
              </a:rPr>
              <a:t> </a:t>
            </a:r>
            <a:r>
              <a:rPr lang="de-DE" altLang="de-DE" b="1" dirty="0">
                <a:latin typeface="Century Gothic" panose="020B0502020202020204" pitchFamily="34" charset="0"/>
              </a:rPr>
              <a:t>Währungen</a:t>
            </a:r>
            <a:r>
              <a:rPr lang="de-DE" altLang="de-DE" dirty="0">
                <a:latin typeface="Century Gothic" panose="020B0502020202020204" pitchFamily="34" charset="0"/>
              </a:rPr>
              <a:t> lautende Vermögensgegenstände die Umrechnung geprüft? </a:t>
            </a:r>
            <a:r>
              <a:rPr lang="de-DE" altLang="de-DE" b="1" dirty="0">
                <a:solidFill>
                  <a:srgbClr val="00B0F0"/>
                </a:solidFill>
                <a:latin typeface="Century Gothic" panose="020B0502020202020204" pitchFamily="34" charset="0"/>
              </a:rPr>
              <a:t>[B]</a:t>
            </a:r>
          </a:p>
          <a:p>
            <a:pPr marL="358775" lvl="2" indent="-358775">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Wurden </a:t>
            </a:r>
            <a:r>
              <a:rPr lang="de-DE" altLang="de-DE" b="1" dirty="0">
                <a:latin typeface="Century Gothic" panose="020B0502020202020204" pitchFamily="34" charset="0"/>
              </a:rPr>
              <a:t>Ausbuchungen</a:t>
            </a:r>
            <a:r>
              <a:rPr lang="de-DE" altLang="de-DE" dirty="0">
                <a:latin typeface="Century Gothic" panose="020B0502020202020204" pitchFamily="34" charset="0"/>
              </a:rPr>
              <a:t> auf ihre vorherige Genehmigung geprüft? </a:t>
            </a:r>
            <a:r>
              <a:rPr lang="de-DE" altLang="de-DE" b="1" dirty="0">
                <a:solidFill>
                  <a:srgbClr val="00B0F0"/>
                </a:solidFill>
                <a:latin typeface="Century Gothic" panose="020B0502020202020204" pitchFamily="34" charset="0"/>
              </a:rPr>
              <a:t>[B]</a:t>
            </a:r>
          </a:p>
          <a:p>
            <a:pPr marL="358775" lvl="2" indent="-358775">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Werden </a:t>
            </a:r>
            <a:r>
              <a:rPr lang="de-DE" altLang="de-DE" b="1" dirty="0">
                <a:latin typeface="Century Gothic" panose="020B0502020202020204" pitchFamily="34" charset="0"/>
              </a:rPr>
              <a:t>Auslands-</a:t>
            </a:r>
            <a:r>
              <a:rPr lang="de-DE" altLang="de-DE" dirty="0">
                <a:latin typeface="Century Gothic" panose="020B0502020202020204" pitchFamily="34" charset="0"/>
              </a:rPr>
              <a:t> bzw. </a:t>
            </a:r>
            <a:r>
              <a:rPr lang="de-DE" altLang="de-DE" b="1" dirty="0">
                <a:latin typeface="Century Gothic" panose="020B0502020202020204" pitchFamily="34" charset="0"/>
              </a:rPr>
              <a:t>Währungsforderungen</a:t>
            </a:r>
            <a:r>
              <a:rPr lang="de-DE" altLang="de-DE" dirty="0">
                <a:latin typeface="Century Gothic" panose="020B0502020202020204" pitchFamily="34" charset="0"/>
              </a:rPr>
              <a:t> durch Kreditversicherungen, Kurssicherungen oder Ausfuhrgarantien  gesichert? </a:t>
            </a:r>
            <a:r>
              <a:rPr lang="de-DE" altLang="de-DE" b="1" dirty="0">
                <a:solidFill>
                  <a:srgbClr val="00B0F0"/>
                </a:solidFill>
                <a:latin typeface="Century Gothic" panose="020B0502020202020204" pitchFamily="34" charset="0"/>
              </a:rPr>
              <a:t>[B]</a:t>
            </a:r>
          </a:p>
          <a:p>
            <a:pPr marL="358775" lvl="2" indent="-358775">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Wird das allgemeine Ausfallrisiko, das durchschnittlich ausgenutzte Zahlungsziel und die Skontoinanspruchnahme </a:t>
            </a:r>
            <a:r>
              <a:rPr lang="de-DE" altLang="de-DE" b="1" dirty="0">
                <a:latin typeface="Century Gothic" panose="020B0502020202020204" pitchFamily="34" charset="0"/>
              </a:rPr>
              <a:t>angemessen dokumentiert</a:t>
            </a:r>
            <a:r>
              <a:rPr lang="de-DE" altLang="de-DE" dirty="0">
                <a:latin typeface="Century Gothic" panose="020B0502020202020204" pitchFamily="34" charset="0"/>
              </a:rPr>
              <a:t> und jährlich fortgeschrieben? </a:t>
            </a:r>
            <a:r>
              <a:rPr lang="de-DE" altLang="de-DE" b="1" dirty="0">
                <a:solidFill>
                  <a:srgbClr val="00B0F0"/>
                </a:solidFill>
                <a:latin typeface="Century Gothic" panose="020B0502020202020204" pitchFamily="34" charset="0"/>
              </a:rPr>
              <a:t>[B]</a:t>
            </a:r>
          </a:p>
          <a:p>
            <a:pPr marL="358775" lvl="2" indent="-358775">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Wird zusätzlich zu den Einzelwertberichtigungen eine </a:t>
            </a:r>
            <a:r>
              <a:rPr lang="de-DE" altLang="de-DE" b="1" dirty="0">
                <a:latin typeface="Century Gothic" panose="020B0502020202020204" pitchFamily="34" charset="0"/>
              </a:rPr>
              <a:t>Pauschalwertberichtigung</a:t>
            </a:r>
            <a:r>
              <a:rPr lang="de-DE" altLang="de-DE" dirty="0">
                <a:latin typeface="Century Gothic" panose="020B0502020202020204" pitchFamily="34" charset="0"/>
              </a:rPr>
              <a:t> gebildet? </a:t>
            </a:r>
            <a:r>
              <a:rPr lang="de-DE" altLang="de-DE" b="1" dirty="0">
                <a:solidFill>
                  <a:srgbClr val="00B0F0"/>
                </a:solidFill>
                <a:latin typeface="Century Gothic" panose="020B0502020202020204" pitchFamily="34" charset="0"/>
              </a:rPr>
              <a:t>[B]</a:t>
            </a:r>
          </a:p>
          <a:p>
            <a:pPr marL="358775" lvl="2" indent="-358775">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Wurde der Aufwand für Wertberichtigungen und Forderungsabschreibungen mit dem in der </a:t>
            </a:r>
            <a:r>
              <a:rPr lang="de-DE" altLang="de-DE" b="1" dirty="0">
                <a:latin typeface="Century Gothic" panose="020B0502020202020204" pitchFamily="34" charset="0"/>
              </a:rPr>
              <a:t>Gewinn- und Verlustrechnung</a:t>
            </a:r>
            <a:r>
              <a:rPr lang="de-DE" altLang="de-DE" dirty="0">
                <a:latin typeface="Century Gothic" panose="020B0502020202020204" pitchFamily="34" charset="0"/>
              </a:rPr>
              <a:t> ausgewiesenen Aufwand abgestimmt? </a:t>
            </a:r>
            <a:r>
              <a:rPr lang="de-DE" altLang="de-DE" b="1" dirty="0">
                <a:solidFill>
                  <a:srgbClr val="00B0F0"/>
                </a:solidFill>
                <a:latin typeface="Century Gothic" panose="020B0502020202020204" pitchFamily="34" charset="0"/>
              </a:rPr>
              <a:t>[B, A]</a:t>
            </a:r>
          </a:p>
          <a:p>
            <a:pPr marL="358775" lvl="2" indent="-358775">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Wurden vorgenommene </a:t>
            </a:r>
            <a:r>
              <a:rPr lang="de-DE" altLang="de-DE" b="1" dirty="0">
                <a:latin typeface="Century Gothic" panose="020B0502020202020204" pitchFamily="34" charset="0"/>
              </a:rPr>
              <a:t>Zuschreibungen</a:t>
            </a:r>
            <a:r>
              <a:rPr lang="de-DE" altLang="de-DE" dirty="0">
                <a:latin typeface="Century Gothic" panose="020B0502020202020204" pitchFamily="34" charset="0"/>
              </a:rPr>
              <a:t> rechnerisch überprüft und ist deren Grund vertretbar? [B]</a:t>
            </a:r>
          </a:p>
          <a:p>
            <a:pPr marL="358775" lvl="2" indent="-358775">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Wurde das </a:t>
            </a:r>
            <a:r>
              <a:rPr lang="de-DE" altLang="de-DE" b="1" dirty="0">
                <a:latin typeface="Century Gothic" panose="020B0502020202020204" pitchFamily="34" charset="0"/>
              </a:rPr>
              <a:t>Wertaufholungsgebot</a:t>
            </a:r>
            <a:r>
              <a:rPr lang="de-DE" altLang="de-DE" dirty="0">
                <a:latin typeface="Century Gothic" panose="020B0502020202020204" pitchFamily="34" charset="0"/>
              </a:rPr>
              <a:t> bei Wegfall der Gründe für außerplanmäßige Abschreibungen beachtet? </a:t>
            </a:r>
            <a:r>
              <a:rPr lang="de-DE" altLang="de-DE" b="1" dirty="0">
                <a:solidFill>
                  <a:srgbClr val="00B0F0"/>
                </a:solidFill>
                <a:latin typeface="Century Gothic" panose="020B0502020202020204" pitchFamily="34" charset="0"/>
              </a:rPr>
              <a:t>[B]</a:t>
            </a:r>
          </a:p>
          <a:p>
            <a:pPr marL="358775" lvl="2" indent="-358775">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Wurden die </a:t>
            </a:r>
            <a:r>
              <a:rPr lang="de-DE" altLang="de-DE" b="1" dirty="0">
                <a:latin typeface="Century Gothic" panose="020B0502020202020204" pitchFamily="34" charset="0"/>
              </a:rPr>
              <a:t>Währungsforderungen</a:t>
            </a:r>
            <a:r>
              <a:rPr lang="de-DE" altLang="de-DE" dirty="0">
                <a:latin typeface="Century Gothic" panose="020B0502020202020204" pitchFamily="34" charset="0"/>
              </a:rPr>
              <a:t> mit dem Devisenkassamittelkurs am Abschlussstichtag umgerechnet? </a:t>
            </a:r>
            <a:r>
              <a:rPr lang="de-DE" altLang="de-DE" b="1" dirty="0">
                <a:solidFill>
                  <a:srgbClr val="00B0F0"/>
                </a:solidFill>
                <a:latin typeface="Century Gothic" panose="020B0502020202020204" pitchFamily="34" charset="0"/>
              </a:rPr>
              <a:t>[B]</a:t>
            </a:r>
          </a:p>
          <a:p>
            <a:pPr marL="358775" lvl="2" indent="-358775">
              <a:lnSpc>
                <a:spcPct val="100000"/>
              </a:lnSpc>
              <a:spcBef>
                <a:spcPts val="600"/>
              </a:spcBef>
              <a:spcAft>
                <a:spcPts val="600"/>
              </a:spcAft>
              <a:buFont typeface="Verdana" panose="020B0604030504040204" pitchFamily="34" charset="0"/>
              <a:buAutoNum type="arabicPeriod"/>
            </a:pPr>
            <a:r>
              <a:rPr lang="de-DE" altLang="de-DE" dirty="0">
                <a:latin typeface="Century Gothic" panose="020B0502020202020204" pitchFamily="34" charset="0"/>
              </a:rPr>
              <a:t>Wurden bei der </a:t>
            </a:r>
            <a:r>
              <a:rPr lang="de-DE" altLang="de-DE" b="1" dirty="0">
                <a:latin typeface="Century Gothic" panose="020B0502020202020204" pitchFamily="34" charset="0"/>
              </a:rPr>
              <a:t>Währungsumrechnung</a:t>
            </a:r>
            <a:r>
              <a:rPr lang="de-DE" altLang="de-DE" dirty="0">
                <a:latin typeface="Century Gothic" panose="020B0502020202020204" pitchFamily="34" charset="0"/>
              </a:rPr>
              <a:t> kurzfristiger Posten beachtet, dass auch noch nicht realisierte Erträge </a:t>
            </a:r>
            <a:br>
              <a:rPr lang="de-DE" altLang="de-DE" dirty="0">
                <a:latin typeface="Century Gothic" panose="020B0502020202020204" pitchFamily="34" charset="0"/>
              </a:rPr>
            </a:br>
            <a:r>
              <a:rPr lang="de-DE" altLang="de-DE" dirty="0">
                <a:latin typeface="Century Gothic" panose="020B0502020202020204" pitchFamily="34" charset="0"/>
              </a:rPr>
              <a:t>anzupassen sind? </a:t>
            </a:r>
            <a:r>
              <a:rPr lang="de-DE" altLang="de-DE" b="1" dirty="0">
                <a:solidFill>
                  <a:srgbClr val="00B0F0"/>
                </a:solidFill>
                <a:latin typeface="Century Gothic" panose="020B0502020202020204" pitchFamily="34" charset="0"/>
              </a:rPr>
              <a:t>[B]</a:t>
            </a:r>
          </a:p>
        </p:txBody>
      </p:sp>
      <p:sp>
        <p:nvSpPr>
          <p:cNvPr id="7" name="Rectangle 2">
            <a:extLst>
              <a:ext uri="{FF2B5EF4-FFF2-40B4-BE49-F238E27FC236}">
                <a16:creationId xmlns:a16="http://schemas.microsoft.com/office/drawing/2014/main" id="{899A78F3-D9CC-46DD-890D-6C45E6E9C13E}"/>
              </a:ext>
            </a:extLst>
          </p:cNvPr>
          <p:cNvSpPr txBox="1">
            <a:spLocks/>
          </p:cNvSpPr>
          <p:nvPr/>
        </p:nvSpPr>
        <p:spPr bwMode="auto">
          <a:xfrm>
            <a:off x="925513" y="836712"/>
            <a:ext cx="30099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7.3.2 </a:t>
            </a:r>
            <a:r>
              <a:rPr lang="de-DE" altLang="de-DE" sz="1600" b="1" dirty="0">
                <a:solidFill>
                  <a:srgbClr val="00B0F0"/>
                </a:solidFill>
                <a:latin typeface="Century Gothic" panose="020B0502020202020204" pitchFamily="34" charset="0"/>
              </a:rPr>
              <a:t>Prüfung der Bewertung</a:t>
            </a:r>
            <a:endParaRPr lang="de-DE" altLang="de-DE" sz="1600" b="1" kern="0" dirty="0">
              <a:solidFill>
                <a:srgbClr val="00B0F0"/>
              </a:solidFill>
              <a:latin typeface="Century Gothic" pitchFamily="34" charset="0"/>
            </a:endParaRPr>
          </a:p>
        </p:txBody>
      </p:sp>
      <p:sp>
        <p:nvSpPr>
          <p:cNvPr id="8" name="Textfeld 4">
            <a:extLst>
              <a:ext uri="{FF2B5EF4-FFF2-40B4-BE49-F238E27FC236}">
                <a16:creationId xmlns:a16="http://schemas.microsoft.com/office/drawing/2014/main" id="{FD027554-EA7A-4822-A3A1-B09B64D35DE2}"/>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7: Prüfung der sonstigen Vermögensgegenstände</a:t>
            </a: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3">
            <a:extLst>
              <a:ext uri="{FF2B5EF4-FFF2-40B4-BE49-F238E27FC236}">
                <a16:creationId xmlns:a16="http://schemas.microsoft.com/office/drawing/2014/main" id="{CAF44D60-7DA8-487E-B861-6566C2A6024A}"/>
              </a:ext>
            </a:extLst>
          </p:cNvPr>
          <p:cNvSpPr>
            <a:spLocks noGrp="1"/>
          </p:cNvSpPr>
          <p:nvPr>
            <p:ph idx="4294967295"/>
          </p:nvPr>
        </p:nvSpPr>
        <p:spPr>
          <a:xfrm>
            <a:off x="1079500" y="1485180"/>
            <a:ext cx="10801350" cy="3455988"/>
          </a:xfrm>
        </p:spPr>
        <p:txBody>
          <a:bodyPr/>
          <a:lstStyle/>
          <a:p>
            <a:pPr marL="269875" lvl="2" indent="-266700">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Werden die Grundlagen der </a:t>
            </a:r>
            <a:r>
              <a:rPr lang="de-DE" altLang="de-DE" sz="1600" b="1" dirty="0">
                <a:latin typeface="Century Gothic" panose="020B0502020202020204" pitchFamily="34" charset="0"/>
              </a:rPr>
              <a:t>Währungsumrechnung</a:t>
            </a:r>
            <a:r>
              <a:rPr lang="de-DE" altLang="de-DE" sz="1600" dirty="0">
                <a:latin typeface="Century Gothic" panose="020B0502020202020204" pitchFamily="34" charset="0"/>
              </a:rPr>
              <a:t> im Anhang angegeben? </a:t>
            </a:r>
            <a:r>
              <a:rPr lang="de-DE" altLang="de-DE" sz="1600" b="1" dirty="0">
                <a:solidFill>
                  <a:srgbClr val="00B0F0"/>
                </a:solidFill>
                <a:latin typeface="Century Gothic" panose="020B0502020202020204" pitchFamily="34" charset="0"/>
              </a:rPr>
              <a:t>[A]</a:t>
            </a:r>
          </a:p>
          <a:p>
            <a:pPr marL="269875" lvl="2" indent="-266700">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Werden die angewandten </a:t>
            </a:r>
            <a:r>
              <a:rPr lang="de-DE" altLang="de-DE" sz="1600" b="1" dirty="0">
                <a:latin typeface="Century Gothic" panose="020B0502020202020204" pitchFamily="34" charset="0"/>
              </a:rPr>
              <a:t>Bilanzierungs- und Bewertungsmethoden</a:t>
            </a:r>
            <a:r>
              <a:rPr lang="de-DE" altLang="de-DE" sz="1600" dirty="0">
                <a:latin typeface="Century Gothic" panose="020B0502020202020204" pitchFamily="34" charset="0"/>
              </a:rPr>
              <a:t> ggf. angegeben? </a:t>
            </a:r>
            <a:r>
              <a:rPr lang="de-DE" altLang="de-DE" sz="1600" b="1" dirty="0">
                <a:solidFill>
                  <a:srgbClr val="00B0F0"/>
                </a:solidFill>
                <a:latin typeface="Century Gothic" panose="020B0502020202020204" pitchFamily="34" charset="0"/>
              </a:rPr>
              <a:t>[A]</a:t>
            </a:r>
          </a:p>
          <a:p>
            <a:pPr marL="269875" lvl="2" indent="-266700">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Werden die </a:t>
            </a:r>
            <a:r>
              <a:rPr lang="de-DE" altLang="de-DE" sz="1600" b="1" dirty="0">
                <a:latin typeface="Century Gothic" panose="020B0502020202020204" pitchFamily="34" charset="0"/>
              </a:rPr>
              <a:t>Gründe</a:t>
            </a:r>
            <a:r>
              <a:rPr lang="de-DE" altLang="de-DE" sz="1600" dirty="0">
                <a:latin typeface="Century Gothic" panose="020B0502020202020204" pitchFamily="34" charset="0"/>
              </a:rPr>
              <a:t> für deren </a:t>
            </a:r>
            <a:r>
              <a:rPr lang="de-DE" altLang="de-DE" sz="1600" b="1" dirty="0">
                <a:latin typeface="Century Gothic" panose="020B0502020202020204" pitchFamily="34" charset="0"/>
              </a:rPr>
              <a:t>Änderungen</a:t>
            </a:r>
            <a:r>
              <a:rPr lang="de-DE" altLang="de-DE" sz="1600" dirty="0">
                <a:latin typeface="Century Gothic" panose="020B0502020202020204" pitchFamily="34" charset="0"/>
              </a:rPr>
              <a:t> angegeben? </a:t>
            </a:r>
            <a:r>
              <a:rPr lang="de-DE" altLang="de-DE" sz="1600" b="1" dirty="0">
                <a:solidFill>
                  <a:srgbClr val="00B0F0"/>
                </a:solidFill>
                <a:latin typeface="Century Gothic" panose="020B0502020202020204" pitchFamily="34" charset="0"/>
              </a:rPr>
              <a:t>[A]</a:t>
            </a:r>
          </a:p>
          <a:p>
            <a:pPr marL="269875" lvl="2" indent="-266700">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Wird der Einfluss von </a:t>
            </a:r>
            <a:r>
              <a:rPr lang="de-DE" altLang="de-DE" sz="1600" b="1" dirty="0">
                <a:latin typeface="Century Gothic" panose="020B0502020202020204" pitchFamily="34" charset="0"/>
              </a:rPr>
              <a:t>Änderungen</a:t>
            </a:r>
            <a:r>
              <a:rPr lang="de-DE" altLang="de-DE" sz="1600" dirty="0">
                <a:latin typeface="Century Gothic" panose="020B0502020202020204" pitchFamily="34" charset="0"/>
              </a:rPr>
              <a:t> der </a:t>
            </a:r>
            <a:r>
              <a:rPr lang="de-DE" altLang="de-DE" sz="1600" b="1" dirty="0">
                <a:latin typeface="Century Gothic" panose="020B0502020202020204" pitchFamily="34" charset="0"/>
              </a:rPr>
              <a:t>Bilanzierungs- und Bewertungsmethoden </a:t>
            </a:r>
            <a:r>
              <a:rPr lang="de-DE" altLang="de-DE" sz="1600" dirty="0">
                <a:latin typeface="Century Gothic" panose="020B0502020202020204" pitchFamily="34" charset="0"/>
              </a:rPr>
              <a:t>auf die Vermögens-, Finanz- und Ertragslage im Anhang angegeben? </a:t>
            </a:r>
            <a:r>
              <a:rPr lang="de-DE" altLang="de-DE" sz="1600" b="1" dirty="0">
                <a:solidFill>
                  <a:srgbClr val="00B0F0"/>
                </a:solidFill>
                <a:latin typeface="Century Gothic" panose="020B0502020202020204" pitchFamily="34" charset="0"/>
              </a:rPr>
              <a:t>[A]</a:t>
            </a:r>
          </a:p>
          <a:p>
            <a:pPr marL="269875" lvl="2" indent="-266700">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Wird der Betrag der Forderungen mit einer </a:t>
            </a:r>
            <a:r>
              <a:rPr lang="de-DE" altLang="de-DE" sz="1600" b="1" dirty="0">
                <a:latin typeface="Century Gothic" panose="020B0502020202020204" pitchFamily="34" charset="0"/>
              </a:rPr>
              <a:t>Restlaufzeit</a:t>
            </a:r>
            <a:r>
              <a:rPr lang="de-DE" altLang="de-DE" sz="1600" dirty="0">
                <a:latin typeface="Century Gothic" panose="020B0502020202020204" pitchFamily="34" charset="0"/>
              </a:rPr>
              <a:t> von mehr als einem Jahr im Anhang ausgewiesen, sofern der Ausweis nicht in der Bilanz erfolgt? </a:t>
            </a:r>
            <a:r>
              <a:rPr lang="de-DE" altLang="de-DE" sz="1600" b="1" dirty="0">
                <a:solidFill>
                  <a:srgbClr val="00B0F0"/>
                </a:solidFill>
                <a:latin typeface="Century Gothic" panose="020B0502020202020204" pitchFamily="34" charset="0"/>
              </a:rPr>
              <a:t>[A]</a:t>
            </a:r>
          </a:p>
          <a:p>
            <a:pPr marL="269875" lvl="2" indent="-266700">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größere Posten, die erst nach dem </a:t>
            </a:r>
            <a:r>
              <a:rPr lang="de-DE" altLang="de-DE" sz="1600" b="1" dirty="0">
                <a:latin typeface="Century Gothic" panose="020B0502020202020204" pitchFamily="34" charset="0"/>
              </a:rPr>
              <a:t>Abschlussstichtag</a:t>
            </a:r>
            <a:r>
              <a:rPr lang="de-DE" altLang="de-DE" sz="1600" dirty="0">
                <a:latin typeface="Century Gothic" panose="020B0502020202020204" pitchFamily="34" charset="0"/>
              </a:rPr>
              <a:t> rechtlich </a:t>
            </a:r>
            <a:r>
              <a:rPr lang="de-DE" altLang="de-DE" sz="1600" b="1" dirty="0">
                <a:latin typeface="Century Gothic" panose="020B0502020202020204" pitchFamily="34" charset="0"/>
              </a:rPr>
              <a:t>entstehen</a:t>
            </a:r>
            <a:r>
              <a:rPr lang="de-DE" altLang="de-DE" sz="1600" dirty="0">
                <a:latin typeface="Century Gothic" panose="020B0502020202020204" pitchFamily="34" charset="0"/>
              </a:rPr>
              <a:t>, im Anhang angegeben? </a:t>
            </a:r>
            <a:r>
              <a:rPr lang="de-DE" altLang="de-DE" sz="1600" b="1" dirty="0">
                <a:solidFill>
                  <a:srgbClr val="00B0F0"/>
                </a:solidFill>
                <a:latin typeface="Century Gothic" panose="020B0502020202020204" pitchFamily="34" charset="0"/>
              </a:rPr>
              <a:t>[A]</a:t>
            </a:r>
          </a:p>
          <a:p>
            <a:pPr marL="269875" lvl="2" indent="-266700">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 das </a:t>
            </a:r>
            <a:r>
              <a:rPr lang="de-DE" altLang="de-DE" sz="1600" b="1" dirty="0">
                <a:latin typeface="Century Gothic" panose="020B0502020202020204" pitchFamily="34" charset="0"/>
              </a:rPr>
              <a:t>Saldierungsverbot</a:t>
            </a:r>
            <a:r>
              <a:rPr lang="de-DE" altLang="de-DE" sz="1600" dirty="0">
                <a:latin typeface="Century Gothic" panose="020B0502020202020204" pitchFamily="34" charset="0"/>
              </a:rPr>
              <a:t> beachtet? </a:t>
            </a:r>
            <a:r>
              <a:rPr lang="de-DE" altLang="de-DE" sz="1600" b="1" dirty="0">
                <a:solidFill>
                  <a:srgbClr val="00B0F0"/>
                </a:solidFill>
                <a:latin typeface="Century Gothic" panose="020B0502020202020204" pitchFamily="34" charset="0"/>
              </a:rPr>
              <a:t>[A]</a:t>
            </a:r>
            <a:endParaRPr lang="de-DE" altLang="de-DE" sz="1600" dirty="0">
              <a:solidFill>
                <a:srgbClr val="00B0F0"/>
              </a:solidFill>
              <a:latin typeface="Century Gothic" panose="020B0502020202020204" pitchFamily="34" charset="0"/>
            </a:endParaRPr>
          </a:p>
        </p:txBody>
      </p:sp>
      <p:sp>
        <p:nvSpPr>
          <p:cNvPr id="7" name="Rectangle 2">
            <a:extLst>
              <a:ext uri="{FF2B5EF4-FFF2-40B4-BE49-F238E27FC236}">
                <a16:creationId xmlns:a16="http://schemas.microsoft.com/office/drawing/2014/main" id="{720923BA-DD70-4956-8AC1-6DA55B3FCB58}"/>
              </a:ext>
            </a:extLst>
          </p:cNvPr>
          <p:cNvSpPr txBox="1">
            <a:spLocks/>
          </p:cNvSpPr>
          <p:nvPr/>
        </p:nvSpPr>
        <p:spPr bwMode="auto">
          <a:xfrm>
            <a:off x="925513" y="1016918"/>
            <a:ext cx="30099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7.3.3 </a:t>
            </a:r>
            <a:r>
              <a:rPr lang="de-DE" altLang="de-DE" sz="1600" b="1" dirty="0">
                <a:solidFill>
                  <a:srgbClr val="00B0F0"/>
                </a:solidFill>
                <a:latin typeface="Century Gothic" panose="020B0502020202020204" pitchFamily="34" charset="0"/>
              </a:rPr>
              <a:t>Prüfung des Ausweises</a:t>
            </a:r>
            <a:endParaRPr lang="de-DE" altLang="de-DE" sz="1600" b="1" kern="0" dirty="0">
              <a:solidFill>
                <a:srgbClr val="00B0F0"/>
              </a:solidFill>
              <a:latin typeface="Century Gothic" pitchFamily="34" charset="0"/>
            </a:endParaRPr>
          </a:p>
        </p:txBody>
      </p:sp>
      <p:sp>
        <p:nvSpPr>
          <p:cNvPr id="8" name="Textfeld 4">
            <a:extLst>
              <a:ext uri="{FF2B5EF4-FFF2-40B4-BE49-F238E27FC236}">
                <a16:creationId xmlns:a16="http://schemas.microsoft.com/office/drawing/2014/main" id="{687EDF4E-B1CA-4D00-AD07-00898A2DD53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7: Prüfung der sonstigen Vermögensgegenstände</a:t>
            </a: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07CC6AC7-C710-45CD-8C61-B7D96A4135A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7: Prüfung der sonstigen Vermögensgegenstände</a:t>
            </a:r>
          </a:p>
        </p:txBody>
      </p:sp>
      <p:sp>
        <p:nvSpPr>
          <p:cNvPr id="7" name="Rectangle 2">
            <a:extLst>
              <a:ext uri="{FF2B5EF4-FFF2-40B4-BE49-F238E27FC236}">
                <a16:creationId xmlns:a16="http://schemas.microsoft.com/office/drawing/2014/main" id="{4C0C6144-DB2E-440F-A077-039B4804C00A}"/>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7.4	</a:t>
            </a:r>
            <a:r>
              <a:rPr lang="de-DE" sz="2800" b="1" dirty="0">
                <a:latin typeface="Century Gothic" panose="020B0502020202020204" pitchFamily="34" charset="0"/>
              </a:rPr>
              <a:t>Praxisfälle</a:t>
            </a:r>
            <a:endParaRPr lang="de-DE" altLang="de-DE" sz="2800" b="1" dirty="0">
              <a:latin typeface="Century Gothic" panose="020B0502020202020204" pitchFamily="34" charset="0"/>
              <a:cs typeface="Arial" panose="020B0604020202020204" pitchFamily="34" charset="0"/>
            </a:endParaRP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D6382AA-F6FD-4B3D-A9ED-5AE7E86EED91}"/>
              </a:ext>
            </a:extLst>
          </p:cNvPr>
          <p:cNvSpPr txBox="1"/>
          <p:nvPr/>
        </p:nvSpPr>
        <p:spPr>
          <a:xfrm>
            <a:off x="11533475" y="5585107"/>
            <a:ext cx="323165" cy="720080"/>
          </a:xfrm>
          <a:prstGeom prst="rect">
            <a:avLst/>
          </a:prstGeom>
          <a:noFill/>
        </p:spPr>
        <p:txBody>
          <a:bodyPr vert="vert270">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
        <p:nvSpPr>
          <p:cNvPr id="8" name="Rectangle 2">
            <a:extLst>
              <a:ext uri="{FF2B5EF4-FFF2-40B4-BE49-F238E27FC236}">
                <a16:creationId xmlns:a16="http://schemas.microsoft.com/office/drawing/2014/main" id="{EB13FDAF-99D5-451A-AE8C-60F258DF12C2}"/>
              </a:ext>
            </a:extLst>
          </p:cNvPr>
          <p:cNvSpPr txBox="1">
            <a:spLocks/>
          </p:cNvSpPr>
          <p:nvPr/>
        </p:nvSpPr>
        <p:spPr bwMode="auto">
          <a:xfrm>
            <a:off x="1065213" y="873125"/>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342900" indent="-342900" eaLnBrk="0" hangingPunct="0">
              <a:lnSpc>
                <a:spcPct val="110000"/>
              </a:lnSpc>
              <a:spcBef>
                <a:spcPts val="800"/>
              </a:spcBef>
              <a:buFont typeface="Arial" pitchFamily="34" charset="0"/>
              <a:defRPr sz="1400">
                <a:solidFill>
                  <a:schemeClr val="tx1"/>
                </a:solidFill>
                <a:latin typeface="Verdana" pitchFamily="34" charset="0"/>
                <a:cs typeface="Arial" pitchFamily="34" charset="0"/>
              </a:defRPr>
            </a:lvl1pPr>
            <a:lvl2pPr marL="180975" indent="-179388"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2pPr>
            <a:lvl3pPr marL="541338"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3pPr>
            <a:lvl4pPr marL="895350" indent="-17462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4pPr>
            <a:lvl5pPr marL="1257300"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5pPr>
            <a:lvl6pPr marL="17145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6pPr>
            <a:lvl7pPr marL="21717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7pPr>
            <a:lvl8pPr marL="26289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8pPr>
            <a:lvl9pPr marL="30861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9pPr>
          </a:lstStyle>
          <a:p>
            <a:pPr>
              <a:defRPr/>
            </a:pPr>
            <a:r>
              <a:rPr lang="de-DE" altLang="de-DE" sz="1800" b="1" kern="0" dirty="0">
                <a:latin typeface="Century Gothic" pitchFamily="34" charset="0"/>
              </a:rPr>
              <a:t>Anlagen zum Themenbereich</a:t>
            </a:r>
          </a:p>
        </p:txBody>
      </p:sp>
      <p:sp>
        <p:nvSpPr>
          <p:cNvPr id="10" name="Rectangle 3">
            <a:extLst>
              <a:ext uri="{FF2B5EF4-FFF2-40B4-BE49-F238E27FC236}">
                <a16:creationId xmlns:a16="http://schemas.microsoft.com/office/drawing/2014/main" id="{01F09249-FE3A-4711-A9F1-C0CB14238E8E}"/>
              </a:ext>
            </a:extLst>
          </p:cNvPr>
          <p:cNvSpPr txBox="1">
            <a:spLocks noChangeArrowheads="1"/>
          </p:cNvSpPr>
          <p:nvPr/>
        </p:nvSpPr>
        <p:spPr bwMode="auto">
          <a:xfrm>
            <a:off x="1065209" y="1340768"/>
            <a:ext cx="10791427" cy="2865363"/>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ct val="0"/>
              </a:spcBef>
              <a:spcAft>
                <a:spcPts val="1200"/>
              </a:spcAft>
              <a:defRPr/>
            </a:pPr>
            <a:r>
              <a:rPr lang="de-DE" altLang="de-DE" sz="1600" b="1" kern="0" dirty="0">
                <a:solidFill>
                  <a:srgbClr val="00B0F0"/>
                </a:solidFill>
                <a:latin typeface="Century Gothic" pitchFamily="34" charset="0"/>
              </a:rPr>
              <a:t>Praxishilfen zu diesem Themenbereich</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7/1:	</a:t>
            </a:r>
            <a:r>
              <a:rPr lang="de-DE" altLang="de-DE" dirty="0">
                <a:latin typeface="Century Gothic" pitchFamily="34" charset="0"/>
              </a:rPr>
              <a:t>„</a:t>
            </a:r>
            <a:r>
              <a:rPr lang="de-DE" altLang="de-DE" kern="0" dirty="0">
                <a:latin typeface="Century Gothic" pitchFamily="34" charset="0"/>
              </a:rPr>
              <a:t>Praxisfall 1: Mietvorauszahlung Fertigungshalle</a:t>
            </a:r>
            <a:r>
              <a:rPr lang="de-DE" altLang="de-DE" dirty="0">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7/2: </a:t>
            </a:r>
            <a:r>
              <a:rPr lang="de-DE" altLang="de-DE" kern="0" dirty="0">
                <a:latin typeface="Century Gothic" pitchFamily="34" charset="0"/>
              </a:rPr>
              <a:t>	„Praxisfall 2: Mieteinnahmen für Schalungsmaterial</a:t>
            </a:r>
            <a:r>
              <a:rPr lang="de-DE" altLang="de-DE" dirty="0">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7/3:	„</a:t>
            </a:r>
            <a:r>
              <a:rPr lang="de-DE" altLang="de-DE" kern="0" dirty="0">
                <a:latin typeface="Century Gothic" panose="020B0502020202020204" pitchFamily="34" charset="0"/>
              </a:rPr>
              <a:t>Praxisfall 3: Bonuszahlung nach Bilanzstichtag</a:t>
            </a:r>
            <a:r>
              <a:rPr lang="de-DE" altLang="de-DE" b="1" kern="0" dirty="0">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7/4:	</a:t>
            </a:r>
            <a:r>
              <a:rPr lang="de-DE" altLang="de-DE" dirty="0">
                <a:latin typeface="Century Gothic" pitchFamily="34" charset="0"/>
              </a:rPr>
              <a:t>„</a:t>
            </a:r>
            <a:r>
              <a:rPr lang="de-DE" altLang="de-DE" kern="0" dirty="0">
                <a:latin typeface="Century Gothic" panose="020B0502020202020204" pitchFamily="34" charset="0"/>
              </a:rPr>
              <a:t>Lösungshinweise zu Praxisfall 1: Mietvorauszahlung Fertigungshalle</a:t>
            </a:r>
            <a:r>
              <a:rPr lang="de-DE" altLang="de-DE" dirty="0">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7/5: </a:t>
            </a:r>
            <a:r>
              <a:rPr lang="de-DE" altLang="de-DE" kern="0" dirty="0">
                <a:latin typeface="Century Gothic" pitchFamily="34" charset="0"/>
              </a:rPr>
              <a:t>	„Lösungshinweise zu Praxisfall 2: Mieteinnahmen für Schalungsmaterial</a:t>
            </a:r>
            <a:r>
              <a:rPr lang="de-DE" altLang="de-DE" dirty="0">
                <a:latin typeface="Century Gothic" panose="020B0502020202020204"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7/6:	„</a:t>
            </a:r>
            <a:r>
              <a:rPr lang="de-DE" altLang="de-DE" kern="0" dirty="0">
                <a:latin typeface="Century Gothic" panose="020B0502020202020204" pitchFamily="34" charset="0"/>
              </a:rPr>
              <a:t>Lösungshinweise zu Praxisfall 3: Bonuszahlung nach Bilanzstichtag</a:t>
            </a:r>
            <a:r>
              <a:rPr lang="de-DE" altLang="de-DE" dirty="0">
                <a:latin typeface="Century Gothic" panose="020B0502020202020204" pitchFamily="34" charset="0"/>
              </a:rPr>
              <a:t>“</a:t>
            </a:r>
            <a:endParaRPr lang="de-DE" altLang="de-DE" b="1" kern="0" dirty="0">
              <a:latin typeface="Century Gothic" pitchFamily="34" charset="0"/>
            </a:endParaRPr>
          </a:p>
          <a:p>
            <a:pPr marL="266700" indent="-266700">
              <a:lnSpc>
                <a:spcPct val="100000"/>
              </a:lnSpc>
              <a:spcBef>
                <a:spcPts val="600"/>
              </a:spcBef>
              <a:spcAft>
                <a:spcPts val="600"/>
              </a:spcAft>
              <a:buFont typeface="Arial" panose="020B0604020202020204" pitchFamily="34" charset="0"/>
              <a:buChar char="•"/>
              <a:tabLst>
                <a:tab pos="1790700" algn="l"/>
              </a:tabLst>
              <a:defRPr/>
            </a:pPr>
            <a:endParaRPr lang="de-DE" altLang="de-DE" b="1" kern="0" dirty="0">
              <a:latin typeface="Century Gothic" pitchFamily="34" charset="0"/>
            </a:endParaRPr>
          </a:p>
          <a:p>
            <a:pPr marL="266700" indent="-266700">
              <a:lnSpc>
                <a:spcPct val="100000"/>
              </a:lnSpc>
              <a:spcBef>
                <a:spcPts val="600"/>
              </a:spcBef>
              <a:spcAft>
                <a:spcPts val="600"/>
              </a:spcAft>
              <a:buFont typeface="Arial" panose="020B0604020202020204" pitchFamily="34" charset="0"/>
              <a:buChar char="•"/>
              <a:tabLst>
                <a:tab pos="1790700" algn="l"/>
              </a:tabLst>
              <a:defRPr/>
            </a:pPr>
            <a:endParaRPr lang="de-DE" altLang="de-DE" kern="0" dirty="0">
              <a:latin typeface="Century Gothic" pitchFamily="34" charset="0"/>
            </a:endParaRPr>
          </a:p>
        </p:txBody>
      </p:sp>
      <p:sp>
        <p:nvSpPr>
          <p:cNvPr id="9" name="Textfeld 4">
            <a:extLst>
              <a:ext uri="{FF2B5EF4-FFF2-40B4-BE49-F238E27FC236}">
                <a16:creationId xmlns:a16="http://schemas.microsoft.com/office/drawing/2014/main" id="{BFE27E4F-18D1-46F5-80EA-B304420FDBE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7: Prüfung der sonstigen Vermögensgegenstände</a:t>
            </a:r>
          </a:p>
        </p:txBody>
      </p:sp>
    </p:spTree>
    <p:extLst>
      <p:ext uri="{BB962C8B-B14F-4D97-AF65-F5344CB8AC3E}">
        <p14:creationId xmlns:p14="http://schemas.microsoft.com/office/powerpoint/2010/main" val="801108518"/>
      </p:ext>
    </p:extLst>
  </p:cSld>
  <p:clrMapOvr>
    <a:masterClrMapping/>
  </p:clrMapOvr>
  <p:transition spd="slow"/>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a:extLst>
              <a:ext uri="{FF2B5EF4-FFF2-40B4-BE49-F238E27FC236}">
                <a16:creationId xmlns:a16="http://schemas.microsoft.com/office/drawing/2014/main" id="{96F425CD-D9BB-4DD1-BA51-47B7F6CF5C7B}"/>
              </a:ext>
            </a:extLst>
          </p:cNvPr>
          <p:cNvSpPr txBox="1">
            <a:spLocks noChangeArrowheads="1"/>
          </p:cNvSpPr>
          <p:nvPr/>
        </p:nvSpPr>
        <p:spPr bwMode="auto">
          <a:xfrm>
            <a:off x="1055688" y="765175"/>
            <a:ext cx="108013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44100" eaLnBrk="1" hangingPunct="1">
              <a:spcBef>
                <a:spcPct val="50000"/>
              </a:spcBef>
              <a:defRPr/>
            </a:pPr>
            <a:r>
              <a:rPr lang="de-DE" altLang="de-DE" sz="1800" b="1" kern="0" dirty="0">
                <a:solidFill>
                  <a:srgbClr val="00B0F0"/>
                </a:solidFill>
                <a:latin typeface="Century Gothic" panose="020B0502020202020204" pitchFamily="34" charset="0"/>
              </a:rPr>
              <a:t>Raum für Notizen</a:t>
            </a:r>
          </a:p>
        </p:txBody>
      </p:sp>
      <p:sp>
        <p:nvSpPr>
          <p:cNvPr id="8" name="Rechteck 1">
            <a:extLst>
              <a:ext uri="{FF2B5EF4-FFF2-40B4-BE49-F238E27FC236}">
                <a16:creationId xmlns:a16="http://schemas.microsoft.com/office/drawing/2014/main" id="{AE5D64CC-7509-4DB0-962E-90F107E31B1B}"/>
              </a:ext>
            </a:extLst>
          </p:cNvPr>
          <p:cNvSpPr>
            <a:spLocks noChangeArrowheads="1"/>
          </p:cNvSpPr>
          <p:nvPr/>
        </p:nvSpPr>
        <p:spPr bwMode="auto">
          <a:xfrm>
            <a:off x="1055689" y="1089025"/>
            <a:ext cx="9000751" cy="5003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1600" b="1">
                <a:solidFill>
                  <a:schemeClr val="tx1"/>
                </a:solidFill>
                <a:latin typeface="Verdana" panose="020B0604030504040204" pitchFamily="34" charset="0"/>
                <a:cs typeface="Arial" panose="020B0604020202020204" pitchFamily="34" charset="0"/>
              </a:defRPr>
            </a:lvl1pPr>
            <a:lvl2pPr marL="742950" indent="-285750">
              <a:defRPr sz="1600" b="1">
                <a:solidFill>
                  <a:schemeClr val="tx1"/>
                </a:solidFill>
                <a:latin typeface="Verdana" panose="020B0604030504040204" pitchFamily="34" charset="0"/>
                <a:cs typeface="Arial" panose="020B0604020202020204" pitchFamily="34" charset="0"/>
              </a:defRPr>
            </a:lvl2pPr>
            <a:lvl3pPr marL="1143000" indent="-228600">
              <a:defRPr sz="1600" b="1">
                <a:solidFill>
                  <a:schemeClr val="tx1"/>
                </a:solidFill>
                <a:latin typeface="Verdana" panose="020B0604030504040204" pitchFamily="34" charset="0"/>
                <a:cs typeface="Arial" panose="020B0604020202020204" pitchFamily="34" charset="0"/>
              </a:defRPr>
            </a:lvl3pPr>
            <a:lvl4pPr marL="1600200" indent="-228600">
              <a:defRPr sz="1600" b="1">
                <a:solidFill>
                  <a:schemeClr val="tx1"/>
                </a:solidFill>
                <a:latin typeface="Verdana" panose="020B0604030504040204" pitchFamily="34" charset="0"/>
                <a:cs typeface="Arial" panose="020B0604020202020204" pitchFamily="34" charset="0"/>
              </a:defRPr>
            </a:lvl4pPr>
            <a:lvl5pPr marL="2057400" indent="-228600">
              <a:defRPr sz="1600" b="1">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9pPr>
          </a:lstStyle>
          <a:p>
            <a:pPr algn="ctr" eaLnBrk="1" hangingPunct="1"/>
            <a:endParaRPr lang="de-DE" altLang="de-DE" sz="1800">
              <a:solidFill>
                <a:srgbClr val="000000"/>
              </a:solidFill>
              <a:latin typeface="Arial" panose="020B0604020202020204" pitchFamily="34" charset="0"/>
            </a:endParaRPr>
          </a:p>
        </p:txBody>
      </p:sp>
      <p:sp>
        <p:nvSpPr>
          <p:cNvPr id="6" name="Textfeld 4">
            <a:extLst>
              <a:ext uri="{FF2B5EF4-FFF2-40B4-BE49-F238E27FC236}">
                <a16:creationId xmlns:a16="http://schemas.microsoft.com/office/drawing/2014/main" id="{B5541751-E9ED-4317-ACBB-CB7B5653839B}"/>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7: Prüfung der sonstigen Vermögensgegenstände</a:t>
            </a:r>
          </a:p>
        </p:txBody>
      </p:sp>
    </p:spTree>
    <p:extLst>
      <p:ext uri="{BB962C8B-B14F-4D97-AF65-F5344CB8AC3E}">
        <p14:creationId xmlns:p14="http://schemas.microsoft.com/office/powerpoint/2010/main" val="224058314"/>
      </p:ext>
    </p:extLst>
  </p:cSld>
  <p:clrMapOvr>
    <a:masterClrMapping/>
  </p:clrMapOvr>
  <p:transition spd="slow"/>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6CEEC2FC-E1FA-42B7-A92D-666C21768A1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10000"/>
                    </a14:imgEffect>
                  </a14:imgLayer>
                </a14:imgProps>
              </a:ext>
              <a:ext uri="{28A0092B-C50C-407E-A947-70E740481C1C}">
                <a14:useLocalDpi xmlns:a14="http://schemas.microsoft.com/office/drawing/2010/main" val="0"/>
              </a:ext>
            </a:extLst>
          </a:blip>
          <a:srcRect l="17889" r="3826"/>
          <a:stretch/>
        </p:blipFill>
        <p:spPr>
          <a:xfrm>
            <a:off x="479376" y="729640"/>
            <a:ext cx="9577064" cy="5544616"/>
          </a:xfrm>
          <a:prstGeom prst="rect">
            <a:avLst/>
          </a:prstGeom>
          <a:blipFill dpi="0" rotWithShape="1">
            <a:blip r:embed="rId5">
              <a:alphaModFix amt="17000"/>
            </a:blip>
            <a:srcRect/>
            <a:tile tx="0" ty="0" sx="100000" sy="100000" flip="none" algn="tl"/>
          </a:blipFill>
          <a:effectLst>
            <a:outerShdw blurRad="50800" dist="50800" dir="5400000" algn="ctr" rotWithShape="0">
              <a:srgbClr val="000000">
                <a:alpha val="14000"/>
              </a:srgbClr>
            </a:outerShdw>
          </a:effectLst>
        </p:spPr>
      </p:pic>
      <p:sp>
        <p:nvSpPr>
          <p:cNvPr id="10" name="Rectangle 2">
            <a:extLst>
              <a:ext uri="{FF2B5EF4-FFF2-40B4-BE49-F238E27FC236}">
                <a16:creationId xmlns:a16="http://schemas.microsoft.com/office/drawing/2014/main" id="{F2AB3867-6B83-4C0D-8E48-BF808B9AFBBF}"/>
              </a:ext>
            </a:extLst>
          </p:cNvPr>
          <p:cNvSpPr txBox="1">
            <a:spLocks/>
          </p:cNvSpPr>
          <p:nvPr/>
        </p:nvSpPr>
        <p:spPr bwMode="auto">
          <a:xfrm>
            <a:off x="1199456" y="1953776"/>
            <a:ext cx="8136904" cy="3168352"/>
          </a:xfrm>
          <a:prstGeom prst="rect">
            <a:avLst/>
          </a:prstGeom>
          <a:solidFill>
            <a:schemeClr val="bg1">
              <a:alpha val="85000"/>
            </a:schemeClr>
          </a:solidFill>
          <a:ln>
            <a:solidFill>
              <a:schemeClr val="tx1"/>
            </a:solidFill>
          </a:ln>
          <a:extLst/>
        </p:spPr>
        <p:style>
          <a:lnRef idx="1">
            <a:schemeClr val="accent6"/>
          </a:lnRef>
          <a:fillRef idx="2">
            <a:schemeClr val="accent6"/>
          </a:fillRef>
          <a:effectRef idx="1">
            <a:schemeClr val="accent6"/>
          </a:effectRef>
          <a:fontRef idx="minor">
            <a:schemeClr val="dk1"/>
          </a:fontRef>
        </p:style>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lgn="ctr" defTabSz="900113">
              <a:lnSpc>
                <a:spcPts val="4000"/>
              </a:lnSpc>
              <a:spcBef>
                <a:spcPts val="600"/>
              </a:spcBef>
              <a:spcAft>
                <a:spcPts val="1200"/>
              </a:spcAft>
            </a:pPr>
            <a:r>
              <a:rPr lang="de-DE" altLang="de-DE" sz="2600" b="1" dirty="0">
                <a:latin typeface="Century Gothic" panose="020B0502020202020204" pitchFamily="34" charset="0"/>
              </a:rPr>
              <a:t>Soweit meine Ausführungen, </a:t>
            </a:r>
            <a:br>
              <a:rPr lang="de-DE" altLang="de-DE" sz="2600" b="1" dirty="0">
                <a:latin typeface="Century Gothic" panose="020B0502020202020204" pitchFamily="34" charset="0"/>
              </a:rPr>
            </a:br>
            <a:r>
              <a:rPr lang="de-DE" altLang="de-DE" sz="2600" b="1" dirty="0">
                <a:latin typeface="Century Gothic" panose="020B0502020202020204" pitchFamily="34" charset="0"/>
              </a:rPr>
              <a:t>praktischen Erfahrungen und fachlichen</a:t>
            </a:r>
            <a:br>
              <a:rPr lang="de-DE" altLang="de-DE" sz="2600" b="1" dirty="0">
                <a:latin typeface="Century Gothic" panose="020B0502020202020204" pitchFamily="34" charset="0"/>
              </a:rPr>
            </a:br>
            <a:r>
              <a:rPr lang="de-DE" altLang="de-DE" sz="2600" b="1" dirty="0">
                <a:latin typeface="Century Gothic" panose="020B0502020202020204" pitchFamily="34" charset="0"/>
              </a:rPr>
              <a:t>Hinweise zu diesem Thema.</a:t>
            </a:r>
          </a:p>
          <a:p>
            <a:pPr algn="ctr" defTabSz="900113">
              <a:lnSpc>
                <a:spcPts val="4000"/>
              </a:lnSpc>
              <a:spcBef>
                <a:spcPts val="600"/>
              </a:spcBef>
              <a:spcAft>
                <a:spcPts val="1200"/>
              </a:spcAft>
            </a:pPr>
            <a:r>
              <a:rPr lang="de-DE" altLang="de-DE" sz="2600" b="1" dirty="0">
                <a:latin typeface="Century Gothic" panose="020B0502020202020204" pitchFamily="34" charset="0"/>
              </a:rPr>
              <a:t>Vielen Dank für Ihre Aufmerksamkeit!</a:t>
            </a:r>
          </a:p>
        </p:txBody>
      </p:sp>
      <p:sp>
        <p:nvSpPr>
          <p:cNvPr id="6" name="Textfeld 4">
            <a:extLst>
              <a:ext uri="{FF2B5EF4-FFF2-40B4-BE49-F238E27FC236}">
                <a16:creationId xmlns:a16="http://schemas.microsoft.com/office/drawing/2014/main" id="{06AD724F-C635-4525-BFB4-EFA4A002AEF5}"/>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7: Prüfung der sonstigen Vermögensgegenstände</a:t>
            </a:r>
          </a:p>
        </p:txBody>
      </p:sp>
    </p:spTree>
    <p:extLst>
      <p:ext uri="{BB962C8B-B14F-4D97-AF65-F5344CB8AC3E}">
        <p14:creationId xmlns:p14="http://schemas.microsoft.com/office/powerpoint/2010/main" val="2695029157"/>
      </p:ext>
    </p:extLst>
  </p:cSld>
  <p:clrMapOvr>
    <a:masterClrMapping/>
  </p:clrMapOvr>
  <p:transition spd="slow"/>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5139A70-84CD-4B51-B38D-3C9B2EB623D7}"/>
              </a:ext>
            </a:extLst>
          </p:cNvPr>
          <p:cNvSpPr>
            <a:spLocks noGrp="1"/>
          </p:cNvSpPr>
          <p:nvPr>
            <p:ph type="ctrTitle" idx="4294967295"/>
          </p:nvPr>
        </p:nvSpPr>
        <p:spPr>
          <a:xfrm>
            <a:off x="0" y="1628800"/>
            <a:ext cx="11522075" cy="3024187"/>
          </a:xfrm>
        </p:spPr>
        <p:txBody>
          <a:bodyPr/>
          <a:lstStyle/>
          <a:p>
            <a:pPr algn="ctr"/>
            <a:r>
              <a:rPr lang="de-DE" altLang="de-DE" sz="2800" b="1" dirty="0">
                <a:latin typeface="Century Gothic" panose="020B0502020202020204" pitchFamily="34" charset="0"/>
              </a:rPr>
              <a:t>Themenbereich 8: </a:t>
            </a:r>
            <a:br>
              <a:rPr lang="de-DE" altLang="de-DE" sz="2800" dirty="0">
                <a:latin typeface="Century Gothic" panose="020B0502020202020204" pitchFamily="34" charset="0"/>
              </a:rPr>
            </a:br>
            <a:r>
              <a:rPr lang="de-DE" altLang="de-DE" sz="2800" b="1" dirty="0">
                <a:latin typeface="Century Gothic" panose="020B0502020202020204" pitchFamily="34" charset="0"/>
              </a:rPr>
              <a:t>Prüfung ausgewählter weiterer Posten</a:t>
            </a:r>
            <a:br>
              <a:rPr lang="de-DE" altLang="de-DE" sz="2800" b="1" dirty="0">
                <a:latin typeface="Century Gothic" panose="020B0502020202020204" pitchFamily="34" charset="0"/>
              </a:rPr>
            </a:br>
            <a:r>
              <a:rPr lang="de-DE" altLang="de-DE" sz="2800" b="1" dirty="0">
                <a:latin typeface="Century Gothic" panose="020B0502020202020204" pitchFamily="34" charset="0"/>
              </a:rPr>
              <a:t>Teil 1: Verbindlichkeiten aus Lieferungen und Leistungen</a:t>
            </a:r>
            <a:br>
              <a:rPr lang="de-DE" altLang="de-DE" sz="2800" b="1" dirty="0">
                <a:latin typeface="Century Gothic" panose="020B0502020202020204" pitchFamily="34" charset="0"/>
              </a:rPr>
            </a:br>
            <a:r>
              <a:rPr lang="de-DE" altLang="de-DE" sz="2800" b="1" dirty="0">
                <a:latin typeface="Century Gothic" panose="020B0502020202020204" pitchFamily="34" charset="0"/>
              </a:rPr>
              <a:t>Teil 2: Erhaltene Anzahlungen</a:t>
            </a:r>
            <a:br>
              <a:rPr lang="de-DE" altLang="de-DE" sz="2800" b="1" dirty="0">
                <a:latin typeface="Century Gothic" panose="020B0502020202020204" pitchFamily="34" charset="0"/>
              </a:rPr>
            </a:br>
            <a:r>
              <a:rPr lang="de-DE" altLang="de-DE" sz="2800" b="1" dirty="0">
                <a:latin typeface="Century Gothic" panose="020B0502020202020204" pitchFamily="34" charset="0"/>
              </a:rPr>
              <a:t>Teil 3: Prüfung der sonstigen Verbindlichkeiten</a:t>
            </a:r>
            <a:br>
              <a:rPr lang="de-DE" altLang="de-DE" sz="2800" b="1" dirty="0">
                <a:latin typeface="Century Gothic" panose="020B0502020202020204" pitchFamily="34" charset="0"/>
              </a:rPr>
            </a:br>
            <a:r>
              <a:rPr lang="de-DE" altLang="de-DE" sz="2800" b="1" dirty="0">
                <a:latin typeface="Century Gothic" panose="020B0502020202020204" pitchFamily="34" charset="0"/>
              </a:rPr>
              <a:t>Teil 4: Prüfung des Rechnungsabgrenzungsposten</a:t>
            </a:r>
            <a:br>
              <a:rPr lang="de-DE" altLang="de-DE" sz="2800" b="1" dirty="0">
                <a:latin typeface="Century Gothic" panose="020B0502020202020204" pitchFamily="34" charset="0"/>
              </a:rPr>
            </a:br>
            <a:r>
              <a:rPr lang="de-DE" altLang="de-DE" sz="2800" b="1" dirty="0">
                <a:latin typeface="Century Gothic" panose="020B0502020202020204" pitchFamily="34" charset="0"/>
              </a:rPr>
              <a:t>Teil 5: Ausgewählte Praxisfälle</a:t>
            </a:r>
          </a:p>
        </p:txBody>
      </p:sp>
      <p:sp>
        <p:nvSpPr>
          <p:cNvPr id="7" name="Rectangle 2">
            <a:extLst>
              <a:ext uri="{FF2B5EF4-FFF2-40B4-BE49-F238E27FC236}">
                <a16:creationId xmlns:a16="http://schemas.microsoft.com/office/drawing/2014/main" id="{3079A043-740A-465E-A935-1FFC7E459FA0}"/>
              </a:ext>
            </a:extLst>
          </p:cNvPr>
          <p:cNvSpPr txBox="1">
            <a:spLocks/>
          </p:cNvSpPr>
          <p:nvPr/>
        </p:nvSpPr>
        <p:spPr bwMode="auto">
          <a:xfrm>
            <a:off x="334566" y="5085184"/>
            <a:ext cx="11522075" cy="103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1704975" indent="-266700">
              <a:buClr>
                <a:schemeClr val="tx1"/>
              </a:buClr>
              <a:buFont typeface="Wingdings 3" panose="05040102010807070707" pitchFamily="18" charset="2"/>
              <a:buChar char="}"/>
            </a:pPr>
            <a:r>
              <a:rPr lang="de-DE" altLang="de-DE" sz="1800" b="1" kern="0" dirty="0">
                <a:solidFill>
                  <a:srgbClr val="00B0F0"/>
                </a:solidFill>
                <a:latin typeface="Century Gothic" panose="020B0502020202020204" pitchFamily="34" charset="0"/>
              </a:rPr>
              <a:t>ISA [DE] 520</a:t>
            </a:r>
            <a:r>
              <a:rPr lang="de-DE" altLang="de-DE" sz="1800" b="1" kern="0" dirty="0">
                <a:latin typeface="Century Gothic" panose="020B0502020202020204" pitchFamily="34" charset="0"/>
              </a:rPr>
              <a:t>: Analytische Prüfungshandlungen</a:t>
            </a:r>
          </a:p>
          <a:p>
            <a:pPr marL="1704975" indent="-266700">
              <a:buClr>
                <a:schemeClr val="tx1"/>
              </a:buClr>
              <a:buFont typeface="Wingdings 3" panose="05040102010807070707" pitchFamily="18" charset="2"/>
              <a:buChar char="}"/>
            </a:pPr>
            <a:r>
              <a:rPr lang="de-DE" altLang="de-DE" sz="1800" b="1" kern="0" dirty="0">
                <a:solidFill>
                  <a:srgbClr val="00B0F0"/>
                </a:solidFill>
                <a:latin typeface="Century Gothic" panose="020B0502020202020204" pitchFamily="34" charset="0"/>
              </a:rPr>
              <a:t>ISA [DE] 530</a:t>
            </a:r>
            <a:r>
              <a:rPr lang="de-DE" altLang="de-DE" sz="1800" b="1" kern="0" dirty="0">
                <a:latin typeface="Century Gothic" panose="020B0502020202020204" pitchFamily="34" charset="0"/>
              </a:rPr>
              <a:t>: Stichprobenprüfung</a:t>
            </a:r>
            <a:endParaRPr lang="de-DE" altLang="de-DE" b="1" kern="0" dirty="0">
              <a:latin typeface="Century Gothic" panose="020B0502020202020204" pitchFamily="34" charset="0"/>
            </a:endParaRP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3" name="Textfeld 4">
            <a:extLst>
              <a:ext uri="{FF2B5EF4-FFF2-40B4-BE49-F238E27FC236}">
                <a16:creationId xmlns:a16="http://schemas.microsoft.com/office/drawing/2014/main" id="{4D597A58-3CCF-41C4-AE82-3060197E90BD}"/>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83832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83832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83832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83832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83832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83832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83832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83832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838325"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Verbindlichkeiten / Anzahlungen/ Sonstige Verbindlichkeiten / 			Rechnungsabgrenzungsposten / Ausgewählte Praxisfälle</a:t>
            </a:r>
          </a:p>
        </p:txBody>
      </p:sp>
      <p:sp>
        <p:nvSpPr>
          <p:cNvPr id="6" name="Rectangle 2">
            <a:extLst>
              <a:ext uri="{FF2B5EF4-FFF2-40B4-BE49-F238E27FC236}">
                <a16:creationId xmlns:a16="http://schemas.microsoft.com/office/drawing/2014/main" id="{24A3C2EE-5202-41A0-8373-3ED6E25BEF7A}"/>
              </a:ext>
            </a:extLst>
          </p:cNvPr>
          <p:cNvSpPr txBox="1">
            <a:spLocks/>
          </p:cNvSpPr>
          <p:nvPr/>
        </p:nvSpPr>
        <p:spPr bwMode="auto">
          <a:xfrm>
            <a:off x="1054100" y="1052735"/>
            <a:ext cx="10298484" cy="534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pPr>
            <a:r>
              <a:rPr lang="de-DE" altLang="de-DE" sz="1600" b="1" dirty="0">
                <a:latin typeface="Century Gothic" panose="020B0502020202020204" pitchFamily="34" charset="0"/>
              </a:rPr>
              <a:t>Teil 1: Verbindlichkeiten aus Lieferungen und Leistungen</a:t>
            </a:r>
          </a:p>
          <a:p>
            <a:pPr>
              <a:spcBef>
                <a:spcPts val="0"/>
              </a:spcBef>
              <a:spcAft>
                <a:spcPts val="0"/>
              </a:spcAft>
              <a:tabLst>
                <a:tab pos="444500" algn="l"/>
              </a:tabLst>
            </a:pPr>
            <a:r>
              <a:rPr lang="de-DE" altLang="de-DE" sz="1400" b="1" dirty="0">
                <a:latin typeface="Century Gothic" panose="020B0502020202020204" pitchFamily="34" charset="0"/>
              </a:rPr>
              <a:t>8.1	Ausgewählte Bilanzierungsgrundlagen mit Praxisrelevanz – häufige Prüfungsfeststellungen</a:t>
            </a:r>
          </a:p>
          <a:p>
            <a:pPr>
              <a:spcBef>
                <a:spcPts val="600"/>
              </a:spcBef>
              <a:spcAft>
                <a:spcPts val="0"/>
              </a:spcAft>
              <a:tabLst>
                <a:tab pos="444500" algn="l"/>
              </a:tabLst>
            </a:pPr>
            <a:r>
              <a:rPr lang="de-DE" altLang="de-DE" sz="1400" b="1" dirty="0">
                <a:latin typeface="Century Gothic" panose="020B0502020202020204" pitchFamily="34" charset="0"/>
              </a:rPr>
              <a:t>8.2	Relevanter Teilprozess: Einkaufsprozess</a:t>
            </a:r>
          </a:p>
          <a:p>
            <a:pPr>
              <a:spcBef>
                <a:spcPts val="600"/>
              </a:spcBef>
              <a:spcAft>
                <a:spcPts val="0"/>
              </a:spcAft>
              <a:tabLst>
                <a:tab pos="444500" algn="l"/>
              </a:tabLst>
            </a:pPr>
            <a:r>
              <a:rPr lang="de-DE" altLang="de-DE" sz="1400" b="1" dirty="0">
                <a:latin typeface="Century Gothic" panose="020B0502020202020204" pitchFamily="34" charset="0"/>
              </a:rPr>
              <a:t>8.3	Analytische Prüfungshandlungen</a:t>
            </a:r>
          </a:p>
          <a:p>
            <a:pPr>
              <a:spcBef>
                <a:spcPts val="600"/>
              </a:spcBef>
              <a:spcAft>
                <a:spcPts val="0"/>
              </a:spcAft>
              <a:tabLst>
                <a:tab pos="444500" algn="l"/>
              </a:tabLst>
            </a:pPr>
            <a:r>
              <a:rPr lang="de-DE" altLang="de-DE" sz="1400" b="1" dirty="0">
                <a:latin typeface="Century Gothic" panose="020B0502020202020204" pitchFamily="34" charset="0"/>
              </a:rPr>
              <a:t>8.4	Einzelfallprüfungen</a:t>
            </a:r>
          </a:p>
          <a:p>
            <a:pPr>
              <a:spcBef>
                <a:spcPts val="1800"/>
              </a:spcBef>
              <a:spcAft>
                <a:spcPts val="600"/>
              </a:spcAft>
              <a:tabLst>
                <a:tab pos="444500" algn="l"/>
              </a:tabLst>
            </a:pPr>
            <a:r>
              <a:rPr lang="de-DE" altLang="de-DE" sz="1600" b="1" dirty="0">
                <a:latin typeface="Century Gothic" panose="020B0502020202020204" pitchFamily="34" charset="0"/>
              </a:rPr>
              <a:t>Teil 2: Erhaltene Anzahlungen</a:t>
            </a:r>
            <a:endParaRPr lang="de-DE" altLang="de-DE" sz="1400" b="1" dirty="0">
              <a:latin typeface="Century Gothic" panose="020B0502020202020204" pitchFamily="34" charset="0"/>
            </a:endParaRPr>
          </a:p>
          <a:p>
            <a:pPr>
              <a:spcBef>
                <a:spcPts val="0"/>
              </a:spcBef>
              <a:spcAft>
                <a:spcPts val="0"/>
              </a:spcAft>
              <a:tabLst>
                <a:tab pos="444500" algn="l"/>
              </a:tabLst>
            </a:pPr>
            <a:r>
              <a:rPr lang="de-DE" altLang="de-DE" sz="1400" b="1" dirty="0">
                <a:latin typeface="Century Gothic" panose="020B0502020202020204" pitchFamily="34" charset="0"/>
              </a:rPr>
              <a:t>8.5	Analytische Prüfungshandlungen</a:t>
            </a:r>
          </a:p>
          <a:p>
            <a:pPr>
              <a:spcBef>
                <a:spcPts val="600"/>
              </a:spcBef>
              <a:spcAft>
                <a:spcPts val="0"/>
              </a:spcAft>
              <a:tabLst>
                <a:tab pos="444500" algn="l"/>
              </a:tabLst>
            </a:pPr>
            <a:r>
              <a:rPr lang="de-DE" altLang="de-DE" sz="1400" b="1" dirty="0">
                <a:latin typeface="Century Gothic" panose="020B0502020202020204" pitchFamily="34" charset="0"/>
              </a:rPr>
              <a:t>8.6	Einzelfallprüfungen</a:t>
            </a:r>
          </a:p>
          <a:p>
            <a:pPr>
              <a:spcBef>
                <a:spcPts val="1800"/>
              </a:spcBef>
              <a:spcAft>
                <a:spcPts val="600"/>
              </a:spcAft>
              <a:tabLst>
                <a:tab pos="444500" algn="l"/>
              </a:tabLst>
            </a:pPr>
            <a:r>
              <a:rPr lang="de-DE" altLang="de-DE" sz="1600" b="1" dirty="0">
                <a:latin typeface="Century Gothic" panose="020B0502020202020204" pitchFamily="34" charset="0"/>
              </a:rPr>
              <a:t>Teil 3: Prüfung der sonstigen Verbindlichkeiten</a:t>
            </a:r>
            <a:endParaRPr lang="de-DE" altLang="de-DE" sz="1400" b="1" dirty="0">
              <a:latin typeface="Century Gothic" panose="020B0502020202020204" pitchFamily="34" charset="0"/>
            </a:endParaRPr>
          </a:p>
          <a:p>
            <a:pPr>
              <a:spcBef>
                <a:spcPts val="0"/>
              </a:spcBef>
              <a:spcAft>
                <a:spcPts val="0"/>
              </a:spcAft>
              <a:tabLst>
                <a:tab pos="444500" algn="l"/>
              </a:tabLst>
            </a:pPr>
            <a:r>
              <a:rPr lang="de-DE" altLang="de-DE" sz="1400" b="1" dirty="0">
                <a:latin typeface="Century Gothic" panose="020B0502020202020204" pitchFamily="34" charset="0"/>
              </a:rPr>
              <a:t>8.7	Analytische Prüfungshandlungen</a:t>
            </a:r>
          </a:p>
          <a:p>
            <a:pPr>
              <a:spcBef>
                <a:spcPts val="600"/>
              </a:spcBef>
              <a:spcAft>
                <a:spcPts val="0"/>
              </a:spcAft>
              <a:tabLst>
                <a:tab pos="444500" algn="l"/>
              </a:tabLst>
            </a:pPr>
            <a:r>
              <a:rPr lang="de-DE" altLang="de-DE" sz="1400" b="1" dirty="0">
                <a:latin typeface="Century Gothic" panose="020B0502020202020204" pitchFamily="34" charset="0"/>
              </a:rPr>
              <a:t>8.8	Einzelfallprüfungen</a:t>
            </a:r>
          </a:p>
          <a:p>
            <a:pPr>
              <a:spcBef>
                <a:spcPts val="1800"/>
              </a:spcBef>
              <a:spcAft>
                <a:spcPts val="600"/>
              </a:spcAft>
              <a:tabLst>
                <a:tab pos="444500" algn="l"/>
              </a:tabLst>
            </a:pPr>
            <a:r>
              <a:rPr lang="de-DE" altLang="de-DE" sz="1600" b="1" dirty="0">
                <a:latin typeface="Century Gothic" panose="020B0502020202020204" pitchFamily="34" charset="0"/>
              </a:rPr>
              <a:t>Teil 4: Prüfung der Rechnungsabgrenzungsposten</a:t>
            </a:r>
            <a:endParaRPr lang="de-DE" altLang="de-DE" sz="1400" b="1" dirty="0">
              <a:latin typeface="Century Gothic" panose="020B0502020202020204" pitchFamily="34" charset="0"/>
            </a:endParaRPr>
          </a:p>
          <a:p>
            <a:pPr>
              <a:spcBef>
                <a:spcPts val="0"/>
              </a:spcBef>
              <a:spcAft>
                <a:spcPts val="0"/>
              </a:spcAft>
              <a:tabLst>
                <a:tab pos="444500" algn="l"/>
              </a:tabLst>
            </a:pPr>
            <a:r>
              <a:rPr lang="de-DE" altLang="de-DE" sz="1400" b="1" dirty="0">
                <a:latin typeface="Century Gothic" panose="020B0502020202020204" pitchFamily="34" charset="0"/>
              </a:rPr>
              <a:t>8.9	Ausgewählte Bilanzierungsgrundlagen mit Praxisrelevanz – häufige Prüfungsfeststellungen</a:t>
            </a:r>
          </a:p>
          <a:p>
            <a:pPr>
              <a:spcBef>
                <a:spcPts val="600"/>
              </a:spcBef>
              <a:spcAft>
                <a:spcPts val="0"/>
              </a:spcAft>
              <a:tabLst>
                <a:tab pos="444500" algn="l"/>
              </a:tabLst>
            </a:pPr>
            <a:r>
              <a:rPr lang="de-DE" altLang="de-DE" sz="1400" b="1" dirty="0">
                <a:latin typeface="Century Gothic" panose="020B0502020202020204" pitchFamily="34" charset="0"/>
              </a:rPr>
              <a:t>8.10	Analytische Prüfungshandlungen</a:t>
            </a:r>
          </a:p>
          <a:p>
            <a:pPr>
              <a:spcBef>
                <a:spcPts val="600"/>
              </a:spcBef>
              <a:spcAft>
                <a:spcPts val="0"/>
              </a:spcAft>
              <a:tabLst>
                <a:tab pos="444500" algn="l"/>
              </a:tabLst>
            </a:pPr>
            <a:r>
              <a:rPr lang="de-DE" altLang="de-DE" sz="1400" b="1" dirty="0">
                <a:latin typeface="Century Gothic" panose="020B0502020202020204" pitchFamily="34" charset="0"/>
              </a:rPr>
              <a:t>8.11	Einzelfallprüfungen</a:t>
            </a:r>
          </a:p>
          <a:p>
            <a:pPr>
              <a:spcBef>
                <a:spcPts val="0"/>
              </a:spcBef>
              <a:spcAft>
                <a:spcPts val="0"/>
              </a:spcAft>
              <a:tabLst>
                <a:tab pos="444500" algn="l"/>
              </a:tabLst>
            </a:pPr>
            <a:r>
              <a:rPr lang="de-DE" altLang="de-DE" sz="1400" b="1" dirty="0">
                <a:latin typeface="Century Gothic" panose="020B0502020202020204" pitchFamily="34" charset="0"/>
              </a:rPr>
              <a:t>	</a:t>
            </a:r>
          </a:p>
          <a:p>
            <a:pPr>
              <a:spcBef>
                <a:spcPts val="600"/>
              </a:spcBef>
              <a:spcAft>
                <a:spcPts val="600"/>
              </a:spcAft>
              <a:tabLst>
                <a:tab pos="444500" algn="l"/>
              </a:tabLst>
            </a:pPr>
            <a:endParaRPr lang="de-DE" altLang="de-DE" sz="1400" b="1" dirty="0">
              <a:latin typeface="Century Gothic" panose="020B0502020202020204" pitchFamily="34" charset="0"/>
            </a:endParaRP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Rectangle 2">
            <a:extLst>
              <a:ext uri="{FF2B5EF4-FFF2-40B4-BE49-F238E27FC236}">
                <a16:creationId xmlns:a16="http://schemas.microsoft.com/office/drawing/2014/main" id="{3DEAD85C-8FAB-4802-BE16-65003F2F5B3B}"/>
              </a:ext>
            </a:extLst>
          </p:cNvPr>
          <p:cNvSpPr txBox="1">
            <a:spLocks/>
          </p:cNvSpPr>
          <p:nvPr/>
        </p:nvSpPr>
        <p:spPr bwMode="auto">
          <a:xfrm>
            <a:off x="334963" y="3068638"/>
            <a:ext cx="11522075"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ts val="600"/>
              </a:spcBef>
              <a:spcAft>
                <a:spcPts val="600"/>
              </a:spcAft>
            </a:pPr>
            <a:r>
              <a:rPr lang="de-DE" altLang="de-DE" sz="2800" b="1">
                <a:latin typeface="Century Gothic" panose="020B0502020202020204" pitchFamily="34" charset="0"/>
              </a:rPr>
              <a:t>Themenbereich 8 – Teil 1: </a:t>
            </a:r>
            <a:br>
              <a:rPr lang="de-DE" altLang="de-DE" sz="2800">
                <a:latin typeface="Century Gothic" panose="020B0502020202020204" pitchFamily="34" charset="0"/>
              </a:rPr>
            </a:br>
            <a:r>
              <a:rPr lang="de-DE" altLang="de-DE" sz="2800" b="1">
                <a:latin typeface="Century Gothic" panose="020B0502020202020204" pitchFamily="34" charset="0"/>
              </a:rPr>
              <a:t>Verbindlichkeiten aus Lieferungen und Leistungen</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6" name="Textfeld 4">
            <a:extLst>
              <a:ext uri="{FF2B5EF4-FFF2-40B4-BE49-F238E27FC236}">
                <a16:creationId xmlns:a16="http://schemas.microsoft.com/office/drawing/2014/main" id="{914F3DEC-7A16-4227-8452-028D990B40A2}"/>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
        <p:nvSpPr>
          <p:cNvPr id="7" name="Rectangle 2">
            <a:extLst>
              <a:ext uri="{FF2B5EF4-FFF2-40B4-BE49-F238E27FC236}">
                <a16:creationId xmlns:a16="http://schemas.microsoft.com/office/drawing/2014/main" id="{0DAF5B91-6EA5-44BC-BD37-AC9D3B915B86}"/>
              </a:ext>
            </a:extLst>
          </p:cNvPr>
          <p:cNvSpPr txBox="1">
            <a:spLocks/>
          </p:cNvSpPr>
          <p:nvPr/>
        </p:nvSpPr>
        <p:spPr bwMode="auto">
          <a:xfrm>
            <a:off x="1054100" y="1052735"/>
            <a:ext cx="10298484" cy="20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444500" algn="l"/>
              </a:tabLst>
            </a:pPr>
            <a:r>
              <a:rPr lang="de-DE" altLang="de-DE" sz="1600" b="1" dirty="0">
                <a:latin typeface="Century Gothic" panose="020B0502020202020204" pitchFamily="34" charset="0"/>
              </a:rPr>
              <a:t>8.1	Ausgewählte Bilanzierungsgrundlagen mit Praxisrelevanz – häufige Prüfungsfeststellungen</a:t>
            </a:r>
          </a:p>
          <a:p>
            <a:pPr>
              <a:spcBef>
                <a:spcPts val="600"/>
              </a:spcBef>
              <a:spcAft>
                <a:spcPts val="600"/>
              </a:spcAft>
              <a:tabLst>
                <a:tab pos="444500" algn="l"/>
              </a:tabLst>
            </a:pPr>
            <a:r>
              <a:rPr lang="de-DE" altLang="de-DE" sz="1600" b="1" dirty="0">
                <a:latin typeface="Century Gothic" panose="020B0502020202020204" pitchFamily="34" charset="0"/>
              </a:rPr>
              <a:t>8.2	Relevanter Teilprozess: Einkaufsprozess</a:t>
            </a:r>
          </a:p>
          <a:p>
            <a:pPr>
              <a:spcBef>
                <a:spcPts val="600"/>
              </a:spcBef>
              <a:spcAft>
                <a:spcPts val="600"/>
              </a:spcAft>
              <a:tabLst>
                <a:tab pos="444500" algn="l"/>
              </a:tabLst>
            </a:pPr>
            <a:r>
              <a:rPr lang="de-DE" altLang="de-DE" sz="1600" b="1" dirty="0">
                <a:latin typeface="Century Gothic" panose="020B0502020202020204" pitchFamily="34" charset="0"/>
              </a:rPr>
              <a:t>8.3	Analytische Prüfungshandlungen</a:t>
            </a:r>
          </a:p>
          <a:p>
            <a:pPr>
              <a:spcBef>
                <a:spcPts val="600"/>
              </a:spcBef>
              <a:spcAft>
                <a:spcPts val="600"/>
              </a:spcAft>
              <a:tabLst>
                <a:tab pos="444500" algn="l"/>
              </a:tabLst>
            </a:pPr>
            <a:r>
              <a:rPr lang="de-DE" altLang="de-DE" sz="1600" b="1" dirty="0">
                <a:latin typeface="Century Gothic" panose="020B0502020202020204" pitchFamily="34" charset="0"/>
              </a:rPr>
              <a:t>8.4	Einzelfallprüfungen</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4" name="Textfeld 4">
            <a:extLst>
              <a:ext uri="{FF2B5EF4-FFF2-40B4-BE49-F238E27FC236}">
                <a16:creationId xmlns:a16="http://schemas.microsoft.com/office/drawing/2014/main" id="{3AB29F06-F3D8-464F-A37A-B3D89C3E4B27}"/>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
        <p:nvSpPr>
          <p:cNvPr id="6" name="Rectangle 2">
            <a:extLst>
              <a:ext uri="{FF2B5EF4-FFF2-40B4-BE49-F238E27FC236}">
                <a16:creationId xmlns:a16="http://schemas.microsoft.com/office/drawing/2014/main" id="{E8A608D7-AE84-4192-A933-B6045D739A5F}"/>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8.1	</a:t>
            </a:r>
            <a:r>
              <a:rPr lang="de-DE" sz="2800" b="1" dirty="0">
                <a:latin typeface="Century Gothic" panose="020B0502020202020204" pitchFamily="34" charset="0"/>
              </a:rPr>
              <a:t>Ausgewählte Bilanzierungsgrundlagen mit Praxisrelevanz – häufige Prüfungsfeststellungen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8.1.1</a:t>
            </a:r>
            <a:r>
              <a:rPr lang="de-DE" dirty="0">
                <a:latin typeface="Century Gothic" panose="020B0502020202020204" pitchFamily="34" charset="0"/>
              </a:rPr>
              <a:t>	Verbindlichkeiten – Abgrenzung zur Rückstellung</a:t>
            </a:r>
          </a:p>
          <a:p>
            <a:pPr marL="2724150" lvl="4" indent="-895350">
              <a:spcBef>
                <a:spcPts val="600"/>
              </a:spcBef>
              <a:spcAft>
                <a:spcPts val="600"/>
              </a:spcAft>
              <a:tabLst>
                <a:tab pos="444500" algn="l"/>
              </a:tabLst>
            </a:pPr>
            <a:r>
              <a:rPr lang="de-DE" b="1" dirty="0">
                <a:latin typeface="Century Gothic" panose="020B0502020202020204" pitchFamily="34" charset="0"/>
              </a:rPr>
              <a:t>8.1.2	</a:t>
            </a:r>
            <a:r>
              <a:rPr lang="de-DE" dirty="0">
                <a:latin typeface="Century Gothic" panose="020B0502020202020204" pitchFamily="34" charset="0"/>
              </a:rPr>
              <a:t>Restlaufzeiten Verbindlichkeiten – </a:t>
            </a:r>
            <a:r>
              <a:rPr lang="de-DE" dirty="0" err="1">
                <a:latin typeface="Century Gothic" panose="020B0502020202020204" pitchFamily="34" charset="0"/>
              </a:rPr>
              <a:t>Verbindlichkeitenspiegel</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8.1.3	</a:t>
            </a:r>
            <a:r>
              <a:rPr lang="de-DE" dirty="0">
                <a:latin typeface="Century Gothic" panose="020B0502020202020204" pitchFamily="34" charset="0"/>
              </a:rPr>
              <a:t>Einrede der Verjährung</a:t>
            </a:r>
            <a:endParaRPr lang="de-DE" b="1" dirty="0">
              <a:latin typeface="Century Gothic" panose="020B0502020202020204" pitchFamily="34" charset="0"/>
            </a:endParaRP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a:extLst>
              <a:ext uri="{FF2B5EF4-FFF2-40B4-BE49-F238E27FC236}">
                <a16:creationId xmlns:a16="http://schemas.microsoft.com/office/drawing/2014/main" id="{6B2C3542-536E-487A-BA6B-8DECF1551FBF}"/>
              </a:ext>
            </a:extLst>
          </p:cNvPr>
          <p:cNvSpPr>
            <a:spLocks noGrp="1"/>
          </p:cNvSpPr>
          <p:nvPr>
            <p:ph type="body" idx="4294967295"/>
          </p:nvPr>
        </p:nvSpPr>
        <p:spPr>
          <a:xfrm>
            <a:off x="1069976" y="1817688"/>
            <a:ext cx="10052050" cy="3597275"/>
          </a:xfrm>
        </p:spPr>
        <p:txBody>
          <a:bodyPr/>
          <a:lstStyle/>
          <a:p>
            <a:pPr eaLnBrk="1" hangingPunct="1">
              <a:lnSpc>
                <a:spcPct val="100000"/>
              </a:lnSpc>
              <a:spcBef>
                <a:spcPts val="600"/>
              </a:spcBef>
              <a:spcAft>
                <a:spcPts val="600"/>
              </a:spcAft>
              <a:defRPr/>
            </a:pPr>
            <a:r>
              <a:rPr lang="de-DE" altLang="de-DE" b="1" dirty="0">
                <a:solidFill>
                  <a:srgbClr val="FF0000"/>
                </a:solidFill>
                <a:latin typeface="Century Gothic" pitchFamily="34" charset="0"/>
              </a:rPr>
              <a:t>Verbindlichkeiten</a:t>
            </a:r>
            <a:r>
              <a:rPr lang="de-DE" altLang="de-DE" dirty="0">
                <a:latin typeface="Century Gothic" pitchFamily="34" charset="0"/>
              </a:rPr>
              <a:t> sind die am Abschlussstichtag</a:t>
            </a:r>
          </a:p>
          <a:p>
            <a:pPr marL="270000" indent="-266700" eaLnBrk="1" hangingPunct="1">
              <a:lnSpc>
                <a:spcPct val="100000"/>
              </a:lnSpc>
              <a:spcBef>
                <a:spcPts val="600"/>
              </a:spcBef>
              <a:spcAft>
                <a:spcPts val="0"/>
              </a:spcAft>
              <a:buFont typeface="Arial" panose="020B0604020202020204" pitchFamily="34" charset="0"/>
              <a:buChar char="•"/>
              <a:defRPr/>
            </a:pPr>
            <a:r>
              <a:rPr lang="de-DE" altLang="de-DE" dirty="0">
                <a:latin typeface="Century Gothic" pitchFamily="34" charset="0"/>
              </a:rPr>
              <a:t>dem </a:t>
            </a:r>
            <a:r>
              <a:rPr lang="de-DE" altLang="de-DE" b="1" dirty="0">
                <a:latin typeface="Century Gothic" pitchFamily="34" charset="0"/>
              </a:rPr>
              <a:t>Grunde</a:t>
            </a:r>
            <a:r>
              <a:rPr lang="de-DE" altLang="de-DE" dirty="0">
                <a:latin typeface="Century Gothic" pitchFamily="34" charset="0"/>
              </a:rPr>
              <a:t> und</a:t>
            </a:r>
          </a:p>
          <a:p>
            <a:pPr marL="270000" indent="-266700" eaLnBrk="1" hangingPunct="1">
              <a:lnSpc>
                <a:spcPct val="100000"/>
              </a:lnSpc>
              <a:spcBef>
                <a:spcPts val="0"/>
              </a:spcBef>
              <a:spcAft>
                <a:spcPts val="0"/>
              </a:spcAft>
              <a:buFont typeface="Arial" panose="020B0604020202020204" pitchFamily="34" charset="0"/>
              <a:buChar char="•"/>
              <a:defRPr/>
            </a:pPr>
            <a:r>
              <a:rPr lang="de-DE" altLang="de-DE" dirty="0">
                <a:latin typeface="Century Gothic" pitchFamily="34" charset="0"/>
              </a:rPr>
              <a:t>der </a:t>
            </a:r>
            <a:r>
              <a:rPr lang="de-DE" altLang="de-DE" b="1" dirty="0">
                <a:latin typeface="Century Gothic" pitchFamily="34" charset="0"/>
              </a:rPr>
              <a:t>Höhe</a:t>
            </a:r>
            <a:r>
              <a:rPr lang="de-DE" altLang="de-DE" dirty="0">
                <a:latin typeface="Century Gothic" pitchFamily="34" charset="0"/>
              </a:rPr>
              <a:t> sowie</a:t>
            </a:r>
          </a:p>
          <a:p>
            <a:pPr marL="270000" indent="-266700" eaLnBrk="1" hangingPunct="1">
              <a:lnSpc>
                <a:spcPct val="100000"/>
              </a:lnSpc>
              <a:spcBef>
                <a:spcPts val="0"/>
              </a:spcBef>
              <a:spcAft>
                <a:spcPts val="600"/>
              </a:spcAft>
              <a:buFont typeface="Arial" panose="020B0604020202020204" pitchFamily="34" charset="0"/>
              <a:buChar char="•"/>
              <a:defRPr/>
            </a:pPr>
            <a:r>
              <a:rPr lang="de-DE" altLang="de-DE" dirty="0">
                <a:latin typeface="Century Gothic" pitchFamily="34" charset="0"/>
              </a:rPr>
              <a:t>der </a:t>
            </a:r>
            <a:r>
              <a:rPr lang="de-DE" altLang="de-DE" b="1" dirty="0">
                <a:latin typeface="Century Gothic" pitchFamily="34" charset="0"/>
              </a:rPr>
              <a:t>Fälligkeit </a:t>
            </a:r>
            <a:r>
              <a:rPr lang="de-DE" altLang="de-DE" dirty="0">
                <a:latin typeface="Century Gothic" pitchFamily="34" charset="0"/>
              </a:rPr>
              <a:t>nach</a:t>
            </a:r>
          </a:p>
          <a:p>
            <a:pPr eaLnBrk="1" hangingPunct="1">
              <a:lnSpc>
                <a:spcPct val="100000"/>
              </a:lnSpc>
              <a:spcBef>
                <a:spcPts val="600"/>
              </a:spcBef>
              <a:spcAft>
                <a:spcPts val="600"/>
              </a:spcAft>
              <a:defRPr/>
            </a:pPr>
            <a:r>
              <a:rPr lang="de-DE" altLang="de-DE" dirty="0">
                <a:latin typeface="Century Gothic" pitchFamily="34" charset="0"/>
              </a:rPr>
              <a:t>feststehenden Verpflichtungen des Unternehmens.</a:t>
            </a:r>
          </a:p>
          <a:p>
            <a:pPr marL="285750" indent="-285750" eaLnBrk="1" hangingPunct="1">
              <a:lnSpc>
                <a:spcPct val="100000"/>
              </a:lnSpc>
              <a:spcBef>
                <a:spcPts val="600"/>
              </a:spcBef>
              <a:spcAft>
                <a:spcPts val="600"/>
              </a:spcAft>
              <a:buFont typeface="Wingdings" panose="05000000000000000000" pitchFamily="2" charset="2"/>
              <a:buChar char="Ø"/>
              <a:defRPr/>
            </a:pPr>
            <a:r>
              <a:rPr lang="de-DE" altLang="de-DE" b="1" dirty="0">
                <a:latin typeface="Century Gothic" pitchFamily="34" charset="0"/>
              </a:rPr>
              <a:t>Rückstellungen sind in Höhe und/oder Fälligkeit nicht feststehend</a:t>
            </a:r>
          </a:p>
          <a:p>
            <a:pPr eaLnBrk="1" hangingPunct="1">
              <a:lnSpc>
                <a:spcPct val="100000"/>
              </a:lnSpc>
              <a:spcBef>
                <a:spcPts val="600"/>
              </a:spcBef>
              <a:spcAft>
                <a:spcPts val="600"/>
              </a:spcAft>
              <a:buFont typeface="Arial" charset="0"/>
              <a:buNone/>
              <a:defRPr/>
            </a:pPr>
            <a:r>
              <a:rPr lang="de-DE" altLang="de-DE" b="1" dirty="0">
                <a:solidFill>
                  <a:srgbClr val="FF0000"/>
                </a:solidFill>
                <a:latin typeface="Century Gothic" pitchFamily="34" charset="0"/>
              </a:rPr>
              <a:t>Verbindlichkeiten</a:t>
            </a:r>
            <a:r>
              <a:rPr lang="de-DE" altLang="de-DE" dirty="0">
                <a:latin typeface="Century Gothic" pitchFamily="34" charset="0"/>
              </a:rPr>
              <a:t> sind gekennzeichnet durch:</a:t>
            </a:r>
          </a:p>
          <a:p>
            <a:pPr marL="270000" lvl="1" indent="-266700" eaLnBrk="1" hangingPunct="1">
              <a:lnSpc>
                <a:spcPct val="100000"/>
              </a:lnSpc>
              <a:spcBef>
                <a:spcPts val="600"/>
              </a:spcBef>
              <a:spcAft>
                <a:spcPts val="0"/>
              </a:spcAft>
              <a:buFont typeface="Arial" panose="020B0604020202020204" pitchFamily="34" charset="0"/>
              <a:buChar char="•"/>
              <a:defRPr/>
            </a:pPr>
            <a:r>
              <a:rPr lang="de-DE" altLang="de-DE" dirty="0">
                <a:latin typeface="Century Gothic" pitchFamily="34" charset="0"/>
              </a:rPr>
              <a:t>Außenverpflichtung</a:t>
            </a:r>
          </a:p>
          <a:p>
            <a:pPr marL="270000" lvl="1" indent="-266700" eaLnBrk="1" hangingPunct="1">
              <a:lnSpc>
                <a:spcPct val="100000"/>
              </a:lnSpc>
              <a:spcBef>
                <a:spcPts val="0"/>
              </a:spcBef>
              <a:spcAft>
                <a:spcPts val="0"/>
              </a:spcAft>
              <a:buFont typeface="Arial" panose="020B0604020202020204" pitchFamily="34" charset="0"/>
              <a:buChar char="•"/>
              <a:defRPr/>
            </a:pPr>
            <a:r>
              <a:rPr lang="de-DE" altLang="de-DE" dirty="0">
                <a:latin typeface="Century Gothic" pitchFamily="34" charset="0"/>
              </a:rPr>
              <a:t>wirtschaftliche Belastung</a:t>
            </a:r>
          </a:p>
          <a:p>
            <a:pPr marL="270000" lvl="1" indent="-266700" eaLnBrk="1" hangingPunct="1">
              <a:lnSpc>
                <a:spcPct val="100000"/>
              </a:lnSpc>
              <a:spcBef>
                <a:spcPts val="0"/>
              </a:spcBef>
              <a:spcAft>
                <a:spcPts val="600"/>
              </a:spcAft>
              <a:buFont typeface="Arial" panose="020B0604020202020204" pitchFamily="34" charset="0"/>
              <a:buChar char="•"/>
              <a:defRPr/>
            </a:pPr>
            <a:r>
              <a:rPr lang="de-DE" altLang="de-DE" dirty="0">
                <a:latin typeface="Century Gothic" pitchFamily="34" charset="0"/>
              </a:rPr>
              <a:t>Wahrscheinlichkeit der Inanspruchnahme</a:t>
            </a:r>
          </a:p>
          <a:p>
            <a:pPr marL="285750" lvl="2" indent="-285750" eaLnBrk="1" hangingPunct="1">
              <a:lnSpc>
                <a:spcPct val="100000"/>
              </a:lnSpc>
              <a:spcBef>
                <a:spcPts val="600"/>
              </a:spcBef>
              <a:spcAft>
                <a:spcPts val="600"/>
              </a:spcAft>
              <a:buFont typeface="Wingdings" panose="05000000000000000000" pitchFamily="2" charset="2"/>
              <a:buChar char="Ø"/>
              <a:defRPr/>
            </a:pPr>
            <a:r>
              <a:rPr lang="de-DE" altLang="de-DE" b="1" dirty="0">
                <a:latin typeface="Century Gothic" pitchFamily="34" charset="0"/>
                <a:ea typeface="+mn-ea"/>
                <a:cs typeface="+mn-cs"/>
              </a:rPr>
              <a:t>Rückstellungen in Einzelfällen auch ohne rechtliche Außenverpflichtung möglich:  </a:t>
            </a:r>
            <a:r>
              <a:rPr lang="de-DE" altLang="de-DE" dirty="0">
                <a:latin typeface="Century Gothic" pitchFamily="34" charset="0"/>
                <a:ea typeface="+mn-ea"/>
                <a:cs typeface="+mn-cs"/>
              </a:rPr>
              <a:t>§ 249 Abs. Nr. 1 HGB (Instandhaltung 1-3 Monate + Abraumbeseitigung 12 Monate) sowie </a:t>
            </a:r>
            <a:r>
              <a:rPr lang="de-DE" altLang="de-DE" dirty="0">
                <a:latin typeface="Century Gothic" pitchFamily="34" charset="0"/>
              </a:rPr>
              <a:t>§ 249 Abs. Nr. 2 HGB (Kulanz).</a:t>
            </a:r>
            <a:endParaRPr lang="de-DE" altLang="de-DE" dirty="0">
              <a:latin typeface="Century Gothic" pitchFamily="34" charset="0"/>
              <a:ea typeface="+mn-ea"/>
              <a:cs typeface="+mn-cs"/>
            </a:endParaRPr>
          </a:p>
          <a:p>
            <a:pPr marL="0" lvl="2" indent="0" eaLnBrk="1" hangingPunct="1">
              <a:lnSpc>
                <a:spcPct val="100000"/>
              </a:lnSpc>
              <a:spcBef>
                <a:spcPts val="600"/>
              </a:spcBef>
              <a:spcAft>
                <a:spcPts val="600"/>
              </a:spcAft>
              <a:buFont typeface="Arial" panose="020B0604020202020204" pitchFamily="34" charset="0"/>
              <a:buNone/>
              <a:defRPr/>
            </a:pPr>
            <a:endParaRPr lang="de-DE" altLang="de-DE" dirty="0">
              <a:latin typeface="Century Gothic" pitchFamily="34" charset="0"/>
            </a:endParaRPr>
          </a:p>
        </p:txBody>
      </p:sp>
      <p:sp>
        <p:nvSpPr>
          <p:cNvPr id="601091" name="Text Box 4">
            <a:extLst>
              <a:ext uri="{FF2B5EF4-FFF2-40B4-BE49-F238E27FC236}">
                <a16:creationId xmlns:a16="http://schemas.microsoft.com/office/drawing/2014/main" id="{7C012328-E91F-48B8-8E33-FAFD260E3B70}"/>
              </a:ext>
            </a:extLst>
          </p:cNvPr>
          <p:cNvSpPr txBox="1">
            <a:spLocks noChangeArrowheads="1"/>
          </p:cNvSpPr>
          <p:nvPr/>
        </p:nvSpPr>
        <p:spPr bwMode="auto">
          <a:xfrm>
            <a:off x="7896225" y="396875"/>
            <a:ext cx="2376488"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10000"/>
              </a:lnSpc>
              <a:spcBef>
                <a:spcPts val="800"/>
              </a:spcBef>
              <a:buFont typeface="Arial" panose="020B0604020202020204" pitchFamily="34" charset="0"/>
              <a:tabLst>
                <a:tab pos="9048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9pPr>
          </a:lstStyle>
          <a:p>
            <a:pPr eaLnBrk="1" hangingPunct="1">
              <a:lnSpc>
                <a:spcPct val="100000"/>
              </a:lnSpc>
              <a:spcBef>
                <a:spcPct val="50000"/>
              </a:spcBef>
              <a:buFontTx/>
              <a:buNone/>
            </a:pPr>
            <a:endParaRPr lang="de-DE" altLang="de-DE" sz="1100"/>
          </a:p>
        </p:txBody>
      </p:sp>
      <p:sp>
        <p:nvSpPr>
          <p:cNvPr id="601092" name="Rechteck 2">
            <a:extLst>
              <a:ext uri="{FF2B5EF4-FFF2-40B4-BE49-F238E27FC236}">
                <a16:creationId xmlns:a16="http://schemas.microsoft.com/office/drawing/2014/main" id="{C1D4E2B8-70DE-4112-954F-4AC6EF8189D3}"/>
              </a:ext>
            </a:extLst>
          </p:cNvPr>
          <p:cNvSpPr>
            <a:spLocks noChangeArrowheads="1"/>
          </p:cNvSpPr>
          <p:nvPr/>
        </p:nvSpPr>
        <p:spPr bwMode="auto">
          <a:xfrm>
            <a:off x="766763" y="5716588"/>
            <a:ext cx="103552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419100">
              <a:defRPr>
                <a:solidFill>
                  <a:schemeClr val="tx1"/>
                </a:solidFill>
                <a:latin typeface="Arial" panose="020B0604020202020204" pitchFamily="34" charset="0"/>
                <a:cs typeface="Arial" panose="020B0604020202020204" pitchFamily="34" charset="0"/>
              </a:defRPr>
            </a:lvl1pPr>
            <a:lvl2pPr marL="742950" indent="-285750" defTabSz="419100">
              <a:defRPr>
                <a:solidFill>
                  <a:schemeClr val="tx1"/>
                </a:solidFill>
                <a:latin typeface="Arial" panose="020B0604020202020204" pitchFamily="34" charset="0"/>
                <a:cs typeface="Arial" panose="020B0604020202020204" pitchFamily="34" charset="0"/>
              </a:defRPr>
            </a:lvl2pPr>
            <a:lvl3pPr marL="269875" defTabSz="419100">
              <a:defRPr>
                <a:solidFill>
                  <a:schemeClr val="tx1"/>
                </a:solidFill>
                <a:latin typeface="Arial" panose="020B0604020202020204" pitchFamily="34" charset="0"/>
                <a:cs typeface="Arial" panose="020B0604020202020204" pitchFamily="34" charset="0"/>
              </a:defRPr>
            </a:lvl3pPr>
            <a:lvl4pPr marL="1600200" indent="-228600" defTabSz="419100">
              <a:defRPr>
                <a:solidFill>
                  <a:schemeClr val="tx1"/>
                </a:solidFill>
                <a:latin typeface="Arial" panose="020B0604020202020204" pitchFamily="34" charset="0"/>
                <a:cs typeface="Arial" panose="020B0604020202020204" pitchFamily="34" charset="0"/>
              </a:defRPr>
            </a:lvl4pPr>
            <a:lvl5pPr marL="2057400" indent="-228600" defTabSz="419100">
              <a:defRPr>
                <a:solidFill>
                  <a:schemeClr val="tx1"/>
                </a:solidFill>
                <a:latin typeface="Arial" panose="020B0604020202020204" pitchFamily="34" charset="0"/>
                <a:cs typeface="Arial" panose="020B0604020202020204" pitchFamily="34" charset="0"/>
              </a:defRPr>
            </a:lvl5pPr>
            <a:lvl6pPr marL="25146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2">
              <a:spcBef>
                <a:spcPts val="600"/>
              </a:spcBef>
              <a:spcAft>
                <a:spcPts val="600"/>
              </a:spcAft>
            </a:pPr>
            <a:r>
              <a:rPr lang="de-DE" altLang="de-DE" sz="1400" b="1">
                <a:solidFill>
                  <a:srgbClr val="FF0000"/>
                </a:solidFill>
                <a:latin typeface="Century Gothic" panose="020B0502020202020204" pitchFamily="34" charset="0"/>
                <a:sym typeface="Wingdings" panose="05000000000000000000" pitchFamily="2" charset="2"/>
              </a:rPr>
              <a:t> Prüfungspraxis:</a:t>
            </a:r>
            <a:r>
              <a:rPr lang="de-DE" altLang="de-DE" sz="1400">
                <a:latin typeface="Century Gothic" panose="020B0502020202020204" pitchFamily="34" charset="0"/>
                <a:sym typeface="Wingdings" panose="05000000000000000000" pitchFamily="2" charset="2"/>
              </a:rPr>
              <a:t> Diskussion Unterschied Verbindlichkeiten aus LuL und Rückstellung für ausstehende Rechnungen.</a:t>
            </a:r>
            <a:endParaRPr lang="de-DE" altLang="de-DE" sz="1400">
              <a:latin typeface="Century Gothic" panose="020B0502020202020204" pitchFamily="34" charset="0"/>
            </a:endParaRPr>
          </a:p>
        </p:txBody>
      </p:sp>
      <p:sp>
        <p:nvSpPr>
          <p:cNvPr id="601093" name="Abgerundetes Rechteck 1">
            <a:extLst>
              <a:ext uri="{FF2B5EF4-FFF2-40B4-BE49-F238E27FC236}">
                <a16:creationId xmlns:a16="http://schemas.microsoft.com/office/drawing/2014/main" id="{876370D4-9BCF-4B87-B256-EB1607842A70}"/>
              </a:ext>
            </a:extLst>
          </p:cNvPr>
          <p:cNvSpPr>
            <a:spLocks noChangeArrowheads="1"/>
          </p:cNvSpPr>
          <p:nvPr/>
        </p:nvSpPr>
        <p:spPr bwMode="auto">
          <a:xfrm>
            <a:off x="1069976" y="5635625"/>
            <a:ext cx="10052050" cy="471488"/>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p>
        </p:txBody>
      </p:sp>
      <p:sp>
        <p:nvSpPr>
          <p:cNvPr id="11" name="Text Box 6">
            <a:extLst>
              <a:ext uri="{FF2B5EF4-FFF2-40B4-BE49-F238E27FC236}">
                <a16:creationId xmlns:a16="http://schemas.microsoft.com/office/drawing/2014/main" id="{2BBC04F9-458C-4373-9A52-2EDA088215ED}"/>
              </a:ext>
            </a:extLst>
          </p:cNvPr>
          <p:cNvSpPr txBox="1">
            <a:spLocks noChangeArrowheads="1"/>
          </p:cNvSpPr>
          <p:nvPr/>
        </p:nvSpPr>
        <p:spPr bwMode="auto">
          <a:xfrm>
            <a:off x="695325" y="941388"/>
            <a:ext cx="105140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8.1 Ausgewählte Bilanzierungsgrundlagen mit Praxisrelevanz – häufige Prüfungsfeststellungen</a:t>
            </a:r>
          </a:p>
        </p:txBody>
      </p:sp>
      <p:sp>
        <p:nvSpPr>
          <p:cNvPr id="601096" name="Rectangle 2">
            <a:extLst>
              <a:ext uri="{FF2B5EF4-FFF2-40B4-BE49-F238E27FC236}">
                <a16:creationId xmlns:a16="http://schemas.microsoft.com/office/drawing/2014/main" id="{CAA50DBB-41D7-485D-91FC-DCEE494506B8}"/>
              </a:ext>
            </a:extLst>
          </p:cNvPr>
          <p:cNvSpPr txBox="1">
            <a:spLocks/>
          </p:cNvSpPr>
          <p:nvPr/>
        </p:nvSpPr>
        <p:spPr bwMode="auto">
          <a:xfrm>
            <a:off x="925513" y="1414463"/>
            <a:ext cx="62103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a:solidFill>
                  <a:srgbClr val="00B0F0"/>
                </a:solidFill>
                <a:latin typeface="Century Gothic" panose="020B0502020202020204" pitchFamily="34" charset="0"/>
              </a:rPr>
              <a:t>8.1.1 Verbindlichkeiten – Abgrenzung zur Rückstellung</a:t>
            </a:r>
          </a:p>
        </p:txBody>
      </p:sp>
      <p:sp>
        <p:nvSpPr>
          <p:cNvPr id="601097" name="Textfeld 4">
            <a:extLst>
              <a:ext uri="{FF2B5EF4-FFF2-40B4-BE49-F238E27FC236}">
                <a16:creationId xmlns:a16="http://schemas.microsoft.com/office/drawing/2014/main" id="{0839708E-C4B8-4B19-8F01-E9890BDC424D}"/>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a:extLst>
              <a:ext uri="{FF2B5EF4-FFF2-40B4-BE49-F238E27FC236}">
                <a16:creationId xmlns:a16="http://schemas.microsoft.com/office/drawing/2014/main" id="{14CD4ABC-AF95-4E63-A748-FF06DF51333B}"/>
              </a:ext>
            </a:extLst>
          </p:cNvPr>
          <p:cNvSpPr>
            <a:spLocks noGrp="1"/>
          </p:cNvSpPr>
          <p:nvPr>
            <p:ph type="body" idx="4294967295"/>
          </p:nvPr>
        </p:nvSpPr>
        <p:spPr>
          <a:xfrm>
            <a:off x="1079500" y="1368426"/>
            <a:ext cx="10801350" cy="3786188"/>
          </a:xfrm>
        </p:spPr>
        <p:txBody>
          <a:bodyPr/>
          <a:lstStyle/>
          <a:p>
            <a:pPr marL="270000" lvl="2" indent="-285750" eaLnBrk="1" hangingPunct="1">
              <a:lnSpc>
                <a:spcPct val="100000"/>
              </a:lnSpc>
              <a:spcBef>
                <a:spcPts val="600"/>
              </a:spcBef>
              <a:spcAft>
                <a:spcPts val="600"/>
              </a:spcAft>
              <a:buFont typeface="Arial" charset="0"/>
              <a:buChar char="•"/>
              <a:tabLst>
                <a:tab pos="447675" algn="l"/>
              </a:tabLst>
              <a:defRPr/>
            </a:pPr>
            <a:r>
              <a:rPr lang="de-DE" altLang="de-DE" sz="1600" b="1" dirty="0">
                <a:solidFill>
                  <a:srgbClr val="FF0000"/>
                </a:solidFill>
                <a:latin typeface="Century Gothic" panose="020B0502020202020204" pitchFamily="34" charset="0"/>
              </a:rPr>
              <a:t>§ 268 Abs. 5 Satz 1 HGB</a:t>
            </a:r>
          </a:p>
          <a:p>
            <a:pPr marL="270000" lvl="2" indent="0" eaLnBrk="1" hangingPunct="1">
              <a:lnSpc>
                <a:spcPct val="100000"/>
              </a:lnSpc>
              <a:spcBef>
                <a:spcPts val="600"/>
              </a:spcBef>
              <a:spcAft>
                <a:spcPts val="600"/>
              </a:spcAft>
              <a:buFont typeface="Arial" panose="020B0604020202020204" pitchFamily="34" charset="0"/>
              <a:buNone/>
              <a:tabLst>
                <a:tab pos="447675" algn="l"/>
              </a:tabLst>
              <a:defRPr/>
            </a:pPr>
            <a:r>
              <a:rPr lang="de-DE" altLang="de-DE" sz="1600" dirty="0">
                <a:latin typeface="Century Gothic" panose="020B0502020202020204" pitchFamily="34" charset="0"/>
              </a:rPr>
              <a:t>Angabe Restlaufzeit: </a:t>
            </a:r>
            <a:r>
              <a:rPr lang="de-DE" altLang="de-DE" sz="1600" b="1" dirty="0">
                <a:solidFill>
                  <a:srgbClr val="FF0000"/>
                </a:solidFill>
                <a:latin typeface="Century Gothic" panose="020B0502020202020204" pitchFamily="34" charset="0"/>
              </a:rPr>
              <a:t>bis zu 1 Jahr und größer als 1 Jahr</a:t>
            </a:r>
            <a:br>
              <a:rPr lang="de-DE" altLang="de-DE" sz="1600" b="1" dirty="0">
                <a:solidFill>
                  <a:srgbClr val="FF0000"/>
                </a:solidFill>
                <a:latin typeface="Century Gothic" panose="020B0502020202020204" pitchFamily="34" charset="0"/>
              </a:rPr>
            </a:br>
            <a:r>
              <a:rPr lang="de-DE" altLang="de-DE" sz="1600" dirty="0">
                <a:latin typeface="Century Gothic" panose="020B0502020202020204" pitchFamily="34" charset="0"/>
                <a:sym typeface="Wingdings" panose="05000000000000000000" pitchFamily="2" charset="2"/>
              </a:rPr>
              <a:t> Für </a:t>
            </a:r>
            <a:r>
              <a:rPr lang="de-DE" altLang="de-DE" sz="1600" b="1" dirty="0">
                <a:latin typeface="Century Gothic" panose="020B0502020202020204" pitchFamily="34" charset="0"/>
                <a:sym typeface="Wingdings" panose="05000000000000000000" pitchFamily="2" charset="2"/>
              </a:rPr>
              <a:t>alle Gesellschaften </a:t>
            </a:r>
            <a:r>
              <a:rPr lang="de-DE" altLang="de-DE" sz="1600" dirty="0">
                <a:latin typeface="Century Gothic" panose="020B0502020202020204" pitchFamily="34" charset="0"/>
                <a:sym typeface="Wingdings" panose="05000000000000000000" pitchFamily="2" charset="2"/>
              </a:rPr>
              <a:t>gilt: </a:t>
            </a:r>
            <a:r>
              <a:rPr lang="de-DE" altLang="de-DE" sz="1600" dirty="0">
                <a:latin typeface="Century Gothic" panose="020B0502020202020204" pitchFamily="34" charset="0"/>
              </a:rPr>
              <a:t>Angabe </a:t>
            </a:r>
            <a:r>
              <a:rPr lang="de-DE" altLang="de-DE" sz="1600" b="1" dirty="0">
                <a:latin typeface="Century Gothic" panose="020B0502020202020204" pitchFamily="34" charset="0"/>
              </a:rPr>
              <a:t>für jeden Posten </a:t>
            </a:r>
            <a:r>
              <a:rPr lang="de-DE" altLang="de-DE" sz="1600" dirty="0">
                <a:latin typeface="Century Gothic" panose="020B0502020202020204" pitchFamily="34" charset="0"/>
              </a:rPr>
              <a:t>der Verbindlichkeiten</a:t>
            </a:r>
            <a:br>
              <a:rPr lang="de-DE" altLang="de-DE" sz="1600" dirty="0">
                <a:latin typeface="Century Gothic" panose="020B0502020202020204" pitchFamily="34" charset="0"/>
              </a:rPr>
            </a:br>
            <a:r>
              <a:rPr lang="de-DE" altLang="de-DE" sz="1600" dirty="0">
                <a:latin typeface="Century Gothic" panose="020B0502020202020204" pitchFamily="34" charset="0"/>
                <a:sym typeface="Wingdings" panose="05000000000000000000" pitchFamily="2" charset="2"/>
              </a:rPr>
              <a:t> Angabe in </a:t>
            </a:r>
            <a:r>
              <a:rPr lang="de-DE" altLang="de-DE" sz="1600" b="1" dirty="0">
                <a:latin typeface="Century Gothic" panose="020B0502020202020204" pitchFamily="34" charset="0"/>
                <a:sym typeface="Wingdings" panose="05000000000000000000" pitchFamily="2" charset="2"/>
              </a:rPr>
              <a:t>Bilanz oder Anhang</a:t>
            </a:r>
            <a:endParaRPr lang="de-DE" altLang="de-DE" sz="1600" b="1" dirty="0">
              <a:latin typeface="Century Gothic" pitchFamily="34" charset="0"/>
            </a:endParaRPr>
          </a:p>
          <a:p>
            <a:pPr marL="270000" lvl="2" indent="-285750" eaLnBrk="1" hangingPunct="1">
              <a:lnSpc>
                <a:spcPct val="100000"/>
              </a:lnSpc>
              <a:spcBef>
                <a:spcPts val="600"/>
              </a:spcBef>
              <a:spcAft>
                <a:spcPts val="600"/>
              </a:spcAft>
              <a:buFont typeface="Arial" charset="0"/>
              <a:buChar char="•"/>
              <a:tabLst>
                <a:tab pos="447675" algn="l"/>
              </a:tabLst>
              <a:defRPr/>
            </a:pPr>
            <a:r>
              <a:rPr lang="de-DE" altLang="de-DE" sz="1600" b="1" dirty="0">
                <a:solidFill>
                  <a:srgbClr val="FF0000"/>
                </a:solidFill>
                <a:latin typeface="Century Gothic" panose="020B0502020202020204" pitchFamily="34" charset="0"/>
              </a:rPr>
              <a:t>§ 285 Nr. 1a HGB</a:t>
            </a:r>
          </a:p>
          <a:p>
            <a:pPr marL="270000" lvl="2" indent="0" eaLnBrk="1" hangingPunct="1">
              <a:lnSpc>
                <a:spcPct val="100000"/>
              </a:lnSpc>
              <a:spcBef>
                <a:spcPts val="600"/>
              </a:spcBef>
              <a:spcAft>
                <a:spcPts val="600"/>
              </a:spcAft>
              <a:buFont typeface="Arial" panose="020B0604020202020204" pitchFamily="34" charset="0"/>
              <a:buNone/>
              <a:tabLst>
                <a:tab pos="447675" algn="l"/>
              </a:tabLst>
              <a:defRPr/>
            </a:pPr>
            <a:r>
              <a:rPr lang="de-DE" altLang="de-DE" sz="1600" dirty="0">
                <a:latin typeface="Century Gothic" panose="020B0502020202020204" pitchFamily="34" charset="0"/>
              </a:rPr>
              <a:t>Angabe Restlaufzeit: </a:t>
            </a:r>
            <a:r>
              <a:rPr lang="de-DE" altLang="de-DE" sz="1600" b="1" dirty="0">
                <a:solidFill>
                  <a:srgbClr val="FF0000"/>
                </a:solidFill>
                <a:latin typeface="Century Gothic" panose="020B0502020202020204" pitchFamily="34" charset="0"/>
              </a:rPr>
              <a:t>mehr als 5 Jahre</a:t>
            </a:r>
            <a:br>
              <a:rPr lang="de-DE" altLang="de-DE" sz="1600" b="1" dirty="0">
                <a:solidFill>
                  <a:srgbClr val="FF0000"/>
                </a:solidFill>
                <a:latin typeface="Century Gothic" panose="020B0502020202020204" pitchFamily="34" charset="0"/>
              </a:rPr>
            </a:br>
            <a:r>
              <a:rPr lang="de-DE" altLang="de-DE" sz="1600" dirty="0">
                <a:latin typeface="Century Gothic" panose="020B0502020202020204" pitchFamily="34" charset="0"/>
                <a:sym typeface="Wingdings" panose="05000000000000000000" pitchFamily="2" charset="2"/>
              </a:rPr>
              <a:t> Für </a:t>
            </a:r>
            <a:r>
              <a:rPr lang="de-DE" altLang="de-DE" sz="1600" b="1" dirty="0">
                <a:latin typeface="Century Gothic" panose="020B0502020202020204" pitchFamily="34" charset="0"/>
                <a:sym typeface="Wingdings" panose="05000000000000000000" pitchFamily="2" charset="2"/>
              </a:rPr>
              <a:t>alle Gesellschaften </a:t>
            </a:r>
            <a:r>
              <a:rPr lang="de-DE" altLang="de-DE" sz="1600" dirty="0">
                <a:latin typeface="Century Gothic" panose="020B0502020202020204" pitchFamily="34" charset="0"/>
                <a:sym typeface="Wingdings" panose="05000000000000000000" pitchFamily="2" charset="2"/>
              </a:rPr>
              <a:t>gilt: </a:t>
            </a:r>
            <a:r>
              <a:rPr lang="de-DE" altLang="de-DE" sz="1600" dirty="0">
                <a:latin typeface="Century Gothic" panose="020B0502020202020204" pitchFamily="34" charset="0"/>
              </a:rPr>
              <a:t>Angabe </a:t>
            </a:r>
            <a:r>
              <a:rPr lang="de-DE" altLang="de-DE" sz="1600" b="1" dirty="0">
                <a:latin typeface="Century Gothic" panose="020B0502020202020204" pitchFamily="34" charset="0"/>
              </a:rPr>
              <a:t>für Gesamtbetrag </a:t>
            </a:r>
            <a:r>
              <a:rPr lang="de-DE" altLang="de-DE" sz="1600" dirty="0">
                <a:latin typeface="Century Gothic" panose="020B0502020202020204" pitchFamily="34" charset="0"/>
              </a:rPr>
              <a:t>der Verbindlichkeiten </a:t>
            </a:r>
            <a:br>
              <a:rPr lang="de-DE" altLang="de-DE" sz="1600" dirty="0">
                <a:latin typeface="Century Gothic" panose="020B0502020202020204" pitchFamily="34" charset="0"/>
              </a:rPr>
            </a:br>
            <a:r>
              <a:rPr lang="de-DE" altLang="de-DE" sz="1600" dirty="0">
                <a:latin typeface="Century Gothic" panose="020B0502020202020204" pitchFamily="34" charset="0"/>
                <a:sym typeface="Wingdings" panose="05000000000000000000" pitchFamily="2" charset="2"/>
              </a:rPr>
              <a:t> Angabe im</a:t>
            </a:r>
            <a:r>
              <a:rPr lang="de-DE" altLang="de-DE" sz="1600" b="1" dirty="0">
                <a:latin typeface="Century Gothic" panose="020B0502020202020204" pitchFamily="34" charset="0"/>
                <a:sym typeface="Wingdings" panose="05000000000000000000" pitchFamily="2" charset="2"/>
              </a:rPr>
              <a:t> Anhang</a:t>
            </a:r>
            <a:endParaRPr lang="de-DE" altLang="de-DE" sz="1600" b="1" dirty="0">
              <a:latin typeface="Century Gothic" pitchFamily="34" charset="0"/>
            </a:endParaRPr>
          </a:p>
          <a:p>
            <a:pPr marL="270000" lvl="2" indent="-285750" eaLnBrk="1" hangingPunct="1">
              <a:lnSpc>
                <a:spcPct val="100000"/>
              </a:lnSpc>
              <a:spcBef>
                <a:spcPts val="600"/>
              </a:spcBef>
              <a:spcAft>
                <a:spcPts val="600"/>
              </a:spcAft>
              <a:buFont typeface="Arial" charset="0"/>
              <a:buChar char="•"/>
              <a:tabLst>
                <a:tab pos="447675" algn="l"/>
              </a:tabLst>
              <a:defRPr/>
            </a:pPr>
            <a:r>
              <a:rPr lang="de-DE" altLang="de-DE" sz="1600" b="1" dirty="0">
                <a:solidFill>
                  <a:srgbClr val="FF0000"/>
                </a:solidFill>
                <a:latin typeface="Century Gothic" panose="020B0502020202020204" pitchFamily="34" charset="0"/>
              </a:rPr>
              <a:t>§ 285 Nr. 2 HGB</a:t>
            </a:r>
          </a:p>
          <a:p>
            <a:pPr marL="270000" lvl="2" indent="0" eaLnBrk="1" hangingPunct="1">
              <a:lnSpc>
                <a:spcPct val="100000"/>
              </a:lnSpc>
              <a:spcBef>
                <a:spcPts val="600"/>
              </a:spcBef>
              <a:spcAft>
                <a:spcPts val="600"/>
              </a:spcAft>
              <a:buFont typeface="Arial" panose="020B0604020202020204" pitchFamily="34" charset="0"/>
              <a:buNone/>
              <a:tabLst>
                <a:tab pos="447675" algn="l"/>
              </a:tabLst>
              <a:defRPr/>
            </a:pPr>
            <a:r>
              <a:rPr lang="de-DE" altLang="de-DE" sz="1600" dirty="0">
                <a:latin typeface="Century Gothic" panose="020B0502020202020204" pitchFamily="34" charset="0"/>
              </a:rPr>
              <a:t>Angabe Restlaufzeit: </a:t>
            </a:r>
            <a:r>
              <a:rPr lang="de-DE" altLang="de-DE" sz="1600" b="1" dirty="0">
                <a:solidFill>
                  <a:srgbClr val="FF0000"/>
                </a:solidFill>
                <a:latin typeface="Century Gothic" panose="020B0502020202020204" pitchFamily="34" charset="0"/>
              </a:rPr>
              <a:t>mehr als 5 Jahre</a:t>
            </a:r>
            <a:br>
              <a:rPr lang="de-DE" altLang="de-DE" sz="1600" b="1" dirty="0">
                <a:solidFill>
                  <a:srgbClr val="FF0000"/>
                </a:solidFill>
                <a:latin typeface="Century Gothic" panose="020B0502020202020204" pitchFamily="34" charset="0"/>
              </a:rPr>
            </a:br>
            <a:r>
              <a:rPr lang="de-DE" altLang="de-DE" sz="1600" dirty="0">
                <a:latin typeface="Century Gothic" panose="020B0502020202020204" pitchFamily="34" charset="0"/>
                <a:sym typeface="Wingdings" panose="05000000000000000000" pitchFamily="2" charset="2"/>
              </a:rPr>
              <a:t> Für </a:t>
            </a:r>
            <a:r>
              <a:rPr lang="de-DE" altLang="de-DE" sz="1600" b="1" dirty="0">
                <a:latin typeface="Century Gothic" panose="020B0502020202020204" pitchFamily="34" charset="0"/>
                <a:sym typeface="Wingdings" panose="05000000000000000000" pitchFamily="2" charset="2"/>
              </a:rPr>
              <a:t>mittelgroße und große Gesellschaften </a:t>
            </a:r>
            <a:r>
              <a:rPr lang="de-DE" altLang="de-DE" sz="1600" dirty="0">
                <a:latin typeface="Century Gothic" panose="020B0502020202020204" pitchFamily="34" charset="0"/>
                <a:sym typeface="Wingdings" panose="05000000000000000000" pitchFamily="2" charset="2"/>
              </a:rPr>
              <a:t>gilt: </a:t>
            </a:r>
            <a:r>
              <a:rPr lang="de-DE" altLang="de-DE" sz="1600" dirty="0">
                <a:latin typeface="Century Gothic" panose="020B0502020202020204" pitchFamily="34" charset="0"/>
              </a:rPr>
              <a:t>Angabe </a:t>
            </a:r>
            <a:r>
              <a:rPr lang="de-DE" altLang="de-DE" sz="1600" b="1" dirty="0">
                <a:latin typeface="Century Gothic" panose="020B0502020202020204" pitchFamily="34" charset="0"/>
              </a:rPr>
              <a:t>für jeden Posten </a:t>
            </a:r>
            <a:r>
              <a:rPr lang="de-DE" altLang="de-DE" sz="1600" dirty="0">
                <a:latin typeface="Century Gothic" panose="020B0502020202020204" pitchFamily="34" charset="0"/>
              </a:rPr>
              <a:t>der Verbindlichkeiten </a:t>
            </a:r>
            <a:br>
              <a:rPr lang="de-DE" altLang="de-DE" sz="1600" dirty="0">
                <a:latin typeface="Century Gothic" panose="020B0502020202020204" pitchFamily="34" charset="0"/>
              </a:rPr>
            </a:br>
            <a:r>
              <a:rPr lang="de-DE" altLang="de-DE" sz="1600" dirty="0">
                <a:latin typeface="Century Gothic" panose="020B0502020202020204" pitchFamily="34" charset="0"/>
                <a:sym typeface="Wingdings" panose="05000000000000000000" pitchFamily="2" charset="2"/>
              </a:rPr>
              <a:t> Angabe im</a:t>
            </a:r>
            <a:r>
              <a:rPr lang="de-DE" altLang="de-DE" sz="1600" b="1" dirty="0">
                <a:latin typeface="Century Gothic" panose="020B0502020202020204" pitchFamily="34" charset="0"/>
                <a:sym typeface="Wingdings" panose="05000000000000000000" pitchFamily="2" charset="2"/>
              </a:rPr>
              <a:t> Anhang</a:t>
            </a:r>
            <a:endParaRPr lang="de-DE" altLang="de-DE" sz="1600" b="1" dirty="0">
              <a:latin typeface="Century Gothic" pitchFamily="34" charset="0"/>
            </a:endParaRPr>
          </a:p>
          <a:p>
            <a:pPr marL="270000" lvl="2" indent="0" eaLnBrk="1" hangingPunct="1">
              <a:lnSpc>
                <a:spcPct val="100000"/>
              </a:lnSpc>
              <a:spcBef>
                <a:spcPts val="600"/>
              </a:spcBef>
              <a:spcAft>
                <a:spcPts val="600"/>
              </a:spcAft>
              <a:buFont typeface="Arial" panose="020B0604020202020204" pitchFamily="34" charset="0"/>
              <a:buNone/>
              <a:tabLst>
                <a:tab pos="447675" algn="l"/>
              </a:tabLst>
              <a:defRPr/>
            </a:pPr>
            <a:endParaRPr lang="de-DE" altLang="de-DE" b="1" dirty="0">
              <a:latin typeface="Century Gothic" pitchFamily="34" charset="0"/>
            </a:endParaRPr>
          </a:p>
        </p:txBody>
      </p:sp>
      <p:sp>
        <p:nvSpPr>
          <p:cNvPr id="603139" name="Text Box 4">
            <a:extLst>
              <a:ext uri="{FF2B5EF4-FFF2-40B4-BE49-F238E27FC236}">
                <a16:creationId xmlns:a16="http://schemas.microsoft.com/office/drawing/2014/main" id="{6A734973-A04D-4EA7-A50E-B88665793FCD}"/>
              </a:ext>
            </a:extLst>
          </p:cNvPr>
          <p:cNvSpPr txBox="1">
            <a:spLocks noChangeArrowheads="1"/>
          </p:cNvSpPr>
          <p:nvPr/>
        </p:nvSpPr>
        <p:spPr bwMode="auto">
          <a:xfrm>
            <a:off x="7896225" y="396875"/>
            <a:ext cx="2376488"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10000"/>
              </a:lnSpc>
              <a:spcBef>
                <a:spcPts val="800"/>
              </a:spcBef>
              <a:buFont typeface="Arial" panose="020B0604020202020204" pitchFamily="34" charset="0"/>
              <a:tabLst>
                <a:tab pos="9048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9pPr>
          </a:lstStyle>
          <a:p>
            <a:pPr eaLnBrk="1" hangingPunct="1">
              <a:lnSpc>
                <a:spcPct val="100000"/>
              </a:lnSpc>
              <a:spcBef>
                <a:spcPct val="50000"/>
              </a:spcBef>
              <a:buFontTx/>
              <a:buNone/>
            </a:pPr>
            <a:endParaRPr lang="de-DE" altLang="de-DE" sz="1100"/>
          </a:p>
        </p:txBody>
      </p:sp>
      <p:sp>
        <p:nvSpPr>
          <p:cNvPr id="603140" name="Rechteck 2">
            <a:extLst>
              <a:ext uri="{FF2B5EF4-FFF2-40B4-BE49-F238E27FC236}">
                <a16:creationId xmlns:a16="http://schemas.microsoft.com/office/drawing/2014/main" id="{9E88ED04-5C45-43CF-B5FE-26EA4C5BAD77}"/>
              </a:ext>
            </a:extLst>
          </p:cNvPr>
          <p:cNvSpPr>
            <a:spLocks noChangeArrowheads="1"/>
          </p:cNvSpPr>
          <p:nvPr/>
        </p:nvSpPr>
        <p:spPr bwMode="auto">
          <a:xfrm>
            <a:off x="1271588" y="5394325"/>
            <a:ext cx="8204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419100">
              <a:defRPr>
                <a:solidFill>
                  <a:schemeClr val="tx1"/>
                </a:solidFill>
                <a:latin typeface="Arial" panose="020B0604020202020204" pitchFamily="34" charset="0"/>
                <a:cs typeface="Arial" panose="020B0604020202020204" pitchFamily="34" charset="0"/>
              </a:defRPr>
            </a:lvl1pPr>
            <a:lvl2pPr marL="742950" indent="-285750" defTabSz="419100">
              <a:defRPr>
                <a:solidFill>
                  <a:schemeClr val="tx1"/>
                </a:solidFill>
                <a:latin typeface="Arial" panose="020B0604020202020204" pitchFamily="34" charset="0"/>
                <a:cs typeface="Arial" panose="020B0604020202020204" pitchFamily="34" charset="0"/>
              </a:defRPr>
            </a:lvl2pPr>
            <a:lvl3pPr defTabSz="419100">
              <a:defRPr>
                <a:solidFill>
                  <a:schemeClr val="tx1"/>
                </a:solidFill>
                <a:latin typeface="Arial" panose="020B0604020202020204" pitchFamily="34" charset="0"/>
                <a:cs typeface="Arial" panose="020B0604020202020204" pitchFamily="34" charset="0"/>
              </a:defRPr>
            </a:lvl3pPr>
            <a:lvl4pPr marL="1600200" indent="-228600" defTabSz="419100">
              <a:defRPr>
                <a:solidFill>
                  <a:schemeClr val="tx1"/>
                </a:solidFill>
                <a:latin typeface="Arial" panose="020B0604020202020204" pitchFamily="34" charset="0"/>
                <a:cs typeface="Arial" panose="020B0604020202020204" pitchFamily="34" charset="0"/>
              </a:defRPr>
            </a:lvl4pPr>
            <a:lvl5pPr marL="2057400" indent="-228600" defTabSz="419100">
              <a:defRPr>
                <a:solidFill>
                  <a:schemeClr val="tx1"/>
                </a:solidFill>
                <a:latin typeface="Arial" panose="020B0604020202020204" pitchFamily="34" charset="0"/>
                <a:cs typeface="Arial" panose="020B0604020202020204" pitchFamily="34" charset="0"/>
              </a:defRPr>
            </a:lvl5pPr>
            <a:lvl6pPr marL="25146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lvl="2">
              <a:spcBef>
                <a:spcPts val="600"/>
              </a:spcBef>
              <a:spcAft>
                <a:spcPts val="600"/>
              </a:spcAft>
            </a:pPr>
            <a:r>
              <a:rPr lang="de-DE" altLang="de-DE" sz="1600" b="1" dirty="0">
                <a:solidFill>
                  <a:srgbClr val="FF0000"/>
                </a:solidFill>
                <a:latin typeface="Century Gothic" panose="020B0502020202020204" pitchFamily="34" charset="0"/>
                <a:sym typeface="Wingdings" panose="05000000000000000000" pitchFamily="2" charset="2"/>
              </a:rPr>
              <a:t> Prüfungspraxis:</a:t>
            </a:r>
            <a:r>
              <a:rPr lang="de-DE" altLang="de-DE" sz="1600" dirty="0">
                <a:latin typeface="Century Gothic" panose="020B0502020202020204" pitchFamily="34" charset="0"/>
                <a:sym typeface="Wingdings" panose="05000000000000000000" pitchFamily="2" charset="2"/>
              </a:rPr>
              <a:t> Feststellung, dass häufig nicht alle Angaben gemacht werden.  </a:t>
            </a:r>
            <a:endParaRPr lang="en-US" altLang="en-US" sz="1600" dirty="0"/>
          </a:p>
        </p:txBody>
      </p:sp>
      <p:sp>
        <p:nvSpPr>
          <p:cNvPr id="603141" name="Abgerundetes Rechteck 1">
            <a:extLst>
              <a:ext uri="{FF2B5EF4-FFF2-40B4-BE49-F238E27FC236}">
                <a16:creationId xmlns:a16="http://schemas.microsoft.com/office/drawing/2014/main" id="{F0DB125A-34DA-4C5D-A810-7C4E3CF5C91C}"/>
              </a:ext>
            </a:extLst>
          </p:cNvPr>
          <p:cNvSpPr>
            <a:spLocks noChangeArrowheads="1"/>
          </p:cNvSpPr>
          <p:nvPr/>
        </p:nvSpPr>
        <p:spPr bwMode="auto">
          <a:xfrm>
            <a:off x="1271588" y="5291138"/>
            <a:ext cx="9758362" cy="585787"/>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p>
        </p:txBody>
      </p:sp>
      <p:sp>
        <p:nvSpPr>
          <p:cNvPr id="10" name="Rectangle 2">
            <a:extLst>
              <a:ext uri="{FF2B5EF4-FFF2-40B4-BE49-F238E27FC236}">
                <a16:creationId xmlns:a16="http://schemas.microsoft.com/office/drawing/2014/main" id="{AD32AC89-43E2-4069-8E01-6BE16FE98A2C}"/>
              </a:ext>
            </a:extLst>
          </p:cNvPr>
          <p:cNvSpPr txBox="1">
            <a:spLocks/>
          </p:cNvSpPr>
          <p:nvPr/>
        </p:nvSpPr>
        <p:spPr bwMode="auto">
          <a:xfrm>
            <a:off x="925513" y="942975"/>
            <a:ext cx="7967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8.1.2 </a:t>
            </a:r>
            <a:r>
              <a:rPr lang="de-DE" altLang="de-DE" sz="1600" b="1" dirty="0">
                <a:solidFill>
                  <a:srgbClr val="00B0F0"/>
                </a:solidFill>
                <a:latin typeface="Century Gothic" panose="020B0502020202020204" pitchFamily="34" charset="0"/>
              </a:rPr>
              <a:t>Restlaufzeiten Verbindlichkeiten – </a:t>
            </a:r>
            <a:r>
              <a:rPr lang="de-DE" altLang="de-DE" sz="1600" b="1" dirty="0" err="1">
                <a:solidFill>
                  <a:srgbClr val="00B0F0"/>
                </a:solidFill>
                <a:latin typeface="Century Gothic" panose="020B0502020202020204" pitchFamily="34" charset="0"/>
              </a:rPr>
              <a:t>Verbindlichkeitenspiegel</a:t>
            </a:r>
            <a:endParaRPr lang="de-DE" altLang="de-DE" sz="1600" b="1" kern="0" dirty="0">
              <a:solidFill>
                <a:srgbClr val="00B0F0"/>
              </a:solidFill>
              <a:latin typeface="Century Gothic" pitchFamily="34" charset="0"/>
            </a:endParaRPr>
          </a:p>
        </p:txBody>
      </p:sp>
      <p:sp>
        <p:nvSpPr>
          <p:cNvPr id="603144" name="Textfeld 4">
            <a:extLst>
              <a:ext uri="{FF2B5EF4-FFF2-40B4-BE49-F238E27FC236}">
                <a16:creationId xmlns:a16="http://schemas.microsoft.com/office/drawing/2014/main" id="{91A8C1F1-F686-4E99-A73D-F2EEEF2C0B7A}"/>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Text Box 3">
            <a:extLst>
              <a:ext uri="{FF2B5EF4-FFF2-40B4-BE49-F238E27FC236}">
                <a16:creationId xmlns:a16="http://schemas.microsoft.com/office/drawing/2014/main" id="{4D762E63-296F-4443-AD1E-DB3A20EC9A85}"/>
              </a:ext>
            </a:extLst>
          </p:cNvPr>
          <p:cNvSpPr txBox="1">
            <a:spLocks noChangeArrowheads="1"/>
          </p:cNvSpPr>
          <p:nvPr/>
        </p:nvSpPr>
        <p:spPr bwMode="auto">
          <a:xfrm>
            <a:off x="7896225" y="396875"/>
            <a:ext cx="2376488"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10000"/>
              </a:lnSpc>
              <a:spcBef>
                <a:spcPts val="800"/>
              </a:spcBef>
              <a:buFont typeface="Arial" panose="020B0604020202020204" pitchFamily="34" charset="0"/>
              <a:tabLst>
                <a:tab pos="9048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9pPr>
          </a:lstStyle>
          <a:p>
            <a:pPr eaLnBrk="1" hangingPunct="1">
              <a:lnSpc>
                <a:spcPct val="100000"/>
              </a:lnSpc>
              <a:spcBef>
                <a:spcPct val="50000"/>
              </a:spcBef>
              <a:buFontTx/>
              <a:buNone/>
            </a:pPr>
            <a:endParaRPr lang="de-DE" altLang="de-DE" sz="1100"/>
          </a:p>
        </p:txBody>
      </p:sp>
      <p:pic>
        <p:nvPicPr>
          <p:cNvPr id="605187" name="Picture 5">
            <a:extLst>
              <a:ext uri="{FF2B5EF4-FFF2-40B4-BE49-F238E27FC236}">
                <a16:creationId xmlns:a16="http://schemas.microsoft.com/office/drawing/2014/main" id="{9223EC98-5958-450A-936B-F4DE7524B4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025" y="1681163"/>
            <a:ext cx="9707563"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feld 8">
            <a:extLst>
              <a:ext uri="{FF2B5EF4-FFF2-40B4-BE49-F238E27FC236}">
                <a16:creationId xmlns:a16="http://schemas.microsoft.com/office/drawing/2014/main" id="{F7549413-19C0-43BA-BB8C-37528BA5149B}"/>
              </a:ext>
            </a:extLst>
          </p:cNvPr>
          <p:cNvSpPr txBox="1"/>
          <p:nvPr/>
        </p:nvSpPr>
        <p:spPr>
          <a:xfrm>
            <a:off x="1079500" y="1368425"/>
            <a:ext cx="7593013" cy="338138"/>
          </a:xfrm>
          <a:prstGeom prst="rect">
            <a:avLst/>
          </a:prstGeom>
          <a:noFill/>
        </p:spPr>
        <p:txBody>
          <a:bodyPr>
            <a:spAutoFit/>
          </a:bodyPr>
          <a:lstStyle/>
          <a:p>
            <a:pPr eaLnBrk="1" hangingPunct="1">
              <a:tabLst>
                <a:tab pos="541338" algn="l"/>
              </a:tabLst>
              <a:defRPr/>
            </a:pPr>
            <a:r>
              <a:rPr lang="de-DE" altLang="de-DE" sz="1600" b="1" kern="0" dirty="0">
                <a:latin typeface="Century Gothic" pitchFamily="34" charset="0"/>
                <a:cs typeface="Arial" charset="0"/>
              </a:rPr>
              <a:t>Beispiel </a:t>
            </a:r>
            <a:r>
              <a:rPr lang="de-DE" altLang="de-DE" sz="1600" b="1" kern="0" dirty="0" err="1">
                <a:latin typeface="Century Gothic" pitchFamily="34" charset="0"/>
                <a:cs typeface="Arial" charset="0"/>
              </a:rPr>
              <a:t>Verbindlichkeitenspiegel</a:t>
            </a:r>
            <a:r>
              <a:rPr lang="de-DE" altLang="de-DE" sz="1600" b="1" kern="0" dirty="0">
                <a:latin typeface="Century Gothic" pitchFamily="34" charset="0"/>
                <a:cs typeface="Arial" charset="0"/>
              </a:rPr>
              <a:t> als Bestandteil des Anhangs</a:t>
            </a:r>
          </a:p>
        </p:txBody>
      </p:sp>
      <p:sp>
        <p:nvSpPr>
          <p:cNvPr id="10" name="Rectangle 2">
            <a:extLst>
              <a:ext uri="{FF2B5EF4-FFF2-40B4-BE49-F238E27FC236}">
                <a16:creationId xmlns:a16="http://schemas.microsoft.com/office/drawing/2014/main" id="{0ED66CB3-40C5-4B55-95BC-A227252E8107}"/>
              </a:ext>
            </a:extLst>
          </p:cNvPr>
          <p:cNvSpPr txBox="1">
            <a:spLocks/>
          </p:cNvSpPr>
          <p:nvPr/>
        </p:nvSpPr>
        <p:spPr bwMode="auto">
          <a:xfrm>
            <a:off x="925513" y="942975"/>
            <a:ext cx="79676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8.1.2 </a:t>
            </a:r>
            <a:r>
              <a:rPr lang="de-DE" altLang="de-DE" sz="1600" b="1" dirty="0">
                <a:solidFill>
                  <a:srgbClr val="00B0F0"/>
                </a:solidFill>
                <a:latin typeface="Century Gothic" panose="020B0502020202020204" pitchFamily="34" charset="0"/>
              </a:rPr>
              <a:t>Restlaufzeiten Verbindlichkeiten – </a:t>
            </a:r>
            <a:r>
              <a:rPr lang="de-DE" altLang="de-DE" sz="1600" b="1" dirty="0" err="1">
                <a:solidFill>
                  <a:srgbClr val="00B0F0"/>
                </a:solidFill>
                <a:latin typeface="Century Gothic" panose="020B0502020202020204" pitchFamily="34" charset="0"/>
              </a:rPr>
              <a:t>Verbindlichkeitenspiegel</a:t>
            </a:r>
            <a:r>
              <a:rPr lang="de-DE" altLang="de-DE" sz="1600" b="1" dirty="0">
                <a:solidFill>
                  <a:srgbClr val="00B0F0"/>
                </a:solidFill>
                <a:latin typeface="Century Gothic" panose="020B0502020202020204" pitchFamily="34" charset="0"/>
              </a:rPr>
              <a:t>; Forts.</a:t>
            </a:r>
            <a:endParaRPr lang="de-DE" altLang="de-DE" sz="1600" b="1" kern="0" dirty="0">
              <a:solidFill>
                <a:srgbClr val="00B0F0"/>
              </a:solidFill>
              <a:latin typeface="Century Gothic" pitchFamily="34" charset="0"/>
            </a:endParaRPr>
          </a:p>
        </p:txBody>
      </p:sp>
      <p:sp>
        <p:nvSpPr>
          <p:cNvPr id="605191" name="Textfeld 4">
            <a:extLst>
              <a:ext uri="{FF2B5EF4-FFF2-40B4-BE49-F238E27FC236}">
                <a16:creationId xmlns:a16="http://schemas.microsoft.com/office/drawing/2014/main" id="{BA422B6D-7AEE-4081-BAFB-839D3F33025A}"/>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a:extLst>
              <a:ext uri="{FF2B5EF4-FFF2-40B4-BE49-F238E27FC236}">
                <a16:creationId xmlns:a16="http://schemas.microsoft.com/office/drawing/2014/main" id="{B6AE0164-290C-4C5F-BD86-667716722036}"/>
              </a:ext>
            </a:extLst>
          </p:cNvPr>
          <p:cNvSpPr>
            <a:spLocks noGrp="1"/>
          </p:cNvSpPr>
          <p:nvPr>
            <p:ph type="body" idx="4294967295"/>
          </p:nvPr>
        </p:nvSpPr>
        <p:spPr>
          <a:xfrm>
            <a:off x="1055688" y="1285875"/>
            <a:ext cx="10777537" cy="3006725"/>
          </a:xfrm>
        </p:spPr>
        <p:txBody>
          <a:bodyPr/>
          <a:lstStyle/>
          <a:p>
            <a:pPr marL="285750" lvl="2" indent="-285750" eaLnBrk="1" hangingPunct="1">
              <a:spcBef>
                <a:spcPts val="600"/>
              </a:spcBef>
              <a:spcAft>
                <a:spcPts val="0"/>
              </a:spcAft>
              <a:tabLst>
                <a:tab pos="447675" algn="l"/>
              </a:tabLst>
              <a:defRPr/>
            </a:pPr>
            <a:r>
              <a:rPr lang="de-DE" altLang="de-DE" sz="1600" b="1" dirty="0">
                <a:solidFill>
                  <a:srgbClr val="FF0000"/>
                </a:solidFill>
                <a:latin typeface="Century Gothic" panose="020B0502020202020204" pitchFamily="34" charset="0"/>
              </a:rPr>
              <a:t>Wirkung</a:t>
            </a:r>
          </a:p>
          <a:p>
            <a:pPr marL="0" lvl="2" indent="0" eaLnBrk="1" hangingPunct="1">
              <a:spcBef>
                <a:spcPts val="600"/>
              </a:spcBef>
              <a:spcAft>
                <a:spcPts val="0"/>
              </a:spcAft>
              <a:buFont typeface="Arial" panose="020B0604020202020204" pitchFamily="34" charset="0"/>
              <a:buNone/>
              <a:tabLst>
                <a:tab pos="447675" algn="l"/>
              </a:tabLst>
              <a:defRPr/>
            </a:pPr>
            <a:r>
              <a:rPr lang="de-DE" altLang="de-DE" sz="1600" dirty="0">
                <a:latin typeface="Century Gothic" panose="020B0502020202020204" pitchFamily="34" charset="0"/>
              </a:rPr>
              <a:t>      Schuldner erhält ein (dauerhaftes) Leistungsverweigerungsrecht </a:t>
            </a:r>
          </a:p>
          <a:p>
            <a:pPr marL="0" lvl="2" indent="0" eaLnBrk="1" hangingPunct="1">
              <a:spcBef>
                <a:spcPts val="600"/>
              </a:spcBef>
              <a:spcAft>
                <a:spcPts val="0"/>
              </a:spcAft>
              <a:buFont typeface="Arial" panose="020B0604020202020204" pitchFamily="34" charset="0"/>
              <a:buNone/>
              <a:tabLst>
                <a:tab pos="447675" algn="l"/>
              </a:tabLst>
              <a:defRPr/>
            </a:pPr>
            <a:r>
              <a:rPr lang="de-DE" altLang="de-DE" sz="1600" dirty="0">
                <a:latin typeface="Century Gothic" panose="020B0502020202020204" pitchFamily="34" charset="0"/>
              </a:rPr>
              <a:t>      aber: Schuldner muss Verjährung geltend machen; also „aktive Einrede“</a:t>
            </a:r>
            <a:br>
              <a:rPr lang="de-DE" altLang="de-DE" sz="1600" b="1" dirty="0">
                <a:solidFill>
                  <a:srgbClr val="FF0000"/>
                </a:solidFill>
                <a:latin typeface="Century Gothic" panose="020B0502020202020204" pitchFamily="34" charset="0"/>
              </a:rPr>
            </a:br>
            <a:endParaRPr lang="de-DE" altLang="de-DE" sz="1600" b="1" dirty="0">
              <a:solidFill>
                <a:srgbClr val="FF0000"/>
              </a:solidFill>
              <a:latin typeface="Century Gothic" panose="020B0502020202020204" pitchFamily="34" charset="0"/>
            </a:endParaRPr>
          </a:p>
          <a:p>
            <a:pPr marL="285750" lvl="2" indent="-285750" eaLnBrk="1" hangingPunct="1">
              <a:spcBef>
                <a:spcPts val="600"/>
              </a:spcBef>
              <a:spcAft>
                <a:spcPts val="0"/>
              </a:spcAft>
              <a:tabLst>
                <a:tab pos="447675" algn="l"/>
              </a:tabLst>
              <a:defRPr/>
            </a:pPr>
            <a:r>
              <a:rPr lang="de-DE" altLang="de-DE" sz="1600" b="1" dirty="0">
                <a:solidFill>
                  <a:srgbClr val="FF0000"/>
                </a:solidFill>
                <a:latin typeface="Century Gothic" panose="020B0502020202020204" pitchFamily="34" charset="0"/>
              </a:rPr>
              <a:t>Folgewirkung	</a:t>
            </a:r>
          </a:p>
          <a:p>
            <a:pPr marL="0" lvl="2" indent="0" eaLnBrk="1" hangingPunct="1">
              <a:spcBef>
                <a:spcPts val="600"/>
              </a:spcBef>
              <a:spcAft>
                <a:spcPts val="0"/>
              </a:spcAft>
              <a:buFont typeface="Arial" panose="020B0604020202020204" pitchFamily="34" charset="0"/>
              <a:buNone/>
              <a:tabLst>
                <a:tab pos="447675" algn="l"/>
              </a:tabLst>
              <a:defRPr/>
            </a:pPr>
            <a:r>
              <a:rPr lang="de-DE" altLang="de-DE" sz="1600" b="1" dirty="0">
                <a:solidFill>
                  <a:srgbClr val="FF0000"/>
                </a:solidFill>
                <a:latin typeface="Century Gothic" panose="020B0502020202020204" pitchFamily="34" charset="0"/>
              </a:rPr>
              <a:t>      </a:t>
            </a:r>
            <a:r>
              <a:rPr lang="de-DE" altLang="de-DE" sz="1600" dirty="0">
                <a:latin typeface="Century Gothic" panose="020B0502020202020204" pitchFamily="34" charset="0"/>
              </a:rPr>
              <a:t>Anspruch des Gläubigers geht nicht unter, ist aber nicht mehr „durchsetzbar“</a:t>
            </a:r>
            <a:br>
              <a:rPr lang="de-DE" altLang="de-DE" sz="1600" dirty="0">
                <a:latin typeface="Century Gothic" panose="020B0502020202020204" pitchFamily="34" charset="0"/>
              </a:rPr>
            </a:br>
            <a:endParaRPr lang="de-DE" altLang="de-DE" sz="1600" dirty="0">
              <a:latin typeface="Century Gothic" panose="020B0502020202020204" pitchFamily="34" charset="0"/>
            </a:endParaRPr>
          </a:p>
          <a:p>
            <a:pPr marL="285750" lvl="2" indent="-285750" eaLnBrk="1" hangingPunct="1">
              <a:spcBef>
                <a:spcPts val="600"/>
              </a:spcBef>
              <a:spcAft>
                <a:spcPts val="0"/>
              </a:spcAft>
              <a:tabLst>
                <a:tab pos="447675" algn="l"/>
              </a:tabLst>
              <a:defRPr/>
            </a:pPr>
            <a:r>
              <a:rPr lang="de-DE" altLang="de-DE" sz="1600" b="1" dirty="0">
                <a:solidFill>
                  <a:srgbClr val="FF0000"/>
                </a:solidFill>
                <a:latin typeface="Century Gothic" panose="020B0502020202020204" pitchFamily="34" charset="0"/>
              </a:rPr>
              <a:t>Verjährungsfrist</a:t>
            </a:r>
          </a:p>
          <a:p>
            <a:pPr marL="0" lvl="2" indent="0" eaLnBrk="1" hangingPunct="1">
              <a:spcBef>
                <a:spcPts val="600"/>
              </a:spcBef>
              <a:spcAft>
                <a:spcPts val="0"/>
              </a:spcAft>
              <a:buFont typeface="Arial" panose="020B0604020202020204" pitchFamily="34" charset="0"/>
              <a:buNone/>
              <a:tabLst>
                <a:tab pos="447675" algn="l"/>
              </a:tabLst>
              <a:defRPr/>
            </a:pPr>
            <a:r>
              <a:rPr lang="de-DE" altLang="de-DE" sz="1600" b="1" dirty="0">
                <a:solidFill>
                  <a:srgbClr val="FF0000"/>
                </a:solidFill>
                <a:latin typeface="Century Gothic" panose="020B0502020202020204" pitchFamily="34" charset="0"/>
              </a:rPr>
              <a:t>      </a:t>
            </a:r>
            <a:r>
              <a:rPr lang="de-DE" altLang="de-DE" sz="1600" dirty="0">
                <a:latin typeface="Century Gothic" panose="020B0502020202020204" pitchFamily="34" charset="0"/>
              </a:rPr>
              <a:t> Beginn: Am 01.01. des neuen Kalenderjahres nachdem der Anspruch entstanden ist </a:t>
            </a:r>
          </a:p>
          <a:p>
            <a:pPr marL="0" lvl="2" indent="0" eaLnBrk="1" hangingPunct="1">
              <a:spcBef>
                <a:spcPts val="600"/>
              </a:spcBef>
              <a:spcAft>
                <a:spcPts val="0"/>
              </a:spcAft>
              <a:buFont typeface="Arial" panose="020B0604020202020204" pitchFamily="34" charset="0"/>
              <a:buNone/>
              <a:tabLst>
                <a:tab pos="447675" algn="l"/>
              </a:tabLst>
              <a:defRPr/>
            </a:pPr>
            <a:r>
              <a:rPr lang="de-DE" altLang="de-DE" sz="1600" dirty="0">
                <a:latin typeface="Century Gothic" panose="020B0502020202020204" pitchFamily="34" charset="0"/>
              </a:rPr>
              <a:t>       Ende: i. d. R. 3 Jahre nach Beginn (ggf. abweichende Einzelvereinbarung)</a:t>
            </a:r>
          </a:p>
        </p:txBody>
      </p:sp>
      <p:sp>
        <p:nvSpPr>
          <p:cNvPr id="607235" name="Text Box 4">
            <a:extLst>
              <a:ext uri="{FF2B5EF4-FFF2-40B4-BE49-F238E27FC236}">
                <a16:creationId xmlns:a16="http://schemas.microsoft.com/office/drawing/2014/main" id="{096D2B8B-CC23-4ED9-A1EC-4F75A25223B9}"/>
              </a:ext>
            </a:extLst>
          </p:cNvPr>
          <p:cNvSpPr txBox="1">
            <a:spLocks noChangeArrowheads="1"/>
          </p:cNvSpPr>
          <p:nvPr/>
        </p:nvSpPr>
        <p:spPr bwMode="auto">
          <a:xfrm>
            <a:off x="7896225" y="396875"/>
            <a:ext cx="2376488"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10000"/>
              </a:lnSpc>
              <a:spcBef>
                <a:spcPts val="800"/>
              </a:spcBef>
              <a:buFont typeface="Arial" panose="020B0604020202020204" pitchFamily="34" charset="0"/>
              <a:tabLst>
                <a:tab pos="9048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9048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90488" algn="l"/>
              </a:tabLst>
              <a:defRPr sz="1400">
                <a:solidFill>
                  <a:schemeClr val="tx1"/>
                </a:solidFill>
                <a:latin typeface="Verdana" panose="020B0604030504040204" pitchFamily="34" charset="0"/>
              </a:defRPr>
            </a:lvl9pPr>
          </a:lstStyle>
          <a:p>
            <a:pPr eaLnBrk="1" hangingPunct="1">
              <a:lnSpc>
                <a:spcPct val="100000"/>
              </a:lnSpc>
              <a:spcBef>
                <a:spcPct val="50000"/>
              </a:spcBef>
              <a:buFontTx/>
              <a:buNone/>
            </a:pPr>
            <a:endParaRPr lang="de-DE" altLang="de-DE" sz="1100"/>
          </a:p>
        </p:txBody>
      </p:sp>
      <p:sp>
        <p:nvSpPr>
          <p:cNvPr id="607236" name="Rechteck 2">
            <a:extLst>
              <a:ext uri="{FF2B5EF4-FFF2-40B4-BE49-F238E27FC236}">
                <a16:creationId xmlns:a16="http://schemas.microsoft.com/office/drawing/2014/main" id="{28D5AACF-6EDF-4623-942C-5A2B047ECF72}"/>
              </a:ext>
            </a:extLst>
          </p:cNvPr>
          <p:cNvSpPr>
            <a:spLocks noChangeArrowheads="1"/>
          </p:cNvSpPr>
          <p:nvPr/>
        </p:nvSpPr>
        <p:spPr bwMode="auto">
          <a:xfrm>
            <a:off x="1079500" y="4752975"/>
            <a:ext cx="100472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defTabSz="419100">
              <a:tabLst>
                <a:tab pos="1347788" algn="l"/>
                <a:tab pos="1792288" algn="l"/>
              </a:tabLst>
              <a:defRPr>
                <a:solidFill>
                  <a:schemeClr val="tx1"/>
                </a:solidFill>
                <a:latin typeface="Arial" panose="020B0604020202020204" pitchFamily="34" charset="0"/>
                <a:cs typeface="Arial" panose="020B0604020202020204" pitchFamily="34" charset="0"/>
              </a:defRPr>
            </a:lvl1pPr>
            <a:lvl2pPr marL="742950" indent="-285750" defTabSz="419100">
              <a:tabLst>
                <a:tab pos="1347788" algn="l"/>
                <a:tab pos="1792288" algn="l"/>
              </a:tabLst>
              <a:defRPr>
                <a:solidFill>
                  <a:schemeClr val="tx1"/>
                </a:solidFill>
                <a:latin typeface="Arial" panose="020B0604020202020204" pitchFamily="34" charset="0"/>
                <a:cs typeface="Arial" panose="020B0604020202020204" pitchFamily="34" charset="0"/>
              </a:defRPr>
            </a:lvl2pPr>
            <a:lvl3pPr defTabSz="419100">
              <a:tabLst>
                <a:tab pos="1347788" algn="l"/>
                <a:tab pos="1792288" algn="l"/>
              </a:tabLst>
              <a:defRPr>
                <a:solidFill>
                  <a:schemeClr val="tx1"/>
                </a:solidFill>
                <a:latin typeface="Arial" panose="020B0604020202020204" pitchFamily="34" charset="0"/>
                <a:cs typeface="Arial" panose="020B0604020202020204" pitchFamily="34" charset="0"/>
              </a:defRPr>
            </a:lvl3pPr>
            <a:lvl4pPr marL="1600200" indent="-228600" defTabSz="419100">
              <a:tabLst>
                <a:tab pos="1347788" algn="l"/>
                <a:tab pos="1792288" algn="l"/>
              </a:tabLst>
              <a:defRPr>
                <a:solidFill>
                  <a:schemeClr val="tx1"/>
                </a:solidFill>
                <a:latin typeface="Arial" panose="020B0604020202020204" pitchFamily="34" charset="0"/>
                <a:cs typeface="Arial" panose="020B0604020202020204" pitchFamily="34" charset="0"/>
              </a:defRPr>
            </a:lvl4pPr>
            <a:lvl5pPr marL="2057400" indent="-228600" defTabSz="419100">
              <a:tabLst>
                <a:tab pos="1347788" algn="l"/>
                <a:tab pos="1792288" algn="l"/>
              </a:tabLst>
              <a:defRPr>
                <a:solidFill>
                  <a:schemeClr val="tx1"/>
                </a:solidFill>
                <a:latin typeface="Arial" panose="020B0604020202020204" pitchFamily="34" charset="0"/>
                <a:cs typeface="Arial" panose="020B0604020202020204" pitchFamily="34" charset="0"/>
              </a:defRPr>
            </a:lvl5pPr>
            <a:lvl6pPr marL="2514600" indent="-228600" defTabSz="419100" eaLnBrk="0" fontAlgn="base" hangingPunct="0">
              <a:spcBef>
                <a:spcPct val="0"/>
              </a:spcBef>
              <a:spcAft>
                <a:spcPct val="0"/>
              </a:spcAft>
              <a:tabLst>
                <a:tab pos="1347788" algn="l"/>
                <a:tab pos="1792288" algn="l"/>
              </a:tabLst>
              <a:defRPr>
                <a:solidFill>
                  <a:schemeClr val="tx1"/>
                </a:solidFill>
                <a:latin typeface="Arial" panose="020B0604020202020204" pitchFamily="34" charset="0"/>
                <a:cs typeface="Arial" panose="020B0604020202020204" pitchFamily="34" charset="0"/>
              </a:defRPr>
            </a:lvl6pPr>
            <a:lvl7pPr marL="2971800" indent="-228600" defTabSz="419100" eaLnBrk="0" fontAlgn="base" hangingPunct="0">
              <a:spcBef>
                <a:spcPct val="0"/>
              </a:spcBef>
              <a:spcAft>
                <a:spcPct val="0"/>
              </a:spcAft>
              <a:tabLst>
                <a:tab pos="1347788" algn="l"/>
                <a:tab pos="1792288" algn="l"/>
              </a:tabLst>
              <a:defRPr>
                <a:solidFill>
                  <a:schemeClr val="tx1"/>
                </a:solidFill>
                <a:latin typeface="Arial" panose="020B0604020202020204" pitchFamily="34" charset="0"/>
                <a:cs typeface="Arial" panose="020B0604020202020204" pitchFamily="34" charset="0"/>
              </a:defRPr>
            </a:lvl7pPr>
            <a:lvl8pPr marL="3429000" indent="-228600" defTabSz="419100" eaLnBrk="0" fontAlgn="base" hangingPunct="0">
              <a:spcBef>
                <a:spcPct val="0"/>
              </a:spcBef>
              <a:spcAft>
                <a:spcPct val="0"/>
              </a:spcAft>
              <a:tabLst>
                <a:tab pos="1347788" algn="l"/>
                <a:tab pos="1792288" algn="l"/>
              </a:tabLst>
              <a:defRPr>
                <a:solidFill>
                  <a:schemeClr val="tx1"/>
                </a:solidFill>
                <a:latin typeface="Arial" panose="020B0604020202020204" pitchFamily="34" charset="0"/>
                <a:cs typeface="Arial" panose="020B0604020202020204" pitchFamily="34" charset="0"/>
              </a:defRPr>
            </a:lvl8pPr>
            <a:lvl9pPr marL="3886200" indent="-228600" defTabSz="419100" eaLnBrk="0" fontAlgn="base" hangingPunct="0">
              <a:spcBef>
                <a:spcPct val="0"/>
              </a:spcBef>
              <a:spcAft>
                <a:spcPct val="0"/>
              </a:spcAft>
              <a:tabLst>
                <a:tab pos="1347788" algn="l"/>
                <a:tab pos="1792288" algn="l"/>
              </a:tabLst>
              <a:defRPr>
                <a:solidFill>
                  <a:schemeClr val="tx1"/>
                </a:solidFill>
                <a:latin typeface="Arial" panose="020B0604020202020204" pitchFamily="34" charset="0"/>
                <a:cs typeface="Arial" panose="020B0604020202020204" pitchFamily="34" charset="0"/>
              </a:defRPr>
            </a:lvl9pPr>
          </a:lstStyle>
          <a:p>
            <a:pPr marL="0" lvl="2">
              <a:spcBef>
                <a:spcPts val="600"/>
              </a:spcBef>
              <a:spcAft>
                <a:spcPts val="600"/>
              </a:spcAft>
              <a:tabLst>
                <a:tab pos="1771650" algn="l"/>
                <a:tab pos="1792288" algn="l"/>
              </a:tabLst>
            </a:pPr>
            <a:r>
              <a:rPr lang="de-DE" altLang="de-DE" sz="1600" b="1" dirty="0">
                <a:solidFill>
                  <a:srgbClr val="FF0000"/>
                </a:solidFill>
                <a:latin typeface="Century Gothic" panose="020B0502020202020204" pitchFamily="34" charset="0"/>
                <a:sym typeface="Wingdings" panose="05000000000000000000" pitchFamily="2" charset="2"/>
              </a:rPr>
              <a:t> Prüfungspraxis:</a:t>
            </a:r>
            <a:r>
              <a:rPr lang="de-DE" altLang="de-DE" sz="1600" dirty="0">
                <a:latin typeface="Century Gothic" panose="020B0502020202020204" pitchFamily="34" charset="0"/>
                <a:sym typeface="Wingdings" panose="05000000000000000000" pitchFamily="2" charset="2"/>
              </a:rPr>
              <a:t> Ggf. Einholung von rechtlichem Rat erforderlich um festzustellen, ob 		Verjährungsfrist evtl. zeitweise gehemmt wurde.     </a:t>
            </a:r>
            <a:endParaRPr lang="en-US" altLang="en-US" sz="1600" dirty="0"/>
          </a:p>
        </p:txBody>
      </p:sp>
      <p:sp>
        <p:nvSpPr>
          <p:cNvPr id="607237" name="Abgerundetes Rechteck 1">
            <a:extLst>
              <a:ext uri="{FF2B5EF4-FFF2-40B4-BE49-F238E27FC236}">
                <a16:creationId xmlns:a16="http://schemas.microsoft.com/office/drawing/2014/main" id="{4AF26840-D903-42D7-BF4C-27ACEF9F5BFD}"/>
              </a:ext>
            </a:extLst>
          </p:cNvPr>
          <p:cNvSpPr>
            <a:spLocks noChangeArrowheads="1"/>
          </p:cNvSpPr>
          <p:nvPr/>
        </p:nvSpPr>
        <p:spPr bwMode="auto">
          <a:xfrm>
            <a:off x="1065213" y="4724400"/>
            <a:ext cx="8775203" cy="620713"/>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1600"/>
          </a:p>
        </p:txBody>
      </p:sp>
      <p:sp>
        <p:nvSpPr>
          <p:cNvPr id="10" name="Rectangle 2">
            <a:extLst>
              <a:ext uri="{FF2B5EF4-FFF2-40B4-BE49-F238E27FC236}">
                <a16:creationId xmlns:a16="http://schemas.microsoft.com/office/drawing/2014/main" id="{13AD20E8-D6F8-4890-ABBF-0F7DCD1B753F}"/>
              </a:ext>
            </a:extLst>
          </p:cNvPr>
          <p:cNvSpPr txBox="1">
            <a:spLocks/>
          </p:cNvSpPr>
          <p:nvPr/>
        </p:nvSpPr>
        <p:spPr bwMode="auto">
          <a:xfrm>
            <a:off x="925513" y="942975"/>
            <a:ext cx="40909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8.1.3 </a:t>
            </a:r>
            <a:r>
              <a:rPr lang="de-DE" altLang="de-DE" sz="1600" b="1" dirty="0">
                <a:solidFill>
                  <a:srgbClr val="00B0F0"/>
                </a:solidFill>
                <a:latin typeface="Century Gothic" panose="020B0502020202020204" pitchFamily="34" charset="0"/>
              </a:rPr>
              <a:t>Einrede der Verjährung</a:t>
            </a:r>
            <a:endParaRPr lang="de-DE" altLang="de-DE" sz="1600" b="1" kern="0" dirty="0">
              <a:solidFill>
                <a:srgbClr val="00B0F0"/>
              </a:solidFill>
              <a:latin typeface="Century Gothic" pitchFamily="34" charset="0"/>
            </a:endParaRPr>
          </a:p>
        </p:txBody>
      </p:sp>
      <p:sp>
        <p:nvSpPr>
          <p:cNvPr id="607240" name="Textfeld 4">
            <a:extLst>
              <a:ext uri="{FF2B5EF4-FFF2-40B4-BE49-F238E27FC236}">
                <a16:creationId xmlns:a16="http://schemas.microsoft.com/office/drawing/2014/main" id="{50B540ED-0F46-4441-A82F-38701CD54D4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4" name="Textfeld 4">
            <a:extLst>
              <a:ext uri="{FF2B5EF4-FFF2-40B4-BE49-F238E27FC236}">
                <a16:creationId xmlns:a16="http://schemas.microsoft.com/office/drawing/2014/main" id="{0C3DC50D-CEC0-4AD4-87F3-E951F105F6EE}"/>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
        <p:nvSpPr>
          <p:cNvPr id="6" name="Rectangle 2">
            <a:extLst>
              <a:ext uri="{FF2B5EF4-FFF2-40B4-BE49-F238E27FC236}">
                <a16:creationId xmlns:a16="http://schemas.microsoft.com/office/drawing/2014/main" id="{F2FDBCB8-EFD0-4D41-8C0F-DD172888BA0F}"/>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8.2	</a:t>
            </a:r>
            <a:r>
              <a:rPr lang="de-DE" sz="2800" b="1" dirty="0">
                <a:latin typeface="Century Gothic" panose="020B0502020202020204" pitchFamily="34" charset="0"/>
              </a:rPr>
              <a:t>Relevanter Teilprozess: Einkaufsprozess</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8.2.1</a:t>
            </a:r>
            <a:r>
              <a:rPr lang="de-DE" dirty="0">
                <a:latin typeface="Century Gothic" panose="020B0502020202020204" pitchFamily="34" charset="0"/>
              </a:rPr>
              <a:t>	Überblick</a:t>
            </a:r>
          </a:p>
          <a:p>
            <a:pPr marL="2724150" lvl="4" indent="-895350">
              <a:spcBef>
                <a:spcPts val="600"/>
              </a:spcBef>
              <a:spcAft>
                <a:spcPts val="600"/>
              </a:spcAft>
              <a:tabLst>
                <a:tab pos="444500" algn="l"/>
              </a:tabLst>
            </a:pPr>
            <a:r>
              <a:rPr lang="de-DE" b="1" dirty="0">
                <a:latin typeface="Century Gothic" panose="020B0502020202020204" pitchFamily="34" charset="0"/>
              </a:rPr>
              <a:t>8.2.2	</a:t>
            </a:r>
            <a:r>
              <a:rPr lang="de-DE" dirty="0">
                <a:latin typeface="Century Gothic" panose="020B0502020202020204" pitchFamily="34" charset="0"/>
              </a:rPr>
              <a:t>Teilprozess: Gewinnung neuer Lieferant / Stammdatenpflege</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8.2.3	</a:t>
            </a:r>
            <a:r>
              <a:rPr lang="de-DE" dirty="0">
                <a:latin typeface="Century Gothic" panose="020B0502020202020204" pitchFamily="34" charset="0"/>
              </a:rPr>
              <a:t>Teilprozess: Bestellanforderung / Wareneingang</a:t>
            </a:r>
          </a:p>
          <a:p>
            <a:pPr marL="2724150" lvl="4" indent="-895350">
              <a:spcBef>
                <a:spcPts val="600"/>
              </a:spcBef>
              <a:spcAft>
                <a:spcPts val="600"/>
              </a:spcAft>
              <a:tabLst>
                <a:tab pos="444500" algn="l"/>
              </a:tabLst>
            </a:pPr>
            <a:r>
              <a:rPr lang="de-DE" b="1" dirty="0">
                <a:latin typeface="Century Gothic" panose="020B0502020202020204" pitchFamily="34" charset="0"/>
              </a:rPr>
              <a:t>8.2.4	</a:t>
            </a:r>
            <a:r>
              <a:rPr lang="de-DE" dirty="0">
                <a:latin typeface="Century Gothic" panose="020B0502020202020204" pitchFamily="34" charset="0"/>
              </a:rPr>
              <a:t>Teilprozess: Rechnungsprüfung und Zahlungsausgang</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8.2.5	</a:t>
            </a:r>
            <a:r>
              <a:rPr lang="de-DE" dirty="0">
                <a:latin typeface="Century Gothic" panose="020B0502020202020204" pitchFamily="34" charset="0"/>
              </a:rPr>
              <a:t>Teilprozess: Jahresabschlusserstellung</a:t>
            </a:r>
            <a:endParaRPr lang="de-DE" b="1" dirty="0">
              <a:latin typeface="Century Gothic" panose="020B0502020202020204" pitchFamily="34" charset="0"/>
            </a:endParaRP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abgerundete Ecken 1">
            <a:extLst>
              <a:ext uri="{FF2B5EF4-FFF2-40B4-BE49-F238E27FC236}">
                <a16:creationId xmlns:a16="http://schemas.microsoft.com/office/drawing/2014/main" id="{0F0B28CD-C31C-400B-81BA-F1434EAF836A}"/>
              </a:ext>
            </a:extLst>
          </p:cNvPr>
          <p:cNvSpPr/>
          <p:nvPr/>
        </p:nvSpPr>
        <p:spPr bwMode="auto">
          <a:xfrm>
            <a:off x="2208213" y="2052638"/>
            <a:ext cx="2879725" cy="431800"/>
          </a:xfrm>
          <a:prstGeom prst="roundRect">
            <a:avLst/>
          </a:prstGeom>
          <a:solidFill>
            <a:schemeClr val="bg1">
              <a:lumMod val="85000"/>
            </a:schemeClr>
          </a:solidFill>
          <a:ln w="9525">
            <a:solidFill>
              <a:schemeClr val="bg1">
                <a:lumMod val="85000"/>
              </a:schemeClr>
            </a:solidFill>
            <a:miter lim="800000"/>
            <a:headEnd/>
            <a:tailEnd/>
          </a:ln>
          <a:effectLst/>
          <a:extLst/>
        </p:spPr>
        <p:txBody>
          <a:bodyPr wrap="none" anchor="ctr"/>
          <a:lstStyle/>
          <a:p>
            <a:pPr algn="ctr" eaLnBrk="1" hangingPunct="1">
              <a:defRPr/>
            </a:pPr>
            <a:r>
              <a:rPr lang="de-DE" sz="1400" b="1" dirty="0">
                <a:latin typeface="Century Gothic" panose="020B0502020202020204" pitchFamily="34" charset="0"/>
              </a:rPr>
              <a:t>Gewinnung neuer Lieferant</a:t>
            </a:r>
          </a:p>
        </p:txBody>
      </p:sp>
      <p:sp>
        <p:nvSpPr>
          <p:cNvPr id="13" name="Rechteck: abgerundete Ecken 12">
            <a:extLst>
              <a:ext uri="{FF2B5EF4-FFF2-40B4-BE49-F238E27FC236}">
                <a16:creationId xmlns:a16="http://schemas.microsoft.com/office/drawing/2014/main" id="{4C3E77C5-73F5-475A-8916-CFC0234BA308}"/>
              </a:ext>
            </a:extLst>
          </p:cNvPr>
          <p:cNvSpPr/>
          <p:nvPr/>
        </p:nvSpPr>
        <p:spPr bwMode="auto">
          <a:xfrm>
            <a:off x="2208213" y="2992438"/>
            <a:ext cx="2879725" cy="431800"/>
          </a:xfrm>
          <a:prstGeom prst="roundRect">
            <a:avLst/>
          </a:prstGeom>
          <a:solidFill>
            <a:schemeClr val="bg1">
              <a:lumMod val="85000"/>
            </a:schemeClr>
          </a:solidFill>
          <a:ln w="9525">
            <a:solidFill>
              <a:schemeClr val="bg1">
                <a:lumMod val="85000"/>
              </a:schemeClr>
            </a:solidFill>
            <a:miter lim="800000"/>
            <a:headEnd/>
            <a:tailEnd/>
          </a:ln>
          <a:effectLst/>
          <a:extLst/>
        </p:spPr>
        <p:txBody>
          <a:bodyPr wrap="none" anchor="ctr"/>
          <a:lstStyle/>
          <a:p>
            <a:pPr algn="ctr" eaLnBrk="1" hangingPunct="1">
              <a:defRPr/>
            </a:pPr>
            <a:r>
              <a:rPr lang="de-DE" sz="1400" b="1" dirty="0">
                <a:latin typeface="Century Gothic" panose="020B0502020202020204" pitchFamily="34" charset="0"/>
              </a:rPr>
              <a:t>Anlage / Pflege Stammdaten</a:t>
            </a:r>
          </a:p>
        </p:txBody>
      </p:sp>
      <p:sp>
        <p:nvSpPr>
          <p:cNvPr id="14" name="Rechteck: abgerundete Ecken 13">
            <a:extLst>
              <a:ext uri="{FF2B5EF4-FFF2-40B4-BE49-F238E27FC236}">
                <a16:creationId xmlns:a16="http://schemas.microsoft.com/office/drawing/2014/main" id="{2B412E24-D618-4CBA-BD85-FB06C2E1C9BD}"/>
              </a:ext>
            </a:extLst>
          </p:cNvPr>
          <p:cNvSpPr/>
          <p:nvPr/>
        </p:nvSpPr>
        <p:spPr bwMode="auto">
          <a:xfrm>
            <a:off x="2208213" y="3930650"/>
            <a:ext cx="2879725" cy="431800"/>
          </a:xfrm>
          <a:prstGeom prst="roundRect">
            <a:avLst/>
          </a:prstGeom>
          <a:solidFill>
            <a:schemeClr val="bg1">
              <a:lumMod val="85000"/>
            </a:schemeClr>
          </a:solidFill>
          <a:ln w="9525">
            <a:solidFill>
              <a:schemeClr val="bg1">
                <a:lumMod val="85000"/>
              </a:schemeClr>
            </a:solidFill>
            <a:miter lim="800000"/>
            <a:headEnd/>
            <a:tailEnd/>
          </a:ln>
          <a:effectLst/>
          <a:extLst/>
        </p:spPr>
        <p:txBody>
          <a:bodyPr wrap="none" anchor="ctr"/>
          <a:lstStyle/>
          <a:p>
            <a:pPr algn="ctr" eaLnBrk="1" hangingPunct="1">
              <a:defRPr/>
            </a:pPr>
            <a:r>
              <a:rPr lang="de-DE" sz="1400" b="1" dirty="0">
                <a:latin typeface="Century Gothic" panose="020B0502020202020204" pitchFamily="34" charset="0"/>
              </a:rPr>
              <a:t>Bestellanforderung</a:t>
            </a:r>
          </a:p>
        </p:txBody>
      </p:sp>
      <p:sp>
        <p:nvSpPr>
          <p:cNvPr id="15" name="Rechteck: abgerundete Ecken 14">
            <a:extLst>
              <a:ext uri="{FF2B5EF4-FFF2-40B4-BE49-F238E27FC236}">
                <a16:creationId xmlns:a16="http://schemas.microsoft.com/office/drawing/2014/main" id="{5C46928B-102D-4C0B-8A23-E27BD252CE55}"/>
              </a:ext>
            </a:extLst>
          </p:cNvPr>
          <p:cNvSpPr/>
          <p:nvPr/>
        </p:nvSpPr>
        <p:spPr bwMode="auto">
          <a:xfrm>
            <a:off x="2208213" y="4868863"/>
            <a:ext cx="2879725" cy="431800"/>
          </a:xfrm>
          <a:prstGeom prst="roundRect">
            <a:avLst/>
          </a:prstGeom>
          <a:solidFill>
            <a:schemeClr val="bg1">
              <a:lumMod val="85000"/>
            </a:schemeClr>
          </a:solidFill>
          <a:ln w="9525">
            <a:solidFill>
              <a:schemeClr val="bg1">
                <a:lumMod val="85000"/>
              </a:schemeClr>
            </a:solidFill>
            <a:miter lim="800000"/>
            <a:headEnd/>
            <a:tailEnd/>
          </a:ln>
          <a:effectLst/>
          <a:extLst/>
        </p:spPr>
        <p:txBody>
          <a:bodyPr wrap="none" anchor="ctr"/>
          <a:lstStyle/>
          <a:p>
            <a:pPr algn="ctr" eaLnBrk="1" hangingPunct="1">
              <a:defRPr/>
            </a:pPr>
            <a:r>
              <a:rPr lang="de-DE" sz="1400" b="1" dirty="0">
                <a:latin typeface="Century Gothic" panose="020B0502020202020204" pitchFamily="34" charset="0"/>
              </a:rPr>
              <a:t>Wareneingang</a:t>
            </a:r>
          </a:p>
        </p:txBody>
      </p:sp>
      <p:sp>
        <p:nvSpPr>
          <p:cNvPr id="16" name="Rechteck: abgerundete Ecken 15">
            <a:extLst>
              <a:ext uri="{FF2B5EF4-FFF2-40B4-BE49-F238E27FC236}">
                <a16:creationId xmlns:a16="http://schemas.microsoft.com/office/drawing/2014/main" id="{16AF4CC9-13B6-4975-9EA0-159BE2A6EB27}"/>
              </a:ext>
            </a:extLst>
          </p:cNvPr>
          <p:cNvSpPr/>
          <p:nvPr/>
        </p:nvSpPr>
        <p:spPr bwMode="auto">
          <a:xfrm>
            <a:off x="7175500" y="2052638"/>
            <a:ext cx="2879725" cy="431800"/>
          </a:xfrm>
          <a:prstGeom prst="roundRect">
            <a:avLst/>
          </a:prstGeom>
          <a:solidFill>
            <a:schemeClr val="bg1">
              <a:lumMod val="85000"/>
            </a:schemeClr>
          </a:solidFill>
          <a:ln w="9525">
            <a:solidFill>
              <a:schemeClr val="bg1">
                <a:lumMod val="85000"/>
              </a:schemeClr>
            </a:solidFill>
            <a:miter lim="800000"/>
            <a:headEnd/>
            <a:tailEnd/>
          </a:ln>
          <a:effectLst/>
          <a:extLst/>
        </p:spPr>
        <p:txBody>
          <a:bodyPr wrap="none" anchor="ctr"/>
          <a:lstStyle/>
          <a:p>
            <a:pPr algn="ctr" eaLnBrk="1" hangingPunct="1">
              <a:defRPr/>
            </a:pPr>
            <a:r>
              <a:rPr lang="de-DE" sz="1400" b="1" dirty="0">
                <a:latin typeface="Century Gothic" panose="020B0502020202020204" pitchFamily="34" charset="0"/>
              </a:rPr>
              <a:t>Rechnungsprüfung</a:t>
            </a:r>
          </a:p>
        </p:txBody>
      </p:sp>
      <p:sp>
        <p:nvSpPr>
          <p:cNvPr id="17" name="Rechteck: abgerundete Ecken 16">
            <a:extLst>
              <a:ext uri="{FF2B5EF4-FFF2-40B4-BE49-F238E27FC236}">
                <a16:creationId xmlns:a16="http://schemas.microsoft.com/office/drawing/2014/main" id="{F99F3A3C-9B83-4317-B3E2-55DFD080E202}"/>
              </a:ext>
            </a:extLst>
          </p:cNvPr>
          <p:cNvSpPr/>
          <p:nvPr/>
        </p:nvSpPr>
        <p:spPr bwMode="auto">
          <a:xfrm>
            <a:off x="7175500" y="2989263"/>
            <a:ext cx="2879725" cy="431800"/>
          </a:xfrm>
          <a:prstGeom prst="roundRect">
            <a:avLst/>
          </a:prstGeom>
          <a:solidFill>
            <a:schemeClr val="bg1">
              <a:lumMod val="85000"/>
            </a:schemeClr>
          </a:solidFill>
          <a:ln w="9525">
            <a:solidFill>
              <a:schemeClr val="bg1">
                <a:lumMod val="85000"/>
              </a:schemeClr>
            </a:solidFill>
            <a:miter lim="800000"/>
            <a:headEnd/>
            <a:tailEnd/>
          </a:ln>
          <a:effectLst/>
          <a:extLst/>
        </p:spPr>
        <p:txBody>
          <a:bodyPr wrap="none" anchor="ctr"/>
          <a:lstStyle/>
          <a:p>
            <a:pPr algn="ctr" eaLnBrk="1" hangingPunct="1">
              <a:defRPr/>
            </a:pPr>
            <a:r>
              <a:rPr lang="de-DE" sz="1400" b="1" dirty="0">
                <a:latin typeface="Century Gothic" panose="020B0502020202020204" pitchFamily="34" charset="0"/>
              </a:rPr>
              <a:t>Zahlungsabwicklung</a:t>
            </a:r>
          </a:p>
        </p:txBody>
      </p:sp>
      <p:sp>
        <p:nvSpPr>
          <p:cNvPr id="18" name="Rechteck: abgerundete Ecken 17">
            <a:extLst>
              <a:ext uri="{FF2B5EF4-FFF2-40B4-BE49-F238E27FC236}">
                <a16:creationId xmlns:a16="http://schemas.microsoft.com/office/drawing/2014/main" id="{F86585EC-FD56-48DC-B37E-D8888BB44B80}"/>
              </a:ext>
            </a:extLst>
          </p:cNvPr>
          <p:cNvSpPr/>
          <p:nvPr/>
        </p:nvSpPr>
        <p:spPr bwMode="auto">
          <a:xfrm>
            <a:off x="7175500" y="3927475"/>
            <a:ext cx="2879725" cy="1177925"/>
          </a:xfrm>
          <a:prstGeom prst="roundRect">
            <a:avLst/>
          </a:prstGeom>
          <a:solidFill>
            <a:schemeClr val="bg1">
              <a:lumMod val="85000"/>
            </a:schemeClr>
          </a:solidFill>
          <a:ln w="9525">
            <a:solidFill>
              <a:schemeClr val="bg1">
                <a:lumMod val="85000"/>
              </a:schemeClr>
            </a:solidFill>
            <a:miter lim="800000"/>
            <a:headEnd/>
            <a:tailEnd/>
          </a:ln>
          <a:effectLst/>
          <a:extLst/>
        </p:spPr>
        <p:txBody>
          <a:bodyPr wrap="none" anchor="ctr"/>
          <a:lstStyle/>
          <a:p>
            <a:pPr algn="ctr" eaLnBrk="1" hangingPunct="1">
              <a:defRPr/>
            </a:pPr>
            <a:r>
              <a:rPr lang="de-DE" sz="1400" b="1" dirty="0">
                <a:latin typeface="Century Gothic" panose="020B0502020202020204" pitchFamily="34" charset="0"/>
              </a:rPr>
              <a:t>Jahresabschlusserstellung</a:t>
            </a:r>
          </a:p>
          <a:p>
            <a:pPr algn="ctr" eaLnBrk="1" hangingPunct="1">
              <a:defRPr/>
            </a:pPr>
            <a:r>
              <a:rPr lang="de-DE" sz="1400" b="1" dirty="0">
                <a:latin typeface="Century Gothic" panose="020B0502020202020204" pitchFamily="34" charset="0"/>
              </a:rPr>
              <a:t>Abstimmung</a:t>
            </a:r>
          </a:p>
          <a:p>
            <a:pPr algn="ctr" eaLnBrk="1" hangingPunct="1">
              <a:defRPr/>
            </a:pPr>
            <a:r>
              <a:rPr lang="de-DE" sz="1400" b="1" dirty="0">
                <a:latin typeface="Century Gothic" panose="020B0502020202020204" pitchFamily="34" charset="0"/>
              </a:rPr>
              <a:t>Haupt-/Nebenbuch</a:t>
            </a:r>
          </a:p>
          <a:p>
            <a:pPr algn="ctr" eaLnBrk="1" hangingPunct="1">
              <a:defRPr/>
            </a:pPr>
            <a:r>
              <a:rPr lang="de-DE" sz="1400" b="1" dirty="0">
                <a:latin typeface="Century Gothic" panose="020B0502020202020204" pitchFamily="34" charset="0"/>
              </a:rPr>
              <a:t>Fremdwährung</a:t>
            </a:r>
          </a:p>
        </p:txBody>
      </p:sp>
      <p:cxnSp>
        <p:nvCxnSpPr>
          <p:cNvPr id="4" name="Gerade Verbindung mit Pfeil 3">
            <a:extLst>
              <a:ext uri="{FF2B5EF4-FFF2-40B4-BE49-F238E27FC236}">
                <a16:creationId xmlns:a16="http://schemas.microsoft.com/office/drawing/2014/main" id="{2FFCE174-9FD2-4FD0-B23B-E0A13584494C}"/>
              </a:ext>
            </a:extLst>
          </p:cNvPr>
          <p:cNvCxnSpPr>
            <a:stCxn id="2" idx="2"/>
            <a:endCxn id="13" idx="0"/>
          </p:cNvCxnSpPr>
          <p:nvPr/>
        </p:nvCxnSpPr>
        <p:spPr>
          <a:xfrm>
            <a:off x="3648075" y="2484438"/>
            <a:ext cx="0" cy="508000"/>
          </a:xfrm>
          <a:prstGeom prst="straightConnector1">
            <a:avLst/>
          </a:prstGeom>
          <a:ln w="127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AAB652C5-2C38-405A-99C2-E148A1D6F210}"/>
              </a:ext>
            </a:extLst>
          </p:cNvPr>
          <p:cNvCxnSpPr>
            <a:stCxn id="13" idx="2"/>
            <a:endCxn id="14" idx="0"/>
          </p:cNvCxnSpPr>
          <p:nvPr/>
        </p:nvCxnSpPr>
        <p:spPr>
          <a:xfrm>
            <a:off x="3648075" y="3424238"/>
            <a:ext cx="0" cy="506412"/>
          </a:xfrm>
          <a:prstGeom prst="straightConnector1">
            <a:avLst/>
          </a:prstGeom>
          <a:ln w="127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3" name="Gerade Verbindung mit Pfeil 22">
            <a:extLst>
              <a:ext uri="{FF2B5EF4-FFF2-40B4-BE49-F238E27FC236}">
                <a16:creationId xmlns:a16="http://schemas.microsoft.com/office/drawing/2014/main" id="{B3843B5F-98FC-4991-86A2-9AFEA0E19363}"/>
              </a:ext>
            </a:extLst>
          </p:cNvPr>
          <p:cNvCxnSpPr>
            <a:cxnSpLocks/>
            <a:stCxn id="14" idx="2"/>
            <a:endCxn id="15" idx="0"/>
          </p:cNvCxnSpPr>
          <p:nvPr/>
        </p:nvCxnSpPr>
        <p:spPr>
          <a:xfrm>
            <a:off x="3648075" y="4362450"/>
            <a:ext cx="0" cy="506413"/>
          </a:xfrm>
          <a:prstGeom prst="straightConnector1">
            <a:avLst/>
          </a:prstGeom>
          <a:ln w="127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2C0F9849-A50A-4511-9874-5F9F2CB2BA69}"/>
              </a:ext>
            </a:extLst>
          </p:cNvPr>
          <p:cNvCxnSpPr>
            <a:stCxn id="16" idx="2"/>
            <a:endCxn id="17" idx="0"/>
          </p:cNvCxnSpPr>
          <p:nvPr/>
        </p:nvCxnSpPr>
        <p:spPr>
          <a:xfrm>
            <a:off x="8615363" y="2484438"/>
            <a:ext cx="0" cy="504825"/>
          </a:xfrm>
          <a:prstGeom prst="straightConnector1">
            <a:avLst/>
          </a:prstGeom>
          <a:ln w="127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2" name="Gerade Verbindung mit Pfeil 21">
            <a:extLst>
              <a:ext uri="{FF2B5EF4-FFF2-40B4-BE49-F238E27FC236}">
                <a16:creationId xmlns:a16="http://schemas.microsoft.com/office/drawing/2014/main" id="{EEA27E6C-CD6A-4BA1-982A-63080C2A5979}"/>
              </a:ext>
            </a:extLst>
          </p:cNvPr>
          <p:cNvCxnSpPr>
            <a:stCxn id="17" idx="2"/>
            <a:endCxn id="18" idx="0"/>
          </p:cNvCxnSpPr>
          <p:nvPr/>
        </p:nvCxnSpPr>
        <p:spPr>
          <a:xfrm>
            <a:off x="8615363" y="3421063"/>
            <a:ext cx="0" cy="506412"/>
          </a:xfrm>
          <a:prstGeom prst="straightConnector1">
            <a:avLst/>
          </a:prstGeom>
          <a:ln w="127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4" name="Gerader Verbinder 33">
            <a:extLst>
              <a:ext uri="{FF2B5EF4-FFF2-40B4-BE49-F238E27FC236}">
                <a16:creationId xmlns:a16="http://schemas.microsoft.com/office/drawing/2014/main" id="{985F94C6-0C28-4959-8CB2-12933D616EE2}"/>
              </a:ext>
            </a:extLst>
          </p:cNvPr>
          <p:cNvCxnSpPr>
            <a:stCxn id="15" idx="3"/>
          </p:cNvCxnSpPr>
          <p:nvPr/>
        </p:nvCxnSpPr>
        <p:spPr>
          <a:xfrm>
            <a:off x="5087938" y="5084763"/>
            <a:ext cx="7207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r Verbinder 35">
            <a:extLst>
              <a:ext uri="{FF2B5EF4-FFF2-40B4-BE49-F238E27FC236}">
                <a16:creationId xmlns:a16="http://schemas.microsoft.com/office/drawing/2014/main" id="{09818B72-F431-495C-AD67-E5D1D1EE42E7}"/>
              </a:ext>
            </a:extLst>
          </p:cNvPr>
          <p:cNvCxnSpPr/>
          <p:nvPr/>
        </p:nvCxnSpPr>
        <p:spPr>
          <a:xfrm flipV="1">
            <a:off x="5808663" y="2268538"/>
            <a:ext cx="0" cy="28162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Gerade Verbindung mit Pfeil 38">
            <a:extLst>
              <a:ext uri="{FF2B5EF4-FFF2-40B4-BE49-F238E27FC236}">
                <a16:creationId xmlns:a16="http://schemas.microsoft.com/office/drawing/2014/main" id="{9E33B904-FB27-40D7-AF2C-E0A97639D78A}"/>
              </a:ext>
            </a:extLst>
          </p:cNvPr>
          <p:cNvCxnSpPr>
            <a:cxnSpLocks/>
            <a:endCxn id="16" idx="1"/>
          </p:cNvCxnSpPr>
          <p:nvPr/>
        </p:nvCxnSpPr>
        <p:spPr>
          <a:xfrm>
            <a:off x="5808663" y="2268538"/>
            <a:ext cx="1366837" cy="0"/>
          </a:xfrm>
          <a:prstGeom prst="straightConnector1">
            <a:avLst/>
          </a:prstGeom>
          <a:ln w="127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611345" name="Ellipse 2">
            <a:extLst>
              <a:ext uri="{FF2B5EF4-FFF2-40B4-BE49-F238E27FC236}">
                <a16:creationId xmlns:a16="http://schemas.microsoft.com/office/drawing/2014/main" id="{E63295D9-2611-412B-B592-87350A911FA9}"/>
              </a:ext>
            </a:extLst>
          </p:cNvPr>
          <p:cNvSpPr>
            <a:spLocks noChangeArrowheads="1"/>
          </p:cNvSpPr>
          <p:nvPr/>
        </p:nvSpPr>
        <p:spPr bwMode="auto">
          <a:xfrm>
            <a:off x="1487488" y="2946400"/>
            <a:ext cx="504825" cy="474663"/>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A</a:t>
            </a:r>
            <a:endParaRPr lang="en-US" altLang="en-US" sz="1600" b="1">
              <a:latin typeface="Century Gothic" panose="020B0502020202020204" pitchFamily="34" charset="0"/>
            </a:endParaRPr>
          </a:p>
        </p:txBody>
      </p:sp>
      <p:sp>
        <p:nvSpPr>
          <p:cNvPr id="611346" name="Ellipse 2">
            <a:extLst>
              <a:ext uri="{FF2B5EF4-FFF2-40B4-BE49-F238E27FC236}">
                <a16:creationId xmlns:a16="http://schemas.microsoft.com/office/drawing/2014/main" id="{D729DF08-27A8-4D08-A451-489173574B25}"/>
              </a:ext>
            </a:extLst>
          </p:cNvPr>
          <p:cNvSpPr>
            <a:spLocks noChangeArrowheads="1"/>
          </p:cNvSpPr>
          <p:nvPr/>
        </p:nvSpPr>
        <p:spPr bwMode="auto">
          <a:xfrm>
            <a:off x="1487488" y="3911600"/>
            <a:ext cx="504825" cy="474663"/>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B</a:t>
            </a:r>
            <a:endParaRPr lang="en-US" altLang="en-US" sz="1600" b="1">
              <a:latin typeface="Century Gothic" panose="020B0502020202020204" pitchFamily="34" charset="0"/>
            </a:endParaRPr>
          </a:p>
        </p:txBody>
      </p:sp>
      <p:sp>
        <p:nvSpPr>
          <p:cNvPr id="611347" name="Ellipse 2">
            <a:extLst>
              <a:ext uri="{FF2B5EF4-FFF2-40B4-BE49-F238E27FC236}">
                <a16:creationId xmlns:a16="http://schemas.microsoft.com/office/drawing/2014/main" id="{5017FC94-3CE3-4BEF-AD3C-01C1CC04BA24}"/>
              </a:ext>
            </a:extLst>
          </p:cNvPr>
          <p:cNvSpPr>
            <a:spLocks noChangeArrowheads="1"/>
          </p:cNvSpPr>
          <p:nvPr/>
        </p:nvSpPr>
        <p:spPr bwMode="auto">
          <a:xfrm>
            <a:off x="1487488" y="4868863"/>
            <a:ext cx="503237" cy="474662"/>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C</a:t>
            </a:r>
            <a:endParaRPr lang="en-US" altLang="en-US" sz="1600" b="1">
              <a:latin typeface="Century Gothic" panose="020B0502020202020204" pitchFamily="34" charset="0"/>
            </a:endParaRPr>
          </a:p>
        </p:txBody>
      </p:sp>
      <p:sp>
        <p:nvSpPr>
          <p:cNvPr id="611348" name="Ellipse 2">
            <a:extLst>
              <a:ext uri="{FF2B5EF4-FFF2-40B4-BE49-F238E27FC236}">
                <a16:creationId xmlns:a16="http://schemas.microsoft.com/office/drawing/2014/main" id="{8492BFA4-4C7D-4488-9B1C-DBBCE3FF1483}"/>
              </a:ext>
            </a:extLst>
          </p:cNvPr>
          <p:cNvSpPr>
            <a:spLocks noChangeArrowheads="1"/>
          </p:cNvSpPr>
          <p:nvPr/>
        </p:nvSpPr>
        <p:spPr bwMode="auto">
          <a:xfrm>
            <a:off x="6456363" y="1736725"/>
            <a:ext cx="504825" cy="474663"/>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D</a:t>
            </a:r>
            <a:endParaRPr lang="en-US" altLang="en-US" sz="1600" b="1">
              <a:latin typeface="Century Gothic" panose="020B0502020202020204" pitchFamily="34" charset="0"/>
            </a:endParaRPr>
          </a:p>
        </p:txBody>
      </p:sp>
      <p:sp>
        <p:nvSpPr>
          <p:cNvPr id="611349" name="Ellipse 2">
            <a:extLst>
              <a:ext uri="{FF2B5EF4-FFF2-40B4-BE49-F238E27FC236}">
                <a16:creationId xmlns:a16="http://schemas.microsoft.com/office/drawing/2014/main" id="{A3BA0445-E321-4CD7-9AF4-7C438D557EB1}"/>
              </a:ext>
            </a:extLst>
          </p:cNvPr>
          <p:cNvSpPr>
            <a:spLocks noChangeArrowheads="1"/>
          </p:cNvSpPr>
          <p:nvPr/>
        </p:nvSpPr>
        <p:spPr bwMode="auto">
          <a:xfrm>
            <a:off x="6456363" y="2960688"/>
            <a:ext cx="504825" cy="474662"/>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E</a:t>
            </a:r>
            <a:endParaRPr lang="en-US" altLang="en-US" sz="1600" b="1">
              <a:latin typeface="Century Gothic" panose="020B0502020202020204" pitchFamily="34" charset="0"/>
            </a:endParaRPr>
          </a:p>
        </p:txBody>
      </p:sp>
      <p:sp>
        <p:nvSpPr>
          <p:cNvPr id="611350" name="Ellipse 2">
            <a:extLst>
              <a:ext uri="{FF2B5EF4-FFF2-40B4-BE49-F238E27FC236}">
                <a16:creationId xmlns:a16="http://schemas.microsoft.com/office/drawing/2014/main" id="{C24A09FA-4F0E-4A4C-919B-EF28B16262ED}"/>
              </a:ext>
            </a:extLst>
          </p:cNvPr>
          <p:cNvSpPr>
            <a:spLocks noChangeArrowheads="1"/>
          </p:cNvSpPr>
          <p:nvPr/>
        </p:nvSpPr>
        <p:spPr bwMode="auto">
          <a:xfrm>
            <a:off x="6456363" y="4005263"/>
            <a:ext cx="504825" cy="474662"/>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F</a:t>
            </a:r>
            <a:endParaRPr lang="en-US" altLang="en-US" sz="1600" b="1">
              <a:latin typeface="Century Gothic" panose="020B0502020202020204" pitchFamily="34" charset="0"/>
            </a:endParaRPr>
          </a:p>
        </p:txBody>
      </p:sp>
      <p:sp>
        <p:nvSpPr>
          <p:cNvPr id="28" name="Text Box 6">
            <a:extLst>
              <a:ext uri="{FF2B5EF4-FFF2-40B4-BE49-F238E27FC236}">
                <a16:creationId xmlns:a16="http://schemas.microsoft.com/office/drawing/2014/main" id="{99F832EB-95BE-43F6-A264-69BDAA1C6BAB}"/>
              </a:ext>
            </a:extLst>
          </p:cNvPr>
          <p:cNvSpPr txBox="1">
            <a:spLocks noChangeArrowheads="1"/>
          </p:cNvSpPr>
          <p:nvPr/>
        </p:nvSpPr>
        <p:spPr bwMode="auto">
          <a:xfrm>
            <a:off x="695325" y="941388"/>
            <a:ext cx="6048375"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8.2 Relevanter Teilprozess: Einkaufsprozess</a:t>
            </a:r>
          </a:p>
        </p:txBody>
      </p:sp>
      <p:sp>
        <p:nvSpPr>
          <p:cNvPr id="611353" name="Rectangle 2">
            <a:extLst>
              <a:ext uri="{FF2B5EF4-FFF2-40B4-BE49-F238E27FC236}">
                <a16:creationId xmlns:a16="http://schemas.microsoft.com/office/drawing/2014/main" id="{A5F710DC-D873-4CEC-AAFC-640E718F7C2C}"/>
              </a:ext>
            </a:extLst>
          </p:cNvPr>
          <p:cNvSpPr txBox="1">
            <a:spLocks/>
          </p:cNvSpPr>
          <p:nvPr/>
        </p:nvSpPr>
        <p:spPr bwMode="auto">
          <a:xfrm>
            <a:off x="925513" y="1414463"/>
            <a:ext cx="23622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a:solidFill>
                  <a:srgbClr val="00B0F0"/>
                </a:solidFill>
                <a:latin typeface="Century Gothic" panose="020B0502020202020204" pitchFamily="34" charset="0"/>
              </a:rPr>
              <a:t>8.2.1 Überblick</a:t>
            </a:r>
          </a:p>
        </p:txBody>
      </p:sp>
      <p:sp>
        <p:nvSpPr>
          <p:cNvPr id="611354" name="Textfeld 4">
            <a:extLst>
              <a:ext uri="{FF2B5EF4-FFF2-40B4-BE49-F238E27FC236}">
                <a16:creationId xmlns:a16="http://schemas.microsoft.com/office/drawing/2014/main" id="{3A4C8EFB-3619-4707-A3CD-B1512F9B352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hteck: abgerundete Ecken 28">
            <a:extLst>
              <a:ext uri="{FF2B5EF4-FFF2-40B4-BE49-F238E27FC236}">
                <a16:creationId xmlns:a16="http://schemas.microsoft.com/office/drawing/2014/main" id="{0CFC5AEF-43FB-42FB-ACCC-61FBCB411860}"/>
              </a:ext>
            </a:extLst>
          </p:cNvPr>
          <p:cNvSpPr/>
          <p:nvPr/>
        </p:nvSpPr>
        <p:spPr bwMode="auto">
          <a:xfrm>
            <a:off x="2206625" y="1974850"/>
            <a:ext cx="2663825" cy="1501775"/>
          </a:xfrm>
          <a:prstGeom prst="roundRect">
            <a:avLst/>
          </a:prstGeom>
          <a:solidFill>
            <a:schemeClr val="bg1">
              <a:lumMod val="85000"/>
            </a:schemeClr>
          </a:solidFill>
          <a:ln w="9525">
            <a:solidFill>
              <a:schemeClr val="bg1">
                <a:lumMod val="85000"/>
              </a:schemeClr>
            </a:solidFill>
            <a:miter lim="800000"/>
            <a:headEnd/>
            <a:tailEnd/>
          </a:ln>
          <a:effectLst/>
          <a:extLst/>
        </p:spPr>
        <p:txBody>
          <a:bodyPr wrap="none" anchor="ctr"/>
          <a:lstStyle/>
          <a:p>
            <a:pPr eaLnBrk="1" hangingPunct="1">
              <a:defRPr/>
            </a:pPr>
            <a:r>
              <a:rPr lang="de-DE" sz="1400" b="1" dirty="0">
                <a:latin typeface="Century Gothic" panose="020B0502020202020204" pitchFamily="34" charset="0"/>
              </a:rPr>
              <a:t>Stammdaten anlegen:</a:t>
            </a:r>
          </a:p>
          <a:p>
            <a:pPr indent="-180975" eaLnBrk="1" hangingPunct="1">
              <a:buFont typeface="Arial" panose="020B0604020202020204" pitchFamily="34" charset="0"/>
              <a:buChar char="•"/>
              <a:defRPr/>
            </a:pPr>
            <a:r>
              <a:rPr lang="de-DE" sz="1200" dirty="0">
                <a:latin typeface="Century Gothic" panose="020B0502020202020204" pitchFamily="34" charset="0"/>
              </a:rPr>
              <a:t>Zahlungskonditionen</a:t>
            </a:r>
          </a:p>
          <a:p>
            <a:pPr indent="-180975" eaLnBrk="1" hangingPunct="1">
              <a:buFont typeface="Arial" panose="020B0604020202020204" pitchFamily="34" charset="0"/>
              <a:buChar char="•"/>
              <a:defRPr/>
            </a:pPr>
            <a:r>
              <a:rPr lang="de-DE" sz="1200" dirty="0">
                <a:latin typeface="Century Gothic" panose="020B0502020202020204" pitchFamily="34" charset="0"/>
              </a:rPr>
              <a:t>Bonus</a:t>
            </a:r>
          </a:p>
          <a:p>
            <a:pPr indent="-180975" eaLnBrk="1" hangingPunct="1">
              <a:buFont typeface="Arial" panose="020B0604020202020204" pitchFamily="34" charset="0"/>
              <a:buChar char="•"/>
              <a:defRPr/>
            </a:pPr>
            <a:r>
              <a:rPr lang="de-DE" sz="1200" dirty="0">
                <a:latin typeface="Century Gothic" panose="020B0502020202020204" pitchFamily="34" charset="0"/>
              </a:rPr>
              <a:t>verb. Unternehmen</a:t>
            </a:r>
          </a:p>
          <a:p>
            <a:pPr indent="-180975" eaLnBrk="1" hangingPunct="1">
              <a:buFont typeface="Arial" panose="020B0604020202020204" pitchFamily="34" charset="0"/>
              <a:buChar char="•"/>
              <a:defRPr/>
            </a:pPr>
            <a:r>
              <a:rPr lang="de-DE" sz="1200" dirty="0">
                <a:latin typeface="Century Gothic" panose="020B0502020202020204" pitchFamily="34" charset="0"/>
              </a:rPr>
              <a:t>Preise</a:t>
            </a:r>
          </a:p>
          <a:p>
            <a:pPr indent="-180975" eaLnBrk="1" hangingPunct="1">
              <a:buFont typeface="Arial" panose="020B0604020202020204" pitchFamily="34" charset="0"/>
              <a:buChar char="•"/>
              <a:defRPr/>
            </a:pPr>
            <a:r>
              <a:rPr lang="de-DE" sz="1200" dirty="0">
                <a:latin typeface="Century Gothic" panose="020B0502020202020204" pitchFamily="34" charset="0"/>
              </a:rPr>
              <a:t>AGB</a:t>
            </a:r>
            <a:endParaRPr lang="de-DE" sz="1400" dirty="0">
              <a:latin typeface="Century Gothic" panose="020B0502020202020204" pitchFamily="34" charset="0"/>
            </a:endParaRPr>
          </a:p>
        </p:txBody>
      </p:sp>
      <p:sp>
        <p:nvSpPr>
          <p:cNvPr id="37" name="Rechteck: abgerundete Ecken 36">
            <a:extLst>
              <a:ext uri="{FF2B5EF4-FFF2-40B4-BE49-F238E27FC236}">
                <a16:creationId xmlns:a16="http://schemas.microsoft.com/office/drawing/2014/main" id="{1D490D43-91D1-4819-8277-2F55F68B40EB}"/>
              </a:ext>
            </a:extLst>
          </p:cNvPr>
          <p:cNvSpPr/>
          <p:nvPr/>
        </p:nvSpPr>
        <p:spPr bwMode="auto">
          <a:xfrm>
            <a:off x="2206625" y="3630613"/>
            <a:ext cx="2663825" cy="1163637"/>
          </a:xfrm>
          <a:prstGeom prst="roundRect">
            <a:avLst/>
          </a:prstGeom>
          <a:solidFill>
            <a:schemeClr val="bg1">
              <a:lumMod val="85000"/>
            </a:schemeClr>
          </a:solidFill>
          <a:ln w="9525">
            <a:solidFill>
              <a:schemeClr val="bg1">
                <a:lumMod val="85000"/>
              </a:schemeClr>
            </a:solidFill>
            <a:miter lim="800000"/>
            <a:headEnd/>
            <a:tailEnd/>
          </a:ln>
          <a:effectLst/>
          <a:extLst/>
        </p:spPr>
        <p:txBody>
          <a:bodyPr wrap="none" anchor="ctr"/>
          <a:lstStyle/>
          <a:p>
            <a:pPr eaLnBrk="1" hangingPunct="1">
              <a:defRPr/>
            </a:pPr>
            <a:r>
              <a:rPr lang="de-DE" sz="1400" b="1" dirty="0">
                <a:latin typeface="Century Gothic" panose="020B0502020202020204" pitchFamily="34" charset="0"/>
              </a:rPr>
              <a:t>Stammdaten ändern:</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Zahlungskonditionen</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Bonus</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verb. Unternehmen</a:t>
            </a:r>
          </a:p>
        </p:txBody>
      </p:sp>
      <p:sp>
        <p:nvSpPr>
          <p:cNvPr id="30" name="Textfeld 29">
            <a:extLst>
              <a:ext uri="{FF2B5EF4-FFF2-40B4-BE49-F238E27FC236}">
                <a16:creationId xmlns:a16="http://schemas.microsoft.com/office/drawing/2014/main" id="{D3FC3F9B-D12E-40CD-B514-C8E5B2993E0E}"/>
              </a:ext>
            </a:extLst>
          </p:cNvPr>
          <p:cNvSpPr txBox="1"/>
          <p:nvPr/>
        </p:nvSpPr>
        <p:spPr>
          <a:xfrm>
            <a:off x="5087938" y="1630363"/>
            <a:ext cx="6408737" cy="3692525"/>
          </a:xfrm>
          <a:prstGeom prst="rect">
            <a:avLst/>
          </a:prstGeom>
          <a:noFill/>
        </p:spPr>
        <p:txBody>
          <a:bodyPr>
            <a:spAutoFit/>
          </a:bodyPr>
          <a:lstStyle/>
          <a:p>
            <a:pPr>
              <a:spcBef>
                <a:spcPts val="600"/>
              </a:spcBef>
              <a:spcAft>
                <a:spcPts val="600"/>
              </a:spcAft>
              <a:defRPr/>
            </a:pPr>
            <a:r>
              <a:rPr lang="de-DE" sz="1400" b="1" dirty="0">
                <a:latin typeface="Century Gothic" panose="020B0502020202020204" pitchFamily="34" charset="0"/>
              </a:rPr>
              <a:t>Kontrollen</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Funktionstrennung: Stammdatenpflege / Einkauf</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Genehmigungsverfahren für die Anlage und Veränderung von Stammdaten</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Kontrolle des richtigen Ausweises bei verb. Unternehmen</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Pflege der Preistabellen (Aktualität)</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Überprüfung der Einhaltung von Bonusvereinbarungen</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Regelmäßige Kontrolle der vorgenommenen Stammdaten-änderungen</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Mussfeldangaben</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Änderungsprotokolle</a:t>
            </a:r>
          </a:p>
        </p:txBody>
      </p:sp>
      <p:sp>
        <p:nvSpPr>
          <p:cNvPr id="11" name="Rectangle 2">
            <a:extLst>
              <a:ext uri="{FF2B5EF4-FFF2-40B4-BE49-F238E27FC236}">
                <a16:creationId xmlns:a16="http://schemas.microsoft.com/office/drawing/2014/main" id="{E8DB283E-F319-499C-8B7E-27E6487B487E}"/>
              </a:ext>
            </a:extLst>
          </p:cNvPr>
          <p:cNvSpPr txBox="1">
            <a:spLocks/>
          </p:cNvSpPr>
          <p:nvPr/>
        </p:nvSpPr>
        <p:spPr bwMode="auto">
          <a:xfrm>
            <a:off x="925513" y="942975"/>
            <a:ext cx="74025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8.2.2 Teilprozess: Gewinnung neuer Lieferant / Stammdatenpflege</a:t>
            </a:r>
          </a:p>
        </p:txBody>
      </p:sp>
      <p:sp>
        <p:nvSpPr>
          <p:cNvPr id="613383" name="Ellipse 2">
            <a:extLst>
              <a:ext uri="{FF2B5EF4-FFF2-40B4-BE49-F238E27FC236}">
                <a16:creationId xmlns:a16="http://schemas.microsoft.com/office/drawing/2014/main" id="{87A021CD-DDEA-459F-A75E-CA6BD8620AEF}"/>
              </a:ext>
            </a:extLst>
          </p:cNvPr>
          <p:cNvSpPr>
            <a:spLocks noChangeArrowheads="1"/>
          </p:cNvSpPr>
          <p:nvPr/>
        </p:nvSpPr>
        <p:spPr bwMode="auto">
          <a:xfrm>
            <a:off x="1487488" y="1989138"/>
            <a:ext cx="504825" cy="474662"/>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dirty="0">
                <a:latin typeface="Century Gothic" panose="020B0502020202020204" pitchFamily="34" charset="0"/>
              </a:rPr>
              <a:t>A</a:t>
            </a:r>
            <a:endParaRPr lang="en-US" altLang="en-US" sz="1600" b="1" dirty="0">
              <a:latin typeface="Century Gothic" panose="020B0502020202020204" pitchFamily="34" charset="0"/>
            </a:endParaRPr>
          </a:p>
        </p:txBody>
      </p:sp>
      <p:sp>
        <p:nvSpPr>
          <p:cNvPr id="613384" name="Textfeld 4">
            <a:extLst>
              <a:ext uri="{FF2B5EF4-FFF2-40B4-BE49-F238E27FC236}">
                <a16:creationId xmlns:a16="http://schemas.microsoft.com/office/drawing/2014/main" id="{76AAD249-C50D-48E5-97CA-AF23CCEBA3A9}"/>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hteck: abgerundete Ecken 36">
            <a:extLst>
              <a:ext uri="{FF2B5EF4-FFF2-40B4-BE49-F238E27FC236}">
                <a16:creationId xmlns:a16="http://schemas.microsoft.com/office/drawing/2014/main" id="{16C2C9D8-A8AB-4A3E-BE8D-F8FF560B6B39}"/>
              </a:ext>
            </a:extLst>
          </p:cNvPr>
          <p:cNvSpPr/>
          <p:nvPr/>
        </p:nvSpPr>
        <p:spPr bwMode="auto">
          <a:xfrm>
            <a:off x="2206625" y="3937000"/>
            <a:ext cx="2663825" cy="1978025"/>
          </a:xfrm>
          <a:prstGeom prst="roundRect">
            <a:avLst/>
          </a:prstGeom>
          <a:solidFill>
            <a:schemeClr val="bg1">
              <a:lumMod val="85000"/>
            </a:schemeClr>
          </a:solidFill>
          <a:ln w="9525">
            <a:solidFill>
              <a:schemeClr val="bg1">
                <a:lumMod val="85000"/>
              </a:schemeClr>
            </a:solidFill>
            <a:miter lim="800000"/>
            <a:headEnd/>
            <a:tailEnd/>
          </a:ln>
          <a:effectLst/>
          <a:extLst/>
        </p:spPr>
        <p:txBody>
          <a:bodyPr anchor="ctr"/>
          <a:lstStyle/>
          <a:p>
            <a:pPr eaLnBrk="1" hangingPunct="1">
              <a:defRPr/>
            </a:pPr>
            <a:r>
              <a:rPr lang="de-DE" sz="1400" b="1" dirty="0">
                <a:latin typeface="Century Gothic" panose="020B0502020202020204" pitchFamily="34" charset="0"/>
              </a:rPr>
              <a:t>Wareneingang:</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Prüfung anhand der Bestellung + Lieferschein auf Vollständigkeit</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Prüfung auf Qualität</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Festlegung von Toleranzen für Mehr- oder Mindermengen</a:t>
            </a:r>
          </a:p>
        </p:txBody>
      </p:sp>
      <p:sp>
        <p:nvSpPr>
          <p:cNvPr id="30" name="Textfeld 29">
            <a:extLst>
              <a:ext uri="{FF2B5EF4-FFF2-40B4-BE49-F238E27FC236}">
                <a16:creationId xmlns:a16="http://schemas.microsoft.com/office/drawing/2014/main" id="{536604C7-F587-46D5-BCE8-893DDDBC0F5E}"/>
              </a:ext>
            </a:extLst>
          </p:cNvPr>
          <p:cNvSpPr txBox="1"/>
          <p:nvPr/>
        </p:nvSpPr>
        <p:spPr>
          <a:xfrm>
            <a:off x="5086350" y="1630363"/>
            <a:ext cx="6840538" cy="3186112"/>
          </a:xfrm>
          <a:prstGeom prst="rect">
            <a:avLst/>
          </a:prstGeom>
          <a:noFill/>
        </p:spPr>
        <p:txBody>
          <a:bodyPr>
            <a:spAutoFit/>
          </a:bodyPr>
          <a:lstStyle/>
          <a:p>
            <a:pPr>
              <a:spcBef>
                <a:spcPts val="600"/>
              </a:spcBef>
              <a:spcAft>
                <a:spcPts val="600"/>
              </a:spcAft>
              <a:defRPr/>
            </a:pPr>
            <a:r>
              <a:rPr lang="de-DE" sz="1400" b="1" dirty="0">
                <a:latin typeface="Century Gothic" panose="020B0502020202020204" pitchFamily="34" charset="0"/>
              </a:rPr>
              <a:t>Kontrollen</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Genehmigung von Bestellungen</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Unterschriftsregelungen von Bestellungen</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Systemgesteuerte Bedarfsermittlung</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Systemgesteuerte Vorgabe von Lieferanten, Konditionen, Preisen</a:t>
            </a:r>
          </a:p>
          <a:p>
            <a:pPr marL="285750" indent="-285750">
              <a:spcBef>
                <a:spcPts val="600"/>
              </a:spcBef>
              <a:spcAft>
                <a:spcPts val="600"/>
              </a:spcAft>
              <a:buFont typeface="Arial" panose="020B0604020202020204" pitchFamily="34" charset="0"/>
              <a:buChar char="•"/>
              <a:defRPr/>
            </a:pPr>
            <a:endParaRPr lang="de-DE" sz="100" dirty="0">
              <a:latin typeface="Century Gothic" panose="020B0502020202020204" pitchFamily="34" charset="0"/>
            </a:endParaRPr>
          </a:p>
          <a:p>
            <a:pPr marL="285750" indent="-285750">
              <a:spcBef>
                <a:spcPts val="600"/>
              </a:spcBef>
              <a:spcAft>
                <a:spcPts val="600"/>
              </a:spcAft>
              <a:buFont typeface="Arial" panose="020B0604020202020204" pitchFamily="34" charset="0"/>
              <a:buChar char="•"/>
              <a:defRPr/>
            </a:pPr>
            <a:endParaRPr lang="de-DE" sz="100" dirty="0">
              <a:latin typeface="Century Gothic" panose="020B0502020202020204" pitchFamily="34" charset="0"/>
            </a:endParaRPr>
          </a:p>
          <a:p>
            <a:pPr marL="285750" indent="-285750">
              <a:spcBef>
                <a:spcPts val="600"/>
              </a:spcBef>
              <a:spcAft>
                <a:spcPts val="600"/>
              </a:spcAft>
              <a:buFont typeface="Arial" panose="020B0604020202020204" pitchFamily="34" charset="0"/>
              <a:buChar char="•"/>
              <a:defRPr/>
            </a:pPr>
            <a:endParaRPr lang="de-DE" sz="1100" dirty="0">
              <a:latin typeface="Century Gothic" panose="020B0502020202020204" pitchFamily="34" charset="0"/>
            </a:endParaRP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Abstimmung von Lieferschein und Bestellung</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Überprüfen der Ware hinsichtlich Qualität und Quantität</a:t>
            </a:r>
          </a:p>
        </p:txBody>
      </p:sp>
      <p:sp>
        <p:nvSpPr>
          <p:cNvPr id="13" name="Rechteck: abgerundete Ecken 12">
            <a:extLst>
              <a:ext uri="{FF2B5EF4-FFF2-40B4-BE49-F238E27FC236}">
                <a16:creationId xmlns:a16="http://schemas.microsoft.com/office/drawing/2014/main" id="{A4C93303-578D-4099-9AB9-BD4982D11C14}"/>
              </a:ext>
            </a:extLst>
          </p:cNvPr>
          <p:cNvSpPr/>
          <p:nvPr/>
        </p:nvSpPr>
        <p:spPr bwMode="auto">
          <a:xfrm>
            <a:off x="2206625" y="1976438"/>
            <a:ext cx="2665413" cy="1739900"/>
          </a:xfrm>
          <a:prstGeom prst="roundRect">
            <a:avLst/>
          </a:prstGeom>
          <a:solidFill>
            <a:schemeClr val="bg1">
              <a:lumMod val="85000"/>
            </a:schemeClr>
          </a:solidFill>
          <a:ln w="9525">
            <a:solidFill>
              <a:schemeClr val="bg1">
                <a:lumMod val="85000"/>
              </a:schemeClr>
            </a:solidFill>
            <a:miter lim="800000"/>
            <a:headEnd/>
            <a:tailEnd/>
          </a:ln>
          <a:effectLst/>
          <a:extLst/>
        </p:spPr>
        <p:txBody>
          <a:bodyPr anchor="ctr"/>
          <a:lstStyle/>
          <a:p>
            <a:pPr indent="-457200" eaLnBrk="1" hangingPunct="1">
              <a:defRPr/>
            </a:pPr>
            <a:r>
              <a:rPr lang="de-DE" sz="1400" b="1" dirty="0">
                <a:latin typeface="Century Gothic" panose="020B0502020202020204" pitchFamily="34" charset="0"/>
              </a:rPr>
              <a:t>Bestellanforderung:</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Bedarfsermittlung</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Bestellung bei Vertrags-lieferanten mit festgelegten Konditionen</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Bestellung versenden</a:t>
            </a:r>
            <a:endParaRPr lang="de-DE" sz="1100" dirty="0">
              <a:latin typeface="Century Gothic" panose="020B0502020202020204" pitchFamily="34" charset="0"/>
            </a:endParaRPr>
          </a:p>
        </p:txBody>
      </p:sp>
      <p:sp>
        <p:nvSpPr>
          <p:cNvPr id="11" name="Rectangle 2">
            <a:extLst>
              <a:ext uri="{FF2B5EF4-FFF2-40B4-BE49-F238E27FC236}">
                <a16:creationId xmlns:a16="http://schemas.microsoft.com/office/drawing/2014/main" id="{D46A019D-44F4-4B63-AEB4-B4A8F6B14B14}"/>
              </a:ext>
            </a:extLst>
          </p:cNvPr>
          <p:cNvSpPr txBox="1">
            <a:spLocks/>
          </p:cNvSpPr>
          <p:nvPr/>
        </p:nvSpPr>
        <p:spPr bwMode="auto">
          <a:xfrm>
            <a:off x="925513" y="942975"/>
            <a:ext cx="74025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8.2.3 Teilprozess: Bestellanforderung / Wareneingang</a:t>
            </a:r>
          </a:p>
        </p:txBody>
      </p:sp>
      <p:sp>
        <p:nvSpPr>
          <p:cNvPr id="615431" name="Ellipse 2">
            <a:extLst>
              <a:ext uri="{FF2B5EF4-FFF2-40B4-BE49-F238E27FC236}">
                <a16:creationId xmlns:a16="http://schemas.microsoft.com/office/drawing/2014/main" id="{5E4DCA5B-3E1A-4293-8B03-B442FC342842}"/>
              </a:ext>
            </a:extLst>
          </p:cNvPr>
          <p:cNvSpPr>
            <a:spLocks noChangeArrowheads="1"/>
          </p:cNvSpPr>
          <p:nvPr/>
        </p:nvSpPr>
        <p:spPr bwMode="auto">
          <a:xfrm>
            <a:off x="1487488" y="1989138"/>
            <a:ext cx="504825" cy="474662"/>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B</a:t>
            </a:r>
            <a:endParaRPr lang="en-US" altLang="en-US" sz="1600" b="1">
              <a:latin typeface="Century Gothic" panose="020B0502020202020204" pitchFamily="34" charset="0"/>
            </a:endParaRPr>
          </a:p>
        </p:txBody>
      </p:sp>
      <p:sp>
        <p:nvSpPr>
          <p:cNvPr id="615432" name="Ellipse 2">
            <a:extLst>
              <a:ext uri="{FF2B5EF4-FFF2-40B4-BE49-F238E27FC236}">
                <a16:creationId xmlns:a16="http://schemas.microsoft.com/office/drawing/2014/main" id="{D5EED76F-B4E6-4C8D-8235-5E9AF0FD0EB5}"/>
              </a:ext>
            </a:extLst>
          </p:cNvPr>
          <p:cNvSpPr>
            <a:spLocks noChangeArrowheads="1"/>
          </p:cNvSpPr>
          <p:nvPr/>
        </p:nvSpPr>
        <p:spPr bwMode="auto">
          <a:xfrm>
            <a:off x="1487488" y="3911600"/>
            <a:ext cx="504825" cy="474663"/>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b="1">
                <a:latin typeface="Century Gothic" panose="020B0502020202020204" pitchFamily="34" charset="0"/>
              </a:rPr>
              <a:t>C</a:t>
            </a:r>
          </a:p>
        </p:txBody>
      </p:sp>
      <p:sp>
        <p:nvSpPr>
          <p:cNvPr id="615433" name="Textfeld 4">
            <a:extLst>
              <a:ext uri="{FF2B5EF4-FFF2-40B4-BE49-F238E27FC236}">
                <a16:creationId xmlns:a16="http://schemas.microsoft.com/office/drawing/2014/main" id="{8BD5DCF8-2691-4F6E-BD02-E9B71D292519}"/>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hteck: abgerundete Ecken 36">
            <a:extLst>
              <a:ext uri="{FF2B5EF4-FFF2-40B4-BE49-F238E27FC236}">
                <a16:creationId xmlns:a16="http://schemas.microsoft.com/office/drawing/2014/main" id="{66AD7035-4376-4DFE-9EF2-AF2627B3C89A}"/>
              </a:ext>
            </a:extLst>
          </p:cNvPr>
          <p:cNvSpPr/>
          <p:nvPr/>
        </p:nvSpPr>
        <p:spPr bwMode="auto">
          <a:xfrm>
            <a:off x="2206625" y="3938588"/>
            <a:ext cx="2663825" cy="1652587"/>
          </a:xfrm>
          <a:prstGeom prst="roundRect">
            <a:avLst/>
          </a:prstGeom>
          <a:solidFill>
            <a:schemeClr val="bg1">
              <a:lumMod val="85000"/>
            </a:schemeClr>
          </a:solidFill>
          <a:ln w="9525">
            <a:solidFill>
              <a:schemeClr val="bg1">
                <a:lumMod val="85000"/>
              </a:schemeClr>
            </a:solidFill>
            <a:miter lim="800000"/>
            <a:headEnd/>
            <a:tailEnd/>
          </a:ln>
          <a:effectLst/>
          <a:extLst/>
        </p:spPr>
        <p:txBody>
          <a:bodyPr anchor="ctr"/>
          <a:lstStyle/>
          <a:p>
            <a:pPr eaLnBrk="1" hangingPunct="1">
              <a:defRPr/>
            </a:pPr>
            <a:r>
              <a:rPr lang="de-DE" sz="1400" b="1" dirty="0">
                <a:latin typeface="Century Gothic" panose="020B0502020202020204" pitchFamily="34" charset="0"/>
              </a:rPr>
              <a:t>Zahlungsausgang</a:t>
            </a:r>
            <a:r>
              <a:rPr lang="de-DE" sz="1200" b="1" dirty="0">
                <a:latin typeface="Century Gothic" panose="020B0502020202020204" pitchFamily="34" charset="0"/>
              </a:rPr>
              <a:t>:</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Freigabe zur Zahlung</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Prüfung, ob Skontoabzug möglich ist</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Verbuchen Kontoauszug</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Verbindlichkeiten ausziffern</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Kontenpflege</a:t>
            </a:r>
          </a:p>
        </p:txBody>
      </p:sp>
      <p:sp>
        <p:nvSpPr>
          <p:cNvPr id="30" name="Textfeld 29">
            <a:extLst>
              <a:ext uri="{FF2B5EF4-FFF2-40B4-BE49-F238E27FC236}">
                <a16:creationId xmlns:a16="http://schemas.microsoft.com/office/drawing/2014/main" id="{56E843DF-A57E-48D2-A514-BBC2C3F15019}"/>
              </a:ext>
            </a:extLst>
          </p:cNvPr>
          <p:cNvSpPr txBox="1"/>
          <p:nvPr/>
        </p:nvSpPr>
        <p:spPr>
          <a:xfrm>
            <a:off x="5086350" y="1627188"/>
            <a:ext cx="6121400" cy="3632200"/>
          </a:xfrm>
          <a:prstGeom prst="rect">
            <a:avLst/>
          </a:prstGeom>
          <a:noFill/>
        </p:spPr>
        <p:txBody>
          <a:bodyPr>
            <a:spAutoFit/>
          </a:bodyPr>
          <a:lstStyle/>
          <a:p>
            <a:pPr>
              <a:spcBef>
                <a:spcPts val="600"/>
              </a:spcBef>
              <a:spcAft>
                <a:spcPts val="600"/>
              </a:spcAft>
              <a:defRPr/>
            </a:pPr>
            <a:r>
              <a:rPr lang="de-DE" sz="1400" b="1" dirty="0">
                <a:latin typeface="Century Gothic" panose="020B0502020202020204" pitchFamily="34" charset="0"/>
              </a:rPr>
              <a:t>Kontrollen</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Funktionstrennung</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Führung des Rechnungseingangsbuchs</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Abstimmung Rechnung mit Bestellung</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Rechnungsprüfung</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Freigaben</a:t>
            </a:r>
          </a:p>
          <a:p>
            <a:pPr marL="285750" indent="-285750">
              <a:spcBef>
                <a:spcPts val="600"/>
              </a:spcBef>
              <a:spcAft>
                <a:spcPts val="600"/>
              </a:spcAft>
              <a:buFont typeface="Arial" panose="020B0604020202020204" pitchFamily="34" charset="0"/>
              <a:buChar char="•"/>
              <a:defRPr/>
            </a:pPr>
            <a:endParaRPr lang="de-DE" sz="1400" dirty="0">
              <a:latin typeface="Century Gothic" panose="020B0502020202020204" pitchFamily="34" charset="0"/>
            </a:endParaRP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Funktionstrennung</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Unterschriftenregelungen</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Kontrolle systemseitig erstellter Rechnungsvorschlagslisten</a:t>
            </a:r>
          </a:p>
        </p:txBody>
      </p:sp>
      <p:sp>
        <p:nvSpPr>
          <p:cNvPr id="13" name="Rechteck: abgerundete Ecken 12">
            <a:extLst>
              <a:ext uri="{FF2B5EF4-FFF2-40B4-BE49-F238E27FC236}">
                <a16:creationId xmlns:a16="http://schemas.microsoft.com/office/drawing/2014/main" id="{167055D9-58A8-47FA-A323-A2C5FF5838B2}"/>
              </a:ext>
            </a:extLst>
          </p:cNvPr>
          <p:cNvSpPr/>
          <p:nvPr/>
        </p:nvSpPr>
        <p:spPr bwMode="auto">
          <a:xfrm>
            <a:off x="2206625" y="1976438"/>
            <a:ext cx="2663825" cy="1849437"/>
          </a:xfrm>
          <a:prstGeom prst="roundRect">
            <a:avLst/>
          </a:prstGeom>
          <a:solidFill>
            <a:schemeClr val="bg1">
              <a:lumMod val="85000"/>
            </a:schemeClr>
          </a:solidFill>
          <a:ln w="9525">
            <a:solidFill>
              <a:schemeClr val="bg1">
                <a:lumMod val="85000"/>
              </a:schemeClr>
            </a:solidFill>
            <a:miter lim="800000"/>
            <a:headEnd/>
            <a:tailEnd/>
          </a:ln>
          <a:effectLst/>
          <a:extLst/>
        </p:spPr>
        <p:txBody>
          <a:bodyPr anchor="ctr"/>
          <a:lstStyle/>
          <a:p>
            <a:pPr eaLnBrk="1" hangingPunct="1">
              <a:defRPr/>
            </a:pPr>
            <a:r>
              <a:rPr lang="de-DE" sz="1400" b="1" dirty="0">
                <a:latin typeface="Century Gothic" panose="020B0502020202020204" pitchFamily="34" charset="0"/>
              </a:rPr>
              <a:t>Rechnungsprüfung</a:t>
            </a:r>
            <a:r>
              <a:rPr lang="de-DE" sz="1200" b="1" dirty="0">
                <a:latin typeface="Century Gothic" panose="020B0502020202020204" pitchFamily="34" charset="0"/>
              </a:rPr>
              <a:t>:</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Erfassung im Rechnungs-</a:t>
            </a:r>
            <a:r>
              <a:rPr lang="de-DE" sz="1200" dirty="0" err="1">
                <a:latin typeface="Century Gothic" panose="020B0502020202020204" pitchFamily="34" charset="0"/>
              </a:rPr>
              <a:t>eingangsbuch</a:t>
            </a:r>
            <a:endParaRPr lang="de-DE" sz="1200" dirty="0">
              <a:latin typeface="Century Gothic" panose="020B0502020202020204" pitchFamily="34" charset="0"/>
            </a:endParaRPr>
          </a:p>
          <a:p>
            <a:pPr marL="180975" indent="-180975" eaLnBrk="1" hangingPunct="1">
              <a:buFont typeface="Arial" panose="020B0604020202020204" pitchFamily="34" charset="0"/>
              <a:buChar char="•"/>
              <a:defRPr/>
            </a:pPr>
            <a:r>
              <a:rPr lang="de-DE" sz="1200" dirty="0">
                <a:latin typeface="Century Gothic" panose="020B0502020202020204" pitchFamily="34" charset="0"/>
              </a:rPr>
              <a:t>Prüfung der Rechnung hinsichtlich Konditionen, rechnerischer + formeller Richtigkeit</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Periodenzuordnung</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Verbuchen der Rechnung</a:t>
            </a:r>
          </a:p>
        </p:txBody>
      </p:sp>
      <p:sp>
        <p:nvSpPr>
          <p:cNvPr id="11" name="Rectangle 2">
            <a:extLst>
              <a:ext uri="{FF2B5EF4-FFF2-40B4-BE49-F238E27FC236}">
                <a16:creationId xmlns:a16="http://schemas.microsoft.com/office/drawing/2014/main" id="{7978DFD7-CBF5-49B2-B81D-CE5EF0940798}"/>
              </a:ext>
            </a:extLst>
          </p:cNvPr>
          <p:cNvSpPr txBox="1">
            <a:spLocks/>
          </p:cNvSpPr>
          <p:nvPr/>
        </p:nvSpPr>
        <p:spPr bwMode="auto">
          <a:xfrm>
            <a:off x="925513" y="942975"/>
            <a:ext cx="74025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8.2.4 Teilprozess: Rechnungsprüfung und Zahlungsausgang</a:t>
            </a:r>
          </a:p>
        </p:txBody>
      </p:sp>
      <p:sp>
        <p:nvSpPr>
          <p:cNvPr id="617479" name="Ellipse 2">
            <a:extLst>
              <a:ext uri="{FF2B5EF4-FFF2-40B4-BE49-F238E27FC236}">
                <a16:creationId xmlns:a16="http://schemas.microsoft.com/office/drawing/2014/main" id="{FC70F92A-ECE2-402F-AC20-EEFB5C1CCF94}"/>
              </a:ext>
            </a:extLst>
          </p:cNvPr>
          <p:cNvSpPr>
            <a:spLocks noChangeArrowheads="1"/>
          </p:cNvSpPr>
          <p:nvPr/>
        </p:nvSpPr>
        <p:spPr bwMode="auto">
          <a:xfrm>
            <a:off x="1487488" y="1989138"/>
            <a:ext cx="504825" cy="474662"/>
          </a:xfrm>
          <a:prstGeom prst="ellipse">
            <a:avLst/>
          </a:prstGeom>
          <a:solidFill>
            <a:schemeClr val="bg1">
              <a:lumMod val="85000"/>
            </a:schemeClr>
          </a:solidFill>
          <a:ln w="12700">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D</a:t>
            </a:r>
            <a:endParaRPr lang="en-US" altLang="en-US" sz="1600" b="1">
              <a:latin typeface="Century Gothic" panose="020B0502020202020204" pitchFamily="34" charset="0"/>
            </a:endParaRPr>
          </a:p>
        </p:txBody>
      </p:sp>
      <p:sp>
        <p:nvSpPr>
          <p:cNvPr id="617480" name="Ellipse 2">
            <a:extLst>
              <a:ext uri="{FF2B5EF4-FFF2-40B4-BE49-F238E27FC236}">
                <a16:creationId xmlns:a16="http://schemas.microsoft.com/office/drawing/2014/main" id="{6EF6CBB9-546A-4258-8BAA-F10B2AC50329}"/>
              </a:ext>
            </a:extLst>
          </p:cNvPr>
          <p:cNvSpPr>
            <a:spLocks noChangeArrowheads="1"/>
          </p:cNvSpPr>
          <p:nvPr/>
        </p:nvSpPr>
        <p:spPr bwMode="auto">
          <a:xfrm>
            <a:off x="1487488" y="3911600"/>
            <a:ext cx="504825" cy="474663"/>
          </a:xfrm>
          <a:prstGeom prst="ellipse">
            <a:avLst/>
          </a:prstGeom>
          <a:solidFill>
            <a:schemeClr val="bg1">
              <a:lumMod val="85000"/>
            </a:schemeClr>
          </a:solidFill>
          <a:ln w="12700">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b="1">
                <a:latin typeface="Century Gothic" panose="020B0502020202020204" pitchFamily="34" charset="0"/>
              </a:rPr>
              <a:t>E</a:t>
            </a:r>
          </a:p>
        </p:txBody>
      </p:sp>
      <p:sp>
        <p:nvSpPr>
          <p:cNvPr id="617481" name="Textfeld 4">
            <a:extLst>
              <a:ext uri="{FF2B5EF4-FFF2-40B4-BE49-F238E27FC236}">
                <a16:creationId xmlns:a16="http://schemas.microsoft.com/office/drawing/2014/main" id="{1385BFDA-FB5D-45F8-94CE-3CD555B84DA1}"/>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feld 29">
            <a:extLst>
              <a:ext uri="{FF2B5EF4-FFF2-40B4-BE49-F238E27FC236}">
                <a16:creationId xmlns:a16="http://schemas.microsoft.com/office/drawing/2014/main" id="{6628CB35-B3AD-4211-B1C5-A4C1F4986041}"/>
              </a:ext>
            </a:extLst>
          </p:cNvPr>
          <p:cNvSpPr txBox="1"/>
          <p:nvPr/>
        </p:nvSpPr>
        <p:spPr>
          <a:xfrm>
            <a:off x="5086350" y="1627188"/>
            <a:ext cx="5067300" cy="1416050"/>
          </a:xfrm>
          <a:prstGeom prst="rect">
            <a:avLst/>
          </a:prstGeom>
          <a:noFill/>
        </p:spPr>
        <p:txBody>
          <a:bodyPr>
            <a:spAutoFit/>
          </a:bodyPr>
          <a:lstStyle/>
          <a:p>
            <a:pPr>
              <a:spcAft>
                <a:spcPts val="600"/>
              </a:spcAft>
              <a:defRPr/>
            </a:pPr>
            <a:r>
              <a:rPr lang="de-DE" sz="1400" b="1" dirty="0">
                <a:latin typeface="Century Gothic" panose="020B0502020202020204" pitchFamily="34" charset="0"/>
              </a:rPr>
              <a:t>Kontrollen</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Kontrolle der Fremdwährungsverbindlichkeit</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Abstimmung Haupt- und Nebenbuch</a:t>
            </a:r>
          </a:p>
          <a:p>
            <a:pPr marL="285750" indent="-285750">
              <a:spcBef>
                <a:spcPts val="600"/>
              </a:spcBef>
              <a:spcAft>
                <a:spcPts val="600"/>
              </a:spcAft>
              <a:buFont typeface="Arial" panose="020B0604020202020204" pitchFamily="34" charset="0"/>
              <a:buChar char="•"/>
              <a:defRPr/>
            </a:pPr>
            <a:r>
              <a:rPr lang="de-DE" sz="1400" dirty="0">
                <a:latin typeface="Century Gothic" panose="020B0502020202020204" pitchFamily="34" charset="0"/>
              </a:rPr>
              <a:t>Ausweis: unterjährige Änderungen im Konzernkreis</a:t>
            </a:r>
          </a:p>
        </p:txBody>
      </p:sp>
      <p:sp>
        <p:nvSpPr>
          <p:cNvPr id="9" name="Rectangle 2">
            <a:extLst>
              <a:ext uri="{FF2B5EF4-FFF2-40B4-BE49-F238E27FC236}">
                <a16:creationId xmlns:a16="http://schemas.microsoft.com/office/drawing/2014/main" id="{D690086D-753E-438B-A950-349D5793D388}"/>
              </a:ext>
            </a:extLst>
          </p:cNvPr>
          <p:cNvSpPr txBox="1">
            <a:spLocks/>
          </p:cNvSpPr>
          <p:nvPr/>
        </p:nvSpPr>
        <p:spPr bwMode="auto">
          <a:xfrm>
            <a:off x="925513" y="942975"/>
            <a:ext cx="74025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8.2.5 Teilprozess: Jahresabschlusserstellung</a:t>
            </a:r>
          </a:p>
        </p:txBody>
      </p:sp>
      <p:sp>
        <p:nvSpPr>
          <p:cNvPr id="619525" name="Ellipse 2">
            <a:extLst>
              <a:ext uri="{FF2B5EF4-FFF2-40B4-BE49-F238E27FC236}">
                <a16:creationId xmlns:a16="http://schemas.microsoft.com/office/drawing/2014/main" id="{53C56D79-37B2-45DE-8A2F-9D5731B323FA}"/>
              </a:ext>
            </a:extLst>
          </p:cNvPr>
          <p:cNvSpPr>
            <a:spLocks noChangeArrowheads="1"/>
          </p:cNvSpPr>
          <p:nvPr/>
        </p:nvSpPr>
        <p:spPr bwMode="auto">
          <a:xfrm>
            <a:off x="1487488" y="1989138"/>
            <a:ext cx="504825" cy="474662"/>
          </a:xfrm>
          <a:prstGeom prst="ellipse">
            <a:avLst/>
          </a:prstGeom>
          <a:solidFill>
            <a:schemeClr val="bg1">
              <a:lumMod val="85000"/>
            </a:schemeClr>
          </a:solidFill>
          <a:ln w="9525">
            <a:noFill/>
            <a:miter lim="800000"/>
            <a:headEnd/>
            <a:tailEnd/>
          </a:ln>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de-DE" altLang="en-US" sz="1600" b="1">
                <a:latin typeface="Century Gothic" panose="020B0502020202020204" pitchFamily="34" charset="0"/>
              </a:rPr>
              <a:t>F</a:t>
            </a:r>
            <a:endParaRPr lang="en-US" altLang="en-US" sz="1600" b="1">
              <a:latin typeface="Century Gothic" panose="020B0502020202020204" pitchFamily="34" charset="0"/>
            </a:endParaRPr>
          </a:p>
        </p:txBody>
      </p:sp>
      <p:sp>
        <p:nvSpPr>
          <p:cNvPr id="14" name="Rechteck: abgerundete Ecken 13">
            <a:extLst>
              <a:ext uri="{FF2B5EF4-FFF2-40B4-BE49-F238E27FC236}">
                <a16:creationId xmlns:a16="http://schemas.microsoft.com/office/drawing/2014/main" id="{7F88B279-E3A3-4795-B01A-2C418D3625A6}"/>
              </a:ext>
            </a:extLst>
          </p:cNvPr>
          <p:cNvSpPr/>
          <p:nvPr/>
        </p:nvSpPr>
        <p:spPr bwMode="auto">
          <a:xfrm>
            <a:off x="2206625" y="1976438"/>
            <a:ext cx="2663825" cy="1308100"/>
          </a:xfrm>
          <a:prstGeom prst="roundRect">
            <a:avLst/>
          </a:prstGeom>
          <a:solidFill>
            <a:schemeClr val="bg1">
              <a:lumMod val="85000"/>
            </a:schemeClr>
          </a:solidFill>
          <a:ln w="9525">
            <a:solidFill>
              <a:schemeClr val="bg1">
                <a:lumMod val="85000"/>
              </a:schemeClr>
            </a:solidFill>
            <a:miter lim="800000"/>
            <a:headEnd/>
            <a:tailEnd/>
          </a:ln>
          <a:effectLst/>
          <a:extLst/>
        </p:spPr>
        <p:txBody>
          <a:bodyPr anchor="ctr"/>
          <a:lstStyle/>
          <a:p>
            <a:pPr eaLnBrk="1" hangingPunct="1">
              <a:defRPr/>
            </a:pPr>
            <a:r>
              <a:rPr lang="de-DE" sz="1400" b="1" dirty="0">
                <a:latin typeface="Century Gothic" panose="020B0502020202020204" pitchFamily="34" charset="0"/>
              </a:rPr>
              <a:t>Jahresabschlusserstellung</a:t>
            </a:r>
            <a:r>
              <a:rPr lang="de-DE" sz="1200" b="1" dirty="0">
                <a:latin typeface="Century Gothic" panose="020B0502020202020204" pitchFamily="34" charset="0"/>
              </a:rPr>
              <a:t>:</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Abstimmung Haupt-/ Nebenbuch</a:t>
            </a:r>
          </a:p>
          <a:p>
            <a:pPr marL="180975" indent="-180975" eaLnBrk="1" hangingPunct="1">
              <a:buFont typeface="Arial" panose="020B0604020202020204" pitchFamily="34" charset="0"/>
              <a:buChar char="•"/>
              <a:defRPr/>
            </a:pPr>
            <a:r>
              <a:rPr lang="de-DE" sz="1200" dirty="0">
                <a:latin typeface="Century Gothic" panose="020B0502020202020204" pitchFamily="34" charset="0"/>
              </a:rPr>
              <a:t>Fremdwährung</a:t>
            </a:r>
          </a:p>
        </p:txBody>
      </p:sp>
      <p:sp>
        <p:nvSpPr>
          <p:cNvPr id="619527" name="Textfeld 4">
            <a:extLst>
              <a:ext uri="{FF2B5EF4-FFF2-40B4-BE49-F238E27FC236}">
                <a16:creationId xmlns:a16="http://schemas.microsoft.com/office/drawing/2014/main" id="{57D05C70-01F8-482D-A7FC-CC5D85515CE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2" name="Textfeld 4">
            <a:extLst>
              <a:ext uri="{FF2B5EF4-FFF2-40B4-BE49-F238E27FC236}">
                <a16:creationId xmlns:a16="http://schemas.microsoft.com/office/drawing/2014/main" id="{94C92B1F-0358-4E82-8A28-1757F0539CF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
        <p:nvSpPr>
          <p:cNvPr id="6" name="Rectangle 2">
            <a:extLst>
              <a:ext uri="{FF2B5EF4-FFF2-40B4-BE49-F238E27FC236}">
                <a16:creationId xmlns:a16="http://schemas.microsoft.com/office/drawing/2014/main" id="{74397F26-E0E9-48A2-A2AD-F8D23875FC0D}"/>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8.3	</a:t>
            </a:r>
            <a:r>
              <a:rPr lang="de-DE" sz="2800" b="1" dirty="0">
                <a:latin typeface="Century Gothic" panose="020B0502020202020204" pitchFamily="34" charset="0"/>
              </a:rPr>
              <a:t>Analytische Prüfungshandlungen</a:t>
            </a: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a:extLst>
              <a:ext uri="{FF2B5EF4-FFF2-40B4-BE49-F238E27FC236}">
                <a16:creationId xmlns:a16="http://schemas.microsoft.com/office/drawing/2014/main" id="{AA921A34-AE1A-4A5F-9827-56CFA43320C6}"/>
              </a:ext>
            </a:extLst>
          </p:cNvPr>
          <p:cNvSpPr txBox="1">
            <a:spLocks/>
          </p:cNvSpPr>
          <p:nvPr/>
        </p:nvSpPr>
        <p:spPr>
          <a:xfrm>
            <a:off x="1079500" y="1368425"/>
            <a:ext cx="10777538" cy="3671888"/>
          </a:xfrm>
          <a:prstGeom prst="rect">
            <a:avLst/>
          </a:prstGeom>
        </p:spPr>
        <p:txBody>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eaLnBrk="1" hangingPunct="1">
              <a:lnSpc>
                <a:spcPct val="100000"/>
              </a:lnSpc>
              <a:spcBef>
                <a:spcPts val="600"/>
              </a:spcBef>
              <a:spcAft>
                <a:spcPts val="600"/>
              </a:spcAft>
              <a:defRPr/>
            </a:pPr>
            <a:r>
              <a:rPr lang="de-DE" altLang="de-DE" sz="1600" b="1" dirty="0">
                <a:latin typeface="Century Gothic" panose="020B0502020202020204" pitchFamily="34" charset="0"/>
              </a:rPr>
              <a:t>Auswahl möglicher analytischer Prüfungshandlungen :</a:t>
            </a:r>
          </a:p>
          <a:p>
            <a:pPr marL="266700" indent="-266700" eaLnBrk="1" hangingPunct="1">
              <a:lnSpc>
                <a:spcPct val="100000"/>
              </a:lnSpc>
              <a:spcBef>
                <a:spcPts val="600"/>
              </a:spcBef>
              <a:spcAft>
                <a:spcPts val="600"/>
              </a:spcAft>
              <a:buFont typeface="+mj-lt"/>
              <a:buAutoNum type="arabicPeriod"/>
              <a:defRPr/>
            </a:pPr>
            <a:r>
              <a:rPr lang="de-DE" altLang="de-DE" sz="1600" kern="0" dirty="0">
                <a:latin typeface="Century Gothic" panose="020B0502020202020204" pitchFamily="34" charset="0"/>
              </a:rPr>
              <a:t>Erfolgt die Übernahme der EB-Werte ordnungsgemäß?</a:t>
            </a:r>
          </a:p>
          <a:p>
            <a:pPr marL="266700" indent="-266700" eaLnBrk="1" hangingPunct="1">
              <a:lnSpc>
                <a:spcPct val="100000"/>
              </a:lnSpc>
              <a:spcBef>
                <a:spcPts val="600"/>
              </a:spcBef>
              <a:spcAft>
                <a:spcPts val="600"/>
              </a:spcAft>
              <a:buFont typeface="+mj-lt"/>
              <a:buAutoNum type="arabicPeriod"/>
              <a:defRPr/>
            </a:pPr>
            <a:r>
              <a:rPr lang="de-DE" altLang="de-DE" sz="1600" kern="0" dirty="0">
                <a:latin typeface="Century Gothic" panose="020B0502020202020204" pitchFamily="34" charset="0"/>
              </a:rPr>
              <a:t>Können Sie die Überleitung der Kontensalden aus der </a:t>
            </a:r>
            <a:r>
              <a:rPr lang="de-DE" altLang="de-DE" sz="1600" kern="0" dirty="0" err="1">
                <a:latin typeface="Century Gothic" panose="020B0502020202020204" pitchFamily="34" charset="0"/>
              </a:rPr>
              <a:t>Fibu</a:t>
            </a:r>
            <a:r>
              <a:rPr lang="de-DE" altLang="de-DE" sz="1600" kern="0" dirty="0">
                <a:latin typeface="Century Gothic" panose="020B0502020202020204" pitchFamily="34" charset="0"/>
              </a:rPr>
              <a:t> zum Jahresabschluss nachvollziehen?</a:t>
            </a:r>
          </a:p>
          <a:p>
            <a:pPr marL="266700" indent="-266700" eaLnBrk="1" hangingPunct="1">
              <a:lnSpc>
                <a:spcPct val="100000"/>
              </a:lnSpc>
              <a:spcBef>
                <a:spcPts val="600"/>
              </a:spcBef>
              <a:spcAft>
                <a:spcPts val="600"/>
              </a:spcAft>
              <a:buFont typeface="+mj-lt"/>
              <a:buAutoNum type="arabicPeriod"/>
              <a:defRPr/>
            </a:pPr>
            <a:r>
              <a:rPr lang="de-DE" altLang="de-DE" sz="1600" kern="0" dirty="0">
                <a:latin typeface="Century Gothic" panose="020B0502020202020204" pitchFamily="34" charset="0"/>
              </a:rPr>
              <a:t>Erscheinen Ihnen die Angaben im Jahresabschluss zu diesem Bilanzposten (Bilanz, GuV und Anhang) plausibel?</a:t>
            </a:r>
          </a:p>
          <a:p>
            <a:pPr marL="266700" indent="-266700" eaLnBrk="1" hangingPunct="1">
              <a:lnSpc>
                <a:spcPct val="100000"/>
              </a:lnSpc>
              <a:spcBef>
                <a:spcPts val="600"/>
              </a:spcBef>
              <a:spcAft>
                <a:spcPts val="600"/>
              </a:spcAft>
              <a:buFont typeface="+mj-lt"/>
              <a:buAutoNum type="arabicPeriod"/>
              <a:defRPr/>
            </a:pPr>
            <a:r>
              <a:rPr lang="de-DE" altLang="de-DE" sz="1600" kern="0" dirty="0">
                <a:latin typeface="Century Gothic" panose="020B0502020202020204" pitchFamily="34" charset="0"/>
              </a:rPr>
              <a:t>Kennzahlen in Form von Relationen 30/60/90 Tage im Verhältnis zu den Gesamtverbindlichkeiten</a:t>
            </a:r>
            <a:r>
              <a:rPr lang="de-DE" altLang="de-DE" sz="1600" kern="0" baseline="30000" dirty="0">
                <a:latin typeface="Century Gothic" panose="020B0502020202020204" pitchFamily="34" charset="0"/>
              </a:rPr>
              <a:t>1</a:t>
            </a:r>
          </a:p>
          <a:p>
            <a:pPr marL="266700" indent="-266700" eaLnBrk="1" hangingPunct="1">
              <a:lnSpc>
                <a:spcPct val="100000"/>
              </a:lnSpc>
              <a:spcBef>
                <a:spcPts val="600"/>
              </a:spcBef>
              <a:spcAft>
                <a:spcPts val="600"/>
              </a:spcAft>
              <a:buFont typeface="+mj-lt"/>
              <a:buAutoNum type="arabicPeriod"/>
              <a:defRPr/>
            </a:pPr>
            <a:r>
              <a:rPr lang="de-DE" altLang="de-DE" sz="1600" kern="0" dirty="0">
                <a:latin typeface="Century Gothic" panose="020B0502020202020204" pitchFamily="34" charset="0"/>
              </a:rPr>
              <a:t>Bei unterjähriger Ermittlung ist eine Hochrechnung möglich.</a:t>
            </a:r>
          </a:p>
          <a:p>
            <a:pPr marL="266700" indent="-266700" eaLnBrk="1" hangingPunct="1">
              <a:lnSpc>
                <a:spcPct val="100000"/>
              </a:lnSpc>
              <a:spcBef>
                <a:spcPts val="600"/>
              </a:spcBef>
              <a:spcAft>
                <a:spcPts val="600"/>
              </a:spcAft>
              <a:buFont typeface="+mj-lt"/>
              <a:buAutoNum type="arabicPeriod"/>
              <a:defRPr/>
            </a:pPr>
            <a:r>
              <a:rPr lang="de-DE" altLang="de-DE" sz="1600" kern="0" dirty="0">
                <a:latin typeface="Century Gothic" panose="020B0502020202020204" pitchFamily="34" charset="0"/>
              </a:rPr>
              <a:t>Ergeben sich Auffälligkeiten (Bestände/Trends) innerhalb des Bilanzpostens?</a:t>
            </a:r>
            <a:endParaRPr lang="de-DE" altLang="de-DE" kern="0" dirty="0">
              <a:latin typeface="Century Gothic" panose="020B0502020202020204" pitchFamily="34" charset="0"/>
            </a:endParaRPr>
          </a:p>
        </p:txBody>
      </p:sp>
      <p:sp>
        <p:nvSpPr>
          <p:cNvPr id="13" name="Rectangle 3">
            <a:extLst>
              <a:ext uri="{FF2B5EF4-FFF2-40B4-BE49-F238E27FC236}">
                <a16:creationId xmlns:a16="http://schemas.microsoft.com/office/drawing/2014/main" id="{F85A454C-A7FC-4395-8116-B0F800A35946}"/>
              </a:ext>
            </a:extLst>
          </p:cNvPr>
          <p:cNvSpPr txBox="1">
            <a:spLocks/>
          </p:cNvSpPr>
          <p:nvPr/>
        </p:nvSpPr>
        <p:spPr>
          <a:xfrm>
            <a:off x="1079500" y="5583238"/>
            <a:ext cx="9337675" cy="720725"/>
          </a:xfrm>
          <a:prstGeom prst="rect">
            <a:avLst/>
          </a:prstGeom>
        </p:spPr>
        <p:txBody>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eaLnBrk="1" hangingPunct="1">
              <a:lnSpc>
                <a:spcPct val="100000"/>
              </a:lnSpc>
              <a:spcBef>
                <a:spcPts val="0"/>
              </a:spcBef>
              <a:spcAft>
                <a:spcPts val="0"/>
              </a:spcAft>
              <a:tabLst>
                <a:tab pos="1524000" algn="l"/>
              </a:tabLst>
              <a:defRPr/>
            </a:pPr>
            <a:r>
              <a:rPr lang="de-DE" altLang="de-DE" kern="0" baseline="30000" dirty="0">
                <a:latin typeface="Century Gothic" panose="020B0502020202020204" pitchFamily="34" charset="0"/>
              </a:rPr>
              <a:t>1</a:t>
            </a:r>
            <a:r>
              <a:rPr lang="de-DE" altLang="de-DE" kern="0" dirty="0">
                <a:latin typeface="Century Gothic" panose="020B0502020202020204" pitchFamily="34" charset="0"/>
              </a:rPr>
              <a:t> Kennzahlen wie 	</a:t>
            </a:r>
            <a:r>
              <a:rPr lang="de-DE" altLang="de-DE" kern="0" dirty="0" err="1">
                <a:latin typeface="Century Gothic" panose="020B0502020202020204" pitchFamily="34" charset="0"/>
              </a:rPr>
              <a:t>Verbindlichkeitenumschlag</a:t>
            </a:r>
            <a:r>
              <a:rPr lang="de-DE" altLang="de-DE" kern="0" dirty="0">
                <a:latin typeface="Century Gothic" panose="020B0502020202020204" pitchFamily="34" charset="0"/>
              </a:rPr>
              <a:t> = Verbindlichkeiten / Gesamtaufwand</a:t>
            </a:r>
          </a:p>
          <a:p>
            <a:pPr eaLnBrk="1" hangingPunct="1">
              <a:lnSpc>
                <a:spcPct val="100000"/>
              </a:lnSpc>
              <a:spcBef>
                <a:spcPts val="0"/>
              </a:spcBef>
              <a:spcAft>
                <a:spcPts val="0"/>
              </a:spcAft>
              <a:tabLst>
                <a:tab pos="1524000" algn="l"/>
              </a:tabLst>
              <a:defRPr/>
            </a:pPr>
            <a:r>
              <a:rPr lang="de-DE" altLang="de-DE" kern="0" dirty="0">
                <a:latin typeface="Century Gothic" panose="020B0502020202020204" pitchFamily="34" charset="0"/>
              </a:rPr>
              <a:t>	</a:t>
            </a:r>
            <a:r>
              <a:rPr lang="de-DE" altLang="de-DE" kern="0" dirty="0" err="1">
                <a:latin typeface="Century Gothic" panose="020B0502020202020204" pitchFamily="34" charset="0"/>
              </a:rPr>
              <a:t>Verbindlichkeitenintensität</a:t>
            </a:r>
            <a:r>
              <a:rPr lang="de-DE" altLang="de-DE" kern="0" dirty="0">
                <a:latin typeface="Century Gothic" panose="020B0502020202020204" pitchFamily="34" charset="0"/>
              </a:rPr>
              <a:t> = Verbindlichkeiten / Gesamtvermögen</a:t>
            </a:r>
          </a:p>
          <a:p>
            <a:pPr eaLnBrk="1" hangingPunct="1">
              <a:lnSpc>
                <a:spcPct val="100000"/>
              </a:lnSpc>
              <a:spcBef>
                <a:spcPts val="0"/>
              </a:spcBef>
              <a:spcAft>
                <a:spcPts val="0"/>
              </a:spcAft>
              <a:tabLst>
                <a:tab pos="1311275" algn="l"/>
              </a:tabLst>
              <a:defRPr/>
            </a:pPr>
            <a:r>
              <a:rPr lang="de-DE" altLang="de-DE" kern="0" dirty="0">
                <a:latin typeface="Century Gothic" panose="020B0502020202020204" pitchFamily="34" charset="0"/>
              </a:rPr>
              <a:t>  Sind nicht so sinnvoll, da der Bestand der Verbindlichkeiten von verschiedenen Faktoren abhängt.</a:t>
            </a:r>
          </a:p>
        </p:txBody>
      </p:sp>
      <p:sp>
        <p:nvSpPr>
          <p:cNvPr id="8" name="Text Box 6">
            <a:extLst>
              <a:ext uri="{FF2B5EF4-FFF2-40B4-BE49-F238E27FC236}">
                <a16:creationId xmlns:a16="http://schemas.microsoft.com/office/drawing/2014/main" id="{786357AE-4EE5-48AB-A11E-F37694C5DAC1}"/>
              </a:ext>
            </a:extLst>
          </p:cNvPr>
          <p:cNvSpPr txBox="1">
            <a:spLocks noChangeArrowheads="1"/>
          </p:cNvSpPr>
          <p:nvPr/>
        </p:nvSpPr>
        <p:spPr bwMode="auto">
          <a:xfrm>
            <a:off x="695325" y="941388"/>
            <a:ext cx="48244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8.3 Analytische Prüfungshandlungen</a:t>
            </a:r>
          </a:p>
        </p:txBody>
      </p:sp>
      <p:sp>
        <p:nvSpPr>
          <p:cNvPr id="623622" name="Textfeld 4">
            <a:extLst>
              <a:ext uri="{FF2B5EF4-FFF2-40B4-BE49-F238E27FC236}">
                <a16:creationId xmlns:a16="http://schemas.microsoft.com/office/drawing/2014/main" id="{E2C20DBA-AE0E-4DA2-BB33-896F48A26501}"/>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8" name="Textfeld 4">
            <a:extLst>
              <a:ext uri="{FF2B5EF4-FFF2-40B4-BE49-F238E27FC236}">
                <a16:creationId xmlns:a16="http://schemas.microsoft.com/office/drawing/2014/main" id="{BCEA68D4-6AA1-4314-B683-0F11DF263CA8}"/>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
        <p:nvSpPr>
          <p:cNvPr id="6" name="Rectangle 2">
            <a:extLst>
              <a:ext uri="{FF2B5EF4-FFF2-40B4-BE49-F238E27FC236}">
                <a16:creationId xmlns:a16="http://schemas.microsoft.com/office/drawing/2014/main" id="{9837E307-AA3C-4072-B9CB-84EC46A913FC}"/>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8.4	</a:t>
            </a:r>
            <a:r>
              <a:rPr lang="de-DE" sz="2800" b="1" dirty="0">
                <a:latin typeface="Century Gothic" panose="020B0502020202020204" pitchFamily="34" charset="0"/>
              </a:rPr>
              <a:t>Einzelfallprüfungen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8.4.1</a:t>
            </a:r>
            <a:r>
              <a:rPr lang="de-DE" dirty="0">
                <a:latin typeface="Century Gothic" panose="020B0502020202020204" pitchFamily="34" charset="0"/>
              </a:rPr>
              <a:t>	Prüfung des Nachweises</a:t>
            </a:r>
          </a:p>
          <a:p>
            <a:pPr marL="2724150" lvl="4" indent="-895350">
              <a:spcBef>
                <a:spcPts val="600"/>
              </a:spcBef>
              <a:spcAft>
                <a:spcPts val="600"/>
              </a:spcAft>
              <a:tabLst>
                <a:tab pos="444500" algn="l"/>
              </a:tabLst>
            </a:pPr>
            <a:r>
              <a:rPr lang="de-DE" b="1" dirty="0">
                <a:latin typeface="Century Gothic" panose="020B0502020202020204" pitchFamily="34" charset="0"/>
              </a:rPr>
              <a:t>8.4.2	</a:t>
            </a:r>
            <a:r>
              <a:rPr lang="de-DE" dirty="0">
                <a:latin typeface="Century Gothic" panose="020B0502020202020204" pitchFamily="34" charset="0"/>
              </a:rPr>
              <a:t>Prüfung der Bewertung</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8.4.3	</a:t>
            </a:r>
            <a:r>
              <a:rPr lang="de-DE" dirty="0">
                <a:latin typeface="Century Gothic" panose="020B0502020202020204" pitchFamily="34" charset="0"/>
              </a:rPr>
              <a:t>Prüfung des Ausweises</a:t>
            </a: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5" name="Inhaltsplatzhalter 2">
            <a:extLst>
              <a:ext uri="{FF2B5EF4-FFF2-40B4-BE49-F238E27FC236}">
                <a16:creationId xmlns:a16="http://schemas.microsoft.com/office/drawing/2014/main" id="{142A53BF-3E49-48D8-8921-0E5043E12FA2}"/>
              </a:ext>
            </a:extLst>
          </p:cNvPr>
          <p:cNvSpPr>
            <a:spLocks noGrp="1"/>
          </p:cNvSpPr>
          <p:nvPr>
            <p:ph idx="4294967295"/>
          </p:nvPr>
        </p:nvSpPr>
        <p:spPr>
          <a:xfrm>
            <a:off x="1069975" y="1846263"/>
            <a:ext cx="10799763" cy="3785652"/>
          </a:xfrm>
          <a:extLst/>
        </p:spPr>
        <p:txBody>
          <a:bodyPr>
            <a:spAutoFit/>
          </a:bodyPr>
          <a:lstStyle/>
          <a:p>
            <a:pPr marL="2700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Wurde die </a:t>
            </a:r>
            <a:r>
              <a:rPr lang="de-DE" sz="1600" b="1" dirty="0">
                <a:latin typeface="Century Gothic" panose="020B0502020202020204" pitchFamily="34" charset="0"/>
              </a:rPr>
              <a:t>Saldenliste </a:t>
            </a:r>
            <a:r>
              <a:rPr lang="de-DE" sz="1600" dirty="0">
                <a:latin typeface="Century Gothic" panose="020B0502020202020204" pitchFamily="34" charset="0"/>
              </a:rPr>
              <a:t>auf rechnerische Richtigkeit überprüft? </a:t>
            </a:r>
            <a:r>
              <a:rPr lang="de-DE" sz="1600" b="1" dirty="0">
                <a:solidFill>
                  <a:srgbClr val="00B0F0"/>
                </a:solidFill>
                <a:latin typeface="Century Gothic" panose="020B0502020202020204" pitchFamily="34" charset="0"/>
              </a:rPr>
              <a:t>[R]</a:t>
            </a:r>
          </a:p>
          <a:p>
            <a:pPr marL="2700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Sind die </a:t>
            </a:r>
            <a:r>
              <a:rPr lang="de-DE" sz="1600" b="1" dirty="0">
                <a:latin typeface="Century Gothic" panose="020B0502020202020204" pitchFamily="34" charset="0"/>
              </a:rPr>
              <a:t>Saldenliste</a:t>
            </a:r>
            <a:r>
              <a:rPr lang="de-DE" sz="1600" dirty="0">
                <a:latin typeface="Century Gothic" panose="020B0502020202020204" pitchFamily="34" charset="0"/>
              </a:rPr>
              <a:t>, die zugrundeliegenden </a:t>
            </a:r>
            <a:r>
              <a:rPr lang="de-DE" sz="1600" b="1" dirty="0">
                <a:latin typeface="Century Gothic" panose="020B0502020202020204" pitchFamily="34" charset="0"/>
              </a:rPr>
              <a:t>Sachkonten</a:t>
            </a:r>
            <a:r>
              <a:rPr lang="de-DE" sz="1600" dirty="0">
                <a:latin typeface="Century Gothic" panose="020B0502020202020204" pitchFamily="34" charset="0"/>
              </a:rPr>
              <a:t> und die </a:t>
            </a:r>
            <a:r>
              <a:rPr lang="de-DE" sz="1600" b="1" dirty="0">
                <a:latin typeface="Century Gothic" panose="020B0502020202020204" pitchFamily="34" charset="0"/>
              </a:rPr>
              <a:t>Personenkonten</a:t>
            </a:r>
            <a:r>
              <a:rPr lang="de-DE" sz="1600" dirty="0">
                <a:latin typeface="Century Gothic" panose="020B0502020202020204" pitchFamily="34" charset="0"/>
              </a:rPr>
              <a:t> mit dem Ausweis der Verbindlichkeiten aus Lieferungen und Leistungen in der Bilanz abgestimmt? </a:t>
            </a:r>
            <a:r>
              <a:rPr lang="de-DE" sz="1600" b="1" dirty="0">
                <a:solidFill>
                  <a:srgbClr val="00B0F0"/>
                </a:solidFill>
                <a:latin typeface="Century Gothic" panose="020B0502020202020204" pitchFamily="34" charset="0"/>
              </a:rPr>
              <a:t>[R, A]</a:t>
            </a:r>
          </a:p>
          <a:p>
            <a:pPr marL="270000" indent="-266700">
              <a:lnSpc>
                <a:spcPct val="100000"/>
              </a:lnSpc>
              <a:spcBef>
                <a:spcPts val="600"/>
              </a:spcBef>
              <a:spcAft>
                <a:spcPts val="600"/>
              </a:spcAft>
              <a:buFont typeface="+mj-lt"/>
              <a:buAutoNum type="arabicPeriod"/>
              <a:defRPr/>
            </a:pPr>
            <a:r>
              <a:rPr lang="de-DE" sz="1600" dirty="0">
                <a:latin typeface="Century Gothic" panose="020B0502020202020204" pitchFamily="34" charset="0"/>
              </a:rPr>
              <a:t>Stimmt bei einer OP-Buchhaltung der Saldo der OP-Liste mit dem Ausweis der Verbindlichkeiten aus Lieferungen und Leistungen in der Bilanz überein? </a:t>
            </a:r>
            <a:r>
              <a:rPr lang="de-DE" sz="1600" b="1" dirty="0">
                <a:solidFill>
                  <a:srgbClr val="00B0F0"/>
                </a:solidFill>
                <a:latin typeface="Century Gothic" panose="020B0502020202020204" pitchFamily="34" charset="0"/>
              </a:rPr>
              <a:t>[R]</a:t>
            </a:r>
          </a:p>
          <a:p>
            <a:pPr marL="270000" indent="-171450">
              <a:lnSpc>
                <a:spcPct val="100000"/>
              </a:lnSpc>
              <a:spcBef>
                <a:spcPts val="600"/>
              </a:spcBef>
              <a:spcAft>
                <a:spcPts val="600"/>
              </a:spcAft>
              <a:buFont typeface="Arial" panose="020B0604020202020204" pitchFamily="34" charset="0"/>
              <a:buChar char="•"/>
              <a:defRPr/>
            </a:pPr>
            <a:endParaRPr lang="de-DE" sz="1600" dirty="0">
              <a:latin typeface="Century Gothic" panose="020B0502020202020204" pitchFamily="34" charset="0"/>
            </a:endParaRPr>
          </a:p>
          <a:p>
            <a:pPr>
              <a:lnSpc>
                <a:spcPct val="100000"/>
              </a:lnSpc>
              <a:spcBef>
                <a:spcPts val="600"/>
              </a:spcBef>
              <a:spcAft>
                <a:spcPts val="600"/>
              </a:spcAft>
              <a:defRPr/>
            </a:pPr>
            <a:r>
              <a:rPr lang="de-DE" sz="1600" b="1" dirty="0">
                <a:latin typeface="Century Gothic" panose="020B0502020202020204" pitchFamily="34" charset="0"/>
              </a:rPr>
              <a:t>Saldenbestätigungen</a:t>
            </a:r>
          </a:p>
          <a:p>
            <a:pPr>
              <a:lnSpc>
                <a:spcPct val="100000"/>
              </a:lnSpc>
              <a:spcBef>
                <a:spcPts val="600"/>
              </a:spcBef>
              <a:spcAft>
                <a:spcPts val="600"/>
              </a:spcAft>
              <a:defRPr/>
            </a:pPr>
            <a:r>
              <a:rPr lang="de-DE" sz="1600" dirty="0">
                <a:latin typeface="Century Gothic" panose="020B0502020202020204" pitchFamily="34" charset="0"/>
              </a:rPr>
              <a:t>Hier wird auf die entsprechenden Ausführungen im Bereich Forderungen aus Lieferungen und Leistungen verwiesen. </a:t>
            </a:r>
          </a:p>
          <a:p>
            <a:pPr marL="270000" indent="-358775">
              <a:lnSpc>
                <a:spcPct val="100000"/>
              </a:lnSpc>
              <a:spcBef>
                <a:spcPts val="600"/>
              </a:spcBef>
              <a:spcAft>
                <a:spcPts val="600"/>
              </a:spcAft>
              <a:buFont typeface="Arial" panose="020B0604020202020204" pitchFamily="34" charset="0"/>
              <a:buChar char="•"/>
              <a:defRPr/>
            </a:pPr>
            <a:endParaRPr lang="de-DE" altLang="de-DE" sz="1600" b="1" dirty="0">
              <a:latin typeface="Century Gothic" panose="020B0502020202020204" pitchFamily="34" charset="0"/>
            </a:endParaRPr>
          </a:p>
          <a:p>
            <a:pPr marL="270000" indent="361950">
              <a:lnSpc>
                <a:spcPct val="100000"/>
              </a:lnSpc>
              <a:spcBef>
                <a:spcPts val="600"/>
              </a:spcBef>
              <a:spcAft>
                <a:spcPts val="600"/>
              </a:spcAft>
              <a:defRPr/>
            </a:pPr>
            <a:endParaRPr lang="de-DE" altLang="de-DE" sz="1600" dirty="0">
              <a:latin typeface="Century Gothic" panose="020B0502020202020204" pitchFamily="34" charset="0"/>
            </a:endParaRPr>
          </a:p>
        </p:txBody>
      </p:sp>
      <p:sp>
        <p:nvSpPr>
          <p:cNvPr id="8" name="Text Box 6">
            <a:extLst>
              <a:ext uri="{FF2B5EF4-FFF2-40B4-BE49-F238E27FC236}">
                <a16:creationId xmlns:a16="http://schemas.microsoft.com/office/drawing/2014/main" id="{69B0FE2C-4A7E-4706-BE6F-4E4A0B6E3A6E}"/>
              </a:ext>
            </a:extLst>
          </p:cNvPr>
          <p:cNvSpPr txBox="1">
            <a:spLocks noChangeArrowheads="1"/>
          </p:cNvSpPr>
          <p:nvPr/>
        </p:nvSpPr>
        <p:spPr bwMode="auto">
          <a:xfrm>
            <a:off x="695325" y="941388"/>
            <a:ext cx="48244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8.4 Einzelfallprüfungen</a:t>
            </a:r>
          </a:p>
        </p:txBody>
      </p:sp>
      <p:sp>
        <p:nvSpPr>
          <p:cNvPr id="627717" name="Rectangle 2">
            <a:extLst>
              <a:ext uri="{FF2B5EF4-FFF2-40B4-BE49-F238E27FC236}">
                <a16:creationId xmlns:a16="http://schemas.microsoft.com/office/drawing/2014/main" id="{B73B07D9-B086-4C7E-8450-91C549C208B4}"/>
              </a:ext>
            </a:extLst>
          </p:cNvPr>
          <p:cNvSpPr txBox="1">
            <a:spLocks/>
          </p:cNvSpPr>
          <p:nvPr/>
        </p:nvSpPr>
        <p:spPr bwMode="auto">
          <a:xfrm>
            <a:off x="925513" y="1414463"/>
            <a:ext cx="3657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a:solidFill>
                  <a:srgbClr val="00B0F0"/>
                </a:solidFill>
                <a:latin typeface="Century Gothic" panose="020B0502020202020204" pitchFamily="34" charset="0"/>
              </a:rPr>
              <a:t>8.4.1 Prüfung des Nachweises</a:t>
            </a:r>
          </a:p>
        </p:txBody>
      </p:sp>
      <p:sp>
        <p:nvSpPr>
          <p:cNvPr id="627718" name="Textfeld 4">
            <a:extLst>
              <a:ext uri="{FF2B5EF4-FFF2-40B4-BE49-F238E27FC236}">
                <a16:creationId xmlns:a16="http://schemas.microsoft.com/office/drawing/2014/main" id="{5707FA95-8E5D-463C-A3C1-6954A5E429F3}"/>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Tree>
  </p:cSld>
  <p:clrMapOvr>
    <a:masterClrMapping/>
  </p:clrMapOvr>
  <p:transition spd="slow"/>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9762" name="Group 9">
            <a:extLst>
              <a:ext uri="{FF2B5EF4-FFF2-40B4-BE49-F238E27FC236}">
                <a16:creationId xmlns:a16="http://schemas.microsoft.com/office/drawing/2014/main" id="{F3C1D023-8749-4E9D-84FD-C5DA737CE550}"/>
              </a:ext>
            </a:extLst>
          </p:cNvPr>
          <p:cNvGrpSpPr>
            <a:grpSpLocks noChangeAspect="1"/>
          </p:cNvGrpSpPr>
          <p:nvPr/>
        </p:nvGrpSpPr>
        <p:grpSpPr bwMode="auto">
          <a:xfrm>
            <a:off x="1079500" y="1844675"/>
            <a:ext cx="10263188" cy="3816350"/>
            <a:chOff x="113" y="1434"/>
            <a:chExt cx="5528" cy="1886"/>
          </a:xfrm>
        </p:grpSpPr>
        <p:sp>
          <p:nvSpPr>
            <p:cNvPr id="629767" name="AutoShape 8">
              <a:extLst>
                <a:ext uri="{FF2B5EF4-FFF2-40B4-BE49-F238E27FC236}">
                  <a16:creationId xmlns:a16="http://schemas.microsoft.com/office/drawing/2014/main" id="{C3691AB8-B3F8-40CA-96C5-FA49B4AA40A6}"/>
                </a:ext>
              </a:extLst>
            </p:cNvPr>
            <p:cNvSpPr>
              <a:spLocks noChangeAspect="1" noChangeArrowheads="1" noTextEdit="1"/>
            </p:cNvSpPr>
            <p:nvPr/>
          </p:nvSpPr>
          <p:spPr bwMode="auto">
            <a:xfrm>
              <a:off x="113" y="1434"/>
              <a:ext cx="5523" cy="1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629768" name="Rectangle 10">
              <a:extLst>
                <a:ext uri="{FF2B5EF4-FFF2-40B4-BE49-F238E27FC236}">
                  <a16:creationId xmlns:a16="http://schemas.microsoft.com/office/drawing/2014/main" id="{3F767ADF-5115-4242-A437-7ED0655CDF7C}"/>
                </a:ext>
              </a:extLst>
            </p:cNvPr>
            <p:cNvSpPr>
              <a:spLocks noChangeArrowheads="1"/>
            </p:cNvSpPr>
            <p:nvPr/>
          </p:nvSpPr>
          <p:spPr bwMode="auto">
            <a:xfrm>
              <a:off x="2132" y="1542"/>
              <a:ext cx="280"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EB-Wert</a:t>
              </a:r>
              <a:endParaRPr lang="de-DE" altLang="de-DE" sz="1100">
                <a:latin typeface="Century Gothic" panose="020B0502020202020204" pitchFamily="34" charset="0"/>
              </a:endParaRPr>
            </a:p>
          </p:txBody>
        </p:sp>
        <p:sp>
          <p:nvSpPr>
            <p:cNvPr id="629769" name="Rectangle 11">
              <a:extLst>
                <a:ext uri="{FF2B5EF4-FFF2-40B4-BE49-F238E27FC236}">
                  <a16:creationId xmlns:a16="http://schemas.microsoft.com/office/drawing/2014/main" id="{B301226F-FCA0-49A1-96A1-A80583221A18}"/>
                </a:ext>
              </a:extLst>
            </p:cNvPr>
            <p:cNvSpPr>
              <a:spLocks noChangeArrowheads="1"/>
            </p:cNvSpPr>
            <p:nvPr/>
          </p:nvSpPr>
          <p:spPr bwMode="auto">
            <a:xfrm>
              <a:off x="3655" y="1542"/>
              <a:ext cx="371"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End-Saldo</a:t>
              </a:r>
              <a:endParaRPr lang="de-DE" altLang="de-DE" sz="1100">
                <a:latin typeface="Century Gothic" panose="020B0502020202020204" pitchFamily="34" charset="0"/>
              </a:endParaRPr>
            </a:p>
          </p:txBody>
        </p:sp>
        <p:sp>
          <p:nvSpPr>
            <p:cNvPr id="629770" name="Rectangle 12">
              <a:extLst>
                <a:ext uri="{FF2B5EF4-FFF2-40B4-BE49-F238E27FC236}">
                  <a16:creationId xmlns:a16="http://schemas.microsoft.com/office/drawing/2014/main" id="{FDE07B1E-1F15-4E83-9BEE-A6D8584AEBCC}"/>
                </a:ext>
              </a:extLst>
            </p:cNvPr>
            <p:cNvSpPr>
              <a:spLocks noChangeArrowheads="1"/>
            </p:cNvSpPr>
            <p:nvPr/>
          </p:nvSpPr>
          <p:spPr bwMode="auto">
            <a:xfrm>
              <a:off x="319" y="1640"/>
              <a:ext cx="99"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Nr.</a:t>
              </a:r>
              <a:endParaRPr lang="de-DE" altLang="de-DE" sz="1100">
                <a:latin typeface="Century Gothic" panose="020B0502020202020204" pitchFamily="34" charset="0"/>
              </a:endParaRPr>
            </a:p>
          </p:txBody>
        </p:sp>
        <p:sp>
          <p:nvSpPr>
            <p:cNvPr id="629771" name="Rectangle 13">
              <a:extLst>
                <a:ext uri="{FF2B5EF4-FFF2-40B4-BE49-F238E27FC236}">
                  <a16:creationId xmlns:a16="http://schemas.microsoft.com/office/drawing/2014/main" id="{908D0D33-B963-497F-8873-9D2B0D0FC4D8}"/>
                </a:ext>
              </a:extLst>
            </p:cNvPr>
            <p:cNvSpPr>
              <a:spLocks noChangeArrowheads="1"/>
            </p:cNvSpPr>
            <p:nvPr/>
          </p:nvSpPr>
          <p:spPr bwMode="auto">
            <a:xfrm>
              <a:off x="637" y="1640"/>
              <a:ext cx="282"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Kreditor</a:t>
              </a:r>
              <a:endParaRPr lang="de-DE" altLang="de-DE" sz="1100">
                <a:latin typeface="Century Gothic" panose="020B0502020202020204" pitchFamily="34" charset="0"/>
              </a:endParaRPr>
            </a:p>
          </p:txBody>
        </p:sp>
        <p:sp>
          <p:nvSpPr>
            <p:cNvPr id="629772" name="Rectangle 14">
              <a:extLst>
                <a:ext uri="{FF2B5EF4-FFF2-40B4-BE49-F238E27FC236}">
                  <a16:creationId xmlns:a16="http://schemas.microsoft.com/office/drawing/2014/main" id="{7C9D2639-A632-4B1D-AF2F-DFC59A2BEAA3}"/>
                </a:ext>
              </a:extLst>
            </p:cNvPr>
            <p:cNvSpPr>
              <a:spLocks noChangeArrowheads="1"/>
            </p:cNvSpPr>
            <p:nvPr/>
          </p:nvSpPr>
          <p:spPr bwMode="auto">
            <a:xfrm>
              <a:off x="2078" y="1640"/>
              <a:ext cx="380"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01.12.2020</a:t>
              </a:r>
              <a:endParaRPr lang="de-DE" altLang="de-DE" sz="1100">
                <a:latin typeface="Century Gothic" panose="020B0502020202020204" pitchFamily="34" charset="0"/>
              </a:endParaRPr>
            </a:p>
          </p:txBody>
        </p:sp>
        <p:sp>
          <p:nvSpPr>
            <p:cNvPr id="629773" name="Rectangle 15">
              <a:extLst>
                <a:ext uri="{FF2B5EF4-FFF2-40B4-BE49-F238E27FC236}">
                  <a16:creationId xmlns:a16="http://schemas.microsoft.com/office/drawing/2014/main" id="{FAC80D72-F9C9-4FAA-891F-5808297C0DE8}"/>
                </a:ext>
              </a:extLst>
            </p:cNvPr>
            <p:cNvSpPr>
              <a:spLocks noChangeArrowheads="1"/>
            </p:cNvSpPr>
            <p:nvPr/>
          </p:nvSpPr>
          <p:spPr bwMode="auto">
            <a:xfrm>
              <a:off x="2777" y="1640"/>
              <a:ext cx="119"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Soll</a:t>
              </a:r>
              <a:endParaRPr lang="de-DE" altLang="de-DE" sz="1100">
                <a:latin typeface="Century Gothic" panose="020B0502020202020204" pitchFamily="34" charset="0"/>
              </a:endParaRPr>
            </a:p>
          </p:txBody>
        </p:sp>
        <p:sp>
          <p:nvSpPr>
            <p:cNvPr id="629774" name="Rectangle 16">
              <a:extLst>
                <a:ext uri="{FF2B5EF4-FFF2-40B4-BE49-F238E27FC236}">
                  <a16:creationId xmlns:a16="http://schemas.microsoft.com/office/drawing/2014/main" id="{40D06951-E9F2-4674-A3B1-B2701E95ED94}"/>
                </a:ext>
              </a:extLst>
            </p:cNvPr>
            <p:cNvSpPr>
              <a:spLocks noChangeArrowheads="1"/>
            </p:cNvSpPr>
            <p:nvPr/>
          </p:nvSpPr>
          <p:spPr bwMode="auto">
            <a:xfrm>
              <a:off x="3197" y="1640"/>
              <a:ext cx="251"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Haben</a:t>
              </a:r>
              <a:endParaRPr lang="de-DE" altLang="de-DE" sz="1100">
                <a:latin typeface="Century Gothic" panose="020B0502020202020204" pitchFamily="34" charset="0"/>
              </a:endParaRPr>
            </a:p>
          </p:txBody>
        </p:sp>
        <p:sp>
          <p:nvSpPr>
            <p:cNvPr id="629775" name="Rectangle 17">
              <a:extLst>
                <a:ext uri="{FF2B5EF4-FFF2-40B4-BE49-F238E27FC236}">
                  <a16:creationId xmlns:a16="http://schemas.microsoft.com/office/drawing/2014/main" id="{71C558DE-DD92-4FCF-85A7-622B90EE31CF}"/>
                </a:ext>
              </a:extLst>
            </p:cNvPr>
            <p:cNvSpPr>
              <a:spLocks noChangeArrowheads="1"/>
            </p:cNvSpPr>
            <p:nvPr/>
          </p:nvSpPr>
          <p:spPr bwMode="auto">
            <a:xfrm>
              <a:off x="3642" y="1640"/>
              <a:ext cx="380"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31.12.2020</a:t>
              </a:r>
              <a:endParaRPr lang="de-DE" altLang="de-DE" sz="1100">
                <a:latin typeface="Century Gothic" panose="020B0502020202020204" pitchFamily="34" charset="0"/>
              </a:endParaRPr>
            </a:p>
          </p:txBody>
        </p:sp>
        <p:sp>
          <p:nvSpPr>
            <p:cNvPr id="629776" name="Rectangle 18">
              <a:extLst>
                <a:ext uri="{FF2B5EF4-FFF2-40B4-BE49-F238E27FC236}">
                  <a16:creationId xmlns:a16="http://schemas.microsoft.com/office/drawing/2014/main" id="{5A7A071A-88F4-4FC3-8A0E-290F458C8F41}"/>
                </a:ext>
              </a:extLst>
            </p:cNvPr>
            <p:cNvSpPr>
              <a:spLocks noChangeArrowheads="1"/>
            </p:cNvSpPr>
            <p:nvPr/>
          </p:nvSpPr>
          <p:spPr bwMode="auto">
            <a:xfrm>
              <a:off x="4323" y="1640"/>
              <a:ext cx="615"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Auswahlkriterium</a:t>
              </a:r>
              <a:endParaRPr lang="de-DE" altLang="de-DE" sz="1100">
                <a:latin typeface="Century Gothic" panose="020B0502020202020204" pitchFamily="34" charset="0"/>
              </a:endParaRPr>
            </a:p>
          </p:txBody>
        </p:sp>
        <p:sp>
          <p:nvSpPr>
            <p:cNvPr id="629777" name="Rectangle 19">
              <a:extLst>
                <a:ext uri="{FF2B5EF4-FFF2-40B4-BE49-F238E27FC236}">
                  <a16:creationId xmlns:a16="http://schemas.microsoft.com/office/drawing/2014/main" id="{CB0DA0ED-574B-408D-A676-E334649CE6BC}"/>
                </a:ext>
              </a:extLst>
            </p:cNvPr>
            <p:cNvSpPr>
              <a:spLocks noChangeArrowheads="1"/>
            </p:cNvSpPr>
            <p:nvPr/>
          </p:nvSpPr>
          <p:spPr bwMode="auto">
            <a:xfrm>
              <a:off x="255" y="1838"/>
              <a:ext cx="254"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747010</a:t>
              </a:r>
              <a:endParaRPr lang="de-DE" altLang="de-DE" sz="1100">
                <a:latin typeface="Century Gothic" panose="020B0502020202020204" pitchFamily="34" charset="0"/>
              </a:endParaRPr>
            </a:p>
          </p:txBody>
        </p:sp>
        <p:sp>
          <p:nvSpPr>
            <p:cNvPr id="629778" name="Rectangle 20">
              <a:extLst>
                <a:ext uri="{FF2B5EF4-FFF2-40B4-BE49-F238E27FC236}">
                  <a16:creationId xmlns:a16="http://schemas.microsoft.com/office/drawing/2014/main" id="{1CF8F54E-BA4D-4B33-9245-B78DA40A0A4F}"/>
                </a:ext>
              </a:extLst>
            </p:cNvPr>
            <p:cNvSpPr>
              <a:spLocks noChangeArrowheads="1"/>
            </p:cNvSpPr>
            <p:nvPr/>
          </p:nvSpPr>
          <p:spPr bwMode="auto">
            <a:xfrm>
              <a:off x="637" y="1838"/>
              <a:ext cx="573"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König &amp; Co. KG</a:t>
              </a:r>
              <a:endParaRPr lang="de-DE" altLang="de-DE" sz="1100">
                <a:latin typeface="Century Gothic" panose="020B0502020202020204" pitchFamily="34" charset="0"/>
              </a:endParaRPr>
            </a:p>
          </p:txBody>
        </p:sp>
        <p:sp>
          <p:nvSpPr>
            <p:cNvPr id="629779" name="Rectangle 21">
              <a:extLst>
                <a:ext uri="{FF2B5EF4-FFF2-40B4-BE49-F238E27FC236}">
                  <a16:creationId xmlns:a16="http://schemas.microsoft.com/office/drawing/2014/main" id="{960F10FA-349F-4AE5-960C-7F8F6B82C005}"/>
                </a:ext>
              </a:extLst>
            </p:cNvPr>
            <p:cNvSpPr>
              <a:spLocks noChangeArrowheads="1"/>
            </p:cNvSpPr>
            <p:nvPr/>
          </p:nvSpPr>
          <p:spPr bwMode="auto">
            <a:xfrm>
              <a:off x="2064" y="1838"/>
              <a:ext cx="363"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-65.996,21</a:t>
              </a:r>
              <a:endParaRPr lang="de-DE" altLang="de-DE" sz="1100">
                <a:latin typeface="Century Gothic" panose="020B0502020202020204" pitchFamily="34" charset="0"/>
              </a:endParaRPr>
            </a:p>
          </p:txBody>
        </p:sp>
        <p:sp>
          <p:nvSpPr>
            <p:cNvPr id="629780" name="Rectangle 22">
              <a:extLst>
                <a:ext uri="{FF2B5EF4-FFF2-40B4-BE49-F238E27FC236}">
                  <a16:creationId xmlns:a16="http://schemas.microsoft.com/office/drawing/2014/main" id="{FB4A4C2D-4EB4-408C-A01A-55C06A94984F}"/>
                </a:ext>
              </a:extLst>
            </p:cNvPr>
            <p:cNvSpPr>
              <a:spLocks noChangeArrowheads="1"/>
            </p:cNvSpPr>
            <p:nvPr/>
          </p:nvSpPr>
          <p:spPr bwMode="auto">
            <a:xfrm>
              <a:off x="2689" y="1838"/>
              <a:ext cx="338"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84.938,54</a:t>
              </a:r>
              <a:endParaRPr lang="de-DE" altLang="de-DE" sz="1100">
                <a:latin typeface="Century Gothic" panose="020B0502020202020204" pitchFamily="34" charset="0"/>
              </a:endParaRPr>
            </a:p>
          </p:txBody>
        </p:sp>
        <p:sp>
          <p:nvSpPr>
            <p:cNvPr id="629781" name="Rectangle 23">
              <a:extLst>
                <a:ext uri="{FF2B5EF4-FFF2-40B4-BE49-F238E27FC236}">
                  <a16:creationId xmlns:a16="http://schemas.microsoft.com/office/drawing/2014/main" id="{EE314FA0-195D-4A98-91A2-9CEA80B048FB}"/>
                </a:ext>
              </a:extLst>
            </p:cNvPr>
            <p:cNvSpPr>
              <a:spLocks noChangeArrowheads="1"/>
            </p:cNvSpPr>
            <p:nvPr/>
          </p:nvSpPr>
          <p:spPr bwMode="auto">
            <a:xfrm>
              <a:off x="3194" y="1838"/>
              <a:ext cx="338"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19.605,16</a:t>
              </a:r>
              <a:endParaRPr lang="de-DE" altLang="de-DE" sz="1100">
                <a:latin typeface="Century Gothic" panose="020B0502020202020204" pitchFamily="34" charset="0"/>
              </a:endParaRPr>
            </a:p>
          </p:txBody>
        </p:sp>
        <p:sp>
          <p:nvSpPr>
            <p:cNvPr id="629782" name="Rectangle 24">
              <a:extLst>
                <a:ext uri="{FF2B5EF4-FFF2-40B4-BE49-F238E27FC236}">
                  <a16:creationId xmlns:a16="http://schemas.microsoft.com/office/drawing/2014/main" id="{555F8EDF-510F-407A-B9AD-9B8CCB393130}"/>
                </a:ext>
              </a:extLst>
            </p:cNvPr>
            <p:cNvSpPr>
              <a:spLocks noChangeArrowheads="1"/>
            </p:cNvSpPr>
            <p:nvPr/>
          </p:nvSpPr>
          <p:spPr bwMode="auto">
            <a:xfrm>
              <a:off x="3826" y="1838"/>
              <a:ext cx="257"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-662,83</a:t>
              </a:r>
              <a:endParaRPr lang="de-DE" altLang="de-DE" sz="1100">
                <a:latin typeface="Century Gothic" panose="020B0502020202020204" pitchFamily="34" charset="0"/>
              </a:endParaRPr>
            </a:p>
          </p:txBody>
        </p:sp>
        <p:sp>
          <p:nvSpPr>
            <p:cNvPr id="629783" name="Rectangle 25">
              <a:extLst>
                <a:ext uri="{FF2B5EF4-FFF2-40B4-BE49-F238E27FC236}">
                  <a16:creationId xmlns:a16="http://schemas.microsoft.com/office/drawing/2014/main" id="{07DB616F-528A-46BD-A3DC-3895BF871FC6}"/>
                </a:ext>
              </a:extLst>
            </p:cNvPr>
            <p:cNvSpPr>
              <a:spLocks noChangeArrowheads="1"/>
            </p:cNvSpPr>
            <p:nvPr/>
          </p:nvSpPr>
          <p:spPr bwMode="auto">
            <a:xfrm>
              <a:off x="4323" y="1838"/>
              <a:ext cx="867"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größte EB-Haben-Werte</a:t>
              </a:r>
              <a:endParaRPr lang="de-DE" altLang="de-DE" sz="1100">
                <a:latin typeface="Century Gothic" panose="020B0502020202020204" pitchFamily="34" charset="0"/>
              </a:endParaRPr>
            </a:p>
          </p:txBody>
        </p:sp>
        <p:sp>
          <p:nvSpPr>
            <p:cNvPr id="629784" name="Rectangle 26">
              <a:extLst>
                <a:ext uri="{FF2B5EF4-FFF2-40B4-BE49-F238E27FC236}">
                  <a16:creationId xmlns:a16="http://schemas.microsoft.com/office/drawing/2014/main" id="{2A846CEA-7B22-4549-A7B0-29C059D94BBC}"/>
                </a:ext>
              </a:extLst>
            </p:cNvPr>
            <p:cNvSpPr>
              <a:spLocks noChangeArrowheads="1"/>
            </p:cNvSpPr>
            <p:nvPr/>
          </p:nvSpPr>
          <p:spPr bwMode="auto">
            <a:xfrm>
              <a:off x="255" y="1937"/>
              <a:ext cx="254"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762026</a:t>
              </a:r>
              <a:endParaRPr lang="de-DE" altLang="de-DE" sz="1100">
                <a:latin typeface="Century Gothic" panose="020B0502020202020204" pitchFamily="34" charset="0"/>
              </a:endParaRPr>
            </a:p>
          </p:txBody>
        </p:sp>
        <p:sp>
          <p:nvSpPr>
            <p:cNvPr id="629785" name="Rectangle 27">
              <a:extLst>
                <a:ext uri="{FF2B5EF4-FFF2-40B4-BE49-F238E27FC236}">
                  <a16:creationId xmlns:a16="http://schemas.microsoft.com/office/drawing/2014/main" id="{C04A98A9-247A-4041-A96D-51D4819C6A50}"/>
                </a:ext>
              </a:extLst>
            </p:cNvPr>
            <p:cNvSpPr>
              <a:spLocks noChangeArrowheads="1"/>
            </p:cNvSpPr>
            <p:nvPr/>
          </p:nvSpPr>
          <p:spPr bwMode="auto">
            <a:xfrm>
              <a:off x="637" y="1937"/>
              <a:ext cx="451"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Nordsüd AG</a:t>
              </a:r>
              <a:endParaRPr lang="de-DE" altLang="de-DE" sz="1100">
                <a:latin typeface="Century Gothic" panose="020B0502020202020204" pitchFamily="34" charset="0"/>
              </a:endParaRPr>
            </a:p>
          </p:txBody>
        </p:sp>
        <p:sp>
          <p:nvSpPr>
            <p:cNvPr id="629786" name="Rectangle 28">
              <a:extLst>
                <a:ext uri="{FF2B5EF4-FFF2-40B4-BE49-F238E27FC236}">
                  <a16:creationId xmlns:a16="http://schemas.microsoft.com/office/drawing/2014/main" id="{E82CDD48-0F96-432C-A5EE-718061B2DBB2}"/>
                </a:ext>
              </a:extLst>
            </p:cNvPr>
            <p:cNvSpPr>
              <a:spLocks noChangeArrowheads="1"/>
            </p:cNvSpPr>
            <p:nvPr/>
          </p:nvSpPr>
          <p:spPr bwMode="auto">
            <a:xfrm>
              <a:off x="2368" y="1932"/>
              <a:ext cx="42"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0</a:t>
              </a:r>
              <a:endParaRPr lang="de-DE" altLang="de-DE" sz="1100">
                <a:latin typeface="Century Gothic" panose="020B0502020202020204" pitchFamily="34" charset="0"/>
              </a:endParaRPr>
            </a:p>
          </p:txBody>
        </p:sp>
        <p:sp>
          <p:nvSpPr>
            <p:cNvPr id="629787" name="Rectangle 29">
              <a:extLst>
                <a:ext uri="{FF2B5EF4-FFF2-40B4-BE49-F238E27FC236}">
                  <a16:creationId xmlns:a16="http://schemas.microsoft.com/office/drawing/2014/main" id="{1B3650A3-30B8-44A0-AC22-2317E499F99C}"/>
                </a:ext>
              </a:extLst>
            </p:cNvPr>
            <p:cNvSpPr>
              <a:spLocks noChangeArrowheads="1"/>
            </p:cNvSpPr>
            <p:nvPr/>
          </p:nvSpPr>
          <p:spPr bwMode="auto">
            <a:xfrm>
              <a:off x="2645" y="1937"/>
              <a:ext cx="380"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260.328,00</a:t>
              </a:r>
              <a:endParaRPr lang="de-DE" altLang="de-DE" sz="1100">
                <a:latin typeface="Century Gothic" panose="020B0502020202020204" pitchFamily="34" charset="0"/>
              </a:endParaRPr>
            </a:p>
          </p:txBody>
        </p:sp>
        <p:sp>
          <p:nvSpPr>
            <p:cNvPr id="629788" name="Rectangle 30">
              <a:extLst>
                <a:ext uri="{FF2B5EF4-FFF2-40B4-BE49-F238E27FC236}">
                  <a16:creationId xmlns:a16="http://schemas.microsoft.com/office/drawing/2014/main" id="{BEF226A5-0322-4522-B03C-5BBBD6D13C13}"/>
                </a:ext>
              </a:extLst>
            </p:cNvPr>
            <p:cNvSpPr>
              <a:spLocks noChangeArrowheads="1"/>
            </p:cNvSpPr>
            <p:nvPr/>
          </p:nvSpPr>
          <p:spPr bwMode="auto">
            <a:xfrm>
              <a:off x="3150" y="1937"/>
              <a:ext cx="380"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520.792,39</a:t>
              </a:r>
              <a:endParaRPr lang="de-DE" altLang="de-DE" sz="1100">
                <a:latin typeface="Century Gothic" panose="020B0502020202020204" pitchFamily="34" charset="0"/>
              </a:endParaRPr>
            </a:p>
          </p:txBody>
        </p:sp>
        <p:sp>
          <p:nvSpPr>
            <p:cNvPr id="629789" name="Rectangle 31">
              <a:extLst>
                <a:ext uri="{FF2B5EF4-FFF2-40B4-BE49-F238E27FC236}">
                  <a16:creationId xmlns:a16="http://schemas.microsoft.com/office/drawing/2014/main" id="{9BF69C01-C2E3-407F-934A-BA55FB705AC6}"/>
                </a:ext>
              </a:extLst>
            </p:cNvPr>
            <p:cNvSpPr>
              <a:spLocks noChangeArrowheads="1"/>
            </p:cNvSpPr>
            <p:nvPr/>
          </p:nvSpPr>
          <p:spPr bwMode="auto">
            <a:xfrm>
              <a:off x="3672" y="1937"/>
              <a:ext cx="405"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-260.464,39</a:t>
              </a:r>
              <a:endParaRPr lang="de-DE" altLang="de-DE" sz="1100">
                <a:latin typeface="Century Gothic" panose="020B0502020202020204" pitchFamily="34" charset="0"/>
              </a:endParaRPr>
            </a:p>
          </p:txBody>
        </p:sp>
        <p:sp>
          <p:nvSpPr>
            <p:cNvPr id="629790" name="Rectangle 32">
              <a:extLst>
                <a:ext uri="{FF2B5EF4-FFF2-40B4-BE49-F238E27FC236}">
                  <a16:creationId xmlns:a16="http://schemas.microsoft.com/office/drawing/2014/main" id="{8F81241E-3E77-4801-9541-302957F4EE0D}"/>
                </a:ext>
              </a:extLst>
            </p:cNvPr>
            <p:cNvSpPr>
              <a:spLocks noChangeArrowheads="1"/>
            </p:cNvSpPr>
            <p:nvPr/>
          </p:nvSpPr>
          <p:spPr bwMode="auto">
            <a:xfrm>
              <a:off x="4323" y="1937"/>
              <a:ext cx="921"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größte Haben-Endsalden</a:t>
              </a:r>
              <a:endParaRPr lang="de-DE" altLang="de-DE" sz="1100">
                <a:latin typeface="Century Gothic" panose="020B0502020202020204" pitchFamily="34" charset="0"/>
              </a:endParaRPr>
            </a:p>
          </p:txBody>
        </p:sp>
        <p:sp>
          <p:nvSpPr>
            <p:cNvPr id="629791" name="Rectangle 33">
              <a:extLst>
                <a:ext uri="{FF2B5EF4-FFF2-40B4-BE49-F238E27FC236}">
                  <a16:creationId xmlns:a16="http://schemas.microsoft.com/office/drawing/2014/main" id="{B92475BC-9CD3-4469-B40C-28D05132A074}"/>
                </a:ext>
              </a:extLst>
            </p:cNvPr>
            <p:cNvSpPr>
              <a:spLocks noChangeArrowheads="1"/>
            </p:cNvSpPr>
            <p:nvPr/>
          </p:nvSpPr>
          <p:spPr bwMode="auto">
            <a:xfrm>
              <a:off x="255" y="2036"/>
              <a:ext cx="254"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766040</a:t>
              </a:r>
              <a:endParaRPr lang="de-DE" altLang="de-DE" sz="1100">
                <a:latin typeface="Century Gothic" panose="020B0502020202020204" pitchFamily="34" charset="0"/>
              </a:endParaRPr>
            </a:p>
          </p:txBody>
        </p:sp>
        <p:sp>
          <p:nvSpPr>
            <p:cNvPr id="629792" name="Rectangle 34">
              <a:extLst>
                <a:ext uri="{FF2B5EF4-FFF2-40B4-BE49-F238E27FC236}">
                  <a16:creationId xmlns:a16="http://schemas.microsoft.com/office/drawing/2014/main" id="{E5A882D6-5C5D-4224-9549-A2F651478CB1}"/>
                </a:ext>
              </a:extLst>
            </p:cNvPr>
            <p:cNvSpPr>
              <a:spLocks noChangeArrowheads="1"/>
            </p:cNvSpPr>
            <p:nvPr/>
          </p:nvSpPr>
          <p:spPr bwMode="auto">
            <a:xfrm>
              <a:off x="637" y="2036"/>
              <a:ext cx="731"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Ludwig Cement AG</a:t>
              </a:r>
              <a:endParaRPr lang="de-DE" altLang="de-DE" sz="1100">
                <a:latin typeface="Century Gothic" panose="020B0502020202020204" pitchFamily="34" charset="0"/>
              </a:endParaRPr>
            </a:p>
          </p:txBody>
        </p:sp>
        <p:sp>
          <p:nvSpPr>
            <p:cNvPr id="629793" name="Rectangle 35">
              <a:extLst>
                <a:ext uri="{FF2B5EF4-FFF2-40B4-BE49-F238E27FC236}">
                  <a16:creationId xmlns:a16="http://schemas.microsoft.com/office/drawing/2014/main" id="{8C486708-1EF0-4FE7-80F8-F115FA09EB6B}"/>
                </a:ext>
              </a:extLst>
            </p:cNvPr>
            <p:cNvSpPr>
              <a:spLocks noChangeArrowheads="1"/>
            </p:cNvSpPr>
            <p:nvPr/>
          </p:nvSpPr>
          <p:spPr bwMode="auto">
            <a:xfrm>
              <a:off x="2128" y="2036"/>
              <a:ext cx="295"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4.733,61</a:t>
              </a:r>
              <a:endParaRPr lang="de-DE" altLang="de-DE" sz="1100">
                <a:latin typeface="Century Gothic" panose="020B0502020202020204" pitchFamily="34" charset="0"/>
              </a:endParaRPr>
            </a:p>
          </p:txBody>
        </p:sp>
        <p:sp>
          <p:nvSpPr>
            <p:cNvPr id="629794" name="Rectangle 36">
              <a:extLst>
                <a:ext uri="{FF2B5EF4-FFF2-40B4-BE49-F238E27FC236}">
                  <a16:creationId xmlns:a16="http://schemas.microsoft.com/office/drawing/2014/main" id="{7C509CE5-0278-4598-A477-85E20B952B86}"/>
                </a:ext>
              </a:extLst>
            </p:cNvPr>
            <p:cNvSpPr>
              <a:spLocks noChangeArrowheads="1"/>
            </p:cNvSpPr>
            <p:nvPr/>
          </p:nvSpPr>
          <p:spPr bwMode="auto">
            <a:xfrm>
              <a:off x="2645" y="2036"/>
              <a:ext cx="380"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338.019,03</a:t>
              </a:r>
              <a:endParaRPr lang="de-DE" altLang="de-DE" sz="1100">
                <a:latin typeface="Century Gothic" panose="020B0502020202020204" pitchFamily="34" charset="0"/>
              </a:endParaRPr>
            </a:p>
          </p:txBody>
        </p:sp>
        <p:sp>
          <p:nvSpPr>
            <p:cNvPr id="629795" name="Rectangle 37">
              <a:extLst>
                <a:ext uri="{FF2B5EF4-FFF2-40B4-BE49-F238E27FC236}">
                  <a16:creationId xmlns:a16="http://schemas.microsoft.com/office/drawing/2014/main" id="{F373027F-D7AB-4860-86DC-5F9FE934C894}"/>
                </a:ext>
              </a:extLst>
            </p:cNvPr>
            <p:cNvSpPr>
              <a:spLocks noChangeArrowheads="1"/>
            </p:cNvSpPr>
            <p:nvPr/>
          </p:nvSpPr>
          <p:spPr bwMode="auto">
            <a:xfrm>
              <a:off x="3150" y="2036"/>
              <a:ext cx="380"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327.928,51</a:t>
              </a:r>
              <a:endParaRPr lang="de-DE" altLang="de-DE" sz="1100">
                <a:latin typeface="Century Gothic" panose="020B0502020202020204" pitchFamily="34" charset="0"/>
              </a:endParaRPr>
            </a:p>
          </p:txBody>
        </p:sp>
        <p:sp>
          <p:nvSpPr>
            <p:cNvPr id="629796" name="Rectangle 38">
              <a:extLst>
                <a:ext uri="{FF2B5EF4-FFF2-40B4-BE49-F238E27FC236}">
                  <a16:creationId xmlns:a16="http://schemas.microsoft.com/office/drawing/2014/main" id="{39D7FC9D-5A97-44AA-909C-139FCEADFD91}"/>
                </a:ext>
              </a:extLst>
            </p:cNvPr>
            <p:cNvSpPr>
              <a:spLocks noChangeArrowheads="1"/>
            </p:cNvSpPr>
            <p:nvPr/>
          </p:nvSpPr>
          <p:spPr bwMode="auto">
            <a:xfrm>
              <a:off x="3743" y="2036"/>
              <a:ext cx="338"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14.824,13</a:t>
              </a:r>
              <a:endParaRPr lang="de-DE" altLang="de-DE" sz="1100">
                <a:latin typeface="Century Gothic" panose="020B0502020202020204" pitchFamily="34" charset="0"/>
              </a:endParaRPr>
            </a:p>
          </p:txBody>
        </p:sp>
        <p:sp>
          <p:nvSpPr>
            <p:cNvPr id="629797" name="Rectangle 39">
              <a:extLst>
                <a:ext uri="{FF2B5EF4-FFF2-40B4-BE49-F238E27FC236}">
                  <a16:creationId xmlns:a16="http://schemas.microsoft.com/office/drawing/2014/main" id="{111B5B4D-A227-49E1-9C4A-F9E1CEF2341D}"/>
                </a:ext>
              </a:extLst>
            </p:cNvPr>
            <p:cNvSpPr>
              <a:spLocks noChangeArrowheads="1"/>
            </p:cNvSpPr>
            <p:nvPr/>
          </p:nvSpPr>
          <p:spPr bwMode="auto">
            <a:xfrm>
              <a:off x="4323" y="2036"/>
              <a:ext cx="789"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größte Soll-Endsalden</a:t>
              </a:r>
              <a:endParaRPr lang="de-DE" altLang="de-DE" sz="1100">
                <a:latin typeface="Century Gothic" panose="020B0502020202020204" pitchFamily="34" charset="0"/>
              </a:endParaRPr>
            </a:p>
          </p:txBody>
        </p:sp>
        <p:sp>
          <p:nvSpPr>
            <p:cNvPr id="629798" name="Rectangle 40">
              <a:extLst>
                <a:ext uri="{FF2B5EF4-FFF2-40B4-BE49-F238E27FC236}">
                  <a16:creationId xmlns:a16="http://schemas.microsoft.com/office/drawing/2014/main" id="{CAB2A7C9-C2DC-476A-A4B5-AE6736FF8313}"/>
                </a:ext>
              </a:extLst>
            </p:cNvPr>
            <p:cNvSpPr>
              <a:spLocks noChangeArrowheads="1"/>
            </p:cNvSpPr>
            <p:nvPr/>
          </p:nvSpPr>
          <p:spPr bwMode="auto">
            <a:xfrm>
              <a:off x="255" y="2135"/>
              <a:ext cx="254"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762017</a:t>
              </a:r>
              <a:endParaRPr lang="de-DE" altLang="de-DE" sz="1100">
                <a:latin typeface="Century Gothic" panose="020B0502020202020204" pitchFamily="34" charset="0"/>
              </a:endParaRPr>
            </a:p>
          </p:txBody>
        </p:sp>
        <p:sp>
          <p:nvSpPr>
            <p:cNvPr id="629799" name="Rectangle 41">
              <a:extLst>
                <a:ext uri="{FF2B5EF4-FFF2-40B4-BE49-F238E27FC236}">
                  <a16:creationId xmlns:a16="http://schemas.microsoft.com/office/drawing/2014/main" id="{DDF7B4CD-297E-45E2-8887-AEC4B0F060B8}"/>
                </a:ext>
              </a:extLst>
            </p:cNvPr>
            <p:cNvSpPr>
              <a:spLocks noChangeArrowheads="1"/>
            </p:cNvSpPr>
            <p:nvPr/>
          </p:nvSpPr>
          <p:spPr bwMode="auto">
            <a:xfrm>
              <a:off x="637" y="2135"/>
              <a:ext cx="877"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Handel + Logistik GmbH</a:t>
              </a:r>
              <a:endParaRPr lang="de-DE" altLang="de-DE" sz="1100">
                <a:latin typeface="Century Gothic" panose="020B0502020202020204" pitchFamily="34" charset="0"/>
              </a:endParaRPr>
            </a:p>
          </p:txBody>
        </p:sp>
        <p:sp>
          <p:nvSpPr>
            <p:cNvPr id="629800" name="Rectangle 42">
              <a:extLst>
                <a:ext uri="{FF2B5EF4-FFF2-40B4-BE49-F238E27FC236}">
                  <a16:creationId xmlns:a16="http://schemas.microsoft.com/office/drawing/2014/main" id="{46CE3314-2421-46D9-B8CA-A4758EB14395}"/>
                </a:ext>
              </a:extLst>
            </p:cNvPr>
            <p:cNvSpPr>
              <a:spLocks noChangeArrowheads="1"/>
            </p:cNvSpPr>
            <p:nvPr/>
          </p:nvSpPr>
          <p:spPr bwMode="auto">
            <a:xfrm>
              <a:off x="2064" y="2135"/>
              <a:ext cx="363"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-80.406,11</a:t>
              </a:r>
              <a:endParaRPr lang="de-DE" altLang="de-DE" sz="1100">
                <a:latin typeface="Century Gothic" panose="020B0502020202020204" pitchFamily="34" charset="0"/>
              </a:endParaRPr>
            </a:p>
          </p:txBody>
        </p:sp>
        <p:sp>
          <p:nvSpPr>
            <p:cNvPr id="629801" name="Rectangle 43">
              <a:extLst>
                <a:ext uri="{FF2B5EF4-FFF2-40B4-BE49-F238E27FC236}">
                  <a16:creationId xmlns:a16="http://schemas.microsoft.com/office/drawing/2014/main" id="{3CBFC0FA-9963-4617-B487-7A508185DF34}"/>
                </a:ext>
              </a:extLst>
            </p:cNvPr>
            <p:cNvSpPr>
              <a:spLocks noChangeArrowheads="1"/>
            </p:cNvSpPr>
            <p:nvPr/>
          </p:nvSpPr>
          <p:spPr bwMode="auto">
            <a:xfrm>
              <a:off x="2645" y="2135"/>
              <a:ext cx="380"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170.846,84</a:t>
              </a:r>
              <a:endParaRPr lang="de-DE" altLang="de-DE" sz="1100">
                <a:latin typeface="Century Gothic" panose="020B0502020202020204" pitchFamily="34" charset="0"/>
              </a:endParaRPr>
            </a:p>
          </p:txBody>
        </p:sp>
        <p:sp>
          <p:nvSpPr>
            <p:cNvPr id="629802" name="Rectangle 44">
              <a:extLst>
                <a:ext uri="{FF2B5EF4-FFF2-40B4-BE49-F238E27FC236}">
                  <a16:creationId xmlns:a16="http://schemas.microsoft.com/office/drawing/2014/main" id="{DB62C197-E8FB-4CA4-9BDF-7C22A674E4EA}"/>
                </a:ext>
              </a:extLst>
            </p:cNvPr>
            <p:cNvSpPr>
              <a:spLocks noChangeArrowheads="1"/>
            </p:cNvSpPr>
            <p:nvPr/>
          </p:nvSpPr>
          <p:spPr bwMode="auto">
            <a:xfrm>
              <a:off x="3194" y="2135"/>
              <a:ext cx="338"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90.440,73</a:t>
              </a:r>
              <a:endParaRPr lang="de-DE" altLang="de-DE" sz="1100">
                <a:latin typeface="Century Gothic" panose="020B0502020202020204" pitchFamily="34" charset="0"/>
              </a:endParaRPr>
            </a:p>
          </p:txBody>
        </p:sp>
        <p:sp>
          <p:nvSpPr>
            <p:cNvPr id="629803" name="Rectangle 45">
              <a:extLst>
                <a:ext uri="{FF2B5EF4-FFF2-40B4-BE49-F238E27FC236}">
                  <a16:creationId xmlns:a16="http://schemas.microsoft.com/office/drawing/2014/main" id="{769E7274-C1B7-488A-A50C-BAF08169B6B2}"/>
                </a:ext>
              </a:extLst>
            </p:cNvPr>
            <p:cNvSpPr>
              <a:spLocks noChangeArrowheads="1"/>
            </p:cNvSpPr>
            <p:nvPr/>
          </p:nvSpPr>
          <p:spPr bwMode="auto">
            <a:xfrm>
              <a:off x="3942" y="2135"/>
              <a:ext cx="148"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0,00</a:t>
              </a:r>
              <a:endParaRPr lang="de-DE" altLang="de-DE" sz="1100">
                <a:latin typeface="Century Gothic" panose="020B0502020202020204" pitchFamily="34" charset="0"/>
              </a:endParaRPr>
            </a:p>
          </p:txBody>
        </p:sp>
        <p:sp>
          <p:nvSpPr>
            <p:cNvPr id="629804" name="Rectangle 46">
              <a:extLst>
                <a:ext uri="{FF2B5EF4-FFF2-40B4-BE49-F238E27FC236}">
                  <a16:creationId xmlns:a16="http://schemas.microsoft.com/office/drawing/2014/main" id="{F8F5599A-D0AA-4B7C-9EC1-24BDE4FBFF10}"/>
                </a:ext>
              </a:extLst>
            </p:cNvPr>
            <p:cNvSpPr>
              <a:spLocks noChangeArrowheads="1"/>
            </p:cNvSpPr>
            <p:nvPr/>
          </p:nvSpPr>
          <p:spPr bwMode="auto">
            <a:xfrm>
              <a:off x="4323" y="2135"/>
              <a:ext cx="1173"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Null-Saldo und größter EB-Saldo </a:t>
              </a:r>
              <a:endParaRPr lang="de-DE" altLang="de-DE" sz="1100">
                <a:latin typeface="Century Gothic" panose="020B0502020202020204" pitchFamily="34" charset="0"/>
              </a:endParaRPr>
            </a:p>
          </p:txBody>
        </p:sp>
        <p:sp>
          <p:nvSpPr>
            <p:cNvPr id="629805" name="Rectangle 47">
              <a:extLst>
                <a:ext uri="{FF2B5EF4-FFF2-40B4-BE49-F238E27FC236}">
                  <a16:creationId xmlns:a16="http://schemas.microsoft.com/office/drawing/2014/main" id="{B9303290-2E0E-43E2-B5FA-FCDCE63C1BE5}"/>
                </a:ext>
              </a:extLst>
            </p:cNvPr>
            <p:cNvSpPr>
              <a:spLocks noChangeArrowheads="1"/>
            </p:cNvSpPr>
            <p:nvPr/>
          </p:nvSpPr>
          <p:spPr bwMode="auto">
            <a:xfrm>
              <a:off x="255" y="2234"/>
              <a:ext cx="254"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710040</a:t>
              </a:r>
              <a:endParaRPr lang="de-DE" altLang="de-DE" sz="1100">
                <a:latin typeface="Century Gothic" panose="020B0502020202020204" pitchFamily="34" charset="0"/>
              </a:endParaRPr>
            </a:p>
          </p:txBody>
        </p:sp>
        <p:sp>
          <p:nvSpPr>
            <p:cNvPr id="629806" name="Rectangle 48">
              <a:extLst>
                <a:ext uri="{FF2B5EF4-FFF2-40B4-BE49-F238E27FC236}">
                  <a16:creationId xmlns:a16="http://schemas.microsoft.com/office/drawing/2014/main" id="{E4A5E3CD-2CAB-4F9E-88D4-33BBE5CC078C}"/>
                </a:ext>
              </a:extLst>
            </p:cNvPr>
            <p:cNvSpPr>
              <a:spLocks noChangeArrowheads="1"/>
            </p:cNvSpPr>
            <p:nvPr/>
          </p:nvSpPr>
          <p:spPr bwMode="auto">
            <a:xfrm>
              <a:off x="637" y="2234"/>
              <a:ext cx="718"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Müller DESIGN OHG</a:t>
              </a:r>
              <a:endParaRPr lang="de-DE" altLang="de-DE" sz="1100">
                <a:latin typeface="Century Gothic" panose="020B0502020202020204" pitchFamily="34" charset="0"/>
              </a:endParaRPr>
            </a:p>
          </p:txBody>
        </p:sp>
        <p:sp>
          <p:nvSpPr>
            <p:cNvPr id="629807" name="Rectangle 49">
              <a:extLst>
                <a:ext uri="{FF2B5EF4-FFF2-40B4-BE49-F238E27FC236}">
                  <a16:creationId xmlns:a16="http://schemas.microsoft.com/office/drawing/2014/main" id="{FF06F012-0760-4D9F-BA4F-D509110FBDCC}"/>
                </a:ext>
              </a:extLst>
            </p:cNvPr>
            <p:cNvSpPr>
              <a:spLocks noChangeArrowheads="1"/>
            </p:cNvSpPr>
            <p:nvPr/>
          </p:nvSpPr>
          <p:spPr bwMode="auto">
            <a:xfrm>
              <a:off x="2127" y="2234"/>
              <a:ext cx="295"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6.902,00</a:t>
              </a:r>
              <a:endParaRPr lang="de-DE" altLang="de-DE" sz="1100">
                <a:latin typeface="Century Gothic" panose="020B0502020202020204" pitchFamily="34" charset="0"/>
              </a:endParaRPr>
            </a:p>
          </p:txBody>
        </p:sp>
        <p:sp>
          <p:nvSpPr>
            <p:cNvPr id="629808" name="Rectangle 50">
              <a:extLst>
                <a:ext uri="{FF2B5EF4-FFF2-40B4-BE49-F238E27FC236}">
                  <a16:creationId xmlns:a16="http://schemas.microsoft.com/office/drawing/2014/main" id="{AD62E106-7E11-435C-8E89-CBDABA4A8919}"/>
                </a:ext>
              </a:extLst>
            </p:cNvPr>
            <p:cNvSpPr>
              <a:spLocks noChangeArrowheads="1"/>
            </p:cNvSpPr>
            <p:nvPr/>
          </p:nvSpPr>
          <p:spPr bwMode="auto">
            <a:xfrm>
              <a:off x="2998" y="2234"/>
              <a:ext cx="42"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0</a:t>
              </a:r>
              <a:endParaRPr lang="de-DE" altLang="de-DE" sz="1100">
                <a:latin typeface="Century Gothic" panose="020B0502020202020204" pitchFamily="34" charset="0"/>
              </a:endParaRPr>
            </a:p>
          </p:txBody>
        </p:sp>
        <p:sp>
          <p:nvSpPr>
            <p:cNvPr id="629809" name="Rectangle 51">
              <a:extLst>
                <a:ext uri="{FF2B5EF4-FFF2-40B4-BE49-F238E27FC236}">
                  <a16:creationId xmlns:a16="http://schemas.microsoft.com/office/drawing/2014/main" id="{B2D38279-3FD3-48B1-99E5-F32459DD74BC}"/>
                </a:ext>
              </a:extLst>
            </p:cNvPr>
            <p:cNvSpPr>
              <a:spLocks noChangeArrowheads="1"/>
            </p:cNvSpPr>
            <p:nvPr/>
          </p:nvSpPr>
          <p:spPr bwMode="auto">
            <a:xfrm>
              <a:off x="3247" y="2238"/>
              <a:ext cx="295"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6.902,00</a:t>
              </a:r>
              <a:endParaRPr lang="de-DE" altLang="de-DE" sz="1100">
                <a:latin typeface="Century Gothic" panose="020B0502020202020204" pitchFamily="34" charset="0"/>
              </a:endParaRPr>
            </a:p>
          </p:txBody>
        </p:sp>
        <p:sp>
          <p:nvSpPr>
            <p:cNvPr id="629810" name="Rectangle 52">
              <a:extLst>
                <a:ext uri="{FF2B5EF4-FFF2-40B4-BE49-F238E27FC236}">
                  <a16:creationId xmlns:a16="http://schemas.microsoft.com/office/drawing/2014/main" id="{128F8817-01C1-4DE3-8F30-046FFD456A5C}"/>
                </a:ext>
              </a:extLst>
            </p:cNvPr>
            <p:cNvSpPr>
              <a:spLocks noChangeArrowheads="1"/>
            </p:cNvSpPr>
            <p:nvPr/>
          </p:nvSpPr>
          <p:spPr bwMode="auto">
            <a:xfrm>
              <a:off x="3942" y="2234"/>
              <a:ext cx="148"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0,00</a:t>
              </a:r>
              <a:endParaRPr lang="de-DE" altLang="de-DE" sz="1100">
                <a:latin typeface="Century Gothic" panose="020B0502020202020204" pitchFamily="34" charset="0"/>
              </a:endParaRPr>
            </a:p>
          </p:txBody>
        </p:sp>
        <p:sp>
          <p:nvSpPr>
            <p:cNvPr id="629811" name="Rectangle 53">
              <a:extLst>
                <a:ext uri="{FF2B5EF4-FFF2-40B4-BE49-F238E27FC236}">
                  <a16:creationId xmlns:a16="http://schemas.microsoft.com/office/drawing/2014/main" id="{18B2D472-1BFD-400E-A88C-079A211F836B}"/>
                </a:ext>
              </a:extLst>
            </p:cNvPr>
            <p:cNvSpPr>
              <a:spLocks noChangeArrowheads="1"/>
            </p:cNvSpPr>
            <p:nvPr/>
          </p:nvSpPr>
          <p:spPr bwMode="auto">
            <a:xfrm>
              <a:off x="4323" y="2234"/>
              <a:ext cx="1201"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Null-Saldo und kleinster EB-Saldo </a:t>
              </a:r>
              <a:endParaRPr lang="de-DE" altLang="de-DE" sz="1100">
                <a:latin typeface="Century Gothic" panose="020B0502020202020204" pitchFamily="34" charset="0"/>
              </a:endParaRPr>
            </a:p>
          </p:txBody>
        </p:sp>
        <p:sp>
          <p:nvSpPr>
            <p:cNvPr id="629812" name="Rectangle 54">
              <a:extLst>
                <a:ext uri="{FF2B5EF4-FFF2-40B4-BE49-F238E27FC236}">
                  <a16:creationId xmlns:a16="http://schemas.microsoft.com/office/drawing/2014/main" id="{30C35836-5583-47CF-A8A7-41D8CA2755EB}"/>
                </a:ext>
              </a:extLst>
            </p:cNvPr>
            <p:cNvSpPr>
              <a:spLocks noChangeArrowheads="1"/>
            </p:cNvSpPr>
            <p:nvPr/>
          </p:nvSpPr>
          <p:spPr bwMode="auto">
            <a:xfrm>
              <a:off x="3247" y="2431"/>
              <a:ext cx="308"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Auswahl</a:t>
              </a:r>
              <a:endParaRPr lang="de-DE" altLang="de-DE" sz="1100">
                <a:latin typeface="Century Gothic" panose="020B0502020202020204" pitchFamily="34" charset="0"/>
              </a:endParaRPr>
            </a:p>
          </p:txBody>
        </p:sp>
        <p:sp>
          <p:nvSpPr>
            <p:cNvPr id="629813" name="Rectangle 55">
              <a:extLst>
                <a:ext uri="{FF2B5EF4-FFF2-40B4-BE49-F238E27FC236}">
                  <a16:creationId xmlns:a16="http://schemas.microsoft.com/office/drawing/2014/main" id="{C7D01843-EAAC-4464-BC22-EA8AC6D9C417}"/>
                </a:ext>
              </a:extLst>
            </p:cNvPr>
            <p:cNvSpPr>
              <a:spLocks noChangeArrowheads="1"/>
            </p:cNvSpPr>
            <p:nvPr/>
          </p:nvSpPr>
          <p:spPr bwMode="auto">
            <a:xfrm>
              <a:off x="3672" y="2431"/>
              <a:ext cx="405"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-246.303,09</a:t>
              </a:r>
              <a:endParaRPr lang="de-DE" altLang="de-DE" sz="1100">
                <a:latin typeface="Century Gothic" panose="020B0502020202020204" pitchFamily="34" charset="0"/>
              </a:endParaRPr>
            </a:p>
          </p:txBody>
        </p:sp>
        <p:sp>
          <p:nvSpPr>
            <p:cNvPr id="629814" name="Rectangle 56">
              <a:extLst>
                <a:ext uri="{FF2B5EF4-FFF2-40B4-BE49-F238E27FC236}">
                  <a16:creationId xmlns:a16="http://schemas.microsoft.com/office/drawing/2014/main" id="{757C1879-35ED-41E5-8977-A2038A2D93BD}"/>
                </a:ext>
              </a:extLst>
            </p:cNvPr>
            <p:cNvSpPr>
              <a:spLocks noChangeArrowheads="1"/>
            </p:cNvSpPr>
            <p:nvPr/>
          </p:nvSpPr>
          <p:spPr bwMode="auto">
            <a:xfrm>
              <a:off x="3266" y="2530"/>
              <a:ext cx="294"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Gesamt</a:t>
              </a:r>
              <a:endParaRPr lang="de-DE" altLang="de-DE" sz="1100">
                <a:latin typeface="Century Gothic" panose="020B0502020202020204" pitchFamily="34" charset="0"/>
              </a:endParaRPr>
            </a:p>
          </p:txBody>
        </p:sp>
        <p:sp>
          <p:nvSpPr>
            <p:cNvPr id="629815" name="Rectangle 57">
              <a:extLst>
                <a:ext uri="{FF2B5EF4-FFF2-40B4-BE49-F238E27FC236}">
                  <a16:creationId xmlns:a16="http://schemas.microsoft.com/office/drawing/2014/main" id="{B5C88351-EF5D-4724-AFCB-AAFEAA6E3EF1}"/>
                </a:ext>
              </a:extLst>
            </p:cNvPr>
            <p:cNvSpPr>
              <a:spLocks noChangeArrowheads="1"/>
            </p:cNvSpPr>
            <p:nvPr/>
          </p:nvSpPr>
          <p:spPr bwMode="auto">
            <a:xfrm>
              <a:off x="3606" y="2530"/>
              <a:ext cx="468"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-1.256.232,32</a:t>
              </a:r>
              <a:endParaRPr lang="de-DE" altLang="de-DE" sz="1100">
                <a:latin typeface="Century Gothic" panose="020B0502020202020204" pitchFamily="34" charset="0"/>
              </a:endParaRPr>
            </a:p>
          </p:txBody>
        </p:sp>
        <p:sp>
          <p:nvSpPr>
            <p:cNvPr id="629816" name="Rectangle 58">
              <a:extLst>
                <a:ext uri="{FF2B5EF4-FFF2-40B4-BE49-F238E27FC236}">
                  <a16:creationId xmlns:a16="http://schemas.microsoft.com/office/drawing/2014/main" id="{69603B0B-C5E0-4BD3-BE74-F7A4D5F2BE2C}"/>
                </a:ext>
              </a:extLst>
            </p:cNvPr>
            <p:cNvSpPr>
              <a:spLocks noChangeArrowheads="1"/>
            </p:cNvSpPr>
            <p:nvPr/>
          </p:nvSpPr>
          <p:spPr bwMode="auto">
            <a:xfrm>
              <a:off x="3308" y="2728"/>
              <a:ext cx="258"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Quote:</a:t>
              </a:r>
              <a:endParaRPr lang="de-DE" altLang="de-DE" sz="1100">
                <a:latin typeface="Century Gothic" panose="020B0502020202020204" pitchFamily="34" charset="0"/>
              </a:endParaRPr>
            </a:p>
          </p:txBody>
        </p:sp>
        <p:sp>
          <p:nvSpPr>
            <p:cNvPr id="629817" name="Rectangle 59">
              <a:extLst>
                <a:ext uri="{FF2B5EF4-FFF2-40B4-BE49-F238E27FC236}">
                  <a16:creationId xmlns:a16="http://schemas.microsoft.com/office/drawing/2014/main" id="{98892F4C-E5E4-4973-AA02-E8FC233E348A}"/>
                </a:ext>
              </a:extLst>
            </p:cNvPr>
            <p:cNvSpPr>
              <a:spLocks noChangeArrowheads="1"/>
            </p:cNvSpPr>
            <p:nvPr/>
          </p:nvSpPr>
          <p:spPr bwMode="auto">
            <a:xfrm>
              <a:off x="3871" y="2728"/>
              <a:ext cx="206"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19,6%</a:t>
              </a:r>
              <a:endParaRPr lang="de-DE" altLang="de-DE" sz="1100">
                <a:latin typeface="Century Gothic" panose="020B0502020202020204" pitchFamily="34" charset="0"/>
              </a:endParaRPr>
            </a:p>
          </p:txBody>
        </p:sp>
        <p:sp>
          <p:nvSpPr>
            <p:cNvPr id="629818" name="Rectangle 61">
              <a:extLst>
                <a:ext uri="{FF2B5EF4-FFF2-40B4-BE49-F238E27FC236}">
                  <a16:creationId xmlns:a16="http://schemas.microsoft.com/office/drawing/2014/main" id="{433496F9-7B1E-4047-A5F3-9E1ABBE66A7C}"/>
                </a:ext>
              </a:extLst>
            </p:cNvPr>
            <p:cNvSpPr>
              <a:spLocks noChangeArrowheads="1"/>
            </p:cNvSpPr>
            <p:nvPr/>
          </p:nvSpPr>
          <p:spPr bwMode="auto">
            <a:xfrm>
              <a:off x="255" y="3123"/>
              <a:ext cx="254"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791004</a:t>
              </a:r>
              <a:endParaRPr lang="de-DE" altLang="de-DE" sz="1100">
                <a:latin typeface="Century Gothic" panose="020B0502020202020204" pitchFamily="34" charset="0"/>
              </a:endParaRPr>
            </a:p>
          </p:txBody>
        </p:sp>
        <p:sp>
          <p:nvSpPr>
            <p:cNvPr id="629819" name="Rectangle 62">
              <a:extLst>
                <a:ext uri="{FF2B5EF4-FFF2-40B4-BE49-F238E27FC236}">
                  <a16:creationId xmlns:a16="http://schemas.microsoft.com/office/drawing/2014/main" id="{7DAC36B4-5776-4425-A569-CF8923639663}"/>
                </a:ext>
              </a:extLst>
            </p:cNvPr>
            <p:cNvSpPr>
              <a:spLocks noChangeArrowheads="1"/>
            </p:cNvSpPr>
            <p:nvPr/>
          </p:nvSpPr>
          <p:spPr bwMode="auto">
            <a:xfrm>
              <a:off x="637" y="3123"/>
              <a:ext cx="833"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Meier GmbH &amp; Co. KG</a:t>
              </a:r>
              <a:endParaRPr lang="de-DE" altLang="de-DE" sz="1100">
                <a:latin typeface="Century Gothic" panose="020B0502020202020204" pitchFamily="34" charset="0"/>
              </a:endParaRPr>
            </a:p>
          </p:txBody>
        </p:sp>
        <p:sp>
          <p:nvSpPr>
            <p:cNvPr id="629820" name="Rectangle 63">
              <a:extLst>
                <a:ext uri="{FF2B5EF4-FFF2-40B4-BE49-F238E27FC236}">
                  <a16:creationId xmlns:a16="http://schemas.microsoft.com/office/drawing/2014/main" id="{A956B922-355F-45D0-AF59-8C127F5972F8}"/>
                </a:ext>
              </a:extLst>
            </p:cNvPr>
            <p:cNvSpPr>
              <a:spLocks noChangeArrowheads="1"/>
            </p:cNvSpPr>
            <p:nvPr/>
          </p:nvSpPr>
          <p:spPr bwMode="auto">
            <a:xfrm>
              <a:off x="2124" y="3123"/>
              <a:ext cx="295"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6.308,47</a:t>
              </a:r>
              <a:endParaRPr lang="de-DE" altLang="de-DE" sz="1100">
                <a:latin typeface="Century Gothic" panose="020B0502020202020204" pitchFamily="34" charset="0"/>
              </a:endParaRPr>
            </a:p>
          </p:txBody>
        </p:sp>
        <p:sp>
          <p:nvSpPr>
            <p:cNvPr id="629821" name="Rectangle 64">
              <a:extLst>
                <a:ext uri="{FF2B5EF4-FFF2-40B4-BE49-F238E27FC236}">
                  <a16:creationId xmlns:a16="http://schemas.microsoft.com/office/drawing/2014/main" id="{9CB2B4A6-46E8-427E-A43A-08DE99D4898F}"/>
                </a:ext>
              </a:extLst>
            </p:cNvPr>
            <p:cNvSpPr>
              <a:spLocks noChangeArrowheads="1"/>
            </p:cNvSpPr>
            <p:nvPr/>
          </p:nvSpPr>
          <p:spPr bwMode="auto">
            <a:xfrm>
              <a:off x="2578" y="3123"/>
              <a:ext cx="443"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1.028.826,39</a:t>
              </a:r>
              <a:endParaRPr lang="de-DE" altLang="de-DE" sz="1100">
                <a:latin typeface="Century Gothic" panose="020B0502020202020204" pitchFamily="34" charset="0"/>
              </a:endParaRPr>
            </a:p>
          </p:txBody>
        </p:sp>
        <p:sp>
          <p:nvSpPr>
            <p:cNvPr id="629822" name="Rectangle 65">
              <a:extLst>
                <a:ext uri="{FF2B5EF4-FFF2-40B4-BE49-F238E27FC236}">
                  <a16:creationId xmlns:a16="http://schemas.microsoft.com/office/drawing/2014/main" id="{1C1EF918-AB06-4974-8566-37428FE5F13E}"/>
                </a:ext>
              </a:extLst>
            </p:cNvPr>
            <p:cNvSpPr>
              <a:spLocks noChangeArrowheads="1"/>
            </p:cNvSpPr>
            <p:nvPr/>
          </p:nvSpPr>
          <p:spPr bwMode="auto">
            <a:xfrm>
              <a:off x="3106" y="3123"/>
              <a:ext cx="443"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1.030.571,90</a:t>
              </a:r>
              <a:endParaRPr lang="de-DE" altLang="de-DE" sz="1100">
                <a:latin typeface="Century Gothic" panose="020B0502020202020204" pitchFamily="34" charset="0"/>
              </a:endParaRPr>
            </a:p>
          </p:txBody>
        </p:sp>
        <p:sp>
          <p:nvSpPr>
            <p:cNvPr id="629823" name="Rectangle 66">
              <a:extLst>
                <a:ext uri="{FF2B5EF4-FFF2-40B4-BE49-F238E27FC236}">
                  <a16:creationId xmlns:a16="http://schemas.microsoft.com/office/drawing/2014/main" id="{8C62496F-DC76-4951-8812-B13F909B13E9}"/>
                </a:ext>
              </a:extLst>
            </p:cNvPr>
            <p:cNvSpPr>
              <a:spLocks noChangeArrowheads="1"/>
            </p:cNvSpPr>
            <p:nvPr/>
          </p:nvSpPr>
          <p:spPr bwMode="auto">
            <a:xfrm>
              <a:off x="3787" y="3123"/>
              <a:ext cx="295"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4.562,96</a:t>
              </a:r>
              <a:endParaRPr lang="de-DE" altLang="de-DE" sz="1100">
                <a:latin typeface="Century Gothic" panose="020B0502020202020204" pitchFamily="34" charset="0"/>
              </a:endParaRPr>
            </a:p>
          </p:txBody>
        </p:sp>
        <p:sp>
          <p:nvSpPr>
            <p:cNvPr id="629824" name="Rectangle 67">
              <a:extLst>
                <a:ext uri="{FF2B5EF4-FFF2-40B4-BE49-F238E27FC236}">
                  <a16:creationId xmlns:a16="http://schemas.microsoft.com/office/drawing/2014/main" id="{C14C04C4-0EC3-4715-ACB0-A1EDAC11F434}"/>
                </a:ext>
              </a:extLst>
            </p:cNvPr>
            <p:cNvSpPr>
              <a:spLocks noChangeArrowheads="1"/>
            </p:cNvSpPr>
            <p:nvPr/>
          </p:nvSpPr>
          <p:spPr bwMode="auto">
            <a:xfrm>
              <a:off x="4323" y="3123"/>
              <a:ext cx="789"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größte Soll-Endsalden</a:t>
              </a:r>
              <a:endParaRPr lang="de-DE" altLang="de-DE" sz="1100">
                <a:latin typeface="Century Gothic" panose="020B0502020202020204" pitchFamily="34" charset="0"/>
              </a:endParaRPr>
            </a:p>
          </p:txBody>
        </p:sp>
        <p:sp>
          <p:nvSpPr>
            <p:cNvPr id="629825" name="Rectangle 68">
              <a:extLst>
                <a:ext uri="{FF2B5EF4-FFF2-40B4-BE49-F238E27FC236}">
                  <a16:creationId xmlns:a16="http://schemas.microsoft.com/office/drawing/2014/main" id="{F3130B94-A626-4C73-8925-84B1CD6B93C2}"/>
                </a:ext>
              </a:extLst>
            </p:cNvPr>
            <p:cNvSpPr>
              <a:spLocks noChangeArrowheads="1"/>
            </p:cNvSpPr>
            <p:nvPr/>
          </p:nvSpPr>
          <p:spPr bwMode="auto">
            <a:xfrm>
              <a:off x="255" y="3222"/>
              <a:ext cx="254"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788062</a:t>
              </a:r>
              <a:endParaRPr lang="de-DE" altLang="de-DE" sz="1100">
                <a:latin typeface="Century Gothic" panose="020B0502020202020204" pitchFamily="34" charset="0"/>
              </a:endParaRPr>
            </a:p>
          </p:txBody>
        </p:sp>
        <p:sp>
          <p:nvSpPr>
            <p:cNvPr id="629826" name="Rectangle 69">
              <a:extLst>
                <a:ext uri="{FF2B5EF4-FFF2-40B4-BE49-F238E27FC236}">
                  <a16:creationId xmlns:a16="http://schemas.microsoft.com/office/drawing/2014/main" id="{D4A163D7-AD34-4CE1-8218-F728BADF3457}"/>
                </a:ext>
              </a:extLst>
            </p:cNvPr>
            <p:cNvSpPr>
              <a:spLocks noChangeArrowheads="1"/>
            </p:cNvSpPr>
            <p:nvPr/>
          </p:nvSpPr>
          <p:spPr bwMode="auto">
            <a:xfrm>
              <a:off x="637" y="3222"/>
              <a:ext cx="641"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TOP Werbeverlag</a:t>
              </a:r>
              <a:endParaRPr lang="de-DE" altLang="de-DE" sz="1100">
                <a:latin typeface="Century Gothic" panose="020B0502020202020204" pitchFamily="34" charset="0"/>
              </a:endParaRPr>
            </a:p>
          </p:txBody>
        </p:sp>
        <p:sp>
          <p:nvSpPr>
            <p:cNvPr id="629827" name="Rectangle 70">
              <a:extLst>
                <a:ext uri="{FF2B5EF4-FFF2-40B4-BE49-F238E27FC236}">
                  <a16:creationId xmlns:a16="http://schemas.microsoft.com/office/drawing/2014/main" id="{A8C35E8E-D58A-4173-8E68-1ADD13B87BEF}"/>
                </a:ext>
              </a:extLst>
            </p:cNvPr>
            <p:cNvSpPr>
              <a:spLocks noChangeArrowheads="1"/>
            </p:cNvSpPr>
            <p:nvPr/>
          </p:nvSpPr>
          <p:spPr bwMode="auto">
            <a:xfrm>
              <a:off x="2367" y="3217"/>
              <a:ext cx="42"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0</a:t>
              </a:r>
              <a:endParaRPr lang="de-DE" altLang="de-DE" sz="1100">
                <a:latin typeface="Century Gothic" panose="020B0502020202020204" pitchFamily="34" charset="0"/>
              </a:endParaRPr>
            </a:p>
          </p:txBody>
        </p:sp>
        <p:sp>
          <p:nvSpPr>
            <p:cNvPr id="629828" name="Rectangle 71">
              <a:extLst>
                <a:ext uri="{FF2B5EF4-FFF2-40B4-BE49-F238E27FC236}">
                  <a16:creationId xmlns:a16="http://schemas.microsoft.com/office/drawing/2014/main" id="{54BFE6C7-3629-4C14-A9DD-C8FA37EEBEDA}"/>
                </a:ext>
              </a:extLst>
            </p:cNvPr>
            <p:cNvSpPr>
              <a:spLocks noChangeArrowheads="1"/>
            </p:cNvSpPr>
            <p:nvPr/>
          </p:nvSpPr>
          <p:spPr bwMode="auto">
            <a:xfrm>
              <a:off x="2689" y="3222"/>
              <a:ext cx="338"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49.192,92</a:t>
              </a:r>
              <a:endParaRPr lang="de-DE" altLang="de-DE" sz="1100">
                <a:latin typeface="Century Gothic" panose="020B0502020202020204" pitchFamily="34" charset="0"/>
              </a:endParaRPr>
            </a:p>
          </p:txBody>
        </p:sp>
        <p:sp>
          <p:nvSpPr>
            <p:cNvPr id="629829" name="Rectangle 72">
              <a:extLst>
                <a:ext uri="{FF2B5EF4-FFF2-40B4-BE49-F238E27FC236}">
                  <a16:creationId xmlns:a16="http://schemas.microsoft.com/office/drawing/2014/main" id="{3121BD80-9A97-425F-9EF5-EC4BC6E891C4}"/>
                </a:ext>
              </a:extLst>
            </p:cNvPr>
            <p:cNvSpPr>
              <a:spLocks noChangeArrowheads="1"/>
            </p:cNvSpPr>
            <p:nvPr/>
          </p:nvSpPr>
          <p:spPr bwMode="auto">
            <a:xfrm>
              <a:off x="3211" y="3226"/>
              <a:ext cx="338"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86.897,85</a:t>
              </a:r>
              <a:endParaRPr lang="de-DE" altLang="de-DE" sz="1100">
                <a:latin typeface="Century Gothic" panose="020B0502020202020204" pitchFamily="34" charset="0"/>
              </a:endParaRPr>
            </a:p>
          </p:txBody>
        </p:sp>
        <p:sp>
          <p:nvSpPr>
            <p:cNvPr id="629830" name="Rectangle 73">
              <a:extLst>
                <a:ext uri="{FF2B5EF4-FFF2-40B4-BE49-F238E27FC236}">
                  <a16:creationId xmlns:a16="http://schemas.microsoft.com/office/drawing/2014/main" id="{0601D5F8-B80E-4172-BCC1-24B0BCDF77E4}"/>
                </a:ext>
              </a:extLst>
            </p:cNvPr>
            <p:cNvSpPr>
              <a:spLocks noChangeArrowheads="1"/>
            </p:cNvSpPr>
            <p:nvPr/>
          </p:nvSpPr>
          <p:spPr bwMode="auto">
            <a:xfrm>
              <a:off x="3716" y="3222"/>
              <a:ext cx="363"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-37.704,93</a:t>
              </a:r>
              <a:endParaRPr lang="de-DE" altLang="de-DE" sz="1100">
                <a:latin typeface="Century Gothic" panose="020B0502020202020204" pitchFamily="34" charset="0"/>
              </a:endParaRPr>
            </a:p>
          </p:txBody>
        </p:sp>
        <p:sp>
          <p:nvSpPr>
            <p:cNvPr id="629831" name="Rectangle 74">
              <a:extLst>
                <a:ext uri="{FF2B5EF4-FFF2-40B4-BE49-F238E27FC236}">
                  <a16:creationId xmlns:a16="http://schemas.microsoft.com/office/drawing/2014/main" id="{6E745D83-2BA2-46DB-9F9F-3FEE98A6E140}"/>
                </a:ext>
              </a:extLst>
            </p:cNvPr>
            <p:cNvSpPr>
              <a:spLocks noChangeArrowheads="1"/>
            </p:cNvSpPr>
            <p:nvPr/>
          </p:nvSpPr>
          <p:spPr bwMode="auto">
            <a:xfrm>
              <a:off x="4323" y="3222"/>
              <a:ext cx="921"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100">
                  <a:solidFill>
                    <a:srgbClr val="000000"/>
                  </a:solidFill>
                  <a:latin typeface="Century Gothic" panose="020B0502020202020204" pitchFamily="34" charset="0"/>
                </a:rPr>
                <a:t>größte Haben-Endsalden</a:t>
              </a:r>
              <a:endParaRPr lang="de-DE" altLang="de-DE" sz="1100">
                <a:latin typeface="Century Gothic" panose="020B0502020202020204" pitchFamily="34" charset="0"/>
              </a:endParaRPr>
            </a:p>
          </p:txBody>
        </p:sp>
        <p:sp>
          <p:nvSpPr>
            <p:cNvPr id="629832" name="Line 75">
              <a:extLst>
                <a:ext uri="{FF2B5EF4-FFF2-40B4-BE49-F238E27FC236}">
                  <a16:creationId xmlns:a16="http://schemas.microsoft.com/office/drawing/2014/main" id="{FD9E22E2-35C9-498F-9D5B-BBC3DF58F86F}"/>
                </a:ext>
              </a:extLst>
            </p:cNvPr>
            <p:cNvSpPr>
              <a:spLocks noChangeShapeType="1"/>
            </p:cNvSpPr>
            <p:nvPr/>
          </p:nvSpPr>
          <p:spPr bwMode="auto">
            <a:xfrm>
              <a:off x="125" y="1724"/>
              <a:ext cx="551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29833" name="Rectangle 76">
              <a:extLst>
                <a:ext uri="{FF2B5EF4-FFF2-40B4-BE49-F238E27FC236}">
                  <a16:creationId xmlns:a16="http://schemas.microsoft.com/office/drawing/2014/main" id="{2FCF6F3C-C353-4379-BF82-5E55141C6BFC}"/>
                </a:ext>
              </a:extLst>
            </p:cNvPr>
            <p:cNvSpPr>
              <a:spLocks noChangeArrowheads="1"/>
            </p:cNvSpPr>
            <p:nvPr/>
          </p:nvSpPr>
          <p:spPr bwMode="auto">
            <a:xfrm>
              <a:off x="117" y="1731"/>
              <a:ext cx="5516" cy="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100">
                <a:latin typeface="Century Gothic" panose="020B0502020202020204" pitchFamily="34" charset="0"/>
              </a:endParaRPr>
            </a:p>
          </p:txBody>
        </p:sp>
      </p:grpSp>
      <p:sp>
        <p:nvSpPr>
          <p:cNvPr id="629763" name="Textfeld 76">
            <a:extLst>
              <a:ext uri="{FF2B5EF4-FFF2-40B4-BE49-F238E27FC236}">
                <a16:creationId xmlns:a16="http://schemas.microsoft.com/office/drawing/2014/main" id="{49A02377-CD48-4C9F-A0D7-6A2BB31577EC}"/>
              </a:ext>
            </a:extLst>
          </p:cNvPr>
          <p:cNvSpPr txBox="1">
            <a:spLocks noChangeArrowheads="1"/>
          </p:cNvSpPr>
          <p:nvPr/>
        </p:nvSpPr>
        <p:spPr bwMode="auto">
          <a:xfrm>
            <a:off x="1079500" y="1368425"/>
            <a:ext cx="68024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ts val="800"/>
              </a:spcBef>
              <a:buFont typeface="Arial" panose="020B0604020202020204" pitchFamily="34" charset="0"/>
              <a:tabLst>
                <a:tab pos="1704975"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704975"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704975"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704975"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704975"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704975"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704975"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704975"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704975" algn="l"/>
              </a:tabLst>
              <a:defRPr sz="1400">
                <a:solidFill>
                  <a:schemeClr val="tx1"/>
                </a:solidFill>
                <a:latin typeface="Verdana" panose="020B0604030504040204" pitchFamily="34" charset="0"/>
              </a:defRPr>
            </a:lvl9pPr>
          </a:lstStyle>
          <a:p>
            <a:pPr eaLnBrk="1" hangingPunct="1">
              <a:lnSpc>
                <a:spcPct val="100000"/>
              </a:lnSpc>
              <a:spcBef>
                <a:spcPts val="600"/>
              </a:spcBef>
              <a:spcAft>
                <a:spcPts val="1200"/>
              </a:spcAft>
            </a:pPr>
            <a:r>
              <a:rPr lang="de-DE" altLang="de-DE" sz="1600" b="1">
                <a:latin typeface="Century Gothic" panose="020B0502020202020204" pitchFamily="34" charset="0"/>
              </a:rPr>
              <a:t>Beispiel für die Auswahl von Saldenbestätigungen für Kreditoren</a:t>
            </a:r>
          </a:p>
        </p:txBody>
      </p:sp>
      <p:sp>
        <p:nvSpPr>
          <p:cNvPr id="77" name="Rectangle 2">
            <a:extLst>
              <a:ext uri="{FF2B5EF4-FFF2-40B4-BE49-F238E27FC236}">
                <a16:creationId xmlns:a16="http://schemas.microsoft.com/office/drawing/2014/main" id="{6C311A9E-A1A3-4D21-B08E-1EC376BFE2BA}"/>
              </a:ext>
            </a:extLst>
          </p:cNvPr>
          <p:cNvSpPr txBox="1">
            <a:spLocks/>
          </p:cNvSpPr>
          <p:nvPr/>
        </p:nvSpPr>
        <p:spPr bwMode="auto">
          <a:xfrm>
            <a:off x="925513" y="942975"/>
            <a:ext cx="74025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8.4.1 Prüfung des Nachweises; Forts.</a:t>
            </a:r>
          </a:p>
        </p:txBody>
      </p:sp>
      <p:sp>
        <p:nvSpPr>
          <p:cNvPr id="629766" name="Textfeld 4">
            <a:extLst>
              <a:ext uri="{FF2B5EF4-FFF2-40B4-BE49-F238E27FC236}">
                <a16:creationId xmlns:a16="http://schemas.microsoft.com/office/drawing/2014/main" id="{164C2AD2-8F24-4E3B-9F4A-1ECC48A918F9}"/>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1">
            <a:extLst>
              <a:ext uri="{FF2B5EF4-FFF2-40B4-BE49-F238E27FC236}">
                <a16:creationId xmlns:a16="http://schemas.microsoft.com/office/drawing/2014/main" id="{A67D3497-6DEC-495C-80BF-088F2893C6DC}"/>
              </a:ext>
            </a:extLst>
          </p:cNvPr>
          <p:cNvSpPr>
            <a:spLocks noChangeArrowheads="1"/>
          </p:cNvSpPr>
          <p:nvPr/>
        </p:nvSpPr>
        <p:spPr bwMode="auto">
          <a:xfrm>
            <a:off x="4300538" y="298450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pPr>
            <a:endParaRPr lang="de-DE" altLang="de-DE" sz="1800">
              <a:latin typeface="Arial" panose="020B0604020202020204" pitchFamily="34" charset="0"/>
            </a:endParaRPr>
          </a:p>
        </p:txBody>
      </p:sp>
      <p:sp>
        <p:nvSpPr>
          <p:cNvPr id="2" name="Textfeld 1">
            <a:extLst>
              <a:ext uri="{FF2B5EF4-FFF2-40B4-BE49-F238E27FC236}">
                <a16:creationId xmlns:a16="http://schemas.microsoft.com/office/drawing/2014/main" id="{77000C70-CF22-4C7D-89F8-C07629D9F4E5}"/>
              </a:ext>
            </a:extLst>
          </p:cNvPr>
          <p:cNvSpPr txBox="1"/>
          <p:nvPr/>
        </p:nvSpPr>
        <p:spPr>
          <a:xfrm>
            <a:off x="1079500" y="1340768"/>
            <a:ext cx="10777538" cy="4924425"/>
          </a:xfrm>
          <a:prstGeom prst="rect">
            <a:avLst/>
          </a:prstGeom>
          <a:noFill/>
        </p:spPr>
        <p:txBody>
          <a:bodyPr>
            <a:spAutoFit/>
          </a:bodyPr>
          <a:lstStyle/>
          <a:p>
            <a:pPr marL="266700" indent="-266700" eaLnBrk="1" hangingPunct="1">
              <a:spcBef>
                <a:spcPts val="600"/>
              </a:spcBef>
              <a:spcAft>
                <a:spcPts val="600"/>
              </a:spcAft>
              <a:buFont typeface="+mj-lt"/>
              <a:buAutoNum type="arabicPeriod" startAt="4"/>
              <a:defRPr/>
            </a:pPr>
            <a:r>
              <a:rPr lang="de-DE" sz="1600" dirty="0">
                <a:latin typeface="Century Gothic" panose="020B0502020202020204" pitchFamily="34" charset="0"/>
              </a:rPr>
              <a:t>Haben Sie für </a:t>
            </a:r>
            <a:r>
              <a:rPr lang="de-DE" sz="1600" b="1" dirty="0">
                <a:latin typeface="Century Gothic" panose="020B0502020202020204" pitchFamily="34" charset="0"/>
              </a:rPr>
              <a:t>ausgewählte Kreditoren</a:t>
            </a:r>
            <a:r>
              <a:rPr lang="de-DE" sz="1600" dirty="0">
                <a:latin typeface="Century Gothic" panose="020B0502020202020204" pitchFamily="34" charset="0"/>
              </a:rPr>
              <a:t> überprüft, ob diese tatsächlich existieren? </a:t>
            </a:r>
            <a:r>
              <a:rPr lang="de-DE" sz="1600" b="1" dirty="0">
                <a:solidFill>
                  <a:srgbClr val="00B0F0"/>
                </a:solidFill>
                <a:latin typeface="Century Gothic" panose="020B0502020202020204" pitchFamily="34" charset="0"/>
              </a:rPr>
              <a:t>[E]</a:t>
            </a:r>
          </a:p>
          <a:p>
            <a:pPr marL="266700" indent="-266700" eaLnBrk="1" hangingPunct="1">
              <a:spcBef>
                <a:spcPts val="600"/>
              </a:spcBef>
              <a:spcAft>
                <a:spcPts val="600"/>
              </a:spcAft>
              <a:buFont typeface="+mj-lt"/>
              <a:buAutoNum type="arabicPeriod" startAt="4"/>
              <a:defRPr/>
            </a:pPr>
            <a:r>
              <a:rPr lang="de-DE" sz="1600" dirty="0">
                <a:latin typeface="Century Gothic" panose="020B0502020202020204" pitchFamily="34" charset="0"/>
              </a:rPr>
              <a:t>Konnten die ausgewählten</a:t>
            </a:r>
            <a:r>
              <a:rPr lang="de-DE" sz="1600" b="1" dirty="0">
                <a:latin typeface="Century Gothic" panose="020B0502020202020204" pitchFamily="34" charset="0"/>
              </a:rPr>
              <a:t> offenen Posten</a:t>
            </a:r>
            <a:r>
              <a:rPr lang="de-DE" sz="1600" dirty="0">
                <a:latin typeface="Century Gothic" panose="020B0502020202020204" pitchFamily="34" charset="0"/>
              </a:rPr>
              <a:t> durch</a:t>
            </a:r>
          </a:p>
          <a:p>
            <a:pPr marL="534988" indent="-268288" eaLnBrk="1" hangingPunct="1">
              <a:spcBef>
                <a:spcPts val="600"/>
              </a:spcBef>
              <a:spcAft>
                <a:spcPts val="600"/>
              </a:spcAft>
              <a:buFont typeface="Symbol" panose="05050102010706020507" pitchFamily="18" charset="2"/>
              <a:buChar char="-"/>
              <a:defRPr/>
            </a:pPr>
            <a:r>
              <a:rPr lang="de-DE" sz="1600" dirty="0">
                <a:latin typeface="Century Gothic" panose="020B0502020202020204" pitchFamily="34" charset="0"/>
              </a:rPr>
              <a:t>Rechnungen bzw. sonstige Belege</a:t>
            </a:r>
          </a:p>
          <a:p>
            <a:pPr marL="534988" indent="-268288" eaLnBrk="1" hangingPunct="1">
              <a:spcBef>
                <a:spcPts val="600"/>
              </a:spcBef>
              <a:spcAft>
                <a:spcPts val="600"/>
              </a:spcAft>
              <a:buFont typeface="Symbol" panose="05050102010706020507" pitchFamily="18" charset="2"/>
              <a:buChar char="-"/>
              <a:defRPr/>
            </a:pPr>
            <a:r>
              <a:rPr lang="de-DE" sz="1600" dirty="0">
                <a:latin typeface="Century Gothic" panose="020B0502020202020204" pitchFamily="34" charset="0"/>
              </a:rPr>
              <a:t>Lieferscheine</a:t>
            </a:r>
          </a:p>
          <a:p>
            <a:pPr marL="534988" indent="-268288" eaLnBrk="1" hangingPunct="1">
              <a:spcBef>
                <a:spcPts val="600"/>
              </a:spcBef>
              <a:spcAft>
                <a:spcPts val="600"/>
              </a:spcAft>
              <a:buFont typeface="Symbol" panose="05050102010706020507" pitchFamily="18" charset="2"/>
              <a:buChar char="-"/>
              <a:defRPr/>
            </a:pPr>
            <a:r>
              <a:rPr lang="de-DE" sz="1600" dirty="0">
                <a:latin typeface="Century Gothic" panose="020B0502020202020204" pitchFamily="34" charset="0"/>
              </a:rPr>
              <a:t>Schriftwechsel mit den Kunden</a:t>
            </a:r>
          </a:p>
          <a:p>
            <a:pPr marL="534988" indent="-268288" eaLnBrk="1" hangingPunct="1">
              <a:spcBef>
                <a:spcPts val="600"/>
              </a:spcBef>
              <a:spcAft>
                <a:spcPts val="600"/>
              </a:spcAft>
              <a:buFont typeface="Symbol" panose="05050102010706020507" pitchFamily="18" charset="2"/>
              <a:buChar char="-"/>
              <a:defRPr/>
            </a:pPr>
            <a:r>
              <a:rPr lang="de-DE" sz="1600" dirty="0">
                <a:latin typeface="Century Gothic" panose="020B0502020202020204" pitchFamily="34" charset="0"/>
              </a:rPr>
              <a:t>Auftrag und Auftragsbestätigung</a:t>
            </a:r>
          </a:p>
          <a:p>
            <a:pPr marL="266700" eaLnBrk="1" hangingPunct="1">
              <a:spcBef>
                <a:spcPts val="600"/>
              </a:spcBef>
              <a:spcAft>
                <a:spcPts val="600"/>
              </a:spcAft>
              <a:defRPr/>
            </a:pPr>
            <a:r>
              <a:rPr lang="de-DE" sz="1600" dirty="0">
                <a:latin typeface="Century Gothic" panose="020B0502020202020204" pitchFamily="34" charset="0"/>
              </a:rPr>
              <a:t>als alternative Prüfungshandlungen nachgewiesen werden, sofern die Posten nicht extern bestätigt wurden? </a:t>
            </a:r>
            <a:r>
              <a:rPr lang="de-DE" sz="1600" b="1" dirty="0">
                <a:solidFill>
                  <a:srgbClr val="00B0F0"/>
                </a:solidFill>
                <a:latin typeface="Century Gothic" panose="020B0502020202020204" pitchFamily="34" charset="0"/>
              </a:rPr>
              <a:t>[E, B]</a:t>
            </a:r>
          </a:p>
          <a:p>
            <a:pPr marL="268288" indent="-268288" eaLnBrk="1" hangingPunct="1">
              <a:spcBef>
                <a:spcPts val="600"/>
              </a:spcBef>
              <a:spcAft>
                <a:spcPts val="600"/>
              </a:spcAft>
              <a:buFont typeface="Verdana" panose="020B0604030504040204" pitchFamily="34" charset="0"/>
              <a:buAutoNum type="arabicPeriod" startAt="6"/>
              <a:defRPr/>
            </a:pPr>
            <a:r>
              <a:rPr lang="de-DE" altLang="de-DE" sz="1600" dirty="0">
                <a:latin typeface="Century Gothic" panose="020B0502020202020204" pitchFamily="34" charset="0"/>
              </a:rPr>
              <a:t>Wurde als </a:t>
            </a:r>
            <a:r>
              <a:rPr lang="de-DE" altLang="de-DE" sz="1600" b="1" dirty="0">
                <a:latin typeface="Century Gothic" panose="020B0502020202020204" pitchFamily="34" charset="0"/>
              </a:rPr>
              <a:t>alternative Prüfungshandlung</a:t>
            </a:r>
            <a:r>
              <a:rPr lang="de-DE" altLang="de-DE" sz="1600" dirty="0">
                <a:latin typeface="Century Gothic" panose="020B0502020202020204" pitchFamily="34" charset="0"/>
              </a:rPr>
              <a:t> die Abwicklung in neuer Rechnung geprüft, sofern für die ausgewählten Posten keine Bestätigung eingegangen ist? </a:t>
            </a:r>
            <a:r>
              <a:rPr lang="de-DE" altLang="de-DE" sz="1600" b="1" dirty="0">
                <a:solidFill>
                  <a:srgbClr val="00B0F0"/>
                </a:solidFill>
                <a:latin typeface="Century Gothic" panose="020B0502020202020204" pitchFamily="34" charset="0"/>
              </a:rPr>
              <a:t>[E, B]</a:t>
            </a:r>
          </a:p>
          <a:p>
            <a:pPr marL="268288" indent="-268288" eaLnBrk="1" hangingPunct="1">
              <a:spcBef>
                <a:spcPts val="600"/>
              </a:spcBef>
              <a:spcAft>
                <a:spcPts val="600"/>
              </a:spcAft>
              <a:buFont typeface="Verdana" panose="020B0604030504040204" pitchFamily="34" charset="0"/>
              <a:buAutoNum type="arabicPeriod" startAt="6"/>
              <a:defRPr/>
            </a:pPr>
            <a:r>
              <a:rPr lang="de-DE" altLang="de-DE" sz="1600" dirty="0">
                <a:latin typeface="Century Gothic" panose="020B0502020202020204" pitchFamily="34" charset="0"/>
              </a:rPr>
              <a:t>Sind die Verbindlichkeiten aus Lieferungen und Leistungen im Prüfungszeitpunkt im </a:t>
            </a:r>
            <a:r>
              <a:rPr lang="de-DE" altLang="de-DE" sz="1600" b="1" dirty="0">
                <a:latin typeface="Century Gothic" panose="020B0502020202020204" pitchFamily="34" charset="0"/>
              </a:rPr>
              <a:t>Wesentlichen beglichen</a:t>
            </a:r>
            <a:r>
              <a:rPr lang="de-DE" altLang="de-DE" sz="1600" dirty="0">
                <a:latin typeface="Century Gothic" panose="020B0502020202020204" pitchFamily="34" charset="0"/>
              </a:rPr>
              <a:t>? </a:t>
            </a:r>
            <a:r>
              <a:rPr lang="de-DE" altLang="de-DE" sz="1600" b="1" dirty="0">
                <a:solidFill>
                  <a:srgbClr val="00B0F0"/>
                </a:solidFill>
                <a:latin typeface="Century Gothic" panose="020B0502020202020204" pitchFamily="34" charset="0"/>
              </a:rPr>
              <a:t>[E, B]</a:t>
            </a:r>
          </a:p>
          <a:p>
            <a:pPr marL="268288" indent="-268288" eaLnBrk="1" hangingPunct="1">
              <a:spcBef>
                <a:spcPts val="600"/>
              </a:spcBef>
              <a:spcAft>
                <a:spcPts val="600"/>
              </a:spcAft>
              <a:buFont typeface="Verdana" panose="020B0604030504040204" pitchFamily="34" charset="0"/>
              <a:buAutoNum type="arabicPeriod" startAt="6"/>
              <a:defRPr/>
            </a:pPr>
            <a:r>
              <a:rPr lang="de-DE" altLang="de-DE" sz="1600" dirty="0">
                <a:latin typeface="Century Gothic" panose="020B0502020202020204" pitchFamily="34" charset="0"/>
              </a:rPr>
              <a:t>Werden Verbindlichkeiten mit einer </a:t>
            </a:r>
            <a:r>
              <a:rPr lang="de-DE" altLang="de-DE" sz="1600" b="1" dirty="0">
                <a:latin typeface="Century Gothic" panose="020B0502020202020204" pitchFamily="34" charset="0"/>
              </a:rPr>
              <a:t>Restlaufzeit</a:t>
            </a:r>
            <a:r>
              <a:rPr lang="de-DE" altLang="de-DE" sz="1600" dirty="0">
                <a:latin typeface="Century Gothic" panose="020B0502020202020204" pitchFamily="34" charset="0"/>
              </a:rPr>
              <a:t> von mehr als einem Jahr und von </a:t>
            </a:r>
            <a:r>
              <a:rPr lang="de-DE" altLang="de-DE" sz="1600" b="1" dirty="0">
                <a:latin typeface="Century Gothic" panose="020B0502020202020204" pitchFamily="34" charset="0"/>
              </a:rPr>
              <a:t>mehr als fünf Jahren</a:t>
            </a:r>
            <a:r>
              <a:rPr lang="de-DE" altLang="de-DE" sz="1600" dirty="0">
                <a:latin typeface="Century Gothic" panose="020B0502020202020204" pitchFamily="34" charset="0"/>
              </a:rPr>
              <a:t> besonders gekennzeichnet? </a:t>
            </a:r>
            <a:r>
              <a:rPr lang="de-DE" altLang="de-DE" sz="1600" b="1" dirty="0">
                <a:solidFill>
                  <a:srgbClr val="00B0F0"/>
                </a:solidFill>
                <a:latin typeface="Century Gothic" panose="020B0502020202020204" pitchFamily="34" charset="0"/>
              </a:rPr>
              <a:t>[A]</a:t>
            </a:r>
            <a:endParaRPr lang="de-DE" sz="1400" dirty="0"/>
          </a:p>
        </p:txBody>
      </p:sp>
      <p:sp>
        <p:nvSpPr>
          <p:cNvPr id="8" name="Rectangle 2">
            <a:extLst>
              <a:ext uri="{FF2B5EF4-FFF2-40B4-BE49-F238E27FC236}">
                <a16:creationId xmlns:a16="http://schemas.microsoft.com/office/drawing/2014/main" id="{863BCE34-EEF1-46CA-8BA1-612DE6BA122F}"/>
              </a:ext>
            </a:extLst>
          </p:cNvPr>
          <p:cNvSpPr txBox="1">
            <a:spLocks/>
          </p:cNvSpPr>
          <p:nvPr/>
        </p:nvSpPr>
        <p:spPr bwMode="auto">
          <a:xfrm>
            <a:off x="925513" y="942975"/>
            <a:ext cx="74025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8.4.1 Prüfung des Nachweises; Forts.</a:t>
            </a:r>
          </a:p>
        </p:txBody>
      </p:sp>
      <p:sp>
        <p:nvSpPr>
          <p:cNvPr id="631814" name="Textfeld 4">
            <a:extLst>
              <a:ext uri="{FF2B5EF4-FFF2-40B4-BE49-F238E27FC236}">
                <a16:creationId xmlns:a16="http://schemas.microsoft.com/office/drawing/2014/main" id="{B365FB7F-DEA5-449C-8F7C-4830AB7A3B9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Tree>
  </p:cSld>
  <p:clrMapOvr>
    <a:masterClrMapping/>
  </p:clrMapOvr>
  <p:transition spd="slow"/>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1">
            <a:extLst>
              <a:ext uri="{FF2B5EF4-FFF2-40B4-BE49-F238E27FC236}">
                <a16:creationId xmlns:a16="http://schemas.microsoft.com/office/drawing/2014/main" id="{3491D858-9BE1-40F7-85D4-4FAAE0E93AD0}"/>
              </a:ext>
            </a:extLst>
          </p:cNvPr>
          <p:cNvSpPr>
            <a:spLocks noChangeArrowheads="1"/>
          </p:cNvSpPr>
          <p:nvPr/>
        </p:nvSpPr>
        <p:spPr bwMode="auto">
          <a:xfrm>
            <a:off x="4300538" y="298450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pPr>
            <a:endParaRPr lang="de-DE" altLang="de-DE" sz="1800">
              <a:latin typeface="Arial" panose="020B0604020202020204" pitchFamily="34" charset="0"/>
            </a:endParaRPr>
          </a:p>
        </p:txBody>
      </p:sp>
      <p:sp>
        <p:nvSpPr>
          <p:cNvPr id="633859" name="Textfeld 2">
            <a:extLst>
              <a:ext uri="{FF2B5EF4-FFF2-40B4-BE49-F238E27FC236}">
                <a16:creationId xmlns:a16="http://schemas.microsoft.com/office/drawing/2014/main" id="{F878F771-409A-4729-8704-2F652492DA2B}"/>
              </a:ext>
            </a:extLst>
          </p:cNvPr>
          <p:cNvSpPr txBox="1">
            <a:spLocks noChangeArrowheads="1"/>
          </p:cNvSpPr>
          <p:nvPr/>
        </p:nvSpPr>
        <p:spPr bwMode="auto">
          <a:xfrm>
            <a:off x="1055440" y="1412875"/>
            <a:ext cx="10801200"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69875"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Wurden </a:t>
            </a:r>
            <a:r>
              <a:rPr lang="de-DE" altLang="de-DE" sz="1600" b="1">
                <a:latin typeface="Century Gothic" panose="020B0502020202020204" pitchFamily="34" charset="0"/>
              </a:rPr>
              <a:t>bereits eingegangene Vorräte</a:t>
            </a:r>
            <a:r>
              <a:rPr lang="de-DE" altLang="de-DE" sz="1600">
                <a:latin typeface="Century Gothic" panose="020B0502020202020204" pitchFamily="34" charset="0"/>
              </a:rPr>
              <a:t>, für die die Rechnung noch nicht eingegangen ist, zutreffend bewertet? </a:t>
            </a:r>
            <a:r>
              <a:rPr lang="de-DE" altLang="de-DE" sz="1600" b="1">
                <a:solidFill>
                  <a:srgbClr val="00B0F0"/>
                </a:solidFill>
                <a:latin typeface="Century Gothic" panose="020B0502020202020204" pitchFamily="34" charset="0"/>
              </a:rPr>
              <a:t>[B, A]</a:t>
            </a:r>
          </a:p>
          <a:p>
            <a:pPr eaLnBrk="1" hangingPunct="1">
              <a:lnSpc>
                <a:spcPct val="100000"/>
              </a:lnSpc>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Wurde die </a:t>
            </a:r>
            <a:r>
              <a:rPr lang="de-DE" altLang="de-DE" sz="1600" b="1">
                <a:latin typeface="Century Gothic" panose="020B0502020202020204" pitchFamily="34" charset="0"/>
              </a:rPr>
              <a:t>sachliche</a:t>
            </a:r>
            <a:r>
              <a:rPr lang="de-DE" altLang="de-DE" sz="1600">
                <a:latin typeface="Century Gothic" panose="020B0502020202020204" pitchFamily="34" charset="0"/>
              </a:rPr>
              <a:t> und </a:t>
            </a:r>
            <a:r>
              <a:rPr lang="de-DE" altLang="de-DE" sz="1600" b="1">
                <a:latin typeface="Century Gothic" panose="020B0502020202020204" pitchFamily="34" charset="0"/>
              </a:rPr>
              <a:t>rechnerische Richtigkeit</a:t>
            </a:r>
            <a:r>
              <a:rPr lang="de-DE" altLang="de-DE" sz="1600">
                <a:latin typeface="Century Gothic" panose="020B0502020202020204" pitchFamily="34" charset="0"/>
              </a:rPr>
              <a:t> der den Verbindlichkeiten zugrundeliegenden Bestellungen und Belege in Stichproben geprüft? </a:t>
            </a:r>
            <a:r>
              <a:rPr lang="de-DE" altLang="de-DE" sz="1600" b="1">
                <a:solidFill>
                  <a:srgbClr val="00B0F0"/>
                </a:solidFill>
                <a:latin typeface="Century Gothic" panose="020B0502020202020204" pitchFamily="34" charset="0"/>
              </a:rPr>
              <a:t>[R]</a:t>
            </a:r>
          </a:p>
          <a:p>
            <a:pPr eaLnBrk="1" hangingPunct="1">
              <a:lnSpc>
                <a:spcPct val="100000"/>
              </a:lnSpc>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Wurde durch </a:t>
            </a:r>
            <a:r>
              <a:rPr lang="de-DE" altLang="de-DE" sz="1600" b="1">
                <a:latin typeface="Century Gothic" panose="020B0502020202020204" pitchFamily="34" charset="0"/>
              </a:rPr>
              <a:t>Abstimmung</a:t>
            </a:r>
            <a:r>
              <a:rPr lang="de-DE" altLang="de-DE" sz="1600">
                <a:latin typeface="Century Gothic" panose="020B0502020202020204" pitchFamily="34" charset="0"/>
              </a:rPr>
              <a:t> der </a:t>
            </a:r>
            <a:r>
              <a:rPr lang="de-DE" altLang="de-DE" sz="1600" b="1">
                <a:latin typeface="Century Gothic" panose="020B0502020202020204" pitchFamily="34" charset="0"/>
              </a:rPr>
              <a:t>Eingangsrechnungen</a:t>
            </a:r>
            <a:r>
              <a:rPr lang="de-DE" altLang="de-DE" sz="1600">
                <a:latin typeface="Century Gothic" panose="020B0502020202020204" pitchFamily="34" charset="0"/>
              </a:rPr>
              <a:t> mit den Auftragsbestätigungen in Stichproben geprüft, ob die Verbindlichkeiten mit ihrem Erfüllungsbetrag angesetzt wurden? </a:t>
            </a:r>
            <a:r>
              <a:rPr lang="de-DE" altLang="de-DE" sz="1600" b="1">
                <a:solidFill>
                  <a:srgbClr val="00B0F0"/>
                </a:solidFill>
                <a:latin typeface="Century Gothic" panose="020B0502020202020204" pitchFamily="34" charset="0"/>
              </a:rPr>
              <a:t>[B]</a:t>
            </a:r>
          </a:p>
          <a:p>
            <a:pPr eaLnBrk="1" hangingPunct="1">
              <a:lnSpc>
                <a:spcPct val="100000"/>
              </a:lnSpc>
              <a:spcBef>
                <a:spcPts val="600"/>
              </a:spcBef>
              <a:spcAft>
                <a:spcPts val="600"/>
              </a:spcAft>
              <a:buFont typeface="Verdana" panose="020B0604030504040204" pitchFamily="34" charset="0"/>
              <a:buAutoNum type="arabicPeriod" startAt="4"/>
            </a:pPr>
            <a:r>
              <a:rPr lang="de-DE" altLang="de-DE" sz="1600">
                <a:latin typeface="Century Gothic" panose="020B0502020202020204" pitchFamily="34" charset="0"/>
              </a:rPr>
              <a:t>Wurden </a:t>
            </a:r>
            <a:r>
              <a:rPr lang="de-DE" altLang="de-DE" sz="1600" b="1">
                <a:latin typeface="Century Gothic" panose="020B0502020202020204" pitchFamily="34" charset="0"/>
              </a:rPr>
              <a:t>Währungsverbindlichkeiten</a:t>
            </a:r>
            <a:r>
              <a:rPr lang="de-DE" altLang="de-DE" sz="1600">
                <a:latin typeface="Century Gothic" panose="020B0502020202020204" pitchFamily="34" charset="0"/>
              </a:rPr>
              <a:t> mit dem beizulegenden Wert am Bilanzstichtag bewertet, falls sich bis zum Bilanzstichtag Kursverluste ergeben haben? </a:t>
            </a:r>
            <a:r>
              <a:rPr lang="de-DE" altLang="de-DE" sz="1600" b="1">
                <a:solidFill>
                  <a:srgbClr val="00B0F0"/>
                </a:solidFill>
                <a:latin typeface="Century Gothic" panose="020B0502020202020204" pitchFamily="34" charset="0"/>
              </a:rPr>
              <a:t>[B]</a:t>
            </a:r>
          </a:p>
          <a:p>
            <a:pPr eaLnBrk="1" hangingPunct="1">
              <a:lnSpc>
                <a:spcPct val="100000"/>
              </a:lnSpc>
              <a:spcBef>
                <a:spcPts val="600"/>
              </a:spcBef>
              <a:spcAft>
                <a:spcPts val="600"/>
              </a:spcAft>
              <a:buFont typeface="Verdana" panose="020B0604030504040204" pitchFamily="34" charset="0"/>
              <a:buAutoNum type="arabicPeriod" startAt="4"/>
            </a:pPr>
            <a:r>
              <a:rPr lang="de-DE" altLang="de-DE" sz="1600">
                <a:latin typeface="Century Gothic" panose="020B0502020202020204" pitchFamily="34" charset="0"/>
              </a:rPr>
              <a:t>Wurden die entstandenen </a:t>
            </a:r>
            <a:r>
              <a:rPr lang="de-DE" altLang="de-DE" sz="1600" b="1">
                <a:latin typeface="Century Gothic" panose="020B0502020202020204" pitchFamily="34" charset="0"/>
              </a:rPr>
              <a:t>Kursdifferenzen</a:t>
            </a:r>
            <a:r>
              <a:rPr lang="de-DE" altLang="de-DE" sz="1600">
                <a:latin typeface="Century Gothic" panose="020B0502020202020204" pitchFamily="34" charset="0"/>
              </a:rPr>
              <a:t> zutreffend bilanziert? </a:t>
            </a:r>
            <a:r>
              <a:rPr lang="de-DE" altLang="de-DE" sz="1600" b="1">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startAt="4"/>
            </a:pPr>
            <a:r>
              <a:rPr lang="de-DE" altLang="de-DE" sz="1600">
                <a:latin typeface="Century Gothic" panose="020B0502020202020204" pitchFamily="34" charset="0"/>
              </a:rPr>
              <a:t>Wurde in Stichproben geprüft, ob</a:t>
            </a:r>
            <a:r>
              <a:rPr lang="de-DE" altLang="de-DE" sz="1600" b="1">
                <a:latin typeface="Century Gothic" panose="020B0502020202020204" pitchFamily="34" charset="0"/>
              </a:rPr>
              <a:t> Verbindlichkeiten</a:t>
            </a:r>
            <a:r>
              <a:rPr lang="de-DE" altLang="de-DE" sz="1600">
                <a:latin typeface="Century Gothic" panose="020B0502020202020204" pitchFamily="34" charset="0"/>
              </a:rPr>
              <a:t> aus Lieferungen und Leistungen mit dem Erfüllungsbetrag bewertet wurden und hier grundsätzlich ein </a:t>
            </a:r>
            <a:r>
              <a:rPr lang="de-DE" altLang="de-DE" sz="1600" b="1">
                <a:latin typeface="Century Gothic" panose="020B0502020202020204" pitchFamily="34" charset="0"/>
              </a:rPr>
              <a:t>Abzinsungsverbot </a:t>
            </a:r>
            <a:r>
              <a:rPr lang="de-DE" altLang="de-DE" sz="1600">
                <a:latin typeface="Century Gothic" panose="020B0502020202020204" pitchFamily="34" charset="0"/>
              </a:rPr>
              <a:t>gilt? </a:t>
            </a:r>
            <a:r>
              <a:rPr lang="de-DE" altLang="de-DE" sz="1600" b="1">
                <a:solidFill>
                  <a:srgbClr val="00B0F0"/>
                </a:solidFill>
                <a:latin typeface="Century Gothic" panose="020B0502020202020204" pitchFamily="34" charset="0"/>
              </a:rPr>
              <a:t>[B, A]</a:t>
            </a:r>
          </a:p>
          <a:p>
            <a:pPr eaLnBrk="1" hangingPunct="1">
              <a:lnSpc>
                <a:spcPct val="100000"/>
              </a:lnSpc>
              <a:spcBef>
                <a:spcPts val="600"/>
              </a:spcBef>
              <a:spcAft>
                <a:spcPts val="600"/>
              </a:spcAft>
              <a:buFont typeface="Verdana" panose="020B0604030504040204" pitchFamily="34" charset="0"/>
              <a:buAutoNum type="arabicPeriod" startAt="4"/>
            </a:pPr>
            <a:r>
              <a:rPr lang="de-DE" altLang="de-DE" sz="1600">
                <a:latin typeface="Century Gothic" panose="020B0502020202020204" pitchFamily="34" charset="0"/>
              </a:rPr>
              <a:t>Wurden </a:t>
            </a:r>
            <a:r>
              <a:rPr lang="de-DE" altLang="de-DE" sz="1600" b="1">
                <a:latin typeface="Century Gothic" panose="020B0502020202020204" pitchFamily="34" charset="0"/>
              </a:rPr>
              <a:t>Ausbuchungen</a:t>
            </a:r>
            <a:r>
              <a:rPr lang="de-DE" altLang="de-DE" sz="1600">
                <a:latin typeface="Century Gothic" panose="020B0502020202020204" pitchFamily="34" charset="0"/>
              </a:rPr>
              <a:t> von Verbindlichkeiten zuvor ordnungsgemäß genehmigt? </a:t>
            </a:r>
            <a:r>
              <a:rPr lang="de-DE" altLang="de-DE" sz="1600" b="1">
                <a:solidFill>
                  <a:srgbClr val="00B0F0"/>
                </a:solidFill>
                <a:latin typeface="Century Gothic" panose="020B0502020202020204" pitchFamily="34" charset="0"/>
              </a:rPr>
              <a:t>[B]</a:t>
            </a:r>
          </a:p>
          <a:p>
            <a:pPr eaLnBrk="1" hangingPunct="1">
              <a:lnSpc>
                <a:spcPct val="100000"/>
              </a:lnSpc>
              <a:spcBef>
                <a:spcPts val="600"/>
              </a:spcBef>
              <a:spcAft>
                <a:spcPts val="600"/>
              </a:spcAft>
              <a:buFont typeface="Verdana" panose="020B0604030504040204" pitchFamily="34" charset="0"/>
              <a:buAutoNum type="arabicPeriod" startAt="4"/>
            </a:pPr>
            <a:r>
              <a:rPr lang="de-DE" altLang="de-DE" sz="1600">
                <a:latin typeface="Century Gothic" panose="020B0502020202020204" pitchFamily="34" charset="0"/>
              </a:rPr>
              <a:t>Ist bei </a:t>
            </a:r>
            <a:r>
              <a:rPr lang="de-DE" altLang="de-DE" sz="1600" b="1">
                <a:latin typeface="Century Gothic" panose="020B0502020202020204" pitchFamily="34" charset="0"/>
              </a:rPr>
              <a:t>ausgebuchten Verbindlichkeiten</a:t>
            </a:r>
            <a:r>
              <a:rPr lang="de-DE" altLang="de-DE" sz="1600">
                <a:latin typeface="Century Gothic" panose="020B0502020202020204" pitchFamily="34" charset="0"/>
              </a:rPr>
              <a:t> eine zukünftige Inanspruchnahme mit hinreichender Sicherheit ausgeschlossen? </a:t>
            </a:r>
            <a:r>
              <a:rPr lang="de-DE" altLang="de-DE" sz="1600" b="1">
                <a:solidFill>
                  <a:srgbClr val="00B0F0"/>
                </a:solidFill>
                <a:latin typeface="Century Gothic" panose="020B0502020202020204" pitchFamily="34" charset="0"/>
              </a:rPr>
              <a:t>[B]</a:t>
            </a:r>
            <a:endParaRPr lang="de-DE" altLang="de-DE" sz="1600">
              <a:solidFill>
                <a:srgbClr val="00B0F0"/>
              </a:solidFill>
              <a:latin typeface="Century Gothic" panose="020B0502020202020204" pitchFamily="34" charset="0"/>
            </a:endParaRPr>
          </a:p>
        </p:txBody>
      </p:sp>
      <p:sp>
        <p:nvSpPr>
          <p:cNvPr id="11" name="Rectangle 2">
            <a:extLst>
              <a:ext uri="{FF2B5EF4-FFF2-40B4-BE49-F238E27FC236}">
                <a16:creationId xmlns:a16="http://schemas.microsoft.com/office/drawing/2014/main" id="{26C8BFA7-1F79-4D86-826D-BBDA1A68FC5D}"/>
              </a:ext>
            </a:extLst>
          </p:cNvPr>
          <p:cNvSpPr txBox="1">
            <a:spLocks/>
          </p:cNvSpPr>
          <p:nvPr/>
        </p:nvSpPr>
        <p:spPr bwMode="auto">
          <a:xfrm>
            <a:off x="925513" y="908720"/>
            <a:ext cx="74025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8.4.2 Prüfung der Bewertung</a:t>
            </a:r>
          </a:p>
        </p:txBody>
      </p:sp>
      <p:sp>
        <p:nvSpPr>
          <p:cNvPr id="633862" name="Textfeld 4">
            <a:extLst>
              <a:ext uri="{FF2B5EF4-FFF2-40B4-BE49-F238E27FC236}">
                <a16:creationId xmlns:a16="http://schemas.microsoft.com/office/drawing/2014/main" id="{53F4099F-4D44-441C-8779-0A073326AE83}"/>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Tree>
  </p:cSld>
  <p:clrMapOvr>
    <a:masterClrMapping/>
  </p:clrMapOvr>
  <p:transition spd="slow"/>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1">
            <a:extLst>
              <a:ext uri="{FF2B5EF4-FFF2-40B4-BE49-F238E27FC236}">
                <a16:creationId xmlns:a16="http://schemas.microsoft.com/office/drawing/2014/main" id="{98E98B6B-7C8E-4904-8EA6-3188645D8034}"/>
              </a:ext>
            </a:extLst>
          </p:cNvPr>
          <p:cNvSpPr>
            <a:spLocks noChangeArrowheads="1"/>
          </p:cNvSpPr>
          <p:nvPr/>
        </p:nvSpPr>
        <p:spPr bwMode="auto">
          <a:xfrm>
            <a:off x="4300538" y="298450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pPr>
            <a:endParaRPr lang="de-DE" altLang="de-DE" sz="1800">
              <a:latin typeface="Arial" panose="020B0604020202020204" pitchFamily="34" charset="0"/>
            </a:endParaRPr>
          </a:p>
        </p:txBody>
      </p:sp>
      <p:sp>
        <p:nvSpPr>
          <p:cNvPr id="635907" name="Textfeld 5">
            <a:extLst>
              <a:ext uri="{FF2B5EF4-FFF2-40B4-BE49-F238E27FC236}">
                <a16:creationId xmlns:a16="http://schemas.microsoft.com/office/drawing/2014/main" id="{733886C1-2D9B-47C4-8B2A-496F1D11507C}"/>
              </a:ext>
            </a:extLst>
          </p:cNvPr>
          <p:cNvSpPr txBox="1">
            <a:spLocks noChangeArrowheads="1"/>
          </p:cNvSpPr>
          <p:nvPr/>
        </p:nvSpPr>
        <p:spPr bwMode="auto">
          <a:xfrm>
            <a:off x="1055440" y="1312304"/>
            <a:ext cx="108012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69875"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die </a:t>
            </a:r>
            <a:r>
              <a:rPr lang="de-DE" altLang="de-DE" sz="1600" b="1" dirty="0">
                <a:latin typeface="Century Gothic" panose="020B0502020202020204" pitchFamily="34" charset="0"/>
              </a:rPr>
              <a:t>Kreditoren-Sollposten</a:t>
            </a:r>
            <a:r>
              <a:rPr lang="de-DE" altLang="de-DE" sz="1600" dirty="0">
                <a:latin typeface="Century Gothic" panose="020B0502020202020204" pitchFamily="34" charset="0"/>
              </a:rPr>
              <a:t> unter der Position sonstige Vermögensgegenstände oder ggf. unter geleistete Anzahlungen ausgewiesen?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 das </a:t>
            </a:r>
            <a:r>
              <a:rPr lang="de-DE" altLang="de-DE" sz="1600" b="1" dirty="0">
                <a:latin typeface="Century Gothic" panose="020B0502020202020204" pitchFamily="34" charset="0"/>
              </a:rPr>
              <a:t>Saldierungsverbot</a:t>
            </a:r>
            <a:r>
              <a:rPr lang="de-DE" altLang="de-DE" sz="1600" dirty="0">
                <a:latin typeface="Century Gothic" panose="020B0502020202020204" pitchFamily="34" charset="0"/>
              </a:rPr>
              <a:t> beachtet?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Stimmt der Saldo der </a:t>
            </a:r>
            <a:r>
              <a:rPr lang="de-DE" altLang="de-DE" sz="1600" b="1" dirty="0">
                <a:latin typeface="Century Gothic" panose="020B0502020202020204" pitchFamily="34" charset="0"/>
              </a:rPr>
              <a:t>Saldenliste</a:t>
            </a:r>
            <a:r>
              <a:rPr lang="de-DE" altLang="de-DE" sz="1600" dirty="0">
                <a:latin typeface="Century Gothic" panose="020B0502020202020204" pitchFamily="34" charset="0"/>
              </a:rPr>
              <a:t> mit dem Bilanzausweis  überein?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startAt="4"/>
            </a:pPr>
            <a:r>
              <a:rPr lang="de-DE" altLang="de-DE" sz="1600" dirty="0">
                <a:latin typeface="Century Gothic" panose="020B0502020202020204" pitchFamily="34" charset="0"/>
              </a:rPr>
              <a:t>Wurden größere Posten, die erst nach dem Abschlussstichtag rechtlich entstehen, im </a:t>
            </a:r>
            <a:r>
              <a:rPr lang="de-DE" altLang="de-DE" sz="1600" b="1" dirty="0">
                <a:latin typeface="Century Gothic" panose="020B0502020202020204" pitchFamily="34" charset="0"/>
              </a:rPr>
              <a:t>Anhang </a:t>
            </a:r>
            <a:r>
              <a:rPr lang="de-DE" altLang="de-DE" sz="1600" dirty="0">
                <a:latin typeface="Century Gothic" panose="020B0502020202020204" pitchFamily="34" charset="0"/>
              </a:rPr>
              <a:t>angegeben?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startAt="4"/>
            </a:pPr>
            <a:r>
              <a:rPr lang="de-DE" altLang="de-DE" sz="1600" dirty="0">
                <a:latin typeface="Century Gothic" panose="020B0502020202020204" pitchFamily="34" charset="0"/>
              </a:rPr>
              <a:t>Wurde der </a:t>
            </a:r>
            <a:r>
              <a:rPr lang="de-DE" altLang="de-DE" sz="1600" b="1" dirty="0">
                <a:latin typeface="Century Gothic" panose="020B0502020202020204" pitchFamily="34" charset="0"/>
              </a:rPr>
              <a:t>Betrag</a:t>
            </a:r>
            <a:r>
              <a:rPr lang="de-DE" altLang="de-DE" sz="1600" dirty="0">
                <a:latin typeface="Century Gothic" panose="020B0502020202020204" pitchFamily="34" charset="0"/>
              </a:rPr>
              <a:t> der Verbindlichkeiten aus Lieferungen und Leistungen mit einer Restlaufzeit bis zu einem Jahr und von mehr als fünf Jahren im </a:t>
            </a:r>
            <a:r>
              <a:rPr lang="de-DE" altLang="de-DE" sz="1600" b="1" dirty="0">
                <a:latin typeface="Century Gothic" panose="020B0502020202020204" pitchFamily="34" charset="0"/>
              </a:rPr>
              <a:t>Anhang</a:t>
            </a:r>
            <a:r>
              <a:rPr lang="de-DE" altLang="de-DE" sz="1600" dirty="0">
                <a:latin typeface="Century Gothic" panose="020B0502020202020204" pitchFamily="34" charset="0"/>
              </a:rPr>
              <a:t> angegeben?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startAt="4"/>
            </a:pPr>
            <a:r>
              <a:rPr lang="de-DE" altLang="de-DE" sz="1600" dirty="0">
                <a:latin typeface="Century Gothic" panose="020B0502020202020204" pitchFamily="34" charset="0"/>
              </a:rPr>
              <a:t>Wurde der Betrag der Verbindlichkeiten aus Lieferungen und Leistungen, der durch </a:t>
            </a:r>
            <a:r>
              <a:rPr lang="de-DE" altLang="de-DE" sz="1600" b="1" dirty="0">
                <a:latin typeface="Century Gothic" panose="020B0502020202020204" pitchFamily="34" charset="0"/>
              </a:rPr>
              <a:t>Pfandrechte</a:t>
            </a:r>
            <a:r>
              <a:rPr lang="de-DE" altLang="de-DE" sz="1600" dirty="0">
                <a:latin typeface="Century Gothic" panose="020B0502020202020204" pitchFamily="34" charset="0"/>
              </a:rPr>
              <a:t> und </a:t>
            </a:r>
            <a:r>
              <a:rPr lang="de-DE" altLang="de-DE" sz="1600" b="1" dirty="0">
                <a:latin typeface="Century Gothic" panose="020B0502020202020204" pitchFamily="34" charset="0"/>
              </a:rPr>
              <a:t>ähnliche Rechte </a:t>
            </a:r>
            <a:r>
              <a:rPr lang="de-DE" altLang="de-DE" sz="1600" dirty="0">
                <a:latin typeface="Century Gothic" panose="020B0502020202020204" pitchFamily="34" charset="0"/>
              </a:rPr>
              <a:t>gesichert ist, aufgegliedert nach der Art der gewährten Sicherheiten im Anhang angegeben?</a:t>
            </a:r>
          </a:p>
          <a:p>
            <a:pPr eaLnBrk="1" hangingPunct="1">
              <a:lnSpc>
                <a:spcPct val="100000"/>
              </a:lnSpc>
              <a:spcBef>
                <a:spcPts val="600"/>
              </a:spcBef>
              <a:spcAft>
                <a:spcPts val="600"/>
              </a:spcAft>
              <a:buFont typeface="Verdana" panose="020B0604030504040204" pitchFamily="34" charset="0"/>
              <a:buAutoNum type="arabicPeriod" startAt="4"/>
            </a:pPr>
            <a:r>
              <a:rPr lang="de-DE" altLang="de-DE" sz="1600" dirty="0">
                <a:latin typeface="Century Gothic" panose="020B0502020202020204" pitchFamily="34" charset="0"/>
              </a:rPr>
              <a:t>Wurden eventuell bestehende </a:t>
            </a:r>
            <a:r>
              <a:rPr lang="de-DE" altLang="de-DE" sz="1600" b="1" dirty="0" err="1">
                <a:latin typeface="Century Gothic" panose="020B0502020202020204" pitchFamily="34" charset="0"/>
              </a:rPr>
              <a:t>Angabepflichten</a:t>
            </a:r>
            <a:r>
              <a:rPr lang="de-DE" altLang="de-DE" sz="1600" dirty="0">
                <a:latin typeface="Century Gothic" panose="020B0502020202020204" pitchFamily="34" charset="0"/>
              </a:rPr>
              <a:t> im </a:t>
            </a:r>
            <a:r>
              <a:rPr lang="de-DE" altLang="de-DE" sz="1600" b="1" dirty="0">
                <a:latin typeface="Century Gothic" panose="020B0502020202020204" pitchFamily="34" charset="0"/>
              </a:rPr>
              <a:t>Lagebericht </a:t>
            </a:r>
            <a:r>
              <a:rPr lang="de-DE" altLang="de-DE" sz="1600" dirty="0">
                <a:latin typeface="Century Gothic" panose="020B0502020202020204" pitchFamily="34" charset="0"/>
              </a:rPr>
              <a:t>im Bezug auf die Verbindlichkeiten aus Lieferungen und Leistungen beachtet?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startAt="4"/>
            </a:pPr>
            <a:r>
              <a:rPr lang="de-DE" altLang="de-DE" sz="1600" dirty="0">
                <a:latin typeface="Century Gothic" panose="020B0502020202020204" pitchFamily="34" charset="0"/>
              </a:rPr>
              <a:t>Werden die Grundlagen der </a:t>
            </a:r>
            <a:r>
              <a:rPr lang="de-DE" altLang="de-DE" sz="1600" b="1" dirty="0">
                <a:latin typeface="Century Gothic" panose="020B0502020202020204" pitchFamily="34" charset="0"/>
              </a:rPr>
              <a:t>Währungsumrechnung</a:t>
            </a:r>
            <a:r>
              <a:rPr lang="de-DE" altLang="de-DE" sz="1600" dirty="0">
                <a:latin typeface="Century Gothic" panose="020B0502020202020204" pitchFamily="34" charset="0"/>
              </a:rPr>
              <a:t> im Anhang angegeben?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startAt="4"/>
            </a:pPr>
            <a:r>
              <a:rPr lang="de-DE" altLang="de-DE" sz="1600" dirty="0">
                <a:latin typeface="Century Gothic" panose="020B0502020202020204" pitchFamily="34" charset="0"/>
              </a:rPr>
              <a:t>Wurden die </a:t>
            </a:r>
            <a:r>
              <a:rPr lang="de-DE" altLang="de-DE" sz="1600" b="1" dirty="0">
                <a:latin typeface="Century Gothic" panose="020B0502020202020204" pitchFamily="34" charset="0"/>
              </a:rPr>
              <a:t>Gegenkonten</a:t>
            </a:r>
            <a:r>
              <a:rPr lang="de-DE" altLang="de-DE" sz="1600" dirty="0">
                <a:latin typeface="Century Gothic" panose="020B0502020202020204" pitchFamily="34" charset="0"/>
              </a:rPr>
              <a:t> zutreffend gewählt? </a:t>
            </a:r>
            <a:r>
              <a:rPr lang="de-DE" altLang="de-DE" sz="1600" b="1" dirty="0">
                <a:solidFill>
                  <a:srgbClr val="00B0F0"/>
                </a:solidFill>
                <a:latin typeface="Century Gothic" panose="020B0502020202020204" pitchFamily="34" charset="0"/>
              </a:rPr>
              <a:t>[A]</a:t>
            </a:r>
            <a:endParaRPr lang="de-DE" altLang="de-DE" sz="1600" dirty="0">
              <a:solidFill>
                <a:srgbClr val="00B0F0"/>
              </a:solidFill>
              <a:latin typeface="Century Gothic" panose="020B0502020202020204" pitchFamily="34" charset="0"/>
            </a:endParaRPr>
          </a:p>
        </p:txBody>
      </p:sp>
      <p:sp>
        <p:nvSpPr>
          <p:cNvPr id="11" name="Rectangle 2">
            <a:extLst>
              <a:ext uri="{FF2B5EF4-FFF2-40B4-BE49-F238E27FC236}">
                <a16:creationId xmlns:a16="http://schemas.microsoft.com/office/drawing/2014/main" id="{9855FF37-E432-4F0A-9FF6-A87F97F998E8}"/>
              </a:ext>
            </a:extLst>
          </p:cNvPr>
          <p:cNvSpPr txBox="1">
            <a:spLocks/>
          </p:cNvSpPr>
          <p:nvPr/>
        </p:nvSpPr>
        <p:spPr bwMode="auto">
          <a:xfrm>
            <a:off x="925513" y="944563"/>
            <a:ext cx="74025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8.4.3 Prüfung des Ausweises</a:t>
            </a:r>
          </a:p>
        </p:txBody>
      </p:sp>
      <p:sp>
        <p:nvSpPr>
          <p:cNvPr id="635910" name="Textfeld 4">
            <a:extLst>
              <a:ext uri="{FF2B5EF4-FFF2-40B4-BE49-F238E27FC236}">
                <a16:creationId xmlns:a16="http://schemas.microsoft.com/office/drawing/2014/main" id="{9B17416D-179B-496C-B36E-38517527585B}"/>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1: Verbindlichkeiten aus Lieferungen und Leistungen</a:t>
            </a:r>
          </a:p>
        </p:txBody>
      </p:sp>
    </p:spTree>
  </p:cSld>
  <p:clrMapOvr>
    <a:masterClrMapping/>
  </p:clrMapOvr>
  <p:transition spd="slow"/>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a:extLst>
              <a:ext uri="{FF2B5EF4-FFF2-40B4-BE49-F238E27FC236}">
                <a16:creationId xmlns:a16="http://schemas.microsoft.com/office/drawing/2014/main" id="{74A795D6-BBC3-4B1E-9BEC-155B780C7200}"/>
              </a:ext>
            </a:extLst>
          </p:cNvPr>
          <p:cNvSpPr txBox="1">
            <a:spLocks/>
          </p:cNvSpPr>
          <p:nvPr/>
        </p:nvSpPr>
        <p:spPr bwMode="auto">
          <a:xfrm>
            <a:off x="334963" y="3068638"/>
            <a:ext cx="11522075"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ts val="600"/>
              </a:spcBef>
              <a:spcAft>
                <a:spcPts val="600"/>
              </a:spcAft>
            </a:pPr>
            <a:r>
              <a:rPr lang="de-DE" altLang="de-DE" sz="2800" b="1" dirty="0">
                <a:latin typeface="Century Gothic" panose="020B0502020202020204" pitchFamily="34" charset="0"/>
              </a:rPr>
              <a:t>Themenbereich 8 – Teil 2: </a:t>
            </a:r>
            <a:br>
              <a:rPr lang="de-DE" altLang="de-DE" sz="2800" dirty="0">
                <a:latin typeface="Century Gothic" panose="020B0502020202020204" pitchFamily="34" charset="0"/>
              </a:rPr>
            </a:br>
            <a:r>
              <a:rPr lang="de-DE" altLang="de-DE" sz="2800" b="1" dirty="0">
                <a:latin typeface="Century Gothic" panose="020B0502020202020204" pitchFamily="34" charset="0"/>
              </a:rPr>
              <a:t>Erhaltene Anzahlungen</a:t>
            </a: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4" name="Textfeld 4">
            <a:extLst>
              <a:ext uri="{FF2B5EF4-FFF2-40B4-BE49-F238E27FC236}">
                <a16:creationId xmlns:a16="http://schemas.microsoft.com/office/drawing/2014/main" id="{EC467598-9DBB-421E-B87C-60009C8D486D}"/>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2: Erhaltene Anzahlungen</a:t>
            </a:r>
          </a:p>
        </p:txBody>
      </p:sp>
      <p:sp>
        <p:nvSpPr>
          <p:cNvPr id="6" name="Rectangle 2">
            <a:extLst>
              <a:ext uri="{FF2B5EF4-FFF2-40B4-BE49-F238E27FC236}">
                <a16:creationId xmlns:a16="http://schemas.microsoft.com/office/drawing/2014/main" id="{DAE466F6-1CF3-437D-94A9-BCA4B777CE66}"/>
              </a:ext>
            </a:extLst>
          </p:cNvPr>
          <p:cNvSpPr txBox="1">
            <a:spLocks/>
          </p:cNvSpPr>
          <p:nvPr/>
        </p:nvSpPr>
        <p:spPr bwMode="auto">
          <a:xfrm>
            <a:off x="1054100" y="1052735"/>
            <a:ext cx="10298484" cy="20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444500" algn="l"/>
              </a:tabLst>
            </a:pPr>
            <a:r>
              <a:rPr lang="de-DE" altLang="de-DE" sz="1600" b="1" dirty="0">
                <a:latin typeface="Century Gothic" panose="020B0502020202020204" pitchFamily="34" charset="0"/>
              </a:rPr>
              <a:t>8.5	Analytische Prüfungshandlungen</a:t>
            </a:r>
          </a:p>
          <a:p>
            <a:pPr>
              <a:spcBef>
                <a:spcPts val="600"/>
              </a:spcBef>
              <a:spcAft>
                <a:spcPts val="600"/>
              </a:spcAft>
              <a:tabLst>
                <a:tab pos="444500" algn="l"/>
              </a:tabLst>
            </a:pPr>
            <a:r>
              <a:rPr lang="de-DE" altLang="de-DE" sz="1600" b="1" dirty="0">
                <a:latin typeface="Century Gothic" panose="020B0502020202020204" pitchFamily="34" charset="0"/>
              </a:rPr>
              <a:t>8.6	Einzelfallprüfungen</a:t>
            </a: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2" name="Textfeld 4">
            <a:extLst>
              <a:ext uri="{FF2B5EF4-FFF2-40B4-BE49-F238E27FC236}">
                <a16:creationId xmlns:a16="http://schemas.microsoft.com/office/drawing/2014/main" id="{18FB4633-6A83-4C08-99BF-31EEEE27C0A6}"/>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2: Erhaltene Anzahlungen</a:t>
            </a:r>
          </a:p>
        </p:txBody>
      </p:sp>
      <p:sp>
        <p:nvSpPr>
          <p:cNvPr id="6" name="Rectangle 2">
            <a:extLst>
              <a:ext uri="{FF2B5EF4-FFF2-40B4-BE49-F238E27FC236}">
                <a16:creationId xmlns:a16="http://schemas.microsoft.com/office/drawing/2014/main" id="{C163020E-95D1-4AEB-851A-F44A22373B73}"/>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8.5	</a:t>
            </a:r>
            <a:r>
              <a:rPr lang="de-DE" sz="2800" b="1" dirty="0">
                <a:latin typeface="Century Gothic" panose="020B0502020202020204" pitchFamily="34" charset="0"/>
              </a:rPr>
              <a:t>Analytische Prüfungshandlungen</a:t>
            </a:r>
            <a:endParaRPr lang="de-DE" altLang="de-DE" sz="2800" b="1" dirty="0">
              <a:latin typeface="Century Gothic" panose="020B0502020202020204" pitchFamily="34" charset="0"/>
              <a:cs typeface="Arial" panose="020B0604020202020204" pitchFamily="34" charset="0"/>
            </a:endParaRPr>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Rectangle 1">
            <a:extLst>
              <a:ext uri="{FF2B5EF4-FFF2-40B4-BE49-F238E27FC236}">
                <a16:creationId xmlns:a16="http://schemas.microsoft.com/office/drawing/2014/main" id="{9E323B88-41DC-413A-8F95-1747059E50CC}"/>
              </a:ext>
            </a:extLst>
          </p:cNvPr>
          <p:cNvSpPr>
            <a:spLocks noChangeArrowheads="1"/>
          </p:cNvSpPr>
          <p:nvPr/>
        </p:nvSpPr>
        <p:spPr bwMode="auto">
          <a:xfrm>
            <a:off x="4300538" y="298450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pPr>
            <a:endParaRPr lang="de-DE" altLang="de-DE" sz="1800">
              <a:latin typeface="Arial" panose="020B0604020202020204" pitchFamily="34" charset="0"/>
            </a:endParaRPr>
          </a:p>
        </p:txBody>
      </p:sp>
      <p:sp>
        <p:nvSpPr>
          <p:cNvPr id="8" name="Text Box 6">
            <a:extLst>
              <a:ext uri="{FF2B5EF4-FFF2-40B4-BE49-F238E27FC236}">
                <a16:creationId xmlns:a16="http://schemas.microsoft.com/office/drawing/2014/main" id="{CCD0E074-EBF9-432A-85C3-988AC83C4107}"/>
              </a:ext>
            </a:extLst>
          </p:cNvPr>
          <p:cNvSpPr txBox="1">
            <a:spLocks noChangeArrowheads="1"/>
          </p:cNvSpPr>
          <p:nvPr/>
        </p:nvSpPr>
        <p:spPr bwMode="auto">
          <a:xfrm>
            <a:off x="695325" y="941388"/>
            <a:ext cx="48244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8.5 Analytische Prüfungshandlungen</a:t>
            </a:r>
          </a:p>
        </p:txBody>
      </p:sp>
      <p:sp>
        <p:nvSpPr>
          <p:cNvPr id="644102" name="Textfeld 4">
            <a:extLst>
              <a:ext uri="{FF2B5EF4-FFF2-40B4-BE49-F238E27FC236}">
                <a16:creationId xmlns:a16="http://schemas.microsoft.com/office/drawing/2014/main" id="{7921B860-A64C-4528-9832-B070DD6C887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2: Erhaltene Anzahlungen</a:t>
            </a:r>
          </a:p>
        </p:txBody>
      </p:sp>
      <p:sp>
        <p:nvSpPr>
          <p:cNvPr id="10" name="Textfeld 2">
            <a:extLst>
              <a:ext uri="{FF2B5EF4-FFF2-40B4-BE49-F238E27FC236}">
                <a16:creationId xmlns:a16="http://schemas.microsoft.com/office/drawing/2014/main" id="{EB8F2911-9597-4C2E-B355-AE721CC99804}"/>
              </a:ext>
            </a:extLst>
          </p:cNvPr>
          <p:cNvSpPr txBox="1">
            <a:spLocks noChangeArrowheads="1"/>
          </p:cNvSpPr>
          <p:nvPr/>
        </p:nvSpPr>
        <p:spPr bwMode="auto">
          <a:xfrm>
            <a:off x="1079500" y="1368425"/>
            <a:ext cx="10777538" cy="243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9875" indent="-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latin typeface="Century Gothic" panose="020B0502020202020204" pitchFamily="34" charset="0"/>
              </a:rPr>
              <a:t>Auswahl möglicher analytischer Prüfungshandlungen:</a:t>
            </a:r>
            <a:endParaRPr lang="de-DE" altLang="de-DE" sz="1600" dirty="0">
              <a:latin typeface="Century Gothic" panose="020B0502020202020204" pitchFamily="34" charset="0"/>
            </a:endParaRP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Erfolgte die </a:t>
            </a:r>
            <a:r>
              <a:rPr lang="de-DE" altLang="de-DE" sz="1600" b="1" dirty="0">
                <a:latin typeface="Century Gothic" panose="020B0502020202020204" pitchFamily="34" charset="0"/>
              </a:rPr>
              <a:t>Übernahme der EB-Werte ordnungsgemäß</a:t>
            </a:r>
            <a:r>
              <a:rPr lang="de-DE" altLang="de-DE" sz="1600" dirty="0">
                <a:latin typeface="Century Gothic" panose="020B0502020202020204" pitchFamily="34" charset="0"/>
              </a:rPr>
              <a:t>?</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Können Sie die </a:t>
            </a:r>
            <a:r>
              <a:rPr lang="de-DE" altLang="de-DE" sz="1600" b="1" dirty="0">
                <a:latin typeface="Century Gothic" panose="020B0502020202020204" pitchFamily="34" charset="0"/>
              </a:rPr>
              <a:t>Überleitung</a:t>
            </a:r>
            <a:r>
              <a:rPr lang="de-DE" altLang="de-DE" sz="1600" dirty="0">
                <a:latin typeface="Century Gothic" panose="020B0502020202020204" pitchFamily="34" charset="0"/>
              </a:rPr>
              <a:t> </a:t>
            </a:r>
            <a:r>
              <a:rPr lang="de-DE" altLang="de-DE" sz="1600" b="1" dirty="0">
                <a:latin typeface="Century Gothic" panose="020B0502020202020204" pitchFamily="34" charset="0"/>
              </a:rPr>
              <a:t>der</a:t>
            </a:r>
            <a:r>
              <a:rPr lang="de-DE" altLang="de-DE" sz="1600" dirty="0">
                <a:latin typeface="Century Gothic" panose="020B0502020202020204" pitchFamily="34" charset="0"/>
              </a:rPr>
              <a:t> </a:t>
            </a:r>
            <a:r>
              <a:rPr lang="de-DE" altLang="de-DE" sz="1600" b="1" dirty="0">
                <a:latin typeface="Century Gothic" panose="020B0502020202020204" pitchFamily="34" charset="0"/>
              </a:rPr>
              <a:t>Kontensalden</a:t>
            </a:r>
            <a:r>
              <a:rPr lang="de-DE" altLang="de-DE" sz="1600" dirty="0">
                <a:latin typeface="Century Gothic" panose="020B0502020202020204" pitchFamily="34" charset="0"/>
              </a:rPr>
              <a:t> aus der Fibu (Hauptbuch) zum Posten im Jahresabschluss nachvollziehen?</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Erscheinen Ihnen die Angaben im Jahresabschluss in diesem </a:t>
            </a:r>
            <a:r>
              <a:rPr lang="de-DE" altLang="de-DE" sz="1600" b="1" dirty="0">
                <a:latin typeface="Century Gothic" panose="020B0502020202020204" pitchFamily="34" charset="0"/>
              </a:rPr>
              <a:t>Bilanzposten</a:t>
            </a:r>
            <a:r>
              <a:rPr lang="de-DE" altLang="de-DE" sz="1600" dirty="0">
                <a:latin typeface="Century Gothic" panose="020B0502020202020204" pitchFamily="34" charset="0"/>
              </a:rPr>
              <a:t> (Bilanz, GuV und Anhang) </a:t>
            </a:r>
            <a:r>
              <a:rPr lang="de-DE" altLang="de-DE" sz="1600" b="1" dirty="0">
                <a:latin typeface="Century Gothic" panose="020B0502020202020204" pitchFamily="34" charset="0"/>
              </a:rPr>
              <a:t>plausibel</a:t>
            </a:r>
            <a:r>
              <a:rPr lang="de-DE" altLang="de-DE" sz="1600" dirty="0">
                <a:latin typeface="Century Gothic" panose="020B0502020202020204" pitchFamily="34" charset="0"/>
              </a:rPr>
              <a:t>?</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Ergeben sich </a:t>
            </a:r>
            <a:r>
              <a:rPr lang="de-DE" altLang="de-DE" sz="1600" b="1" dirty="0">
                <a:latin typeface="Century Gothic" panose="020B0502020202020204" pitchFamily="34" charset="0"/>
              </a:rPr>
              <a:t>Auffälligkeiten</a:t>
            </a:r>
            <a:r>
              <a:rPr lang="de-DE" altLang="de-DE" sz="1600" dirty="0">
                <a:latin typeface="Century Gothic" panose="020B0502020202020204" pitchFamily="34" charset="0"/>
              </a:rPr>
              <a:t> (Bestände/Trends, etc.) innerhalb dieses </a:t>
            </a:r>
            <a:r>
              <a:rPr lang="de-DE" altLang="de-DE" sz="1600" b="1" dirty="0">
                <a:latin typeface="Century Gothic" panose="020B0502020202020204" pitchFamily="34" charset="0"/>
              </a:rPr>
              <a:t>Bilanzposten</a:t>
            </a:r>
            <a:r>
              <a:rPr lang="de-DE" altLang="de-DE" sz="1600" dirty="0">
                <a:latin typeface="Century Gothic" panose="020B0502020202020204" pitchFamily="34" charset="0"/>
              </a:rPr>
              <a:t>?</a:t>
            </a:r>
          </a:p>
        </p:txBody>
      </p:sp>
    </p:spTree>
  </p:cSld>
  <p:clrMapOvr>
    <a:masterClrMapping/>
  </p:clrMapOvr>
  <p:transition spd="slow"/>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8" name="Textfeld 4">
            <a:extLst>
              <a:ext uri="{FF2B5EF4-FFF2-40B4-BE49-F238E27FC236}">
                <a16:creationId xmlns:a16="http://schemas.microsoft.com/office/drawing/2014/main" id="{141E330D-D937-4973-B594-DEF35D82A8FE}"/>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2: Erhaltene Anzahlungen</a:t>
            </a:r>
          </a:p>
        </p:txBody>
      </p:sp>
      <p:sp>
        <p:nvSpPr>
          <p:cNvPr id="6" name="Rectangle 2">
            <a:extLst>
              <a:ext uri="{FF2B5EF4-FFF2-40B4-BE49-F238E27FC236}">
                <a16:creationId xmlns:a16="http://schemas.microsoft.com/office/drawing/2014/main" id="{D1A26146-5A9E-4FA8-A9FE-606D25151C62}"/>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8.6	</a:t>
            </a:r>
            <a:r>
              <a:rPr lang="de-DE" sz="2800" b="1" dirty="0">
                <a:latin typeface="Century Gothic" panose="020B0502020202020204" pitchFamily="34" charset="0"/>
              </a:rPr>
              <a:t>Einzelfallprüfungen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8.6.1</a:t>
            </a:r>
            <a:r>
              <a:rPr lang="de-DE" dirty="0">
                <a:latin typeface="Century Gothic" panose="020B0502020202020204" pitchFamily="34" charset="0"/>
              </a:rPr>
              <a:t>	Prüfung des Nachweises</a:t>
            </a:r>
          </a:p>
          <a:p>
            <a:pPr marL="2724150" lvl="4" indent="-895350">
              <a:spcBef>
                <a:spcPts val="600"/>
              </a:spcBef>
              <a:spcAft>
                <a:spcPts val="600"/>
              </a:spcAft>
              <a:tabLst>
                <a:tab pos="444500" algn="l"/>
              </a:tabLst>
            </a:pPr>
            <a:r>
              <a:rPr lang="de-DE" b="1" dirty="0">
                <a:latin typeface="Century Gothic" panose="020B0502020202020204" pitchFamily="34" charset="0"/>
              </a:rPr>
              <a:t>8.6.2	</a:t>
            </a:r>
            <a:r>
              <a:rPr lang="de-DE" dirty="0">
                <a:latin typeface="Century Gothic" panose="020B0502020202020204" pitchFamily="34" charset="0"/>
              </a:rPr>
              <a:t>Prüfung der Bewertung</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8.6.3	</a:t>
            </a:r>
            <a:r>
              <a:rPr lang="de-DE" dirty="0">
                <a:latin typeface="Century Gothic" panose="020B0502020202020204" pitchFamily="34" charset="0"/>
              </a:rPr>
              <a:t>Prüfung des Ausweises</a:t>
            </a:r>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Rectangle 1">
            <a:extLst>
              <a:ext uri="{FF2B5EF4-FFF2-40B4-BE49-F238E27FC236}">
                <a16:creationId xmlns:a16="http://schemas.microsoft.com/office/drawing/2014/main" id="{A7E64B48-C21E-4D6B-8788-31AF87DA98B2}"/>
              </a:ext>
            </a:extLst>
          </p:cNvPr>
          <p:cNvSpPr>
            <a:spLocks noChangeArrowheads="1"/>
          </p:cNvSpPr>
          <p:nvPr/>
        </p:nvSpPr>
        <p:spPr bwMode="auto">
          <a:xfrm>
            <a:off x="4300538" y="298450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pPr>
            <a:endParaRPr lang="de-DE" altLang="de-DE" sz="1800">
              <a:latin typeface="Arial" panose="020B0604020202020204" pitchFamily="34" charset="0"/>
            </a:endParaRPr>
          </a:p>
        </p:txBody>
      </p:sp>
      <p:sp>
        <p:nvSpPr>
          <p:cNvPr id="648195" name="Textfeld 2">
            <a:extLst>
              <a:ext uri="{FF2B5EF4-FFF2-40B4-BE49-F238E27FC236}">
                <a16:creationId xmlns:a16="http://schemas.microsoft.com/office/drawing/2014/main" id="{9E5550EC-C9DA-4F80-8598-C38716032513}"/>
              </a:ext>
            </a:extLst>
          </p:cNvPr>
          <p:cNvSpPr txBox="1">
            <a:spLocks noChangeArrowheads="1"/>
          </p:cNvSpPr>
          <p:nvPr/>
        </p:nvSpPr>
        <p:spPr bwMode="auto">
          <a:xfrm>
            <a:off x="1069975" y="1895128"/>
            <a:ext cx="10929938" cy="369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9875"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zur </a:t>
            </a:r>
            <a:r>
              <a:rPr lang="de-DE" altLang="de-DE" sz="1600" b="1" dirty="0">
                <a:latin typeface="Century Gothic" panose="020B0502020202020204" pitchFamily="34" charset="0"/>
              </a:rPr>
              <a:t>Prüfung</a:t>
            </a:r>
            <a:r>
              <a:rPr lang="de-DE" altLang="de-DE" sz="1600" dirty="0">
                <a:latin typeface="Century Gothic" panose="020B0502020202020204" pitchFamily="34" charset="0"/>
              </a:rPr>
              <a:t> der erhaltenen Anzahlungen Saldenbestätigungen versandt? </a:t>
            </a:r>
            <a:r>
              <a:rPr lang="de-DE" altLang="de-DE" sz="1600" b="1" dirty="0">
                <a:solidFill>
                  <a:srgbClr val="00B0F0"/>
                </a:solidFill>
                <a:latin typeface="Century Gothic" panose="020B0502020202020204" pitchFamily="34" charset="0"/>
              </a:rPr>
              <a:t>[E, B]</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Konnte die </a:t>
            </a:r>
            <a:r>
              <a:rPr lang="de-DE" altLang="de-DE" sz="1600" b="1" dirty="0">
                <a:latin typeface="Century Gothic" panose="020B0502020202020204" pitchFamily="34" charset="0"/>
              </a:rPr>
              <a:t>Abwicklung</a:t>
            </a:r>
            <a:r>
              <a:rPr lang="de-DE" altLang="de-DE" sz="1600" dirty="0">
                <a:latin typeface="Century Gothic" panose="020B0502020202020204" pitchFamily="34" charset="0"/>
              </a:rPr>
              <a:t> der erhaltenen Anzahlungen problemlos nachvollzogen werden?</a:t>
            </a:r>
            <a:r>
              <a:rPr lang="de-DE" altLang="de-DE" sz="1600" dirty="0">
                <a:solidFill>
                  <a:srgbClr val="00B0F0"/>
                </a:solidFill>
                <a:latin typeface="Century Gothic" panose="020B0502020202020204" pitchFamily="34" charset="0"/>
              </a:rPr>
              <a:t> </a:t>
            </a:r>
            <a:r>
              <a:rPr lang="de-DE" altLang="de-DE" sz="1600" b="1" dirty="0">
                <a:solidFill>
                  <a:srgbClr val="00B0F0"/>
                </a:solidFill>
                <a:latin typeface="Century Gothic" panose="020B0502020202020204" pitchFamily="34" charset="0"/>
              </a:rPr>
              <a:t>[E, B]</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 anhand der </a:t>
            </a:r>
            <a:r>
              <a:rPr lang="de-DE" altLang="de-DE" sz="1600" b="1" dirty="0">
                <a:latin typeface="Century Gothic" panose="020B0502020202020204" pitchFamily="34" charset="0"/>
              </a:rPr>
              <a:t>Dokumentation</a:t>
            </a:r>
            <a:r>
              <a:rPr lang="de-DE" altLang="de-DE" sz="1600" dirty="0">
                <a:latin typeface="Century Gothic" panose="020B0502020202020204" pitchFamily="34" charset="0"/>
              </a:rPr>
              <a:t> der Auftragsabwicklung nachvollzogen, dass keine erhaltenen Anzahlungen als Umsatzerlöse ausgewiesen wurden? </a:t>
            </a:r>
            <a:r>
              <a:rPr lang="de-DE" altLang="de-DE" sz="1600" b="1" dirty="0">
                <a:solidFill>
                  <a:srgbClr val="00B0F0"/>
                </a:solidFill>
                <a:latin typeface="Century Gothic" panose="020B0502020202020204" pitchFamily="34" charset="0"/>
              </a:rPr>
              <a:t>[P, A]</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Konnten die </a:t>
            </a:r>
            <a:r>
              <a:rPr lang="de-DE" altLang="de-DE" sz="1600" b="1" dirty="0">
                <a:latin typeface="Century Gothic" panose="020B0502020202020204" pitchFamily="34" charset="0"/>
              </a:rPr>
              <a:t>erhaltenen Anzahlungen</a:t>
            </a:r>
            <a:r>
              <a:rPr lang="de-DE" altLang="de-DE" sz="1600" dirty="0">
                <a:latin typeface="Century Gothic" panose="020B0502020202020204" pitchFamily="34" charset="0"/>
              </a:rPr>
              <a:t> mit den zugrunde liegenden Sach- bzw. Personenkonten </a:t>
            </a:r>
            <a:r>
              <a:rPr lang="de-DE" altLang="de-DE" sz="1600" b="1" dirty="0">
                <a:latin typeface="Century Gothic" panose="020B0502020202020204" pitchFamily="34" charset="0"/>
              </a:rPr>
              <a:t>verprobt </a:t>
            </a:r>
            <a:r>
              <a:rPr lang="de-DE" altLang="de-DE" sz="1600" dirty="0">
                <a:latin typeface="Century Gothic" panose="020B0502020202020204" pitchFamily="34" charset="0"/>
              </a:rPr>
              <a:t>werden?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Werden im Bereich des </a:t>
            </a:r>
            <a:r>
              <a:rPr lang="de-DE" altLang="de-DE" sz="1600" b="1" dirty="0">
                <a:latin typeface="Century Gothic" panose="020B0502020202020204" pitchFamily="34" charset="0"/>
              </a:rPr>
              <a:t>Vorratsvermögen</a:t>
            </a:r>
            <a:r>
              <a:rPr lang="de-DE" altLang="de-DE" sz="1600" dirty="0">
                <a:latin typeface="Century Gothic" panose="020B0502020202020204" pitchFamily="34" charset="0"/>
              </a:rPr>
              <a:t>s nur direkt zurechenbare erhaltene Anzahlungen offen und ohne Umsatzsteuer abgesetzt? </a:t>
            </a:r>
            <a:r>
              <a:rPr lang="de-DE" altLang="de-DE" sz="1600" b="1" dirty="0">
                <a:solidFill>
                  <a:srgbClr val="00B0F0"/>
                </a:solidFill>
                <a:latin typeface="Century Gothic" panose="020B0502020202020204" pitchFamily="34" charset="0"/>
              </a:rPr>
              <a:t>[A, B]</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erhaltene Anzahlungen mit einer </a:t>
            </a:r>
            <a:r>
              <a:rPr lang="de-DE" altLang="de-DE" sz="1600" b="1" dirty="0">
                <a:latin typeface="Century Gothic" panose="020B0502020202020204" pitchFamily="34" charset="0"/>
              </a:rPr>
              <a:t>Restlaufzeit</a:t>
            </a:r>
            <a:r>
              <a:rPr lang="de-DE" altLang="de-DE" sz="1600" dirty="0">
                <a:latin typeface="Century Gothic" panose="020B0502020202020204" pitchFamily="34" charset="0"/>
              </a:rPr>
              <a:t> von mehr als einem Jahr bzw. von mehr als fünf Jahren besonders gekennzeichnet?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die den erhaltenen Anzahlungen </a:t>
            </a:r>
            <a:r>
              <a:rPr lang="de-DE" altLang="de-DE" sz="1600" b="1" dirty="0">
                <a:latin typeface="Century Gothic" panose="020B0502020202020204" pitchFamily="34" charset="0"/>
              </a:rPr>
              <a:t>zugrunde liegenden Leistungen </a:t>
            </a:r>
            <a:r>
              <a:rPr lang="de-DE" altLang="de-DE" sz="1600" dirty="0">
                <a:latin typeface="Century Gothic" panose="020B0502020202020204" pitchFamily="34" charset="0"/>
              </a:rPr>
              <a:t>bereits erbracht? </a:t>
            </a:r>
            <a:r>
              <a:rPr lang="de-DE" altLang="de-DE" sz="1600" b="1" dirty="0">
                <a:solidFill>
                  <a:srgbClr val="00B0F0"/>
                </a:solidFill>
                <a:latin typeface="Century Gothic" panose="020B0502020202020204" pitchFamily="34" charset="0"/>
              </a:rPr>
              <a:t>[A]</a:t>
            </a:r>
            <a:endParaRPr lang="de-DE" altLang="de-DE" sz="1600" dirty="0">
              <a:latin typeface="Century Gothic" panose="020B0502020202020204" pitchFamily="34" charset="0"/>
            </a:endParaRPr>
          </a:p>
        </p:txBody>
      </p:sp>
      <p:sp>
        <p:nvSpPr>
          <p:cNvPr id="9" name="Text Box 6">
            <a:extLst>
              <a:ext uri="{FF2B5EF4-FFF2-40B4-BE49-F238E27FC236}">
                <a16:creationId xmlns:a16="http://schemas.microsoft.com/office/drawing/2014/main" id="{55F1009A-6E1F-4674-8A99-3D6E8BAEAB4F}"/>
              </a:ext>
            </a:extLst>
          </p:cNvPr>
          <p:cNvSpPr txBox="1">
            <a:spLocks noChangeArrowheads="1"/>
          </p:cNvSpPr>
          <p:nvPr/>
        </p:nvSpPr>
        <p:spPr bwMode="auto">
          <a:xfrm>
            <a:off x="695325" y="941388"/>
            <a:ext cx="48244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8.6 Einzelfallprüfungen</a:t>
            </a:r>
          </a:p>
        </p:txBody>
      </p:sp>
      <p:sp>
        <p:nvSpPr>
          <p:cNvPr id="648198" name="Rectangle 2">
            <a:extLst>
              <a:ext uri="{FF2B5EF4-FFF2-40B4-BE49-F238E27FC236}">
                <a16:creationId xmlns:a16="http://schemas.microsoft.com/office/drawing/2014/main" id="{1CFC06B1-186E-449C-AA8F-CD5AADF137C8}"/>
              </a:ext>
            </a:extLst>
          </p:cNvPr>
          <p:cNvSpPr txBox="1">
            <a:spLocks/>
          </p:cNvSpPr>
          <p:nvPr/>
        </p:nvSpPr>
        <p:spPr bwMode="auto">
          <a:xfrm>
            <a:off x="925513" y="1448966"/>
            <a:ext cx="3657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a:solidFill>
                  <a:srgbClr val="00B0F0"/>
                </a:solidFill>
                <a:latin typeface="Century Gothic" panose="020B0502020202020204" pitchFamily="34" charset="0"/>
              </a:rPr>
              <a:t>8.6.1 Prüfung des Nachweises</a:t>
            </a:r>
          </a:p>
        </p:txBody>
      </p:sp>
      <p:sp>
        <p:nvSpPr>
          <p:cNvPr id="648199" name="Textfeld 4">
            <a:extLst>
              <a:ext uri="{FF2B5EF4-FFF2-40B4-BE49-F238E27FC236}">
                <a16:creationId xmlns:a16="http://schemas.microsoft.com/office/drawing/2014/main" id="{035BF3B6-D405-487A-9874-27116A660363}"/>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2: Erhaltene Anzahlungen</a:t>
            </a:r>
          </a:p>
        </p:txBody>
      </p:sp>
    </p:spTree>
  </p:cSld>
  <p:clrMapOvr>
    <a:masterClrMapping/>
  </p:clrMapOvr>
  <p:transition spd="slow"/>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1">
            <a:extLst>
              <a:ext uri="{FF2B5EF4-FFF2-40B4-BE49-F238E27FC236}">
                <a16:creationId xmlns:a16="http://schemas.microsoft.com/office/drawing/2014/main" id="{F76544C9-CA7F-4035-A311-74543B3C10BB}"/>
              </a:ext>
            </a:extLst>
          </p:cNvPr>
          <p:cNvSpPr>
            <a:spLocks noChangeArrowheads="1"/>
          </p:cNvSpPr>
          <p:nvPr/>
        </p:nvSpPr>
        <p:spPr bwMode="auto">
          <a:xfrm>
            <a:off x="4300538" y="298450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pPr>
            <a:endParaRPr lang="de-DE" altLang="de-DE" sz="1800">
              <a:latin typeface="Arial" panose="020B0604020202020204" pitchFamily="34" charset="0"/>
            </a:endParaRPr>
          </a:p>
        </p:txBody>
      </p:sp>
      <p:sp>
        <p:nvSpPr>
          <p:cNvPr id="650243" name="Textfeld 2">
            <a:extLst>
              <a:ext uri="{FF2B5EF4-FFF2-40B4-BE49-F238E27FC236}">
                <a16:creationId xmlns:a16="http://schemas.microsoft.com/office/drawing/2014/main" id="{A6BE7DF1-3435-4E4C-951E-FB4C3D9B974B}"/>
              </a:ext>
            </a:extLst>
          </p:cNvPr>
          <p:cNvSpPr txBox="1">
            <a:spLocks noChangeArrowheads="1"/>
          </p:cNvSpPr>
          <p:nvPr/>
        </p:nvSpPr>
        <p:spPr bwMode="auto">
          <a:xfrm>
            <a:off x="1079500" y="1484784"/>
            <a:ext cx="10777538"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9875" indent="-2698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 das Nettoprinzip bei den erhaltenen Anzahlungen berücksichtigt? Wurde die erhaltene Anzahlung netto und die </a:t>
            </a:r>
            <a:r>
              <a:rPr lang="de-DE" altLang="de-DE" sz="1600" b="1" dirty="0">
                <a:latin typeface="Century Gothic" panose="020B0502020202020204" pitchFamily="34" charset="0"/>
              </a:rPr>
              <a:t>Umsatzsteuer</a:t>
            </a:r>
            <a:r>
              <a:rPr lang="de-DE" altLang="de-DE" sz="1600" dirty="0">
                <a:latin typeface="Century Gothic" panose="020B0502020202020204" pitchFamily="34" charset="0"/>
              </a:rPr>
              <a:t> </a:t>
            </a:r>
            <a:r>
              <a:rPr lang="de-DE" altLang="de-DE" sz="1600" b="1" dirty="0">
                <a:latin typeface="Century Gothic" panose="020B0502020202020204" pitchFamily="34" charset="0"/>
              </a:rPr>
              <a:t>als Verbindlichkeit </a:t>
            </a:r>
            <a:r>
              <a:rPr lang="de-DE" altLang="de-DE" sz="1600" dirty="0">
                <a:latin typeface="Century Gothic" panose="020B0502020202020204" pitchFamily="34" charset="0"/>
              </a:rPr>
              <a:t>berücksichtigt? </a:t>
            </a:r>
            <a:r>
              <a:rPr lang="de-DE" altLang="de-DE" sz="1600" b="1" dirty="0">
                <a:solidFill>
                  <a:srgbClr val="00B0F0"/>
                </a:solidFill>
                <a:latin typeface="Century Gothic" panose="020B0502020202020204" pitchFamily="34" charset="0"/>
              </a:rPr>
              <a:t>[B, A]</a:t>
            </a:r>
          </a:p>
          <a:p>
            <a:pPr eaLnBrk="1" hangingPunct="1">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a:t>
            </a:r>
            <a:r>
              <a:rPr lang="de-DE" altLang="de-DE" sz="1600" b="1" dirty="0">
                <a:latin typeface="Century Gothic" panose="020B0502020202020204" pitchFamily="34" charset="0"/>
              </a:rPr>
              <a:t>unverzinsliche</a:t>
            </a:r>
            <a:r>
              <a:rPr lang="de-DE" altLang="de-DE" sz="1600" dirty="0">
                <a:latin typeface="Century Gothic" panose="020B0502020202020204" pitchFamily="34" charset="0"/>
              </a:rPr>
              <a:t> oder </a:t>
            </a:r>
            <a:r>
              <a:rPr lang="de-DE" altLang="de-DE" sz="1600" b="1" dirty="0">
                <a:latin typeface="Century Gothic" panose="020B0502020202020204" pitchFamily="34" charset="0"/>
              </a:rPr>
              <a:t>niedrig verzinsliche</a:t>
            </a:r>
            <a:r>
              <a:rPr lang="de-DE" altLang="de-DE" sz="1600" dirty="0">
                <a:latin typeface="Century Gothic" panose="020B0502020202020204" pitchFamily="34" charset="0"/>
              </a:rPr>
              <a:t> erhaltene </a:t>
            </a:r>
            <a:r>
              <a:rPr lang="de-DE" altLang="de-DE" sz="1600" b="1" dirty="0">
                <a:latin typeface="Century Gothic" panose="020B0502020202020204" pitchFamily="34" charset="0"/>
              </a:rPr>
              <a:t>Anzahlungen</a:t>
            </a:r>
            <a:r>
              <a:rPr lang="de-DE" altLang="de-DE" sz="1600" dirty="0">
                <a:latin typeface="Century Gothic" panose="020B0502020202020204" pitchFamily="34" charset="0"/>
              </a:rPr>
              <a:t> nicht abgezinst ausgewiesen? </a:t>
            </a:r>
            <a:r>
              <a:rPr lang="de-DE" altLang="de-DE" sz="1600" b="1" dirty="0">
                <a:solidFill>
                  <a:srgbClr val="00B0F0"/>
                </a:solidFill>
                <a:latin typeface="Century Gothic" panose="020B0502020202020204" pitchFamily="34" charset="0"/>
              </a:rPr>
              <a:t>[B]</a:t>
            </a:r>
          </a:p>
          <a:p>
            <a:pPr eaLnBrk="1" hangingPunct="1">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 geprüft, ob die </a:t>
            </a:r>
            <a:r>
              <a:rPr lang="de-DE" altLang="de-DE" sz="1600" b="1" dirty="0">
                <a:latin typeface="Century Gothic" panose="020B0502020202020204" pitchFamily="34" charset="0"/>
              </a:rPr>
              <a:t>Fremdwährungsumrechnung</a:t>
            </a:r>
            <a:r>
              <a:rPr lang="de-DE" altLang="de-DE" sz="1600" dirty="0">
                <a:latin typeface="Century Gothic" panose="020B0502020202020204" pitchFamily="34" charset="0"/>
              </a:rPr>
              <a:t> korrekt durchgeführt wurde? </a:t>
            </a:r>
            <a:r>
              <a:rPr lang="de-DE" altLang="de-DE" sz="1600" b="1" dirty="0">
                <a:solidFill>
                  <a:srgbClr val="00B0F0"/>
                </a:solidFill>
                <a:latin typeface="Century Gothic" panose="020B0502020202020204" pitchFamily="34" charset="0"/>
              </a:rPr>
              <a:t>[B]</a:t>
            </a:r>
          </a:p>
          <a:p>
            <a:pPr eaLnBrk="1" hangingPunct="1">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sich aus der </a:t>
            </a:r>
            <a:r>
              <a:rPr lang="de-DE" altLang="de-DE" sz="1600" b="1" dirty="0">
                <a:latin typeface="Century Gothic" panose="020B0502020202020204" pitchFamily="34" charset="0"/>
              </a:rPr>
              <a:t>Währungsumrechnung</a:t>
            </a:r>
            <a:r>
              <a:rPr lang="de-DE" altLang="de-DE" sz="1600" dirty="0">
                <a:latin typeface="Century Gothic" panose="020B0502020202020204" pitchFamily="34" charset="0"/>
              </a:rPr>
              <a:t> ergebende </a:t>
            </a:r>
            <a:r>
              <a:rPr lang="de-DE" altLang="de-DE" sz="1600" b="1" dirty="0">
                <a:latin typeface="Century Gothic" panose="020B0502020202020204" pitchFamily="34" charset="0"/>
              </a:rPr>
              <a:t>Kursdifferenzen</a:t>
            </a:r>
            <a:r>
              <a:rPr lang="de-DE" altLang="de-DE" sz="1600" dirty="0">
                <a:latin typeface="Century Gothic" panose="020B0502020202020204" pitchFamily="34" charset="0"/>
              </a:rPr>
              <a:t> im Jahresabschluss zutreffend behandelt? </a:t>
            </a:r>
            <a:r>
              <a:rPr lang="de-DE" altLang="de-DE" sz="1600" b="1" dirty="0">
                <a:solidFill>
                  <a:srgbClr val="00B0F0"/>
                </a:solidFill>
                <a:latin typeface="Century Gothic" panose="020B0502020202020204" pitchFamily="34" charset="0"/>
              </a:rPr>
              <a:t>[B, A]</a:t>
            </a:r>
          </a:p>
          <a:p>
            <a:pPr eaLnBrk="1" hangingPunct="1">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Konnten die gebuchten erhaltenen Anzahlungen mit den Zahlungseingängen </a:t>
            </a:r>
            <a:r>
              <a:rPr lang="de-DE" altLang="de-DE" sz="1600" b="1" dirty="0">
                <a:latin typeface="Century Gothic" panose="020B0502020202020204" pitchFamily="34" charset="0"/>
              </a:rPr>
              <a:t>verprobt werden</a:t>
            </a:r>
            <a:r>
              <a:rPr lang="de-DE" altLang="de-DE" sz="1600" dirty="0">
                <a:latin typeface="Century Gothic" panose="020B0502020202020204" pitchFamily="34" charset="0"/>
              </a:rPr>
              <a:t>? </a:t>
            </a:r>
            <a:r>
              <a:rPr lang="de-DE" altLang="de-DE" sz="1600" b="1" dirty="0">
                <a:solidFill>
                  <a:srgbClr val="00B0F0"/>
                </a:solidFill>
                <a:latin typeface="Century Gothic" panose="020B0502020202020204" pitchFamily="34" charset="0"/>
              </a:rPr>
              <a:t>[B]</a:t>
            </a:r>
          </a:p>
          <a:p>
            <a:pPr eaLnBrk="1" hangingPunct="1">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 der die </a:t>
            </a:r>
            <a:r>
              <a:rPr lang="de-DE" altLang="de-DE" sz="1600" b="1" dirty="0">
                <a:latin typeface="Century Gothic" panose="020B0502020202020204" pitchFamily="34" charset="0"/>
              </a:rPr>
              <a:t>erhaltenen Anzahlungen</a:t>
            </a:r>
            <a:r>
              <a:rPr lang="de-DE" altLang="de-DE" sz="1600" dirty="0">
                <a:latin typeface="Century Gothic" panose="020B0502020202020204" pitchFamily="34" charset="0"/>
              </a:rPr>
              <a:t> betreffende Zinsaufwand zutreffend abgegrenzt? </a:t>
            </a:r>
            <a:r>
              <a:rPr lang="de-DE" altLang="de-DE" sz="1600" b="1" dirty="0">
                <a:solidFill>
                  <a:srgbClr val="00B0F0"/>
                </a:solidFill>
                <a:latin typeface="Century Gothic" panose="020B0502020202020204" pitchFamily="34" charset="0"/>
              </a:rPr>
              <a:t>[P, B, A]</a:t>
            </a:r>
            <a:endParaRPr lang="de-DE" altLang="de-DE" sz="1400" b="1" dirty="0">
              <a:solidFill>
                <a:srgbClr val="00B0F0"/>
              </a:solidFill>
              <a:latin typeface="Century Gothic" panose="020B0502020202020204" pitchFamily="34" charset="0"/>
            </a:endParaRPr>
          </a:p>
        </p:txBody>
      </p:sp>
      <p:sp>
        <p:nvSpPr>
          <p:cNvPr id="8" name="Rectangle 2">
            <a:extLst>
              <a:ext uri="{FF2B5EF4-FFF2-40B4-BE49-F238E27FC236}">
                <a16:creationId xmlns:a16="http://schemas.microsoft.com/office/drawing/2014/main" id="{496DCC0E-C962-4475-841E-98B35046AED4}"/>
              </a:ext>
            </a:extLst>
          </p:cNvPr>
          <p:cNvSpPr txBox="1">
            <a:spLocks/>
          </p:cNvSpPr>
          <p:nvPr/>
        </p:nvSpPr>
        <p:spPr bwMode="auto">
          <a:xfrm>
            <a:off x="925513" y="1016918"/>
            <a:ext cx="45942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8.6.2 Prüfung der Bewertung</a:t>
            </a:r>
          </a:p>
        </p:txBody>
      </p:sp>
      <p:sp>
        <p:nvSpPr>
          <p:cNvPr id="650246" name="Textfeld 4">
            <a:extLst>
              <a:ext uri="{FF2B5EF4-FFF2-40B4-BE49-F238E27FC236}">
                <a16:creationId xmlns:a16="http://schemas.microsoft.com/office/drawing/2014/main" id="{F2CDD9B5-0CB2-42D4-9ACD-DA8ADAC79D4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2: Erhaltene Anzahlungen</a:t>
            </a:r>
          </a:p>
        </p:txBody>
      </p:sp>
    </p:spTree>
  </p:cSld>
  <p:clrMapOvr>
    <a:masterClrMapping/>
  </p:clrMapOvr>
  <p:transition spd="slow"/>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90" name="Rectangle 1">
            <a:extLst>
              <a:ext uri="{FF2B5EF4-FFF2-40B4-BE49-F238E27FC236}">
                <a16:creationId xmlns:a16="http://schemas.microsoft.com/office/drawing/2014/main" id="{7756D551-9BA9-4E36-AF08-3D0156D27205}"/>
              </a:ext>
            </a:extLst>
          </p:cNvPr>
          <p:cNvSpPr>
            <a:spLocks noChangeArrowheads="1"/>
          </p:cNvSpPr>
          <p:nvPr/>
        </p:nvSpPr>
        <p:spPr bwMode="auto">
          <a:xfrm>
            <a:off x="4300538" y="298450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pPr>
            <a:endParaRPr lang="de-DE" altLang="de-DE" sz="1800">
              <a:latin typeface="Arial" panose="020B0604020202020204" pitchFamily="34" charset="0"/>
            </a:endParaRPr>
          </a:p>
        </p:txBody>
      </p:sp>
      <p:sp>
        <p:nvSpPr>
          <p:cNvPr id="652291" name="Textfeld 2">
            <a:extLst>
              <a:ext uri="{FF2B5EF4-FFF2-40B4-BE49-F238E27FC236}">
                <a16:creationId xmlns:a16="http://schemas.microsoft.com/office/drawing/2014/main" id="{66734409-3D18-4320-A708-A4498BA0CCE4}"/>
              </a:ext>
            </a:extLst>
          </p:cNvPr>
          <p:cNvSpPr txBox="1">
            <a:spLocks noChangeArrowheads="1"/>
          </p:cNvSpPr>
          <p:nvPr/>
        </p:nvSpPr>
        <p:spPr bwMode="auto">
          <a:xfrm>
            <a:off x="1055440" y="1447800"/>
            <a:ext cx="10801201" cy="344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69875" indent="-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Erfolgt der </a:t>
            </a:r>
            <a:r>
              <a:rPr lang="de-DE" altLang="de-DE" sz="1600" b="1" dirty="0">
                <a:latin typeface="Century Gothic" panose="020B0502020202020204" pitchFamily="34" charset="0"/>
              </a:rPr>
              <a:t>Ausweis</a:t>
            </a:r>
            <a:r>
              <a:rPr lang="de-DE" altLang="de-DE" sz="1600" dirty="0">
                <a:latin typeface="Century Gothic" panose="020B0502020202020204" pitchFamily="34" charset="0"/>
              </a:rPr>
              <a:t> der erhaltenen Anzahlungen in einer eigenen </a:t>
            </a:r>
            <a:r>
              <a:rPr lang="de-DE" altLang="de-DE" sz="1600" b="1" dirty="0">
                <a:latin typeface="Century Gothic" panose="020B0502020202020204" pitchFamily="34" charset="0"/>
              </a:rPr>
              <a:t>Bilanzposition</a:t>
            </a:r>
            <a:r>
              <a:rPr lang="de-DE" altLang="de-DE" sz="1600" dirty="0">
                <a:latin typeface="Century Gothic" panose="020B0502020202020204" pitchFamily="34" charset="0"/>
              </a:rPr>
              <a:t>?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 der Betrag der erhaltenen Anzahlungen mit einer </a:t>
            </a:r>
            <a:r>
              <a:rPr lang="de-DE" altLang="de-DE" sz="1600" b="1" dirty="0">
                <a:latin typeface="Century Gothic" panose="020B0502020202020204" pitchFamily="34" charset="0"/>
              </a:rPr>
              <a:t>Restlaufzeit</a:t>
            </a:r>
            <a:r>
              <a:rPr lang="de-DE" altLang="de-DE" sz="1600" dirty="0">
                <a:latin typeface="Century Gothic" panose="020B0502020202020204" pitchFamily="34" charset="0"/>
              </a:rPr>
              <a:t> bis zu einem Jahr und von mehr als fünf Jahren im </a:t>
            </a:r>
            <a:r>
              <a:rPr lang="de-DE" altLang="de-DE" sz="1600" b="1" dirty="0">
                <a:latin typeface="Century Gothic" panose="020B0502020202020204" pitchFamily="34" charset="0"/>
              </a:rPr>
              <a:t>Anhang</a:t>
            </a:r>
            <a:r>
              <a:rPr lang="de-DE" altLang="de-DE" sz="1600" dirty="0">
                <a:latin typeface="Century Gothic" panose="020B0502020202020204" pitchFamily="34" charset="0"/>
              </a:rPr>
              <a:t> angegeben?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 der Betrag der erhaltenen Anzahlungen, der durch </a:t>
            </a:r>
            <a:r>
              <a:rPr lang="de-DE" altLang="de-DE" sz="1600" b="1" dirty="0">
                <a:latin typeface="Century Gothic" panose="020B0502020202020204" pitchFamily="34" charset="0"/>
              </a:rPr>
              <a:t>Pfandrechte</a:t>
            </a:r>
            <a:r>
              <a:rPr lang="de-DE" altLang="de-DE" sz="1600" dirty="0">
                <a:latin typeface="Century Gothic" panose="020B0502020202020204" pitchFamily="34" charset="0"/>
              </a:rPr>
              <a:t> und ähnliche Rechte gesichert ist, aufgegliedert nach der </a:t>
            </a:r>
            <a:r>
              <a:rPr lang="de-DE" altLang="de-DE" sz="1600" b="1" dirty="0">
                <a:latin typeface="Century Gothic" panose="020B0502020202020204" pitchFamily="34" charset="0"/>
              </a:rPr>
              <a:t>Art der gewährten Sicherheiten </a:t>
            </a:r>
            <a:r>
              <a:rPr lang="de-DE" altLang="de-DE" sz="1600" dirty="0">
                <a:latin typeface="Century Gothic" panose="020B0502020202020204" pitchFamily="34" charset="0"/>
              </a:rPr>
              <a:t>im Anhang angegeben?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eventuell bestehende </a:t>
            </a:r>
            <a:r>
              <a:rPr lang="de-DE" altLang="de-DE" sz="1600" b="1" dirty="0" err="1">
                <a:latin typeface="Century Gothic" panose="020B0502020202020204" pitchFamily="34" charset="0"/>
              </a:rPr>
              <a:t>Angabepflichten</a:t>
            </a:r>
            <a:r>
              <a:rPr lang="de-DE" altLang="de-DE" sz="1600" dirty="0">
                <a:latin typeface="Century Gothic" panose="020B0502020202020204" pitchFamily="34" charset="0"/>
              </a:rPr>
              <a:t> im Lagebericht im Bezug auf die erhaltenen Anzahlungen beachtet?</a:t>
            </a:r>
            <a:r>
              <a:rPr lang="de-DE" altLang="de-DE" sz="1600" dirty="0">
                <a:solidFill>
                  <a:srgbClr val="00B0F0"/>
                </a:solidFill>
                <a:latin typeface="Century Gothic" panose="020B0502020202020204" pitchFamily="34" charset="0"/>
              </a:rPr>
              <a:t>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Werden die Grundlagen der </a:t>
            </a:r>
            <a:r>
              <a:rPr lang="de-DE" altLang="de-DE" sz="1600" b="1" dirty="0">
                <a:latin typeface="Century Gothic" panose="020B0502020202020204" pitchFamily="34" charset="0"/>
              </a:rPr>
              <a:t>Währungsumrechnung</a:t>
            </a:r>
            <a:r>
              <a:rPr lang="de-DE" altLang="de-DE" sz="1600" dirty="0">
                <a:latin typeface="Century Gothic" panose="020B0502020202020204" pitchFamily="34" charset="0"/>
              </a:rPr>
              <a:t> im </a:t>
            </a:r>
            <a:r>
              <a:rPr lang="de-DE" altLang="de-DE" sz="1600" b="1" dirty="0">
                <a:latin typeface="Century Gothic" panose="020B0502020202020204" pitchFamily="34" charset="0"/>
              </a:rPr>
              <a:t>Anhang</a:t>
            </a:r>
            <a:r>
              <a:rPr lang="de-DE" altLang="de-DE" sz="1600" dirty="0">
                <a:latin typeface="Century Gothic" panose="020B0502020202020204" pitchFamily="34" charset="0"/>
              </a:rPr>
              <a:t> angegeben?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 das </a:t>
            </a:r>
            <a:r>
              <a:rPr lang="de-DE" altLang="de-DE" sz="1600" b="1" dirty="0">
                <a:latin typeface="Century Gothic" panose="020B0502020202020204" pitchFamily="34" charset="0"/>
              </a:rPr>
              <a:t>Saldierungsverbot </a:t>
            </a:r>
            <a:r>
              <a:rPr lang="de-DE" altLang="de-DE" sz="1600" dirty="0">
                <a:latin typeface="Century Gothic" panose="020B0502020202020204" pitchFamily="34" charset="0"/>
              </a:rPr>
              <a:t>beachtet?</a:t>
            </a:r>
            <a:r>
              <a:rPr lang="de-DE" altLang="de-DE" sz="1600" dirty="0">
                <a:solidFill>
                  <a:srgbClr val="00B0F0"/>
                </a:solidFill>
                <a:latin typeface="Century Gothic" panose="020B0502020202020204" pitchFamily="34" charset="0"/>
              </a:rPr>
              <a:t>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Stimmt der </a:t>
            </a:r>
            <a:r>
              <a:rPr lang="de-DE" altLang="de-DE" sz="1600" b="1" dirty="0">
                <a:latin typeface="Century Gothic" panose="020B0502020202020204" pitchFamily="34" charset="0"/>
              </a:rPr>
              <a:t>Bilanzausweis</a:t>
            </a:r>
            <a:r>
              <a:rPr lang="de-DE" altLang="de-DE" sz="1600" dirty="0">
                <a:latin typeface="Century Gothic" panose="020B0502020202020204" pitchFamily="34" charset="0"/>
              </a:rPr>
              <a:t> mit den Werten laut Saldenliste überein? </a:t>
            </a:r>
            <a:r>
              <a:rPr lang="de-DE" altLang="de-DE" sz="1600" b="1" dirty="0">
                <a:solidFill>
                  <a:srgbClr val="00B0F0"/>
                </a:solidFill>
                <a:latin typeface="Century Gothic" panose="020B0502020202020204" pitchFamily="34" charset="0"/>
              </a:rPr>
              <a:t>[A]</a:t>
            </a:r>
            <a:endParaRPr lang="de-DE" altLang="de-DE" sz="1600" dirty="0">
              <a:solidFill>
                <a:srgbClr val="00B0F0"/>
              </a:solidFill>
              <a:latin typeface="Century Gothic" panose="020B0502020202020204" pitchFamily="34" charset="0"/>
            </a:endParaRPr>
          </a:p>
        </p:txBody>
      </p:sp>
      <p:sp>
        <p:nvSpPr>
          <p:cNvPr id="8" name="Rectangle 2">
            <a:extLst>
              <a:ext uri="{FF2B5EF4-FFF2-40B4-BE49-F238E27FC236}">
                <a16:creationId xmlns:a16="http://schemas.microsoft.com/office/drawing/2014/main" id="{6C1BA87C-4391-489E-8641-F2021A3432C0}"/>
              </a:ext>
            </a:extLst>
          </p:cNvPr>
          <p:cNvSpPr txBox="1">
            <a:spLocks/>
          </p:cNvSpPr>
          <p:nvPr/>
        </p:nvSpPr>
        <p:spPr bwMode="auto">
          <a:xfrm>
            <a:off x="925513" y="1016918"/>
            <a:ext cx="45942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8.6.3 Prüfung des Ausweises</a:t>
            </a:r>
          </a:p>
        </p:txBody>
      </p:sp>
      <p:sp>
        <p:nvSpPr>
          <p:cNvPr id="652294" name="Textfeld 4">
            <a:extLst>
              <a:ext uri="{FF2B5EF4-FFF2-40B4-BE49-F238E27FC236}">
                <a16:creationId xmlns:a16="http://schemas.microsoft.com/office/drawing/2014/main" id="{B8ABB494-1D79-4032-9F72-D52A12BABD3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2: Erhaltene Anzahlungen</a:t>
            </a:r>
          </a:p>
        </p:txBody>
      </p:sp>
    </p:spTree>
  </p:cSld>
  <p:clrMapOvr>
    <a:masterClrMapping/>
  </p:clrMapOvr>
  <p:transition spd="slow"/>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8" name="Rectangle 2">
            <a:extLst>
              <a:ext uri="{FF2B5EF4-FFF2-40B4-BE49-F238E27FC236}">
                <a16:creationId xmlns:a16="http://schemas.microsoft.com/office/drawing/2014/main" id="{5051D3BD-7248-4907-B61D-2A59B6A95011}"/>
              </a:ext>
            </a:extLst>
          </p:cNvPr>
          <p:cNvSpPr txBox="1">
            <a:spLocks/>
          </p:cNvSpPr>
          <p:nvPr/>
        </p:nvSpPr>
        <p:spPr bwMode="auto">
          <a:xfrm>
            <a:off x="334963" y="3068638"/>
            <a:ext cx="11522075"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pPr>
            <a:r>
              <a:rPr lang="de-DE" altLang="de-DE" sz="2800" b="1">
                <a:latin typeface="Century Gothic" panose="020B0502020202020204" pitchFamily="34" charset="0"/>
              </a:rPr>
              <a:t>Themenbereich 8 – Teil 3: </a:t>
            </a:r>
            <a:br>
              <a:rPr lang="de-DE" altLang="de-DE" sz="2800" b="1">
                <a:latin typeface="Century Gothic" panose="020B0502020202020204" pitchFamily="34" charset="0"/>
              </a:rPr>
            </a:br>
            <a:r>
              <a:rPr lang="de-DE" altLang="de-DE" sz="2800" b="1">
                <a:latin typeface="Century Gothic" panose="020B0502020202020204" pitchFamily="34" charset="0"/>
              </a:rPr>
              <a:t>Prüfung der sonstigen Verbindlichkeiten</a:t>
            </a:r>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8" name="Textfeld 4">
            <a:extLst>
              <a:ext uri="{FF2B5EF4-FFF2-40B4-BE49-F238E27FC236}">
                <a16:creationId xmlns:a16="http://schemas.microsoft.com/office/drawing/2014/main" id="{860EF5C1-ED4F-4779-B761-2A43FCFE00DE}"/>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3: Prüfung der sonstigen Verbindlichkeiten</a:t>
            </a:r>
          </a:p>
        </p:txBody>
      </p:sp>
      <p:sp>
        <p:nvSpPr>
          <p:cNvPr id="6" name="Rectangle 2">
            <a:extLst>
              <a:ext uri="{FF2B5EF4-FFF2-40B4-BE49-F238E27FC236}">
                <a16:creationId xmlns:a16="http://schemas.microsoft.com/office/drawing/2014/main" id="{0DB51626-BAD5-4A7A-9A15-34C77B783F83}"/>
              </a:ext>
            </a:extLst>
          </p:cNvPr>
          <p:cNvSpPr txBox="1">
            <a:spLocks/>
          </p:cNvSpPr>
          <p:nvPr/>
        </p:nvSpPr>
        <p:spPr bwMode="auto">
          <a:xfrm>
            <a:off x="1054100" y="1052735"/>
            <a:ext cx="10298484" cy="20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444500" algn="l"/>
              </a:tabLst>
            </a:pPr>
            <a:r>
              <a:rPr lang="de-DE" altLang="de-DE" sz="1600" b="1" dirty="0">
                <a:latin typeface="Century Gothic" panose="020B0502020202020204" pitchFamily="34" charset="0"/>
              </a:rPr>
              <a:t>8.7	Analytische Prüfungshandlungen</a:t>
            </a:r>
          </a:p>
          <a:p>
            <a:pPr>
              <a:spcBef>
                <a:spcPts val="600"/>
              </a:spcBef>
              <a:spcAft>
                <a:spcPts val="600"/>
              </a:spcAft>
              <a:tabLst>
                <a:tab pos="444500" algn="l"/>
              </a:tabLst>
            </a:pPr>
            <a:r>
              <a:rPr lang="de-DE" altLang="de-DE" sz="1600" b="1" dirty="0">
                <a:latin typeface="Century Gothic" panose="020B0502020202020204" pitchFamily="34" charset="0"/>
              </a:rPr>
              <a:t>8.8	Einzelfallprüfungen</a:t>
            </a: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6" name="Textfeld 4">
            <a:extLst>
              <a:ext uri="{FF2B5EF4-FFF2-40B4-BE49-F238E27FC236}">
                <a16:creationId xmlns:a16="http://schemas.microsoft.com/office/drawing/2014/main" id="{3CAF7EC9-E10F-447B-8A8E-F860111C80B2}"/>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3: Prüfung der sonstigen Verbindlichkeiten</a:t>
            </a:r>
          </a:p>
        </p:txBody>
      </p:sp>
      <p:sp>
        <p:nvSpPr>
          <p:cNvPr id="6" name="Rectangle 2">
            <a:extLst>
              <a:ext uri="{FF2B5EF4-FFF2-40B4-BE49-F238E27FC236}">
                <a16:creationId xmlns:a16="http://schemas.microsoft.com/office/drawing/2014/main" id="{884863C9-EC29-4F27-B985-8512A6188813}"/>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8.7	</a:t>
            </a:r>
            <a:r>
              <a:rPr lang="de-DE" sz="2800" b="1" dirty="0">
                <a:latin typeface="Century Gothic" panose="020B0502020202020204" pitchFamily="34" charset="0"/>
              </a:rPr>
              <a:t>Analytische Prüfungshandlungen</a:t>
            </a:r>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2" name="Rectangle 1">
            <a:extLst>
              <a:ext uri="{FF2B5EF4-FFF2-40B4-BE49-F238E27FC236}">
                <a16:creationId xmlns:a16="http://schemas.microsoft.com/office/drawing/2014/main" id="{3F288279-7BB2-4EE8-BFBF-5280CBA72A41}"/>
              </a:ext>
            </a:extLst>
          </p:cNvPr>
          <p:cNvSpPr>
            <a:spLocks noChangeArrowheads="1"/>
          </p:cNvSpPr>
          <p:nvPr/>
        </p:nvSpPr>
        <p:spPr bwMode="auto">
          <a:xfrm>
            <a:off x="4300538" y="298450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pPr>
            <a:endParaRPr lang="de-DE" altLang="de-DE" sz="1800">
              <a:latin typeface="Arial" panose="020B0604020202020204" pitchFamily="34" charset="0"/>
            </a:endParaRPr>
          </a:p>
        </p:txBody>
      </p:sp>
      <p:sp>
        <p:nvSpPr>
          <p:cNvPr id="660483" name="Textfeld 2">
            <a:extLst>
              <a:ext uri="{FF2B5EF4-FFF2-40B4-BE49-F238E27FC236}">
                <a16:creationId xmlns:a16="http://schemas.microsoft.com/office/drawing/2014/main" id="{EF4840C0-0A7F-444A-9ECD-2381F49EA4D2}"/>
              </a:ext>
            </a:extLst>
          </p:cNvPr>
          <p:cNvSpPr txBox="1">
            <a:spLocks noChangeArrowheads="1"/>
          </p:cNvSpPr>
          <p:nvPr/>
        </p:nvSpPr>
        <p:spPr bwMode="auto">
          <a:xfrm>
            <a:off x="1079500" y="1368425"/>
            <a:ext cx="10777538" cy="243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9875" indent="-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latin typeface="Century Gothic" panose="020B0502020202020204" pitchFamily="34" charset="0"/>
              </a:rPr>
              <a:t>Auswahl möglicher analytischer Prüfungshandlungen:</a:t>
            </a:r>
            <a:endParaRPr lang="de-DE" altLang="de-DE" sz="1600" dirty="0">
              <a:latin typeface="Century Gothic" panose="020B0502020202020204" pitchFamily="34" charset="0"/>
            </a:endParaRP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Erfolgte die </a:t>
            </a:r>
            <a:r>
              <a:rPr lang="de-DE" altLang="de-DE" sz="1600" b="1" dirty="0">
                <a:latin typeface="Century Gothic" panose="020B0502020202020204" pitchFamily="34" charset="0"/>
              </a:rPr>
              <a:t>Übernahme der EB-Werte ordnungsgemäß</a:t>
            </a:r>
            <a:r>
              <a:rPr lang="de-DE" altLang="de-DE" sz="1600" dirty="0">
                <a:latin typeface="Century Gothic" panose="020B0502020202020204" pitchFamily="34" charset="0"/>
              </a:rPr>
              <a:t>?</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Können Sie die </a:t>
            </a:r>
            <a:r>
              <a:rPr lang="de-DE" altLang="de-DE" sz="1600" b="1" dirty="0">
                <a:latin typeface="Century Gothic" panose="020B0502020202020204" pitchFamily="34" charset="0"/>
              </a:rPr>
              <a:t>Überleitung</a:t>
            </a:r>
            <a:r>
              <a:rPr lang="de-DE" altLang="de-DE" sz="1600" dirty="0">
                <a:latin typeface="Century Gothic" panose="020B0502020202020204" pitchFamily="34" charset="0"/>
              </a:rPr>
              <a:t> </a:t>
            </a:r>
            <a:r>
              <a:rPr lang="de-DE" altLang="de-DE" sz="1600" b="1" dirty="0">
                <a:latin typeface="Century Gothic" panose="020B0502020202020204" pitchFamily="34" charset="0"/>
              </a:rPr>
              <a:t>der</a:t>
            </a:r>
            <a:r>
              <a:rPr lang="de-DE" altLang="de-DE" sz="1600" dirty="0">
                <a:latin typeface="Century Gothic" panose="020B0502020202020204" pitchFamily="34" charset="0"/>
              </a:rPr>
              <a:t> </a:t>
            </a:r>
            <a:r>
              <a:rPr lang="de-DE" altLang="de-DE" sz="1600" b="1" dirty="0">
                <a:latin typeface="Century Gothic" panose="020B0502020202020204" pitchFamily="34" charset="0"/>
              </a:rPr>
              <a:t>Kontensalden</a:t>
            </a:r>
            <a:r>
              <a:rPr lang="de-DE" altLang="de-DE" sz="1600" dirty="0">
                <a:latin typeface="Century Gothic" panose="020B0502020202020204" pitchFamily="34" charset="0"/>
              </a:rPr>
              <a:t> aus der Fibu (Hauptbuch) zum Posten im Jahresabschluss nachvollziehen?</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Erscheinen Ihnen die Angaben im Jahresabschluss in diesem </a:t>
            </a:r>
            <a:r>
              <a:rPr lang="de-DE" altLang="de-DE" sz="1600" b="1" dirty="0">
                <a:latin typeface="Century Gothic" panose="020B0502020202020204" pitchFamily="34" charset="0"/>
              </a:rPr>
              <a:t>Bilanzposten</a:t>
            </a:r>
            <a:r>
              <a:rPr lang="de-DE" altLang="de-DE" sz="1600" dirty="0">
                <a:latin typeface="Century Gothic" panose="020B0502020202020204" pitchFamily="34" charset="0"/>
              </a:rPr>
              <a:t> (Bilanz, GuV und Anhang) </a:t>
            </a:r>
            <a:r>
              <a:rPr lang="de-DE" altLang="de-DE" sz="1600" b="1" dirty="0">
                <a:latin typeface="Century Gothic" panose="020B0502020202020204" pitchFamily="34" charset="0"/>
              </a:rPr>
              <a:t>plausibel</a:t>
            </a:r>
            <a:r>
              <a:rPr lang="de-DE" altLang="de-DE" sz="1600" dirty="0">
                <a:latin typeface="Century Gothic" panose="020B0502020202020204" pitchFamily="34" charset="0"/>
              </a:rPr>
              <a:t>?</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Ergeben sich </a:t>
            </a:r>
            <a:r>
              <a:rPr lang="de-DE" altLang="de-DE" sz="1600" b="1" dirty="0">
                <a:latin typeface="Century Gothic" panose="020B0502020202020204" pitchFamily="34" charset="0"/>
              </a:rPr>
              <a:t>Auffälligkeiten</a:t>
            </a:r>
            <a:r>
              <a:rPr lang="de-DE" altLang="de-DE" sz="1600" dirty="0">
                <a:latin typeface="Century Gothic" panose="020B0502020202020204" pitchFamily="34" charset="0"/>
              </a:rPr>
              <a:t> (Bestände/Trends, etc.) innerhalb dieses </a:t>
            </a:r>
            <a:r>
              <a:rPr lang="de-DE" altLang="de-DE" sz="1600" b="1" dirty="0">
                <a:latin typeface="Century Gothic" panose="020B0502020202020204" pitchFamily="34" charset="0"/>
              </a:rPr>
              <a:t>Bilanzposten</a:t>
            </a:r>
            <a:r>
              <a:rPr lang="de-DE" altLang="de-DE" sz="1600" dirty="0">
                <a:latin typeface="Century Gothic" panose="020B0502020202020204" pitchFamily="34" charset="0"/>
              </a:rPr>
              <a:t>?</a:t>
            </a:r>
          </a:p>
        </p:txBody>
      </p:sp>
      <p:sp>
        <p:nvSpPr>
          <p:cNvPr id="8" name="Text Box 6">
            <a:extLst>
              <a:ext uri="{FF2B5EF4-FFF2-40B4-BE49-F238E27FC236}">
                <a16:creationId xmlns:a16="http://schemas.microsoft.com/office/drawing/2014/main" id="{824A5FAE-1CF0-41F4-B226-AA637B1E63D2}"/>
              </a:ext>
            </a:extLst>
          </p:cNvPr>
          <p:cNvSpPr txBox="1">
            <a:spLocks noChangeArrowheads="1"/>
          </p:cNvSpPr>
          <p:nvPr/>
        </p:nvSpPr>
        <p:spPr bwMode="auto">
          <a:xfrm>
            <a:off x="695325" y="941388"/>
            <a:ext cx="48244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8.7 Analytische Prüfungshandlungen</a:t>
            </a:r>
          </a:p>
        </p:txBody>
      </p:sp>
      <p:sp>
        <p:nvSpPr>
          <p:cNvPr id="660486" name="Textfeld 4">
            <a:extLst>
              <a:ext uri="{FF2B5EF4-FFF2-40B4-BE49-F238E27FC236}">
                <a16:creationId xmlns:a16="http://schemas.microsoft.com/office/drawing/2014/main" id="{3B858F9D-99AD-4D5D-97EF-F8173780704B}"/>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3: Prüfung der sonstigen Verbindlichkeiten</a:t>
            </a:r>
          </a:p>
        </p:txBody>
      </p:sp>
    </p:spTree>
  </p:cSld>
  <p:clrMapOvr>
    <a:masterClrMapping/>
  </p:clrMapOvr>
  <p:transition spd="slow"/>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32" name="Textfeld 4">
            <a:extLst>
              <a:ext uri="{FF2B5EF4-FFF2-40B4-BE49-F238E27FC236}">
                <a16:creationId xmlns:a16="http://schemas.microsoft.com/office/drawing/2014/main" id="{66EA84D2-A618-4478-83D7-B302A43BE5C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3: Prüfung der sonstigen Verbindlichkeiten</a:t>
            </a:r>
          </a:p>
        </p:txBody>
      </p:sp>
      <p:sp>
        <p:nvSpPr>
          <p:cNvPr id="7" name="Rectangle 2">
            <a:extLst>
              <a:ext uri="{FF2B5EF4-FFF2-40B4-BE49-F238E27FC236}">
                <a16:creationId xmlns:a16="http://schemas.microsoft.com/office/drawing/2014/main" id="{D129F037-D4B7-47C4-887A-A9C383A7C38D}"/>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8.8	</a:t>
            </a:r>
            <a:r>
              <a:rPr lang="de-DE" sz="2800" b="1" dirty="0">
                <a:latin typeface="Century Gothic" panose="020B0502020202020204" pitchFamily="34" charset="0"/>
              </a:rPr>
              <a:t>Einzelfallprüfungen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8.8.1</a:t>
            </a:r>
            <a:r>
              <a:rPr lang="de-DE" dirty="0">
                <a:latin typeface="Century Gothic" panose="020B0502020202020204" pitchFamily="34" charset="0"/>
              </a:rPr>
              <a:t>	Prüfung des Nachweises</a:t>
            </a:r>
          </a:p>
          <a:p>
            <a:pPr marL="2724150" lvl="4" indent="-895350">
              <a:spcBef>
                <a:spcPts val="600"/>
              </a:spcBef>
              <a:spcAft>
                <a:spcPts val="600"/>
              </a:spcAft>
              <a:tabLst>
                <a:tab pos="444500" algn="l"/>
              </a:tabLst>
            </a:pPr>
            <a:r>
              <a:rPr lang="de-DE" b="1" dirty="0">
                <a:latin typeface="Century Gothic" panose="020B0502020202020204" pitchFamily="34" charset="0"/>
              </a:rPr>
              <a:t>8.8.2	</a:t>
            </a:r>
            <a:r>
              <a:rPr lang="de-DE" dirty="0">
                <a:latin typeface="Century Gothic" panose="020B0502020202020204" pitchFamily="34" charset="0"/>
              </a:rPr>
              <a:t>Prüfung der Bewertung</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8.8.3	</a:t>
            </a:r>
            <a:r>
              <a:rPr lang="de-DE" dirty="0">
                <a:latin typeface="Century Gothic" panose="020B0502020202020204" pitchFamily="34" charset="0"/>
              </a:rPr>
              <a:t>Prüfung des Ausweises</a:t>
            </a: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8" name="Rectangle 1">
            <a:extLst>
              <a:ext uri="{FF2B5EF4-FFF2-40B4-BE49-F238E27FC236}">
                <a16:creationId xmlns:a16="http://schemas.microsoft.com/office/drawing/2014/main" id="{43A5146F-7234-4350-9FAE-3C4AD7982500}"/>
              </a:ext>
            </a:extLst>
          </p:cNvPr>
          <p:cNvSpPr>
            <a:spLocks noChangeArrowheads="1"/>
          </p:cNvSpPr>
          <p:nvPr/>
        </p:nvSpPr>
        <p:spPr bwMode="auto">
          <a:xfrm>
            <a:off x="4300538" y="298450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pPr>
            <a:endParaRPr lang="de-DE" altLang="de-DE" sz="1800">
              <a:latin typeface="Arial" panose="020B0604020202020204" pitchFamily="34" charset="0"/>
            </a:endParaRPr>
          </a:p>
        </p:txBody>
      </p:sp>
      <p:sp>
        <p:nvSpPr>
          <p:cNvPr id="664579" name="Textfeld 2">
            <a:extLst>
              <a:ext uri="{FF2B5EF4-FFF2-40B4-BE49-F238E27FC236}">
                <a16:creationId xmlns:a16="http://schemas.microsoft.com/office/drawing/2014/main" id="{5DE64A6D-359B-4DA4-B1FC-4CC0FD6AC265}"/>
              </a:ext>
            </a:extLst>
          </p:cNvPr>
          <p:cNvSpPr txBox="1">
            <a:spLocks noChangeArrowheads="1"/>
          </p:cNvSpPr>
          <p:nvPr/>
        </p:nvSpPr>
        <p:spPr bwMode="auto">
          <a:xfrm>
            <a:off x="1069975" y="1846263"/>
            <a:ext cx="10787063" cy="357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9875" indent="-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Sind die </a:t>
            </a:r>
            <a:r>
              <a:rPr lang="de-DE" altLang="de-DE" sz="1600" b="1" dirty="0">
                <a:latin typeface="Century Gothic" panose="020B0502020202020204" pitchFamily="34" charset="0"/>
              </a:rPr>
              <a:t>Saldenliste</a:t>
            </a:r>
            <a:r>
              <a:rPr lang="de-DE" altLang="de-DE" sz="1600" dirty="0">
                <a:latin typeface="Century Gothic" panose="020B0502020202020204" pitchFamily="34" charset="0"/>
              </a:rPr>
              <a:t>, die zugrundeliegenden </a:t>
            </a:r>
            <a:r>
              <a:rPr lang="de-DE" altLang="de-DE" sz="1600" b="1" dirty="0">
                <a:latin typeface="Century Gothic" panose="020B0502020202020204" pitchFamily="34" charset="0"/>
              </a:rPr>
              <a:t>Sachkonten</a:t>
            </a:r>
            <a:r>
              <a:rPr lang="de-DE" altLang="de-DE" sz="1600" dirty="0">
                <a:latin typeface="Century Gothic" panose="020B0502020202020204" pitchFamily="34" charset="0"/>
              </a:rPr>
              <a:t> und die </a:t>
            </a:r>
            <a:r>
              <a:rPr lang="de-DE" altLang="de-DE" sz="1600" b="1" dirty="0">
                <a:latin typeface="Century Gothic" panose="020B0502020202020204" pitchFamily="34" charset="0"/>
              </a:rPr>
              <a:t>Personenkonten</a:t>
            </a:r>
            <a:r>
              <a:rPr lang="de-DE" altLang="de-DE" sz="1600" dirty="0">
                <a:latin typeface="Century Gothic" panose="020B0502020202020204" pitchFamily="34" charset="0"/>
              </a:rPr>
              <a:t> mit dem Ausweis der sonstigen Verbindlichkeiten in der Bilanz abgestimmt? </a:t>
            </a:r>
            <a:r>
              <a:rPr lang="de-DE" altLang="de-DE" sz="1600" b="1" dirty="0">
                <a:solidFill>
                  <a:srgbClr val="00B0F0"/>
                </a:solidFill>
                <a:latin typeface="Century Gothic" panose="020B0502020202020204" pitchFamily="34" charset="0"/>
              </a:rPr>
              <a:t>[A, R]</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 der Ausgleich der sonstigen Verbindlichkeiten </a:t>
            </a:r>
            <a:r>
              <a:rPr lang="de-DE" altLang="de-DE" sz="1600" b="1" dirty="0">
                <a:latin typeface="Century Gothic" panose="020B0502020202020204" pitchFamily="34" charset="0"/>
              </a:rPr>
              <a:t>im Folgejahr geprüft</a:t>
            </a:r>
            <a:r>
              <a:rPr lang="de-DE" altLang="de-DE" sz="1600" dirty="0">
                <a:latin typeface="Century Gothic" panose="020B0502020202020204" pitchFamily="34" charset="0"/>
              </a:rPr>
              <a:t>? </a:t>
            </a:r>
            <a:r>
              <a:rPr lang="de-DE" altLang="de-DE" sz="1600" b="1" dirty="0">
                <a:solidFill>
                  <a:srgbClr val="00B0F0"/>
                </a:solidFill>
                <a:latin typeface="Century Gothic" panose="020B0502020202020204" pitchFamily="34" charset="0"/>
              </a:rPr>
              <a:t>[E]</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Werden Verbindlichkeiten mit einer </a:t>
            </a:r>
            <a:r>
              <a:rPr lang="de-DE" altLang="de-DE" sz="1600" b="1" dirty="0">
                <a:latin typeface="Century Gothic" panose="020B0502020202020204" pitchFamily="34" charset="0"/>
              </a:rPr>
              <a:t>Restlaufzeit</a:t>
            </a:r>
            <a:r>
              <a:rPr lang="de-DE" altLang="de-DE" sz="1600" dirty="0">
                <a:latin typeface="Century Gothic" panose="020B0502020202020204" pitchFamily="34" charset="0"/>
              </a:rPr>
              <a:t> von mehr als einem Jahr und von mehr als fünf Jahren </a:t>
            </a:r>
            <a:r>
              <a:rPr lang="de-DE" altLang="de-DE" sz="1600" b="1" dirty="0">
                <a:latin typeface="Century Gothic" panose="020B0502020202020204" pitchFamily="34" charset="0"/>
              </a:rPr>
              <a:t>besonders gekennzeichnet</a:t>
            </a:r>
            <a:r>
              <a:rPr lang="de-DE" altLang="de-DE" sz="1600" dirty="0">
                <a:latin typeface="Century Gothic" panose="020B0502020202020204" pitchFamily="34" charset="0"/>
              </a:rPr>
              <a:t>?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die Verbindlichkeiten gegenüber Gesellschaftern mit einer Restlaufzeit von mehr als fünf Jahren auf ihre</a:t>
            </a:r>
            <a:r>
              <a:rPr lang="de-DE" altLang="de-DE" sz="1600" b="1" dirty="0">
                <a:latin typeface="Century Gothic" panose="020B0502020202020204" pitchFamily="34" charset="0"/>
              </a:rPr>
              <a:t> tatsächliche Restlaufzeit</a:t>
            </a:r>
            <a:r>
              <a:rPr lang="de-DE" altLang="de-DE" sz="1600" dirty="0">
                <a:latin typeface="Century Gothic" panose="020B0502020202020204" pitchFamily="34" charset="0"/>
              </a:rPr>
              <a:t> </a:t>
            </a:r>
            <a:r>
              <a:rPr lang="de-DE" altLang="de-DE" sz="1600" b="1" dirty="0">
                <a:latin typeface="Century Gothic" panose="020B0502020202020204" pitchFamily="34" charset="0"/>
              </a:rPr>
              <a:t>geprüft</a:t>
            </a:r>
            <a:r>
              <a:rPr lang="de-DE" altLang="de-DE" sz="1600" dirty="0">
                <a:latin typeface="Century Gothic" panose="020B0502020202020204" pitchFamily="34" charset="0"/>
              </a:rPr>
              <a:t>?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die unter den sonstigen Verbindlichkeiten ausgewiesenen Debitoren-Habenposten auf ihre </a:t>
            </a:r>
            <a:r>
              <a:rPr lang="de-DE" altLang="de-DE" sz="1600" b="1" dirty="0">
                <a:latin typeface="Century Gothic" panose="020B0502020202020204" pitchFamily="34" charset="0"/>
              </a:rPr>
              <a:t>Entstehungsursache</a:t>
            </a:r>
            <a:r>
              <a:rPr lang="de-DE" altLang="de-DE" sz="1600" dirty="0">
                <a:latin typeface="Century Gothic" panose="020B0502020202020204" pitchFamily="34" charset="0"/>
              </a:rPr>
              <a:t> geprüft? </a:t>
            </a:r>
            <a:r>
              <a:rPr lang="de-DE" altLang="de-DE" sz="1600" b="1" dirty="0">
                <a:solidFill>
                  <a:srgbClr val="00B0F0"/>
                </a:solidFill>
                <a:latin typeface="Century Gothic" panose="020B0502020202020204" pitchFamily="34" charset="0"/>
              </a:rPr>
              <a:t>[E, A]</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 die </a:t>
            </a:r>
            <a:r>
              <a:rPr lang="de-DE" altLang="de-DE" sz="1600" b="1" dirty="0">
                <a:latin typeface="Century Gothic" panose="020B0502020202020204" pitchFamily="34" charset="0"/>
              </a:rPr>
              <a:t>Dokumentation</a:t>
            </a:r>
            <a:r>
              <a:rPr lang="de-DE" altLang="de-DE" sz="1600" dirty="0">
                <a:latin typeface="Century Gothic" panose="020B0502020202020204" pitchFamily="34" charset="0"/>
              </a:rPr>
              <a:t> der sonstigen Verbindlichkeiten durch entsprechende Belege in Stichproben </a:t>
            </a:r>
            <a:r>
              <a:rPr lang="de-DE" altLang="de-DE" sz="1600" b="1" dirty="0">
                <a:latin typeface="Century Gothic" panose="020B0502020202020204" pitchFamily="34" charset="0"/>
              </a:rPr>
              <a:t>geprüft</a:t>
            </a:r>
            <a:r>
              <a:rPr lang="de-DE" altLang="de-DE" sz="1600" dirty="0">
                <a:latin typeface="Century Gothic" panose="020B0502020202020204" pitchFamily="34" charset="0"/>
              </a:rPr>
              <a:t>? </a:t>
            </a:r>
            <a:r>
              <a:rPr lang="de-DE" altLang="de-DE" sz="1600" b="1" dirty="0">
                <a:solidFill>
                  <a:srgbClr val="00B0F0"/>
                </a:solidFill>
                <a:latin typeface="Century Gothic" panose="020B0502020202020204" pitchFamily="34" charset="0"/>
              </a:rPr>
              <a:t>[E, A]</a:t>
            </a:r>
            <a:endParaRPr lang="de-DE" altLang="de-DE" sz="1600" dirty="0">
              <a:solidFill>
                <a:srgbClr val="00B0F0"/>
              </a:solidFill>
              <a:latin typeface="Century Gothic" panose="020B0502020202020204" pitchFamily="34" charset="0"/>
            </a:endParaRPr>
          </a:p>
        </p:txBody>
      </p:sp>
      <p:sp>
        <p:nvSpPr>
          <p:cNvPr id="9" name="Text Box 6">
            <a:extLst>
              <a:ext uri="{FF2B5EF4-FFF2-40B4-BE49-F238E27FC236}">
                <a16:creationId xmlns:a16="http://schemas.microsoft.com/office/drawing/2014/main" id="{BA51451C-4975-481B-8E1F-6439AA0B67E1}"/>
              </a:ext>
            </a:extLst>
          </p:cNvPr>
          <p:cNvSpPr txBox="1">
            <a:spLocks noChangeArrowheads="1"/>
          </p:cNvSpPr>
          <p:nvPr/>
        </p:nvSpPr>
        <p:spPr bwMode="auto">
          <a:xfrm>
            <a:off x="695325" y="941388"/>
            <a:ext cx="48244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8.8 Einzelfallprüfungen</a:t>
            </a:r>
          </a:p>
        </p:txBody>
      </p:sp>
      <p:sp>
        <p:nvSpPr>
          <p:cNvPr id="664582" name="Rectangle 2">
            <a:extLst>
              <a:ext uri="{FF2B5EF4-FFF2-40B4-BE49-F238E27FC236}">
                <a16:creationId xmlns:a16="http://schemas.microsoft.com/office/drawing/2014/main" id="{C8546072-CC88-4C3B-94D9-1790619A4B34}"/>
              </a:ext>
            </a:extLst>
          </p:cNvPr>
          <p:cNvSpPr txBox="1">
            <a:spLocks/>
          </p:cNvSpPr>
          <p:nvPr/>
        </p:nvSpPr>
        <p:spPr bwMode="auto">
          <a:xfrm>
            <a:off x="925513" y="1414463"/>
            <a:ext cx="3657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Aft>
                <a:spcPts val="600"/>
              </a:spcAft>
            </a:pPr>
            <a:r>
              <a:rPr lang="de-DE" altLang="de-DE" sz="1600" b="1">
                <a:solidFill>
                  <a:srgbClr val="00B0F0"/>
                </a:solidFill>
                <a:latin typeface="Century Gothic" panose="020B0502020202020204" pitchFamily="34" charset="0"/>
              </a:rPr>
              <a:t>8.8.1 Prüfung des Nachweises</a:t>
            </a:r>
          </a:p>
        </p:txBody>
      </p:sp>
      <p:sp>
        <p:nvSpPr>
          <p:cNvPr id="664583" name="Textfeld 4">
            <a:extLst>
              <a:ext uri="{FF2B5EF4-FFF2-40B4-BE49-F238E27FC236}">
                <a16:creationId xmlns:a16="http://schemas.microsoft.com/office/drawing/2014/main" id="{F49E94B6-C72F-470A-9379-5E49DB5279E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3: Prüfung der sonstigen Verbindlichkeiten</a:t>
            </a:r>
          </a:p>
        </p:txBody>
      </p:sp>
    </p:spTree>
  </p:cSld>
  <p:clrMapOvr>
    <a:masterClrMapping/>
  </p:clrMapOvr>
  <p:transition spd="slow"/>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Rectangle 1">
            <a:extLst>
              <a:ext uri="{FF2B5EF4-FFF2-40B4-BE49-F238E27FC236}">
                <a16:creationId xmlns:a16="http://schemas.microsoft.com/office/drawing/2014/main" id="{9945883F-7A41-4963-ABCF-655B3728069F}"/>
              </a:ext>
            </a:extLst>
          </p:cNvPr>
          <p:cNvSpPr>
            <a:spLocks noChangeArrowheads="1"/>
          </p:cNvSpPr>
          <p:nvPr/>
        </p:nvSpPr>
        <p:spPr bwMode="auto">
          <a:xfrm>
            <a:off x="4300538" y="298450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pPr>
            <a:endParaRPr lang="de-DE" altLang="de-DE" sz="1800">
              <a:latin typeface="Arial" panose="020B0604020202020204" pitchFamily="34" charset="0"/>
            </a:endParaRPr>
          </a:p>
        </p:txBody>
      </p:sp>
      <p:sp>
        <p:nvSpPr>
          <p:cNvPr id="666627" name="Textfeld 2">
            <a:extLst>
              <a:ext uri="{FF2B5EF4-FFF2-40B4-BE49-F238E27FC236}">
                <a16:creationId xmlns:a16="http://schemas.microsoft.com/office/drawing/2014/main" id="{C9A01996-EB98-4CD6-A8EC-6E3CE0FBF783}"/>
              </a:ext>
            </a:extLst>
          </p:cNvPr>
          <p:cNvSpPr txBox="1">
            <a:spLocks noChangeArrowheads="1"/>
          </p:cNvSpPr>
          <p:nvPr/>
        </p:nvSpPr>
        <p:spPr bwMode="auto">
          <a:xfrm>
            <a:off x="1079500" y="1468438"/>
            <a:ext cx="10777538"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9875" indent="-2698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Wurde der Grundsatz der </a:t>
            </a:r>
            <a:r>
              <a:rPr lang="de-DE" altLang="de-DE" sz="1600" b="1">
                <a:latin typeface="Century Gothic" panose="020B0502020202020204" pitchFamily="34" charset="0"/>
              </a:rPr>
              <a:t>Bewertungsstetigkeit </a:t>
            </a:r>
            <a:r>
              <a:rPr lang="de-DE" altLang="de-DE" sz="1600">
                <a:latin typeface="Century Gothic" panose="020B0502020202020204" pitchFamily="34" charset="0"/>
              </a:rPr>
              <a:t>beachtet? </a:t>
            </a:r>
            <a:r>
              <a:rPr lang="de-DE" altLang="de-DE" sz="1600" b="1">
                <a:solidFill>
                  <a:srgbClr val="00B0F0"/>
                </a:solidFill>
                <a:latin typeface="Century Gothic" panose="020B0502020202020204" pitchFamily="34" charset="0"/>
              </a:rPr>
              <a:t>[B]</a:t>
            </a:r>
          </a:p>
          <a:p>
            <a:pPr eaLnBrk="1" hangingPunct="1">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Wurde der Grundsatz der </a:t>
            </a:r>
            <a:r>
              <a:rPr lang="de-DE" altLang="de-DE" sz="1600" b="1">
                <a:latin typeface="Century Gothic" panose="020B0502020202020204" pitchFamily="34" charset="0"/>
              </a:rPr>
              <a:t>Bilanzierungsstetigkeit</a:t>
            </a:r>
            <a:r>
              <a:rPr lang="de-DE" altLang="de-DE" sz="1600">
                <a:latin typeface="Century Gothic" panose="020B0502020202020204" pitchFamily="34" charset="0"/>
              </a:rPr>
              <a:t> beachtet? </a:t>
            </a:r>
            <a:r>
              <a:rPr lang="de-DE" altLang="de-DE" sz="1600" b="1">
                <a:solidFill>
                  <a:srgbClr val="00B0F0"/>
                </a:solidFill>
                <a:latin typeface="Century Gothic" panose="020B0502020202020204" pitchFamily="34" charset="0"/>
              </a:rPr>
              <a:t>[B]</a:t>
            </a:r>
          </a:p>
          <a:p>
            <a:pPr eaLnBrk="1" hangingPunct="1">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Stimmen die </a:t>
            </a:r>
            <a:r>
              <a:rPr lang="de-DE" altLang="de-DE" sz="1600" b="1">
                <a:latin typeface="Century Gothic" panose="020B0502020202020204" pitchFamily="34" charset="0"/>
              </a:rPr>
              <a:t>gebuchten Beträge</a:t>
            </a:r>
            <a:r>
              <a:rPr lang="de-DE" altLang="de-DE" sz="1600">
                <a:latin typeface="Century Gothic" panose="020B0502020202020204" pitchFamily="34" charset="0"/>
              </a:rPr>
              <a:t> der sonstigen Verbindlichkeiten laut Beleg mit den Beträgen laut Finanzbuchhaltung überein? </a:t>
            </a:r>
            <a:r>
              <a:rPr lang="de-DE" altLang="de-DE" sz="1600" b="1">
                <a:solidFill>
                  <a:srgbClr val="00B0F0"/>
                </a:solidFill>
                <a:latin typeface="Century Gothic" panose="020B0502020202020204" pitchFamily="34" charset="0"/>
              </a:rPr>
              <a:t>[B ]</a:t>
            </a:r>
          </a:p>
          <a:p>
            <a:pPr eaLnBrk="1" hangingPunct="1">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Wurde in Stichproben geprüft, ob sonstige Verbindlichkeiten mit dem Erfüllungsbetrag bewertet wurden und grundsätzlich ein Abzinsungsverbot gilt? </a:t>
            </a:r>
            <a:r>
              <a:rPr lang="de-DE" altLang="de-DE" sz="1600" b="1">
                <a:solidFill>
                  <a:srgbClr val="00B0F0"/>
                </a:solidFill>
                <a:latin typeface="Century Gothic" panose="020B0502020202020204" pitchFamily="34" charset="0"/>
              </a:rPr>
              <a:t>[B]</a:t>
            </a:r>
          </a:p>
          <a:p>
            <a:pPr eaLnBrk="1" hangingPunct="1">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Wurde die </a:t>
            </a:r>
            <a:r>
              <a:rPr lang="de-DE" altLang="de-DE" sz="1600" b="1">
                <a:latin typeface="Century Gothic" panose="020B0502020202020204" pitchFamily="34" charset="0"/>
              </a:rPr>
              <a:t>sachliche</a:t>
            </a:r>
            <a:r>
              <a:rPr lang="de-DE" altLang="de-DE" sz="1600">
                <a:latin typeface="Century Gothic" panose="020B0502020202020204" pitchFamily="34" charset="0"/>
              </a:rPr>
              <a:t> und </a:t>
            </a:r>
            <a:r>
              <a:rPr lang="de-DE" altLang="de-DE" sz="1600" b="1">
                <a:latin typeface="Century Gothic" panose="020B0502020202020204" pitchFamily="34" charset="0"/>
              </a:rPr>
              <a:t>rechnerische Richtigkeit </a:t>
            </a:r>
            <a:r>
              <a:rPr lang="de-DE" altLang="de-DE" sz="1600">
                <a:latin typeface="Century Gothic" panose="020B0502020202020204" pitchFamily="34" charset="0"/>
              </a:rPr>
              <a:t>der den Verbindlichkeiten zugrundeliegenden Belege in Stichproben geprüft? </a:t>
            </a:r>
            <a:r>
              <a:rPr lang="de-DE" altLang="de-DE" sz="1600" b="1">
                <a:solidFill>
                  <a:srgbClr val="00B0F0"/>
                </a:solidFill>
                <a:latin typeface="Century Gothic" panose="020B0502020202020204" pitchFamily="34" charset="0"/>
              </a:rPr>
              <a:t>[E, R, B]</a:t>
            </a:r>
          </a:p>
          <a:p>
            <a:pPr eaLnBrk="1" hangingPunct="1">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Wurde der </a:t>
            </a:r>
            <a:r>
              <a:rPr lang="de-DE" altLang="de-DE" sz="1600" b="1">
                <a:latin typeface="Century Gothic" panose="020B0502020202020204" pitchFamily="34" charset="0"/>
              </a:rPr>
              <a:t>Devisenkassamittelkurs</a:t>
            </a:r>
            <a:r>
              <a:rPr lang="de-DE" altLang="de-DE" sz="1600">
                <a:latin typeface="Century Gothic" panose="020B0502020202020204" pitchFamily="34" charset="0"/>
              </a:rPr>
              <a:t> am Abschlussstichtag für die Ermittlung der Währungsverbindlichkeiten angewendet?</a:t>
            </a:r>
            <a:r>
              <a:rPr lang="de-DE" altLang="de-DE" sz="1600">
                <a:solidFill>
                  <a:srgbClr val="00B0F0"/>
                </a:solidFill>
                <a:latin typeface="Century Gothic" panose="020B0502020202020204" pitchFamily="34" charset="0"/>
              </a:rPr>
              <a:t> </a:t>
            </a:r>
            <a:r>
              <a:rPr lang="de-DE" altLang="de-DE" sz="1600" b="1">
                <a:solidFill>
                  <a:srgbClr val="00B0F0"/>
                </a:solidFill>
                <a:latin typeface="Century Gothic" panose="020B0502020202020204" pitchFamily="34" charset="0"/>
              </a:rPr>
              <a:t>[B] </a:t>
            </a:r>
            <a:r>
              <a:rPr lang="de-DE" altLang="de-DE" sz="1600" b="1">
                <a:solidFill>
                  <a:srgbClr val="FF0000"/>
                </a:solidFill>
                <a:latin typeface="Century Gothic" panose="020B0502020202020204" pitchFamily="34" charset="0"/>
              </a:rPr>
              <a:t>(§ 256a HGB)</a:t>
            </a:r>
          </a:p>
        </p:txBody>
      </p:sp>
      <p:sp>
        <p:nvSpPr>
          <p:cNvPr id="8" name="Rectangle 2">
            <a:extLst>
              <a:ext uri="{FF2B5EF4-FFF2-40B4-BE49-F238E27FC236}">
                <a16:creationId xmlns:a16="http://schemas.microsoft.com/office/drawing/2014/main" id="{0964B6C9-3479-4CE2-B08F-0D68F74F14E3}"/>
              </a:ext>
            </a:extLst>
          </p:cNvPr>
          <p:cNvSpPr txBox="1">
            <a:spLocks/>
          </p:cNvSpPr>
          <p:nvPr/>
        </p:nvSpPr>
        <p:spPr bwMode="auto">
          <a:xfrm>
            <a:off x="925513" y="1016918"/>
            <a:ext cx="45942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8.8.2 Prüfung der Bewertung</a:t>
            </a:r>
          </a:p>
        </p:txBody>
      </p:sp>
      <p:sp>
        <p:nvSpPr>
          <p:cNvPr id="666630" name="Textfeld 4">
            <a:extLst>
              <a:ext uri="{FF2B5EF4-FFF2-40B4-BE49-F238E27FC236}">
                <a16:creationId xmlns:a16="http://schemas.microsoft.com/office/drawing/2014/main" id="{36180EA0-5F83-451C-AC06-B86D4A790062}"/>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3: Prüfung der sonstigen Verbindlichkeiten</a:t>
            </a:r>
          </a:p>
        </p:txBody>
      </p:sp>
    </p:spTree>
  </p:cSld>
  <p:clrMapOvr>
    <a:masterClrMapping/>
  </p:clrMapOvr>
  <p:transition spd="slow"/>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Rectangle 1">
            <a:extLst>
              <a:ext uri="{FF2B5EF4-FFF2-40B4-BE49-F238E27FC236}">
                <a16:creationId xmlns:a16="http://schemas.microsoft.com/office/drawing/2014/main" id="{DCD19822-7ED7-464B-918B-20BCD23C85BE}"/>
              </a:ext>
            </a:extLst>
          </p:cNvPr>
          <p:cNvSpPr>
            <a:spLocks noChangeArrowheads="1"/>
          </p:cNvSpPr>
          <p:nvPr/>
        </p:nvSpPr>
        <p:spPr bwMode="auto">
          <a:xfrm>
            <a:off x="4300538" y="298450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pPr>
            <a:endParaRPr lang="de-DE" altLang="de-DE" sz="1800">
              <a:latin typeface="Arial" panose="020B0604020202020204" pitchFamily="34" charset="0"/>
            </a:endParaRPr>
          </a:p>
        </p:txBody>
      </p:sp>
      <p:sp>
        <p:nvSpPr>
          <p:cNvPr id="668675" name="Textfeld 2">
            <a:extLst>
              <a:ext uri="{FF2B5EF4-FFF2-40B4-BE49-F238E27FC236}">
                <a16:creationId xmlns:a16="http://schemas.microsoft.com/office/drawing/2014/main" id="{3D1649BF-54AD-4034-A342-2FAC933FF073}"/>
              </a:ext>
            </a:extLst>
          </p:cNvPr>
          <p:cNvSpPr txBox="1">
            <a:spLocks noChangeArrowheads="1"/>
          </p:cNvSpPr>
          <p:nvPr/>
        </p:nvSpPr>
        <p:spPr bwMode="auto">
          <a:xfrm>
            <a:off x="1055688" y="1412875"/>
            <a:ext cx="10777537"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9875" indent="-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Wurden für die </a:t>
            </a:r>
            <a:r>
              <a:rPr lang="de-DE" altLang="de-DE" sz="1600" b="1">
                <a:latin typeface="Century Gothic" panose="020B0502020202020204" pitchFamily="34" charset="0"/>
              </a:rPr>
              <a:t>Verbuchung</a:t>
            </a:r>
            <a:r>
              <a:rPr lang="de-DE" altLang="de-DE" sz="1600">
                <a:latin typeface="Century Gothic" panose="020B0502020202020204" pitchFamily="34" charset="0"/>
              </a:rPr>
              <a:t> der sonstigen Verbindlichkeiten die </a:t>
            </a:r>
            <a:r>
              <a:rPr lang="de-DE" altLang="de-DE" sz="1600" b="1">
                <a:latin typeface="Century Gothic" panose="020B0502020202020204" pitchFamily="34" charset="0"/>
              </a:rPr>
              <a:t>Gegenkonten</a:t>
            </a:r>
            <a:r>
              <a:rPr lang="de-DE" altLang="de-DE" sz="1600">
                <a:latin typeface="Century Gothic" panose="020B0502020202020204" pitchFamily="34" charset="0"/>
              </a:rPr>
              <a:t> zutreffend ausgewählt? </a:t>
            </a:r>
            <a:r>
              <a:rPr lang="de-DE" altLang="de-DE" sz="1600" b="1">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Wurde das </a:t>
            </a:r>
            <a:r>
              <a:rPr lang="de-DE" altLang="de-DE" sz="1600" b="1">
                <a:latin typeface="Century Gothic" panose="020B0502020202020204" pitchFamily="34" charset="0"/>
              </a:rPr>
              <a:t>Saldierungsverbot</a:t>
            </a:r>
            <a:r>
              <a:rPr lang="de-DE" altLang="de-DE" sz="1600">
                <a:latin typeface="Century Gothic" panose="020B0502020202020204" pitchFamily="34" charset="0"/>
              </a:rPr>
              <a:t> beachtet? </a:t>
            </a:r>
            <a:r>
              <a:rPr lang="de-DE" altLang="de-DE" sz="1600" b="1">
                <a:solidFill>
                  <a:srgbClr val="00B0F0"/>
                </a:solidFill>
                <a:latin typeface="Century Gothic" panose="020B0502020202020204" pitchFamily="34" charset="0"/>
              </a:rPr>
              <a:t>[A, B]</a:t>
            </a:r>
          </a:p>
          <a:p>
            <a:pPr eaLnBrk="1" hangingPunct="1">
              <a:lnSpc>
                <a:spcPct val="100000"/>
              </a:lnSpc>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Wurden </a:t>
            </a:r>
            <a:r>
              <a:rPr lang="de-DE" altLang="de-DE" sz="1600" b="1">
                <a:latin typeface="Century Gothic" panose="020B0502020202020204" pitchFamily="34" charset="0"/>
              </a:rPr>
              <a:t>Besicherungen</a:t>
            </a:r>
            <a:r>
              <a:rPr lang="de-DE" altLang="de-DE" sz="1600">
                <a:latin typeface="Century Gothic" panose="020B0502020202020204" pitchFamily="34" charset="0"/>
              </a:rPr>
              <a:t> der sonstigen Verbindlichkeiten im </a:t>
            </a:r>
            <a:r>
              <a:rPr lang="de-DE" altLang="de-DE" sz="1600" b="1">
                <a:latin typeface="Century Gothic" panose="020B0502020202020204" pitchFamily="34" charset="0"/>
              </a:rPr>
              <a:t>Anhang</a:t>
            </a:r>
            <a:r>
              <a:rPr lang="de-DE" altLang="de-DE" sz="1600">
                <a:latin typeface="Century Gothic" panose="020B0502020202020204" pitchFamily="34" charset="0"/>
              </a:rPr>
              <a:t> angegeben? </a:t>
            </a:r>
            <a:r>
              <a:rPr lang="de-DE" altLang="de-DE" sz="1600" b="1">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Wurden </a:t>
            </a:r>
            <a:r>
              <a:rPr lang="de-DE" altLang="de-DE" sz="1600" b="1">
                <a:latin typeface="Century Gothic" panose="020B0502020202020204" pitchFamily="34" charset="0"/>
              </a:rPr>
              <a:t>größere Posten</a:t>
            </a:r>
            <a:r>
              <a:rPr lang="de-DE" altLang="de-DE" sz="1600">
                <a:latin typeface="Century Gothic" panose="020B0502020202020204" pitchFamily="34" charset="0"/>
              </a:rPr>
              <a:t>, die erst nach dem Abschlussstichtag rechtlich entstehen, im </a:t>
            </a:r>
            <a:r>
              <a:rPr lang="de-DE" altLang="de-DE" sz="1600" b="1">
                <a:latin typeface="Century Gothic" panose="020B0502020202020204" pitchFamily="34" charset="0"/>
              </a:rPr>
              <a:t>Anhang</a:t>
            </a:r>
            <a:r>
              <a:rPr lang="de-DE" altLang="de-DE" sz="1600">
                <a:latin typeface="Century Gothic" panose="020B0502020202020204" pitchFamily="34" charset="0"/>
              </a:rPr>
              <a:t> angegeben? </a:t>
            </a:r>
            <a:r>
              <a:rPr lang="de-DE" altLang="de-DE" sz="1600" b="1">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Wurden die </a:t>
            </a:r>
            <a:r>
              <a:rPr lang="de-DE" altLang="de-DE" sz="1600" b="1">
                <a:latin typeface="Century Gothic" panose="020B0502020202020204" pitchFamily="34" charset="0"/>
              </a:rPr>
              <a:t>davon-Vermerke</a:t>
            </a:r>
            <a:r>
              <a:rPr lang="de-DE" altLang="de-DE" sz="1600">
                <a:latin typeface="Century Gothic" panose="020B0502020202020204" pitchFamily="34" charset="0"/>
              </a:rPr>
              <a:t> zu den in den  sonstigen Verbindlichkeiten enthaltenen </a:t>
            </a:r>
            <a:r>
              <a:rPr lang="de-DE" altLang="de-DE" sz="1600" b="1">
                <a:latin typeface="Century Gothic" panose="020B0502020202020204" pitchFamily="34" charset="0"/>
              </a:rPr>
              <a:t>Steuerver-bindlichkeiten / Verbindlichkeiten im Rahmen der sozialen Sicherheit</a:t>
            </a:r>
            <a:r>
              <a:rPr lang="de-DE" altLang="de-DE" sz="1600">
                <a:latin typeface="Century Gothic" panose="020B0502020202020204" pitchFamily="34" charset="0"/>
              </a:rPr>
              <a:t> in der </a:t>
            </a:r>
            <a:r>
              <a:rPr lang="de-DE" altLang="de-DE" sz="1600" b="1">
                <a:latin typeface="Century Gothic" panose="020B0502020202020204" pitchFamily="34" charset="0"/>
              </a:rPr>
              <a:t>Bilanz</a:t>
            </a:r>
            <a:r>
              <a:rPr lang="de-DE" altLang="de-DE" sz="1600">
                <a:latin typeface="Century Gothic" panose="020B0502020202020204" pitchFamily="34" charset="0"/>
              </a:rPr>
              <a:t> bzw. im Anhang ausgewiesen? </a:t>
            </a:r>
            <a:r>
              <a:rPr lang="de-DE" altLang="de-DE" sz="1600" b="1">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Wurde der Betrag der Verbindlichkeiten gegenüber Gesellschaftern mit einer </a:t>
            </a:r>
            <a:r>
              <a:rPr lang="de-DE" altLang="de-DE" sz="1600" b="1">
                <a:latin typeface="Century Gothic" panose="020B0502020202020204" pitchFamily="34" charset="0"/>
              </a:rPr>
              <a:t>Restlaufzeit</a:t>
            </a:r>
            <a:r>
              <a:rPr lang="de-DE" altLang="de-DE" sz="1600">
                <a:latin typeface="Century Gothic" panose="020B0502020202020204" pitchFamily="34" charset="0"/>
              </a:rPr>
              <a:t> bis zu einem Jahr und von mehr als fünf Jahren im </a:t>
            </a:r>
            <a:r>
              <a:rPr lang="de-DE" altLang="de-DE" sz="1600" b="1">
                <a:latin typeface="Century Gothic" panose="020B0502020202020204" pitchFamily="34" charset="0"/>
              </a:rPr>
              <a:t>Anhang</a:t>
            </a:r>
            <a:r>
              <a:rPr lang="de-DE" altLang="de-DE" sz="1600">
                <a:latin typeface="Century Gothic" panose="020B0502020202020204" pitchFamily="34" charset="0"/>
              </a:rPr>
              <a:t> angegeben?</a:t>
            </a:r>
            <a:r>
              <a:rPr lang="de-DE" altLang="de-DE" sz="1600">
                <a:solidFill>
                  <a:srgbClr val="00B0F0"/>
                </a:solidFill>
                <a:latin typeface="Century Gothic" panose="020B0502020202020204" pitchFamily="34" charset="0"/>
              </a:rPr>
              <a:t> </a:t>
            </a:r>
            <a:r>
              <a:rPr lang="de-DE" altLang="de-DE" sz="1600" b="1">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Stimmt der </a:t>
            </a:r>
            <a:r>
              <a:rPr lang="de-DE" altLang="de-DE" sz="1600" b="1">
                <a:latin typeface="Century Gothic" panose="020B0502020202020204" pitchFamily="34" charset="0"/>
              </a:rPr>
              <a:t>Bilanzausweis</a:t>
            </a:r>
            <a:r>
              <a:rPr lang="de-DE" altLang="de-DE" sz="1600">
                <a:latin typeface="Century Gothic" panose="020B0502020202020204" pitchFamily="34" charset="0"/>
              </a:rPr>
              <a:t> der sonstigen Verbindlichkeiten mit den Werten laut </a:t>
            </a:r>
            <a:r>
              <a:rPr lang="de-DE" altLang="de-DE" sz="1600" b="1">
                <a:latin typeface="Century Gothic" panose="020B0502020202020204" pitchFamily="34" charset="0"/>
              </a:rPr>
              <a:t>Saldenliste</a:t>
            </a:r>
            <a:r>
              <a:rPr lang="de-DE" altLang="de-DE" sz="1600">
                <a:latin typeface="Century Gothic" panose="020B0502020202020204" pitchFamily="34" charset="0"/>
              </a:rPr>
              <a:t> überein? </a:t>
            </a:r>
            <a:r>
              <a:rPr lang="de-DE" altLang="de-DE" sz="1600" b="1">
                <a:solidFill>
                  <a:srgbClr val="00B0F0"/>
                </a:solidFill>
                <a:latin typeface="Century Gothic" panose="020B0502020202020204" pitchFamily="34" charset="0"/>
              </a:rPr>
              <a:t>[A, R]</a:t>
            </a:r>
          </a:p>
          <a:p>
            <a:pPr eaLnBrk="1" hangingPunct="1">
              <a:lnSpc>
                <a:spcPct val="100000"/>
              </a:lnSpc>
              <a:spcBef>
                <a:spcPts val="600"/>
              </a:spcBef>
              <a:spcAft>
                <a:spcPts val="600"/>
              </a:spcAft>
              <a:buFont typeface="Verdana" panose="020B0604030504040204" pitchFamily="34" charset="0"/>
              <a:buAutoNum type="arabicPeriod"/>
            </a:pPr>
            <a:r>
              <a:rPr lang="de-DE" altLang="de-DE" sz="1600">
                <a:latin typeface="Century Gothic" panose="020B0502020202020204" pitchFamily="34" charset="0"/>
              </a:rPr>
              <a:t>Wurden die </a:t>
            </a:r>
            <a:r>
              <a:rPr lang="de-DE" altLang="de-DE" sz="1600" b="1">
                <a:latin typeface="Century Gothic" panose="020B0502020202020204" pitchFamily="34" charset="0"/>
              </a:rPr>
              <a:t>Einzelposten</a:t>
            </a:r>
            <a:r>
              <a:rPr lang="de-DE" altLang="de-DE" sz="1600">
                <a:latin typeface="Century Gothic" panose="020B0502020202020204" pitchFamily="34" charset="0"/>
              </a:rPr>
              <a:t> der Verbindlichkeiten im </a:t>
            </a:r>
            <a:r>
              <a:rPr lang="de-DE" altLang="de-DE" sz="1600" b="1">
                <a:latin typeface="Century Gothic" panose="020B0502020202020204" pitchFamily="34" charset="0"/>
              </a:rPr>
              <a:t>Anhang aufgegliedert</a:t>
            </a:r>
            <a:r>
              <a:rPr lang="de-DE" altLang="de-DE" sz="1600">
                <a:latin typeface="Century Gothic" panose="020B0502020202020204" pitchFamily="34" charset="0"/>
              </a:rPr>
              <a:t>, sofern die Aufgliederung nicht bereits aus der Bilanz ersichtlich ist? </a:t>
            </a:r>
            <a:r>
              <a:rPr lang="de-DE" altLang="de-DE" sz="1600" b="1">
                <a:solidFill>
                  <a:srgbClr val="00B0F0"/>
                </a:solidFill>
                <a:latin typeface="Century Gothic" panose="020B0502020202020204" pitchFamily="34" charset="0"/>
              </a:rPr>
              <a:t>[A]</a:t>
            </a:r>
            <a:endParaRPr lang="de-DE" altLang="de-DE" sz="1600">
              <a:solidFill>
                <a:srgbClr val="00B0F0"/>
              </a:solidFill>
              <a:latin typeface="Century Gothic" panose="020B0502020202020204" pitchFamily="34" charset="0"/>
            </a:endParaRPr>
          </a:p>
        </p:txBody>
      </p:sp>
      <p:sp>
        <p:nvSpPr>
          <p:cNvPr id="8" name="Rectangle 2">
            <a:extLst>
              <a:ext uri="{FF2B5EF4-FFF2-40B4-BE49-F238E27FC236}">
                <a16:creationId xmlns:a16="http://schemas.microsoft.com/office/drawing/2014/main" id="{B0009D96-4084-4AD0-89D9-C33330CFA0EC}"/>
              </a:ext>
            </a:extLst>
          </p:cNvPr>
          <p:cNvSpPr txBox="1">
            <a:spLocks/>
          </p:cNvSpPr>
          <p:nvPr/>
        </p:nvSpPr>
        <p:spPr bwMode="auto">
          <a:xfrm>
            <a:off x="925513" y="980728"/>
            <a:ext cx="45942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8.8.3 Prüfung des Ausweises</a:t>
            </a:r>
          </a:p>
        </p:txBody>
      </p:sp>
      <p:sp>
        <p:nvSpPr>
          <p:cNvPr id="668678" name="Textfeld 4">
            <a:extLst>
              <a:ext uri="{FF2B5EF4-FFF2-40B4-BE49-F238E27FC236}">
                <a16:creationId xmlns:a16="http://schemas.microsoft.com/office/drawing/2014/main" id="{2DB19E46-5049-48B3-A6C4-F57DE4FFC3CA}"/>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8 – Teil 3: Prüfung der sonstigen Verbindlichkeiten</a:t>
            </a:r>
          </a:p>
        </p:txBody>
      </p:sp>
    </p:spTree>
  </p:cSld>
  <p:clrMapOvr>
    <a:masterClrMapping/>
  </p:clrMapOvr>
  <p:transition spd="slow"/>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2" name="Rectangle 2">
            <a:extLst>
              <a:ext uri="{FF2B5EF4-FFF2-40B4-BE49-F238E27FC236}">
                <a16:creationId xmlns:a16="http://schemas.microsoft.com/office/drawing/2014/main" id="{4143FAE1-BC3E-4BD4-9F5F-151C9AFDB87C}"/>
              </a:ext>
            </a:extLst>
          </p:cNvPr>
          <p:cNvSpPr txBox="1">
            <a:spLocks/>
          </p:cNvSpPr>
          <p:nvPr/>
        </p:nvSpPr>
        <p:spPr bwMode="auto">
          <a:xfrm>
            <a:off x="334963" y="3068638"/>
            <a:ext cx="11522075"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ts val="600"/>
              </a:spcBef>
              <a:spcAft>
                <a:spcPts val="600"/>
              </a:spcAft>
            </a:pPr>
            <a:r>
              <a:rPr lang="de-DE" altLang="de-DE" sz="2800" b="1" dirty="0">
                <a:latin typeface="Century Gothic" panose="020B0502020202020204" pitchFamily="34" charset="0"/>
              </a:rPr>
              <a:t>Themenbereich 8 – Teil 4: </a:t>
            </a:r>
            <a:br>
              <a:rPr lang="de-DE" altLang="de-DE" sz="2800" dirty="0">
                <a:latin typeface="Century Gothic" panose="020B0502020202020204" pitchFamily="34" charset="0"/>
              </a:rPr>
            </a:br>
            <a:r>
              <a:rPr lang="de-DE" altLang="de-DE" sz="2800" b="1" dirty="0">
                <a:latin typeface="Century Gothic" panose="020B0502020202020204" pitchFamily="34" charset="0"/>
              </a:rPr>
              <a:t>Prüfung der Rechnungsabgrenzungsposten</a:t>
            </a:r>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72" name="Textfeld 4">
            <a:extLst>
              <a:ext uri="{FF2B5EF4-FFF2-40B4-BE49-F238E27FC236}">
                <a16:creationId xmlns:a16="http://schemas.microsoft.com/office/drawing/2014/main" id="{55F6BB6B-C979-4C29-8C3D-684BCE1EBD44}"/>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4: Prüfung der Rechnungsabgrenzungsposten</a:t>
            </a:r>
          </a:p>
        </p:txBody>
      </p:sp>
      <p:sp>
        <p:nvSpPr>
          <p:cNvPr id="6" name="Rectangle 2">
            <a:extLst>
              <a:ext uri="{FF2B5EF4-FFF2-40B4-BE49-F238E27FC236}">
                <a16:creationId xmlns:a16="http://schemas.microsoft.com/office/drawing/2014/main" id="{B919D493-D658-4C5C-865E-7F2630194EBE}"/>
              </a:ext>
            </a:extLst>
          </p:cNvPr>
          <p:cNvSpPr txBox="1">
            <a:spLocks/>
          </p:cNvSpPr>
          <p:nvPr/>
        </p:nvSpPr>
        <p:spPr bwMode="auto">
          <a:xfrm>
            <a:off x="1054100" y="1052735"/>
            <a:ext cx="10298484" cy="20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542925" algn="l"/>
              </a:tabLst>
            </a:pPr>
            <a:r>
              <a:rPr lang="de-DE" altLang="de-DE" sz="1600" b="1" dirty="0">
                <a:latin typeface="Century Gothic" panose="020B0502020202020204" pitchFamily="34" charset="0"/>
              </a:rPr>
              <a:t>8.9 	Ausgewählte Bilanzierungsgrundlagen mit Praxisrelevanz – häufige Prüfungsfeststellungen</a:t>
            </a:r>
          </a:p>
          <a:p>
            <a:pPr>
              <a:spcBef>
                <a:spcPts val="600"/>
              </a:spcBef>
              <a:spcAft>
                <a:spcPts val="600"/>
              </a:spcAft>
              <a:tabLst>
                <a:tab pos="542925" algn="l"/>
              </a:tabLst>
            </a:pPr>
            <a:r>
              <a:rPr lang="de-DE" altLang="de-DE" sz="1600" b="1" dirty="0">
                <a:latin typeface="Century Gothic" panose="020B0502020202020204" pitchFamily="34" charset="0"/>
              </a:rPr>
              <a:t>8.10	Analytische Prüfungshandlungen</a:t>
            </a:r>
          </a:p>
          <a:p>
            <a:pPr>
              <a:spcBef>
                <a:spcPts val="600"/>
              </a:spcBef>
              <a:spcAft>
                <a:spcPts val="600"/>
              </a:spcAft>
              <a:tabLst>
                <a:tab pos="542925" algn="l"/>
              </a:tabLst>
            </a:pPr>
            <a:r>
              <a:rPr lang="de-DE" altLang="de-DE" sz="1600" b="1" dirty="0">
                <a:latin typeface="Century Gothic" panose="020B0502020202020204" pitchFamily="34" charset="0"/>
              </a:rPr>
              <a:t>8.11	Einzelfallprüfungen</a:t>
            </a:r>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4B4DA241-E1DD-4B29-8B20-A6ECD4370345}"/>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4: Prüfung der Rechnungsabgrenzungsposten</a:t>
            </a:r>
          </a:p>
        </p:txBody>
      </p:sp>
      <p:sp>
        <p:nvSpPr>
          <p:cNvPr id="7" name="Rectangle 2">
            <a:extLst>
              <a:ext uri="{FF2B5EF4-FFF2-40B4-BE49-F238E27FC236}">
                <a16:creationId xmlns:a16="http://schemas.microsoft.com/office/drawing/2014/main" id="{630D906E-F941-45FC-A505-FB4E9A03507E}"/>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8.9	</a:t>
            </a:r>
            <a:r>
              <a:rPr lang="de-DE" sz="2800" b="1" dirty="0">
                <a:latin typeface="Century Gothic" panose="020B0502020202020204" pitchFamily="34" charset="0"/>
              </a:rPr>
              <a:t>Ausgewählte Bilanzierungsgrundlagen mit Praxisrelevanz – häufige Prüfungsfeststellungen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8.9.1</a:t>
            </a:r>
            <a:r>
              <a:rPr lang="de-DE" dirty="0">
                <a:latin typeface="Century Gothic" panose="020B0502020202020204" pitchFamily="34" charset="0"/>
              </a:rPr>
              <a:t>	Abgrenzung</a:t>
            </a:r>
          </a:p>
          <a:p>
            <a:pPr marL="2724150" lvl="4" indent="-895350">
              <a:spcBef>
                <a:spcPts val="600"/>
              </a:spcBef>
              <a:spcAft>
                <a:spcPts val="600"/>
              </a:spcAft>
              <a:tabLst>
                <a:tab pos="444500" algn="l"/>
              </a:tabLst>
            </a:pPr>
            <a:r>
              <a:rPr lang="de-DE" b="1" dirty="0">
                <a:latin typeface="Century Gothic" panose="020B0502020202020204" pitchFamily="34" charset="0"/>
              </a:rPr>
              <a:t>8.9.2	</a:t>
            </a:r>
            <a:r>
              <a:rPr lang="de-DE" dirty="0">
                <a:latin typeface="Century Gothic" panose="020B0502020202020204" pitchFamily="34" charset="0"/>
              </a:rPr>
              <a:t>Prüfung passive Rechnungsabgrenzungsposten</a:t>
            </a:r>
            <a:endParaRPr lang="de-DE" b="1" dirty="0">
              <a:latin typeface="Century Gothic" panose="020B0502020202020204" pitchFamily="34" charset="0"/>
            </a:endParaRPr>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bgerundetes Rechteck 3">
            <a:extLst>
              <a:ext uri="{FF2B5EF4-FFF2-40B4-BE49-F238E27FC236}">
                <a16:creationId xmlns:a16="http://schemas.microsoft.com/office/drawing/2014/main" id="{2FE2EE2D-59AF-4B33-90E1-9F9B7075269E}"/>
              </a:ext>
            </a:extLst>
          </p:cNvPr>
          <p:cNvSpPr/>
          <p:nvPr/>
        </p:nvSpPr>
        <p:spPr>
          <a:xfrm>
            <a:off x="4656138" y="1072517"/>
            <a:ext cx="2808287" cy="447674"/>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200" b="1" dirty="0">
                <a:solidFill>
                  <a:schemeClr val="bg1"/>
                </a:solidFill>
                <a:latin typeface="Century Gothic" panose="020B0502020202020204" pitchFamily="34" charset="0"/>
              </a:rPr>
              <a:t>Rechnungsabgrenzungsposten</a:t>
            </a:r>
          </a:p>
        </p:txBody>
      </p:sp>
      <p:sp>
        <p:nvSpPr>
          <p:cNvPr id="13" name="Abgerundetes Rechteck 12">
            <a:extLst>
              <a:ext uri="{FF2B5EF4-FFF2-40B4-BE49-F238E27FC236}">
                <a16:creationId xmlns:a16="http://schemas.microsoft.com/office/drawing/2014/main" id="{15E79099-70F4-48AE-8512-E036BBD71518}"/>
              </a:ext>
            </a:extLst>
          </p:cNvPr>
          <p:cNvSpPr/>
          <p:nvPr/>
        </p:nvSpPr>
        <p:spPr>
          <a:xfrm>
            <a:off x="3024188" y="1518919"/>
            <a:ext cx="1150937" cy="344489"/>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200" b="1" dirty="0">
                <a:solidFill>
                  <a:schemeClr val="bg1"/>
                </a:solidFill>
                <a:latin typeface="Century Gothic" panose="020B0502020202020204" pitchFamily="34" charset="0"/>
              </a:rPr>
              <a:t>Transitorisch</a:t>
            </a:r>
          </a:p>
        </p:txBody>
      </p:sp>
      <p:sp>
        <p:nvSpPr>
          <p:cNvPr id="14" name="Abgerundetes Rechteck 13">
            <a:extLst>
              <a:ext uri="{FF2B5EF4-FFF2-40B4-BE49-F238E27FC236}">
                <a16:creationId xmlns:a16="http://schemas.microsoft.com/office/drawing/2014/main" id="{50DF050A-FA72-4A88-9101-4303186D24CD}"/>
              </a:ext>
            </a:extLst>
          </p:cNvPr>
          <p:cNvSpPr/>
          <p:nvPr/>
        </p:nvSpPr>
        <p:spPr>
          <a:xfrm>
            <a:off x="7794625" y="1508124"/>
            <a:ext cx="1152525" cy="344489"/>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200" b="1" dirty="0">
                <a:solidFill>
                  <a:schemeClr val="bg1"/>
                </a:solidFill>
                <a:latin typeface="Century Gothic" panose="020B0502020202020204" pitchFamily="34" charset="0"/>
              </a:rPr>
              <a:t>Antizipativ</a:t>
            </a:r>
          </a:p>
        </p:txBody>
      </p:sp>
      <p:sp>
        <p:nvSpPr>
          <p:cNvPr id="25" name="Abgerundetes Rechteck 24">
            <a:extLst>
              <a:ext uri="{FF2B5EF4-FFF2-40B4-BE49-F238E27FC236}">
                <a16:creationId xmlns:a16="http://schemas.microsoft.com/office/drawing/2014/main" id="{FD6F1D59-2B96-40AB-A26F-E9598965BAD1}"/>
              </a:ext>
            </a:extLst>
          </p:cNvPr>
          <p:cNvSpPr/>
          <p:nvPr/>
        </p:nvSpPr>
        <p:spPr>
          <a:xfrm>
            <a:off x="2136775" y="2072323"/>
            <a:ext cx="1439863" cy="719137"/>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b="1" dirty="0">
                <a:solidFill>
                  <a:srgbClr val="FF0000"/>
                </a:solidFill>
                <a:latin typeface="Century Gothic" panose="020B0502020202020204" pitchFamily="34" charset="0"/>
              </a:rPr>
              <a:t>Ausgabe vorher, </a:t>
            </a:r>
            <a:r>
              <a:rPr lang="de-DE" sz="1100" dirty="0">
                <a:solidFill>
                  <a:schemeClr val="tx1"/>
                </a:solidFill>
                <a:latin typeface="Century Gothic" panose="020B0502020202020204" pitchFamily="34" charset="0"/>
              </a:rPr>
              <a:t>Aufwand später</a:t>
            </a:r>
          </a:p>
          <a:p>
            <a:pPr algn="ctr" eaLnBrk="1" hangingPunct="1">
              <a:defRPr/>
            </a:pPr>
            <a:r>
              <a:rPr lang="de-DE" sz="1100" dirty="0">
                <a:solidFill>
                  <a:schemeClr val="tx1"/>
                </a:solidFill>
                <a:latin typeface="Century Gothic" panose="020B0502020202020204" pitchFamily="34" charset="0"/>
              </a:rPr>
              <a:t>§ 250 Abs. 1 HGB</a:t>
            </a:r>
          </a:p>
        </p:txBody>
      </p:sp>
      <p:sp>
        <p:nvSpPr>
          <p:cNvPr id="26" name="Abgerundetes Rechteck 25">
            <a:extLst>
              <a:ext uri="{FF2B5EF4-FFF2-40B4-BE49-F238E27FC236}">
                <a16:creationId xmlns:a16="http://schemas.microsoft.com/office/drawing/2014/main" id="{A2652854-5A5C-45A6-9AA2-6D5880DB22E8}"/>
              </a:ext>
            </a:extLst>
          </p:cNvPr>
          <p:cNvSpPr/>
          <p:nvPr/>
        </p:nvSpPr>
        <p:spPr>
          <a:xfrm>
            <a:off x="3705225" y="2072323"/>
            <a:ext cx="1439863" cy="719137"/>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b="1" dirty="0">
                <a:solidFill>
                  <a:srgbClr val="FF0000"/>
                </a:solidFill>
                <a:latin typeface="Century Gothic" panose="020B0502020202020204" pitchFamily="34" charset="0"/>
              </a:rPr>
              <a:t>Einnahme vorher, </a:t>
            </a:r>
            <a:r>
              <a:rPr lang="de-DE" sz="1100" dirty="0">
                <a:solidFill>
                  <a:schemeClr val="tx1"/>
                </a:solidFill>
                <a:latin typeface="Century Gothic" panose="020B0502020202020204" pitchFamily="34" charset="0"/>
              </a:rPr>
              <a:t>Ertrag später</a:t>
            </a:r>
          </a:p>
          <a:p>
            <a:pPr algn="ctr" eaLnBrk="1" hangingPunct="1">
              <a:defRPr/>
            </a:pPr>
            <a:r>
              <a:rPr lang="de-DE" sz="1100" dirty="0">
                <a:solidFill>
                  <a:schemeClr val="tx1"/>
                </a:solidFill>
                <a:latin typeface="Century Gothic" panose="020B0502020202020204" pitchFamily="34" charset="0"/>
              </a:rPr>
              <a:t>§ 250 Abs. 2 HGB</a:t>
            </a:r>
          </a:p>
        </p:txBody>
      </p:sp>
      <p:sp>
        <p:nvSpPr>
          <p:cNvPr id="37" name="Abgerundetes Rechteck 36">
            <a:extLst>
              <a:ext uri="{FF2B5EF4-FFF2-40B4-BE49-F238E27FC236}">
                <a16:creationId xmlns:a16="http://schemas.microsoft.com/office/drawing/2014/main" id="{F12DEA38-5A9B-4A4F-B9D1-5C3D20D56F93}"/>
              </a:ext>
            </a:extLst>
          </p:cNvPr>
          <p:cNvSpPr/>
          <p:nvPr/>
        </p:nvSpPr>
        <p:spPr>
          <a:xfrm>
            <a:off x="2278063" y="2979738"/>
            <a:ext cx="1150937" cy="350837"/>
          </a:xfrm>
          <a:prstGeom prst="round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chemeClr val="tx1"/>
                </a:solidFill>
                <a:latin typeface="Century Gothic" panose="020B0502020202020204" pitchFamily="34" charset="0"/>
              </a:rPr>
              <a:t>Aktivierungs-pflichtig</a:t>
            </a:r>
          </a:p>
        </p:txBody>
      </p:sp>
      <p:sp>
        <p:nvSpPr>
          <p:cNvPr id="38" name="Abgerundetes Rechteck 37">
            <a:extLst>
              <a:ext uri="{FF2B5EF4-FFF2-40B4-BE49-F238E27FC236}">
                <a16:creationId xmlns:a16="http://schemas.microsoft.com/office/drawing/2014/main" id="{0F5065B1-8C3A-4EFB-97C0-1B337E1EE393}"/>
              </a:ext>
            </a:extLst>
          </p:cNvPr>
          <p:cNvSpPr/>
          <p:nvPr/>
        </p:nvSpPr>
        <p:spPr>
          <a:xfrm>
            <a:off x="3849688" y="2979738"/>
            <a:ext cx="1152525" cy="350837"/>
          </a:xfrm>
          <a:prstGeom prst="round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chemeClr val="tx1"/>
                </a:solidFill>
                <a:latin typeface="Century Gothic" panose="020B0502020202020204" pitchFamily="34" charset="0"/>
              </a:rPr>
              <a:t>Passivierungs-pflicht</a:t>
            </a:r>
          </a:p>
        </p:txBody>
      </p:sp>
      <p:sp>
        <p:nvSpPr>
          <p:cNvPr id="46" name="Abgerundetes Rechteck 45">
            <a:extLst>
              <a:ext uri="{FF2B5EF4-FFF2-40B4-BE49-F238E27FC236}">
                <a16:creationId xmlns:a16="http://schemas.microsoft.com/office/drawing/2014/main" id="{ACA22A8D-70AD-4B4F-9C9C-038BCA36F6DC}"/>
              </a:ext>
            </a:extLst>
          </p:cNvPr>
          <p:cNvSpPr/>
          <p:nvPr/>
        </p:nvSpPr>
        <p:spPr>
          <a:xfrm>
            <a:off x="3846513" y="4464685"/>
            <a:ext cx="1152525" cy="350838"/>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chemeClr val="tx1"/>
                </a:solidFill>
                <a:latin typeface="Century Gothic" panose="020B0502020202020204" pitchFamily="34" charset="0"/>
              </a:rPr>
              <a:t>§ 266</a:t>
            </a:r>
          </a:p>
          <a:p>
            <a:pPr algn="ctr" eaLnBrk="1" hangingPunct="1">
              <a:defRPr/>
            </a:pPr>
            <a:r>
              <a:rPr lang="de-DE" sz="1100" dirty="0">
                <a:solidFill>
                  <a:schemeClr val="tx1"/>
                </a:solidFill>
                <a:latin typeface="Century Gothic" panose="020B0502020202020204" pitchFamily="34" charset="0"/>
              </a:rPr>
              <a:t>Abs. 3 D. HGB</a:t>
            </a:r>
          </a:p>
        </p:txBody>
      </p:sp>
      <p:sp>
        <p:nvSpPr>
          <p:cNvPr id="48" name="Abgerundetes Rechteck 47">
            <a:extLst>
              <a:ext uri="{FF2B5EF4-FFF2-40B4-BE49-F238E27FC236}">
                <a16:creationId xmlns:a16="http://schemas.microsoft.com/office/drawing/2014/main" id="{2F1EDAEA-8066-426D-9542-EBA586CDA1BD}"/>
              </a:ext>
            </a:extLst>
          </p:cNvPr>
          <p:cNvSpPr/>
          <p:nvPr/>
        </p:nvSpPr>
        <p:spPr>
          <a:xfrm>
            <a:off x="2399506" y="4942999"/>
            <a:ext cx="2400300" cy="717550"/>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chemeClr val="tx1"/>
                </a:solidFill>
                <a:latin typeface="Century Gothic" panose="020B0502020202020204" pitchFamily="34" charset="0"/>
              </a:rPr>
              <a:t>Ausnahme: Disagio/Damnum</a:t>
            </a:r>
          </a:p>
          <a:p>
            <a:pPr algn="ctr" eaLnBrk="1" hangingPunct="1">
              <a:defRPr/>
            </a:pPr>
            <a:r>
              <a:rPr lang="de-DE" sz="1100" dirty="0">
                <a:solidFill>
                  <a:schemeClr val="tx1"/>
                </a:solidFill>
                <a:latin typeface="Century Gothic" panose="020B0502020202020204" pitchFamily="34" charset="0"/>
                <a:sym typeface="Wingdings" panose="05000000000000000000" pitchFamily="2" charset="2"/>
              </a:rPr>
              <a:t></a:t>
            </a:r>
            <a:r>
              <a:rPr lang="de-DE" sz="1100" dirty="0">
                <a:solidFill>
                  <a:schemeClr val="tx1"/>
                </a:solidFill>
                <a:latin typeface="Century Gothic" panose="020B0502020202020204" pitchFamily="34" charset="0"/>
              </a:rPr>
              <a:t> § 250 Abs. 3 HGB Aktivierungswahlrecht</a:t>
            </a:r>
          </a:p>
        </p:txBody>
      </p:sp>
      <p:sp>
        <p:nvSpPr>
          <p:cNvPr id="49" name="Abgerundetes Rechteck 48">
            <a:extLst>
              <a:ext uri="{FF2B5EF4-FFF2-40B4-BE49-F238E27FC236}">
                <a16:creationId xmlns:a16="http://schemas.microsoft.com/office/drawing/2014/main" id="{3507AC0D-0BC5-4354-B64F-650D7F123CB9}"/>
              </a:ext>
            </a:extLst>
          </p:cNvPr>
          <p:cNvSpPr/>
          <p:nvPr/>
        </p:nvSpPr>
        <p:spPr>
          <a:xfrm>
            <a:off x="8477250" y="2094548"/>
            <a:ext cx="1439863" cy="72072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chemeClr val="tx1"/>
                </a:solidFill>
                <a:latin typeface="Century Gothic" panose="020B0502020202020204" pitchFamily="34" charset="0"/>
              </a:rPr>
              <a:t>Aufwand vorher, </a:t>
            </a:r>
            <a:r>
              <a:rPr lang="de-DE" sz="1100" b="1" dirty="0">
                <a:solidFill>
                  <a:srgbClr val="FF0000"/>
                </a:solidFill>
                <a:latin typeface="Century Gothic" panose="020B0502020202020204" pitchFamily="34" charset="0"/>
              </a:rPr>
              <a:t>Ausgabe später</a:t>
            </a:r>
          </a:p>
        </p:txBody>
      </p:sp>
      <p:sp>
        <p:nvSpPr>
          <p:cNvPr id="56" name="Abgerundetes Rechteck 55">
            <a:extLst>
              <a:ext uri="{FF2B5EF4-FFF2-40B4-BE49-F238E27FC236}">
                <a16:creationId xmlns:a16="http://schemas.microsoft.com/office/drawing/2014/main" id="{EBCD0620-11DB-497B-9D00-BB96BDE9154B}"/>
              </a:ext>
            </a:extLst>
          </p:cNvPr>
          <p:cNvSpPr/>
          <p:nvPr/>
        </p:nvSpPr>
        <p:spPr>
          <a:xfrm>
            <a:off x="7048500" y="3003550"/>
            <a:ext cx="1152525" cy="349250"/>
          </a:xfrm>
          <a:prstGeom prst="round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chemeClr val="tx1"/>
                </a:solidFill>
                <a:latin typeface="Century Gothic" panose="020B0502020202020204" pitchFamily="34" charset="0"/>
              </a:rPr>
              <a:t>Aktiv = Ford.</a:t>
            </a:r>
          </a:p>
        </p:txBody>
      </p:sp>
      <p:sp>
        <p:nvSpPr>
          <p:cNvPr id="57" name="Abgerundetes Rechteck 56">
            <a:extLst>
              <a:ext uri="{FF2B5EF4-FFF2-40B4-BE49-F238E27FC236}">
                <a16:creationId xmlns:a16="http://schemas.microsoft.com/office/drawing/2014/main" id="{55464808-75B8-4ADA-97CF-38068E3EC22C}"/>
              </a:ext>
            </a:extLst>
          </p:cNvPr>
          <p:cNvSpPr/>
          <p:nvPr/>
        </p:nvSpPr>
        <p:spPr>
          <a:xfrm>
            <a:off x="8620125" y="3003550"/>
            <a:ext cx="1152525" cy="349250"/>
          </a:xfrm>
          <a:prstGeom prst="round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chemeClr val="tx1"/>
                </a:solidFill>
                <a:latin typeface="Century Gothic" panose="020B0502020202020204" pitchFamily="34" charset="0"/>
              </a:rPr>
              <a:t>Passiv = </a:t>
            </a:r>
            <a:r>
              <a:rPr lang="de-DE" sz="1100" dirty="0" err="1">
                <a:solidFill>
                  <a:schemeClr val="tx1"/>
                </a:solidFill>
                <a:latin typeface="Century Gothic" panose="020B0502020202020204" pitchFamily="34" charset="0"/>
              </a:rPr>
              <a:t>Verbindl</a:t>
            </a:r>
            <a:r>
              <a:rPr lang="de-DE" sz="1100" dirty="0">
                <a:solidFill>
                  <a:schemeClr val="tx1"/>
                </a:solidFill>
                <a:latin typeface="Century Gothic" panose="020B0502020202020204" pitchFamily="34" charset="0"/>
              </a:rPr>
              <a:t>.</a:t>
            </a:r>
          </a:p>
        </p:txBody>
      </p:sp>
      <p:sp>
        <p:nvSpPr>
          <p:cNvPr id="63" name="Abgerundetes Rechteck 62">
            <a:extLst>
              <a:ext uri="{FF2B5EF4-FFF2-40B4-BE49-F238E27FC236}">
                <a16:creationId xmlns:a16="http://schemas.microsoft.com/office/drawing/2014/main" id="{0FF04AF4-3B64-4E82-AD95-73BE9107B901}"/>
              </a:ext>
            </a:extLst>
          </p:cNvPr>
          <p:cNvSpPr/>
          <p:nvPr/>
        </p:nvSpPr>
        <p:spPr>
          <a:xfrm>
            <a:off x="6565899" y="4573905"/>
            <a:ext cx="1804988" cy="350838"/>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chemeClr val="tx1"/>
                </a:solidFill>
                <a:latin typeface="Century Gothic" panose="020B0502020202020204" pitchFamily="34" charset="0"/>
              </a:rPr>
              <a:t>§ 268 Abs. 4 S. 2 HGB</a:t>
            </a:r>
          </a:p>
          <a:p>
            <a:pPr algn="ctr" eaLnBrk="1" hangingPunct="1">
              <a:defRPr/>
            </a:pPr>
            <a:r>
              <a:rPr lang="de-DE" sz="1100" dirty="0">
                <a:solidFill>
                  <a:schemeClr val="tx1"/>
                </a:solidFill>
                <a:latin typeface="Century Gothic" panose="020B0502020202020204" pitchFamily="34" charset="0"/>
              </a:rPr>
              <a:t>§ 266 Abs. 2 B. II. 4 HGB</a:t>
            </a:r>
          </a:p>
        </p:txBody>
      </p:sp>
      <p:sp>
        <p:nvSpPr>
          <p:cNvPr id="66" name="Abgerundetes Rechteck 65">
            <a:extLst>
              <a:ext uri="{FF2B5EF4-FFF2-40B4-BE49-F238E27FC236}">
                <a16:creationId xmlns:a16="http://schemas.microsoft.com/office/drawing/2014/main" id="{A44E7B9D-B442-428D-A334-29EFA1F87807}"/>
              </a:ext>
            </a:extLst>
          </p:cNvPr>
          <p:cNvSpPr/>
          <p:nvPr/>
        </p:nvSpPr>
        <p:spPr>
          <a:xfrm>
            <a:off x="6911975" y="2086610"/>
            <a:ext cx="1441450" cy="72072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chemeClr val="tx1"/>
                </a:solidFill>
                <a:latin typeface="Century Gothic" panose="020B0502020202020204" pitchFamily="34" charset="0"/>
              </a:rPr>
              <a:t>Ertrag vorher, </a:t>
            </a:r>
            <a:r>
              <a:rPr lang="de-DE" sz="1100" b="1" dirty="0">
                <a:solidFill>
                  <a:srgbClr val="FF0000"/>
                </a:solidFill>
                <a:latin typeface="Century Gothic" panose="020B0502020202020204" pitchFamily="34" charset="0"/>
              </a:rPr>
              <a:t>Einnahme später</a:t>
            </a:r>
          </a:p>
        </p:txBody>
      </p:sp>
      <p:sp>
        <p:nvSpPr>
          <p:cNvPr id="67" name="Abgerundetes Rechteck 66">
            <a:extLst>
              <a:ext uri="{FF2B5EF4-FFF2-40B4-BE49-F238E27FC236}">
                <a16:creationId xmlns:a16="http://schemas.microsoft.com/office/drawing/2014/main" id="{0A4B7F72-8030-4079-881F-E326F519B11B}"/>
              </a:ext>
            </a:extLst>
          </p:cNvPr>
          <p:cNvSpPr/>
          <p:nvPr/>
        </p:nvSpPr>
        <p:spPr>
          <a:xfrm>
            <a:off x="6929438" y="3594100"/>
            <a:ext cx="1441450" cy="720725"/>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chemeClr val="tx1"/>
                </a:solidFill>
                <a:latin typeface="Century Gothic" panose="020B0502020202020204" pitchFamily="34" charset="0"/>
              </a:rPr>
              <a:t>z. B. noch zu erhaltene Gebühren</a:t>
            </a:r>
          </a:p>
        </p:txBody>
      </p:sp>
      <p:sp>
        <p:nvSpPr>
          <p:cNvPr id="68" name="Abgerundetes Rechteck 67">
            <a:extLst>
              <a:ext uri="{FF2B5EF4-FFF2-40B4-BE49-F238E27FC236}">
                <a16:creationId xmlns:a16="http://schemas.microsoft.com/office/drawing/2014/main" id="{1952C68D-E3F7-4F83-B767-14ED3F542E45}"/>
              </a:ext>
            </a:extLst>
          </p:cNvPr>
          <p:cNvSpPr/>
          <p:nvPr/>
        </p:nvSpPr>
        <p:spPr>
          <a:xfrm>
            <a:off x="8586788" y="4573905"/>
            <a:ext cx="1804987" cy="350838"/>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chemeClr val="tx1"/>
                </a:solidFill>
                <a:latin typeface="Century Gothic" panose="020B0502020202020204" pitchFamily="34" charset="0"/>
              </a:rPr>
              <a:t>§ 268 Abs. 5 S. 2 HGB</a:t>
            </a:r>
          </a:p>
          <a:p>
            <a:pPr algn="ctr" eaLnBrk="1" hangingPunct="1">
              <a:defRPr/>
            </a:pPr>
            <a:r>
              <a:rPr lang="de-DE" sz="1100" dirty="0">
                <a:solidFill>
                  <a:schemeClr val="tx1"/>
                </a:solidFill>
                <a:latin typeface="Century Gothic" panose="020B0502020202020204" pitchFamily="34" charset="0"/>
              </a:rPr>
              <a:t>§ 266 Abs. 3 C. 8 HGB</a:t>
            </a:r>
          </a:p>
        </p:txBody>
      </p:sp>
      <p:sp>
        <p:nvSpPr>
          <p:cNvPr id="65" name="Abgerundetes Rechteck 64">
            <a:extLst>
              <a:ext uri="{FF2B5EF4-FFF2-40B4-BE49-F238E27FC236}">
                <a16:creationId xmlns:a16="http://schemas.microsoft.com/office/drawing/2014/main" id="{9A86EF72-F7D0-4E17-8BAA-4A6DFBF4204D}"/>
              </a:ext>
            </a:extLst>
          </p:cNvPr>
          <p:cNvSpPr/>
          <p:nvPr/>
        </p:nvSpPr>
        <p:spPr>
          <a:xfrm>
            <a:off x="3705225" y="5785803"/>
            <a:ext cx="1447800" cy="360362"/>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400" b="1" dirty="0">
                <a:solidFill>
                  <a:srgbClr val="FF0000"/>
                </a:solidFill>
                <a:latin typeface="Century Gothic" panose="020B0502020202020204" pitchFamily="34" charset="0"/>
              </a:rPr>
              <a:t>PRAP</a:t>
            </a:r>
            <a:endParaRPr lang="de-DE" sz="1400" dirty="0">
              <a:solidFill>
                <a:srgbClr val="FF0000"/>
              </a:solidFill>
              <a:latin typeface="Century Gothic" panose="020B0502020202020204" pitchFamily="34" charset="0"/>
            </a:endParaRPr>
          </a:p>
        </p:txBody>
      </p:sp>
      <p:sp>
        <p:nvSpPr>
          <p:cNvPr id="60" name="Abgerundetes Rechteck 59">
            <a:extLst>
              <a:ext uri="{FF2B5EF4-FFF2-40B4-BE49-F238E27FC236}">
                <a16:creationId xmlns:a16="http://schemas.microsoft.com/office/drawing/2014/main" id="{5ED1DE41-5162-41AD-B083-CAD777208625}"/>
              </a:ext>
            </a:extLst>
          </p:cNvPr>
          <p:cNvSpPr/>
          <p:nvPr/>
        </p:nvSpPr>
        <p:spPr>
          <a:xfrm>
            <a:off x="8479473" y="3594100"/>
            <a:ext cx="1439862" cy="720725"/>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chemeClr val="tx1"/>
                </a:solidFill>
                <a:latin typeface="Century Gothic" panose="020B0502020202020204" pitchFamily="34" charset="0"/>
              </a:rPr>
              <a:t>z. B. noch zu zahlende Gebühren</a:t>
            </a:r>
          </a:p>
        </p:txBody>
      </p:sp>
      <p:sp>
        <p:nvSpPr>
          <p:cNvPr id="42" name="Abgerundetes Rechteck 41">
            <a:extLst>
              <a:ext uri="{FF2B5EF4-FFF2-40B4-BE49-F238E27FC236}">
                <a16:creationId xmlns:a16="http://schemas.microsoft.com/office/drawing/2014/main" id="{3BB18350-F2A8-48EA-9CEE-494516192A9A}"/>
              </a:ext>
            </a:extLst>
          </p:cNvPr>
          <p:cNvSpPr/>
          <p:nvPr/>
        </p:nvSpPr>
        <p:spPr>
          <a:xfrm>
            <a:off x="3705225" y="3532188"/>
            <a:ext cx="1439863" cy="720725"/>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chemeClr val="tx1"/>
                </a:solidFill>
                <a:latin typeface="Century Gothic" panose="020B0502020202020204" pitchFamily="34" charset="0"/>
              </a:rPr>
              <a:t>z. B. im Voraus erhaltene Gebühren</a:t>
            </a:r>
          </a:p>
        </p:txBody>
      </p:sp>
      <p:sp>
        <p:nvSpPr>
          <p:cNvPr id="41" name="Abgerundetes Rechteck 40">
            <a:extLst>
              <a:ext uri="{FF2B5EF4-FFF2-40B4-BE49-F238E27FC236}">
                <a16:creationId xmlns:a16="http://schemas.microsoft.com/office/drawing/2014/main" id="{7ADF5519-DB27-4969-8BD1-506083143985}"/>
              </a:ext>
            </a:extLst>
          </p:cNvPr>
          <p:cNvSpPr/>
          <p:nvPr/>
        </p:nvSpPr>
        <p:spPr>
          <a:xfrm>
            <a:off x="2136775" y="3532188"/>
            <a:ext cx="1439863" cy="720725"/>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chemeClr val="tx1"/>
                </a:solidFill>
                <a:latin typeface="Century Gothic" panose="020B0502020202020204" pitchFamily="34" charset="0"/>
              </a:rPr>
              <a:t>z. B. im Voraus gezahlte Gebühren, Miete</a:t>
            </a:r>
          </a:p>
        </p:txBody>
      </p:sp>
      <p:sp>
        <p:nvSpPr>
          <p:cNvPr id="45" name="Abgerundetes Rechteck 44">
            <a:extLst>
              <a:ext uri="{FF2B5EF4-FFF2-40B4-BE49-F238E27FC236}">
                <a16:creationId xmlns:a16="http://schemas.microsoft.com/office/drawing/2014/main" id="{90FEA585-3070-4180-A704-5CC4701B33AF}"/>
              </a:ext>
            </a:extLst>
          </p:cNvPr>
          <p:cNvSpPr/>
          <p:nvPr/>
        </p:nvSpPr>
        <p:spPr>
          <a:xfrm>
            <a:off x="2278062" y="4460716"/>
            <a:ext cx="1150937" cy="350838"/>
          </a:xfrm>
          <a:prstGeom prst="round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100" dirty="0">
                <a:solidFill>
                  <a:schemeClr val="tx1"/>
                </a:solidFill>
                <a:latin typeface="Century Gothic" panose="020B0502020202020204" pitchFamily="34" charset="0"/>
              </a:rPr>
              <a:t>§ 266 </a:t>
            </a:r>
          </a:p>
          <a:p>
            <a:pPr algn="ctr" eaLnBrk="1" hangingPunct="1">
              <a:defRPr/>
            </a:pPr>
            <a:r>
              <a:rPr lang="de-DE" sz="1100" dirty="0">
                <a:solidFill>
                  <a:schemeClr val="tx1"/>
                </a:solidFill>
                <a:latin typeface="Century Gothic" panose="020B0502020202020204" pitchFamily="34" charset="0"/>
              </a:rPr>
              <a:t>Abs. 2 C. HGB</a:t>
            </a:r>
          </a:p>
        </p:txBody>
      </p:sp>
      <p:sp>
        <p:nvSpPr>
          <p:cNvPr id="72" name="Abgerundetes Rechteck 71">
            <a:extLst>
              <a:ext uri="{FF2B5EF4-FFF2-40B4-BE49-F238E27FC236}">
                <a16:creationId xmlns:a16="http://schemas.microsoft.com/office/drawing/2014/main" id="{56A48B52-0DE3-44F2-A913-EF7EC0C73CF4}"/>
              </a:ext>
            </a:extLst>
          </p:cNvPr>
          <p:cNvSpPr/>
          <p:nvPr/>
        </p:nvSpPr>
        <p:spPr>
          <a:xfrm>
            <a:off x="2054225" y="5803265"/>
            <a:ext cx="1449388" cy="360363"/>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400" b="1" dirty="0">
                <a:solidFill>
                  <a:srgbClr val="FF0000"/>
                </a:solidFill>
                <a:latin typeface="Century Gothic" panose="020B0502020202020204" pitchFamily="34" charset="0"/>
              </a:rPr>
              <a:t>ARAP</a:t>
            </a:r>
            <a:endParaRPr lang="de-DE" sz="1400" dirty="0">
              <a:solidFill>
                <a:srgbClr val="FF0000"/>
              </a:solidFill>
              <a:latin typeface="Century Gothic" panose="020B0502020202020204" pitchFamily="34" charset="0"/>
            </a:endParaRPr>
          </a:p>
        </p:txBody>
      </p:sp>
      <p:sp>
        <p:nvSpPr>
          <p:cNvPr id="76" name="Abgerundetes Rechteck 75">
            <a:extLst>
              <a:ext uri="{FF2B5EF4-FFF2-40B4-BE49-F238E27FC236}">
                <a16:creationId xmlns:a16="http://schemas.microsoft.com/office/drawing/2014/main" id="{AA1A0ACE-0881-45CB-97CB-6D799E0E430A}"/>
              </a:ext>
            </a:extLst>
          </p:cNvPr>
          <p:cNvSpPr/>
          <p:nvPr/>
        </p:nvSpPr>
        <p:spPr>
          <a:xfrm>
            <a:off x="8626475" y="5124450"/>
            <a:ext cx="1574800" cy="541338"/>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400" b="1" dirty="0">
                <a:solidFill>
                  <a:srgbClr val="FF0000"/>
                </a:solidFill>
                <a:latin typeface="Century Gothic" panose="020B0502020202020204" pitchFamily="34" charset="0"/>
              </a:rPr>
              <a:t>Sonstige</a:t>
            </a:r>
          </a:p>
          <a:p>
            <a:pPr algn="ctr" eaLnBrk="1" hangingPunct="1">
              <a:defRPr/>
            </a:pPr>
            <a:r>
              <a:rPr lang="de-DE" sz="1400" b="1" dirty="0">
                <a:solidFill>
                  <a:srgbClr val="FF0000"/>
                </a:solidFill>
                <a:latin typeface="Century Gothic" panose="020B0502020202020204" pitchFamily="34" charset="0"/>
              </a:rPr>
              <a:t>Verbindlichkeit</a:t>
            </a:r>
            <a:endParaRPr lang="de-DE" sz="1400" dirty="0">
              <a:solidFill>
                <a:srgbClr val="FF0000"/>
              </a:solidFill>
              <a:latin typeface="Century Gothic" panose="020B0502020202020204" pitchFamily="34" charset="0"/>
            </a:endParaRPr>
          </a:p>
        </p:txBody>
      </p:sp>
      <p:sp>
        <p:nvSpPr>
          <p:cNvPr id="77" name="Abgerundetes Rechteck 76">
            <a:extLst>
              <a:ext uri="{FF2B5EF4-FFF2-40B4-BE49-F238E27FC236}">
                <a16:creationId xmlns:a16="http://schemas.microsoft.com/office/drawing/2014/main" id="{BFEEB2B1-CE84-4B76-923C-CB06ADC62BB9}"/>
              </a:ext>
            </a:extLst>
          </p:cNvPr>
          <p:cNvSpPr/>
          <p:nvPr/>
        </p:nvSpPr>
        <p:spPr>
          <a:xfrm>
            <a:off x="6848475" y="5124450"/>
            <a:ext cx="1447800" cy="541338"/>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400" b="1" dirty="0">
                <a:solidFill>
                  <a:srgbClr val="FF0000"/>
                </a:solidFill>
                <a:latin typeface="Century Gothic" panose="020B0502020202020204" pitchFamily="34" charset="0"/>
              </a:rPr>
              <a:t>Sonstige</a:t>
            </a:r>
          </a:p>
          <a:p>
            <a:pPr algn="ctr" eaLnBrk="1" hangingPunct="1">
              <a:defRPr/>
            </a:pPr>
            <a:r>
              <a:rPr lang="de-DE" sz="1400" b="1" dirty="0">
                <a:solidFill>
                  <a:srgbClr val="FF0000"/>
                </a:solidFill>
                <a:latin typeface="Century Gothic" panose="020B0502020202020204" pitchFamily="34" charset="0"/>
              </a:rPr>
              <a:t>Forderung</a:t>
            </a:r>
            <a:endParaRPr lang="de-DE" sz="1400" dirty="0">
              <a:solidFill>
                <a:srgbClr val="FF0000"/>
              </a:solidFill>
              <a:latin typeface="Century Gothic" panose="020B0502020202020204" pitchFamily="34" charset="0"/>
            </a:endParaRPr>
          </a:p>
        </p:txBody>
      </p:sp>
      <p:sp>
        <p:nvSpPr>
          <p:cNvPr id="64" name="Rectangle 2">
            <a:extLst>
              <a:ext uri="{FF2B5EF4-FFF2-40B4-BE49-F238E27FC236}">
                <a16:creationId xmlns:a16="http://schemas.microsoft.com/office/drawing/2014/main" id="{0F86ED49-0316-4B3D-83F1-990D5ECA45B5}"/>
              </a:ext>
            </a:extLst>
          </p:cNvPr>
          <p:cNvSpPr txBox="1">
            <a:spLocks/>
          </p:cNvSpPr>
          <p:nvPr/>
        </p:nvSpPr>
        <p:spPr bwMode="auto">
          <a:xfrm>
            <a:off x="925513" y="981075"/>
            <a:ext cx="27797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8.9.1 Abgrenzung</a:t>
            </a:r>
          </a:p>
        </p:txBody>
      </p:sp>
      <p:sp>
        <p:nvSpPr>
          <p:cNvPr id="71" name="Textfeld 4">
            <a:extLst>
              <a:ext uri="{FF2B5EF4-FFF2-40B4-BE49-F238E27FC236}">
                <a16:creationId xmlns:a16="http://schemas.microsoft.com/office/drawing/2014/main" id="{F68FECDD-07A6-49AF-A1C2-F486E4FF1FE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4: Prüfung der Rechnungsabgrenzungsposten</a:t>
            </a:r>
          </a:p>
        </p:txBody>
      </p:sp>
      <p:sp>
        <p:nvSpPr>
          <p:cNvPr id="69" name="Text Box 6">
            <a:extLst>
              <a:ext uri="{FF2B5EF4-FFF2-40B4-BE49-F238E27FC236}">
                <a16:creationId xmlns:a16="http://schemas.microsoft.com/office/drawing/2014/main" id="{20753BA0-7D57-4352-B442-09F39F442221}"/>
              </a:ext>
            </a:extLst>
          </p:cNvPr>
          <p:cNvSpPr txBox="1">
            <a:spLocks noChangeArrowheads="1"/>
          </p:cNvSpPr>
          <p:nvPr/>
        </p:nvSpPr>
        <p:spPr bwMode="auto">
          <a:xfrm>
            <a:off x="695400" y="636587"/>
            <a:ext cx="11161236"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8.9 Ausgewählte Bilanzierungsgrundlagen mit Praxisrelevanz – häufige Prüfungsfeststellungen</a:t>
            </a:r>
          </a:p>
        </p:txBody>
      </p:sp>
      <p:cxnSp>
        <p:nvCxnSpPr>
          <p:cNvPr id="7" name="Gerader Verbinder 6">
            <a:extLst>
              <a:ext uri="{FF2B5EF4-FFF2-40B4-BE49-F238E27FC236}">
                <a16:creationId xmlns:a16="http://schemas.microsoft.com/office/drawing/2014/main" id="{CCCD240F-D1F8-4E16-8479-EB3A30CA7AAD}"/>
              </a:ext>
            </a:extLst>
          </p:cNvPr>
          <p:cNvCxnSpPr>
            <a:stCxn id="4" idx="1"/>
            <a:endCxn id="13" idx="0"/>
          </p:cNvCxnSpPr>
          <p:nvPr/>
        </p:nvCxnSpPr>
        <p:spPr>
          <a:xfrm flipH="1">
            <a:off x="3599657" y="1296354"/>
            <a:ext cx="1056481" cy="22256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28DE397F-8247-4128-B25F-CAC6146C0956}"/>
              </a:ext>
            </a:extLst>
          </p:cNvPr>
          <p:cNvCxnSpPr>
            <a:cxnSpLocks/>
            <a:stCxn id="4" idx="3"/>
            <a:endCxn id="14" idx="0"/>
          </p:cNvCxnSpPr>
          <p:nvPr/>
        </p:nvCxnSpPr>
        <p:spPr>
          <a:xfrm>
            <a:off x="7464425" y="1296354"/>
            <a:ext cx="906463" cy="21177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927205F7-55ED-4291-9CF4-AA827076CAB9}"/>
              </a:ext>
            </a:extLst>
          </p:cNvPr>
          <p:cNvCxnSpPr>
            <a:stCxn id="13" idx="2"/>
            <a:endCxn id="25" idx="0"/>
          </p:cNvCxnSpPr>
          <p:nvPr/>
        </p:nvCxnSpPr>
        <p:spPr>
          <a:xfrm flipH="1">
            <a:off x="2856707" y="1863408"/>
            <a:ext cx="742950" cy="208915"/>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Gerade Verbindung mit Pfeil 20">
            <a:extLst>
              <a:ext uri="{FF2B5EF4-FFF2-40B4-BE49-F238E27FC236}">
                <a16:creationId xmlns:a16="http://schemas.microsoft.com/office/drawing/2014/main" id="{01F73E23-2F43-491D-A772-2B9BD1FC3282}"/>
              </a:ext>
            </a:extLst>
          </p:cNvPr>
          <p:cNvCxnSpPr>
            <a:stCxn id="13" idx="2"/>
            <a:endCxn id="26" idx="0"/>
          </p:cNvCxnSpPr>
          <p:nvPr/>
        </p:nvCxnSpPr>
        <p:spPr>
          <a:xfrm>
            <a:off x="3599657" y="1863408"/>
            <a:ext cx="825500" cy="208915"/>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Gerade Verbindung mit Pfeil 26">
            <a:extLst>
              <a:ext uri="{FF2B5EF4-FFF2-40B4-BE49-F238E27FC236}">
                <a16:creationId xmlns:a16="http://schemas.microsoft.com/office/drawing/2014/main" id="{6D698FFE-ECBA-46D0-9FAB-F22A37FC73FE}"/>
              </a:ext>
            </a:extLst>
          </p:cNvPr>
          <p:cNvCxnSpPr>
            <a:stCxn id="14" idx="2"/>
            <a:endCxn id="66" idx="0"/>
          </p:cNvCxnSpPr>
          <p:nvPr/>
        </p:nvCxnSpPr>
        <p:spPr>
          <a:xfrm flipH="1">
            <a:off x="7632700" y="1852613"/>
            <a:ext cx="738188" cy="233997"/>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Gerade Verbindung mit Pfeil 30">
            <a:extLst>
              <a:ext uri="{FF2B5EF4-FFF2-40B4-BE49-F238E27FC236}">
                <a16:creationId xmlns:a16="http://schemas.microsoft.com/office/drawing/2014/main" id="{4F890278-C134-46FE-94EE-72F0DD1CA46B}"/>
              </a:ext>
            </a:extLst>
          </p:cNvPr>
          <p:cNvCxnSpPr>
            <a:stCxn id="14" idx="2"/>
            <a:endCxn id="49" idx="0"/>
          </p:cNvCxnSpPr>
          <p:nvPr/>
        </p:nvCxnSpPr>
        <p:spPr>
          <a:xfrm>
            <a:off x="8370888" y="1852613"/>
            <a:ext cx="826294" cy="241935"/>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Gerader Verbinder 32">
            <a:extLst>
              <a:ext uri="{FF2B5EF4-FFF2-40B4-BE49-F238E27FC236}">
                <a16:creationId xmlns:a16="http://schemas.microsoft.com/office/drawing/2014/main" id="{4E3238D5-CF5B-4788-B068-8586EAEDA7A8}"/>
              </a:ext>
            </a:extLst>
          </p:cNvPr>
          <p:cNvCxnSpPr>
            <a:stCxn id="25" idx="2"/>
            <a:endCxn id="37" idx="0"/>
          </p:cNvCxnSpPr>
          <p:nvPr/>
        </p:nvCxnSpPr>
        <p:spPr>
          <a:xfrm flipH="1">
            <a:off x="2853532" y="2791460"/>
            <a:ext cx="3175" cy="18827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Gerader Verbinder 78">
            <a:extLst>
              <a:ext uri="{FF2B5EF4-FFF2-40B4-BE49-F238E27FC236}">
                <a16:creationId xmlns:a16="http://schemas.microsoft.com/office/drawing/2014/main" id="{56445D78-8D3B-4117-86A5-88E759443E0B}"/>
              </a:ext>
            </a:extLst>
          </p:cNvPr>
          <p:cNvCxnSpPr>
            <a:cxnSpLocks/>
            <a:stCxn id="26" idx="2"/>
            <a:endCxn id="38" idx="0"/>
          </p:cNvCxnSpPr>
          <p:nvPr/>
        </p:nvCxnSpPr>
        <p:spPr>
          <a:xfrm>
            <a:off x="4425157" y="2791460"/>
            <a:ext cx="794" cy="18827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Gerader Verbinder 79">
            <a:extLst>
              <a:ext uri="{FF2B5EF4-FFF2-40B4-BE49-F238E27FC236}">
                <a16:creationId xmlns:a16="http://schemas.microsoft.com/office/drawing/2014/main" id="{091318FE-A105-4386-AB4F-C73936157B09}"/>
              </a:ext>
            </a:extLst>
          </p:cNvPr>
          <p:cNvCxnSpPr/>
          <p:nvPr/>
        </p:nvCxnSpPr>
        <p:spPr>
          <a:xfrm>
            <a:off x="4429125" y="3324160"/>
            <a:ext cx="794" cy="18827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Gerader Verbinder 80">
            <a:extLst>
              <a:ext uri="{FF2B5EF4-FFF2-40B4-BE49-F238E27FC236}">
                <a16:creationId xmlns:a16="http://schemas.microsoft.com/office/drawing/2014/main" id="{12FD1A4E-9A29-4854-9E92-10C02C712694}"/>
              </a:ext>
            </a:extLst>
          </p:cNvPr>
          <p:cNvCxnSpPr/>
          <p:nvPr/>
        </p:nvCxnSpPr>
        <p:spPr>
          <a:xfrm>
            <a:off x="2859644" y="3312730"/>
            <a:ext cx="794" cy="18827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Gerader Verbinder 81">
            <a:extLst>
              <a:ext uri="{FF2B5EF4-FFF2-40B4-BE49-F238E27FC236}">
                <a16:creationId xmlns:a16="http://schemas.microsoft.com/office/drawing/2014/main" id="{E35A17A2-302E-4E23-AB91-9C246C17E8BC}"/>
              </a:ext>
            </a:extLst>
          </p:cNvPr>
          <p:cNvCxnSpPr/>
          <p:nvPr/>
        </p:nvCxnSpPr>
        <p:spPr>
          <a:xfrm>
            <a:off x="2843055" y="4254976"/>
            <a:ext cx="794" cy="18827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3" name="Gerader Verbinder 82">
            <a:extLst>
              <a:ext uri="{FF2B5EF4-FFF2-40B4-BE49-F238E27FC236}">
                <a16:creationId xmlns:a16="http://schemas.microsoft.com/office/drawing/2014/main" id="{54FC2470-962C-4CCF-BB3D-AD905539F78F}"/>
              </a:ext>
            </a:extLst>
          </p:cNvPr>
          <p:cNvCxnSpPr/>
          <p:nvPr/>
        </p:nvCxnSpPr>
        <p:spPr>
          <a:xfrm>
            <a:off x="4421981" y="4254976"/>
            <a:ext cx="794" cy="18827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Gerader Verbinder 83">
            <a:extLst>
              <a:ext uri="{FF2B5EF4-FFF2-40B4-BE49-F238E27FC236}">
                <a16:creationId xmlns:a16="http://schemas.microsoft.com/office/drawing/2014/main" id="{AAFF2D6F-ADB1-4F79-93B8-25E63CA2A260}"/>
              </a:ext>
            </a:extLst>
          </p:cNvPr>
          <p:cNvCxnSpPr>
            <a:cxnSpLocks/>
          </p:cNvCxnSpPr>
          <p:nvPr/>
        </p:nvCxnSpPr>
        <p:spPr>
          <a:xfrm>
            <a:off x="7611825" y="2818924"/>
            <a:ext cx="794" cy="18827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Gerader Verbinder 84">
            <a:extLst>
              <a:ext uri="{FF2B5EF4-FFF2-40B4-BE49-F238E27FC236}">
                <a16:creationId xmlns:a16="http://schemas.microsoft.com/office/drawing/2014/main" id="{51438FFA-8029-436F-BA1A-8C904BD1A381}"/>
              </a:ext>
            </a:extLst>
          </p:cNvPr>
          <p:cNvCxnSpPr>
            <a:cxnSpLocks/>
          </p:cNvCxnSpPr>
          <p:nvPr/>
        </p:nvCxnSpPr>
        <p:spPr>
          <a:xfrm>
            <a:off x="9195593" y="2793444"/>
            <a:ext cx="794" cy="18827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Gerader Verbinder 85">
            <a:extLst>
              <a:ext uri="{FF2B5EF4-FFF2-40B4-BE49-F238E27FC236}">
                <a16:creationId xmlns:a16="http://schemas.microsoft.com/office/drawing/2014/main" id="{683BB62D-056A-4842-A7FD-4F857C516A5A}"/>
              </a:ext>
            </a:extLst>
          </p:cNvPr>
          <p:cNvCxnSpPr>
            <a:cxnSpLocks/>
            <a:stCxn id="57" idx="2"/>
            <a:endCxn id="60" idx="0"/>
          </p:cNvCxnSpPr>
          <p:nvPr/>
        </p:nvCxnSpPr>
        <p:spPr>
          <a:xfrm>
            <a:off x="9196388" y="3352800"/>
            <a:ext cx="3016" cy="2413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0" name="Gerader Verbinder 89">
            <a:extLst>
              <a:ext uri="{FF2B5EF4-FFF2-40B4-BE49-F238E27FC236}">
                <a16:creationId xmlns:a16="http://schemas.microsoft.com/office/drawing/2014/main" id="{8D1168F0-B476-47C0-B38B-EE5A32A1A5E9}"/>
              </a:ext>
            </a:extLst>
          </p:cNvPr>
          <p:cNvCxnSpPr>
            <a:cxnSpLocks/>
          </p:cNvCxnSpPr>
          <p:nvPr/>
        </p:nvCxnSpPr>
        <p:spPr>
          <a:xfrm>
            <a:off x="7623254" y="3335020"/>
            <a:ext cx="3016" cy="2413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Gerader Verbinder 90">
            <a:extLst>
              <a:ext uri="{FF2B5EF4-FFF2-40B4-BE49-F238E27FC236}">
                <a16:creationId xmlns:a16="http://schemas.microsoft.com/office/drawing/2014/main" id="{0D7D9309-6CDC-4C00-97BF-A361F845D882}"/>
              </a:ext>
            </a:extLst>
          </p:cNvPr>
          <p:cNvCxnSpPr>
            <a:cxnSpLocks/>
          </p:cNvCxnSpPr>
          <p:nvPr/>
        </p:nvCxnSpPr>
        <p:spPr>
          <a:xfrm>
            <a:off x="9186228" y="4324032"/>
            <a:ext cx="3016" cy="2413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Gerader Verbinder 91">
            <a:extLst>
              <a:ext uri="{FF2B5EF4-FFF2-40B4-BE49-F238E27FC236}">
                <a16:creationId xmlns:a16="http://schemas.microsoft.com/office/drawing/2014/main" id="{151638AB-1FA3-45F0-80C3-C04F4A2A7BB7}"/>
              </a:ext>
            </a:extLst>
          </p:cNvPr>
          <p:cNvCxnSpPr>
            <a:cxnSpLocks/>
          </p:cNvCxnSpPr>
          <p:nvPr/>
        </p:nvCxnSpPr>
        <p:spPr>
          <a:xfrm>
            <a:off x="7613173" y="4306887"/>
            <a:ext cx="3016" cy="2413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Inhaltsplatzhalter 2">
            <a:extLst>
              <a:ext uri="{FF2B5EF4-FFF2-40B4-BE49-F238E27FC236}">
                <a16:creationId xmlns:a16="http://schemas.microsoft.com/office/drawing/2014/main" id="{53869770-1C05-4B38-9C89-83C272E6710A}"/>
              </a:ext>
            </a:extLst>
          </p:cNvPr>
          <p:cNvSpPr>
            <a:spLocks noGrp="1"/>
          </p:cNvSpPr>
          <p:nvPr>
            <p:ph idx="4294967295"/>
          </p:nvPr>
        </p:nvSpPr>
        <p:spPr>
          <a:xfrm>
            <a:off x="1079500" y="1468438"/>
            <a:ext cx="10801350" cy="3960812"/>
          </a:xfrm>
        </p:spPr>
        <p:txBody>
          <a:bodyPr/>
          <a:lstStyle/>
          <a:p>
            <a:pPr marL="273050" lvl="2" indent="-273050">
              <a:lnSpc>
                <a:spcPct val="100000"/>
              </a:lnSpc>
              <a:spcBef>
                <a:spcPts val="600"/>
              </a:spcBef>
              <a:spcAft>
                <a:spcPts val="600"/>
              </a:spcAft>
              <a:defRPr/>
            </a:pPr>
            <a:r>
              <a:rPr lang="de-DE" altLang="de-DE" sz="1600" dirty="0">
                <a:latin typeface="Century Gothic" panose="020B0502020202020204" pitchFamily="34" charset="0"/>
              </a:rPr>
              <a:t>RAP sind  </a:t>
            </a:r>
            <a:r>
              <a:rPr lang="de-DE" altLang="de-DE" sz="1600" b="1" dirty="0">
                <a:solidFill>
                  <a:srgbClr val="FF0000"/>
                </a:solidFill>
                <a:latin typeface="Century Gothic" panose="020B0502020202020204" pitchFamily="34" charset="0"/>
              </a:rPr>
              <a:t>Korrekturposten zur periodengerechten Gewinnermittlung</a:t>
            </a:r>
            <a:r>
              <a:rPr lang="de-DE" altLang="de-DE" sz="1600" dirty="0">
                <a:latin typeface="Century Gothic" panose="020B0502020202020204" pitchFamily="34" charset="0"/>
              </a:rPr>
              <a:t>, da das Jahresergebnis des laufenden Jahres nicht durch</a:t>
            </a:r>
          </a:p>
          <a:p>
            <a:pPr marL="542925" lvl="3" indent="-276225">
              <a:lnSpc>
                <a:spcPct val="100000"/>
              </a:lnSpc>
              <a:spcBef>
                <a:spcPts val="600"/>
              </a:spcBef>
              <a:spcAft>
                <a:spcPts val="0"/>
              </a:spcAft>
              <a:buFont typeface="Wingdings" panose="05000000000000000000" pitchFamily="2" charset="2"/>
              <a:buChar char="Ø"/>
              <a:defRPr/>
            </a:pPr>
            <a:r>
              <a:rPr lang="de-DE" altLang="de-DE" sz="1600" dirty="0">
                <a:latin typeface="Century Gothic" panose="020B0502020202020204" pitchFamily="34" charset="0"/>
              </a:rPr>
              <a:t>Erträge erhöht werden darf, für die die Gegenleistung erst im Folgejahr geleistet wird (Passive RAP)  </a:t>
            </a:r>
          </a:p>
          <a:p>
            <a:pPr marL="542925" lvl="3" indent="-276225">
              <a:lnSpc>
                <a:spcPct val="100000"/>
              </a:lnSpc>
              <a:spcBef>
                <a:spcPts val="0"/>
              </a:spcBef>
              <a:spcAft>
                <a:spcPts val="600"/>
              </a:spcAft>
              <a:buFont typeface="Wingdings" panose="05000000000000000000" pitchFamily="2" charset="2"/>
              <a:buChar char="Ø"/>
              <a:defRPr/>
            </a:pPr>
            <a:r>
              <a:rPr lang="de-DE" altLang="de-DE" sz="1600" dirty="0">
                <a:latin typeface="Century Gothic" panose="020B0502020202020204" pitchFamily="34" charset="0"/>
              </a:rPr>
              <a:t>Aufwendungen vermindert werden darf, für die die Gegenleistung erst im Folgejahr empfangen wird (Aktive RAP)</a:t>
            </a:r>
          </a:p>
          <a:p>
            <a:pPr marL="198438" lvl="2" indent="-285750">
              <a:lnSpc>
                <a:spcPct val="100000"/>
              </a:lnSpc>
              <a:spcBef>
                <a:spcPts val="600"/>
              </a:spcBef>
              <a:spcAft>
                <a:spcPts val="600"/>
              </a:spcAft>
              <a:defRPr/>
            </a:pPr>
            <a:r>
              <a:rPr lang="de-DE" altLang="de-DE" sz="1600" b="1" dirty="0">
                <a:solidFill>
                  <a:srgbClr val="FF0000"/>
                </a:solidFill>
                <a:latin typeface="Century Gothic" panose="020B0502020202020204" pitchFamily="34" charset="0"/>
              </a:rPr>
              <a:t>Zeitraumbezug</a:t>
            </a:r>
            <a:r>
              <a:rPr lang="de-DE" altLang="de-DE" sz="1600" dirty="0">
                <a:latin typeface="Century Gothic" panose="020B0502020202020204" pitchFamily="34" charset="0"/>
              </a:rPr>
              <a:t> ist bei RAP erforderlich, d. h. (Beck, 12. Aufl., Tz. 21 zu § 250 HGB):</a:t>
            </a:r>
          </a:p>
          <a:p>
            <a:pPr marL="552450" lvl="2" indent="-285750">
              <a:lnSpc>
                <a:spcPct val="100000"/>
              </a:lnSpc>
              <a:spcBef>
                <a:spcPts val="600"/>
              </a:spcBef>
              <a:spcAft>
                <a:spcPts val="0"/>
              </a:spcAft>
              <a:buFont typeface="Symbol" panose="05050102010706020507" pitchFamily="18" charset="2"/>
              <a:buChar char="-"/>
              <a:defRPr/>
            </a:pPr>
            <a:r>
              <a:rPr lang="de-DE" altLang="de-DE" sz="1600" b="1" dirty="0">
                <a:latin typeface="Century Gothic" panose="020B0502020202020204" pitchFamily="34" charset="0"/>
              </a:rPr>
              <a:t>Anfang und Ende</a:t>
            </a:r>
            <a:r>
              <a:rPr lang="de-DE" altLang="de-DE" sz="1600" dirty="0">
                <a:latin typeface="Century Gothic" panose="020B0502020202020204" pitchFamily="34" charset="0"/>
              </a:rPr>
              <a:t> des Zeitraums müssen </a:t>
            </a:r>
            <a:r>
              <a:rPr lang="de-DE" altLang="de-DE" sz="1600" b="1" dirty="0">
                <a:latin typeface="Century Gothic" panose="020B0502020202020204" pitchFamily="34" charset="0"/>
              </a:rPr>
              <a:t>eindeutig festliegen</a:t>
            </a:r>
            <a:r>
              <a:rPr lang="de-DE" altLang="de-DE" sz="1600" dirty="0">
                <a:latin typeface="Century Gothic" panose="020B0502020202020204" pitchFamily="34" charset="0"/>
              </a:rPr>
              <a:t>, d. h. kalendermäßig bestimmt sein</a:t>
            </a:r>
          </a:p>
          <a:p>
            <a:pPr marL="552450" lvl="2" indent="-285750">
              <a:lnSpc>
                <a:spcPct val="100000"/>
              </a:lnSpc>
              <a:spcBef>
                <a:spcPts val="0"/>
              </a:spcBef>
              <a:spcAft>
                <a:spcPts val="0"/>
              </a:spcAft>
              <a:buFont typeface="Symbol" panose="05050102010706020507" pitchFamily="18" charset="2"/>
              <a:buChar char="-"/>
              <a:defRPr/>
            </a:pPr>
            <a:r>
              <a:rPr lang="de-DE" altLang="de-DE" sz="1600" dirty="0">
                <a:latin typeface="Century Gothic" panose="020B0502020202020204" pitchFamily="34" charset="0"/>
              </a:rPr>
              <a:t>Strittig, ob </a:t>
            </a:r>
            <a:r>
              <a:rPr lang="de-DE" altLang="de-DE" sz="1600" b="1" dirty="0">
                <a:latin typeface="Century Gothic" panose="020B0502020202020204" pitchFamily="34" charset="0"/>
              </a:rPr>
              <a:t>Schätzung</a:t>
            </a:r>
            <a:r>
              <a:rPr lang="de-DE" altLang="de-DE" sz="1600" dirty="0">
                <a:latin typeface="Century Gothic" panose="020B0502020202020204" pitchFamily="34" charset="0"/>
              </a:rPr>
              <a:t> (z. B. betriebsgewöhnliche ND, statistische Lebenserwartung) ausreichend ist </a:t>
            </a:r>
          </a:p>
          <a:p>
            <a:pPr marL="552450" lvl="2" indent="-285750">
              <a:lnSpc>
                <a:spcPct val="100000"/>
              </a:lnSpc>
              <a:spcBef>
                <a:spcPts val="0"/>
              </a:spcBef>
              <a:spcAft>
                <a:spcPts val="0"/>
              </a:spcAft>
              <a:buFont typeface="Symbol" panose="05050102010706020507" pitchFamily="18" charset="2"/>
              <a:buChar char="-"/>
              <a:defRPr/>
            </a:pPr>
            <a:r>
              <a:rPr lang="de-DE" altLang="de-DE" sz="1600" dirty="0">
                <a:latin typeface="Century Gothic" panose="020B0502020202020204" pitchFamily="34" charset="0"/>
              </a:rPr>
              <a:t>Rechnungsabgrenzungsposten können </a:t>
            </a:r>
            <a:r>
              <a:rPr lang="de-DE" altLang="de-DE" sz="1600" b="1" dirty="0">
                <a:latin typeface="Century Gothic" panose="020B0502020202020204" pitchFamily="34" charset="0"/>
              </a:rPr>
              <a:t>über mehrere Jahre</a:t>
            </a:r>
            <a:r>
              <a:rPr lang="de-DE" altLang="de-DE" sz="1600" dirty="0">
                <a:latin typeface="Century Gothic" panose="020B0502020202020204" pitchFamily="34" charset="0"/>
              </a:rPr>
              <a:t> hinwegreichen</a:t>
            </a:r>
          </a:p>
          <a:p>
            <a:pPr marL="266700" lvl="1" indent="-265113">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 </a:t>
            </a:r>
            <a:r>
              <a:rPr lang="de-DE" altLang="de-DE" sz="1600" b="1" dirty="0">
                <a:solidFill>
                  <a:srgbClr val="FF0000"/>
                </a:solidFill>
                <a:latin typeface="Century Gothic" panose="020B0502020202020204" pitchFamily="34" charset="0"/>
              </a:rPr>
              <a:t>Saldierungsverbot</a:t>
            </a:r>
            <a:r>
              <a:rPr lang="de-DE" altLang="de-DE" sz="1600" dirty="0">
                <a:latin typeface="Century Gothic" panose="020B0502020202020204" pitchFamily="34" charset="0"/>
              </a:rPr>
              <a:t> (§ 246 Abs. 2 HGB) gilt auch für RAP</a:t>
            </a:r>
          </a:p>
          <a:p>
            <a:pPr marL="266700" lvl="1" indent="-265113">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Unwesentliche Beträge (geringe sowie regelmäßig wiederkehrende bedeutungslose Beträge, z. B. Kfz-Steuer) brauchen nicht ausgewiesen zu werden</a:t>
            </a:r>
          </a:p>
        </p:txBody>
      </p:sp>
      <p:sp>
        <p:nvSpPr>
          <p:cNvPr id="677891" name="Rechteck 2">
            <a:extLst>
              <a:ext uri="{FF2B5EF4-FFF2-40B4-BE49-F238E27FC236}">
                <a16:creationId xmlns:a16="http://schemas.microsoft.com/office/drawing/2014/main" id="{BC641045-FF70-45E0-9ED7-4CFD8446B49A}"/>
              </a:ext>
            </a:extLst>
          </p:cNvPr>
          <p:cNvSpPr>
            <a:spLocks noChangeArrowheads="1"/>
          </p:cNvSpPr>
          <p:nvPr/>
        </p:nvSpPr>
        <p:spPr bwMode="auto">
          <a:xfrm>
            <a:off x="1255713" y="5603875"/>
            <a:ext cx="104394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9875" defTabSz="419100">
              <a:defRPr>
                <a:solidFill>
                  <a:schemeClr val="tx1"/>
                </a:solidFill>
                <a:latin typeface="Arial" panose="020B0604020202020204" pitchFamily="34" charset="0"/>
                <a:cs typeface="Arial" panose="020B0604020202020204" pitchFamily="34" charset="0"/>
              </a:defRPr>
            </a:lvl1pPr>
            <a:lvl2pPr marL="742950" indent="-285750" defTabSz="419100">
              <a:defRPr>
                <a:solidFill>
                  <a:schemeClr val="tx1"/>
                </a:solidFill>
                <a:latin typeface="Arial" panose="020B0604020202020204" pitchFamily="34" charset="0"/>
                <a:cs typeface="Arial" panose="020B0604020202020204" pitchFamily="34" charset="0"/>
              </a:defRPr>
            </a:lvl2pPr>
            <a:lvl3pPr defTabSz="419100">
              <a:defRPr>
                <a:solidFill>
                  <a:schemeClr val="tx1"/>
                </a:solidFill>
                <a:latin typeface="Arial" panose="020B0604020202020204" pitchFamily="34" charset="0"/>
                <a:cs typeface="Arial" panose="020B0604020202020204" pitchFamily="34" charset="0"/>
              </a:defRPr>
            </a:lvl3pPr>
            <a:lvl4pPr marL="1600200" indent="-228600" defTabSz="419100">
              <a:defRPr>
                <a:solidFill>
                  <a:schemeClr val="tx1"/>
                </a:solidFill>
                <a:latin typeface="Arial" panose="020B0604020202020204" pitchFamily="34" charset="0"/>
                <a:cs typeface="Arial" panose="020B0604020202020204" pitchFamily="34" charset="0"/>
              </a:defRPr>
            </a:lvl4pPr>
            <a:lvl5pPr marL="2057400" indent="-228600" defTabSz="419100">
              <a:defRPr>
                <a:solidFill>
                  <a:schemeClr val="tx1"/>
                </a:solidFill>
                <a:latin typeface="Arial" panose="020B0604020202020204" pitchFamily="34" charset="0"/>
                <a:cs typeface="Arial" panose="020B0604020202020204" pitchFamily="34" charset="0"/>
              </a:defRPr>
            </a:lvl5pPr>
            <a:lvl6pPr marL="25146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191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lvl="2"/>
            <a:r>
              <a:rPr lang="de-DE" altLang="de-DE" sz="1400" b="1">
                <a:solidFill>
                  <a:srgbClr val="FF0000"/>
                </a:solidFill>
                <a:latin typeface="Century Gothic" panose="020B0502020202020204" pitchFamily="34" charset="0"/>
                <a:sym typeface="Wingdings" panose="05000000000000000000" pitchFamily="2" charset="2"/>
              </a:rPr>
              <a:t> </a:t>
            </a:r>
            <a:r>
              <a:rPr lang="de-DE" altLang="de-DE" sz="1600" b="1">
                <a:solidFill>
                  <a:srgbClr val="FF0000"/>
                </a:solidFill>
                <a:latin typeface="Century Gothic" panose="020B0502020202020204" pitchFamily="34" charset="0"/>
                <a:sym typeface="Wingdings" panose="05000000000000000000" pitchFamily="2" charset="2"/>
              </a:rPr>
              <a:t>Prüfungspraxis:</a:t>
            </a:r>
            <a:r>
              <a:rPr lang="de-DE" altLang="de-DE" sz="1600">
                <a:latin typeface="Century Gothic" panose="020B0502020202020204" pitchFamily="34" charset="0"/>
                <a:sym typeface="Wingdings" panose="05000000000000000000" pitchFamily="2" charset="2"/>
              </a:rPr>
              <a:t> Die Durchsicht einschlägiger GuV-Konten führt zur Feststellung, dass (wesentliche) Sachverhalte – insbesondere wenn sie erstmalig auftreten – nicht abgegrenzt werden.</a:t>
            </a:r>
            <a:endParaRPr lang="de-DE" altLang="de-DE" sz="1600">
              <a:latin typeface="Century Gothic" panose="020B0502020202020204" pitchFamily="34" charset="0"/>
            </a:endParaRPr>
          </a:p>
          <a:p>
            <a:r>
              <a:rPr lang="de-DE" altLang="de-DE" sz="1400">
                <a:latin typeface="Century Gothic" panose="020B0502020202020204" pitchFamily="34" charset="0"/>
                <a:sym typeface="Wingdings" panose="05000000000000000000" pitchFamily="2" charset="2"/>
              </a:rPr>
              <a:t>       </a:t>
            </a:r>
            <a:endParaRPr lang="en-US" altLang="en-US" sz="1400"/>
          </a:p>
        </p:txBody>
      </p:sp>
      <p:sp>
        <p:nvSpPr>
          <p:cNvPr id="677892" name="Abgerundetes Rechteck 1">
            <a:extLst>
              <a:ext uri="{FF2B5EF4-FFF2-40B4-BE49-F238E27FC236}">
                <a16:creationId xmlns:a16="http://schemas.microsoft.com/office/drawing/2014/main" id="{7657CCA2-DC62-4D18-A114-1A40B9EC0DA9}"/>
              </a:ext>
            </a:extLst>
          </p:cNvPr>
          <p:cNvSpPr>
            <a:spLocks noChangeArrowheads="1"/>
          </p:cNvSpPr>
          <p:nvPr/>
        </p:nvSpPr>
        <p:spPr bwMode="auto">
          <a:xfrm>
            <a:off x="1073150" y="5546972"/>
            <a:ext cx="10063163" cy="714723"/>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p>
        </p:txBody>
      </p:sp>
      <p:sp>
        <p:nvSpPr>
          <p:cNvPr id="9" name="Rectangle 2">
            <a:extLst>
              <a:ext uri="{FF2B5EF4-FFF2-40B4-BE49-F238E27FC236}">
                <a16:creationId xmlns:a16="http://schemas.microsoft.com/office/drawing/2014/main" id="{E0372C4C-F9D9-4BDD-919A-9CCDB0A5C7F8}"/>
              </a:ext>
            </a:extLst>
          </p:cNvPr>
          <p:cNvSpPr txBox="1">
            <a:spLocks/>
          </p:cNvSpPr>
          <p:nvPr/>
        </p:nvSpPr>
        <p:spPr bwMode="auto">
          <a:xfrm>
            <a:off x="925513" y="981075"/>
            <a:ext cx="27797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8.9.1 Abgrenzung; Forts.</a:t>
            </a:r>
          </a:p>
        </p:txBody>
      </p:sp>
      <p:sp>
        <p:nvSpPr>
          <p:cNvPr id="10" name="Textfeld 4">
            <a:extLst>
              <a:ext uri="{FF2B5EF4-FFF2-40B4-BE49-F238E27FC236}">
                <a16:creationId xmlns:a16="http://schemas.microsoft.com/office/drawing/2014/main" id="{1FBBF3C7-1392-4BD4-9DDE-9F12E44E5FF3}"/>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4: Prüfung der Rechnungsabgrenzungsposten</a:t>
            </a:r>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Inhaltsplatzhalter 2">
            <a:extLst>
              <a:ext uri="{FF2B5EF4-FFF2-40B4-BE49-F238E27FC236}">
                <a16:creationId xmlns:a16="http://schemas.microsoft.com/office/drawing/2014/main" id="{36E89E9F-09C8-4B28-8EF3-D78ABF9661DF}"/>
              </a:ext>
            </a:extLst>
          </p:cNvPr>
          <p:cNvSpPr txBox="1">
            <a:spLocks/>
          </p:cNvSpPr>
          <p:nvPr/>
        </p:nvSpPr>
        <p:spPr bwMode="auto">
          <a:xfrm>
            <a:off x="1065212" y="1052736"/>
            <a:ext cx="10791427"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344488" lvl="1" indent="-342900">
              <a:lnSpc>
                <a:spcPct val="100000"/>
              </a:lnSpc>
              <a:spcBef>
                <a:spcPts val="600"/>
              </a:spcBef>
              <a:spcAft>
                <a:spcPts val="600"/>
              </a:spcAft>
              <a:buFont typeface="+mj-lt"/>
              <a:buAutoNum type="alphaLcPeriod"/>
              <a:defRPr/>
            </a:pPr>
            <a:r>
              <a:rPr lang="de-DE" altLang="de-DE" sz="1600" b="1" kern="0" dirty="0">
                <a:latin typeface="Century Gothic" pitchFamily="34" charset="0"/>
              </a:rPr>
              <a:t>Prüfungsplanung</a:t>
            </a:r>
            <a:br>
              <a:rPr lang="de-DE" altLang="de-DE" sz="1600" kern="0" dirty="0">
                <a:latin typeface="Century Gothic" pitchFamily="34" charset="0"/>
              </a:rPr>
            </a:br>
            <a:r>
              <a:rPr lang="de-DE" altLang="de-DE" sz="1600" kern="0" dirty="0">
                <a:latin typeface="Century Gothic" pitchFamily="34" charset="0"/>
              </a:rPr>
              <a:t>i. d. R. unbedeutender Posten, daher kein Schwerpunkt bei Prüfungsplanung</a:t>
            </a:r>
          </a:p>
          <a:p>
            <a:pPr marL="344488" lvl="1" indent="-342900">
              <a:lnSpc>
                <a:spcPct val="100000"/>
              </a:lnSpc>
              <a:spcBef>
                <a:spcPts val="600"/>
              </a:spcBef>
              <a:spcAft>
                <a:spcPts val="600"/>
              </a:spcAft>
              <a:buFont typeface="+mj-lt"/>
              <a:buAutoNum type="alphaLcPeriod" startAt="2"/>
              <a:defRPr/>
            </a:pPr>
            <a:r>
              <a:rPr lang="de-DE" altLang="de-DE" sz="1600" b="1" kern="0" dirty="0">
                <a:latin typeface="Century Gothic" pitchFamily="34" charset="0"/>
              </a:rPr>
              <a:t>Vorprüfung</a:t>
            </a:r>
          </a:p>
          <a:p>
            <a:pPr marL="358775" lvl="1" indent="3175" defTabSz="358775">
              <a:lnSpc>
                <a:spcPct val="100000"/>
              </a:lnSpc>
              <a:spcBef>
                <a:spcPts val="600"/>
              </a:spcBef>
              <a:spcAft>
                <a:spcPts val="600"/>
              </a:spcAft>
              <a:buFont typeface="Arial" panose="020B0604020202020204" pitchFamily="34" charset="0"/>
              <a:buNone/>
              <a:defRPr/>
            </a:pPr>
            <a:r>
              <a:rPr lang="de-DE" altLang="de-DE" sz="1600" kern="0" dirty="0">
                <a:latin typeface="Century Gothic" pitchFamily="34" charset="0"/>
              </a:rPr>
              <a:t>Untersuchung, wie Mandant den Posten bildet</a:t>
            </a:r>
          </a:p>
          <a:p>
            <a:pPr marL="647700" lvl="2" indent="-285750">
              <a:lnSpc>
                <a:spcPct val="100000"/>
              </a:lnSpc>
              <a:spcBef>
                <a:spcPts val="600"/>
              </a:spcBef>
              <a:spcAft>
                <a:spcPts val="600"/>
              </a:spcAft>
              <a:buFont typeface="Wingdings" pitchFamily="2" charset="2"/>
              <a:buChar char="à"/>
              <a:defRPr/>
            </a:pPr>
            <a:r>
              <a:rPr lang="de-DE" altLang="de-DE" sz="1600" kern="0" dirty="0">
                <a:latin typeface="Century Gothic" pitchFamily="34" charset="0"/>
              </a:rPr>
              <a:t>Sind Maßnahmen eingerichtet, die die Vollständigkeit des Postens gewährleisten?</a:t>
            </a:r>
          </a:p>
          <a:p>
            <a:pPr marL="344488" lvl="1" indent="-342900">
              <a:lnSpc>
                <a:spcPct val="100000"/>
              </a:lnSpc>
              <a:spcBef>
                <a:spcPts val="600"/>
              </a:spcBef>
              <a:spcAft>
                <a:spcPts val="600"/>
              </a:spcAft>
              <a:buFont typeface="+mj-lt"/>
              <a:buAutoNum type="alphaLcPeriod" startAt="3"/>
              <a:defRPr/>
            </a:pPr>
            <a:r>
              <a:rPr lang="de-DE" altLang="de-DE" sz="1600" b="1" kern="0" dirty="0">
                <a:latin typeface="Century Gothic" panose="020B0502020202020204" pitchFamily="34" charset="0"/>
              </a:rPr>
              <a:t>Analytische Prüfungshandlungen</a:t>
            </a:r>
          </a:p>
          <a:p>
            <a:pPr marL="631825" lvl="1" indent="-273050">
              <a:lnSpc>
                <a:spcPct val="100000"/>
              </a:lnSpc>
              <a:spcBef>
                <a:spcPts val="600"/>
              </a:spcBef>
              <a:spcAft>
                <a:spcPts val="600"/>
              </a:spcAft>
              <a:buFont typeface="Arial" panose="020B0604020202020204" pitchFamily="34" charset="0"/>
              <a:buChar char="•"/>
              <a:defRPr/>
            </a:pPr>
            <a:r>
              <a:rPr lang="de-DE" altLang="de-DE" sz="1600" kern="0" dirty="0">
                <a:latin typeface="Century Gothic" pitchFamily="34" charset="0"/>
              </a:rPr>
              <a:t>Gegenüber dem Vorjahr unveränderter Betrag </a:t>
            </a:r>
          </a:p>
          <a:p>
            <a:pPr lvl="3">
              <a:lnSpc>
                <a:spcPct val="100000"/>
              </a:lnSpc>
              <a:spcBef>
                <a:spcPts val="600"/>
              </a:spcBef>
              <a:spcAft>
                <a:spcPts val="600"/>
              </a:spcAft>
              <a:buFont typeface="Wingdings" panose="05000000000000000000" pitchFamily="2" charset="2"/>
              <a:buChar char="Ø"/>
              <a:defRPr/>
            </a:pPr>
            <a:r>
              <a:rPr lang="de-DE" altLang="de-DE" sz="1600" kern="0" dirty="0">
                <a:latin typeface="Century Gothic" pitchFamily="34" charset="0"/>
              </a:rPr>
              <a:t> gleicher Sachverhalt</a:t>
            </a:r>
          </a:p>
          <a:p>
            <a:pPr lvl="3">
              <a:lnSpc>
                <a:spcPct val="100000"/>
              </a:lnSpc>
              <a:spcBef>
                <a:spcPts val="600"/>
              </a:spcBef>
              <a:spcAft>
                <a:spcPts val="600"/>
              </a:spcAft>
              <a:buFont typeface="Wingdings" panose="05000000000000000000" pitchFamily="2" charset="2"/>
              <a:buChar char="Ø"/>
              <a:defRPr/>
            </a:pPr>
            <a:r>
              <a:rPr lang="de-DE" altLang="de-DE" sz="1600" kern="0" dirty="0">
                <a:latin typeface="Century Gothic" pitchFamily="34" charset="0"/>
              </a:rPr>
              <a:t> es wurde vergessen, den Posten zu bearbeiten</a:t>
            </a:r>
          </a:p>
          <a:p>
            <a:pPr marL="647701" lvl="2" indent="-285750">
              <a:lnSpc>
                <a:spcPct val="100000"/>
              </a:lnSpc>
              <a:spcBef>
                <a:spcPts val="600"/>
              </a:spcBef>
              <a:spcAft>
                <a:spcPts val="600"/>
              </a:spcAft>
              <a:buFont typeface="Arial" charset="0"/>
              <a:buChar char="•"/>
              <a:defRPr/>
            </a:pPr>
            <a:r>
              <a:rPr lang="de-DE" altLang="de-DE" sz="1600" kern="0" dirty="0">
                <a:latin typeface="Century Gothic" pitchFamily="34" charset="0"/>
              </a:rPr>
              <a:t>Größenvergleich mit dem Vorjahr </a:t>
            </a:r>
          </a:p>
          <a:p>
            <a:pPr marL="1001713" lvl="3" indent="-285750">
              <a:lnSpc>
                <a:spcPct val="100000"/>
              </a:lnSpc>
              <a:spcBef>
                <a:spcPts val="600"/>
              </a:spcBef>
              <a:spcAft>
                <a:spcPts val="600"/>
              </a:spcAft>
              <a:buFont typeface="Wingdings" panose="05000000000000000000" pitchFamily="2" charset="2"/>
              <a:buChar char="Ø"/>
              <a:defRPr/>
            </a:pPr>
            <a:r>
              <a:rPr lang="de-DE" altLang="de-DE" sz="1600" kern="0" dirty="0">
                <a:latin typeface="Century Gothic" pitchFamily="34" charset="0"/>
              </a:rPr>
              <a:t>Entscheidung über weitere Prüfungshandlungen</a:t>
            </a:r>
          </a:p>
          <a:p>
            <a:pPr marL="647700" lvl="4" indent="-285750">
              <a:lnSpc>
                <a:spcPct val="100000"/>
              </a:lnSpc>
              <a:spcBef>
                <a:spcPts val="600"/>
              </a:spcBef>
              <a:spcAft>
                <a:spcPts val="600"/>
              </a:spcAft>
              <a:buFont typeface="Arial" charset="0"/>
              <a:buChar char="•"/>
              <a:defRPr/>
            </a:pPr>
            <a:r>
              <a:rPr lang="de-DE" altLang="de-DE" sz="1600" kern="0" dirty="0">
                <a:latin typeface="Century Gothic" pitchFamily="34" charset="0"/>
              </a:rPr>
              <a:t>Kritische Durchsicht</a:t>
            </a:r>
          </a:p>
          <a:p>
            <a:pPr marL="1000125" lvl="4" indent="-285750">
              <a:lnSpc>
                <a:spcPct val="100000"/>
              </a:lnSpc>
              <a:spcBef>
                <a:spcPts val="600"/>
              </a:spcBef>
              <a:spcAft>
                <a:spcPts val="600"/>
              </a:spcAft>
              <a:buFont typeface="Wingdings" panose="05000000000000000000" pitchFamily="2" charset="2"/>
              <a:buChar char="Ø"/>
              <a:defRPr/>
            </a:pPr>
            <a:r>
              <a:rPr lang="de-DE" altLang="de-DE" sz="1600" kern="0" dirty="0">
                <a:latin typeface="Century Gothic" pitchFamily="34" charset="0"/>
              </a:rPr>
              <a:t>neue Sachverhalte</a:t>
            </a:r>
          </a:p>
          <a:p>
            <a:pPr marL="1000125" lvl="4" indent="-285750">
              <a:lnSpc>
                <a:spcPct val="100000"/>
              </a:lnSpc>
              <a:spcBef>
                <a:spcPts val="600"/>
              </a:spcBef>
              <a:spcAft>
                <a:spcPts val="600"/>
              </a:spcAft>
              <a:buFont typeface="Wingdings" panose="05000000000000000000" pitchFamily="2" charset="2"/>
              <a:buChar char="Ø"/>
              <a:defRPr/>
            </a:pPr>
            <a:r>
              <a:rPr lang="de-DE" altLang="de-DE" sz="1600" kern="0" dirty="0">
                <a:latin typeface="Century Gothic" pitchFamily="34" charset="0"/>
              </a:rPr>
              <a:t>fehlen Sachverhalte des Vorjahres</a:t>
            </a:r>
          </a:p>
          <a:p>
            <a:pPr marL="361950" lvl="2" indent="0">
              <a:lnSpc>
                <a:spcPct val="100000"/>
              </a:lnSpc>
              <a:spcBef>
                <a:spcPts val="600"/>
              </a:spcBef>
              <a:spcAft>
                <a:spcPts val="600"/>
              </a:spcAft>
              <a:buFont typeface="Arial" panose="020B0604020202020204" pitchFamily="34" charset="0"/>
              <a:buNone/>
              <a:defRPr/>
            </a:pPr>
            <a:endParaRPr lang="de-DE" altLang="de-DE" sz="1600" kern="0" dirty="0">
              <a:latin typeface="Century Gothic" pitchFamily="34" charset="0"/>
            </a:endParaRPr>
          </a:p>
        </p:txBody>
      </p:sp>
      <p:sp>
        <p:nvSpPr>
          <p:cNvPr id="11" name="Rectangle 2">
            <a:extLst>
              <a:ext uri="{FF2B5EF4-FFF2-40B4-BE49-F238E27FC236}">
                <a16:creationId xmlns:a16="http://schemas.microsoft.com/office/drawing/2014/main" id="{69D5F3CC-C65D-40CF-A56E-38A4B134500D}"/>
              </a:ext>
            </a:extLst>
          </p:cNvPr>
          <p:cNvSpPr txBox="1">
            <a:spLocks/>
          </p:cNvSpPr>
          <p:nvPr/>
        </p:nvSpPr>
        <p:spPr bwMode="auto">
          <a:xfrm>
            <a:off x="911424" y="620688"/>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altLang="de-DE" sz="16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Arial" panose="020B0604020202020204" pitchFamily="34" charset="0"/>
              </a:rPr>
              <a:t>8.9.2 Prüfung passive Rechnungsabgrenzungsposten</a:t>
            </a:r>
          </a:p>
        </p:txBody>
      </p:sp>
      <p:sp>
        <p:nvSpPr>
          <p:cNvPr id="7" name="Textfeld 4">
            <a:extLst>
              <a:ext uri="{FF2B5EF4-FFF2-40B4-BE49-F238E27FC236}">
                <a16:creationId xmlns:a16="http://schemas.microsoft.com/office/drawing/2014/main" id="{BBF8227B-1060-40C7-9EAD-011DF51312C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4: Prüfung der Rechnungsabgrenzungsposten</a:t>
            </a:r>
          </a:p>
        </p:txBody>
      </p:sp>
    </p:spTree>
    <p:extLst>
      <p:ext uri="{BB962C8B-B14F-4D97-AF65-F5344CB8AC3E}">
        <p14:creationId xmlns:p14="http://schemas.microsoft.com/office/powerpoint/2010/main" val="2261898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blinds(horizontal)">
                                      <p:cBhvr>
                                        <p:cTn id="7" dur="500"/>
                                        <p:tgtEl>
                                          <p:spTgt spid="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xEl>
                                              <p:pRg st="3" end="3"/>
                                            </p:txEl>
                                          </p:spTgt>
                                        </p:tgtEl>
                                        <p:attrNameLst>
                                          <p:attrName>style.visibility</p:attrName>
                                        </p:attrNameLst>
                                      </p:cBhvr>
                                      <p:to>
                                        <p:strVal val="visible"/>
                                      </p:to>
                                    </p:set>
                                    <p:animEffect transition="in" filter="blinds(horizontal)">
                                      <p:cBhvr>
                                        <p:cTn id="12" dur="500"/>
                                        <p:tgtEl>
                                          <p:spTgt spid="1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blinds(horizontal)">
                                      <p:cBhvr>
                                        <p:cTn id="17" dur="500"/>
                                        <p:tgtEl>
                                          <p:spTgt spid="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
                                            <p:txEl>
                                              <p:pRg st="5" end="5"/>
                                            </p:txEl>
                                          </p:spTgt>
                                        </p:tgtEl>
                                        <p:attrNameLst>
                                          <p:attrName>style.visibility</p:attrName>
                                        </p:attrNameLst>
                                      </p:cBhvr>
                                      <p:to>
                                        <p:strVal val="visible"/>
                                      </p:to>
                                    </p:set>
                                    <p:animEffect transition="in" filter="blinds(horizontal)">
                                      <p:cBhvr>
                                        <p:cTn id="22" dur="500"/>
                                        <p:tgtEl>
                                          <p:spTgt spid="10">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animEffect transition="in" filter="blinds(horizontal)">
                                      <p:cBhvr>
                                        <p:cTn id="27" dur="500"/>
                                        <p:tgtEl>
                                          <p:spTgt spid="10">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
                                            <p:txEl>
                                              <p:pRg st="7" end="7"/>
                                            </p:txEl>
                                          </p:spTgt>
                                        </p:tgtEl>
                                        <p:attrNameLst>
                                          <p:attrName>style.visibility</p:attrName>
                                        </p:attrNameLst>
                                      </p:cBhvr>
                                      <p:to>
                                        <p:strVal val="visible"/>
                                      </p:to>
                                    </p:set>
                                    <p:animEffect transition="in" filter="blinds(horizontal)">
                                      <p:cBhvr>
                                        <p:cTn id="32" dur="500"/>
                                        <p:tgtEl>
                                          <p:spTgt spid="10">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0">
                                            <p:txEl>
                                              <p:pRg st="8" end="8"/>
                                            </p:txEl>
                                          </p:spTgt>
                                        </p:tgtEl>
                                        <p:attrNameLst>
                                          <p:attrName>style.visibility</p:attrName>
                                        </p:attrNameLst>
                                      </p:cBhvr>
                                      <p:to>
                                        <p:strVal val="visible"/>
                                      </p:to>
                                    </p:set>
                                    <p:animEffect transition="in" filter="blinds(horizontal)">
                                      <p:cBhvr>
                                        <p:cTn id="37" dur="500"/>
                                        <p:tgtEl>
                                          <p:spTgt spid="10">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0">
                                            <p:txEl>
                                              <p:pRg st="9" end="9"/>
                                            </p:txEl>
                                          </p:spTgt>
                                        </p:tgtEl>
                                        <p:attrNameLst>
                                          <p:attrName>style.visibility</p:attrName>
                                        </p:attrNameLst>
                                      </p:cBhvr>
                                      <p:to>
                                        <p:strVal val="visible"/>
                                      </p:to>
                                    </p:set>
                                    <p:animEffect transition="in" filter="blinds(horizontal)">
                                      <p:cBhvr>
                                        <p:cTn id="42" dur="500"/>
                                        <p:tgtEl>
                                          <p:spTgt spid="10">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0">
                                            <p:txEl>
                                              <p:pRg st="10" end="10"/>
                                            </p:txEl>
                                          </p:spTgt>
                                        </p:tgtEl>
                                        <p:attrNameLst>
                                          <p:attrName>style.visibility</p:attrName>
                                        </p:attrNameLst>
                                      </p:cBhvr>
                                      <p:to>
                                        <p:strVal val="visible"/>
                                      </p:to>
                                    </p:set>
                                    <p:animEffect transition="in" filter="blinds(horizontal)">
                                      <p:cBhvr>
                                        <p:cTn id="47" dur="500"/>
                                        <p:tgtEl>
                                          <p:spTgt spid="10">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10">
                                            <p:txEl>
                                              <p:pRg st="11" end="11"/>
                                            </p:txEl>
                                          </p:spTgt>
                                        </p:tgtEl>
                                        <p:attrNameLst>
                                          <p:attrName>style.visibility</p:attrName>
                                        </p:attrNameLst>
                                      </p:cBhvr>
                                      <p:to>
                                        <p:strVal val="visible"/>
                                      </p:to>
                                    </p:set>
                                    <p:animEffect transition="in" filter="blinds(horizontal)">
                                      <p:cBhvr>
                                        <p:cTn id="52" dur="500"/>
                                        <p:tgtEl>
                                          <p:spTgt spid="10">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10">
                                            <p:txEl>
                                              <p:pRg st="12" end="12"/>
                                            </p:txEl>
                                          </p:spTgt>
                                        </p:tgtEl>
                                        <p:attrNameLst>
                                          <p:attrName>style.visibility</p:attrName>
                                        </p:attrNameLst>
                                      </p:cBhvr>
                                      <p:to>
                                        <p:strVal val="visible"/>
                                      </p:to>
                                    </p:set>
                                    <p:animEffect transition="in" filter="blinds(horizontal)">
                                      <p:cBhvr>
                                        <p:cTn id="57" dur="500"/>
                                        <p:tgtEl>
                                          <p:spTgt spid="10">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Inhaltsplatzhalter 2">
            <a:extLst>
              <a:ext uri="{FF2B5EF4-FFF2-40B4-BE49-F238E27FC236}">
                <a16:creationId xmlns:a16="http://schemas.microsoft.com/office/drawing/2014/main" id="{36E89E9F-09C8-4B28-8EF3-D78ABF9661DF}"/>
              </a:ext>
            </a:extLst>
          </p:cNvPr>
          <p:cNvSpPr txBox="1">
            <a:spLocks/>
          </p:cNvSpPr>
          <p:nvPr/>
        </p:nvSpPr>
        <p:spPr bwMode="auto">
          <a:xfrm>
            <a:off x="1065212" y="1484784"/>
            <a:ext cx="10791427"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344488" lvl="1" indent="-342900">
              <a:lnSpc>
                <a:spcPct val="100000"/>
              </a:lnSpc>
              <a:spcBef>
                <a:spcPts val="600"/>
              </a:spcBef>
              <a:spcAft>
                <a:spcPts val="600"/>
              </a:spcAft>
              <a:buFont typeface="+mj-lt"/>
              <a:buAutoNum type="alphaLcPeriod" startAt="4"/>
              <a:defRPr/>
            </a:pPr>
            <a:r>
              <a:rPr lang="de-DE" altLang="de-DE" sz="1600" b="1" dirty="0">
                <a:latin typeface="Century Gothic" pitchFamily="34" charset="0"/>
              </a:rPr>
              <a:t>Einzelfallprüfungen</a:t>
            </a:r>
            <a:endParaRPr lang="de-DE" altLang="de-DE" sz="1600" dirty="0">
              <a:latin typeface="Century Gothic" pitchFamily="34" charset="0"/>
            </a:endParaRPr>
          </a:p>
          <a:p>
            <a:pPr marL="631825" lvl="1"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rPr>
              <a:t>Prüfung, ob</a:t>
            </a:r>
          </a:p>
          <a:p>
            <a:pPr marL="990600" lvl="2" indent="-358775">
              <a:lnSpc>
                <a:spcPct val="100000"/>
              </a:lnSpc>
              <a:spcBef>
                <a:spcPts val="600"/>
              </a:spcBef>
              <a:spcAft>
                <a:spcPts val="600"/>
              </a:spcAft>
              <a:buFont typeface="Wingdings" panose="05000000000000000000" pitchFamily="2" charset="2"/>
              <a:buChar char="à"/>
              <a:defRPr/>
            </a:pPr>
            <a:r>
              <a:rPr lang="de-DE" altLang="de-DE" sz="1600" dirty="0">
                <a:latin typeface="Century Gothic" pitchFamily="34" charset="0"/>
              </a:rPr>
              <a:t>Zahlungsvorgang im alten Jahr</a:t>
            </a:r>
          </a:p>
          <a:p>
            <a:pPr marL="990600" lvl="2" indent="-358775">
              <a:lnSpc>
                <a:spcPct val="100000"/>
              </a:lnSpc>
              <a:spcBef>
                <a:spcPts val="600"/>
              </a:spcBef>
              <a:spcAft>
                <a:spcPts val="600"/>
              </a:spcAft>
              <a:buFont typeface="Wingdings" panose="05000000000000000000" pitchFamily="2" charset="2"/>
              <a:buChar char="à"/>
              <a:defRPr/>
            </a:pPr>
            <a:r>
              <a:rPr lang="de-DE" altLang="de-DE" sz="1600" dirty="0">
                <a:latin typeface="Century Gothic" pitchFamily="34" charset="0"/>
              </a:rPr>
              <a:t>Erfolgswirksamkeit im neuen Jahr für eine bestimmte Zeit nach dem Bilanzstichtag</a:t>
            </a:r>
          </a:p>
          <a:p>
            <a:pPr marL="990600" lvl="2" indent="-358775">
              <a:lnSpc>
                <a:spcPct val="100000"/>
              </a:lnSpc>
              <a:spcBef>
                <a:spcPts val="600"/>
              </a:spcBef>
              <a:spcAft>
                <a:spcPts val="600"/>
              </a:spcAft>
              <a:buFont typeface="Wingdings" panose="05000000000000000000" pitchFamily="2" charset="2"/>
              <a:buChar char="à"/>
              <a:defRPr/>
            </a:pPr>
            <a:r>
              <a:rPr lang="de-DE" altLang="de-DE" sz="1600" dirty="0">
                <a:latin typeface="Century Gothic" pitchFamily="34" charset="0"/>
              </a:rPr>
              <a:t>Durchsicht der zur Verfügung gestellten Unterlagen </a:t>
            </a:r>
          </a:p>
          <a:p>
            <a:pPr marL="990600" lvl="2" indent="-358775">
              <a:lnSpc>
                <a:spcPct val="100000"/>
              </a:lnSpc>
              <a:spcBef>
                <a:spcPts val="600"/>
              </a:spcBef>
              <a:spcAft>
                <a:spcPts val="600"/>
              </a:spcAft>
              <a:buFont typeface="Wingdings" panose="05000000000000000000" pitchFamily="2" charset="2"/>
              <a:buChar char="à"/>
              <a:defRPr/>
            </a:pPr>
            <a:r>
              <a:rPr lang="de-DE" altLang="de-DE" sz="1600" dirty="0">
                <a:latin typeface="Century Gothic" pitchFamily="34" charset="0"/>
              </a:rPr>
              <a:t>Planmäßige Auflösung der Beträge aus dem Vorjahr</a:t>
            </a:r>
          </a:p>
          <a:p>
            <a:pPr marL="990600" lvl="2" indent="-358775">
              <a:lnSpc>
                <a:spcPct val="100000"/>
              </a:lnSpc>
              <a:spcBef>
                <a:spcPts val="600"/>
              </a:spcBef>
              <a:spcAft>
                <a:spcPts val="600"/>
              </a:spcAft>
              <a:buFont typeface="Wingdings" panose="05000000000000000000" pitchFamily="2" charset="2"/>
              <a:buChar char="à"/>
              <a:defRPr/>
            </a:pPr>
            <a:r>
              <a:rPr lang="de-DE" altLang="de-DE" sz="1600" dirty="0">
                <a:latin typeface="Century Gothic" pitchFamily="34" charset="0"/>
              </a:rPr>
              <a:t>Rechnerische Richtigkeit</a:t>
            </a:r>
          </a:p>
          <a:p>
            <a:pPr marL="990600" lvl="2" indent="-358775">
              <a:lnSpc>
                <a:spcPct val="100000"/>
              </a:lnSpc>
              <a:spcBef>
                <a:spcPts val="600"/>
              </a:spcBef>
              <a:spcAft>
                <a:spcPts val="600"/>
              </a:spcAft>
              <a:buFont typeface="Wingdings" panose="05000000000000000000" pitchFamily="2" charset="2"/>
              <a:buChar char="à"/>
              <a:defRPr/>
            </a:pPr>
            <a:r>
              <a:rPr lang="de-DE" altLang="de-DE" sz="1600" dirty="0">
                <a:latin typeface="Century Gothic" pitchFamily="34" charset="0"/>
              </a:rPr>
              <a:t>Befragung der Buchhaltung</a:t>
            </a:r>
          </a:p>
          <a:p>
            <a:pPr marL="990600" lvl="2" indent="-358775">
              <a:lnSpc>
                <a:spcPct val="100000"/>
              </a:lnSpc>
              <a:spcBef>
                <a:spcPts val="600"/>
              </a:spcBef>
              <a:spcAft>
                <a:spcPts val="600"/>
              </a:spcAft>
              <a:buFont typeface="Wingdings" panose="05000000000000000000" pitchFamily="2" charset="2"/>
              <a:buChar char="à"/>
              <a:defRPr/>
            </a:pPr>
            <a:r>
              <a:rPr lang="de-DE" altLang="de-DE" sz="1600" dirty="0">
                <a:latin typeface="Century Gothic" pitchFamily="34" charset="0"/>
              </a:rPr>
              <a:t>Durchsicht von Ertragskonten auf weitere abzugrenzende Beträge</a:t>
            </a:r>
          </a:p>
          <a:p>
            <a:pPr marL="361950" lvl="2" indent="0">
              <a:lnSpc>
                <a:spcPct val="100000"/>
              </a:lnSpc>
              <a:spcBef>
                <a:spcPts val="600"/>
              </a:spcBef>
              <a:spcAft>
                <a:spcPts val="600"/>
              </a:spcAft>
              <a:buFont typeface="Arial" panose="020B0604020202020204" pitchFamily="34" charset="0"/>
              <a:buNone/>
              <a:defRPr/>
            </a:pPr>
            <a:endParaRPr lang="de-DE" altLang="de-DE" sz="1600" kern="0" dirty="0">
              <a:latin typeface="Century Gothic" pitchFamily="34" charset="0"/>
            </a:endParaRPr>
          </a:p>
        </p:txBody>
      </p:sp>
      <p:sp>
        <p:nvSpPr>
          <p:cNvPr id="11" name="Rectangle 2">
            <a:extLst>
              <a:ext uri="{FF2B5EF4-FFF2-40B4-BE49-F238E27FC236}">
                <a16:creationId xmlns:a16="http://schemas.microsoft.com/office/drawing/2014/main" id="{69D5F3CC-C65D-40CF-A56E-38A4B134500D}"/>
              </a:ext>
            </a:extLst>
          </p:cNvPr>
          <p:cNvSpPr txBox="1">
            <a:spLocks/>
          </p:cNvSpPr>
          <p:nvPr/>
        </p:nvSpPr>
        <p:spPr bwMode="auto">
          <a:xfrm>
            <a:off x="911424" y="1016918"/>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altLang="de-DE" sz="1600" b="1" i="0" u="none" strike="noStrike" kern="1200" cap="none" spc="0" normalizeH="0" baseline="0" noProof="0" dirty="0">
                <a:ln>
                  <a:noFill/>
                </a:ln>
                <a:solidFill>
                  <a:srgbClr val="00B0F0"/>
                </a:solidFill>
                <a:effectLst/>
                <a:uLnTx/>
                <a:uFillTx/>
                <a:latin typeface="Century Gothic" panose="020B0502020202020204" pitchFamily="34" charset="0"/>
                <a:ea typeface="+mn-ea"/>
                <a:cs typeface="Arial" panose="020B0604020202020204" pitchFamily="34" charset="0"/>
              </a:rPr>
              <a:t>8.9.2 Prüfung passive Rechnungsabgrenzungsposten; Forts.</a:t>
            </a:r>
          </a:p>
        </p:txBody>
      </p:sp>
      <p:sp>
        <p:nvSpPr>
          <p:cNvPr id="7" name="Textfeld 4">
            <a:extLst>
              <a:ext uri="{FF2B5EF4-FFF2-40B4-BE49-F238E27FC236}">
                <a16:creationId xmlns:a16="http://schemas.microsoft.com/office/drawing/2014/main" id="{099DDFFF-A436-45D2-82DF-2CD1398F6D72}"/>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4: Prüfung der Rechnungsabgrenzungsposten</a:t>
            </a:r>
          </a:p>
        </p:txBody>
      </p:sp>
    </p:spTree>
    <p:extLst>
      <p:ext uri="{BB962C8B-B14F-4D97-AF65-F5344CB8AC3E}">
        <p14:creationId xmlns:p14="http://schemas.microsoft.com/office/powerpoint/2010/main" val="1335930668"/>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12538405-B6A4-4635-9DFA-1D6528DA87D7}"/>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4: Prüfung der Rechnungsabgrenzungsposten</a:t>
            </a:r>
          </a:p>
        </p:txBody>
      </p:sp>
      <p:sp>
        <p:nvSpPr>
          <p:cNvPr id="7" name="Rectangle 2">
            <a:extLst>
              <a:ext uri="{FF2B5EF4-FFF2-40B4-BE49-F238E27FC236}">
                <a16:creationId xmlns:a16="http://schemas.microsoft.com/office/drawing/2014/main" id="{99C48517-1EEA-424C-B98E-E1F36AC904E4}"/>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8.10	</a:t>
            </a:r>
            <a:r>
              <a:rPr lang="de-DE" sz="2800" b="1" dirty="0">
                <a:latin typeface="Century Gothic" panose="020B0502020202020204" pitchFamily="34" charset="0"/>
              </a:rPr>
              <a:t>Analytische Prüfungshandlungen</a:t>
            </a:r>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Rectangle 1">
            <a:extLst>
              <a:ext uri="{FF2B5EF4-FFF2-40B4-BE49-F238E27FC236}">
                <a16:creationId xmlns:a16="http://schemas.microsoft.com/office/drawing/2014/main" id="{6CB256DD-50FE-4ED1-889C-4DDD9CB50D25}"/>
              </a:ext>
            </a:extLst>
          </p:cNvPr>
          <p:cNvSpPr>
            <a:spLocks noChangeArrowheads="1"/>
          </p:cNvSpPr>
          <p:nvPr/>
        </p:nvSpPr>
        <p:spPr bwMode="auto">
          <a:xfrm>
            <a:off x="4300538" y="298450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pPr>
            <a:endParaRPr lang="de-DE" altLang="de-DE" sz="1800">
              <a:latin typeface="Arial" panose="020B0604020202020204" pitchFamily="34" charset="0"/>
            </a:endParaRPr>
          </a:p>
        </p:txBody>
      </p:sp>
      <p:sp>
        <p:nvSpPr>
          <p:cNvPr id="592903" name="Textfeld 5">
            <a:extLst>
              <a:ext uri="{FF2B5EF4-FFF2-40B4-BE49-F238E27FC236}">
                <a16:creationId xmlns:a16="http://schemas.microsoft.com/office/drawing/2014/main" id="{69469B1F-03D4-4D8E-972B-E7547B102008}"/>
              </a:ext>
            </a:extLst>
          </p:cNvPr>
          <p:cNvSpPr txBox="1">
            <a:spLocks noChangeArrowheads="1"/>
          </p:cNvSpPr>
          <p:nvPr/>
        </p:nvSpPr>
        <p:spPr bwMode="auto">
          <a:xfrm>
            <a:off x="1055688" y="1412875"/>
            <a:ext cx="10874375"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0" indent="0" eaLnBrk="1" hangingPunct="1">
              <a:lnSpc>
                <a:spcPct val="100000"/>
              </a:lnSpc>
              <a:spcBef>
                <a:spcPts val="600"/>
              </a:spcBef>
              <a:spcAft>
                <a:spcPts val="600"/>
              </a:spcAft>
              <a:defRPr/>
            </a:pPr>
            <a:r>
              <a:rPr lang="de-DE" altLang="de-DE" sz="1600" b="1" dirty="0">
                <a:latin typeface="Century Gothic" panose="020B0502020202020204" pitchFamily="34" charset="0"/>
              </a:rPr>
              <a:t>Auswahl möglicher analytischer Prüfungshandlungen :</a:t>
            </a:r>
            <a:endParaRPr lang="de-DE" altLang="de-DE" sz="1600" dirty="0">
              <a:latin typeface="Century Gothic" panose="020B0502020202020204" pitchFamily="34" charset="0"/>
            </a:endParaRPr>
          </a:p>
          <a:p>
            <a:pPr eaLnBrk="1" hangingPunct="1">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Erfolgte die </a:t>
            </a:r>
            <a:r>
              <a:rPr lang="de-DE" altLang="de-DE" sz="1600" b="1" dirty="0">
                <a:latin typeface="Century Gothic" panose="020B0502020202020204" pitchFamily="34" charset="0"/>
              </a:rPr>
              <a:t>Übernahme der EB-Werte ordnungsgemäß</a:t>
            </a:r>
            <a:r>
              <a:rPr lang="de-DE" altLang="de-DE" sz="1600" dirty="0">
                <a:latin typeface="Century Gothic" panose="020B0502020202020204" pitchFamily="34" charset="0"/>
              </a:rPr>
              <a:t>?</a:t>
            </a:r>
          </a:p>
          <a:p>
            <a:pPr eaLnBrk="1" hangingPunct="1">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Können Sie die </a:t>
            </a:r>
            <a:r>
              <a:rPr lang="de-DE" altLang="de-DE" sz="1600" b="1" dirty="0">
                <a:latin typeface="Century Gothic" panose="020B0502020202020204" pitchFamily="34" charset="0"/>
              </a:rPr>
              <a:t>Überleitung der Kontensalden</a:t>
            </a:r>
            <a:r>
              <a:rPr lang="de-DE" altLang="de-DE" sz="1600" dirty="0">
                <a:latin typeface="Century Gothic" panose="020B0502020202020204" pitchFamily="34" charset="0"/>
              </a:rPr>
              <a:t> aus der Finanzbuchhaltung (Hauptbuch) zum Posten im Jahresabschluss nachvollziehen?</a:t>
            </a:r>
          </a:p>
          <a:p>
            <a:pPr eaLnBrk="1" hangingPunct="1">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Erscheinen Ihnen die Angaben im Jahresabschluss zu diesem </a:t>
            </a:r>
            <a:r>
              <a:rPr lang="de-DE" altLang="de-DE" sz="1600" b="1" dirty="0">
                <a:latin typeface="Century Gothic" panose="020B0502020202020204" pitchFamily="34" charset="0"/>
              </a:rPr>
              <a:t>Bilanzposten</a:t>
            </a:r>
            <a:r>
              <a:rPr lang="de-DE" altLang="de-DE" sz="1600" dirty="0">
                <a:latin typeface="Century Gothic" panose="020B0502020202020204" pitchFamily="34" charset="0"/>
              </a:rPr>
              <a:t> (Bilanz, GuV und Anhang) </a:t>
            </a:r>
            <a:r>
              <a:rPr lang="de-DE" altLang="de-DE" sz="1600" b="1" dirty="0">
                <a:latin typeface="Century Gothic" panose="020B0502020202020204" pitchFamily="34" charset="0"/>
              </a:rPr>
              <a:t>plausibel</a:t>
            </a:r>
            <a:r>
              <a:rPr lang="de-DE" altLang="de-DE" sz="1600" dirty="0">
                <a:latin typeface="Century Gothic" panose="020B0502020202020204" pitchFamily="34" charset="0"/>
              </a:rPr>
              <a:t>?</a:t>
            </a:r>
          </a:p>
          <a:p>
            <a:pPr eaLnBrk="1" hangingPunct="1">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Ergeben sich </a:t>
            </a:r>
            <a:r>
              <a:rPr lang="de-DE" altLang="de-DE" sz="1600" b="1" dirty="0">
                <a:latin typeface="Century Gothic" panose="020B0502020202020204" pitchFamily="34" charset="0"/>
              </a:rPr>
              <a:t>Auffälligkeiten</a:t>
            </a:r>
            <a:r>
              <a:rPr lang="de-DE" altLang="de-DE" sz="1600" dirty="0">
                <a:latin typeface="Century Gothic" panose="020B0502020202020204" pitchFamily="34" charset="0"/>
              </a:rPr>
              <a:t> (Bestände/Trends, etc.) innerhalb dieses </a:t>
            </a:r>
            <a:r>
              <a:rPr lang="de-DE" altLang="de-DE" sz="1600" b="1" dirty="0">
                <a:latin typeface="Century Gothic" panose="020B0502020202020204" pitchFamily="34" charset="0"/>
              </a:rPr>
              <a:t>Bilanzposten</a:t>
            </a:r>
            <a:r>
              <a:rPr lang="de-DE" altLang="de-DE" sz="1600" dirty="0">
                <a:latin typeface="Century Gothic" panose="020B0502020202020204" pitchFamily="34" charset="0"/>
              </a:rPr>
              <a:t>?</a:t>
            </a:r>
          </a:p>
          <a:p>
            <a:pPr eaLnBrk="1" hangingPunct="1">
              <a:lnSpc>
                <a:spcPct val="100000"/>
              </a:lnSpc>
              <a:spcBef>
                <a:spcPts val="600"/>
              </a:spcBef>
              <a:spcAft>
                <a:spcPts val="600"/>
              </a:spcAft>
              <a:buFont typeface="Verdana" panose="020B0604030504040204" pitchFamily="34" charset="0"/>
              <a:buAutoNum type="arabicPeriod"/>
              <a:defRPr/>
            </a:pPr>
            <a:r>
              <a:rPr lang="de-DE" altLang="de-DE" sz="1600" dirty="0">
                <a:latin typeface="Century Gothic" panose="020B0502020202020204" pitchFamily="34" charset="0"/>
              </a:rPr>
              <a:t>Ist Posten gegenüber dem Vorjahr unverändert:</a:t>
            </a:r>
          </a:p>
          <a:p>
            <a:pPr marL="533400" indent="-261938" eaLnBrk="1" hangingPunct="1">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Handelt es sich wirklich um gleichen Sachverhalt?</a:t>
            </a:r>
          </a:p>
          <a:p>
            <a:pPr marL="271462" indent="0" eaLnBrk="1" hangingPunct="1">
              <a:lnSpc>
                <a:spcPct val="100000"/>
              </a:lnSpc>
              <a:spcBef>
                <a:spcPts val="600"/>
              </a:spcBef>
              <a:spcAft>
                <a:spcPts val="600"/>
              </a:spcAft>
              <a:defRPr/>
            </a:pPr>
            <a:r>
              <a:rPr lang="de-DE" altLang="de-DE" sz="1600" dirty="0">
                <a:latin typeface="Century Gothic" panose="020B0502020202020204" pitchFamily="34" charset="0"/>
              </a:rPr>
              <a:t>oder</a:t>
            </a:r>
          </a:p>
          <a:p>
            <a:pPr marL="533400" indent="-261938" eaLnBrk="1" hangingPunct="1">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Wurde vergessen, den Posten zu bearbeiten?</a:t>
            </a:r>
          </a:p>
        </p:txBody>
      </p:sp>
      <p:sp>
        <p:nvSpPr>
          <p:cNvPr id="10" name="Text Box 6">
            <a:extLst>
              <a:ext uri="{FF2B5EF4-FFF2-40B4-BE49-F238E27FC236}">
                <a16:creationId xmlns:a16="http://schemas.microsoft.com/office/drawing/2014/main" id="{E287461B-7054-42DD-8373-2F42B3D830E3}"/>
              </a:ext>
            </a:extLst>
          </p:cNvPr>
          <p:cNvSpPr txBox="1">
            <a:spLocks noChangeArrowheads="1"/>
          </p:cNvSpPr>
          <p:nvPr/>
        </p:nvSpPr>
        <p:spPr bwMode="auto">
          <a:xfrm>
            <a:off x="584042" y="991614"/>
            <a:ext cx="48244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8.10 Analytische Prüfungshandlungen</a:t>
            </a:r>
          </a:p>
        </p:txBody>
      </p:sp>
      <p:sp>
        <p:nvSpPr>
          <p:cNvPr id="8" name="Textfeld 4">
            <a:extLst>
              <a:ext uri="{FF2B5EF4-FFF2-40B4-BE49-F238E27FC236}">
                <a16:creationId xmlns:a16="http://schemas.microsoft.com/office/drawing/2014/main" id="{B223D966-323B-41FD-BC94-D52FE5EB5D6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4: Prüfung der Rechnungsabgrenzungsposten</a:t>
            </a:r>
          </a:p>
        </p:txBody>
      </p:sp>
    </p:spTree>
  </p:cSld>
  <p:clrMapOvr>
    <a:masterClrMapping/>
  </p:clrMapOvr>
  <p:transition spd="slow"/>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4">
            <a:extLst>
              <a:ext uri="{FF2B5EF4-FFF2-40B4-BE49-F238E27FC236}">
                <a16:creationId xmlns:a16="http://schemas.microsoft.com/office/drawing/2014/main" id="{951AF4FE-C1CC-4C11-ACAF-F3E5027F180F}"/>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4: Prüfung der Rechnungsabgrenzungsposten</a:t>
            </a:r>
          </a:p>
        </p:txBody>
      </p:sp>
      <p:sp>
        <p:nvSpPr>
          <p:cNvPr id="7" name="Rectangle 2">
            <a:extLst>
              <a:ext uri="{FF2B5EF4-FFF2-40B4-BE49-F238E27FC236}">
                <a16:creationId xmlns:a16="http://schemas.microsoft.com/office/drawing/2014/main" id="{1F5005F3-9A9E-4329-82A7-E3284766A5F2}"/>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8.11	</a:t>
            </a:r>
            <a:r>
              <a:rPr lang="de-DE" sz="2800" b="1" dirty="0">
                <a:latin typeface="Century Gothic" panose="020B0502020202020204" pitchFamily="34" charset="0"/>
              </a:rPr>
              <a:t>Einzelfallprüfungen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8.11.1</a:t>
            </a:r>
            <a:r>
              <a:rPr lang="de-DE" dirty="0">
                <a:latin typeface="Century Gothic" panose="020B0502020202020204" pitchFamily="34" charset="0"/>
              </a:rPr>
              <a:t>	Prüfung des Nachweises und Bewertung </a:t>
            </a:r>
          </a:p>
          <a:p>
            <a:pPr marL="2724150" lvl="4" indent="-895350">
              <a:spcBef>
                <a:spcPts val="600"/>
              </a:spcBef>
              <a:spcAft>
                <a:spcPts val="600"/>
              </a:spcAft>
              <a:tabLst>
                <a:tab pos="444500" algn="l"/>
              </a:tabLst>
            </a:pPr>
            <a:r>
              <a:rPr lang="de-DE" b="1" dirty="0">
                <a:latin typeface="Century Gothic" panose="020B0502020202020204" pitchFamily="34" charset="0"/>
              </a:rPr>
              <a:t>8.11.2	</a:t>
            </a:r>
            <a:r>
              <a:rPr lang="de-DE" dirty="0">
                <a:latin typeface="Century Gothic" panose="020B0502020202020204" pitchFamily="34" charset="0"/>
              </a:rPr>
              <a:t>Prüfung des Ausweises</a:t>
            </a:r>
            <a:endParaRPr lang="de-DE" b="1" dirty="0">
              <a:latin typeface="Century Gothic" panose="020B0502020202020204" pitchFamily="34" charset="0"/>
            </a:endParaRPr>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2" name="Rectangle 1">
            <a:extLst>
              <a:ext uri="{FF2B5EF4-FFF2-40B4-BE49-F238E27FC236}">
                <a16:creationId xmlns:a16="http://schemas.microsoft.com/office/drawing/2014/main" id="{8FC0E5F0-F119-454B-A1E4-B3B62E4C47DF}"/>
              </a:ext>
            </a:extLst>
          </p:cNvPr>
          <p:cNvSpPr>
            <a:spLocks noChangeArrowheads="1"/>
          </p:cNvSpPr>
          <p:nvPr/>
        </p:nvSpPr>
        <p:spPr bwMode="auto">
          <a:xfrm>
            <a:off x="4300538" y="298450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pPr>
            <a:endParaRPr lang="de-DE" altLang="de-DE" sz="1800">
              <a:latin typeface="Arial" panose="020B0604020202020204" pitchFamily="34" charset="0"/>
            </a:endParaRPr>
          </a:p>
        </p:txBody>
      </p:sp>
      <p:sp>
        <p:nvSpPr>
          <p:cNvPr id="686083" name="Textfeld 5">
            <a:extLst>
              <a:ext uri="{FF2B5EF4-FFF2-40B4-BE49-F238E27FC236}">
                <a16:creationId xmlns:a16="http://schemas.microsoft.com/office/drawing/2014/main" id="{6E200C59-BEA1-44A4-B3A8-9F708DC8EE1E}"/>
              </a:ext>
            </a:extLst>
          </p:cNvPr>
          <p:cNvSpPr txBox="1">
            <a:spLocks noChangeArrowheads="1"/>
          </p:cNvSpPr>
          <p:nvPr/>
        </p:nvSpPr>
        <p:spPr bwMode="auto">
          <a:xfrm>
            <a:off x="1079500" y="1550194"/>
            <a:ext cx="10777538"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9875" indent="-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die Abgrenzungsbeträge des </a:t>
            </a:r>
            <a:r>
              <a:rPr lang="de-DE" altLang="de-DE" sz="1600" b="1" dirty="0">
                <a:latin typeface="Century Gothic" panose="020B0502020202020204" pitchFamily="34" charset="0"/>
              </a:rPr>
              <a:t>Vorjahres</a:t>
            </a:r>
            <a:r>
              <a:rPr lang="de-DE" altLang="de-DE" sz="1600" dirty="0">
                <a:latin typeface="Century Gothic" panose="020B0502020202020204" pitchFamily="34" charset="0"/>
              </a:rPr>
              <a:t> ordnungsgemäß aufgelöst? </a:t>
            </a:r>
            <a:r>
              <a:rPr lang="de-DE" altLang="de-DE" sz="1600" b="1" dirty="0">
                <a:solidFill>
                  <a:srgbClr val="00B0F0"/>
                </a:solidFill>
                <a:latin typeface="Century Gothic" panose="020B0502020202020204" pitchFamily="34" charset="0"/>
              </a:rPr>
              <a:t>[B]</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Können im </a:t>
            </a:r>
            <a:r>
              <a:rPr lang="de-DE" altLang="de-DE" sz="1600" b="1" dirty="0">
                <a:latin typeface="Century Gothic" panose="020B0502020202020204" pitchFamily="34" charset="0"/>
              </a:rPr>
              <a:t>Vergleich zum Vorjahr</a:t>
            </a:r>
            <a:r>
              <a:rPr lang="de-DE" altLang="de-DE" sz="1600" dirty="0">
                <a:latin typeface="Century Gothic" panose="020B0502020202020204" pitchFamily="34" charset="0"/>
              </a:rPr>
              <a:t> stark abweichende Beträge plausibel begründet werden? </a:t>
            </a:r>
            <a:r>
              <a:rPr lang="de-DE" altLang="de-DE" sz="1600" b="1" dirty="0">
                <a:solidFill>
                  <a:srgbClr val="00B0F0"/>
                </a:solidFill>
                <a:latin typeface="Century Gothic" panose="020B0502020202020204" pitchFamily="34" charset="0"/>
              </a:rPr>
              <a:t>[B]</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ausschließlich Posten als passive Rechnungsabgrenzung erfasst, die </a:t>
            </a:r>
            <a:r>
              <a:rPr lang="de-DE" altLang="de-DE" sz="1600" b="1" dirty="0" err="1">
                <a:latin typeface="Century Gothic" panose="020B0502020202020204" pitchFamily="34" charset="0"/>
              </a:rPr>
              <a:t>Einbuchungen</a:t>
            </a:r>
            <a:r>
              <a:rPr lang="de-DE" altLang="de-DE" sz="1600" b="1" dirty="0">
                <a:latin typeface="Century Gothic" panose="020B0502020202020204" pitchFamily="34" charset="0"/>
              </a:rPr>
              <a:t> vor dem Abschlussstichtag</a:t>
            </a:r>
            <a:r>
              <a:rPr lang="de-DE" altLang="de-DE" sz="1600" dirty="0">
                <a:latin typeface="Century Gothic" panose="020B0502020202020204" pitchFamily="34" charset="0"/>
              </a:rPr>
              <a:t> für Erträge für einen bestimmten Zeitraum nach diesem darstellen? </a:t>
            </a:r>
            <a:r>
              <a:rPr lang="de-DE" altLang="de-DE" sz="1600" b="1" dirty="0">
                <a:solidFill>
                  <a:srgbClr val="00B0F0"/>
                </a:solidFill>
                <a:latin typeface="Century Gothic" panose="020B0502020202020204" pitchFamily="34" charset="0"/>
              </a:rPr>
              <a:t>[B, E]</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Wurden alle regelmäßig </a:t>
            </a:r>
            <a:r>
              <a:rPr lang="de-DE" altLang="de-DE" sz="1600" b="1" dirty="0">
                <a:latin typeface="Century Gothic" panose="020B0502020202020204" pitchFamily="34" charset="0"/>
              </a:rPr>
              <a:t>wiederkehrenden Erträge in der GuV</a:t>
            </a:r>
            <a:r>
              <a:rPr lang="de-DE" altLang="de-DE" sz="1600" dirty="0">
                <a:latin typeface="Century Gothic" panose="020B0502020202020204" pitchFamily="34" charset="0"/>
              </a:rPr>
              <a:t> daraufhin überprüft, ob </a:t>
            </a:r>
            <a:r>
              <a:rPr lang="de-DE" altLang="de-DE" sz="1600" b="1" dirty="0">
                <a:latin typeface="Century Gothic" panose="020B0502020202020204" pitchFamily="34" charset="0"/>
              </a:rPr>
              <a:t>Abgrenzungsbedarf</a:t>
            </a:r>
            <a:r>
              <a:rPr lang="de-DE" altLang="de-DE" sz="1600" dirty="0">
                <a:latin typeface="Century Gothic" panose="020B0502020202020204" pitchFamily="34" charset="0"/>
              </a:rPr>
              <a:t> besteht, damit der PRAP vollständig ausgewiesen ist? </a:t>
            </a:r>
            <a:r>
              <a:rPr lang="de-DE" altLang="de-DE" sz="1600" b="1" dirty="0">
                <a:solidFill>
                  <a:srgbClr val="00B0F0"/>
                </a:solidFill>
                <a:latin typeface="Century Gothic" panose="020B0502020202020204" pitchFamily="34" charset="0"/>
              </a:rPr>
              <a:t>[A, B]</a:t>
            </a:r>
          </a:p>
        </p:txBody>
      </p:sp>
      <p:sp>
        <p:nvSpPr>
          <p:cNvPr id="686084" name="Textfeld 2">
            <a:extLst>
              <a:ext uri="{FF2B5EF4-FFF2-40B4-BE49-F238E27FC236}">
                <a16:creationId xmlns:a16="http://schemas.microsoft.com/office/drawing/2014/main" id="{23643722-5B0E-475B-9143-5F57B90489D8}"/>
              </a:ext>
            </a:extLst>
          </p:cNvPr>
          <p:cNvSpPr txBox="1">
            <a:spLocks noChangeArrowheads="1"/>
          </p:cNvSpPr>
          <p:nvPr/>
        </p:nvSpPr>
        <p:spPr bwMode="auto">
          <a:xfrm>
            <a:off x="1079500" y="4214813"/>
            <a:ext cx="1077753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9875" indent="-269875">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Werden die angewandten </a:t>
            </a:r>
            <a:r>
              <a:rPr lang="de-DE" altLang="de-DE" sz="1600" b="1" dirty="0">
                <a:latin typeface="Century Gothic" panose="020B0502020202020204" pitchFamily="34" charset="0"/>
              </a:rPr>
              <a:t>Bilanzierungs-</a:t>
            </a:r>
            <a:r>
              <a:rPr lang="de-DE" altLang="de-DE" sz="1600" dirty="0">
                <a:latin typeface="Century Gothic" panose="020B0502020202020204" pitchFamily="34" charset="0"/>
              </a:rPr>
              <a:t> und </a:t>
            </a:r>
            <a:r>
              <a:rPr lang="de-DE" altLang="de-DE" sz="1600" b="1" dirty="0">
                <a:latin typeface="Century Gothic" panose="020B0502020202020204" pitchFamily="34" charset="0"/>
              </a:rPr>
              <a:t>Bewertungsmethoden</a:t>
            </a:r>
            <a:r>
              <a:rPr lang="de-DE" altLang="de-DE" sz="1600" dirty="0">
                <a:latin typeface="Century Gothic" panose="020B0502020202020204" pitchFamily="34" charset="0"/>
              </a:rPr>
              <a:t> sowie die Gründe für die Änderungen im Anhang angegeben? </a:t>
            </a:r>
            <a:r>
              <a:rPr lang="de-DE" altLang="de-DE" sz="1600" b="1" dirty="0">
                <a:solidFill>
                  <a:srgbClr val="00B0F0"/>
                </a:solidFill>
                <a:latin typeface="Century Gothic" panose="020B0502020202020204" pitchFamily="34" charset="0"/>
              </a:rPr>
              <a:t>[A]</a:t>
            </a:r>
          </a:p>
          <a:p>
            <a:pPr eaLnBrk="1" hangingPunct="1">
              <a:lnSpc>
                <a:spcPct val="100000"/>
              </a:lnSpc>
              <a:spcBef>
                <a:spcPts val="600"/>
              </a:spcBef>
              <a:spcAft>
                <a:spcPts val="600"/>
              </a:spcAft>
              <a:buFont typeface="Verdana" panose="020B0604030504040204" pitchFamily="34" charset="0"/>
              <a:buAutoNum type="arabicPeriod"/>
            </a:pPr>
            <a:r>
              <a:rPr lang="de-DE" altLang="de-DE" sz="1600" dirty="0">
                <a:latin typeface="Century Gothic" panose="020B0502020202020204" pitchFamily="34" charset="0"/>
              </a:rPr>
              <a:t>Wird der </a:t>
            </a:r>
            <a:r>
              <a:rPr lang="de-DE" altLang="de-DE" sz="1600" b="1" dirty="0">
                <a:latin typeface="Century Gothic" panose="020B0502020202020204" pitchFamily="34" charset="0"/>
              </a:rPr>
              <a:t>Einfluss</a:t>
            </a:r>
            <a:r>
              <a:rPr lang="de-DE" altLang="de-DE" sz="1600" dirty="0">
                <a:latin typeface="Century Gothic" panose="020B0502020202020204" pitchFamily="34" charset="0"/>
              </a:rPr>
              <a:t> von </a:t>
            </a:r>
            <a:r>
              <a:rPr lang="de-DE" altLang="de-DE" sz="1600" b="1" dirty="0">
                <a:latin typeface="Century Gothic" panose="020B0502020202020204" pitchFamily="34" charset="0"/>
              </a:rPr>
              <a:t>Änderungen</a:t>
            </a:r>
            <a:r>
              <a:rPr lang="de-DE" altLang="de-DE" sz="1600" dirty="0">
                <a:latin typeface="Century Gothic" panose="020B0502020202020204" pitchFamily="34" charset="0"/>
              </a:rPr>
              <a:t> der Bilanzierungs- und Bewertungsmethoden auf die Vermögen-, Finanz- und Ertragslage im </a:t>
            </a:r>
            <a:r>
              <a:rPr lang="de-DE" altLang="de-DE" sz="1600" b="1" dirty="0">
                <a:latin typeface="Century Gothic" panose="020B0502020202020204" pitchFamily="34" charset="0"/>
              </a:rPr>
              <a:t>Anhang </a:t>
            </a:r>
            <a:r>
              <a:rPr lang="de-DE" altLang="de-DE" sz="1600" dirty="0">
                <a:latin typeface="Century Gothic" panose="020B0502020202020204" pitchFamily="34" charset="0"/>
              </a:rPr>
              <a:t>angegeben? </a:t>
            </a:r>
            <a:r>
              <a:rPr lang="de-DE" altLang="de-DE" sz="1600" b="1" dirty="0">
                <a:solidFill>
                  <a:srgbClr val="00B0F0"/>
                </a:solidFill>
                <a:latin typeface="Century Gothic" panose="020B0502020202020204" pitchFamily="34" charset="0"/>
              </a:rPr>
              <a:t>[A]</a:t>
            </a:r>
            <a:endParaRPr lang="de-DE" altLang="de-DE" sz="1600" dirty="0">
              <a:solidFill>
                <a:srgbClr val="00B0F0"/>
              </a:solidFill>
              <a:latin typeface="Century Gothic" panose="020B0502020202020204" pitchFamily="34" charset="0"/>
            </a:endParaRPr>
          </a:p>
        </p:txBody>
      </p:sp>
      <p:sp>
        <p:nvSpPr>
          <p:cNvPr id="10" name="Rectangle 2">
            <a:extLst>
              <a:ext uri="{FF2B5EF4-FFF2-40B4-BE49-F238E27FC236}">
                <a16:creationId xmlns:a16="http://schemas.microsoft.com/office/drawing/2014/main" id="{0D6E0DD2-7965-4424-B4BD-71D6D9FE7CD4}"/>
              </a:ext>
            </a:extLst>
          </p:cNvPr>
          <p:cNvSpPr txBox="1">
            <a:spLocks/>
          </p:cNvSpPr>
          <p:nvPr/>
        </p:nvSpPr>
        <p:spPr bwMode="auto">
          <a:xfrm>
            <a:off x="925513" y="1232942"/>
            <a:ext cx="91598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8.11.1 Prüfung des Nachweises und Bewertung</a:t>
            </a:r>
          </a:p>
        </p:txBody>
      </p:sp>
      <p:sp>
        <p:nvSpPr>
          <p:cNvPr id="11" name="Rectangle 2">
            <a:extLst>
              <a:ext uri="{FF2B5EF4-FFF2-40B4-BE49-F238E27FC236}">
                <a16:creationId xmlns:a16="http://schemas.microsoft.com/office/drawing/2014/main" id="{11560151-9B52-4811-B9AF-F963B27C1869}"/>
              </a:ext>
            </a:extLst>
          </p:cNvPr>
          <p:cNvSpPr txBox="1">
            <a:spLocks/>
          </p:cNvSpPr>
          <p:nvPr/>
        </p:nvSpPr>
        <p:spPr bwMode="auto">
          <a:xfrm>
            <a:off x="925513" y="3861048"/>
            <a:ext cx="74025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spcBef>
                <a:spcPct val="50000"/>
              </a:spcBef>
              <a:tabLst>
                <a:tab pos="269875" algn="l"/>
              </a:tabLst>
              <a:defRPr/>
            </a:pPr>
            <a:r>
              <a:rPr lang="de-DE" altLang="de-DE" sz="1600" b="1" kern="0" dirty="0">
                <a:solidFill>
                  <a:srgbClr val="00B0F0"/>
                </a:solidFill>
                <a:latin typeface="Century Gothic" pitchFamily="34" charset="0"/>
              </a:rPr>
              <a:t>8.11.2 Prüfung des Ausweises</a:t>
            </a:r>
          </a:p>
        </p:txBody>
      </p:sp>
      <p:sp>
        <p:nvSpPr>
          <p:cNvPr id="12" name="Text Box 6">
            <a:extLst>
              <a:ext uri="{FF2B5EF4-FFF2-40B4-BE49-F238E27FC236}">
                <a16:creationId xmlns:a16="http://schemas.microsoft.com/office/drawing/2014/main" id="{91D51B15-DAB6-49EF-B606-3C4773FF1E7C}"/>
              </a:ext>
            </a:extLst>
          </p:cNvPr>
          <p:cNvSpPr txBox="1">
            <a:spLocks noChangeArrowheads="1"/>
          </p:cNvSpPr>
          <p:nvPr/>
        </p:nvSpPr>
        <p:spPr bwMode="auto">
          <a:xfrm>
            <a:off x="594928" y="836712"/>
            <a:ext cx="4824413"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0"/>
              </a:spcBef>
              <a:tabLst>
                <a:tab pos="269875" algn="l"/>
              </a:tabLst>
              <a:defRPr/>
            </a:pPr>
            <a:r>
              <a:rPr lang="de-DE" altLang="de-DE" b="1" kern="0" dirty="0">
                <a:solidFill>
                  <a:srgbClr val="00B0F0"/>
                </a:solidFill>
                <a:latin typeface="Century Gothic" pitchFamily="34" charset="0"/>
              </a:rPr>
              <a:t>8.11 Einzelfallprüfungen</a:t>
            </a:r>
          </a:p>
        </p:txBody>
      </p:sp>
      <p:sp>
        <p:nvSpPr>
          <p:cNvPr id="14" name="Textfeld 4">
            <a:extLst>
              <a:ext uri="{FF2B5EF4-FFF2-40B4-BE49-F238E27FC236}">
                <a16:creationId xmlns:a16="http://schemas.microsoft.com/office/drawing/2014/main" id="{52980D73-3202-452C-9B00-AFF46D295F10}"/>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4: Prüfung der Rechnungsabgrenzungsposten</a:t>
            </a:r>
          </a:p>
        </p:txBody>
      </p:sp>
    </p:spTree>
  </p:cSld>
  <p:clrMapOvr>
    <a:masterClrMapping/>
  </p:clrMapOvr>
  <p:transition spd="slow"/>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D6382AA-F6FD-4B3D-A9ED-5AE7E86EED91}"/>
              </a:ext>
            </a:extLst>
          </p:cNvPr>
          <p:cNvSpPr txBox="1"/>
          <p:nvPr/>
        </p:nvSpPr>
        <p:spPr>
          <a:xfrm>
            <a:off x="11533475" y="5585107"/>
            <a:ext cx="323165" cy="720080"/>
          </a:xfrm>
          <a:prstGeom prst="rect">
            <a:avLst/>
          </a:prstGeom>
          <a:noFill/>
        </p:spPr>
        <p:txBody>
          <a:bodyPr vert="vert270">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
        <p:nvSpPr>
          <p:cNvPr id="8" name="Rectangle 2">
            <a:extLst>
              <a:ext uri="{FF2B5EF4-FFF2-40B4-BE49-F238E27FC236}">
                <a16:creationId xmlns:a16="http://schemas.microsoft.com/office/drawing/2014/main" id="{EB13FDAF-99D5-451A-AE8C-60F258DF12C2}"/>
              </a:ext>
            </a:extLst>
          </p:cNvPr>
          <p:cNvSpPr txBox="1">
            <a:spLocks/>
          </p:cNvSpPr>
          <p:nvPr/>
        </p:nvSpPr>
        <p:spPr bwMode="auto">
          <a:xfrm>
            <a:off x="1065213" y="873125"/>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342900" indent="-342900" eaLnBrk="0" hangingPunct="0">
              <a:lnSpc>
                <a:spcPct val="110000"/>
              </a:lnSpc>
              <a:spcBef>
                <a:spcPts val="800"/>
              </a:spcBef>
              <a:buFont typeface="Arial" pitchFamily="34" charset="0"/>
              <a:defRPr sz="1400">
                <a:solidFill>
                  <a:schemeClr val="tx1"/>
                </a:solidFill>
                <a:latin typeface="Verdana" pitchFamily="34" charset="0"/>
                <a:cs typeface="Arial" pitchFamily="34" charset="0"/>
              </a:defRPr>
            </a:lvl1pPr>
            <a:lvl2pPr marL="180975" indent="-179388"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2pPr>
            <a:lvl3pPr marL="541338"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3pPr>
            <a:lvl4pPr marL="895350" indent="-17462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4pPr>
            <a:lvl5pPr marL="1257300"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5pPr>
            <a:lvl6pPr marL="17145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6pPr>
            <a:lvl7pPr marL="21717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7pPr>
            <a:lvl8pPr marL="26289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8pPr>
            <a:lvl9pPr marL="30861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9pPr>
          </a:lstStyle>
          <a:p>
            <a:pPr>
              <a:defRPr/>
            </a:pPr>
            <a:r>
              <a:rPr lang="de-DE" altLang="de-DE" sz="1800" b="1" kern="0" dirty="0">
                <a:latin typeface="Century Gothic" pitchFamily="34" charset="0"/>
              </a:rPr>
              <a:t>Anlagen zum Themenbereich</a:t>
            </a:r>
          </a:p>
        </p:txBody>
      </p:sp>
      <p:sp>
        <p:nvSpPr>
          <p:cNvPr id="10" name="Rectangle 3">
            <a:extLst>
              <a:ext uri="{FF2B5EF4-FFF2-40B4-BE49-F238E27FC236}">
                <a16:creationId xmlns:a16="http://schemas.microsoft.com/office/drawing/2014/main" id="{01F09249-FE3A-4711-A9F1-C0CB14238E8E}"/>
              </a:ext>
            </a:extLst>
          </p:cNvPr>
          <p:cNvSpPr txBox="1">
            <a:spLocks noChangeArrowheads="1"/>
          </p:cNvSpPr>
          <p:nvPr/>
        </p:nvSpPr>
        <p:spPr bwMode="auto">
          <a:xfrm>
            <a:off x="1065209" y="1340768"/>
            <a:ext cx="10791427" cy="2865363"/>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ct val="0"/>
              </a:spcBef>
              <a:spcAft>
                <a:spcPts val="1200"/>
              </a:spcAft>
              <a:defRPr/>
            </a:pPr>
            <a:r>
              <a:rPr lang="de-DE" altLang="de-DE" sz="1600" b="1" kern="0" dirty="0">
                <a:solidFill>
                  <a:srgbClr val="00B0F0"/>
                </a:solidFill>
                <a:latin typeface="Century Gothic" pitchFamily="34" charset="0"/>
              </a:rPr>
              <a:t>Praxishilfen zu diesem Themenbereich</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8/1:	</a:t>
            </a:r>
            <a:r>
              <a:rPr lang="de-DE" altLang="de-DE" dirty="0">
                <a:latin typeface="Century Gothic" pitchFamily="34" charset="0"/>
              </a:rPr>
              <a:t>„</a:t>
            </a:r>
            <a:r>
              <a:rPr lang="de-DE" altLang="de-DE" kern="0" dirty="0">
                <a:latin typeface="Century Gothic" pitchFamily="34" charset="0"/>
              </a:rPr>
              <a:t>Kreditoren – Durchführungsprotokoll – Saldenbestätigungsaktion</a:t>
            </a:r>
            <a:r>
              <a:rPr lang="de-DE" altLang="de-DE" dirty="0">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8/2: </a:t>
            </a:r>
            <a:r>
              <a:rPr lang="de-DE" altLang="de-DE" kern="0" dirty="0">
                <a:latin typeface="Century Gothic" pitchFamily="34" charset="0"/>
              </a:rPr>
              <a:t>	„Kreditor – Anschreiben Saldenbestätigung – geschlossene Methode mit Antwortschreiben</a:t>
            </a:r>
            <a:r>
              <a:rPr lang="de-DE" altLang="de-DE" dirty="0">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8/3:	„</a:t>
            </a:r>
            <a:r>
              <a:rPr lang="de-DE" altLang="de-DE" kern="0" dirty="0">
                <a:latin typeface="Century Gothic" panose="020B0502020202020204" pitchFamily="34" charset="0"/>
              </a:rPr>
              <a:t>Kreditor – Anschreiben Saldenbestätigung – geleistete Anzahlungen –</a:t>
            </a:r>
            <a:br>
              <a:rPr lang="de-DE" altLang="de-DE" kern="0" dirty="0">
                <a:latin typeface="Century Gothic" panose="020B0502020202020204" pitchFamily="34" charset="0"/>
              </a:rPr>
            </a:br>
            <a:r>
              <a:rPr lang="de-DE" altLang="de-DE" kern="0" dirty="0">
                <a:latin typeface="Century Gothic" panose="020B0502020202020204" pitchFamily="34" charset="0"/>
              </a:rPr>
              <a:t>	offene Textfassung mit Antwortschreiben</a:t>
            </a:r>
            <a:r>
              <a:rPr lang="de-DE" altLang="de-DE" b="1" kern="0" dirty="0">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8/4:	</a:t>
            </a:r>
            <a:r>
              <a:rPr lang="de-DE" altLang="de-DE" dirty="0">
                <a:latin typeface="Century Gothic" pitchFamily="34" charset="0"/>
              </a:rPr>
              <a:t>„</a:t>
            </a:r>
            <a:r>
              <a:rPr lang="de-DE" altLang="de-DE" kern="0" dirty="0">
                <a:latin typeface="Century Gothic" panose="020B0502020202020204" pitchFamily="34" charset="0"/>
              </a:rPr>
              <a:t>Ausgewählte Praxisfälle zum Themenbereich 8: </a:t>
            </a:r>
            <a:br>
              <a:rPr lang="de-DE" altLang="de-DE" kern="0" dirty="0">
                <a:latin typeface="Century Gothic" panose="020B0502020202020204" pitchFamily="34" charset="0"/>
              </a:rPr>
            </a:br>
            <a:r>
              <a:rPr lang="de-DE" altLang="de-DE" kern="0" dirty="0">
                <a:latin typeface="Century Gothic" panose="020B0502020202020204" pitchFamily="34" charset="0"/>
              </a:rPr>
              <a:t>	Verbindlichkeiten / Anzahlungen / Sonstige Verbindlichkeiten / Rechnungsabgrenzungsposten</a:t>
            </a:r>
            <a:r>
              <a:rPr lang="de-DE" altLang="de-DE" dirty="0">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dirty="0">
                <a:latin typeface="Century Gothic" pitchFamily="34" charset="0"/>
              </a:rPr>
              <a:t>Praxishilfe 8/5: </a:t>
            </a:r>
            <a:r>
              <a:rPr lang="de-DE" altLang="de-DE" kern="0" dirty="0">
                <a:latin typeface="Century Gothic" pitchFamily="34" charset="0"/>
              </a:rPr>
              <a:t>	„Lösungshinweise zu ausgewählten Praxisfällen zum Themenbereich 8:</a:t>
            </a:r>
            <a:br>
              <a:rPr lang="de-DE" altLang="de-DE" kern="0" dirty="0">
                <a:latin typeface="Century Gothic" pitchFamily="34" charset="0"/>
              </a:rPr>
            </a:br>
            <a:r>
              <a:rPr lang="de-DE" altLang="de-DE" kern="0" dirty="0">
                <a:latin typeface="Century Gothic" pitchFamily="34" charset="0"/>
              </a:rPr>
              <a:t>	Verbindlichkeiten / Anzahlungen / Sonstige Verbindlichkeiten / Rechnungsabgrenzungsposten</a:t>
            </a:r>
            <a:r>
              <a:rPr lang="de-DE" altLang="de-DE" dirty="0">
                <a:latin typeface="Century Gothic" panose="020B0502020202020204" pitchFamily="34" charset="0"/>
              </a:rPr>
              <a:t>“</a:t>
            </a:r>
            <a:endParaRPr lang="de-DE" altLang="de-DE" b="1" kern="0" dirty="0">
              <a:latin typeface="Century Gothic" pitchFamily="34" charset="0"/>
            </a:endParaRPr>
          </a:p>
          <a:p>
            <a:pPr marL="266700" indent="-266700">
              <a:lnSpc>
                <a:spcPct val="100000"/>
              </a:lnSpc>
              <a:spcBef>
                <a:spcPts val="600"/>
              </a:spcBef>
              <a:spcAft>
                <a:spcPts val="600"/>
              </a:spcAft>
              <a:buFont typeface="Arial" panose="020B0604020202020204" pitchFamily="34" charset="0"/>
              <a:buChar char="•"/>
              <a:tabLst>
                <a:tab pos="1790700" algn="l"/>
              </a:tabLst>
              <a:defRPr/>
            </a:pPr>
            <a:endParaRPr lang="de-DE" altLang="de-DE" b="1" kern="0" dirty="0">
              <a:latin typeface="Century Gothic" pitchFamily="34" charset="0"/>
            </a:endParaRPr>
          </a:p>
          <a:p>
            <a:pPr marL="266700" indent="-266700">
              <a:lnSpc>
                <a:spcPct val="100000"/>
              </a:lnSpc>
              <a:spcBef>
                <a:spcPts val="600"/>
              </a:spcBef>
              <a:spcAft>
                <a:spcPts val="600"/>
              </a:spcAft>
              <a:buFont typeface="Arial" panose="020B0604020202020204" pitchFamily="34" charset="0"/>
              <a:buChar char="•"/>
              <a:tabLst>
                <a:tab pos="1790700" algn="l"/>
              </a:tabLst>
              <a:defRPr/>
            </a:pPr>
            <a:endParaRPr lang="de-DE" altLang="de-DE" kern="0" dirty="0">
              <a:latin typeface="Century Gothic" pitchFamily="34" charset="0"/>
            </a:endParaRPr>
          </a:p>
        </p:txBody>
      </p:sp>
      <p:sp>
        <p:nvSpPr>
          <p:cNvPr id="7" name="Textfeld 4">
            <a:extLst>
              <a:ext uri="{FF2B5EF4-FFF2-40B4-BE49-F238E27FC236}">
                <a16:creationId xmlns:a16="http://schemas.microsoft.com/office/drawing/2014/main" id="{958FA7EB-9D77-42A8-976A-6FD4BCD5E64C}"/>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4: Prüfung der Rechnungsabgrenzungsposten</a:t>
            </a:r>
          </a:p>
        </p:txBody>
      </p:sp>
    </p:spTree>
    <p:extLst>
      <p:ext uri="{BB962C8B-B14F-4D97-AF65-F5344CB8AC3E}">
        <p14:creationId xmlns:p14="http://schemas.microsoft.com/office/powerpoint/2010/main" val="3685034801"/>
      </p:ext>
    </p:extLst>
  </p:cSld>
  <p:clrMapOvr>
    <a:masterClrMapping/>
  </p:clrMapOvr>
  <p:transition spd="slow"/>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6CEEC2FC-E1FA-42B7-A92D-666C21768A1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10000"/>
                    </a14:imgEffect>
                  </a14:imgLayer>
                </a14:imgProps>
              </a:ext>
              <a:ext uri="{28A0092B-C50C-407E-A947-70E740481C1C}">
                <a14:useLocalDpi xmlns:a14="http://schemas.microsoft.com/office/drawing/2010/main" val="0"/>
              </a:ext>
            </a:extLst>
          </a:blip>
          <a:srcRect l="17889" r="3826"/>
          <a:stretch/>
        </p:blipFill>
        <p:spPr>
          <a:xfrm>
            <a:off x="479376" y="729640"/>
            <a:ext cx="9577064" cy="5544616"/>
          </a:xfrm>
          <a:prstGeom prst="rect">
            <a:avLst/>
          </a:prstGeom>
          <a:blipFill dpi="0" rotWithShape="1">
            <a:blip r:embed="rId5">
              <a:alphaModFix amt="17000"/>
            </a:blip>
            <a:srcRect/>
            <a:tile tx="0" ty="0" sx="100000" sy="100000" flip="none" algn="tl"/>
          </a:blipFill>
          <a:effectLst>
            <a:outerShdw blurRad="50800" dist="50800" dir="5400000" algn="ctr" rotWithShape="0">
              <a:srgbClr val="000000">
                <a:alpha val="14000"/>
              </a:srgbClr>
            </a:outerShdw>
          </a:effectLst>
        </p:spPr>
      </p:pic>
      <p:sp>
        <p:nvSpPr>
          <p:cNvPr id="10" name="Rectangle 2">
            <a:extLst>
              <a:ext uri="{FF2B5EF4-FFF2-40B4-BE49-F238E27FC236}">
                <a16:creationId xmlns:a16="http://schemas.microsoft.com/office/drawing/2014/main" id="{F2AB3867-6B83-4C0D-8E48-BF808B9AFBBF}"/>
              </a:ext>
            </a:extLst>
          </p:cNvPr>
          <p:cNvSpPr txBox="1">
            <a:spLocks/>
          </p:cNvSpPr>
          <p:nvPr/>
        </p:nvSpPr>
        <p:spPr bwMode="auto">
          <a:xfrm>
            <a:off x="1199456" y="1953776"/>
            <a:ext cx="8136904" cy="3168352"/>
          </a:xfrm>
          <a:prstGeom prst="rect">
            <a:avLst/>
          </a:prstGeom>
          <a:solidFill>
            <a:schemeClr val="bg1">
              <a:alpha val="85000"/>
            </a:schemeClr>
          </a:solidFill>
          <a:ln>
            <a:solidFill>
              <a:schemeClr val="tx1"/>
            </a:solidFill>
          </a:ln>
          <a:extLst/>
        </p:spPr>
        <p:style>
          <a:lnRef idx="1">
            <a:schemeClr val="accent6"/>
          </a:lnRef>
          <a:fillRef idx="2">
            <a:schemeClr val="accent6"/>
          </a:fillRef>
          <a:effectRef idx="1">
            <a:schemeClr val="accent6"/>
          </a:effectRef>
          <a:fontRef idx="minor">
            <a:schemeClr val="dk1"/>
          </a:fontRef>
        </p:style>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lgn="ctr" defTabSz="900113">
              <a:lnSpc>
                <a:spcPts val="4000"/>
              </a:lnSpc>
              <a:spcBef>
                <a:spcPts val="600"/>
              </a:spcBef>
              <a:spcAft>
                <a:spcPts val="1200"/>
              </a:spcAft>
            </a:pPr>
            <a:r>
              <a:rPr lang="de-DE" altLang="de-DE" sz="2600" b="1" dirty="0">
                <a:latin typeface="Century Gothic" panose="020B0502020202020204" pitchFamily="34" charset="0"/>
              </a:rPr>
              <a:t>Soweit meine Ausführungen, </a:t>
            </a:r>
            <a:br>
              <a:rPr lang="de-DE" altLang="de-DE" sz="2600" b="1" dirty="0">
                <a:latin typeface="Century Gothic" panose="020B0502020202020204" pitchFamily="34" charset="0"/>
              </a:rPr>
            </a:br>
            <a:r>
              <a:rPr lang="de-DE" altLang="de-DE" sz="2600" b="1" dirty="0">
                <a:latin typeface="Century Gothic" panose="020B0502020202020204" pitchFamily="34" charset="0"/>
              </a:rPr>
              <a:t>praktischen Erfahrungen und fachlichen</a:t>
            </a:r>
            <a:br>
              <a:rPr lang="de-DE" altLang="de-DE" sz="2600" b="1" dirty="0">
                <a:latin typeface="Century Gothic" panose="020B0502020202020204" pitchFamily="34" charset="0"/>
              </a:rPr>
            </a:br>
            <a:r>
              <a:rPr lang="de-DE" altLang="de-DE" sz="2600" b="1" dirty="0">
                <a:latin typeface="Century Gothic" panose="020B0502020202020204" pitchFamily="34" charset="0"/>
              </a:rPr>
              <a:t>Hinweise zu diesem Thema.</a:t>
            </a:r>
          </a:p>
          <a:p>
            <a:pPr algn="ctr" defTabSz="900113">
              <a:lnSpc>
                <a:spcPts val="4000"/>
              </a:lnSpc>
              <a:spcBef>
                <a:spcPts val="600"/>
              </a:spcBef>
              <a:spcAft>
                <a:spcPts val="1200"/>
              </a:spcAft>
            </a:pPr>
            <a:r>
              <a:rPr lang="de-DE" altLang="de-DE" sz="2600" b="1" dirty="0">
                <a:latin typeface="Century Gothic" panose="020B0502020202020204" pitchFamily="34" charset="0"/>
              </a:rPr>
              <a:t>Vielen Dank für Ihre Aufmerksamkeit!</a:t>
            </a:r>
          </a:p>
        </p:txBody>
      </p:sp>
      <p:sp>
        <p:nvSpPr>
          <p:cNvPr id="5" name="Textfeld 4">
            <a:extLst>
              <a:ext uri="{FF2B5EF4-FFF2-40B4-BE49-F238E27FC236}">
                <a16:creationId xmlns:a16="http://schemas.microsoft.com/office/drawing/2014/main" id="{A98F8D35-C1AC-4354-BAE3-B649F781BC59}"/>
              </a:ext>
            </a:extLst>
          </p:cNvPr>
          <p:cNvSpPr txBox="1">
            <a:spLocks noChangeArrowheads="1"/>
          </p:cNvSpPr>
          <p:nvPr/>
        </p:nvSpPr>
        <p:spPr bwMode="auto">
          <a:xfrm>
            <a:off x="363538" y="180975"/>
            <a:ext cx="97218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dirty="0">
                <a:latin typeface="Century Gothic" panose="020B0502020202020204" pitchFamily="34" charset="0"/>
              </a:rPr>
              <a:t>Themenbereich 8 – Teil 4: Prüfung der Rechnungsabgrenzungsposten</a:t>
            </a:r>
          </a:p>
        </p:txBody>
      </p:sp>
    </p:spTree>
    <p:extLst>
      <p:ext uri="{BB962C8B-B14F-4D97-AF65-F5344CB8AC3E}">
        <p14:creationId xmlns:p14="http://schemas.microsoft.com/office/powerpoint/2010/main" val="2887179913"/>
      </p:ext>
    </p:extLst>
  </p:cSld>
  <p:clrMapOvr>
    <a:masterClrMapping/>
  </p:clrMapOvr>
  <p:transition spd="slow"/>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C008B559-1EC6-4F54-885F-93D568E512E0}"/>
              </a:ext>
            </a:extLst>
          </p:cNvPr>
          <p:cNvSpPr>
            <a:spLocks noGrp="1"/>
          </p:cNvSpPr>
          <p:nvPr>
            <p:ph type="ctrTitle" idx="4294967295"/>
          </p:nvPr>
        </p:nvSpPr>
        <p:spPr>
          <a:xfrm>
            <a:off x="0" y="2708275"/>
            <a:ext cx="11522075" cy="1033463"/>
          </a:xfrm>
        </p:spPr>
        <p:txBody>
          <a:bodyPr/>
          <a:lstStyle/>
          <a:p>
            <a:pPr algn="ctr"/>
            <a:r>
              <a:rPr lang="de-DE" altLang="de-DE" sz="2800" b="1" dirty="0">
                <a:latin typeface="Century Gothic" panose="020B0502020202020204" pitchFamily="34" charset="0"/>
              </a:rPr>
              <a:t>Themenbereich 9: </a:t>
            </a:r>
            <a:br>
              <a:rPr lang="de-DE" altLang="de-DE" sz="2800" dirty="0">
                <a:latin typeface="Century Gothic" panose="020B0502020202020204" pitchFamily="34" charset="0"/>
              </a:rPr>
            </a:br>
            <a:r>
              <a:rPr lang="de-DE" altLang="de-DE" sz="2800" b="1" dirty="0">
                <a:latin typeface="Century Gothic" panose="020B0502020202020204" pitchFamily="34" charset="0"/>
              </a:rPr>
              <a:t>Grundlagen und Bedeutung des Prüfungsberichts</a:t>
            </a:r>
            <a:br>
              <a:rPr lang="de-DE" altLang="de-DE" sz="2800" b="1" dirty="0">
                <a:latin typeface="Century Gothic" panose="020B0502020202020204" pitchFamily="34" charset="0"/>
              </a:rPr>
            </a:br>
            <a:endParaRPr lang="de-DE" altLang="de-DE" sz="2800" b="1" dirty="0">
              <a:latin typeface="Century Gothic" panose="020B0502020202020204" pitchFamily="34" charset="0"/>
            </a:endParaRPr>
          </a:p>
        </p:txBody>
      </p:sp>
      <p:sp>
        <p:nvSpPr>
          <p:cNvPr id="6" name="Rectangle 2">
            <a:extLst>
              <a:ext uri="{FF2B5EF4-FFF2-40B4-BE49-F238E27FC236}">
                <a16:creationId xmlns:a16="http://schemas.microsoft.com/office/drawing/2014/main" id="{778F71E9-F9E6-4EF0-9B5D-26F7C7374406}"/>
              </a:ext>
            </a:extLst>
          </p:cNvPr>
          <p:cNvSpPr txBox="1">
            <a:spLocks/>
          </p:cNvSpPr>
          <p:nvPr/>
        </p:nvSpPr>
        <p:spPr bwMode="auto">
          <a:xfrm>
            <a:off x="334565" y="4077072"/>
            <a:ext cx="11522075" cy="103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1704975" indent="-266700">
              <a:buClr>
                <a:schemeClr val="tx1"/>
              </a:buClr>
              <a:buFont typeface="Wingdings 3" panose="05040102010807070707" pitchFamily="18" charset="2"/>
              <a:buChar char="}"/>
            </a:pPr>
            <a:r>
              <a:rPr lang="de-DE" altLang="de-DE" sz="1800" b="1" kern="0" dirty="0">
                <a:solidFill>
                  <a:srgbClr val="00B0F0"/>
                </a:solidFill>
                <a:latin typeface="Century Gothic" panose="020B0502020202020204" pitchFamily="34" charset="0"/>
              </a:rPr>
              <a:t>IDW PS 450 n.F. (10.2021)</a:t>
            </a:r>
            <a:r>
              <a:rPr lang="de-DE" altLang="de-DE" sz="1800" b="1" kern="0" dirty="0">
                <a:latin typeface="Century Gothic" panose="020B0502020202020204" pitchFamily="34" charset="0"/>
              </a:rPr>
              <a:t>: Grundsätze ordnungsmäßiger Erstellung von  Prüfungsberichten</a:t>
            </a:r>
            <a:endParaRPr lang="de-DE" altLang="de-DE" b="1" kern="0" dirty="0">
              <a:latin typeface="Century Gothic" panose="020B0502020202020204" pitchFamily="34" charset="0"/>
            </a:endParaRPr>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660" name="Textfeld 4">
            <a:extLst>
              <a:ext uri="{FF2B5EF4-FFF2-40B4-BE49-F238E27FC236}">
                <a16:creationId xmlns:a16="http://schemas.microsoft.com/office/drawing/2014/main" id="{17186F0E-57D5-4865-B8A3-DD3D48045B90}"/>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
        <p:nvSpPr>
          <p:cNvPr id="7" name="Rectangle 2">
            <a:extLst>
              <a:ext uri="{FF2B5EF4-FFF2-40B4-BE49-F238E27FC236}">
                <a16:creationId xmlns:a16="http://schemas.microsoft.com/office/drawing/2014/main" id="{B9451696-5CC9-4010-8CEF-641024CD0DE7}"/>
              </a:ext>
            </a:extLst>
          </p:cNvPr>
          <p:cNvSpPr txBox="1">
            <a:spLocks/>
          </p:cNvSpPr>
          <p:nvPr/>
        </p:nvSpPr>
        <p:spPr bwMode="auto">
          <a:xfrm>
            <a:off x="1054100" y="1052736"/>
            <a:ext cx="10298484" cy="3096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444500" algn="l"/>
              </a:tabLst>
            </a:pPr>
            <a:r>
              <a:rPr lang="de-DE" altLang="de-DE" sz="1600" b="1" dirty="0">
                <a:latin typeface="Century Gothic" panose="020B0502020202020204" pitchFamily="34" charset="0"/>
              </a:rPr>
              <a:t>9.1	Gesetzliche Grundlagen / Anzuwendende Prüfungsgrundsätze</a:t>
            </a:r>
          </a:p>
          <a:p>
            <a:pPr>
              <a:spcBef>
                <a:spcPts val="600"/>
              </a:spcBef>
              <a:spcAft>
                <a:spcPts val="600"/>
              </a:spcAft>
              <a:tabLst>
                <a:tab pos="444500" algn="l"/>
              </a:tabLst>
            </a:pPr>
            <a:r>
              <a:rPr lang="de-DE" altLang="de-DE" sz="1600" b="1" dirty="0">
                <a:latin typeface="Century Gothic" panose="020B0502020202020204" pitchFamily="34" charset="0"/>
              </a:rPr>
              <a:t>9.2	Allgemeine Grundsätze für die Erstellung von Prüfungsberichten</a:t>
            </a:r>
          </a:p>
          <a:p>
            <a:pPr>
              <a:spcBef>
                <a:spcPts val="600"/>
              </a:spcBef>
              <a:spcAft>
                <a:spcPts val="600"/>
              </a:spcAft>
              <a:tabLst>
                <a:tab pos="444500" algn="l"/>
              </a:tabLst>
            </a:pPr>
            <a:r>
              <a:rPr lang="de-DE" altLang="de-DE" sz="1600" b="1" dirty="0">
                <a:latin typeface="Century Gothic" panose="020B0502020202020204" pitchFamily="34" charset="0"/>
              </a:rPr>
              <a:t>9.3	Inhalte und Bestandteile des Prüfungsberichts</a:t>
            </a:r>
          </a:p>
          <a:p>
            <a:pPr>
              <a:spcBef>
                <a:spcPts val="600"/>
              </a:spcBef>
              <a:spcAft>
                <a:spcPts val="600"/>
              </a:spcAft>
              <a:tabLst>
                <a:tab pos="444500" algn="l"/>
              </a:tabLst>
            </a:pPr>
            <a:r>
              <a:rPr lang="de-DE" altLang="de-DE" sz="1600" b="1" dirty="0">
                <a:latin typeface="Century Gothic" panose="020B0502020202020204" pitchFamily="34" charset="0"/>
              </a:rPr>
              <a:t>9.4	Anlagen zum Prüfungsbericht</a:t>
            </a:r>
          </a:p>
          <a:p>
            <a:pPr>
              <a:spcBef>
                <a:spcPts val="600"/>
              </a:spcBef>
              <a:spcAft>
                <a:spcPts val="600"/>
              </a:spcAft>
              <a:tabLst>
                <a:tab pos="444500" algn="l"/>
              </a:tabLst>
            </a:pPr>
            <a:r>
              <a:rPr lang="de-DE" altLang="de-DE" sz="1600" b="1" dirty="0">
                <a:latin typeface="Century Gothic" panose="020B0502020202020204" pitchFamily="34" charset="0"/>
              </a:rPr>
              <a:t>9.5	Unterzeichnung und Vorlage des Prüfungsberichts</a:t>
            </a:r>
          </a:p>
          <a:p>
            <a:pPr>
              <a:spcBef>
                <a:spcPts val="600"/>
              </a:spcBef>
              <a:spcAft>
                <a:spcPts val="600"/>
              </a:spcAft>
              <a:tabLst>
                <a:tab pos="444500" algn="l"/>
              </a:tabLst>
            </a:pPr>
            <a:r>
              <a:rPr lang="de-DE" altLang="de-DE" sz="1600" b="1" dirty="0">
                <a:latin typeface="Century Gothic" panose="020B0502020202020204" pitchFamily="34" charset="0"/>
              </a:rPr>
              <a:t>9.6	Besonderheiten</a:t>
            </a:r>
          </a:p>
          <a:p>
            <a:pPr>
              <a:spcBef>
                <a:spcPts val="600"/>
              </a:spcBef>
              <a:spcAft>
                <a:spcPts val="600"/>
              </a:spcAft>
              <a:tabLst>
                <a:tab pos="444500" algn="l"/>
              </a:tabLst>
            </a:pPr>
            <a:r>
              <a:rPr lang="de-DE" altLang="de-DE" sz="1600" b="1" dirty="0">
                <a:latin typeface="Century Gothic" panose="020B0502020202020204" pitchFamily="34" charset="0"/>
              </a:rPr>
              <a:t>9.7	Neuerungen durch die Einführung der ISA </a:t>
            </a:r>
            <a:r>
              <a:rPr lang="de-DE" sz="1600" b="1" dirty="0">
                <a:latin typeface="Century Gothic" panose="020B0502020202020204" pitchFamily="34" charset="0"/>
              </a:rPr>
              <a:t>[DE] </a:t>
            </a:r>
            <a:endParaRPr lang="de-DE" altLang="de-DE" sz="1600" b="1" dirty="0">
              <a:latin typeface="Century Gothic" panose="020B0502020202020204" pitchFamily="34" charset="0"/>
            </a:endParaRPr>
          </a:p>
        </p:txBody>
      </p:sp>
    </p:spTree>
  </p:cSld>
  <p:clrMapOvr>
    <a:masterClrMapping/>
  </p:clrMapOvr>
  <p:transition spd="slow"/>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56" name="Textfeld 4">
            <a:extLst>
              <a:ext uri="{FF2B5EF4-FFF2-40B4-BE49-F238E27FC236}">
                <a16:creationId xmlns:a16="http://schemas.microsoft.com/office/drawing/2014/main" id="{182EBD29-8A43-400E-B0F2-107FB8B7C579}"/>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
        <p:nvSpPr>
          <p:cNvPr id="6" name="Rectangle 2">
            <a:extLst>
              <a:ext uri="{FF2B5EF4-FFF2-40B4-BE49-F238E27FC236}">
                <a16:creationId xmlns:a16="http://schemas.microsoft.com/office/drawing/2014/main" id="{DE022E95-93E9-4A9C-9291-C6CA2C4B6841}"/>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9.1	</a:t>
            </a:r>
            <a:r>
              <a:rPr lang="de-DE" sz="2800" b="1" dirty="0">
                <a:latin typeface="Century Gothic" panose="020B0502020202020204" pitchFamily="34" charset="0"/>
              </a:rPr>
              <a:t>Gesetzliche Grundlagen / Anzuwendende Prüfungsgrundsätze</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9.1.1</a:t>
            </a:r>
            <a:r>
              <a:rPr lang="de-DE" dirty="0">
                <a:latin typeface="Century Gothic" panose="020B0502020202020204" pitchFamily="34" charset="0"/>
              </a:rPr>
              <a:t>	Gesetzesgrundlage</a:t>
            </a:r>
          </a:p>
          <a:p>
            <a:pPr marL="2724150" lvl="4" indent="-895350">
              <a:spcBef>
                <a:spcPts val="600"/>
              </a:spcBef>
              <a:spcAft>
                <a:spcPts val="600"/>
              </a:spcAft>
              <a:tabLst>
                <a:tab pos="444500" algn="l"/>
              </a:tabLst>
            </a:pPr>
            <a:r>
              <a:rPr lang="de-DE" b="1" dirty="0">
                <a:latin typeface="Century Gothic" panose="020B0502020202020204" pitchFamily="34" charset="0"/>
              </a:rPr>
              <a:t>9.1.2	</a:t>
            </a:r>
            <a:r>
              <a:rPr lang="de-DE" dirty="0">
                <a:latin typeface="Century Gothic" panose="020B0502020202020204" pitchFamily="34" charset="0"/>
              </a:rPr>
              <a:t>Berufsständische Prüfungsgrundsätze</a:t>
            </a:r>
            <a:endParaRPr lang="de-DE" b="1" dirty="0">
              <a:latin typeface="Century Gothic" panose="020B0502020202020204" pitchFamily="34" charset="0"/>
            </a:endParaRPr>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Inhaltsplatzhalter 2">
            <a:extLst>
              <a:ext uri="{FF2B5EF4-FFF2-40B4-BE49-F238E27FC236}">
                <a16:creationId xmlns:a16="http://schemas.microsoft.com/office/drawing/2014/main" id="{C7EE2F8B-385F-4C47-A870-6A7DA3C2204E}"/>
              </a:ext>
            </a:extLst>
          </p:cNvPr>
          <p:cNvSpPr>
            <a:spLocks noGrp="1"/>
          </p:cNvSpPr>
          <p:nvPr>
            <p:ph idx="4294967295"/>
          </p:nvPr>
        </p:nvSpPr>
        <p:spPr>
          <a:xfrm>
            <a:off x="935038" y="1555155"/>
            <a:ext cx="11047412" cy="3385542"/>
          </a:xfrm>
        </p:spPr>
        <p:txBody>
          <a:bodyPr>
            <a:spAutoFit/>
          </a:bodyPr>
          <a:lstStyle/>
          <a:p>
            <a:pPr marL="174625" indent="-174625">
              <a:lnSpc>
                <a:spcPct val="100000"/>
              </a:lnSpc>
              <a:spcBef>
                <a:spcPts val="600"/>
              </a:spcBef>
              <a:spcAft>
                <a:spcPts val="600"/>
              </a:spcAft>
              <a:defRPr/>
            </a:pPr>
            <a:r>
              <a:rPr lang="de-DE" altLang="de-DE" sz="1600" b="1" dirty="0">
                <a:solidFill>
                  <a:srgbClr val="00B0F0"/>
                </a:solidFill>
                <a:latin typeface="Century Gothic" panose="020B0502020202020204" pitchFamily="34" charset="0"/>
              </a:rPr>
              <a:t>9.1.1 Gesetzesgrundlage</a:t>
            </a:r>
          </a:p>
          <a:p>
            <a:pPr>
              <a:lnSpc>
                <a:spcPct val="100000"/>
              </a:lnSpc>
              <a:spcBef>
                <a:spcPts val="600"/>
              </a:spcBef>
              <a:spcAft>
                <a:spcPts val="600"/>
              </a:spcAft>
              <a:tabLst>
                <a:tab pos="360363" algn="l"/>
              </a:tabLst>
              <a:defRPr/>
            </a:pPr>
            <a:r>
              <a:rPr lang="de-DE" altLang="de-DE" sz="1600" b="1" dirty="0">
                <a:solidFill>
                  <a:srgbClr val="FF0000"/>
                </a:solidFill>
                <a:latin typeface="Century Gothic" panose="020B0502020202020204" pitchFamily="34" charset="0"/>
              </a:rPr>
              <a:t>§ 321 Abs. 1 S. 1 HGB (Prüfungsbericht)</a:t>
            </a:r>
          </a:p>
          <a:p>
            <a:pPr marL="174625" indent="-174625">
              <a:lnSpc>
                <a:spcPct val="100000"/>
              </a:lnSpc>
              <a:spcBef>
                <a:spcPts val="600"/>
              </a:spcBef>
              <a:spcAft>
                <a:spcPts val="600"/>
              </a:spcAft>
              <a:defRPr/>
            </a:pPr>
            <a:endParaRPr lang="de-DE" altLang="de-DE" b="1" dirty="0">
              <a:latin typeface="Century Gothic" panose="020B0502020202020204" pitchFamily="34" charset="0"/>
            </a:endParaRPr>
          </a:p>
          <a:p>
            <a:pPr algn="ctr">
              <a:lnSpc>
                <a:spcPct val="100000"/>
              </a:lnSpc>
              <a:spcBef>
                <a:spcPts val="600"/>
              </a:spcBef>
              <a:spcAft>
                <a:spcPts val="600"/>
              </a:spcAft>
              <a:defRPr/>
            </a:pPr>
            <a:r>
              <a:rPr lang="de-DE" altLang="de-DE" sz="1600" i="1" dirty="0">
                <a:latin typeface="Century Gothic" panose="020B0502020202020204" pitchFamily="34" charset="0"/>
                <a:sym typeface="Monotype Sorts" pitchFamily="2" charset="2"/>
              </a:rPr>
              <a:t>„Der Abschlussprüfer hat</a:t>
            </a:r>
            <a:r>
              <a:rPr lang="de-DE" altLang="de-DE" sz="1600" b="1" i="1" dirty="0">
                <a:latin typeface="Century Gothic" panose="020B0502020202020204" pitchFamily="34" charset="0"/>
                <a:sym typeface="Monotype Sorts" pitchFamily="2" charset="2"/>
              </a:rPr>
              <a:t> über Art und Umfang sowie über das Ergebnis der Prüfung ...</a:t>
            </a:r>
          </a:p>
          <a:p>
            <a:pPr algn="ctr">
              <a:lnSpc>
                <a:spcPct val="100000"/>
              </a:lnSpc>
              <a:spcBef>
                <a:spcPts val="600"/>
              </a:spcBef>
              <a:spcAft>
                <a:spcPts val="600"/>
              </a:spcAft>
              <a:defRPr/>
            </a:pPr>
            <a:r>
              <a:rPr lang="de-DE" altLang="de-DE" sz="1600" b="1" i="1" dirty="0">
                <a:latin typeface="Century Gothic" panose="020B0502020202020204" pitchFamily="34" charset="0"/>
                <a:sym typeface="Monotype Sorts" pitchFamily="2" charset="2"/>
              </a:rPr>
              <a:t>zu berichten ...“</a:t>
            </a:r>
          </a:p>
          <a:p>
            <a:pPr algn="ctr">
              <a:lnSpc>
                <a:spcPct val="100000"/>
              </a:lnSpc>
              <a:spcBef>
                <a:spcPts val="600"/>
              </a:spcBef>
              <a:spcAft>
                <a:spcPts val="600"/>
              </a:spcAft>
              <a:defRPr/>
            </a:pPr>
            <a:endParaRPr lang="de-DE" altLang="de-DE" b="1" i="1" dirty="0">
              <a:latin typeface="Century Gothic" panose="020B0502020202020204" pitchFamily="34" charset="0"/>
              <a:sym typeface="Monotype Sorts" pitchFamily="2" charset="2"/>
            </a:endParaRPr>
          </a:p>
          <a:p>
            <a:pPr>
              <a:lnSpc>
                <a:spcPct val="100000"/>
              </a:lnSpc>
              <a:spcBef>
                <a:spcPts val="600"/>
              </a:spcBef>
              <a:spcAft>
                <a:spcPts val="600"/>
              </a:spcAft>
              <a:defRPr/>
            </a:pPr>
            <a:r>
              <a:rPr lang="de-DE" altLang="de-DE" sz="1600" b="1" dirty="0">
                <a:solidFill>
                  <a:srgbClr val="00B0F0"/>
                </a:solidFill>
                <a:latin typeface="Century Gothic" panose="020B0502020202020204" pitchFamily="34" charset="0"/>
                <a:sym typeface="Monotype Sorts" pitchFamily="2" charset="2"/>
              </a:rPr>
              <a:t>9.1.2 Berufsständische Prüfungsgrundsätze</a:t>
            </a:r>
          </a:p>
          <a:p>
            <a:pPr marL="266700" indent="-266700">
              <a:lnSpc>
                <a:spcPct val="100000"/>
              </a:lnSpc>
              <a:spcBef>
                <a:spcPts val="600"/>
              </a:spcBef>
              <a:spcAft>
                <a:spcPts val="600"/>
              </a:spcAft>
              <a:buClr>
                <a:schemeClr val="tx1"/>
              </a:buClr>
              <a:buFont typeface="Arial" panose="020B0604020202020204" pitchFamily="34" charset="0"/>
              <a:buChar char="•"/>
              <a:defRPr/>
            </a:pPr>
            <a:r>
              <a:rPr lang="de-DE" altLang="de-DE" sz="1600" b="1" dirty="0">
                <a:solidFill>
                  <a:srgbClr val="FF0000"/>
                </a:solidFill>
                <a:latin typeface="Century Gothic" panose="020B0502020202020204" pitchFamily="34" charset="0"/>
              </a:rPr>
              <a:t>IDW PS 450 n.F. (10.2021)</a:t>
            </a:r>
            <a:r>
              <a:rPr lang="de-DE" altLang="de-DE" sz="1600" b="1" dirty="0">
                <a:solidFill>
                  <a:srgbClr val="FF0000"/>
                </a:solidFill>
                <a:latin typeface="Century Gothic" panose="020B0502020202020204" pitchFamily="34" charset="0"/>
                <a:sym typeface="Monotype Sorts" pitchFamily="2" charset="2"/>
              </a:rPr>
              <a:t>: Grundsätze ordnungsmäßiger Erstellung von Prüfungsberichten</a:t>
            </a:r>
          </a:p>
          <a:p>
            <a:pPr marL="266700" indent="-266700">
              <a:lnSpc>
                <a:spcPct val="100000"/>
              </a:lnSpc>
              <a:spcBef>
                <a:spcPts val="600"/>
              </a:spcBef>
              <a:spcAft>
                <a:spcPts val="600"/>
              </a:spcAft>
              <a:buClr>
                <a:schemeClr val="tx1"/>
              </a:buClr>
              <a:buFont typeface="Arial" panose="020B0604020202020204" pitchFamily="34" charset="0"/>
              <a:buChar char="•"/>
              <a:defRPr/>
            </a:pPr>
            <a:r>
              <a:rPr lang="de-DE" altLang="de-DE" sz="1600" dirty="0">
                <a:latin typeface="Century Gothic" panose="020B0502020202020204" pitchFamily="34" charset="0"/>
                <a:sym typeface="Monotype Sorts" pitchFamily="2" charset="2"/>
              </a:rPr>
              <a:t>Weitere Grundsätze für die ordnungsmäßige Berichterstattung in vielen anderen IDW-Prüfungsstandards</a:t>
            </a:r>
          </a:p>
        </p:txBody>
      </p:sp>
      <p:sp>
        <p:nvSpPr>
          <p:cNvPr id="7" name="Text Box 6">
            <a:extLst>
              <a:ext uri="{FF2B5EF4-FFF2-40B4-BE49-F238E27FC236}">
                <a16:creationId xmlns:a16="http://schemas.microsoft.com/office/drawing/2014/main" id="{27385C21-93F7-4CCE-BC3E-42805B788041}"/>
              </a:ext>
            </a:extLst>
          </p:cNvPr>
          <p:cNvSpPr txBox="1">
            <a:spLocks noChangeArrowheads="1"/>
          </p:cNvSpPr>
          <p:nvPr/>
        </p:nvSpPr>
        <p:spPr bwMode="auto">
          <a:xfrm>
            <a:off x="695325" y="1016918"/>
            <a:ext cx="89296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9.1 Gesetzliche Grundlagen / Anzuwendende Prüfungsgrundsätze</a:t>
            </a:r>
          </a:p>
        </p:txBody>
      </p:sp>
      <p:sp>
        <p:nvSpPr>
          <p:cNvPr id="716805" name="Textfeld 4">
            <a:extLst>
              <a:ext uri="{FF2B5EF4-FFF2-40B4-BE49-F238E27FC236}">
                <a16:creationId xmlns:a16="http://schemas.microsoft.com/office/drawing/2014/main" id="{9175B55A-5EF2-4359-B54D-F485663B1898}"/>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2" name="Textfeld 4">
            <a:extLst>
              <a:ext uri="{FF2B5EF4-FFF2-40B4-BE49-F238E27FC236}">
                <a16:creationId xmlns:a16="http://schemas.microsoft.com/office/drawing/2014/main" id="{462DE54A-C0D8-4C78-B61A-67B5622E0AB6}"/>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
        <p:nvSpPr>
          <p:cNvPr id="6" name="Rectangle 2">
            <a:extLst>
              <a:ext uri="{FF2B5EF4-FFF2-40B4-BE49-F238E27FC236}">
                <a16:creationId xmlns:a16="http://schemas.microsoft.com/office/drawing/2014/main" id="{BCE3798A-82FB-4D8E-BD55-1215B460F41E}"/>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9.2	</a:t>
            </a:r>
            <a:r>
              <a:rPr lang="de-DE" sz="2800" b="1" dirty="0">
                <a:latin typeface="Century Gothic" panose="020B0502020202020204" pitchFamily="34" charset="0"/>
              </a:rPr>
              <a:t>Allgemeine Grundsätze für die Erstellung von Prüfungsberichten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9.2.1</a:t>
            </a:r>
            <a:r>
              <a:rPr lang="de-DE" dirty="0">
                <a:latin typeface="Century Gothic" panose="020B0502020202020204" pitchFamily="34" charset="0"/>
              </a:rPr>
              <a:t>	Gewissenhaftigkeit bei der Berichtserstattung</a:t>
            </a:r>
          </a:p>
          <a:p>
            <a:pPr marL="2724150" lvl="4" indent="-895350">
              <a:spcBef>
                <a:spcPts val="600"/>
              </a:spcBef>
              <a:spcAft>
                <a:spcPts val="600"/>
              </a:spcAft>
              <a:tabLst>
                <a:tab pos="444500" algn="l"/>
              </a:tabLst>
            </a:pPr>
            <a:r>
              <a:rPr lang="de-DE" b="1" dirty="0">
                <a:latin typeface="Century Gothic" panose="020B0502020202020204" pitchFamily="34" charset="0"/>
              </a:rPr>
              <a:t>9.2.2	</a:t>
            </a:r>
            <a:r>
              <a:rPr lang="de-DE" dirty="0">
                <a:latin typeface="Century Gothic" panose="020B0502020202020204" pitchFamily="34" charset="0"/>
              </a:rPr>
              <a:t>Unparteilichkeit bei der Berichterstattung</a:t>
            </a:r>
          </a:p>
          <a:p>
            <a:pPr marL="2724150" lvl="4" indent="-895350">
              <a:spcBef>
                <a:spcPts val="600"/>
              </a:spcBef>
              <a:spcAft>
                <a:spcPts val="600"/>
              </a:spcAft>
              <a:tabLst>
                <a:tab pos="444500" algn="l"/>
              </a:tabLst>
            </a:pPr>
            <a:r>
              <a:rPr lang="de-DE" b="1" dirty="0">
                <a:latin typeface="Century Gothic" panose="020B0502020202020204" pitchFamily="34" charset="0"/>
              </a:rPr>
              <a:t>9.2.3	</a:t>
            </a:r>
            <a:r>
              <a:rPr lang="de-DE" dirty="0">
                <a:latin typeface="Century Gothic" panose="020B0502020202020204" pitchFamily="34" charset="0"/>
              </a:rPr>
              <a:t>Klarheit bei der Berichtserstattung</a:t>
            </a:r>
            <a:endParaRPr lang="de-DE" b="1" dirty="0">
              <a:latin typeface="Century Gothic" panose="020B0502020202020204" pitchFamily="34" charset="0"/>
            </a:endParaRPr>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898" name="Inhaltsplatzhalter 2">
            <a:extLst>
              <a:ext uri="{FF2B5EF4-FFF2-40B4-BE49-F238E27FC236}">
                <a16:creationId xmlns:a16="http://schemas.microsoft.com/office/drawing/2014/main" id="{2DE44F71-64B1-4324-9F5F-B10D114E0294}"/>
              </a:ext>
            </a:extLst>
          </p:cNvPr>
          <p:cNvSpPr>
            <a:spLocks noGrp="1"/>
          </p:cNvSpPr>
          <p:nvPr>
            <p:ph idx="4294967295"/>
          </p:nvPr>
        </p:nvSpPr>
        <p:spPr>
          <a:xfrm>
            <a:off x="1079500" y="1341438"/>
            <a:ext cx="10801350" cy="2184400"/>
          </a:xfrm>
        </p:spPr>
        <p:txBody>
          <a:bodyPr>
            <a:spAutoFit/>
          </a:bodyPr>
          <a:lstStyle/>
          <a:p>
            <a:pPr marL="174625" indent="-174625">
              <a:lnSpc>
                <a:spcPct val="100000"/>
              </a:lnSpc>
              <a:spcBef>
                <a:spcPct val="0"/>
              </a:spcBef>
            </a:pPr>
            <a:r>
              <a:rPr lang="de-DE" altLang="de-DE" sz="1600" dirty="0">
                <a:latin typeface="Century Gothic" panose="020B0502020202020204" pitchFamily="34" charset="0"/>
              </a:rPr>
              <a:t>Der Abschlussprüfer hat über Art und Umfang sowie das Ergebnis der Prüfung</a:t>
            </a:r>
          </a:p>
          <a:p>
            <a:pPr marL="174625" indent="-174625">
              <a:lnSpc>
                <a:spcPct val="100000"/>
              </a:lnSpc>
              <a:spcBef>
                <a:spcPct val="0"/>
              </a:spcBef>
            </a:pPr>
            <a:endParaRPr lang="de-DE" altLang="de-DE" sz="1600" dirty="0">
              <a:latin typeface="Century Gothic" panose="020B0502020202020204" pitchFamily="34" charset="0"/>
            </a:endParaRPr>
          </a:p>
          <a:p>
            <a:pPr marL="266700" lvl="1" indent="-266700">
              <a:lnSpc>
                <a:spcPct val="100000"/>
              </a:lnSpc>
              <a:spcBef>
                <a:spcPct val="0"/>
              </a:spcBef>
              <a:buFont typeface="Verdana" panose="020B0604030504040204" pitchFamily="34" charset="0"/>
              <a:buAutoNum type="alphaLcPeriod"/>
            </a:pPr>
            <a:r>
              <a:rPr lang="de-DE" altLang="de-DE" sz="1600" b="1" dirty="0">
                <a:latin typeface="Century Gothic" panose="020B0502020202020204" pitchFamily="34" charset="0"/>
              </a:rPr>
              <a:t>gewissenhaft</a:t>
            </a:r>
            <a:r>
              <a:rPr lang="de-DE" altLang="de-DE" sz="1600" dirty="0">
                <a:latin typeface="Century Gothic" panose="020B0502020202020204" pitchFamily="34" charset="0"/>
              </a:rPr>
              <a:t> (wahrheitsgetreu, vollständig)</a:t>
            </a:r>
            <a:r>
              <a:rPr lang="de-DE" altLang="de-DE" sz="1600" b="1" dirty="0">
                <a:latin typeface="Century Gothic" panose="020B0502020202020204" pitchFamily="34" charset="0"/>
              </a:rPr>
              <a:t>	</a:t>
            </a:r>
          </a:p>
          <a:p>
            <a:pPr marL="266700" lvl="1" indent="-266700">
              <a:lnSpc>
                <a:spcPct val="100000"/>
              </a:lnSpc>
              <a:spcBef>
                <a:spcPct val="0"/>
              </a:spcBef>
              <a:buFont typeface="Verdana" panose="020B0604030504040204" pitchFamily="34" charset="0"/>
              <a:buAutoNum type="alphaLcPeriod" startAt="2"/>
            </a:pPr>
            <a:r>
              <a:rPr lang="de-DE" altLang="de-DE" sz="1600" b="1" dirty="0">
                <a:latin typeface="Century Gothic" panose="020B0502020202020204" pitchFamily="34" charset="0"/>
              </a:rPr>
              <a:t>unparteiisch</a:t>
            </a:r>
            <a:r>
              <a:rPr lang="de-DE" altLang="de-DE" sz="1600" dirty="0">
                <a:latin typeface="Century Gothic" panose="020B0502020202020204" pitchFamily="34" charset="0"/>
              </a:rPr>
              <a:t> (sachgerecht, ggf. abweichende</a:t>
            </a:r>
            <a:r>
              <a:rPr lang="de-DE" altLang="de-DE" sz="1600" b="1" dirty="0">
                <a:latin typeface="Century Gothic" panose="020B0502020202020204" pitchFamily="34" charset="0"/>
              </a:rPr>
              <a:t> </a:t>
            </a:r>
            <a:r>
              <a:rPr lang="de-DE" altLang="de-DE" sz="1600" dirty="0">
                <a:latin typeface="Century Gothic" panose="020B0502020202020204" pitchFamily="34" charset="0"/>
              </a:rPr>
              <a:t>Auffassung)</a:t>
            </a:r>
            <a:r>
              <a:rPr lang="de-DE" altLang="de-DE" sz="1600" b="1" dirty="0">
                <a:latin typeface="Century Gothic" panose="020B0502020202020204" pitchFamily="34" charset="0"/>
              </a:rPr>
              <a:t>	</a:t>
            </a:r>
          </a:p>
          <a:p>
            <a:pPr marL="266700" lvl="1" indent="-266700">
              <a:lnSpc>
                <a:spcPct val="100000"/>
              </a:lnSpc>
              <a:spcBef>
                <a:spcPct val="0"/>
              </a:spcBef>
              <a:buFont typeface="Verdana" panose="020B0604030504040204" pitchFamily="34" charset="0"/>
              <a:buAutoNum type="alphaLcPeriod" startAt="3"/>
            </a:pPr>
            <a:r>
              <a:rPr lang="de-DE" altLang="de-DE" sz="1600" b="1" dirty="0">
                <a:latin typeface="Century Gothic" panose="020B0502020202020204" pitchFamily="34" charset="0"/>
              </a:rPr>
              <a:t>schriftlich	</a:t>
            </a:r>
          </a:p>
          <a:p>
            <a:pPr marL="266700" lvl="1" indent="-266700">
              <a:lnSpc>
                <a:spcPct val="100000"/>
              </a:lnSpc>
              <a:spcBef>
                <a:spcPct val="0"/>
              </a:spcBef>
              <a:buFont typeface="Verdana" panose="020B0604030504040204" pitchFamily="34" charset="0"/>
              <a:buAutoNum type="alphaLcPeriod" startAt="4"/>
            </a:pPr>
            <a:r>
              <a:rPr lang="de-DE" altLang="de-DE" sz="1600" b="1" dirty="0">
                <a:latin typeface="Century Gothic" panose="020B0502020202020204" pitchFamily="34" charset="0"/>
              </a:rPr>
              <a:t>mit</a:t>
            </a:r>
            <a:r>
              <a:rPr lang="de-DE" altLang="de-DE" sz="1600" dirty="0">
                <a:latin typeface="Century Gothic" panose="020B0502020202020204" pitchFamily="34" charset="0"/>
              </a:rPr>
              <a:t> </a:t>
            </a:r>
            <a:r>
              <a:rPr lang="de-DE" altLang="de-DE" sz="1600" b="1" dirty="0">
                <a:latin typeface="Century Gothic" panose="020B0502020202020204" pitchFamily="34" charset="0"/>
              </a:rPr>
              <a:t>der gebotenen Klarheit</a:t>
            </a:r>
            <a:endParaRPr lang="de-DE" altLang="de-DE" sz="1600" b="1" dirty="0">
              <a:latin typeface="Century Gothic" panose="020B0502020202020204" pitchFamily="34" charset="0"/>
              <a:sym typeface="Monotype Sorts"/>
            </a:endParaRPr>
          </a:p>
          <a:p>
            <a:pPr marL="174625" indent="-174625">
              <a:lnSpc>
                <a:spcPct val="100000"/>
              </a:lnSpc>
              <a:spcBef>
                <a:spcPct val="0"/>
              </a:spcBef>
            </a:pPr>
            <a:endParaRPr lang="de-DE" altLang="de-DE" sz="1600" b="1" dirty="0">
              <a:latin typeface="Century Gothic" panose="020B0502020202020204" pitchFamily="34" charset="0"/>
            </a:endParaRPr>
          </a:p>
          <a:p>
            <a:pPr marL="174625" indent="-174625">
              <a:lnSpc>
                <a:spcPct val="100000"/>
              </a:lnSpc>
              <a:spcBef>
                <a:spcPct val="0"/>
              </a:spcBef>
            </a:pPr>
            <a:r>
              <a:rPr lang="de-DE" altLang="de-DE" sz="1600" dirty="0">
                <a:latin typeface="Century Gothic" panose="020B0502020202020204" pitchFamily="34" charset="0"/>
              </a:rPr>
              <a:t>zu berichten.</a:t>
            </a:r>
            <a:endParaRPr lang="de-DE" altLang="de-DE" sz="1600" dirty="0">
              <a:latin typeface="Century Gothic" panose="020B0502020202020204" pitchFamily="34" charset="0"/>
              <a:sym typeface="Monotype Sorts"/>
            </a:endParaRPr>
          </a:p>
          <a:p>
            <a:pPr marL="174625" indent="-174625">
              <a:lnSpc>
                <a:spcPct val="100000"/>
              </a:lnSpc>
              <a:spcBef>
                <a:spcPct val="0"/>
              </a:spcBef>
            </a:pPr>
            <a:endParaRPr lang="de-DE" altLang="de-DE" dirty="0">
              <a:latin typeface="Century Gothic" panose="020B0502020202020204" pitchFamily="34" charset="0"/>
            </a:endParaRPr>
          </a:p>
        </p:txBody>
      </p:sp>
      <p:sp>
        <p:nvSpPr>
          <p:cNvPr id="7" name="Text Box 6">
            <a:extLst>
              <a:ext uri="{FF2B5EF4-FFF2-40B4-BE49-F238E27FC236}">
                <a16:creationId xmlns:a16="http://schemas.microsoft.com/office/drawing/2014/main" id="{EDFF2867-702C-4EC7-911A-815D4BCBCF89}"/>
              </a:ext>
            </a:extLst>
          </p:cNvPr>
          <p:cNvSpPr txBox="1">
            <a:spLocks noChangeArrowheads="1"/>
          </p:cNvSpPr>
          <p:nvPr/>
        </p:nvSpPr>
        <p:spPr bwMode="auto">
          <a:xfrm>
            <a:off x="695325" y="928688"/>
            <a:ext cx="89296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9.2 Allgemeine Grundsätze für die Erstellung von Prüfungsberichten</a:t>
            </a:r>
          </a:p>
        </p:txBody>
      </p:sp>
      <p:sp>
        <p:nvSpPr>
          <p:cNvPr id="720901" name="Textfeld 4">
            <a:extLst>
              <a:ext uri="{FF2B5EF4-FFF2-40B4-BE49-F238E27FC236}">
                <a16:creationId xmlns:a16="http://schemas.microsoft.com/office/drawing/2014/main" id="{B2AEC5DE-2C8F-458C-BCD9-3F9465EF9279}"/>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
        <p:nvSpPr>
          <p:cNvPr id="9" name="Inhaltsplatzhalter 2">
            <a:extLst>
              <a:ext uri="{FF2B5EF4-FFF2-40B4-BE49-F238E27FC236}">
                <a16:creationId xmlns:a16="http://schemas.microsoft.com/office/drawing/2014/main" id="{C3765ADC-B10F-4512-85BF-6BA6B4B8FB3E}"/>
              </a:ext>
            </a:extLst>
          </p:cNvPr>
          <p:cNvSpPr txBox="1">
            <a:spLocks/>
          </p:cNvSpPr>
          <p:nvPr/>
        </p:nvSpPr>
        <p:spPr bwMode="auto">
          <a:xfrm>
            <a:off x="1055688" y="3897313"/>
            <a:ext cx="10777537"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174625" indent="-174625">
              <a:lnSpc>
                <a:spcPct val="100000"/>
              </a:lnSpc>
              <a:spcBef>
                <a:spcPts val="600"/>
              </a:spcBef>
              <a:spcAft>
                <a:spcPts val="600"/>
              </a:spcAft>
              <a:defRPr/>
            </a:pPr>
            <a:r>
              <a:rPr lang="de-DE" altLang="de-DE" sz="1600" kern="0" dirty="0">
                <a:latin typeface="Century Gothic" panose="020B0502020202020204" pitchFamily="34" charset="0"/>
              </a:rPr>
              <a:t>Grundlage: </a:t>
            </a:r>
            <a:r>
              <a:rPr lang="de-DE" altLang="de-DE" sz="1600" b="1" kern="0" dirty="0">
                <a:solidFill>
                  <a:srgbClr val="FF0000"/>
                </a:solidFill>
                <a:latin typeface="Century Gothic" panose="020B0502020202020204" pitchFamily="34" charset="0"/>
              </a:rPr>
              <a:t>§ 43 Abs. 1 S. 1 WPO, </a:t>
            </a:r>
            <a:r>
              <a:rPr lang="de-DE" altLang="de-DE" sz="1600" b="1" dirty="0">
                <a:solidFill>
                  <a:srgbClr val="FF0000"/>
                </a:solidFill>
                <a:latin typeface="Century Gothic" panose="020B0502020202020204" pitchFamily="34" charset="0"/>
              </a:rPr>
              <a:t>IDW PS 450 n.F. (10.2021)</a:t>
            </a:r>
            <a:r>
              <a:rPr lang="de-DE" altLang="de-DE" sz="1600" b="1" kern="0" dirty="0">
                <a:solidFill>
                  <a:srgbClr val="FF0000"/>
                </a:solidFill>
                <a:latin typeface="Century Gothic" panose="020B0502020202020204" pitchFamily="34" charset="0"/>
              </a:rPr>
              <a:t> Tz. 8-10a</a:t>
            </a:r>
          </a:p>
          <a:p>
            <a:pPr marL="266700" lvl="1" indent="-266700">
              <a:lnSpc>
                <a:spcPct val="100000"/>
              </a:lnSpc>
              <a:spcBef>
                <a:spcPts val="600"/>
              </a:spcBef>
              <a:spcAft>
                <a:spcPts val="600"/>
              </a:spcAft>
              <a:buFont typeface="Arial" panose="020B0604020202020204" pitchFamily="34" charset="0"/>
              <a:buChar char="•"/>
              <a:defRPr/>
            </a:pPr>
            <a:r>
              <a:rPr lang="de-DE" altLang="de-DE" sz="1600" kern="0" dirty="0">
                <a:latin typeface="Century Gothic" panose="020B0502020202020204" pitchFamily="34" charset="0"/>
              </a:rPr>
              <a:t>PB hat nach der Überzeugung des Abschlussprüfers den tatsächlichen Gegebenheiten zu entsprechen </a:t>
            </a:r>
            <a:r>
              <a:rPr lang="de-DE" altLang="de-DE" sz="1600" b="1" kern="0" dirty="0">
                <a:latin typeface="Century Gothic" panose="020B0502020202020204" pitchFamily="34" charset="0"/>
              </a:rPr>
              <a:t>(“wahrheitsgetreu“)</a:t>
            </a:r>
            <a:r>
              <a:rPr lang="de-DE" altLang="de-DE" sz="1600" kern="0" dirty="0">
                <a:latin typeface="Century Gothic" panose="020B0502020202020204" pitchFamily="34" charset="0"/>
              </a:rPr>
              <a:t> </a:t>
            </a:r>
          </a:p>
          <a:p>
            <a:pPr marL="266700" lvl="1" indent="-266700">
              <a:lnSpc>
                <a:spcPct val="100000"/>
              </a:lnSpc>
              <a:spcBef>
                <a:spcPts val="600"/>
              </a:spcBef>
              <a:spcAft>
                <a:spcPts val="600"/>
              </a:spcAft>
              <a:buFont typeface="Arial" panose="020B0604020202020204" pitchFamily="34" charset="0"/>
              <a:buChar char="•"/>
              <a:defRPr/>
            </a:pPr>
            <a:r>
              <a:rPr lang="de-DE" altLang="de-DE" sz="1600" kern="0" dirty="0">
                <a:latin typeface="Century Gothic" panose="020B0502020202020204" pitchFamily="34" charset="0"/>
              </a:rPr>
              <a:t>PB muss alle Feststellungen und Tatsachen enthalten, die für eine ausreichende Information der Adressaten und für die Vermittlung eines klaren Bildes über das Prüfungsergebnis von Bedeutung sind </a:t>
            </a:r>
            <a:r>
              <a:rPr lang="de-DE" altLang="de-DE" sz="1600" b="1" kern="0" dirty="0">
                <a:latin typeface="Century Gothic" panose="020B0502020202020204" pitchFamily="34" charset="0"/>
              </a:rPr>
              <a:t>(“vollständig“)</a:t>
            </a:r>
          </a:p>
          <a:p>
            <a:pPr marL="174625" indent="-174625">
              <a:lnSpc>
                <a:spcPct val="100000"/>
              </a:lnSpc>
              <a:spcBef>
                <a:spcPts val="600"/>
              </a:spcBef>
              <a:spcAft>
                <a:spcPts val="600"/>
              </a:spcAft>
              <a:defRPr/>
            </a:pPr>
            <a:endParaRPr lang="de-DE" altLang="de-DE" b="1" kern="0" dirty="0">
              <a:latin typeface="Century Gothic" panose="020B0502020202020204" pitchFamily="34" charset="0"/>
            </a:endParaRPr>
          </a:p>
        </p:txBody>
      </p:sp>
      <p:sp>
        <p:nvSpPr>
          <p:cNvPr id="11" name="Rectangle 2">
            <a:extLst>
              <a:ext uri="{FF2B5EF4-FFF2-40B4-BE49-F238E27FC236}">
                <a16:creationId xmlns:a16="http://schemas.microsoft.com/office/drawing/2014/main" id="{317103A0-C2F3-4142-A2E6-E985CC9ED42B}"/>
              </a:ext>
            </a:extLst>
          </p:cNvPr>
          <p:cNvSpPr txBox="1">
            <a:spLocks/>
          </p:cNvSpPr>
          <p:nvPr/>
        </p:nvSpPr>
        <p:spPr bwMode="auto">
          <a:xfrm>
            <a:off x="928688" y="3473450"/>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9.2.1 Gewissenhaftigkeit bei der Berichterstattung</a:t>
            </a:r>
            <a:r>
              <a:rPr lang="de-DE" altLang="de-DE" sz="1600" b="1" dirty="0">
                <a:solidFill>
                  <a:srgbClr val="00B0F0"/>
                </a:solidFill>
                <a:latin typeface="Century Gothic" panose="020B0502020202020204" pitchFamily="34" charset="0"/>
              </a:rPr>
              <a:t>  </a:t>
            </a:r>
            <a:endParaRPr lang="de-DE" altLang="de-DE" sz="1600" b="1" kern="0" dirty="0">
              <a:solidFill>
                <a:srgbClr val="00B0F0"/>
              </a:solidFill>
              <a:latin typeface="Century Gothic" pitchFamily="34" charset="0"/>
            </a:endParaRPr>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46" name="Inhaltsplatzhalter 2">
            <a:extLst>
              <a:ext uri="{FF2B5EF4-FFF2-40B4-BE49-F238E27FC236}">
                <a16:creationId xmlns:a16="http://schemas.microsoft.com/office/drawing/2014/main" id="{6D19DDDE-7170-497D-AD72-0F648B4DC3B2}"/>
              </a:ext>
            </a:extLst>
          </p:cNvPr>
          <p:cNvSpPr>
            <a:spLocks noGrp="1"/>
          </p:cNvSpPr>
          <p:nvPr>
            <p:ph idx="4294967295"/>
          </p:nvPr>
        </p:nvSpPr>
        <p:spPr>
          <a:xfrm>
            <a:off x="1079500" y="1187450"/>
            <a:ext cx="10795000" cy="1292225"/>
          </a:xfrm>
        </p:spPr>
        <p:txBody>
          <a:bodyPr>
            <a:spAutoFit/>
          </a:bodyPr>
          <a:lstStyle/>
          <a:p>
            <a:pPr marL="174625" indent="-174625">
              <a:lnSpc>
                <a:spcPct val="100000"/>
              </a:lnSpc>
              <a:spcBef>
                <a:spcPts val="600"/>
              </a:spcBef>
              <a:spcAft>
                <a:spcPts val="600"/>
              </a:spcAft>
            </a:pPr>
            <a:r>
              <a:rPr lang="de-DE" altLang="de-DE" sz="1600" dirty="0">
                <a:latin typeface="Century Gothic" panose="020B0502020202020204" pitchFamily="34" charset="0"/>
              </a:rPr>
              <a:t>Grundlage: </a:t>
            </a:r>
            <a:r>
              <a:rPr lang="de-DE" altLang="de-DE" sz="1600" b="1" dirty="0">
                <a:solidFill>
                  <a:srgbClr val="FF0000"/>
                </a:solidFill>
                <a:latin typeface="Century Gothic" panose="020B0502020202020204" pitchFamily="34" charset="0"/>
              </a:rPr>
              <a:t>§</a:t>
            </a:r>
            <a:r>
              <a:rPr lang="de-DE" altLang="de-DE" sz="1600" dirty="0">
                <a:solidFill>
                  <a:srgbClr val="FF0000"/>
                </a:solidFill>
                <a:latin typeface="Century Gothic" panose="020B0502020202020204" pitchFamily="34" charset="0"/>
              </a:rPr>
              <a:t> </a:t>
            </a:r>
            <a:r>
              <a:rPr lang="de-DE" altLang="de-DE" sz="1600" b="1" dirty="0">
                <a:solidFill>
                  <a:srgbClr val="FF0000"/>
                </a:solidFill>
                <a:latin typeface="Century Gothic" panose="020B0502020202020204" pitchFamily="34" charset="0"/>
              </a:rPr>
              <a:t>43 Abs. 1 S. 1 WPO, IDW PS 450 n.F. (10.2021), 11 ff.</a:t>
            </a:r>
            <a:endParaRPr lang="de-DE" altLang="de-DE" sz="1600" b="1" dirty="0">
              <a:solidFill>
                <a:srgbClr val="FF0000"/>
              </a:solidFill>
              <a:latin typeface="Century Gothic" panose="020B0502020202020204" pitchFamily="34" charset="0"/>
              <a:sym typeface="Monotype Sorts"/>
            </a:endParaRPr>
          </a:p>
          <a:p>
            <a:pPr marL="266700" lvl="1"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Sachliche Darstellung und ausgewogene Wertung unter Berücksichtigung aller verfügbaren Informationen </a:t>
            </a:r>
            <a:r>
              <a:rPr lang="de-DE" altLang="de-DE" sz="1600" b="1" dirty="0">
                <a:latin typeface="Century Gothic" panose="020B0502020202020204" pitchFamily="34" charset="0"/>
              </a:rPr>
              <a:t>(unparteiisch)</a:t>
            </a:r>
            <a:endParaRPr lang="de-DE" altLang="de-DE" sz="1600" b="1" dirty="0">
              <a:latin typeface="Century Gothic" panose="020B0502020202020204" pitchFamily="34" charset="0"/>
              <a:sym typeface="Monotype Sorts"/>
            </a:endParaRPr>
          </a:p>
          <a:p>
            <a:pPr marL="266700" lvl="1"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Hinweis auf ggf. abweichende Auffassungen der gesetzlichen Vertreter des Unternehmens</a:t>
            </a:r>
            <a:endParaRPr lang="de-DE" altLang="de-DE" sz="1600" dirty="0">
              <a:latin typeface="Century Gothic" panose="020B0502020202020204" pitchFamily="34" charset="0"/>
            </a:endParaRPr>
          </a:p>
        </p:txBody>
      </p:sp>
      <p:sp>
        <p:nvSpPr>
          <p:cNvPr id="7" name="Rectangle 2">
            <a:extLst>
              <a:ext uri="{FF2B5EF4-FFF2-40B4-BE49-F238E27FC236}">
                <a16:creationId xmlns:a16="http://schemas.microsoft.com/office/drawing/2014/main" id="{3FD02E1D-4FD5-4EFB-890B-40F0E9D33657}"/>
              </a:ext>
            </a:extLst>
          </p:cNvPr>
          <p:cNvSpPr txBox="1">
            <a:spLocks/>
          </p:cNvSpPr>
          <p:nvPr/>
        </p:nvSpPr>
        <p:spPr bwMode="auto">
          <a:xfrm>
            <a:off x="920750" y="83661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9.2.2 Unparteilichkeit bei der Berichterstattung</a:t>
            </a:r>
            <a:r>
              <a:rPr lang="de-DE" altLang="de-DE" sz="1600" b="1" dirty="0">
                <a:solidFill>
                  <a:srgbClr val="00B0F0"/>
                </a:solidFill>
                <a:latin typeface="Century Gothic" panose="020B0502020202020204" pitchFamily="34" charset="0"/>
              </a:rPr>
              <a:t>  </a:t>
            </a:r>
            <a:endParaRPr lang="de-DE" altLang="de-DE" sz="1600" b="1" kern="0" dirty="0">
              <a:solidFill>
                <a:srgbClr val="00B0F0"/>
              </a:solidFill>
              <a:latin typeface="Century Gothic" pitchFamily="34" charset="0"/>
            </a:endParaRPr>
          </a:p>
        </p:txBody>
      </p:sp>
      <p:sp>
        <p:nvSpPr>
          <p:cNvPr id="722949" name="Textfeld 4">
            <a:extLst>
              <a:ext uri="{FF2B5EF4-FFF2-40B4-BE49-F238E27FC236}">
                <a16:creationId xmlns:a16="http://schemas.microsoft.com/office/drawing/2014/main" id="{14439141-E4F1-4AA1-9DF5-EE66AD640D85}"/>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
        <p:nvSpPr>
          <p:cNvPr id="722950" name="Inhaltsplatzhalter 2">
            <a:extLst>
              <a:ext uri="{FF2B5EF4-FFF2-40B4-BE49-F238E27FC236}">
                <a16:creationId xmlns:a16="http://schemas.microsoft.com/office/drawing/2014/main" id="{7E06B365-42F8-49E9-8DDB-8908C970B349}"/>
              </a:ext>
            </a:extLst>
          </p:cNvPr>
          <p:cNvSpPr txBox="1">
            <a:spLocks/>
          </p:cNvSpPr>
          <p:nvPr/>
        </p:nvSpPr>
        <p:spPr bwMode="auto">
          <a:xfrm>
            <a:off x="1079500" y="3703638"/>
            <a:ext cx="10753725"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533400" indent="-261938">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Verständliche, eindeutige und problemorientierte Darlegung der berichtspflichten Sachverhalte</a:t>
            </a:r>
          </a:p>
          <a:p>
            <a:pPr marL="533400" indent="-261938">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übersichtliche Gliederung (vgl. IDW PS 450 n.F. (10.2021), Tz. 12)</a:t>
            </a:r>
          </a:p>
          <a:p>
            <a:pPr marL="533400" indent="-261938">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Über Pflichtbestandteile hinausgehende Darstellungen nur in Anlagen zum Bericht</a:t>
            </a:r>
          </a:p>
          <a:p>
            <a:pPr marL="533400" indent="-261938">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Beschränkung auf das Wesentliche</a:t>
            </a:r>
          </a:p>
          <a:p>
            <a:pPr marL="533400" indent="-261938">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Stetigkeit von Gliederung und Form des Berichtes</a:t>
            </a:r>
          </a:p>
          <a:p>
            <a:pPr marL="533400" indent="-261938">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Der Prüfungsbericht ist als einheitliches Ganzes anzusehen</a:t>
            </a:r>
          </a:p>
        </p:txBody>
      </p:sp>
      <p:sp>
        <p:nvSpPr>
          <p:cNvPr id="722951" name="Titel 1">
            <a:extLst>
              <a:ext uri="{FF2B5EF4-FFF2-40B4-BE49-F238E27FC236}">
                <a16:creationId xmlns:a16="http://schemas.microsoft.com/office/drawing/2014/main" id="{F97CF284-DA29-4286-9F6E-1745F8666A33}"/>
              </a:ext>
            </a:extLst>
          </p:cNvPr>
          <p:cNvSpPr txBox="1">
            <a:spLocks/>
          </p:cNvSpPr>
          <p:nvPr/>
        </p:nvSpPr>
        <p:spPr bwMode="auto">
          <a:xfrm>
            <a:off x="1079500" y="3290888"/>
            <a:ext cx="9553004"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Arial Narrow" panose="020B0606020202030204" pitchFamily="34" charset="0"/>
              <a:buAutoNum type="alphaLcPeriod"/>
            </a:pPr>
            <a:r>
              <a:rPr lang="de-DE" altLang="de-DE" sz="1600" b="1" dirty="0">
                <a:solidFill>
                  <a:srgbClr val="00B0F0"/>
                </a:solidFill>
                <a:latin typeface="Century Gothic" panose="020B0502020202020204" pitchFamily="34" charset="0"/>
              </a:rPr>
              <a:t>Grundlage: </a:t>
            </a:r>
            <a:r>
              <a:rPr lang="de-DE" altLang="de-DE" sz="1600" b="1" dirty="0">
                <a:solidFill>
                  <a:srgbClr val="FF0000"/>
                </a:solidFill>
                <a:latin typeface="Century Gothic" panose="020B0502020202020204" pitchFamily="34" charset="0"/>
              </a:rPr>
              <a:t>§ 321 Abs. 1 S. 2 HGB, IDW PS 450 n.F. (10.2021), 12 ff</a:t>
            </a:r>
            <a:r>
              <a:rPr lang="de-DE" altLang="de-DE" b="1" dirty="0">
                <a:solidFill>
                  <a:srgbClr val="FF0000"/>
                </a:solidFill>
                <a:latin typeface="Century Gothic" panose="020B0502020202020204" pitchFamily="34" charset="0"/>
              </a:rPr>
              <a:t>.</a:t>
            </a:r>
            <a:endParaRPr lang="de-DE" altLang="de-DE" b="1" dirty="0">
              <a:solidFill>
                <a:srgbClr val="FF0000"/>
              </a:solidFill>
              <a:latin typeface="Century Gothic" panose="020B0502020202020204" pitchFamily="34" charset="0"/>
              <a:sym typeface="Monotype Sorts"/>
            </a:endParaRPr>
          </a:p>
        </p:txBody>
      </p:sp>
      <p:sp>
        <p:nvSpPr>
          <p:cNvPr id="12" name="Rectangle 2">
            <a:extLst>
              <a:ext uri="{FF2B5EF4-FFF2-40B4-BE49-F238E27FC236}">
                <a16:creationId xmlns:a16="http://schemas.microsoft.com/office/drawing/2014/main" id="{0DD7B3C2-5060-481A-A800-122054549FDF}"/>
              </a:ext>
            </a:extLst>
          </p:cNvPr>
          <p:cNvSpPr txBox="1">
            <a:spLocks/>
          </p:cNvSpPr>
          <p:nvPr/>
        </p:nvSpPr>
        <p:spPr bwMode="auto">
          <a:xfrm>
            <a:off x="925513" y="2867025"/>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9.2.3 Klarheit bei der Berichterstattung</a:t>
            </a:r>
          </a:p>
        </p:txBody>
      </p:sp>
    </p:spTree>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4" name="Inhaltsplatzhalter 2">
            <a:extLst>
              <a:ext uri="{FF2B5EF4-FFF2-40B4-BE49-F238E27FC236}">
                <a16:creationId xmlns:a16="http://schemas.microsoft.com/office/drawing/2014/main" id="{3B717255-02CD-41A0-ABBB-65B45DF608B2}"/>
              </a:ext>
            </a:extLst>
          </p:cNvPr>
          <p:cNvSpPr>
            <a:spLocks noGrp="1"/>
          </p:cNvSpPr>
          <p:nvPr>
            <p:ph idx="4294967295"/>
          </p:nvPr>
        </p:nvSpPr>
        <p:spPr>
          <a:xfrm>
            <a:off x="1079500" y="1780654"/>
            <a:ext cx="10777538" cy="2584450"/>
          </a:xfrm>
        </p:spPr>
        <p:txBody>
          <a:bodyPr>
            <a:spAutoFit/>
          </a:bodyPr>
          <a:lstStyle/>
          <a:p>
            <a:pPr marL="266700" lvl="2" indent="-266700">
              <a:lnSpc>
                <a:spcPct val="100000"/>
              </a:lnSpc>
              <a:spcBef>
                <a:spcPts val="600"/>
              </a:spcBef>
              <a:spcAft>
                <a:spcPts val="600"/>
              </a:spcAft>
              <a:buClr>
                <a:schemeClr val="tx1"/>
              </a:buClr>
            </a:pPr>
            <a:r>
              <a:rPr lang="de-DE" altLang="de-DE" sz="1600" b="1" dirty="0">
                <a:solidFill>
                  <a:srgbClr val="FF0000"/>
                </a:solidFill>
                <a:latin typeface="Century Gothic" panose="020B0502020202020204" pitchFamily="34" charset="0"/>
              </a:rPr>
              <a:t>IDW PS 450 n.F. (10.2021)</a:t>
            </a:r>
            <a:r>
              <a:rPr lang="de-DE" altLang="de-DE" sz="1600" b="1" dirty="0">
                <a:solidFill>
                  <a:srgbClr val="FF0000"/>
                </a:solidFill>
                <a:latin typeface="Century Gothic" panose="020B0502020202020204" pitchFamily="34" charset="0"/>
                <a:sym typeface="Monotype Sorts"/>
              </a:rPr>
              <a:t>, Tz. 17</a:t>
            </a:r>
          </a:p>
          <a:p>
            <a:pPr marL="266700" lvl="2" indent="-266700">
              <a:lnSpc>
                <a:spcPct val="100000"/>
              </a:lnSpc>
              <a:spcBef>
                <a:spcPts val="600"/>
              </a:spcBef>
              <a:spcAft>
                <a:spcPts val="600"/>
              </a:spcAft>
            </a:pPr>
            <a:r>
              <a:rPr lang="de-DE" altLang="de-DE" sz="1600" dirty="0">
                <a:latin typeface="Century Gothic" panose="020B0502020202020204" pitchFamily="34" charset="0"/>
                <a:sym typeface="Monotype Sorts"/>
              </a:rPr>
              <a:t>Prüfungsbericht muss ohne Heranziehung anderer Dokumente für sich lesbar und verständlich sein</a:t>
            </a:r>
          </a:p>
          <a:p>
            <a:pPr marL="266700" lvl="2" indent="-266700">
              <a:lnSpc>
                <a:spcPct val="100000"/>
              </a:lnSpc>
              <a:spcBef>
                <a:spcPts val="600"/>
              </a:spcBef>
              <a:spcAft>
                <a:spcPts val="600"/>
              </a:spcAft>
            </a:pPr>
            <a:r>
              <a:rPr lang="de-DE" altLang="de-DE" sz="1600" dirty="0">
                <a:latin typeface="Century Gothic" panose="020B0502020202020204" pitchFamily="34" charset="0"/>
                <a:sym typeface="Monotype Sorts"/>
              </a:rPr>
              <a:t>Teilberichte sind zulässig, wenn zeitlich oder sachlich geboten</a:t>
            </a:r>
          </a:p>
          <a:p>
            <a:pPr marL="266700" lvl="2" indent="-266700">
              <a:lnSpc>
                <a:spcPct val="100000"/>
              </a:lnSpc>
              <a:spcBef>
                <a:spcPts val="600"/>
              </a:spcBef>
              <a:spcAft>
                <a:spcPts val="600"/>
              </a:spcAft>
            </a:pPr>
            <a:r>
              <a:rPr lang="de-DE" altLang="de-DE" sz="1600" dirty="0">
                <a:latin typeface="Century Gothic" panose="020B0502020202020204" pitchFamily="34" charset="0"/>
              </a:rPr>
              <a:t>Teilberichte sind als solche zu kennzeichnen und müssen Hinweis auf PB enthalten (bei Teilberichten in Form von Vorwegberichten ist auf noch zu erstellenden PB hinzuweisen)</a:t>
            </a:r>
          </a:p>
          <a:p>
            <a:pPr marL="266700" lvl="2" indent="-266700">
              <a:lnSpc>
                <a:spcPct val="100000"/>
              </a:lnSpc>
              <a:spcBef>
                <a:spcPts val="600"/>
              </a:spcBef>
              <a:spcAft>
                <a:spcPts val="600"/>
              </a:spcAft>
            </a:pPr>
            <a:r>
              <a:rPr lang="de-DE" altLang="de-DE" sz="1600" b="1" dirty="0">
                <a:latin typeface="Century Gothic" panose="020B0502020202020204" pitchFamily="34" charset="0"/>
              </a:rPr>
              <a:t>Wichtig</a:t>
            </a:r>
            <a:r>
              <a:rPr lang="de-DE" altLang="de-DE" sz="1600" dirty="0">
                <a:latin typeface="Century Gothic" panose="020B0502020202020204" pitchFamily="34" charset="0"/>
              </a:rPr>
              <a:t>: im PB ist stets auf erstellte Teilberichte hinzuweisen und deren Gegenstand und wesentlichen Ergebnisse sind darzustellen (Ausnahme: Teilberichte über Bestands-gefährdungen sind vollständig aufzunehmen)</a:t>
            </a:r>
          </a:p>
        </p:txBody>
      </p:sp>
      <p:sp>
        <p:nvSpPr>
          <p:cNvPr id="724995" name="Titel 1">
            <a:extLst>
              <a:ext uri="{FF2B5EF4-FFF2-40B4-BE49-F238E27FC236}">
                <a16:creationId xmlns:a16="http://schemas.microsoft.com/office/drawing/2014/main" id="{FD4AC98C-0BC6-448D-965A-F0DFDF0E8FED}"/>
              </a:ext>
            </a:extLst>
          </p:cNvPr>
          <p:cNvSpPr txBox="1">
            <a:spLocks/>
          </p:cNvSpPr>
          <p:nvPr/>
        </p:nvSpPr>
        <p:spPr bwMode="auto">
          <a:xfrm>
            <a:off x="1079500" y="1448966"/>
            <a:ext cx="66770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 typeface="Arial Narrow" panose="020B0606020202030204" pitchFamily="34" charset="0"/>
              <a:buAutoNum type="alphaLcPeriod" startAt="2"/>
            </a:pPr>
            <a:r>
              <a:rPr lang="de-DE" altLang="de-DE" sz="1600" b="1" dirty="0">
                <a:solidFill>
                  <a:srgbClr val="00B0F0"/>
                </a:solidFill>
                <a:latin typeface="Century Gothic" panose="020B0502020202020204" pitchFamily="34" charset="0"/>
              </a:rPr>
              <a:t>Prüfungsbericht ist als einheitliches Ganzes anzusehen</a:t>
            </a:r>
            <a:endParaRPr lang="de-DE" altLang="de-DE" sz="1600" b="1" dirty="0">
              <a:solidFill>
                <a:srgbClr val="FF0000"/>
              </a:solidFill>
              <a:latin typeface="Century Gothic" panose="020B0502020202020204" pitchFamily="34" charset="0"/>
            </a:endParaRPr>
          </a:p>
        </p:txBody>
      </p:sp>
      <p:sp>
        <p:nvSpPr>
          <p:cNvPr id="8" name="Rectangle 2">
            <a:extLst>
              <a:ext uri="{FF2B5EF4-FFF2-40B4-BE49-F238E27FC236}">
                <a16:creationId xmlns:a16="http://schemas.microsoft.com/office/drawing/2014/main" id="{B30E73AE-68C1-48E7-A92E-09A9824CFD64}"/>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9.2.3 Klarheit bei der Berichterstattung; Forts.</a:t>
            </a:r>
          </a:p>
        </p:txBody>
      </p:sp>
      <p:sp>
        <p:nvSpPr>
          <p:cNvPr id="724998" name="Textfeld 4">
            <a:extLst>
              <a:ext uri="{FF2B5EF4-FFF2-40B4-BE49-F238E27FC236}">
                <a16:creationId xmlns:a16="http://schemas.microsoft.com/office/drawing/2014/main" id="{CD1D5ADF-3C84-42B4-B902-D4A9B5A09B84}"/>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2" name="Inhaltsplatzhalter 2">
            <a:extLst>
              <a:ext uri="{FF2B5EF4-FFF2-40B4-BE49-F238E27FC236}">
                <a16:creationId xmlns:a16="http://schemas.microsoft.com/office/drawing/2014/main" id="{5729CC3E-1D09-4140-8D72-BFEEB453649C}"/>
              </a:ext>
            </a:extLst>
          </p:cNvPr>
          <p:cNvSpPr>
            <a:spLocks noGrp="1"/>
          </p:cNvSpPr>
          <p:nvPr>
            <p:ph idx="4294967295"/>
          </p:nvPr>
        </p:nvSpPr>
        <p:spPr>
          <a:xfrm>
            <a:off x="1063625" y="3797300"/>
            <a:ext cx="10793413" cy="1139825"/>
          </a:xfrm>
        </p:spPr>
        <p:txBody>
          <a:bodyPr>
            <a:spAutoFit/>
          </a:bodyPr>
          <a:lstStyle/>
          <a:p>
            <a:pPr marL="533400" indent="-261938">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Im PB ist auch über das Prüfungsergebnis aufgrund gesetzlich vorgeschriebener / vertraglich vereinbarter  Erweiterungen des Prüfungsauftrags zu berichten </a:t>
            </a:r>
            <a:br>
              <a:rPr lang="de-DE" altLang="de-DE" sz="1600" dirty="0">
                <a:latin typeface="Century Gothic" panose="020B0502020202020204" pitchFamily="34" charset="0"/>
              </a:rPr>
            </a:br>
            <a:r>
              <a:rPr lang="de-DE" altLang="de-DE" sz="1600" b="1" dirty="0">
                <a:solidFill>
                  <a:srgbClr val="FF0000"/>
                </a:solidFill>
                <a:latin typeface="Century Gothic" panose="020B0502020202020204" pitchFamily="34" charset="0"/>
              </a:rPr>
              <a:t>(IDW PS 450 n.F. (10.2021), Tz. 19)</a:t>
            </a:r>
          </a:p>
          <a:p>
            <a:pPr marL="804863" lvl="1" indent="-271463">
              <a:lnSpc>
                <a:spcPct val="100000"/>
              </a:lnSpc>
              <a:spcBef>
                <a:spcPts val="600"/>
              </a:spcBef>
              <a:spcAft>
                <a:spcPts val="600"/>
              </a:spcAft>
              <a:buFont typeface="Symbol" panose="05050102010706020507" pitchFamily="18" charset="2"/>
              <a:buChar char="-"/>
            </a:pPr>
            <a:r>
              <a:rPr lang="de-DE" altLang="de-DE" sz="1600" b="1" dirty="0">
                <a:latin typeface="Century Gothic" panose="020B0502020202020204" pitchFamily="34" charset="0"/>
              </a:rPr>
              <a:t>auch, wenn über das Ergebnis dieser Erweiterung nicht im BV berichtet werden darf!</a:t>
            </a:r>
            <a:endParaRPr lang="de-DE" altLang="de-DE" sz="1600" dirty="0">
              <a:latin typeface="Century Gothic" panose="020B0502020202020204" pitchFamily="34" charset="0"/>
            </a:endParaRPr>
          </a:p>
        </p:txBody>
      </p:sp>
      <p:sp>
        <p:nvSpPr>
          <p:cNvPr id="7" name="Rectangle 2">
            <a:extLst>
              <a:ext uri="{FF2B5EF4-FFF2-40B4-BE49-F238E27FC236}">
                <a16:creationId xmlns:a16="http://schemas.microsoft.com/office/drawing/2014/main" id="{982C59CD-FD08-4926-A314-E11E0FEEABFB}"/>
              </a:ext>
            </a:extLst>
          </p:cNvPr>
          <p:cNvSpPr txBox="1">
            <a:spLocks/>
          </p:cNvSpPr>
          <p:nvPr/>
        </p:nvSpPr>
        <p:spPr bwMode="auto">
          <a:xfrm>
            <a:off x="925513" y="1016918"/>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9.2.3 Klarheit bei der Berichterstattung; Forts.</a:t>
            </a:r>
          </a:p>
        </p:txBody>
      </p:sp>
      <p:sp>
        <p:nvSpPr>
          <p:cNvPr id="727045" name="Titel 1">
            <a:extLst>
              <a:ext uri="{FF2B5EF4-FFF2-40B4-BE49-F238E27FC236}">
                <a16:creationId xmlns:a16="http://schemas.microsoft.com/office/drawing/2014/main" id="{F3800520-CC45-4E8E-8163-3031FBF14101}"/>
              </a:ext>
            </a:extLst>
          </p:cNvPr>
          <p:cNvSpPr txBox="1">
            <a:spLocks/>
          </p:cNvSpPr>
          <p:nvPr/>
        </p:nvSpPr>
        <p:spPr bwMode="auto">
          <a:xfrm>
            <a:off x="1079500" y="1434976"/>
            <a:ext cx="66770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 typeface="Verdana" panose="020B0604030504040204" pitchFamily="34" charset="0"/>
              <a:buAutoNum type="alphaLcPeriod" startAt="3"/>
            </a:pPr>
            <a:r>
              <a:rPr lang="de-DE" altLang="de-DE" sz="1600" b="1" dirty="0">
                <a:solidFill>
                  <a:srgbClr val="00B0F0"/>
                </a:solidFill>
                <a:latin typeface="Century Gothic" panose="020B0502020202020204" pitchFamily="34" charset="0"/>
              </a:rPr>
              <a:t>Deutliche Kenntlichmachung</a:t>
            </a:r>
            <a:endParaRPr lang="de-DE" altLang="de-DE" sz="1600" b="1" dirty="0">
              <a:solidFill>
                <a:srgbClr val="FF0000"/>
              </a:solidFill>
              <a:latin typeface="Century Gothic" panose="020B0502020202020204" pitchFamily="34" charset="0"/>
            </a:endParaRPr>
          </a:p>
        </p:txBody>
      </p:sp>
      <p:sp>
        <p:nvSpPr>
          <p:cNvPr id="10" name="Inhaltsplatzhalter 2">
            <a:extLst>
              <a:ext uri="{FF2B5EF4-FFF2-40B4-BE49-F238E27FC236}">
                <a16:creationId xmlns:a16="http://schemas.microsoft.com/office/drawing/2014/main" id="{C76A3A1E-47D0-4A24-B62A-A72CA67E9BCE}"/>
              </a:ext>
            </a:extLst>
          </p:cNvPr>
          <p:cNvSpPr txBox="1">
            <a:spLocks/>
          </p:cNvSpPr>
          <p:nvPr/>
        </p:nvSpPr>
        <p:spPr bwMode="auto">
          <a:xfrm>
            <a:off x="1079500" y="1766764"/>
            <a:ext cx="10777538"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533400" lvl="2" indent="-261938">
              <a:lnSpc>
                <a:spcPct val="100000"/>
              </a:lnSpc>
              <a:spcBef>
                <a:spcPts val="600"/>
              </a:spcBef>
              <a:spcAft>
                <a:spcPts val="600"/>
              </a:spcAft>
              <a:buClr>
                <a:schemeClr val="tx1"/>
              </a:buClr>
              <a:defRPr/>
            </a:pPr>
            <a:r>
              <a:rPr lang="de-DE" altLang="de-DE" sz="1600" b="1" dirty="0">
                <a:solidFill>
                  <a:srgbClr val="FF0000"/>
                </a:solidFill>
                <a:latin typeface="Century Gothic" panose="020B0502020202020204" pitchFamily="34" charset="0"/>
              </a:rPr>
              <a:t>IDW PS 450 n.F. (10.2021)</a:t>
            </a:r>
            <a:r>
              <a:rPr lang="de-DE" altLang="de-DE" sz="1600" b="1" kern="0" dirty="0">
                <a:solidFill>
                  <a:srgbClr val="FF0000"/>
                </a:solidFill>
                <a:latin typeface="Century Gothic" panose="020B0502020202020204" pitchFamily="34" charset="0"/>
                <a:sym typeface="Monotype Sorts"/>
              </a:rPr>
              <a:t>, Tz. 16</a:t>
            </a:r>
          </a:p>
          <a:p>
            <a:pPr marL="533400" lvl="2" indent="-261938">
              <a:lnSpc>
                <a:spcPct val="100000"/>
              </a:lnSpc>
              <a:spcBef>
                <a:spcPts val="600"/>
              </a:spcBef>
              <a:spcAft>
                <a:spcPts val="600"/>
              </a:spcAft>
              <a:defRPr/>
            </a:pPr>
            <a:r>
              <a:rPr lang="de-DE" altLang="de-DE" sz="1600" dirty="0">
                <a:latin typeface="Century Gothic" panose="020B0502020202020204" pitchFamily="34" charset="0"/>
                <a:sym typeface="Monotype Sorts" pitchFamily="2" charset="2"/>
              </a:rPr>
              <a:t>Welche Angaben auf geprüften und welche auf ungeprüften Grundlagen beruhen</a:t>
            </a:r>
            <a:endParaRPr lang="de-DE" altLang="de-DE" sz="1600" kern="0" dirty="0">
              <a:latin typeface="Century Gothic" panose="020B0502020202020204" pitchFamily="34" charset="0"/>
              <a:sym typeface="Monotype Sorts"/>
            </a:endParaRPr>
          </a:p>
          <a:p>
            <a:pPr marL="533400" lvl="2" indent="-261938">
              <a:lnSpc>
                <a:spcPct val="100000"/>
              </a:lnSpc>
              <a:spcBef>
                <a:spcPts val="600"/>
              </a:spcBef>
              <a:spcAft>
                <a:spcPts val="600"/>
              </a:spcAft>
              <a:defRPr/>
            </a:pPr>
            <a:r>
              <a:rPr lang="de-DE" altLang="de-DE" sz="1600" dirty="0">
                <a:latin typeface="Century Gothic" panose="020B0502020202020204" pitchFamily="34" charset="0"/>
                <a:sym typeface="Monotype Sorts" pitchFamily="2" charset="2"/>
              </a:rPr>
              <a:t>Ob / inwieweit sich die Beurteilungen auf nicht selbst durchgeführte Prüfungshandlungen stützen</a:t>
            </a:r>
            <a:endParaRPr lang="de-DE" altLang="de-DE" sz="1600" kern="0" dirty="0">
              <a:latin typeface="Century Gothic" panose="020B0502020202020204" pitchFamily="34" charset="0"/>
              <a:sym typeface="Monotype Sorts"/>
            </a:endParaRPr>
          </a:p>
          <a:p>
            <a:pPr marL="533400" lvl="2" indent="-261938">
              <a:lnSpc>
                <a:spcPct val="100000"/>
              </a:lnSpc>
              <a:spcBef>
                <a:spcPts val="600"/>
              </a:spcBef>
              <a:spcAft>
                <a:spcPts val="600"/>
              </a:spcAft>
              <a:defRPr/>
            </a:pPr>
            <a:r>
              <a:rPr lang="de-DE" altLang="de-DE" sz="1600" dirty="0">
                <a:latin typeface="Century Gothic" panose="020B0502020202020204" pitchFamily="34" charset="0"/>
              </a:rPr>
              <a:t>Ob / inwieweit sich die Beurteilungen auf Gutachten von Sachverständigen stützen</a:t>
            </a:r>
            <a:endParaRPr lang="de-DE" altLang="de-DE" sz="1600" kern="0" dirty="0">
              <a:latin typeface="Century Gothic" panose="020B0502020202020204" pitchFamily="34" charset="0"/>
            </a:endParaRPr>
          </a:p>
        </p:txBody>
      </p:sp>
      <p:sp>
        <p:nvSpPr>
          <p:cNvPr id="727047" name="Titel 1">
            <a:extLst>
              <a:ext uri="{FF2B5EF4-FFF2-40B4-BE49-F238E27FC236}">
                <a16:creationId xmlns:a16="http://schemas.microsoft.com/office/drawing/2014/main" id="{8BDE5DDD-C674-418B-BA71-73128448DDF3}"/>
              </a:ext>
            </a:extLst>
          </p:cNvPr>
          <p:cNvSpPr txBox="1">
            <a:spLocks/>
          </p:cNvSpPr>
          <p:nvPr/>
        </p:nvSpPr>
        <p:spPr bwMode="auto">
          <a:xfrm>
            <a:off x="1079500" y="3465513"/>
            <a:ext cx="66770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 typeface="Verdana" panose="020B0604030504040204" pitchFamily="34" charset="0"/>
              <a:buAutoNum type="alphaLcPeriod" startAt="4"/>
            </a:pPr>
            <a:r>
              <a:rPr lang="de-DE" altLang="de-DE" sz="1600" b="1">
                <a:solidFill>
                  <a:srgbClr val="00B0F0"/>
                </a:solidFill>
                <a:latin typeface="Century Gothic" panose="020B0502020202020204" pitchFamily="34" charset="0"/>
              </a:rPr>
              <a:t>Erweiterung des Prüfungsauftrags</a:t>
            </a:r>
            <a:endParaRPr lang="de-DE" altLang="de-DE" sz="1600" b="1">
              <a:solidFill>
                <a:srgbClr val="FF0000"/>
              </a:solidFill>
              <a:latin typeface="Century Gothic" panose="020B0502020202020204" pitchFamily="34" charset="0"/>
            </a:endParaRPr>
          </a:p>
        </p:txBody>
      </p:sp>
      <p:sp>
        <p:nvSpPr>
          <p:cNvPr id="727048" name="Textfeld 4">
            <a:extLst>
              <a:ext uri="{FF2B5EF4-FFF2-40B4-BE49-F238E27FC236}">
                <a16:creationId xmlns:a16="http://schemas.microsoft.com/office/drawing/2014/main" id="{26F38D10-2837-4F58-9085-60CF61EEFE27}"/>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2" name="Textfeld 4">
            <a:extLst>
              <a:ext uri="{FF2B5EF4-FFF2-40B4-BE49-F238E27FC236}">
                <a16:creationId xmlns:a16="http://schemas.microsoft.com/office/drawing/2014/main" id="{F9F54D75-6276-4876-ACAE-F2E3F7930C28}"/>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
        <p:nvSpPr>
          <p:cNvPr id="6" name="Rectangle 2">
            <a:extLst>
              <a:ext uri="{FF2B5EF4-FFF2-40B4-BE49-F238E27FC236}">
                <a16:creationId xmlns:a16="http://schemas.microsoft.com/office/drawing/2014/main" id="{E289D56F-F2F0-44BC-A823-C15B113CD0F0}"/>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9.3	</a:t>
            </a:r>
            <a:r>
              <a:rPr lang="de-DE" sz="2800" b="1" dirty="0">
                <a:latin typeface="Century Gothic" panose="020B0502020202020204" pitchFamily="34" charset="0"/>
              </a:rPr>
              <a:t>Inhalte und Bestandteile des Prüfungsberichts</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9.3.1</a:t>
            </a:r>
            <a:r>
              <a:rPr lang="de-DE" dirty="0">
                <a:latin typeface="Century Gothic" panose="020B0502020202020204" pitchFamily="34" charset="0"/>
              </a:rPr>
              <a:t>	Gliederung des Prüfungsberichts</a:t>
            </a:r>
            <a:br>
              <a:rPr lang="de-DE" dirty="0">
                <a:latin typeface="Century Gothic" panose="020B0502020202020204" pitchFamily="34" charset="0"/>
              </a:rPr>
            </a:br>
            <a:r>
              <a:rPr lang="de-DE" dirty="0">
                <a:latin typeface="Century Gothic" panose="020B0502020202020204" pitchFamily="34" charset="0"/>
              </a:rPr>
              <a:t>gem. IDW PS 450 n.F. (10.2021), Tz. 12</a:t>
            </a:r>
          </a:p>
          <a:p>
            <a:pPr marL="2724150" lvl="4" indent="-895350">
              <a:spcBef>
                <a:spcPts val="600"/>
              </a:spcBef>
              <a:spcAft>
                <a:spcPts val="600"/>
              </a:spcAft>
              <a:tabLst>
                <a:tab pos="444500" algn="l"/>
              </a:tabLst>
            </a:pPr>
            <a:r>
              <a:rPr lang="de-DE" b="1" dirty="0">
                <a:latin typeface="Century Gothic" panose="020B0502020202020204" pitchFamily="34" charset="0"/>
              </a:rPr>
              <a:t>9.3.2	</a:t>
            </a:r>
            <a:r>
              <a:rPr lang="de-DE" dirty="0">
                <a:latin typeface="Century Gothic" panose="020B0502020202020204" pitchFamily="34" charset="0"/>
              </a:rPr>
              <a:t>Prüfungsauftrag</a:t>
            </a:r>
          </a:p>
          <a:p>
            <a:pPr marL="2724150" lvl="4" indent="-895350">
              <a:spcBef>
                <a:spcPts val="600"/>
              </a:spcBef>
              <a:spcAft>
                <a:spcPts val="600"/>
              </a:spcAft>
              <a:tabLst>
                <a:tab pos="444500" algn="l"/>
              </a:tabLst>
            </a:pPr>
            <a:r>
              <a:rPr lang="de-DE" b="1" dirty="0">
                <a:latin typeface="Century Gothic" panose="020B0502020202020204" pitchFamily="34" charset="0"/>
              </a:rPr>
              <a:t>9.3.3	</a:t>
            </a:r>
            <a:r>
              <a:rPr lang="de-DE" dirty="0">
                <a:latin typeface="Century Gothic" panose="020B0502020202020204" pitchFamily="34" charset="0"/>
              </a:rPr>
              <a:t>Grundsätzliche Feststellungen</a:t>
            </a:r>
          </a:p>
          <a:p>
            <a:pPr marL="2724150" lvl="4" indent="-895350">
              <a:spcBef>
                <a:spcPts val="600"/>
              </a:spcBef>
              <a:spcAft>
                <a:spcPts val="600"/>
              </a:spcAft>
              <a:tabLst>
                <a:tab pos="444500" algn="l"/>
              </a:tabLst>
            </a:pPr>
            <a:r>
              <a:rPr lang="de-DE" b="1" dirty="0">
                <a:latin typeface="Century Gothic" panose="020B0502020202020204" pitchFamily="34" charset="0"/>
              </a:rPr>
              <a:t>9.3.4	</a:t>
            </a:r>
            <a:r>
              <a:rPr lang="de-DE" dirty="0">
                <a:latin typeface="Century Gothic" panose="020B0502020202020204" pitchFamily="34" charset="0"/>
              </a:rPr>
              <a:t>Gegenstand, Art und Umfang der Prüfung</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9.3.5	</a:t>
            </a:r>
            <a:r>
              <a:rPr lang="de-DE" dirty="0">
                <a:latin typeface="Century Gothic" panose="020B0502020202020204" pitchFamily="34" charset="0"/>
              </a:rPr>
              <a:t>Feststellungen und Erläuterungen zur Rechnungslegung (IDW PS 450 n.F. (10.2021), Tz. 61 ff.)</a:t>
            </a:r>
            <a:endParaRPr lang="de-DE" b="1" dirty="0">
              <a:latin typeface="Century Gothic" panose="020B0502020202020204" pitchFamily="34" charset="0"/>
            </a:endParaRPr>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Inhaltsplatzhalter 2">
            <a:extLst>
              <a:ext uri="{FF2B5EF4-FFF2-40B4-BE49-F238E27FC236}">
                <a16:creationId xmlns:a16="http://schemas.microsoft.com/office/drawing/2014/main" id="{0C118928-48A0-44B3-9CB9-4775B4959FB9}"/>
              </a:ext>
            </a:extLst>
          </p:cNvPr>
          <p:cNvSpPr>
            <a:spLocks noGrp="1"/>
          </p:cNvSpPr>
          <p:nvPr>
            <p:ph idx="4294967295"/>
          </p:nvPr>
        </p:nvSpPr>
        <p:spPr>
          <a:xfrm>
            <a:off x="1079500" y="1860550"/>
            <a:ext cx="10777538" cy="4124325"/>
          </a:xfrm>
        </p:spPr>
        <p:txBody>
          <a:bodyPr>
            <a:spAutoFit/>
          </a:bodyPr>
          <a:lstStyle/>
          <a:p>
            <a:pPr marL="266700" indent="-266700">
              <a:lnSpc>
                <a:spcPct val="100000"/>
              </a:lnSpc>
              <a:spcBef>
                <a:spcPts val="600"/>
              </a:spcBef>
              <a:spcAft>
                <a:spcPts val="600"/>
              </a:spcAft>
              <a:buFont typeface="+mj-lt"/>
              <a:buAutoNum type="arabicPeriod"/>
              <a:defRPr/>
            </a:pPr>
            <a:r>
              <a:rPr lang="de-DE" altLang="de-DE" i="1" dirty="0">
                <a:latin typeface="Century Gothic" panose="020B0502020202020204" pitchFamily="34" charset="0"/>
              </a:rPr>
              <a:t>„Prüfungsauftrag</a:t>
            </a:r>
          </a:p>
          <a:p>
            <a:pPr marL="266700" indent="-266700">
              <a:lnSpc>
                <a:spcPct val="100000"/>
              </a:lnSpc>
              <a:spcBef>
                <a:spcPts val="600"/>
              </a:spcBef>
              <a:spcAft>
                <a:spcPts val="600"/>
              </a:spcAft>
              <a:buFont typeface="+mj-lt"/>
              <a:buAutoNum type="arabicPeriod"/>
              <a:defRPr/>
            </a:pPr>
            <a:r>
              <a:rPr lang="de-DE" altLang="de-DE" i="1" dirty="0">
                <a:latin typeface="Century Gothic" panose="020B0502020202020204" pitchFamily="34" charset="0"/>
              </a:rPr>
              <a:t>Grundsätzliche Feststellungen</a:t>
            </a:r>
          </a:p>
          <a:p>
            <a:pPr marL="266700" indent="-266700">
              <a:lnSpc>
                <a:spcPct val="100000"/>
              </a:lnSpc>
              <a:spcBef>
                <a:spcPts val="600"/>
              </a:spcBef>
              <a:spcAft>
                <a:spcPts val="600"/>
              </a:spcAft>
              <a:buFont typeface="+mj-lt"/>
              <a:buAutoNum type="arabicPeriod"/>
              <a:defRPr/>
            </a:pPr>
            <a:r>
              <a:rPr lang="de-DE" altLang="de-DE" i="1" dirty="0">
                <a:latin typeface="Century Gothic" panose="020B0502020202020204" pitchFamily="34" charset="0"/>
              </a:rPr>
              <a:t>Gegenstand, Art und Umfang der Prüfung</a:t>
            </a:r>
          </a:p>
          <a:p>
            <a:pPr marL="266700" indent="-266700">
              <a:lnSpc>
                <a:spcPct val="100000"/>
              </a:lnSpc>
              <a:spcBef>
                <a:spcPts val="600"/>
              </a:spcBef>
              <a:spcAft>
                <a:spcPts val="600"/>
              </a:spcAft>
              <a:buFont typeface="+mj-lt"/>
              <a:buAutoNum type="arabicPeriod"/>
              <a:defRPr/>
            </a:pPr>
            <a:r>
              <a:rPr lang="de-DE" altLang="de-DE" i="1" dirty="0">
                <a:latin typeface="Century Gothic" panose="020B0502020202020204" pitchFamily="34" charset="0"/>
              </a:rPr>
              <a:t>Feststellungen und Erläuterungen zur Rechnungslegung</a:t>
            </a:r>
          </a:p>
          <a:p>
            <a:pPr marL="266700" indent="-266700">
              <a:lnSpc>
                <a:spcPct val="100000"/>
              </a:lnSpc>
              <a:spcBef>
                <a:spcPts val="600"/>
              </a:spcBef>
              <a:spcAft>
                <a:spcPts val="600"/>
              </a:spcAft>
              <a:buFont typeface="+mj-lt"/>
              <a:buAutoNum type="arabicPeriod"/>
              <a:defRPr/>
            </a:pPr>
            <a:r>
              <a:rPr lang="de-DE" altLang="de-DE" i="1" dirty="0">
                <a:latin typeface="Century Gothic" panose="020B0502020202020204" pitchFamily="34" charset="0"/>
              </a:rPr>
              <a:t>Ggf. Feststellungen zum Risikofrüherkennungssystem </a:t>
            </a:r>
          </a:p>
          <a:p>
            <a:pPr marL="266700" indent="-266700">
              <a:lnSpc>
                <a:spcPct val="100000"/>
              </a:lnSpc>
              <a:spcBef>
                <a:spcPts val="600"/>
              </a:spcBef>
              <a:spcAft>
                <a:spcPts val="600"/>
              </a:spcAft>
              <a:buFont typeface="+mj-lt"/>
              <a:buAutoNum type="arabicPeriod"/>
              <a:defRPr/>
            </a:pPr>
            <a:r>
              <a:rPr lang="de-DE" altLang="de-DE" i="1" dirty="0">
                <a:latin typeface="Century Gothic" panose="020B0502020202020204" pitchFamily="34" charset="0"/>
              </a:rPr>
              <a:t>Ggf. Feststellungen aus Erweiterungen des Prüfungsauftrags </a:t>
            </a:r>
          </a:p>
          <a:p>
            <a:pPr marL="266700" indent="-266700">
              <a:lnSpc>
                <a:spcPct val="100000"/>
              </a:lnSpc>
              <a:spcBef>
                <a:spcPts val="600"/>
              </a:spcBef>
              <a:spcAft>
                <a:spcPts val="600"/>
              </a:spcAft>
              <a:buFont typeface="+mj-lt"/>
              <a:buAutoNum type="arabicPeriod"/>
              <a:defRPr/>
            </a:pPr>
            <a:r>
              <a:rPr lang="de-DE" altLang="de-DE" i="1" dirty="0">
                <a:latin typeface="Century Gothic" panose="020B0502020202020204" pitchFamily="34" charset="0"/>
              </a:rPr>
              <a:t>Bestätigungsvermerk</a:t>
            </a:r>
          </a:p>
          <a:p>
            <a:pPr marL="534988" indent="-266700">
              <a:lnSpc>
                <a:spcPct val="100000"/>
              </a:lnSpc>
              <a:spcBef>
                <a:spcPts val="600"/>
              </a:spcBef>
              <a:spcAft>
                <a:spcPts val="600"/>
              </a:spcAft>
              <a:buClr>
                <a:schemeClr val="tx1"/>
              </a:buClr>
              <a:buFont typeface="Arial" panose="020B0604020202020204" pitchFamily="34" charset="0"/>
              <a:buChar char="•"/>
              <a:defRPr/>
            </a:pPr>
            <a:r>
              <a:rPr lang="de-DE" altLang="de-DE" b="1" i="1" dirty="0">
                <a:solidFill>
                  <a:srgbClr val="FF0000"/>
                </a:solidFill>
                <a:latin typeface="Century Gothic" panose="020B0502020202020204" pitchFamily="34" charset="0"/>
              </a:rPr>
              <a:t>Wiedergabe des BV alternativ an anderer Stelle zulässig: </a:t>
            </a:r>
          </a:p>
          <a:p>
            <a:pPr marL="803275" indent="-268288">
              <a:lnSpc>
                <a:spcPct val="100000"/>
              </a:lnSpc>
              <a:spcBef>
                <a:spcPts val="600"/>
              </a:spcBef>
              <a:spcAft>
                <a:spcPts val="600"/>
              </a:spcAft>
              <a:buClr>
                <a:schemeClr val="tx1"/>
              </a:buClr>
              <a:buFont typeface="Arial" panose="020B0604020202020204" pitchFamily="34" charset="0"/>
              <a:buChar char="•"/>
              <a:defRPr/>
            </a:pPr>
            <a:r>
              <a:rPr lang="de-DE" altLang="de-DE" b="1" i="1" dirty="0">
                <a:solidFill>
                  <a:srgbClr val="FF0000"/>
                </a:solidFill>
                <a:latin typeface="Century Gothic" panose="020B0502020202020204" pitchFamily="34" charset="0"/>
              </a:rPr>
              <a:t>z. B. innerhalb des zweiten Berichtsabschnitts „Grundsätzliche Feststellungen“ </a:t>
            </a:r>
          </a:p>
          <a:p>
            <a:pPr marL="803275" indent="-268288">
              <a:lnSpc>
                <a:spcPct val="100000"/>
              </a:lnSpc>
              <a:spcBef>
                <a:spcPts val="600"/>
              </a:spcBef>
              <a:spcAft>
                <a:spcPts val="600"/>
              </a:spcAft>
              <a:buClr>
                <a:schemeClr val="tx1"/>
              </a:buClr>
              <a:buFont typeface="Arial" panose="020B0604020202020204" pitchFamily="34" charset="0"/>
              <a:buChar char="•"/>
              <a:defRPr/>
            </a:pPr>
            <a:r>
              <a:rPr lang="de-DE" altLang="de-DE" b="1" i="1" dirty="0">
                <a:solidFill>
                  <a:srgbClr val="FF0000"/>
                </a:solidFill>
                <a:latin typeface="Century Gothic" panose="020B0502020202020204" pitchFamily="34" charset="0"/>
              </a:rPr>
              <a:t>oder daran anschließend als dritter Berichtsabschnitt</a:t>
            </a:r>
          </a:p>
          <a:p>
            <a:pPr marL="534988" indent="-266700">
              <a:lnSpc>
                <a:spcPct val="100000"/>
              </a:lnSpc>
              <a:spcBef>
                <a:spcPts val="600"/>
              </a:spcBef>
              <a:spcAft>
                <a:spcPts val="600"/>
              </a:spcAft>
              <a:buFont typeface="Arial" panose="020B0604020202020204" pitchFamily="34" charset="0"/>
              <a:buChar char="•"/>
              <a:defRPr/>
            </a:pPr>
            <a:r>
              <a:rPr lang="de-DE" altLang="de-DE" i="1" dirty="0">
                <a:latin typeface="Century Gothic" panose="020B0502020202020204" pitchFamily="34" charset="0"/>
              </a:rPr>
              <a:t>PB für KA und JA des MU können unter bestimmten Voraussetzungen zusammengefasst werden </a:t>
            </a:r>
            <a:br>
              <a:rPr lang="de-DE" altLang="de-DE" i="1" dirty="0">
                <a:latin typeface="Century Gothic" panose="020B0502020202020204" pitchFamily="34" charset="0"/>
              </a:rPr>
            </a:br>
            <a:r>
              <a:rPr lang="de-DE" altLang="de-DE" i="1" dirty="0">
                <a:latin typeface="Century Gothic" panose="020B0502020202020204" pitchFamily="34" charset="0"/>
              </a:rPr>
              <a:t>(§ 325 Abs. 3a HGB)“</a:t>
            </a:r>
          </a:p>
        </p:txBody>
      </p:sp>
      <p:sp>
        <p:nvSpPr>
          <p:cNvPr id="9" name="Text Box 6">
            <a:extLst>
              <a:ext uri="{FF2B5EF4-FFF2-40B4-BE49-F238E27FC236}">
                <a16:creationId xmlns:a16="http://schemas.microsoft.com/office/drawing/2014/main" id="{7E56A2B0-1A03-4233-82F8-38DF1AE60F20}"/>
              </a:ext>
            </a:extLst>
          </p:cNvPr>
          <p:cNvSpPr txBox="1">
            <a:spLocks noChangeArrowheads="1"/>
          </p:cNvSpPr>
          <p:nvPr/>
        </p:nvSpPr>
        <p:spPr bwMode="auto">
          <a:xfrm>
            <a:off x="695325" y="928688"/>
            <a:ext cx="89296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9.3 Inhalte und Bestandteile des Prüfungsberichts</a:t>
            </a:r>
          </a:p>
        </p:txBody>
      </p:sp>
      <p:sp>
        <p:nvSpPr>
          <p:cNvPr id="731141" name="Rectangle 2">
            <a:extLst>
              <a:ext uri="{FF2B5EF4-FFF2-40B4-BE49-F238E27FC236}">
                <a16:creationId xmlns:a16="http://schemas.microsoft.com/office/drawing/2014/main" id="{F8FCAA7B-8488-460C-B5DB-405F6CF1F634}"/>
              </a:ext>
            </a:extLst>
          </p:cNvPr>
          <p:cNvSpPr txBox="1">
            <a:spLocks/>
          </p:cNvSpPr>
          <p:nvPr/>
        </p:nvSpPr>
        <p:spPr bwMode="auto">
          <a:xfrm>
            <a:off x="925512" y="1414463"/>
            <a:ext cx="949096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9.3.1 Gliederung des Prüfungsberichts gem. </a:t>
            </a:r>
            <a:r>
              <a:rPr lang="de-DE" altLang="de-DE" sz="1600" b="1" dirty="0">
                <a:solidFill>
                  <a:srgbClr val="FF0000"/>
                </a:solidFill>
                <a:latin typeface="Century Gothic" panose="020B0502020202020204" pitchFamily="34" charset="0"/>
              </a:rPr>
              <a:t>IDW PS 450 n.F. (10.2021), Tz. 12</a:t>
            </a:r>
            <a:endParaRPr lang="de-DE" altLang="de-DE" sz="1600" b="1" dirty="0">
              <a:solidFill>
                <a:srgbClr val="00B0F0"/>
              </a:solidFill>
              <a:latin typeface="Century Gothic" panose="020B0502020202020204" pitchFamily="34" charset="0"/>
            </a:endParaRPr>
          </a:p>
        </p:txBody>
      </p:sp>
      <p:sp>
        <p:nvSpPr>
          <p:cNvPr id="731142" name="Textfeld 4">
            <a:extLst>
              <a:ext uri="{FF2B5EF4-FFF2-40B4-BE49-F238E27FC236}">
                <a16:creationId xmlns:a16="http://schemas.microsoft.com/office/drawing/2014/main" id="{F87B51B9-6D3C-445F-98D2-B9EAD2FBB44A}"/>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86" name="Inhaltsplatzhalter 2">
            <a:extLst>
              <a:ext uri="{FF2B5EF4-FFF2-40B4-BE49-F238E27FC236}">
                <a16:creationId xmlns:a16="http://schemas.microsoft.com/office/drawing/2014/main" id="{A865F7EB-6271-4E3B-ACCD-3057BB6D8A5F}"/>
              </a:ext>
            </a:extLst>
          </p:cNvPr>
          <p:cNvSpPr>
            <a:spLocks noGrp="1"/>
          </p:cNvSpPr>
          <p:nvPr>
            <p:ph idx="4294967295"/>
          </p:nvPr>
        </p:nvSpPr>
        <p:spPr>
          <a:xfrm>
            <a:off x="1079500" y="1368425"/>
            <a:ext cx="10795000" cy="4862513"/>
          </a:xfrm>
        </p:spPr>
        <p:txBody>
          <a:bodyPr>
            <a:spAutoFit/>
          </a:bodyPr>
          <a:lstStyle/>
          <a:p>
            <a:pPr marL="266700" indent="-266700">
              <a:lnSpc>
                <a:spcPct val="100000"/>
              </a:lnSpc>
              <a:spcBef>
                <a:spcPts val="600"/>
              </a:spcBef>
              <a:spcAft>
                <a:spcPts val="600"/>
              </a:spcAft>
              <a:buClr>
                <a:schemeClr val="tx1"/>
              </a:buClr>
              <a:buFont typeface="Arial" panose="020B0604020202020204" pitchFamily="34" charset="0"/>
              <a:buChar char="•"/>
            </a:pPr>
            <a:r>
              <a:rPr lang="de-DE" altLang="de-DE" b="1" dirty="0">
                <a:solidFill>
                  <a:srgbClr val="FF0000"/>
                </a:solidFill>
                <a:latin typeface="Century Gothic" panose="020B0502020202020204" pitchFamily="34" charset="0"/>
              </a:rPr>
              <a:t>IDW PS 450 n.F. (10.2021), Tz. 21-25</a:t>
            </a:r>
          </a:p>
          <a:p>
            <a:pPr marL="266700" indent="-266700">
              <a:lnSpc>
                <a:spcPct val="100000"/>
              </a:lnSpc>
              <a:spcBef>
                <a:spcPts val="600"/>
              </a:spcBef>
              <a:spcAft>
                <a:spcPts val="600"/>
              </a:spcAft>
              <a:buFont typeface="Arial" panose="020B0604020202020204" pitchFamily="34" charset="0"/>
              <a:buChar char="•"/>
            </a:pPr>
            <a:r>
              <a:rPr lang="de-DE" altLang="de-DE" dirty="0">
                <a:latin typeface="Century Gothic" panose="020B0502020202020204" pitchFamily="34" charset="0"/>
                <a:sym typeface="Monotype Sorts"/>
              </a:rPr>
              <a:t>Adressierung des Berichtes</a:t>
            </a:r>
          </a:p>
          <a:p>
            <a:pPr marL="534988" lvl="1" indent="-268288">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sym typeface="Monotype Sorts"/>
              </a:rPr>
              <a:t>bei </a:t>
            </a:r>
            <a:r>
              <a:rPr lang="de-DE" altLang="de-DE" b="1" dirty="0">
                <a:latin typeface="Century Gothic" panose="020B0502020202020204" pitchFamily="34" charset="0"/>
                <a:sym typeface="Monotype Sorts"/>
              </a:rPr>
              <a:t>Pflichtprüfungen</a:t>
            </a:r>
            <a:r>
              <a:rPr lang="de-DE" altLang="de-DE" dirty="0">
                <a:latin typeface="Century Gothic" panose="020B0502020202020204" pitchFamily="34" charset="0"/>
                <a:sym typeface="Monotype Sorts"/>
              </a:rPr>
              <a:t> keine Adressierung (Adressat ergibt sich aus dem Gesetz)</a:t>
            </a:r>
          </a:p>
          <a:p>
            <a:pPr marL="534988" lvl="1" indent="-268288">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sym typeface="Monotype Sorts"/>
              </a:rPr>
              <a:t>b</a:t>
            </a:r>
            <a:r>
              <a:rPr lang="de-DE" altLang="de-DE" dirty="0">
                <a:latin typeface="Century Gothic" panose="020B0502020202020204" pitchFamily="34" charset="0"/>
              </a:rPr>
              <a:t>ei </a:t>
            </a:r>
            <a:r>
              <a:rPr lang="de-DE" altLang="de-DE" b="1" dirty="0">
                <a:latin typeface="Century Gothic" panose="020B0502020202020204" pitchFamily="34" charset="0"/>
              </a:rPr>
              <a:t>freiwilligen Abschlussprüfungen </a:t>
            </a:r>
            <a:r>
              <a:rPr lang="de-DE" altLang="de-DE" dirty="0">
                <a:latin typeface="Century Gothic" panose="020B0502020202020204" pitchFamily="34" charset="0"/>
              </a:rPr>
              <a:t>Klarstellung, dass der PB an das geprüfte Unternehmen gerichtet ist</a:t>
            </a:r>
            <a:endParaRPr lang="de-DE" altLang="de-DE" b="1" dirty="0">
              <a:latin typeface="Century Gothic" panose="020B0502020202020204" pitchFamily="34" charset="0"/>
            </a:endParaRPr>
          </a:p>
          <a:p>
            <a:pPr marL="266700" indent="-266700">
              <a:lnSpc>
                <a:spcPct val="100000"/>
              </a:lnSpc>
              <a:spcBef>
                <a:spcPts val="600"/>
              </a:spcBef>
              <a:spcAft>
                <a:spcPts val="600"/>
              </a:spcAft>
              <a:buFont typeface="Arial" panose="020B0604020202020204" pitchFamily="34" charset="0"/>
              <a:buChar char="•"/>
            </a:pPr>
            <a:r>
              <a:rPr lang="de-DE" altLang="de-DE" dirty="0">
                <a:latin typeface="Century Gothic" panose="020B0502020202020204" pitchFamily="34" charset="0"/>
              </a:rPr>
              <a:t>Angaben zum Prüfungsauftrag</a:t>
            </a:r>
          </a:p>
          <a:p>
            <a:pPr marL="534988" lvl="1" indent="-268288">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sym typeface="Monotype Sorts"/>
              </a:rPr>
              <a:t>Firma des geprüften Unternehmens </a:t>
            </a:r>
            <a:endParaRPr lang="de-DE" altLang="de-DE" dirty="0">
              <a:latin typeface="Century Gothic" panose="020B0502020202020204" pitchFamily="34" charset="0"/>
            </a:endParaRPr>
          </a:p>
          <a:p>
            <a:pPr marL="534988" lvl="1" indent="-268288">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sym typeface="Monotype Sorts"/>
              </a:rPr>
              <a:t>Abschlussstichtag, bei Rumpfgeschäftsjahren das geprüfte Geschäftsjahr</a:t>
            </a:r>
            <a:endParaRPr lang="de-DE" altLang="de-DE" dirty="0">
              <a:latin typeface="Century Gothic" panose="020B0502020202020204" pitchFamily="34" charset="0"/>
            </a:endParaRPr>
          </a:p>
          <a:p>
            <a:pPr marL="534988" lvl="1" indent="-268288">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sym typeface="Monotype Sorts"/>
              </a:rPr>
              <a:t>Hinweis, dass es sich um eine Abschlussprüfung handelt</a:t>
            </a:r>
          </a:p>
          <a:p>
            <a:pPr marL="266700" indent="-266700">
              <a:lnSpc>
                <a:spcPct val="100000"/>
              </a:lnSpc>
              <a:spcBef>
                <a:spcPts val="600"/>
              </a:spcBef>
              <a:spcAft>
                <a:spcPts val="600"/>
              </a:spcAft>
              <a:buFont typeface="Arial" panose="020B0604020202020204" pitchFamily="34" charset="0"/>
              <a:buChar char="•"/>
            </a:pPr>
            <a:r>
              <a:rPr lang="de-DE" altLang="de-DE" dirty="0">
                <a:latin typeface="Century Gothic" panose="020B0502020202020204" pitchFamily="34" charset="0"/>
              </a:rPr>
              <a:t>Angaben zur Wahl / Beauftragung</a:t>
            </a:r>
          </a:p>
          <a:p>
            <a:pPr marL="266700" indent="-266700">
              <a:lnSpc>
                <a:spcPct val="100000"/>
              </a:lnSpc>
              <a:spcBef>
                <a:spcPts val="600"/>
              </a:spcBef>
              <a:spcAft>
                <a:spcPts val="600"/>
              </a:spcAft>
              <a:buFont typeface="Arial" panose="020B0604020202020204" pitchFamily="34" charset="0"/>
              <a:buChar char="•"/>
            </a:pPr>
            <a:r>
              <a:rPr lang="de-DE" altLang="de-DE" dirty="0">
                <a:latin typeface="Century Gothic" panose="020B0502020202020204" pitchFamily="34" charset="0"/>
              </a:rPr>
              <a:t>Bestätigung der Unabhängigkeit des AP (§ 321 Abs. 4a HGB)</a:t>
            </a:r>
          </a:p>
          <a:p>
            <a:pPr marL="266700" indent="-266700">
              <a:lnSpc>
                <a:spcPct val="100000"/>
              </a:lnSpc>
              <a:spcBef>
                <a:spcPts val="600"/>
              </a:spcBef>
              <a:spcAft>
                <a:spcPts val="600"/>
              </a:spcAft>
              <a:buFont typeface="Arial" panose="020B0604020202020204" pitchFamily="34" charset="0"/>
              <a:buChar char="•"/>
            </a:pPr>
            <a:r>
              <a:rPr lang="de-DE" altLang="de-DE" dirty="0">
                <a:latin typeface="Century Gothic" panose="020B0502020202020204" pitchFamily="34" charset="0"/>
              </a:rPr>
              <a:t>Hinweis auf zugrunde gelegte Auftragsbedingungen (= Anlage)</a:t>
            </a:r>
          </a:p>
          <a:p>
            <a:pPr marL="266700" indent="-266700">
              <a:lnSpc>
                <a:spcPct val="100000"/>
              </a:lnSpc>
              <a:spcBef>
                <a:spcPts val="600"/>
              </a:spcBef>
              <a:spcAft>
                <a:spcPts val="600"/>
              </a:spcAft>
              <a:buFont typeface="Arial" panose="020B0604020202020204" pitchFamily="34" charset="0"/>
              <a:buChar char="•"/>
            </a:pPr>
            <a:r>
              <a:rPr lang="de-DE" altLang="de-DE" dirty="0">
                <a:latin typeface="Century Gothic" panose="020B0502020202020204" pitchFamily="34" charset="0"/>
              </a:rPr>
              <a:t>Hinweis auf Berichterstattung nach </a:t>
            </a:r>
            <a:r>
              <a:rPr lang="de-DE" altLang="de-DE" b="1" dirty="0">
                <a:solidFill>
                  <a:srgbClr val="FF0000"/>
                </a:solidFill>
                <a:latin typeface="Century Gothic" panose="020B0502020202020204" pitchFamily="34" charset="0"/>
              </a:rPr>
              <a:t>IDW PS 450 n.F. (10.2021)</a:t>
            </a:r>
          </a:p>
          <a:p>
            <a:pPr marL="266700" indent="-266700">
              <a:lnSpc>
                <a:spcPct val="100000"/>
              </a:lnSpc>
              <a:spcBef>
                <a:spcPts val="600"/>
              </a:spcBef>
              <a:spcAft>
                <a:spcPts val="600"/>
              </a:spcAft>
              <a:buFont typeface="Arial" panose="020B0604020202020204" pitchFamily="34" charset="0"/>
              <a:buChar char="•"/>
            </a:pPr>
            <a:r>
              <a:rPr lang="de-DE" altLang="de-DE" dirty="0">
                <a:latin typeface="Century Gothic" panose="020B0502020202020204" pitchFamily="34" charset="0"/>
                <a:sym typeface="Monotype Sorts"/>
              </a:rPr>
              <a:t>Bei Konzernabschlussprüfung, sofern keine explizite Wahl, ist Hinweis auf Fiktion § 318 Abs. 2 HGB erforderlich </a:t>
            </a:r>
            <a:br>
              <a:rPr lang="de-DE" altLang="de-DE" dirty="0">
                <a:latin typeface="Century Gothic" panose="020B0502020202020204" pitchFamily="34" charset="0"/>
                <a:sym typeface="Monotype Sorts"/>
              </a:rPr>
            </a:br>
            <a:r>
              <a:rPr lang="de-DE" altLang="de-DE" b="1" dirty="0">
                <a:solidFill>
                  <a:srgbClr val="FF0000"/>
                </a:solidFill>
                <a:latin typeface="Century Gothic" panose="020B0502020202020204" pitchFamily="34" charset="0"/>
              </a:rPr>
              <a:t>IDW PS 450 n.F. (10.2021)</a:t>
            </a:r>
            <a:r>
              <a:rPr lang="de-DE" altLang="de-DE" b="1" dirty="0">
                <a:solidFill>
                  <a:srgbClr val="FF0000"/>
                </a:solidFill>
                <a:latin typeface="Century Gothic" panose="020B0502020202020204" pitchFamily="34" charset="0"/>
                <a:sym typeface="Monotype Sorts"/>
              </a:rPr>
              <a:t>, Tz. 23 i. V. m. </a:t>
            </a:r>
            <a:r>
              <a:rPr lang="de-DE" b="1" dirty="0">
                <a:solidFill>
                  <a:srgbClr val="FF0000"/>
                </a:solidFill>
                <a:latin typeface="Century Gothic" panose="020B0502020202020204" pitchFamily="34" charset="0"/>
              </a:rPr>
              <a:t>ISA [DE] 210</a:t>
            </a:r>
            <a:r>
              <a:rPr lang="de-DE" altLang="de-DE" b="1" dirty="0">
                <a:solidFill>
                  <a:srgbClr val="FF0000"/>
                </a:solidFill>
                <a:latin typeface="Century Gothic" panose="020B0502020202020204" pitchFamily="34" charset="0"/>
                <a:sym typeface="Monotype Sorts"/>
              </a:rPr>
              <a:t>, Tz. 10</a:t>
            </a:r>
            <a:endParaRPr lang="de-DE" altLang="de-DE" dirty="0">
              <a:latin typeface="Century Gothic" panose="020B0502020202020204" pitchFamily="34" charset="0"/>
            </a:endParaRPr>
          </a:p>
        </p:txBody>
      </p:sp>
      <p:sp>
        <p:nvSpPr>
          <p:cNvPr id="8" name="Rectangle 2">
            <a:extLst>
              <a:ext uri="{FF2B5EF4-FFF2-40B4-BE49-F238E27FC236}">
                <a16:creationId xmlns:a16="http://schemas.microsoft.com/office/drawing/2014/main" id="{1C2DC902-1292-4606-B45B-C5F827E8D7F6}"/>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9.3.2 </a:t>
            </a:r>
            <a:r>
              <a:rPr lang="de-DE" altLang="de-DE" sz="1600" b="1" dirty="0">
                <a:solidFill>
                  <a:srgbClr val="00B0F0"/>
                </a:solidFill>
                <a:latin typeface="Century Gothic" panose="020B0502020202020204" pitchFamily="34" charset="0"/>
              </a:rPr>
              <a:t>Prüfungsauftrag</a:t>
            </a:r>
            <a:endParaRPr lang="de-DE" altLang="de-DE" sz="1600" b="1" kern="0" dirty="0">
              <a:solidFill>
                <a:srgbClr val="00B0F0"/>
              </a:solidFill>
              <a:latin typeface="Century Gothic" pitchFamily="34" charset="0"/>
            </a:endParaRPr>
          </a:p>
        </p:txBody>
      </p:sp>
      <p:sp>
        <p:nvSpPr>
          <p:cNvPr id="733189" name="Textfeld 4">
            <a:extLst>
              <a:ext uri="{FF2B5EF4-FFF2-40B4-BE49-F238E27FC236}">
                <a16:creationId xmlns:a16="http://schemas.microsoft.com/office/drawing/2014/main" id="{5A570383-A040-4236-ACBA-02583839D277}"/>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02" name="Inhaltsplatzhalter 2">
            <a:extLst>
              <a:ext uri="{FF2B5EF4-FFF2-40B4-BE49-F238E27FC236}">
                <a16:creationId xmlns:a16="http://schemas.microsoft.com/office/drawing/2014/main" id="{04529780-5E27-4E09-A2CE-2327E57C3D69}"/>
              </a:ext>
            </a:extLst>
          </p:cNvPr>
          <p:cNvSpPr>
            <a:spLocks noGrp="1"/>
          </p:cNvSpPr>
          <p:nvPr>
            <p:ph idx="4294967295"/>
          </p:nvPr>
        </p:nvSpPr>
        <p:spPr>
          <a:xfrm>
            <a:off x="1079500" y="1474886"/>
            <a:ext cx="10801350" cy="3970338"/>
          </a:xfrm>
        </p:spPr>
        <p:txBody>
          <a:bodyPr>
            <a:spAutoFit/>
          </a:bodyPr>
          <a:lstStyle/>
          <a:p>
            <a:pPr>
              <a:lnSpc>
                <a:spcPct val="100000"/>
              </a:lnSpc>
              <a:spcBef>
                <a:spcPts val="600"/>
              </a:spcBef>
              <a:spcAft>
                <a:spcPts val="600"/>
              </a:spcAft>
              <a:defRPr/>
            </a:pPr>
            <a:r>
              <a:rPr lang="de-DE" altLang="de-DE" sz="1600" dirty="0">
                <a:latin typeface="Century Gothic" panose="020B0502020202020204" pitchFamily="34" charset="0"/>
                <a:sym typeface="Monotype Sorts"/>
              </a:rPr>
              <a:t>Redepflicht gemäß § 321 Abs. 1 S. 2,3 HGB</a:t>
            </a:r>
          </a:p>
          <a:p>
            <a:pPr algn="ctr">
              <a:lnSpc>
                <a:spcPct val="100000"/>
              </a:lnSpc>
              <a:spcBef>
                <a:spcPts val="600"/>
              </a:spcBef>
              <a:spcAft>
                <a:spcPts val="600"/>
              </a:spcAft>
              <a:defRPr/>
            </a:pPr>
            <a:r>
              <a:rPr lang="de-DE" altLang="de-DE" sz="1600" i="1" dirty="0">
                <a:latin typeface="Century Gothic" panose="020B0502020202020204" pitchFamily="34" charset="0"/>
              </a:rPr>
              <a:t>“Der Bericht ist schriftlich und mit der gebotenen Klarheit abzufassen; in ihm ist </a:t>
            </a:r>
            <a:r>
              <a:rPr lang="de-DE" altLang="de-DE" sz="1600" b="1" i="1" dirty="0">
                <a:solidFill>
                  <a:srgbClr val="FF0000"/>
                </a:solidFill>
                <a:latin typeface="Century Gothic" panose="020B0502020202020204" pitchFamily="34" charset="0"/>
              </a:rPr>
              <a:t>vorweg</a:t>
            </a:r>
            <a:r>
              <a:rPr lang="de-DE" altLang="de-DE" sz="1600" i="1" dirty="0">
                <a:latin typeface="Century Gothic" panose="020B0502020202020204" pitchFamily="34" charset="0"/>
              </a:rPr>
              <a:t> </a:t>
            </a:r>
            <a:r>
              <a:rPr lang="de-DE" altLang="de-DE" sz="1600" b="1" i="1" dirty="0">
                <a:latin typeface="Century Gothic" panose="020B0502020202020204" pitchFamily="34" charset="0"/>
              </a:rPr>
              <a:t>zu der Beurteilung der Lage des Unternehmens [...] durch die gesetzlichen Vertreter Stellung zu nehmen</a:t>
            </a:r>
            <a:r>
              <a:rPr lang="de-DE" altLang="de-DE" sz="1600" i="1" dirty="0">
                <a:latin typeface="Century Gothic" panose="020B0502020202020204" pitchFamily="34" charset="0"/>
              </a:rPr>
              <a:t>, wobei insbesondere auf die </a:t>
            </a:r>
            <a:r>
              <a:rPr lang="de-DE" altLang="de-DE" sz="1600" b="1" i="1" dirty="0">
                <a:latin typeface="Century Gothic" panose="020B0502020202020204" pitchFamily="34" charset="0"/>
              </a:rPr>
              <a:t>Beurteilung des Fortbestandes und der künftigen Entwicklung</a:t>
            </a:r>
            <a:r>
              <a:rPr lang="de-DE" altLang="de-DE" sz="1600" i="1" dirty="0">
                <a:latin typeface="Century Gothic" panose="020B0502020202020204" pitchFamily="34" charset="0"/>
              </a:rPr>
              <a:t> des Unternehmens </a:t>
            </a:r>
            <a:r>
              <a:rPr lang="de-DE" altLang="de-DE" sz="1600" b="1" i="1" dirty="0">
                <a:latin typeface="Century Gothic" panose="020B0502020202020204" pitchFamily="34" charset="0"/>
              </a:rPr>
              <a:t>unter Berücksichtigung des Lageberichts </a:t>
            </a:r>
            <a:r>
              <a:rPr lang="de-DE" altLang="de-DE" sz="1600" i="1" dirty="0">
                <a:latin typeface="Century Gothic" panose="020B0502020202020204" pitchFamily="34" charset="0"/>
              </a:rPr>
              <a:t>[...] einzugehen ist... Außerdem hat der Abschlussprüfer über bei Durchführung der Prüfung </a:t>
            </a:r>
            <a:r>
              <a:rPr lang="de-DE" altLang="de-DE" sz="1600" b="1" i="1" dirty="0">
                <a:latin typeface="Century Gothic" panose="020B0502020202020204" pitchFamily="34" charset="0"/>
              </a:rPr>
              <a:t>festgestellte Unrichtigkeiten oder Verstöße</a:t>
            </a:r>
            <a:r>
              <a:rPr lang="de-DE" altLang="de-DE" sz="1600" i="1" dirty="0">
                <a:latin typeface="Century Gothic" panose="020B0502020202020204" pitchFamily="34" charset="0"/>
              </a:rPr>
              <a:t> gegen gesetzliche Vorschriften sowie </a:t>
            </a:r>
            <a:r>
              <a:rPr lang="de-DE" altLang="de-DE" sz="1600" b="1" i="1" dirty="0">
                <a:latin typeface="Century Gothic" panose="020B0502020202020204" pitchFamily="34" charset="0"/>
              </a:rPr>
              <a:t>Tatsachen </a:t>
            </a:r>
            <a:r>
              <a:rPr lang="de-DE" altLang="de-DE" sz="1600" i="1" dirty="0">
                <a:latin typeface="Century Gothic" panose="020B0502020202020204" pitchFamily="34" charset="0"/>
              </a:rPr>
              <a:t>zu berichten, die den </a:t>
            </a:r>
            <a:r>
              <a:rPr lang="de-DE" altLang="de-DE" sz="1600" b="1" i="1" dirty="0">
                <a:latin typeface="Century Gothic" panose="020B0502020202020204" pitchFamily="34" charset="0"/>
              </a:rPr>
              <a:t>Bestand des geprüften Unternehmens […] gefährden oder seine Entwicklung wesentlich beeinträchtigen </a:t>
            </a:r>
            <a:r>
              <a:rPr lang="de-DE" altLang="de-DE" sz="1600" i="1" dirty="0">
                <a:latin typeface="Century Gothic" panose="020B0502020202020204" pitchFamily="34" charset="0"/>
              </a:rPr>
              <a:t>können </a:t>
            </a:r>
            <a:r>
              <a:rPr lang="de-DE" altLang="de-DE" sz="1600" b="1" i="1" dirty="0">
                <a:latin typeface="Century Gothic" panose="020B0502020202020204" pitchFamily="34" charset="0"/>
              </a:rPr>
              <a:t>oder</a:t>
            </a:r>
            <a:r>
              <a:rPr lang="de-DE" altLang="de-DE" sz="1600" i="1" dirty="0">
                <a:latin typeface="Century Gothic" panose="020B0502020202020204" pitchFamily="34" charset="0"/>
              </a:rPr>
              <a:t> die </a:t>
            </a:r>
            <a:r>
              <a:rPr lang="de-DE" altLang="de-DE" sz="1600" b="1" i="1" dirty="0">
                <a:latin typeface="Century Gothic" panose="020B0502020202020204" pitchFamily="34" charset="0"/>
              </a:rPr>
              <a:t>schwerwiegende Verstöße </a:t>
            </a:r>
            <a:r>
              <a:rPr lang="de-DE" altLang="de-DE" sz="1600" i="1" dirty="0">
                <a:latin typeface="Century Gothic" panose="020B0502020202020204" pitchFamily="34" charset="0"/>
              </a:rPr>
              <a:t>der </a:t>
            </a:r>
            <a:r>
              <a:rPr lang="de-DE" altLang="de-DE" sz="1600" b="1" i="1" dirty="0">
                <a:latin typeface="Century Gothic" panose="020B0502020202020204" pitchFamily="34" charset="0"/>
              </a:rPr>
              <a:t>gesetzlichen Vertreter </a:t>
            </a:r>
            <a:r>
              <a:rPr lang="de-DE" altLang="de-DE" sz="1600" i="1" dirty="0">
                <a:latin typeface="Century Gothic" panose="020B0502020202020204" pitchFamily="34" charset="0"/>
              </a:rPr>
              <a:t>oder von </a:t>
            </a:r>
            <a:r>
              <a:rPr lang="de-DE" altLang="de-DE" sz="1600" b="1" i="1" dirty="0">
                <a:latin typeface="Century Gothic" panose="020B0502020202020204" pitchFamily="34" charset="0"/>
              </a:rPr>
              <a:t>Arbeitnehmern </a:t>
            </a:r>
            <a:r>
              <a:rPr lang="de-DE" altLang="de-DE" sz="1600" i="1" dirty="0">
                <a:latin typeface="Century Gothic" panose="020B0502020202020204" pitchFamily="34" charset="0"/>
              </a:rPr>
              <a:t>gegen Gesetz, Gesellschaftsvertrag oder die Satzung erkennen lassen.“</a:t>
            </a:r>
          </a:p>
          <a:p>
            <a:pPr algn="ctr">
              <a:lnSpc>
                <a:spcPct val="100000"/>
              </a:lnSpc>
              <a:spcBef>
                <a:spcPts val="600"/>
              </a:spcBef>
              <a:spcAft>
                <a:spcPts val="600"/>
              </a:spcAft>
              <a:defRPr/>
            </a:pPr>
            <a:endParaRPr lang="de-DE" altLang="de-DE" sz="1600" i="1" dirty="0">
              <a:latin typeface="Century Gothic" panose="020B0502020202020204" pitchFamily="34" charset="0"/>
            </a:endParaRPr>
          </a:p>
          <a:p>
            <a:pPr marL="285750" indent="-285750" algn="ctr">
              <a:lnSpc>
                <a:spcPct val="100000"/>
              </a:lnSpc>
              <a:spcBef>
                <a:spcPts val="600"/>
              </a:spcBef>
              <a:spcAft>
                <a:spcPts val="600"/>
              </a:spcAft>
              <a:buFont typeface="Wingdings" panose="05000000000000000000" pitchFamily="2" charset="2"/>
              <a:buChar char="à"/>
              <a:defRPr/>
            </a:pPr>
            <a:r>
              <a:rPr lang="de-DE" altLang="de-DE" sz="1600" b="1" dirty="0">
                <a:solidFill>
                  <a:srgbClr val="FF0000"/>
                </a:solidFill>
                <a:latin typeface="Century Gothic" panose="020B0502020202020204" pitchFamily="34" charset="0"/>
                <a:sym typeface="Wingdings" panose="05000000000000000000" pitchFamily="2" charset="2"/>
              </a:rPr>
              <a:t>sog. „Redepflicht des Abschlussprüfers“ oder auch „Vorwegberichterstattung“ genannt</a:t>
            </a:r>
            <a:endParaRPr lang="de-DE" altLang="de-DE" sz="1600" b="1" dirty="0">
              <a:solidFill>
                <a:srgbClr val="FF0000"/>
              </a:solidFill>
              <a:latin typeface="Century Gothic" panose="020B0502020202020204" pitchFamily="34" charset="0"/>
            </a:endParaRPr>
          </a:p>
          <a:p>
            <a:pPr algn="ctr">
              <a:lnSpc>
                <a:spcPct val="100000"/>
              </a:lnSpc>
              <a:spcBef>
                <a:spcPts val="600"/>
              </a:spcBef>
              <a:spcAft>
                <a:spcPts val="600"/>
              </a:spcAft>
              <a:defRPr/>
            </a:pPr>
            <a:endParaRPr lang="de-DE" altLang="de-DE" sz="1600" i="1" dirty="0">
              <a:latin typeface="Century Gothic" panose="020B0502020202020204" pitchFamily="34" charset="0"/>
            </a:endParaRPr>
          </a:p>
          <a:p>
            <a:pPr algn="ctr">
              <a:lnSpc>
                <a:spcPct val="100000"/>
              </a:lnSpc>
              <a:spcBef>
                <a:spcPts val="600"/>
              </a:spcBef>
              <a:spcAft>
                <a:spcPts val="600"/>
              </a:spcAft>
              <a:defRPr/>
            </a:pPr>
            <a:endParaRPr lang="de-DE" altLang="de-DE" sz="1600" i="1" dirty="0">
              <a:latin typeface="Century Gothic" panose="020B0502020202020204" pitchFamily="34" charset="0"/>
            </a:endParaRPr>
          </a:p>
        </p:txBody>
      </p:sp>
      <p:sp>
        <p:nvSpPr>
          <p:cNvPr id="7" name="Rectangle 2">
            <a:extLst>
              <a:ext uri="{FF2B5EF4-FFF2-40B4-BE49-F238E27FC236}">
                <a16:creationId xmlns:a16="http://schemas.microsoft.com/office/drawing/2014/main" id="{79D8A2C4-D417-4619-9BFF-35675560073B}"/>
              </a:ext>
            </a:extLst>
          </p:cNvPr>
          <p:cNvSpPr txBox="1">
            <a:spLocks/>
          </p:cNvSpPr>
          <p:nvPr/>
        </p:nvSpPr>
        <p:spPr bwMode="auto">
          <a:xfrm>
            <a:off x="925513" y="1016918"/>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9.3.3 </a:t>
            </a:r>
            <a:r>
              <a:rPr lang="de-DE" altLang="de-DE" sz="1600" b="1" dirty="0">
                <a:solidFill>
                  <a:srgbClr val="00B0F0"/>
                </a:solidFill>
                <a:latin typeface="Century Gothic" pitchFamily="34" charset="0"/>
              </a:rPr>
              <a:t>Grundsätzliche Feststellungen</a:t>
            </a:r>
            <a:endParaRPr lang="de-DE" altLang="de-DE" sz="1600" b="1" kern="0" dirty="0">
              <a:solidFill>
                <a:srgbClr val="00B0F0"/>
              </a:solidFill>
              <a:latin typeface="Century Gothic" pitchFamily="34" charset="0"/>
            </a:endParaRPr>
          </a:p>
        </p:txBody>
      </p:sp>
      <p:sp>
        <p:nvSpPr>
          <p:cNvPr id="735237" name="Textfeld 4">
            <a:extLst>
              <a:ext uri="{FF2B5EF4-FFF2-40B4-BE49-F238E27FC236}">
                <a16:creationId xmlns:a16="http://schemas.microsoft.com/office/drawing/2014/main" id="{EC558A38-3453-4853-A50C-AE7E6E46B973}"/>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Inhaltsplatzhalter 2">
            <a:extLst>
              <a:ext uri="{FF2B5EF4-FFF2-40B4-BE49-F238E27FC236}">
                <a16:creationId xmlns:a16="http://schemas.microsoft.com/office/drawing/2014/main" id="{09D29E91-E196-45E3-9740-A34E19085EB7}"/>
              </a:ext>
            </a:extLst>
          </p:cNvPr>
          <p:cNvSpPr>
            <a:spLocks noGrp="1"/>
          </p:cNvSpPr>
          <p:nvPr>
            <p:ph idx="4294967295"/>
          </p:nvPr>
        </p:nvSpPr>
        <p:spPr>
          <a:xfrm>
            <a:off x="1079500" y="1368425"/>
            <a:ext cx="10795000" cy="3046413"/>
          </a:xfrm>
        </p:spPr>
        <p:txBody>
          <a:bodyPr>
            <a:spAutoFit/>
          </a:bodyPr>
          <a:lstStyle/>
          <a:p>
            <a:pPr>
              <a:lnSpc>
                <a:spcPct val="100000"/>
              </a:lnSpc>
              <a:spcBef>
                <a:spcPts val="600"/>
              </a:spcBef>
              <a:spcAft>
                <a:spcPts val="600"/>
              </a:spcAft>
              <a:defRPr/>
            </a:pPr>
            <a:r>
              <a:rPr lang="de-DE" altLang="de-DE" sz="1600" b="1" dirty="0">
                <a:latin typeface="Century Gothic" panose="020B0502020202020204" pitchFamily="34" charset="0"/>
              </a:rPr>
              <a:t>Gliederung des Berichtsabschnitts in Anlehnung an § 321 Abs. 1 S. 2, 3 HGB</a:t>
            </a:r>
          </a:p>
          <a:p>
            <a:pPr marL="266700" indent="-266700">
              <a:lnSpc>
                <a:spcPct val="100000"/>
              </a:lnSpc>
              <a:spcBef>
                <a:spcPts val="600"/>
              </a:spcBef>
              <a:spcAft>
                <a:spcPts val="600"/>
              </a:spcAft>
              <a:buFont typeface="Verdana" panose="020B0604030504040204" pitchFamily="34" charset="0"/>
              <a:buAutoNum type="alphaLcPeriod"/>
              <a:defRPr/>
            </a:pPr>
            <a:r>
              <a:rPr lang="de-DE" altLang="de-DE" sz="1600" b="1" i="1" dirty="0">
                <a:latin typeface="Century Gothic" panose="020B0502020202020204" pitchFamily="34" charset="0"/>
              </a:rPr>
              <a:t>Stellungnahme zur Lagebeurteilung der gesetzlichen Vertreter</a:t>
            </a:r>
          </a:p>
          <a:p>
            <a:pPr marL="266700" indent="-266700">
              <a:lnSpc>
                <a:spcPct val="100000"/>
              </a:lnSpc>
              <a:spcBef>
                <a:spcPts val="600"/>
              </a:spcBef>
              <a:spcAft>
                <a:spcPts val="600"/>
              </a:spcAft>
              <a:buFont typeface="Verdana" panose="020B0604030504040204" pitchFamily="34" charset="0"/>
              <a:buAutoNum type="alphaLcPeriod"/>
              <a:defRPr/>
            </a:pPr>
            <a:r>
              <a:rPr lang="de-DE" altLang="de-DE" sz="1600" b="1" i="1" dirty="0">
                <a:latin typeface="Century Gothic" panose="020B0502020202020204" pitchFamily="34" charset="0"/>
              </a:rPr>
              <a:t>Entwicklungsbeeinträchtigende oder bestandsgefährdende Tatsachen</a:t>
            </a:r>
          </a:p>
          <a:p>
            <a:pPr marL="266700" indent="-266700">
              <a:lnSpc>
                <a:spcPct val="100000"/>
              </a:lnSpc>
              <a:spcBef>
                <a:spcPts val="600"/>
              </a:spcBef>
              <a:spcAft>
                <a:spcPts val="600"/>
              </a:spcAft>
              <a:buFont typeface="Verdana" panose="020B0604030504040204" pitchFamily="34" charset="0"/>
              <a:buAutoNum type="alphaLcPeriod"/>
              <a:defRPr/>
            </a:pPr>
            <a:r>
              <a:rPr lang="de-DE" altLang="de-DE" sz="1600" b="1" i="1" dirty="0">
                <a:latin typeface="Century Gothic" panose="020B0502020202020204" pitchFamily="34" charset="0"/>
              </a:rPr>
              <a:t>Unregelmäßigkeiten</a:t>
            </a:r>
          </a:p>
          <a:p>
            <a:pPr marL="266700" indent="-266700">
              <a:lnSpc>
                <a:spcPct val="100000"/>
              </a:lnSpc>
              <a:spcBef>
                <a:spcPts val="600"/>
              </a:spcBef>
              <a:spcAft>
                <a:spcPts val="600"/>
              </a:spcAft>
              <a:buFont typeface="Verdana" panose="020B0604030504040204" pitchFamily="34" charset="0"/>
              <a:buAutoNum type="alphaLcPeriod"/>
              <a:defRPr/>
            </a:pPr>
            <a:r>
              <a:rPr lang="de-DE" altLang="de-DE" sz="1600" b="1" i="1" dirty="0">
                <a:latin typeface="Century Gothic" panose="020B0502020202020204" pitchFamily="34" charset="0"/>
              </a:rPr>
              <a:t>Unregelmäßigkeiten in der Rechnungslegung</a:t>
            </a:r>
          </a:p>
          <a:p>
            <a:pPr marL="266700" indent="-266700">
              <a:lnSpc>
                <a:spcPct val="100000"/>
              </a:lnSpc>
              <a:spcBef>
                <a:spcPts val="600"/>
              </a:spcBef>
              <a:spcAft>
                <a:spcPts val="600"/>
              </a:spcAft>
              <a:buFont typeface="Verdana" panose="020B0604030504040204" pitchFamily="34" charset="0"/>
              <a:buAutoNum type="alphaLcPeriod"/>
              <a:defRPr/>
            </a:pPr>
            <a:r>
              <a:rPr lang="de-DE" altLang="de-DE" sz="1600" b="1" i="1" dirty="0">
                <a:latin typeface="Century Gothic" panose="020B0502020202020204" pitchFamily="34" charset="0"/>
              </a:rPr>
              <a:t>Sonstige Unregelmäßigkeiten</a:t>
            </a:r>
          </a:p>
          <a:p>
            <a:pPr marL="534988" lvl="1" indent="-268288">
              <a:lnSpc>
                <a:spcPct val="100000"/>
              </a:lnSpc>
              <a:spcBef>
                <a:spcPts val="600"/>
              </a:spcBef>
              <a:spcAft>
                <a:spcPts val="600"/>
              </a:spcAft>
              <a:buClr>
                <a:schemeClr val="tx1"/>
              </a:buClr>
              <a:buFont typeface="Arial" panose="020B0604020202020204" pitchFamily="34" charset="0"/>
              <a:buChar char="•"/>
              <a:defRPr/>
            </a:pPr>
            <a:r>
              <a:rPr lang="de-DE" altLang="de-DE" sz="1600" b="1" dirty="0">
                <a:solidFill>
                  <a:srgbClr val="FF0000"/>
                </a:solidFill>
                <a:latin typeface="Century Gothic" panose="020B0502020202020204" pitchFamily="34" charset="0"/>
              </a:rPr>
              <a:t>Zwingende Wiedergabe im Anschluss an Abschnitt „Prüfungsauftrag“</a:t>
            </a:r>
          </a:p>
          <a:p>
            <a:pPr marL="534988" lvl="1" indent="-268288">
              <a:lnSpc>
                <a:spcPct val="100000"/>
              </a:lnSpc>
              <a:spcBef>
                <a:spcPts val="600"/>
              </a:spcBef>
              <a:spcAft>
                <a:spcPts val="600"/>
              </a:spcAft>
              <a:buClr>
                <a:schemeClr val="tx1"/>
              </a:buClr>
              <a:buFont typeface="Arial" panose="020B0604020202020204" pitchFamily="34" charset="0"/>
              <a:buChar char="•"/>
              <a:defRPr/>
            </a:pPr>
            <a:r>
              <a:rPr lang="de-DE" altLang="de-DE" sz="1600" b="1" dirty="0">
                <a:solidFill>
                  <a:srgbClr val="FF0000"/>
                </a:solidFill>
                <a:latin typeface="Century Gothic" panose="020B0502020202020204" pitchFamily="34" charset="0"/>
              </a:rPr>
              <a:t>Inhalt des Abschnitts abschließend in § 321 Abs. 1 S. 2, 3 HGB vorgegeben</a:t>
            </a:r>
            <a:endParaRPr lang="de-DE" altLang="de-DE" sz="1600" b="1" dirty="0">
              <a:latin typeface="Century Gothic" panose="020B0502020202020204" pitchFamily="34" charset="0"/>
            </a:endParaRPr>
          </a:p>
        </p:txBody>
      </p:sp>
      <p:sp>
        <p:nvSpPr>
          <p:cNvPr id="8" name="Rectangle 2">
            <a:extLst>
              <a:ext uri="{FF2B5EF4-FFF2-40B4-BE49-F238E27FC236}">
                <a16:creationId xmlns:a16="http://schemas.microsoft.com/office/drawing/2014/main" id="{2844E5E2-274A-4E30-80DB-45666193CF4D}"/>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9.3.3 </a:t>
            </a:r>
            <a:r>
              <a:rPr lang="de-DE" altLang="de-DE" sz="1600" b="1" dirty="0">
                <a:solidFill>
                  <a:srgbClr val="00B0F0"/>
                </a:solidFill>
                <a:latin typeface="Century Gothic" pitchFamily="34" charset="0"/>
              </a:rPr>
              <a:t>Grundsätzliche Feststellungen; Forts.</a:t>
            </a:r>
            <a:endParaRPr lang="de-DE" altLang="de-DE" sz="1600" b="1" kern="0" dirty="0">
              <a:solidFill>
                <a:srgbClr val="00B0F0"/>
              </a:solidFill>
              <a:latin typeface="Century Gothic" pitchFamily="34" charset="0"/>
            </a:endParaRPr>
          </a:p>
        </p:txBody>
      </p:sp>
      <p:sp>
        <p:nvSpPr>
          <p:cNvPr id="737285" name="Textfeld 4">
            <a:extLst>
              <a:ext uri="{FF2B5EF4-FFF2-40B4-BE49-F238E27FC236}">
                <a16:creationId xmlns:a16="http://schemas.microsoft.com/office/drawing/2014/main" id="{885B8E06-2126-4894-9D53-C7A5F8ECF2B7}"/>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330" name="Inhaltsplatzhalter 2">
            <a:extLst>
              <a:ext uri="{FF2B5EF4-FFF2-40B4-BE49-F238E27FC236}">
                <a16:creationId xmlns:a16="http://schemas.microsoft.com/office/drawing/2014/main" id="{BCF92173-E5E8-4131-831A-7DAA746A422E}"/>
              </a:ext>
            </a:extLst>
          </p:cNvPr>
          <p:cNvSpPr>
            <a:spLocks noGrp="1"/>
          </p:cNvSpPr>
          <p:nvPr>
            <p:ph idx="4294967295"/>
          </p:nvPr>
        </p:nvSpPr>
        <p:spPr>
          <a:xfrm>
            <a:off x="1063625" y="1772816"/>
            <a:ext cx="10793413" cy="3384550"/>
          </a:xfrm>
        </p:spPr>
        <p:txBody>
          <a:bodyPr>
            <a:spAutoFit/>
          </a:bodyPr>
          <a:lstStyle/>
          <a:p>
            <a:pPr marL="533400" indent="-261938">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Hervorhebung der Angaben der gesetzlichen Vertreter, die für Berichtsadressaten zur Lagebeurteilung wesentlich sind</a:t>
            </a:r>
          </a:p>
          <a:p>
            <a:pPr marL="533400" indent="-261938">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Ggf. Ergänzung um analysierende Darstellungen wesentlicher Aspekte der wirtschaftlichen Lage</a:t>
            </a:r>
          </a:p>
          <a:p>
            <a:pPr marL="533400" indent="-261938">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Hervorhebung dieser Angaben unabhängig davon, ob positive oder negative Entwicklung des Unternehmens betroffen</a:t>
            </a:r>
          </a:p>
          <a:p>
            <a:pPr marL="533400" indent="-261938">
              <a:lnSpc>
                <a:spcPct val="100000"/>
              </a:lnSpc>
              <a:spcBef>
                <a:spcPts val="600"/>
              </a:spcBef>
              <a:spcAft>
                <a:spcPts val="600"/>
              </a:spcAft>
              <a:buFont typeface="Arial" panose="020B0604020202020204" pitchFamily="34" charset="0"/>
              <a:buChar char="•"/>
            </a:pPr>
            <a:r>
              <a:rPr lang="de-DE" altLang="de-DE" sz="1600" b="1" dirty="0">
                <a:latin typeface="Century Gothic" panose="020B0502020202020204" pitchFamily="34" charset="0"/>
                <a:sym typeface="Monotype Sorts"/>
              </a:rPr>
              <a:t>Eigene Beurteilung dieser Angaben durch den Abschlussprüfer (keine bloße Wiederholung) </a:t>
            </a:r>
            <a:endParaRPr lang="de-DE" altLang="de-DE" sz="1600" b="1" dirty="0">
              <a:latin typeface="Century Gothic" panose="020B0502020202020204" pitchFamily="34" charset="0"/>
            </a:endParaRPr>
          </a:p>
          <a:p>
            <a:pPr marL="804863" lvl="1" indent="-271463">
              <a:lnSpc>
                <a:spcPct val="100000"/>
              </a:lnSpc>
              <a:spcBef>
                <a:spcPts val="600"/>
              </a:spcBef>
              <a:spcAft>
                <a:spcPts val="600"/>
              </a:spcAft>
              <a:buFont typeface="Symbol" panose="05050102010706020507" pitchFamily="18" charset="2"/>
              <a:buChar char="-"/>
            </a:pPr>
            <a:r>
              <a:rPr lang="de-DE" altLang="de-DE" sz="1600" dirty="0">
                <a:latin typeface="Century Gothic" panose="020B0502020202020204" pitchFamily="34" charset="0"/>
              </a:rPr>
              <a:t>kritische Würdigung der zugrunde gelegten Annahmen, aber keine eigenen Prognoserechnungen</a:t>
            </a:r>
          </a:p>
          <a:p>
            <a:pPr marL="804863" lvl="1" indent="-271463">
              <a:lnSpc>
                <a:spcPct val="100000"/>
              </a:lnSpc>
              <a:spcBef>
                <a:spcPts val="600"/>
              </a:spcBef>
              <a:spcAft>
                <a:spcPts val="600"/>
              </a:spcAft>
              <a:buFont typeface="Symbol" panose="05050102010706020507" pitchFamily="18" charset="2"/>
              <a:buChar char="-"/>
            </a:pPr>
            <a:r>
              <a:rPr lang="de-DE" altLang="de-DE" sz="1600" dirty="0">
                <a:latin typeface="Century Gothic" panose="020B0502020202020204" pitchFamily="34" charset="0"/>
              </a:rPr>
              <a:t>vertiefende Erläuterungen, Angaben von Ursachen zu den einzelnen Entwicklungen</a:t>
            </a:r>
          </a:p>
          <a:p>
            <a:pPr marL="804863" lvl="1" indent="-271463">
              <a:lnSpc>
                <a:spcPct val="100000"/>
              </a:lnSpc>
              <a:spcBef>
                <a:spcPts val="600"/>
              </a:spcBef>
              <a:spcAft>
                <a:spcPts val="600"/>
              </a:spcAft>
              <a:buFont typeface="Symbol" panose="05050102010706020507" pitchFamily="18" charset="2"/>
              <a:buChar char="-"/>
            </a:pPr>
            <a:r>
              <a:rPr lang="de-DE" altLang="de-DE" sz="1600" dirty="0">
                <a:latin typeface="Century Gothic" panose="020B0502020202020204" pitchFamily="34" charset="0"/>
                <a:sym typeface="Monotype Sorts"/>
              </a:rPr>
              <a:t>Eingehen auf Beurteilungsspielräume, auch wenn die Einschätzung der gesetzl. Vertreter vertretbar ist; ggf. Hinweis auf erhebliche Unsicherheiten </a:t>
            </a:r>
            <a:r>
              <a:rPr lang="de-DE" altLang="de-DE" sz="1600" b="1" dirty="0">
                <a:solidFill>
                  <a:srgbClr val="FF0000"/>
                </a:solidFill>
                <a:latin typeface="Century Gothic" panose="020B0502020202020204" pitchFamily="34" charset="0"/>
                <a:sym typeface="Monotype Sorts"/>
              </a:rPr>
              <a:t>(</a:t>
            </a:r>
            <a:r>
              <a:rPr lang="de-DE" altLang="de-DE" sz="1600" b="1" dirty="0">
                <a:solidFill>
                  <a:srgbClr val="FF0000"/>
                </a:solidFill>
                <a:latin typeface="Century Gothic" panose="020B0502020202020204" pitchFamily="34" charset="0"/>
              </a:rPr>
              <a:t>IDW PS 450 n.F. (10.2021)</a:t>
            </a:r>
            <a:r>
              <a:rPr lang="de-DE" altLang="de-DE" sz="1600" b="1" dirty="0">
                <a:solidFill>
                  <a:srgbClr val="FF0000"/>
                </a:solidFill>
                <a:latin typeface="Century Gothic" panose="020B0502020202020204" pitchFamily="34" charset="0"/>
                <a:sym typeface="Monotype Sorts"/>
              </a:rPr>
              <a:t>, Tz. 33)</a:t>
            </a:r>
            <a:endParaRPr lang="de-DE" altLang="de-DE" sz="1600" b="1" dirty="0">
              <a:latin typeface="Century Gothic" panose="020B0502020202020204" pitchFamily="34" charset="0"/>
            </a:endParaRPr>
          </a:p>
        </p:txBody>
      </p:sp>
      <p:sp>
        <p:nvSpPr>
          <p:cNvPr id="739331" name="Titel 1">
            <a:extLst>
              <a:ext uri="{FF2B5EF4-FFF2-40B4-BE49-F238E27FC236}">
                <a16:creationId xmlns:a16="http://schemas.microsoft.com/office/drawing/2014/main" id="{26910E7A-9210-4A6A-A363-1ED38F4F97C0}"/>
              </a:ext>
            </a:extLst>
          </p:cNvPr>
          <p:cNvSpPr txBox="1">
            <a:spLocks/>
          </p:cNvSpPr>
          <p:nvPr/>
        </p:nvSpPr>
        <p:spPr bwMode="auto">
          <a:xfrm>
            <a:off x="1079499" y="1368425"/>
            <a:ext cx="107934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Verdana" panose="020B0604030504040204" pitchFamily="34" charset="0"/>
              <a:buAutoNum type="alphaLcPeriod"/>
            </a:pPr>
            <a:r>
              <a:rPr lang="de-DE" altLang="de-DE" sz="1600" b="1" dirty="0">
                <a:solidFill>
                  <a:srgbClr val="00B0F0"/>
                </a:solidFill>
                <a:latin typeface="Century Gothic" panose="020B0502020202020204" pitchFamily="34" charset="0"/>
              </a:rPr>
              <a:t>Stellungnahme zur Lagebeurteilung der gesetzlichen Vertreter </a:t>
            </a:r>
            <a:r>
              <a:rPr lang="de-DE" altLang="de-DE" sz="1600" b="1" dirty="0">
                <a:solidFill>
                  <a:srgbClr val="FF0000"/>
                </a:solidFill>
                <a:latin typeface="Century Gothic" panose="020B0502020202020204" pitchFamily="34" charset="0"/>
              </a:rPr>
              <a:t>(IDW PS 450 n.F. (10.2021), Tz. 28 ff.) </a:t>
            </a:r>
            <a:r>
              <a:rPr lang="de-DE" altLang="de-DE" sz="1600" b="1" dirty="0">
                <a:solidFill>
                  <a:srgbClr val="00B0F0"/>
                </a:solidFill>
                <a:latin typeface="Century Gothic" panose="020B0502020202020204" pitchFamily="34" charset="0"/>
              </a:rPr>
              <a:t>– Inhalt</a:t>
            </a:r>
          </a:p>
        </p:txBody>
      </p:sp>
      <p:sp>
        <p:nvSpPr>
          <p:cNvPr id="8" name="Rectangle 2">
            <a:extLst>
              <a:ext uri="{FF2B5EF4-FFF2-40B4-BE49-F238E27FC236}">
                <a16:creationId xmlns:a16="http://schemas.microsoft.com/office/drawing/2014/main" id="{F63D6E40-BB06-4EDB-ACDB-681F89D82999}"/>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9.3.3 </a:t>
            </a:r>
            <a:r>
              <a:rPr lang="de-DE" altLang="de-DE" sz="1600" b="1" dirty="0">
                <a:solidFill>
                  <a:srgbClr val="00B0F0"/>
                </a:solidFill>
                <a:latin typeface="Century Gothic" pitchFamily="34" charset="0"/>
              </a:rPr>
              <a:t>Grundsätzliche Feststellungen; Forts.</a:t>
            </a:r>
            <a:endParaRPr lang="de-DE" altLang="de-DE" sz="1600" b="1" kern="0" dirty="0">
              <a:solidFill>
                <a:srgbClr val="00B0F0"/>
              </a:solidFill>
              <a:latin typeface="Century Gothic" pitchFamily="34" charset="0"/>
            </a:endParaRPr>
          </a:p>
        </p:txBody>
      </p:sp>
      <p:sp>
        <p:nvSpPr>
          <p:cNvPr id="739334" name="Textfeld 4">
            <a:extLst>
              <a:ext uri="{FF2B5EF4-FFF2-40B4-BE49-F238E27FC236}">
                <a16:creationId xmlns:a16="http://schemas.microsoft.com/office/drawing/2014/main" id="{C1301D05-F6A5-4739-994A-AB238ABAE054}"/>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7" name="Inhaltsplatzhalter 2">
            <a:extLst>
              <a:ext uri="{FF2B5EF4-FFF2-40B4-BE49-F238E27FC236}">
                <a16:creationId xmlns:a16="http://schemas.microsoft.com/office/drawing/2014/main" id="{58B4B284-114A-41B8-B5C2-0AF18C559F32}"/>
              </a:ext>
            </a:extLst>
          </p:cNvPr>
          <p:cNvSpPr txBox="1">
            <a:spLocks/>
          </p:cNvSpPr>
          <p:nvPr/>
        </p:nvSpPr>
        <p:spPr bwMode="auto">
          <a:xfrm>
            <a:off x="1343472" y="1735138"/>
            <a:ext cx="10513566" cy="44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900113" indent="-900113" eaLnBrk="0" hangingPunct="0">
              <a:lnSpc>
                <a:spcPct val="110000"/>
              </a:lnSpc>
              <a:spcBef>
                <a:spcPts val="800"/>
              </a:spcBef>
              <a:buFont typeface="Arial" charset="0"/>
              <a:defRPr sz="1400">
                <a:solidFill>
                  <a:schemeClr val="tx1"/>
                </a:solidFill>
                <a:latin typeface="Verdana" pitchFamily="34" charset="0"/>
              </a:defRPr>
            </a:lvl1pPr>
            <a:lvl2pPr marL="1001713" indent="-200025" eaLnBrk="0" hangingPunct="0">
              <a:lnSpc>
                <a:spcPct val="110000"/>
              </a:lnSpc>
              <a:spcBef>
                <a:spcPts val="800"/>
              </a:spcBef>
              <a:buFont typeface="Arial" charset="0"/>
              <a:buChar char="»"/>
              <a:defRPr sz="1400">
                <a:solidFill>
                  <a:schemeClr val="tx1"/>
                </a:solidFill>
                <a:latin typeface="Verdana" pitchFamily="34" charset="0"/>
              </a:defRPr>
            </a:lvl2pPr>
            <a:lvl3pPr marL="541338" indent="-180975" eaLnBrk="0" hangingPunct="0">
              <a:lnSpc>
                <a:spcPct val="110000"/>
              </a:lnSpc>
              <a:spcBef>
                <a:spcPts val="800"/>
              </a:spcBef>
              <a:buFont typeface="Arial" charset="0"/>
              <a:buChar char="•"/>
              <a:defRPr sz="1400">
                <a:solidFill>
                  <a:schemeClr val="tx1"/>
                </a:solidFill>
                <a:latin typeface="Verdana" pitchFamily="34" charset="0"/>
              </a:defRPr>
            </a:lvl3pPr>
            <a:lvl4pPr marL="895350" indent="-174625" eaLnBrk="0" hangingPunct="0">
              <a:lnSpc>
                <a:spcPct val="110000"/>
              </a:lnSpc>
              <a:spcBef>
                <a:spcPts val="800"/>
              </a:spcBef>
              <a:buFont typeface="Arial" charset="0"/>
              <a:buChar char="»"/>
              <a:defRPr sz="1400">
                <a:solidFill>
                  <a:schemeClr val="tx1"/>
                </a:solidFill>
                <a:latin typeface="Verdana" pitchFamily="34" charset="0"/>
              </a:defRPr>
            </a:lvl4pPr>
            <a:lvl5pPr marL="1257300" indent="-180975" eaLnBrk="0" hangingPunct="0">
              <a:lnSpc>
                <a:spcPct val="110000"/>
              </a:lnSpc>
              <a:spcBef>
                <a:spcPts val="800"/>
              </a:spcBef>
              <a:buFont typeface="Arial" charset="0"/>
              <a:buChar char="•"/>
              <a:defRPr sz="1400">
                <a:solidFill>
                  <a:schemeClr val="tx1"/>
                </a:solidFill>
                <a:latin typeface="Verdana" pitchFamily="34" charset="0"/>
              </a:defRPr>
            </a:lvl5pPr>
            <a:lvl6pPr marL="17145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6pPr>
            <a:lvl7pPr marL="21717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7pPr>
            <a:lvl8pPr marL="26289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8pPr>
            <a:lvl9pPr marL="30861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9pPr>
          </a:lstStyle>
          <a:p>
            <a:pPr marL="360363" indent="-360363">
              <a:lnSpc>
                <a:spcPct val="100000"/>
              </a:lnSpc>
              <a:spcBef>
                <a:spcPts val="600"/>
              </a:spcBef>
              <a:spcAft>
                <a:spcPts val="600"/>
              </a:spcAft>
              <a:defRPr/>
            </a:pPr>
            <a:r>
              <a:rPr lang="de-DE" altLang="de-DE" b="1" dirty="0">
                <a:latin typeface="Century Gothic" panose="020B0502020202020204" pitchFamily="34" charset="0"/>
                <a:cs typeface="Arial" charset="0"/>
              </a:rPr>
              <a:t>Fall 1: Lagebericht wird unzulässiger Weise nicht aufgestellt</a:t>
            </a:r>
          </a:p>
          <a:p>
            <a:pPr marL="266700" indent="-266700">
              <a:lnSpc>
                <a:spcPct val="100000"/>
              </a:lnSpc>
              <a:spcBef>
                <a:spcPts val="600"/>
              </a:spcBef>
              <a:spcAft>
                <a:spcPts val="600"/>
              </a:spcAft>
              <a:buFont typeface="Arial" charset="0"/>
              <a:buChar char="•"/>
              <a:defRPr/>
            </a:pPr>
            <a:r>
              <a:rPr lang="de-DE" altLang="de-DE" dirty="0">
                <a:latin typeface="Century Gothic" panose="020B0502020202020204" pitchFamily="34" charset="0"/>
                <a:cs typeface="Arial" charset="0"/>
              </a:rPr>
              <a:t>Feststellung, dass unzulässigerweise kein LB erstellt wurde und</a:t>
            </a:r>
          </a:p>
          <a:p>
            <a:pPr marL="266700" indent="-266700">
              <a:lnSpc>
                <a:spcPct val="100000"/>
              </a:lnSpc>
              <a:spcBef>
                <a:spcPts val="600"/>
              </a:spcBef>
              <a:spcAft>
                <a:spcPts val="600"/>
              </a:spcAft>
              <a:buFont typeface="Arial" charset="0"/>
              <a:buChar char="•"/>
              <a:defRPr/>
            </a:pPr>
            <a:r>
              <a:rPr lang="de-DE" altLang="de-DE" dirty="0">
                <a:latin typeface="Century Gothic" panose="020B0502020202020204" pitchFamily="34" charset="0"/>
                <a:cs typeface="Arial" charset="0"/>
              </a:rPr>
              <a:t>dass daher Stellungnahme nicht möglich ist</a:t>
            </a:r>
          </a:p>
          <a:p>
            <a:pPr marL="266700" indent="-266700">
              <a:lnSpc>
                <a:spcPct val="100000"/>
              </a:lnSpc>
              <a:spcBef>
                <a:spcPts val="600"/>
              </a:spcBef>
              <a:spcAft>
                <a:spcPts val="600"/>
              </a:spcAft>
              <a:buFont typeface="Arial" charset="0"/>
              <a:buChar char="•"/>
              <a:defRPr/>
            </a:pPr>
            <a:r>
              <a:rPr lang="de-DE" altLang="de-DE" dirty="0">
                <a:latin typeface="Century Gothic" panose="020B0502020202020204" pitchFamily="34" charset="0"/>
                <a:cs typeface="Arial" charset="0"/>
              </a:rPr>
              <a:t>Weitere Berichtspflichten, wenn</a:t>
            </a:r>
          </a:p>
          <a:p>
            <a:pPr marL="542925" lvl="1" indent="-276225">
              <a:lnSpc>
                <a:spcPct val="100000"/>
              </a:lnSpc>
              <a:spcBef>
                <a:spcPts val="600"/>
              </a:spcBef>
              <a:spcAft>
                <a:spcPts val="600"/>
              </a:spcAft>
              <a:buFont typeface="Symbol" pitchFamily="18" charset="2"/>
              <a:buChar char="-"/>
              <a:defRPr/>
            </a:pPr>
            <a:r>
              <a:rPr lang="de-DE" altLang="de-DE" dirty="0">
                <a:latin typeface="Century Gothic" panose="020B0502020202020204" pitchFamily="34" charset="0"/>
                <a:cs typeface="Arial" charset="0"/>
              </a:rPr>
              <a:t>Zweifel an Zulässigkeit der Fortbestehensprognose wegen bestandsgefährdender Risiken bestehen</a:t>
            </a:r>
          </a:p>
          <a:p>
            <a:pPr marL="542925" lvl="1" indent="-276225">
              <a:lnSpc>
                <a:spcPct val="100000"/>
              </a:lnSpc>
              <a:spcBef>
                <a:spcPts val="600"/>
              </a:spcBef>
              <a:spcAft>
                <a:spcPts val="600"/>
              </a:spcAft>
              <a:buFont typeface="Symbol" pitchFamily="18" charset="2"/>
              <a:buChar char="-"/>
              <a:defRPr/>
            </a:pPr>
            <a:r>
              <a:rPr lang="de-DE" altLang="de-DE" dirty="0">
                <a:latin typeface="Century Gothic" panose="020B0502020202020204" pitchFamily="34" charset="0"/>
                <a:cs typeface="Arial" charset="0"/>
              </a:rPr>
              <a:t>der JA die Generalnorm nach § 264 Abs. 2 S. 1 HGB nicht erfüllt</a:t>
            </a:r>
          </a:p>
          <a:p>
            <a:pPr marL="0" lvl="1" indent="0">
              <a:lnSpc>
                <a:spcPct val="100000"/>
              </a:lnSpc>
              <a:spcBef>
                <a:spcPts val="600"/>
              </a:spcBef>
              <a:spcAft>
                <a:spcPts val="600"/>
              </a:spcAft>
              <a:buNone/>
              <a:defRPr/>
            </a:pPr>
            <a:r>
              <a:rPr lang="de-DE" altLang="de-DE" b="1" dirty="0">
                <a:solidFill>
                  <a:srgbClr val="FF0000"/>
                </a:solidFill>
                <a:latin typeface="Century Gothic" panose="020B0502020202020204" pitchFamily="34" charset="0"/>
                <a:cs typeface="Arial" charset="0"/>
              </a:rPr>
              <a:t>(</a:t>
            </a:r>
            <a:r>
              <a:rPr lang="de-DE" altLang="de-DE" b="1" dirty="0">
                <a:solidFill>
                  <a:srgbClr val="FF0000"/>
                </a:solidFill>
                <a:latin typeface="Century Gothic" panose="020B0502020202020204" pitchFamily="34" charset="0"/>
              </a:rPr>
              <a:t>IDW PS 450 n.F. (10.2021)</a:t>
            </a:r>
            <a:r>
              <a:rPr lang="de-DE" altLang="de-DE" b="1" dirty="0">
                <a:solidFill>
                  <a:srgbClr val="FF0000"/>
                </a:solidFill>
                <a:latin typeface="Century Gothic" panose="020B0502020202020204" pitchFamily="34" charset="0"/>
                <a:cs typeface="Arial" charset="0"/>
              </a:rPr>
              <a:t>, Tz. 34)</a:t>
            </a:r>
          </a:p>
          <a:p>
            <a:pPr marL="0" lvl="1" indent="0">
              <a:lnSpc>
                <a:spcPct val="100000"/>
              </a:lnSpc>
              <a:spcBef>
                <a:spcPts val="0"/>
              </a:spcBef>
              <a:spcAft>
                <a:spcPts val="0"/>
              </a:spcAft>
              <a:buFont typeface="Arial" charset="0"/>
              <a:buNone/>
              <a:defRPr/>
            </a:pPr>
            <a:endParaRPr lang="de-DE" altLang="de-DE" sz="1000" b="1" dirty="0">
              <a:solidFill>
                <a:srgbClr val="FF0000"/>
              </a:solidFill>
              <a:latin typeface="Century Gothic" panose="020B0502020202020204" pitchFamily="34" charset="0"/>
              <a:cs typeface="Arial" charset="0"/>
            </a:endParaRPr>
          </a:p>
          <a:p>
            <a:pPr marL="360363" lvl="1" indent="-360363">
              <a:lnSpc>
                <a:spcPct val="100000"/>
              </a:lnSpc>
              <a:spcBef>
                <a:spcPts val="600"/>
              </a:spcBef>
              <a:spcAft>
                <a:spcPts val="600"/>
              </a:spcAft>
              <a:buFont typeface="Arial" charset="0"/>
              <a:buNone/>
              <a:defRPr/>
            </a:pPr>
            <a:r>
              <a:rPr lang="de-DE" altLang="de-DE" b="1" dirty="0">
                <a:latin typeface="Century Gothic" panose="020B0502020202020204" pitchFamily="34" charset="0"/>
                <a:cs typeface="Arial" charset="0"/>
              </a:rPr>
              <a:t>Fall 2: Lagebericht wird zulässigerweise nicht aufgestellt</a:t>
            </a:r>
          </a:p>
          <a:p>
            <a:pPr marL="266700" lvl="1" indent="-266700">
              <a:lnSpc>
                <a:spcPct val="100000"/>
              </a:lnSpc>
              <a:spcBef>
                <a:spcPts val="600"/>
              </a:spcBef>
              <a:spcAft>
                <a:spcPts val="600"/>
              </a:spcAft>
              <a:buFont typeface="Arial" charset="0"/>
              <a:buChar char="•"/>
              <a:defRPr/>
            </a:pPr>
            <a:r>
              <a:rPr lang="de-DE" altLang="de-DE" dirty="0">
                <a:latin typeface="Century Gothic" panose="020B0502020202020204" pitchFamily="34" charset="0"/>
                <a:cs typeface="Arial" charset="0"/>
              </a:rPr>
              <a:t>Stellungnahme zur Lagebeurteilung entfällt</a:t>
            </a:r>
          </a:p>
          <a:p>
            <a:pPr marL="266700" lvl="1" indent="-266700">
              <a:lnSpc>
                <a:spcPct val="100000"/>
              </a:lnSpc>
              <a:spcBef>
                <a:spcPts val="600"/>
              </a:spcBef>
              <a:spcAft>
                <a:spcPts val="600"/>
              </a:spcAft>
              <a:buFont typeface="Arial" charset="0"/>
              <a:buChar char="•"/>
              <a:defRPr/>
            </a:pPr>
            <a:r>
              <a:rPr lang="de-DE" altLang="de-DE" dirty="0">
                <a:latin typeface="Century Gothic" panose="020B0502020202020204" pitchFamily="34" charset="0"/>
                <a:cs typeface="Arial" charset="0"/>
              </a:rPr>
              <a:t>Berichtspflichten wie im </a:t>
            </a:r>
            <a:r>
              <a:rPr lang="de-DE" altLang="de-DE" b="1" dirty="0">
                <a:latin typeface="Century Gothic" panose="020B0502020202020204" pitchFamily="34" charset="0"/>
                <a:cs typeface="Arial" charset="0"/>
              </a:rPr>
              <a:t>Fall 1</a:t>
            </a:r>
          </a:p>
          <a:p>
            <a:pPr marL="266700" lvl="1" indent="-266700">
              <a:lnSpc>
                <a:spcPct val="100000"/>
              </a:lnSpc>
              <a:spcBef>
                <a:spcPts val="600"/>
              </a:spcBef>
              <a:spcAft>
                <a:spcPts val="600"/>
              </a:spcAft>
              <a:buFont typeface="Arial" charset="0"/>
              <a:buChar char="•"/>
              <a:defRPr/>
            </a:pPr>
            <a:r>
              <a:rPr lang="de-DE" altLang="de-DE" b="1" dirty="0">
                <a:latin typeface="Century Gothic" panose="020B0502020202020204" pitchFamily="34" charset="0"/>
                <a:cs typeface="Arial" charset="0"/>
              </a:rPr>
              <a:t>Keine Lagebeurteilung durch den AP anstelle der gesetzl. Vertreter!</a:t>
            </a:r>
          </a:p>
          <a:p>
            <a:pPr marL="0" lvl="1">
              <a:lnSpc>
                <a:spcPct val="100000"/>
              </a:lnSpc>
              <a:spcBef>
                <a:spcPts val="600"/>
              </a:spcBef>
              <a:spcAft>
                <a:spcPts val="600"/>
              </a:spcAft>
              <a:buNone/>
              <a:defRPr/>
            </a:pPr>
            <a:r>
              <a:rPr lang="de-DE" altLang="de-DE" b="1" dirty="0">
                <a:solidFill>
                  <a:srgbClr val="FF0000"/>
                </a:solidFill>
                <a:latin typeface="Century Gothic" panose="020B0502020202020204" pitchFamily="34" charset="0"/>
                <a:cs typeface="Arial" charset="0"/>
              </a:rPr>
              <a:t>(</a:t>
            </a:r>
            <a:r>
              <a:rPr lang="de-DE" altLang="de-DE" b="1" dirty="0">
                <a:solidFill>
                  <a:srgbClr val="FF0000"/>
                </a:solidFill>
                <a:latin typeface="Century Gothic" panose="020B0502020202020204" pitchFamily="34" charset="0"/>
              </a:rPr>
              <a:t>IDW PS 450 n.F. (10.2021)</a:t>
            </a:r>
            <a:r>
              <a:rPr lang="de-DE" altLang="de-DE" b="1" dirty="0">
                <a:solidFill>
                  <a:srgbClr val="FF0000"/>
                </a:solidFill>
                <a:latin typeface="Century Gothic" panose="020B0502020202020204" pitchFamily="34" charset="0"/>
                <a:cs typeface="Arial" charset="0"/>
              </a:rPr>
              <a:t>, Tz. 34)</a:t>
            </a:r>
          </a:p>
        </p:txBody>
      </p:sp>
      <p:sp>
        <p:nvSpPr>
          <p:cNvPr id="9" name="Rectangle 2">
            <a:extLst>
              <a:ext uri="{FF2B5EF4-FFF2-40B4-BE49-F238E27FC236}">
                <a16:creationId xmlns:a16="http://schemas.microsoft.com/office/drawing/2014/main" id="{37D509D9-187D-4083-9294-8AC64915B2C8}"/>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9.3.3 </a:t>
            </a:r>
            <a:r>
              <a:rPr lang="de-DE" altLang="de-DE" sz="1600" b="1" dirty="0">
                <a:solidFill>
                  <a:srgbClr val="00B0F0"/>
                </a:solidFill>
                <a:latin typeface="Century Gothic" pitchFamily="34" charset="0"/>
              </a:rPr>
              <a:t>Grundsätzliche Feststellungen; Forts.</a:t>
            </a:r>
            <a:endParaRPr lang="de-DE" altLang="de-DE" sz="1600" b="1" kern="0" dirty="0">
              <a:solidFill>
                <a:srgbClr val="00B0F0"/>
              </a:solidFill>
              <a:latin typeface="Century Gothic" pitchFamily="34" charset="0"/>
            </a:endParaRPr>
          </a:p>
        </p:txBody>
      </p:sp>
      <p:sp>
        <p:nvSpPr>
          <p:cNvPr id="741381" name="Titel 1">
            <a:extLst>
              <a:ext uri="{FF2B5EF4-FFF2-40B4-BE49-F238E27FC236}">
                <a16:creationId xmlns:a16="http://schemas.microsoft.com/office/drawing/2014/main" id="{417EA4F0-BF73-4FEF-B293-051F482E1486}"/>
              </a:ext>
            </a:extLst>
          </p:cNvPr>
          <p:cNvSpPr txBox="1">
            <a:spLocks/>
          </p:cNvSpPr>
          <p:nvPr/>
        </p:nvSpPr>
        <p:spPr bwMode="auto">
          <a:xfrm>
            <a:off x="1079500" y="1406525"/>
            <a:ext cx="107775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Verdana" panose="020B0604030504040204" pitchFamily="34" charset="0"/>
              <a:buAutoNum type="alphaLcPeriod"/>
            </a:pPr>
            <a:r>
              <a:rPr lang="de-DE" altLang="de-DE" b="1" dirty="0">
                <a:solidFill>
                  <a:srgbClr val="00B0F0"/>
                </a:solidFill>
                <a:latin typeface="Century Gothic" panose="020B0502020202020204" pitchFamily="34" charset="0"/>
              </a:rPr>
              <a:t>Stellungnahme zur Lagebeurteilung der gesetzlichen Vertreter </a:t>
            </a:r>
            <a:r>
              <a:rPr lang="de-DE" altLang="de-DE" b="1" dirty="0">
                <a:solidFill>
                  <a:srgbClr val="FF0000"/>
                </a:solidFill>
                <a:latin typeface="Century Gothic" panose="020B0502020202020204" pitchFamily="34" charset="0"/>
              </a:rPr>
              <a:t>(IDW PS 450 n.F. (10.2021), Tz. 28 ff.) </a:t>
            </a:r>
            <a:r>
              <a:rPr lang="de-DE" altLang="de-DE" b="1" dirty="0">
                <a:solidFill>
                  <a:srgbClr val="00B0F0"/>
                </a:solidFill>
                <a:latin typeface="Century Gothic" panose="020B0502020202020204" pitchFamily="34" charset="0"/>
              </a:rPr>
              <a:t>– Inhalt; Forts.</a:t>
            </a:r>
          </a:p>
        </p:txBody>
      </p:sp>
      <p:sp>
        <p:nvSpPr>
          <p:cNvPr id="741382" name="Textfeld 4">
            <a:extLst>
              <a:ext uri="{FF2B5EF4-FFF2-40B4-BE49-F238E27FC236}">
                <a16:creationId xmlns:a16="http://schemas.microsoft.com/office/drawing/2014/main" id="{87F7E9A3-D1C8-4A59-A5FF-44DEE8D34860}"/>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Inhaltsplatzhalter 2">
            <a:extLst>
              <a:ext uri="{FF2B5EF4-FFF2-40B4-BE49-F238E27FC236}">
                <a16:creationId xmlns:a16="http://schemas.microsoft.com/office/drawing/2014/main" id="{4AD0E9C0-49D4-49FC-90DA-E856C50B90DE}"/>
              </a:ext>
            </a:extLst>
          </p:cNvPr>
          <p:cNvSpPr txBox="1">
            <a:spLocks/>
          </p:cNvSpPr>
          <p:nvPr/>
        </p:nvSpPr>
        <p:spPr bwMode="auto">
          <a:xfrm>
            <a:off x="1343472" y="2014786"/>
            <a:ext cx="10513566" cy="184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900113" indent="-900113" eaLnBrk="0" hangingPunct="0">
              <a:lnSpc>
                <a:spcPct val="110000"/>
              </a:lnSpc>
              <a:spcBef>
                <a:spcPts val="800"/>
              </a:spcBef>
              <a:buFont typeface="Arial" charset="0"/>
              <a:defRPr sz="1400">
                <a:solidFill>
                  <a:schemeClr val="tx1"/>
                </a:solidFill>
                <a:latin typeface="Verdana" pitchFamily="34" charset="0"/>
              </a:defRPr>
            </a:lvl1pPr>
            <a:lvl2pPr marL="534988" eaLnBrk="0" hangingPunct="0">
              <a:lnSpc>
                <a:spcPct val="110000"/>
              </a:lnSpc>
              <a:spcBef>
                <a:spcPts val="800"/>
              </a:spcBef>
              <a:buFont typeface="Arial" charset="0"/>
              <a:buChar char="»"/>
              <a:defRPr sz="1400">
                <a:solidFill>
                  <a:schemeClr val="tx1"/>
                </a:solidFill>
                <a:latin typeface="Verdana" pitchFamily="34" charset="0"/>
              </a:defRPr>
            </a:lvl2pPr>
            <a:lvl3pPr marL="541338" indent="-180975" eaLnBrk="0" hangingPunct="0">
              <a:lnSpc>
                <a:spcPct val="110000"/>
              </a:lnSpc>
              <a:spcBef>
                <a:spcPts val="800"/>
              </a:spcBef>
              <a:buFont typeface="Arial" charset="0"/>
              <a:buChar char="•"/>
              <a:defRPr sz="1400">
                <a:solidFill>
                  <a:schemeClr val="tx1"/>
                </a:solidFill>
                <a:latin typeface="Verdana" pitchFamily="34" charset="0"/>
              </a:defRPr>
            </a:lvl3pPr>
            <a:lvl4pPr marL="895350" indent="-174625" eaLnBrk="0" hangingPunct="0">
              <a:lnSpc>
                <a:spcPct val="110000"/>
              </a:lnSpc>
              <a:spcBef>
                <a:spcPts val="800"/>
              </a:spcBef>
              <a:buFont typeface="Arial" charset="0"/>
              <a:buChar char="»"/>
              <a:defRPr sz="1400">
                <a:solidFill>
                  <a:schemeClr val="tx1"/>
                </a:solidFill>
                <a:latin typeface="Verdana" pitchFamily="34" charset="0"/>
              </a:defRPr>
            </a:lvl4pPr>
            <a:lvl5pPr marL="1257300" indent="-180975" eaLnBrk="0" hangingPunct="0">
              <a:lnSpc>
                <a:spcPct val="110000"/>
              </a:lnSpc>
              <a:spcBef>
                <a:spcPts val="800"/>
              </a:spcBef>
              <a:buFont typeface="Arial" charset="0"/>
              <a:buChar char="•"/>
              <a:defRPr sz="1400">
                <a:solidFill>
                  <a:schemeClr val="tx1"/>
                </a:solidFill>
                <a:latin typeface="Verdana" pitchFamily="34" charset="0"/>
              </a:defRPr>
            </a:lvl5pPr>
            <a:lvl6pPr marL="17145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6pPr>
            <a:lvl7pPr marL="21717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7pPr>
            <a:lvl8pPr marL="26289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8pPr>
            <a:lvl9pPr marL="30861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9pPr>
          </a:lstStyle>
          <a:p>
            <a:pPr marL="0" indent="0">
              <a:lnSpc>
                <a:spcPct val="100000"/>
              </a:lnSpc>
              <a:spcBef>
                <a:spcPts val="600"/>
              </a:spcBef>
              <a:spcAft>
                <a:spcPts val="600"/>
              </a:spcAft>
              <a:defRPr/>
            </a:pPr>
            <a:r>
              <a:rPr lang="de-DE" altLang="de-DE" sz="1600" b="1" dirty="0">
                <a:latin typeface="Century Gothic" panose="020B0502020202020204" pitchFamily="34" charset="0"/>
                <a:cs typeface="Arial" charset="0"/>
              </a:rPr>
              <a:t>Fall 3: Lagebeurteilung durch gesetzl. Vertreter nicht vertretbar</a:t>
            </a:r>
          </a:p>
          <a:p>
            <a:pPr marL="266700" indent="-266700">
              <a:lnSpc>
                <a:spcPct val="100000"/>
              </a:lnSpc>
              <a:spcBef>
                <a:spcPts val="600"/>
              </a:spcBef>
              <a:spcAft>
                <a:spcPts val="600"/>
              </a:spcAft>
              <a:buFont typeface="Arial" charset="0"/>
              <a:buChar char="•"/>
              <a:defRPr/>
            </a:pPr>
            <a:r>
              <a:rPr lang="de-DE" altLang="de-DE" sz="1600" dirty="0">
                <a:latin typeface="Century Gothic" panose="020B0502020202020204" pitchFamily="34" charset="0"/>
                <a:cs typeface="Arial" charset="0"/>
              </a:rPr>
              <a:t>Erläuterung der Feststellung in diesem Berichtsabschnitt</a:t>
            </a:r>
          </a:p>
          <a:p>
            <a:pPr marL="266700" indent="-266700">
              <a:lnSpc>
                <a:spcPct val="100000"/>
              </a:lnSpc>
              <a:spcBef>
                <a:spcPts val="600"/>
              </a:spcBef>
              <a:spcAft>
                <a:spcPts val="600"/>
              </a:spcAft>
              <a:buFont typeface="Arial" charset="0"/>
              <a:buChar char="•"/>
              <a:defRPr/>
            </a:pPr>
            <a:r>
              <a:rPr lang="de-DE" altLang="de-DE" sz="1600" dirty="0">
                <a:latin typeface="Century Gothic" panose="020B0502020202020204" pitchFamily="34" charset="0"/>
                <a:cs typeface="Arial" charset="0"/>
              </a:rPr>
              <a:t>Ggf. Modifizierung des Prüfungsurteils gem. </a:t>
            </a:r>
            <a:r>
              <a:rPr lang="de-DE" sz="1600" dirty="0">
                <a:latin typeface="Century Gothic" panose="020B0502020202020204" pitchFamily="34" charset="0"/>
              </a:rPr>
              <a:t>IDW PS 405 n.F. (10.2021)</a:t>
            </a:r>
            <a:r>
              <a:rPr lang="de-DE" altLang="de-DE" sz="1600" dirty="0">
                <a:latin typeface="Century Gothic" panose="020B0502020202020204" pitchFamily="34" charset="0"/>
                <a:cs typeface="Arial" charset="0"/>
              </a:rPr>
              <a:t> </a:t>
            </a:r>
          </a:p>
          <a:p>
            <a:pPr marL="266700" indent="-266700">
              <a:lnSpc>
                <a:spcPct val="100000"/>
              </a:lnSpc>
              <a:spcBef>
                <a:spcPts val="600"/>
              </a:spcBef>
              <a:spcAft>
                <a:spcPts val="600"/>
              </a:spcAft>
              <a:buFont typeface="Arial" charset="0"/>
              <a:buChar char="•"/>
              <a:defRPr/>
            </a:pPr>
            <a:r>
              <a:rPr lang="de-DE" altLang="de-DE" sz="1600" dirty="0">
                <a:latin typeface="Century Gothic" panose="020B0502020202020204" pitchFamily="34" charset="0"/>
                <a:cs typeface="Arial" charset="0"/>
              </a:rPr>
              <a:t>AP macht keine erforderlichen Angaben, die gesetzl. Vertreter unterlassen haben. </a:t>
            </a:r>
          </a:p>
          <a:p>
            <a:pPr marL="0" lvl="1">
              <a:lnSpc>
                <a:spcPct val="100000"/>
              </a:lnSpc>
              <a:spcBef>
                <a:spcPts val="600"/>
              </a:spcBef>
              <a:spcAft>
                <a:spcPts val="600"/>
              </a:spcAft>
              <a:buNone/>
              <a:tabLst>
                <a:tab pos="0" algn="l"/>
              </a:tabLst>
              <a:defRPr/>
            </a:pPr>
            <a:r>
              <a:rPr lang="de-DE" altLang="de-DE" sz="1600" b="1" dirty="0">
                <a:solidFill>
                  <a:srgbClr val="FF0000"/>
                </a:solidFill>
                <a:latin typeface="Century Gothic" panose="020B0502020202020204" pitchFamily="34" charset="0"/>
                <a:cs typeface="Arial" charset="0"/>
              </a:rPr>
              <a:t>(</a:t>
            </a:r>
            <a:r>
              <a:rPr lang="de-DE" altLang="de-DE" sz="1600" b="1" dirty="0">
                <a:solidFill>
                  <a:srgbClr val="FF0000"/>
                </a:solidFill>
                <a:latin typeface="Century Gothic" panose="020B0502020202020204" pitchFamily="34" charset="0"/>
              </a:rPr>
              <a:t>IDW PS 450 n.F. (10.2021)</a:t>
            </a:r>
            <a:r>
              <a:rPr lang="de-DE" altLang="de-DE" sz="1600" b="1" dirty="0">
                <a:solidFill>
                  <a:srgbClr val="FF0000"/>
                </a:solidFill>
                <a:latin typeface="Century Gothic" panose="020B0502020202020204" pitchFamily="34" charset="0"/>
                <a:cs typeface="Arial" charset="0"/>
              </a:rPr>
              <a:t>, Tz. 33)</a:t>
            </a:r>
          </a:p>
        </p:txBody>
      </p:sp>
      <p:sp>
        <p:nvSpPr>
          <p:cNvPr id="8" name="Rectangle 2">
            <a:extLst>
              <a:ext uri="{FF2B5EF4-FFF2-40B4-BE49-F238E27FC236}">
                <a16:creationId xmlns:a16="http://schemas.microsoft.com/office/drawing/2014/main" id="{337E0A3B-8ACF-4C9A-9EB4-BBCDE6504D7B}"/>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9.3.3 </a:t>
            </a:r>
            <a:r>
              <a:rPr lang="de-DE" altLang="de-DE" sz="1600" b="1" dirty="0">
                <a:solidFill>
                  <a:srgbClr val="00B0F0"/>
                </a:solidFill>
                <a:latin typeface="Century Gothic" pitchFamily="34" charset="0"/>
              </a:rPr>
              <a:t>Grundsätzliche Feststellungen; Forts.</a:t>
            </a:r>
            <a:endParaRPr lang="de-DE" altLang="de-DE" sz="1600" b="1" kern="0" dirty="0">
              <a:solidFill>
                <a:srgbClr val="00B0F0"/>
              </a:solidFill>
              <a:latin typeface="Century Gothic" pitchFamily="34" charset="0"/>
            </a:endParaRPr>
          </a:p>
        </p:txBody>
      </p:sp>
      <p:sp>
        <p:nvSpPr>
          <p:cNvPr id="743429" name="Titel 1">
            <a:extLst>
              <a:ext uri="{FF2B5EF4-FFF2-40B4-BE49-F238E27FC236}">
                <a16:creationId xmlns:a16="http://schemas.microsoft.com/office/drawing/2014/main" id="{625C21FC-D6DC-4822-B82B-B0AC64E77134}"/>
              </a:ext>
            </a:extLst>
          </p:cNvPr>
          <p:cNvSpPr txBox="1">
            <a:spLocks/>
          </p:cNvSpPr>
          <p:nvPr/>
        </p:nvSpPr>
        <p:spPr bwMode="auto">
          <a:xfrm>
            <a:off x="1079500" y="1368425"/>
            <a:ext cx="107775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Verdana" panose="020B0604030504040204" pitchFamily="34" charset="0"/>
              <a:buAutoNum type="alphaLcPeriod"/>
            </a:pPr>
            <a:r>
              <a:rPr lang="de-DE" altLang="de-DE" sz="1600" b="1" dirty="0">
                <a:solidFill>
                  <a:srgbClr val="00B0F0"/>
                </a:solidFill>
                <a:latin typeface="Century Gothic" panose="020B0502020202020204" pitchFamily="34" charset="0"/>
              </a:rPr>
              <a:t>Stellungnahme zur Lagebeurteilung der gesetzlichen Vertreter </a:t>
            </a:r>
            <a:r>
              <a:rPr lang="de-DE" altLang="de-DE" sz="1600" b="1" dirty="0">
                <a:solidFill>
                  <a:srgbClr val="FF0000"/>
                </a:solidFill>
                <a:latin typeface="Century Gothic" panose="020B0502020202020204" pitchFamily="34" charset="0"/>
              </a:rPr>
              <a:t>(IDW PS 450 n.F. (10.2021), Tz. 28 ff.) </a:t>
            </a:r>
            <a:r>
              <a:rPr lang="de-DE" altLang="de-DE" sz="1600" b="1" dirty="0">
                <a:solidFill>
                  <a:srgbClr val="00B0F0"/>
                </a:solidFill>
                <a:latin typeface="Century Gothic" panose="020B0502020202020204" pitchFamily="34" charset="0"/>
              </a:rPr>
              <a:t>– Inhalt; Forts.</a:t>
            </a:r>
          </a:p>
        </p:txBody>
      </p:sp>
      <p:sp>
        <p:nvSpPr>
          <p:cNvPr id="743430" name="Textfeld 4">
            <a:extLst>
              <a:ext uri="{FF2B5EF4-FFF2-40B4-BE49-F238E27FC236}">
                <a16:creationId xmlns:a16="http://schemas.microsoft.com/office/drawing/2014/main" id="{42091214-9638-4830-8B07-EDAF24902097}"/>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Inhaltsplatzhalter 2">
            <a:extLst>
              <a:ext uri="{FF2B5EF4-FFF2-40B4-BE49-F238E27FC236}">
                <a16:creationId xmlns:a16="http://schemas.microsoft.com/office/drawing/2014/main" id="{674C1D8D-130B-44CB-9A28-DC32CF25B2A6}"/>
              </a:ext>
            </a:extLst>
          </p:cNvPr>
          <p:cNvSpPr>
            <a:spLocks noGrp="1"/>
          </p:cNvSpPr>
          <p:nvPr>
            <p:ph idx="4294967295"/>
          </p:nvPr>
        </p:nvSpPr>
        <p:spPr>
          <a:xfrm>
            <a:off x="1343472" y="1735138"/>
            <a:ext cx="10513566" cy="3662541"/>
          </a:xfrm>
        </p:spPr>
        <p:txBody>
          <a:bodyPr wrap="square">
            <a:spAutoFit/>
          </a:bodyPr>
          <a:lstStyle/>
          <a:p>
            <a:pPr marL="847725" indent="-847725">
              <a:lnSpc>
                <a:spcPct val="100000"/>
              </a:lnSpc>
              <a:spcBef>
                <a:spcPts val="600"/>
              </a:spcBef>
              <a:spcAft>
                <a:spcPts val="600"/>
              </a:spcAft>
              <a:defRPr/>
            </a:pPr>
            <a:r>
              <a:rPr lang="de-DE" altLang="de-DE" sz="1600" b="1" dirty="0">
                <a:latin typeface="Century Gothic" panose="020B0502020202020204" pitchFamily="34" charset="0"/>
              </a:rPr>
              <a:t>Berichtspflicht </a:t>
            </a:r>
            <a:r>
              <a:rPr lang="de-DE" altLang="de-DE" sz="1600" b="1" dirty="0">
                <a:solidFill>
                  <a:srgbClr val="FF0000"/>
                </a:solidFill>
                <a:latin typeface="Century Gothic" panose="020B0502020202020204" pitchFamily="34" charset="0"/>
              </a:rPr>
              <a:t>(IDW PS 450 n.F. (10.2021), Tz. 35 ff.)</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Bereits dann, wenn Entwicklungsbeeinträchtigung oder Gefährdung der Fortführung ernsthaft eintreten kann</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Unabhängig davon, ob</a:t>
            </a:r>
          </a:p>
          <a:p>
            <a:pPr marL="542925" lvl="1" indent="-276225">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Tatsachen den Berichtsadressaten bereits bekannt sind</a:t>
            </a:r>
          </a:p>
          <a:p>
            <a:pPr marL="542925" lvl="1" indent="-276225">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auf diese Tatsachen im Lagebericht hingewiesen wurde</a:t>
            </a:r>
          </a:p>
          <a:p>
            <a:pPr marL="542925" lvl="1" indent="-276225">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Tatsache zu einer Modifizierung des BV geführt hat</a:t>
            </a:r>
          </a:p>
          <a:p>
            <a:pPr marL="542925" lvl="1" indent="-276225">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Tatsache erst nach Stichtag begründet wurde</a:t>
            </a:r>
          </a:p>
          <a:p>
            <a:pPr marL="266700" lvl="1"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ea typeface="+mn-ea"/>
                <a:cs typeface="+mn-cs"/>
                <a:sym typeface="Monotype Sorts" pitchFamily="2" charset="2"/>
              </a:rPr>
              <a:t>Keine </a:t>
            </a:r>
            <a:r>
              <a:rPr lang="de-DE" altLang="de-DE" sz="1600" dirty="0">
                <a:latin typeface="Century Gothic" panose="020B0502020202020204" pitchFamily="34" charset="0"/>
                <a:sym typeface="Monotype Sorts" pitchFamily="2" charset="2"/>
              </a:rPr>
              <a:t>Negativerklärung, wenn keine Tatsachen festgestellt wurden</a:t>
            </a:r>
          </a:p>
          <a:p>
            <a:pPr marL="266700" lvl="1"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Keine positive Bestätigung, dass solche Sachverhalte nicht vorliegen</a:t>
            </a:r>
            <a:endParaRPr lang="de-DE" altLang="de-DE" dirty="0">
              <a:latin typeface="Century Gothic" panose="020B0502020202020204" pitchFamily="34" charset="0"/>
              <a:sym typeface="Monotype Sorts" pitchFamily="2" charset="2"/>
            </a:endParaRPr>
          </a:p>
        </p:txBody>
      </p:sp>
      <p:sp>
        <p:nvSpPr>
          <p:cNvPr id="8" name="Rectangle 2">
            <a:extLst>
              <a:ext uri="{FF2B5EF4-FFF2-40B4-BE49-F238E27FC236}">
                <a16:creationId xmlns:a16="http://schemas.microsoft.com/office/drawing/2014/main" id="{5D99475F-036E-45F5-9441-D31C92895D08}"/>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9.3.3 </a:t>
            </a:r>
            <a:r>
              <a:rPr lang="de-DE" altLang="de-DE" sz="1600" b="1" dirty="0">
                <a:solidFill>
                  <a:srgbClr val="00B0F0"/>
                </a:solidFill>
                <a:latin typeface="Century Gothic" pitchFamily="34" charset="0"/>
              </a:rPr>
              <a:t>Grundsätzliche Feststellungen; Forts.</a:t>
            </a:r>
            <a:endParaRPr lang="de-DE" altLang="de-DE" sz="1600" b="1" kern="0" dirty="0">
              <a:solidFill>
                <a:srgbClr val="00B0F0"/>
              </a:solidFill>
              <a:latin typeface="Century Gothic" pitchFamily="34" charset="0"/>
            </a:endParaRPr>
          </a:p>
        </p:txBody>
      </p:sp>
      <p:sp>
        <p:nvSpPr>
          <p:cNvPr id="745477" name="Titel 1">
            <a:extLst>
              <a:ext uri="{FF2B5EF4-FFF2-40B4-BE49-F238E27FC236}">
                <a16:creationId xmlns:a16="http://schemas.microsoft.com/office/drawing/2014/main" id="{872D690E-CF9F-430E-832E-DB2F5FCBB25F}"/>
              </a:ext>
            </a:extLst>
          </p:cNvPr>
          <p:cNvSpPr txBox="1">
            <a:spLocks/>
          </p:cNvSpPr>
          <p:nvPr/>
        </p:nvSpPr>
        <p:spPr bwMode="auto">
          <a:xfrm>
            <a:off x="1079500" y="1368425"/>
            <a:ext cx="102727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Verdana" panose="020B0604030504040204" pitchFamily="34" charset="0"/>
              <a:buAutoNum type="alphaLcPeriod" startAt="2"/>
            </a:pPr>
            <a:r>
              <a:rPr lang="de-DE" altLang="de-DE" sz="1600" b="1" dirty="0">
                <a:solidFill>
                  <a:srgbClr val="00B0F0"/>
                </a:solidFill>
                <a:latin typeface="Century Gothic" panose="020B0502020202020204" pitchFamily="34" charset="0"/>
              </a:rPr>
              <a:t>Entwicklungsbeeinträchtigende oder bestandsgefährdende Tatsachen (§ 321 Abs. 1 S. 3 HGB) </a:t>
            </a:r>
          </a:p>
        </p:txBody>
      </p:sp>
      <p:sp>
        <p:nvSpPr>
          <p:cNvPr id="745478" name="Textfeld 4">
            <a:extLst>
              <a:ext uri="{FF2B5EF4-FFF2-40B4-BE49-F238E27FC236}">
                <a16:creationId xmlns:a16="http://schemas.microsoft.com/office/drawing/2014/main" id="{5FBA4523-C139-4ACA-B06F-62E195B363F2}"/>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5D99475F-036E-45F5-9441-D31C92895D08}"/>
              </a:ext>
            </a:extLst>
          </p:cNvPr>
          <p:cNvSpPr txBox="1">
            <a:spLocks/>
          </p:cNvSpPr>
          <p:nvPr/>
        </p:nvSpPr>
        <p:spPr bwMode="auto">
          <a:xfrm>
            <a:off x="925513" y="809478"/>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9.3.3 </a:t>
            </a:r>
            <a:r>
              <a:rPr lang="de-DE" altLang="de-DE" sz="1600" b="1" dirty="0">
                <a:solidFill>
                  <a:srgbClr val="00B0F0"/>
                </a:solidFill>
                <a:latin typeface="Century Gothic" pitchFamily="34" charset="0"/>
              </a:rPr>
              <a:t>Grundsätzliche Feststellungen; Forts.</a:t>
            </a:r>
            <a:endParaRPr lang="de-DE" altLang="de-DE" sz="1600" b="1" kern="0" dirty="0">
              <a:solidFill>
                <a:srgbClr val="00B0F0"/>
              </a:solidFill>
              <a:latin typeface="Century Gothic" pitchFamily="34" charset="0"/>
            </a:endParaRPr>
          </a:p>
        </p:txBody>
      </p:sp>
      <p:sp>
        <p:nvSpPr>
          <p:cNvPr id="745477" name="Titel 1">
            <a:extLst>
              <a:ext uri="{FF2B5EF4-FFF2-40B4-BE49-F238E27FC236}">
                <a16:creationId xmlns:a16="http://schemas.microsoft.com/office/drawing/2014/main" id="{872D690E-CF9F-430E-832E-DB2F5FCBB25F}"/>
              </a:ext>
            </a:extLst>
          </p:cNvPr>
          <p:cNvSpPr txBox="1">
            <a:spLocks/>
          </p:cNvSpPr>
          <p:nvPr/>
        </p:nvSpPr>
        <p:spPr bwMode="auto">
          <a:xfrm>
            <a:off x="1079500" y="1277691"/>
            <a:ext cx="102727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3525" indent="-263525">
              <a:lnSpc>
                <a:spcPct val="100000"/>
              </a:lnSpc>
              <a:spcBef>
                <a:spcPts val="600"/>
              </a:spcBef>
              <a:spcAft>
                <a:spcPts val="600"/>
              </a:spcAft>
              <a:buFont typeface="+mj-lt"/>
              <a:buAutoNum type="alphaLcPeriod" startAt="3"/>
            </a:pPr>
            <a:r>
              <a:rPr lang="de-DE" altLang="de-DE" sz="1600" b="1" dirty="0">
                <a:solidFill>
                  <a:srgbClr val="00B0F0"/>
                </a:solidFill>
                <a:latin typeface="Century Gothic" panose="020B0502020202020204" pitchFamily="34" charset="0"/>
              </a:rPr>
              <a:t>Pflicht zur Berichterstattung durch den Abschlussprüfer</a:t>
            </a:r>
          </a:p>
        </p:txBody>
      </p:sp>
      <p:sp>
        <p:nvSpPr>
          <p:cNvPr id="745478" name="Textfeld 4">
            <a:extLst>
              <a:ext uri="{FF2B5EF4-FFF2-40B4-BE49-F238E27FC236}">
                <a16:creationId xmlns:a16="http://schemas.microsoft.com/office/drawing/2014/main" id="{5FBA4523-C139-4ACA-B06F-62E195B363F2}"/>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
        <p:nvSpPr>
          <p:cNvPr id="9" name="Inhaltsplatzhalter 2">
            <a:extLst>
              <a:ext uri="{FF2B5EF4-FFF2-40B4-BE49-F238E27FC236}">
                <a16:creationId xmlns:a16="http://schemas.microsoft.com/office/drawing/2014/main" id="{59C5F575-03CE-4E3B-A512-8A94D901A0ED}"/>
              </a:ext>
            </a:extLst>
          </p:cNvPr>
          <p:cNvSpPr txBox="1">
            <a:spLocks/>
          </p:cNvSpPr>
          <p:nvPr/>
        </p:nvSpPr>
        <p:spPr>
          <a:xfrm>
            <a:off x="1237576" y="1644404"/>
            <a:ext cx="10441160" cy="4599581"/>
          </a:xfrm>
          <a:prstGeom prst="rect">
            <a:avLst/>
          </a:prstGeom>
        </p:spPr>
        <p:txBody>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spcBef>
                <a:spcPts val="600"/>
              </a:spcBef>
              <a:spcAft>
                <a:spcPts val="600"/>
              </a:spcAft>
            </a:pPr>
            <a:r>
              <a:rPr lang="de-DE" sz="1600" kern="0" dirty="0">
                <a:latin typeface="Century Gothic" panose="020B0502020202020204" pitchFamily="34" charset="0"/>
              </a:rPr>
              <a:t>Der Prüfer muss vorweg über Tatsachen berichten, die </a:t>
            </a:r>
          </a:p>
          <a:p>
            <a:pPr marL="268288" indent="-268288">
              <a:spcBef>
                <a:spcPts val="600"/>
              </a:spcBef>
              <a:spcAft>
                <a:spcPts val="600"/>
              </a:spcAft>
              <a:buFont typeface="Arial" panose="020B0604020202020204" pitchFamily="34" charset="0"/>
              <a:buChar char="•"/>
            </a:pPr>
            <a:r>
              <a:rPr lang="de-DE" sz="1600" kern="0" dirty="0">
                <a:latin typeface="Century Gothic" panose="020B0502020202020204" pitchFamily="34" charset="0"/>
              </a:rPr>
              <a:t>den Bestand des geprüften Unternehmens gefährden </a:t>
            </a:r>
          </a:p>
          <a:p>
            <a:pPr>
              <a:spcBef>
                <a:spcPts val="600"/>
              </a:spcBef>
              <a:spcAft>
                <a:spcPts val="600"/>
              </a:spcAft>
            </a:pPr>
            <a:r>
              <a:rPr lang="de-DE" sz="1600" kern="0" dirty="0">
                <a:latin typeface="Century Gothic" panose="020B0502020202020204" pitchFamily="34" charset="0"/>
              </a:rPr>
              <a:t>oder</a:t>
            </a:r>
          </a:p>
          <a:p>
            <a:pPr marL="268288" indent="-268288">
              <a:spcBef>
                <a:spcPts val="600"/>
              </a:spcBef>
              <a:spcAft>
                <a:spcPts val="600"/>
              </a:spcAft>
              <a:buFont typeface="Arial" panose="020B0604020202020204" pitchFamily="34" charset="0"/>
              <a:buChar char="•"/>
            </a:pPr>
            <a:r>
              <a:rPr lang="de-DE" sz="1600" kern="0" dirty="0">
                <a:latin typeface="Century Gothic" panose="020B0502020202020204" pitchFamily="34" charset="0"/>
              </a:rPr>
              <a:t>seine Entwicklung wesentlich beeinträchtigen können.</a:t>
            </a:r>
          </a:p>
          <a:p>
            <a:pPr marL="268288" indent="-268288">
              <a:spcBef>
                <a:spcPts val="600"/>
              </a:spcBef>
              <a:spcAft>
                <a:spcPts val="600"/>
              </a:spcAft>
              <a:buFont typeface="Arial" panose="020B0604020202020204" pitchFamily="34" charset="0"/>
              <a:buChar char="•"/>
            </a:pPr>
            <a:endParaRPr lang="de-DE" sz="1600" kern="0" dirty="0">
              <a:latin typeface="Century Gothic" panose="020B0502020202020204" pitchFamily="34" charset="0"/>
            </a:endParaRPr>
          </a:p>
          <a:p>
            <a:pPr>
              <a:spcBef>
                <a:spcPts val="600"/>
              </a:spcBef>
              <a:spcAft>
                <a:spcPts val="600"/>
              </a:spcAft>
            </a:pPr>
            <a:r>
              <a:rPr lang="de-DE" sz="1600" b="1" kern="0" dirty="0">
                <a:latin typeface="Century Gothic" panose="020B0502020202020204" pitchFamily="34" charset="0"/>
              </a:rPr>
              <a:t>Entwicklungsbeeinträchtigung ist eine Vorstufe der Bestandsgefährdung. </a:t>
            </a:r>
          </a:p>
          <a:p>
            <a:pPr>
              <a:spcBef>
                <a:spcPts val="600"/>
              </a:spcBef>
              <a:spcAft>
                <a:spcPts val="600"/>
              </a:spcAft>
            </a:pPr>
            <a:r>
              <a:rPr lang="de-DE" sz="1600" kern="0" dirty="0">
                <a:latin typeface="Century Gothic" panose="020B0502020202020204" pitchFamily="34" charset="0"/>
              </a:rPr>
              <a:t>Zahlreiche Unternehmen dürften </a:t>
            </a:r>
            <a:r>
              <a:rPr lang="de-DE" sz="1600" b="1" kern="0" dirty="0">
                <a:solidFill>
                  <a:srgbClr val="FF0000"/>
                </a:solidFill>
                <a:latin typeface="Century Gothic" panose="020B0502020202020204" pitchFamily="34" charset="0"/>
              </a:rPr>
              <a:t>pandemiebedingt</a:t>
            </a:r>
            <a:r>
              <a:rPr lang="de-DE" sz="1600" kern="0" dirty="0">
                <a:latin typeface="Century Gothic" panose="020B0502020202020204" pitchFamily="34" charset="0"/>
              </a:rPr>
              <a:t> derzeit entwicklungsbeeinträchtigt oder bestandsgefährdet sein.</a:t>
            </a:r>
          </a:p>
          <a:p>
            <a:pPr>
              <a:spcBef>
                <a:spcPts val="600"/>
              </a:spcBef>
              <a:spcAft>
                <a:spcPts val="600"/>
              </a:spcAft>
            </a:pPr>
            <a:r>
              <a:rPr lang="de-DE" sz="1600" kern="0" dirty="0">
                <a:latin typeface="Century Gothic" panose="020B0502020202020204" pitchFamily="34" charset="0"/>
              </a:rPr>
              <a:t>Bestandsgefährdung bedeutet drohende Insolvenz.</a:t>
            </a:r>
          </a:p>
          <a:p>
            <a:pPr>
              <a:spcBef>
                <a:spcPts val="600"/>
              </a:spcBef>
              <a:spcAft>
                <a:spcPts val="600"/>
              </a:spcAft>
            </a:pPr>
            <a:r>
              <a:rPr lang="de-DE" sz="1600" kern="0" dirty="0">
                <a:latin typeface="Century Gothic" panose="020B0502020202020204" pitchFamily="34" charset="0"/>
              </a:rPr>
              <a:t>Nur wesentliche, also schwerwiegende Entwicklungsbeeinträchtigungen oder Bestandsgefährdungen sind berichtspflichtig. </a:t>
            </a:r>
          </a:p>
          <a:p>
            <a:pPr>
              <a:spcBef>
                <a:spcPts val="600"/>
              </a:spcBef>
              <a:spcAft>
                <a:spcPts val="600"/>
              </a:spcAft>
            </a:pPr>
            <a:r>
              <a:rPr lang="de-DE" sz="1600" kern="0" dirty="0">
                <a:latin typeface="Century Gothic" panose="020B0502020202020204" pitchFamily="34" charset="0"/>
              </a:rPr>
              <a:t>Eine bloße Planabweichung löst keine Berichtspflicht aus.</a:t>
            </a:r>
          </a:p>
        </p:txBody>
      </p:sp>
    </p:spTree>
    <p:extLst>
      <p:ext uri="{BB962C8B-B14F-4D97-AF65-F5344CB8AC3E}">
        <p14:creationId xmlns:p14="http://schemas.microsoft.com/office/powerpoint/2010/main" val="2278107437"/>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5D99475F-036E-45F5-9441-D31C92895D08}"/>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9.3.3 </a:t>
            </a:r>
            <a:r>
              <a:rPr lang="de-DE" altLang="de-DE" sz="1600" b="1" dirty="0">
                <a:solidFill>
                  <a:srgbClr val="00B0F0"/>
                </a:solidFill>
                <a:latin typeface="Century Gothic" pitchFamily="34" charset="0"/>
              </a:rPr>
              <a:t>Grundsätzliche Feststellungen; Forts.</a:t>
            </a:r>
            <a:endParaRPr lang="de-DE" altLang="de-DE" sz="1600" b="1" kern="0" dirty="0">
              <a:solidFill>
                <a:srgbClr val="00B0F0"/>
              </a:solidFill>
              <a:latin typeface="Century Gothic" pitchFamily="34" charset="0"/>
            </a:endParaRPr>
          </a:p>
        </p:txBody>
      </p:sp>
      <p:sp>
        <p:nvSpPr>
          <p:cNvPr id="745477" name="Titel 1">
            <a:extLst>
              <a:ext uri="{FF2B5EF4-FFF2-40B4-BE49-F238E27FC236}">
                <a16:creationId xmlns:a16="http://schemas.microsoft.com/office/drawing/2014/main" id="{872D690E-CF9F-430E-832E-DB2F5FCBB25F}"/>
              </a:ext>
            </a:extLst>
          </p:cNvPr>
          <p:cNvSpPr txBox="1">
            <a:spLocks/>
          </p:cNvSpPr>
          <p:nvPr/>
        </p:nvSpPr>
        <p:spPr bwMode="auto">
          <a:xfrm>
            <a:off x="1079500" y="1478111"/>
            <a:ext cx="102727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3525" indent="-263525">
              <a:lnSpc>
                <a:spcPct val="100000"/>
              </a:lnSpc>
              <a:spcBef>
                <a:spcPts val="600"/>
              </a:spcBef>
              <a:spcAft>
                <a:spcPts val="600"/>
              </a:spcAft>
              <a:buFont typeface="+mj-lt"/>
              <a:buAutoNum type="alphaLcPeriod" startAt="4"/>
            </a:pPr>
            <a:r>
              <a:rPr lang="de-DE" altLang="de-DE" b="1" dirty="0">
                <a:solidFill>
                  <a:srgbClr val="00B0F0"/>
                </a:solidFill>
                <a:latin typeface="Century Gothic" panose="020B0502020202020204" pitchFamily="34" charset="0"/>
              </a:rPr>
              <a:t>Sonderfall: Entwicklungsbeeinträchtigung</a:t>
            </a:r>
          </a:p>
        </p:txBody>
      </p:sp>
      <p:sp>
        <p:nvSpPr>
          <p:cNvPr id="745478" name="Textfeld 4">
            <a:extLst>
              <a:ext uri="{FF2B5EF4-FFF2-40B4-BE49-F238E27FC236}">
                <a16:creationId xmlns:a16="http://schemas.microsoft.com/office/drawing/2014/main" id="{5FBA4523-C139-4ACA-B06F-62E195B363F2}"/>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
        <p:nvSpPr>
          <p:cNvPr id="9" name="Inhaltsplatzhalter 2">
            <a:extLst>
              <a:ext uri="{FF2B5EF4-FFF2-40B4-BE49-F238E27FC236}">
                <a16:creationId xmlns:a16="http://schemas.microsoft.com/office/drawing/2014/main" id="{59C5F575-03CE-4E3B-A512-8A94D901A0ED}"/>
              </a:ext>
            </a:extLst>
          </p:cNvPr>
          <p:cNvSpPr txBox="1">
            <a:spLocks/>
          </p:cNvSpPr>
          <p:nvPr/>
        </p:nvSpPr>
        <p:spPr>
          <a:xfrm>
            <a:off x="1343472" y="1772816"/>
            <a:ext cx="10513168" cy="4599581"/>
          </a:xfrm>
          <a:prstGeom prst="rect">
            <a:avLst/>
          </a:prstGeom>
        </p:spPr>
        <p:txBody>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514350" indent="-514350">
              <a:spcBef>
                <a:spcPts val="500"/>
              </a:spcBef>
              <a:spcAft>
                <a:spcPts val="500"/>
              </a:spcAft>
              <a:buNone/>
            </a:pPr>
            <a:r>
              <a:rPr lang="de-DE" b="1" dirty="0">
                <a:solidFill>
                  <a:srgbClr val="00B0F0"/>
                </a:solidFill>
                <a:latin typeface="Century Gothic" panose="020B0502020202020204" pitchFamily="34" charset="0"/>
              </a:rPr>
              <a:t>Zehn ausgewählte Indikatoren einer </a:t>
            </a:r>
            <a:r>
              <a:rPr lang="de-DE" b="1" dirty="0">
                <a:solidFill>
                  <a:srgbClr val="FF0000"/>
                </a:solidFill>
                <a:latin typeface="Century Gothic" panose="020B0502020202020204" pitchFamily="34" charset="0"/>
              </a:rPr>
              <a:t>Entwicklungsbeeinträchtigung:</a:t>
            </a:r>
          </a:p>
          <a:p>
            <a:pPr marL="358775" lvl="0" indent="-358775">
              <a:spcBef>
                <a:spcPts val="500"/>
              </a:spcBef>
              <a:spcAft>
                <a:spcPts val="500"/>
              </a:spcAft>
              <a:buFont typeface="+mj-lt"/>
              <a:buAutoNum type="arabicPeriod"/>
            </a:pPr>
            <a:r>
              <a:rPr lang="de-DE" dirty="0">
                <a:latin typeface="Century Gothic" panose="020B0502020202020204" pitchFamily="34" charset="0"/>
              </a:rPr>
              <a:t>Länger anhaltende Dividendenlosigkeit</a:t>
            </a:r>
          </a:p>
          <a:p>
            <a:pPr marL="358775" lvl="0" indent="-358775">
              <a:spcBef>
                <a:spcPts val="500"/>
              </a:spcBef>
              <a:spcAft>
                <a:spcPts val="500"/>
              </a:spcAft>
              <a:buFont typeface="+mj-lt"/>
              <a:buAutoNum type="arabicPeriod"/>
            </a:pPr>
            <a:r>
              <a:rPr lang="de-DE" dirty="0">
                <a:latin typeface="Century Gothic" panose="020B0502020202020204" pitchFamily="34" charset="0"/>
              </a:rPr>
              <a:t>Stark rückläufige Auftragseingänge und -bestände</a:t>
            </a:r>
          </a:p>
          <a:p>
            <a:pPr marL="358775" lvl="0" indent="-358775">
              <a:spcBef>
                <a:spcPts val="500"/>
              </a:spcBef>
              <a:spcAft>
                <a:spcPts val="500"/>
              </a:spcAft>
              <a:buFont typeface="+mj-lt"/>
              <a:buAutoNum type="arabicPeriod"/>
            </a:pPr>
            <a:r>
              <a:rPr lang="de-DE" dirty="0">
                <a:latin typeface="Century Gothic" panose="020B0502020202020204" pitchFamily="34" charset="0"/>
              </a:rPr>
              <a:t>Verlust wesentlicher Marktanteile</a:t>
            </a:r>
          </a:p>
          <a:p>
            <a:pPr marL="358775" lvl="0" indent="-358775">
              <a:spcBef>
                <a:spcPts val="500"/>
              </a:spcBef>
              <a:spcAft>
                <a:spcPts val="500"/>
              </a:spcAft>
              <a:buFont typeface="+mj-lt"/>
              <a:buAutoNum type="arabicPeriod"/>
            </a:pPr>
            <a:r>
              <a:rPr lang="de-DE" dirty="0">
                <a:latin typeface="Century Gothic" panose="020B0502020202020204" pitchFamily="34" charset="0"/>
              </a:rPr>
              <a:t>Verkauf von Teilbetrieben oder Beteiligungen zur Deckung von Liquiditätslücken</a:t>
            </a:r>
          </a:p>
          <a:p>
            <a:pPr marL="358775" lvl="0" indent="-358775">
              <a:spcBef>
                <a:spcPts val="500"/>
              </a:spcBef>
              <a:spcAft>
                <a:spcPts val="500"/>
              </a:spcAft>
              <a:buFont typeface="+mj-lt"/>
              <a:buAutoNum type="arabicPeriod"/>
            </a:pPr>
            <a:r>
              <a:rPr lang="de-DE" dirty="0">
                <a:latin typeface="Century Gothic" panose="020B0502020202020204" pitchFamily="34" charset="0"/>
              </a:rPr>
              <a:t>Erhebliche Verluste bei Zweigniederlassungen, Betriebsstätten oder Teilbetrieben</a:t>
            </a:r>
          </a:p>
          <a:p>
            <a:pPr marL="358775" lvl="0" indent="-358775">
              <a:spcBef>
                <a:spcPts val="500"/>
              </a:spcBef>
              <a:spcAft>
                <a:spcPts val="500"/>
              </a:spcAft>
              <a:buFont typeface="+mj-lt"/>
              <a:buAutoNum type="arabicPeriod"/>
            </a:pPr>
            <a:r>
              <a:rPr lang="de-DE" dirty="0">
                <a:latin typeface="Century Gothic" panose="020B0502020202020204" pitchFamily="34" charset="0"/>
              </a:rPr>
              <a:t>Notwendige Schließung von Teilbetrieben o. ä.</a:t>
            </a:r>
          </a:p>
          <a:p>
            <a:pPr marL="358775" lvl="0" indent="-358775">
              <a:spcBef>
                <a:spcPts val="500"/>
              </a:spcBef>
              <a:spcAft>
                <a:spcPts val="500"/>
              </a:spcAft>
              <a:buFont typeface="+mj-lt"/>
              <a:buAutoNum type="arabicPeriod"/>
            </a:pPr>
            <a:r>
              <a:rPr lang="de-DE" dirty="0">
                <a:latin typeface="Century Gothic" panose="020B0502020202020204" pitchFamily="34" charset="0"/>
              </a:rPr>
              <a:t>Negative wirtschaftliche Entwicklung von bedeutenden Beteiligungsunternehmen</a:t>
            </a:r>
          </a:p>
          <a:p>
            <a:pPr marL="358775" lvl="0" indent="-358775">
              <a:spcBef>
                <a:spcPts val="500"/>
              </a:spcBef>
              <a:spcAft>
                <a:spcPts val="500"/>
              </a:spcAft>
              <a:buFont typeface="+mj-lt"/>
              <a:buAutoNum type="arabicPeriod"/>
            </a:pPr>
            <a:r>
              <a:rPr lang="de-DE" dirty="0">
                <a:latin typeface="Century Gothic" panose="020B0502020202020204" pitchFamily="34" charset="0"/>
              </a:rPr>
              <a:t>Gesetzliche Vorgaben oder behördliche Auflagen mit gravierenden Auswirkungen auf die Geschäftstätigkeit oder die Rentabilität</a:t>
            </a:r>
          </a:p>
          <a:p>
            <a:pPr marL="358775" lvl="0" indent="-358775">
              <a:spcBef>
                <a:spcPts val="500"/>
              </a:spcBef>
              <a:spcAft>
                <a:spcPts val="500"/>
              </a:spcAft>
              <a:buFont typeface="+mj-lt"/>
              <a:buAutoNum type="arabicPeriod"/>
            </a:pPr>
            <a:r>
              <a:rPr lang="de-DE" dirty="0">
                <a:latin typeface="Century Gothic" panose="020B0502020202020204" pitchFamily="34" charset="0"/>
              </a:rPr>
              <a:t>Bruch eines wichtigen, bislang positiven Trends</a:t>
            </a:r>
          </a:p>
          <a:p>
            <a:pPr marL="358775" lvl="0" indent="-358775">
              <a:spcBef>
                <a:spcPts val="500"/>
              </a:spcBef>
              <a:spcAft>
                <a:spcPts val="500"/>
              </a:spcAft>
              <a:buFont typeface="+mj-lt"/>
              <a:buAutoNum type="arabicPeriod"/>
            </a:pPr>
            <a:r>
              <a:rPr lang="de-DE" dirty="0">
                <a:latin typeface="Century Gothic" panose="020B0502020202020204" pitchFamily="34" charset="0"/>
              </a:rPr>
              <a:t>Deutliche Veränderung im Umfeld der Geschäftstätigkeit, z. B. anhaltender Negativtrend beim Geschäftsmodell</a:t>
            </a:r>
          </a:p>
        </p:txBody>
      </p:sp>
    </p:spTree>
    <p:extLst>
      <p:ext uri="{BB962C8B-B14F-4D97-AF65-F5344CB8AC3E}">
        <p14:creationId xmlns:p14="http://schemas.microsoft.com/office/powerpoint/2010/main" val="2777595586"/>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5D99475F-036E-45F5-9441-D31C92895D08}"/>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9.3.3 </a:t>
            </a:r>
            <a:r>
              <a:rPr lang="de-DE" altLang="de-DE" sz="1600" b="1" dirty="0">
                <a:solidFill>
                  <a:srgbClr val="00B0F0"/>
                </a:solidFill>
                <a:latin typeface="Century Gothic" pitchFamily="34" charset="0"/>
              </a:rPr>
              <a:t>Grundsätzliche Feststellungen; Forts.</a:t>
            </a:r>
            <a:endParaRPr lang="de-DE" altLang="de-DE" sz="1600" b="1" kern="0" dirty="0">
              <a:solidFill>
                <a:srgbClr val="00B0F0"/>
              </a:solidFill>
              <a:latin typeface="Century Gothic" pitchFamily="34" charset="0"/>
            </a:endParaRPr>
          </a:p>
        </p:txBody>
      </p:sp>
      <p:sp>
        <p:nvSpPr>
          <p:cNvPr id="745477" name="Titel 1">
            <a:extLst>
              <a:ext uri="{FF2B5EF4-FFF2-40B4-BE49-F238E27FC236}">
                <a16:creationId xmlns:a16="http://schemas.microsoft.com/office/drawing/2014/main" id="{872D690E-CF9F-430E-832E-DB2F5FCBB25F}"/>
              </a:ext>
            </a:extLst>
          </p:cNvPr>
          <p:cNvSpPr txBox="1">
            <a:spLocks/>
          </p:cNvSpPr>
          <p:nvPr/>
        </p:nvSpPr>
        <p:spPr bwMode="auto">
          <a:xfrm>
            <a:off x="1079500" y="1478111"/>
            <a:ext cx="102727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3525" indent="-263525">
              <a:lnSpc>
                <a:spcPct val="100000"/>
              </a:lnSpc>
              <a:spcBef>
                <a:spcPts val="600"/>
              </a:spcBef>
              <a:spcAft>
                <a:spcPts val="600"/>
              </a:spcAft>
              <a:buFont typeface="+mj-lt"/>
              <a:buAutoNum type="alphaLcPeriod" startAt="5"/>
            </a:pPr>
            <a:r>
              <a:rPr lang="de-DE" altLang="de-DE" b="1" dirty="0">
                <a:solidFill>
                  <a:srgbClr val="00B0F0"/>
                </a:solidFill>
                <a:latin typeface="Century Gothic" panose="020B0502020202020204" pitchFamily="34" charset="0"/>
              </a:rPr>
              <a:t>Sonderfall: Bestandsgefährdung</a:t>
            </a:r>
          </a:p>
        </p:txBody>
      </p:sp>
      <p:sp>
        <p:nvSpPr>
          <p:cNvPr id="745478" name="Textfeld 4">
            <a:extLst>
              <a:ext uri="{FF2B5EF4-FFF2-40B4-BE49-F238E27FC236}">
                <a16:creationId xmlns:a16="http://schemas.microsoft.com/office/drawing/2014/main" id="{5FBA4523-C139-4ACA-B06F-62E195B363F2}"/>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
        <p:nvSpPr>
          <p:cNvPr id="9" name="Inhaltsplatzhalter 2">
            <a:extLst>
              <a:ext uri="{FF2B5EF4-FFF2-40B4-BE49-F238E27FC236}">
                <a16:creationId xmlns:a16="http://schemas.microsoft.com/office/drawing/2014/main" id="{59C5F575-03CE-4E3B-A512-8A94D901A0ED}"/>
              </a:ext>
            </a:extLst>
          </p:cNvPr>
          <p:cNvSpPr txBox="1">
            <a:spLocks/>
          </p:cNvSpPr>
          <p:nvPr/>
        </p:nvSpPr>
        <p:spPr>
          <a:xfrm>
            <a:off x="1343472" y="1772816"/>
            <a:ext cx="10513168" cy="4599581"/>
          </a:xfrm>
          <a:prstGeom prst="rect">
            <a:avLst/>
          </a:prstGeom>
        </p:spPr>
        <p:txBody>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514350" indent="-514350">
              <a:spcBef>
                <a:spcPts val="500"/>
              </a:spcBef>
              <a:spcAft>
                <a:spcPts val="500"/>
              </a:spcAft>
              <a:buNone/>
            </a:pPr>
            <a:r>
              <a:rPr lang="de-DE" b="1" dirty="0">
                <a:solidFill>
                  <a:srgbClr val="00B0F0"/>
                </a:solidFill>
                <a:latin typeface="Century Gothic" panose="020B0502020202020204" pitchFamily="34" charset="0"/>
              </a:rPr>
              <a:t>Zehn ausgewählte Indikatoren einer </a:t>
            </a:r>
            <a:r>
              <a:rPr lang="de-DE" b="1" dirty="0">
                <a:solidFill>
                  <a:srgbClr val="FF0000"/>
                </a:solidFill>
                <a:latin typeface="Century Gothic" panose="020B0502020202020204" pitchFamily="34" charset="0"/>
              </a:rPr>
              <a:t>Bestandsgefährdung:</a:t>
            </a:r>
          </a:p>
          <a:p>
            <a:pPr marL="358775" indent="-358775">
              <a:spcBef>
                <a:spcPts val="500"/>
              </a:spcBef>
              <a:spcAft>
                <a:spcPts val="500"/>
              </a:spcAft>
              <a:buFont typeface="+mj-lt"/>
              <a:buAutoNum type="arabicPeriod"/>
            </a:pPr>
            <a:r>
              <a:rPr lang="de-DE" dirty="0">
                <a:latin typeface="Century Gothic" panose="020B0502020202020204" pitchFamily="34" charset="0"/>
              </a:rPr>
              <a:t>Erhebliche laufende Verluste, deren Ende nicht abzusehen ist</a:t>
            </a:r>
          </a:p>
          <a:p>
            <a:pPr marL="358775" indent="-358775">
              <a:spcBef>
                <a:spcPts val="500"/>
              </a:spcBef>
              <a:spcAft>
                <a:spcPts val="500"/>
              </a:spcAft>
              <a:buFont typeface="+mj-lt"/>
              <a:buAutoNum type="arabicPeriod"/>
            </a:pPr>
            <a:r>
              <a:rPr lang="de-DE" dirty="0">
                <a:latin typeface="Century Gothic" panose="020B0502020202020204" pitchFamily="34" charset="0"/>
              </a:rPr>
              <a:t>Die Fertigung kann nicht kostendeckend fortgeführt werden, d. h. die Produkte werden zunehmend unrentabel</a:t>
            </a:r>
          </a:p>
          <a:p>
            <a:pPr marL="358775" indent="-358775">
              <a:spcBef>
                <a:spcPts val="500"/>
              </a:spcBef>
              <a:spcAft>
                <a:spcPts val="500"/>
              </a:spcAft>
              <a:buFont typeface="+mj-lt"/>
              <a:buAutoNum type="arabicPeriod"/>
            </a:pPr>
            <a:r>
              <a:rPr lang="de-DE" dirty="0">
                <a:latin typeface="Century Gothic" panose="020B0502020202020204" pitchFamily="34" charset="0"/>
              </a:rPr>
              <a:t>Laufende Liquiditätsengpässe</a:t>
            </a:r>
          </a:p>
          <a:p>
            <a:pPr marL="358775" indent="-358775">
              <a:spcBef>
                <a:spcPts val="500"/>
              </a:spcBef>
              <a:spcAft>
                <a:spcPts val="500"/>
              </a:spcAft>
              <a:buFont typeface="+mj-lt"/>
              <a:buAutoNum type="arabicPeriod"/>
            </a:pPr>
            <a:r>
              <a:rPr lang="de-DE" dirty="0">
                <a:latin typeface="Century Gothic" panose="020B0502020202020204" pitchFamily="34" charset="0"/>
              </a:rPr>
              <a:t>Drohende Zahlungsunfähigkeit (gesonderte Prüfungshandlungen)</a:t>
            </a:r>
          </a:p>
          <a:p>
            <a:pPr marL="358775" indent="-358775">
              <a:spcBef>
                <a:spcPts val="500"/>
              </a:spcBef>
              <a:spcAft>
                <a:spcPts val="500"/>
              </a:spcAft>
              <a:buFont typeface="+mj-lt"/>
              <a:buAutoNum type="arabicPeriod"/>
            </a:pPr>
            <a:r>
              <a:rPr lang="de-DE" dirty="0">
                <a:latin typeface="Century Gothic" panose="020B0502020202020204" pitchFamily="34" charset="0"/>
              </a:rPr>
              <a:t>Drohender Fremdkapitalentzug ohne Möglichkeit, neue Kredite aufzunehmen, z. B. verschlechtertes Rating</a:t>
            </a:r>
          </a:p>
          <a:p>
            <a:pPr marL="358775" indent="-358775">
              <a:spcBef>
                <a:spcPts val="500"/>
              </a:spcBef>
              <a:spcAft>
                <a:spcPts val="500"/>
              </a:spcAft>
              <a:buFont typeface="+mj-lt"/>
              <a:buAutoNum type="arabicPeriod"/>
            </a:pPr>
            <a:r>
              <a:rPr lang="de-DE" dirty="0">
                <a:latin typeface="Century Gothic" panose="020B0502020202020204" pitchFamily="34" charset="0"/>
              </a:rPr>
              <a:t>Nachhaltig zurückgehender Absatz wegen mangelnder Marktanpassung, z. B. „Billigfleisch“</a:t>
            </a:r>
          </a:p>
          <a:p>
            <a:pPr marL="358775" indent="-358775">
              <a:spcBef>
                <a:spcPts val="500"/>
              </a:spcBef>
              <a:spcAft>
                <a:spcPts val="500"/>
              </a:spcAft>
              <a:buFont typeface="+mj-lt"/>
              <a:buAutoNum type="arabicPeriod"/>
            </a:pPr>
            <a:r>
              <a:rPr lang="de-DE" dirty="0">
                <a:latin typeface="Century Gothic" panose="020B0502020202020204" pitchFamily="34" charset="0"/>
              </a:rPr>
              <a:t>Tiefgreifende Preisänderungen auf den Beschaffungs- und Absatzmärkten, die vom Unternehmen nicht aufgefangen werden können, z. B. Energiekosten</a:t>
            </a:r>
          </a:p>
          <a:p>
            <a:pPr marL="358775" indent="-358775">
              <a:spcBef>
                <a:spcPts val="500"/>
              </a:spcBef>
              <a:spcAft>
                <a:spcPts val="500"/>
              </a:spcAft>
              <a:buFont typeface="+mj-lt"/>
              <a:buAutoNum type="arabicPeriod"/>
            </a:pPr>
            <a:r>
              <a:rPr lang="de-DE" dirty="0">
                <a:latin typeface="Century Gothic" panose="020B0502020202020204" pitchFamily="34" charset="0"/>
              </a:rPr>
              <a:t>Extrem nachteilige langfristige Verträge, z. B. Lizenzverträge</a:t>
            </a:r>
          </a:p>
          <a:p>
            <a:pPr marL="358775" indent="-358775">
              <a:spcBef>
                <a:spcPts val="500"/>
              </a:spcBef>
              <a:spcAft>
                <a:spcPts val="500"/>
              </a:spcAft>
              <a:buFont typeface="+mj-lt"/>
              <a:buAutoNum type="arabicPeriod"/>
            </a:pPr>
            <a:r>
              <a:rPr lang="de-DE" dirty="0">
                <a:latin typeface="Century Gothic" panose="020B0502020202020204" pitchFamily="34" charset="0"/>
              </a:rPr>
              <a:t>Gravierende Haftungsrisiken, z. B. Umweltskandal, Produkthaftung</a:t>
            </a:r>
          </a:p>
          <a:p>
            <a:pPr marL="358775" indent="-358775">
              <a:spcBef>
                <a:spcPts val="500"/>
              </a:spcBef>
              <a:spcAft>
                <a:spcPts val="500"/>
              </a:spcAft>
              <a:buFont typeface="+mj-lt"/>
              <a:buAutoNum type="arabicPeriod"/>
            </a:pPr>
            <a:r>
              <a:rPr lang="de-DE" dirty="0">
                <a:latin typeface="Century Gothic" panose="020B0502020202020204" pitchFamily="34" charset="0"/>
              </a:rPr>
              <a:t>Fehlmaßnahmen bei größeren Investitionsprojekten, z. B. nicht ausgelastete Maschinen (Produktionsbetrieb), leerstehende Immobilien (Immobiliengesellschaft)</a:t>
            </a:r>
          </a:p>
        </p:txBody>
      </p:sp>
    </p:spTree>
    <p:extLst>
      <p:ext uri="{BB962C8B-B14F-4D97-AF65-F5344CB8AC3E}">
        <p14:creationId xmlns:p14="http://schemas.microsoft.com/office/powerpoint/2010/main" val="2489795447"/>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5D99475F-036E-45F5-9441-D31C92895D08}"/>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9.3.3 </a:t>
            </a:r>
            <a:r>
              <a:rPr lang="de-DE" altLang="de-DE" sz="1600" b="1" dirty="0">
                <a:solidFill>
                  <a:srgbClr val="00B0F0"/>
                </a:solidFill>
                <a:latin typeface="Century Gothic" pitchFamily="34" charset="0"/>
              </a:rPr>
              <a:t>Grundsätzliche Feststellungen; Forts.</a:t>
            </a:r>
            <a:endParaRPr lang="de-DE" altLang="de-DE" sz="1600" b="1" kern="0" dirty="0">
              <a:solidFill>
                <a:srgbClr val="00B0F0"/>
              </a:solidFill>
              <a:latin typeface="Century Gothic" pitchFamily="34" charset="0"/>
            </a:endParaRPr>
          </a:p>
        </p:txBody>
      </p:sp>
      <p:sp>
        <p:nvSpPr>
          <p:cNvPr id="745477" name="Titel 1">
            <a:extLst>
              <a:ext uri="{FF2B5EF4-FFF2-40B4-BE49-F238E27FC236}">
                <a16:creationId xmlns:a16="http://schemas.microsoft.com/office/drawing/2014/main" id="{872D690E-CF9F-430E-832E-DB2F5FCBB25F}"/>
              </a:ext>
            </a:extLst>
          </p:cNvPr>
          <p:cNvSpPr txBox="1">
            <a:spLocks/>
          </p:cNvSpPr>
          <p:nvPr/>
        </p:nvSpPr>
        <p:spPr bwMode="auto">
          <a:xfrm>
            <a:off x="1079500" y="1550119"/>
            <a:ext cx="102727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3525" indent="-263525">
              <a:lnSpc>
                <a:spcPct val="100000"/>
              </a:lnSpc>
              <a:spcBef>
                <a:spcPts val="600"/>
              </a:spcBef>
              <a:spcAft>
                <a:spcPts val="600"/>
              </a:spcAft>
              <a:buFont typeface="+mj-lt"/>
              <a:buAutoNum type="alphaLcPeriod" startAt="6"/>
            </a:pPr>
            <a:r>
              <a:rPr lang="de-DE" altLang="de-DE" b="1" dirty="0">
                <a:solidFill>
                  <a:srgbClr val="00B0F0"/>
                </a:solidFill>
                <a:latin typeface="Century Gothic" panose="020B0502020202020204" pitchFamily="34" charset="0"/>
              </a:rPr>
              <a:t>Folgewirkungen für Abschluss und Lagebericht</a:t>
            </a:r>
          </a:p>
        </p:txBody>
      </p:sp>
      <p:sp>
        <p:nvSpPr>
          <p:cNvPr id="745478" name="Textfeld 4">
            <a:extLst>
              <a:ext uri="{FF2B5EF4-FFF2-40B4-BE49-F238E27FC236}">
                <a16:creationId xmlns:a16="http://schemas.microsoft.com/office/drawing/2014/main" id="{5FBA4523-C139-4ACA-B06F-62E195B363F2}"/>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graphicFrame>
        <p:nvGraphicFramePr>
          <p:cNvPr id="10" name="Tabelle 9">
            <a:extLst>
              <a:ext uri="{FF2B5EF4-FFF2-40B4-BE49-F238E27FC236}">
                <a16:creationId xmlns:a16="http://schemas.microsoft.com/office/drawing/2014/main" id="{5B29B1D9-5C61-43CD-AD14-FF6F130406BD}"/>
              </a:ext>
            </a:extLst>
          </p:cNvPr>
          <p:cNvGraphicFramePr>
            <a:graphicFrameLocks noGrp="1"/>
          </p:cNvGraphicFramePr>
          <p:nvPr>
            <p:extLst>
              <p:ext uri="{D42A27DB-BD31-4B8C-83A1-F6EECF244321}">
                <p14:modId xmlns:p14="http://schemas.microsoft.com/office/powerpoint/2010/main" val="713570086"/>
              </p:ext>
            </p:extLst>
          </p:nvPr>
        </p:nvGraphicFramePr>
        <p:xfrm>
          <a:off x="1084114" y="1989280"/>
          <a:ext cx="10333971" cy="3960000"/>
        </p:xfrm>
        <a:graphic>
          <a:graphicData uri="http://schemas.openxmlformats.org/drawingml/2006/table">
            <a:tbl>
              <a:tblPr firstRow="1" firstCol="1" bandRow="1"/>
              <a:tblGrid>
                <a:gridCol w="5904609">
                  <a:extLst>
                    <a:ext uri="{9D8B030D-6E8A-4147-A177-3AD203B41FA5}">
                      <a16:colId xmlns:a16="http://schemas.microsoft.com/office/drawing/2014/main" val="3627993063"/>
                    </a:ext>
                  </a:extLst>
                </a:gridCol>
                <a:gridCol w="2214681">
                  <a:extLst>
                    <a:ext uri="{9D8B030D-6E8A-4147-A177-3AD203B41FA5}">
                      <a16:colId xmlns:a16="http://schemas.microsoft.com/office/drawing/2014/main" val="1245413484"/>
                    </a:ext>
                  </a:extLst>
                </a:gridCol>
                <a:gridCol w="2214681">
                  <a:extLst>
                    <a:ext uri="{9D8B030D-6E8A-4147-A177-3AD203B41FA5}">
                      <a16:colId xmlns:a16="http://schemas.microsoft.com/office/drawing/2014/main" val="2477648176"/>
                    </a:ext>
                  </a:extLst>
                </a:gridCol>
              </a:tblGrid>
              <a:tr h="719640">
                <a:tc>
                  <a:txBody>
                    <a:bodyPr/>
                    <a:lstStyle/>
                    <a:p>
                      <a:pPr algn="just">
                        <a:spcBef>
                          <a:spcPts val="600"/>
                        </a:spcBef>
                        <a:spcAft>
                          <a:spcPts val="0"/>
                        </a:spcAft>
                      </a:pPr>
                      <a:r>
                        <a:rPr lang="de-DE" sz="1400" kern="15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 </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de-DE" sz="1400" b="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Entwicklungs-beeinträchtigung</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Bef>
                          <a:spcPts val="600"/>
                        </a:spcBef>
                        <a:spcAft>
                          <a:spcPts val="0"/>
                        </a:spcAft>
                      </a:pPr>
                      <a:r>
                        <a:rPr lang="de-DE" sz="1400" b="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Bestandsgefährdung</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447513316"/>
                  </a:ext>
                </a:extLst>
              </a:tr>
              <a:tr h="1073494">
                <a:tc>
                  <a:txBody>
                    <a:bodyPr/>
                    <a:lstStyle/>
                    <a:p>
                      <a:pPr algn="l">
                        <a:spcBef>
                          <a:spcPts val="600"/>
                        </a:spcBef>
                        <a:spcAft>
                          <a:spcPts val="0"/>
                        </a:spcAft>
                      </a:pPr>
                      <a:r>
                        <a:rPr lang="de-DE" sz="1400" b="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Abschluss</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algn="l">
                        <a:spcBef>
                          <a:spcPts val="600"/>
                        </a:spcBef>
                        <a:spcAft>
                          <a:spcPts val="0"/>
                        </a:spcAft>
                      </a:pPr>
                      <a:r>
                        <a:rPr lang="de-DE" sz="1400" dirty="0" err="1">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Anhangangabe</a:t>
                      </a:r>
                      <a:r>
                        <a:rPr lang="de-DE" sz="14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aufgrund wesentlicher Unsicherheiten gem.</a:t>
                      </a:r>
                      <a:br>
                        <a:rPr lang="de-DE" sz="14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br>
                      <a:r>
                        <a:rPr lang="de-DE" sz="1400" b="0" i="0" u="none" strike="noStrike" dirty="0">
                          <a:solidFill>
                            <a:schemeClr val="tx1"/>
                          </a:solidFill>
                          <a:effectLst/>
                          <a:latin typeface="Century Gothic" panose="020B0502020202020204" pitchFamily="34" charset="0"/>
                        </a:rPr>
                        <a:t>IDW PS 270 n.F. (10.2021)</a:t>
                      </a:r>
                      <a:r>
                        <a:rPr lang="de-DE" sz="14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a:t>
                      </a:r>
                      <a:r>
                        <a:rPr lang="de-DE" sz="1400" dirty="0" err="1">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Rz</a:t>
                      </a:r>
                      <a:r>
                        <a:rPr lang="de-DE" sz="14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9 u. A3</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a:txBody>
                    <a:bodyPr/>
                    <a:lstStyle/>
                    <a:p>
                      <a:pPr algn="ctr">
                        <a:spcBef>
                          <a:spcPts val="600"/>
                        </a:spcBef>
                        <a:spcAft>
                          <a:spcPts val="0"/>
                        </a:spcAft>
                      </a:pPr>
                      <a:r>
                        <a:rPr lang="de-DE" sz="1400" b="1" dirty="0">
                          <a:solidFill>
                            <a:srgbClr val="00B0F0"/>
                          </a:solidFill>
                          <a:effectLst/>
                          <a:latin typeface="Century Gothic" panose="020B0502020202020204" pitchFamily="34" charset="0"/>
                          <a:ea typeface="Times New Roman" panose="02020603050405020304" pitchFamily="18" charset="0"/>
                          <a:cs typeface="Times New Roman" panose="02020603050405020304" pitchFamily="18" charset="0"/>
                        </a:rPr>
                        <a:t>nein</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de-DE" sz="1400" b="1" dirty="0">
                          <a:solidFill>
                            <a:srgbClr val="FF0000"/>
                          </a:solidFill>
                          <a:effectLst/>
                          <a:latin typeface="Century Gothic" panose="020B0502020202020204" pitchFamily="34" charset="0"/>
                          <a:ea typeface="Times New Roman" panose="02020603050405020304" pitchFamily="18" charset="0"/>
                          <a:cs typeface="Times New Roman" panose="02020603050405020304" pitchFamily="18" charset="0"/>
                        </a:rPr>
                        <a:t>ja</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0" marR="0" marT="53975" marB="5397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5488181"/>
                  </a:ext>
                </a:extLst>
              </a:tr>
              <a:tr h="1093372">
                <a:tc>
                  <a:txBody>
                    <a:bodyPr/>
                    <a:lstStyle/>
                    <a:p>
                      <a:pPr algn="l">
                        <a:spcBef>
                          <a:spcPts val="600"/>
                        </a:spcBef>
                        <a:spcAft>
                          <a:spcPts val="0"/>
                        </a:spcAft>
                      </a:pPr>
                      <a:r>
                        <a:rPr lang="de-DE" sz="1400" b="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Lagebericht</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algn="l">
                        <a:spcBef>
                          <a:spcPts val="600"/>
                        </a:spcBef>
                        <a:spcAft>
                          <a:spcPts val="0"/>
                        </a:spcAft>
                      </a:pPr>
                      <a:r>
                        <a:rPr lang="de-DE" sz="14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Risikoberichterstattung im Lagebericht (§§ 289 Abs. 1 Satz 4, 315 Abs. 1 Satz 4 HGB)</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gridSpan="2">
                  <a:txBody>
                    <a:bodyPr/>
                    <a:lstStyle/>
                    <a:p>
                      <a:pPr algn="ctr">
                        <a:spcBef>
                          <a:spcPts val="600"/>
                        </a:spcBef>
                        <a:spcAft>
                          <a:spcPts val="0"/>
                        </a:spcAft>
                      </a:pPr>
                      <a:r>
                        <a:rPr lang="de-DE" sz="1400" b="1" dirty="0">
                          <a:solidFill>
                            <a:srgbClr val="FF0000"/>
                          </a:solidFill>
                          <a:effectLst/>
                          <a:latin typeface="Century Gothic" panose="020B0502020202020204" pitchFamily="34" charset="0"/>
                          <a:ea typeface="Times New Roman" panose="02020603050405020304" pitchFamily="18" charset="0"/>
                          <a:cs typeface="Times New Roman" panose="02020603050405020304" pitchFamily="18" charset="0"/>
                        </a:rPr>
                        <a:t>ja</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de-DE"/>
                    </a:p>
                  </a:txBody>
                  <a:tcPr/>
                </a:tc>
                <a:extLst>
                  <a:ext uri="{0D108BD9-81ED-4DB2-BD59-A6C34878D82A}">
                    <a16:rowId xmlns:a16="http://schemas.microsoft.com/office/drawing/2014/main" val="1917004582"/>
                  </a:ext>
                </a:extLst>
              </a:tr>
              <a:tr h="1073494">
                <a:tc>
                  <a:txBody>
                    <a:bodyPr/>
                    <a:lstStyle/>
                    <a:p>
                      <a:pPr algn="l">
                        <a:spcBef>
                          <a:spcPts val="600"/>
                        </a:spcBef>
                        <a:spcAft>
                          <a:spcPts val="0"/>
                        </a:spcAft>
                      </a:pPr>
                      <a:r>
                        <a:rPr lang="de-DE" sz="1400" b="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Bestätigungsvermerk</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algn="l">
                        <a:spcBef>
                          <a:spcPts val="600"/>
                        </a:spcBef>
                        <a:spcAft>
                          <a:spcPts val="0"/>
                        </a:spcAft>
                      </a:pPr>
                      <a:r>
                        <a:rPr lang="de-DE" sz="14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gesonderter Abschnitt zur wesentlichen Unsicherheit </a:t>
                      </a:r>
                      <a:r>
                        <a:rPr lang="de-DE" sz="140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gem. </a:t>
                      </a:r>
                      <a:r>
                        <a:rPr lang="de-DE" sz="1400" b="0" i="0" u="none" strike="noStrike" dirty="0">
                          <a:solidFill>
                            <a:schemeClr val="tx1"/>
                          </a:solidFill>
                          <a:effectLst/>
                          <a:latin typeface="Century Gothic" panose="020B0502020202020204" pitchFamily="34" charset="0"/>
                        </a:rPr>
                        <a:t>IDW PS 270 n.F. (10.2021)</a:t>
                      </a:r>
                      <a:r>
                        <a:rPr lang="de-DE" sz="140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 </a:t>
                      </a:r>
                      <a:r>
                        <a:rPr lang="de-DE" sz="1400" dirty="0" err="1">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Rz</a:t>
                      </a:r>
                      <a:r>
                        <a:rPr lang="de-DE" sz="140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 29</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a:txBody>
                    <a:bodyPr/>
                    <a:lstStyle/>
                    <a:p>
                      <a:pPr algn="ctr">
                        <a:spcBef>
                          <a:spcPts val="600"/>
                        </a:spcBef>
                        <a:spcAft>
                          <a:spcPts val="0"/>
                        </a:spcAft>
                      </a:pPr>
                      <a:r>
                        <a:rPr lang="de-DE" sz="1400" b="1" dirty="0">
                          <a:solidFill>
                            <a:srgbClr val="00B0F0"/>
                          </a:solidFill>
                          <a:effectLst/>
                          <a:latin typeface="Century Gothic" panose="020B0502020202020204" pitchFamily="34" charset="0"/>
                          <a:ea typeface="Times New Roman" panose="02020603050405020304" pitchFamily="18" charset="0"/>
                          <a:cs typeface="Times New Roman" panose="02020603050405020304" pitchFamily="18" charset="0"/>
                        </a:rPr>
                        <a:t>nein</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de-DE" sz="1400" b="1" dirty="0">
                          <a:solidFill>
                            <a:srgbClr val="FF0000"/>
                          </a:solidFill>
                          <a:effectLst/>
                          <a:latin typeface="Century Gothic" panose="020B0502020202020204" pitchFamily="34" charset="0"/>
                          <a:ea typeface="Times New Roman" panose="02020603050405020304" pitchFamily="18" charset="0"/>
                          <a:cs typeface="Times New Roman" panose="02020603050405020304" pitchFamily="18" charset="0"/>
                        </a:rPr>
                        <a:t>ja</a:t>
                      </a:r>
                      <a:endParaRPr lang="de-DE" sz="14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6033513"/>
                  </a:ext>
                </a:extLst>
              </a:tr>
            </a:tbl>
          </a:graphicData>
        </a:graphic>
      </p:graphicFrame>
    </p:spTree>
    <p:extLst>
      <p:ext uri="{BB962C8B-B14F-4D97-AF65-F5344CB8AC3E}">
        <p14:creationId xmlns:p14="http://schemas.microsoft.com/office/powerpoint/2010/main" val="3096263866"/>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Inhaltsplatzhalter 2">
            <a:extLst>
              <a:ext uri="{FF2B5EF4-FFF2-40B4-BE49-F238E27FC236}">
                <a16:creationId xmlns:a16="http://schemas.microsoft.com/office/drawing/2014/main" id="{0BBAE5A5-4F0A-4A6E-B561-81314E258F6F}"/>
              </a:ext>
            </a:extLst>
          </p:cNvPr>
          <p:cNvSpPr>
            <a:spLocks noGrp="1"/>
          </p:cNvSpPr>
          <p:nvPr>
            <p:ph idx="4294967295"/>
          </p:nvPr>
        </p:nvSpPr>
        <p:spPr>
          <a:xfrm>
            <a:off x="1343472" y="1840731"/>
            <a:ext cx="10513566" cy="2092325"/>
          </a:xfrm>
        </p:spPr>
        <p:txBody>
          <a:bodyPr wrap="square">
            <a:spAutoFit/>
          </a:bodyPr>
          <a:lstStyle/>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Keine Negativerklärung erforderlich, wenn nichts zu berichten ist (Abschnitt entfällt dann)</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Berichtspflicht besteht nur für während der ordnungsmäßig durchgeführten Abschlussprüfung festgestellte Verstöße</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Abschnitt ist zu gliedern in: </a:t>
            </a:r>
          </a:p>
          <a:p>
            <a:pPr marL="266700">
              <a:lnSpc>
                <a:spcPct val="100000"/>
              </a:lnSpc>
              <a:spcBef>
                <a:spcPts val="600"/>
              </a:spcBef>
              <a:spcAft>
                <a:spcPts val="600"/>
              </a:spcAft>
              <a:defRPr/>
            </a:pPr>
            <a:r>
              <a:rPr lang="de-DE" altLang="de-DE" sz="1600" b="1" dirty="0">
                <a:latin typeface="Century Gothic" panose="020B0502020202020204" pitchFamily="34" charset="0"/>
              </a:rPr>
              <a:t>2.2.1	Unregelmäßigkeiten in der Rechnungslegung</a:t>
            </a:r>
          </a:p>
          <a:p>
            <a:pPr marL="266700">
              <a:lnSpc>
                <a:spcPct val="100000"/>
              </a:lnSpc>
              <a:spcBef>
                <a:spcPts val="600"/>
              </a:spcBef>
              <a:spcAft>
                <a:spcPts val="600"/>
              </a:spcAft>
              <a:defRPr/>
            </a:pPr>
            <a:r>
              <a:rPr lang="de-DE" altLang="de-DE" sz="1600" b="1" dirty="0">
                <a:latin typeface="Century Gothic" panose="020B0502020202020204" pitchFamily="34" charset="0"/>
              </a:rPr>
              <a:t>2.2.2  Sonstige Unregelmäßigkeiten</a:t>
            </a:r>
          </a:p>
        </p:txBody>
      </p:sp>
      <p:sp>
        <p:nvSpPr>
          <p:cNvPr id="747523" name="Titel 1">
            <a:extLst>
              <a:ext uri="{FF2B5EF4-FFF2-40B4-BE49-F238E27FC236}">
                <a16:creationId xmlns:a16="http://schemas.microsoft.com/office/drawing/2014/main" id="{54EE105E-43C4-453B-894D-D3807514E00E}"/>
              </a:ext>
            </a:extLst>
          </p:cNvPr>
          <p:cNvSpPr txBox="1">
            <a:spLocks/>
          </p:cNvSpPr>
          <p:nvPr/>
        </p:nvSpPr>
        <p:spPr bwMode="auto">
          <a:xfrm>
            <a:off x="1079500" y="1474018"/>
            <a:ext cx="10201076"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3525" indent="-263525">
              <a:lnSpc>
                <a:spcPct val="100000"/>
              </a:lnSpc>
              <a:spcBef>
                <a:spcPts val="600"/>
              </a:spcBef>
              <a:spcAft>
                <a:spcPts val="600"/>
              </a:spcAft>
              <a:buFont typeface="+mj-lt"/>
              <a:buAutoNum type="alphaLcPeriod" startAt="7"/>
            </a:pPr>
            <a:r>
              <a:rPr lang="de-DE" altLang="de-DE" sz="1600" b="1" dirty="0">
                <a:solidFill>
                  <a:srgbClr val="00B0F0"/>
                </a:solidFill>
                <a:latin typeface="Century Gothic" panose="020B0502020202020204" pitchFamily="34" charset="0"/>
              </a:rPr>
              <a:t>Unregelmäßigkeiten (§ 321 Abs. 1 S. 3 HGB, </a:t>
            </a:r>
            <a:r>
              <a:rPr lang="de-DE" altLang="de-DE" sz="1600" b="1" dirty="0">
                <a:solidFill>
                  <a:srgbClr val="FF0000"/>
                </a:solidFill>
                <a:latin typeface="Century Gothic" panose="020B0502020202020204" pitchFamily="34" charset="0"/>
              </a:rPr>
              <a:t>IDW PS 450 n.F. (10.2021), Tz. 42-50a</a:t>
            </a:r>
            <a:r>
              <a:rPr lang="de-DE" altLang="de-DE" sz="1600" b="1" dirty="0">
                <a:solidFill>
                  <a:srgbClr val="00B0F0"/>
                </a:solidFill>
                <a:latin typeface="Century Gothic" panose="020B0502020202020204" pitchFamily="34" charset="0"/>
              </a:rPr>
              <a:t>)</a:t>
            </a:r>
          </a:p>
        </p:txBody>
      </p:sp>
      <p:sp>
        <p:nvSpPr>
          <p:cNvPr id="8" name="Rectangle 2">
            <a:extLst>
              <a:ext uri="{FF2B5EF4-FFF2-40B4-BE49-F238E27FC236}">
                <a16:creationId xmlns:a16="http://schemas.microsoft.com/office/drawing/2014/main" id="{7030F4B5-322A-41BA-8D40-C6628E3C765A}"/>
              </a:ext>
            </a:extLst>
          </p:cNvPr>
          <p:cNvSpPr txBox="1">
            <a:spLocks/>
          </p:cNvSpPr>
          <p:nvPr/>
        </p:nvSpPr>
        <p:spPr bwMode="auto">
          <a:xfrm>
            <a:off x="925513" y="1050156"/>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9.3.3 </a:t>
            </a:r>
            <a:r>
              <a:rPr lang="de-DE" altLang="de-DE" sz="1600" b="1" dirty="0">
                <a:solidFill>
                  <a:srgbClr val="00B0F0"/>
                </a:solidFill>
                <a:latin typeface="Century Gothic" pitchFamily="34" charset="0"/>
              </a:rPr>
              <a:t>Grundsätzliche Feststellungen; Forts.</a:t>
            </a:r>
            <a:endParaRPr lang="de-DE" altLang="de-DE" sz="1600" b="1" kern="0" dirty="0">
              <a:solidFill>
                <a:srgbClr val="00B0F0"/>
              </a:solidFill>
              <a:latin typeface="Century Gothic" pitchFamily="34" charset="0"/>
            </a:endParaRPr>
          </a:p>
        </p:txBody>
      </p:sp>
      <p:sp>
        <p:nvSpPr>
          <p:cNvPr id="747526" name="Textfeld 4">
            <a:extLst>
              <a:ext uri="{FF2B5EF4-FFF2-40B4-BE49-F238E27FC236}">
                <a16:creationId xmlns:a16="http://schemas.microsoft.com/office/drawing/2014/main" id="{CB001215-B2D7-4956-B442-E210727F119C}"/>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99" name="Rectangle 6">
            <a:extLst>
              <a:ext uri="{FF2B5EF4-FFF2-40B4-BE49-F238E27FC236}">
                <a16:creationId xmlns:a16="http://schemas.microsoft.com/office/drawing/2014/main" id="{0278AFD4-630F-4FFF-A1AE-3279B70E7D77}"/>
              </a:ext>
            </a:extLst>
          </p:cNvPr>
          <p:cNvSpPr>
            <a:spLocks noChangeArrowheads="1"/>
          </p:cNvSpPr>
          <p:nvPr/>
        </p:nvSpPr>
        <p:spPr bwMode="auto">
          <a:xfrm>
            <a:off x="4773180" y="2056482"/>
            <a:ext cx="2754843" cy="390981"/>
          </a:xfrm>
          <a:prstGeom prst="roundRect">
            <a:avLst>
              <a:gd name="adj" fmla="val 16667"/>
            </a:avLst>
          </a:prstGeom>
          <a:solidFill>
            <a:srgbClr val="00B0F0"/>
          </a:solidFill>
          <a:ln w="9525">
            <a:noFill/>
            <a:miter lim="800000"/>
            <a:headEnd/>
            <a:tailEnd/>
          </a:ln>
          <a:effectLst/>
          <a:extLst/>
        </p:spPr>
        <p:txBody>
          <a:bodyPr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50000"/>
              </a:lnSpc>
              <a:spcBef>
                <a:spcPct val="0"/>
              </a:spcBef>
              <a:buFontTx/>
              <a:buNone/>
              <a:defRPr/>
            </a:pPr>
            <a:endParaRPr lang="de-DE" altLang="de-DE" b="1" dirty="0">
              <a:solidFill>
                <a:schemeClr val="bg1"/>
              </a:solidFill>
              <a:latin typeface="Century Gothic" panose="020B0502020202020204" pitchFamily="34" charset="0"/>
            </a:endParaRPr>
          </a:p>
          <a:p>
            <a:pPr algn="ctr">
              <a:lnSpc>
                <a:spcPct val="100000"/>
              </a:lnSpc>
              <a:spcBef>
                <a:spcPct val="0"/>
              </a:spcBef>
              <a:buFontTx/>
              <a:buNone/>
              <a:defRPr/>
            </a:pPr>
            <a:r>
              <a:rPr lang="de-DE" altLang="de-DE" b="1" dirty="0">
                <a:solidFill>
                  <a:schemeClr val="bg1"/>
                </a:solidFill>
                <a:latin typeface="Century Gothic" panose="020B0502020202020204" pitchFamily="34" charset="0"/>
              </a:rPr>
              <a:t>Unregelmäßigkeiten</a:t>
            </a:r>
          </a:p>
          <a:p>
            <a:pPr algn="ctr">
              <a:lnSpc>
                <a:spcPct val="50000"/>
              </a:lnSpc>
              <a:spcBef>
                <a:spcPct val="0"/>
              </a:spcBef>
              <a:buFontTx/>
              <a:buNone/>
              <a:defRPr/>
            </a:pPr>
            <a:endParaRPr lang="de-DE" altLang="de-DE" b="1" dirty="0">
              <a:solidFill>
                <a:schemeClr val="bg1"/>
              </a:solidFill>
              <a:latin typeface="Century Gothic" panose="020B0502020202020204" pitchFamily="34" charset="0"/>
            </a:endParaRPr>
          </a:p>
        </p:txBody>
      </p:sp>
      <p:cxnSp>
        <p:nvCxnSpPr>
          <p:cNvPr id="749577" name="AutoShape 7">
            <a:extLst>
              <a:ext uri="{FF2B5EF4-FFF2-40B4-BE49-F238E27FC236}">
                <a16:creationId xmlns:a16="http://schemas.microsoft.com/office/drawing/2014/main" id="{4C1135E5-2159-47AD-836D-735AFD6786CC}"/>
              </a:ext>
            </a:extLst>
          </p:cNvPr>
          <p:cNvCxnSpPr>
            <a:cxnSpLocks noChangeShapeType="1"/>
            <a:endCxn id="703502" idx="0"/>
          </p:cNvCxnSpPr>
          <p:nvPr/>
        </p:nvCxnSpPr>
        <p:spPr bwMode="auto">
          <a:xfrm flipH="1">
            <a:off x="3529749" y="2446426"/>
            <a:ext cx="2620852" cy="280540"/>
          </a:xfrm>
          <a:prstGeom prst="straightConnector1">
            <a:avLst/>
          </a:prstGeom>
          <a:noFill/>
          <a:ln w="190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9578" name="AutoShape 8">
            <a:extLst>
              <a:ext uri="{FF2B5EF4-FFF2-40B4-BE49-F238E27FC236}">
                <a16:creationId xmlns:a16="http://schemas.microsoft.com/office/drawing/2014/main" id="{327E501E-253A-4BAA-A917-FC670F6BEC81}"/>
              </a:ext>
            </a:extLst>
          </p:cNvPr>
          <p:cNvCxnSpPr>
            <a:cxnSpLocks noChangeShapeType="1"/>
            <a:endCxn id="703503" idx="0"/>
          </p:cNvCxnSpPr>
          <p:nvPr/>
        </p:nvCxnSpPr>
        <p:spPr bwMode="auto">
          <a:xfrm>
            <a:off x="6150601" y="2446426"/>
            <a:ext cx="3167534" cy="350828"/>
          </a:xfrm>
          <a:prstGeom prst="straightConnector1">
            <a:avLst/>
          </a:prstGeom>
          <a:noFill/>
          <a:ln w="190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3502" name="Rectangle 9">
            <a:extLst>
              <a:ext uri="{FF2B5EF4-FFF2-40B4-BE49-F238E27FC236}">
                <a16:creationId xmlns:a16="http://schemas.microsoft.com/office/drawing/2014/main" id="{95B97496-CF3F-4822-8AD4-B9021DF75CFB}"/>
              </a:ext>
            </a:extLst>
          </p:cNvPr>
          <p:cNvSpPr>
            <a:spLocks noChangeArrowheads="1"/>
          </p:cNvSpPr>
          <p:nvPr/>
        </p:nvSpPr>
        <p:spPr bwMode="auto">
          <a:xfrm>
            <a:off x="2029056" y="2726966"/>
            <a:ext cx="3001385" cy="535643"/>
          </a:xfrm>
          <a:prstGeom prst="roundRect">
            <a:avLst>
              <a:gd name="adj" fmla="val 16667"/>
            </a:avLst>
          </a:prstGeom>
          <a:solidFill>
            <a:schemeClr val="bg1">
              <a:lumMod val="85000"/>
            </a:schemeClr>
          </a:solidFill>
          <a:ln w="9525">
            <a:solidFill>
              <a:schemeClr val="bg1">
                <a:lumMod val="85000"/>
              </a:schemeClr>
            </a:solidFill>
            <a:miter lim="800000"/>
            <a:headEnd/>
            <a:tailEnd/>
          </a:ln>
          <a:effectLst/>
          <a:extLst>
            <a:ext uri="{AF507438-7753-43E0-B8FC-AC1667EBCBE1}">
              <a14:hiddenEffects xmlns:a14="http://schemas.microsoft.com/office/drawing/2010/main">
                <a:effectLst>
                  <a:outerShdw dist="107763" dir="18900000" algn="ctr" rotWithShape="0">
                    <a:srgbClr val="808080"/>
                  </a:outerShdw>
                </a:effectLst>
              </a14:hiddenEffects>
            </a:ext>
          </a:extLst>
        </p:spPr>
        <p:txBody>
          <a:bodyPr anchor="ctr" anchorCtr="1"/>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defRPr/>
            </a:pPr>
            <a:r>
              <a:rPr lang="de-DE" altLang="de-DE" b="1" dirty="0">
                <a:latin typeface="Century Gothic" panose="020B0502020202020204" pitchFamily="34" charset="0"/>
              </a:rPr>
              <a:t>falsche Angaben </a:t>
            </a:r>
          </a:p>
          <a:p>
            <a:pPr algn="ctr">
              <a:lnSpc>
                <a:spcPct val="100000"/>
              </a:lnSpc>
              <a:spcBef>
                <a:spcPct val="0"/>
              </a:spcBef>
              <a:buFontTx/>
              <a:buNone/>
              <a:defRPr/>
            </a:pPr>
            <a:r>
              <a:rPr lang="de-DE" altLang="de-DE" b="1" dirty="0">
                <a:latin typeface="Century Gothic" panose="020B0502020202020204" pitchFamily="34" charset="0"/>
              </a:rPr>
              <a:t>in der Rechnungslegung</a:t>
            </a:r>
          </a:p>
        </p:txBody>
      </p:sp>
      <p:sp>
        <p:nvSpPr>
          <p:cNvPr id="703503" name="Rectangle 10">
            <a:extLst>
              <a:ext uri="{FF2B5EF4-FFF2-40B4-BE49-F238E27FC236}">
                <a16:creationId xmlns:a16="http://schemas.microsoft.com/office/drawing/2014/main" id="{F5D94F4F-DA97-41AA-A8ED-5D36AEE39B8A}"/>
              </a:ext>
            </a:extLst>
          </p:cNvPr>
          <p:cNvSpPr>
            <a:spLocks noChangeArrowheads="1"/>
          </p:cNvSpPr>
          <p:nvPr/>
        </p:nvSpPr>
        <p:spPr bwMode="auto">
          <a:xfrm>
            <a:off x="7860319" y="2797254"/>
            <a:ext cx="2915631" cy="536916"/>
          </a:xfrm>
          <a:prstGeom prst="roundRect">
            <a:avLst>
              <a:gd name="adj" fmla="val 16667"/>
            </a:avLst>
          </a:prstGeom>
          <a:solidFill>
            <a:schemeClr val="bg1">
              <a:lumMod val="85000"/>
            </a:schemeClr>
          </a:solidFill>
          <a:ln w="9525">
            <a:solidFill>
              <a:schemeClr val="bg1">
                <a:lumMod val="85000"/>
              </a:schemeClr>
            </a:solidFill>
            <a:miter lim="800000"/>
            <a:headEnd/>
            <a:tailEnd/>
          </a:ln>
          <a:effectLst/>
          <a:extLst>
            <a:ext uri="{AF507438-7753-43E0-B8FC-AC1667EBCBE1}">
              <a14:hiddenEffects xmlns:a14="http://schemas.microsoft.com/office/drawing/2010/main">
                <a:effectLst>
                  <a:outerShdw dist="107763" dir="18900000" algn="ctr" rotWithShape="0">
                    <a:srgbClr val="808080"/>
                  </a:outerShdw>
                </a:effectLst>
              </a14:hiddenEffects>
            </a:ext>
          </a:extLst>
        </p:spPr>
        <p:txBody>
          <a:bodyPr anchor="ctr" anchorCtr="1"/>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defRPr/>
            </a:pPr>
            <a:r>
              <a:rPr lang="de-DE" altLang="de-DE" b="1" dirty="0">
                <a:latin typeface="Century Gothic" panose="020B0502020202020204" pitchFamily="34" charset="0"/>
              </a:rPr>
              <a:t>keine falschen Angaben </a:t>
            </a:r>
          </a:p>
          <a:p>
            <a:pPr algn="ctr">
              <a:lnSpc>
                <a:spcPct val="100000"/>
              </a:lnSpc>
              <a:spcBef>
                <a:spcPct val="0"/>
              </a:spcBef>
              <a:buFontTx/>
              <a:buNone/>
              <a:defRPr/>
            </a:pPr>
            <a:r>
              <a:rPr lang="de-DE" altLang="de-DE" b="1" dirty="0">
                <a:latin typeface="Century Gothic" panose="020B0502020202020204" pitchFamily="34" charset="0"/>
              </a:rPr>
              <a:t>in der Rechnungslegung</a:t>
            </a:r>
          </a:p>
        </p:txBody>
      </p:sp>
      <p:sp>
        <p:nvSpPr>
          <p:cNvPr id="749581" name="Text Box 12">
            <a:extLst>
              <a:ext uri="{FF2B5EF4-FFF2-40B4-BE49-F238E27FC236}">
                <a16:creationId xmlns:a16="http://schemas.microsoft.com/office/drawing/2014/main" id="{D2476E54-EDAE-4540-B09A-E2E4BDFA6AA7}"/>
              </a:ext>
            </a:extLst>
          </p:cNvPr>
          <p:cNvSpPr txBox="1">
            <a:spLocks noChangeArrowheads="1"/>
          </p:cNvSpPr>
          <p:nvPr/>
        </p:nvSpPr>
        <p:spPr bwMode="auto">
          <a:xfrm>
            <a:off x="2568182" y="2096009"/>
            <a:ext cx="776175" cy="307777"/>
          </a:xfrm>
          <a:prstGeom prst="rect">
            <a:avLst/>
          </a:prstGeom>
          <a:noFill/>
          <a:ln>
            <a:noFill/>
          </a:ln>
          <a:effectLst/>
          <a:extLst>
            <a:ext uri="{909E8E84-426E-40DD-AFC4-6F175D3DCCD1}">
              <a14:hiddenFill xmlns:a14="http://schemas.microsoft.com/office/drawing/2010/main">
                <a:solidFill>
                  <a:srgbClr val="CCFFCC">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b="1">
                <a:latin typeface="Century Gothic" panose="020B0502020202020204" pitchFamily="34" charset="0"/>
              </a:rPr>
              <a:t>Exkurs:</a:t>
            </a:r>
          </a:p>
        </p:txBody>
      </p:sp>
      <p:sp>
        <p:nvSpPr>
          <p:cNvPr id="703505" name="Rectangle 13">
            <a:extLst>
              <a:ext uri="{FF2B5EF4-FFF2-40B4-BE49-F238E27FC236}">
                <a16:creationId xmlns:a16="http://schemas.microsoft.com/office/drawing/2014/main" id="{DE4CBAC3-8AB9-41A0-A2B9-B5450ADD03F3}"/>
              </a:ext>
            </a:extLst>
          </p:cNvPr>
          <p:cNvSpPr>
            <a:spLocks noChangeArrowheads="1"/>
          </p:cNvSpPr>
          <p:nvPr/>
        </p:nvSpPr>
        <p:spPr bwMode="auto">
          <a:xfrm>
            <a:off x="1343025" y="3487338"/>
            <a:ext cx="1886585" cy="549975"/>
          </a:xfrm>
          <a:prstGeom prst="roundRect">
            <a:avLst>
              <a:gd name="adj" fmla="val 16667"/>
            </a:avLst>
          </a:prstGeom>
          <a:noFill/>
          <a:ln w="19050">
            <a:solidFill>
              <a:schemeClr val="bg1">
                <a:lumMod val="50000"/>
              </a:schemeClr>
            </a:solidFill>
            <a:miter lim="800000"/>
            <a:headEnd/>
            <a:tailEnd/>
          </a:ln>
          <a:effectLst/>
          <a:extLst/>
        </p:spPr>
        <p:txBody>
          <a:bodyPr anchor="ctr" anchorCtr="1"/>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defRPr/>
            </a:pPr>
            <a:r>
              <a:rPr lang="de-DE" altLang="de-DE" b="1" dirty="0">
                <a:latin typeface="Century Gothic" panose="020B0502020202020204" pitchFamily="34" charset="0"/>
              </a:rPr>
              <a:t>Unrichtigkeiten</a:t>
            </a:r>
          </a:p>
          <a:p>
            <a:pPr algn="ctr">
              <a:lnSpc>
                <a:spcPct val="100000"/>
              </a:lnSpc>
              <a:spcBef>
                <a:spcPct val="0"/>
              </a:spcBef>
              <a:buFontTx/>
              <a:buNone/>
              <a:defRPr/>
            </a:pPr>
            <a:r>
              <a:rPr lang="de-DE" altLang="de-DE" b="1" dirty="0">
                <a:latin typeface="Century Gothic" panose="020B0502020202020204" pitchFamily="34" charset="0"/>
              </a:rPr>
              <a:t>(unbeabsichtigt)</a:t>
            </a:r>
          </a:p>
        </p:txBody>
      </p:sp>
      <p:sp>
        <p:nvSpPr>
          <p:cNvPr id="703506" name="Rectangle 14">
            <a:extLst>
              <a:ext uri="{FF2B5EF4-FFF2-40B4-BE49-F238E27FC236}">
                <a16:creationId xmlns:a16="http://schemas.microsoft.com/office/drawing/2014/main" id="{0CCEF213-9013-4D4C-A287-5F373014788C}"/>
              </a:ext>
            </a:extLst>
          </p:cNvPr>
          <p:cNvSpPr>
            <a:spLocks noChangeArrowheads="1"/>
          </p:cNvSpPr>
          <p:nvPr/>
        </p:nvSpPr>
        <p:spPr bwMode="auto">
          <a:xfrm>
            <a:off x="3829887" y="3487338"/>
            <a:ext cx="1800831" cy="549975"/>
          </a:xfrm>
          <a:prstGeom prst="roundRect">
            <a:avLst>
              <a:gd name="adj" fmla="val 16667"/>
            </a:avLst>
          </a:prstGeom>
          <a:noFill/>
          <a:ln w="19050">
            <a:solidFill>
              <a:schemeClr val="bg1">
                <a:lumMod val="50000"/>
              </a:schemeClr>
            </a:solidFill>
            <a:miter lim="800000"/>
            <a:headEnd/>
            <a:tailEnd/>
          </a:ln>
          <a:effectLst/>
          <a:extLst/>
        </p:spPr>
        <p:txBody>
          <a:bodyPr anchor="ctr" anchorCtr="1"/>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defRPr/>
            </a:pPr>
            <a:r>
              <a:rPr lang="de-DE" altLang="de-DE" b="1" dirty="0">
                <a:latin typeface="Century Gothic" panose="020B0502020202020204" pitchFamily="34" charset="0"/>
              </a:rPr>
              <a:t>Verstöße</a:t>
            </a:r>
          </a:p>
          <a:p>
            <a:pPr algn="ctr">
              <a:lnSpc>
                <a:spcPct val="100000"/>
              </a:lnSpc>
              <a:spcBef>
                <a:spcPct val="0"/>
              </a:spcBef>
              <a:buFontTx/>
              <a:buNone/>
              <a:defRPr/>
            </a:pPr>
            <a:r>
              <a:rPr lang="de-DE" altLang="de-DE" b="1" dirty="0">
                <a:latin typeface="Century Gothic" panose="020B0502020202020204" pitchFamily="34" charset="0"/>
              </a:rPr>
              <a:t>(beabsichtigt)</a:t>
            </a:r>
          </a:p>
        </p:txBody>
      </p:sp>
      <p:cxnSp>
        <p:nvCxnSpPr>
          <p:cNvPr id="749584" name="AutoShape 15">
            <a:extLst>
              <a:ext uri="{FF2B5EF4-FFF2-40B4-BE49-F238E27FC236}">
                <a16:creationId xmlns:a16="http://schemas.microsoft.com/office/drawing/2014/main" id="{692D9827-30E7-4C3B-AB2B-6D3039013BF6}"/>
              </a:ext>
            </a:extLst>
          </p:cNvPr>
          <p:cNvCxnSpPr>
            <a:cxnSpLocks noChangeShapeType="1"/>
            <a:stCxn id="703505" idx="0"/>
          </p:cNvCxnSpPr>
          <p:nvPr/>
        </p:nvCxnSpPr>
        <p:spPr bwMode="auto">
          <a:xfrm flipV="1">
            <a:off x="2286318" y="3264686"/>
            <a:ext cx="1243431" cy="222652"/>
          </a:xfrm>
          <a:prstGeom prst="straightConnector1">
            <a:avLst/>
          </a:prstGeom>
          <a:noFill/>
          <a:ln w="190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9585" name="AutoShape 16">
            <a:extLst>
              <a:ext uri="{FF2B5EF4-FFF2-40B4-BE49-F238E27FC236}">
                <a16:creationId xmlns:a16="http://schemas.microsoft.com/office/drawing/2014/main" id="{21DFB1A9-C997-4991-91C2-364740110AE6}"/>
              </a:ext>
            </a:extLst>
          </p:cNvPr>
          <p:cNvCxnSpPr>
            <a:cxnSpLocks noChangeShapeType="1"/>
            <a:stCxn id="703506" idx="0"/>
          </p:cNvCxnSpPr>
          <p:nvPr/>
        </p:nvCxnSpPr>
        <p:spPr bwMode="auto">
          <a:xfrm flipH="1" flipV="1">
            <a:off x="3529749" y="3264686"/>
            <a:ext cx="1200554" cy="222652"/>
          </a:xfrm>
          <a:prstGeom prst="straightConnector1">
            <a:avLst/>
          </a:prstGeom>
          <a:noFill/>
          <a:ln w="190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3509" name="Rectangle 17">
            <a:extLst>
              <a:ext uri="{FF2B5EF4-FFF2-40B4-BE49-F238E27FC236}">
                <a16:creationId xmlns:a16="http://schemas.microsoft.com/office/drawing/2014/main" id="{C9F35B1A-FF27-4C6F-9685-CB2C4A883509}"/>
              </a:ext>
            </a:extLst>
          </p:cNvPr>
          <p:cNvSpPr>
            <a:spLocks noChangeArrowheads="1"/>
          </p:cNvSpPr>
          <p:nvPr/>
        </p:nvSpPr>
        <p:spPr bwMode="auto">
          <a:xfrm>
            <a:off x="4858933" y="4284600"/>
            <a:ext cx="2656583" cy="500450"/>
          </a:xfrm>
          <a:prstGeom prst="roundRect">
            <a:avLst>
              <a:gd name="adj" fmla="val 16667"/>
            </a:avLst>
          </a:prstGeom>
          <a:noFill/>
          <a:ln w="19050">
            <a:solidFill>
              <a:schemeClr val="bg1">
                <a:lumMod val="50000"/>
              </a:schemeClr>
            </a:solidFill>
            <a:miter lim="800000"/>
            <a:headEnd/>
            <a:tailEnd/>
          </a:ln>
          <a:effectLst/>
          <a:extLst/>
        </p:spPr>
        <p:txBody>
          <a:bodyPr anchor="ctr" anchorCtr="1"/>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defRPr/>
            </a:pPr>
            <a:r>
              <a:rPr lang="de-DE" altLang="de-DE" b="1" dirty="0">
                <a:latin typeface="Century Gothic" panose="020B0502020202020204" pitchFamily="34" charset="0"/>
              </a:rPr>
              <a:t>Vermögensschädigungen/</a:t>
            </a:r>
          </a:p>
          <a:p>
            <a:pPr algn="ctr">
              <a:lnSpc>
                <a:spcPct val="100000"/>
              </a:lnSpc>
              <a:spcBef>
                <a:spcPct val="0"/>
              </a:spcBef>
              <a:buFontTx/>
              <a:buNone/>
              <a:defRPr/>
            </a:pPr>
            <a:r>
              <a:rPr lang="de-DE" altLang="de-DE" b="1" dirty="0">
                <a:latin typeface="Century Gothic" panose="020B0502020202020204" pitchFamily="34" charset="0"/>
              </a:rPr>
              <a:t>Gesetzesverstöße</a:t>
            </a:r>
          </a:p>
        </p:txBody>
      </p:sp>
      <p:sp>
        <p:nvSpPr>
          <p:cNvPr id="703510" name="Rectangle 18">
            <a:extLst>
              <a:ext uri="{FF2B5EF4-FFF2-40B4-BE49-F238E27FC236}">
                <a16:creationId xmlns:a16="http://schemas.microsoft.com/office/drawing/2014/main" id="{585CB8AA-B7F3-44A4-ACB4-A93C80342047}"/>
              </a:ext>
            </a:extLst>
          </p:cNvPr>
          <p:cNvSpPr>
            <a:spLocks noChangeArrowheads="1"/>
          </p:cNvSpPr>
          <p:nvPr/>
        </p:nvSpPr>
        <p:spPr bwMode="auto">
          <a:xfrm>
            <a:off x="7860319" y="3620405"/>
            <a:ext cx="2915631" cy="563006"/>
          </a:xfrm>
          <a:prstGeom prst="roundRect">
            <a:avLst>
              <a:gd name="adj" fmla="val 16667"/>
            </a:avLst>
          </a:prstGeom>
          <a:noFill/>
          <a:ln w="19050">
            <a:solidFill>
              <a:schemeClr val="bg1">
                <a:lumMod val="50000"/>
              </a:schemeClr>
            </a:solidFill>
            <a:miter lim="800000"/>
            <a:headEnd/>
            <a:tailEnd/>
          </a:ln>
          <a:effectLst/>
          <a:extLst/>
        </p:spPr>
        <p:txBody>
          <a:bodyPr anchor="ctr" anchorCtr="1"/>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defRPr/>
            </a:pPr>
            <a:r>
              <a:rPr lang="de-DE" altLang="de-DE" b="1" dirty="0">
                <a:latin typeface="Century Gothic" panose="020B0502020202020204" pitchFamily="34" charset="0"/>
              </a:rPr>
              <a:t>sonstige Gesetzesverstöße</a:t>
            </a:r>
          </a:p>
          <a:p>
            <a:pPr algn="ctr">
              <a:lnSpc>
                <a:spcPct val="100000"/>
              </a:lnSpc>
              <a:spcBef>
                <a:spcPct val="0"/>
              </a:spcBef>
              <a:buFontTx/>
              <a:buNone/>
              <a:defRPr/>
            </a:pPr>
            <a:r>
              <a:rPr lang="de-DE" altLang="de-DE" b="1" dirty="0">
                <a:latin typeface="Century Gothic" panose="020B0502020202020204" pitchFamily="34" charset="0"/>
              </a:rPr>
              <a:t>(unbeabsichtigt/beabsichtigt)</a:t>
            </a:r>
          </a:p>
        </p:txBody>
      </p:sp>
      <p:cxnSp>
        <p:nvCxnSpPr>
          <p:cNvPr id="749588" name="AutoShape 19">
            <a:extLst>
              <a:ext uri="{FF2B5EF4-FFF2-40B4-BE49-F238E27FC236}">
                <a16:creationId xmlns:a16="http://schemas.microsoft.com/office/drawing/2014/main" id="{F59D7CFD-C584-4D9F-9FA2-789B05F8F892}"/>
              </a:ext>
            </a:extLst>
          </p:cNvPr>
          <p:cNvCxnSpPr>
            <a:cxnSpLocks noChangeShapeType="1"/>
          </p:cNvCxnSpPr>
          <p:nvPr/>
        </p:nvCxnSpPr>
        <p:spPr bwMode="auto">
          <a:xfrm>
            <a:off x="9318134" y="3335207"/>
            <a:ext cx="0" cy="285198"/>
          </a:xfrm>
          <a:prstGeom prst="straightConnector1">
            <a:avLst/>
          </a:prstGeom>
          <a:noFill/>
          <a:ln w="190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3512" name="Rectangle 20">
            <a:extLst>
              <a:ext uri="{FF2B5EF4-FFF2-40B4-BE49-F238E27FC236}">
                <a16:creationId xmlns:a16="http://schemas.microsoft.com/office/drawing/2014/main" id="{0BFC7365-047E-4B5B-975B-92771EDFB599}"/>
              </a:ext>
            </a:extLst>
          </p:cNvPr>
          <p:cNvSpPr>
            <a:spLocks noChangeArrowheads="1"/>
          </p:cNvSpPr>
          <p:nvPr/>
        </p:nvSpPr>
        <p:spPr bwMode="auto">
          <a:xfrm>
            <a:off x="2286318" y="4301753"/>
            <a:ext cx="1974125" cy="492631"/>
          </a:xfrm>
          <a:prstGeom prst="roundRect">
            <a:avLst>
              <a:gd name="adj" fmla="val 16667"/>
            </a:avLst>
          </a:prstGeom>
          <a:noFill/>
          <a:ln w="19050">
            <a:solidFill>
              <a:schemeClr val="bg1">
                <a:lumMod val="50000"/>
              </a:schemeClr>
            </a:solidFill>
            <a:miter lim="800000"/>
            <a:headEnd/>
            <a:tailEnd/>
          </a:ln>
          <a:effectLst/>
          <a:extLst/>
        </p:spPr>
        <p:txBody>
          <a:bodyPr anchor="ctr" anchorCtr="1"/>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defRPr/>
            </a:pPr>
            <a:r>
              <a:rPr lang="de-DE" altLang="de-DE" b="1" dirty="0">
                <a:latin typeface="Century Gothic" panose="020B0502020202020204" pitchFamily="34" charset="0"/>
              </a:rPr>
              <a:t>Täuschungen</a:t>
            </a:r>
          </a:p>
        </p:txBody>
      </p:sp>
      <p:cxnSp>
        <p:nvCxnSpPr>
          <p:cNvPr id="703513" name="AutoShape 21">
            <a:extLst>
              <a:ext uri="{FF2B5EF4-FFF2-40B4-BE49-F238E27FC236}">
                <a16:creationId xmlns:a16="http://schemas.microsoft.com/office/drawing/2014/main" id="{3EED75EA-A22F-4D54-9B5C-DFA64FEABACB}"/>
              </a:ext>
            </a:extLst>
          </p:cNvPr>
          <p:cNvCxnSpPr>
            <a:cxnSpLocks noChangeShapeType="1"/>
            <a:stCxn id="703512" idx="0"/>
          </p:cNvCxnSpPr>
          <p:nvPr/>
        </p:nvCxnSpPr>
        <p:spPr bwMode="auto">
          <a:xfrm flipV="1">
            <a:off x="3273381" y="4037313"/>
            <a:ext cx="1460495" cy="264440"/>
          </a:xfrm>
          <a:prstGeom prst="straightConnector1">
            <a:avLst/>
          </a:prstGeom>
          <a:ln w="19050">
            <a:solidFill>
              <a:schemeClr val="bg1">
                <a:lumMod val="50000"/>
              </a:schemeClr>
            </a:solidFill>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0">
            <a:schemeClr val="dk1"/>
          </a:fillRef>
          <a:effectRef idx="0">
            <a:schemeClr val="dk1"/>
          </a:effectRef>
          <a:fontRef idx="minor">
            <a:schemeClr val="tx1"/>
          </a:fontRef>
        </p:style>
      </p:cxnSp>
      <p:cxnSp>
        <p:nvCxnSpPr>
          <p:cNvPr id="749591" name="AutoShape 22">
            <a:extLst>
              <a:ext uri="{FF2B5EF4-FFF2-40B4-BE49-F238E27FC236}">
                <a16:creationId xmlns:a16="http://schemas.microsoft.com/office/drawing/2014/main" id="{1F35CE3F-CC83-46FE-9595-E53523605110}"/>
              </a:ext>
            </a:extLst>
          </p:cNvPr>
          <p:cNvCxnSpPr>
            <a:cxnSpLocks noChangeShapeType="1"/>
            <a:stCxn id="703509" idx="0"/>
          </p:cNvCxnSpPr>
          <p:nvPr/>
        </p:nvCxnSpPr>
        <p:spPr bwMode="auto">
          <a:xfrm flipH="1" flipV="1">
            <a:off x="4730303" y="4038350"/>
            <a:ext cx="1456922" cy="246250"/>
          </a:xfrm>
          <a:prstGeom prst="straightConnector1">
            <a:avLst/>
          </a:prstGeom>
          <a:noFill/>
          <a:ln w="190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49592" name="AutoShape 23">
            <a:extLst>
              <a:ext uri="{FF2B5EF4-FFF2-40B4-BE49-F238E27FC236}">
                <a16:creationId xmlns:a16="http://schemas.microsoft.com/office/drawing/2014/main" id="{2D59B1CC-8E1E-41E0-9160-F2CC1FB638B5}"/>
              </a:ext>
            </a:extLst>
          </p:cNvPr>
          <p:cNvSpPr>
            <a:spLocks/>
          </p:cNvSpPr>
          <p:nvPr/>
        </p:nvSpPr>
        <p:spPr bwMode="auto">
          <a:xfrm rot="16200000" flipH="1" flipV="1">
            <a:off x="4348591" y="1964799"/>
            <a:ext cx="248900" cy="6088524"/>
          </a:xfrm>
          <a:prstGeom prst="rightBrace">
            <a:avLst>
              <a:gd name="adj1" fmla="val 118333"/>
              <a:gd name="adj2" fmla="val 49995"/>
            </a:avLst>
          </a:prstGeom>
          <a:noFill/>
          <a:ln w="19050">
            <a:solidFill>
              <a:schemeClr val="bg1">
                <a:lumMod val="50000"/>
              </a:schemeClr>
            </a:solidFill>
            <a:round/>
            <a:headEnd/>
            <a:tailEnd/>
          </a:ln>
          <a:effectLst/>
          <a:extLst>
            <a:ext uri="{909E8E84-426E-40DD-AFC4-6F175D3DCCD1}">
              <a14:hiddenFill xmlns:a14="http://schemas.microsoft.com/office/drawing/2010/main">
                <a:solidFill>
                  <a:srgbClr val="CCFFCC">
                    <a:alpha val="50195"/>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749593" name="AutoShape 24">
            <a:extLst>
              <a:ext uri="{FF2B5EF4-FFF2-40B4-BE49-F238E27FC236}">
                <a16:creationId xmlns:a16="http://schemas.microsoft.com/office/drawing/2014/main" id="{B4EA7C69-2865-4201-AC09-772BCE42109E}"/>
              </a:ext>
            </a:extLst>
          </p:cNvPr>
          <p:cNvSpPr>
            <a:spLocks/>
          </p:cNvSpPr>
          <p:nvPr/>
        </p:nvSpPr>
        <p:spPr bwMode="auto">
          <a:xfrm rot="16200000" flipH="1" flipV="1">
            <a:off x="9193684" y="3550208"/>
            <a:ext cx="248900" cy="2915631"/>
          </a:xfrm>
          <a:prstGeom prst="rightBrace">
            <a:avLst>
              <a:gd name="adj1" fmla="val 56667"/>
              <a:gd name="adj2" fmla="val 49995"/>
            </a:avLst>
          </a:prstGeom>
          <a:noFill/>
          <a:ln w="19050">
            <a:solidFill>
              <a:schemeClr val="bg1">
                <a:lumMod val="50000"/>
              </a:schemeClr>
            </a:solidFill>
            <a:round/>
            <a:headEnd/>
            <a:tailEnd/>
          </a:ln>
          <a:effectLst/>
          <a:extLst>
            <a:ext uri="{909E8E84-426E-40DD-AFC4-6F175D3DCCD1}">
              <a14:hiddenFill xmlns:a14="http://schemas.microsoft.com/office/drawing/2010/main">
                <a:solidFill>
                  <a:srgbClr val="CCFFCC">
                    <a:alpha val="50195"/>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749594" name="Text Box 25">
            <a:extLst>
              <a:ext uri="{FF2B5EF4-FFF2-40B4-BE49-F238E27FC236}">
                <a16:creationId xmlns:a16="http://schemas.microsoft.com/office/drawing/2014/main" id="{7225ACA0-0A45-4CA9-ADC9-E18D192D4C97}"/>
              </a:ext>
            </a:extLst>
          </p:cNvPr>
          <p:cNvSpPr txBox="1">
            <a:spLocks noChangeArrowheads="1"/>
          </p:cNvSpPr>
          <p:nvPr/>
        </p:nvSpPr>
        <p:spPr bwMode="auto">
          <a:xfrm>
            <a:off x="3011652" y="5207144"/>
            <a:ext cx="2647651" cy="308014"/>
          </a:xfrm>
          <a:prstGeom prst="rect">
            <a:avLst/>
          </a:prstGeom>
          <a:noFill/>
          <a:ln>
            <a:noFill/>
          </a:ln>
          <a:effectLst/>
          <a:extLst>
            <a:ext uri="{909E8E84-426E-40DD-AFC4-6F175D3DCCD1}">
              <a14:hiddenFill xmlns:a14="http://schemas.microsoft.com/office/drawing/2010/main">
                <a:solidFill>
                  <a:srgbClr val="CCFFCC">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b="1">
                <a:latin typeface="Century Gothic" panose="020B0502020202020204" pitchFamily="34" charset="0"/>
              </a:rPr>
              <a:t>Konsequenzen für </a:t>
            </a:r>
            <a:r>
              <a:rPr lang="de-DE" altLang="de-DE" b="1">
                <a:solidFill>
                  <a:srgbClr val="FF0000"/>
                </a:solidFill>
                <a:latin typeface="Century Gothic" panose="020B0502020202020204" pitchFamily="34" charset="0"/>
              </a:rPr>
              <a:t>PB und BV</a:t>
            </a:r>
            <a:endParaRPr lang="de-DE" altLang="de-DE">
              <a:solidFill>
                <a:srgbClr val="FF0000"/>
              </a:solidFill>
              <a:latin typeface="Century Gothic" panose="020B0502020202020204" pitchFamily="34" charset="0"/>
            </a:endParaRPr>
          </a:p>
        </p:txBody>
      </p:sp>
      <p:sp>
        <p:nvSpPr>
          <p:cNvPr id="749595" name="Text Box 26">
            <a:extLst>
              <a:ext uri="{FF2B5EF4-FFF2-40B4-BE49-F238E27FC236}">
                <a16:creationId xmlns:a16="http://schemas.microsoft.com/office/drawing/2014/main" id="{C0D65A64-5D61-4B9A-87A6-95F1D159816A}"/>
              </a:ext>
            </a:extLst>
          </p:cNvPr>
          <p:cNvSpPr txBox="1">
            <a:spLocks noChangeArrowheads="1"/>
          </p:cNvSpPr>
          <p:nvPr/>
        </p:nvSpPr>
        <p:spPr bwMode="auto">
          <a:xfrm>
            <a:off x="7908555" y="5209218"/>
            <a:ext cx="2728045" cy="308014"/>
          </a:xfrm>
          <a:prstGeom prst="rect">
            <a:avLst/>
          </a:prstGeom>
          <a:noFill/>
          <a:ln>
            <a:noFill/>
          </a:ln>
          <a:effectLst/>
          <a:extLst>
            <a:ext uri="{909E8E84-426E-40DD-AFC4-6F175D3DCCD1}">
              <a14:hiddenFill xmlns:a14="http://schemas.microsoft.com/office/drawing/2010/main">
                <a:solidFill>
                  <a:srgbClr val="CCFFCC">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b="1">
                <a:latin typeface="Century Gothic" panose="020B0502020202020204" pitchFamily="34" charset="0"/>
              </a:rPr>
              <a:t>Konsequenzen nur für </a:t>
            </a:r>
            <a:r>
              <a:rPr lang="de-DE" altLang="de-DE" b="1">
                <a:solidFill>
                  <a:srgbClr val="FF0000"/>
                </a:solidFill>
                <a:latin typeface="Century Gothic" panose="020B0502020202020204" pitchFamily="34" charset="0"/>
              </a:rPr>
              <a:t>PB</a:t>
            </a:r>
          </a:p>
        </p:txBody>
      </p:sp>
      <p:sp>
        <p:nvSpPr>
          <p:cNvPr id="749571" name="Text Box 11">
            <a:extLst>
              <a:ext uri="{FF2B5EF4-FFF2-40B4-BE49-F238E27FC236}">
                <a16:creationId xmlns:a16="http://schemas.microsoft.com/office/drawing/2014/main" id="{7825D7DB-5502-46BE-953F-354AC1DE6D9D}"/>
              </a:ext>
            </a:extLst>
          </p:cNvPr>
          <p:cNvSpPr txBox="1">
            <a:spLocks noChangeArrowheads="1"/>
          </p:cNvSpPr>
          <p:nvPr/>
        </p:nvSpPr>
        <p:spPr bwMode="auto">
          <a:xfrm>
            <a:off x="1428750" y="5840512"/>
            <a:ext cx="9851826" cy="307777"/>
          </a:xfrm>
          <a:prstGeom prst="rect">
            <a:avLst/>
          </a:prstGeom>
          <a:noFill/>
          <a:ln>
            <a:noFill/>
          </a:ln>
          <a:effectLst/>
          <a:extLst>
            <a:ext uri="{909E8E84-426E-40DD-AFC4-6F175D3DCCD1}">
              <a14:hiddenFill xmlns:a14="http://schemas.microsoft.com/office/drawing/2010/main">
                <a:solidFill>
                  <a:srgbClr val="CCFFCC">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dirty="0">
                <a:latin typeface="Century Gothic" panose="020B0502020202020204" pitchFamily="34" charset="0"/>
              </a:rPr>
              <a:t>(vgl. ISA [DE] 240 „Verantwortlichkeiten des Abschlussprüfers bei dolosen Handlungen“)</a:t>
            </a:r>
          </a:p>
        </p:txBody>
      </p:sp>
      <p:sp>
        <p:nvSpPr>
          <p:cNvPr id="29" name="Rectangle 2">
            <a:extLst>
              <a:ext uri="{FF2B5EF4-FFF2-40B4-BE49-F238E27FC236}">
                <a16:creationId xmlns:a16="http://schemas.microsoft.com/office/drawing/2014/main" id="{9754A2B4-C872-460F-B55D-3C978F57F569}"/>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9.3.3 </a:t>
            </a:r>
            <a:r>
              <a:rPr lang="de-DE" altLang="de-DE" sz="1600" b="1" dirty="0">
                <a:solidFill>
                  <a:srgbClr val="00B0F0"/>
                </a:solidFill>
                <a:latin typeface="Century Gothic" pitchFamily="34" charset="0"/>
              </a:rPr>
              <a:t>Grundsätzliche Feststellungen; Forts.</a:t>
            </a:r>
            <a:endParaRPr lang="de-DE" altLang="de-DE" sz="1600" b="1" kern="0" dirty="0">
              <a:solidFill>
                <a:srgbClr val="00B0F0"/>
              </a:solidFill>
              <a:latin typeface="Century Gothic" pitchFamily="34" charset="0"/>
            </a:endParaRPr>
          </a:p>
        </p:txBody>
      </p:sp>
      <p:sp>
        <p:nvSpPr>
          <p:cNvPr id="749574" name="Titel 1">
            <a:extLst>
              <a:ext uri="{FF2B5EF4-FFF2-40B4-BE49-F238E27FC236}">
                <a16:creationId xmlns:a16="http://schemas.microsoft.com/office/drawing/2014/main" id="{81817F0B-B9DE-48C0-A188-7E7FA234E684}"/>
              </a:ext>
            </a:extLst>
          </p:cNvPr>
          <p:cNvSpPr txBox="1">
            <a:spLocks/>
          </p:cNvSpPr>
          <p:nvPr/>
        </p:nvSpPr>
        <p:spPr bwMode="auto">
          <a:xfrm>
            <a:off x="1079500" y="1368425"/>
            <a:ext cx="1077714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3525" indent="-263525">
              <a:lnSpc>
                <a:spcPct val="100000"/>
              </a:lnSpc>
              <a:spcBef>
                <a:spcPts val="600"/>
              </a:spcBef>
              <a:spcAft>
                <a:spcPts val="600"/>
              </a:spcAft>
              <a:buFont typeface="+mj-lt"/>
              <a:buAutoNum type="alphaLcPeriod" startAt="7"/>
              <a:tabLst>
                <a:tab pos="263525" algn="l"/>
              </a:tabLst>
            </a:pPr>
            <a:r>
              <a:rPr lang="de-DE" altLang="de-DE" sz="1600" b="1" dirty="0">
                <a:solidFill>
                  <a:srgbClr val="00B0F0"/>
                </a:solidFill>
                <a:latin typeface="Century Gothic" panose="020B0502020202020204" pitchFamily="34" charset="0"/>
              </a:rPr>
              <a:t>Unregelmäßigkeiten (§ 321 Abs. 1 S. 3 HGB, </a:t>
            </a:r>
            <a:r>
              <a:rPr lang="de-DE" altLang="de-DE" sz="1600" b="1" dirty="0">
                <a:solidFill>
                  <a:srgbClr val="FF0000"/>
                </a:solidFill>
                <a:latin typeface="Century Gothic" panose="020B0502020202020204" pitchFamily="34" charset="0"/>
              </a:rPr>
              <a:t>IDW PS 450 n.F. (10.2021), Tz. 42-50a</a:t>
            </a:r>
            <a:r>
              <a:rPr lang="de-DE" altLang="de-DE" sz="1600" b="1" dirty="0">
                <a:solidFill>
                  <a:srgbClr val="00B0F0"/>
                </a:solidFill>
                <a:latin typeface="Century Gothic" panose="020B0502020202020204" pitchFamily="34" charset="0"/>
              </a:rPr>
              <a:t>); Forts.</a:t>
            </a:r>
          </a:p>
        </p:txBody>
      </p:sp>
      <p:sp>
        <p:nvSpPr>
          <p:cNvPr id="749575" name="Textfeld 4">
            <a:extLst>
              <a:ext uri="{FF2B5EF4-FFF2-40B4-BE49-F238E27FC236}">
                <a16:creationId xmlns:a16="http://schemas.microsoft.com/office/drawing/2014/main" id="{8A4C59DB-6A89-41FD-87DF-85750808C0E6}"/>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Inhaltsplatzhalter 2">
            <a:extLst>
              <a:ext uri="{FF2B5EF4-FFF2-40B4-BE49-F238E27FC236}">
                <a16:creationId xmlns:a16="http://schemas.microsoft.com/office/drawing/2014/main" id="{2767AC17-C0E2-4DD7-8836-CC7B5F0D036B}"/>
              </a:ext>
            </a:extLst>
          </p:cNvPr>
          <p:cNvSpPr>
            <a:spLocks noGrp="1"/>
          </p:cNvSpPr>
          <p:nvPr>
            <p:ph idx="4294967295"/>
          </p:nvPr>
        </p:nvSpPr>
        <p:spPr>
          <a:xfrm>
            <a:off x="1343472" y="1843311"/>
            <a:ext cx="10513566" cy="2893100"/>
          </a:xfrm>
        </p:spPr>
        <p:txBody>
          <a:bodyPr wrap="square">
            <a:spAutoFit/>
          </a:bodyPr>
          <a:lstStyle/>
          <a:p>
            <a:pPr marL="263525" indent="-263525">
              <a:lnSpc>
                <a:spcPct val="100000"/>
              </a:lnSpc>
              <a:spcBef>
                <a:spcPts val="600"/>
              </a:spcBef>
              <a:spcAft>
                <a:spcPts val="600"/>
              </a:spcAft>
              <a:buFont typeface="Arial" panose="020B0604020202020204" pitchFamily="34" charset="0"/>
              <a:buChar char="•"/>
              <a:defRPr/>
            </a:pPr>
            <a:r>
              <a:rPr lang="de-DE" altLang="de-DE" sz="1600" b="1" dirty="0">
                <a:latin typeface="Century Gothic" panose="020B0502020202020204" pitchFamily="34" charset="0"/>
              </a:rPr>
              <a:t>Relevante Vorschriften</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Für Aufstellung von JA und LB geltende Rechnungslegungsgrundsätze nach § 317 Abs. 1 S. 2 HGB</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Inkl. Grundsätze ordnungsmäßiger Buchführung </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Ggf. einschlägige Normen von Satzung / Gesellschaftsvertrag mit Bezug zur Rechnungslegung</a:t>
            </a:r>
          </a:p>
          <a:p>
            <a:pPr marL="263525" lvl="1" indent="-263525">
              <a:lnSpc>
                <a:spcPct val="100000"/>
              </a:lnSpc>
              <a:spcBef>
                <a:spcPts val="600"/>
              </a:spcBef>
              <a:spcAft>
                <a:spcPts val="600"/>
              </a:spcAft>
              <a:buFont typeface="Arial" panose="020B0604020202020204" pitchFamily="34" charset="0"/>
              <a:buChar char="•"/>
              <a:defRPr/>
            </a:pPr>
            <a:r>
              <a:rPr lang="de-DE" altLang="de-DE" sz="1600" b="1" dirty="0">
                <a:latin typeface="Century Gothic" panose="020B0502020202020204" pitchFamily="34" charset="0"/>
              </a:rPr>
              <a:t>Berichtspflicht</a:t>
            </a:r>
          </a:p>
          <a:p>
            <a:pPr marL="536575" lvl="1" indent="-273050">
              <a:lnSpc>
                <a:spcPct val="100000"/>
              </a:lnSpc>
              <a:spcBef>
                <a:spcPts val="600"/>
              </a:spcBef>
              <a:spcAft>
                <a:spcPts val="600"/>
              </a:spcAft>
              <a:buFont typeface="Symbol" panose="05050102010706020507" pitchFamily="18" charset="2"/>
              <a:buChar char="-"/>
              <a:defRPr/>
            </a:pPr>
            <a:r>
              <a:rPr lang="de-DE" altLang="de-DE" sz="1600" b="1" dirty="0">
                <a:latin typeface="Century Gothic" panose="020B0502020202020204" pitchFamily="34" charset="0"/>
              </a:rPr>
              <a:t>Grundsatz:</a:t>
            </a:r>
            <a:r>
              <a:rPr lang="de-DE" altLang="de-DE" sz="1600" dirty="0">
                <a:latin typeface="Century Gothic" panose="020B0502020202020204" pitchFamily="34" charset="0"/>
              </a:rPr>
              <a:t> Nur über Unrichtigkeiten und Verstöße, die </a:t>
            </a:r>
            <a:r>
              <a:rPr lang="de-DE" altLang="de-DE" sz="1600" b="1" dirty="0">
                <a:latin typeface="Century Gothic" panose="020B0502020202020204" pitchFamily="34" charset="0"/>
              </a:rPr>
              <a:t>nicht behoben</a:t>
            </a:r>
            <a:r>
              <a:rPr lang="de-DE" altLang="de-DE" sz="1600" dirty="0">
                <a:latin typeface="Century Gothic" panose="020B0502020202020204" pitchFamily="34" charset="0"/>
              </a:rPr>
              <a:t> wurden</a:t>
            </a:r>
          </a:p>
          <a:p>
            <a:pPr marL="536575" lvl="1" indent="-273050">
              <a:lnSpc>
                <a:spcPct val="100000"/>
              </a:lnSpc>
              <a:spcBef>
                <a:spcPts val="600"/>
              </a:spcBef>
              <a:spcAft>
                <a:spcPts val="600"/>
              </a:spcAft>
              <a:buFont typeface="Symbol" panose="05050102010706020507" pitchFamily="18" charset="2"/>
              <a:buChar char="-"/>
              <a:defRPr/>
            </a:pPr>
            <a:r>
              <a:rPr lang="de-DE" altLang="de-DE" sz="1600" b="1" dirty="0">
                <a:latin typeface="Century Gothic" panose="020B0502020202020204" pitchFamily="34" charset="0"/>
              </a:rPr>
              <a:t>Ausnahme: </a:t>
            </a:r>
            <a:r>
              <a:rPr lang="de-DE" altLang="de-DE" sz="1600" dirty="0">
                <a:latin typeface="Century Gothic" panose="020B0502020202020204" pitchFamily="34" charset="0"/>
              </a:rPr>
              <a:t>sind behobene Unrichtigkeiten und Verstöße für die Überwachungsfunktion der Aufsichtsgremien relevant, so sind diese im Bericht darzustellen (insbes. Schwächen im IKS)</a:t>
            </a:r>
          </a:p>
        </p:txBody>
      </p:sp>
      <p:sp>
        <p:nvSpPr>
          <p:cNvPr id="751619" name="Titel 1">
            <a:extLst>
              <a:ext uri="{FF2B5EF4-FFF2-40B4-BE49-F238E27FC236}">
                <a16:creationId xmlns:a16="http://schemas.microsoft.com/office/drawing/2014/main" id="{C62A3BEF-31F9-4550-A1BD-F23035BDF5FE}"/>
              </a:ext>
            </a:extLst>
          </p:cNvPr>
          <p:cNvSpPr txBox="1">
            <a:spLocks/>
          </p:cNvSpPr>
          <p:nvPr/>
        </p:nvSpPr>
        <p:spPr bwMode="auto">
          <a:xfrm>
            <a:off x="1079500" y="1476598"/>
            <a:ext cx="1077714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3525" indent="-263525">
              <a:lnSpc>
                <a:spcPct val="100000"/>
              </a:lnSpc>
              <a:spcBef>
                <a:spcPct val="0"/>
              </a:spcBef>
              <a:buFont typeface="+mj-lt"/>
              <a:buAutoNum type="alphaLcPeriod" startAt="8"/>
            </a:pPr>
            <a:r>
              <a:rPr lang="de-DE" altLang="de-DE" sz="1600" b="1" dirty="0">
                <a:solidFill>
                  <a:srgbClr val="00B0F0"/>
                </a:solidFill>
                <a:latin typeface="Century Gothic" panose="020B0502020202020204" pitchFamily="34" charset="0"/>
              </a:rPr>
              <a:t>zu 2.2.1. Falsche Darstellungen in der Rechnungslegung </a:t>
            </a:r>
            <a:r>
              <a:rPr lang="de-DE" altLang="de-DE" sz="1600" b="1" dirty="0">
                <a:solidFill>
                  <a:srgbClr val="FF0000"/>
                </a:solidFill>
                <a:latin typeface="Century Gothic" panose="020B0502020202020204" pitchFamily="34" charset="0"/>
              </a:rPr>
              <a:t>(IDW PS 450 n.F. (10.2021), Tz. 45 ff.)</a:t>
            </a:r>
          </a:p>
        </p:txBody>
      </p:sp>
      <p:sp>
        <p:nvSpPr>
          <p:cNvPr id="9" name="Rectangle 2">
            <a:extLst>
              <a:ext uri="{FF2B5EF4-FFF2-40B4-BE49-F238E27FC236}">
                <a16:creationId xmlns:a16="http://schemas.microsoft.com/office/drawing/2014/main" id="{B70B409D-C9D4-4912-BBA4-D6E9A7A91E85}"/>
              </a:ext>
            </a:extLst>
          </p:cNvPr>
          <p:cNvSpPr txBox="1">
            <a:spLocks/>
          </p:cNvSpPr>
          <p:nvPr/>
        </p:nvSpPr>
        <p:spPr bwMode="auto">
          <a:xfrm>
            <a:off x="925513" y="1052736"/>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9.3.3 </a:t>
            </a:r>
            <a:r>
              <a:rPr lang="de-DE" altLang="de-DE" sz="1600" b="1" dirty="0">
                <a:solidFill>
                  <a:srgbClr val="00B0F0"/>
                </a:solidFill>
                <a:latin typeface="Century Gothic" pitchFamily="34" charset="0"/>
              </a:rPr>
              <a:t>Grundsätzliche Feststellungen; Forts.</a:t>
            </a:r>
            <a:endParaRPr lang="de-DE" altLang="de-DE" sz="1600" b="1" kern="0" dirty="0">
              <a:solidFill>
                <a:srgbClr val="00B0F0"/>
              </a:solidFill>
              <a:latin typeface="Century Gothic" pitchFamily="34" charset="0"/>
            </a:endParaRPr>
          </a:p>
        </p:txBody>
      </p:sp>
      <p:sp>
        <p:nvSpPr>
          <p:cNvPr id="751622" name="Textfeld 4">
            <a:extLst>
              <a:ext uri="{FF2B5EF4-FFF2-40B4-BE49-F238E27FC236}">
                <a16:creationId xmlns:a16="http://schemas.microsoft.com/office/drawing/2014/main" id="{43CBFBBC-A87D-4533-86D4-783B9FCF77BF}"/>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Inhaltsplatzhalter 2">
            <a:extLst>
              <a:ext uri="{FF2B5EF4-FFF2-40B4-BE49-F238E27FC236}">
                <a16:creationId xmlns:a16="http://schemas.microsoft.com/office/drawing/2014/main" id="{66D31598-9CD7-4190-8182-405657331615}"/>
              </a:ext>
            </a:extLst>
          </p:cNvPr>
          <p:cNvSpPr>
            <a:spLocks noGrp="1"/>
          </p:cNvSpPr>
          <p:nvPr>
            <p:ph idx="4294967295"/>
          </p:nvPr>
        </p:nvSpPr>
        <p:spPr>
          <a:xfrm>
            <a:off x="1343472" y="1735138"/>
            <a:ext cx="10510391" cy="3293209"/>
          </a:xfrm>
        </p:spPr>
        <p:txBody>
          <a:bodyPr wrap="square">
            <a:spAutoFit/>
          </a:bodyPr>
          <a:lstStyle/>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Verstöße der gesetzlichen Vertreter / Arbeitnehmer gegen Gesetz, Gesellschaftsvertrag, Satzung ohne unmittelbaren Bezug zur Rechnungslegung</a:t>
            </a:r>
          </a:p>
          <a:p>
            <a:pPr marL="263525" lvl="1"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Berichtspflicht</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Bereits Tatsachen, die einen substantiellen Hinweis auf schwerwiegende Verstöße enthalten</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Keine abschließende rechtliche Würdigung durch den AP notwendig</a:t>
            </a:r>
          </a:p>
          <a:p>
            <a:pPr marL="263525" lvl="1"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Kriterien für die Beurteilung, ob ein schwerwiegender Verstoß vorliegt (§ 321 Abs. 1, letzter </a:t>
            </a:r>
            <a:r>
              <a:rPr lang="de-DE" altLang="de-DE" sz="1600" dirty="0" err="1">
                <a:latin typeface="Century Gothic" panose="020B0502020202020204" pitchFamily="34" charset="0"/>
              </a:rPr>
              <a:t>Hs</a:t>
            </a:r>
            <a:r>
              <a:rPr lang="de-DE" altLang="de-DE" sz="1600" dirty="0">
                <a:latin typeface="Century Gothic" panose="020B0502020202020204" pitchFamily="34" charset="0"/>
              </a:rPr>
              <a:t>.):</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Für Gesellschaft mit dem Verstoß verbundenes Risiko</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Bedeutung der verletzten Rechtsnorm</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Grad des Vertrauensbruchs und Konsequenz für Eignung der gesetzlichen Vertreter / Arbeitnehmer</a:t>
            </a:r>
          </a:p>
        </p:txBody>
      </p:sp>
      <p:sp>
        <p:nvSpPr>
          <p:cNvPr id="753667" name="Titel 1">
            <a:extLst>
              <a:ext uri="{FF2B5EF4-FFF2-40B4-BE49-F238E27FC236}">
                <a16:creationId xmlns:a16="http://schemas.microsoft.com/office/drawing/2014/main" id="{4B2B93A0-11F9-44EE-B2D8-89D219040C6E}"/>
              </a:ext>
            </a:extLst>
          </p:cNvPr>
          <p:cNvSpPr txBox="1">
            <a:spLocks/>
          </p:cNvSpPr>
          <p:nvPr/>
        </p:nvSpPr>
        <p:spPr bwMode="auto">
          <a:xfrm>
            <a:off x="1079499" y="1368425"/>
            <a:ext cx="10453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3525" indent="-263525">
              <a:lnSpc>
                <a:spcPct val="100000"/>
              </a:lnSpc>
              <a:spcBef>
                <a:spcPct val="0"/>
              </a:spcBef>
              <a:buFont typeface="+mj-lt"/>
              <a:buAutoNum type="alphaLcPeriod" startAt="9"/>
            </a:pPr>
            <a:r>
              <a:rPr lang="de-DE" altLang="de-DE" sz="1600" b="1" dirty="0">
                <a:solidFill>
                  <a:srgbClr val="00B0F0"/>
                </a:solidFill>
                <a:latin typeface="Century Gothic" panose="020B0502020202020204" pitchFamily="34" charset="0"/>
              </a:rPr>
              <a:t>zu 2.2.2 Sonstige Verstöße </a:t>
            </a:r>
            <a:r>
              <a:rPr lang="de-DE" altLang="de-DE" sz="1600" b="1" dirty="0">
                <a:solidFill>
                  <a:srgbClr val="FF0000"/>
                </a:solidFill>
                <a:latin typeface="Century Gothic" panose="020B0502020202020204" pitchFamily="34" charset="0"/>
              </a:rPr>
              <a:t>(IDW PS 450 n.F. (10.2021), Tz. 48 ff.)</a:t>
            </a:r>
          </a:p>
        </p:txBody>
      </p:sp>
      <p:sp>
        <p:nvSpPr>
          <p:cNvPr id="8" name="Rectangle 2">
            <a:extLst>
              <a:ext uri="{FF2B5EF4-FFF2-40B4-BE49-F238E27FC236}">
                <a16:creationId xmlns:a16="http://schemas.microsoft.com/office/drawing/2014/main" id="{68523EBA-21E2-4ACD-8324-0E70204141BE}"/>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9.3.3 </a:t>
            </a:r>
            <a:r>
              <a:rPr lang="de-DE" altLang="de-DE" sz="1600" b="1" dirty="0">
                <a:solidFill>
                  <a:srgbClr val="00B0F0"/>
                </a:solidFill>
                <a:latin typeface="Century Gothic" pitchFamily="34" charset="0"/>
              </a:rPr>
              <a:t>Grundsätzliche Feststellungen; Forts.</a:t>
            </a:r>
            <a:endParaRPr lang="de-DE" altLang="de-DE" sz="1600" b="1" kern="0" dirty="0">
              <a:solidFill>
                <a:srgbClr val="00B0F0"/>
              </a:solidFill>
              <a:latin typeface="Century Gothic" pitchFamily="34" charset="0"/>
            </a:endParaRPr>
          </a:p>
        </p:txBody>
      </p:sp>
      <p:sp>
        <p:nvSpPr>
          <p:cNvPr id="753670" name="Textfeld 4">
            <a:extLst>
              <a:ext uri="{FF2B5EF4-FFF2-40B4-BE49-F238E27FC236}">
                <a16:creationId xmlns:a16="http://schemas.microsoft.com/office/drawing/2014/main" id="{653A850D-19B5-4550-AEBA-3B24FC4754CB}"/>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Inhaltsplatzhalter 2">
            <a:extLst>
              <a:ext uri="{FF2B5EF4-FFF2-40B4-BE49-F238E27FC236}">
                <a16:creationId xmlns:a16="http://schemas.microsoft.com/office/drawing/2014/main" id="{E708E732-CC99-45B3-8D25-B4883088B5D2}"/>
              </a:ext>
            </a:extLst>
          </p:cNvPr>
          <p:cNvSpPr>
            <a:spLocks noGrp="1"/>
          </p:cNvSpPr>
          <p:nvPr>
            <p:ph idx="4294967295"/>
          </p:nvPr>
        </p:nvSpPr>
        <p:spPr>
          <a:xfrm>
            <a:off x="1079500" y="1576685"/>
            <a:ext cx="10795000" cy="3292475"/>
          </a:xfrm>
        </p:spPr>
        <p:txBody>
          <a:bodyPr>
            <a:spAutoFit/>
          </a:bodyPr>
          <a:lstStyle/>
          <a:p>
            <a:pPr>
              <a:lnSpc>
                <a:spcPct val="100000"/>
              </a:lnSpc>
              <a:spcBef>
                <a:spcPts val="600"/>
              </a:spcBef>
              <a:spcAft>
                <a:spcPts val="600"/>
              </a:spcAft>
              <a:defRPr/>
            </a:pPr>
            <a:r>
              <a:rPr lang="de-DE" altLang="de-DE" sz="1600" dirty="0">
                <a:latin typeface="Century Gothic" panose="020B0502020202020204" pitchFamily="34" charset="0"/>
              </a:rPr>
              <a:t>§ 321 Abs. 3 HGB: </a:t>
            </a:r>
          </a:p>
          <a:p>
            <a:pPr>
              <a:lnSpc>
                <a:spcPct val="100000"/>
              </a:lnSpc>
              <a:spcBef>
                <a:spcPts val="600"/>
              </a:spcBef>
              <a:spcAft>
                <a:spcPts val="600"/>
              </a:spcAft>
              <a:defRPr/>
            </a:pPr>
            <a:endParaRPr lang="de-DE" altLang="de-DE" sz="1600" dirty="0">
              <a:latin typeface="Century Gothic" panose="020B0502020202020204" pitchFamily="34" charset="0"/>
            </a:endParaRPr>
          </a:p>
          <a:p>
            <a:pPr algn="ctr">
              <a:lnSpc>
                <a:spcPct val="100000"/>
              </a:lnSpc>
              <a:spcBef>
                <a:spcPts val="600"/>
              </a:spcBef>
              <a:spcAft>
                <a:spcPts val="600"/>
              </a:spcAft>
              <a:defRPr/>
            </a:pPr>
            <a:r>
              <a:rPr lang="de-DE" altLang="de-DE" sz="1600" i="1" dirty="0">
                <a:latin typeface="Century Gothic" panose="020B0502020202020204" pitchFamily="34" charset="0"/>
              </a:rPr>
              <a:t>“In einem besonderen Abschnitt des Prüfungsberichts sind Gegenstand, Art und Umfang der</a:t>
            </a:r>
            <a:br>
              <a:rPr lang="de-DE" altLang="de-DE" sz="1600" i="1" dirty="0">
                <a:latin typeface="Century Gothic" panose="020B0502020202020204" pitchFamily="34" charset="0"/>
              </a:rPr>
            </a:br>
            <a:r>
              <a:rPr lang="de-DE" altLang="de-DE" sz="1600" i="1" dirty="0">
                <a:latin typeface="Century Gothic" panose="020B0502020202020204" pitchFamily="34" charset="0"/>
              </a:rPr>
              <a:t>Prüfung zu erläutern.“</a:t>
            </a:r>
          </a:p>
          <a:p>
            <a:pPr>
              <a:lnSpc>
                <a:spcPct val="100000"/>
              </a:lnSpc>
              <a:spcBef>
                <a:spcPts val="600"/>
              </a:spcBef>
              <a:spcAft>
                <a:spcPts val="600"/>
              </a:spcAft>
              <a:defRPr/>
            </a:pPr>
            <a:endParaRPr lang="de-DE" altLang="de-DE" sz="1600" dirty="0">
              <a:latin typeface="Century Gothic" panose="020B0502020202020204" pitchFamily="34" charset="0"/>
            </a:endParaRPr>
          </a:p>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Sinn / Zweck: Prüfungstätigkeit soll von Berichtsadressaten besser beurteilt werden können</a:t>
            </a:r>
          </a:p>
          <a:p>
            <a:pPr marL="263525" indent="-263525">
              <a:lnSpc>
                <a:spcPct val="100000"/>
              </a:lnSpc>
              <a:spcBef>
                <a:spcPts val="600"/>
              </a:spcBef>
              <a:spcAft>
                <a:spcPts val="600"/>
              </a:spcAft>
              <a:buFont typeface="Arial" panose="020B0604020202020204" pitchFamily="34" charset="0"/>
              <a:buChar char="•"/>
              <a:tabLst>
                <a:tab pos="990600" algn="l"/>
              </a:tabLst>
              <a:defRPr/>
            </a:pPr>
            <a:r>
              <a:rPr lang="de-DE" altLang="de-DE" sz="1600" b="1" dirty="0">
                <a:latin typeface="Century Gothic" panose="020B0502020202020204" pitchFamily="34" charset="0"/>
                <a:sym typeface="Monotype Sorts" pitchFamily="2" charset="2"/>
              </a:rPr>
              <a:t>NICHT:</a:t>
            </a:r>
            <a:r>
              <a:rPr lang="de-DE" altLang="de-DE" sz="1600" dirty="0">
                <a:latin typeface="Century Gothic" panose="020B0502020202020204" pitchFamily="34" charset="0"/>
                <a:sym typeface="Monotype Sorts" pitchFamily="2" charset="2"/>
              </a:rPr>
              <a:t> </a:t>
            </a:r>
            <a:r>
              <a:rPr lang="de-DE" altLang="de-DE" sz="1600" b="1" dirty="0">
                <a:latin typeface="Century Gothic" panose="020B0502020202020204" pitchFamily="34" charset="0"/>
                <a:sym typeface="Monotype Sorts" pitchFamily="2" charset="2"/>
              </a:rPr>
              <a:t>Nachweis der durchgeführten Prüfungshandlungen</a:t>
            </a:r>
            <a:r>
              <a:rPr lang="de-DE" altLang="de-DE" sz="1600" dirty="0">
                <a:latin typeface="Century Gothic" panose="020B0502020202020204" pitchFamily="34" charset="0"/>
                <a:sym typeface="Monotype Sorts" pitchFamily="2" charset="2"/>
              </a:rPr>
              <a:t> (</a:t>
            </a:r>
            <a:r>
              <a:rPr lang="de-DE" altLang="de-DE" sz="1600" dirty="0">
                <a:latin typeface="Century Gothic" panose="020B0502020202020204" pitchFamily="34" charset="0"/>
                <a:sym typeface="Wingdings" panose="05000000000000000000" pitchFamily="2" charset="2"/>
              </a:rPr>
              <a:t></a:t>
            </a:r>
            <a:r>
              <a:rPr lang="de-DE" altLang="de-DE" sz="1600" dirty="0">
                <a:latin typeface="Century Gothic" panose="020B0502020202020204" pitchFamily="34" charset="0"/>
                <a:sym typeface="Symbol" pitchFamily="18" charset="2"/>
              </a:rPr>
              <a:t> Arbeitspapiere)</a:t>
            </a:r>
          </a:p>
          <a:p>
            <a:pPr marL="1268413" lvl="1" indent="-188913">
              <a:lnSpc>
                <a:spcPct val="100000"/>
              </a:lnSpc>
              <a:spcBef>
                <a:spcPts val="600"/>
              </a:spcBef>
              <a:spcAft>
                <a:spcPts val="600"/>
              </a:spcAft>
              <a:buFont typeface="Arial" panose="020B0604020202020204" pitchFamily="34" charset="0"/>
              <a:buNone/>
              <a:defRPr/>
            </a:pPr>
            <a:endParaRPr lang="de-DE" altLang="de-DE" sz="1600" dirty="0">
              <a:latin typeface="Century Gothic" panose="020B0502020202020204" pitchFamily="34" charset="0"/>
            </a:endParaRPr>
          </a:p>
          <a:p>
            <a:pPr>
              <a:lnSpc>
                <a:spcPct val="100000"/>
              </a:lnSpc>
              <a:spcBef>
                <a:spcPts val="600"/>
              </a:spcBef>
              <a:spcAft>
                <a:spcPts val="600"/>
              </a:spcAft>
              <a:defRPr/>
            </a:pPr>
            <a:r>
              <a:rPr lang="de-DE" altLang="de-DE" sz="1600" b="1" dirty="0">
                <a:solidFill>
                  <a:srgbClr val="FF0000"/>
                </a:solidFill>
                <a:latin typeface="Century Gothic" panose="020B0502020202020204" pitchFamily="34" charset="0"/>
              </a:rPr>
              <a:t>(IDW PS 450 n.F. (10.2021), Tz. 51-60)</a:t>
            </a:r>
          </a:p>
        </p:txBody>
      </p:sp>
      <p:sp>
        <p:nvSpPr>
          <p:cNvPr id="7" name="Rectangle 2">
            <a:extLst>
              <a:ext uri="{FF2B5EF4-FFF2-40B4-BE49-F238E27FC236}">
                <a16:creationId xmlns:a16="http://schemas.microsoft.com/office/drawing/2014/main" id="{797904ED-62C1-461C-82B6-7A8552D7EA4E}"/>
              </a:ext>
            </a:extLst>
          </p:cNvPr>
          <p:cNvSpPr txBox="1">
            <a:spLocks/>
          </p:cNvSpPr>
          <p:nvPr/>
        </p:nvSpPr>
        <p:spPr bwMode="auto">
          <a:xfrm>
            <a:off x="925513" y="1016918"/>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9.3.4 </a:t>
            </a:r>
            <a:r>
              <a:rPr lang="de-DE" altLang="de-DE" sz="1600" b="1" dirty="0">
                <a:solidFill>
                  <a:srgbClr val="00B0F0"/>
                </a:solidFill>
                <a:latin typeface="Century Gothic" pitchFamily="34" charset="0"/>
              </a:rPr>
              <a:t>Gegenstand, Art und Umfang der Prüfung</a:t>
            </a:r>
            <a:endParaRPr lang="de-DE" altLang="de-DE" sz="1600" b="1" kern="0" dirty="0">
              <a:solidFill>
                <a:srgbClr val="00B0F0"/>
              </a:solidFill>
              <a:latin typeface="Century Gothic" pitchFamily="34" charset="0"/>
            </a:endParaRPr>
          </a:p>
        </p:txBody>
      </p:sp>
      <p:sp>
        <p:nvSpPr>
          <p:cNvPr id="755717" name="Textfeld 4">
            <a:extLst>
              <a:ext uri="{FF2B5EF4-FFF2-40B4-BE49-F238E27FC236}">
                <a16:creationId xmlns:a16="http://schemas.microsoft.com/office/drawing/2014/main" id="{199A50F8-B980-490A-BB58-B55066B90F12}"/>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62" name="Inhaltsplatzhalter 2">
            <a:extLst>
              <a:ext uri="{FF2B5EF4-FFF2-40B4-BE49-F238E27FC236}">
                <a16:creationId xmlns:a16="http://schemas.microsoft.com/office/drawing/2014/main" id="{9F0D4B02-7808-4628-8458-88211D179851}"/>
              </a:ext>
            </a:extLst>
          </p:cNvPr>
          <p:cNvSpPr>
            <a:spLocks noGrp="1"/>
          </p:cNvSpPr>
          <p:nvPr>
            <p:ph idx="4294967295"/>
          </p:nvPr>
        </p:nvSpPr>
        <p:spPr>
          <a:xfrm>
            <a:off x="1079500" y="1781026"/>
            <a:ext cx="10779125" cy="3785652"/>
          </a:xfrm>
        </p:spPr>
        <p:txBody>
          <a:bodyPr>
            <a:spAutoFit/>
          </a:bodyPr>
          <a:lstStyle/>
          <a:p>
            <a:pPr marL="266700" lvl="2" defTabSz="447675">
              <a:lnSpc>
                <a:spcPct val="100000"/>
              </a:lnSpc>
              <a:spcBef>
                <a:spcPts val="600"/>
              </a:spcBef>
              <a:spcAft>
                <a:spcPts val="600"/>
              </a:spcAft>
              <a:tabLst>
                <a:tab pos="628650" algn="l"/>
              </a:tabLst>
            </a:pPr>
            <a:r>
              <a:rPr lang="de-DE" altLang="de-DE" sz="1600" dirty="0">
                <a:latin typeface="Century Gothic" panose="020B0502020202020204" pitchFamily="34" charset="0"/>
                <a:sym typeface="Monotype Sorts"/>
              </a:rPr>
              <a:t>Buchführung, </a:t>
            </a:r>
          </a:p>
          <a:p>
            <a:pPr marL="266700" lvl="2" defTabSz="447675">
              <a:lnSpc>
                <a:spcPct val="100000"/>
              </a:lnSpc>
              <a:spcBef>
                <a:spcPts val="600"/>
              </a:spcBef>
              <a:spcAft>
                <a:spcPts val="600"/>
              </a:spcAft>
              <a:tabLst>
                <a:tab pos="628650" algn="l"/>
              </a:tabLst>
            </a:pPr>
            <a:r>
              <a:rPr lang="de-DE" altLang="de-DE" sz="1600" dirty="0">
                <a:latin typeface="Century Gothic" panose="020B0502020202020204" pitchFamily="34" charset="0"/>
                <a:sym typeface="Monotype Sorts"/>
              </a:rPr>
              <a:t>Jahresabschluss / Konzernabschluss, ggf. (Konzern-) Lagebericht, </a:t>
            </a:r>
          </a:p>
          <a:p>
            <a:pPr marL="266700" lvl="2" defTabSz="447675">
              <a:lnSpc>
                <a:spcPct val="100000"/>
              </a:lnSpc>
              <a:spcBef>
                <a:spcPts val="600"/>
              </a:spcBef>
              <a:spcAft>
                <a:spcPts val="600"/>
              </a:spcAft>
              <a:tabLst>
                <a:tab pos="628650" algn="l"/>
              </a:tabLst>
            </a:pPr>
            <a:r>
              <a:rPr lang="de-DE" altLang="de-DE" sz="1600" dirty="0">
                <a:latin typeface="Century Gothic" panose="020B0502020202020204" pitchFamily="34" charset="0"/>
                <a:sym typeface="Monotype Sorts"/>
              </a:rPr>
              <a:t>ggf. Risikofrüherkennungssystem</a:t>
            </a:r>
          </a:p>
          <a:p>
            <a:pPr marL="266700" lvl="1" indent="-180975" defTabSz="447675">
              <a:lnSpc>
                <a:spcPct val="100000"/>
              </a:lnSpc>
              <a:spcBef>
                <a:spcPts val="600"/>
              </a:spcBef>
              <a:spcAft>
                <a:spcPts val="600"/>
              </a:spcAft>
              <a:buFont typeface="Arial" panose="020B0604020202020204" pitchFamily="34" charset="0"/>
              <a:buChar char="•"/>
              <a:tabLst>
                <a:tab pos="628650" algn="l"/>
              </a:tabLst>
            </a:pPr>
            <a:r>
              <a:rPr lang="de-DE" altLang="de-DE" sz="1600" dirty="0">
                <a:latin typeface="Century Gothic" panose="020B0502020202020204" pitchFamily="34" charset="0"/>
                <a:sym typeface="Monotype Sorts"/>
              </a:rPr>
              <a:t>Rechnungslegungsgrundsätze: deutsche, internationale oder andere nationale Grundsätze;</a:t>
            </a:r>
          </a:p>
          <a:p>
            <a:pPr marL="266700" lvl="1" indent="-180975" defTabSz="447675">
              <a:lnSpc>
                <a:spcPct val="100000"/>
              </a:lnSpc>
              <a:spcBef>
                <a:spcPts val="600"/>
              </a:spcBef>
              <a:spcAft>
                <a:spcPts val="600"/>
              </a:spcAft>
              <a:buFont typeface="Arial" panose="020B0604020202020204" pitchFamily="34" charset="0"/>
              <a:buChar char="•"/>
              <a:tabLst>
                <a:tab pos="628650" algn="l"/>
              </a:tabLst>
            </a:pPr>
            <a:r>
              <a:rPr lang="de-DE" altLang="de-DE" sz="1600" dirty="0">
                <a:latin typeface="Century Gothic" panose="020B0502020202020204" pitchFamily="34" charset="0"/>
                <a:sym typeface="Monotype Sorts"/>
              </a:rPr>
              <a:t>§ 289f HGB: Erklärung zur Unternehmensführung</a:t>
            </a:r>
            <a:br>
              <a:rPr lang="de-DE" altLang="de-DE" sz="1600" dirty="0">
                <a:latin typeface="Century Gothic" panose="020B0502020202020204" pitchFamily="34" charset="0"/>
                <a:sym typeface="Monotype Sorts"/>
              </a:rPr>
            </a:br>
            <a:r>
              <a:rPr lang="de-DE" altLang="de-DE" sz="1600" dirty="0">
                <a:latin typeface="Century Gothic" panose="020B0502020202020204" pitchFamily="34" charset="0"/>
                <a:sym typeface="Monotype Sorts"/>
              </a:rPr>
              <a:t>Hinweis darauf, dass die Richtigkeit der Erklärung nicht Gegenstand der Prüfung ist, sondern nur, ob sie gemacht wurde</a:t>
            </a:r>
          </a:p>
          <a:p>
            <a:pPr marL="266700" lvl="1" indent="-180975" defTabSz="447675">
              <a:lnSpc>
                <a:spcPct val="100000"/>
              </a:lnSpc>
              <a:spcBef>
                <a:spcPts val="600"/>
              </a:spcBef>
              <a:spcAft>
                <a:spcPts val="600"/>
              </a:spcAft>
              <a:buFont typeface="Arial" panose="020B0604020202020204" pitchFamily="34" charset="0"/>
              <a:buChar char="•"/>
              <a:tabLst>
                <a:tab pos="628650" algn="l"/>
              </a:tabLst>
            </a:pPr>
            <a:r>
              <a:rPr lang="de-DE" altLang="de-DE" sz="1600" dirty="0">
                <a:latin typeface="Century Gothic" panose="020B0502020202020204" pitchFamily="34" charset="0"/>
                <a:sym typeface="Monotype Sorts"/>
              </a:rPr>
              <a:t>Hinweis auf Verantwortlichkeit der gesetzlichen Vertreter für die Rechnungslegung und des Abschlussprüfers für die pflichtgemäße Prüfung</a:t>
            </a:r>
            <a:endParaRPr lang="de-DE" altLang="de-DE" sz="1600" dirty="0">
              <a:latin typeface="Century Gothic" panose="020B0502020202020204" pitchFamily="34" charset="0"/>
            </a:endParaRPr>
          </a:p>
          <a:p>
            <a:pPr marL="266700" lvl="1" indent="-180975" defTabSz="447675">
              <a:lnSpc>
                <a:spcPct val="100000"/>
              </a:lnSpc>
              <a:spcBef>
                <a:spcPts val="600"/>
              </a:spcBef>
              <a:spcAft>
                <a:spcPts val="600"/>
              </a:spcAft>
              <a:buFont typeface="Arial" panose="020B0604020202020204" pitchFamily="34" charset="0"/>
              <a:buChar char="•"/>
              <a:tabLst>
                <a:tab pos="628650" algn="l"/>
              </a:tabLst>
            </a:pPr>
            <a:r>
              <a:rPr lang="de-DE" altLang="de-DE" sz="1600" dirty="0">
                <a:latin typeface="Century Gothic" panose="020B0502020202020204" pitchFamily="34" charset="0"/>
                <a:sym typeface="Monotype Sorts"/>
              </a:rPr>
              <a:t>ggf. Erweiterungen aufgrund größenabhängiger / rechtsform- wirtschaftszweigspezifischer Vorschriften</a:t>
            </a:r>
          </a:p>
          <a:p>
            <a:pPr marL="266700" lvl="1" indent="-180975" defTabSz="447675">
              <a:lnSpc>
                <a:spcPct val="100000"/>
              </a:lnSpc>
              <a:spcBef>
                <a:spcPts val="600"/>
              </a:spcBef>
              <a:spcAft>
                <a:spcPts val="600"/>
              </a:spcAft>
              <a:buFont typeface="Arial" panose="020B0604020202020204" pitchFamily="34" charset="0"/>
              <a:buChar char="•"/>
              <a:tabLst>
                <a:tab pos="628650" algn="l"/>
              </a:tabLst>
            </a:pPr>
            <a:r>
              <a:rPr lang="de-DE" altLang="de-DE" sz="1600" dirty="0">
                <a:latin typeface="Century Gothic" panose="020B0502020202020204" pitchFamily="34" charset="0"/>
                <a:sym typeface="Monotype Sorts"/>
              </a:rPr>
              <a:t>ggf. vertragliche Erweiterungen</a:t>
            </a:r>
            <a:endParaRPr lang="de-DE" altLang="de-DE" sz="1600" dirty="0">
              <a:latin typeface="Century Gothic" panose="020B0502020202020204" pitchFamily="34" charset="0"/>
            </a:endParaRPr>
          </a:p>
        </p:txBody>
      </p:sp>
      <p:sp>
        <p:nvSpPr>
          <p:cNvPr id="7" name="Rectangle 2">
            <a:extLst>
              <a:ext uri="{FF2B5EF4-FFF2-40B4-BE49-F238E27FC236}">
                <a16:creationId xmlns:a16="http://schemas.microsoft.com/office/drawing/2014/main" id="{035E4973-BAA2-4F59-A709-D265892A5F6F}"/>
              </a:ext>
            </a:extLst>
          </p:cNvPr>
          <p:cNvSpPr txBox="1">
            <a:spLocks/>
          </p:cNvSpPr>
          <p:nvPr/>
        </p:nvSpPr>
        <p:spPr bwMode="auto">
          <a:xfrm>
            <a:off x="925513" y="1016918"/>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9.3.4 </a:t>
            </a:r>
            <a:r>
              <a:rPr lang="de-DE" altLang="de-DE" sz="1600" b="1" dirty="0">
                <a:solidFill>
                  <a:srgbClr val="00B0F0"/>
                </a:solidFill>
                <a:latin typeface="Century Gothic" pitchFamily="34" charset="0"/>
              </a:rPr>
              <a:t>Gegenstand, Art und Umfang der Prüfung; Forts.</a:t>
            </a:r>
            <a:endParaRPr lang="de-DE" altLang="de-DE" sz="1600" b="1" kern="0" dirty="0">
              <a:solidFill>
                <a:srgbClr val="00B0F0"/>
              </a:solidFill>
              <a:latin typeface="Century Gothic" pitchFamily="34" charset="0"/>
            </a:endParaRPr>
          </a:p>
        </p:txBody>
      </p:sp>
      <p:sp>
        <p:nvSpPr>
          <p:cNvPr id="757765" name="Titel 1">
            <a:extLst>
              <a:ext uri="{FF2B5EF4-FFF2-40B4-BE49-F238E27FC236}">
                <a16:creationId xmlns:a16="http://schemas.microsoft.com/office/drawing/2014/main" id="{936F9959-D2DC-480F-86EF-3E0CA118ECF4}"/>
              </a:ext>
            </a:extLst>
          </p:cNvPr>
          <p:cNvSpPr txBox="1">
            <a:spLocks/>
          </p:cNvSpPr>
          <p:nvPr/>
        </p:nvSpPr>
        <p:spPr bwMode="auto">
          <a:xfrm>
            <a:off x="1079500" y="1414313"/>
            <a:ext cx="9913044"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 typeface="Verdana" panose="020B0604030504040204" pitchFamily="34" charset="0"/>
              <a:buAutoNum type="alphaLcPeriod"/>
            </a:pPr>
            <a:r>
              <a:rPr lang="de-DE" altLang="de-DE" sz="1600" b="1" dirty="0">
                <a:solidFill>
                  <a:srgbClr val="00B0F0"/>
                </a:solidFill>
                <a:latin typeface="Century Gothic" panose="020B0502020202020204" pitchFamily="34" charset="0"/>
              </a:rPr>
              <a:t>Angaben zum Gegenstand der Prüfung </a:t>
            </a:r>
            <a:r>
              <a:rPr lang="de-DE" altLang="de-DE" sz="1600" b="1" dirty="0">
                <a:solidFill>
                  <a:srgbClr val="FF0000"/>
                </a:solidFill>
                <a:latin typeface="Century Gothic" panose="020B0502020202020204" pitchFamily="34" charset="0"/>
              </a:rPr>
              <a:t>(IDW PS 450 n.F. (10.2021), Tz. 51 ff.)</a:t>
            </a:r>
          </a:p>
        </p:txBody>
      </p:sp>
      <p:sp>
        <p:nvSpPr>
          <p:cNvPr id="757766" name="Textfeld 4">
            <a:extLst>
              <a:ext uri="{FF2B5EF4-FFF2-40B4-BE49-F238E27FC236}">
                <a16:creationId xmlns:a16="http://schemas.microsoft.com/office/drawing/2014/main" id="{60F90671-85D3-4E5D-AA21-9B6FD10BB4BB}"/>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10" name="Inhaltsplatzhalter 2">
            <a:extLst>
              <a:ext uri="{FF2B5EF4-FFF2-40B4-BE49-F238E27FC236}">
                <a16:creationId xmlns:a16="http://schemas.microsoft.com/office/drawing/2014/main" id="{A0D91D70-DF00-41EC-8B39-FB7D7DBC803B}"/>
              </a:ext>
            </a:extLst>
          </p:cNvPr>
          <p:cNvSpPr>
            <a:spLocks noGrp="1"/>
          </p:cNvSpPr>
          <p:nvPr>
            <p:ph idx="4294967295"/>
          </p:nvPr>
        </p:nvSpPr>
        <p:spPr>
          <a:xfrm>
            <a:off x="1343472" y="1735138"/>
            <a:ext cx="10513566" cy="3232150"/>
          </a:xfrm>
        </p:spPr>
        <p:txBody>
          <a:bodyPr wrap="square">
            <a:spAutoFit/>
          </a:bodyPr>
          <a:lstStyle/>
          <a:p>
            <a:pPr marL="266700"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Nennung der Grundsätze, nach denen der Abschlussprüfer seine Prüfung durchgeführt hat</a:t>
            </a:r>
          </a:p>
          <a:p>
            <a:pPr marL="542925" lvl="1" indent="-276225">
              <a:lnSpc>
                <a:spcPct val="100000"/>
              </a:lnSpc>
              <a:spcBef>
                <a:spcPts val="600"/>
              </a:spcBef>
              <a:spcAft>
                <a:spcPts val="600"/>
              </a:spcAft>
              <a:buFont typeface="Wingdings" panose="05000000000000000000" pitchFamily="2" charset="2"/>
              <a:buChar char="Ø"/>
            </a:pPr>
            <a:r>
              <a:rPr lang="de-DE" altLang="de-DE" sz="1600" dirty="0">
                <a:latin typeface="Century Gothic" panose="020B0502020202020204" pitchFamily="34" charset="0"/>
                <a:sym typeface="Monotype Sorts"/>
              </a:rPr>
              <a:t>Bezugnahme auf</a:t>
            </a:r>
          </a:p>
          <a:p>
            <a:pPr marL="809625" lvl="2" indent="-266700">
              <a:lnSpc>
                <a:spcPct val="100000"/>
              </a:lnSpc>
              <a:spcBef>
                <a:spcPts val="600"/>
              </a:spcBef>
              <a:spcAft>
                <a:spcPts val="600"/>
              </a:spcAft>
              <a:buFont typeface="Symbol" panose="05050102010706020507" pitchFamily="18" charset="2"/>
              <a:buChar char="-"/>
            </a:pPr>
            <a:r>
              <a:rPr lang="de-DE" altLang="de-DE" sz="1600" dirty="0">
                <a:latin typeface="Century Gothic" panose="020B0502020202020204" pitchFamily="34" charset="0"/>
                <a:sym typeface="Monotype Sorts"/>
              </a:rPr>
              <a:t>§§ 316 ff. HGB und die vom IDW festgestellten Grundsätze ordnungsmäßiger Abschlussprüfung (GoA nach IDW und ISA </a:t>
            </a:r>
            <a:r>
              <a:rPr lang="de-DE" sz="1600" dirty="0">
                <a:latin typeface="Century Gothic" panose="020B0502020202020204" pitchFamily="34" charset="0"/>
              </a:rPr>
              <a:t>[DE]</a:t>
            </a:r>
            <a:r>
              <a:rPr lang="de-DE" altLang="de-DE" sz="1600" dirty="0">
                <a:latin typeface="Century Gothic" panose="020B0502020202020204" pitchFamily="34" charset="0"/>
                <a:sym typeface="Monotype Sorts"/>
              </a:rPr>
              <a:t>)</a:t>
            </a:r>
          </a:p>
          <a:p>
            <a:pPr marL="809625" lvl="2" indent="-266700">
              <a:lnSpc>
                <a:spcPct val="100000"/>
              </a:lnSpc>
              <a:spcBef>
                <a:spcPts val="600"/>
              </a:spcBef>
              <a:spcAft>
                <a:spcPts val="600"/>
              </a:spcAft>
              <a:buFont typeface="Symbol" panose="05050102010706020507" pitchFamily="18" charset="2"/>
              <a:buChar char="-"/>
            </a:pPr>
            <a:r>
              <a:rPr lang="de-DE" altLang="de-DE" sz="1600" b="1" dirty="0">
                <a:latin typeface="Century Gothic" panose="020B0502020202020204" pitchFamily="34" charset="0"/>
                <a:sym typeface="Monotype Sorts"/>
              </a:rPr>
              <a:t>ergänzend</a:t>
            </a:r>
            <a:r>
              <a:rPr lang="de-DE" altLang="de-DE" sz="1600" dirty="0">
                <a:latin typeface="Century Gothic" panose="020B0502020202020204" pitchFamily="34" charset="0"/>
                <a:sym typeface="Monotype Sorts"/>
              </a:rPr>
              <a:t> freiwillig ISA oder sonstige nach Ermessen des Abschlussprüfers mit den GoA vereinbare Prüfungsgrundsätze</a:t>
            </a:r>
          </a:p>
          <a:p>
            <a:pPr marL="809625" lvl="2" indent="-266700">
              <a:lnSpc>
                <a:spcPct val="100000"/>
              </a:lnSpc>
              <a:spcBef>
                <a:spcPts val="600"/>
              </a:spcBef>
              <a:spcAft>
                <a:spcPts val="600"/>
              </a:spcAft>
              <a:buFont typeface="Symbol" panose="05050102010706020507" pitchFamily="18" charset="2"/>
              <a:buChar char="-"/>
            </a:pPr>
            <a:r>
              <a:rPr lang="de-DE" altLang="de-DE" sz="1600" dirty="0">
                <a:latin typeface="Century Gothic" panose="020B0502020202020204" pitchFamily="34" charset="0"/>
                <a:sym typeface="Monotype Sorts"/>
              </a:rPr>
              <a:t>§ 317 Abs. 5 HGB sieht direkte Anwendung ISA vor, aber nur falls </a:t>
            </a:r>
            <a:r>
              <a:rPr lang="de-DE" altLang="de-DE" sz="1600" dirty="0" err="1">
                <a:latin typeface="Century Gothic" panose="020B0502020202020204" pitchFamily="34" charset="0"/>
                <a:sym typeface="Monotype Sorts"/>
              </a:rPr>
              <a:t>Endorsement</a:t>
            </a:r>
            <a:r>
              <a:rPr lang="de-DE" altLang="de-DE" sz="1600" dirty="0">
                <a:latin typeface="Century Gothic" panose="020B0502020202020204" pitchFamily="34" charset="0"/>
                <a:sym typeface="Monotype Sorts"/>
              </a:rPr>
              <a:t> durch EU (erfolgt bis auf Weiteres aber nicht)</a:t>
            </a:r>
          </a:p>
          <a:p>
            <a:pPr marL="542925" lvl="1" indent="-276225">
              <a:lnSpc>
                <a:spcPct val="100000"/>
              </a:lnSpc>
              <a:spcBef>
                <a:spcPts val="600"/>
              </a:spcBef>
              <a:spcAft>
                <a:spcPts val="600"/>
              </a:spcAft>
              <a:buFont typeface="Wingdings" panose="05000000000000000000" pitchFamily="2" charset="2"/>
              <a:buChar char="Ø"/>
            </a:pPr>
            <a:r>
              <a:rPr lang="de-DE" altLang="de-DE" sz="1600" dirty="0">
                <a:latin typeface="Century Gothic" panose="020B0502020202020204" pitchFamily="34" charset="0"/>
                <a:sym typeface="Monotype Sorts"/>
              </a:rPr>
              <a:t>Angabe und Begründung bei sachlich begründeten Abweichungen von deutschen GoA ( In der Praxis absolute Ausnahme!)</a:t>
            </a:r>
          </a:p>
        </p:txBody>
      </p:sp>
      <p:sp>
        <p:nvSpPr>
          <p:cNvPr id="759811" name="Titel 1">
            <a:extLst>
              <a:ext uri="{FF2B5EF4-FFF2-40B4-BE49-F238E27FC236}">
                <a16:creationId xmlns:a16="http://schemas.microsoft.com/office/drawing/2014/main" id="{616A1544-AF51-4B22-A2BB-E87FC178E1BA}"/>
              </a:ext>
            </a:extLst>
          </p:cNvPr>
          <p:cNvSpPr txBox="1">
            <a:spLocks/>
          </p:cNvSpPr>
          <p:nvPr/>
        </p:nvSpPr>
        <p:spPr bwMode="auto">
          <a:xfrm>
            <a:off x="1079500" y="1368425"/>
            <a:ext cx="790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Arial Narrow" panose="020B0606020202030204" pitchFamily="34" charset="0"/>
              <a:buAutoNum type="alphaLcPeriod" startAt="2"/>
            </a:pPr>
            <a:r>
              <a:rPr lang="de-DE" altLang="de-DE" sz="1600" b="1" dirty="0">
                <a:solidFill>
                  <a:srgbClr val="00B0F0"/>
                </a:solidFill>
                <a:latin typeface="Century Gothic" panose="020B0502020202020204" pitchFamily="34" charset="0"/>
              </a:rPr>
              <a:t>Angaben zur Art der Prüfung</a:t>
            </a:r>
          </a:p>
        </p:txBody>
      </p:sp>
      <p:sp>
        <p:nvSpPr>
          <p:cNvPr id="8" name="Rectangle 2">
            <a:extLst>
              <a:ext uri="{FF2B5EF4-FFF2-40B4-BE49-F238E27FC236}">
                <a16:creationId xmlns:a16="http://schemas.microsoft.com/office/drawing/2014/main" id="{494D5D99-1548-48AA-89D0-52AA0A8CC332}"/>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9.3.4 </a:t>
            </a:r>
            <a:r>
              <a:rPr lang="de-DE" altLang="de-DE" sz="1600" b="1" dirty="0">
                <a:solidFill>
                  <a:srgbClr val="00B0F0"/>
                </a:solidFill>
                <a:latin typeface="Century Gothic" pitchFamily="34" charset="0"/>
              </a:rPr>
              <a:t>Gegenstand, Art und Umfang der Prüfung; Forts.</a:t>
            </a:r>
            <a:endParaRPr lang="de-DE" altLang="de-DE" sz="1600" b="1" kern="0" dirty="0">
              <a:solidFill>
                <a:srgbClr val="00B0F0"/>
              </a:solidFill>
              <a:latin typeface="Century Gothic" pitchFamily="34" charset="0"/>
            </a:endParaRPr>
          </a:p>
        </p:txBody>
      </p:sp>
      <p:sp>
        <p:nvSpPr>
          <p:cNvPr id="759814" name="Textfeld 4">
            <a:extLst>
              <a:ext uri="{FF2B5EF4-FFF2-40B4-BE49-F238E27FC236}">
                <a16:creationId xmlns:a16="http://schemas.microsoft.com/office/drawing/2014/main" id="{A11E4CFA-A99A-440D-8A72-9F5155419AB7}"/>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858" name="Inhaltsplatzhalter 2">
            <a:extLst>
              <a:ext uri="{FF2B5EF4-FFF2-40B4-BE49-F238E27FC236}">
                <a16:creationId xmlns:a16="http://schemas.microsoft.com/office/drawing/2014/main" id="{B5532CCB-0A46-48D1-B794-3C74B277587B}"/>
              </a:ext>
            </a:extLst>
          </p:cNvPr>
          <p:cNvSpPr>
            <a:spLocks noGrp="1"/>
          </p:cNvSpPr>
          <p:nvPr>
            <p:ph idx="4294967295"/>
          </p:nvPr>
        </p:nvSpPr>
        <p:spPr>
          <a:xfrm>
            <a:off x="1343472" y="1735138"/>
            <a:ext cx="10513566" cy="2738437"/>
          </a:xfrm>
        </p:spPr>
        <p:txBody>
          <a:bodyPr wrap="square">
            <a:spAutoFit/>
          </a:bodyPr>
          <a:lstStyle/>
          <a:p>
            <a:pPr marL="266700" lvl="1"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Zweck der Angabe: Aufsichtsorgan soll Konsequenzen für seine eigene Überwachungsaufgabe ziehen können</a:t>
            </a:r>
          </a:p>
          <a:p>
            <a:pPr marL="266700" lvl="1" indent="-266700">
              <a:lnSpc>
                <a:spcPct val="100000"/>
              </a:lnSpc>
              <a:spcBef>
                <a:spcPts val="600"/>
              </a:spcBef>
              <a:spcAft>
                <a:spcPts val="600"/>
              </a:spcAft>
              <a:buFont typeface="Arial" panose="020B0604020202020204" pitchFamily="34" charset="0"/>
              <a:buChar char="•"/>
            </a:pPr>
            <a:r>
              <a:rPr lang="de-DE" altLang="de-DE" sz="1600" b="1" dirty="0">
                <a:latin typeface="Century Gothic" panose="020B0502020202020204" pitchFamily="34" charset="0"/>
              </a:rPr>
              <a:t>nicht erforderlich:</a:t>
            </a:r>
            <a:r>
              <a:rPr lang="de-DE" altLang="de-DE" sz="1600" dirty="0">
                <a:latin typeface="Century Gothic" panose="020B0502020202020204" pitchFamily="34" charset="0"/>
              </a:rPr>
              <a:t> Begründung des Prüfungsvorgehens</a:t>
            </a:r>
            <a:endParaRPr lang="de-DE" altLang="de-DE" sz="1600" dirty="0">
              <a:latin typeface="Century Gothic" panose="020B0502020202020204" pitchFamily="34" charset="0"/>
              <a:sym typeface="Monotype Sorts"/>
            </a:endParaRPr>
          </a:p>
          <a:p>
            <a:pPr marL="266700"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Angabe, ob die gesetzlichen Vertreter (bei Konzernabschluss des MU, der TU und deren Abschlussprüfer) die verlangten  Aufklärungen und Nachweise (§ 320 HGB) erbracht haben</a:t>
            </a:r>
          </a:p>
          <a:p>
            <a:pPr marL="266700"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Hinweis auf Einholung der Vollständigkeitserklärung</a:t>
            </a:r>
          </a:p>
          <a:p>
            <a:pPr marL="266700"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Darstellung alternativer PH, die wg. Unmöglichkeit geplanter PH vorgenommen wurden</a:t>
            </a:r>
          </a:p>
          <a:p>
            <a:pPr marL="266700"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Geschlossene Übersicht über alle erstattete Teilberichte inkl. Gegenstand</a:t>
            </a:r>
          </a:p>
        </p:txBody>
      </p:sp>
      <p:sp>
        <p:nvSpPr>
          <p:cNvPr id="761859" name="Titel 1">
            <a:extLst>
              <a:ext uri="{FF2B5EF4-FFF2-40B4-BE49-F238E27FC236}">
                <a16:creationId xmlns:a16="http://schemas.microsoft.com/office/drawing/2014/main" id="{70B0CAF5-5410-4B01-A2E0-282199453802}"/>
              </a:ext>
            </a:extLst>
          </p:cNvPr>
          <p:cNvSpPr txBox="1">
            <a:spLocks/>
          </p:cNvSpPr>
          <p:nvPr/>
        </p:nvSpPr>
        <p:spPr bwMode="auto">
          <a:xfrm>
            <a:off x="1079500" y="1368425"/>
            <a:ext cx="790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Arial Narrow" panose="020B0606020202030204" pitchFamily="34" charset="0"/>
              <a:buAutoNum type="alphaLcPeriod" startAt="3"/>
            </a:pPr>
            <a:r>
              <a:rPr lang="de-DE" altLang="de-DE" sz="1600" b="1" dirty="0">
                <a:solidFill>
                  <a:srgbClr val="00B0F0"/>
                </a:solidFill>
                <a:latin typeface="Century Gothic" panose="020B0502020202020204" pitchFamily="34" charset="0"/>
              </a:rPr>
              <a:t>Angaben zum Umfang der Prüfung</a:t>
            </a:r>
          </a:p>
        </p:txBody>
      </p:sp>
      <p:sp>
        <p:nvSpPr>
          <p:cNvPr id="8" name="Rectangle 2">
            <a:extLst>
              <a:ext uri="{FF2B5EF4-FFF2-40B4-BE49-F238E27FC236}">
                <a16:creationId xmlns:a16="http://schemas.microsoft.com/office/drawing/2014/main" id="{601C08F1-EF94-4A61-BB77-CCBDB1674426}"/>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9.3.4 </a:t>
            </a:r>
            <a:r>
              <a:rPr lang="de-DE" altLang="de-DE" sz="1600" b="1" dirty="0">
                <a:solidFill>
                  <a:srgbClr val="00B0F0"/>
                </a:solidFill>
                <a:latin typeface="Century Gothic" pitchFamily="34" charset="0"/>
              </a:rPr>
              <a:t>Gegenstand, Art und Umfang der Prüfung; Forts.</a:t>
            </a:r>
            <a:endParaRPr lang="de-DE" altLang="de-DE" sz="1600" b="1" kern="0" dirty="0">
              <a:solidFill>
                <a:srgbClr val="00B0F0"/>
              </a:solidFill>
              <a:latin typeface="Century Gothic" pitchFamily="34" charset="0"/>
            </a:endParaRPr>
          </a:p>
        </p:txBody>
      </p:sp>
      <p:sp>
        <p:nvSpPr>
          <p:cNvPr id="761862" name="Textfeld 4">
            <a:extLst>
              <a:ext uri="{FF2B5EF4-FFF2-40B4-BE49-F238E27FC236}">
                <a16:creationId xmlns:a16="http://schemas.microsoft.com/office/drawing/2014/main" id="{92C3192A-C659-47CA-A173-785F7DFCBDA8}"/>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3906" name="Inhaltsplatzhalter 2">
            <a:extLst>
              <a:ext uri="{FF2B5EF4-FFF2-40B4-BE49-F238E27FC236}">
                <a16:creationId xmlns:a16="http://schemas.microsoft.com/office/drawing/2014/main" id="{2307F6CC-FB53-4E97-9B2C-E9F5FA2542A7}"/>
              </a:ext>
            </a:extLst>
          </p:cNvPr>
          <p:cNvSpPr>
            <a:spLocks noGrp="1"/>
          </p:cNvSpPr>
          <p:nvPr>
            <p:ph idx="4294967295"/>
          </p:nvPr>
        </p:nvSpPr>
        <p:spPr>
          <a:xfrm>
            <a:off x="1343472" y="1735138"/>
            <a:ext cx="10481816" cy="4647426"/>
          </a:xfrm>
        </p:spPr>
        <p:txBody>
          <a:bodyPr wrap="square">
            <a:spAutoFit/>
          </a:bodyPr>
          <a:lstStyle/>
          <a:p>
            <a:pPr marL="266700" indent="-266700">
              <a:lnSpc>
                <a:spcPct val="100000"/>
              </a:lnSpc>
              <a:spcBef>
                <a:spcPts val="600"/>
              </a:spcBef>
              <a:spcAft>
                <a:spcPts val="600"/>
              </a:spcAft>
              <a:buFont typeface="Arial" panose="020B0604020202020204" pitchFamily="34" charset="0"/>
              <a:buChar char="•"/>
            </a:pPr>
            <a:r>
              <a:rPr lang="de-DE" altLang="de-DE" dirty="0">
                <a:latin typeface="Century Gothic" panose="020B0502020202020204" pitchFamily="34" charset="0"/>
                <a:sym typeface="Monotype Sorts"/>
              </a:rPr>
              <a:t>Darstellung der Grundzüge des Prüfungsvorgehens:</a:t>
            </a:r>
          </a:p>
          <a:p>
            <a:pPr marL="542925" lvl="1" indent="-276225">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Angabe der zugrunde gelegten Prüfungsstrategie</a:t>
            </a:r>
          </a:p>
          <a:p>
            <a:pPr marL="542925" lvl="1" indent="-276225">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Prüfungsschwerpunkte (selbst festgelegt oder mit Aufsichtsorgan vereinbart)</a:t>
            </a:r>
          </a:p>
          <a:p>
            <a:pPr marL="542925" lvl="1" indent="-276225">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Prüfung des IKS und Auswirkung auf Art und Umfang der aussagebezogenen Prüfungshandlungen</a:t>
            </a:r>
          </a:p>
          <a:p>
            <a:pPr marL="542925" lvl="1" indent="-276225">
              <a:lnSpc>
                <a:spcPct val="100000"/>
              </a:lnSpc>
              <a:spcBef>
                <a:spcPts val="600"/>
              </a:spcBef>
              <a:spcAft>
                <a:spcPts val="600"/>
              </a:spcAft>
              <a:buClr>
                <a:schemeClr val="tx1"/>
              </a:buClr>
              <a:buFont typeface="Symbol" panose="05050102010706020507" pitchFamily="18" charset="2"/>
              <a:buChar char="-"/>
            </a:pPr>
            <a:r>
              <a:rPr lang="de-DE" altLang="de-DE" b="1" dirty="0">
                <a:solidFill>
                  <a:srgbClr val="FF0000"/>
                </a:solidFill>
                <a:latin typeface="Century Gothic" panose="020B0502020202020204" pitchFamily="34" charset="0"/>
              </a:rPr>
              <a:t>Zielsetzung und Verwendung von Auswahlverfahren (Vollerhebung, bewusste Auswahl, Stichprobe)</a:t>
            </a:r>
          </a:p>
          <a:p>
            <a:pPr marL="542925" lvl="1" indent="-276225">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Prüfung der Angaben im LB (insbes. prognostischer Angaben)</a:t>
            </a:r>
          </a:p>
          <a:p>
            <a:pPr marL="542925" lvl="1" indent="-276225">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Zusätzliche PH bei Anhaltspunkten für Täuschungen u. ä.</a:t>
            </a:r>
          </a:p>
          <a:p>
            <a:pPr marL="542925" lvl="1" indent="-276225">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Einfluss des VJ-Abschlusses (bei modifiziertem BV oder Erstprüfung)</a:t>
            </a:r>
          </a:p>
          <a:p>
            <a:pPr marL="542925" lvl="1" indent="-276225">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Vorgehensweise und Kriterien zur Einholung von Bestätigungen Dritter</a:t>
            </a:r>
          </a:p>
          <a:p>
            <a:pPr marL="542925" lvl="1" indent="-276225">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Hinweis auf Verwertung Prüfungsergebnisse Dritter / Interner Revision</a:t>
            </a:r>
          </a:p>
          <a:p>
            <a:pPr marL="542925" lvl="1" indent="-276225">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Besonderheiten bei Prüfung des Inventars</a:t>
            </a:r>
          </a:p>
          <a:p>
            <a:pPr marL="542925" lvl="1" indent="-276225">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Prüfung organisatorischer rechnungslegungsbezogener Umstellungen</a:t>
            </a:r>
          </a:p>
          <a:p>
            <a:pPr marL="542925" lvl="1" indent="-276225">
              <a:lnSpc>
                <a:spcPct val="100000"/>
              </a:lnSpc>
              <a:spcBef>
                <a:spcPts val="600"/>
              </a:spcBef>
              <a:spcAft>
                <a:spcPts val="600"/>
              </a:spcAft>
              <a:buFont typeface="Symbol" panose="05050102010706020507" pitchFamily="18" charset="2"/>
              <a:buChar char="-"/>
            </a:pPr>
            <a:r>
              <a:rPr lang="de-DE" altLang="de-DE" dirty="0">
                <a:latin typeface="Century Gothic" panose="020B0502020202020204" pitchFamily="34" charset="0"/>
              </a:rPr>
              <a:t>Auswirkung eines erweiterten Prüfungsauftrags</a:t>
            </a:r>
          </a:p>
        </p:txBody>
      </p:sp>
      <p:sp>
        <p:nvSpPr>
          <p:cNvPr id="763907" name="Titel 1">
            <a:extLst>
              <a:ext uri="{FF2B5EF4-FFF2-40B4-BE49-F238E27FC236}">
                <a16:creationId xmlns:a16="http://schemas.microsoft.com/office/drawing/2014/main" id="{64527E46-83AB-433B-8077-DBFBF2ABF941}"/>
              </a:ext>
            </a:extLst>
          </p:cNvPr>
          <p:cNvSpPr txBox="1">
            <a:spLocks/>
          </p:cNvSpPr>
          <p:nvPr/>
        </p:nvSpPr>
        <p:spPr bwMode="auto">
          <a:xfrm>
            <a:off x="1079500" y="1368425"/>
            <a:ext cx="55308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Arial Narrow" panose="020B0606020202030204" pitchFamily="34" charset="0"/>
              <a:buAutoNum type="alphaLcPeriod" startAt="3"/>
            </a:pPr>
            <a:r>
              <a:rPr lang="de-DE" altLang="de-DE" sz="1600" b="1">
                <a:solidFill>
                  <a:srgbClr val="00B0F0"/>
                </a:solidFill>
                <a:latin typeface="Century Gothic" panose="020B0502020202020204" pitchFamily="34" charset="0"/>
              </a:rPr>
              <a:t>Angaben zum Umfang der Prüfung; Forts.</a:t>
            </a:r>
          </a:p>
        </p:txBody>
      </p:sp>
      <p:sp>
        <p:nvSpPr>
          <p:cNvPr id="8" name="Rectangle 2">
            <a:extLst>
              <a:ext uri="{FF2B5EF4-FFF2-40B4-BE49-F238E27FC236}">
                <a16:creationId xmlns:a16="http://schemas.microsoft.com/office/drawing/2014/main" id="{307ED24B-FA4E-45A5-A27D-E189BBC6ECB6}"/>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9.3.4 </a:t>
            </a:r>
            <a:r>
              <a:rPr lang="de-DE" altLang="de-DE" sz="1600" b="1" dirty="0">
                <a:solidFill>
                  <a:srgbClr val="00B0F0"/>
                </a:solidFill>
                <a:latin typeface="Century Gothic" pitchFamily="34" charset="0"/>
              </a:rPr>
              <a:t>Gegenstand, Art und Umfang der Prüfung; Forts.</a:t>
            </a:r>
            <a:endParaRPr lang="de-DE" altLang="de-DE" sz="1600" b="1" kern="0" dirty="0">
              <a:solidFill>
                <a:srgbClr val="00B0F0"/>
              </a:solidFill>
              <a:latin typeface="Century Gothic" pitchFamily="34" charset="0"/>
            </a:endParaRPr>
          </a:p>
        </p:txBody>
      </p:sp>
      <p:sp>
        <p:nvSpPr>
          <p:cNvPr id="763910" name="Textfeld 4">
            <a:extLst>
              <a:ext uri="{FF2B5EF4-FFF2-40B4-BE49-F238E27FC236}">
                <a16:creationId xmlns:a16="http://schemas.microsoft.com/office/drawing/2014/main" id="{1BEA1D16-97EA-4CD9-951B-20F54C557F5B}"/>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6">
            <a:extLst>
              <a:ext uri="{FF2B5EF4-FFF2-40B4-BE49-F238E27FC236}">
                <a16:creationId xmlns:a16="http://schemas.microsoft.com/office/drawing/2014/main" id="{9909D85B-B29F-48FD-AC9C-A4388388A3B4}"/>
              </a:ext>
            </a:extLst>
          </p:cNvPr>
          <p:cNvSpPr>
            <a:spLocks noChangeArrowheads="1"/>
          </p:cNvSpPr>
          <p:nvPr/>
        </p:nvSpPr>
        <p:spPr bwMode="auto">
          <a:xfrm>
            <a:off x="1079500" y="1619250"/>
            <a:ext cx="10795000" cy="4064000"/>
          </a:xfrm>
          <a:prstGeom prst="rect">
            <a:avLst/>
          </a:prstGeom>
          <a:noFill/>
          <a:ln>
            <a:noFill/>
          </a:ln>
          <a:effectLst/>
          <a:extLst>
            <a:ext uri="{909E8E84-426E-40DD-AFC4-6F175D3DCCD1}">
              <a14:hiddenFill xmlns:a14="http://schemas.microsoft.com/office/drawing/2010/main">
                <a:solidFill>
                  <a:srgbClr val="CCFFCC">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542925" indent="-542925" defTabSz="381000" eaLnBrk="0" hangingPunct="0">
              <a:lnSpc>
                <a:spcPct val="110000"/>
              </a:lnSpc>
              <a:spcBef>
                <a:spcPts val="800"/>
              </a:spcBef>
              <a:buFont typeface="Arial" charset="0"/>
              <a:tabLst>
                <a:tab pos="2670175" algn="l"/>
              </a:tabLst>
              <a:defRPr sz="1400">
                <a:solidFill>
                  <a:schemeClr val="tx1"/>
                </a:solidFill>
                <a:latin typeface="Verdana" pitchFamily="34" charset="0"/>
              </a:defRPr>
            </a:lvl1pPr>
            <a:lvl2pPr marL="190500" indent="-179388" defTabSz="381000" eaLnBrk="0" hangingPunct="0">
              <a:lnSpc>
                <a:spcPct val="110000"/>
              </a:lnSpc>
              <a:spcBef>
                <a:spcPts val="800"/>
              </a:spcBef>
              <a:buFont typeface="Arial" charset="0"/>
              <a:buChar char="»"/>
              <a:tabLst>
                <a:tab pos="2670175" algn="l"/>
              </a:tabLst>
              <a:defRPr sz="1400">
                <a:solidFill>
                  <a:schemeClr val="tx1"/>
                </a:solidFill>
                <a:latin typeface="Verdana" pitchFamily="34" charset="0"/>
              </a:defRPr>
            </a:lvl2pPr>
            <a:lvl3pPr marL="1431925" indent="-180975" defTabSz="381000" eaLnBrk="0" hangingPunct="0">
              <a:lnSpc>
                <a:spcPct val="110000"/>
              </a:lnSpc>
              <a:spcBef>
                <a:spcPts val="800"/>
              </a:spcBef>
              <a:buFont typeface="Arial" charset="0"/>
              <a:buChar char="•"/>
              <a:tabLst>
                <a:tab pos="2670175" algn="l"/>
              </a:tabLst>
              <a:defRPr sz="1400">
                <a:solidFill>
                  <a:schemeClr val="tx1"/>
                </a:solidFill>
                <a:latin typeface="Verdana" pitchFamily="34" charset="0"/>
              </a:defRPr>
            </a:lvl3pPr>
            <a:lvl4pPr marL="1622425" indent="-174625" defTabSz="381000" eaLnBrk="0" hangingPunct="0">
              <a:lnSpc>
                <a:spcPct val="110000"/>
              </a:lnSpc>
              <a:spcBef>
                <a:spcPts val="800"/>
              </a:spcBef>
              <a:buFont typeface="Arial" charset="0"/>
              <a:buChar char="»"/>
              <a:tabLst>
                <a:tab pos="2670175" algn="l"/>
              </a:tabLst>
              <a:defRPr sz="1400">
                <a:solidFill>
                  <a:schemeClr val="tx1"/>
                </a:solidFill>
                <a:latin typeface="Verdana" pitchFamily="34" charset="0"/>
              </a:defRPr>
            </a:lvl4pPr>
            <a:lvl5pPr marL="1257300" indent="-180975" defTabSz="381000" eaLnBrk="0" hangingPunct="0">
              <a:lnSpc>
                <a:spcPct val="110000"/>
              </a:lnSpc>
              <a:spcBef>
                <a:spcPts val="800"/>
              </a:spcBef>
              <a:buFont typeface="Arial" charset="0"/>
              <a:buChar char="•"/>
              <a:tabLst>
                <a:tab pos="2670175" algn="l"/>
              </a:tabLst>
              <a:defRPr sz="1400">
                <a:solidFill>
                  <a:schemeClr val="tx1"/>
                </a:solidFill>
                <a:latin typeface="Verdana" pitchFamily="34" charset="0"/>
              </a:defRPr>
            </a:lvl5pPr>
            <a:lvl6pPr marL="1714500" indent="-180975" defTabSz="381000" eaLnBrk="0" fontAlgn="base" hangingPunct="0">
              <a:lnSpc>
                <a:spcPct val="110000"/>
              </a:lnSpc>
              <a:spcBef>
                <a:spcPts val="800"/>
              </a:spcBef>
              <a:spcAft>
                <a:spcPct val="0"/>
              </a:spcAft>
              <a:buFont typeface="Arial" charset="0"/>
              <a:buChar char="•"/>
              <a:tabLst>
                <a:tab pos="2670175" algn="l"/>
              </a:tabLst>
              <a:defRPr sz="1400">
                <a:solidFill>
                  <a:schemeClr val="tx1"/>
                </a:solidFill>
                <a:latin typeface="Verdana" pitchFamily="34" charset="0"/>
              </a:defRPr>
            </a:lvl6pPr>
            <a:lvl7pPr marL="2171700" indent="-180975" defTabSz="381000" eaLnBrk="0" fontAlgn="base" hangingPunct="0">
              <a:lnSpc>
                <a:spcPct val="110000"/>
              </a:lnSpc>
              <a:spcBef>
                <a:spcPts val="800"/>
              </a:spcBef>
              <a:spcAft>
                <a:spcPct val="0"/>
              </a:spcAft>
              <a:buFont typeface="Arial" charset="0"/>
              <a:buChar char="•"/>
              <a:tabLst>
                <a:tab pos="2670175" algn="l"/>
              </a:tabLst>
              <a:defRPr sz="1400">
                <a:solidFill>
                  <a:schemeClr val="tx1"/>
                </a:solidFill>
                <a:latin typeface="Verdana" pitchFamily="34" charset="0"/>
              </a:defRPr>
            </a:lvl7pPr>
            <a:lvl8pPr marL="2628900" indent="-180975" defTabSz="381000" eaLnBrk="0" fontAlgn="base" hangingPunct="0">
              <a:lnSpc>
                <a:spcPct val="110000"/>
              </a:lnSpc>
              <a:spcBef>
                <a:spcPts val="800"/>
              </a:spcBef>
              <a:spcAft>
                <a:spcPct val="0"/>
              </a:spcAft>
              <a:buFont typeface="Arial" charset="0"/>
              <a:buChar char="•"/>
              <a:tabLst>
                <a:tab pos="2670175" algn="l"/>
              </a:tabLst>
              <a:defRPr sz="1400">
                <a:solidFill>
                  <a:schemeClr val="tx1"/>
                </a:solidFill>
                <a:latin typeface="Verdana" pitchFamily="34" charset="0"/>
              </a:defRPr>
            </a:lvl8pPr>
            <a:lvl9pPr marL="3086100" indent="-180975" defTabSz="381000" eaLnBrk="0" fontAlgn="base" hangingPunct="0">
              <a:lnSpc>
                <a:spcPct val="110000"/>
              </a:lnSpc>
              <a:spcBef>
                <a:spcPts val="800"/>
              </a:spcBef>
              <a:spcAft>
                <a:spcPct val="0"/>
              </a:spcAft>
              <a:buFont typeface="Arial" charset="0"/>
              <a:buChar char="•"/>
              <a:tabLst>
                <a:tab pos="2670175" algn="l"/>
              </a:tabLst>
              <a:defRPr sz="1400">
                <a:solidFill>
                  <a:schemeClr val="tx1"/>
                </a:solidFill>
                <a:latin typeface="Verdana" pitchFamily="34" charset="0"/>
              </a:defRPr>
            </a:lvl9pPr>
          </a:lstStyle>
          <a:p>
            <a:pPr>
              <a:lnSpc>
                <a:spcPct val="100000"/>
              </a:lnSpc>
              <a:spcBef>
                <a:spcPts val="600"/>
              </a:spcBef>
              <a:spcAft>
                <a:spcPts val="600"/>
              </a:spcAft>
              <a:defRPr/>
            </a:pPr>
            <a:r>
              <a:rPr lang="de-DE" altLang="de-DE" sz="1600" b="1" dirty="0">
                <a:solidFill>
                  <a:srgbClr val="00B0F0"/>
                </a:solidFill>
                <a:latin typeface="Century Gothic" pitchFamily="34" charset="0"/>
                <a:cs typeface="Arial" charset="0"/>
                <a:sym typeface="Monotype Sorts" pitchFamily="2" charset="2"/>
              </a:rPr>
              <a:t>Abschnitt ist zu untergliedern in: </a:t>
            </a:r>
          </a:p>
          <a:p>
            <a:pPr>
              <a:lnSpc>
                <a:spcPct val="100000"/>
              </a:lnSpc>
              <a:spcBef>
                <a:spcPts val="600"/>
              </a:spcBef>
              <a:spcAft>
                <a:spcPts val="600"/>
              </a:spcAft>
              <a:defRPr/>
            </a:pPr>
            <a:r>
              <a:rPr lang="de-DE" altLang="de-DE" sz="1600" b="1" i="1" dirty="0">
                <a:solidFill>
                  <a:srgbClr val="00B0F0"/>
                </a:solidFill>
                <a:latin typeface="Century Gothic" pitchFamily="34" charset="0"/>
                <a:cs typeface="Arial" charset="0"/>
                <a:sym typeface="Monotype Sorts" pitchFamily="2" charset="2"/>
              </a:rPr>
              <a:t>4.1 Ordnungsmäßigkeit der Rechnungslegung </a:t>
            </a:r>
            <a:r>
              <a:rPr lang="de-DE" altLang="de-DE" sz="1600" i="1" dirty="0">
                <a:solidFill>
                  <a:srgbClr val="00B0F0"/>
                </a:solidFill>
                <a:latin typeface="Century Gothic" pitchFamily="34" charset="0"/>
                <a:cs typeface="Arial" charset="0"/>
                <a:sym typeface="Monotype Sorts" pitchFamily="2" charset="2"/>
              </a:rPr>
              <a:t>(§ 321 Abs. 2 S. 1 HGB)</a:t>
            </a:r>
          </a:p>
          <a:p>
            <a:pPr marL="523875" indent="-257175">
              <a:lnSpc>
                <a:spcPct val="100000"/>
              </a:lnSpc>
              <a:spcBef>
                <a:spcPts val="600"/>
              </a:spcBef>
              <a:spcAft>
                <a:spcPts val="600"/>
              </a:spcAft>
              <a:buFont typeface="+mj-lt"/>
              <a:buAutoNum type="alphaLcPeriod"/>
              <a:defRPr/>
            </a:pPr>
            <a:r>
              <a:rPr lang="de-DE" altLang="de-DE" i="1" dirty="0">
                <a:solidFill>
                  <a:srgbClr val="00B0F0"/>
                </a:solidFill>
                <a:latin typeface="Century Gothic" pitchFamily="34" charset="0"/>
                <a:cs typeface="Arial" charset="0"/>
                <a:sym typeface="Monotype Sorts" pitchFamily="2" charset="2"/>
              </a:rPr>
              <a:t>4.1.1  Buchführung und weitere geprüfte Unterlagen.</a:t>
            </a:r>
          </a:p>
          <a:p>
            <a:pPr marL="523875" indent="-257175">
              <a:lnSpc>
                <a:spcPct val="100000"/>
              </a:lnSpc>
              <a:spcBef>
                <a:spcPts val="600"/>
              </a:spcBef>
              <a:spcAft>
                <a:spcPts val="600"/>
              </a:spcAft>
              <a:buFont typeface="+mj-lt"/>
              <a:buAutoNum type="alphaLcPeriod"/>
              <a:defRPr/>
            </a:pPr>
            <a:r>
              <a:rPr lang="de-DE" altLang="de-DE" i="1" dirty="0">
                <a:solidFill>
                  <a:srgbClr val="00B0F0"/>
                </a:solidFill>
                <a:latin typeface="Century Gothic" pitchFamily="34" charset="0"/>
                <a:cs typeface="Arial" charset="0"/>
                <a:sym typeface="Monotype Sorts" pitchFamily="2" charset="2"/>
              </a:rPr>
              <a:t>4.1.2  Jahresabschluss</a:t>
            </a:r>
          </a:p>
          <a:p>
            <a:pPr marL="523875" indent="-257175">
              <a:lnSpc>
                <a:spcPct val="100000"/>
              </a:lnSpc>
              <a:spcBef>
                <a:spcPts val="600"/>
              </a:spcBef>
              <a:spcAft>
                <a:spcPts val="600"/>
              </a:spcAft>
              <a:buFont typeface="+mj-lt"/>
              <a:buAutoNum type="alphaLcPeriod"/>
              <a:defRPr/>
            </a:pPr>
            <a:r>
              <a:rPr lang="de-DE" altLang="de-DE" i="1" dirty="0">
                <a:solidFill>
                  <a:srgbClr val="00B0F0"/>
                </a:solidFill>
                <a:latin typeface="Century Gothic" pitchFamily="34" charset="0"/>
                <a:cs typeface="Arial" charset="0"/>
                <a:sym typeface="Monotype Sorts" pitchFamily="2" charset="2"/>
              </a:rPr>
              <a:t>4.1.3  Lagebericht</a:t>
            </a:r>
          </a:p>
          <a:p>
            <a:pPr>
              <a:lnSpc>
                <a:spcPct val="100000"/>
              </a:lnSpc>
              <a:spcBef>
                <a:spcPts val="600"/>
              </a:spcBef>
              <a:spcAft>
                <a:spcPts val="600"/>
              </a:spcAft>
              <a:defRPr/>
            </a:pPr>
            <a:r>
              <a:rPr lang="de-DE" altLang="de-DE" sz="1600" b="1" i="1" dirty="0">
                <a:solidFill>
                  <a:srgbClr val="00B0F0"/>
                </a:solidFill>
                <a:latin typeface="Century Gothic" pitchFamily="34" charset="0"/>
                <a:cs typeface="Arial" charset="0"/>
                <a:sym typeface="Monotype Sorts" pitchFamily="2" charset="2"/>
              </a:rPr>
              <a:t>4.2 Gesamtaussage Jahres-/ Konzernabschlusses  </a:t>
            </a:r>
            <a:r>
              <a:rPr lang="de-DE" altLang="de-DE" sz="1600" i="1" dirty="0">
                <a:solidFill>
                  <a:srgbClr val="00B0F0"/>
                </a:solidFill>
                <a:latin typeface="Century Gothic" pitchFamily="34" charset="0"/>
                <a:cs typeface="Arial" charset="0"/>
                <a:sym typeface="Monotype Sorts" pitchFamily="2" charset="2"/>
              </a:rPr>
              <a:t>(§ 321 Abs. 2 S. 3 HGB)</a:t>
            </a:r>
          </a:p>
          <a:p>
            <a:pPr indent="-276225">
              <a:lnSpc>
                <a:spcPct val="100000"/>
              </a:lnSpc>
              <a:spcBef>
                <a:spcPts val="600"/>
              </a:spcBef>
              <a:spcAft>
                <a:spcPts val="600"/>
              </a:spcAft>
              <a:buFont typeface="+mj-lt"/>
              <a:buAutoNum type="alphaLcPeriod" startAt="4"/>
              <a:defRPr/>
            </a:pPr>
            <a:r>
              <a:rPr lang="de-DE" altLang="de-DE" i="1" dirty="0">
                <a:solidFill>
                  <a:srgbClr val="00B0F0"/>
                </a:solidFill>
                <a:latin typeface="Century Gothic" pitchFamily="34" charset="0"/>
                <a:cs typeface="Arial" charset="0"/>
                <a:sym typeface="Monotype Sorts" pitchFamily="2" charset="2"/>
              </a:rPr>
              <a:t>4.2.1  Feststellungen zur Gesamtaussage des Jahresabschlusses</a:t>
            </a:r>
          </a:p>
          <a:p>
            <a:pPr indent="-276225">
              <a:lnSpc>
                <a:spcPct val="100000"/>
              </a:lnSpc>
              <a:spcBef>
                <a:spcPts val="600"/>
              </a:spcBef>
              <a:spcAft>
                <a:spcPts val="600"/>
              </a:spcAft>
              <a:buFont typeface="+mj-lt"/>
              <a:buAutoNum type="alphaLcPeriod" startAt="4"/>
              <a:defRPr/>
            </a:pPr>
            <a:r>
              <a:rPr lang="de-DE" altLang="de-DE" i="1" dirty="0">
                <a:solidFill>
                  <a:srgbClr val="00B0F0"/>
                </a:solidFill>
                <a:latin typeface="Century Gothic" pitchFamily="34" charset="0"/>
                <a:cs typeface="Arial" charset="0"/>
                <a:sym typeface="Monotype Sorts" pitchFamily="2" charset="2"/>
              </a:rPr>
              <a:t>4.2.2  Bewertungsgrundlagen</a:t>
            </a:r>
          </a:p>
          <a:p>
            <a:pPr indent="-276225">
              <a:lnSpc>
                <a:spcPct val="100000"/>
              </a:lnSpc>
              <a:spcBef>
                <a:spcPts val="600"/>
              </a:spcBef>
              <a:spcAft>
                <a:spcPts val="600"/>
              </a:spcAft>
              <a:buFont typeface="+mj-lt"/>
              <a:buAutoNum type="alphaLcPeriod" startAt="4"/>
              <a:defRPr/>
            </a:pPr>
            <a:r>
              <a:rPr lang="de-DE" altLang="de-DE" i="1" dirty="0">
                <a:solidFill>
                  <a:srgbClr val="00B0F0"/>
                </a:solidFill>
                <a:latin typeface="Century Gothic" pitchFamily="34" charset="0"/>
                <a:cs typeface="Arial" charset="0"/>
                <a:sym typeface="Monotype Sorts" pitchFamily="2" charset="2"/>
              </a:rPr>
              <a:t>4.2.3  Änderungen in den Bewertungsgrundlagen</a:t>
            </a:r>
          </a:p>
          <a:p>
            <a:pPr indent="-276225">
              <a:lnSpc>
                <a:spcPct val="100000"/>
              </a:lnSpc>
              <a:spcBef>
                <a:spcPts val="600"/>
              </a:spcBef>
              <a:spcAft>
                <a:spcPts val="600"/>
              </a:spcAft>
              <a:buFont typeface="+mj-lt"/>
              <a:buAutoNum type="alphaLcPeriod" startAt="4"/>
              <a:defRPr/>
            </a:pPr>
            <a:r>
              <a:rPr lang="de-DE" altLang="de-DE" i="1" dirty="0">
                <a:solidFill>
                  <a:srgbClr val="00B0F0"/>
                </a:solidFill>
                <a:latin typeface="Century Gothic" pitchFamily="34" charset="0"/>
                <a:cs typeface="Arial" charset="0"/>
                <a:sym typeface="Monotype Sorts" pitchFamily="2" charset="2"/>
              </a:rPr>
              <a:t>4.2.4  Sachverhaltsgestaltende Maßnahmen</a:t>
            </a:r>
          </a:p>
          <a:p>
            <a:pPr indent="-276225">
              <a:lnSpc>
                <a:spcPct val="100000"/>
              </a:lnSpc>
              <a:spcBef>
                <a:spcPts val="600"/>
              </a:spcBef>
              <a:spcAft>
                <a:spcPts val="600"/>
              </a:spcAft>
              <a:buFont typeface="+mj-lt"/>
              <a:buAutoNum type="alphaLcPeriod" startAt="4"/>
              <a:defRPr/>
            </a:pPr>
            <a:r>
              <a:rPr lang="de-DE" altLang="de-DE" i="1" dirty="0">
                <a:solidFill>
                  <a:srgbClr val="00B0F0"/>
                </a:solidFill>
                <a:latin typeface="Century Gothic" pitchFamily="34" charset="0"/>
                <a:cs typeface="Arial" charset="0"/>
                <a:sym typeface="Monotype Sorts" pitchFamily="2" charset="2"/>
              </a:rPr>
              <a:t>4.2.5  Aufgliederungen und Erläuterungen</a:t>
            </a:r>
          </a:p>
        </p:txBody>
      </p:sp>
      <p:sp>
        <p:nvSpPr>
          <p:cNvPr id="7" name="Rectangle 2">
            <a:extLst>
              <a:ext uri="{FF2B5EF4-FFF2-40B4-BE49-F238E27FC236}">
                <a16:creationId xmlns:a16="http://schemas.microsoft.com/office/drawing/2014/main" id="{A77E21B1-E08E-4907-B0CC-B70BCC688733}"/>
              </a:ext>
            </a:extLst>
          </p:cNvPr>
          <p:cNvSpPr txBox="1">
            <a:spLocks/>
          </p:cNvSpPr>
          <p:nvPr/>
        </p:nvSpPr>
        <p:spPr bwMode="auto">
          <a:xfrm>
            <a:off x="925513" y="942975"/>
            <a:ext cx="11075143"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628650" indent="-628650" defTabSz="269875" eaLnBrk="1" hangingPunct="1">
              <a:lnSpc>
                <a:spcPct val="100000"/>
              </a:lnSpc>
              <a:spcBef>
                <a:spcPts val="600"/>
              </a:spcBef>
              <a:spcAft>
                <a:spcPts val="600"/>
              </a:spcAft>
              <a:tabLst>
                <a:tab pos="628650" algn="l"/>
              </a:tabLst>
              <a:defRPr/>
            </a:pPr>
            <a:r>
              <a:rPr lang="de-DE" altLang="de-DE" sz="1600" b="1" kern="0" dirty="0">
                <a:solidFill>
                  <a:srgbClr val="00B0F0"/>
                </a:solidFill>
                <a:latin typeface="Century Gothic" pitchFamily="34" charset="0"/>
              </a:rPr>
              <a:t>9.3.5 </a:t>
            </a:r>
            <a:r>
              <a:rPr lang="de-DE" altLang="de-DE" sz="1600" b="1" dirty="0">
                <a:solidFill>
                  <a:srgbClr val="00B0F0"/>
                </a:solidFill>
                <a:latin typeface="Century Gothic" pitchFamily="34" charset="0"/>
              </a:rPr>
              <a:t>Feststellungen und Erläuterungen zur Rechnungslegung </a:t>
            </a:r>
            <a:r>
              <a:rPr lang="de-DE" altLang="de-DE" sz="1600" b="1" dirty="0">
                <a:solidFill>
                  <a:srgbClr val="FF0000"/>
                </a:solidFill>
                <a:latin typeface="Century Gothic" pitchFamily="34" charset="0"/>
              </a:rPr>
              <a:t>(IDW PS 450 n.F. (10.2021), Tz. 61 ff.)</a:t>
            </a:r>
            <a:endParaRPr lang="de-DE" altLang="de-DE" sz="1600" b="1" dirty="0">
              <a:solidFill>
                <a:srgbClr val="00B0F0"/>
              </a:solidFill>
              <a:latin typeface="Century Gothic" pitchFamily="34" charset="0"/>
            </a:endParaRPr>
          </a:p>
        </p:txBody>
      </p:sp>
      <p:sp>
        <p:nvSpPr>
          <p:cNvPr id="765957" name="Textfeld 4">
            <a:extLst>
              <a:ext uri="{FF2B5EF4-FFF2-40B4-BE49-F238E27FC236}">
                <a16:creationId xmlns:a16="http://schemas.microsoft.com/office/drawing/2014/main" id="{3C2639D9-E121-4EF1-8521-4BEBB7E6160A}"/>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02" name="Inhaltsplatzhalter 2">
            <a:extLst>
              <a:ext uri="{FF2B5EF4-FFF2-40B4-BE49-F238E27FC236}">
                <a16:creationId xmlns:a16="http://schemas.microsoft.com/office/drawing/2014/main" id="{00A10C2E-BC3F-42C8-AD24-34262E3681B7}"/>
              </a:ext>
            </a:extLst>
          </p:cNvPr>
          <p:cNvSpPr>
            <a:spLocks noGrp="1"/>
          </p:cNvSpPr>
          <p:nvPr>
            <p:ph idx="4294967295"/>
          </p:nvPr>
        </p:nvSpPr>
        <p:spPr>
          <a:xfrm>
            <a:off x="1343472" y="1917700"/>
            <a:ext cx="10513566" cy="3630613"/>
          </a:xfrm>
        </p:spPr>
        <p:txBody>
          <a:bodyPr wrap="square">
            <a:spAutoFit/>
          </a:bodyPr>
          <a:lstStyle/>
          <a:p>
            <a:pPr marL="266700" indent="-266700" defTabSz="715963">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Entsprechen</a:t>
            </a:r>
            <a:r>
              <a:rPr lang="de-DE" altLang="de-DE" sz="1600" dirty="0">
                <a:latin typeface="Century Gothic" panose="020B0502020202020204" pitchFamily="34" charset="0"/>
              </a:rPr>
              <a:t> Buchführung und weitere geprüfte Unterlagen den gesetzl. Vorschriften einschl. GoB und ggf. ergänzender Bestimmungen der Satzung/ des Gesellschaftsvertrages?</a:t>
            </a:r>
          </a:p>
          <a:p>
            <a:pPr marL="266700" indent="-266700" defTabSz="715963">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Darzustellen sind nur Feststellungen, die zur Überwachung der Geschäftsführung geeignet sind</a:t>
            </a:r>
          </a:p>
          <a:p>
            <a:pPr marL="266700" indent="-266700" defTabSz="715963">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Beurteilung, ob Infos aus weiteren geprüften Unterlagen zu einer ordnungsmäßigen Abbildung in der Rechnungslegung führen</a:t>
            </a:r>
            <a:endParaRPr lang="de-DE" altLang="de-DE" sz="1600" dirty="0">
              <a:latin typeface="Century Gothic" panose="020B0502020202020204" pitchFamily="34" charset="0"/>
              <a:sym typeface="Monotype Sorts"/>
            </a:endParaRPr>
          </a:p>
          <a:p>
            <a:pPr marL="266700" indent="-266700" defTabSz="715963">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Darstellung festgestellter Mängel in der Buchführung und weiteren Unterlagen und deren Auswirkungen auf die Rechnungslegung und das Prüfungsergebnis</a:t>
            </a:r>
          </a:p>
          <a:p>
            <a:pPr marL="542925" lvl="1" indent="-276225" defTabSz="715963">
              <a:lnSpc>
                <a:spcPct val="100000"/>
              </a:lnSpc>
              <a:spcBef>
                <a:spcPts val="600"/>
              </a:spcBef>
              <a:spcAft>
                <a:spcPts val="600"/>
              </a:spcAft>
              <a:buFont typeface="Symbol" panose="05050102010706020507" pitchFamily="18" charset="2"/>
              <a:buChar char="-"/>
            </a:pPr>
            <a:r>
              <a:rPr lang="de-DE" altLang="de-DE" sz="1600" dirty="0">
                <a:latin typeface="Century Gothic" panose="020B0502020202020204" pitchFamily="34" charset="0"/>
              </a:rPr>
              <a:t>Aussage muss das gesamte Geschäftsjahr umfassen</a:t>
            </a:r>
          </a:p>
          <a:p>
            <a:pPr marL="542925" lvl="1" indent="-276225" defTabSz="715963">
              <a:lnSpc>
                <a:spcPct val="100000"/>
              </a:lnSpc>
              <a:spcBef>
                <a:spcPts val="600"/>
              </a:spcBef>
              <a:spcAft>
                <a:spcPts val="600"/>
              </a:spcAft>
              <a:buFont typeface="Symbol" panose="05050102010706020507" pitchFamily="18" charset="2"/>
              <a:buChar char="-"/>
            </a:pPr>
            <a:r>
              <a:rPr lang="de-DE" altLang="de-DE" sz="1600" dirty="0">
                <a:latin typeface="Century Gothic" panose="020B0502020202020204" pitchFamily="34" charset="0"/>
              </a:rPr>
              <a:t>Darstellung auch zwischenzeitlich behobener Mängel in der Buchführung</a:t>
            </a:r>
          </a:p>
          <a:p>
            <a:pPr marL="266700" indent="-266700" defTabSz="715963">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Beurteilung der Sicherheit der rechnungslegungsrelevanten Daten und der dafür eingesetzten IT-Systeme; Darstellung von Mängeln</a:t>
            </a:r>
            <a:endParaRPr lang="de-DE" altLang="de-DE" sz="1600" dirty="0">
              <a:latin typeface="Century Gothic" panose="020B0502020202020204" pitchFamily="34" charset="0"/>
            </a:endParaRPr>
          </a:p>
        </p:txBody>
      </p:sp>
      <p:sp>
        <p:nvSpPr>
          <p:cNvPr id="8" name="Rectangle 2">
            <a:extLst>
              <a:ext uri="{FF2B5EF4-FFF2-40B4-BE49-F238E27FC236}">
                <a16:creationId xmlns:a16="http://schemas.microsoft.com/office/drawing/2014/main" id="{241731DB-9C20-4AC3-8D84-DA6E5F26DA58}"/>
              </a:ext>
            </a:extLst>
          </p:cNvPr>
          <p:cNvSpPr txBox="1">
            <a:spLocks/>
          </p:cNvSpPr>
          <p:nvPr/>
        </p:nvSpPr>
        <p:spPr bwMode="auto">
          <a:xfrm>
            <a:off x="925513" y="942975"/>
            <a:ext cx="10931525"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628650" indent="-628650" defTabSz="269875" eaLnBrk="1" hangingPunct="1">
              <a:lnSpc>
                <a:spcPct val="100000"/>
              </a:lnSpc>
              <a:spcBef>
                <a:spcPts val="600"/>
              </a:spcBef>
              <a:spcAft>
                <a:spcPts val="600"/>
              </a:spcAft>
              <a:tabLst>
                <a:tab pos="628650" algn="l"/>
              </a:tabLst>
              <a:defRPr/>
            </a:pPr>
            <a:r>
              <a:rPr lang="de-DE" altLang="de-DE" sz="1600" b="1" kern="0" dirty="0">
                <a:solidFill>
                  <a:srgbClr val="00B0F0"/>
                </a:solidFill>
                <a:latin typeface="Century Gothic" pitchFamily="34" charset="0"/>
              </a:rPr>
              <a:t>9.3.5 </a:t>
            </a:r>
            <a:r>
              <a:rPr lang="de-DE" altLang="de-DE" sz="1600" b="1" dirty="0">
                <a:solidFill>
                  <a:srgbClr val="00B0F0"/>
                </a:solidFill>
                <a:latin typeface="Century Gothic" pitchFamily="34" charset="0"/>
              </a:rPr>
              <a:t>Feststellungen und Erläuterungen zur Rechnungslegung </a:t>
            </a:r>
            <a:r>
              <a:rPr lang="de-DE" altLang="de-DE" sz="1600" b="1" dirty="0">
                <a:solidFill>
                  <a:srgbClr val="FF0000"/>
                </a:solidFill>
                <a:latin typeface="Century Gothic" pitchFamily="34" charset="0"/>
              </a:rPr>
              <a:t>(IDW PS 450 n.F. (10.2021), Tz. 61 ff.)</a:t>
            </a:r>
            <a:r>
              <a:rPr lang="de-DE" altLang="de-DE" sz="1600" b="1" dirty="0">
                <a:solidFill>
                  <a:srgbClr val="00B0F0"/>
                </a:solidFill>
                <a:latin typeface="Century Gothic" pitchFamily="34" charset="0"/>
              </a:rPr>
              <a:t>; Forts.</a:t>
            </a:r>
          </a:p>
        </p:txBody>
      </p:sp>
      <p:sp>
        <p:nvSpPr>
          <p:cNvPr id="768005" name="Titel 1">
            <a:extLst>
              <a:ext uri="{FF2B5EF4-FFF2-40B4-BE49-F238E27FC236}">
                <a16:creationId xmlns:a16="http://schemas.microsoft.com/office/drawing/2014/main" id="{943D7712-FC5F-43B3-89E0-A907E3FF8FCA}"/>
              </a:ext>
            </a:extLst>
          </p:cNvPr>
          <p:cNvSpPr txBox="1">
            <a:spLocks/>
          </p:cNvSpPr>
          <p:nvPr/>
        </p:nvSpPr>
        <p:spPr bwMode="auto">
          <a:xfrm>
            <a:off x="1079500" y="1557338"/>
            <a:ext cx="1077714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Verdana" panose="020B0604030504040204" pitchFamily="34" charset="0"/>
              <a:buAutoNum type="alphaLcPeriod"/>
            </a:pPr>
            <a:r>
              <a:rPr lang="de-DE" altLang="de-DE" sz="1600" b="1" dirty="0">
                <a:solidFill>
                  <a:srgbClr val="00B0F0"/>
                </a:solidFill>
                <a:latin typeface="Century Gothic" panose="020B0502020202020204" pitchFamily="34" charset="0"/>
              </a:rPr>
              <a:t>zu 4.1.1 Buchführung und weitere geprüfte Unterlagen </a:t>
            </a:r>
            <a:r>
              <a:rPr lang="de-DE" altLang="de-DE" sz="1600" b="1" dirty="0">
                <a:solidFill>
                  <a:srgbClr val="FF0000"/>
                </a:solidFill>
                <a:latin typeface="Century Gothic" panose="020B0502020202020204" pitchFamily="34" charset="0"/>
              </a:rPr>
              <a:t>(IDW PS 450 n.F. (10.2021), Tz. 63 ff.)</a:t>
            </a:r>
            <a:r>
              <a:rPr lang="de-DE" altLang="de-DE" sz="1600" b="1" dirty="0">
                <a:solidFill>
                  <a:srgbClr val="00B0F0"/>
                </a:solidFill>
                <a:latin typeface="Century Gothic" panose="020B0502020202020204" pitchFamily="34" charset="0"/>
              </a:rPr>
              <a:t> </a:t>
            </a:r>
          </a:p>
        </p:txBody>
      </p:sp>
      <p:sp>
        <p:nvSpPr>
          <p:cNvPr id="768006" name="Textfeld 4">
            <a:extLst>
              <a:ext uri="{FF2B5EF4-FFF2-40B4-BE49-F238E27FC236}">
                <a16:creationId xmlns:a16="http://schemas.microsoft.com/office/drawing/2014/main" id="{619F38AA-2623-4577-B044-E1F07D3A459A}"/>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spd="slow"/>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70" name="Inhaltsplatzhalter 2">
            <a:extLst>
              <a:ext uri="{FF2B5EF4-FFF2-40B4-BE49-F238E27FC236}">
                <a16:creationId xmlns:a16="http://schemas.microsoft.com/office/drawing/2014/main" id="{49BFEB6A-4EE1-46ED-9BA2-B77D5AA9A35C}"/>
              </a:ext>
            </a:extLst>
          </p:cNvPr>
          <p:cNvSpPr>
            <a:spLocks noGrp="1"/>
          </p:cNvSpPr>
          <p:nvPr>
            <p:ph idx="4294967295"/>
          </p:nvPr>
        </p:nvSpPr>
        <p:spPr>
          <a:xfrm>
            <a:off x="1343472" y="1670967"/>
            <a:ext cx="10513566" cy="4278313"/>
          </a:xfrm>
        </p:spPr>
        <p:txBody>
          <a:bodyPr wrap="square">
            <a:spAutoFit/>
          </a:bodyPr>
          <a:lstStyle/>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Entspricht der JA allen </a:t>
            </a:r>
          </a:p>
          <a:p>
            <a:pPr marL="542925" lvl="1" indent="-276225">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für die Rechnungslegung geltenden gesetzlichen Vorschriften einschl. GoB,</a:t>
            </a:r>
          </a:p>
          <a:p>
            <a:pPr marL="542925" lvl="1" indent="-276225">
              <a:lnSpc>
                <a:spcPct val="100000"/>
              </a:lnSpc>
              <a:spcBef>
                <a:spcPts val="600"/>
              </a:spcBef>
              <a:spcAft>
                <a:spcPts val="600"/>
              </a:spcAft>
              <a:buFont typeface="Symbol" panose="05050102010706020507" pitchFamily="18" charset="2"/>
              <a:buChar char="-"/>
              <a:defRPr/>
            </a:pPr>
            <a:r>
              <a:rPr lang="de-DE" altLang="de-DE" sz="1600" dirty="0" err="1">
                <a:latin typeface="Century Gothic" panose="020B0502020202020204" pitchFamily="34" charset="0"/>
              </a:rPr>
              <a:t>größenabh</a:t>
            </a:r>
            <a:r>
              <a:rPr lang="de-DE" altLang="de-DE" sz="1600" dirty="0">
                <a:latin typeface="Century Gothic" panose="020B0502020202020204" pitchFamily="34" charset="0"/>
              </a:rPr>
              <a:t>., rechtsformgebundenen, </a:t>
            </a:r>
            <a:r>
              <a:rPr lang="de-DE" altLang="de-DE" sz="1600" dirty="0" err="1">
                <a:latin typeface="Century Gothic" panose="020B0502020202020204" pitchFamily="34" charset="0"/>
              </a:rPr>
              <a:t>wirtschaftszweigspez</a:t>
            </a:r>
            <a:r>
              <a:rPr lang="de-DE" altLang="de-DE" sz="1600" dirty="0">
                <a:latin typeface="Century Gothic" panose="020B0502020202020204" pitchFamily="34" charset="0"/>
              </a:rPr>
              <a:t>. Regelungen,</a:t>
            </a:r>
          </a:p>
          <a:p>
            <a:pPr marL="542925" lvl="1" indent="-276225">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Bestimmungen der Satzung oder des </a:t>
            </a:r>
            <a:r>
              <a:rPr lang="de-DE" altLang="de-DE" sz="1600" dirty="0" err="1">
                <a:latin typeface="Century Gothic" panose="020B0502020202020204" pitchFamily="34" charset="0"/>
              </a:rPr>
              <a:t>Gesvertr</a:t>
            </a:r>
            <a:r>
              <a:rPr lang="de-DE" altLang="de-DE" sz="1600">
                <a:latin typeface="Century Gothic" panose="020B0502020202020204" pitchFamily="34" charset="0"/>
              </a:rPr>
              <a:t>. / </a:t>
            </a:r>
            <a:r>
              <a:rPr lang="de-DE" altLang="de-DE" sz="1600" dirty="0">
                <a:latin typeface="Century Gothic" panose="020B0502020202020204" pitchFamily="34" charset="0"/>
              </a:rPr>
              <a:t>der Satzung?</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Feststellung, ob Bilanz/ GuV ordnungsgemäß aus den Büchern und den weiteren geprüften Unterlagen abgeleitet und die Ansatz-, Ausweis- und Bewertungsvorschriften beachtet wurden</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gesonderte Stellungnahme zur Ordnungsmäßigkeit der im Anhang gemachten Angaben, über die nicht an anderer Stelle berichtet worden ist</a:t>
            </a:r>
          </a:p>
          <a:p>
            <a:pPr marL="542925" indent="-276225">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Angabe, ob Inanspruchnahme von Schutzklauseln im Anhang zu Recht erfolgte (z. B. § 286 HGB, §160 Abs. 2 AktG)</a:t>
            </a:r>
          </a:p>
          <a:p>
            <a:pPr marL="542925" indent="-276225">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Angabe bei Nichtkapitalgesellschaften, die auch nicht unter § 264 HGB fallen, ob sie ggf. freiwillig oder aufgrund gesellschaftsvertraglicher Regelungen im Anhang Angaben wie </a:t>
            </a:r>
            <a:r>
              <a:rPr lang="de-DE" altLang="de-DE" sz="1600" dirty="0" err="1">
                <a:latin typeface="Century Gothic" panose="020B0502020202020204" pitchFamily="34" charset="0"/>
              </a:rPr>
              <a:t>KapG</a:t>
            </a:r>
            <a:r>
              <a:rPr lang="de-DE" altLang="de-DE" sz="1600" dirty="0">
                <a:latin typeface="Century Gothic" panose="020B0502020202020204" pitchFamily="34" charset="0"/>
              </a:rPr>
              <a:t> vergleichbarer Größe machen, um die Generalnorm zu erfüllen</a:t>
            </a:r>
          </a:p>
        </p:txBody>
      </p:sp>
      <p:sp>
        <p:nvSpPr>
          <p:cNvPr id="770051" name="Titel 1">
            <a:extLst>
              <a:ext uri="{FF2B5EF4-FFF2-40B4-BE49-F238E27FC236}">
                <a16:creationId xmlns:a16="http://schemas.microsoft.com/office/drawing/2014/main" id="{B3636FEF-7E1A-43BF-9BFA-6497250CC2D8}"/>
              </a:ext>
            </a:extLst>
          </p:cNvPr>
          <p:cNvSpPr txBox="1">
            <a:spLocks/>
          </p:cNvSpPr>
          <p:nvPr/>
        </p:nvSpPr>
        <p:spPr bwMode="auto">
          <a:xfrm>
            <a:off x="1079500" y="1310605"/>
            <a:ext cx="79073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defTabSz="71596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7159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7159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7159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7159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715963"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715963"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715963"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715963"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 typeface="Arial Narrow" panose="020B0606020202030204" pitchFamily="34" charset="0"/>
              <a:buAutoNum type="alphaLcPeriod" startAt="2"/>
            </a:pPr>
            <a:r>
              <a:rPr lang="de-DE" altLang="de-DE" sz="1600" b="1" dirty="0">
                <a:solidFill>
                  <a:srgbClr val="00B0F0"/>
                </a:solidFill>
                <a:latin typeface="Century Gothic" panose="020B0502020202020204" pitchFamily="34" charset="0"/>
              </a:rPr>
              <a:t>zu 4.1.2 Jahresabschluss </a:t>
            </a:r>
            <a:r>
              <a:rPr lang="de-DE" altLang="de-DE" sz="1600" b="1" dirty="0">
                <a:solidFill>
                  <a:srgbClr val="FF0000"/>
                </a:solidFill>
                <a:latin typeface="Century Gothic" panose="020B0502020202020204" pitchFamily="34" charset="0"/>
              </a:rPr>
              <a:t>(IDW PS 450 n.F. (10.2021), Tz. 67 ff.)</a:t>
            </a:r>
            <a:endParaRPr lang="de-DE" altLang="de-DE" sz="1600" dirty="0">
              <a:solidFill>
                <a:srgbClr val="FF0000"/>
              </a:solidFill>
              <a:latin typeface="Century Gothic" panose="020B0502020202020204" pitchFamily="34" charset="0"/>
              <a:sym typeface="Monotype Sorts"/>
            </a:endParaRPr>
          </a:p>
        </p:txBody>
      </p:sp>
      <p:sp>
        <p:nvSpPr>
          <p:cNvPr id="9" name="Rectangle 2">
            <a:extLst>
              <a:ext uri="{FF2B5EF4-FFF2-40B4-BE49-F238E27FC236}">
                <a16:creationId xmlns:a16="http://schemas.microsoft.com/office/drawing/2014/main" id="{74C233D8-1726-4A52-ADFF-14BD63D41188}"/>
              </a:ext>
            </a:extLst>
          </p:cNvPr>
          <p:cNvSpPr txBox="1">
            <a:spLocks/>
          </p:cNvSpPr>
          <p:nvPr/>
        </p:nvSpPr>
        <p:spPr bwMode="auto">
          <a:xfrm>
            <a:off x="925513" y="734342"/>
            <a:ext cx="10931525"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628650" indent="-628650" defTabSz="269875" eaLnBrk="1" hangingPunct="1">
              <a:lnSpc>
                <a:spcPct val="100000"/>
              </a:lnSpc>
              <a:spcBef>
                <a:spcPts val="600"/>
              </a:spcBef>
              <a:spcAft>
                <a:spcPts val="600"/>
              </a:spcAft>
              <a:tabLst>
                <a:tab pos="628650" algn="l"/>
              </a:tabLst>
              <a:defRPr/>
            </a:pPr>
            <a:r>
              <a:rPr lang="de-DE" altLang="de-DE" sz="1600" b="1" kern="0" dirty="0">
                <a:solidFill>
                  <a:srgbClr val="00B0F0"/>
                </a:solidFill>
                <a:latin typeface="Century Gothic" pitchFamily="34" charset="0"/>
              </a:rPr>
              <a:t>9.3.5 </a:t>
            </a:r>
            <a:r>
              <a:rPr lang="de-DE" altLang="de-DE" sz="1600" b="1" dirty="0">
                <a:solidFill>
                  <a:srgbClr val="00B0F0"/>
                </a:solidFill>
                <a:latin typeface="Century Gothic" pitchFamily="34" charset="0"/>
              </a:rPr>
              <a:t>Feststellungen und Erläuterungen zur Rechnungslegung </a:t>
            </a:r>
            <a:r>
              <a:rPr lang="de-DE" altLang="de-DE" sz="1600" b="1" dirty="0">
                <a:solidFill>
                  <a:srgbClr val="FF0000"/>
                </a:solidFill>
                <a:latin typeface="Century Gothic" pitchFamily="34" charset="0"/>
              </a:rPr>
              <a:t>(IDW PS 450 n.F. (10.2021), Tz. 61 ff.)</a:t>
            </a:r>
            <a:r>
              <a:rPr lang="de-DE" altLang="de-DE" sz="1600" b="1" dirty="0">
                <a:solidFill>
                  <a:srgbClr val="00B0F0"/>
                </a:solidFill>
                <a:latin typeface="Century Gothic" pitchFamily="34" charset="0"/>
              </a:rPr>
              <a:t>; Forts.</a:t>
            </a:r>
          </a:p>
        </p:txBody>
      </p:sp>
      <p:sp>
        <p:nvSpPr>
          <p:cNvPr id="770054" name="Textfeld 4">
            <a:extLst>
              <a:ext uri="{FF2B5EF4-FFF2-40B4-BE49-F238E27FC236}">
                <a16:creationId xmlns:a16="http://schemas.microsoft.com/office/drawing/2014/main" id="{5750E5E9-8CA1-4FC6-8ED2-3C4CA2283544}"/>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spd="slow"/>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018" name="Inhaltsplatzhalter 2">
            <a:extLst>
              <a:ext uri="{FF2B5EF4-FFF2-40B4-BE49-F238E27FC236}">
                <a16:creationId xmlns:a16="http://schemas.microsoft.com/office/drawing/2014/main" id="{8D440B55-C3AE-4ABB-B273-12074D20A7DB}"/>
              </a:ext>
            </a:extLst>
          </p:cNvPr>
          <p:cNvSpPr>
            <a:spLocks noGrp="1"/>
          </p:cNvSpPr>
          <p:nvPr>
            <p:ph idx="4294967295"/>
          </p:nvPr>
        </p:nvSpPr>
        <p:spPr>
          <a:xfrm>
            <a:off x="1079500" y="1557338"/>
            <a:ext cx="10777538" cy="3046412"/>
          </a:xfrm>
        </p:spPr>
        <p:txBody>
          <a:bodyPr>
            <a:spAutoFit/>
          </a:bodyPr>
          <a:lstStyle/>
          <a:p>
            <a:pPr marL="900113" indent="-900113">
              <a:lnSpc>
                <a:spcPct val="100000"/>
              </a:lnSpc>
              <a:spcBef>
                <a:spcPts val="600"/>
              </a:spcBef>
              <a:spcAft>
                <a:spcPts val="600"/>
              </a:spcAft>
              <a:defRPr/>
            </a:pPr>
            <a:r>
              <a:rPr lang="de-DE" altLang="de-DE" sz="1600" b="1" dirty="0">
                <a:solidFill>
                  <a:srgbClr val="00B0F0"/>
                </a:solidFill>
                <a:latin typeface="Century Gothic" panose="020B0502020202020204" pitchFamily="34" charset="0"/>
              </a:rPr>
              <a:t>Weitere Angaben bei Prüfung eines Konzernabschlusses</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Feststellung, ob die Angabe zum Konsolidierungskreis im Anhang zutreffend sind</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Feststellung zur Übereinstimmung der Abschlussstichtage</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a:rPr>
              <a:t>Feststellung zur</a:t>
            </a:r>
            <a:r>
              <a:rPr lang="de-DE" altLang="de-DE" sz="1600" dirty="0">
                <a:latin typeface="Century Gothic" panose="020B0502020202020204" pitchFamily="34" charset="0"/>
              </a:rPr>
              <a:t> Ordnungsmäßigkeit der einbezogenen Abschlüsse</a:t>
            </a:r>
          </a:p>
          <a:p>
            <a:pPr marL="26670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a:rPr>
              <a:t>Hinweis auf Ausübung gesetzlicher Wahlrechte abweichend von DRS</a:t>
            </a:r>
          </a:p>
          <a:p>
            <a:pPr marL="92075">
              <a:lnSpc>
                <a:spcPct val="100000"/>
              </a:lnSpc>
              <a:spcBef>
                <a:spcPts val="600"/>
              </a:spcBef>
              <a:spcAft>
                <a:spcPts val="600"/>
              </a:spcAft>
              <a:defRPr/>
            </a:pPr>
            <a:endParaRPr lang="de-DE" altLang="de-DE" sz="1600" dirty="0">
              <a:latin typeface="Century Gothic" panose="020B0502020202020204" pitchFamily="34" charset="0"/>
              <a:sym typeface="Monotype Sorts"/>
            </a:endParaRPr>
          </a:p>
          <a:p>
            <a:pPr marL="266700" indent="-266700">
              <a:lnSpc>
                <a:spcPct val="100000"/>
              </a:lnSpc>
              <a:spcBef>
                <a:spcPts val="600"/>
              </a:spcBef>
              <a:spcAft>
                <a:spcPts val="600"/>
              </a:spcAft>
              <a:buFont typeface="Arial Narrow" panose="020B0606020202030204" pitchFamily="34" charset="0"/>
              <a:buAutoNum type="alphaLcPeriod" startAt="3"/>
              <a:defRPr/>
            </a:pPr>
            <a:r>
              <a:rPr lang="de-DE" altLang="de-DE" sz="1600" b="1" dirty="0">
                <a:solidFill>
                  <a:srgbClr val="00B0F0"/>
                </a:solidFill>
                <a:latin typeface="Century Gothic" panose="020B0502020202020204" pitchFamily="34" charset="0"/>
              </a:rPr>
              <a:t>zu 4.1.3  Lagebericht </a:t>
            </a:r>
            <a:r>
              <a:rPr lang="de-DE" altLang="de-DE" sz="1600" b="1" dirty="0">
                <a:solidFill>
                  <a:srgbClr val="FF0000"/>
                </a:solidFill>
                <a:latin typeface="Century Gothic" panose="020B0502020202020204" pitchFamily="34" charset="0"/>
              </a:rPr>
              <a:t>(IDW PS 450 n.F. (10.2021), Tz. 71)</a:t>
            </a:r>
          </a:p>
          <a:p>
            <a:pPr>
              <a:lnSpc>
                <a:spcPct val="100000"/>
              </a:lnSpc>
              <a:spcBef>
                <a:spcPts val="600"/>
              </a:spcBef>
              <a:spcAft>
                <a:spcPts val="600"/>
              </a:spcAft>
              <a:defRPr/>
            </a:pPr>
            <a:r>
              <a:rPr lang="de-DE" altLang="de-DE" sz="1600" dirty="0">
                <a:latin typeface="Century Gothic" panose="020B0502020202020204" pitchFamily="34" charset="0"/>
                <a:sym typeface="Monotype Sorts"/>
              </a:rPr>
              <a:t>Es ist festzustellen, ob der Lagebericht den gesetzlichen Vorschriften entspricht</a:t>
            </a:r>
          </a:p>
        </p:txBody>
      </p:sp>
      <p:sp>
        <p:nvSpPr>
          <p:cNvPr id="9" name="Rectangle 2">
            <a:extLst>
              <a:ext uri="{FF2B5EF4-FFF2-40B4-BE49-F238E27FC236}">
                <a16:creationId xmlns:a16="http://schemas.microsoft.com/office/drawing/2014/main" id="{9D00AABC-D7FB-43C9-B9DD-E3E4AD9C8980}"/>
              </a:ext>
            </a:extLst>
          </p:cNvPr>
          <p:cNvSpPr txBox="1">
            <a:spLocks/>
          </p:cNvSpPr>
          <p:nvPr/>
        </p:nvSpPr>
        <p:spPr bwMode="auto">
          <a:xfrm>
            <a:off x="925513" y="942975"/>
            <a:ext cx="10931525"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628650" indent="-628650" defTabSz="269875" eaLnBrk="1" hangingPunct="1">
              <a:lnSpc>
                <a:spcPct val="100000"/>
              </a:lnSpc>
              <a:spcBef>
                <a:spcPts val="600"/>
              </a:spcBef>
              <a:spcAft>
                <a:spcPts val="600"/>
              </a:spcAft>
              <a:tabLst>
                <a:tab pos="628650" algn="l"/>
              </a:tabLst>
              <a:defRPr/>
            </a:pPr>
            <a:r>
              <a:rPr lang="de-DE" altLang="de-DE" sz="1600" b="1" kern="0" dirty="0">
                <a:solidFill>
                  <a:srgbClr val="00B0F0"/>
                </a:solidFill>
                <a:latin typeface="Century Gothic" pitchFamily="34" charset="0"/>
              </a:rPr>
              <a:t>9.3.5 </a:t>
            </a:r>
            <a:r>
              <a:rPr lang="de-DE" altLang="de-DE" sz="1600" b="1" dirty="0">
                <a:solidFill>
                  <a:srgbClr val="00B0F0"/>
                </a:solidFill>
                <a:latin typeface="Century Gothic" pitchFamily="34" charset="0"/>
              </a:rPr>
              <a:t>Feststellungen und Erläuterungen zur Rechnungslegung </a:t>
            </a:r>
            <a:r>
              <a:rPr lang="de-DE" altLang="de-DE" sz="1600" b="1" dirty="0">
                <a:solidFill>
                  <a:srgbClr val="FF0000"/>
                </a:solidFill>
                <a:latin typeface="Century Gothic" pitchFamily="34" charset="0"/>
              </a:rPr>
              <a:t>(IDW PS 450 n.F. (10.2021), Tz. 61 ff.)</a:t>
            </a:r>
            <a:r>
              <a:rPr lang="de-DE" altLang="de-DE" sz="1600" b="1" dirty="0">
                <a:solidFill>
                  <a:srgbClr val="00B0F0"/>
                </a:solidFill>
                <a:latin typeface="Century Gothic" pitchFamily="34" charset="0"/>
              </a:rPr>
              <a:t>; Forts.</a:t>
            </a:r>
          </a:p>
        </p:txBody>
      </p:sp>
      <p:sp>
        <p:nvSpPr>
          <p:cNvPr id="772101" name="Textfeld 4">
            <a:extLst>
              <a:ext uri="{FF2B5EF4-FFF2-40B4-BE49-F238E27FC236}">
                <a16:creationId xmlns:a16="http://schemas.microsoft.com/office/drawing/2014/main" id="{0E255591-0707-430E-8C96-45C33E7BBD39}"/>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146" name="Inhaltsplatzhalter 2">
            <a:extLst>
              <a:ext uri="{FF2B5EF4-FFF2-40B4-BE49-F238E27FC236}">
                <a16:creationId xmlns:a16="http://schemas.microsoft.com/office/drawing/2014/main" id="{CAF5B45D-69D7-4DD0-968E-F1FE6DB1C37C}"/>
              </a:ext>
            </a:extLst>
          </p:cNvPr>
          <p:cNvSpPr>
            <a:spLocks noGrp="1"/>
          </p:cNvSpPr>
          <p:nvPr>
            <p:ph idx="4294967295"/>
          </p:nvPr>
        </p:nvSpPr>
        <p:spPr>
          <a:xfrm>
            <a:off x="1343472" y="1917700"/>
            <a:ext cx="10513566" cy="3631763"/>
          </a:xfrm>
        </p:spPr>
        <p:txBody>
          <a:bodyPr wrap="square">
            <a:spAutoFit/>
          </a:bodyPr>
          <a:lstStyle/>
          <a:p>
            <a:pPr marL="266700"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Beurteilung, ob JA insgesamt unter der Beachtung der GoB ein den tatsächlichen Verhältnissen entsprechendes Bild der</a:t>
            </a:r>
            <a:r>
              <a:rPr lang="de-DE" altLang="de-DE" sz="1600" b="1" dirty="0">
                <a:latin typeface="Century Gothic" panose="020B0502020202020204" pitchFamily="34" charset="0"/>
              </a:rPr>
              <a:t> VFE-Lage </a:t>
            </a:r>
            <a:r>
              <a:rPr lang="de-DE" altLang="de-DE" sz="1600" dirty="0">
                <a:latin typeface="Century Gothic" panose="020B0502020202020204" pitchFamily="34" charset="0"/>
              </a:rPr>
              <a:t>vermittelt (321 Abs. 2 S. 3 HGB)</a:t>
            </a:r>
          </a:p>
          <a:p>
            <a:pPr marL="266700"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Eingehen auf (321 Abs. 2 S. 4 HGB) wesentliche Bewertungsgrundlagen und den Einfluss von Änderungen in den Bewertungsgrundlagen sowie von  sachverhaltsgestaltenden Maßnahmen auf die </a:t>
            </a:r>
            <a:r>
              <a:rPr lang="de-DE" altLang="de-DE" sz="1600" b="1" dirty="0">
                <a:latin typeface="Century Gothic" panose="020B0502020202020204" pitchFamily="34" charset="0"/>
              </a:rPr>
              <a:t>VFE-Lage</a:t>
            </a:r>
          </a:p>
          <a:p>
            <a:pPr marL="266700"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Darauf eingehen, ob / inwieweit der JA/KA insgesamt</a:t>
            </a:r>
          </a:p>
          <a:p>
            <a:pPr marL="542925" lvl="1" indent="-276225">
              <a:lnSpc>
                <a:spcPct val="100000"/>
              </a:lnSpc>
              <a:spcBef>
                <a:spcPts val="600"/>
              </a:spcBef>
              <a:spcAft>
                <a:spcPts val="600"/>
              </a:spcAft>
              <a:buFont typeface="Symbol" panose="05050102010706020507" pitchFamily="18" charset="2"/>
              <a:buChar char="-"/>
            </a:pPr>
            <a:r>
              <a:rPr lang="de-DE" altLang="de-DE" sz="1600" dirty="0">
                <a:latin typeface="Century Gothic" panose="020B0502020202020204" pitchFamily="34" charset="0"/>
              </a:rPr>
              <a:t>aufgrund der gewählten Bewertungsannahmen und -methoden</a:t>
            </a:r>
          </a:p>
          <a:p>
            <a:pPr marL="542925" lvl="1" indent="-276225">
              <a:lnSpc>
                <a:spcPct val="100000"/>
              </a:lnSpc>
              <a:spcBef>
                <a:spcPts val="600"/>
              </a:spcBef>
              <a:spcAft>
                <a:spcPts val="600"/>
              </a:spcAft>
              <a:buFont typeface="Symbol" panose="05050102010706020507" pitchFamily="18" charset="2"/>
              <a:buChar char="-"/>
            </a:pPr>
            <a:r>
              <a:rPr lang="de-DE" altLang="de-DE" sz="1600" dirty="0">
                <a:latin typeface="Century Gothic" panose="020B0502020202020204" pitchFamily="34" charset="0"/>
              </a:rPr>
              <a:t>und den sachverhaltsgestaltenden Maßnahmen der Generalnorm des § 264 Abs. 2 S.1 HGB entspricht</a:t>
            </a:r>
          </a:p>
          <a:p>
            <a:pPr marL="266700"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(Konzern-)Lagebericht ist nicht einzubeziehen</a:t>
            </a:r>
          </a:p>
          <a:p>
            <a:pPr marL="266700"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Darstellung der VFE-Lage nicht gefordert</a:t>
            </a:r>
          </a:p>
        </p:txBody>
      </p:sp>
      <p:sp>
        <p:nvSpPr>
          <p:cNvPr id="774147" name="Titel 1">
            <a:extLst>
              <a:ext uri="{FF2B5EF4-FFF2-40B4-BE49-F238E27FC236}">
                <a16:creationId xmlns:a16="http://schemas.microsoft.com/office/drawing/2014/main" id="{F881D9DB-A4E1-4434-8A43-9A6F00F3F676}"/>
              </a:ext>
            </a:extLst>
          </p:cNvPr>
          <p:cNvSpPr txBox="1">
            <a:spLocks/>
          </p:cNvSpPr>
          <p:nvPr/>
        </p:nvSpPr>
        <p:spPr bwMode="auto">
          <a:xfrm>
            <a:off x="1079500" y="1557338"/>
            <a:ext cx="1077714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 typeface="Arial Narrow" panose="020B0606020202030204" pitchFamily="34" charset="0"/>
              <a:buAutoNum type="alphaLcPeriod" startAt="4"/>
            </a:pPr>
            <a:r>
              <a:rPr lang="de-DE" altLang="de-DE" sz="1600" b="1" dirty="0">
                <a:solidFill>
                  <a:srgbClr val="00B0F0"/>
                </a:solidFill>
                <a:latin typeface="Century Gothic" panose="020B0502020202020204" pitchFamily="34" charset="0"/>
              </a:rPr>
              <a:t>zu 4.2.1 Feststellungen zur Gesamtaussage des Jahresabschlusses </a:t>
            </a:r>
            <a:r>
              <a:rPr lang="de-DE" altLang="de-DE" sz="1600" b="1" dirty="0">
                <a:solidFill>
                  <a:srgbClr val="FF0000"/>
                </a:solidFill>
                <a:latin typeface="Century Gothic" panose="020B0502020202020204" pitchFamily="34" charset="0"/>
              </a:rPr>
              <a:t>(IDW PS 450 n.F. (10.2021), Tz. 72 ff.)</a:t>
            </a:r>
          </a:p>
        </p:txBody>
      </p:sp>
      <p:sp>
        <p:nvSpPr>
          <p:cNvPr id="10" name="Rectangle 2">
            <a:extLst>
              <a:ext uri="{FF2B5EF4-FFF2-40B4-BE49-F238E27FC236}">
                <a16:creationId xmlns:a16="http://schemas.microsoft.com/office/drawing/2014/main" id="{A63B510F-1343-40BD-A7CF-4589EA4598F3}"/>
              </a:ext>
            </a:extLst>
          </p:cNvPr>
          <p:cNvSpPr txBox="1">
            <a:spLocks/>
          </p:cNvSpPr>
          <p:nvPr/>
        </p:nvSpPr>
        <p:spPr bwMode="auto">
          <a:xfrm>
            <a:off x="925513" y="942975"/>
            <a:ext cx="10931525"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628650" indent="-628650" defTabSz="269875" eaLnBrk="1" hangingPunct="1">
              <a:lnSpc>
                <a:spcPct val="100000"/>
              </a:lnSpc>
              <a:spcBef>
                <a:spcPts val="600"/>
              </a:spcBef>
              <a:spcAft>
                <a:spcPts val="600"/>
              </a:spcAft>
              <a:tabLst>
                <a:tab pos="628650" algn="l"/>
              </a:tabLst>
              <a:defRPr/>
            </a:pPr>
            <a:r>
              <a:rPr lang="de-DE" altLang="de-DE" sz="1600" b="1" kern="0" dirty="0">
                <a:solidFill>
                  <a:srgbClr val="00B0F0"/>
                </a:solidFill>
                <a:latin typeface="Century Gothic" pitchFamily="34" charset="0"/>
              </a:rPr>
              <a:t>9.3.5 </a:t>
            </a:r>
            <a:r>
              <a:rPr lang="de-DE" altLang="de-DE" sz="1600" b="1" dirty="0">
                <a:solidFill>
                  <a:srgbClr val="00B0F0"/>
                </a:solidFill>
                <a:latin typeface="Century Gothic" pitchFamily="34" charset="0"/>
              </a:rPr>
              <a:t>Feststellungen und Erläuterungen zur Rechnungslegung </a:t>
            </a:r>
            <a:r>
              <a:rPr lang="de-DE" altLang="de-DE" sz="1600" b="1" dirty="0">
                <a:solidFill>
                  <a:srgbClr val="FF0000"/>
                </a:solidFill>
                <a:latin typeface="Century Gothic" pitchFamily="34" charset="0"/>
              </a:rPr>
              <a:t>(IDW PS 450 n.F. (10.2021), Tz. 61 ff.)</a:t>
            </a:r>
            <a:r>
              <a:rPr lang="de-DE" altLang="de-DE" sz="1600" b="1" dirty="0">
                <a:solidFill>
                  <a:srgbClr val="00B0F0"/>
                </a:solidFill>
                <a:latin typeface="Century Gothic" pitchFamily="34" charset="0"/>
              </a:rPr>
              <a:t>; Forts.</a:t>
            </a:r>
          </a:p>
        </p:txBody>
      </p:sp>
      <p:sp>
        <p:nvSpPr>
          <p:cNvPr id="774150" name="Textfeld 4">
            <a:extLst>
              <a:ext uri="{FF2B5EF4-FFF2-40B4-BE49-F238E27FC236}">
                <a16:creationId xmlns:a16="http://schemas.microsoft.com/office/drawing/2014/main" id="{43207071-7A99-4AFE-AA2F-FB4C3B5746FC}"/>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4" name="Inhaltsplatzhalter 2">
            <a:extLst>
              <a:ext uri="{FF2B5EF4-FFF2-40B4-BE49-F238E27FC236}">
                <a16:creationId xmlns:a16="http://schemas.microsoft.com/office/drawing/2014/main" id="{AC173610-3EF7-47F4-A9DC-6D9D60A78E52}"/>
              </a:ext>
            </a:extLst>
          </p:cNvPr>
          <p:cNvSpPr>
            <a:spLocks noGrp="1"/>
          </p:cNvSpPr>
          <p:nvPr>
            <p:ph idx="4294967295"/>
          </p:nvPr>
        </p:nvSpPr>
        <p:spPr>
          <a:xfrm>
            <a:off x="1343472" y="2204864"/>
            <a:ext cx="10513566" cy="2830512"/>
          </a:xfrm>
        </p:spPr>
        <p:txBody>
          <a:bodyPr wrap="square">
            <a:spAutoFit/>
          </a:bodyPr>
          <a:lstStyle/>
          <a:p>
            <a:pPr marL="266700"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Da die Gesamtaussage auch im Rahmen des gesetzlich Zulässigen durch Bilanzierungs- / Bewertungsentscheidungen sowie Sachverhaltsgestaltungen beeinflusst wird, sind </a:t>
            </a:r>
            <a:r>
              <a:rPr lang="de-DE" altLang="de-DE" sz="1600" b="1" dirty="0">
                <a:latin typeface="Century Gothic" panose="020B0502020202020204" pitchFamily="34" charset="0"/>
              </a:rPr>
              <a:t>"weitere Erläuterungen"</a:t>
            </a:r>
            <a:r>
              <a:rPr lang="de-DE" altLang="de-DE" sz="1600" dirty="0">
                <a:latin typeface="Century Gothic" panose="020B0502020202020204" pitchFamily="34" charset="0"/>
              </a:rPr>
              <a:t> erforderlich</a:t>
            </a:r>
          </a:p>
          <a:p>
            <a:pPr marL="266700"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Erläuterungen im Sinne des § 321 Abs. 2 S.4 HGB:</a:t>
            </a:r>
          </a:p>
          <a:p>
            <a:pPr marL="542925" lvl="1" indent="-276225">
              <a:lnSpc>
                <a:spcPct val="100000"/>
              </a:lnSpc>
              <a:spcBef>
                <a:spcPts val="600"/>
              </a:spcBef>
              <a:spcAft>
                <a:spcPts val="600"/>
              </a:spcAft>
              <a:buFont typeface="Symbol" panose="05050102010706020507" pitchFamily="18" charset="2"/>
              <a:buChar char="-"/>
            </a:pPr>
            <a:r>
              <a:rPr lang="de-DE" altLang="de-DE" sz="1600" dirty="0">
                <a:latin typeface="Century Gothic" panose="020B0502020202020204" pitchFamily="34" charset="0"/>
              </a:rPr>
              <a:t>Wesentliche Bewertungsgrundlagen</a:t>
            </a:r>
          </a:p>
          <a:p>
            <a:pPr marL="542925" lvl="1" indent="-276225">
              <a:lnSpc>
                <a:spcPct val="100000"/>
              </a:lnSpc>
              <a:spcBef>
                <a:spcPts val="600"/>
              </a:spcBef>
              <a:spcAft>
                <a:spcPts val="600"/>
              </a:spcAft>
              <a:buFont typeface="Symbol" panose="05050102010706020507" pitchFamily="18" charset="2"/>
              <a:buChar char="-"/>
            </a:pPr>
            <a:r>
              <a:rPr lang="de-DE" altLang="de-DE" sz="1600" dirty="0">
                <a:latin typeface="Century Gothic" panose="020B0502020202020204" pitchFamily="34" charset="0"/>
              </a:rPr>
              <a:t>Einfluss von Änderungen in den Bewertungsgrundlagen und sachverhaltsgestaltender Maßnahmen auf die VFE-Lage</a:t>
            </a:r>
          </a:p>
          <a:p>
            <a:pPr marL="266700" indent="-26670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Um Wiederholungen zu vermeiden, kann auf den Anhang verwiesen werden, </a:t>
            </a:r>
            <a:r>
              <a:rPr lang="de-DE" altLang="de-DE" sz="1600" b="1" dirty="0">
                <a:latin typeface="Century Gothic" panose="020B0502020202020204" pitchFamily="34" charset="0"/>
              </a:rPr>
              <a:t>aber</a:t>
            </a:r>
            <a:r>
              <a:rPr lang="de-DE" altLang="de-DE" sz="1600" dirty="0">
                <a:latin typeface="Century Gothic" panose="020B0502020202020204" pitchFamily="34" charset="0"/>
              </a:rPr>
              <a:t> beachte: Der Einfluss auf die Gesamtaussage ist trotzdem darzustellen</a:t>
            </a:r>
          </a:p>
        </p:txBody>
      </p:sp>
      <p:sp>
        <p:nvSpPr>
          <p:cNvPr id="776195" name="Titel 1">
            <a:extLst>
              <a:ext uri="{FF2B5EF4-FFF2-40B4-BE49-F238E27FC236}">
                <a16:creationId xmlns:a16="http://schemas.microsoft.com/office/drawing/2014/main" id="{9A510273-E0E1-47A7-AC43-825E6D37CCCB}"/>
              </a:ext>
            </a:extLst>
          </p:cNvPr>
          <p:cNvSpPr txBox="1">
            <a:spLocks/>
          </p:cNvSpPr>
          <p:nvPr/>
        </p:nvSpPr>
        <p:spPr bwMode="auto">
          <a:xfrm>
            <a:off x="1079500" y="1533525"/>
            <a:ext cx="1077714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 typeface="Arial Narrow" panose="020B0606020202030204" pitchFamily="34" charset="0"/>
              <a:buAutoNum type="alphaLcPeriod" startAt="4"/>
            </a:pPr>
            <a:r>
              <a:rPr lang="de-DE" altLang="de-DE" sz="1600" b="1" dirty="0">
                <a:solidFill>
                  <a:srgbClr val="00B0F0"/>
                </a:solidFill>
                <a:latin typeface="Century Gothic" panose="020B0502020202020204" pitchFamily="34" charset="0"/>
              </a:rPr>
              <a:t>zu 4.2.1 Feststellungen zur Gesamtaussage des Jahresabschlusses </a:t>
            </a:r>
            <a:r>
              <a:rPr lang="de-DE" altLang="de-DE" sz="1600" b="1" dirty="0">
                <a:solidFill>
                  <a:srgbClr val="FF0000"/>
                </a:solidFill>
                <a:latin typeface="Century Gothic" panose="020B0502020202020204" pitchFamily="34" charset="0"/>
              </a:rPr>
              <a:t>(IDW PS 450 n.F. (10.2021), Tz. 72 ff.)</a:t>
            </a:r>
            <a:r>
              <a:rPr lang="de-DE" altLang="de-DE" sz="1600" b="1" dirty="0">
                <a:solidFill>
                  <a:srgbClr val="00B0F0"/>
                </a:solidFill>
                <a:latin typeface="Century Gothic" panose="020B0502020202020204" pitchFamily="34" charset="0"/>
              </a:rPr>
              <a:t>; Forts.</a:t>
            </a:r>
          </a:p>
        </p:txBody>
      </p:sp>
      <p:sp>
        <p:nvSpPr>
          <p:cNvPr id="8" name="Rectangle 2">
            <a:extLst>
              <a:ext uri="{FF2B5EF4-FFF2-40B4-BE49-F238E27FC236}">
                <a16:creationId xmlns:a16="http://schemas.microsoft.com/office/drawing/2014/main" id="{309F1697-F59E-45C8-8A3F-7B14A600199C}"/>
              </a:ext>
            </a:extLst>
          </p:cNvPr>
          <p:cNvSpPr txBox="1">
            <a:spLocks/>
          </p:cNvSpPr>
          <p:nvPr/>
        </p:nvSpPr>
        <p:spPr bwMode="auto">
          <a:xfrm>
            <a:off x="925513" y="881063"/>
            <a:ext cx="10931525"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628650" indent="-628650" defTabSz="269875" eaLnBrk="1" hangingPunct="1">
              <a:lnSpc>
                <a:spcPct val="100000"/>
              </a:lnSpc>
              <a:spcBef>
                <a:spcPts val="600"/>
              </a:spcBef>
              <a:spcAft>
                <a:spcPts val="600"/>
              </a:spcAft>
              <a:tabLst>
                <a:tab pos="628650" algn="l"/>
              </a:tabLst>
              <a:defRPr/>
            </a:pPr>
            <a:r>
              <a:rPr lang="de-DE" altLang="de-DE" sz="1600" b="1" kern="0" dirty="0">
                <a:solidFill>
                  <a:srgbClr val="00B0F0"/>
                </a:solidFill>
                <a:latin typeface="Century Gothic" pitchFamily="34" charset="0"/>
              </a:rPr>
              <a:t>9.3.5 </a:t>
            </a:r>
            <a:r>
              <a:rPr lang="de-DE" altLang="de-DE" sz="1600" b="1" dirty="0">
                <a:solidFill>
                  <a:srgbClr val="00B0F0"/>
                </a:solidFill>
                <a:latin typeface="Century Gothic" pitchFamily="34" charset="0"/>
              </a:rPr>
              <a:t>Feststellungen und Erläuterungen zur Rechnungslegung </a:t>
            </a:r>
            <a:r>
              <a:rPr lang="de-DE" altLang="de-DE" sz="1600" b="1" dirty="0">
                <a:solidFill>
                  <a:srgbClr val="FF0000"/>
                </a:solidFill>
                <a:latin typeface="Century Gothic" pitchFamily="34" charset="0"/>
              </a:rPr>
              <a:t>(IDW PS 450 n.F. (10.2021), Tz. 61 ff.)</a:t>
            </a:r>
            <a:r>
              <a:rPr lang="de-DE" altLang="de-DE" sz="1600" b="1" dirty="0">
                <a:solidFill>
                  <a:srgbClr val="00B0F0"/>
                </a:solidFill>
                <a:latin typeface="Century Gothic" pitchFamily="34" charset="0"/>
              </a:rPr>
              <a:t>; Forts.</a:t>
            </a:r>
          </a:p>
        </p:txBody>
      </p:sp>
      <p:sp>
        <p:nvSpPr>
          <p:cNvPr id="776198" name="Textfeld 4">
            <a:extLst>
              <a:ext uri="{FF2B5EF4-FFF2-40B4-BE49-F238E27FC236}">
                <a16:creationId xmlns:a16="http://schemas.microsoft.com/office/drawing/2014/main" id="{82F75219-E553-4B12-BF6B-79B773A5E21D}"/>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8242" name="Group 5">
            <a:extLst>
              <a:ext uri="{FF2B5EF4-FFF2-40B4-BE49-F238E27FC236}">
                <a16:creationId xmlns:a16="http://schemas.microsoft.com/office/drawing/2014/main" id="{9B7BEF1A-76C7-43D8-A76C-C505F3E74818}"/>
              </a:ext>
            </a:extLst>
          </p:cNvPr>
          <p:cNvGrpSpPr>
            <a:grpSpLocks/>
          </p:cNvGrpSpPr>
          <p:nvPr/>
        </p:nvGrpSpPr>
        <p:grpSpPr bwMode="auto">
          <a:xfrm>
            <a:off x="1079500" y="2060577"/>
            <a:ext cx="10253663" cy="1136651"/>
            <a:chOff x="340" y="1431"/>
            <a:chExt cx="5031" cy="716"/>
          </a:xfrm>
        </p:grpSpPr>
        <p:sp>
          <p:nvSpPr>
            <p:cNvPr id="778249" name="Rectangle 6">
              <a:extLst>
                <a:ext uri="{FF2B5EF4-FFF2-40B4-BE49-F238E27FC236}">
                  <a16:creationId xmlns:a16="http://schemas.microsoft.com/office/drawing/2014/main" id="{A5133410-7793-4DC8-B321-54C0E17492D4}"/>
                </a:ext>
              </a:extLst>
            </p:cNvPr>
            <p:cNvSpPr>
              <a:spLocks noChangeArrowheads="1"/>
            </p:cNvSpPr>
            <p:nvPr/>
          </p:nvSpPr>
          <p:spPr bwMode="auto">
            <a:xfrm>
              <a:off x="1882" y="1431"/>
              <a:ext cx="1905" cy="363"/>
            </a:xfrm>
            <a:prstGeom prst="roundRect">
              <a:avLst>
                <a:gd name="adj" fmla="val 16667"/>
              </a:avLst>
            </a:prstGeom>
            <a:solidFill>
              <a:srgbClr val="CCECFF"/>
            </a:solidFill>
            <a:ln>
              <a:noFill/>
            </a:ln>
            <a:extLst>
              <a:ext uri="{91240B29-F687-4F45-9708-019B960494DF}">
                <a14:hiddenLine xmlns:a14="http://schemas.microsoft.com/office/drawing/2010/main" w="9525">
                  <a:solidFill>
                    <a:schemeClr val="tx1"/>
                  </a:solidFill>
                  <a:miter lim="800000"/>
                  <a:headEnd/>
                  <a:tailEnd/>
                </a14:hiddenLine>
              </a:ext>
            </a:extLst>
          </p:spPr>
          <p:txBody>
            <a:bodyPr tIns="118800" bIns="118800" anchor="ctr">
              <a:spAutoFit/>
            </a:bodyPr>
            <a:lstStyle>
              <a:lvl1pPr>
                <a:lnSpc>
                  <a:spcPct val="110000"/>
                </a:lnSpc>
                <a:spcBef>
                  <a:spcPts val="800"/>
                </a:spcBef>
                <a:buFont typeface="Arial" panose="020B0604020202020204" pitchFamily="34" charset="0"/>
                <a:tabLst>
                  <a:tab pos="385763" algn="l"/>
                </a:tabLst>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tabLst>
                  <a:tab pos="385763" algn="l"/>
                </a:tabLst>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tabLst>
                  <a:tab pos="385763" algn="l"/>
                </a:tabLst>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tabLst>
                  <a:tab pos="385763" algn="l"/>
                </a:tabLst>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tabLst>
                  <a:tab pos="385763" algn="l"/>
                </a:tabLst>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tabLst>
                  <a:tab pos="385763" algn="l"/>
                </a:tabLst>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tabLst>
                  <a:tab pos="385763" algn="l"/>
                </a:tabLst>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tabLst>
                  <a:tab pos="385763" algn="l"/>
                </a:tabLst>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tabLst>
                  <a:tab pos="385763" algn="l"/>
                </a:tabLst>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sz="1600" b="1">
                  <a:latin typeface="Century Gothic" panose="020B0502020202020204" pitchFamily="34" charset="0"/>
                </a:rPr>
                <a:t>Aufgliederungen und Erläuterungen</a:t>
              </a:r>
              <a:endParaRPr lang="de-DE" altLang="de-DE" sz="1600">
                <a:latin typeface="Century Gothic" panose="020B0502020202020204" pitchFamily="34" charset="0"/>
              </a:endParaRPr>
            </a:p>
          </p:txBody>
        </p:sp>
        <p:sp>
          <p:nvSpPr>
            <p:cNvPr id="778250" name="Text Box 7">
              <a:extLst>
                <a:ext uri="{FF2B5EF4-FFF2-40B4-BE49-F238E27FC236}">
                  <a16:creationId xmlns:a16="http://schemas.microsoft.com/office/drawing/2014/main" id="{31459C32-47A7-4714-8069-355C1ED6B94B}"/>
                </a:ext>
              </a:extLst>
            </p:cNvPr>
            <p:cNvSpPr>
              <a:spLocks noChangeArrowheads="1"/>
            </p:cNvSpPr>
            <p:nvPr/>
          </p:nvSpPr>
          <p:spPr bwMode="auto">
            <a:xfrm>
              <a:off x="340" y="1933"/>
              <a:ext cx="2256" cy="214"/>
            </a:xfrm>
            <a:prstGeom prst="roundRect">
              <a:avLst>
                <a:gd name="adj" fmla="val 16667"/>
              </a:avLst>
            </a:prstGeom>
            <a:solidFill>
              <a:srgbClr val="CCEC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50000"/>
                </a:spcBef>
                <a:buFontTx/>
                <a:buNone/>
              </a:pPr>
              <a:r>
                <a:rPr lang="de-DE" altLang="de-DE" b="1" dirty="0">
                  <a:latin typeface="Century Gothic" panose="020B0502020202020204" pitchFamily="34" charset="0"/>
                </a:rPr>
                <a:t>gesetzlich geforderte</a:t>
              </a:r>
            </a:p>
          </p:txBody>
        </p:sp>
        <p:sp>
          <p:nvSpPr>
            <p:cNvPr id="778251" name="Text Box 8">
              <a:extLst>
                <a:ext uri="{FF2B5EF4-FFF2-40B4-BE49-F238E27FC236}">
                  <a16:creationId xmlns:a16="http://schemas.microsoft.com/office/drawing/2014/main" id="{C36690BB-9E08-4659-A280-5262C75A1456}"/>
                </a:ext>
              </a:extLst>
            </p:cNvPr>
            <p:cNvSpPr>
              <a:spLocks noChangeArrowheads="1"/>
            </p:cNvSpPr>
            <p:nvPr/>
          </p:nvSpPr>
          <p:spPr bwMode="auto">
            <a:xfrm>
              <a:off x="2971" y="1933"/>
              <a:ext cx="2400" cy="214"/>
            </a:xfrm>
            <a:prstGeom prst="roundRect">
              <a:avLst>
                <a:gd name="adj" fmla="val 16667"/>
              </a:avLst>
            </a:prstGeom>
            <a:solidFill>
              <a:srgbClr val="CCEC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50000"/>
                </a:spcBef>
                <a:buFontTx/>
                <a:buNone/>
              </a:pPr>
              <a:r>
                <a:rPr lang="de-DE" altLang="de-DE" b="1">
                  <a:latin typeface="Century Gothic" panose="020B0502020202020204" pitchFamily="34" charset="0"/>
                </a:rPr>
                <a:t>weitergehende</a:t>
              </a:r>
            </a:p>
          </p:txBody>
        </p:sp>
      </p:grpSp>
      <p:sp>
        <p:nvSpPr>
          <p:cNvPr id="398345" name="Text Box 9">
            <a:extLst>
              <a:ext uri="{FF2B5EF4-FFF2-40B4-BE49-F238E27FC236}">
                <a16:creationId xmlns:a16="http://schemas.microsoft.com/office/drawing/2014/main" id="{F1FABEBC-3288-4241-B415-EAC5FDB9147C}"/>
              </a:ext>
            </a:extLst>
          </p:cNvPr>
          <p:cNvSpPr txBox="1">
            <a:spLocks noChangeArrowheads="1"/>
          </p:cNvSpPr>
          <p:nvPr/>
        </p:nvSpPr>
        <p:spPr bwMode="auto">
          <a:xfrm>
            <a:off x="1079500" y="3362325"/>
            <a:ext cx="4597400" cy="252888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lnSpc>
                <a:spcPct val="110000"/>
              </a:lnSpc>
              <a:spcBef>
                <a:spcPts val="800"/>
              </a:spcBef>
              <a:buFont typeface="Arial" charset="0"/>
              <a:tabLst>
                <a:tab pos="363538" algn="l"/>
                <a:tab pos="623888" algn="l"/>
              </a:tabLst>
              <a:defRPr sz="1400">
                <a:solidFill>
                  <a:schemeClr val="tx1"/>
                </a:solidFill>
                <a:latin typeface="Verdana" pitchFamily="34" charset="0"/>
              </a:defRPr>
            </a:lvl1pPr>
            <a:lvl2pPr marL="482600" indent="-179388" eaLnBrk="0" hangingPunct="0">
              <a:lnSpc>
                <a:spcPct val="110000"/>
              </a:lnSpc>
              <a:spcBef>
                <a:spcPts val="800"/>
              </a:spcBef>
              <a:buFont typeface="Arial" charset="0"/>
              <a:buChar char="»"/>
              <a:tabLst>
                <a:tab pos="363538" algn="l"/>
                <a:tab pos="623888" algn="l"/>
              </a:tabLst>
              <a:defRPr sz="1400">
                <a:solidFill>
                  <a:schemeClr val="tx1"/>
                </a:solidFill>
                <a:latin typeface="Verdana" pitchFamily="34" charset="0"/>
              </a:defRPr>
            </a:lvl2pPr>
            <a:lvl3pPr marL="541338" indent="-180975" eaLnBrk="0" hangingPunct="0">
              <a:lnSpc>
                <a:spcPct val="110000"/>
              </a:lnSpc>
              <a:spcBef>
                <a:spcPts val="800"/>
              </a:spcBef>
              <a:buFont typeface="Arial" charset="0"/>
              <a:buChar char="•"/>
              <a:tabLst>
                <a:tab pos="363538" algn="l"/>
                <a:tab pos="623888" algn="l"/>
              </a:tabLst>
              <a:defRPr sz="1400">
                <a:solidFill>
                  <a:schemeClr val="tx1"/>
                </a:solidFill>
                <a:latin typeface="Verdana" pitchFamily="34" charset="0"/>
              </a:defRPr>
            </a:lvl3pPr>
            <a:lvl4pPr marL="895350" indent="-174625" eaLnBrk="0" hangingPunct="0">
              <a:lnSpc>
                <a:spcPct val="110000"/>
              </a:lnSpc>
              <a:spcBef>
                <a:spcPts val="800"/>
              </a:spcBef>
              <a:buFont typeface="Arial" charset="0"/>
              <a:buChar char="»"/>
              <a:tabLst>
                <a:tab pos="363538" algn="l"/>
                <a:tab pos="623888" algn="l"/>
              </a:tabLst>
              <a:defRPr sz="1400">
                <a:solidFill>
                  <a:schemeClr val="tx1"/>
                </a:solidFill>
                <a:latin typeface="Verdana" pitchFamily="34" charset="0"/>
              </a:defRPr>
            </a:lvl4pPr>
            <a:lvl5pPr marL="1257300" indent="-180975" eaLnBrk="0" hangingPunct="0">
              <a:lnSpc>
                <a:spcPct val="110000"/>
              </a:lnSpc>
              <a:spcBef>
                <a:spcPts val="800"/>
              </a:spcBef>
              <a:buFont typeface="Arial" charset="0"/>
              <a:buChar char="•"/>
              <a:tabLst>
                <a:tab pos="363538" algn="l"/>
                <a:tab pos="623888" algn="l"/>
              </a:tabLst>
              <a:defRPr sz="1400">
                <a:solidFill>
                  <a:schemeClr val="tx1"/>
                </a:solidFill>
                <a:latin typeface="Verdana" pitchFamily="34" charset="0"/>
              </a:defRPr>
            </a:lvl5pPr>
            <a:lvl6pPr marL="1714500" indent="-180975" eaLnBrk="0" fontAlgn="base" hangingPunct="0">
              <a:lnSpc>
                <a:spcPct val="110000"/>
              </a:lnSpc>
              <a:spcBef>
                <a:spcPts val="800"/>
              </a:spcBef>
              <a:spcAft>
                <a:spcPct val="0"/>
              </a:spcAft>
              <a:buFont typeface="Arial" charset="0"/>
              <a:buChar char="•"/>
              <a:tabLst>
                <a:tab pos="363538" algn="l"/>
                <a:tab pos="623888" algn="l"/>
              </a:tabLst>
              <a:defRPr sz="1400">
                <a:solidFill>
                  <a:schemeClr val="tx1"/>
                </a:solidFill>
                <a:latin typeface="Verdana" pitchFamily="34" charset="0"/>
              </a:defRPr>
            </a:lvl6pPr>
            <a:lvl7pPr marL="2171700" indent="-180975" eaLnBrk="0" fontAlgn="base" hangingPunct="0">
              <a:lnSpc>
                <a:spcPct val="110000"/>
              </a:lnSpc>
              <a:spcBef>
                <a:spcPts val="800"/>
              </a:spcBef>
              <a:spcAft>
                <a:spcPct val="0"/>
              </a:spcAft>
              <a:buFont typeface="Arial" charset="0"/>
              <a:buChar char="•"/>
              <a:tabLst>
                <a:tab pos="363538" algn="l"/>
                <a:tab pos="623888" algn="l"/>
              </a:tabLst>
              <a:defRPr sz="1400">
                <a:solidFill>
                  <a:schemeClr val="tx1"/>
                </a:solidFill>
                <a:latin typeface="Verdana" pitchFamily="34" charset="0"/>
              </a:defRPr>
            </a:lvl7pPr>
            <a:lvl8pPr marL="2628900" indent="-180975" eaLnBrk="0" fontAlgn="base" hangingPunct="0">
              <a:lnSpc>
                <a:spcPct val="110000"/>
              </a:lnSpc>
              <a:spcBef>
                <a:spcPts val="800"/>
              </a:spcBef>
              <a:spcAft>
                <a:spcPct val="0"/>
              </a:spcAft>
              <a:buFont typeface="Arial" charset="0"/>
              <a:buChar char="•"/>
              <a:tabLst>
                <a:tab pos="363538" algn="l"/>
                <a:tab pos="623888" algn="l"/>
              </a:tabLst>
              <a:defRPr sz="1400">
                <a:solidFill>
                  <a:schemeClr val="tx1"/>
                </a:solidFill>
                <a:latin typeface="Verdana" pitchFamily="34" charset="0"/>
              </a:defRPr>
            </a:lvl8pPr>
            <a:lvl9pPr marL="3086100" indent="-180975" eaLnBrk="0" fontAlgn="base" hangingPunct="0">
              <a:lnSpc>
                <a:spcPct val="110000"/>
              </a:lnSpc>
              <a:spcBef>
                <a:spcPts val="800"/>
              </a:spcBef>
              <a:spcAft>
                <a:spcPct val="0"/>
              </a:spcAft>
              <a:buFont typeface="Arial" charset="0"/>
              <a:buChar char="•"/>
              <a:tabLst>
                <a:tab pos="363538" algn="l"/>
                <a:tab pos="623888" algn="l"/>
              </a:tabLst>
              <a:defRPr sz="1400">
                <a:solidFill>
                  <a:schemeClr val="tx1"/>
                </a:solidFill>
                <a:latin typeface="Verdana" pitchFamily="34" charset="0"/>
              </a:defRPr>
            </a:lvl9pPr>
          </a:lstStyle>
          <a:p>
            <a:pPr marL="285750" indent="-285750">
              <a:lnSpc>
                <a:spcPct val="90000"/>
              </a:lnSpc>
              <a:spcBef>
                <a:spcPts val="600"/>
              </a:spcBef>
              <a:spcAft>
                <a:spcPts val="600"/>
              </a:spcAft>
              <a:buFont typeface="Wingdings" panose="05000000000000000000" pitchFamily="2" charset="2"/>
              <a:buChar char="à"/>
              <a:defRPr/>
            </a:pPr>
            <a:r>
              <a:rPr lang="de-DE" altLang="de-DE" dirty="0">
                <a:latin typeface="Century Gothic" panose="020B0502020202020204" pitchFamily="34" charset="0"/>
                <a:cs typeface="Arial" charset="0"/>
              </a:rPr>
              <a:t>lediglich Aufgliederungen / Erläuterungen, die zum Verständnis der Gesamtaussage - insbesondere zur Erläuterung von</a:t>
            </a:r>
          </a:p>
          <a:p>
            <a:pPr marL="542925" indent="-276225">
              <a:lnSpc>
                <a:spcPct val="90000"/>
              </a:lnSpc>
              <a:spcBef>
                <a:spcPts val="600"/>
              </a:spcBef>
              <a:spcAft>
                <a:spcPts val="0"/>
              </a:spcAft>
              <a:buFont typeface="Arial" panose="020B0604020202020204" pitchFamily="34" charset="0"/>
              <a:buChar char="•"/>
              <a:defRPr/>
            </a:pPr>
            <a:r>
              <a:rPr lang="de-DE" altLang="de-DE" dirty="0">
                <a:latin typeface="Century Gothic" panose="020B0502020202020204" pitchFamily="34" charset="0"/>
                <a:cs typeface="Arial" charset="0"/>
              </a:rPr>
              <a:t>Bewertungsgrundlagen</a:t>
            </a:r>
          </a:p>
          <a:p>
            <a:pPr marL="542925" indent="-276225">
              <a:lnSpc>
                <a:spcPct val="90000"/>
              </a:lnSpc>
              <a:spcBef>
                <a:spcPts val="600"/>
              </a:spcBef>
              <a:spcAft>
                <a:spcPts val="600"/>
              </a:spcAft>
              <a:buFont typeface="Arial" panose="020B0604020202020204" pitchFamily="34" charset="0"/>
              <a:buChar char="•"/>
              <a:tabLst>
                <a:tab pos="623888" algn="l"/>
              </a:tabLst>
              <a:defRPr/>
            </a:pPr>
            <a:r>
              <a:rPr lang="de-DE" altLang="de-DE" dirty="0">
                <a:latin typeface="Century Gothic" panose="020B0502020202020204" pitchFamily="34" charset="0"/>
                <a:cs typeface="Arial" charset="0"/>
              </a:rPr>
              <a:t>sachverhaltsgestaltende Maßnahmen </a:t>
            </a:r>
          </a:p>
          <a:p>
            <a:pPr marL="266700">
              <a:lnSpc>
                <a:spcPct val="90000"/>
              </a:lnSpc>
              <a:spcBef>
                <a:spcPts val="600"/>
              </a:spcBef>
              <a:spcAft>
                <a:spcPts val="600"/>
              </a:spcAft>
              <a:tabLst>
                <a:tab pos="623888" algn="l"/>
              </a:tabLst>
              <a:defRPr/>
            </a:pPr>
            <a:r>
              <a:rPr lang="de-DE" altLang="de-DE" dirty="0">
                <a:latin typeface="Century Gothic" panose="020B0502020202020204" pitchFamily="34" charset="0"/>
                <a:cs typeface="Arial" charset="0"/>
              </a:rPr>
              <a:t>erforderlich sind (sofern Angaben nicht im Anhang enthalten; § 321 Abs. 2 S. 5 HGB)</a:t>
            </a:r>
          </a:p>
          <a:p>
            <a:pPr marL="266700">
              <a:lnSpc>
                <a:spcPct val="90000"/>
              </a:lnSpc>
              <a:spcBef>
                <a:spcPts val="600"/>
              </a:spcBef>
              <a:spcAft>
                <a:spcPts val="600"/>
              </a:spcAft>
              <a:tabLst>
                <a:tab pos="623888" algn="l"/>
              </a:tabLst>
              <a:defRPr/>
            </a:pPr>
            <a:r>
              <a:rPr lang="de-DE" altLang="de-DE" dirty="0">
                <a:latin typeface="Century Gothic" panose="020B0502020202020204" pitchFamily="34" charset="0"/>
                <a:cs typeface="Arial" charset="0"/>
                <a:sym typeface="Wingdings" pitchFamily="2" charset="2"/>
              </a:rPr>
              <a:t>			   </a:t>
            </a:r>
          </a:p>
          <a:p>
            <a:pPr marL="266700">
              <a:lnSpc>
                <a:spcPct val="90000"/>
              </a:lnSpc>
              <a:spcBef>
                <a:spcPts val="600"/>
              </a:spcBef>
              <a:spcAft>
                <a:spcPts val="600"/>
              </a:spcAft>
              <a:tabLst>
                <a:tab pos="623888" algn="l"/>
              </a:tabLst>
              <a:defRPr/>
            </a:pPr>
            <a:r>
              <a:rPr lang="de-DE" altLang="de-DE" b="1" dirty="0">
                <a:latin typeface="Century Gothic" panose="020B0502020202020204" pitchFamily="34" charset="0"/>
                <a:cs typeface="Arial" charset="0"/>
                <a:sym typeface="Wingdings" pitchFamily="2" charset="2"/>
              </a:rPr>
              <a:t>	</a:t>
            </a:r>
            <a:r>
              <a:rPr lang="de-DE" altLang="de-DE" b="1" dirty="0">
                <a:latin typeface="Century Gothic" panose="020B0502020202020204" pitchFamily="34" charset="0"/>
                <a:cs typeface="Arial" charset="0"/>
              </a:rPr>
              <a:t>Darstellung innerhalb Gesamtaussage</a:t>
            </a:r>
          </a:p>
        </p:txBody>
      </p:sp>
      <p:sp>
        <p:nvSpPr>
          <p:cNvPr id="398346" name="Text Box 10">
            <a:extLst>
              <a:ext uri="{FF2B5EF4-FFF2-40B4-BE49-F238E27FC236}">
                <a16:creationId xmlns:a16="http://schemas.microsoft.com/office/drawing/2014/main" id="{399E7D86-E7D4-486F-8617-7F0A02A70CCA}"/>
              </a:ext>
            </a:extLst>
          </p:cNvPr>
          <p:cNvSpPr txBox="1">
            <a:spLocks noChangeArrowheads="1"/>
          </p:cNvSpPr>
          <p:nvPr/>
        </p:nvSpPr>
        <p:spPr bwMode="auto">
          <a:xfrm>
            <a:off x="6438900" y="3316288"/>
            <a:ext cx="4891088" cy="2776537"/>
          </a:xfrm>
          <a:prstGeom prst="rect">
            <a:avLst/>
          </a:prstGeom>
          <a:noFill/>
          <a:ln>
            <a:noFill/>
          </a:ln>
          <a:effectLst/>
          <a:extLst/>
        </p:spPr>
        <p:txBody>
          <a:bodyPr>
            <a:spAutoFit/>
          </a:bodyPr>
          <a:lstStyle>
            <a:lvl1pPr marL="292100" indent="-292100" eaLnBrk="0" hangingPunct="0">
              <a:lnSpc>
                <a:spcPct val="110000"/>
              </a:lnSpc>
              <a:spcBef>
                <a:spcPts val="800"/>
              </a:spcBef>
              <a:buFont typeface="Arial" charset="0"/>
              <a:tabLst>
                <a:tab pos="292100" algn="l"/>
              </a:tabLst>
              <a:defRPr sz="1400">
                <a:solidFill>
                  <a:schemeClr val="tx1"/>
                </a:solidFill>
                <a:latin typeface="Verdana" pitchFamily="34" charset="0"/>
              </a:defRPr>
            </a:lvl1pPr>
            <a:lvl2pPr marL="663575" indent="-180975" eaLnBrk="0" hangingPunct="0">
              <a:lnSpc>
                <a:spcPct val="110000"/>
              </a:lnSpc>
              <a:spcBef>
                <a:spcPts val="800"/>
              </a:spcBef>
              <a:buFont typeface="Arial" charset="0"/>
              <a:buChar char="»"/>
              <a:tabLst>
                <a:tab pos="292100" algn="l"/>
              </a:tabLst>
              <a:defRPr sz="1400">
                <a:solidFill>
                  <a:schemeClr val="tx1"/>
                </a:solidFill>
                <a:latin typeface="Verdana" pitchFamily="34" charset="0"/>
              </a:defRPr>
            </a:lvl2pPr>
            <a:lvl3pPr marL="541338" indent="-180975" eaLnBrk="0" hangingPunct="0">
              <a:lnSpc>
                <a:spcPct val="110000"/>
              </a:lnSpc>
              <a:spcBef>
                <a:spcPts val="800"/>
              </a:spcBef>
              <a:buFont typeface="Arial" charset="0"/>
              <a:buChar char="•"/>
              <a:tabLst>
                <a:tab pos="292100" algn="l"/>
              </a:tabLst>
              <a:defRPr sz="1400">
                <a:solidFill>
                  <a:schemeClr val="tx1"/>
                </a:solidFill>
                <a:latin typeface="Verdana" pitchFamily="34" charset="0"/>
              </a:defRPr>
            </a:lvl3pPr>
            <a:lvl4pPr marL="895350" indent="-174625" eaLnBrk="0" hangingPunct="0">
              <a:lnSpc>
                <a:spcPct val="110000"/>
              </a:lnSpc>
              <a:spcBef>
                <a:spcPts val="800"/>
              </a:spcBef>
              <a:buFont typeface="Arial" charset="0"/>
              <a:buChar char="»"/>
              <a:tabLst>
                <a:tab pos="292100" algn="l"/>
              </a:tabLst>
              <a:defRPr sz="1400">
                <a:solidFill>
                  <a:schemeClr val="tx1"/>
                </a:solidFill>
                <a:latin typeface="Verdana" pitchFamily="34" charset="0"/>
              </a:defRPr>
            </a:lvl4pPr>
            <a:lvl5pPr marL="1257300" indent="-180975" eaLnBrk="0" hangingPunct="0">
              <a:lnSpc>
                <a:spcPct val="110000"/>
              </a:lnSpc>
              <a:spcBef>
                <a:spcPts val="800"/>
              </a:spcBef>
              <a:buFont typeface="Arial" charset="0"/>
              <a:buChar char="•"/>
              <a:tabLst>
                <a:tab pos="292100" algn="l"/>
              </a:tabLst>
              <a:defRPr sz="1400">
                <a:solidFill>
                  <a:schemeClr val="tx1"/>
                </a:solidFill>
                <a:latin typeface="Verdana" pitchFamily="34" charset="0"/>
              </a:defRPr>
            </a:lvl5pPr>
            <a:lvl6pPr marL="1714500" indent="-180975" eaLnBrk="0" fontAlgn="base" hangingPunct="0">
              <a:lnSpc>
                <a:spcPct val="110000"/>
              </a:lnSpc>
              <a:spcBef>
                <a:spcPts val="800"/>
              </a:spcBef>
              <a:spcAft>
                <a:spcPct val="0"/>
              </a:spcAft>
              <a:buFont typeface="Arial" charset="0"/>
              <a:buChar char="•"/>
              <a:tabLst>
                <a:tab pos="292100" algn="l"/>
              </a:tabLst>
              <a:defRPr sz="1400">
                <a:solidFill>
                  <a:schemeClr val="tx1"/>
                </a:solidFill>
                <a:latin typeface="Verdana" pitchFamily="34" charset="0"/>
              </a:defRPr>
            </a:lvl6pPr>
            <a:lvl7pPr marL="2171700" indent="-180975" eaLnBrk="0" fontAlgn="base" hangingPunct="0">
              <a:lnSpc>
                <a:spcPct val="110000"/>
              </a:lnSpc>
              <a:spcBef>
                <a:spcPts val="800"/>
              </a:spcBef>
              <a:spcAft>
                <a:spcPct val="0"/>
              </a:spcAft>
              <a:buFont typeface="Arial" charset="0"/>
              <a:buChar char="•"/>
              <a:tabLst>
                <a:tab pos="292100" algn="l"/>
              </a:tabLst>
              <a:defRPr sz="1400">
                <a:solidFill>
                  <a:schemeClr val="tx1"/>
                </a:solidFill>
                <a:latin typeface="Verdana" pitchFamily="34" charset="0"/>
              </a:defRPr>
            </a:lvl7pPr>
            <a:lvl8pPr marL="2628900" indent="-180975" eaLnBrk="0" fontAlgn="base" hangingPunct="0">
              <a:lnSpc>
                <a:spcPct val="110000"/>
              </a:lnSpc>
              <a:spcBef>
                <a:spcPts val="800"/>
              </a:spcBef>
              <a:spcAft>
                <a:spcPct val="0"/>
              </a:spcAft>
              <a:buFont typeface="Arial" charset="0"/>
              <a:buChar char="•"/>
              <a:tabLst>
                <a:tab pos="292100" algn="l"/>
              </a:tabLst>
              <a:defRPr sz="1400">
                <a:solidFill>
                  <a:schemeClr val="tx1"/>
                </a:solidFill>
                <a:latin typeface="Verdana" pitchFamily="34" charset="0"/>
              </a:defRPr>
            </a:lvl8pPr>
            <a:lvl9pPr marL="3086100" indent="-180975" eaLnBrk="0" fontAlgn="base" hangingPunct="0">
              <a:lnSpc>
                <a:spcPct val="110000"/>
              </a:lnSpc>
              <a:spcBef>
                <a:spcPts val="800"/>
              </a:spcBef>
              <a:spcAft>
                <a:spcPct val="0"/>
              </a:spcAft>
              <a:buFont typeface="Arial" charset="0"/>
              <a:buChar char="•"/>
              <a:tabLst>
                <a:tab pos="292100" algn="l"/>
              </a:tabLst>
              <a:defRPr sz="1400">
                <a:solidFill>
                  <a:schemeClr val="tx1"/>
                </a:solidFill>
                <a:latin typeface="Verdana" pitchFamily="34" charset="0"/>
              </a:defRPr>
            </a:lvl9pPr>
          </a:lstStyle>
          <a:p>
            <a:pPr>
              <a:lnSpc>
                <a:spcPct val="80000"/>
              </a:lnSpc>
              <a:spcBef>
                <a:spcPts val="600"/>
              </a:spcBef>
              <a:spcAft>
                <a:spcPts val="600"/>
              </a:spcAft>
              <a:buFont typeface="Wingdings" panose="05000000000000000000" pitchFamily="2" charset="2"/>
              <a:buChar char="à"/>
              <a:defRPr/>
            </a:pPr>
            <a:r>
              <a:rPr lang="de-DE" altLang="de-DE" dirty="0">
                <a:latin typeface="Century Gothic" panose="020B0502020202020204" pitchFamily="34" charset="0"/>
                <a:cs typeface="Arial" charset="0"/>
              </a:rPr>
              <a:t>auf der Grundlage ergänzender Beauftragung / Erwartungen der Auftraggeber</a:t>
            </a:r>
          </a:p>
          <a:p>
            <a:pPr marL="542925" lvl="1" indent="-276225">
              <a:lnSpc>
                <a:spcPct val="80000"/>
              </a:lnSpc>
              <a:spcBef>
                <a:spcPct val="50000"/>
              </a:spcBef>
              <a:buFontTx/>
              <a:buChar char="•"/>
              <a:defRPr/>
            </a:pPr>
            <a:r>
              <a:rPr lang="de-DE" altLang="de-DE" dirty="0">
                <a:latin typeface="Century Gothic" panose="020B0502020202020204" pitchFamily="34" charset="0"/>
                <a:cs typeface="Arial" charset="0"/>
              </a:rPr>
              <a:t>Unternehmensdaten/ Kennzahlen</a:t>
            </a:r>
          </a:p>
          <a:p>
            <a:pPr marL="542925" lvl="1" indent="-276225">
              <a:lnSpc>
                <a:spcPct val="80000"/>
              </a:lnSpc>
              <a:spcBef>
                <a:spcPct val="50000"/>
              </a:spcBef>
              <a:buFontTx/>
              <a:buChar char="•"/>
              <a:defRPr/>
            </a:pPr>
            <a:r>
              <a:rPr lang="de-DE" altLang="de-DE" dirty="0">
                <a:latin typeface="Century Gothic" panose="020B0502020202020204" pitchFamily="34" charset="0"/>
                <a:cs typeface="Arial" charset="0"/>
              </a:rPr>
              <a:t>Ertragslage</a:t>
            </a:r>
          </a:p>
          <a:p>
            <a:pPr marL="542925" lvl="1" indent="-276225">
              <a:lnSpc>
                <a:spcPct val="80000"/>
              </a:lnSpc>
              <a:spcBef>
                <a:spcPct val="50000"/>
              </a:spcBef>
              <a:buFontTx/>
              <a:buChar char="•"/>
              <a:defRPr/>
            </a:pPr>
            <a:r>
              <a:rPr lang="de-DE" altLang="de-DE" dirty="0">
                <a:latin typeface="Century Gothic" panose="020B0502020202020204" pitchFamily="34" charset="0"/>
                <a:cs typeface="Arial" charset="0"/>
              </a:rPr>
              <a:t>Vermögens-/ Finanzlage </a:t>
            </a:r>
          </a:p>
          <a:p>
            <a:pPr marL="268288" indent="0">
              <a:lnSpc>
                <a:spcPct val="80000"/>
              </a:lnSpc>
              <a:spcBef>
                <a:spcPct val="50000"/>
              </a:spcBef>
              <a:defRPr/>
            </a:pPr>
            <a:r>
              <a:rPr lang="de-DE" altLang="de-DE" b="1" dirty="0">
                <a:latin typeface="Century Gothic" panose="020B0502020202020204" pitchFamily="34" charset="0"/>
                <a:cs typeface="Arial" charset="0"/>
                <a:sym typeface="Wingdings" pitchFamily="2" charset="2"/>
              </a:rPr>
              <a:t>dürfen nicht</a:t>
            </a:r>
            <a:r>
              <a:rPr lang="de-DE" altLang="de-DE" dirty="0">
                <a:latin typeface="Century Gothic" panose="020B0502020202020204" pitchFamily="34" charset="0"/>
                <a:cs typeface="Arial" charset="0"/>
                <a:sym typeface="Wingdings" pitchFamily="2" charset="2"/>
              </a:rPr>
              <a:t> mit gesetzl. Geforderten </a:t>
            </a:r>
            <a:r>
              <a:rPr lang="de-DE" altLang="de-DE" dirty="0" err="1">
                <a:latin typeface="Century Gothic" panose="020B0502020202020204" pitchFamily="34" charset="0"/>
                <a:cs typeface="Arial" charset="0"/>
                <a:sym typeface="Wingdings" pitchFamily="2" charset="2"/>
              </a:rPr>
              <a:t>Aufgliede</a:t>
            </a:r>
            <a:r>
              <a:rPr lang="de-DE" altLang="de-DE" dirty="0">
                <a:latin typeface="Century Gothic" panose="020B0502020202020204" pitchFamily="34" charset="0"/>
                <a:cs typeface="Arial" charset="0"/>
                <a:sym typeface="Wingdings" pitchFamily="2" charset="2"/>
              </a:rPr>
              <a:t>-rungen/Erläuterungen vermischt werden und somit auch nicht</a:t>
            </a:r>
            <a:r>
              <a:rPr lang="de-DE" altLang="de-DE" b="1" dirty="0">
                <a:latin typeface="Century Gothic" panose="020B0502020202020204" pitchFamily="34" charset="0"/>
                <a:cs typeface="Arial" charset="0"/>
                <a:sym typeface="Wingdings" pitchFamily="2" charset="2"/>
              </a:rPr>
              <a:t> in Abschnitt zur Gesamtaussage aufgenommen werden</a:t>
            </a:r>
          </a:p>
          <a:p>
            <a:pPr algn="ctr">
              <a:lnSpc>
                <a:spcPct val="80000"/>
              </a:lnSpc>
              <a:spcBef>
                <a:spcPct val="25000"/>
              </a:spcBef>
              <a:buFontTx/>
              <a:buNone/>
              <a:defRPr/>
            </a:pPr>
            <a:r>
              <a:rPr lang="de-DE" altLang="de-DE" dirty="0">
                <a:latin typeface="Century Gothic" panose="020B0502020202020204" pitchFamily="34" charset="0"/>
                <a:cs typeface="Arial" charset="0"/>
                <a:sym typeface="Wingdings" pitchFamily="2" charset="2"/>
              </a:rPr>
              <a:t></a:t>
            </a:r>
          </a:p>
          <a:p>
            <a:pPr marL="442913" lvl="1" indent="39688" algn="ctr">
              <a:lnSpc>
                <a:spcPct val="80000"/>
              </a:lnSpc>
              <a:spcBef>
                <a:spcPct val="25000"/>
              </a:spcBef>
              <a:buFont typeface="Arial" charset="0"/>
              <a:buNone/>
              <a:tabLst>
                <a:tab pos="268288" algn="l"/>
                <a:tab pos="292100" algn="l"/>
              </a:tabLst>
              <a:defRPr/>
            </a:pPr>
            <a:r>
              <a:rPr lang="de-DE" altLang="de-DE" b="1" dirty="0">
                <a:latin typeface="Century Gothic" panose="020B0502020202020204" pitchFamily="34" charset="0"/>
                <a:cs typeface="Arial" charset="0"/>
                <a:sym typeface="Wingdings" pitchFamily="2" charset="2"/>
              </a:rPr>
              <a:t>eigener Berichtsabschnitt oder Anlage </a:t>
            </a:r>
            <a:br>
              <a:rPr lang="de-DE" altLang="de-DE" b="1" dirty="0">
                <a:latin typeface="Century Gothic" panose="020B0502020202020204" pitchFamily="34" charset="0"/>
                <a:cs typeface="Arial" charset="0"/>
                <a:sym typeface="Wingdings" pitchFamily="2" charset="2"/>
              </a:rPr>
            </a:br>
            <a:r>
              <a:rPr lang="de-DE" altLang="de-DE" b="1" dirty="0">
                <a:latin typeface="Century Gothic" panose="020B0502020202020204" pitchFamily="34" charset="0"/>
                <a:cs typeface="Arial" charset="0"/>
                <a:sym typeface="Wingdings" pitchFamily="2" charset="2"/>
              </a:rPr>
              <a:t>zum Bericht</a:t>
            </a:r>
          </a:p>
        </p:txBody>
      </p:sp>
      <p:sp>
        <p:nvSpPr>
          <p:cNvPr id="778245" name="Titel 1">
            <a:extLst>
              <a:ext uri="{FF2B5EF4-FFF2-40B4-BE49-F238E27FC236}">
                <a16:creationId xmlns:a16="http://schemas.microsoft.com/office/drawing/2014/main" id="{C2890BFB-CB5D-4E7D-A0F0-54DA1583D208}"/>
              </a:ext>
            </a:extLst>
          </p:cNvPr>
          <p:cNvSpPr txBox="1">
            <a:spLocks/>
          </p:cNvSpPr>
          <p:nvPr/>
        </p:nvSpPr>
        <p:spPr bwMode="auto">
          <a:xfrm>
            <a:off x="1079500" y="1506538"/>
            <a:ext cx="1077714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 typeface="Arial Narrow" panose="020B0606020202030204" pitchFamily="34" charset="0"/>
              <a:buAutoNum type="alphaLcPeriod" startAt="4"/>
            </a:pPr>
            <a:r>
              <a:rPr lang="de-DE" altLang="de-DE" sz="1600" b="1" dirty="0">
                <a:solidFill>
                  <a:srgbClr val="00B0F0"/>
                </a:solidFill>
                <a:latin typeface="Century Gothic" panose="020B0502020202020204" pitchFamily="34" charset="0"/>
              </a:rPr>
              <a:t>zu 4.2.1 Feststellungen zur Gesamtaussage des Jahresabschlusses </a:t>
            </a:r>
            <a:r>
              <a:rPr lang="de-DE" altLang="de-DE" sz="1600" b="1" dirty="0">
                <a:solidFill>
                  <a:srgbClr val="FF0000"/>
                </a:solidFill>
                <a:latin typeface="Century Gothic" panose="020B0502020202020204" pitchFamily="34" charset="0"/>
              </a:rPr>
              <a:t>(IDW PS 450 n.F. (10.2021), Tz. 72 ff.)</a:t>
            </a:r>
            <a:r>
              <a:rPr lang="de-DE" altLang="de-DE" sz="1600" b="1" dirty="0">
                <a:solidFill>
                  <a:srgbClr val="00B0F0"/>
                </a:solidFill>
                <a:latin typeface="Century Gothic" panose="020B0502020202020204" pitchFamily="34" charset="0"/>
              </a:rPr>
              <a:t>; Forts. </a:t>
            </a:r>
            <a:endParaRPr lang="de-DE" altLang="de-DE" sz="1600" b="1" dirty="0">
              <a:solidFill>
                <a:srgbClr val="FF0000"/>
              </a:solidFill>
              <a:latin typeface="Century Gothic" panose="020B0502020202020204" pitchFamily="34" charset="0"/>
            </a:endParaRPr>
          </a:p>
        </p:txBody>
      </p:sp>
      <p:sp>
        <p:nvSpPr>
          <p:cNvPr id="13" name="Rectangle 2">
            <a:extLst>
              <a:ext uri="{FF2B5EF4-FFF2-40B4-BE49-F238E27FC236}">
                <a16:creationId xmlns:a16="http://schemas.microsoft.com/office/drawing/2014/main" id="{7524FC39-55CB-4A55-9993-5D9789DF5446}"/>
              </a:ext>
            </a:extLst>
          </p:cNvPr>
          <p:cNvSpPr txBox="1">
            <a:spLocks/>
          </p:cNvSpPr>
          <p:nvPr/>
        </p:nvSpPr>
        <p:spPr bwMode="auto">
          <a:xfrm>
            <a:off x="925513" y="836613"/>
            <a:ext cx="10931525"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628650" indent="-628650" defTabSz="269875" eaLnBrk="1" hangingPunct="1">
              <a:lnSpc>
                <a:spcPct val="100000"/>
              </a:lnSpc>
              <a:spcBef>
                <a:spcPts val="600"/>
              </a:spcBef>
              <a:spcAft>
                <a:spcPts val="600"/>
              </a:spcAft>
              <a:tabLst>
                <a:tab pos="628650" algn="l"/>
              </a:tabLst>
              <a:defRPr/>
            </a:pPr>
            <a:r>
              <a:rPr lang="de-DE" altLang="de-DE" sz="1600" b="1" kern="0" dirty="0">
                <a:solidFill>
                  <a:srgbClr val="00B0F0"/>
                </a:solidFill>
                <a:latin typeface="Century Gothic" pitchFamily="34" charset="0"/>
              </a:rPr>
              <a:t>9.3.5 </a:t>
            </a:r>
            <a:r>
              <a:rPr lang="de-DE" altLang="de-DE" sz="1600" b="1" dirty="0">
                <a:solidFill>
                  <a:srgbClr val="00B0F0"/>
                </a:solidFill>
                <a:latin typeface="Century Gothic" pitchFamily="34" charset="0"/>
              </a:rPr>
              <a:t>Feststellungen und Erläuterungen zur Rechnungslegung </a:t>
            </a:r>
            <a:r>
              <a:rPr lang="de-DE" altLang="de-DE" sz="1600" b="1" dirty="0">
                <a:solidFill>
                  <a:srgbClr val="FF0000"/>
                </a:solidFill>
                <a:latin typeface="Century Gothic" pitchFamily="34" charset="0"/>
              </a:rPr>
              <a:t>(IDW PS 450 n.F. (10.2021), Tz. 61 ff.)</a:t>
            </a:r>
            <a:r>
              <a:rPr lang="de-DE" altLang="de-DE" sz="1600" b="1" dirty="0">
                <a:solidFill>
                  <a:srgbClr val="00B0F0"/>
                </a:solidFill>
                <a:latin typeface="Century Gothic" pitchFamily="34" charset="0"/>
              </a:rPr>
              <a:t>; Forts.</a:t>
            </a:r>
          </a:p>
        </p:txBody>
      </p:sp>
      <p:sp>
        <p:nvSpPr>
          <p:cNvPr id="778248" name="Textfeld 4">
            <a:extLst>
              <a:ext uri="{FF2B5EF4-FFF2-40B4-BE49-F238E27FC236}">
                <a16:creationId xmlns:a16="http://schemas.microsoft.com/office/drawing/2014/main" id="{14D27843-9975-4BB8-AE42-0419C191AB13}"/>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8345"/>
                                        </p:tgtEl>
                                        <p:attrNameLst>
                                          <p:attrName>style.visibility</p:attrName>
                                        </p:attrNameLst>
                                      </p:cBhvr>
                                      <p:to>
                                        <p:strVal val="visible"/>
                                      </p:to>
                                    </p:set>
                                    <p:anim calcmode="lin" valueType="num">
                                      <p:cBhvr additive="base">
                                        <p:cTn id="7" dur="500" fill="hold"/>
                                        <p:tgtEl>
                                          <p:spTgt spid="398345"/>
                                        </p:tgtEl>
                                        <p:attrNameLst>
                                          <p:attrName>ppt_x</p:attrName>
                                        </p:attrNameLst>
                                      </p:cBhvr>
                                      <p:tavLst>
                                        <p:tav tm="0">
                                          <p:val>
                                            <p:strVal val="#ppt_x"/>
                                          </p:val>
                                        </p:tav>
                                        <p:tav tm="100000">
                                          <p:val>
                                            <p:strVal val="#ppt_x"/>
                                          </p:val>
                                        </p:tav>
                                      </p:tavLst>
                                    </p:anim>
                                    <p:anim calcmode="lin" valueType="num">
                                      <p:cBhvr additive="base">
                                        <p:cTn id="8" dur="500" fill="hold"/>
                                        <p:tgtEl>
                                          <p:spTgt spid="39834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98346"/>
                                        </p:tgtEl>
                                        <p:attrNameLst>
                                          <p:attrName>style.visibility</p:attrName>
                                        </p:attrNameLst>
                                      </p:cBhvr>
                                      <p:to>
                                        <p:strVal val="visible"/>
                                      </p:to>
                                    </p:set>
                                    <p:anim calcmode="lin" valueType="num">
                                      <p:cBhvr additive="base">
                                        <p:cTn id="13" dur="500" fill="hold"/>
                                        <p:tgtEl>
                                          <p:spTgt spid="398346"/>
                                        </p:tgtEl>
                                        <p:attrNameLst>
                                          <p:attrName>ppt_x</p:attrName>
                                        </p:attrNameLst>
                                      </p:cBhvr>
                                      <p:tavLst>
                                        <p:tav tm="0">
                                          <p:val>
                                            <p:strVal val="#ppt_x"/>
                                          </p:val>
                                        </p:tav>
                                        <p:tav tm="100000">
                                          <p:val>
                                            <p:strVal val="#ppt_x"/>
                                          </p:val>
                                        </p:tav>
                                      </p:tavLst>
                                    </p:anim>
                                    <p:anim calcmode="lin" valueType="num">
                                      <p:cBhvr additive="base">
                                        <p:cTn id="14" dur="500" fill="hold"/>
                                        <p:tgtEl>
                                          <p:spTgt spid="3983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45" grpId="0" autoUpdateAnimBg="0"/>
      <p:bldP spid="398346" grpId="0" autoUpdateAnimBg="0"/>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6" name="Text Box 6">
            <a:extLst>
              <a:ext uri="{FF2B5EF4-FFF2-40B4-BE49-F238E27FC236}">
                <a16:creationId xmlns:a16="http://schemas.microsoft.com/office/drawing/2014/main" id="{C67826B2-E84B-40B3-827F-30492CECA631}"/>
              </a:ext>
            </a:extLst>
          </p:cNvPr>
          <p:cNvSpPr>
            <a:spLocks noChangeArrowheads="1"/>
          </p:cNvSpPr>
          <p:nvPr/>
        </p:nvSpPr>
        <p:spPr bwMode="auto">
          <a:xfrm>
            <a:off x="3372306" y="1925410"/>
            <a:ext cx="5563744" cy="476367"/>
          </a:xfrm>
          <a:prstGeom prst="roundRect">
            <a:avLst>
              <a:gd name="adj" fmla="val 16667"/>
            </a:avLst>
          </a:prstGeom>
          <a:solidFill>
            <a:schemeClr val="bg1">
              <a:lumMod val="85000"/>
            </a:scheme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nchor="ctr" anchorCtr="0">
            <a:no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50000"/>
              </a:spcBef>
              <a:buFontTx/>
              <a:buNone/>
            </a:pPr>
            <a:r>
              <a:rPr lang="de-DE" altLang="de-DE" dirty="0">
                <a:latin typeface="Century Gothic" panose="020B0502020202020204" pitchFamily="34" charset="0"/>
              </a:rPr>
              <a:t>Erläuterungen nach § 321 Absatz 2 Satz 4 HGB</a:t>
            </a:r>
          </a:p>
        </p:txBody>
      </p:sp>
      <p:sp>
        <p:nvSpPr>
          <p:cNvPr id="780297" name="Text Box 7">
            <a:extLst>
              <a:ext uri="{FF2B5EF4-FFF2-40B4-BE49-F238E27FC236}">
                <a16:creationId xmlns:a16="http://schemas.microsoft.com/office/drawing/2014/main" id="{BACC95DF-25B8-4D4E-A6BC-8B4A587678FB}"/>
              </a:ext>
            </a:extLst>
          </p:cNvPr>
          <p:cNvSpPr>
            <a:spLocks noChangeArrowheads="1"/>
          </p:cNvSpPr>
          <p:nvPr/>
        </p:nvSpPr>
        <p:spPr bwMode="auto">
          <a:xfrm>
            <a:off x="1170031" y="2829883"/>
            <a:ext cx="2834026" cy="578882"/>
          </a:xfrm>
          <a:prstGeom prst="roundRect">
            <a:avLst>
              <a:gd name="adj" fmla="val 16667"/>
            </a:avLst>
          </a:prstGeom>
          <a:solidFill>
            <a:srgbClr val="CCEC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50000"/>
              </a:spcBef>
              <a:buFontTx/>
              <a:buNone/>
            </a:pPr>
            <a:r>
              <a:rPr lang="de-DE" altLang="de-DE" b="1">
                <a:latin typeface="Century Gothic" panose="020B0502020202020204" pitchFamily="34" charset="0"/>
              </a:rPr>
              <a:t>Wesentliche Bewertungsgrundlagen</a:t>
            </a:r>
          </a:p>
        </p:txBody>
      </p:sp>
      <p:sp>
        <p:nvSpPr>
          <p:cNvPr id="780298" name="Text Box 8">
            <a:extLst>
              <a:ext uri="{FF2B5EF4-FFF2-40B4-BE49-F238E27FC236}">
                <a16:creationId xmlns:a16="http://schemas.microsoft.com/office/drawing/2014/main" id="{2259935C-E176-41E2-88A2-E168123DC35B}"/>
              </a:ext>
            </a:extLst>
          </p:cNvPr>
          <p:cNvSpPr>
            <a:spLocks noChangeArrowheads="1"/>
          </p:cNvSpPr>
          <p:nvPr/>
        </p:nvSpPr>
        <p:spPr bwMode="auto">
          <a:xfrm>
            <a:off x="4740117" y="2829883"/>
            <a:ext cx="2834026" cy="578882"/>
          </a:xfrm>
          <a:prstGeom prst="roundRect">
            <a:avLst>
              <a:gd name="adj" fmla="val 16667"/>
            </a:avLst>
          </a:prstGeom>
          <a:solidFill>
            <a:srgbClr val="CCEC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50000"/>
              </a:spcBef>
              <a:buFontTx/>
              <a:buNone/>
            </a:pPr>
            <a:r>
              <a:rPr lang="de-DE" altLang="de-DE" b="1" dirty="0">
                <a:latin typeface="Century Gothic" panose="020B0502020202020204" pitchFamily="34" charset="0"/>
              </a:rPr>
              <a:t>Änderungen in den Bewertungsgrundlagen</a:t>
            </a:r>
          </a:p>
        </p:txBody>
      </p:sp>
      <p:sp>
        <p:nvSpPr>
          <p:cNvPr id="780299" name="Text Box 9">
            <a:extLst>
              <a:ext uri="{FF2B5EF4-FFF2-40B4-BE49-F238E27FC236}">
                <a16:creationId xmlns:a16="http://schemas.microsoft.com/office/drawing/2014/main" id="{DFAE79C6-DCB0-4822-9E68-ED2173CF6965}"/>
              </a:ext>
            </a:extLst>
          </p:cNvPr>
          <p:cNvSpPr>
            <a:spLocks noChangeArrowheads="1"/>
          </p:cNvSpPr>
          <p:nvPr/>
        </p:nvSpPr>
        <p:spPr bwMode="auto">
          <a:xfrm>
            <a:off x="8310202" y="2829883"/>
            <a:ext cx="3022961" cy="578882"/>
          </a:xfrm>
          <a:prstGeom prst="roundRect">
            <a:avLst>
              <a:gd name="adj" fmla="val 16667"/>
            </a:avLst>
          </a:prstGeom>
          <a:solidFill>
            <a:srgbClr val="CCECFF"/>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50000"/>
              </a:spcBef>
              <a:buFontTx/>
              <a:buNone/>
            </a:pPr>
            <a:r>
              <a:rPr lang="de-DE" altLang="de-DE" b="1">
                <a:latin typeface="Century Gothic" panose="020B0502020202020204" pitchFamily="34" charset="0"/>
              </a:rPr>
              <a:t>Sachverhaltsgestaltende Maßnahmen</a:t>
            </a:r>
            <a:endParaRPr lang="de-DE" altLang="de-DE" sz="1600" b="1">
              <a:latin typeface="Century Gothic" panose="020B0502020202020204" pitchFamily="34" charset="0"/>
            </a:endParaRPr>
          </a:p>
        </p:txBody>
      </p:sp>
      <p:sp>
        <p:nvSpPr>
          <p:cNvPr id="780301" name="Line 11">
            <a:extLst>
              <a:ext uri="{FF2B5EF4-FFF2-40B4-BE49-F238E27FC236}">
                <a16:creationId xmlns:a16="http://schemas.microsoft.com/office/drawing/2014/main" id="{4427BC1D-1C80-4960-8F78-25B62C49B122}"/>
              </a:ext>
            </a:extLst>
          </p:cNvPr>
          <p:cNvSpPr>
            <a:spLocks noChangeShapeType="1"/>
          </p:cNvSpPr>
          <p:nvPr/>
        </p:nvSpPr>
        <p:spPr bwMode="auto">
          <a:xfrm>
            <a:off x="2596885" y="2616608"/>
            <a:ext cx="0" cy="224172"/>
          </a:xfrm>
          <a:prstGeom prst="roundRect">
            <a:avLst>
              <a:gd name="adj" fmla="val 16667"/>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780303" name="Line 13">
            <a:extLst>
              <a:ext uri="{FF2B5EF4-FFF2-40B4-BE49-F238E27FC236}">
                <a16:creationId xmlns:a16="http://schemas.microsoft.com/office/drawing/2014/main" id="{B9356070-E6D4-4DC1-A339-34474BE0AC66}"/>
              </a:ext>
            </a:extLst>
          </p:cNvPr>
          <p:cNvSpPr>
            <a:spLocks noChangeShapeType="1"/>
          </p:cNvSpPr>
          <p:nvPr/>
        </p:nvSpPr>
        <p:spPr bwMode="auto">
          <a:xfrm>
            <a:off x="10185776" y="2616608"/>
            <a:ext cx="0" cy="224172"/>
          </a:xfrm>
          <a:prstGeom prst="roundRect">
            <a:avLst>
              <a:gd name="adj" fmla="val 16667"/>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2" name="Text Box 14">
            <a:extLst>
              <a:ext uri="{FF2B5EF4-FFF2-40B4-BE49-F238E27FC236}">
                <a16:creationId xmlns:a16="http://schemas.microsoft.com/office/drawing/2014/main" id="{E58A95A1-9EFA-4B33-9C70-FD8F21486DDD}"/>
              </a:ext>
            </a:extLst>
          </p:cNvPr>
          <p:cNvSpPr txBox="1">
            <a:spLocks noChangeArrowheads="1"/>
          </p:cNvSpPr>
          <p:nvPr/>
        </p:nvSpPr>
        <p:spPr bwMode="auto">
          <a:xfrm>
            <a:off x="1079500" y="3818420"/>
            <a:ext cx="2456156" cy="579111"/>
          </a:xfrm>
          <a:prstGeom prst="roundRect">
            <a:avLst/>
          </a:prstGeom>
          <a:solidFill>
            <a:srgbClr val="FFFFA3"/>
          </a:solidFill>
          <a:ln>
            <a:noFill/>
          </a:ln>
          <a:effectLst/>
          <a:extLst/>
        </p:spPr>
        <p:txBody>
          <a:bodyPr>
            <a:spAutoFit/>
          </a:bodyPr>
          <a:lstStyle>
            <a:lvl1pPr eaLnBrk="0" hangingPunct="0">
              <a:lnSpc>
                <a:spcPct val="110000"/>
              </a:lnSpc>
              <a:spcBef>
                <a:spcPts val="800"/>
              </a:spcBef>
              <a:buFont typeface="Arial" charset="0"/>
              <a:defRPr sz="1400">
                <a:solidFill>
                  <a:schemeClr val="tx1"/>
                </a:solidFill>
                <a:latin typeface="Verdana" pitchFamily="34" charset="0"/>
              </a:defRPr>
            </a:lvl1pPr>
            <a:lvl2pPr marL="742950" indent="-285750" eaLnBrk="0" hangingPunct="0">
              <a:lnSpc>
                <a:spcPct val="110000"/>
              </a:lnSpc>
              <a:spcBef>
                <a:spcPts val="800"/>
              </a:spcBef>
              <a:buFont typeface="Arial" charset="0"/>
              <a:buChar char="»"/>
              <a:defRPr sz="1400">
                <a:solidFill>
                  <a:schemeClr val="tx1"/>
                </a:solidFill>
                <a:latin typeface="Verdana" pitchFamily="34" charset="0"/>
              </a:defRPr>
            </a:lvl2pPr>
            <a:lvl3pPr marL="1143000" indent="-228600" eaLnBrk="0" hangingPunct="0">
              <a:lnSpc>
                <a:spcPct val="110000"/>
              </a:lnSpc>
              <a:spcBef>
                <a:spcPts val="800"/>
              </a:spcBef>
              <a:buFont typeface="Arial" charset="0"/>
              <a:buChar char="•"/>
              <a:defRPr sz="1400">
                <a:solidFill>
                  <a:schemeClr val="tx1"/>
                </a:solidFill>
                <a:latin typeface="Verdana" pitchFamily="34" charset="0"/>
              </a:defRPr>
            </a:lvl3pPr>
            <a:lvl4pPr marL="1600200" indent="-228600" eaLnBrk="0" hangingPunct="0">
              <a:lnSpc>
                <a:spcPct val="110000"/>
              </a:lnSpc>
              <a:spcBef>
                <a:spcPts val="800"/>
              </a:spcBef>
              <a:buFont typeface="Arial" charset="0"/>
              <a:buChar char="»"/>
              <a:defRPr sz="1400">
                <a:solidFill>
                  <a:schemeClr val="tx1"/>
                </a:solidFill>
                <a:latin typeface="Verdana" pitchFamily="34" charset="0"/>
              </a:defRPr>
            </a:lvl4pPr>
            <a:lvl5pPr marL="2057400" indent="-228600" eaLnBrk="0" hangingPunct="0">
              <a:lnSpc>
                <a:spcPct val="110000"/>
              </a:lnSpc>
              <a:spcBef>
                <a:spcPts val="800"/>
              </a:spcBef>
              <a:buFont typeface="Arial" charset="0"/>
              <a:buChar char="•"/>
              <a:defRPr sz="1400">
                <a:solidFill>
                  <a:schemeClr val="tx1"/>
                </a:solidFill>
                <a:latin typeface="Verdana" pitchFamily="34" charset="0"/>
              </a:defRPr>
            </a:lvl5pPr>
            <a:lvl6pPr marL="25146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6pPr>
            <a:lvl7pPr marL="29718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7pPr>
            <a:lvl8pPr marL="34290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8pPr>
            <a:lvl9pPr marL="38862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9pPr>
          </a:lstStyle>
          <a:p>
            <a:pPr algn="ctr">
              <a:lnSpc>
                <a:spcPct val="100000"/>
              </a:lnSpc>
              <a:spcBef>
                <a:spcPct val="50000"/>
              </a:spcBef>
              <a:buFontTx/>
              <a:buNone/>
              <a:defRPr/>
            </a:pPr>
            <a:r>
              <a:rPr lang="de-DE" altLang="de-DE" b="1" dirty="0">
                <a:latin typeface="Century Gothic" panose="020B0502020202020204" pitchFamily="34" charset="0"/>
                <a:cs typeface="Arial" charset="0"/>
              </a:rPr>
              <a:t>Bilanzierungs- und Bewertungsmethoden</a:t>
            </a:r>
          </a:p>
        </p:txBody>
      </p:sp>
      <p:sp>
        <p:nvSpPr>
          <p:cNvPr id="3" name="Text Box 15">
            <a:extLst>
              <a:ext uri="{FF2B5EF4-FFF2-40B4-BE49-F238E27FC236}">
                <a16:creationId xmlns:a16="http://schemas.microsoft.com/office/drawing/2014/main" id="{397D71FB-CC7F-4C66-A4F2-9ABF0B47D973}"/>
              </a:ext>
            </a:extLst>
          </p:cNvPr>
          <p:cNvSpPr txBox="1">
            <a:spLocks noChangeArrowheads="1"/>
          </p:cNvSpPr>
          <p:nvPr/>
        </p:nvSpPr>
        <p:spPr bwMode="auto">
          <a:xfrm>
            <a:off x="3669485" y="3818420"/>
            <a:ext cx="2361688" cy="578882"/>
          </a:xfrm>
          <a:prstGeom prst="roundRect">
            <a:avLst/>
          </a:prstGeom>
          <a:solidFill>
            <a:srgbClr val="FFFFA3"/>
          </a:solidFill>
          <a:ln>
            <a:noFill/>
          </a:ln>
          <a:effectLst/>
          <a:extLst/>
        </p:spPr>
        <p:txBody>
          <a:bodyPr>
            <a:spAutoFit/>
          </a:bodyPr>
          <a:lstStyle>
            <a:lvl1pPr eaLnBrk="0" hangingPunct="0">
              <a:lnSpc>
                <a:spcPct val="110000"/>
              </a:lnSpc>
              <a:spcBef>
                <a:spcPts val="800"/>
              </a:spcBef>
              <a:buFont typeface="Arial" charset="0"/>
              <a:defRPr sz="1400">
                <a:solidFill>
                  <a:schemeClr val="tx1"/>
                </a:solidFill>
                <a:latin typeface="Verdana" pitchFamily="34" charset="0"/>
              </a:defRPr>
            </a:lvl1pPr>
            <a:lvl2pPr marL="742950" indent="-285750" eaLnBrk="0" hangingPunct="0">
              <a:lnSpc>
                <a:spcPct val="110000"/>
              </a:lnSpc>
              <a:spcBef>
                <a:spcPts val="800"/>
              </a:spcBef>
              <a:buFont typeface="Arial" charset="0"/>
              <a:buChar char="»"/>
              <a:defRPr sz="1400">
                <a:solidFill>
                  <a:schemeClr val="tx1"/>
                </a:solidFill>
                <a:latin typeface="Verdana" pitchFamily="34" charset="0"/>
              </a:defRPr>
            </a:lvl2pPr>
            <a:lvl3pPr marL="1143000" indent="-228600" eaLnBrk="0" hangingPunct="0">
              <a:lnSpc>
                <a:spcPct val="110000"/>
              </a:lnSpc>
              <a:spcBef>
                <a:spcPts val="800"/>
              </a:spcBef>
              <a:buFont typeface="Arial" charset="0"/>
              <a:buChar char="•"/>
              <a:defRPr sz="1400">
                <a:solidFill>
                  <a:schemeClr val="tx1"/>
                </a:solidFill>
                <a:latin typeface="Verdana" pitchFamily="34" charset="0"/>
              </a:defRPr>
            </a:lvl3pPr>
            <a:lvl4pPr marL="1600200" indent="-228600" eaLnBrk="0" hangingPunct="0">
              <a:lnSpc>
                <a:spcPct val="110000"/>
              </a:lnSpc>
              <a:spcBef>
                <a:spcPts val="800"/>
              </a:spcBef>
              <a:buFont typeface="Arial" charset="0"/>
              <a:buChar char="»"/>
              <a:defRPr sz="1400">
                <a:solidFill>
                  <a:schemeClr val="tx1"/>
                </a:solidFill>
                <a:latin typeface="Verdana" pitchFamily="34" charset="0"/>
              </a:defRPr>
            </a:lvl4pPr>
            <a:lvl5pPr marL="2057400" indent="-228600" eaLnBrk="0" hangingPunct="0">
              <a:lnSpc>
                <a:spcPct val="110000"/>
              </a:lnSpc>
              <a:spcBef>
                <a:spcPts val="800"/>
              </a:spcBef>
              <a:buFont typeface="Arial" charset="0"/>
              <a:buChar char="•"/>
              <a:defRPr sz="1400">
                <a:solidFill>
                  <a:schemeClr val="tx1"/>
                </a:solidFill>
                <a:latin typeface="Verdana" pitchFamily="34" charset="0"/>
              </a:defRPr>
            </a:lvl5pPr>
            <a:lvl6pPr marL="25146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6pPr>
            <a:lvl7pPr marL="29718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7pPr>
            <a:lvl8pPr marL="34290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8pPr>
            <a:lvl9pPr marL="3886200" indent="-228600"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9pPr>
          </a:lstStyle>
          <a:p>
            <a:pPr algn="ctr">
              <a:lnSpc>
                <a:spcPct val="100000"/>
              </a:lnSpc>
              <a:spcBef>
                <a:spcPct val="50000"/>
              </a:spcBef>
              <a:buFontTx/>
              <a:buNone/>
              <a:defRPr/>
            </a:pPr>
            <a:r>
              <a:rPr lang="de-DE" altLang="de-DE" b="1" dirty="0">
                <a:latin typeface="Century Gothic" panose="020B0502020202020204" pitchFamily="34" charset="0"/>
                <a:cs typeface="Arial" charset="0"/>
              </a:rPr>
              <a:t>Wertbestimmende Faktoren</a:t>
            </a:r>
          </a:p>
        </p:txBody>
      </p:sp>
      <p:sp>
        <p:nvSpPr>
          <p:cNvPr id="780306" name="Text Box 16">
            <a:extLst>
              <a:ext uri="{FF2B5EF4-FFF2-40B4-BE49-F238E27FC236}">
                <a16:creationId xmlns:a16="http://schemas.microsoft.com/office/drawing/2014/main" id="{5E9FDE55-13A4-4EAB-B4C1-47944EDD7D18}"/>
              </a:ext>
            </a:extLst>
          </p:cNvPr>
          <p:cNvSpPr>
            <a:spLocks noChangeArrowheads="1"/>
          </p:cNvSpPr>
          <p:nvPr/>
        </p:nvSpPr>
        <p:spPr bwMode="auto">
          <a:xfrm>
            <a:off x="6257501" y="3818420"/>
            <a:ext cx="2361688" cy="817294"/>
          </a:xfrm>
          <a:prstGeom prst="roundRect">
            <a:avLst>
              <a:gd name="adj" fmla="val 16667"/>
            </a:avLst>
          </a:prstGeom>
          <a:solidFill>
            <a:schemeClr val="bg1">
              <a:lumMod val="85000"/>
            </a:schemeClr>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50000"/>
              </a:spcBef>
              <a:buFontTx/>
              <a:buNone/>
            </a:pPr>
            <a:r>
              <a:rPr lang="de-DE" altLang="de-DE">
                <a:latin typeface="Century Gothic" panose="020B0502020202020204" pitchFamily="34" charset="0"/>
              </a:rPr>
              <a:t>Änderungen der Bilanzierungs- und Bewertungsmethoden</a:t>
            </a:r>
          </a:p>
        </p:txBody>
      </p:sp>
      <p:sp>
        <p:nvSpPr>
          <p:cNvPr id="780307" name="Text Box 17">
            <a:extLst>
              <a:ext uri="{FF2B5EF4-FFF2-40B4-BE49-F238E27FC236}">
                <a16:creationId xmlns:a16="http://schemas.microsoft.com/office/drawing/2014/main" id="{1F26F8B7-8943-4294-B1B9-17D0D0F7D6F7}"/>
              </a:ext>
            </a:extLst>
          </p:cNvPr>
          <p:cNvSpPr>
            <a:spLocks noChangeArrowheads="1"/>
          </p:cNvSpPr>
          <p:nvPr/>
        </p:nvSpPr>
        <p:spPr bwMode="auto">
          <a:xfrm>
            <a:off x="8845518" y="3818420"/>
            <a:ext cx="2452220" cy="801727"/>
          </a:xfrm>
          <a:prstGeom prst="roundRect">
            <a:avLst>
              <a:gd name="adj" fmla="val 16667"/>
            </a:avLst>
          </a:prstGeom>
          <a:solidFill>
            <a:schemeClr val="bg1">
              <a:lumMod val="85000"/>
            </a:schemeClr>
          </a:solid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50000"/>
              </a:spcBef>
              <a:buFontTx/>
              <a:buNone/>
            </a:pPr>
            <a:r>
              <a:rPr lang="de-DE" altLang="de-DE">
                <a:latin typeface="Century Gothic" panose="020B0502020202020204" pitchFamily="34" charset="0"/>
              </a:rPr>
              <a:t>Änderungen der wertbestimmenden Faktoren</a:t>
            </a:r>
          </a:p>
        </p:txBody>
      </p:sp>
      <p:sp>
        <p:nvSpPr>
          <p:cNvPr id="780308" name="Line 18">
            <a:extLst>
              <a:ext uri="{FF2B5EF4-FFF2-40B4-BE49-F238E27FC236}">
                <a16:creationId xmlns:a16="http://schemas.microsoft.com/office/drawing/2014/main" id="{C9B194E2-5928-4CE1-9CA7-2363677B9508}"/>
              </a:ext>
            </a:extLst>
          </p:cNvPr>
          <p:cNvSpPr>
            <a:spLocks noChangeShapeType="1"/>
          </p:cNvSpPr>
          <p:nvPr/>
        </p:nvSpPr>
        <p:spPr bwMode="auto">
          <a:xfrm>
            <a:off x="4740117" y="4381964"/>
            <a:ext cx="0" cy="706765"/>
          </a:xfrm>
          <a:prstGeom prst="roundRect">
            <a:avLst>
              <a:gd name="adj" fmla="val 16667"/>
            </a:avLst>
          </a:prstGeom>
          <a:noFill/>
          <a:ln w="19050">
            <a:solidFill>
              <a:schemeClr val="bg1">
                <a:lumMod val="50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780309" name="Text Box 19">
            <a:extLst>
              <a:ext uri="{FF2B5EF4-FFF2-40B4-BE49-F238E27FC236}">
                <a16:creationId xmlns:a16="http://schemas.microsoft.com/office/drawing/2014/main" id="{5075CCE7-A0AC-4493-BB0D-DD56C964DEF1}"/>
              </a:ext>
            </a:extLst>
          </p:cNvPr>
          <p:cNvSpPr>
            <a:spLocks noChangeArrowheads="1"/>
          </p:cNvSpPr>
          <p:nvPr/>
        </p:nvSpPr>
        <p:spPr bwMode="auto">
          <a:xfrm>
            <a:off x="1994654" y="5326338"/>
            <a:ext cx="2456155" cy="431037"/>
          </a:xfrm>
          <a:prstGeom prst="roundRect">
            <a:avLst>
              <a:gd name="adj" fmla="val 16667"/>
            </a:avLst>
          </a:prstGeom>
          <a:solidFill>
            <a:schemeClr val="bg1">
              <a:lumMod val="85000"/>
            </a:schemeClr>
          </a:solidFill>
          <a:ln>
            <a:noFill/>
          </a:ln>
          <a:extLst>
            <a:ext uri="{91240B29-F687-4F45-9708-019B960494DF}">
              <a14:hiddenLine xmlns:a14="http://schemas.microsoft.com/office/drawing/2010/main" w="9525">
                <a:solidFill>
                  <a:schemeClr val="tx1"/>
                </a:solidFill>
                <a:miter lim="800000"/>
                <a:headEnd/>
                <a:tailEnd/>
              </a14:hiddenLine>
            </a:ext>
          </a:extLst>
        </p:spPr>
        <p:txBody>
          <a:bodyPr>
            <a:no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50000"/>
              </a:spcBef>
              <a:buFontTx/>
              <a:buNone/>
            </a:pPr>
            <a:r>
              <a:rPr lang="de-DE" altLang="de-DE">
                <a:latin typeface="Century Gothic" panose="020B0502020202020204" pitchFamily="34" charset="0"/>
              </a:rPr>
              <a:t>Parameter</a:t>
            </a:r>
          </a:p>
        </p:txBody>
      </p:sp>
      <p:sp>
        <p:nvSpPr>
          <p:cNvPr id="780310" name="Text Box 20">
            <a:extLst>
              <a:ext uri="{FF2B5EF4-FFF2-40B4-BE49-F238E27FC236}">
                <a16:creationId xmlns:a16="http://schemas.microsoft.com/office/drawing/2014/main" id="{08FFAB7D-A5BF-4529-A229-BBD0B28A0BBA}"/>
              </a:ext>
            </a:extLst>
          </p:cNvPr>
          <p:cNvSpPr>
            <a:spLocks noChangeArrowheads="1"/>
          </p:cNvSpPr>
          <p:nvPr/>
        </p:nvSpPr>
        <p:spPr bwMode="auto">
          <a:xfrm>
            <a:off x="4720133" y="5326338"/>
            <a:ext cx="3411957" cy="578882"/>
          </a:xfrm>
          <a:prstGeom prst="roundRect">
            <a:avLst>
              <a:gd name="adj" fmla="val 16667"/>
            </a:avLst>
          </a:prstGeom>
          <a:solidFill>
            <a:schemeClr val="bg1">
              <a:lumMod val="85000"/>
            </a:scheme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50000"/>
              </a:spcBef>
              <a:buFontTx/>
              <a:buNone/>
            </a:pPr>
            <a:r>
              <a:rPr lang="de-DE" altLang="de-DE" dirty="0">
                <a:latin typeface="Century Gothic" panose="020B0502020202020204" pitchFamily="34" charset="0"/>
              </a:rPr>
              <a:t>Annahmen und Ausübung von Ermessensspielräumen</a:t>
            </a:r>
          </a:p>
        </p:txBody>
      </p:sp>
      <p:sp>
        <p:nvSpPr>
          <p:cNvPr id="780311" name="Line 21">
            <a:extLst>
              <a:ext uri="{FF2B5EF4-FFF2-40B4-BE49-F238E27FC236}">
                <a16:creationId xmlns:a16="http://schemas.microsoft.com/office/drawing/2014/main" id="{8B314120-5F65-4223-B35F-2F1484EF967F}"/>
              </a:ext>
            </a:extLst>
          </p:cNvPr>
          <p:cNvSpPr>
            <a:spLocks noChangeShapeType="1"/>
          </p:cNvSpPr>
          <p:nvPr/>
        </p:nvSpPr>
        <p:spPr bwMode="auto">
          <a:xfrm>
            <a:off x="3222732" y="5088729"/>
            <a:ext cx="3211896" cy="0"/>
          </a:xfrm>
          <a:prstGeom prst="roundRect">
            <a:avLst>
              <a:gd name="adj" fmla="val 16667"/>
            </a:avLst>
          </a:prstGeom>
          <a:noFill/>
          <a:ln w="19050">
            <a:solidFill>
              <a:schemeClr val="bg1">
                <a:lumMod val="50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780312" name="Line 22">
            <a:extLst>
              <a:ext uri="{FF2B5EF4-FFF2-40B4-BE49-F238E27FC236}">
                <a16:creationId xmlns:a16="http://schemas.microsoft.com/office/drawing/2014/main" id="{60B4FBAB-EC8C-46FE-87A0-5FEA0F617BD7}"/>
              </a:ext>
            </a:extLst>
          </p:cNvPr>
          <p:cNvSpPr>
            <a:spLocks noChangeShapeType="1"/>
          </p:cNvSpPr>
          <p:nvPr/>
        </p:nvSpPr>
        <p:spPr bwMode="auto">
          <a:xfrm>
            <a:off x="6436596" y="5088729"/>
            <a:ext cx="0" cy="224172"/>
          </a:xfrm>
          <a:prstGeom prst="roundRect">
            <a:avLst>
              <a:gd name="adj" fmla="val 16667"/>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780313" name="Line 23">
            <a:extLst>
              <a:ext uri="{FF2B5EF4-FFF2-40B4-BE49-F238E27FC236}">
                <a16:creationId xmlns:a16="http://schemas.microsoft.com/office/drawing/2014/main" id="{22504471-2174-475E-A1E9-197298F5DAAF}"/>
              </a:ext>
            </a:extLst>
          </p:cNvPr>
          <p:cNvSpPr>
            <a:spLocks noChangeShapeType="1"/>
          </p:cNvSpPr>
          <p:nvPr/>
        </p:nvSpPr>
        <p:spPr bwMode="auto">
          <a:xfrm>
            <a:off x="3222732" y="5088729"/>
            <a:ext cx="0" cy="224172"/>
          </a:xfrm>
          <a:prstGeom prst="roundRect">
            <a:avLst>
              <a:gd name="adj" fmla="val 16667"/>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780314" name="Line 24">
            <a:extLst>
              <a:ext uri="{FF2B5EF4-FFF2-40B4-BE49-F238E27FC236}">
                <a16:creationId xmlns:a16="http://schemas.microsoft.com/office/drawing/2014/main" id="{21E0FF4E-8904-4876-9C21-DCE570C764F7}"/>
              </a:ext>
            </a:extLst>
          </p:cNvPr>
          <p:cNvSpPr>
            <a:spLocks noChangeShapeType="1"/>
          </p:cNvSpPr>
          <p:nvPr/>
        </p:nvSpPr>
        <p:spPr bwMode="auto">
          <a:xfrm>
            <a:off x="2596885" y="3393427"/>
            <a:ext cx="0" cy="213275"/>
          </a:xfrm>
          <a:prstGeom prst="roundRect">
            <a:avLst>
              <a:gd name="adj" fmla="val 16667"/>
            </a:avLst>
          </a:prstGeom>
          <a:noFill/>
          <a:ln w="19050">
            <a:solidFill>
              <a:schemeClr val="bg1">
                <a:lumMod val="50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780315" name="Line 25">
            <a:extLst>
              <a:ext uri="{FF2B5EF4-FFF2-40B4-BE49-F238E27FC236}">
                <a16:creationId xmlns:a16="http://schemas.microsoft.com/office/drawing/2014/main" id="{2DC85D0E-99F3-4862-8355-E4AF1E3AFEAB}"/>
              </a:ext>
            </a:extLst>
          </p:cNvPr>
          <p:cNvSpPr>
            <a:spLocks noChangeShapeType="1"/>
          </p:cNvSpPr>
          <p:nvPr/>
        </p:nvSpPr>
        <p:spPr bwMode="auto">
          <a:xfrm>
            <a:off x="2063552" y="3606702"/>
            <a:ext cx="2671542" cy="0"/>
          </a:xfrm>
          <a:prstGeom prst="roundRect">
            <a:avLst>
              <a:gd name="adj" fmla="val 16667"/>
            </a:avLst>
          </a:prstGeom>
          <a:noFill/>
          <a:ln w="19050">
            <a:solidFill>
              <a:schemeClr val="bg1">
                <a:lumMod val="50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780316" name="Line 26">
            <a:extLst>
              <a:ext uri="{FF2B5EF4-FFF2-40B4-BE49-F238E27FC236}">
                <a16:creationId xmlns:a16="http://schemas.microsoft.com/office/drawing/2014/main" id="{302686EB-2B23-487A-920B-933B4511D8AC}"/>
              </a:ext>
            </a:extLst>
          </p:cNvPr>
          <p:cNvSpPr>
            <a:spLocks noChangeShapeType="1"/>
          </p:cNvSpPr>
          <p:nvPr/>
        </p:nvSpPr>
        <p:spPr bwMode="auto">
          <a:xfrm>
            <a:off x="2061569" y="3606702"/>
            <a:ext cx="0" cy="224172"/>
          </a:xfrm>
          <a:prstGeom prst="roundRect">
            <a:avLst>
              <a:gd name="adj" fmla="val 16667"/>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780317" name="Line 27">
            <a:extLst>
              <a:ext uri="{FF2B5EF4-FFF2-40B4-BE49-F238E27FC236}">
                <a16:creationId xmlns:a16="http://schemas.microsoft.com/office/drawing/2014/main" id="{93E87734-5C17-4B06-8EFB-5B3A3D83030B}"/>
              </a:ext>
            </a:extLst>
          </p:cNvPr>
          <p:cNvSpPr>
            <a:spLocks noChangeShapeType="1"/>
          </p:cNvSpPr>
          <p:nvPr/>
        </p:nvSpPr>
        <p:spPr bwMode="auto">
          <a:xfrm>
            <a:off x="4740117" y="3606702"/>
            <a:ext cx="0" cy="224172"/>
          </a:xfrm>
          <a:prstGeom prst="roundRect">
            <a:avLst>
              <a:gd name="adj" fmla="val 16667"/>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780318" name="Line 28">
            <a:extLst>
              <a:ext uri="{FF2B5EF4-FFF2-40B4-BE49-F238E27FC236}">
                <a16:creationId xmlns:a16="http://schemas.microsoft.com/office/drawing/2014/main" id="{FC04D973-33C1-4BDC-ACF3-B601B701F652}"/>
              </a:ext>
            </a:extLst>
          </p:cNvPr>
          <p:cNvSpPr>
            <a:spLocks noChangeShapeType="1"/>
          </p:cNvSpPr>
          <p:nvPr/>
        </p:nvSpPr>
        <p:spPr bwMode="auto">
          <a:xfrm>
            <a:off x="6078407" y="3393427"/>
            <a:ext cx="0" cy="213275"/>
          </a:xfrm>
          <a:prstGeom prst="roundRect">
            <a:avLst>
              <a:gd name="adj" fmla="val 16667"/>
            </a:avLst>
          </a:prstGeom>
          <a:noFill/>
          <a:ln w="19050">
            <a:solidFill>
              <a:schemeClr val="bg1">
                <a:lumMod val="50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780319" name="Line 29">
            <a:extLst>
              <a:ext uri="{FF2B5EF4-FFF2-40B4-BE49-F238E27FC236}">
                <a16:creationId xmlns:a16="http://schemas.microsoft.com/office/drawing/2014/main" id="{84AAFAD0-FD67-4711-9996-5AF24D6A8A6E}"/>
              </a:ext>
            </a:extLst>
          </p:cNvPr>
          <p:cNvSpPr>
            <a:spLocks noChangeShapeType="1"/>
          </p:cNvSpPr>
          <p:nvPr/>
        </p:nvSpPr>
        <p:spPr bwMode="auto">
          <a:xfrm>
            <a:off x="6078407" y="3606702"/>
            <a:ext cx="4107369" cy="0"/>
          </a:xfrm>
          <a:prstGeom prst="roundRect">
            <a:avLst>
              <a:gd name="adj" fmla="val 16667"/>
            </a:avLst>
          </a:prstGeom>
          <a:noFill/>
          <a:ln w="19050">
            <a:solidFill>
              <a:schemeClr val="bg1">
                <a:lumMod val="50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780320" name="Line 30">
            <a:extLst>
              <a:ext uri="{FF2B5EF4-FFF2-40B4-BE49-F238E27FC236}">
                <a16:creationId xmlns:a16="http://schemas.microsoft.com/office/drawing/2014/main" id="{CE65620A-6331-40FC-B556-1565204F2DB6}"/>
              </a:ext>
            </a:extLst>
          </p:cNvPr>
          <p:cNvSpPr>
            <a:spLocks noChangeShapeType="1"/>
          </p:cNvSpPr>
          <p:nvPr/>
        </p:nvSpPr>
        <p:spPr bwMode="auto">
          <a:xfrm>
            <a:off x="10185776" y="3606702"/>
            <a:ext cx="0" cy="224172"/>
          </a:xfrm>
          <a:prstGeom prst="roundRect">
            <a:avLst>
              <a:gd name="adj" fmla="val 16667"/>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780321" name="Line 31">
            <a:extLst>
              <a:ext uri="{FF2B5EF4-FFF2-40B4-BE49-F238E27FC236}">
                <a16:creationId xmlns:a16="http://schemas.microsoft.com/office/drawing/2014/main" id="{11633F4A-3C74-401D-BA2E-A314BB50D75D}"/>
              </a:ext>
            </a:extLst>
          </p:cNvPr>
          <p:cNvSpPr>
            <a:spLocks noChangeShapeType="1"/>
          </p:cNvSpPr>
          <p:nvPr/>
        </p:nvSpPr>
        <p:spPr bwMode="auto">
          <a:xfrm>
            <a:off x="7328133" y="3606702"/>
            <a:ext cx="0" cy="224172"/>
          </a:xfrm>
          <a:prstGeom prst="roundRect">
            <a:avLst>
              <a:gd name="adj" fmla="val 16667"/>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endParaRPr lang="de-DE" altLang="de-DE" sz="1800">
              <a:latin typeface="Century Gothic" panose="020B0502020202020204" pitchFamily="34" charset="0"/>
            </a:endParaRPr>
          </a:p>
        </p:txBody>
      </p:sp>
      <p:sp>
        <p:nvSpPr>
          <p:cNvPr id="780291" name="Textfeld 3">
            <a:extLst>
              <a:ext uri="{FF2B5EF4-FFF2-40B4-BE49-F238E27FC236}">
                <a16:creationId xmlns:a16="http://schemas.microsoft.com/office/drawing/2014/main" id="{6BB643E9-DFBC-4A3F-8E25-779FA5B9B92A}"/>
              </a:ext>
            </a:extLst>
          </p:cNvPr>
          <p:cNvSpPr txBox="1">
            <a:spLocks noChangeArrowheads="1"/>
          </p:cNvSpPr>
          <p:nvPr/>
        </p:nvSpPr>
        <p:spPr bwMode="auto">
          <a:xfrm>
            <a:off x="1079500" y="6001345"/>
            <a:ext cx="50746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dirty="0">
                <a:latin typeface="Century Gothic" panose="020B0502020202020204" pitchFamily="34" charset="0"/>
              </a:rPr>
              <a:t>vgl. (IDW PS 450 n.F. (10.2021), Tz. 74</a:t>
            </a:r>
          </a:p>
        </p:txBody>
      </p:sp>
      <p:sp>
        <p:nvSpPr>
          <p:cNvPr id="780293" name="Titel 1">
            <a:extLst>
              <a:ext uri="{FF2B5EF4-FFF2-40B4-BE49-F238E27FC236}">
                <a16:creationId xmlns:a16="http://schemas.microsoft.com/office/drawing/2014/main" id="{43978E31-5669-4B7B-BF89-974D3BE398E7}"/>
              </a:ext>
            </a:extLst>
          </p:cNvPr>
          <p:cNvSpPr txBox="1">
            <a:spLocks/>
          </p:cNvSpPr>
          <p:nvPr/>
        </p:nvSpPr>
        <p:spPr bwMode="auto">
          <a:xfrm>
            <a:off x="1079500" y="1412776"/>
            <a:ext cx="107771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 typeface="Arial Narrow" panose="020B0606020202030204" pitchFamily="34" charset="0"/>
              <a:buAutoNum type="alphaLcPeriod" startAt="4"/>
            </a:pPr>
            <a:r>
              <a:rPr lang="de-DE" altLang="de-DE" sz="1600" b="1" dirty="0">
                <a:solidFill>
                  <a:srgbClr val="00B0F0"/>
                </a:solidFill>
                <a:latin typeface="Century Gothic" panose="020B0502020202020204" pitchFamily="34" charset="0"/>
              </a:rPr>
              <a:t>zu 4.2.1 Feststellungen zur Gesamtaussage des Jahresabschlusses </a:t>
            </a:r>
            <a:r>
              <a:rPr lang="de-DE" altLang="de-DE" sz="1600" b="1" dirty="0">
                <a:solidFill>
                  <a:srgbClr val="FF0000"/>
                </a:solidFill>
                <a:latin typeface="Century Gothic" panose="020B0502020202020204" pitchFamily="34" charset="0"/>
              </a:rPr>
              <a:t>(IDW PS 450 n.F. (10.2021), Tz. 72 ff.)</a:t>
            </a:r>
            <a:r>
              <a:rPr lang="de-DE" altLang="de-DE" sz="1600" b="1" dirty="0">
                <a:solidFill>
                  <a:srgbClr val="00B0F0"/>
                </a:solidFill>
                <a:latin typeface="Century Gothic" panose="020B0502020202020204" pitchFamily="34" charset="0"/>
              </a:rPr>
              <a:t>; Forts. </a:t>
            </a:r>
            <a:endParaRPr lang="de-DE" altLang="de-DE" sz="1600" b="1" dirty="0">
              <a:solidFill>
                <a:srgbClr val="FF0000"/>
              </a:solidFill>
              <a:latin typeface="Century Gothic" panose="020B0502020202020204" pitchFamily="34" charset="0"/>
            </a:endParaRPr>
          </a:p>
        </p:txBody>
      </p:sp>
      <p:sp>
        <p:nvSpPr>
          <p:cNvPr id="37" name="Rectangle 2">
            <a:extLst>
              <a:ext uri="{FF2B5EF4-FFF2-40B4-BE49-F238E27FC236}">
                <a16:creationId xmlns:a16="http://schemas.microsoft.com/office/drawing/2014/main" id="{387C56E0-A974-478C-A9B0-F40ECFEC4A40}"/>
              </a:ext>
            </a:extLst>
          </p:cNvPr>
          <p:cNvSpPr txBox="1">
            <a:spLocks/>
          </p:cNvSpPr>
          <p:nvPr/>
        </p:nvSpPr>
        <p:spPr bwMode="auto">
          <a:xfrm>
            <a:off x="925513" y="836613"/>
            <a:ext cx="10931525"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628650" indent="-628650" defTabSz="269875" eaLnBrk="1" hangingPunct="1">
              <a:lnSpc>
                <a:spcPct val="100000"/>
              </a:lnSpc>
              <a:spcBef>
                <a:spcPts val="600"/>
              </a:spcBef>
              <a:spcAft>
                <a:spcPts val="600"/>
              </a:spcAft>
              <a:tabLst>
                <a:tab pos="628650" algn="l"/>
              </a:tabLst>
              <a:defRPr/>
            </a:pPr>
            <a:r>
              <a:rPr lang="de-DE" altLang="de-DE" sz="1600" b="1" kern="0" dirty="0">
                <a:solidFill>
                  <a:srgbClr val="00B0F0"/>
                </a:solidFill>
                <a:latin typeface="Century Gothic" pitchFamily="34" charset="0"/>
              </a:rPr>
              <a:t>9.3.5 </a:t>
            </a:r>
            <a:r>
              <a:rPr lang="de-DE" altLang="de-DE" sz="1600" b="1" dirty="0">
                <a:solidFill>
                  <a:srgbClr val="00B0F0"/>
                </a:solidFill>
                <a:latin typeface="Century Gothic" pitchFamily="34" charset="0"/>
              </a:rPr>
              <a:t>Feststellungen und Erläuterungen zur Rechnungslegung </a:t>
            </a:r>
            <a:r>
              <a:rPr lang="de-DE" altLang="de-DE" sz="1600" b="1" dirty="0">
                <a:solidFill>
                  <a:srgbClr val="FF0000"/>
                </a:solidFill>
                <a:latin typeface="Century Gothic" pitchFamily="34" charset="0"/>
              </a:rPr>
              <a:t>(IDW PS 450 n.F. (10.2021), Tz. 61 ff.)</a:t>
            </a:r>
            <a:r>
              <a:rPr lang="de-DE" altLang="de-DE" sz="1600" b="1" dirty="0">
                <a:solidFill>
                  <a:srgbClr val="00B0F0"/>
                </a:solidFill>
                <a:latin typeface="Century Gothic" pitchFamily="34" charset="0"/>
              </a:rPr>
              <a:t>; Forts.</a:t>
            </a:r>
          </a:p>
        </p:txBody>
      </p:sp>
      <p:sp>
        <p:nvSpPr>
          <p:cNvPr id="780295" name="Textfeld 4">
            <a:extLst>
              <a:ext uri="{FF2B5EF4-FFF2-40B4-BE49-F238E27FC236}">
                <a16:creationId xmlns:a16="http://schemas.microsoft.com/office/drawing/2014/main" id="{76EBA94E-7AF5-4F01-9D2D-D96778C6B733}"/>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cxnSp>
        <p:nvCxnSpPr>
          <p:cNvPr id="5" name="Gerader Verbinder 4">
            <a:extLst>
              <a:ext uri="{FF2B5EF4-FFF2-40B4-BE49-F238E27FC236}">
                <a16:creationId xmlns:a16="http://schemas.microsoft.com/office/drawing/2014/main" id="{9429051F-88AF-4BC9-8D82-C3F0E5A02EAC}"/>
              </a:ext>
            </a:extLst>
          </p:cNvPr>
          <p:cNvCxnSpPr>
            <a:cxnSpLocks/>
            <a:stCxn id="780296" idx="2"/>
            <a:endCxn id="780298" idx="0"/>
          </p:cNvCxnSpPr>
          <p:nvPr/>
        </p:nvCxnSpPr>
        <p:spPr>
          <a:xfrm>
            <a:off x="6154178" y="2401777"/>
            <a:ext cx="2952" cy="428106"/>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 name="Gerader Verbinder 6">
            <a:extLst>
              <a:ext uri="{FF2B5EF4-FFF2-40B4-BE49-F238E27FC236}">
                <a16:creationId xmlns:a16="http://schemas.microsoft.com/office/drawing/2014/main" id="{7E0D47E8-10AD-402E-A350-3A1EF249EBC3}"/>
              </a:ext>
            </a:extLst>
          </p:cNvPr>
          <p:cNvCxnSpPr>
            <a:stCxn id="780301" idx="0"/>
            <a:endCxn id="780303" idx="0"/>
          </p:cNvCxnSpPr>
          <p:nvPr/>
        </p:nvCxnSpPr>
        <p:spPr>
          <a:xfrm>
            <a:off x="2596886" y="2616608"/>
            <a:ext cx="7588891" cy="0"/>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Inhaltsplatzhalter 2">
            <a:extLst>
              <a:ext uri="{FF2B5EF4-FFF2-40B4-BE49-F238E27FC236}">
                <a16:creationId xmlns:a16="http://schemas.microsoft.com/office/drawing/2014/main" id="{AA310957-64BE-403F-9F60-7CFFE1432B7A}"/>
              </a:ext>
            </a:extLst>
          </p:cNvPr>
          <p:cNvSpPr>
            <a:spLocks noGrp="1"/>
          </p:cNvSpPr>
          <p:nvPr>
            <p:ph idx="4294967295"/>
          </p:nvPr>
        </p:nvSpPr>
        <p:spPr>
          <a:xfrm>
            <a:off x="1343472" y="1937732"/>
            <a:ext cx="10535791" cy="3939540"/>
          </a:xfrm>
        </p:spPr>
        <p:txBody>
          <a:bodyPr wrap="square">
            <a:spAutoFit/>
          </a:bodyPr>
          <a:lstStyle/>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Umfasst Bilanzierungs- und Bewertungsmethoden und die für die Bewertung von VG und Schulden maßgeblichen Faktoren (Parameter, Annahmen, Ausübung von Ermessensspielräumen)</a:t>
            </a:r>
          </a:p>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Insb. Ausübung von Bilanzierungs- und Bewertungswahlrechten, z. B.:</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Festwerte bei Sachanlagen, bestimmten Vorräten</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Gruppenbewertung, Verbrauchsfolgeverfahren</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Aktivierung von Entwicklungskosten, selbst geschaffenen </a:t>
            </a:r>
            <a:r>
              <a:rPr lang="de-DE" altLang="de-DE" sz="1600" dirty="0" err="1">
                <a:latin typeface="Century Gothic" panose="020B0502020202020204" pitchFamily="34" charset="0"/>
              </a:rPr>
              <a:t>immat</a:t>
            </a:r>
            <a:r>
              <a:rPr lang="de-DE" altLang="de-DE" sz="1600" dirty="0">
                <a:latin typeface="Century Gothic" panose="020B0502020202020204" pitchFamily="34" charset="0"/>
              </a:rPr>
              <a:t>. VG</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Aktive latente Steuern gemäß § 274 Abs. 1 S. 2 HGB</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Aktivierung sog. Altzusagen der Altersversorgung</a:t>
            </a:r>
          </a:p>
          <a:p>
            <a:pPr marL="263525" lvl="1"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Zahlenmäßige Erläuterungen sollten - so weit möglich - zu den wesentlichen Bewertungsgrundlagen vorgenommen werden, soweit die Informationen vorliegen</a:t>
            </a:r>
          </a:p>
          <a:p>
            <a:pPr marL="900113" indent="-900113">
              <a:lnSpc>
                <a:spcPct val="100000"/>
              </a:lnSpc>
              <a:spcBef>
                <a:spcPts val="600"/>
              </a:spcBef>
              <a:spcAft>
                <a:spcPts val="600"/>
              </a:spcAft>
              <a:defRPr/>
            </a:pPr>
            <a:endParaRPr lang="de-DE" altLang="de-DE" sz="1600" dirty="0">
              <a:latin typeface="Century Gothic" panose="020B0502020202020204" pitchFamily="34" charset="0"/>
            </a:endParaRPr>
          </a:p>
        </p:txBody>
      </p:sp>
      <p:sp>
        <p:nvSpPr>
          <p:cNvPr id="782339" name="Titel 1">
            <a:extLst>
              <a:ext uri="{FF2B5EF4-FFF2-40B4-BE49-F238E27FC236}">
                <a16:creationId xmlns:a16="http://schemas.microsoft.com/office/drawing/2014/main" id="{BA489F61-4257-4D35-99A3-A20C15134717}"/>
              </a:ext>
            </a:extLst>
          </p:cNvPr>
          <p:cNvSpPr txBox="1">
            <a:spLocks/>
          </p:cNvSpPr>
          <p:nvPr/>
        </p:nvSpPr>
        <p:spPr bwMode="auto">
          <a:xfrm>
            <a:off x="1079500" y="1412875"/>
            <a:ext cx="90058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 typeface="Arial Narrow" panose="020B0606020202030204" pitchFamily="34" charset="0"/>
              <a:buAutoNum type="alphaLcPeriod" startAt="5"/>
            </a:pPr>
            <a:r>
              <a:rPr lang="de-DE" altLang="de-DE" sz="1600" b="1" dirty="0">
                <a:solidFill>
                  <a:srgbClr val="00B0F0"/>
                </a:solidFill>
                <a:latin typeface="Century Gothic" panose="020B0502020202020204" pitchFamily="34" charset="0"/>
              </a:rPr>
              <a:t>zu 4.2.2 Bewertungsgrundlagen </a:t>
            </a:r>
            <a:r>
              <a:rPr lang="de-DE" altLang="de-DE" sz="1600" b="1" dirty="0">
                <a:solidFill>
                  <a:srgbClr val="FF0000"/>
                </a:solidFill>
                <a:latin typeface="Century Gothic" panose="020B0502020202020204" pitchFamily="34" charset="0"/>
              </a:rPr>
              <a:t>(IDW PS 450 n.F. (10.2021), Tz. 78 ff.)</a:t>
            </a:r>
          </a:p>
        </p:txBody>
      </p:sp>
      <p:sp>
        <p:nvSpPr>
          <p:cNvPr id="10" name="Rectangle 2">
            <a:extLst>
              <a:ext uri="{FF2B5EF4-FFF2-40B4-BE49-F238E27FC236}">
                <a16:creationId xmlns:a16="http://schemas.microsoft.com/office/drawing/2014/main" id="{8810CA84-5730-4197-A94B-0298D02C5E8D}"/>
              </a:ext>
            </a:extLst>
          </p:cNvPr>
          <p:cNvSpPr txBox="1">
            <a:spLocks/>
          </p:cNvSpPr>
          <p:nvPr/>
        </p:nvSpPr>
        <p:spPr bwMode="auto">
          <a:xfrm>
            <a:off x="925513" y="836613"/>
            <a:ext cx="10931525"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628650" indent="-628650" defTabSz="269875" eaLnBrk="1" hangingPunct="1">
              <a:lnSpc>
                <a:spcPct val="100000"/>
              </a:lnSpc>
              <a:spcBef>
                <a:spcPts val="600"/>
              </a:spcBef>
              <a:spcAft>
                <a:spcPts val="600"/>
              </a:spcAft>
              <a:tabLst>
                <a:tab pos="628650" algn="l"/>
              </a:tabLst>
              <a:defRPr/>
            </a:pPr>
            <a:r>
              <a:rPr lang="de-DE" altLang="de-DE" sz="1600" b="1" kern="0" dirty="0">
                <a:solidFill>
                  <a:srgbClr val="00B0F0"/>
                </a:solidFill>
                <a:latin typeface="Century Gothic" pitchFamily="34" charset="0"/>
              </a:rPr>
              <a:t>9.3.5 </a:t>
            </a:r>
            <a:r>
              <a:rPr lang="de-DE" altLang="de-DE" sz="1600" b="1" dirty="0">
                <a:solidFill>
                  <a:srgbClr val="00B0F0"/>
                </a:solidFill>
                <a:latin typeface="Century Gothic" pitchFamily="34" charset="0"/>
              </a:rPr>
              <a:t>Feststellungen und Erläuterungen zur Rechnungslegung </a:t>
            </a:r>
            <a:r>
              <a:rPr lang="de-DE" altLang="de-DE" sz="1600" b="1" dirty="0">
                <a:solidFill>
                  <a:srgbClr val="FF0000"/>
                </a:solidFill>
                <a:latin typeface="Century Gothic" pitchFamily="34" charset="0"/>
              </a:rPr>
              <a:t>(IDW PS 450 n.F. (10.2021), Tz. 61 ff.)</a:t>
            </a:r>
            <a:r>
              <a:rPr lang="de-DE" altLang="de-DE" sz="1600" b="1" dirty="0">
                <a:solidFill>
                  <a:srgbClr val="00B0F0"/>
                </a:solidFill>
                <a:latin typeface="Century Gothic" pitchFamily="34" charset="0"/>
              </a:rPr>
              <a:t>; Forts.</a:t>
            </a:r>
          </a:p>
        </p:txBody>
      </p:sp>
      <p:sp>
        <p:nvSpPr>
          <p:cNvPr id="782342" name="Textfeld 4">
            <a:extLst>
              <a:ext uri="{FF2B5EF4-FFF2-40B4-BE49-F238E27FC236}">
                <a16:creationId xmlns:a16="http://schemas.microsoft.com/office/drawing/2014/main" id="{1078ED5C-CE37-49A2-9946-BFB5ABE1F107}"/>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spd="slow"/>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Inhaltsplatzhalter 2">
            <a:extLst>
              <a:ext uri="{FF2B5EF4-FFF2-40B4-BE49-F238E27FC236}">
                <a16:creationId xmlns:a16="http://schemas.microsoft.com/office/drawing/2014/main" id="{AA310957-64BE-403F-9F60-7CFFE1432B7A}"/>
              </a:ext>
            </a:extLst>
          </p:cNvPr>
          <p:cNvSpPr>
            <a:spLocks noGrp="1"/>
          </p:cNvSpPr>
          <p:nvPr>
            <p:ph idx="4294967295"/>
          </p:nvPr>
        </p:nvSpPr>
        <p:spPr>
          <a:xfrm>
            <a:off x="1343472" y="1891858"/>
            <a:ext cx="10535791" cy="2185214"/>
          </a:xfrm>
        </p:spPr>
        <p:txBody>
          <a:bodyPr wrap="square">
            <a:spAutoFit/>
          </a:bodyPr>
          <a:lstStyle/>
          <a:p>
            <a:pPr marL="900113" indent="-900113">
              <a:lnSpc>
                <a:spcPct val="100000"/>
              </a:lnSpc>
              <a:spcBef>
                <a:spcPts val="600"/>
              </a:spcBef>
              <a:spcAft>
                <a:spcPts val="600"/>
              </a:spcAft>
              <a:defRPr/>
            </a:pPr>
            <a:r>
              <a:rPr lang="de-DE" altLang="de-DE" sz="1600" b="1" dirty="0">
                <a:latin typeface="Century Gothic" panose="020B0502020202020204" pitchFamily="34" charset="0"/>
              </a:rPr>
              <a:t>Wertbestimmende Faktoren</a:t>
            </a:r>
          </a:p>
          <a:p>
            <a:pPr marL="263525" indent="-263525">
              <a:lnSpc>
                <a:spcPct val="100000"/>
              </a:lnSpc>
              <a:spcBef>
                <a:spcPts val="600"/>
              </a:spcBef>
              <a:spcAft>
                <a:spcPts val="600"/>
              </a:spcAft>
              <a:buFont typeface="Arial" panose="020B0604020202020204" pitchFamily="34" charset="0"/>
              <a:buChar char="•"/>
              <a:defRPr/>
            </a:pPr>
            <a:r>
              <a:rPr lang="de-DE" altLang="de-DE" sz="1600" b="1" dirty="0">
                <a:latin typeface="Century Gothic" panose="020B0502020202020204" pitchFamily="34" charset="0"/>
              </a:rPr>
              <a:t>Parameter</a:t>
            </a:r>
            <a:r>
              <a:rPr lang="de-DE" altLang="de-DE" sz="1600" dirty="0">
                <a:latin typeface="Century Gothic" panose="020B0502020202020204" pitchFamily="34" charset="0"/>
              </a:rPr>
              <a:t>, durch Marktpreise / allg. akzeptierte Standardwerte objektiviert wie bspw. Zinssätze und Gehaltssteigerungsfaktoren bei Pensionsrückstellungen</a:t>
            </a:r>
          </a:p>
          <a:p>
            <a:pPr marL="263525" indent="-263525">
              <a:lnSpc>
                <a:spcPct val="100000"/>
              </a:lnSpc>
              <a:spcBef>
                <a:spcPts val="600"/>
              </a:spcBef>
              <a:spcAft>
                <a:spcPts val="600"/>
              </a:spcAft>
              <a:buFont typeface="Arial" panose="020B0604020202020204" pitchFamily="34" charset="0"/>
              <a:buChar char="•"/>
              <a:defRPr/>
            </a:pPr>
            <a:r>
              <a:rPr lang="de-DE" altLang="de-DE" sz="1600" b="1" dirty="0">
                <a:latin typeface="Century Gothic" panose="020B0502020202020204" pitchFamily="34" charset="0"/>
              </a:rPr>
              <a:t>Annahmen / Ausübung von Ermessensspielräumen,</a:t>
            </a:r>
            <a:r>
              <a:rPr lang="de-DE" altLang="de-DE" sz="1600" dirty="0">
                <a:latin typeface="Century Gothic" panose="020B0502020202020204" pitchFamily="34" charset="0"/>
              </a:rPr>
              <a:t> </a:t>
            </a:r>
            <a:br>
              <a:rPr lang="de-DE" altLang="de-DE" sz="1600" dirty="0">
                <a:latin typeface="Century Gothic" panose="020B0502020202020204" pitchFamily="34" charset="0"/>
              </a:rPr>
            </a:br>
            <a:r>
              <a:rPr lang="de-DE" altLang="de-DE" sz="1600" dirty="0">
                <a:latin typeface="Century Gothic" panose="020B0502020202020204" pitchFamily="34" charset="0"/>
              </a:rPr>
              <a:t>subjektive Faktoren wie bspw. Nutzungsdauern von Firmenwerten, Wahrscheinlichkeit künftiger Inanspruchnahme bei Ansatz von Rückstellungen</a:t>
            </a:r>
          </a:p>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Zu erläutern sind nur die wesentlichen Bewertungsgrundlagen</a:t>
            </a:r>
          </a:p>
        </p:txBody>
      </p:sp>
      <p:sp>
        <p:nvSpPr>
          <p:cNvPr id="784387" name="Titel 1">
            <a:extLst>
              <a:ext uri="{FF2B5EF4-FFF2-40B4-BE49-F238E27FC236}">
                <a16:creationId xmlns:a16="http://schemas.microsoft.com/office/drawing/2014/main" id="{A4B07B56-292F-4255-BDB5-4B3C70E96BB5}"/>
              </a:ext>
            </a:extLst>
          </p:cNvPr>
          <p:cNvSpPr txBox="1">
            <a:spLocks/>
          </p:cNvSpPr>
          <p:nvPr/>
        </p:nvSpPr>
        <p:spPr bwMode="auto">
          <a:xfrm>
            <a:off x="1079500" y="1376363"/>
            <a:ext cx="9480996"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 typeface="Arial Narrow" panose="020B0606020202030204" pitchFamily="34" charset="0"/>
              <a:buAutoNum type="alphaLcPeriod" startAt="5"/>
            </a:pPr>
            <a:r>
              <a:rPr lang="de-DE" altLang="de-DE" sz="1600" b="1" dirty="0">
                <a:solidFill>
                  <a:srgbClr val="00B0F0"/>
                </a:solidFill>
                <a:latin typeface="Century Gothic" panose="020B0502020202020204" pitchFamily="34" charset="0"/>
              </a:rPr>
              <a:t>zu 4.2.2 Bewertungsgrundlagen </a:t>
            </a:r>
            <a:r>
              <a:rPr lang="de-DE" altLang="de-DE" sz="1600" b="1" dirty="0">
                <a:solidFill>
                  <a:srgbClr val="FF0000"/>
                </a:solidFill>
                <a:latin typeface="Century Gothic" panose="020B0502020202020204" pitchFamily="34" charset="0"/>
              </a:rPr>
              <a:t>(IDW PS 450 n.F. (10.2021), Tz. 78 ff.)</a:t>
            </a:r>
            <a:r>
              <a:rPr lang="de-DE" altLang="de-DE" sz="1600" b="1" dirty="0">
                <a:solidFill>
                  <a:srgbClr val="00B0F0"/>
                </a:solidFill>
                <a:latin typeface="Century Gothic" panose="020B0502020202020204" pitchFamily="34" charset="0"/>
              </a:rPr>
              <a:t>; Forts.</a:t>
            </a:r>
          </a:p>
        </p:txBody>
      </p:sp>
      <p:sp>
        <p:nvSpPr>
          <p:cNvPr id="10" name="Rectangle 2">
            <a:extLst>
              <a:ext uri="{FF2B5EF4-FFF2-40B4-BE49-F238E27FC236}">
                <a16:creationId xmlns:a16="http://schemas.microsoft.com/office/drawing/2014/main" id="{8810CA84-5730-4197-A94B-0298D02C5E8D}"/>
              </a:ext>
            </a:extLst>
          </p:cNvPr>
          <p:cNvSpPr txBox="1">
            <a:spLocks/>
          </p:cNvSpPr>
          <p:nvPr/>
        </p:nvSpPr>
        <p:spPr bwMode="auto">
          <a:xfrm>
            <a:off x="925513" y="836613"/>
            <a:ext cx="10931525"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628650" indent="-628650" defTabSz="269875" eaLnBrk="1" hangingPunct="1">
              <a:lnSpc>
                <a:spcPct val="100000"/>
              </a:lnSpc>
              <a:spcBef>
                <a:spcPts val="600"/>
              </a:spcBef>
              <a:spcAft>
                <a:spcPts val="600"/>
              </a:spcAft>
              <a:tabLst>
                <a:tab pos="628650" algn="l"/>
              </a:tabLst>
              <a:defRPr/>
            </a:pPr>
            <a:r>
              <a:rPr lang="de-DE" altLang="de-DE" sz="1600" b="1" kern="0" dirty="0">
                <a:solidFill>
                  <a:srgbClr val="00B0F0"/>
                </a:solidFill>
                <a:latin typeface="Century Gothic" pitchFamily="34" charset="0"/>
              </a:rPr>
              <a:t>9.3.5 </a:t>
            </a:r>
            <a:r>
              <a:rPr lang="de-DE" altLang="de-DE" sz="1600" b="1" dirty="0">
                <a:solidFill>
                  <a:srgbClr val="00B0F0"/>
                </a:solidFill>
                <a:latin typeface="Century Gothic" pitchFamily="34" charset="0"/>
              </a:rPr>
              <a:t>Feststellungen und Erläuterungen zur Rechnungslegung </a:t>
            </a:r>
            <a:r>
              <a:rPr lang="de-DE" altLang="de-DE" sz="1600" b="1" dirty="0">
                <a:solidFill>
                  <a:srgbClr val="FF0000"/>
                </a:solidFill>
                <a:latin typeface="Century Gothic" pitchFamily="34" charset="0"/>
              </a:rPr>
              <a:t>(IDW PS 450 n.F. (10.2021), Tz. 61 ff.)</a:t>
            </a:r>
            <a:r>
              <a:rPr lang="de-DE" altLang="de-DE" sz="1600" b="1" dirty="0">
                <a:solidFill>
                  <a:srgbClr val="00B0F0"/>
                </a:solidFill>
                <a:latin typeface="Century Gothic" pitchFamily="34" charset="0"/>
              </a:rPr>
              <a:t>; Forts.</a:t>
            </a:r>
          </a:p>
        </p:txBody>
      </p:sp>
      <p:sp>
        <p:nvSpPr>
          <p:cNvPr id="784390" name="Textfeld 4">
            <a:extLst>
              <a:ext uri="{FF2B5EF4-FFF2-40B4-BE49-F238E27FC236}">
                <a16:creationId xmlns:a16="http://schemas.microsoft.com/office/drawing/2014/main" id="{01EFA32C-FEC5-4CEC-88A2-3C1CC1FB9AF4}"/>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spd="slow"/>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Inhaltsplatzhalter 2">
            <a:extLst>
              <a:ext uri="{FF2B5EF4-FFF2-40B4-BE49-F238E27FC236}">
                <a16:creationId xmlns:a16="http://schemas.microsoft.com/office/drawing/2014/main" id="{619C941B-4365-43F2-ADA0-40327BBC3903}"/>
              </a:ext>
            </a:extLst>
          </p:cNvPr>
          <p:cNvSpPr>
            <a:spLocks noGrp="1"/>
          </p:cNvSpPr>
          <p:nvPr>
            <p:ph idx="4294967295"/>
          </p:nvPr>
        </p:nvSpPr>
        <p:spPr>
          <a:xfrm>
            <a:off x="1358330" y="2004844"/>
            <a:ext cx="10531028" cy="2493962"/>
          </a:xfrm>
        </p:spPr>
        <p:txBody>
          <a:bodyPr wrap="square">
            <a:spAutoFit/>
          </a:bodyPr>
          <a:lstStyle/>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Änderungen können betreffen: </a:t>
            </a:r>
          </a:p>
          <a:p>
            <a:pPr marL="536575"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Änderung in Bilanzierungs- und  Bewertungsmethoden</a:t>
            </a:r>
          </a:p>
          <a:p>
            <a:pPr marL="536575"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Änderung der wertbestimmenden Faktoren</a:t>
            </a:r>
          </a:p>
          <a:p>
            <a:pPr marL="536575"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Änderung der Ausnutzung von Ermessensspielräumen</a:t>
            </a:r>
          </a:p>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Darzustellen sind alle Änderungen, die einzeln oder insgesamt zusammen mit sachverhaltsgestaltenden Maßnahmen einen wesentlichen Einfluss auf die Gesamtaussage des JA haben</a:t>
            </a:r>
          </a:p>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Zahlenangaben und Darstellung von zukünftigen Umkehreffekten der Zukunft</a:t>
            </a:r>
          </a:p>
        </p:txBody>
      </p:sp>
      <p:sp>
        <p:nvSpPr>
          <p:cNvPr id="786435" name="Titel 1">
            <a:extLst>
              <a:ext uri="{FF2B5EF4-FFF2-40B4-BE49-F238E27FC236}">
                <a16:creationId xmlns:a16="http://schemas.microsoft.com/office/drawing/2014/main" id="{047D8260-89ED-44FB-A5BE-ECFD68452CFF}"/>
              </a:ext>
            </a:extLst>
          </p:cNvPr>
          <p:cNvSpPr txBox="1">
            <a:spLocks/>
          </p:cNvSpPr>
          <p:nvPr/>
        </p:nvSpPr>
        <p:spPr bwMode="auto">
          <a:xfrm>
            <a:off x="1116013" y="1412875"/>
            <a:ext cx="1053102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Arial Narrow" panose="020B0606020202030204" pitchFamily="34" charset="0"/>
              <a:buAutoNum type="alphaLcPeriod" startAt="6"/>
            </a:pPr>
            <a:r>
              <a:rPr lang="de-DE" altLang="de-DE" sz="1600" b="1" dirty="0">
                <a:solidFill>
                  <a:srgbClr val="00B0F0"/>
                </a:solidFill>
                <a:latin typeface="Century Gothic" panose="020B0502020202020204" pitchFamily="34" charset="0"/>
              </a:rPr>
              <a:t>zu 4.2.3 Änderungen in den Bewertungsgrundlagen </a:t>
            </a:r>
            <a:r>
              <a:rPr lang="de-DE" altLang="de-DE" sz="1600" b="1" dirty="0">
                <a:solidFill>
                  <a:srgbClr val="FF0000"/>
                </a:solidFill>
                <a:latin typeface="Century Gothic" panose="020B0502020202020204" pitchFamily="34" charset="0"/>
              </a:rPr>
              <a:t>(IDW PS 450 n.F. (10.2021), Tz. 89 ff.)</a:t>
            </a:r>
          </a:p>
        </p:txBody>
      </p:sp>
      <p:sp>
        <p:nvSpPr>
          <p:cNvPr id="9" name="Rectangle 2">
            <a:extLst>
              <a:ext uri="{FF2B5EF4-FFF2-40B4-BE49-F238E27FC236}">
                <a16:creationId xmlns:a16="http://schemas.microsoft.com/office/drawing/2014/main" id="{A1CDE59B-A764-497C-90AF-0629D73F07F1}"/>
              </a:ext>
            </a:extLst>
          </p:cNvPr>
          <p:cNvSpPr txBox="1">
            <a:spLocks/>
          </p:cNvSpPr>
          <p:nvPr/>
        </p:nvSpPr>
        <p:spPr bwMode="auto">
          <a:xfrm>
            <a:off x="925513" y="836613"/>
            <a:ext cx="10931525"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628650" indent="-628650" defTabSz="269875" eaLnBrk="1" hangingPunct="1">
              <a:lnSpc>
                <a:spcPct val="100000"/>
              </a:lnSpc>
              <a:spcBef>
                <a:spcPts val="600"/>
              </a:spcBef>
              <a:spcAft>
                <a:spcPts val="600"/>
              </a:spcAft>
              <a:tabLst>
                <a:tab pos="628650" algn="l"/>
              </a:tabLst>
              <a:defRPr/>
            </a:pPr>
            <a:r>
              <a:rPr lang="de-DE" altLang="de-DE" sz="1600" b="1" kern="0" dirty="0">
                <a:solidFill>
                  <a:srgbClr val="00B0F0"/>
                </a:solidFill>
                <a:latin typeface="Century Gothic" pitchFamily="34" charset="0"/>
              </a:rPr>
              <a:t>9.3.5 </a:t>
            </a:r>
            <a:r>
              <a:rPr lang="de-DE" altLang="de-DE" sz="1600" b="1" dirty="0">
                <a:solidFill>
                  <a:srgbClr val="00B0F0"/>
                </a:solidFill>
                <a:latin typeface="Century Gothic" pitchFamily="34" charset="0"/>
              </a:rPr>
              <a:t>Feststellungen und Erläuterungen zur Rechnungslegung </a:t>
            </a:r>
            <a:r>
              <a:rPr lang="de-DE" altLang="de-DE" sz="1600" b="1" dirty="0">
                <a:solidFill>
                  <a:srgbClr val="FF0000"/>
                </a:solidFill>
                <a:latin typeface="Century Gothic" pitchFamily="34" charset="0"/>
              </a:rPr>
              <a:t>(IDW PS 450 n.F. (10.2021), Tz. 61 ff.)</a:t>
            </a:r>
            <a:r>
              <a:rPr lang="de-DE" altLang="de-DE" sz="1600" b="1" dirty="0">
                <a:solidFill>
                  <a:srgbClr val="00B0F0"/>
                </a:solidFill>
                <a:latin typeface="Century Gothic" pitchFamily="34" charset="0"/>
              </a:rPr>
              <a:t>; Forts.</a:t>
            </a:r>
          </a:p>
        </p:txBody>
      </p:sp>
      <p:sp>
        <p:nvSpPr>
          <p:cNvPr id="786438" name="Textfeld 4">
            <a:extLst>
              <a:ext uri="{FF2B5EF4-FFF2-40B4-BE49-F238E27FC236}">
                <a16:creationId xmlns:a16="http://schemas.microsoft.com/office/drawing/2014/main" id="{28CB8792-D878-4D6F-97EC-7C69FD516AE0}"/>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spd="slow"/>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Inhaltsplatzhalter 2">
            <a:extLst>
              <a:ext uri="{FF2B5EF4-FFF2-40B4-BE49-F238E27FC236}">
                <a16:creationId xmlns:a16="http://schemas.microsoft.com/office/drawing/2014/main" id="{0816CEB7-9509-462F-B518-8A93117241D8}"/>
              </a:ext>
            </a:extLst>
          </p:cNvPr>
          <p:cNvSpPr>
            <a:spLocks noGrp="1"/>
          </p:cNvSpPr>
          <p:nvPr>
            <p:ph idx="4294967295"/>
          </p:nvPr>
        </p:nvSpPr>
        <p:spPr>
          <a:xfrm>
            <a:off x="1297752" y="1965479"/>
            <a:ext cx="10531028" cy="3631763"/>
          </a:xfrm>
        </p:spPr>
        <p:txBody>
          <a:bodyPr wrap="square">
            <a:spAutoFit/>
          </a:bodyPr>
          <a:lstStyle/>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Maßnahmen, die sich auf Ansatz und / oder Bewertung von  Vermögensgegenständen auswirken, sofern</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sie von der üblichen Gestaltung (= Erwartung des Berichtsadressaten) abweichen, z. B. bei Transaktionen mit nahe stehenden Personen</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sich diese Abweichung auf die Gesamtaussage wesentlich auswirkt, z. B. durch abschlussstichtagbezogene Beeinflussung der Gesamtaussage des Jahresabschlusses</a:t>
            </a:r>
          </a:p>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Es sind grundsätzlich zahlenmäßige Angaben zu machen, ggf. unter Angabe von Umkehreffekten; bei bestehender Unsicherheit sind zumindest tendenzielle Aussagen zu treffen</a:t>
            </a:r>
          </a:p>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Beispiele:</a:t>
            </a:r>
          </a:p>
          <a:p>
            <a:pPr marL="536575"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sym typeface="Monotype Sorts" pitchFamily="2" charset="2"/>
              </a:rPr>
              <a:t>Übergang von Kauf auf Leasing (</a:t>
            </a:r>
            <a:r>
              <a:rPr lang="de-DE" altLang="de-DE" sz="1600" dirty="0" err="1">
                <a:latin typeface="Century Gothic" panose="020B0502020202020204" pitchFamily="34" charset="0"/>
                <a:sym typeface="Monotype Sorts" pitchFamily="2" charset="2"/>
              </a:rPr>
              <a:t>Sale</a:t>
            </a:r>
            <a:r>
              <a:rPr lang="de-DE" altLang="de-DE" sz="1600" dirty="0">
                <a:latin typeface="Century Gothic" panose="020B0502020202020204" pitchFamily="34" charset="0"/>
                <a:sym typeface="Monotype Sorts" pitchFamily="2" charset="2"/>
              </a:rPr>
              <a:t> &amp; Lease Back)</a:t>
            </a:r>
          </a:p>
          <a:p>
            <a:pPr marL="536575"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sym typeface="Monotype Sorts" pitchFamily="2" charset="2"/>
              </a:rPr>
              <a:t>Factoring</a:t>
            </a:r>
          </a:p>
        </p:txBody>
      </p:sp>
      <p:sp>
        <p:nvSpPr>
          <p:cNvPr id="788483" name="Titel 1">
            <a:extLst>
              <a:ext uri="{FF2B5EF4-FFF2-40B4-BE49-F238E27FC236}">
                <a16:creationId xmlns:a16="http://schemas.microsoft.com/office/drawing/2014/main" id="{4E05203B-2A0D-47D6-A2D8-CAAF6F0EC444}"/>
              </a:ext>
            </a:extLst>
          </p:cNvPr>
          <p:cNvSpPr txBox="1">
            <a:spLocks/>
          </p:cNvSpPr>
          <p:nvPr/>
        </p:nvSpPr>
        <p:spPr bwMode="auto">
          <a:xfrm>
            <a:off x="1079500" y="1484313"/>
            <a:ext cx="1074928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Arial Narrow" panose="020B0606020202030204" pitchFamily="34" charset="0"/>
              <a:buAutoNum type="alphaLcPeriod" startAt="7"/>
            </a:pPr>
            <a:r>
              <a:rPr lang="de-DE" altLang="de-DE" sz="1600" b="1" dirty="0">
                <a:solidFill>
                  <a:srgbClr val="00B0F0"/>
                </a:solidFill>
                <a:latin typeface="Century Gothic" panose="020B0502020202020204" pitchFamily="34" charset="0"/>
              </a:rPr>
              <a:t>zu 4.2.4 Sachverhaltsgestaltende Maßnahmen </a:t>
            </a:r>
            <a:r>
              <a:rPr lang="de-DE" altLang="de-DE" sz="1600" b="1" dirty="0">
                <a:solidFill>
                  <a:srgbClr val="FF0000"/>
                </a:solidFill>
                <a:latin typeface="Century Gothic" panose="020B0502020202020204" pitchFamily="34" charset="0"/>
              </a:rPr>
              <a:t>(IDW PS 450 n.F. (10.2021), Tz. 94 ff.)</a:t>
            </a:r>
            <a:endParaRPr lang="de-DE" altLang="de-DE" sz="1600" b="1" dirty="0">
              <a:solidFill>
                <a:srgbClr val="00B0F0"/>
              </a:solidFill>
              <a:latin typeface="Century Gothic" panose="020B0502020202020204" pitchFamily="34" charset="0"/>
            </a:endParaRPr>
          </a:p>
        </p:txBody>
      </p:sp>
      <p:sp>
        <p:nvSpPr>
          <p:cNvPr id="10" name="Rectangle 2">
            <a:extLst>
              <a:ext uri="{FF2B5EF4-FFF2-40B4-BE49-F238E27FC236}">
                <a16:creationId xmlns:a16="http://schemas.microsoft.com/office/drawing/2014/main" id="{5832AC33-84E3-4535-9D68-DC78D634DBC5}"/>
              </a:ext>
            </a:extLst>
          </p:cNvPr>
          <p:cNvSpPr txBox="1">
            <a:spLocks/>
          </p:cNvSpPr>
          <p:nvPr/>
        </p:nvSpPr>
        <p:spPr bwMode="auto">
          <a:xfrm>
            <a:off x="925513" y="836613"/>
            <a:ext cx="10931525"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628650" indent="-628650" defTabSz="269875" eaLnBrk="1" hangingPunct="1">
              <a:lnSpc>
                <a:spcPct val="100000"/>
              </a:lnSpc>
              <a:spcBef>
                <a:spcPts val="600"/>
              </a:spcBef>
              <a:spcAft>
                <a:spcPts val="600"/>
              </a:spcAft>
              <a:tabLst>
                <a:tab pos="628650" algn="l"/>
              </a:tabLst>
              <a:defRPr/>
            </a:pPr>
            <a:r>
              <a:rPr lang="de-DE" altLang="de-DE" sz="1600" b="1" kern="0" dirty="0">
                <a:solidFill>
                  <a:srgbClr val="00B0F0"/>
                </a:solidFill>
                <a:latin typeface="Century Gothic" pitchFamily="34" charset="0"/>
              </a:rPr>
              <a:t>9.3.5 </a:t>
            </a:r>
            <a:r>
              <a:rPr lang="de-DE" altLang="de-DE" sz="1600" b="1" dirty="0">
                <a:solidFill>
                  <a:srgbClr val="00B0F0"/>
                </a:solidFill>
                <a:latin typeface="Century Gothic" pitchFamily="34" charset="0"/>
              </a:rPr>
              <a:t>Feststellungen und Erläuterungen zur Rechnungslegung </a:t>
            </a:r>
            <a:r>
              <a:rPr lang="de-DE" altLang="de-DE" sz="1600" b="1" dirty="0">
                <a:solidFill>
                  <a:srgbClr val="FF0000"/>
                </a:solidFill>
                <a:latin typeface="Century Gothic" pitchFamily="34" charset="0"/>
              </a:rPr>
              <a:t>(IDW PS 450 n.F. (10.2021), Tz. 61 ff.)</a:t>
            </a:r>
            <a:r>
              <a:rPr lang="de-DE" altLang="de-DE" sz="1600" b="1" dirty="0">
                <a:solidFill>
                  <a:srgbClr val="00B0F0"/>
                </a:solidFill>
                <a:latin typeface="Century Gothic" pitchFamily="34" charset="0"/>
              </a:rPr>
              <a:t>; Forts.</a:t>
            </a:r>
          </a:p>
        </p:txBody>
      </p:sp>
      <p:sp>
        <p:nvSpPr>
          <p:cNvPr id="788486" name="Textfeld 4">
            <a:extLst>
              <a:ext uri="{FF2B5EF4-FFF2-40B4-BE49-F238E27FC236}">
                <a16:creationId xmlns:a16="http://schemas.microsoft.com/office/drawing/2014/main" id="{C2266DC2-0B67-4454-A416-2FC853C47D67}"/>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spd="slow"/>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Inhaltsplatzhalter 2">
            <a:extLst>
              <a:ext uri="{FF2B5EF4-FFF2-40B4-BE49-F238E27FC236}">
                <a16:creationId xmlns:a16="http://schemas.microsoft.com/office/drawing/2014/main" id="{6F41D4BD-1CBE-4DBC-89E1-5DD93AE59F07}"/>
              </a:ext>
            </a:extLst>
          </p:cNvPr>
          <p:cNvSpPr>
            <a:spLocks noGrp="1"/>
          </p:cNvSpPr>
          <p:nvPr>
            <p:ph idx="4294967295"/>
          </p:nvPr>
        </p:nvSpPr>
        <p:spPr>
          <a:xfrm>
            <a:off x="1343472" y="1682750"/>
            <a:ext cx="10513566" cy="4432300"/>
          </a:xfrm>
        </p:spPr>
        <p:txBody>
          <a:bodyPr wrap="square">
            <a:spAutoFit/>
          </a:bodyPr>
          <a:lstStyle/>
          <a:p>
            <a:pPr>
              <a:lnSpc>
                <a:spcPct val="100000"/>
              </a:lnSpc>
              <a:spcBef>
                <a:spcPts val="600"/>
              </a:spcBef>
              <a:spcAft>
                <a:spcPts val="600"/>
              </a:spcAft>
              <a:defRPr/>
            </a:pPr>
            <a:r>
              <a:rPr lang="de-DE" altLang="de-DE" sz="1600" dirty="0">
                <a:latin typeface="Century Gothic" panose="020B0502020202020204" pitchFamily="34" charset="0"/>
              </a:rPr>
              <a:t>Vorgaben des § 321 Abs. 4 S. 1 HGB: </a:t>
            </a:r>
            <a:br>
              <a:rPr lang="de-DE" altLang="de-DE" sz="1600" dirty="0">
                <a:latin typeface="Century Gothic" panose="020B0502020202020204" pitchFamily="34" charset="0"/>
              </a:rPr>
            </a:br>
            <a:r>
              <a:rPr lang="de-DE" altLang="de-DE" sz="1600" dirty="0">
                <a:latin typeface="Century Gothic" panose="020B0502020202020204" pitchFamily="34" charset="0"/>
              </a:rPr>
              <a:t>Bei der Jahresabschlussprüfung von börsennotierten AGs (§ 3 Abs. 2 AktG) ist das Ergebnis der Prüfung des Risikofrüherkennungssystems (§ 91 Abs. 2 AktG) im PB darzustellen.		</a:t>
            </a:r>
          </a:p>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Berichterstattung in gesondertem Abschnitt des PB oder in Teilbericht</a:t>
            </a:r>
          </a:p>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Beurteilung, ob</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ein Risikofrüherkennungssystem eingerichtet ist</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die getroffenen Maßnahmen zweckmäßig sind und während des gesamten zu prüfenden Zeitraums eingehalten wurden</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das einzurichtende Überwachungssystem seine Aufgaben erfüllt</a:t>
            </a:r>
          </a:p>
          <a:p>
            <a:pPr marL="263525" lvl="1"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Keine Darstellung des Risikofrüherkennungssystems!</a:t>
            </a:r>
          </a:p>
          <a:p>
            <a:pPr marL="263525" lvl="1"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Angeben, ob Maßnahmen zur Verbesserung des RFS erforderlich sind</a:t>
            </a:r>
          </a:p>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Bei wesentlichen Verstößen gegen § 91 Abs. 2 AktG; zusätzlicher Hinweis im Rahmen der Berichterstattung nach § 321 Abs. 1 S. 3 HGB</a:t>
            </a:r>
          </a:p>
        </p:txBody>
      </p:sp>
      <p:sp>
        <p:nvSpPr>
          <p:cNvPr id="790531" name="Titel 1">
            <a:extLst>
              <a:ext uri="{FF2B5EF4-FFF2-40B4-BE49-F238E27FC236}">
                <a16:creationId xmlns:a16="http://schemas.microsoft.com/office/drawing/2014/main" id="{16F4B51D-FE5D-4CB5-95E8-9E0EAABF4D63}"/>
              </a:ext>
            </a:extLst>
          </p:cNvPr>
          <p:cNvSpPr txBox="1">
            <a:spLocks/>
          </p:cNvSpPr>
          <p:nvPr/>
        </p:nvSpPr>
        <p:spPr bwMode="auto">
          <a:xfrm>
            <a:off x="1079500" y="1322388"/>
            <a:ext cx="1077714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 typeface="Arial Narrow" panose="020B0606020202030204" pitchFamily="34" charset="0"/>
              <a:buAutoNum type="alphaLcPeriod" startAt="8"/>
            </a:pPr>
            <a:r>
              <a:rPr lang="de-DE" altLang="de-DE" sz="1600" b="1" dirty="0">
                <a:solidFill>
                  <a:srgbClr val="00B0F0"/>
                </a:solidFill>
                <a:latin typeface="Century Gothic" panose="020B0502020202020204" pitchFamily="34" charset="0"/>
              </a:rPr>
              <a:t>zu 4.2.5 Feststellungen zur Prüfung Risikofrüherkennungssystem </a:t>
            </a:r>
            <a:r>
              <a:rPr lang="de-DE" altLang="de-DE" sz="1600" b="1" dirty="0">
                <a:solidFill>
                  <a:srgbClr val="FF0000"/>
                </a:solidFill>
                <a:latin typeface="Century Gothic" panose="020B0502020202020204" pitchFamily="34" charset="0"/>
              </a:rPr>
              <a:t>(IDW PS 450 n.F. (10.2021), Tz. 104 ff.)</a:t>
            </a:r>
          </a:p>
        </p:txBody>
      </p:sp>
      <p:sp>
        <p:nvSpPr>
          <p:cNvPr id="10" name="Rectangle 2">
            <a:extLst>
              <a:ext uri="{FF2B5EF4-FFF2-40B4-BE49-F238E27FC236}">
                <a16:creationId xmlns:a16="http://schemas.microsoft.com/office/drawing/2014/main" id="{5E7937A4-ED86-409B-AF23-9D48975C06AE}"/>
              </a:ext>
            </a:extLst>
          </p:cNvPr>
          <p:cNvSpPr txBox="1">
            <a:spLocks/>
          </p:cNvSpPr>
          <p:nvPr/>
        </p:nvSpPr>
        <p:spPr bwMode="auto">
          <a:xfrm>
            <a:off x="925513" y="764704"/>
            <a:ext cx="10931525"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628650" indent="-628650" defTabSz="269875" eaLnBrk="1" hangingPunct="1">
              <a:lnSpc>
                <a:spcPct val="100000"/>
              </a:lnSpc>
              <a:spcBef>
                <a:spcPts val="600"/>
              </a:spcBef>
              <a:spcAft>
                <a:spcPts val="600"/>
              </a:spcAft>
              <a:tabLst>
                <a:tab pos="628650" algn="l"/>
              </a:tabLst>
              <a:defRPr/>
            </a:pPr>
            <a:r>
              <a:rPr lang="de-DE" altLang="de-DE" sz="1600" b="1" kern="0" dirty="0">
                <a:solidFill>
                  <a:srgbClr val="00B0F0"/>
                </a:solidFill>
                <a:latin typeface="Century Gothic" pitchFamily="34" charset="0"/>
              </a:rPr>
              <a:t>9.3.5 </a:t>
            </a:r>
            <a:r>
              <a:rPr lang="de-DE" altLang="de-DE" sz="1600" b="1" dirty="0">
                <a:solidFill>
                  <a:srgbClr val="00B0F0"/>
                </a:solidFill>
                <a:latin typeface="Century Gothic" pitchFamily="34" charset="0"/>
              </a:rPr>
              <a:t>Feststellungen und Erläuterungen zur Rechnungslegung </a:t>
            </a:r>
            <a:r>
              <a:rPr lang="de-DE" altLang="de-DE" sz="1600" b="1" dirty="0">
                <a:solidFill>
                  <a:srgbClr val="FF0000"/>
                </a:solidFill>
                <a:latin typeface="Century Gothic" pitchFamily="34" charset="0"/>
              </a:rPr>
              <a:t>(IDW PS 450 n.F. (10.2021), Tz. 61 ff.)</a:t>
            </a:r>
            <a:r>
              <a:rPr lang="de-DE" altLang="de-DE" sz="1600" b="1" dirty="0">
                <a:solidFill>
                  <a:srgbClr val="00B0F0"/>
                </a:solidFill>
                <a:latin typeface="Century Gothic" pitchFamily="34" charset="0"/>
              </a:rPr>
              <a:t>; Forts.</a:t>
            </a:r>
          </a:p>
        </p:txBody>
      </p:sp>
      <p:sp>
        <p:nvSpPr>
          <p:cNvPr id="790534" name="Textfeld 4">
            <a:extLst>
              <a:ext uri="{FF2B5EF4-FFF2-40B4-BE49-F238E27FC236}">
                <a16:creationId xmlns:a16="http://schemas.microsoft.com/office/drawing/2014/main" id="{13B477EA-D09C-43DE-847C-71824810C3DE}"/>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Inhaltsplatzhalter 2">
            <a:extLst>
              <a:ext uri="{FF2B5EF4-FFF2-40B4-BE49-F238E27FC236}">
                <a16:creationId xmlns:a16="http://schemas.microsoft.com/office/drawing/2014/main" id="{EEE18F01-C00B-4965-85EC-189FEEDEE481}"/>
              </a:ext>
            </a:extLst>
          </p:cNvPr>
          <p:cNvSpPr txBox="1">
            <a:spLocks/>
          </p:cNvSpPr>
          <p:nvPr/>
        </p:nvSpPr>
        <p:spPr bwMode="auto">
          <a:xfrm>
            <a:off x="1317172" y="1804670"/>
            <a:ext cx="10560504"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900113" indent="-900113" eaLnBrk="0" hangingPunct="0">
              <a:lnSpc>
                <a:spcPct val="110000"/>
              </a:lnSpc>
              <a:spcBef>
                <a:spcPts val="800"/>
              </a:spcBef>
              <a:buFont typeface="Arial" charset="0"/>
              <a:defRPr sz="1400">
                <a:solidFill>
                  <a:schemeClr val="tx1"/>
                </a:solidFill>
                <a:latin typeface="Verdana" pitchFamily="34" charset="0"/>
              </a:defRPr>
            </a:lvl1pPr>
            <a:lvl2pPr marL="1258888" indent="-179388" eaLnBrk="0" hangingPunct="0">
              <a:lnSpc>
                <a:spcPct val="110000"/>
              </a:lnSpc>
              <a:spcBef>
                <a:spcPts val="800"/>
              </a:spcBef>
              <a:buFont typeface="Arial" charset="0"/>
              <a:buChar char="»"/>
              <a:defRPr sz="1400">
                <a:solidFill>
                  <a:schemeClr val="tx1"/>
                </a:solidFill>
                <a:latin typeface="Verdana" pitchFamily="34" charset="0"/>
              </a:defRPr>
            </a:lvl2pPr>
            <a:lvl3pPr marL="541338" indent="-180975" eaLnBrk="0" hangingPunct="0">
              <a:lnSpc>
                <a:spcPct val="110000"/>
              </a:lnSpc>
              <a:spcBef>
                <a:spcPts val="800"/>
              </a:spcBef>
              <a:buFont typeface="Arial" charset="0"/>
              <a:buChar char="•"/>
              <a:defRPr sz="1400">
                <a:solidFill>
                  <a:schemeClr val="tx1"/>
                </a:solidFill>
                <a:latin typeface="Verdana" pitchFamily="34" charset="0"/>
              </a:defRPr>
            </a:lvl3pPr>
            <a:lvl4pPr marL="895350" indent="-174625" eaLnBrk="0" hangingPunct="0">
              <a:lnSpc>
                <a:spcPct val="110000"/>
              </a:lnSpc>
              <a:spcBef>
                <a:spcPts val="800"/>
              </a:spcBef>
              <a:buFont typeface="Arial" charset="0"/>
              <a:buChar char="»"/>
              <a:defRPr sz="1400">
                <a:solidFill>
                  <a:schemeClr val="tx1"/>
                </a:solidFill>
                <a:latin typeface="Verdana" pitchFamily="34" charset="0"/>
              </a:defRPr>
            </a:lvl4pPr>
            <a:lvl5pPr marL="1257300" indent="-180975" eaLnBrk="0" hangingPunct="0">
              <a:lnSpc>
                <a:spcPct val="110000"/>
              </a:lnSpc>
              <a:spcBef>
                <a:spcPts val="800"/>
              </a:spcBef>
              <a:buFont typeface="Arial" charset="0"/>
              <a:buChar char="•"/>
              <a:defRPr sz="1400">
                <a:solidFill>
                  <a:schemeClr val="tx1"/>
                </a:solidFill>
                <a:latin typeface="Verdana" pitchFamily="34" charset="0"/>
              </a:defRPr>
            </a:lvl5pPr>
            <a:lvl6pPr marL="17145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6pPr>
            <a:lvl7pPr marL="21717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7pPr>
            <a:lvl8pPr marL="26289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8pPr>
            <a:lvl9pPr marL="3086100" indent="-180975" eaLnBrk="0" fontAlgn="base" hangingPunct="0">
              <a:lnSpc>
                <a:spcPct val="110000"/>
              </a:lnSpc>
              <a:spcBef>
                <a:spcPts val="800"/>
              </a:spcBef>
              <a:spcAft>
                <a:spcPct val="0"/>
              </a:spcAft>
              <a:buFont typeface="Arial" charset="0"/>
              <a:buChar char="•"/>
              <a:defRPr sz="1400">
                <a:solidFill>
                  <a:schemeClr val="tx1"/>
                </a:solidFill>
                <a:latin typeface="Verdana" pitchFamily="34" charset="0"/>
              </a:defRPr>
            </a:lvl9pPr>
          </a:lstStyle>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cs typeface="Arial" charset="0"/>
              </a:rPr>
              <a:t>Berichterstattung über die Ergebnisse aus der Erweiterung des Prüfungsauftrages, die</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cs typeface="Arial" charset="0"/>
              </a:rPr>
              <a:t>sich aus Gesellschaftsvertrag oder Satzung ergeben oder </a:t>
            </a:r>
          </a:p>
          <a:p>
            <a:pPr marL="536575" lvl="1" indent="-273050">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cs typeface="Arial" charset="0"/>
              </a:rPr>
              <a:t>mit dem Auftraggeber gesondert vereinbart wurden </a:t>
            </a:r>
          </a:p>
          <a:p>
            <a:pPr marL="263525" lvl="1"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cs typeface="+mn-cs"/>
              </a:rPr>
              <a:t>Die sich nicht auf den Jahresabschluss oder den Lagebericht beziehen</a:t>
            </a:r>
          </a:p>
          <a:p>
            <a:pPr marL="263525" lvl="1"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cs typeface="+mn-cs"/>
              </a:rPr>
              <a:t>In eigenem Abschnitt</a:t>
            </a:r>
          </a:p>
        </p:txBody>
      </p:sp>
      <p:sp>
        <p:nvSpPr>
          <p:cNvPr id="792579" name="Titel 1">
            <a:extLst>
              <a:ext uri="{FF2B5EF4-FFF2-40B4-BE49-F238E27FC236}">
                <a16:creationId xmlns:a16="http://schemas.microsoft.com/office/drawing/2014/main" id="{B970CF55-1E88-40E8-88DF-97BB5B5FA88B}"/>
              </a:ext>
            </a:extLst>
          </p:cNvPr>
          <p:cNvSpPr txBox="1">
            <a:spLocks/>
          </p:cNvSpPr>
          <p:nvPr/>
        </p:nvSpPr>
        <p:spPr bwMode="auto">
          <a:xfrm>
            <a:off x="1079499" y="1341438"/>
            <a:ext cx="101869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Arial Narrow" panose="020B0606020202030204" pitchFamily="34" charset="0"/>
              <a:buAutoNum type="alphaLcPeriod" startAt="9"/>
            </a:pPr>
            <a:r>
              <a:rPr lang="de-DE" altLang="de-DE" sz="1600" b="1" dirty="0">
                <a:solidFill>
                  <a:srgbClr val="00B0F0"/>
                </a:solidFill>
                <a:latin typeface="Century Gothic" panose="020B0502020202020204" pitchFamily="34" charset="0"/>
              </a:rPr>
              <a:t>zu 6. Feststellung aus Erweiterung Prüfungsauftrag </a:t>
            </a:r>
            <a:r>
              <a:rPr lang="de-DE" altLang="de-DE" sz="1600" b="1" dirty="0">
                <a:solidFill>
                  <a:srgbClr val="FF0000"/>
                </a:solidFill>
                <a:latin typeface="Century Gothic" panose="020B0502020202020204" pitchFamily="34" charset="0"/>
              </a:rPr>
              <a:t>(IDW PS 450 n.F. (10.2021), Tz. 108) </a:t>
            </a:r>
          </a:p>
          <a:p>
            <a:pPr>
              <a:lnSpc>
                <a:spcPct val="100000"/>
              </a:lnSpc>
              <a:spcBef>
                <a:spcPts val="600"/>
              </a:spcBef>
              <a:spcAft>
                <a:spcPts val="600"/>
              </a:spcAft>
              <a:buFont typeface="Arial Narrow" panose="020B0606020202030204" pitchFamily="34" charset="0"/>
              <a:buAutoNum type="alphaLcPeriod" startAt="9"/>
            </a:pPr>
            <a:endParaRPr lang="de-DE" altLang="de-DE" sz="1600" b="1" dirty="0">
              <a:solidFill>
                <a:srgbClr val="00B0F0"/>
              </a:solidFill>
              <a:latin typeface="Century Gothic" panose="020B0502020202020204" pitchFamily="34" charset="0"/>
            </a:endParaRPr>
          </a:p>
        </p:txBody>
      </p:sp>
      <p:sp>
        <p:nvSpPr>
          <p:cNvPr id="10" name="Rectangle 2">
            <a:extLst>
              <a:ext uri="{FF2B5EF4-FFF2-40B4-BE49-F238E27FC236}">
                <a16:creationId xmlns:a16="http://schemas.microsoft.com/office/drawing/2014/main" id="{FE83FE46-F7CC-4612-9763-66A98D88ED3A}"/>
              </a:ext>
            </a:extLst>
          </p:cNvPr>
          <p:cNvSpPr txBox="1">
            <a:spLocks/>
          </p:cNvSpPr>
          <p:nvPr/>
        </p:nvSpPr>
        <p:spPr bwMode="auto">
          <a:xfrm>
            <a:off x="925513" y="836613"/>
            <a:ext cx="10931525"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628650" indent="-628650" defTabSz="269875" eaLnBrk="1" hangingPunct="1">
              <a:lnSpc>
                <a:spcPct val="100000"/>
              </a:lnSpc>
              <a:spcBef>
                <a:spcPts val="600"/>
              </a:spcBef>
              <a:spcAft>
                <a:spcPts val="600"/>
              </a:spcAft>
              <a:tabLst>
                <a:tab pos="628650" algn="l"/>
              </a:tabLst>
              <a:defRPr/>
            </a:pPr>
            <a:r>
              <a:rPr lang="de-DE" altLang="de-DE" sz="1600" b="1" kern="0" dirty="0">
                <a:solidFill>
                  <a:srgbClr val="00B0F0"/>
                </a:solidFill>
                <a:latin typeface="Century Gothic" pitchFamily="34" charset="0"/>
              </a:rPr>
              <a:t>9.3.5 </a:t>
            </a:r>
            <a:r>
              <a:rPr lang="de-DE" altLang="de-DE" sz="1600" b="1" dirty="0">
                <a:solidFill>
                  <a:srgbClr val="00B0F0"/>
                </a:solidFill>
                <a:latin typeface="Century Gothic" pitchFamily="34" charset="0"/>
              </a:rPr>
              <a:t>Feststellungen und Erläuterungen zur Rechnungslegung </a:t>
            </a:r>
            <a:r>
              <a:rPr lang="de-DE" altLang="de-DE" sz="1600" b="1" dirty="0">
                <a:solidFill>
                  <a:srgbClr val="FF0000"/>
                </a:solidFill>
                <a:latin typeface="Century Gothic" pitchFamily="34" charset="0"/>
              </a:rPr>
              <a:t>(IDW PS 450 n.F. (10.2021), Tz. 61 ff.)</a:t>
            </a:r>
            <a:r>
              <a:rPr lang="de-DE" altLang="de-DE" sz="1600" b="1" dirty="0">
                <a:solidFill>
                  <a:srgbClr val="00B0F0"/>
                </a:solidFill>
                <a:latin typeface="Century Gothic" pitchFamily="34" charset="0"/>
              </a:rPr>
              <a:t>; Forts.</a:t>
            </a:r>
          </a:p>
        </p:txBody>
      </p:sp>
      <p:sp>
        <p:nvSpPr>
          <p:cNvPr id="12" name="Inhaltsplatzhalter 2">
            <a:extLst>
              <a:ext uri="{FF2B5EF4-FFF2-40B4-BE49-F238E27FC236}">
                <a16:creationId xmlns:a16="http://schemas.microsoft.com/office/drawing/2014/main" id="{76133626-CD8E-4E0C-B8DA-B9035849E1E9}"/>
              </a:ext>
            </a:extLst>
          </p:cNvPr>
          <p:cNvSpPr txBox="1">
            <a:spLocks/>
          </p:cNvSpPr>
          <p:nvPr/>
        </p:nvSpPr>
        <p:spPr bwMode="auto">
          <a:xfrm>
            <a:off x="1317172" y="4256088"/>
            <a:ext cx="10489753" cy="169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ts val="600"/>
              </a:spcBef>
              <a:spcAft>
                <a:spcPts val="600"/>
              </a:spcAft>
              <a:defRPr/>
            </a:pPr>
            <a:r>
              <a:rPr lang="de-DE" altLang="de-DE" sz="1600" kern="0" dirty="0">
                <a:latin typeface="Century Gothic" panose="020B0502020202020204" pitchFamily="34" charset="0"/>
              </a:rPr>
              <a:t>§ 322 Abs. 7 S. 2 HGB:</a:t>
            </a:r>
          </a:p>
          <a:p>
            <a:pPr algn="ctr">
              <a:lnSpc>
                <a:spcPct val="100000"/>
              </a:lnSpc>
              <a:spcBef>
                <a:spcPts val="600"/>
              </a:spcBef>
              <a:spcAft>
                <a:spcPts val="600"/>
              </a:spcAft>
              <a:defRPr/>
            </a:pPr>
            <a:r>
              <a:rPr lang="de-DE" altLang="de-DE" sz="1600" i="1" kern="0" dirty="0">
                <a:latin typeface="Century Gothic" panose="020B0502020202020204" pitchFamily="34" charset="0"/>
              </a:rPr>
              <a:t>„Der Bestätigungsvermerk oder der Vermerk über seine Versagung ist auch in den</a:t>
            </a:r>
            <a:br>
              <a:rPr lang="de-DE" altLang="de-DE" sz="1600" i="1" kern="0" dirty="0">
                <a:latin typeface="Century Gothic" panose="020B0502020202020204" pitchFamily="34" charset="0"/>
              </a:rPr>
            </a:br>
            <a:r>
              <a:rPr lang="de-DE" altLang="de-DE" sz="1600" i="1" kern="0" dirty="0">
                <a:latin typeface="Century Gothic" panose="020B0502020202020204" pitchFamily="34" charset="0"/>
              </a:rPr>
              <a:t>Prüfungsbericht aufzunehmen.“</a:t>
            </a:r>
          </a:p>
          <a:p>
            <a:pPr marL="3175" lvl="1" indent="0">
              <a:lnSpc>
                <a:spcPct val="100000"/>
              </a:lnSpc>
              <a:spcBef>
                <a:spcPts val="600"/>
              </a:spcBef>
              <a:spcAft>
                <a:spcPts val="600"/>
              </a:spcAft>
              <a:buFont typeface="Arial" panose="020B0604020202020204" pitchFamily="34" charset="0"/>
              <a:buNone/>
              <a:defRPr/>
            </a:pPr>
            <a:r>
              <a:rPr lang="de-DE" altLang="de-DE" sz="1600" kern="0" dirty="0">
                <a:latin typeface="Century Gothic" panose="020B0502020202020204" pitchFamily="34" charset="0"/>
              </a:rPr>
              <a:t>Er wird jedoch im PB </a:t>
            </a:r>
            <a:r>
              <a:rPr lang="de-DE" altLang="de-DE" sz="1600" b="1" kern="0" dirty="0">
                <a:latin typeface="Century Gothic" panose="020B0502020202020204" pitchFamily="34" charset="0"/>
              </a:rPr>
              <a:t>nur wiedergegeben</a:t>
            </a:r>
            <a:r>
              <a:rPr lang="de-DE" altLang="de-DE" sz="1600" kern="0" dirty="0">
                <a:latin typeface="Century Gothic" panose="020B0502020202020204" pitchFamily="34" charset="0"/>
              </a:rPr>
              <a:t>, aber </a:t>
            </a:r>
            <a:r>
              <a:rPr lang="de-DE" altLang="de-DE" sz="1600" b="1" kern="0" dirty="0">
                <a:latin typeface="Century Gothic" panose="020B0502020202020204" pitchFamily="34" charset="0"/>
              </a:rPr>
              <a:t>nicht gesondert unterzeichnet</a:t>
            </a:r>
          </a:p>
          <a:p>
            <a:pPr marL="801688" lvl="1" indent="-427038">
              <a:lnSpc>
                <a:spcPct val="100000"/>
              </a:lnSpc>
              <a:spcBef>
                <a:spcPts val="600"/>
              </a:spcBef>
              <a:buFont typeface="Arial" charset="0"/>
              <a:buChar char="»"/>
              <a:defRPr/>
            </a:pPr>
            <a:endParaRPr lang="de-DE" altLang="de-DE" sz="1600" b="1" kern="0" dirty="0">
              <a:latin typeface="Century Gothic" panose="020B0502020202020204" pitchFamily="34" charset="0"/>
            </a:endParaRPr>
          </a:p>
        </p:txBody>
      </p:sp>
      <p:sp>
        <p:nvSpPr>
          <p:cNvPr id="792583" name="Titel 1">
            <a:extLst>
              <a:ext uri="{FF2B5EF4-FFF2-40B4-BE49-F238E27FC236}">
                <a16:creationId xmlns:a16="http://schemas.microsoft.com/office/drawing/2014/main" id="{1E58FDB3-5F75-4752-BBB7-EA29027310A6}"/>
              </a:ext>
            </a:extLst>
          </p:cNvPr>
          <p:cNvSpPr txBox="1">
            <a:spLocks/>
          </p:cNvSpPr>
          <p:nvPr/>
        </p:nvSpPr>
        <p:spPr bwMode="auto">
          <a:xfrm>
            <a:off x="1079500" y="3885248"/>
            <a:ext cx="49545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Arial Narrow" panose="020B0606020202030204" pitchFamily="34" charset="0"/>
              <a:buAutoNum type="alphaLcPeriod" startAt="10"/>
            </a:pPr>
            <a:r>
              <a:rPr lang="de-DE" altLang="de-DE" sz="1600" b="1">
                <a:solidFill>
                  <a:srgbClr val="00B0F0"/>
                </a:solidFill>
                <a:latin typeface="Century Gothic" panose="020B0502020202020204" pitchFamily="34" charset="0"/>
              </a:rPr>
              <a:t>zu 7. Bestätigungsvermerk</a:t>
            </a:r>
          </a:p>
        </p:txBody>
      </p:sp>
      <p:sp>
        <p:nvSpPr>
          <p:cNvPr id="792584" name="Textfeld 4">
            <a:extLst>
              <a:ext uri="{FF2B5EF4-FFF2-40B4-BE49-F238E27FC236}">
                <a16:creationId xmlns:a16="http://schemas.microsoft.com/office/drawing/2014/main" id="{FEF9FA1E-CC65-488C-9EDF-F58D3C8FEAC4}"/>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628" name="Textfeld 4">
            <a:extLst>
              <a:ext uri="{FF2B5EF4-FFF2-40B4-BE49-F238E27FC236}">
                <a16:creationId xmlns:a16="http://schemas.microsoft.com/office/drawing/2014/main" id="{D94C02E3-29A0-42C5-864C-B4527CB91D4F}"/>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
        <p:nvSpPr>
          <p:cNvPr id="6" name="Rectangle 2">
            <a:extLst>
              <a:ext uri="{FF2B5EF4-FFF2-40B4-BE49-F238E27FC236}">
                <a16:creationId xmlns:a16="http://schemas.microsoft.com/office/drawing/2014/main" id="{894E067A-0DB7-4A37-8091-C3D004925DAB}"/>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9.4	</a:t>
            </a:r>
            <a:r>
              <a:rPr lang="de-DE" sz="2800" b="1" dirty="0">
                <a:latin typeface="Century Gothic" panose="020B0502020202020204" pitchFamily="34" charset="0"/>
              </a:rPr>
              <a:t>Anlagen zum Prüfungsbericht</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9.4.1</a:t>
            </a:r>
            <a:r>
              <a:rPr lang="de-DE" dirty="0">
                <a:latin typeface="Century Gothic" panose="020B0502020202020204" pitchFamily="34" charset="0"/>
              </a:rPr>
              <a:t>	Verpflichtende Anlagen</a:t>
            </a:r>
          </a:p>
          <a:p>
            <a:pPr marL="2724150" lvl="4" indent="-895350">
              <a:spcBef>
                <a:spcPts val="600"/>
              </a:spcBef>
              <a:spcAft>
                <a:spcPts val="600"/>
              </a:spcAft>
              <a:tabLst>
                <a:tab pos="444500" algn="l"/>
              </a:tabLst>
            </a:pPr>
            <a:r>
              <a:rPr lang="de-DE" b="1" dirty="0">
                <a:latin typeface="Century Gothic" panose="020B0502020202020204" pitchFamily="34" charset="0"/>
              </a:rPr>
              <a:t>9.4.2	</a:t>
            </a:r>
            <a:r>
              <a:rPr lang="de-DE" dirty="0">
                <a:latin typeface="Century Gothic" panose="020B0502020202020204" pitchFamily="34" charset="0"/>
              </a:rPr>
              <a:t>Weitere Anlagen: Berufsständische Empfehlung</a:t>
            </a:r>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4" name="Inhaltsplatzhalter 2">
            <a:extLst>
              <a:ext uri="{FF2B5EF4-FFF2-40B4-BE49-F238E27FC236}">
                <a16:creationId xmlns:a16="http://schemas.microsoft.com/office/drawing/2014/main" id="{C7789C9D-23FC-417F-9144-A40AE7C3ECFE}"/>
              </a:ext>
            </a:extLst>
          </p:cNvPr>
          <p:cNvSpPr>
            <a:spLocks noGrp="1"/>
          </p:cNvSpPr>
          <p:nvPr>
            <p:ph idx="4294967295"/>
          </p:nvPr>
        </p:nvSpPr>
        <p:spPr>
          <a:xfrm>
            <a:off x="1079500" y="1860550"/>
            <a:ext cx="10801350" cy="246221"/>
          </a:xfrm>
        </p:spPr>
        <p:txBody>
          <a:bodyPr>
            <a:spAutoFit/>
          </a:bodyPr>
          <a:lstStyle/>
          <a:p>
            <a:pPr marL="92075">
              <a:lnSpc>
                <a:spcPct val="100000"/>
              </a:lnSpc>
              <a:spcBef>
                <a:spcPts val="600"/>
              </a:spcBef>
              <a:spcAft>
                <a:spcPts val="600"/>
              </a:spcAft>
            </a:pPr>
            <a:r>
              <a:rPr lang="de-DE" altLang="de-DE" sz="1600" b="1" dirty="0">
                <a:latin typeface="Century Gothic" panose="020B0502020202020204" pitchFamily="34" charset="0"/>
                <a:sym typeface="Monotype Sorts"/>
              </a:rPr>
              <a:t>Geprüfter Jahres-/Konzernabschluss, (Konzern-) Lagebericht und damit verbunden der Bestätigungsvermerk</a:t>
            </a:r>
          </a:p>
        </p:txBody>
      </p:sp>
      <p:sp>
        <p:nvSpPr>
          <p:cNvPr id="796675" name="Textfeld 2">
            <a:extLst>
              <a:ext uri="{FF2B5EF4-FFF2-40B4-BE49-F238E27FC236}">
                <a16:creationId xmlns:a16="http://schemas.microsoft.com/office/drawing/2014/main" id="{B5782256-D1E6-41A2-97C8-0E834257379F}"/>
              </a:ext>
            </a:extLst>
          </p:cNvPr>
          <p:cNvSpPr txBox="1">
            <a:spLocks noChangeArrowheads="1"/>
          </p:cNvSpPr>
          <p:nvPr/>
        </p:nvSpPr>
        <p:spPr bwMode="auto">
          <a:xfrm>
            <a:off x="1487488" y="5359400"/>
            <a:ext cx="90011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803275" algn="l"/>
                <a:tab pos="1081088" algn="l"/>
              </a:tabLst>
              <a:defRPr>
                <a:solidFill>
                  <a:schemeClr val="tx1"/>
                </a:solidFill>
                <a:latin typeface="Arial" panose="020B0604020202020204" pitchFamily="34" charset="0"/>
                <a:cs typeface="Arial" panose="020B0604020202020204" pitchFamily="34" charset="0"/>
              </a:defRPr>
            </a:lvl1pPr>
            <a:lvl2pPr marL="742950" indent="-285750">
              <a:tabLst>
                <a:tab pos="803275" algn="l"/>
                <a:tab pos="1081088" algn="l"/>
              </a:tabLst>
              <a:defRPr>
                <a:solidFill>
                  <a:schemeClr val="tx1"/>
                </a:solidFill>
                <a:latin typeface="Arial" panose="020B0604020202020204" pitchFamily="34" charset="0"/>
                <a:cs typeface="Arial" panose="020B0604020202020204" pitchFamily="34" charset="0"/>
              </a:defRPr>
            </a:lvl2pPr>
            <a:lvl3pPr marL="1143000" indent="-228600">
              <a:tabLst>
                <a:tab pos="803275" algn="l"/>
                <a:tab pos="1081088" algn="l"/>
              </a:tabLst>
              <a:defRPr>
                <a:solidFill>
                  <a:schemeClr val="tx1"/>
                </a:solidFill>
                <a:latin typeface="Arial" panose="020B0604020202020204" pitchFamily="34" charset="0"/>
                <a:cs typeface="Arial" panose="020B0604020202020204" pitchFamily="34" charset="0"/>
              </a:defRPr>
            </a:lvl3pPr>
            <a:lvl4pPr marL="1600200" indent="-228600">
              <a:tabLst>
                <a:tab pos="803275" algn="l"/>
                <a:tab pos="1081088" algn="l"/>
              </a:tabLst>
              <a:defRPr>
                <a:solidFill>
                  <a:schemeClr val="tx1"/>
                </a:solidFill>
                <a:latin typeface="Arial" panose="020B0604020202020204" pitchFamily="34" charset="0"/>
                <a:cs typeface="Arial" panose="020B0604020202020204" pitchFamily="34" charset="0"/>
              </a:defRPr>
            </a:lvl4pPr>
            <a:lvl5pPr marL="2057400" indent="-228600">
              <a:tabLst>
                <a:tab pos="803275" algn="l"/>
                <a:tab pos="1081088"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803275" algn="l"/>
                <a:tab pos="1081088"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803275" algn="l"/>
                <a:tab pos="1081088"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803275" algn="l"/>
                <a:tab pos="1081088"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803275" algn="l"/>
                <a:tab pos="1081088" algn="l"/>
              </a:tabLst>
              <a:defRPr>
                <a:solidFill>
                  <a:schemeClr val="tx1"/>
                </a:solidFill>
                <a:latin typeface="Arial" panose="020B0604020202020204" pitchFamily="34" charset="0"/>
                <a:cs typeface="Arial" panose="020B0604020202020204" pitchFamily="34" charset="0"/>
              </a:defRPr>
            </a:lvl9pPr>
          </a:lstStyle>
          <a:p>
            <a:r>
              <a:rPr lang="de-DE" altLang="de-DE" sz="1400" b="1">
                <a:solidFill>
                  <a:srgbClr val="FF0000"/>
                </a:solidFill>
                <a:latin typeface="Century Gothic" panose="020B0502020202020204" pitchFamily="34" charset="0"/>
              </a:rPr>
              <a:t>Wichtig:   - 	Ungeprüfte Anlagen sind als solche zu kennzeichnen!</a:t>
            </a:r>
          </a:p>
          <a:p>
            <a:r>
              <a:rPr lang="de-DE" altLang="de-DE" sz="1400" b="1">
                <a:solidFill>
                  <a:srgbClr val="FF0000"/>
                </a:solidFill>
                <a:latin typeface="Century Gothic" panose="020B0502020202020204" pitchFamily="34" charset="0"/>
              </a:rPr>
              <a:t>                 - 	Im „Erläuterungsteil“ ist auf Wesentlichkeit zu achten</a:t>
            </a:r>
            <a:endParaRPr lang="en-US" altLang="de-DE" sz="1400" b="1">
              <a:solidFill>
                <a:srgbClr val="FF0000"/>
              </a:solidFill>
              <a:latin typeface="Century Gothic" panose="020B0502020202020204" pitchFamily="34" charset="0"/>
            </a:endParaRPr>
          </a:p>
        </p:txBody>
      </p:sp>
      <p:sp>
        <p:nvSpPr>
          <p:cNvPr id="796676" name="Abgerundetes Rechteck 3">
            <a:extLst>
              <a:ext uri="{FF2B5EF4-FFF2-40B4-BE49-F238E27FC236}">
                <a16:creationId xmlns:a16="http://schemas.microsoft.com/office/drawing/2014/main" id="{0BB9EE33-A3A1-4E40-9075-90E307B6F059}"/>
              </a:ext>
            </a:extLst>
          </p:cNvPr>
          <p:cNvSpPr>
            <a:spLocks noChangeArrowheads="1"/>
          </p:cNvSpPr>
          <p:nvPr/>
        </p:nvSpPr>
        <p:spPr bwMode="auto">
          <a:xfrm>
            <a:off x="1069975" y="5317460"/>
            <a:ext cx="9705975" cy="600105"/>
          </a:xfrm>
          <a:prstGeom prst="roundRect">
            <a:avLst>
              <a:gd name="adj" fmla="val 16667"/>
            </a:avLst>
          </a:prstGeom>
          <a:noFill/>
          <a:ln w="19050">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de-DE"/>
          </a:p>
        </p:txBody>
      </p:sp>
      <p:sp>
        <p:nvSpPr>
          <p:cNvPr id="10" name="Text Box 6">
            <a:extLst>
              <a:ext uri="{FF2B5EF4-FFF2-40B4-BE49-F238E27FC236}">
                <a16:creationId xmlns:a16="http://schemas.microsoft.com/office/drawing/2014/main" id="{45E7DFD5-8204-4299-B680-6A05C2D4A545}"/>
              </a:ext>
            </a:extLst>
          </p:cNvPr>
          <p:cNvSpPr txBox="1">
            <a:spLocks noChangeArrowheads="1"/>
          </p:cNvSpPr>
          <p:nvPr/>
        </p:nvSpPr>
        <p:spPr bwMode="auto">
          <a:xfrm>
            <a:off x="695325" y="928688"/>
            <a:ext cx="89296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9.4 Anlagen zum Prüfungsbericht</a:t>
            </a:r>
          </a:p>
        </p:txBody>
      </p:sp>
      <p:sp>
        <p:nvSpPr>
          <p:cNvPr id="796679" name="Rectangle 2">
            <a:extLst>
              <a:ext uri="{FF2B5EF4-FFF2-40B4-BE49-F238E27FC236}">
                <a16:creationId xmlns:a16="http://schemas.microsoft.com/office/drawing/2014/main" id="{4100BA1D-5DA0-4E73-885D-E5565498F185}"/>
              </a:ext>
            </a:extLst>
          </p:cNvPr>
          <p:cNvSpPr txBox="1">
            <a:spLocks/>
          </p:cNvSpPr>
          <p:nvPr/>
        </p:nvSpPr>
        <p:spPr bwMode="auto">
          <a:xfrm>
            <a:off x="925513" y="1414463"/>
            <a:ext cx="43068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9.4.1 Verpflichtende Anlagen</a:t>
            </a:r>
          </a:p>
        </p:txBody>
      </p:sp>
      <p:sp>
        <p:nvSpPr>
          <p:cNvPr id="796680" name="Rectangle 2">
            <a:extLst>
              <a:ext uri="{FF2B5EF4-FFF2-40B4-BE49-F238E27FC236}">
                <a16:creationId xmlns:a16="http://schemas.microsoft.com/office/drawing/2014/main" id="{EEC9580D-F56F-4F34-BBEC-867E85ED708E}"/>
              </a:ext>
            </a:extLst>
          </p:cNvPr>
          <p:cNvSpPr txBox="1">
            <a:spLocks/>
          </p:cNvSpPr>
          <p:nvPr/>
        </p:nvSpPr>
        <p:spPr bwMode="auto">
          <a:xfrm>
            <a:off x="925513" y="2528888"/>
            <a:ext cx="62579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a:solidFill>
                  <a:srgbClr val="00B0F0"/>
                </a:solidFill>
                <a:latin typeface="Century Gothic" panose="020B0502020202020204" pitchFamily="34" charset="0"/>
              </a:rPr>
              <a:t>9.4.2 Weitere Anlagen: Berufsständische Empfehlung</a:t>
            </a:r>
          </a:p>
        </p:txBody>
      </p:sp>
      <p:sp>
        <p:nvSpPr>
          <p:cNvPr id="2" name="Rechteck 1">
            <a:extLst>
              <a:ext uri="{FF2B5EF4-FFF2-40B4-BE49-F238E27FC236}">
                <a16:creationId xmlns:a16="http://schemas.microsoft.com/office/drawing/2014/main" id="{AC14E5D3-380B-45ED-8B1D-4B77278C60F5}"/>
              </a:ext>
            </a:extLst>
          </p:cNvPr>
          <p:cNvSpPr/>
          <p:nvPr/>
        </p:nvSpPr>
        <p:spPr>
          <a:xfrm>
            <a:off x="1069975" y="2852738"/>
            <a:ext cx="11102975" cy="2338388"/>
          </a:xfrm>
          <a:prstGeom prst="rect">
            <a:avLst/>
          </a:prstGeom>
        </p:spPr>
        <p:txBody>
          <a:bodyPr wrap="square">
            <a:spAutoFit/>
          </a:bodyPr>
          <a:lstStyle/>
          <a:p>
            <a:pPr marL="263525" indent="-263525">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Zugrunde gelegte Auftragsbedingungen (gegenwärtig i. d. V. 01.01.2017)</a:t>
            </a:r>
          </a:p>
          <a:p>
            <a:pPr marL="263525" indent="-263525">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Weitere mögliche Anlagen aufgrund des vereinbarten Auftrags oder aufgrund bisheriger Übung: </a:t>
            </a:r>
          </a:p>
          <a:p>
            <a:pPr marL="536575" lvl="1" indent="-273050">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Darstellung der rechtlichen Verhältnisse</a:t>
            </a:r>
          </a:p>
          <a:p>
            <a:pPr marL="536575" lvl="1" indent="-273050">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Aufgliederung und Erläuterungen der Posten des Abschlusses (sog. „Erläuterungsteil“)</a:t>
            </a:r>
          </a:p>
          <a:p>
            <a:pPr marL="536575" lvl="1" indent="-273050">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rPr>
              <a:t>Analyse der wirtschaftlichen Lage</a:t>
            </a:r>
          </a:p>
          <a:p>
            <a:pPr marL="263525" lvl="1" indent="-263525">
              <a:spcBef>
                <a:spcPts val="600"/>
              </a:spcBef>
              <a:spcAft>
                <a:spcPts val="600"/>
              </a:spcAft>
              <a:buClr>
                <a:schemeClr val="tx1"/>
              </a:buClr>
              <a:buFont typeface="Arial" panose="020B0604020202020204" pitchFamily="34" charset="0"/>
              <a:buChar char="•"/>
              <a:defRPr/>
            </a:pPr>
            <a:r>
              <a:rPr lang="de-DE" altLang="de-DE" sz="1600" b="1" dirty="0">
                <a:solidFill>
                  <a:srgbClr val="FF0000"/>
                </a:solidFill>
                <a:latin typeface="Century Gothic" panose="020B0502020202020204" pitchFamily="34" charset="0"/>
              </a:rPr>
              <a:t>vgl. IDW PS 450 n.F. (10.2021), Tz. 110 ff.</a:t>
            </a:r>
          </a:p>
        </p:txBody>
      </p:sp>
      <p:sp>
        <p:nvSpPr>
          <p:cNvPr id="796682" name="Textfeld 4">
            <a:extLst>
              <a:ext uri="{FF2B5EF4-FFF2-40B4-BE49-F238E27FC236}">
                <a16:creationId xmlns:a16="http://schemas.microsoft.com/office/drawing/2014/main" id="{22CFC3AA-C39C-4B38-AD7F-A4AB4A440AC7}"/>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4" name="Textfeld 4">
            <a:extLst>
              <a:ext uri="{FF2B5EF4-FFF2-40B4-BE49-F238E27FC236}">
                <a16:creationId xmlns:a16="http://schemas.microsoft.com/office/drawing/2014/main" id="{05793FE6-73CE-4CD5-B248-468F87624D2E}"/>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
        <p:nvSpPr>
          <p:cNvPr id="6" name="Rectangle 2">
            <a:extLst>
              <a:ext uri="{FF2B5EF4-FFF2-40B4-BE49-F238E27FC236}">
                <a16:creationId xmlns:a16="http://schemas.microsoft.com/office/drawing/2014/main" id="{144FF05E-363C-4F94-9326-2F1DB06E14BD}"/>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9.5	</a:t>
            </a:r>
            <a:r>
              <a:rPr lang="de-DE" sz="2800" b="1" dirty="0">
                <a:latin typeface="Century Gothic" panose="020B0502020202020204" pitchFamily="34" charset="0"/>
              </a:rPr>
              <a:t>Unterzeichnung und Vorlage des Prüfungsberichts</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9.5.1</a:t>
            </a:r>
            <a:r>
              <a:rPr lang="de-DE" dirty="0">
                <a:latin typeface="Century Gothic" panose="020B0502020202020204" pitchFamily="34" charset="0"/>
              </a:rPr>
              <a:t>	Unterzeichnung</a:t>
            </a:r>
          </a:p>
          <a:p>
            <a:pPr marL="2724150" lvl="4" indent="-895350">
              <a:spcBef>
                <a:spcPts val="600"/>
              </a:spcBef>
              <a:spcAft>
                <a:spcPts val="600"/>
              </a:spcAft>
              <a:tabLst>
                <a:tab pos="444500" algn="l"/>
              </a:tabLst>
            </a:pPr>
            <a:r>
              <a:rPr lang="de-DE" b="1" dirty="0">
                <a:latin typeface="Century Gothic" panose="020B0502020202020204" pitchFamily="34" charset="0"/>
              </a:rPr>
              <a:t>9.5.2	</a:t>
            </a:r>
            <a:r>
              <a:rPr lang="de-DE" dirty="0">
                <a:latin typeface="Century Gothic" panose="020B0502020202020204" pitchFamily="34" charset="0"/>
              </a:rPr>
              <a:t>Vorlegungspflichten (IDW PS 450 n.F. (10.2021), Tz. 117)</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9.5.3</a:t>
            </a:r>
            <a:r>
              <a:rPr lang="de-DE" dirty="0">
                <a:latin typeface="Century Gothic" panose="020B0502020202020204" pitchFamily="34" charset="0"/>
              </a:rPr>
              <a:t>	Vorgehensweise in der Praxis</a:t>
            </a:r>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70" name="Inhaltsplatzhalter 2">
            <a:extLst>
              <a:ext uri="{FF2B5EF4-FFF2-40B4-BE49-F238E27FC236}">
                <a16:creationId xmlns:a16="http://schemas.microsoft.com/office/drawing/2014/main" id="{EE6DDED9-04F2-4175-94D2-91E8A89DEE46}"/>
              </a:ext>
            </a:extLst>
          </p:cNvPr>
          <p:cNvSpPr>
            <a:spLocks noGrp="1"/>
          </p:cNvSpPr>
          <p:nvPr>
            <p:ph idx="4294967295"/>
          </p:nvPr>
        </p:nvSpPr>
        <p:spPr>
          <a:xfrm>
            <a:off x="1079500" y="1700213"/>
            <a:ext cx="10777140" cy="4524375"/>
          </a:xfrm>
        </p:spPr>
        <p:txBody>
          <a:bodyPr wrap="square">
            <a:spAutoFit/>
          </a:bodyPr>
          <a:lstStyle/>
          <a:p>
            <a:pPr marL="263525" indent="-263525">
              <a:lnSpc>
                <a:spcPct val="100000"/>
              </a:lnSpc>
              <a:spcBef>
                <a:spcPts val="600"/>
              </a:spcBef>
              <a:spcAft>
                <a:spcPts val="600"/>
              </a:spcAft>
              <a:buClr>
                <a:schemeClr val="tx1"/>
              </a:buClr>
              <a:buFont typeface="Arial" panose="020B0604020202020204" pitchFamily="34" charset="0"/>
              <a:buChar char="•"/>
            </a:pPr>
            <a:r>
              <a:rPr lang="de-DE" altLang="de-DE" sz="1600" b="1" dirty="0">
                <a:solidFill>
                  <a:srgbClr val="FF0000"/>
                </a:solidFill>
                <a:latin typeface="Century Gothic" panose="020B0502020202020204" pitchFamily="34" charset="0"/>
              </a:rPr>
              <a:t>IDW PS 450 n.F. (10.2021), Tz. 114 ff.</a:t>
            </a:r>
          </a:p>
          <a:p>
            <a:pPr marL="263525" indent="-263525">
              <a:lnSpc>
                <a:spcPct val="100000"/>
              </a:lnSpc>
              <a:spcBef>
                <a:spcPts val="600"/>
              </a:spcBef>
              <a:spcAft>
                <a:spcPts val="600"/>
              </a:spcAft>
              <a:buClr>
                <a:schemeClr val="tx1"/>
              </a:buClr>
              <a:buFont typeface="Arial" panose="020B0604020202020204" pitchFamily="34" charset="0"/>
              <a:buChar char="•"/>
            </a:pPr>
            <a:r>
              <a:rPr lang="de-DE" altLang="de-DE" sz="1600" dirty="0">
                <a:latin typeface="Century Gothic" panose="020B0502020202020204" pitchFamily="34" charset="0"/>
              </a:rPr>
              <a:t>PB ist bei Pflichtprüfungen vom beauftragten WP eigenhändig zu unterzeichnen und zu siegeln</a:t>
            </a:r>
            <a:br>
              <a:rPr lang="de-DE" altLang="de-DE" sz="1600" dirty="0">
                <a:latin typeface="Century Gothic" panose="020B0502020202020204" pitchFamily="34" charset="0"/>
              </a:rPr>
            </a:br>
            <a:r>
              <a:rPr lang="de-DE" altLang="de-DE" sz="1600" dirty="0">
                <a:latin typeface="Century Gothic" panose="020B0502020202020204" pitchFamily="34" charset="0"/>
              </a:rPr>
              <a:t>(§ 321 Abs. 5 S. 1 HGB, § 48 Abs. 1 S. 1 WPO); er hat PB und BV zu unterzeichnen</a:t>
            </a:r>
          </a:p>
          <a:p>
            <a:pPr marL="263525" indent="-263525">
              <a:lnSpc>
                <a:spcPct val="100000"/>
              </a:lnSpc>
              <a:spcBef>
                <a:spcPts val="600"/>
              </a:spcBef>
              <a:spcAft>
                <a:spcPts val="600"/>
              </a:spcAft>
              <a:buClr>
                <a:schemeClr val="tx1"/>
              </a:buClr>
              <a:buFont typeface="Arial" panose="020B0604020202020204" pitchFamily="34" charset="0"/>
              <a:buChar char="•"/>
            </a:pPr>
            <a:r>
              <a:rPr lang="de-DE" altLang="de-DE" sz="1600" dirty="0">
                <a:latin typeface="Century Gothic" panose="020B0502020202020204" pitchFamily="34" charset="0"/>
              </a:rPr>
              <a:t>Zumindest ein Exemplar der PBs ist handschriftlich oder mit qualifizierter elektronischer Signatur zu unterzeichnen</a:t>
            </a:r>
          </a:p>
          <a:p>
            <a:pPr marL="263525" indent="-263525">
              <a:lnSpc>
                <a:spcPct val="100000"/>
              </a:lnSpc>
              <a:spcBef>
                <a:spcPts val="600"/>
              </a:spcBef>
              <a:spcAft>
                <a:spcPts val="600"/>
              </a:spcAft>
              <a:buClr>
                <a:schemeClr val="tx1"/>
              </a:buClr>
              <a:buFont typeface="Arial" panose="020B0604020202020204" pitchFamily="34" charset="0"/>
              <a:buChar char="•"/>
            </a:pPr>
            <a:r>
              <a:rPr lang="de-DE" altLang="de-DE" sz="1600" dirty="0">
                <a:latin typeface="Century Gothic" panose="020B0502020202020204" pitchFamily="34" charset="0"/>
              </a:rPr>
              <a:t>Bei freiwilligen Prüfungen kann das Berufssiegel ebenfalls verwendet werden, muss aber nicht.</a:t>
            </a:r>
          </a:p>
          <a:p>
            <a:pPr marL="263525" indent="-263525">
              <a:lnSpc>
                <a:spcPct val="100000"/>
              </a:lnSpc>
              <a:spcBef>
                <a:spcPts val="600"/>
              </a:spcBef>
              <a:spcAft>
                <a:spcPts val="600"/>
              </a:spcAft>
              <a:buClr>
                <a:schemeClr val="tx1"/>
              </a:buClr>
              <a:buFont typeface="Arial" panose="020B0604020202020204" pitchFamily="34" charset="0"/>
              <a:buChar char="•"/>
            </a:pPr>
            <a:r>
              <a:rPr lang="de-DE" altLang="de-DE" sz="1600" dirty="0">
                <a:latin typeface="Century Gothic" panose="020B0502020202020204" pitchFamily="34" charset="0"/>
              </a:rPr>
              <a:t>Berufsbezeichnung WP/</a:t>
            </a:r>
            <a:r>
              <a:rPr lang="de-DE" altLang="de-DE" sz="1600" dirty="0" err="1">
                <a:latin typeface="Century Gothic" panose="020B0502020202020204" pitchFamily="34" charset="0"/>
              </a:rPr>
              <a:t>WPin</a:t>
            </a:r>
            <a:r>
              <a:rPr lang="de-DE" altLang="de-DE" sz="1600" dirty="0">
                <a:latin typeface="Century Gothic" panose="020B0502020202020204" pitchFamily="34" charset="0"/>
              </a:rPr>
              <a:t> ist dabei zu verwenden (§ 18 WPO)</a:t>
            </a:r>
          </a:p>
          <a:p>
            <a:pPr marL="263525" indent="-263525">
              <a:lnSpc>
                <a:spcPct val="100000"/>
              </a:lnSpc>
              <a:spcBef>
                <a:spcPts val="600"/>
              </a:spcBef>
              <a:spcAft>
                <a:spcPts val="600"/>
              </a:spcAft>
              <a:buClr>
                <a:schemeClr val="tx1"/>
              </a:buClr>
              <a:buFont typeface="Arial" panose="020B0604020202020204" pitchFamily="34" charset="0"/>
              <a:buChar char="•"/>
            </a:pPr>
            <a:r>
              <a:rPr lang="de-DE" altLang="de-DE" sz="1600" b="1" dirty="0">
                <a:solidFill>
                  <a:srgbClr val="FF0000"/>
                </a:solidFill>
                <a:latin typeface="Century Gothic" panose="020B0502020202020204" pitchFamily="34" charset="0"/>
              </a:rPr>
              <a:t>Bei beauftragter </a:t>
            </a:r>
            <a:r>
              <a:rPr lang="de-DE" altLang="de-DE" sz="1600" b="1" dirty="0" err="1">
                <a:solidFill>
                  <a:srgbClr val="FF0000"/>
                </a:solidFill>
                <a:latin typeface="Century Gothic" panose="020B0502020202020204" pitchFamily="34" charset="0"/>
              </a:rPr>
              <a:t>WPg</a:t>
            </a:r>
            <a:r>
              <a:rPr lang="de-DE" altLang="de-DE" sz="1600" b="1" dirty="0">
                <a:solidFill>
                  <a:srgbClr val="FF0000"/>
                </a:solidFill>
                <a:latin typeface="Century Gothic" panose="020B0502020202020204" pitchFamily="34" charset="0"/>
              </a:rPr>
              <a:t> ist der PB zumindest durch den verantwortlichen Wirtschaftsprüfer: </a:t>
            </a:r>
            <a:br>
              <a:rPr lang="de-DE" altLang="de-DE" sz="1600" b="1" dirty="0">
                <a:solidFill>
                  <a:srgbClr val="FF0000"/>
                </a:solidFill>
                <a:latin typeface="Century Gothic" panose="020B0502020202020204" pitchFamily="34" charset="0"/>
              </a:rPr>
            </a:br>
            <a:r>
              <a:rPr lang="de-DE" altLang="de-DE" sz="1600" b="1" dirty="0">
                <a:solidFill>
                  <a:srgbClr val="FF0000"/>
                </a:solidFill>
                <a:latin typeface="Century Gothic" panose="020B0502020202020204" pitchFamily="34" charset="0"/>
              </a:rPr>
              <a:t>Person, welche von der WP-Praxis als für die Durchführung eines Auftrags und für die Berichterstattung hierüber vorrangig verantwortlich bestimmt worden ist (§ 38 Abs. 2 BS WP/vBP) zu unterzeichnen</a:t>
            </a:r>
            <a:br>
              <a:rPr lang="de-DE" altLang="de-DE" sz="1600" b="1" dirty="0">
                <a:solidFill>
                  <a:srgbClr val="FF0000"/>
                </a:solidFill>
                <a:latin typeface="Century Gothic" panose="020B0502020202020204" pitchFamily="34" charset="0"/>
              </a:rPr>
            </a:br>
            <a:r>
              <a:rPr lang="de-DE" altLang="de-DE" sz="1600" b="1" dirty="0">
                <a:solidFill>
                  <a:srgbClr val="FF0000"/>
                </a:solidFill>
                <a:latin typeface="Century Gothic" panose="020B0502020202020204" pitchFamily="34" charset="0"/>
              </a:rPr>
              <a:t>(QMS 1 (09.2022))</a:t>
            </a:r>
            <a:endParaRPr lang="de-DE" altLang="de-DE" sz="1600" b="1" dirty="0">
              <a:latin typeface="Century Gothic" panose="020B0502020202020204" pitchFamily="34" charset="0"/>
            </a:endParaRPr>
          </a:p>
          <a:p>
            <a:pPr marL="263525" indent="-263525">
              <a:lnSpc>
                <a:spcPct val="100000"/>
              </a:lnSpc>
              <a:spcBef>
                <a:spcPts val="600"/>
              </a:spcBef>
              <a:spcAft>
                <a:spcPts val="600"/>
              </a:spcAft>
              <a:buClr>
                <a:schemeClr val="tx1"/>
              </a:buClr>
              <a:buFont typeface="Arial" panose="020B0604020202020204" pitchFamily="34" charset="0"/>
              <a:buChar char="•"/>
            </a:pPr>
            <a:r>
              <a:rPr lang="de-DE" altLang="de-DE" sz="1600" b="1" dirty="0">
                <a:solidFill>
                  <a:srgbClr val="FF0000"/>
                </a:solidFill>
                <a:latin typeface="Century Gothic" panose="020B0502020202020204" pitchFamily="34" charset="0"/>
              </a:rPr>
              <a:t>Bei </a:t>
            </a:r>
            <a:r>
              <a:rPr lang="de-DE" altLang="de-DE" sz="1600" b="1" dirty="0" err="1">
                <a:solidFill>
                  <a:srgbClr val="FF0000"/>
                </a:solidFill>
                <a:latin typeface="Century Gothic" panose="020B0502020202020204" pitchFamily="34" charset="0"/>
              </a:rPr>
              <a:t>WPg</a:t>
            </a:r>
            <a:r>
              <a:rPr lang="de-DE" altLang="de-DE" sz="1600" b="1" dirty="0">
                <a:solidFill>
                  <a:srgbClr val="FF0000"/>
                </a:solidFill>
                <a:latin typeface="Century Gothic" panose="020B0502020202020204" pitchFamily="34" charset="0"/>
              </a:rPr>
              <a:t> muss Unterzeichner vertretungsberechtigt sein</a:t>
            </a:r>
          </a:p>
          <a:p>
            <a:pPr marL="263525" indent="-263525">
              <a:lnSpc>
                <a:spcPct val="100000"/>
              </a:lnSpc>
              <a:spcBef>
                <a:spcPts val="600"/>
              </a:spcBef>
              <a:spcAft>
                <a:spcPts val="600"/>
              </a:spcAft>
              <a:buClr>
                <a:schemeClr val="tx1"/>
              </a:buClr>
              <a:buFont typeface="Arial" panose="020B0604020202020204" pitchFamily="34" charset="0"/>
              <a:buChar char="•"/>
            </a:pPr>
            <a:r>
              <a:rPr lang="de-DE" altLang="de-DE" sz="1600" dirty="0">
                <a:latin typeface="Century Gothic" panose="020B0502020202020204" pitchFamily="34" charset="0"/>
              </a:rPr>
              <a:t>Unterzeichnung unter Angabe des Orts der Niederlassung, des Datums und der Namen der Unterzeichnenden</a:t>
            </a:r>
            <a:endParaRPr lang="de-DE" altLang="de-DE" sz="1600" b="1" dirty="0">
              <a:latin typeface="Century Gothic" panose="020B0502020202020204" pitchFamily="34" charset="0"/>
            </a:endParaRPr>
          </a:p>
        </p:txBody>
      </p:sp>
      <p:sp>
        <p:nvSpPr>
          <p:cNvPr id="9" name="Text Box 6">
            <a:extLst>
              <a:ext uri="{FF2B5EF4-FFF2-40B4-BE49-F238E27FC236}">
                <a16:creationId xmlns:a16="http://schemas.microsoft.com/office/drawing/2014/main" id="{E7DF689A-4C89-4909-B8E9-4EE0B736A45C}"/>
              </a:ext>
            </a:extLst>
          </p:cNvPr>
          <p:cNvSpPr txBox="1">
            <a:spLocks noChangeArrowheads="1"/>
          </p:cNvSpPr>
          <p:nvPr/>
        </p:nvSpPr>
        <p:spPr bwMode="auto">
          <a:xfrm>
            <a:off x="695325" y="928688"/>
            <a:ext cx="89296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9.5 Unterzeichnung und Vorlage des Prüfungsberichts</a:t>
            </a:r>
          </a:p>
        </p:txBody>
      </p:sp>
      <p:sp>
        <p:nvSpPr>
          <p:cNvPr id="800773" name="Rectangle 2">
            <a:extLst>
              <a:ext uri="{FF2B5EF4-FFF2-40B4-BE49-F238E27FC236}">
                <a16:creationId xmlns:a16="http://schemas.microsoft.com/office/drawing/2014/main" id="{184A4430-CF25-40CF-980A-F57D04383ADA}"/>
              </a:ext>
            </a:extLst>
          </p:cNvPr>
          <p:cNvSpPr txBox="1">
            <a:spLocks/>
          </p:cNvSpPr>
          <p:nvPr/>
        </p:nvSpPr>
        <p:spPr bwMode="auto">
          <a:xfrm>
            <a:off x="925513" y="1312863"/>
            <a:ext cx="31543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9.5.1 Unterzeichnung</a:t>
            </a:r>
          </a:p>
        </p:txBody>
      </p:sp>
      <p:sp>
        <p:nvSpPr>
          <p:cNvPr id="800774" name="Textfeld 4">
            <a:extLst>
              <a:ext uri="{FF2B5EF4-FFF2-40B4-BE49-F238E27FC236}">
                <a16:creationId xmlns:a16="http://schemas.microsoft.com/office/drawing/2014/main" id="{1F6AC1F9-245E-4402-A081-5A39E79C3EE7}"/>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C1140257-7E8B-4716-B0B3-41B2D6F70FFE}"/>
              </a:ext>
            </a:extLst>
          </p:cNvPr>
          <p:cNvSpPr txBox="1">
            <a:spLocks/>
          </p:cNvSpPr>
          <p:nvPr/>
        </p:nvSpPr>
        <p:spPr bwMode="auto">
          <a:xfrm>
            <a:off x="1079500" y="1451679"/>
            <a:ext cx="10777538"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263525" indent="-263525">
              <a:lnSpc>
                <a:spcPct val="100000"/>
              </a:lnSpc>
              <a:spcBef>
                <a:spcPts val="600"/>
              </a:spcBef>
              <a:spcAft>
                <a:spcPts val="600"/>
              </a:spcAft>
              <a:buFont typeface="+mj-lt"/>
              <a:buAutoNum type="alphaLcPeriod"/>
              <a:defRPr/>
            </a:pPr>
            <a:r>
              <a:rPr lang="de-DE" altLang="de-DE" sz="1600" b="1" kern="0" dirty="0">
                <a:latin typeface="Century Gothic" panose="020B0502020202020204" pitchFamily="34" charset="0"/>
                <a:sym typeface="Monotype Sorts" pitchFamily="2" charset="2"/>
              </a:rPr>
              <a:t>Regelfall</a:t>
            </a:r>
          </a:p>
          <a:p>
            <a:pPr marL="263525">
              <a:lnSpc>
                <a:spcPct val="100000"/>
              </a:lnSpc>
              <a:spcBef>
                <a:spcPts val="600"/>
              </a:spcBef>
              <a:spcAft>
                <a:spcPts val="600"/>
              </a:spcAft>
              <a:defRPr/>
            </a:pPr>
            <a:r>
              <a:rPr lang="de-DE" altLang="de-DE" sz="1600" kern="0" dirty="0">
                <a:latin typeface="Century Gothic" panose="020B0502020202020204" pitchFamily="34" charset="0"/>
              </a:rPr>
              <a:t>Der Prüfungsbericht ist den gesetzlichen Vertretern, und zwar nicht später als der Bestätigungsvermerk, vorzulegen</a:t>
            </a:r>
          </a:p>
          <a:p>
            <a:pPr marL="263525" indent="-263525">
              <a:lnSpc>
                <a:spcPct val="100000"/>
              </a:lnSpc>
              <a:spcBef>
                <a:spcPts val="600"/>
              </a:spcBef>
              <a:spcAft>
                <a:spcPts val="600"/>
              </a:spcAft>
              <a:buFont typeface="+mj-lt"/>
              <a:buAutoNum type="alphaLcPeriod" startAt="2"/>
              <a:defRPr/>
            </a:pPr>
            <a:r>
              <a:rPr lang="de-DE" altLang="de-DE" sz="1600" b="1" kern="0" dirty="0">
                <a:latin typeface="Century Gothic" panose="020B0502020202020204" pitchFamily="34" charset="0"/>
              </a:rPr>
              <a:t>Ausnahmefall: Auftragserteilung nicht durch den gesetzlichen Vertreter</a:t>
            </a:r>
          </a:p>
          <a:p>
            <a:pPr marL="263525">
              <a:lnSpc>
                <a:spcPct val="100000"/>
              </a:lnSpc>
              <a:spcBef>
                <a:spcPts val="600"/>
              </a:spcBef>
              <a:spcAft>
                <a:spcPts val="600"/>
              </a:spcAft>
              <a:defRPr/>
            </a:pPr>
            <a:r>
              <a:rPr lang="de-DE" altLang="de-DE" sz="1600" kern="0" dirty="0">
                <a:latin typeface="Century Gothic" panose="020B0502020202020204" pitchFamily="34" charset="0"/>
                <a:sym typeface="Monotype Sorts" pitchFamily="2" charset="2"/>
              </a:rPr>
              <a:t>Auftragserteilung durch den Aufsichtsrat oder anderes Organ mit vergleichbarer Funktion</a:t>
            </a:r>
            <a:br>
              <a:rPr lang="de-DE" altLang="de-DE" sz="1600" kern="0" dirty="0">
                <a:latin typeface="Century Gothic" panose="020B0502020202020204" pitchFamily="34" charset="0"/>
                <a:sym typeface="Monotype Sorts" pitchFamily="2" charset="2"/>
              </a:rPr>
            </a:br>
            <a:r>
              <a:rPr lang="de-DE" altLang="de-DE" sz="1600" kern="0" dirty="0">
                <a:latin typeface="Century Gothic" panose="020B0502020202020204" pitchFamily="34" charset="0"/>
                <a:sym typeface="Monotype Sorts" pitchFamily="2" charset="2"/>
              </a:rPr>
              <a:t>(§ 111 Abs. 2 S. 3 AktG)</a:t>
            </a:r>
          </a:p>
          <a:p>
            <a:pPr marL="536575" indent="-273050">
              <a:lnSpc>
                <a:spcPct val="100000"/>
              </a:lnSpc>
              <a:spcBef>
                <a:spcPts val="600"/>
              </a:spcBef>
              <a:spcAft>
                <a:spcPts val="600"/>
              </a:spcAft>
              <a:buClr>
                <a:schemeClr val="tx1"/>
              </a:buClr>
              <a:buFont typeface="Symbol" panose="05050102010706020507" pitchFamily="18" charset="2"/>
              <a:buChar char="-"/>
              <a:defRPr/>
            </a:pPr>
            <a:r>
              <a:rPr lang="de-DE" altLang="de-DE" sz="1600" kern="0" dirty="0">
                <a:latin typeface="Century Gothic" panose="020B0502020202020204" pitchFamily="34" charset="0"/>
                <a:sym typeface="Monotype Sorts" pitchFamily="2" charset="2"/>
              </a:rPr>
              <a:t>Vorlage bei diesem Organ und gleichzeitig Vorlage vor Prüfungsausschuss</a:t>
            </a:r>
          </a:p>
          <a:p>
            <a:pPr marL="536575" indent="-273050">
              <a:lnSpc>
                <a:spcPct val="100000"/>
              </a:lnSpc>
              <a:spcBef>
                <a:spcPts val="600"/>
              </a:spcBef>
              <a:spcAft>
                <a:spcPts val="600"/>
              </a:spcAft>
              <a:buClr>
                <a:schemeClr val="tx1"/>
              </a:buClr>
              <a:buFont typeface="Symbol" panose="05050102010706020507" pitchFamily="18" charset="2"/>
              <a:buChar char="-"/>
              <a:defRPr/>
            </a:pPr>
            <a:r>
              <a:rPr lang="de-DE" altLang="de-DE" sz="1600" b="1" kern="0" dirty="0">
                <a:solidFill>
                  <a:srgbClr val="FF0000"/>
                </a:solidFill>
                <a:latin typeface="Century Gothic" panose="020B0502020202020204" pitchFamily="34" charset="0"/>
                <a:sym typeface="Monotype Sorts" pitchFamily="2" charset="2"/>
              </a:rPr>
              <a:t>Er ist außerdem unverzüglich dem Vorstand zuzuleiten mit Gelegenheit zur Stellungnahme </a:t>
            </a:r>
            <a:br>
              <a:rPr lang="de-DE" altLang="de-DE" sz="1600" b="1" kern="0" dirty="0">
                <a:solidFill>
                  <a:srgbClr val="FF0000"/>
                </a:solidFill>
                <a:latin typeface="Century Gothic" panose="020B0502020202020204" pitchFamily="34" charset="0"/>
                <a:sym typeface="Monotype Sorts" pitchFamily="2" charset="2"/>
              </a:rPr>
            </a:br>
            <a:r>
              <a:rPr lang="de-DE" altLang="de-DE" sz="1600" b="1" kern="0" dirty="0">
                <a:solidFill>
                  <a:srgbClr val="FF0000"/>
                </a:solidFill>
                <a:latin typeface="Century Gothic" panose="020B0502020202020204" pitchFamily="34" charset="0"/>
                <a:sym typeface="Monotype Sorts" pitchFamily="2" charset="2"/>
              </a:rPr>
              <a:t>(§ 321 Abs. 5 Satz 3 HGB)</a:t>
            </a:r>
            <a:endParaRPr lang="de-DE" altLang="de-DE" sz="1600" b="1" kern="0" dirty="0">
              <a:latin typeface="Century Gothic" panose="020B0502020202020204" pitchFamily="34" charset="0"/>
            </a:endParaRPr>
          </a:p>
        </p:txBody>
      </p:sp>
      <p:sp>
        <p:nvSpPr>
          <p:cNvPr id="8" name="Rectangle 2">
            <a:extLst>
              <a:ext uri="{FF2B5EF4-FFF2-40B4-BE49-F238E27FC236}">
                <a16:creationId xmlns:a16="http://schemas.microsoft.com/office/drawing/2014/main" id="{D94C9C52-BF53-42B6-A199-92F1063AE369}"/>
              </a:ext>
            </a:extLst>
          </p:cNvPr>
          <p:cNvSpPr txBox="1">
            <a:spLocks/>
          </p:cNvSpPr>
          <p:nvPr/>
        </p:nvSpPr>
        <p:spPr bwMode="auto">
          <a:xfrm>
            <a:off x="925513" y="908050"/>
            <a:ext cx="891490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9.5.2 Vorlegungspflichten</a:t>
            </a:r>
            <a:r>
              <a:rPr lang="de-DE" altLang="de-DE" sz="1600" b="1" kern="0" dirty="0">
                <a:latin typeface="Century Gothic" panose="020B0502020202020204" pitchFamily="34" charset="0"/>
              </a:rPr>
              <a:t> </a:t>
            </a:r>
            <a:r>
              <a:rPr lang="de-DE" altLang="de-DE" sz="1600" b="1" dirty="0">
                <a:solidFill>
                  <a:srgbClr val="FF0000"/>
                </a:solidFill>
                <a:latin typeface="Century Gothic" pitchFamily="34" charset="0"/>
              </a:rPr>
              <a:t>(IDW PS 450 n.F. (10.2021)</a:t>
            </a:r>
            <a:r>
              <a:rPr lang="de-DE" altLang="de-DE" sz="1600" b="1" kern="0" dirty="0">
                <a:solidFill>
                  <a:srgbClr val="FF0000"/>
                </a:solidFill>
                <a:latin typeface="Century Gothic" panose="020B0502020202020204" pitchFamily="34" charset="0"/>
              </a:rPr>
              <a:t>, Tz. 117)</a:t>
            </a:r>
            <a:endParaRPr lang="de-DE" altLang="de-DE" sz="1600" b="1" kern="0" dirty="0">
              <a:solidFill>
                <a:srgbClr val="00B0F0"/>
              </a:solidFill>
              <a:latin typeface="Century Gothic" pitchFamily="34" charset="0"/>
            </a:endParaRPr>
          </a:p>
        </p:txBody>
      </p:sp>
      <p:sp>
        <p:nvSpPr>
          <p:cNvPr id="802821" name="Textfeld 4">
            <a:extLst>
              <a:ext uri="{FF2B5EF4-FFF2-40B4-BE49-F238E27FC236}">
                <a16:creationId xmlns:a16="http://schemas.microsoft.com/office/drawing/2014/main" id="{5BECCB40-9234-4231-968E-CEE32149C68E}"/>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Inhaltsplatzhalter 2">
            <a:extLst>
              <a:ext uri="{FF2B5EF4-FFF2-40B4-BE49-F238E27FC236}">
                <a16:creationId xmlns:a16="http://schemas.microsoft.com/office/drawing/2014/main" id="{F71AFCB9-CB39-4B25-B53E-5AD404181FF5}"/>
              </a:ext>
            </a:extLst>
          </p:cNvPr>
          <p:cNvSpPr>
            <a:spLocks noGrp="1"/>
          </p:cNvSpPr>
          <p:nvPr>
            <p:ph idx="4294967295"/>
          </p:nvPr>
        </p:nvSpPr>
        <p:spPr>
          <a:xfrm>
            <a:off x="1079500" y="1368425"/>
            <a:ext cx="10777538" cy="3939540"/>
          </a:xfrm>
        </p:spPr>
        <p:txBody>
          <a:bodyPr>
            <a:spAutoFit/>
          </a:bodyPr>
          <a:lstStyle/>
          <a:p>
            <a:pPr marL="263525" indent="-263525">
              <a:lnSpc>
                <a:spcPct val="100000"/>
              </a:lnSpc>
              <a:spcBef>
                <a:spcPts val="600"/>
              </a:spcBef>
              <a:spcAft>
                <a:spcPts val="600"/>
              </a:spcAft>
              <a:buFont typeface="+mj-lt"/>
              <a:buAutoNum type="alphaLcPeriod"/>
              <a:defRPr/>
            </a:pPr>
            <a:r>
              <a:rPr lang="de-DE" altLang="de-DE" sz="1600" b="1" dirty="0">
                <a:solidFill>
                  <a:srgbClr val="00B0F0"/>
                </a:solidFill>
                <a:latin typeface="Century Gothic" panose="020B0502020202020204" pitchFamily="34" charset="0"/>
              </a:rPr>
              <a:t>Versendung eines Leseexemplars (auch als PDF möglich)</a:t>
            </a:r>
          </a:p>
          <a:p>
            <a:pPr marL="536575"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Vorab, NICHT UNTERZEICHNET und NICHT GESIEGELT</a:t>
            </a:r>
          </a:p>
          <a:p>
            <a:pPr marL="536575"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Anschließend Diskussion über Änderungen mit Berichtsadressaten und ggf. Einarbeitung in das Leseexemplar</a:t>
            </a:r>
          </a:p>
          <a:p>
            <a:pPr marL="263525" indent="-263525">
              <a:lnSpc>
                <a:spcPct val="100000"/>
              </a:lnSpc>
              <a:spcBef>
                <a:spcPts val="600"/>
              </a:spcBef>
              <a:spcAft>
                <a:spcPts val="600"/>
              </a:spcAft>
              <a:buFont typeface="+mj-lt"/>
              <a:buAutoNum type="alphaLcPeriod" startAt="2"/>
              <a:defRPr/>
            </a:pPr>
            <a:r>
              <a:rPr lang="de-DE" altLang="de-DE" sz="1600" b="1" dirty="0" err="1">
                <a:solidFill>
                  <a:srgbClr val="00B0F0"/>
                </a:solidFill>
                <a:latin typeface="Century Gothic" panose="020B0502020202020204" pitchFamily="34" charset="0"/>
              </a:rPr>
              <a:t>Testatsexemplar</a:t>
            </a:r>
            <a:r>
              <a:rPr lang="de-DE" altLang="de-DE" sz="1600" b="1" dirty="0">
                <a:solidFill>
                  <a:srgbClr val="00B0F0"/>
                </a:solidFill>
                <a:latin typeface="Century Gothic" panose="020B0502020202020204" pitchFamily="34" charset="0"/>
              </a:rPr>
              <a:t> (nur in Papierform)</a:t>
            </a:r>
          </a:p>
          <a:p>
            <a:pPr marL="360362">
              <a:lnSpc>
                <a:spcPct val="100000"/>
              </a:lnSpc>
              <a:spcBef>
                <a:spcPts val="600"/>
              </a:spcBef>
              <a:spcAft>
                <a:spcPts val="600"/>
              </a:spcAft>
              <a:defRPr/>
            </a:pPr>
            <a:r>
              <a:rPr lang="de-DE" altLang="de-DE" sz="1600" dirty="0">
                <a:latin typeface="Century Gothic" panose="020B0502020202020204" pitchFamily="34" charset="0"/>
              </a:rPr>
              <a:t>UNTERZEICHNET und GESIEGELT, Anzahl Originalexemplare und  Kopien in Absprache mit dem Mandanten </a:t>
            </a:r>
          </a:p>
          <a:p>
            <a:pPr marL="263525" indent="-263525">
              <a:lnSpc>
                <a:spcPct val="100000"/>
              </a:lnSpc>
              <a:spcBef>
                <a:spcPts val="600"/>
              </a:spcBef>
              <a:spcAft>
                <a:spcPts val="600"/>
              </a:spcAft>
              <a:buFont typeface="+mj-lt"/>
              <a:buAutoNum type="alphaLcPeriod" startAt="3"/>
              <a:defRPr/>
            </a:pPr>
            <a:r>
              <a:rPr lang="de-DE" altLang="de-DE" sz="1600" b="1" dirty="0">
                <a:solidFill>
                  <a:srgbClr val="00B0F0"/>
                </a:solidFill>
                <a:latin typeface="Century Gothic" panose="020B0502020202020204" pitchFamily="34" charset="0"/>
              </a:rPr>
              <a:t>Übergabe des endgültigen </a:t>
            </a:r>
            <a:r>
              <a:rPr lang="de-DE" altLang="de-DE" sz="1600" b="1" dirty="0" err="1">
                <a:solidFill>
                  <a:srgbClr val="00B0F0"/>
                </a:solidFill>
                <a:latin typeface="Century Gothic" panose="020B0502020202020204" pitchFamily="34" charset="0"/>
              </a:rPr>
              <a:t>Berichtsexemplares</a:t>
            </a:r>
            <a:endParaRPr lang="de-DE" altLang="de-DE" sz="1600" dirty="0">
              <a:solidFill>
                <a:srgbClr val="00B0F0"/>
              </a:solidFill>
              <a:latin typeface="Century Gothic" panose="020B0502020202020204" pitchFamily="34" charset="0"/>
            </a:endParaRPr>
          </a:p>
          <a:p>
            <a:pPr marL="536575"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UNTERZEICHNET und ggf. GESIEGELT, Anzahl Originalexemplare und  Kopien in Absprache mit dem Mandanten</a:t>
            </a:r>
          </a:p>
          <a:p>
            <a:pPr marL="536575"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Versand von elektronischen </a:t>
            </a:r>
            <a:r>
              <a:rPr lang="de-DE" altLang="de-DE" sz="1600" dirty="0" err="1">
                <a:latin typeface="Century Gothic" panose="020B0502020202020204" pitchFamily="34" charset="0"/>
              </a:rPr>
              <a:t>endg</a:t>
            </a:r>
            <a:r>
              <a:rPr lang="de-DE" altLang="de-DE" sz="1600" dirty="0">
                <a:latin typeface="Century Gothic" panose="020B0502020202020204" pitchFamily="34" charset="0"/>
              </a:rPr>
              <a:t>. Prüfungsberichten ist nicht unproblematisch!    </a:t>
            </a:r>
          </a:p>
          <a:p>
            <a:pPr marL="534988" indent="-271463">
              <a:lnSpc>
                <a:spcPct val="100000"/>
              </a:lnSpc>
              <a:spcBef>
                <a:spcPts val="600"/>
              </a:spcBef>
              <a:spcAft>
                <a:spcPts val="600"/>
              </a:spcAft>
              <a:defRPr/>
            </a:pPr>
            <a:r>
              <a:rPr lang="de-DE" altLang="de-DE" sz="1600" dirty="0">
                <a:latin typeface="Century Gothic" panose="020B0502020202020204" pitchFamily="34" charset="0"/>
                <a:sym typeface="Wingdings" panose="05000000000000000000" pitchFamily="2" charset="2"/>
              </a:rPr>
              <a:t> </a:t>
            </a:r>
            <a:r>
              <a:rPr lang="de-DE" altLang="de-DE" sz="1600" dirty="0">
                <a:latin typeface="Century Gothic" panose="020B0502020202020204" pitchFamily="34" charset="0"/>
              </a:rPr>
              <a:t>vgl. WP-Handbuch, 18. Auflage 2023, Kap. M </a:t>
            </a:r>
            <a:r>
              <a:rPr lang="de-DE" altLang="de-DE" sz="1600" dirty="0" err="1">
                <a:latin typeface="Century Gothic" panose="020B0502020202020204" pitchFamily="34" charset="0"/>
              </a:rPr>
              <a:t>Rdn</a:t>
            </a:r>
            <a:r>
              <a:rPr lang="de-DE" altLang="de-DE" sz="1600" dirty="0">
                <a:latin typeface="Century Gothic" panose="020B0502020202020204" pitchFamily="34" charset="0"/>
              </a:rPr>
              <a:t>. 558 ff</a:t>
            </a:r>
          </a:p>
        </p:txBody>
      </p:sp>
      <p:sp>
        <p:nvSpPr>
          <p:cNvPr id="7" name="Rectangle 2">
            <a:extLst>
              <a:ext uri="{FF2B5EF4-FFF2-40B4-BE49-F238E27FC236}">
                <a16:creationId xmlns:a16="http://schemas.microsoft.com/office/drawing/2014/main" id="{9AE59246-BD47-4295-BB0C-306DB305F4A3}"/>
              </a:ext>
            </a:extLst>
          </p:cNvPr>
          <p:cNvSpPr txBox="1">
            <a:spLocks/>
          </p:cNvSpPr>
          <p:nvPr/>
        </p:nvSpPr>
        <p:spPr bwMode="auto">
          <a:xfrm>
            <a:off x="925513" y="944563"/>
            <a:ext cx="41624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9.5.3 Vorgehensweise in der Praxis</a:t>
            </a:r>
          </a:p>
        </p:txBody>
      </p:sp>
      <p:sp>
        <p:nvSpPr>
          <p:cNvPr id="804869" name="Textfeld 4">
            <a:extLst>
              <a:ext uri="{FF2B5EF4-FFF2-40B4-BE49-F238E27FC236}">
                <a16:creationId xmlns:a16="http://schemas.microsoft.com/office/drawing/2014/main" id="{9B65B533-BAE4-4F6C-BFBE-5C8F2502E5C4}"/>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
        <p:nvSpPr>
          <p:cNvPr id="6" name="Textfeld 5">
            <a:extLst>
              <a:ext uri="{FF2B5EF4-FFF2-40B4-BE49-F238E27FC236}">
                <a16:creationId xmlns:a16="http://schemas.microsoft.com/office/drawing/2014/main" id="{B4270BCC-4181-42A3-B807-1A6944859733}"/>
              </a:ext>
            </a:extLst>
          </p:cNvPr>
          <p:cNvSpPr txBox="1"/>
          <p:nvPr/>
        </p:nvSpPr>
        <p:spPr>
          <a:xfrm>
            <a:off x="479376" y="6477087"/>
            <a:ext cx="1080120" cy="369332"/>
          </a:xfrm>
          <a:prstGeom prst="rect">
            <a:avLst/>
          </a:prstGeom>
          <a:noFill/>
        </p:spPr>
        <p:txBody>
          <a:bodyPr wrap="square" rtlCol="0">
            <a:spAutoFit/>
          </a:bodyPr>
          <a:lstStyle/>
          <a:p>
            <a:r>
              <a:rPr lang="de-DE" b="1" dirty="0">
                <a:solidFill>
                  <a:srgbClr val="FF0000"/>
                </a:solidFill>
              </a:rPr>
              <a:t>353</a:t>
            </a:r>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916" name="Textfeld 4">
            <a:extLst>
              <a:ext uri="{FF2B5EF4-FFF2-40B4-BE49-F238E27FC236}">
                <a16:creationId xmlns:a16="http://schemas.microsoft.com/office/drawing/2014/main" id="{6BCCF936-6355-4432-A8E3-6625DCA94092}"/>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
        <p:nvSpPr>
          <p:cNvPr id="6" name="Rectangle 2">
            <a:extLst>
              <a:ext uri="{FF2B5EF4-FFF2-40B4-BE49-F238E27FC236}">
                <a16:creationId xmlns:a16="http://schemas.microsoft.com/office/drawing/2014/main" id="{ACF1F45C-E2A4-4BF4-9160-2935C268BE6B}"/>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9.6	</a:t>
            </a:r>
            <a:r>
              <a:rPr lang="de-DE" sz="2800" b="1" dirty="0">
                <a:latin typeface="Century Gothic" panose="020B0502020202020204" pitchFamily="34" charset="0"/>
              </a:rPr>
              <a:t>Besonderheiten</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9.6.1</a:t>
            </a:r>
            <a:r>
              <a:rPr lang="de-DE" dirty="0">
                <a:latin typeface="Century Gothic" panose="020B0502020202020204" pitchFamily="34" charset="0"/>
              </a:rPr>
              <a:t>	Prüfung eines Abschlusses </a:t>
            </a:r>
            <a:br>
              <a:rPr lang="de-DE" dirty="0">
                <a:latin typeface="Century Gothic" panose="020B0502020202020204" pitchFamily="34" charset="0"/>
              </a:rPr>
            </a:br>
            <a:r>
              <a:rPr lang="de-DE" dirty="0">
                <a:latin typeface="Century Gothic" panose="020B0502020202020204" pitchFamily="34" charset="0"/>
              </a:rPr>
              <a:t>nach IFRS (§ 324a Abs. 2 i. V. m. § 315e HGB)</a:t>
            </a:r>
          </a:p>
          <a:p>
            <a:pPr marL="2724150" lvl="4" indent="-895350">
              <a:spcBef>
                <a:spcPts val="600"/>
              </a:spcBef>
              <a:spcAft>
                <a:spcPts val="600"/>
              </a:spcAft>
              <a:tabLst>
                <a:tab pos="444500" algn="l"/>
              </a:tabLst>
            </a:pPr>
            <a:r>
              <a:rPr lang="de-DE" b="1" dirty="0">
                <a:latin typeface="Century Gothic" panose="020B0502020202020204" pitchFamily="34" charset="0"/>
              </a:rPr>
              <a:t>9.6.2	</a:t>
            </a:r>
            <a:r>
              <a:rPr lang="de-DE" dirty="0">
                <a:latin typeface="Century Gothic" panose="020B0502020202020204" pitchFamily="34" charset="0"/>
              </a:rPr>
              <a:t>Sonderfall der Berichtserstattung 1: Nachtragsprüfung</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9.6.3</a:t>
            </a:r>
            <a:r>
              <a:rPr lang="de-DE" dirty="0">
                <a:latin typeface="Century Gothic" panose="020B0502020202020204" pitchFamily="34" charset="0"/>
              </a:rPr>
              <a:t>	Sonderfall der Berichtserstattung 2: Kündigung durch den Abschlussprüfer</a:t>
            </a:r>
          </a:p>
        </p:txBody>
      </p:sp>
    </p:spTree>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9" name="Rectangle 5">
            <a:extLst>
              <a:ext uri="{FF2B5EF4-FFF2-40B4-BE49-F238E27FC236}">
                <a16:creationId xmlns:a16="http://schemas.microsoft.com/office/drawing/2014/main" id="{E54D6F4D-021D-4841-9E0A-12FC5EA90457}"/>
              </a:ext>
            </a:extLst>
          </p:cNvPr>
          <p:cNvSpPr>
            <a:spLocks noChangeArrowheads="1"/>
          </p:cNvSpPr>
          <p:nvPr/>
        </p:nvSpPr>
        <p:spPr bwMode="auto">
          <a:xfrm>
            <a:off x="1043796" y="1778759"/>
            <a:ext cx="10907712" cy="2924175"/>
          </a:xfrm>
          <a:prstGeom prst="rect">
            <a:avLst/>
          </a:prstGeom>
          <a:noFill/>
          <a:ln>
            <a:noFill/>
          </a:ln>
          <a:effectLst/>
          <a:extLst>
            <a:ext uri="{909E8E84-426E-40DD-AFC4-6F175D3DCCD1}">
              <a14:hiddenFill xmlns:a14="http://schemas.microsoft.com/office/drawing/2010/main">
                <a:solidFill>
                  <a:srgbClr val="CCFFCC">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342900" indent="-342900" defTabSz="3810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360363" indent="-268288" defTabSz="3810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431925" indent="-180975" defTabSz="3810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22425" indent="-174625" defTabSz="3810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3810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3810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3810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3810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3810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3525" lvl="1" indent="-263525">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Für Zwecke der Offenlegung </a:t>
            </a:r>
            <a:r>
              <a:rPr lang="de-DE" altLang="de-DE" sz="1600" b="1" dirty="0">
                <a:latin typeface="Century Gothic" panose="020B0502020202020204" pitchFamily="34" charset="0"/>
                <a:sym typeface="Monotype Sorts"/>
              </a:rPr>
              <a:t>freiwillig nach IFRS aufgestellter Jahresabschluss </a:t>
            </a:r>
            <a:r>
              <a:rPr lang="de-DE" altLang="de-DE" sz="1600" dirty="0">
                <a:latin typeface="Century Gothic" panose="020B0502020202020204" pitchFamily="34" charset="0"/>
                <a:sym typeface="Monotype Sorts"/>
              </a:rPr>
              <a:t>(§ 325 Abs. 2a HGB)</a:t>
            </a:r>
          </a:p>
          <a:p>
            <a:pPr marL="263525" lvl="1" indent="-263525">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Prüfer des Jahresabschlusses nach HGB gilt auch als  </a:t>
            </a:r>
            <a:r>
              <a:rPr lang="de-DE" altLang="de-DE" sz="1600" b="1" dirty="0">
                <a:latin typeface="Century Gothic" panose="020B0502020202020204" pitchFamily="34" charset="0"/>
                <a:sym typeface="Monotype Sorts"/>
              </a:rPr>
              <a:t>Abschlussprüfer </a:t>
            </a:r>
            <a:r>
              <a:rPr lang="de-DE" altLang="de-DE" sz="1600" dirty="0">
                <a:latin typeface="Century Gothic" panose="020B0502020202020204" pitchFamily="34" charset="0"/>
                <a:sym typeface="Monotype Sorts"/>
              </a:rPr>
              <a:t>für einen Einzelabschluss nach IFRS </a:t>
            </a:r>
            <a:br>
              <a:rPr lang="de-DE" altLang="de-DE" sz="1600" dirty="0">
                <a:latin typeface="Century Gothic" panose="020B0502020202020204" pitchFamily="34" charset="0"/>
                <a:sym typeface="Monotype Sorts"/>
              </a:rPr>
            </a:br>
            <a:r>
              <a:rPr lang="de-DE" altLang="de-DE" sz="1600" dirty="0">
                <a:latin typeface="Century Gothic" panose="020B0502020202020204" pitchFamily="34" charset="0"/>
                <a:sym typeface="Monotype Sorts"/>
              </a:rPr>
              <a:t>(§ 324a Abs. 2 S.1 HGB)</a:t>
            </a:r>
          </a:p>
          <a:p>
            <a:pPr marL="263525" lvl="1" indent="-263525">
              <a:lnSpc>
                <a:spcPct val="100000"/>
              </a:lnSpc>
              <a:spcBef>
                <a:spcPts val="600"/>
              </a:spcBef>
              <a:spcAft>
                <a:spcPts val="600"/>
              </a:spcAft>
              <a:buFont typeface="Arial" panose="020B0604020202020204" pitchFamily="34" charset="0"/>
              <a:buChar char="•"/>
            </a:pPr>
            <a:r>
              <a:rPr lang="de-DE" altLang="de-DE" sz="1600" b="1" dirty="0">
                <a:latin typeface="Century Gothic" panose="020B0502020202020204" pitchFamily="34" charset="0"/>
              </a:rPr>
              <a:t>Zusammenfassung: </a:t>
            </a:r>
            <a:r>
              <a:rPr lang="de-DE" altLang="de-DE" sz="1600" dirty="0">
                <a:latin typeface="Century Gothic" panose="020B0502020202020204" pitchFamily="34" charset="0"/>
              </a:rPr>
              <a:t>Prüfungsbericht des Jahresabschlusses nach HGB kann mit dem des Einzelabschlusses nach IFRS zusammengefasst werden (§ 324a Abs. 2 S.2 HGB)</a:t>
            </a:r>
          </a:p>
          <a:p>
            <a:pPr marL="263525" lvl="1" indent="-263525">
              <a:lnSpc>
                <a:spcPct val="100000"/>
              </a:lnSpc>
              <a:spcBef>
                <a:spcPts val="600"/>
              </a:spcBef>
              <a:spcAft>
                <a:spcPts val="600"/>
              </a:spcAft>
              <a:buFont typeface="Arial" panose="020B0604020202020204" pitchFamily="34" charset="0"/>
              <a:buChar char="•"/>
            </a:pPr>
            <a:r>
              <a:rPr lang="de-DE" altLang="de-DE" sz="1600" b="1" dirty="0">
                <a:latin typeface="Century Gothic" panose="020B0502020202020204" pitchFamily="34" charset="0"/>
              </a:rPr>
              <a:t>Gegenstand der Prüfung </a:t>
            </a:r>
            <a:r>
              <a:rPr lang="de-DE" altLang="de-DE" sz="1600" dirty="0">
                <a:latin typeface="Century Gothic" panose="020B0502020202020204" pitchFamily="34" charset="0"/>
              </a:rPr>
              <a:t>sind die Bilanz und GuV, der Anhang, die Kapitalflussrechnung, der Eigenkapitalspiegel, die Segmentberichterstattung und der Lagebericht</a:t>
            </a:r>
          </a:p>
          <a:p>
            <a:pPr marL="263525" lvl="1" indent="-263525">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Bei Feststellungen zur </a:t>
            </a:r>
            <a:r>
              <a:rPr lang="de-DE" altLang="de-DE" sz="1600" b="1" dirty="0">
                <a:latin typeface="Century Gothic" panose="020B0502020202020204" pitchFamily="34" charset="0"/>
                <a:sym typeface="Monotype Sorts"/>
              </a:rPr>
              <a:t>Gesamtaussage</a:t>
            </a:r>
            <a:r>
              <a:rPr lang="de-DE" altLang="de-DE" sz="1600" dirty="0">
                <a:latin typeface="Century Gothic" panose="020B0502020202020204" pitchFamily="34" charset="0"/>
                <a:sym typeface="Monotype Sorts"/>
              </a:rPr>
              <a:t> des Abschlusses ist auf die Entsprechung des Bildes der VFE-Lage mit den tatsächlichen Verhältnissen des Unternehmens unter Beachtung der IFRS abzustellen</a:t>
            </a:r>
          </a:p>
        </p:txBody>
      </p:sp>
      <p:sp>
        <p:nvSpPr>
          <p:cNvPr id="8" name="Text Box 6">
            <a:extLst>
              <a:ext uri="{FF2B5EF4-FFF2-40B4-BE49-F238E27FC236}">
                <a16:creationId xmlns:a16="http://schemas.microsoft.com/office/drawing/2014/main" id="{6F3FB971-62F6-4057-A1ED-474CF306E8DB}"/>
              </a:ext>
            </a:extLst>
          </p:cNvPr>
          <p:cNvSpPr txBox="1">
            <a:spLocks noChangeArrowheads="1"/>
          </p:cNvSpPr>
          <p:nvPr/>
        </p:nvSpPr>
        <p:spPr bwMode="auto">
          <a:xfrm>
            <a:off x="695325" y="928688"/>
            <a:ext cx="89296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9.6 Besonderheiten</a:t>
            </a:r>
          </a:p>
        </p:txBody>
      </p:sp>
      <p:sp>
        <p:nvSpPr>
          <p:cNvPr id="808965" name="Rectangle 2">
            <a:extLst>
              <a:ext uri="{FF2B5EF4-FFF2-40B4-BE49-F238E27FC236}">
                <a16:creationId xmlns:a16="http://schemas.microsoft.com/office/drawing/2014/main" id="{2FA4AD13-8B53-4C59-AD5A-8FF46E4983C7}"/>
              </a:ext>
            </a:extLst>
          </p:cNvPr>
          <p:cNvSpPr txBox="1">
            <a:spLocks/>
          </p:cNvSpPr>
          <p:nvPr/>
        </p:nvSpPr>
        <p:spPr bwMode="auto">
          <a:xfrm>
            <a:off x="925513" y="1376958"/>
            <a:ext cx="109315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a:solidFill>
                  <a:srgbClr val="00B0F0"/>
                </a:solidFill>
                <a:latin typeface="Century Gothic" panose="020B0502020202020204" pitchFamily="34" charset="0"/>
              </a:rPr>
              <a:t>9.6.1 Prüfung eines Abschlusses nach IFRS (§ 324a Abs. 2 i. V. m. § 315e HGB)</a:t>
            </a:r>
          </a:p>
        </p:txBody>
      </p:sp>
      <p:sp>
        <p:nvSpPr>
          <p:cNvPr id="808966" name="Textfeld 4">
            <a:extLst>
              <a:ext uri="{FF2B5EF4-FFF2-40B4-BE49-F238E27FC236}">
                <a16:creationId xmlns:a16="http://schemas.microsoft.com/office/drawing/2014/main" id="{F3AF250F-9D75-420F-973F-18D24FA56C65}"/>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25989"/>
                                        </p:tgtEl>
                                        <p:attrNameLst>
                                          <p:attrName>style.visibility</p:attrName>
                                        </p:attrNameLst>
                                      </p:cBhvr>
                                      <p:to>
                                        <p:strVal val="visible"/>
                                      </p:to>
                                    </p:set>
                                    <p:anim calcmode="lin" valueType="num">
                                      <p:cBhvr additive="base">
                                        <p:cTn id="7" dur="500" fill="hold"/>
                                        <p:tgtEl>
                                          <p:spTgt spid="425989"/>
                                        </p:tgtEl>
                                        <p:attrNameLst>
                                          <p:attrName>ppt_x</p:attrName>
                                        </p:attrNameLst>
                                      </p:cBhvr>
                                      <p:tavLst>
                                        <p:tav tm="0">
                                          <p:val>
                                            <p:strVal val="#ppt_x"/>
                                          </p:val>
                                        </p:tav>
                                        <p:tav tm="100000">
                                          <p:val>
                                            <p:strVal val="#ppt_x"/>
                                          </p:val>
                                        </p:tav>
                                      </p:tavLst>
                                    </p:anim>
                                    <p:anim calcmode="lin" valueType="num">
                                      <p:cBhvr additive="base">
                                        <p:cTn id="8" dur="500" fill="hold"/>
                                        <p:tgtEl>
                                          <p:spTgt spid="4259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89" grpId="0"/>
    </p:bld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Inhaltsplatzhalter 2">
            <a:extLst>
              <a:ext uri="{FF2B5EF4-FFF2-40B4-BE49-F238E27FC236}">
                <a16:creationId xmlns:a16="http://schemas.microsoft.com/office/drawing/2014/main" id="{C214002A-F1E5-433E-8D7F-541B8A723535}"/>
              </a:ext>
            </a:extLst>
          </p:cNvPr>
          <p:cNvSpPr>
            <a:spLocks noGrp="1"/>
          </p:cNvSpPr>
          <p:nvPr>
            <p:ph idx="4294967295"/>
          </p:nvPr>
        </p:nvSpPr>
        <p:spPr>
          <a:xfrm>
            <a:off x="1079500" y="1534715"/>
            <a:ext cx="10801350" cy="3046413"/>
          </a:xfrm>
        </p:spPr>
        <p:txBody>
          <a:bodyPr>
            <a:spAutoFit/>
          </a:bodyPr>
          <a:lstStyle/>
          <a:p>
            <a:pPr marL="263525" indent="-263525">
              <a:lnSpc>
                <a:spcPct val="100000"/>
              </a:lnSpc>
              <a:spcBef>
                <a:spcPts val="600"/>
              </a:spcBef>
              <a:spcAft>
                <a:spcPts val="600"/>
              </a:spcAft>
              <a:buFont typeface="+mj-lt"/>
              <a:buAutoNum type="alphaLcPeriod"/>
              <a:defRPr/>
            </a:pPr>
            <a:r>
              <a:rPr lang="de-DE" altLang="de-DE" sz="1600" b="1" dirty="0">
                <a:solidFill>
                  <a:srgbClr val="00B0F0"/>
                </a:solidFill>
                <a:latin typeface="Century Gothic" panose="020B0502020202020204" pitchFamily="34" charset="0"/>
                <a:sym typeface="Monotype Sorts" pitchFamily="2" charset="2"/>
              </a:rPr>
              <a:t>Ausgangssituation</a:t>
            </a:r>
          </a:p>
          <a:p>
            <a:pPr marL="263525">
              <a:lnSpc>
                <a:spcPct val="100000"/>
              </a:lnSpc>
              <a:spcBef>
                <a:spcPts val="600"/>
              </a:spcBef>
              <a:spcAft>
                <a:spcPts val="600"/>
              </a:spcAft>
              <a:defRPr/>
            </a:pPr>
            <a:r>
              <a:rPr lang="de-DE" altLang="de-DE" sz="1600" dirty="0">
                <a:latin typeface="Century Gothic" panose="020B0502020202020204" pitchFamily="34" charset="0"/>
                <a:sym typeface="Monotype Sorts" pitchFamily="2" charset="2"/>
              </a:rPr>
              <a:t>Jahresabschluss/ Lagebericht wird nach Vorlage des Prüfungsberichts geändert</a:t>
            </a:r>
          </a:p>
          <a:p>
            <a:pPr marL="360363">
              <a:lnSpc>
                <a:spcPct val="100000"/>
              </a:lnSpc>
              <a:spcBef>
                <a:spcPts val="600"/>
              </a:spcBef>
              <a:spcAft>
                <a:spcPts val="600"/>
              </a:spcAft>
              <a:defRPr/>
            </a:pPr>
            <a:endParaRPr lang="de-DE" altLang="de-DE" sz="1600" dirty="0">
              <a:latin typeface="Century Gothic" panose="020B0502020202020204" pitchFamily="34" charset="0"/>
              <a:sym typeface="Monotype Sorts" pitchFamily="2" charset="2"/>
            </a:endParaRPr>
          </a:p>
          <a:p>
            <a:pPr marL="263525" indent="-263525">
              <a:lnSpc>
                <a:spcPct val="100000"/>
              </a:lnSpc>
              <a:spcBef>
                <a:spcPts val="600"/>
              </a:spcBef>
              <a:spcAft>
                <a:spcPts val="600"/>
              </a:spcAft>
              <a:buFont typeface="+mj-lt"/>
              <a:buAutoNum type="alphaLcPeriod" startAt="2"/>
              <a:defRPr/>
            </a:pPr>
            <a:r>
              <a:rPr lang="de-DE" altLang="de-DE" sz="1600" b="1" dirty="0">
                <a:solidFill>
                  <a:srgbClr val="00B0F0"/>
                </a:solidFill>
                <a:latin typeface="Century Gothic" panose="020B0502020202020204" pitchFamily="34" charset="0"/>
              </a:rPr>
              <a:t>Neue Verpflichtungen für den bisherigen Abschlussprüfer</a:t>
            </a:r>
          </a:p>
          <a:p>
            <a:pPr marL="536575" indent="-273050">
              <a:lnSpc>
                <a:spcPct val="100000"/>
              </a:lnSpc>
              <a:spcBef>
                <a:spcPts val="600"/>
              </a:spcBef>
              <a:spcAft>
                <a:spcPts val="600"/>
              </a:spcAft>
              <a:buFont typeface="Arial" panose="020B0604020202020204" pitchFamily="34" charset="0"/>
              <a:buChar char="•"/>
              <a:defRPr/>
            </a:pPr>
            <a:r>
              <a:rPr lang="de-DE" altLang="de-DE" sz="1600" b="1" dirty="0">
                <a:latin typeface="Century Gothic" panose="020B0502020202020204" pitchFamily="34" charset="0"/>
              </a:rPr>
              <a:t>§ 316 Abs. 3 S. 1,2 HGB</a:t>
            </a:r>
          </a:p>
          <a:p>
            <a:pPr marL="536575"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Der Abschlussprüfer hat die Unterlagen erneut  zu prüfen, </a:t>
            </a:r>
            <a:r>
              <a:rPr lang="de-DE" altLang="de-DE" sz="1600" b="1" dirty="0">
                <a:latin typeface="Century Gothic" panose="020B0502020202020204" pitchFamily="34" charset="0"/>
              </a:rPr>
              <a:t>soweit</a:t>
            </a:r>
            <a:r>
              <a:rPr lang="de-DE" altLang="de-DE" sz="1600" dirty="0">
                <a:latin typeface="Century Gothic" panose="020B0502020202020204" pitchFamily="34" charset="0"/>
              </a:rPr>
              <a:t> es die Änderungen erfordern.</a:t>
            </a:r>
          </a:p>
          <a:p>
            <a:pPr marL="536575"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Über das Ergebnis dieser Nachtragsprüfung ist schriftlich (§ 321 Abs. 1 S. 2 HGB) zu berichten.</a:t>
            </a:r>
          </a:p>
          <a:p>
            <a:pPr marL="536575"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Der Bestätigungsvermerk ist entsprechend zu ergänzen.</a:t>
            </a:r>
          </a:p>
        </p:txBody>
      </p:sp>
      <p:sp>
        <p:nvSpPr>
          <p:cNvPr id="7" name="Rectangle 2">
            <a:extLst>
              <a:ext uri="{FF2B5EF4-FFF2-40B4-BE49-F238E27FC236}">
                <a16:creationId xmlns:a16="http://schemas.microsoft.com/office/drawing/2014/main" id="{38947DF1-27E5-47AA-B8A8-CA0BD95518EE}"/>
              </a:ext>
            </a:extLst>
          </p:cNvPr>
          <p:cNvSpPr txBox="1">
            <a:spLocks/>
          </p:cNvSpPr>
          <p:nvPr/>
        </p:nvSpPr>
        <p:spPr bwMode="auto">
          <a:xfrm>
            <a:off x="925513" y="944563"/>
            <a:ext cx="624998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9.6.2 </a:t>
            </a:r>
            <a:r>
              <a:rPr lang="de-DE" altLang="de-DE" sz="1600" b="1" dirty="0">
                <a:solidFill>
                  <a:srgbClr val="00B0F0"/>
                </a:solidFill>
                <a:latin typeface="Century Gothic" panose="020B0502020202020204" pitchFamily="34" charset="0"/>
              </a:rPr>
              <a:t>Sonderfall der Berichterstattung 1: Nachtragsprüfung</a:t>
            </a:r>
            <a:endParaRPr lang="de-DE" altLang="de-DE" sz="1600" b="1" kern="0" dirty="0">
              <a:solidFill>
                <a:srgbClr val="00B0F0"/>
              </a:solidFill>
              <a:latin typeface="Century Gothic" pitchFamily="34" charset="0"/>
            </a:endParaRPr>
          </a:p>
        </p:txBody>
      </p:sp>
      <p:sp>
        <p:nvSpPr>
          <p:cNvPr id="811013" name="Textfeld 4">
            <a:extLst>
              <a:ext uri="{FF2B5EF4-FFF2-40B4-BE49-F238E27FC236}">
                <a16:creationId xmlns:a16="http://schemas.microsoft.com/office/drawing/2014/main" id="{391E1775-5379-4843-ABCA-77F5C065E1F4}"/>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6D6C5DCA-9EB1-4201-9169-6DA4834EFF1C}"/>
              </a:ext>
            </a:extLst>
          </p:cNvPr>
          <p:cNvSpPr txBox="1">
            <a:spLocks/>
          </p:cNvSpPr>
          <p:nvPr/>
        </p:nvSpPr>
        <p:spPr bwMode="auto">
          <a:xfrm>
            <a:off x="925513" y="944563"/>
            <a:ext cx="66833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9.6.2 </a:t>
            </a:r>
            <a:r>
              <a:rPr lang="de-DE" altLang="de-DE" sz="1600" b="1" dirty="0">
                <a:solidFill>
                  <a:srgbClr val="00B0F0"/>
                </a:solidFill>
                <a:latin typeface="Century Gothic" panose="020B0502020202020204" pitchFamily="34" charset="0"/>
              </a:rPr>
              <a:t>Sonderfall der Berichterstattung 1: Nachtragsprüfung; Forts.</a:t>
            </a:r>
            <a:endParaRPr lang="de-DE" altLang="de-DE" sz="1600" b="1" kern="0" dirty="0">
              <a:solidFill>
                <a:srgbClr val="00B0F0"/>
              </a:solidFill>
              <a:latin typeface="Century Gothic" pitchFamily="34" charset="0"/>
            </a:endParaRPr>
          </a:p>
        </p:txBody>
      </p:sp>
      <p:sp>
        <p:nvSpPr>
          <p:cNvPr id="8" name="Inhaltsplatzhalter 2">
            <a:extLst>
              <a:ext uri="{FF2B5EF4-FFF2-40B4-BE49-F238E27FC236}">
                <a16:creationId xmlns:a16="http://schemas.microsoft.com/office/drawing/2014/main" id="{8BE10147-E4ED-4FCE-8D6C-A19BB565226F}"/>
              </a:ext>
            </a:extLst>
          </p:cNvPr>
          <p:cNvSpPr txBox="1">
            <a:spLocks/>
          </p:cNvSpPr>
          <p:nvPr/>
        </p:nvSpPr>
        <p:spPr bwMode="auto">
          <a:xfrm>
            <a:off x="1068070" y="1459865"/>
            <a:ext cx="1080135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263525" indent="-263525">
              <a:lnSpc>
                <a:spcPct val="100000"/>
              </a:lnSpc>
              <a:spcBef>
                <a:spcPts val="600"/>
              </a:spcBef>
              <a:spcAft>
                <a:spcPts val="600"/>
              </a:spcAft>
              <a:buFont typeface="+mj-lt"/>
              <a:buAutoNum type="alphaLcPeriod" startAt="3"/>
              <a:defRPr/>
            </a:pPr>
            <a:r>
              <a:rPr lang="de-DE" altLang="de-DE" sz="1600" b="1" kern="0" dirty="0">
                <a:solidFill>
                  <a:srgbClr val="00B0F0"/>
                </a:solidFill>
                <a:latin typeface="Century Gothic" panose="020B0502020202020204" pitchFamily="34" charset="0"/>
                <a:sym typeface="Monotype Sorts" pitchFamily="2" charset="2"/>
              </a:rPr>
              <a:t>Grundsatz: Eigenständiger Nachtragsprüfungsbericht</a:t>
            </a:r>
          </a:p>
          <a:p>
            <a:pPr marL="536575"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Dieser Nachtragsprüfungsbericht hat zwingend Hinweis zu enthalten, dass der ursprünglich erstattete PB und der Nachtragsprüfungsbericht nur gemeinsam verwendet werden dürfen</a:t>
            </a:r>
          </a:p>
          <a:p>
            <a:pPr marL="536575"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Der Nachtragsprüfungsbericht bezieht sich nur auf die vorgenommenen Änderungen </a:t>
            </a:r>
          </a:p>
          <a:p>
            <a:pPr marL="536575" indent="-273050">
              <a:lnSpc>
                <a:spcPct val="100000"/>
              </a:lnSpc>
              <a:spcBef>
                <a:spcPts val="600"/>
              </a:spcBef>
              <a:spcAft>
                <a:spcPts val="600"/>
              </a:spcAft>
              <a:buFont typeface="Arial" panose="020B0604020202020204" pitchFamily="34" charset="0"/>
              <a:buChar char="•"/>
              <a:defRPr/>
            </a:pPr>
            <a:r>
              <a:rPr lang="de-DE" altLang="de-DE" sz="1600" b="1" dirty="0">
                <a:latin typeface="Century Gothic" panose="020B0502020202020204" pitchFamily="34" charset="0"/>
                <a:sym typeface="Monotype Sorts"/>
              </a:rPr>
              <a:t>Keine Anwendung der allgemeinen Gliederungsanforderungen</a:t>
            </a:r>
          </a:p>
          <a:p>
            <a:pPr marL="92075">
              <a:lnSpc>
                <a:spcPct val="100000"/>
              </a:lnSpc>
              <a:spcBef>
                <a:spcPts val="600"/>
              </a:spcBef>
              <a:spcAft>
                <a:spcPts val="600"/>
              </a:spcAft>
              <a:defRPr/>
            </a:pPr>
            <a:endParaRPr lang="de-DE" altLang="de-DE" sz="800" kern="0" dirty="0">
              <a:latin typeface="Century Gothic" panose="020B0502020202020204" pitchFamily="34" charset="0"/>
              <a:sym typeface="Monotype Sorts" pitchFamily="2" charset="2"/>
            </a:endParaRPr>
          </a:p>
          <a:p>
            <a:pPr marL="263525" indent="-263525">
              <a:lnSpc>
                <a:spcPct val="100000"/>
              </a:lnSpc>
              <a:spcBef>
                <a:spcPts val="600"/>
              </a:spcBef>
              <a:spcAft>
                <a:spcPts val="600"/>
              </a:spcAft>
              <a:buFont typeface="+mj-lt"/>
              <a:buAutoNum type="alphaLcPeriod" startAt="4"/>
              <a:defRPr/>
            </a:pPr>
            <a:r>
              <a:rPr lang="de-DE" altLang="de-DE" sz="1600" b="1" kern="0" dirty="0">
                <a:solidFill>
                  <a:srgbClr val="00B0F0"/>
                </a:solidFill>
                <a:latin typeface="Century Gothic" panose="020B0502020202020204" pitchFamily="34" charset="0"/>
              </a:rPr>
              <a:t>Ausnahme: Ergänzung des ursprünglichen Prüfungsberichts</a:t>
            </a:r>
          </a:p>
          <a:p>
            <a:pPr marL="536575"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Es ist sicherzustellen, dass dem Abschlussprüfer sämtliche Exemplare des </a:t>
            </a:r>
            <a:r>
              <a:rPr lang="de-DE" altLang="de-DE" sz="1600" dirty="0" err="1">
                <a:latin typeface="Century Gothic" panose="020B0502020202020204" pitchFamily="34" charset="0"/>
              </a:rPr>
              <a:t>ursprüngl</a:t>
            </a:r>
            <a:r>
              <a:rPr lang="de-DE" altLang="de-DE" sz="1600" dirty="0">
                <a:latin typeface="Century Gothic" panose="020B0502020202020204" pitchFamily="34" charset="0"/>
              </a:rPr>
              <a:t>. PB wieder ausgehändigt werden</a:t>
            </a:r>
          </a:p>
          <a:p>
            <a:pPr marL="536575"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Alternativ: Bestätigung der physischen Vernichtung aller ursprünglichen PB durch die Berichtsempfänger</a:t>
            </a:r>
          </a:p>
        </p:txBody>
      </p:sp>
      <p:sp>
        <p:nvSpPr>
          <p:cNvPr id="813061" name="Textfeld 4">
            <a:extLst>
              <a:ext uri="{FF2B5EF4-FFF2-40B4-BE49-F238E27FC236}">
                <a16:creationId xmlns:a16="http://schemas.microsoft.com/office/drawing/2014/main" id="{EF5088B5-B19B-4B2D-94D1-853526CE3B7B}"/>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spd="slow"/>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AE73535A-291A-46F1-862E-BBE253B68981}"/>
              </a:ext>
            </a:extLst>
          </p:cNvPr>
          <p:cNvSpPr txBox="1">
            <a:spLocks/>
          </p:cNvSpPr>
          <p:nvPr/>
        </p:nvSpPr>
        <p:spPr bwMode="auto">
          <a:xfrm>
            <a:off x="925513" y="944563"/>
            <a:ext cx="93472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9.6.3 </a:t>
            </a:r>
            <a:r>
              <a:rPr lang="de-DE" altLang="de-DE" sz="1600" b="1" dirty="0">
                <a:solidFill>
                  <a:srgbClr val="00B0F0"/>
                </a:solidFill>
                <a:latin typeface="Century Gothic" panose="020B0502020202020204" pitchFamily="34" charset="0"/>
              </a:rPr>
              <a:t>Sonderfall der Berichterstattung 2: Kündigung durch den Abschlussprüfer</a:t>
            </a:r>
            <a:endParaRPr lang="de-DE" altLang="de-DE" sz="1600" b="1" kern="0" dirty="0">
              <a:solidFill>
                <a:srgbClr val="00B0F0"/>
              </a:solidFill>
              <a:latin typeface="Century Gothic" pitchFamily="34" charset="0"/>
            </a:endParaRPr>
          </a:p>
        </p:txBody>
      </p:sp>
      <p:sp>
        <p:nvSpPr>
          <p:cNvPr id="8" name="Inhaltsplatzhalter 2">
            <a:extLst>
              <a:ext uri="{FF2B5EF4-FFF2-40B4-BE49-F238E27FC236}">
                <a16:creationId xmlns:a16="http://schemas.microsoft.com/office/drawing/2014/main" id="{855591C3-F6B1-4F49-AD78-282D73A99BAE}"/>
              </a:ext>
            </a:extLst>
          </p:cNvPr>
          <p:cNvSpPr txBox="1">
            <a:spLocks/>
          </p:cNvSpPr>
          <p:nvPr/>
        </p:nvSpPr>
        <p:spPr bwMode="auto">
          <a:xfrm>
            <a:off x="1079500" y="1323975"/>
            <a:ext cx="10777140"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263525" indent="-263525">
              <a:lnSpc>
                <a:spcPct val="100000"/>
              </a:lnSpc>
              <a:spcBef>
                <a:spcPts val="600"/>
              </a:spcBef>
              <a:spcAft>
                <a:spcPts val="600"/>
              </a:spcAft>
              <a:buFont typeface="+mj-lt"/>
              <a:buAutoNum type="alphaLcPeriod"/>
              <a:defRPr/>
            </a:pPr>
            <a:r>
              <a:rPr lang="de-DE" altLang="de-DE" sz="1600" b="1" dirty="0">
                <a:solidFill>
                  <a:srgbClr val="00B0F0"/>
                </a:solidFill>
                <a:latin typeface="Century Gothic" panose="020B0502020202020204" pitchFamily="34" charset="0"/>
                <a:sym typeface="Monotype Sorts" pitchFamily="2" charset="2"/>
              </a:rPr>
              <a:t>Anwendungsbereich</a:t>
            </a:r>
            <a:endParaRPr lang="de-DE" altLang="de-DE" sz="1600" b="1" kern="0" dirty="0">
              <a:solidFill>
                <a:srgbClr val="00B0F0"/>
              </a:solidFill>
              <a:latin typeface="Century Gothic" panose="020B0502020202020204" pitchFamily="34" charset="0"/>
              <a:sym typeface="Monotype Sorts" pitchFamily="2" charset="2"/>
            </a:endParaRPr>
          </a:p>
          <a:p>
            <a:pPr marL="536575"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 318 Abs. 6 HGB</a:t>
            </a:r>
            <a:endParaRPr lang="de-DE" altLang="de-DE" sz="1600" b="1" dirty="0">
              <a:latin typeface="Century Gothic" panose="020B0502020202020204" pitchFamily="34" charset="0"/>
              <a:sym typeface="Monotype Sorts" pitchFamily="2" charset="2"/>
            </a:endParaRPr>
          </a:p>
          <a:p>
            <a:pPr marL="536575" indent="-273050">
              <a:lnSpc>
                <a:spcPct val="100000"/>
              </a:lnSpc>
              <a:spcBef>
                <a:spcPts val="600"/>
              </a:spcBef>
              <a:spcAft>
                <a:spcPts val="600"/>
              </a:spcAft>
              <a:buClr>
                <a:schemeClr val="tx1"/>
              </a:buClr>
              <a:buFont typeface="Arial" panose="020B0604020202020204" pitchFamily="34" charset="0"/>
              <a:buChar char="•"/>
              <a:defRPr/>
            </a:pPr>
            <a:r>
              <a:rPr lang="de-DE" altLang="de-DE" sz="1600" b="1" dirty="0">
                <a:solidFill>
                  <a:srgbClr val="FF0000"/>
                </a:solidFill>
                <a:latin typeface="Century Gothic" panose="020B0502020202020204" pitchFamily="34" charset="0"/>
                <a:sym typeface="Monotype Sorts" pitchFamily="2" charset="2"/>
              </a:rPr>
              <a:t>Abschlussprüfer kündigt </a:t>
            </a:r>
            <a:r>
              <a:rPr lang="de-DE" altLang="de-DE" sz="1600" dirty="0">
                <a:latin typeface="Century Gothic" panose="020B0502020202020204" pitchFamily="34" charset="0"/>
                <a:sym typeface="Monotype Sorts" pitchFamily="2" charset="2"/>
              </a:rPr>
              <a:t>den Prüfungsauftrag aus wichtigem Grund (</a:t>
            </a:r>
            <a:r>
              <a:rPr lang="de-DE" altLang="de-DE" sz="1600" b="1" dirty="0">
                <a:latin typeface="Century Gothic" panose="020B0502020202020204" pitchFamily="34" charset="0"/>
                <a:sym typeface="Monotype Sorts" pitchFamily="2" charset="2"/>
              </a:rPr>
              <a:t>nicht:</a:t>
            </a:r>
            <a:r>
              <a:rPr lang="de-DE" altLang="de-DE" sz="1600" dirty="0">
                <a:latin typeface="Century Gothic" panose="020B0502020202020204" pitchFamily="34" charset="0"/>
                <a:sym typeface="Monotype Sorts" pitchFamily="2" charset="2"/>
              </a:rPr>
              <a:t> bei Kündigungen durch die zu prüfende Gesellschaft in den Fällen des § 318 Abs. 1 S. 5   i. V. m. Abs. 3 HGB)</a:t>
            </a:r>
          </a:p>
          <a:p>
            <a:pPr marL="534988" indent="-268288">
              <a:lnSpc>
                <a:spcPct val="100000"/>
              </a:lnSpc>
              <a:spcBef>
                <a:spcPts val="600"/>
              </a:spcBef>
              <a:spcAft>
                <a:spcPts val="600"/>
              </a:spcAft>
              <a:buClr>
                <a:schemeClr val="tx1"/>
              </a:buClr>
              <a:buFont typeface="Arial" panose="020B0604020202020204" pitchFamily="34" charset="0"/>
              <a:buChar char="•"/>
              <a:defRPr/>
            </a:pPr>
            <a:endParaRPr lang="de-DE" altLang="de-DE" sz="800" b="1" dirty="0">
              <a:latin typeface="Century Gothic" panose="020B0502020202020204" pitchFamily="34" charset="0"/>
              <a:sym typeface="Monotype Sorts" pitchFamily="2" charset="2"/>
            </a:endParaRPr>
          </a:p>
          <a:p>
            <a:pPr marL="263525" indent="-263525">
              <a:lnSpc>
                <a:spcPct val="100000"/>
              </a:lnSpc>
              <a:spcBef>
                <a:spcPts val="600"/>
              </a:spcBef>
              <a:spcAft>
                <a:spcPts val="600"/>
              </a:spcAft>
              <a:buFont typeface="+mj-lt"/>
              <a:buAutoNum type="alphaLcPeriod" startAt="2"/>
              <a:defRPr/>
            </a:pPr>
            <a:r>
              <a:rPr lang="de-DE" altLang="de-DE" sz="1600" b="1" dirty="0">
                <a:solidFill>
                  <a:srgbClr val="00B0F0"/>
                </a:solidFill>
                <a:latin typeface="Century Gothic" panose="020B0502020202020204" pitchFamily="34" charset="0"/>
                <a:sym typeface="Monotype Sorts" pitchFamily="2" charset="2"/>
              </a:rPr>
              <a:t>Verpflichtungen des Abschlussprüfers</a:t>
            </a:r>
          </a:p>
          <a:p>
            <a:pPr marL="536575" lvl="1"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Über Ergebnis der bisherigen Prüfung ist zu berichten </a:t>
            </a:r>
          </a:p>
          <a:p>
            <a:pPr marL="811213" lvl="1" indent="-274638">
              <a:lnSpc>
                <a:spcPct val="100000"/>
              </a:lnSpc>
              <a:spcBef>
                <a:spcPts val="600"/>
              </a:spcBef>
              <a:spcAft>
                <a:spcPts val="600"/>
              </a:spcAft>
              <a:buFont typeface="Symbol" panose="05050102010706020507" pitchFamily="18" charset="2"/>
              <a:buChar char="-"/>
              <a:defRPr/>
            </a:pPr>
            <a:r>
              <a:rPr lang="de-DE" altLang="de-DE" sz="1600" dirty="0" err="1">
                <a:latin typeface="Century Gothic" panose="020B0502020202020204" pitchFamily="34" charset="0"/>
              </a:rPr>
              <a:t>ggü</a:t>
            </a:r>
            <a:r>
              <a:rPr lang="de-DE" altLang="de-DE" sz="1600" dirty="0">
                <a:latin typeface="Century Gothic" panose="020B0502020202020204" pitchFamily="34" charset="0"/>
              </a:rPr>
              <a:t>. Auftraggeber (§ 318 Abs. 6 S. 4 HGB)</a:t>
            </a:r>
          </a:p>
          <a:p>
            <a:pPr marL="811213" lvl="1" indent="-274638">
              <a:lnSpc>
                <a:spcPct val="100000"/>
              </a:lnSpc>
              <a:spcBef>
                <a:spcPts val="600"/>
              </a:spcBef>
              <a:spcAft>
                <a:spcPts val="600"/>
              </a:spcAft>
              <a:buFont typeface="Symbol" panose="05050102010706020507" pitchFamily="18" charset="2"/>
              <a:buChar char="-"/>
              <a:defRPr/>
            </a:pPr>
            <a:r>
              <a:rPr lang="de-DE" altLang="de-DE" sz="1600" dirty="0" err="1">
                <a:latin typeface="Century Gothic" panose="020B0502020202020204" pitchFamily="34" charset="0"/>
              </a:rPr>
              <a:t>ggü</a:t>
            </a:r>
            <a:r>
              <a:rPr lang="de-DE" altLang="de-DE" sz="1600" dirty="0">
                <a:latin typeface="Century Gothic" panose="020B0502020202020204" pitchFamily="34" charset="0"/>
              </a:rPr>
              <a:t>. neuem Abschlussprüfer auf schriftl. Anfrage (§ 320 Abs. 4 HGB)</a:t>
            </a:r>
          </a:p>
          <a:p>
            <a:pPr marL="536575" lvl="1"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 321 HGB (Prüfungsbericht) ist entsprechend anzuwenden</a:t>
            </a:r>
          </a:p>
          <a:p>
            <a:pPr marL="536575" lvl="1"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Für den Bericht gelten die Grundsätze des IDW PS 450 n.F. (10.2021), soweit dies dem Abschlussprüfer aufgrund bereits durchgeführter Prüfungshandlungen möglich ist; Bericht muss Anlass der Erstellung erkennen lassen</a:t>
            </a:r>
          </a:p>
          <a:p>
            <a:pPr marL="536575" lvl="1"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WPK ist unverzüglich und schriftlich begründet zu unterrichten § 318 Abs. 8 HGB</a:t>
            </a:r>
            <a:endParaRPr lang="de-DE" altLang="de-DE" sz="1600" dirty="0">
              <a:latin typeface="Century Gothic" panose="020B0502020202020204" pitchFamily="34" charset="0"/>
            </a:endParaRPr>
          </a:p>
        </p:txBody>
      </p:sp>
      <p:sp>
        <p:nvSpPr>
          <p:cNvPr id="815109" name="Textfeld 4">
            <a:extLst>
              <a:ext uri="{FF2B5EF4-FFF2-40B4-BE49-F238E27FC236}">
                <a16:creationId xmlns:a16="http://schemas.microsoft.com/office/drawing/2014/main" id="{F25A3803-50FD-49B7-8476-2DC396A417B0}"/>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82A41943-872C-4C30-AFF7-9979E4B01C56}"/>
              </a:ext>
            </a:extLst>
          </p:cNvPr>
          <p:cNvSpPr txBox="1">
            <a:spLocks/>
          </p:cNvSpPr>
          <p:nvPr/>
        </p:nvSpPr>
        <p:spPr bwMode="auto">
          <a:xfrm>
            <a:off x="925513" y="944563"/>
            <a:ext cx="93472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9.6.3 </a:t>
            </a:r>
            <a:r>
              <a:rPr lang="de-DE" altLang="de-DE" sz="1600" b="1" dirty="0">
                <a:solidFill>
                  <a:srgbClr val="00B0F0"/>
                </a:solidFill>
                <a:latin typeface="Century Gothic" panose="020B0502020202020204" pitchFamily="34" charset="0"/>
              </a:rPr>
              <a:t>Sonderfall der Berichterstattung 2: Kündigung durch den Abschlussprüfer; Forts.</a:t>
            </a:r>
            <a:endParaRPr lang="de-DE" altLang="de-DE" sz="1600" b="1" kern="0" dirty="0">
              <a:solidFill>
                <a:srgbClr val="00B0F0"/>
              </a:solidFill>
              <a:latin typeface="Century Gothic" pitchFamily="34" charset="0"/>
            </a:endParaRPr>
          </a:p>
        </p:txBody>
      </p:sp>
      <p:sp>
        <p:nvSpPr>
          <p:cNvPr id="8" name="Inhaltsplatzhalter 2">
            <a:extLst>
              <a:ext uri="{FF2B5EF4-FFF2-40B4-BE49-F238E27FC236}">
                <a16:creationId xmlns:a16="http://schemas.microsoft.com/office/drawing/2014/main" id="{17C55AF4-C308-479D-A1EB-CE255BA35799}"/>
              </a:ext>
            </a:extLst>
          </p:cNvPr>
          <p:cNvSpPr txBox="1">
            <a:spLocks/>
          </p:cNvSpPr>
          <p:nvPr/>
        </p:nvSpPr>
        <p:spPr bwMode="auto">
          <a:xfrm>
            <a:off x="1079500" y="1418654"/>
            <a:ext cx="10777538"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263525" indent="-263525">
              <a:lnSpc>
                <a:spcPct val="100000"/>
              </a:lnSpc>
              <a:spcBef>
                <a:spcPts val="600"/>
              </a:spcBef>
              <a:spcAft>
                <a:spcPts val="600"/>
              </a:spcAft>
              <a:buFont typeface="+mj-lt"/>
              <a:buAutoNum type="alphaLcPeriod" startAt="3"/>
              <a:defRPr/>
            </a:pPr>
            <a:r>
              <a:rPr lang="de-DE" altLang="de-DE" sz="1600" b="1" dirty="0">
                <a:solidFill>
                  <a:srgbClr val="00B0F0"/>
                </a:solidFill>
                <a:latin typeface="Century Gothic" panose="020B0502020202020204" pitchFamily="34" charset="0"/>
                <a:cs typeface="Arial" charset="0"/>
              </a:rPr>
              <a:t>Offenlegung des Prüfungsberichts in der Insolvenz (§ 321a HGB)</a:t>
            </a:r>
            <a:endParaRPr lang="de-DE" altLang="de-DE" sz="1600" b="1" kern="0" dirty="0">
              <a:solidFill>
                <a:srgbClr val="00B0F0"/>
              </a:solidFill>
              <a:latin typeface="Century Gothic" panose="020B0502020202020204" pitchFamily="34" charset="0"/>
              <a:sym typeface="Monotype Sorts" pitchFamily="2" charset="2"/>
            </a:endParaRPr>
          </a:p>
          <a:p>
            <a:pPr marL="536575" lvl="1"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cs typeface="Arial" charset="0"/>
                <a:sym typeface="Monotype Sorts" pitchFamily="2" charset="2"/>
              </a:rPr>
              <a:t>Gläubiger oder Gesellschafter können bei berechtigtem Interesse Einsichtnahme in die Prüfungsberichte über den Jahresabschluss der letzten drei Geschäftsjahre verlangen</a:t>
            </a:r>
          </a:p>
          <a:p>
            <a:pPr marL="536575" lvl="1"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cs typeface="Arial" charset="0"/>
                <a:sym typeface="Monotype Sorts" pitchFamily="2" charset="2"/>
              </a:rPr>
              <a:t>Bei AG und KGaA müssen dafür Aktionäre Anteile von mindestens 1 % des Grundkapitals oder eines Börsenwerts von TEUR 100 innehaben</a:t>
            </a:r>
          </a:p>
          <a:p>
            <a:pPr marL="536575" lvl="1" indent="-2730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cs typeface="Arial" charset="0"/>
                <a:sym typeface="Monotype Sorts" pitchFamily="2" charset="2"/>
              </a:rPr>
              <a:t>Diese Offenlegungsvorschrift gilt nur bei gesetzlichen Jahresabschlussprüfungen</a:t>
            </a:r>
            <a:endParaRPr lang="de-DE" altLang="de-DE" sz="1600" b="1" dirty="0">
              <a:latin typeface="Century Gothic" panose="020B0502020202020204" pitchFamily="34" charset="0"/>
              <a:sym typeface="Monotype Sorts" pitchFamily="2" charset="2"/>
            </a:endParaRPr>
          </a:p>
        </p:txBody>
      </p:sp>
      <p:sp>
        <p:nvSpPr>
          <p:cNvPr id="817157" name="Textfeld 4">
            <a:extLst>
              <a:ext uri="{FF2B5EF4-FFF2-40B4-BE49-F238E27FC236}">
                <a16:creationId xmlns:a16="http://schemas.microsoft.com/office/drawing/2014/main" id="{8C544FEB-A502-4A0F-9F92-F816A7DEAB0E}"/>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cSld>
  <p:clrMapOvr>
    <a:masterClrMapping/>
  </p:clrMapOvr>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916" name="Textfeld 4">
            <a:extLst>
              <a:ext uri="{FF2B5EF4-FFF2-40B4-BE49-F238E27FC236}">
                <a16:creationId xmlns:a16="http://schemas.microsoft.com/office/drawing/2014/main" id="{6BCCF936-6355-4432-A8E3-6625DCA94092}"/>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
        <p:nvSpPr>
          <p:cNvPr id="6" name="Rectangle 2">
            <a:extLst>
              <a:ext uri="{FF2B5EF4-FFF2-40B4-BE49-F238E27FC236}">
                <a16:creationId xmlns:a16="http://schemas.microsoft.com/office/drawing/2014/main" id="{F0019884-D9F4-4000-AF95-F5BF018ECF6C}"/>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9.7	</a:t>
            </a:r>
            <a:r>
              <a:rPr lang="de-DE" sz="2800" b="1" dirty="0">
                <a:latin typeface="Century Gothic" panose="020B0502020202020204" pitchFamily="34" charset="0"/>
              </a:rPr>
              <a:t>Neuerungen durch die Einführung der ISA [DE]</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9.7.1</a:t>
            </a:r>
            <a:r>
              <a:rPr lang="de-DE" dirty="0">
                <a:latin typeface="Century Gothic" panose="020B0502020202020204" pitchFamily="34" charset="0"/>
              </a:rPr>
              <a:t>	Synopse zu Tz. 64 und 65 des IDW PS 450 n.F. (10.2021)</a:t>
            </a:r>
          </a:p>
          <a:p>
            <a:pPr marL="2724150" lvl="4" indent="-895350">
              <a:spcBef>
                <a:spcPts val="600"/>
              </a:spcBef>
              <a:spcAft>
                <a:spcPts val="600"/>
              </a:spcAft>
              <a:tabLst>
                <a:tab pos="444500" algn="l"/>
              </a:tabLst>
            </a:pPr>
            <a:r>
              <a:rPr lang="de-DE" b="1" dirty="0">
                <a:latin typeface="Century Gothic" panose="020B0502020202020204" pitchFamily="34" charset="0"/>
              </a:rPr>
              <a:t>9.7.2	</a:t>
            </a:r>
            <a:r>
              <a:rPr lang="de-DE" dirty="0">
                <a:latin typeface="Century Gothic" panose="020B0502020202020204" pitchFamily="34" charset="0"/>
              </a:rPr>
              <a:t>Synopse zu Tz. 104 bis 107 des IDW PS 450 n.F. (10.2021)</a:t>
            </a:r>
            <a:endParaRPr lang="de-DE" b="1" dirty="0">
              <a:latin typeface="Century Gothic" panose="020B0502020202020204" pitchFamily="34" charset="0"/>
            </a:endParaRPr>
          </a:p>
        </p:txBody>
      </p:sp>
    </p:spTree>
    <p:extLst>
      <p:ext uri="{BB962C8B-B14F-4D97-AF65-F5344CB8AC3E}">
        <p14:creationId xmlns:p14="http://schemas.microsoft.com/office/powerpoint/2010/main" val="1017811322"/>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6">
            <a:extLst>
              <a:ext uri="{FF2B5EF4-FFF2-40B4-BE49-F238E27FC236}">
                <a16:creationId xmlns:a16="http://schemas.microsoft.com/office/drawing/2014/main" id="{6F3FB971-62F6-4057-A1ED-474CF306E8DB}"/>
              </a:ext>
            </a:extLst>
          </p:cNvPr>
          <p:cNvSpPr txBox="1">
            <a:spLocks noChangeArrowheads="1"/>
          </p:cNvSpPr>
          <p:nvPr/>
        </p:nvSpPr>
        <p:spPr bwMode="auto">
          <a:xfrm>
            <a:off x="695325" y="928688"/>
            <a:ext cx="892968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9.7 </a:t>
            </a:r>
            <a:r>
              <a:rPr lang="de-DE" altLang="de-DE" b="1" dirty="0">
                <a:solidFill>
                  <a:srgbClr val="00B0F0"/>
                </a:solidFill>
                <a:latin typeface="Century Gothic" panose="020B0502020202020204" pitchFamily="34" charset="0"/>
              </a:rPr>
              <a:t>Neuerungen durch die Einführung der ISA </a:t>
            </a:r>
            <a:r>
              <a:rPr lang="de-DE" b="1" dirty="0">
                <a:solidFill>
                  <a:srgbClr val="00B0F0"/>
                </a:solidFill>
                <a:latin typeface="Century Gothic" panose="020B0502020202020204" pitchFamily="34" charset="0"/>
              </a:rPr>
              <a:t>[DE]</a:t>
            </a:r>
            <a:endParaRPr lang="de-DE" altLang="de-DE" b="1" kern="0" dirty="0">
              <a:solidFill>
                <a:srgbClr val="00B0F0"/>
              </a:solidFill>
              <a:latin typeface="Century Gothic" pitchFamily="34" charset="0"/>
            </a:endParaRPr>
          </a:p>
        </p:txBody>
      </p:sp>
      <p:sp>
        <p:nvSpPr>
          <p:cNvPr id="808965" name="Rectangle 2">
            <a:extLst>
              <a:ext uri="{FF2B5EF4-FFF2-40B4-BE49-F238E27FC236}">
                <a16:creationId xmlns:a16="http://schemas.microsoft.com/office/drawing/2014/main" id="{2FA4AD13-8B53-4C59-AD5A-8FF46E4983C7}"/>
              </a:ext>
            </a:extLst>
          </p:cNvPr>
          <p:cNvSpPr txBox="1">
            <a:spLocks/>
          </p:cNvSpPr>
          <p:nvPr/>
        </p:nvSpPr>
        <p:spPr bwMode="auto">
          <a:xfrm>
            <a:off x="925513" y="1376958"/>
            <a:ext cx="109315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9.7.1 Synopse zu Tz. 64 und 65 des IDW PS 450 n.F. (10.2021)</a:t>
            </a:r>
          </a:p>
        </p:txBody>
      </p:sp>
      <p:sp>
        <p:nvSpPr>
          <p:cNvPr id="808966" name="Textfeld 4">
            <a:extLst>
              <a:ext uri="{FF2B5EF4-FFF2-40B4-BE49-F238E27FC236}">
                <a16:creationId xmlns:a16="http://schemas.microsoft.com/office/drawing/2014/main" id="{F3AF250F-9D75-420F-973F-18D24FA56C65}"/>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graphicFrame>
        <p:nvGraphicFramePr>
          <p:cNvPr id="9" name="Tabelle 8">
            <a:extLst>
              <a:ext uri="{FF2B5EF4-FFF2-40B4-BE49-F238E27FC236}">
                <a16:creationId xmlns:a16="http://schemas.microsoft.com/office/drawing/2014/main" id="{5CC4E023-4E63-49E0-9C03-BB8A80EC5384}"/>
              </a:ext>
            </a:extLst>
          </p:cNvPr>
          <p:cNvGraphicFramePr>
            <a:graphicFrameLocks noGrp="1"/>
          </p:cNvGraphicFramePr>
          <p:nvPr>
            <p:extLst>
              <p:ext uri="{D42A27DB-BD31-4B8C-83A1-F6EECF244321}">
                <p14:modId xmlns:p14="http://schemas.microsoft.com/office/powerpoint/2010/main" val="2061344779"/>
              </p:ext>
            </p:extLst>
          </p:nvPr>
        </p:nvGraphicFramePr>
        <p:xfrm>
          <a:off x="1271514" y="1853048"/>
          <a:ext cx="10153078" cy="4240248"/>
        </p:xfrm>
        <a:graphic>
          <a:graphicData uri="http://schemas.openxmlformats.org/drawingml/2006/table">
            <a:tbl>
              <a:tblPr firstRow="1" bandRow="1">
                <a:tableStyleId>{F5AB1C69-6EDB-4FF4-983F-18BD219EF322}</a:tableStyleId>
              </a:tblPr>
              <a:tblGrid>
                <a:gridCol w="5066040">
                  <a:extLst>
                    <a:ext uri="{9D8B030D-6E8A-4147-A177-3AD203B41FA5}">
                      <a16:colId xmlns:a16="http://schemas.microsoft.com/office/drawing/2014/main" val="2396962389"/>
                    </a:ext>
                  </a:extLst>
                </a:gridCol>
                <a:gridCol w="5087038">
                  <a:extLst>
                    <a:ext uri="{9D8B030D-6E8A-4147-A177-3AD203B41FA5}">
                      <a16:colId xmlns:a16="http://schemas.microsoft.com/office/drawing/2014/main" val="2279393173"/>
                    </a:ext>
                  </a:extLst>
                </a:gridCol>
              </a:tblGrid>
              <a:tr h="399768">
                <a:tc>
                  <a:txBody>
                    <a:bodyPr/>
                    <a:lstStyle/>
                    <a:p>
                      <a:r>
                        <a:rPr lang="de-DE" sz="1300" b="1" dirty="0">
                          <a:solidFill>
                            <a:schemeClr val="bg1"/>
                          </a:solidFill>
                          <a:latin typeface="Century Gothic" panose="020B0502020202020204" pitchFamily="34" charset="0"/>
                        </a:rPr>
                        <a:t>IDW PS 450 n</a:t>
                      </a:r>
                      <a:r>
                        <a:rPr lang="de-DE" sz="1300" b="1">
                          <a:solidFill>
                            <a:schemeClr val="bg1"/>
                          </a:solidFill>
                          <a:latin typeface="Century Gothic" panose="020B0502020202020204" pitchFamily="34" charset="0"/>
                        </a:rPr>
                        <a:t>.F. </a:t>
                      </a:r>
                      <a:endParaRPr lang="de-DE" sz="1300" b="1" dirty="0">
                        <a:solidFill>
                          <a:schemeClr val="bg1"/>
                        </a:solidFill>
                        <a:latin typeface="Century Gothic" panose="020B0502020202020204" pitchFamily="34" charset="0"/>
                      </a:endParaRPr>
                    </a:p>
                  </a:txBody>
                  <a:tcPr>
                    <a:solidFill>
                      <a:schemeClr val="bg1">
                        <a:lumMod val="50000"/>
                      </a:schemeClr>
                    </a:solidFill>
                  </a:tcPr>
                </a:tc>
                <a:tc>
                  <a:txBody>
                    <a:bodyPr/>
                    <a:lstStyle/>
                    <a:p>
                      <a:r>
                        <a:rPr lang="de-DE" sz="1300" b="1" dirty="0">
                          <a:solidFill>
                            <a:schemeClr val="bg1"/>
                          </a:solidFill>
                          <a:latin typeface="Century Gothic" panose="020B0502020202020204" pitchFamily="34" charset="0"/>
                        </a:rPr>
                        <a:t>IDW PS 450 n.F. (10.2021)</a:t>
                      </a:r>
                    </a:p>
                  </a:txBody>
                  <a:tcPr>
                    <a:solidFill>
                      <a:schemeClr val="bg1">
                        <a:lumMod val="50000"/>
                      </a:schemeClr>
                    </a:solidFill>
                  </a:tcPr>
                </a:tc>
                <a:extLst>
                  <a:ext uri="{0D108BD9-81ED-4DB2-BD59-A6C34878D82A}">
                    <a16:rowId xmlns:a16="http://schemas.microsoft.com/office/drawing/2014/main" val="144377128"/>
                  </a:ext>
                </a:extLst>
              </a:tr>
              <a:tr h="254641">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300" b="1" dirty="0">
                          <a:solidFill>
                            <a:srgbClr val="FF0000"/>
                          </a:solidFill>
                          <a:latin typeface="Century Gothic" panose="020B0502020202020204" pitchFamily="34" charset="0"/>
                        </a:rPr>
                        <a:t>Buchführung und weitere geprüfte Unterlagen</a:t>
                      </a:r>
                    </a:p>
                  </a:txBody>
                  <a:tcPr>
                    <a:solidFill>
                      <a:schemeClr val="bg1">
                        <a:lumMod val="85000"/>
                      </a:schemeClr>
                    </a:solidFill>
                  </a:tcPr>
                </a:tc>
                <a:tc hMerge="1">
                  <a:txBody>
                    <a:bodyPr/>
                    <a:lstStyle/>
                    <a:p>
                      <a:endParaRPr lang="de-DE" sz="1400" dirty="0"/>
                    </a:p>
                  </a:txBody>
                  <a:tcPr/>
                </a:tc>
                <a:extLst>
                  <a:ext uri="{0D108BD9-81ED-4DB2-BD59-A6C34878D82A}">
                    <a16:rowId xmlns:a16="http://schemas.microsoft.com/office/drawing/2014/main" val="1659123224"/>
                  </a:ext>
                </a:extLst>
              </a:tr>
              <a:tr h="14347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300" b="1" i="1" kern="1200" dirty="0">
                          <a:solidFill>
                            <a:schemeClr val="dk1"/>
                          </a:solidFill>
                          <a:latin typeface="Century Gothic" panose="020B0502020202020204" pitchFamily="34" charset="0"/>
                          <a:ea typeface="+mn-ea"/>
                          <a:cs typeface="+mn-cs"/>
                        </a:rPr>
                        <a:t>„64</a:t>
                      </a:r>
                      <a:r>
                        <a:rPr lang="de-DE" sz="1300" i="1" kern="1200" dirty="0">
                          <a:solidFill>
                            <a:schemeClr val="dk1"/>
                          </a:solidFill>
                          <a:latin typeface="Century Gothic" panose="020B0502020202020204" pitchFamily="34" charset="0"/>
                          <a:ea typeface="+mn-ea"/>
                          <a:cs typeface="+mn-cs"/>
                        </a:rPr>
                        <a:t> Die Feststellung der Ordnungsmäßigkeit der Buchführung setzt auch eine Beurteilung der Sicherheit der rechnungslegungsrelevanten Daten und der hierfür eingesetzten IT-Systeme voraus. Falls der Abschlussprüfer Mängel hinsichtlich der Sicherheit der für die Zwecke der Rechnungslegung verarbeiteten Daten festgestellt hat, sind diese im Prüfungsbericht darzustellen.</a:t>
                      </a:r>
                      <a:r>
                        <a:rPr lang="de-DE" sz="1300" i="1" kern="1200" dirty="0">
                          <a:solidFill>
                            <a:schemeClr val="dk1"/>
                          </a:solidFill>
                          <a:effectLst/>
                          <a:latin typeface="Century Gothic" panose="020B0502020202020204" pitchFamily="34" charset="0"/>
                          <a:ea typeface="+mn-ea"/>
                          <a:cs typeface="+mn-cs"/>
                        </a:rPr>
                        <a:t>“</a:t>
                      </a:r>
                    </a:p>
                  </a:txBody>
                  <a:tcPr>
                    <a:solidFill>
                      <a:schemeClr val="bg1">
                        <a:lumMod val="95000"/>
                      </a:schemeClr>
                    </a:solidFill>
                  </a:tcPr>
                </a:tc>
                <a:tc>
                  <a:txBody>
                    <a:bodyPr/>
                    <a:lstStyle/>
                    <a:p>
                      <a:r>
                        <a:rPr lang="de-DE" sz="1300" b="1" i="1" dirty="0">
                          <a:latin typeface="Century Gothic" panose="020B0502020202020204" pitchFamily="34" charset="0"/>
                        </a:rPr>
                        <a:t>„64 </a:t>
                      </a:r>
                      <a:r>
                        <a:rPr lang="de-DE" sz="1300" i="1" dirty="0">
                          <a:latin typeface="Century Gothic" panose="020B0502020202020204" pitchFamily="34" charset="0"/>
                        </a:rPr>
                        <a:t>entfallen“</a:t>
                      </a:r>
                      <a:endParaRPr lang="de-DE" sz="1300" i="1" dirty="0">
                        <a:solidFill>
                          <a:srgbClr val="FF0000"/>
                        </a:solidFill>
                        <a:latin typeface="Century Gothic" panose="020B0502020202020204" pitchFamily="34" charset="0"/>
                      </a:endParaRPr>
                    </a:p>
                  </a:txBody>
                  <a:tcPr>
                    <a:solidFill>
                      <a:schemeClr val="bg1">
                        <a:lumMod val="95000"/>
                      </a:schemeClr>
                    </a:solidFill>
                  </a:tcPr>
                </a:tc>
                <a:extLst>
                  <a:ext uri="{0D108BD9-81ED-4DB2-BD59-A6C34878D82A}">
                    <a16:rowId xmlns:a16="http://schemas.microsoft.com/office/drawing/2014/main" val="3924433521"/>
                  </a:ext>
                </a:extLst>
              </a:tr>
              <a:tr h="2012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300" b="1" i="1" kern="1200" dirty="0">
                          <a:solidFill>
                            <a:schemeClr val="dk1"/>
                          </a:solidFill>
                          <a:latin typeface="Century Gothic" panose="020B0502020202020204" pitchFamily="34" charset="0"/>
                          <a:ea typeface="+mn-ea"/>
                          <a:cs typeface="+mn-cs"/>
                        </a:rPr>
                        <a:t>„65</a:t>
                      </a:r>
                      <a:r>
                        <a:rPr lang="de-DE" sz="1300" i="1" kern="1200" dirty="0">
                          <a:solidFill>
                            <a:schemeClr val="dk1"/>
                          </a:solidFill>
                          <a:latin typeface="Century Gothic" panose="020B0502020202020204" pitchFamily="34" charset="0"/>
                          <a:ea typeface="+mn-ea"/>
                          <a:cs typeface="+mn-cs"/>
                        </a:rPr>
                        <a:t> Auf bestehende Mängel in der Buchführung und den weiteren geprüften Unterlagen und auf ihre Auswirkungen auf die Rechnungslegung sowie ihren Einfluss auf das Prüfungsergebnis ist hinzuweisen (vgl. Tz. </a:t>
                      </a:r>
                      <a:r>
                        <a:rPr lang="de-DE" sz="1300" i="1" kern="1200" dirty="0">
                          <a:solidFill>
                            <a:schemeClr val="dk1"/>
                          </a:solidFill>
                          <a:latin typeface="Century Gothic" panose="020B0502020202020204" pitchFamily="34" charset="0"/>
                          <a:ea typeface="+mn-ea"/>
                          <a:cs typeface="+mn-cs"/>
                          <a:hlinkClick r:id="rId3">
                            <a:extLst>
                              <a:ext uri="{A12FA001-AC4F-418D-AE19-62706E023703}">
                                <ahyp:hlinkClr xmlns:ahyp="http://schemas.microsoft.com/office/drawing/2018/hyperlinkcolor" val="tx"/>
                              </a:ext>
                            </a:extLst>
                          </a:hlinkClick>
                        </a:rPr>
                        <a:t>61</a:t>
                      </a:r>
                      <a:r>
                        <a:rPr lang="de-DE" sz="1300" i="1" kern="1200" dirty="0">
                          <a:solidFill>
                            <a:schemeClr val="dk1"/>
                          </a:solidFill>
                          <a:latin typeface="Century Gothic" panose="020B0502020202020204" pitchFamily="34" charset="0"/>
                          <a:ea typeface="+mn-ea"/>
                          <a:cs typeface="+mn-cs"/>
                        </a:rPr>
                        <a:t> f.).“</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300" i="1" kern="1200" dirty="0">
                        <a:solidFill>
                          <a:schemeClr val="dk1"/>
                        </a:solidFill>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300" i="1" kern="1200" dirty="0">
                          <a:solidFill>
                            <a:schemeClr val="dk1"/>
                          </a:solidFill>
                          <a:latin typeface="Century Gothic" panose="020B0502020202020204" pitchFamily="34" charset="0"/>
                          <a:ea typeface="+mn-ea"/>
                          <a:cs typeface="+mn-cs"/>
                        </a:rPr>
                        <a:t>….</a:t>
                      </a:r>
                    </a:p>
                    <a:p>
                      <a:endParaRPr lang="de-DE" sz="1300" i="1" dirty="0">
                        <a:solidFill>
                          <a:srgbClr val="FF0000"/>
                        </a:solidFill>
                        <a:latin typeface="Century Gothic" panose="020B0502020202020204" pitchFamily="34" charset="0"/>
                      </a:endParaRP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300" b="1" i="1" kern="1200" dirty="0">
                          <a:solidFill>
                            <a:schemeClr val="dk1"/>
                          </a:solidFill>
                          <a:latin typeface="Century Gothic" panose="020B0502020202020204" pitchFamily="34" charset="0"/>
                          <a:ea typeface="+mn-ea"/>
                          <a:cs typeface="+mn-cs"/>
                        </a:rPr>
                        <a:t>„65</a:t>
                      </a:r>
                      <a:r>
                        <a:rPr lang="de-DE" sz="1300" i="1" kern="1200" dirty="0">
                          <a:solidFill>
                            <a:schemeClr val="dk1"/>
                          </a:solidFill>
                          <a:latin typeface="Century Gothic" panose="020B0502020202020204" pitchFamily="34" charset="0"/>
                          <a:ea typeface="+mn-ea"/>
                          <a:cs typeface="+mn-cs"/>
                        </a:rPr>
                        <a:t> Auf bestehende bedeutsame Mängel in der Buchführung und den weiteren geprüften Unterlagen und auf ihre Auswirkungen auf die Rechnungslegung sowie ihren Einfluss auf das Prüfungsergebnis ist hinzuweisen (vgl. Tz. </a:t>
                      </a:r>
                      <a:r>
                        <a:rPr lang="de-DE" sz="1300" i="1" kern="1200" dirty="0">
                          <a:solidFill>
                            <a:schemeClr val="dk1"/>
                          </a:solidFill>
                          <a:latin typeface="Century Gothic" panose="020B0502020202020204" pitchFamily="34" charset="0"/>
                          <a:ea typeface="+mn-ea"/>
                          <a:cs typeface="+mn-cs"/>
                          <a:hlinkClick r:id="rId3">
                            <a:extLst>
                              <a:ext uri="{A12FA001-AC4F-418D-AE19-62706E023703}">
                                <ahyp:hlinkClr xmlns:ahyp="http://schemas.microsoft.com/office/drawing/2018/hyperlinkcolor" val="tx"/>
                              </a:ext>
                            </a:extLst>
                          </a:hlinkClick>
                        </a:rPr>
                        <a:t>61</a:t>
                      </a:r>
                      <a:r>
                        <a:rPr lang="de-DE" sz="1300" i="1" kern="1200" dirty="0">
                          <a:solidFill>
                            <a:schemeClr val="dk1"/>
                          </a:solidFill>
                          <a:latin typeface="Century Gothic" panose="020B0502020202020204" pitchFamily="34" charset="0"/>
                          <a:ea typeface="+mn-ea"/>
                          <a:cs typeface="+mn-cs"/>
                        </a:rPr>
                        <a:t> f.). </a:t>
                      </a:r>
                      <a:r>
                        <a:rPr lang="de-DE" sz="1300" b="1" i="1" kern="1200" dirty="0">
                          <a:solidFill>
                            <a:srgbClr val="FF0000"/>
                          </a:solidFill>
                          <a:latin typeface="Century Gothic" panose="020B0502020202020204" pitchFamily="34" charset="0"/>
                          <a:ea typeface="+mn-ea"/>
                          <a:cs typeface="+mn-cs"/>
                        </a:rPr>
                        <a:t>Falls der Abschlussprüfer bedeutsame Mängel hinsichtlich der Sicherheit der für die Zwecke der Rechnungslegung verarbeiteten Daten festgestellt hat, sind diese im Prüfungsbericht darzustellen.“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300" i="1" kern="1200" dirty="0">
                        <a:solidFill>
                          <a:schemeClr val="dk1"/>
                        </a:solidFill>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300" i="1" kern="1200" dirty="0">
                          <a:solidFill>
                            <a:schemeClr val="dk1"/>
                          </a:solidFill>
                          <a:latin typeface="Century Gothic" panose="020B0502020202020204" pitchFamily="34" charset="0"/>
                          <a:ea typeface="+mn-ea"/>
                          <a:cs typeface="+mn-cs"/>
                        </a:rPr>
                        <a:t>…</a:t>
                      </a:r>
                    </a:p>
                  </a:txBody>
                  <a:tcPr>
                    <a:solidFill>
                      <a:schemeClr val="bg1">
                        <a:lumMod val="85000"/>
                      </a:schemeClr>
                    </a:solidFill>
                  </a:tcPr>
                </a:tc>
                <a:extLst>
                  <a:ext uri="{0D108BD9-81ED-4DB2-BD59-A6C34878D82A}">
                    <a16:rowId xmlns:a16="http://schemas.microsoft.com/office/drawing/2014/main" val="1257936572"/>
                  </a:ext>
                </a:extLst>
              </a:tr>
            </a:tbl>
          </a:graphicData>
        </a:graphic>
      </p:graphicFrame>
    </p:spTree>
    <p:extLst>
      <p:ext uri="{BB962C8B-B14F-4D97-AF65-F5344CB8AC3E}">
        <p14:creationId xmlns:p14="http://schemas.microsoft.com/office/powerpoint/2010/main" val="3942612779"/>
      </p:ext>
    </p:extLst>
  </p:cSld>
  <p:clrMapOvr>
    <a:masterClrMapping/>
  </p:clrMapOvr>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5" name="Rectangle 2">
            <a:extLst>
              <a:ext uri="{FF2B5EF4-FFF2-40B4-BE49-F238E27FC236}">
                <a16:creationId xmlns:a16="http://schemas.microsoft.com/office/drawing/2014/main" id="{2FA4AD13-8B53-4C59-AD5A-8FF46E4983C7}"/>
              </a:ext>
            </a:extLst>
          </p:cNvPr>
          <p:cNvSpPr txBox="1">
            <a:spLocks/>
          </p:cNvSpPr>
          <p:nvPr/>
        </p:nvSpPr>
        <p:spPr bwMode="auto">
          <a:xfrm>
            <a:off x="925513" y="980728"/>
            <a:ext cx="109315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9.7.2 Synopse zu Tz. 104 bis 107 des IDW PS 450 n.F. (10.2021)</a:t>
            </a:r>
          </a:p>
        </p:txBody>
      </p:sp>
      <p:sp>
        <p:nvSpPr>
          <p:cNvPr id="808966" name="Textfeld 4">
            <a:extLst>
              <a:ext uri="{FF2B5EF4-FFF2-40B4-BE49-F238E27FC236}">
                <a16:creationId xmlns:a16="http://schemas.microsoft.com/office/drawing/2014/main" id="{F3AF250F-9D75-420F-973F-18D24FA56C65}"/>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graphicFrame>
        <p:nvGraphicFramePr>
          <p:cNvPr id="10" name="Tabelle 9">
            <a:extLst>
              <a:ext uri="{FF2B5EF4-FFF2-40B4-BE49-F238E27FC236}">
                <a16:creationId xmlns:a16="http://schemas.microsoft.com/office/drawing/2014/main" id="{6524097B-FBF2-4569-B6BD-F9658105F4BC}"/>
              </a:ext>
            </a:extLst>
          </p:cNvPr>
          <p:cNvGraphicFramePr>
            <a:graphicFrameLocks noGrp="1"/>
          </p:cNvGraphicFramePr>
          <p:nvPr>
            <p:extLst>
              <p:ext uri="{D42A27DB-BD31-4B8C-83A1-F6EECF244321}">
                <p14:modId xmlns:p14="http://schemas.microsoft.com/office/powerpoint/2010/main" val="4146395734"/>
              </p:ext>
            </p:extLst>
          </p:nvPr>
        </p:nvGraphicFramePr>
        <p:xfrm>
          <a:off x="1199504" y="1556792"/>
          <a:ext cx="10350812" cy="4429242"/>
        </p:xfrm>
        <a:graphic>
          <a:graphicData uri="http://schemas.openxmlformats.org/drawingml/2006/table">
            <a:tbl>
              <a:tblPr firstRow="1" bandRow="1">
                <a:tableStyleId>{F5AB1C69-6EDB-4FF4-983F-18BD219EF322}</a:tableStyleId>
              </a:tblPr>
              <a:tblGrid>
                <a:gridCol w="5175406">
                  <a:extLst>
                    <a:ext uri="{9D8B030D-6E8A-4147-A177-3AD203B41FA5}">
                      <a16:colId xmlns:a16="http://schemas.microsoft.com/office/drawing/2014/main" val="2396962389"/>
                    </a:ext>
                  </a:extLst>
                </a:gridCol>
                <a:gridCol w="5175406">
                  <a:extLst>
                    <a:ext uri="{9D8B030D-6E8A-4147-A177-3AD203B41FA5}">
                      <a16:colId xmlns:a16="http://schemas.microsoft.com/office/drawing/2014/main" val="2279393173"/>
                    </a:ext>
                  </a:extLst>
                </a:gridCol>
              </a:tblGrid>
              <a:tr h="349363">
                <a:tc>
                  <a:txBody>
                    <a:bodyPr/>
                    <a:lstStyle/>
                    <a:p>
                      <a:r>
                        <a:rPr lang="de-DE" sz="1200" b="1" dirty="0">
                          <a:solidFill>
                            <a:schemeClr val="bg1"/>
                          </a:solidFill>
                          <a:latin typeface="Century Gothic" panose="020B0502020202020204" pitchFamily="34" charset="0"/>
                        </a:rPr>
                        <a:t>IDW PS 450 n.F. Tz. </a:t>
                      </a:r>
                    </a:p>
                  </a:txBody>
                  <a:tcPr>
                    <a:solidFill>
                      <a:schemeClr val="bg1">
                        <a:lumMod val="50000"/>
                      </a:schemeClr>
                    </a:solidFill>
                  </a:tcPr>
                </a:tc>
                <a:tc>
                  <a:txBody>
                    <a:bodyPr/>
                    <a:lstStyle/>
                    <a:p>
                      <a:r>
                        <a:rPr lang="de-DE" sz="1200" b="1" dirty="0">
                          <a:solidFill>
                            <a:schemeClr val="bg1"/>
                          </a:solidFill>
                          <a:latin typeface="Century Gothic" panose="020B0502020202020204" pitchFamily="34" charset="0"/>
                        </a:rPr>
                        <a:t>IDW PS 450 n.F. (</a:t>
                      </a:r>
                      <a:r>
                        <a:rPr lang="de-DE" sz="1200" b="1">
                          <a:solidFill>
                            <a:schemeClr val="bg1"/>
                          </a:solidFill>
                          <a:latin typeface="Century Gothic" panose="020B0502020202020204" pitchFamily="34" charset="0"/>
                        </a:rPr>
                        <a:t>10.2021) Tz.</a:t>
                      </a:r>
                      <a:endParaRPr lang="de-DE" sz="1200" b="1" dirty="0">
                        <a:solidFill>
                          <a:schemeClr val="bg1"/>
                        </a:solidFill>
                        <a:latin typeface="Century Gothic" panose="020B0502020202020204" pitchFamily="34" charset="0"/>
                      </a:endParaRPr>
                    </a:p>
                  </a:txBody>
                  <a:tcPr>
                    <a:solidFill>
                      <a:schemeClr val="bg1">
                        <a:lumMod val="50000"/>
                      </a:schemeClr>
                    </a:solidFill>
                  </a:tcPr>
                </a:tc>
                <a:extLst>
                  <a:ext uri="{0D108BD9-81ED-4DB2-BD59-A6C34878D82A}">
                    <a16:rowId xmlns:a16="http://schemas.microsoft.com/office/drawing/2014/main" val="144377128"/>
                  </a:ext>
                </a:extLst>
              </a:tr>
              <a:tr h="276579">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b="1" dirty="0">
                          <a:solidFill>
                            <a:srgbClr val="FF0000"/>
                          </a:solidFill>
                          <a:latin typeface="Century Gothic" panose="020B0502020202020204" pitchFamily="34" charset="0"/>
                        </a:rPr>
                        <a:t>Buchführung und weitere geprüfte Unterlagen</a:t>
                      </a:r>
                    </a:p>
                  </a:txBody>
                  <a:tcPr>
                    <a:solidFill>
                      <a:schemeClr val="bg1">
                        <a:lumMod val="85000"/>
                      </a:schemeClr>
                    </a:solidFill>
                  </a:tcPr>
                </a:tc>
                <a:tc hMerge="1">
                  <a:txBody>
                    <a:bodyPr/>
                    <a:lstStyle/>
                    <a:p>
                      <a:endParaRPr lang="de-DE" sz="1400" dirty="0"/>
                    </a:p>
                  </a:txBody>
                  <a:tcPr/>
                </a:tc>
                <a:extLst>
                  <a:ext uri="{0D108BD9-81ED-4DB2-BD59-A6C34878D82A}">
                    <a16:rowId xmlns:a16="http://schemas.microsoft.com/office/drawing/2014/main" val="1659123224"/>
                  </a:ext>
                </a:extLst>
              </a:tr>
              <a:tr h="1950994">
                <a:tc>
                  <a:txBody>
                    <a:bodyPr/>
                    <a:lstStyle/>
                    <a:p>
                      <a:r>
                        <a:rPr lang="de-DE" sz="1200" b="1" i="1" kern="1200" dirty="0">
                          <a:solidFill>
                            <a:schemeClr val="dk1"/>
                          </a:solidFill>
                          <a:latin typeface="Century Gothic" panose="020B0502020202020204" pitchFamily="34" charset="0"/>
                          <a:ea typeface="+mn-ea"/>
                          <a:cs typeface="+mn-cs"/>
                        </a:rPr>
                        <a:t>„104</a:t>
                      </a:r>
                      <a:r>
                        <a:rPr lang="de-DE" sz="1200" i="1" kern="1200" dirty="0">
                          <a:solidFill>
                            <a:schemeClr val="dk1"/>
                          </a:solidFill>
                          <a:latin typeface="Century Gothic" panose="020B0502020202020204" pitchFamily="34" charset="0"/>
                          <a:ea typeface="+mn-ea"/>
                          <a:cs typeface="+mn-cs"/>
                        </a:rPr>
                        <a:t> Gemäß § 321 Abs. 4 Satz 1 HGB ist bei der Jahresabschlussprüfung von börsennotierten Aktiengesellschaften (§ 3 Abs. 2 AktG) das Ergebnis der Prüfung nach § 317 Abs. 4 HGB im Prüfungsbericht darzustellen. Es ist auszuführen, ob der Vorstand die ihm nach § 91 Abs. 2 AktG obliegenden Maßnahmen getroffen, insb. ein Überwachungssystem in geeigneter Form eingerichtet hat, und ob das Überwachungssystem seine Aufgaben erfüllen kann. Ferner ist nach § 321 Abs. 4 Satz 2 HGB darauf einzugehen, ob Maßnahmen erforderlich sind, um das Risikofrüherkennungssystem zu verbessern. </a:t>
                      </a:r>
                    </a:p>
                    <a:p>
                      <a:endParaRPr lang="de-DE" sz="1200" i="1" kern="1200" dirty="0">
                        <a:solidFill>
                          <a:schemeClr val="dk1"/>
                        </a:solidFill>
                        <a:latin typeface="Century Gothic" panose="020B0502020202020204" pitchFamily="34" charset="0"/>
                        <a:ea typeface="+mn-ea"/>
                        <a:cs typeface="+mn-cs"/>
                      </a:endParaRPr>
                    </a:p>
                    <a:p>
                      <a:r>
                        <a:rPr lang="de-DE" sz="1200" i="1" kern="1200" dirty="0">
                          <a:solidFill>
                            <a:schemeClr val="dk1"/>
                          </a:solidFill>
                          <a:latin typeface="Century Gothic" panose="020B0502020202020204" pitchFamily="34" charset="0"/>
                          <a:ea typeface="+mn-ea"/>
                          <a:cs typeface="+mn-cs"/>
                        </a:rPr>
                        <a:t>Die Ausführungen …“</a:t>
                      </a:r>
                    </a:p>
                  </a:txBody>
                  <a:tcPr>
                    <a:solidFill>
                      <a:schemeClr val="bg1">
                        <a:lumMod val="95000"/>
                      </a:schemeClr>
                    </a:solidFill>
                  </a:tcPr>
                </a:tc>
                <a:tc>
                  <a:txBody>
                    <a:bodyPr/>
                    <a:lstStyle/>
                    <a:p>
                      <a:r>
                        <a:rPr lang="de-DE" sz="1200" b="1" i="1" kern="1200" dirty="0">
                          <a:solidFill>
                            <a:schemeClr val="dk1"/>
                          </a:solidFill>
                          <a:latin typeface="Century Gothic" panose="020B0502020202020204" pitchFamily="34" charset="0"/>
                          <a:ea typeface="+mn-ea"/>
                          <a:cs typeface="+mn-cs"/>
                        </a:rPr>
                        <a:t>„104 </a:t>
                      </a:r>
                      <a:r>
                        <a:rPr lang="de-DE" sz="1200" i="1" kern="1200" dirty="0">
                          <a:solidFill>
                            <a:schemeClr val="dk1"/>
                          </a:solidFill>
                          <a:latin typeface="Century Gothic" panose="020B0502020202020204" pitchFamily="34" charset="0"/>
                          <a:ea typeface="+mn-ea"/>
                          <a:cs typeface="+mn-cs"/>
                        </a:rPr>
                        <a:t>Gemäß § 321 Abs. 4 Satz 1 HGB ist bei der Jahresabschlussprüfung von börsennotierten Aktiengesellschaften (§ 3 Abs. 2 AktG) das Ergebnis der Prüfung nach § 317 Abs. 4 HGB im Prüfungsbericht darzustellen. Es ist auszuführen, ob der Vorstand die ihm nach § 91 Abs. 2 AktG obliegenden Maßnahmen getroffen, insb. ein Überwachungssystem in geeigneter Form eingerichtet hat, und ob das Überwachungssystem seine Aufgaben erfüllen kann. Ferner ist nach § 321 Abs. 4 Satz 2 HGB darauf einzugehen, ob Maßnahmen erforderlich sind, um das Risikofrüherkennungssystem zu verbessern.</a:t>
                      </a:r>
                    </a:p>
                    <a:p>
                      <a:endParaRPr lang="de-DE" sz="1200" i="1" kern="1200" dirty="0">
                        <a:solidFill>
                          <a:schemeClr val="dk1"/>
                        </a:solidFill>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i="1" strike="sngStrike" kern="1200" baseline="0" dirty="0">
                          <a:solidFill>
                            <a:srgbClr val="FF0000"/>
                          </a:solidFill>
                          <a:latin typeface="Century Gothic" panose="020B0502020202020204" pitchFamily="34" charset="0"/>
                          <a:ea typeface="+mn-ea"/>
                          <a:cs typeface="+mn-cs"/>
                        </a:rPr>
                        <a:t>Die Ausführungen …“</a:t>
                      </a:r>
                    </a:p>
                  </a:txBody>
                  <a:tcPr>
                    <a:solidFill>
                      <a:schemeClr val="bg1">
                        <a:lumMod val="95000"/>
                      </a:schemeClr>
                    </a:solidFill>
                  </a:tcPr>
                </a:tc>
                <a:extLst>
                  <a:ext uri="{0D108BD9-81ED-4DB2-BD59-A6C34878D82A}">
                    <a16:rowId xmlns:a16="http://schemas.microsoft.com/office/drawing/2014/main" val="3924433521"/>
                  </a:ext>
                </a:extLst>
              </a:tr>
              <a:tr h="5852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i="1" kern="1200" dirty="0">
                          <a:solidFill>
                            <a:schemeClr val="dk1"/>
                          </a:solidFill>
                          <a:latin typeface="Century Gothic" panose="020B0502020202020204" pitchFamily="34" charset="0"/>
                          <a:ea typeface="+mn-ea"/>
                          <a:cs typeface="+mn-cs"/>
                        </a:rPr>
                        <a:t>„105</a:t>
                      </a:r>
                      <a:r>
                        <a:rPr lang="de-DE" sz="1200" i="1" kern="1200" dirty="0">
                          <a:solidFill>
                            <a:schemeClr val="dk1"/>
                          </a:solidFill>
                          <a:latin typeface="Century Gothic" panose="020B0502020202020204" pitchFamily="34" charset="0"/>
                          <a:ea typeface="+mn-ea"/>
                          <a:cs typeface="+mn-cs"/>
                        </a:rPr>
                        <a:t> Gelangt der Abschlussprüfer zu der abschließenden Beurteilung, dass ein funktionsfähiges Risikofrüherkennungssystem eingerichtet ist,…“</a:t>
                      </a: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i="1" kern="1200" dirty="0">
                          <a:solidFill>
                            <a:schemeClr val="dk1"/>
                          </a:solidFill>
                          <a:latin typeface="Century Gothic" panose="020B0502020202020204" pitchFamily="34" charset="0"/>
                          <a:ea typeface="+mn-ea"/>
                          <a:cs typeface="+mn-cs"/>
                        </a:rPr>
                        <a:t>„105 </a:t>
                      </a:r>
                      <a:r>
                        <a:rPr lang="de-DE" sz="1200" b="0" i="1" kern="1200" dirty="0">
                          <a:solidFill>
                            <a:srgbClr val="FF0000"/>
                          </a:solidFill>
                          <a:latin typeface="Century Gothic" panose="020B0502020202020204" pitchFamily="34" charset="0"/>
                          <a:ea typeface="+mn-ea"/>
                          <a:cs typeface="+mn-cs"/>
                        </a:rPr>
                        <a:t>Zur Berichterstattung über die Prüfung des Risikofrüherkennungssystems wird auf IDW PS 340 n.F. </a:t>
                      </a:r>
                      <a:r>
                        <a:rPr lang="de-DE" sz="1200" b="0" i="1" kern="1200">
                          <a:solidFill>
                            <a:srgbClr val="FF0000"/>
                          </a:solidFill>
                          <a:latin typeface="Century Gothic" panose="020B0502020202020204" pitchFamily="34" charset="0"/>
                          <a:ea typeface="+mn-ea"/>
                          <a:cs typeface="+mn-cs"/>
                        </a:rPr>
                        <a:t>(01.2022) </a:t>
                      </a:r>
                      <a:r>
                        <a:rPr lang="de-DE" sz="1200" b="0" i="1" kern="1200" dirty="0">
                          <a:solidFill>
                            <a:srgbClr val="FF0000"/>
                          </a:solidFill>
                          <a:latin typeface="Century Gothic" panose="020B0502020202020204" pitchFamily="34" charset="0"/>
                          <a:ea typeface="+mn-ea"/>
                          <a:cs typeface="+mn-cs"/>
                        </a:rPr>
                        <a:t>Tz. 47 ff. verwiesen“</a:t>
                      </a:r>
                      <a:endParaRPr lang="de-DE" sz="1200" b="0" i="1" dirty="0">
                        <a:solidFill>
                          <a:srgbClr val="FF0000"/>
                        </a:solidFill>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257936572"/>
                  </a:ext>
                </a:extLst>
              </a:tr>
              <a:tr h="584590">
                <a:tc>
                  <a:txBody>
                    <a:bodyPr/>
                    <a:lstStyle/>
                    <a:p>
                      <a:r>
                        <a:rPr lang="de-DE" sz="1200" b="1" i="1" dirty="0">
                          <a:solidFill>
                            <a:schemeClr val="tx1"/>
                          </a:solidFill>
                          <a:latin typeface="Century Gothic" panose="020B0502020202020204" pitchFamily="34" charset="0"/>
                        </a:rPr>
                        <a:t>„106 </a:t>
                      </a:r>
                      <a:r>
                        <a:rPr lang="de-DE" sz="1200" i="1" dirty="0">
                          <a:latin typeface="Century Gothic" panose="020B0502020202020204" pitchFamily="34" charset="0"/>
                        </a:rPr>
                        <a:t>Ist das vom Vorstand eingerichtete Risikofrüherkennungssystem nicht dazu geeignet, …“</a:t>
                      </a:r>
                      <a:endParaRPr lang="de-DE" sz="1200" b="1" i="1" dirty="0">
                        <a:solidFill>
                          <a:schemeClr val="tx1"/>
                        </a:solidFill>
                        <a:latin typeface="Century Gothic" panose="020B0502020202020204" pitchFamily="34" charset="0"/>
                      </a:endParaRP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i="1" dirty="0">
                          <a:latin typeface="Century Gothic" panose="020B0502020202020204" pitchFamily="34" charset="0"/>
                        </a:rPr>
                        <a:t>„106</a:t>
                      </a:r>
                      <a:r>
                        <a:rPr lang="de-DE" sz="1200" b="0" i="1" dirty="0">
                          <a:latin typeface="Century Gothic" panose="020B0502020202020204" pitchFamily="34" charset="0"/>
                        </a:rPr>
                        <a:t> entfallen“</a:t>
                      </a:r>
                    </a:p>
                  </a:txBody>
                  <a:tcPr>
                    <a:solidFill>
                      <a:schemeClr val="bg1">
                        <a:lumMod val="95000"/>
                      </a:schemeClr>
                    </a:solidFill>
                  </a:tcPr>
                </a:tc>
                <a:extLst>
                  <a:ext uri="{0D108BD9-81ED-4DB2-BD59-A6C34878D82A}">
                    <a16:rowId xmlns:a16="http://schemas.microsoft.com/office/drawing/2014/main" val="4268258299"/>
                  </a:ext>
                </a:extLst>
              </a:tr>
              <a:tr h="2926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i="1" dirty="0">
                          <a:solidFill>
                            <a:schemeClr val="tx1"/>
                          </a:solidFill>
                          <a:latin typeface="Century Gothic" panose="020B0502020202020204" pitchFamily="34" charset="0"/>
                        </a:rPr>
                        <a:t>„107 </a:t>
                      </a:r>
                      <a:r>
                        <a:rPr lang="de-DE" sz="1200" i="1" dirty="0">
                          <a:latin typeface="Century Gothic" panose="020B0502020202020204" pitchFamily="34" charset="0"/>
                        </a:rPr>
                        <a:t>Bei nicht börsennotierten Aktiengesellschaften, …“</a:t>
                      </a: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i="1" dirty="0">
                          <a:latin typeface="Century Gothic" panose="020B0502020202020204" pitchFamily="34" charset="0"/>
                        </a:rPr>
                        <a:t> „</a:t>
                      </a:r>
                      <a:r>
                        <a:rPr lang="de-DE" sz="1200" b="1" i="1" dirty="0">
                          <a:latin typeface="Century Gothic" panose="020B0502020202020204" pitchFamily="34" charset="0"/>
                        </a:rPr>
                        <a:t>106</a:t>
                      </a:r>
                      <a:r>
                        <a:rPr lang="de-DE" sz="1200" b="0" i="1" dirty="0">
                          <a:latin typeface="Century Gothic" panose="020B0502020202020204" pitchFamily="34" charset="0"/>
                        </a:rPr>
                        <a:t> entfallen“</a:t>
                      </a:r>
                    </a:p>
                  </a:txBody>
                  <a:tcPr>
                    <a:solidFill>
                      <a:schemeClr val="bg1">
                        <a:lumMod val="85000"/>
                      </a:schemeClr>
                    </a:solidFill>
                  </a:tcPr>
                </a:tc>
                <a:extLst>
                  <a:ext uri="{0D108BD9-81ED-4DB2-BD59-A6C34878D82A}">
                    <a16:rowId xmlns:a16="http://schemas.microsoft.com/office/drawing/2014/main" val="3782608470"/>
                  </a:ext>
                </a:extLst>
              </a:tr>
            </a:tbl>
          </a:graphicData>
        </a:graphic>
      </p:graphicFrame>
    </p:spTree>
    <p:extLst>
      <p:ext uri="{BB962C8B-B14F-4D97-AF65-F5344CB8AC3E}">
        <p14:creationId xmlns:p14="http://schemas.microsoft.com/office/powerpoint/2010/main" val="913024927"/>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D6382AA-F6FD-4B3D-A9ED-5AE7E86EED91}"/>
              </a:ext>
            </a:extLst>
          </p:cNvPr>
          <p:cNvSpPr txBox="1"/>
          <p:nvPr/>
        </p:nvSpPr>
        <p:spPr>
          <a:xfrm>
            <a:off x="11533475" y="5585107"/>
            <a:ext cx="323165" cy="720080"/>
          </a:xfrm>
          <a:prstGeom prst="rect">
            <a:avLst/>
          </a:prstGeom>
          <a:noFill/>
        </p:spPr>
        <p:txBody>
          <a:bodyPr vert="vert270">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
        <p:nvSpPr>
          <p:cNvPr id="8" name="Rectangle 2">
            <a:extLst>
              <a:ext uri="{FF2B5EF4-FFF2-40B4-BE49-F238E27FC236}">
                <a16:creationId xmlns:a16="http://schemas.microsoft.com/office/drawing/2014/main" id="{EB13FDAF-99D5-451A-AE8C-60F258DF12C2}"/>
              </a:ext>
            </a:extLst>
          </p:cNvPr>
          <p:cNvSpPr txBox="1">
            <a:spLocks/>
          </p:cNvSpPr>
          <p:nvPr/>
        </p:nvSpPr>
        <p:spPr bwMode="auto">
          <a:xfrm>
            <a:off x="1065213" y="873125"/>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342900" indent="-342900" eaLnBrk="0" hangingPunct="0">
              <a:lnSpc>
                <a:spcPct val="110000"/>
              </a:lnSpc>
              <a:spcBef>
                <a:spcPts val="800"/>
              </a:spcBef>
              <a:buFont typeface="Arial" pitchFamily="34" charset="0"/>
              <a:defRPr sz="1400">
                <a:solidFill>
                  <a:schemeClr val="tx1"/>
                </a:solidFill>
                <a:latin typeface="Verdana" pitchFamily="34" charset="0"/>
                <a:cs typeface="Arial" pitchFamily="34" charset="0"/>
              </a:defRPr>
            </a:lvl1pPr>
            <a:lvl2pPr marL="180975" indent="-179388"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2pPr>
            <a:lvl3pPr marL="541338"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3pPr>
            <a:lvl4pPr marL="895350" indent="-17462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4pPr>
            <a:lvl5pPr marL="1257300"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5pPr>
            <a:lvl6pPr marL="17145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6pPr>
            <a:lvl7pPr marL="21717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7pPr>
            <a:lvl8pPr marL="26289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8pPr>
            <a:lvl9pPr marL="30861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9pPr>
          </a:lstStyle>
          <a:p>
            <a:pPr>
              <a:defRPr/>
            </a:pPr>
            <a:r>
              <a:rPr lang="de-DE" altLang="de-DE" sz="1800" b="1" kern="0" dirty="0">
                <a:latin typeface="Century Gothic" pitchFamily="34" charset="0"/>
              </a:rPr>
              <a:t>Anlagen zum Themenbereich</a:t>
            </a:r>
          </a:p>
        </p:txBody>
      </p:sp>
      <p:sp>
        <p:nvSpPr>
          <p:cNvPr id="10" name="Rectangle 3">
            <a:extLst>
              <a:ext uri="{FF2B5EF4-FFF2-40B4-BE49-F238E27FC236}">
                <a16:creationId xmlns:a16="http://schemas.microsoft.com/office/drawing/2014/main" id="{01F09249-FE3A-4711-A9F1-C0CB14238E8E}"/>
              </a:ext>
            </a:extLst>
          </p:cNvPr>
          <p:cNvSpPr txBox="1">
            <a:spLocks noChangeArrowheads="1"/>
          </p:cNvSpPr>
          <p:nvPr/>
        </p:nvSpPr>
        <p:spPr bwMode="auto">
          <a:xfrm>
            <a:off x="1065209" y="1340768"/>
            <a:ext cx="10791427" cy="2865363"/>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ct val="0"/>
              </a:spcBef>
              <a:spcAft>
                <a:spcPts val="1200"/>
              </a:spcAft>
              <a:defRPr/>
            </a:pPr>
            <a:r>
              <a:rPr lang="de-DE" altLang="de-DE" sz="1600" b="1" kern="0">
                <a:solidFill>
                  <a:srgbClr val="00B0F0"/>
                </a:solidFill>
                <a:latin typeface="Century Gothic" pitchFamily="34" charset="0"/>
              </a:rPr>
              <a:t>Praxishilfen </a:t>
            </a:r>
            <a:r>
              <a:rPr lang="de-DE" altLang="de-DE" sz="1600" b="1" kern="0" dirty="0">
                <a:solidFill>
                  <a:srgbClr val="00B0F0"/>
                </a:solidFill>
                <a:latin typeface="Century Gothic" pitchFamily="34" charset="0"/>
              </a:rPr>
              <a:t>zu diesem Themenbereich</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a:latin typeface="Century Gothic" pitchFamily="34" charset="0"/>
              </a:rPr>
              <a:t>Praxishilfe 9/1:	</a:t>
            </a:r>
            <a:r>
              <a:rPr lang="de-DE" altLang="de-DE">
                <a:latin typeface="Century Gothic" pitchFamily="34" charset="0"/>
              </a:rPr>
              <a:t>„</a:t>
            </a:r>
            <a:r>
              <a:rPr lang="de-DE" altLang="de-DE" kern="0">
                <a:latin typeface="Century Gothic" pitchFamily="34" charset="0"/>
              </a:rPr>
              <a:t>Formelle und materielle Berichtskritik</a:t>
            </a:r>
            <a:r>
              <a:rPr lang="de-DE" altLang="de-DE">
                <a:latin typeface="Century Gothic" pitchFamily="34" charset="0"/>
              </a:rPr>
              <a:t>“</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a:latin typeface="Century Gothic" pitchFamily="34" charset="0"/>
              </a:rPr>
              <a:t>Praxishilfe </a:t>
            </a:r>
            <a:r>
              <a:rPr lang="de-DE" altLang="de-DE" b="1" kern="0" dirty="0">
                <a:latin typeface="Century Gothic" pitchFamily="34" charset="0"/>
              </a:rPr>
              <a:t>9</a:t>
            </a:r>
            <a:r>
              <a:rPr lang="de-DE" altLang="de-DE" b="1" kern="0">
                <a:latin typeface="Century Gothic" pitchFamily="34" charset="0"/>
              </a:rPr>
              <a:t>/2</a:t>
            </a:r>
            <a:r>
              <a:rPr lang="de-DE" altLang="de-DE" b="1" kern="0" dirty="0">
                <a:latin typeface="Century Gothic" pitchFamily="34" charset="0"/>
              </a:rPr>
              <a:t>: </a:t>
            </a:r>
            <a:r>
              <a:rPr lang="de-DE" altLang="de-DE" kern="0">
                <a:latin typeface="Century Gothic" pitchFamily="34" charset="0"/>
              </a:rPr>
              <a:t>	„Bericht über die Prüfung des Jahresabschlusses zum 31.12.03 und des Lageberichts 03 –</a:t>
            </a:r>
            <a:br>
              <a:rPr lang="de-DE" altLang="de-DE" kern="0">
                <a:latin typeface="Century Gothic" pitchFamily="34" charset="0"/>
              </a:rPr>
            </a:br>
            <a:r>
              <a:rPr lang="de-DE" altLang="de-DE" kern="0">
                <a:latin typeface="Century Gothic" pitchFamily="34" charset="0"/>
              </a:rPr>
              <a:t>	Maschinenbau Informationsdienst GmbH</a:t>
            </a:r>
            <a:r>
              <a:rPr lang="de-DE" altLang="de-DE">
                <a:latin typeface="Century Gothic" pitchFamily="34" charset="0"/>
              </a:rPr>
              <a:t>“</a:t>
            </a:r>
            <a:endParaRPr lang="de-DE" altLang="de-DE" b="1" kern="0">
              <a:latin typeface="Century Gothic" pitchFamily="34" charset="0"/>
            </a:endParaRPr>
          </a:p>
          <a:p>
            <a:pPr marL="266700" indent="-266700">
              <a:lnSpc>
                <a:spcPct val="100000"/>
              </a:lnSpc>
              <a:spcBef>
                <a:spcPts val="600"/>
              </a:spcBef>
              <a:spcAft>
                <a:spcPts val="600"/>
              </a:spcAft>
              <a:buFont typeface="Arial" panose="020B0604020202020204" pitchFamily="34" charset="0"/>
              <a:buChar char="•"/>
              <a:tabLst>
                <a:tab pos="1790700" algn="l"/>
              </a:tabLst>
              <a:defRPr/>
            </a:pPr>
            <a:endParaRPr lang="de-DE" altLang="de-DE" b="1" kern="0">
              <a:latin typeface="Century Gothic" pitchFamily="34" charset="0"/>
            </a:endParaRPr>
          </a:p>
          <a:p>
            <a:pPr marL="266700" indent="-266700">
              <a:lnSpc>
                <a:spcPct val="100000"/>
              </a:lnSpc>
              <a:spcBef>
                <a:spcPts val="600"/>
              </a:spcBef>
              <a:spcAft>
                <a:spcPts val="600"/>
              </a:spcAft>
              <a:buFont typeface="Arial" panose="020B0604020202020204" pitchFamily="34" charset="0"/>
              <a:buChar char="•"/>
              <a:tabLst>
                <a:tab pos="1790700" algn="l"/>
              </a:tabLst>
              <a:defRPr/>
            </a:pPr>
            <a:endParaRPr lang="de-DE" altLang="de-DE" kern="0" dirty="0">
              <a:latin typeface="Century Gothic" pitchFamily="34" charset="0"/>
            </a:endParaRPr>
          </a:p>
        </p:txBody>
      </p:sp>
      <p:sp>
        <p:nvSpPr>
          <p:cNvPr id="9" name="Textfeld 4">
            <a:extLst>
              <a:ext uri="{FF2B5EF4-FFF2-40B4-BE49-F238E27FC236}">
                <a16:creationId xmlns:a16="http://schemas.microsoft.com/office/drawing/2014/main" id="{FB3C48C8-0B8C-4141-AF08-D8D85523B011}"/>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extLst>
      <p:ext uri="{BB962C8B-B14F-4D97-AF65-F5344CB8AC3E}">
        <p14:creationId xmlns:p14="http://schemas.microsoft.com/office/powerpoint/2010/main" val="2628235970"/>
      </p:ext>
    </p:extLst>
  </p:cSld>
  <p:clrMapOvr>
    <a:masterClrMapping/>
  </p:clrMapOvr>
  <p:transition spd="slow"/>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a:extLst>
              <a:ext uri="{FF2B5EF4-FFF2-40B4-BE49-F238E27FC236}">
                <a16:creationId xmlns:a16="http://schemas.microsoft.com/office/drawing/2014/main" id="{96F425CD-D9BB-4DD1-BA51-47B7F6CF5C7B}"/>
              </a:ext>
            </a:extLst>
          </p:cNvPr>
          <p:cNvSpPr txBox="1">
            <a:spLocks noChangeArrowheads="1"/>
          </p:cNvSpPr>
          <p:nvPr/>
        </p:nvSpPr>
        <p:spPr bwMode="auto">
          <a:xfrm>
            <a:off x="1055688" y="765175"/>
            <a:ext cx="108013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44100" eaLnBrk="1" hangingPunct="1">
              <a:spcBef>
                <a:spcPct val="50000"/>
              </a:spcBef>
              <a:defRPr/>
            </a:pPr>
            <a:r>
              <a:rPr lang="de-DE" altLang="de-DE" sz="1800" b="1" kern="0" dirty="0">
                <a:solidFill>
                  <a:srgbClr val="00B0F0"/>
                </a:solidFill>
                <a:latin typeface="Century Gothic" panose="020B0502020202020204" pitchFamily="34" charset="0"/>
              </a:rPr>
              <a:t>Raum für Notizen</a:t>
            </a:r>
          </a:p>
        </p:txBody>
      </p:sp>
      <p:sp>
        <p:nvSpPr>
          <p:cNvPr id="8" name="Rechteck 1">
            <a:extLst>
              <a:ext uri="{FF2B5EF4-FFF2-40B4-BE49-F238E27FC236}">
                <a16:creationId xmlns:a16="http://schemas.microsoft.com/office/drawing/2014/main" id="{AE5D64CC-7509-4DB0-962E-90F107E31B1B}"/>
              </a:ext>
            </a:extLst>
          </p:cNvPr>
          <p:cNvSpPr>
            <a:spLocks noChangeArrowheads="1"/>
          </p:cNvSpPr>
          <p:nvPr/>
        </p:nvSpPr>
        <p:spPr bwMode="auto">
          <a:xfrm>
            <a:off x="1055689" y="1089025"/>
            <a:ext cx="9000751" cy="5003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1600" b="1">
                <a:solidFill>
                  <a:schemeClr val="tx1"/>
                </a:solidFill>
                <a:latin typeface="Verdana" panose="020B0604030504040204" pitchFamily="34" charset="0"/>
                <a:cs typeface="Arial" panose="020B0604020202020204" pitchFamily="34" charset="0"/>
              </a:defRPr>
            </a:lvl1pPr>
            <a:lvl2pPr marL="742950" indent="-285750">
              <a:defRPr sz="1600" b="1">
                <a:solidFill>
                  <a:schemeClr val="tx1"/>
                </a:solidFill>
                <a:latin typeface="Verdana" panose="020B0604030504040204" pitchFamily="34" charset="0"/>
                <a:cs typeface="Arial" panose="020B0604020202020204" pitchFamily="34" charset="0"/>
              </a:defRPr>
            </a:lvl2pPr>
            <a:lvl3pPr marL="1143000" indent="-228600">
              <a:defRPr sz="1600" b="1">
                <a:solidFill>
                  <a:schemeClr val="tx1"/>
                </a:solidFill>
                <a:latin typeface="Verdana" panose="020B0604030504040204" pitchFamily="34" charset="0"/>
                <a:cs typeface="Arial" panose="020B0604020202020204" pitchFamily="34" charset="0"/>
              </a:defRPr>
            </a:lvl3pPr>
            <a:lvl4pPr marL="1600200" indent="-228600">
              <a:defRPr sz="1600" b="1">
                <a:solidFill>
                  <a:schemeClr val="tx1"/>
                </a:solidFill>
                <a:latin typeface="Verdana" panose="020B0604030504040204" pitchFamily="34" charset="0"/>
                <a:cs typeface="Arial" panose="020B0604020202020204" pitchFamily="34" charset="0"/>
              </a:defRPr>
            </a:lvl4pPr>
            <a:lvl5pPr marL="2057400" indent="-228600">
              <a:defRPr sz="1600" b="1">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9pPr>
          </a:lstStyle>
          <a:p>
            <a:pPr algn="ctr" eaLnBrk="1" hangingPunct="1"/>
            <a:endParaRPr lang="de-DE" altLang="de-DE" sz="1800">
              <a:solidFill>
                <a:srgbClr val="000000"/>
              </a:solidFill>
              <a:latin typeface="Arial" panose="020B0604020202020204" pitchFamily="34" charset="0"/>
            </a:endParaRPr>
          </a:p>
        </p:txBody>
      </p:sp>
      <p:sp>
        <p:nvSpPr>
          <p:cNvPr id="6" name="Textfeld 4">
            <a:extLst>
              <a:ext uri="{FF2B5EF4-FFF2-40B4-BE49-F238E27FC236}">
                <a16:creationId xmlns:a16="http://schemas.microsoft.com/office/drawing/2014/main" id="{169BB3F7-46E9-44B9-882D-8AB0FFF25BFA}"/>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extLst>
      <p:ext uri="{BB962C8B-B14F-4D97-AF65-F5344CB8AC3E}">
        <p14:creationId xmlns:p14="http://schemas.microsoft.com/office/powerpoint/2010/main" val="4104680127"/>
      </p:ext>
    </p:extLst>
  </p:cSld>
  <p:clrMapOvr>
    <a:masterClrMapping/>
  </p:clrMapOvr>
  <p:transition spd="slow"/>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6CEEC2FC-E1FA-42B7-A92D-666C21768A1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10000"/>
                    </a14:imgEffect>
                  </a14:imgLayer>
                </a14:imgProps>
              </a:ext>
              <a:ext uri="{28A0092B-C50C-407E-A947-70E740481C1C}">
                <a14:useLocalDpi xmlns:a14="http://schemas.microsoft.com/office/drawing/2010/main" val="0"/>
              </a:ext>
            </a:extLst>
          </a:blip>
          <a:srcRect l="17889" r="3826"/>
          <a:stretch/>
        </p:blipFill>
        <p:spPr>
          <a:xfrm>
            <a:off x="479376" y="729640"/>
            <a:ext cx="9577064" cy="5544616"/>
          </a:xfrm>
          <a:prstGeom prst="rect">
            <a:avLst/>
          </a:prstGeom>
          <a:blipFill dpi="0" rotWithShape="1">
            <a:blip r:embed="rId5">
              <a:alphaModFix amt="17000"/>
            </a:blip>
            <a:srcRect/>
            <a:tile tx="0" ty="0" sx="100000" sy="100000" flip="none" algn="tl"/>
          </a:blipFill>
          <a:effectLst>
            <a:outerShdw blurRad="50800" dist="50800" dir="5400000" algn="ctr" rotWithShape="0">
              <a:srgbClr val="000000">
                <a:alpha val="14000"/>
              </a:srgbClr>
            </a:outerShdw>
          </a:effectLst>
        </p:spPr>
      </p:pic>
      <p:sp>
        <p:nvSpPr>
          <p:cNvPr id="10" name="Rectangle 2">
            <a:extLst>
              <a:ext uri="{FF2B5EF4-FFF2-40B4-BE49-F238E27FC236}">
                <a16:creationId xmlns:a16="http://schemas.microsoft.com/office/drawing/2014/main" id="{F2AB3867-6B83-4C0D-8E48-BF808B9AFBBF}"/>
              </a:ext>
            </a:extLst>
          </p:cNvPr>
          <p:cNvSpPr txBox="1">
            <a:spLocks/>
          </p:cNvSpPr>
          <p:nvPr/>
        </p:nvSpPr>
        <p:spPr bwMode="auto">
          <a:xfrm>
            <a:off x="1199456" y="1953776"/>
            <a:ext cx="8136904" cy="3168352"/>
          </a:xfrm>
          <a:prstGeom prst="rect">
            <a:avLst/>
          </a:prstGeom>
          <a:solidFill>
            <a:schemeClr val="bg1">
              <a:alpha val="85000"/>
            </a:schemeClr>
          </a:solidFill>
          <a:ln>
            <a:solidFill>
              <a:schemeClr val="tx1"/>
            </a:solidFill>
          </a:ln>
          <a:extLst/>
        </p:spPr>
        <p:style>
          <a:lnRef idx="1">
            <a:schemeClr val="accent6"/>
          </a:lnRef>
          <a:fillRef idx="2">
            <a:schemeClr val="accent6"/>
          </a:fillRef>
          <a:effectRef idx="1">
            <a:schemeClr val="accent6"/>
          </a:effectRef>
          <a:fontRef idx="minor">
            <a:schemeClr val="dk1"/>
          </a:fontRef>
        </p:style>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lgn="ctr" defTabSz="900113">
              <a:lnSpc>
                <a:spcPts val="4000"/>
              </a:lnSpc>
              <a:spcBef>
                <a:spcPts val="600"/>
              </a:spcBef>
              <a:spcAft>
                <a:spcPts val="1200"/>
              </a:spcAft>
            </a:pPr>
            <a:r>
              <a:rPr lang="de-DE" altLang="de-DE" sz="2600" b="1" dirty="0">
                <a:latin typeface="Century Gothic" panose="020B0502020202020204" pitchFamily="34" charset="0"/>
              </a:rPr>
              <a:t>Soweit meine Ausführungen, </a:t>
            </a:r>
            <a:br>
              <a:rPr lang="de-DE" altLang="de-DE" sz="2600" b="1" dirty="0">
                <a:latin typeface="Century Gothic" panose="020B0502020202020204" pitchFamily="34" charset="0"/>
              </a:rPr>
            </a:br>
            <a:r>
              <a:rPr lang="de-DE" altLang="de-DE" sz="2600" b="1" dirty="0">
                <a:latin typeface="Century Gothic" panose="020B0502020202020204" pitchFamily="34" charset="0"/>
              </a:rPr>
              <a:t>praktischen Erfahrungen und fachlichen</a:t>
            </a:r>
            <a:br>
              <a:rPr lang="de-DE" altLang="de-DE" sz="2600" b="1" dirty="0">
                <a:latin typeface="Century Gothic" panose="020B0502020202020204" pitchFamily="34" charset="0"/>
              </a:rPr>
            </a:br>
            <a:r>
              <a:rPr lang="de-DE" altLang="de-DE" sz="2600" b="1" dirty="0">
                <a:latin typeface="Century Gothic" panose="020B0502020202020204" pitchFamily="34" charset="0"/>
              </a:rPr>
              <a:t>Hinweise zu diesem Thema.</a:t>
            </a:r>
          </a:p>
          <a:p>
            <a:pPr algn="ctr" defTabSz="900113">
              <a:lnSpc>
                <a:spcPts val="4000"/>
              </a:lnSpc>
              <a:spcBef>
                <a:spcPts val="600"/>
              </a:spcBef>
              <a:spcAft>
                <a:spcPts val="1200"/>
              </a:spcAft>
            </a:pPr>
            <a:r>
              <a:rPr lang="de-DE" altLang="de-DE" sz="2600" b="1" dirty="0">
                <a:latin typeface="Century Gothic" panose="020B0502020202020204" pitchFamily="34" charset="0"/>
              </a:rPr>
              <a:t>Vielen Dank für Ihre Aufmerksamkeit!</a:t>
            </a:r>
          </a:p>
        </p:txBody>
      </p:sp>
      <p:sp>
        <p:nvSpPr>
          <p:cNvPr id="6" name="Textfeld 4">
            <a:extLst>
              <a:ext uri="{FF2B5EF4-FFF2-40B4-BE49-F238E27FC236}">
                <a16:creationId xmlns:a16="http://schemas.microsoft.com/office/drawing/2014/main" id="{F61D16E4-7FB8-4D51-8299-FD7C3161EE90}"/>
              </a:ext>
            </a:extLst>
          </p:cNvPr>
          <p:cNvSpPr txBox="1">
            <a:spLocks noChangeArrowheads="1"/>
          </p:cNvSpPr>
          <p:nvPr/>
        </p:nvSpPr>
        <p:spPr bwMode="auto">
          <a:xfrm>
            <a:off x="363538" y="180975"/>
            <a:ext cx="9721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9: Grundlagen und Bedeutung des Prüfungsberichts</a:t>
            </a:r>
          </a:p>
        </p:txBody>
      </p:sp>
    </p:spTree>
    <p:extLst>
      <p:ext uri="{BB962C8B-B14F-4D97-AF65-F5344CB8AC3E}">
        <p14:creationId xmlns:p14="http://schemas.microsoft.com/office/powerpoint/2010/main" val="2790975703"/>
      </p:ext>
    </p:extLst>
  </p:cSld>
  <p:clrMapOvr>
    <a:masterClrMapping/>
  </p:clrMapOvr>
  <p:transition spd="slow"/>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3EACCCAF-9CEC-4D54-9B62-509A71D193BA}"/>
              </a:ext>
            </a:extLst>
          </p:cNvPr>
          <p:cNvSpPr>
            <a:spLocks noGrp="1"/>
          </p:cNvSpPr>
          <p:nvPr>
            <p:ph type="ctrTitle" idx="4294967295"/>
          </p:nvPr>
        </p:nvSpPr>
        <p:spPr>
          <a:xfrm>
            <a:off x="0" y="1988840"/>
            <a:ext cx="11522075" cy="1296988"/>
          </a:xfrm>
        </p:spPr>
        <p:txBody>
          <a:bodyPr/>
          <a:lstStyle/>
          <a:p>
            <a:pPr algn="ctr"/>
            <a:r>
              <a:rPr lang="de-DE" altLang="de-DE" sz="2800" b="1" dirty="0">
                <a:latin typeface="Century Gothic" panose="020B0502020202020204" pitchFamily="34" charset="0"/>
              </a:rPr>
              <a:t>Themenbereich 10: </a:t>
            </a:r>
            <a:br>
              <a:rPr lang="de-DE" altLang="de-DE" sz="2800" dirty="0">
                <a:latin typeface="Century Gothic" panose="020B0502020202020204" pitchFamily="34" charset="0"/>
              </a:rPr>
            </a:br>
            <a:r>
              <a:rPr lang="de-DE" altLang="de-DE" sz="2800" b="1" dirty="0">
                <a:latin typeface="Century Gothic" panose="020B0502020202020204" pitchFamily="34" charset="0"/>
              </a:rPr>
              <a:t>Grundsätze für die ordnungsgemäße Erteilung von Bestätigungsvermerken bei Abschlussprüfungen</a:t>
            </a:r>
            <a:br>
              <a:rPr lang="de-DE" altLang="de-DE" sz="2800" b="1" dirty="0">
                <a:latin typeface="Century Gothic" panose="020B0502020202020204" pitchFamily="34" charset="0"/>
              </a:rPr>
            </a:br>
            <a:endParaRPr lang="de-DE" altLang="de-DE" sz="2800" b="1" dirty="0">
              <a:latin typeface="Century Gothic" panose="020B0502020202020204" pitchFamily="34" charset="0"/>
            </a:endParaRPr>
          </a:p>
        </p:txBody>
      </p:sp>
      <p:sp>
        <p:nvSpPr>
          <p:cNvPr id="6" name="Rectangle 2">
            <a:extLst>
              <a:ext uri="{FF2B5EF4-FFF2-40B4-BE49-F238E27FC236}">
                <a16:creationId xmlns:a16="http://schemas.microsoft.com/office/drawing/2014/main" id="{74552650-09AA-414C-9311-F3734473468F}"/>
              </a:ext>
            </a:extLst>
          </p:cNvPr>
          <p:cNvSpPr txBox="1">
            <a:spLocks/>
          </p:cNvSpPr>
          <p:nvPr/>
        </p:nvSpPr>
        <p:spPr bwMode="auto">
          <a:xfrm>
            <a:off x="334565" y="4123913"/>
            <a:ext cx="11522075" cy="1465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1704975" indent="-266700">
              <a:buClr>
                <a:schemeClr val="tx1"/>
              </a:buClr>
              <a:buFont typeface="Wingdings 3" panose="05040102010807070707" pitchFamily="18" charset="2"/>
              <a:buChar char="}"/>
            </a:pPr>
            <a:r>
              <a:rPr lang="de-DE" altLang="de-DE" sz="1800" b="1" kern="0" dirty="0">
                <a:solidFill>
                  <a:srgbClr val="00B0F0"/>
                </a:solidFill>
                <a:latin typeface="Century Gothic" panose="020B0502020202020204" pitchFamily="34" charset="0"/>
              </a:rPr>
              <a:t>IDW PS 400 n.F. (10.2021)</a:t>
            </a:r>
            <a:r>
              <a:rPr lang="de-DE" altLang="de-DE" sz="1800" b="1" kern="0" dirty="0">
                <a:latin typeface="Century Gothic" panose="020B0502020202020204" pitchFamily="34" charset="0"/>
              </a:rPr>
              <a:t>: Bildung eines Prüfungsurteils und Erteilung eines Bestätigungsvermerks</a:t>
            </a:r>
          </a:p>
          <a:p>
            <a:pPr marL="1704975" indent="-266700">
              <a:buClr>
                <a:schemeClr val="tx1"/>
              </a:buClr>
              <a:buFont typeface="Wingdings 3" panose="05040102010807070707" pitchFamily="18" charset="2"/>
              <a:buChar char="}"/>
            </a:pPr>
            <a:r>
              <a:rPr lang="de-DE" altLang="de-DE" sz="1800" b="1" kern="0" dirty="0">
                <a:solidFill>
                  <a:srgbClr val="00B0F0"/>
                </a:solidFill>
                <a:latin typeface="Century Gothic" panose="020B0502020202020204" pitchFamily="34" charset="0"/>
              </a:rPr>
              <a:t>IDW PS 401 (10.2021)</a:t>
            </a:r>
            <a:r>
              <a:rPr lang="de-DE" altLang="de-DE" sz="1800" b="1" kern="0" dirty="0">
                <a:latin typeface="Century Gothic" panose="020B0502020202020204" pitchFamily="34" charset="0"/>
              </a:rPr>
              <a:t>: Mitteilung besonders wichtiger Prüfungssachverhalte im Bestätigungsvermerk</a:t>
            </a:r>
          </a:p>
          <a:p>
            <a:pPr marL="1704975" indent="-266700">
              <a:buClr>
                <a:schemeClr val="tx1"/>
              </a:buClr>
              <a:buFont typeface="Wingdings 3" panose="05040102010807070707" pitchFamily="18" charset="2"/>
              <a:buChar char="}"/>
            </a:pPr>
            <a:r>
              <a:rPr lang="de-DE" altLang="de-DE" sz="1800" b="1" kern="0" dirty="0">
                <a:solidFill>
                  <a:srgbClr val="00B0F0"/>
                </a:solidFill>
                <a:latin typeface="Century Gothic" panose="020B0502020202020204" pitchFamily="34" charset="0"/>
              </a:rPr>
              <a:t>IDW PS 406 (10.2021)</a:t>
            </a:r>
            <a:r>
              <a:rPr lang="de-DE" altLang="de-DE" sz="1800" b="1" kern="0" dirty="0">
                <a:latin typeface="Century Gothic" panose="020B0502020202020204" pitchFamily="34" charset="0"/>
              </a:rPr>
              <a:t>: Hinweise im Bestätigungsvermerk</a:t>
            </a:r>
            <a:endParaRPr lang="de-DE" altLang="de-DE" b="1" kern="0" dirty="0">
              <a:latin typeface="Century Gothic" panose="020B0502020202020204" pitchFamily="34" charset="0"/>
            </a:endParaRPr>
          </a:p>
        </p:txBody>
      </p:sp>
    </p:spTree>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48" name="Textfeld 4">
            <a:extLst>
              <a:ext uri="{FF2B5EF4-FFF2-40B4-BE49-F238E27FC236}">
                <a16:creationId xmlns:a16="http://schemas.microsoft.com/office/drawing/2014/main" id="{A8A819A8-9134-4C26-83F1-D74AAF6B8991}"/>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6" name="Rectangle 2">
            <a:extLst>
              <a:ext uri="{FF2B5EF4-FFF2-40B4-BE49-F238E27FC236}">
                <a16:creationId xmlns:a16="http://schemas.microsoft.com/office/drawing/2014/main" id="{970BCB04-6202-46D7-B21F-F4C5EE8FD7B3}"/>
              </a:ext>
            </a:extLst>
          </p:cNvPr>
          <p:cNvSpPr txBox="1">
            <a:spLocks/>
          </p:cNvSpPr>
          <p:nvPr/>
        </p:nvSpPr>
        <p:spPr bwMode="auto">
          <a:xfrm>
            <a:off x="1054100" y="1052736"/>
            <a:ext cx="10298484" cy="3096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spcBef>
                <a:spcPts val="600"/>
              </a:spcBef>
              <a:spcAft>
                <a:spcPts val="600"/>
              </a:spcAft>
            </a:pPr>
            <a:r>
              <a:rPr lang="de-DE" altLang="de-DE" sz="1600" b="1" dirty="0">
                <a:latin typeface="Century Gothic" panose="020B0502020202020204" pitchFamily="34" charset="0"/>
              </a:rPr>
              <a:t>Gliederung</a:t>
            </a:r>
          </a:p>
          <a:p>
            <a:pPr>
              <a:spcBef>
                <a:spcPts val="600"/>
              </a:spcBef>
              <a:spcAft>
                <a:spcPts val="600"/>
              </a:spcAft>
              <a:tabLst>
                <a:tab pos="542925" algn="l"/>
              </a:tabLst>
            </a:pPr>
            <a:r>
              <a:rPr lang="de-DE" altLang="de-DE" sz="1600" b="1" dirty="0">
                <a:latin typeface="Century Gothic" panose="020B0502020202020204" pitchFamily="34" charset="0"/>
              </a:rPr>
              <a:t>10.1	Gesetzliche Grundlagen / Anzuwendende Prüfungsgrundsätze</a:t>
            </a:r>
          </a:p>
          <a:p>
            <a:pPr>
              <a:spcBef>
                <a:spcPts val="600"/>
              </a:spcBef>
              <a:spcAft>
                <a:spcPts val="600"/>
              </a:spcAft>
              <a:tabLst>
                <a:tab pos="542925" algn="l"/>
              </a:tabLst>
            </a:pPr>
            <a:r>
              <a:rPr lang="de-DE" altLang="de-DE" sz="1600" b="1" dirty="0">
                <a:latin typeface="Century Gothic" panose="020B0502020202020204" pitchFamily="34" charset="0"/>
              </a:rPr>
              <a:t>10.2	Ziel des Bestätigungsvermerks</a:t>
            </a:r>
          </a:p>
          <a:p>
            <a:pPr>
              <a:spcBef>
                <a:spcPts val="600"/>
              </a:spcBef>
              <a:spcAft>
                <a:spcPts val="600"/>
              </a:spcAft>
              <a:tabLst>
                <a:tab pos="542925" algn="l"/>
              </a:tabLst>
            </a:pPr>
            <a:r>
              <a:rPr lang="de-DE" altLang="de-DE" sz="1600" b="1" dirty="0">
                <a:latin typeface="Century Gothic" panose="020B0502020202020204" pitchFamily="34" charset="0"/>
              </a:rPr>
              <a:t>10.3	Aufbau und Bestandteile des Bestätigungsvermerks</a:t>
            </a:r>
          </a:p>
          <a:p>
            <a:pPr>
              <a:spcBef>
                <a:spcPts val="600"/>
              </a:spcBef>
              <a:spcAft>
                <a:spcPts val="600"/>
              </a:spcAft>
              <a:tabLst>
                <a:tab pos="542925" algn="l"/>
              </a:tabLst>
            </a:pPr>
            <a:r>
              <a:rPr lang="de-DE" altLang="de-DE" sz="1600" b="1" dirty="0">
                <a:latin typeface="Century Gothic" panose="020B0502020202020204" pitchFamily="34" charset="0"/>
              </a:rPr>
              <a:t>10.4	Modifizierung des Prüfungsurteils im Bestätigungsvermerk (IDS PS 405 n.F. (10.2021))</a:t>
            </a:r>
          </a:p>
          <a:p>
            <a:pPr>
              <a:spcBef>
                <a:spcPts val="600"/>
              </a:spcBef>
              <a:spcAft>
                <a:spcPts val="600"/>
              </a:spcAft>
              <a:tabLst>
                <a:tab pos="542925" algn="l"/>
              </a:tabLst>
            </a:pPr>
            <a:r>
              <a:rPr lang="de-DE" altLang="de-DE" sz="1600" b="1" dirty="0">
                <a:latin typeface="Century Gothic" panose="020B0502020202020204" pitchFamily="34" charset="0"/>
              </a:rPr>
              <a:t>10.5	Siegelverwendung</a:t>
            </a:r>
          </a:p>
          <a:p>
            <a:pPr>
              <a:spcBef>
                <a:spcPts val="600"/>
              </a:spcBef>
              <a:spcAft>
                <a:spcPts val="600"/>
              </a:spcAft>
              <a:tabLst>
                <a:tab pos="542925" algn="l"/>
              </a:tabLst>
            </a:pPr>
            <a:r>
              <a:rPr lang="de-DE" altLang="de-DE" sz="1600" b="1" dirty="0">
                <a:latin typeface="Century Gothic" panose="020B0502020202020204" pitchFamily="34" charset="0"/>
              </a:rPr>
              <a:t>10.6	Sonderfälle</a:t>
            </a:r>
          </a:p>
        </p:txBody>
      </p:sp>
    </p:spTree>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44" name="Textfeld 4">
            <a:extLst>
              <a:ext uri="{FF2B5EF4-FFF2-40B4-BE49-F238E27FC236}">
                <a16:creationId xmlns:a16="http://schemas.microsoft.com/office/drawing/2014/main" id="{D8ED10C8-9079-45BF-8DA6-0F48A548E0CC}"/>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6" name="Rectangle 2">
            <a:extLst>
              <a:ext uri="{FF2B5EF4-FFF2-40B4-BE49-F238E27FC236}">
                <a16:creationId xmlns:a16="http://schemas.microsoft.com/office/drawing/2014/main" id="{854E5607-2B0D-4DE9-BB84-46BB6B1A72FF}"/>
              </a:ext>
            </a:extLst>
          </p:cNvPr>
          <p:cNvSpPr txBox="1">
            <a:spLocks/>
          </p:cNvSpPr>
          <p:nvPr/>
        </p:nvSpPr>
        <p:spPr bwMode="auto">
          <a:xfrm>
            <a:off x="1055440" y="476672"/>
            <a:ext cx="9263203"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10.1	</a:t>
            </a:r>
            <a:r>
              <a:rPr lang="de-DE" sz="2800" b="1" dirty="0">
                <a:latin typeface="Century Gothic" panose="020B0502020202020204" pitchFamily="34" charset="0"/>
              </a:rPr>
              <a:t>Gesetzliche Grundlagen / Anzuwendende Prüfungsgrundsätze</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10.1.1</a:t>
            </a:r>
            <a:r>
              <a:rPr lang="de-DE" dirty="0">
                <a:latin typeface="Century Gothic" panose="020B0502020202020204" pitchFamily="34" charset="0"/>
              </a:rPr>
              <a:t>	Normative Vorgaben / Grundlagen</a:t>
            </a:r>
          </a:p>
        </p:txBody>
      </p:sp>
    </p:spTree>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Inhaltsplatzhalter 2">
            <a:extLst>
              <a:ext uri="{FF2B5EF4-FFF2-40B4-BE49-F238E27FC236}">
                <a16:creationId xmlns:a16="http://schemas.microsoft.com/office/drawing/2014/main" id="{B92BB6B2-20B6-448B-A490-2880F3D8A966}"/>
              </a:ext>
            </a:extLst>
          </p:cNvPr>
          <p:cNvSpPr>
            <a:spLocks noGrp="1"/>
          </p:cNvSpPr>
          <p:nvPr>
            <p:ph idx="4294967295"/>
          </p:nvPr>
        </p:nvSpPr>
        <p:spPr>
          <a:xfrm>
            <a:off x="1079500" y="1851025"/>
            <a:ext cx="10777538" cy="4278094"/>
          </a:xfrm>
        </p:spPr>
        <p:txBody>
          <a:bodyPr>
            <a:spAutoFit/>
          </a:bodyPr>
          <a:lstStyle/>
          <a:p>
            <a:pPr marL="266700" indent="-266700">
              <a:lnSpc>
                <a:spcPct val="100000"/>
              </a:lnSpc>
              <a:spcBef>
                <a:spcPts val="600"/>
              </a:spcBef>
              <a:spcAft>
                <a:spcPts val="600"/>
              </a:spcAft>
              <a:buFont typeface="Arial Narrow" pitchFamily="34" charset="0"/>
              <a:buAutoNum type="alphaLcPeriod"/>
              <a:defRPr/>
            </a:pPr>
            <a:r>
              <a:rPr lang="de-DE" altLang="de-DE" sz="1600" b="1" dirty="0">
                <a:solidFill>
                  <a:srgbClr val="00B0F0"/>
                </a:solidFill>
                <a:latin typeface="Century Gothic" pitchFamily="34" charset="0"/>
              </a:rPr>
              <a:t>§ 2 Abs. 1 WPO</a:t>
            </a:r>
          </a:p>
          <a:p>
            <a:pPr>
              <a:lnSpc>
                <a:spcPct val="100000"/>
              </a:lnSpc>
              <a:spcBef>
                <a:spcPts val="600"/>
              </a:spcBef>
              <a:spcAft>
                <a:spcPts val="600"/>
              </a:spcAft>
              <a:defRPr/>
            </a:pPr>
            <a:r>
              <a:rPr lang="de-DE" altLang="de-DE" sz="1600" i="1" dirty="0">
                <a:latin typeface="Century Gothic" pitchFamily="34" charset="0"/>
                <a:sym typeface="Monotype Sorts" pitchFamily="2" charset="2"/>
              </a:rPr>
              <a:t>„Wirtschaftsprüfer haben die berufliche Aufgabe, betriebswirtschaftliche Prüfungen, insbesondere solche von Jahresabschlüssen wirtschaftlicher Unternehmen, durchzuführen und </a:t>
            </a:r>
            <a:r>
              <a:rPr lang="de-DE" altLang="de-DE" sz="1600" b="1" i="1" dirty="0">
                <a:latin typeface="Century Gothic" pitchFamily="34" charset="0"/>
                <a:sym typeface="Monotype Sorts" pitchFamily="2" charset="2"/>
              </a:rPr>
              <a:t>Bestätigungsvermerke</a:t>
            </a:r>
            <a:r>
              <a:rPr lang="de-DE" altLang="de-DE" sz="1600" i="1" dirty="0">
                <a:latin typeface="Century Gothic" pitchFamily="34" charset="0"/>
                <a:sym typeface="Monotype Sorts" pitchFamily="2" charset="2"/>
              </a:rPr>
              <a:t> über die Vornahme und das Ergebnis solcher Prüfungen zu erteilen.“</a:t>
            </a:r>
          </a:p>
          <a:p>
            <a:pPr marL="266700" indent="-266700">
              <a:lnSpc>
                <a:spcPct val="100000"/>
              </a:lnSpc>
              <a:spcBef>
                <a:spcPts val="600"/>
              </a:spcBef>
              <a:spcAft>
                <a:spcPts val="600"/>
              </a:spcAft>
              <a:buFont typeface="Arial Narrow" pitchFamily="34" charset="0"/>
              <a:buAutoNum type="alphaLcPeriod" startAt="2"/>
              <a:defRPr/>
            </a:pPr>
            <a:r>
              <a:rPr lang="de-DE" altLang="de-DE" sz="1600" b="1" dirty="0">
                <a:solidFill>
                  <a:srgbClr val="00B0F0"/>
                </a:solidFill>
                <a:latin typeface="Century Gothic" pitchFamily="34" charset="0"/>
              </a:rPr>
              <a:t>§ 322 Abs. 1 S. 1 HGB</a:t>
            </a:r>
          </a:p>
          <a:p>
            <a:pPr>
              <a:lnSpc>
                <a:spcPct val="100000"/>
              </a:lnSpc>
              <a:spcBef>
                <a:spcPts val="600"/>
              </a:spcBef>
              <a:spcAft>
                <a:spcPts val="600"/>
              </a:spcAft>
              <a:defRPr/>
            </a:pPr>
            <a:r>
              <a:rPr lang="de-DE" altLang="de-DE" sz="1600" i="1" dirty="0">
                <a:latin typeface="Century Gothic" pitchFamily="34" charset="0"/>
                <a:sym typeface="Monotype Sorts" pitchFamily="2" charset="2"/>
              </a:rPr>
              <a:t>„Der Abschlussprüfer hat das Ergebnis der Prüfung schriftlich in einem Bestätigungsvermerk zum Jahresabschluss oder zum Konzernabschluss zusammenzufassen.“</a:t>
            </a:r>
          </a:p>
          <a:p>
            <a:pPr marL="266700" indent="-266700">
              <a:lnSpc>
                <a:spcPct val="100000"/>
              </a:lnSpc>
              <a:spcBef>
                <a:spcPts val="600"/>
              </a:spcBef>
              <a:spcAft>
                <a:spcPts val="600"/>
              </a:spcAft>
              <a:buFont typeface="Arial Narrow" pitchFamily="34" charset="0"/>
              <a:buAutoNum type="alphaLcPeriod" startAt="3"/>
              <a:defRPr/>
            </a:pPr>
            <a:r>
              <a:rPr lang="de-DE" altLang="de-DE" sz="1600" b="1" dirty="0">
                <a:solidFill>
                  <a:srgbClr val="00B0F0"/>
                </a:solidFill>
                <a:latin typeface="Century Gothic" pitchFamily="34" charset="0"/>
                <a:sym typeface="Monotype Sorts" pitchFamily="2" charset="2"/>
              </a:rPr>
              <a:t>Weitere berufsständische Prüfungsgrundsätze</a:t>
            </a:r>
          </a:p>
          <a:p>
            <a:pPr marL="266700" lvl="1" indent="-266700">
              <a:lnSpc>
                <a:spcPct val="100000"/>
              </a:lnSpc>
              <a:spcBef>
                <a:spcPts val="600"/>
              </a:spcBef>
              <a:spcAft>
                <a:spcPts val="600"/>
              </a:spcAft>
              <a:buFont typeface="Arial" panose="020B0604020202020204" pitchFamily="34" charset="0"/>
              <a:buChar char="•"/>
              <a:defRPr/>
            </a:pPr>
            <a:r>
              <a:rPr lang="de-DE" sz="1600" b="1" dirty="0">
                <a:latin typeface="Century Gothic" panose="020B0502020202020204" pitchFamily="34" charset="0"/>
              </a:rPr>
              <a:t>IDW PS 400 n.F. (10.2021)</a:t>
            </a:r>
            <a:r>
              <a:rPr lang="de-DE" altLang="de-DE" sz="1600" b="1" dirty="0">
                <a:latin typeface="Century Gothic" pitchFamily="34" charset="0"/>
                <a:sym typeface="Monotype Sorts" pitchFamily="2" charset="2"/>
              </a:rPr>
              <a:t>: Bildung eines Prüfungsurteils und Erteilung eines Bestätigungsvermerks</a:t>
            </a:r>
          </a:p>
          <a:p>
            <a:pPr marL="266700" lvl="1" indent="-266700">
              <a:lnSpc>
                <a:spcPct val="100000"/>
              </a:lnSpc>
              <a:spcBef>
                <a:spcPts val="600"/>
              </a:spcBef>
              <a:spcAft>
                <a:spcPts val="600"/>
              </a:spcAft>
              <a:buFont typeface="Arial" panose="020B0604020202020204" pitchFamily="34" charset="0"/>
              <a:buChar char="•"/>
              <a:defRPr/>
            </a:pPr>
            <a:r>
              <a:rPr lang="de-DE" altLang="de-DE" sz="1600" b="1" dirty="0">
                <a:latin typeface="Century Gothic" pitchFamily="34" charset="0"/>
                <a:sym typeface="Monotype Sorts" pitchFamily="2" charset="2"/>
              </a:rPr>
              <a:t>Ab 2017: Neue PS 400er-Reihe, mit der die Anforderungen an den BV künftig geregelt werden (vgl. Folgefolie)</a:t>
            </a:r>
          </a:p>
          <a:p>
            <a:pPr marL="266700" lvl="1"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sym typeface="Monotype Sorts" pitchFamily="2" charset="2"/>
              </a:rPr>
              <a:t>Weitere Grundsätze für die ordnungsmäßige Erteilung von Bestätigungsvermerken in nahezu allen IDW-Prüfungsstandards</a:t>
            </a:r>
            <a:r>
              <a:rPr lang="de-DE" altLang="de-DE" sz="1600" dirty="0">
                <a:latin typeface="Century Gothic" pitchFamily="34" charset="0"/>
              </a:rPr>
              <a:t>.</a:t>
            </a:r>
            <a:endParaRPr lang="de-DE" altLang="de-DE" sz="1600" dirty="0">
              <a:latin typeface="Century Gothic" pitchFamily="34" charset="0"/>
              <a:sym typeface="Monotype Sorts" pitchFamily="2" charset="2"/>
            </a:endParaRPr>
          </a:p>
        </p:txBody>
      </p:sp>
      <p:sp>
        <p:nvSpPr>
          <p:cNvPr id="8" name="Text Box 6">
            <a:extLst>
              <a:ext uri="{FF2B5EF4-FFF2-40B4-BE49-F238E27FC236}">
                <a16:creationId xmlns:a16="http://schemas.microsoft.com/office/drawing/2014/main" id="{86A75F57-0AA6-4077-B963-575893B82B13}"/>
              </a:ext>
            </a:extLst>
          </p:cNvPr>
          <p:cNvSpPr txBox="1">
            <a:spLocks noChangeArrowheads="1"/>
          </p:cNvSpPr>
          <p:nvPr/>
        </p:nvSpPr>
        <p:spPr bwMode="auto">
          <a:xfrm>
            <a:off x="614363" y="944563"/>
            <a:ext cx="79200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10.1 Gesetzliche Grundlagen / Anzuwendende Prüfungsgrundsätze</a:t>
            </a:r>
          </a:p>
        </p:txBody>
      </p:sp>
      <p:sp>
        <p:nvSpPr>
          <p:cNvPr id="831493" name="Rectangle 2">
            <a:extLst>
              <a:ext uri="{FF2B5EF4-FFF2-40B4-BE49-F238E27FC236}">
                <a16:creationId xmlns:a16="http://schemas.microsoft.com/office/drawing/2014/main" id="{638723E0-E4C0-4CDB-B2BF-36A7A7895C3F}"/>
              </a:ext>
            </a:extLst>
          </p:cNvPr>
          <p:cNvSpPr txBox="1">
            <a:spLocks/>
          </p:cNvSpPr>
          <p:nvPr/>
        </p:nvSpPr>
        <p:spPr bwMode="auto">
          <a:xfrm>
            <a:off x="804863" y="1414463"/>
            <a:ext cx="68262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a:solidFill>
                  <a:srgbClr val="00B0F0"/>
                </a:solidFill>
                <a:latin typeface="Century Gothic" panose="020B0502020202020204" pitchFamily="34" charset="0"/>
              </a:rPr>
              <a:t>10.1.1 Normative Vorgaben / Grundlagen</a:t>
            </a:r>
          </a:p>
        </p:txBody>
      </p:sp>
      <p:sp>
        <p:nvSpPr>
          <p:cNvPr id="831494" name="Textfeld 4">
            <a:extLst>
              <a:ext uri="{FF2B5EF4-FFF2-40B4-BE49-F238E27FC236}">
                <a16:creationId xmlns:a16="http://schemas.microsoft.com/office/drawing/2014/main" id="{09248333-1C10-4A66-A5EE-9379F3F2D3AF}"/>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5588" name="Textfeld 4">
            <a:extLst>
              <a:ext uri="{FF2B5EF4-FFF2-40B4-BE49-F238E27FC236}">
                <a16:creationId xmlns:a16="http://schemas.microsoft.com/office/drawing/2014/main" id="{55C18C90-82D5-4C62-85A1-65084FD39981}"/>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6" name="Rectangle 2">
            <a:extLst>
              <a:ext uri="{FF2B5EF4-FFF2-40B4-BE49-F238E27FC236}">
                <a16:creationId xmlns:a16="http://schemas.microsoft.com/office/drawing/2014/main" id="{75A59FA4-2E2B-4D83-831D-53A8297D62B5}"/>
              </a:ext>
            </a:extLst>
          </p:cNvPr>
          <p:cNvSpPr txBox="1">
            <a:spLocks/>
          </p:cNvSpPr>
          <p:nvPr/>
        </p:nvSpPr>
        <p:spPr bwMode="auto">
          <a:xfrm>
            <a:off x="1019436" y="980728"/>
            <a:ext cx="9541059" cy="5147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10.2	</a:t>
            </a:r>
            <a:r>
              <a:rPr lang="de-DE" sz="2800" b="1" dirty="0">
                <a:latin typeface="Century Gothic" panose="020B0502020202020204" pitchFamily="34" charset="0"/>
              </a:rPr>
              <a:t>Ziel des Bestätigungsvermerks</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10.2.1</a:t>
            </a:r>
            <a:r>
              <a:rPr lang="de-DE" dirty="0">
                <a:latin typeface="Century Gothic" panose="020B0502020202020204" pitchFamily="34" charset="0"/>
              </a:rPr>
              <a:t>	Warum kommt dem Bestätigungsvermerk eine besondere Bedeutung zu?</a:t>
            </a:r>
          </a:p>
          <a:p>
            <a:pPr marL="2724150" lvl="4" indent="-895350">
              <a:spcBef>
                <a:spcPts val="600"/>
              </a:spcBef>
              <a:spcAft>
                <a:spcPts val="600"/>
              </a:spcAft>
              <a:tabLst>
                <a:tab pos="444500" algn="l"/>
              </a:tabLst>
            </a:pPr>
            <a:r>
              <a:rPr lang="de-DE" b="1" dirty="0">
                <a:latin typeface="Century Gothic" panose="020B0502020202020204" pitchFamily="34" charset="0"/>
              </a:rPr>
              <a:t>10.2.2</a:t>
            </a:r>
            <a:r>
              <a:rPr lang="de-DE" dirty="0">
                <a:latin typeface="Century Gothic" panose="020B0502020202020204" pitchFamily="34" charset="0"/>
              </a:rPr>
              <a:t>	Zielsetzung des Abschlussprüfers</a:t>
            </a:r>
          </a:p>
          <a:p>
            <a:pPr marL="2724150" lvl="4" indent="-895350">
              <a:spcBef>
                <a:spcPts val="600"/>
              </a:spcBef>
              <a:spcAft>
                <a:spcPts val="600"/>
              </a:spcAft>
              <a:tabLst>
                <a:tab pos="444500" algn="l"/>
              </a:tabLst>
            </a:pPr>
            <a:r>
              <a:rPr lang="de-DE" b="1" dirty="0">
                <a:latin typeface="Century Gothic" panose="020B0502020202020204" pitchFamily="34" charset="0"/>
              </a:rPr>
              <a:t>10.2.3</a:t>
            </a:r>
            <a:r>
              <a:rPr lang="de-DE" dirty="0">
                <a:latin typeface="Century Gothic" panose="020B0502020202020204" pitchFamily="34" charset="0"/>
              </a:rPr>
              <a:t>	Bildung eines Prüfungsurteils zum Abschluss</a:t>
            </a:r>
          </a:p>
          <a:p>
            <a:pPr marL="2724150" lvl="4" indent="-895350">
              <a:spcBef>
                <a:spcPts val="600"/>
              </a:spcBef>
              <a:spcAft>
                <a:spcPts val="600"/>
              </a:spcAft>
              <a:tabLst>
                <a:tab pos="444500" algn="l"/>
              </a:tabLst>
            </a:pPr>
            <a:r>
              <a:rPr lang="de-DE" b="1" dirty="0">
                <a:latin typeface="Century Gothic" panose="020B0502020202020204" pitchFamily="34" charset="0"/>
              </a:rPr>
              <a:t>10.2.4</a:t>
            </a:r>
            <a:r>
              <a:rPr lang="de-DE" dirty="0">
                <a:latin typeface="Century Gothic" panose="020B0502020202020204" pitchFamily="34" charset="0"/>
              </a:rPr>
              <a:t>	Exkurs: „Rechnungslegungsgrundsätze“ </a:t>
            </a:r>
            <a:br>
              <a:rPr lang="de-DE" dirty="0">
                <a:latin typeface="Century Gothic" panose="020B0502020202020204" pitchFamily="34" charset="0"/>
              </a:rPr>
            </a:br>
            <a:r>
              <a:rPr lang="de-DE" dirty="0">
                <a:latin typeface="Century Gothic" panose="020B0502020202020204" pitchFamily="34" charset="0"/>
              </a:rPr>
              <a:t>(vgl. IDW PS 201 n.F. (09.2022))</a:t>
            </a:r>
          </a:p>
          <a:p>
            <a:pPr marL="2724150" lvl="4" indent="-895350">
              <a:spcBef>
                <a:spcPts val="600"/>
              </a:spcBef>
              <a:spcAft>
                <a:spcPts val="600"/>
              </a:spcAft>
              <a:tabLst>
                <a:tab pos="444500" algn="l"/>
              </a:tabLst>
            </a:pPr>
            <a:r>
              <a:rPr lang="de-DE" b="1" dirty="0">
                <a:latin typeface="Century Gothic" panose="020B0502020202020204" pitchFamily="34" charset="0"/>
              </a:rPr>
              <a:t>10.2.5	</a:t>
            </a:r>
            <a:r>
              <a:rPr lang="de-DE" dirty="0">
                <a:latin typeface="Century Gothic" panose="020B0502020202020204" pitchFamily="34" charset="0"/>
              </a:rPr>
              <a:t>Bildung eines Prüfungsurteils zum Lagebericht</a:t>
            </a:r>
          </a:p>
          <a:p>
            <a:pPr marL="2724150" lvl="4" indent="-895350">
              <a:spcBef>
                <a:spcPts val="600"/>
              </a:spcBef>
              <a:spcAft>
                <a:spcPts val="600"/>
              </a:spcAft>
              <a:tabLst>
                <a:tab pos="444500" algn="l"/>
              </a:tabLst>
            </a:pPr>
            <a:r>
              <a:rPr lang="de-DE" b="1" dirty="0">
                <a:latin typeface="Century Gothic" panose="020B0502020202020204" pitchFamily="34" charset="0"/>
              </a:rPr>
              <a:t>10.2.6	</a:t>
            </a:r>
            <a:r>
              <a:rPr lang="de-DE" dirty="0">
                <a:latin typeface="Century Gothic" panose="020B0502020202020204" pitchFamily="34" charset="0"/>
              </a:rPr>
              <a:t>Bildung eines Prüfungsurteils zu sonstigen Prüfungsgegenständen</a:t>
            </a:r>
          </a:p>
          <a:p>
            <a:pPr marL="2724150" lvl="4" indent="-895350">
              <a:spcBef>
                <a:spcPts val="600"/>
              </a:spcBef>
              <a:spcAft>
                <a:spcPts val="600"/>
              </a:spcAft>
              <a:tabLst>
                <a:tab pos="444500" algn="l"/>
              </a:tabLst>
            </a:pPr>
            <a:r>
              <a:rPr lang="de-DE" b="1" dirty="0">
                <a:latin typeface="Century Gothic" panose="020B0502020202020204" pitchFamily="34" charset="0"/>
              </a:rPr>
              <a:t>10.2.7</a:t>
            </a:r>
            <a:r>
              <a:rPr lang="de-DE" dirty="0">
                <a:latin typeface="Century Gothic" panose="020B0502020202020204" pitchFamily="34" charset="0"/>
              </a:rPr>
              <a:t>	Varianten für Prüfungsurteile zum Abschluss </a:t>
            </a:r>
            <a:br>
              <a:rPr lang="de-DE" dirty="0">
                <a:latin typeface="Century Gothic" panose="020B0502020202020204" pitchFamily="34" charset="0"/>
              </a:rPr>
            </a:br>
            <a:r>
              <a:rPr lang="de-DE" dirty="0">
                <a:latin typeface="Century Gothic" panose="020B0502020202020204" pitchFamily="34" charset="0"/>
              </a:rPr>
              <a:t>(IDW PS 400 n.F., Tz. 23 ff.)</a:t>
            </a:r>
          </a:p>
          <a:p>
            <a:pPr marL="2724150" lvl="4" indent="-895350">
              <a:spcBef>
                <a:spcPts val="600"/>
              </a:spcBef>
              <a:spcAft>
                <a:spcPts val="600"/>
              </a:spcAft>
              <a:tabLst>
                <a:tab pos="444500" algn="l"/>
              </a:tabLst>
            </a:pPr>
            <a:r>
              <a:rPr lang="de-DE" b="1" dirty="0">
                <a:latin typeface="Century Gothic" panose="020B0502020202020204" pitchFamily="34" charset="0"/>
              </a:rPr>
              <a:t>10.2.8</a:t>
            </a:r>
            <a:r>
              <a:rPr lang="de-DE" dirty="0">
                <a:latin typeface="Century Gothic" panose="020B0502020202020204" pitchFamily="34" charset="0"/>
              </a:rPr>
              <a:t>	Varianten für Prüfungsurteile zum Lagebericht bzw. zu sonstigen Prüfungsgegenständen (IDW PS 400 n.F., Tz. 27 ff.)</a:t>
            </a:r>
          </a:p>
        </p:txBody>
      </p:sp>
    </p:spTree>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Inhaltsplatzhalter 2">
            <a:extLst>
              <a:ext uri="{FF2B5EF4-FFF2-40B4-BE49-F238E27FC236}">
                <a16:creationId xmlns:a16="http://schemas.microsoft.com/office/drawing/2014/main" id="{0524C930-B3E9-422F-9536-E29E73E68FE3}"/>
              </a:ext>
            </a:extLst>
          </p:cNvPr>
          <p:cNvSpPr>
            <a:spLocks noGrp="1"/>
          </p:cNvSpPr>
          <p:nvPr>
            <p:ph idx="4294967295"/>
          </p:nvPr>
        </p:nvSpPr>
        <p:spPr>
          <a:xfrm>
            <a:off x="1079500" y="1851025"/>
            <a:ext cx="10801350" cy="1046440"/>
          </a:xfrm>
        </p:spPr>
        <p:txBody>
          <a:bodyPr>
            <a:spAutoFit/>
          </a:bodyPr>
          <a:lstStyle/>
          <a:p>
            <a:pPr marL="263525" lvl="0" indent="-263525">
              <a:lnSpc>
                <a:spcPct val="100000"/>
              </a:lnSpc>
              <a:spcBef>
                <a:spcPts val="600"/>
              </a:spcBef>
              <a:spcAft>
                <a:spcPts val="600"/>
              </a:spcAft>
              <a:buFont typeface="+mj-lt"/>
              <a:buAutoNum type="arabicPeriod"/>
            </a:pPr>
            <a:r>
              <a:rPr lang="de-DE" sz="1600" dirty="0">
                <a:latin typeface="Century Gothic" panose="020B0502020202020204" pitchFamily="34" charset="0"/>
              </a:rPr>
              <a:t>Nur ein WP/vBP ist berechtigt einen Bestätigungsvermerk zu erteilen </a:t>
            </a:r>
            <a:r>
              <a:rPr lang="de-DE" sz="1600" dirty="0">
                <a:latin typeface="Century Gothic" panose="020B0502020202020204" pitchFamily="34" charset="0"/>
                <a:sym typeface="Wingdings" panose="05000000000000000000" pitchFamily="2" charset="2"/>
              </a:rPr>
              <a:t></a:t>
            </a:r>
            <a:r>
              <a:rPr lang="de-DE" sz="1600" dirty="0">
                <a:latin typeface="Century Gothic" panose="020B0502020202020204" pitchFamily="34" charset="0"/>
              </a:rPr>
              <a:t> „Schlusspunkt des Prüfungsauftrags“</a:t>
            </a:r>
          </a:p>
          <a:p>
            <a:pPr marL="263525" indent="-263525">
              <a:lnSpc>
                <a:spcPct val="100000"/>
              </a:lnSpc>
              <a:spcBef>
                <a:spcPts val="600"/>
              </a:spcBef>
              <a:spcAft>
                <a:spcPts val="600"/>
              </a:spcAft>
              <a:buFont typeface="+mj-lt"/>
              <a:buAutoNum type="arabicPeriod"/>
            </a:pPr>
            <a:r>
              <a:rPr lang="de-DE" sz="1600" dirty="0">
                <a:latin typeface="Century Gothic" panose="020B0502020202020204" pitchFamily="34" charset="0"/>
              </a:rPr>
              <a:t> Folgende gesetzlich geregelte Rechtsakte bauen aufeinander auf: </a:t>
            </a:r>
          </a:p>
          <a:p>
            <a:pPr marL="900113" indent="-900113">
              <a:lnSpc>
                <a:spcPct val="100000"/>
              </a:lnSpc>
              <a:spcBef>
                <a:spcPts val="600"/>
              </a:spcBef>
              <a:spcAft>
                <a:spcPts val="600"/>
              </a:spcAft>
              <a:buFont typeface="+mj-lt"/>
              <a:buAutoNum type="arabicPeriod"/>
              <a:defRPr/>
            </a:pPr>
            <a:endParaRPr lang="de-DE" altLang="de-DE" sz="1600" dirty="0">
              <a:latin typeface="Century Gothic" panose="020B0502020202020204" pitchFamily="34" charset="0"/>
              <a:sym typeface="Monotype Sorts" pitchFamily="2" charset="2"/>
            </a:endParaRPr>
          </a:p>
        </p:txBody>
      </p:sp>
      <p:sp>
        <p:nvSpPr>
          <p:cNvPr id="8" name="Text Box 6">
            <a:extLst>
              <a:ext uri="{FF2B5EF4-FFF2-40B4-BE49-F238E27FC236}">
                <a16:creationId xmlns:a16="http://schemas.microsoft.com/office/drawing/2014/main" id="{8A1DFA43-583C-4EBF-8122-874F54424B2E}"/>
              </a:ext>
            </a:extLst>
          </p:cNvPr>
          <p:cNvSpPr txBox="1">
            <a:spLocks noChangeArrowheads="1"/>
          </p:cNvSpPr>
          <p:nvPr/>
        </p:nvSpPr>
        <p:spPr bwMode="auto">
          <a:xfrm>
            <a:off x="587375" y="1017588"/>
            <a:ext cx="792003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10.2 Ziel des Bestätigungsvermerks</a:t>
            </a:r>
          </a:p>
        </p:txBody>
      </p:sp>
      <p:sp>
        <p:nvSpPr>
          <p:cNvPr id="837637" name="Rectangle 2">
            <a:extLst>
              <a:ext uri="{FF2B5EF4-FFF2-40B4-BE49-F238E27FC236}">
                <a16:creationId xmlns:a16="http://schemas.microsoft.com/office/drawing/2014/main" id="{78B32E25-8FD0-4E38-81FE-FCE3EAFC2318}"/>
              </a:ext>
            </a:extLst>
          </p:cNvPr>
          <p:cNvSpPr txBox="1">
            <a:spLocks/>
          </p:cNvSpPr>
          <p:nvPr/>
        </p:nvSpPr>
        <p:spPr bwMode="auto">
          <a:xfrm>
            <a:off x="809624" y="1414463"/>
            <a:ext cx="1104701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10.2.1 Warum kommt dem Bestätigungsvermerk eine besondere Bedeutung zu?</a:t>
            </a:r>
          </a:p>
        </p:txBody>
      </p:sp>
      <p:sp>
        <p:nvSpPr>
          <p:cNvPr id="837638" name="Textfeld 4">
            <a:extLst>
              <a:ext uri="{FF2B5EF4-FFF2-40B4-BE49-F238E27FC236}">
                <a16:creationId xmlns:a16="http://schemas.microsoft.com/office/drawing/2014/main" id="{B3AB5108-8D46-4EA2-9EC9-B6E55A634951}"/>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cxnSp>
        <p:nvCxnSpPr>
          <p:cNvPr id="9" name="Gerade Verbindung mit Pfeil 8">
            <a:extLst>
              <a:ext uri="{FF2B5EF4-FFF2-40B4-BE49-F238E27FC236}">
                <a16:creationId xmlns:a16="http://schemas.microsoft.com/office/drawing/2014/main" id="{ABF72077-E1DB-4BE9-96EE-3A2C33F0B9BB}"/>
              </a:ext>
            </a:extLst>
          </p:cNvPr>
          <p:cNvCxnSpPr>
            <a:cxnSpLocks/>
          </p:cNvCxnSpPr>
          <p:nvPr/>
        </p:nvCxnSpPr>
        <p:spPr>
          <a:xfrm flipV="1">
            <a:off x="3071664" y="2960011"/>
            <a:ext cx="0" cy="334931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FD10466C-86CC-4E30-B107-EA914EFB49CB}"/>
              </a:ext>
            </a:extLst>
          </p:cNvPr>
          <p:cNvCxnSpPr/>
          <p:nvPr/>
        </p:nvCxnSpPr>
        <p:spPr>
          <a:xfrm>
            <a:off x="3071664" y="6297255"/>
            <a:ext cx="5403215"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feld 2">
            <a:extLst>
              <a:ext uri="{FF2B5EF4-FFF2-40B4-BE49-F238E27FC236}">
                <a16:creationId xmlns:a16="http://schemas.microsoft.com/office/drawing/2014/main" id="{595CDD1F-73AF-4A3E-987C-CB692080CC5C}"/>
              </a:ext>
            </a:extLst>
          </p:cNvPr>
          <p:cNvSpPr txBox="1">
            <a:spLocks noChangeArrowheads="1"/>
          </p:cNvSpPr>
          <p:nvPr/>
        </p:nvSpPr>
        <p:spPr bwMode="auto">
          <a:xfrm>
            <a:off x="2755239" y="2960963"/>
            <a:ext cx="356235" cy="394335"/>
          </a:xfrm>
          <a:prstGeom prst="rect">
            <a:avLst/>
          </a:prstGeom>
          <a:noFill/>
          <a:ln w="9525">
            <a:noFill/>
            <a:miter lim="800000"/>
            <a:headEnd/>
            <a:tailEnd/>
          </a:ln>
        </p:spPr>
        <p:txBody>
          <a:bodyPr rot="0" vert="horz" wrap="square" lIns="91440" tIns="45720" rIns="91440" bIns="45720" anchor="t" anchorCtr="0">
            <a:spAutoFit/>
          </a:bodyPr>
          <a:lstStyle/>
          <a:p>
            <a:pPr hangingPunct="0">
              <a:spcBef>
                <a:spcPts val="300"/>
              </a:spcBef>
              <a:spcAft>
                <a:spcPts val="300"/>
              </a:spcAft>
            </a:pPr>
            <a:r>
              <a:rPr lang="de-DE" sz="1400" b="1">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t</a:t>
            </a:r>
            <a:endParaRPr lang="de-DE" sz="110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3" name="Rechteck: abgerundete Ecken 12">
            <a:extLst>
              <a:ext uri="{FF2B5EF4-FFF2-40B4-BE49-F238E27FC236}">
                <a16:creationId xmlns:a16="http://schemas.microsoft.com/office/drawing/2014/main" id="{295066EF-0066-4297-A7A4-0F6F2C32E1AE}"/>
              </a:ext>
            </a:extLst>
          </p:cNvPr>
          <p:cNvSpPr/>
          <p:nvPr/>
        </p:nvSpPr>
        <p:spPr>
          <a:xfrm>
            <a:off x="3507518" y="3260092"/>
            <a:ext cx="4169091" cy="486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hangingPunct="0">
              <a:spcAft>
                <a:spcPts val="0"/>
              </a:spcAft>
            </a:pPr>
            <a:r>
              <a:rPr lang="de-DE" sz="1400" b="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Auszahlung Dividende / Ausschüttung</a:t>
            </a:r>
            <a:endParaRPr lang="de-DE" sz="105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4" name="Rechteck: abgerundete Ecken 13">
            <a:extLst>
              <a:ext uri="{FF2B5EF4-FFF2-40B4-BE49-F238E27FC236}">
                <a16:creationId xmlns:a16="http://schemas.microsoft.com/office/drawing/2014/main" id="{CD74D3A6-B41F-4A80-BBB9-A9C7A9A7D5F1}"/>
              </a:ext>
            </a:extLst>
          </p:cNvPr>
          <p:cNvSpPr/>
          <p:nvPr/>
        </p:nvSpPr>
        <p:spPr>
          <a:xfrm>
            <a:off x="3514258" y="3860315"/>
            <a:ext cx="4163373" cy="486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hangingPunct="0">
              <a:spcAft>
                <a:spcPts val="0"/>
              </a:spcAft>
            </a:pPr>
            <a:r>
              <a:rPr lang="de-DE" sz="1400" b="1">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Ausschüttungsbeschlüsse</a:t>
            </a:r>
            <a:endParaRPr lang="de-DE" sz="105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5" name="Rechteck: abgerundete Ecken 14">
            <a:extLst>
              <a:ext uri="{FF2B5EF4-FFF2-40B4-BE49-F238E27FC236}">
                <a16:creationId xmlns:a16="http://schemas.microsoft.com/office/drawing/2014/main" id="{CA188EE9-1CE8-4EFF-8C1C-2319808F5BC0}"/>
              </a:ext>
            </a:extLst>
          </p:cNvPr>
          <p:cNvSpPr/>
          <p:nvPr/>
        </p:nvSpPr>
        <p:spPr>
          <a:xfrm>
            <a:off x="3514258" y="4460538"/>
            <a:ext cx="4163369" cy="486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hangingPunct="0">
              <a:spcAft>
                <a:spcPts val="0"/>
              </a:spcAft>
            </a:pPr>
            <a:r>
              <a:rPr lang="de-DE" sz="1400" b="1">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Feststellung JA</a:t>
            </a:r>
            <a:endParaRPr lang="de-DE" sz="105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6" name="Rechteck: abgerundete Ecken 15">
            <a:extLst>
              <a:ext uri="{FF2B5EF4-FFF2-40B4-BE49-F238E27FC236}">
                <a16:creationId xmlns:a16="http://schemas.microsoft.com/office/drawing/2014/main" id="{C82DECD3-B202-484E-9E9B-F2ACF0951BCA}"/>
              </a:ext>
            </a:extLst>
          </p:cNvPr>
          <p:cNvSpPr/>
          <p:nvPr/>
        </p:nvSpPr>
        <p:spPr>
          <a:xfrm>
            <a:off x="3514258" y="5060761"/>
            <a:ext cx="4163363" cy="486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hangingPunct="0">
              <a:spcAft>
                <a:spcPts val="0"/>
              </a:spcAft>
            </a:pPr>
            <a:r>
              <a:rPr lang="de-DE" sz="1400" b="1">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Prüfung JA + LB </a:t>
            </a:r>
            <a:r>
              <a:rPr lang="de-DE" sz="1400" b="1">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sym typeface="Wingdings" panose="05000000000000000000" pitchFamily="2" charset="2"/>
              </a:rPr>
              <a:t></a:t>
            </a:r>
            <a:r>
              <a:rPr lang="de-DE" sz="1400" b="1">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BSV</a:t>
            </a:r>
            <a:endParaRPr lang="de-DE" sz="105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7" name="Rechteck: abgerundete Ecken 16">
            <a:extLst>
              <a:ext uri="{FF2B5EF4-FFF2-40B4-BE49-F238E27FC236}">
                <a16:creationId xmlns:a16="http://schemas.microsoft.com/office/drawing/2014/main" id="{7F3E58D5-7BE8-4CF2-BC0B-67EFE9EE6406}"/>
              </a:ext>
            </a:extLst>
          </p:cNvPr>
          <p:cNvSpPr/>
          <p:nvPr/>
        </p:nvSpPr>
        <p:spPr>
          <a:xfrm>
            <a:off x="3514258" y="5660984"/>
            <a:ext cx="4163361" cy="48600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hangingPunct="0">
              <a:spcAft>
                <a:spcPts val="0"/>
              </a:spcAft>
            </a:pPr>
            <a:r>
              <a:rPr lang="de-DE" sz="1400" b="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Aufstellung JA + LB</a:t>
            </a:r>
            <a:endParaRPr lang="de-DE" sz="105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20" name="Textfeld 2">
            <a:extLst>
              <a:ext uri="{FF2B5EF4-FFF2-40B4-BE49-F238E27FC236}">
                <a16:creationId xmlns:a16="http://schemas.microsoft.com/office/drawing/2014/main" id="{DED592FA-E783-4A45-9B44-0BF2317E1E17}"/>
              </a:ext>
            </a:extLst>
          </p:cNvPr>
          <p:cNvSpPr txBox="1">
            <a:spLocks noChangeArrowheads="1"/>
          </p:cNvSpPr>
          <p:nvPr/>
        </p:nvSpPr>
        <p:spPr bwMode="auto">
          <a:xfrm>
            <a:off x="8072653" y="5149872"/>
            <a:ext cx="1234440" cy="307777"/>
          </a:xfrm>
          <a:prstGeom prst="rect">
            <a:avLst/>
          </a:prstGeom>
          <a:noFill/>
          <a:ln w="9525">
            <a:noFill/>
            <a:miter lim="800000"/>
            <a:headEnd/>
            <a:tailEnd/>
          </a:ln>
        </p:spPr>
        <p:txBody>
          <a:bodyPr rot="0" vert="horz" wrap="square" lIns="91440" tIns="45720" rIns="91440" bIns="45720" anchor="ctr" anchorCtr="0">
            <a:spAutoFit/>
          </a:bodyPr>
          <a:lstStyle/>
          <a:p>
            <a:pPr hangingPunct="0">
              <a:spcBef>
                <a:spcPts val="300"/>
              </a:spcBef>
              <a:spcAft>
                <a:spcPts val="300"/>
              </a:spcAft>
            </a:pPr>
            <a:r>
              <a:rPr lang="de-DE" sz="1400" b="1">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[WP]</a:t>
            </a:r>
            <a:endParaRPr lang="de-DE" sz="110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21" name="Textfeld 2">
            <a:extLst>
              <a:ext uri="{FF2B5EF4-FFF2-40B4-BE49-F238E27FC236}">
                <a16:creationId xmlns:a16="http://schemas.microsoft.com/office/drawing/2014/main" id="{F910F923-BA18-43A1-8C69-1B381AB25032}"/>
              </a:ext>
            </a:extLst>
          </p:cNvPr>
          <p:cNvSpPr txBox="1">
            <a:spLocks noChangeArrowheads="1"/>
          </p:cNvSpPr>
          <p:nvPr/>
        </p:nvSpPr>
        <p:spPr bwMode="auto">
          <a:xfrm>
            <a:off x="8072653" y="5755036"/>
            <a:ext cx="1234440" cy="307777"/>
          </a:xfrm>
          <a:prstGeom prst="rect">
            <a:avLst/>
          </a:prstGeom>
          <a:noFill/>
          <a:ln w="9525">
            <a:noFill/>
            <a:miter lim="800000"/>
            <a:headEnd/>
            <a:tailEnd/>
          </a:ln>
        </p:spPr>
        <p:txBody>
          <a:bodyPr rot="0" vert="horz" wrap="square" lIns="91440" tIns="45720" rIns="91440" bIns="45720" anchor="ctr" anchorCtr="0">
            <a:spAutoFit/>
          </a:bodyPr>
          <a:lstStyle/>
          <a:p>
            <a:pPr hangingPunct="0">
              <a:spcBef>
                <a:spcPts val="300"/>
              </a:spcBef>
              <a:spcAft>
                <a:spcPts val="300"/>
              </a:spcAft>
            </a:pPr>
            <a:r>
              <a:rPr lang="de-DE" sz="1400" b="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[GF]</a:t>
            </a:r>
            <a:endParaRPr lang="de-DE" sz="11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23" name="Ellipse 22">
            <a:extLst>
              <a:ext uri="{FF2B5EF4-FFF2-40B4-BE49-F238E27FC236}">
                <a16:creationId xmlns:a16="http://schemas.microsoft.com/office/drawing/2014/main" id="{6E129230-507D-4414-A72C-BE9045A3FC2E}"/>
              </a:ext>
            </a:extLst>
          </p:cNvPr>
          <p:cNvSpPr/>
          <p:nvPr/>
        </p:nvSpPr>
        <p:spPr>
          <a:xfrm>
            <a:off x="3548999" y="5742302"/>
            <a:ext cx="359410" cy="35941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24" name="Textfeld 2">
            <a:extLst>
              <a:ext uri="{FF2B5EF4-FFF2-40B4-BE49-F238E27FC236}">
                <a16:creationId xmlns:a16="http://schemas.microsoft.com/office/drawing/2014/main" id="{E3A27ECC-DA9B-4A56-A80F-A2B6DE977912}"/>
              </a:ext>
            </a:extLst>
          </p:cNvPr>
          <p:cNvSpPr txBox="1">
            <a:spLocks noChangeArrowheads="1"/>
          </p:cNvSpPr>
          <p:nvPr/>
        </p:nvSpPr>
        <p:spPr bwMode="auto">
          <a:xfrm>
            <a:off x="3584499" y="5758682"/>
            <a:ext cx="395605" cy="394335"/>
          </a:xfrm>
          <a:prstGeom prst="rect">
            <a:avLst/>
          </a:prstGeom>
          <a:noFill/>
          <a:ln w="9525">
            <a:noFill/>
            <a:miter lim="800000"/>
            <a:headEnd/>
            <a:tailEnd/>
          </a:ln>
        </p:spPr>
        <p:txBody>
          <a:bodyPr rot="0" vert="horz" wrap="square" lIns="91440" tIns="45720" rIns="91440" bIns="45720" anchor="t" anchorCtr="0">
            <a:spAutoFit/>
          </a:bodyPr>
          <a:lstStyle/>
          <a:p>
            <a:pPr hangingPunct="0">
              <a:spcBef>
                <a:spcPts val="300"/>
              </a:spcBef>
              <a:spcAft>
                <a:spcPts val="300"/>
              </a:spcAft>
            </a:pPr>
            <a:r>
              <a:rPr lang="de-DE" sz="1400" b="1">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5</a:t>
            </a:r>
            <a:endParaRPr lang="de-DE" sz="110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25" name="Ellipse 24">
            <a:extLst>
              <a:ext uri="{FF2B5EF4-FFF2-40B4-BE49-F238E27FC236}">
                <a16:creationId xmlns:a16="http://schemas.microsoft.com/office/drawing/2014/main" id="{E4A1A222-A249-46FD-AB99-10BAB100306F}"/>
              </a:ext>
            </a:extLst>
          </p:cNvPr>
          <p:cNvSpPr/>
          <p:nvPr/>
        </p:nvSpPr>
        <p:spPr>
          <a:xfrm>
            <a:off x="3548999" y="5124055"/>
            <a:ext cx="359410" cy="35941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26" name="Ellipse 25">
            <a:extLst>
              <a:ext uri="{FF2B5EF4-FFF2-40B4-BE49-F238E27FC236}">
                <a16:creationId xmlns:a16="http://schemas.microsoft.com/office/drawing/2014/main" id="{4CA99B8A-ACAB-4DF2-A036-77A6D6ADF364}"/>
              </a:ext>
            </a:extLst>
          </p:cNvPr>
          <p:cNvSpPr/>
          <p:nvPr/>
        </p:nvSpPr>
        <p:spPr>
          <a:xfrm>
            <a:off x="3548999" y="4519066"/>
            <a:ext cx="359410" cy="35941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27" name="Ellipse 26">
            <a:extLst>
              <a:ext uri="{FF2B5EF4-FFF2-40B4-BE49-F238E27FC236}">
                <a16:creationId xmlns:a16="http://schemas.microsoft.com/office/drawing/2014/main" id="{EB2FADC7-92CF-451B-A484-5B717B16913E}"/>
              </a:ext>
            </a:extLst>
          </p:cNvPr>
          <p:cNvSpPr/>
          <p:nvPr/>
        </p:nvSpPr>
        <p:spPr>
          <a:xfrm>
            <a:off x="3553614" y="3919814"/>
            <a:ext cx="359410" cy="35941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28" name="Ellipse 27">
            <a:extLst>
              <a:ext uri="{FF2B5EF4-FFF2-40B4-BE49-F238E27FC236}">
                <a16:creationId xmlns:a16="http://schemas.microsoft.com/office/drawing/2014/main" id="{517C07CF-C782-4996-8E3D-61713C4FEC00}"/>
              </a:ext>
            </a:extLst>
          </p:cNvPr>
          <p:cNvSpPr/>
          <p:nvPr/>
        </p:nvSpPr>
        <p:spPr>
          <a:xfrm>
            <a:off x="3553614" y="3329843"/>
            <a:ext cx="359410" cy="35941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29" name="Textfeld 2">
            <a:extLst>
              <a:ext uri="{FF2B5EF4-FFF2-40B4-BE49-F238E27FC236}">
                <a16:creationId xmlns:a16="http://schemas.microsoft.com/office/drawing/2014/main" id="{82E3AAD9-C68F-460E-ADDB-AFB8B288AC3A}"/>
              </a:ext>
            </a:extLst>
          </p:cNvPr>
          <p:cNvSpPr txBox="1">
            <a:spLocks noChangeArrowheads="1"/>
          </p:cNvSpPr>
          <p:nvPr/>
        </p:nvSpPr>
        <p:spPr bwMode="auto">
          <a:xfrm>
            <a:off x="3584499" y="5144546"/>
            <a:ext cx="395605" cy="307777"/>
          </a:xfrm>
          <a:prstGeom prst="rect">
            <a:avLst/>
          </a:prstGeom>
          <a:noFill/>
          <a:ln w="9525">
            <a:noFill/>
            <a:miter lim="800000"/>
            <a:headEnd/>
            <a:tailEnd/>
          </a:ln>
        </p:spPr>
        <p:txBody>
          <a:bodyPr rot="0" vert="horz" wrap="square" lIns="91440" tIns="45720" rIns="91440" bIns="45720" anchor="t" anchorCtr="0">
            <a:spAutoFit/>
          </a:bodyPr>
          <a:lstStyle/>
          <a:p>
            <a:pPr hangingPunct="0">
              <a:spcBef>
                <a:spcPts val="300"/>
              </a:spcBef>
              <a:spcAft>
                <a:spcPts val="300"/>
              </a:spcAft>
            </a:pPr>
            <a:r>
              <a:rPr lang="de-DE" sz="14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4</a:t>
            </a:r>
            <a:endParaRPr lang="de-DE" sz="11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30" name="Textfeld 2">
            <a:extLst>
              <a:ext uri="{FF2B5EF4-FFF2-40B4-BE49-F238E27FC236}">
                <a16:creationId xmlns:a16="http://schemas.microsoft.com/office/drawing/2014/main" id="{99BB7708-72DB-44EE-9E96-C258CEBAC9BA}"/>
              </a:ext>
            </a:extLst>
          </p:cNvPr>
          <p:cNvSpPr txBox="1">
            <a:spLocks noChangeArrowheads="1"/>
          </p:cNvSpPr>
          <p:nvPr/>
        </p:nvSpPr>
        <p:spPr bwMode="auto">
          <a:xfrm>
            <a:off x="3584499" y="4532092"/>
            <a:ext cx="395605" cy="307777"/>
          </a:xfrm>
          <a:prstGeom prst="rect">
            <a:avLst/>
          </a:prstGeom>
          <a:noFill/>
          <a:ln w="9525">
            <a:noFill/>
            <a:miter lim="800000"/>
            <a:headEnd/>
            <a:tailEnd/>
          </a:ln>
        </p:spPr>
        <p:txBody>
          <a:bodyPr rot="0" vert="horz" wrap="square" lIns="91440" tIns="45720" rIns="91440" bIns="45720" anchor="t" anchorCtr="0">
            <a:spAutoFit/>
          </a:bodyPr>
          <a:lstStyle/>
          <a:p>
            <a:pPr hangingPunct="0">
              <a:spcBef>
                <a:spcPts val="300"/>
              </a:spcBef>
              <a:spcAft>
                <a:spcPts val="300"/>
              </a:spcAft>
            </a:pPr>
            <a:r>
              <a:rPr lang="de-DE" sz="1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3</a:t>
            </a:r>
            <a:endParaRPr lang="de-DE" sz="11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31" name="Textfeld 2">
            <a:extLst>
              <a:ext uri="{FF2B5EF4-FFF2-40B4-BE49-F238E27FC236}">
                <a16:creationId xmlns:a16="http://schemas.microsoft.com/office/drawing/2014/main" id="{6DD9EBD4-C766-42D1-890B-A11367784881}"/>
              </a:ext>
            </a:extLst>
          </p:cNvPr>
          <p:cNvSpPr txBox="1">
            <a:spLocks noChangeArrowheads="1"/>
          </p:cNvSpPr>
          <p:nvPr/>
        </p:nvSpPr>
        <p:spPr bwMode="auto">
          <a:xfrm>
            <a:off x="3584499" y="3942877"/>
            <a:ext cx="395605" cy="307777"/>
          </a:xfrm>
          <a:prstGeom prst="rect">
            <a:avLst/>
          </a:prstGeom>
          <a:noFill/>
          <a:ln w="9525">
            <a:noFill/>
            <a:miter lim="800000"/>
            <a:headEnd/>
            <a:tailEnd/>
          </a:ln>
        </p:spPr>
        <p:txBody>
          <a:bodyPr rot="0" vert="horz" wrap="square" lIns="91440" tIns="45720" rIns="91440" bIns="45720" anchor="t" anchorCtr="0">
            <a:spAutoFit/>
          </a:bodyPr>
          <a:lstStyle/>
          <a:p>
            <a:pPr hangingPunct="0">
              <a:spcBef>
                <a:spcPts val="300"/>
              </a:spcBef>
              <a:spcAft>
                <a:spcPts val="300"/>
              </a:spcAft>
            </a:pPr>
            <a:r>
              <a:rPr lang="de-DE" sz="1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2</a:t>
            </a:r>
            <a:endParaRPr lang="de-DE" sz="11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32" name="Textfeld 2">
            <a:extLst>
              <a:ext uri="{FF2B5EF4-FFF2-40B4-BE49-F238E27FC236}">
                <a16:creationId xmlns:a16="http://schemas.microsoft.com/office/drawing/2014/main" id="{3CA28908-EFDC-406E-A664-8AAD3393A8FC}"/>
              </a:ext>
            </a:extLst>
          </p:cNvPr>
          <p:cNvSpPr txBox="1">
            <a:spLocks noChangeArrowheads="1"/>
          </p:cNvSpPr>
          <p:nvPr/>
        </p:nvSpPr>
        <p:spPr bwMode="auto">
          <a:xfrm>
            <a:off x="3584499" y="3352030"/>
            <a:ext cx="395605" cy="307777"/>
          </a:xfrm>
          <a:prstGeom prst="rect">
            <a:avLst/>
          </a:prstGeom>
          <a:noFill/>
          <a:ln w="9525">
            <a:noFill/>
            <a:miter lim="800000"/>
            <a:headEnd/>
            <a:tailEnd/>
          </a:ln>
        </p:spPr>
        <p:txBody>
          <a:bodyPr rot="0" vert="horz" wrap="square" lIns="91440" tIns="45720" rIns="91440" bIns="45720" anchor="t" anchorCtr="0">
            <a:spAutoFit/>
          </a:bodyPr>
          <a:lstStyle/>
          <a:p>
            <a:pPr hangingPunct="0">
              <a:spcBef>
                <a:spcPts val="300"/>
              </a:spcBef>
              <a:spcAft>
                <a:spcPts val="300"/>
              </a:spcAft>
            </a:pPr>
            <a:r>
              <a:rPr lang="de-DE" sz="1400" b="1" dirty="0">
                <a:solidFill>
                  <a:srgbClr val="FFFFFF"/>
                </a:solidFill>
                <a:latin typeface="Century Gothic" panose="020B0502020202020204" pitchFamily="34" charset="0"/>
                <a:ea typeface="Times New Roman" panose="02020603050405020304" pitchFamily="18" charset="0"/>
                <a:cs typeface="Times New Roman" panose="02020603050405020304" pitchFamily="18" charset="0"/>
              </a:rPr>
              <a:t>1</a:t>
            </a:r>
            <a:endParaRPr lang="de-DE" sz="11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1641557"/>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Inhaltsplatzhalter 2">
            <a:extLst>
              <a:ext uri="{FF2B5EF4-FFF2-40B4-BE49-F238E27FC236}">
                <a16:creationId xmlns:a16="http://schemas.microsoft.com/office/drawing/2014/main" id="{0524C930-B3E9-422F-9536-E29E73E68FE3}"/>
              </a:ext>
            </a:extLst>
          </p:cNvPr>
          <p:cNvSpPr>
            <a:spLocks noGrp="1"/>
          </p:cNvSpPr>
          <p:nvPr>
            <p:ph idx="4294967295"/>
          </p:nvPr>
        </p:nvSpPr>
        <p:spPr>
          <a:xfrm>
            <a:off x="1079500" y="1489298"/>
            <a:ext cx="10801350" cy="2462213"/>
          </a:xfrm>
        </p:spPr>
        <p:txBody>
          <a:bodyPr>
            <a:spAutoFit/>
          </a:bodyPr>
          <a:lstStyle/>
          <a:p>
            <a:pPr marL="900113" indent="-900113">
              <a:lnSpc>
                <a:spcPct val="100000"/>
              </a:lnSpc>
              <a:spcBef>
                <a:spcPts val="600"/>
              </a:spcBef>
              <a:spcAft>
                <a:spcPts val="600"/>
              </a:spcAft>
              <a:defRPr/>
            </a:pPr>
            <a:r>
              <a:rPr lang="de-DE" altLang="de-DE" sz="1600" dirty="0">
                <a:latin typeface="Century Gothic" panose="020B0502020202020204" pitchFamily="34" charset="0"/>
              </a:rPr>
              <a:t>Das Ziel des Abschlussprüfers ist es, </a:t>
            </a:r>
          </a:p>
          <a:p>
            <a:pPr marL="268288" indent="-268288">
              <a:lnSpc>
                <a:spcPct val="100000"/>
              </a:lnSpc>
              <a:spcBef>
                <a:spcPts val="600"/>
              </a:spcBef>
              <a:spcAft>
                <a:spcPts val="600"/>
              </a:spcAft>
              <a:buFont typeface="Arial" panose="020B0604020202020204" pitchFamily="34" charset="0"/>
              <a:buChar char="•"/>
              <a:defRPr/>
            </a:pPr>
            <a:r>
              <a:rPr lang="de-DE" altLang="de-DE" sz="1600" b="1" dirty="0">
                <a:latin typeface="Century Gothic" panose="020B0502020202020204" pitchFamily="34" charset="0"/>
                <a:sym typeface="Monotype Sorts" pitchFamily="2" charset="2"/>
              </a:rPr>
              <a:t>auf Basis </a:t>
            </a:r>
            <a:r>
              <a:rPr lang="de-DE" altLang="de-DE" sz="1600" dirty="0">
                <a:latin typeface="Century Gothic" panose="020B0502020202020204" pitchFamily="34" charset="0"/>
                <a:sym typeface="Monotype Sorts" pitchFamily="2" charset="2"/>
              </a:rPr>
              <a:t>der Beurteilung der aus den </a:t>
            </a:r>
            <a:r>
              <a:rPr lang="de-DE" altLang="de-DE" sz="1600" b="1" dirty="0">
                <a:latin typeface="Century Gothic" panose="020B0502020202020204" pitchFamily="34" charset="0"/>
                <a:sym typeface="Monotype Sorts" pitchFamily="2" charset="2"/>
              </a:rPr>
              <a:t>erlangten Prüfungsnachweisen</a:t>
            </a:r>
            <a:r>
              <a:rPr lang="de-DE" altLang="de-DE" sz="1600" dirty="0">
                <a:latin typeface="Century Gothic" panose="020B0502020202020204" pitchFamily="34" charset="0"/>
                <a:sym typeface="Monotype Sorts" pitchFamily="2" charset="2"/>
              </a:rPr>
              <a:t> gezogenen Schlussfolgerungen …</a:t>
            </a:r>
          </a:p>
          <a:p>
            <a:pPr marL="268288" indent="-268288">
              <a:lnSpc>
                <a:spcPct val="100000"/>
              </a:lnSpc>
              <a:spcBef>
                <a:spcPts val="600"/>
              </a:spcBef>
              <a:spcAft>
                <a:spcPts val="600"/>
              </a:spcAft>
              <a:buFont typeface="Arial" panose="020B0604020202020204" pitchFamily="34" charset="0"/>
              <a:buChar char="•"/>
              <a:defRPr/>
            </a:pPr>
            <a:r>
              <a:rPr lang="de-DE" altLang="de-DE" sz="1600" b="1" dirty="0">
                <a:latin typeface="Century Gothic" panose="020B0502020202020204" pitchFamily="34" charset="0"/>
                <a:sym typeface="Monotype Sorts" pitchFamily="2" charset="2"/>
              </a:rPr>
              <a:t>Prüfungsurteile</a:t>
            </a:r>
            <a:r>
              <a:rPr lang="de-DE" altLang="de-DE" sz="1600" dirty="0">
                <a:latin typeface="Century Gothic" panose="020B0502020202020204" pitchFamily="34" charset="0"/>
                <a:sym typeface="Monotype Sorts" pitchFamily="2" charset="2"/>
              </a:rPr>
              <a:t> zum </a:t>
            </a:r>
            <a:r>
              <a:rPr lang="de-DE" altLang="de-DE" sz="1600" b="1" dirty="0">
                <a:latin typeface="Century Gothic" panose="020B0502020202020204" pitchFamily="34" charset="0"/>
                <a:sym typeface="Monotype Sorts" pitchFamily="2" charset="2"/>
              </a:rPr>
              <a:t>Abschluss</a:t>
            </a:r>
            <a:r>
              <a:rPr lang="de-DE" altLang="de-DE" sz="1600" dirty="0">
                <a:latin typeface="Century Gothic" panose="020B0502020202020204" pitchFamily="34" charset="0"/>
                <a:sym typeface="Monotype Sorts" pitchFamily="2" charset="2"/>
              </a:rPr>
              <a:t> und – soweit einschlägig – zum </a:t>
            </a:r>
            <a:r>
              <a:rPr lang="de-DE" altLang="de-DE" sz="1600" b="1" dirty="0">
                <a:latin typeface="Century Gothic" panose="020B0502020202020204" pitchFamily="34" charset="0"/>
                <a:sym typeface="Monotype Sorts" pitchFamily="2" charset="2"/>
              </a:rPr>
              <a:t>Lagebericht</a:t>
            </a:r>
            <a:r>
              <a:rPr lang="de-DE" altLang="de-DE" sz="1600" dirty="0">
                <a:latin typeface="Century Gothic" panose="020B0502020202020204" pitchFamily="34" charset="0"/>
                <a:sym typeface="Monotype Sorts" pitchFamily="2" charset="2"/>
              </a:rPr>
              <a:t> oder </a:t>
            </a:r>
            <a:r>
              <a:rPr lang="de-DE" altLang="de-DE" sz="1600" b="1" dirty="0">
                <a:latin typeface="Century Gothic" panose="020B0502020202020204" pitchFamily="34" charset="0"/>
                <a:sym typeface="Monotype Sorts" pitchFamily="2" charset="2"/>
              </a:rPr>
              <a:t>sonstigen Prüfungsgegenständen</a:t>
            </a:r>
            <a:r>
              <a:rPr lang="de-DE" altLang="de-DE" sz="1600" dirty="0">
                <a:latin typeface="Century Gothic" panose="020B0502020202020204" pitchFamily="34" charset="0"/>
                <a:sym typeface="Monotype Sorts" pitchFamily="2" charset="2"/>
              </a:rPr>
              <a:t> zu </a:t>
            </a:r>
            <a:r>
              <a:rPr lang="de-DE" altLang="de-DE" sz="1600" b="1" dirty="0">
                <a:latin typeface="Century Gothic" panose="020B0502020202020204" pitchFamily="34" charset="0"/>
                <a:sym typeface="Monotype Sorts" pitchFamily="2" charset="2"/>
              </a:rPr>
              <a:t>bilden und</a:t>
            </a:r>
          </a:p>
          <a:p>
            <a:pPr marL="268288" indent="-26828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diese Prüfungsurteile </a:t>
            </a:r>
            <a:r>
              <a:rPr lang="de-DE" altLang="de-DE" sz="1600" b="1" dirty="0">
                <a:latin typeface="Century Gothic" panose="020B0502020202020204" pitchFamily="34" charset="0"/>
                <a:sym typeface="Monotype Sorts" pitchFamily="2" charset="2"/>
              </a:rPr>
              <a:t>durch einen Bestätigungsvermerk schriftlich klar zum Ausdruck zu bringen</a:t>
            </a:r>
            <a:r>
              <a:rPr lang="de-DE" altLang="de-DE" sz="1600" dirty="0">
                <a:latin typeface="Century Gothic" panose="020B0502020202020204" pitchFamily="34" charset="0"/>
                <a:sym typeface="Monotype Sorts" pitchFamily="2" charset="2"/>
              </a:rPr>
              <a:t>.</a:t>
            </a:r>
            <a:endParaRPr lang="de-DE" altLang="de-DE" sz="1600" b="1" dirty="0">
              <a:latin typeface="Century Gothic" panose="020B0502020202020204" pitchFamily="34" charset="0"/>
              <a:sym typeface="Monotype Sorts" pitchFamily="2" charset="2"/>
            </a:endParaRPr>
          </a:p>
          <a:p>
            <a:pPr>
              <a:lnSpc>
                <a:spcPct val="100000"/>
              </a:lnSpc>
              <a:spcBef>
                <a:spcPts val="600"/>
              </a:spcBef>
              <a:spcAft>
                <a:spcPts val="600"/>
              </a:spcAft>
              <a:defRPr/>
            </a:pPr>
            <a:r>
              <a:rPr lang="de-DE" altLang="de-DE" sz="1600" b="1" dirty="0">
                <a:latin typeface="Century Gothic" panose="020B0502020202020204" pitchFamily="34" charset="0"/>
                <a:sym typeface="Monotype Sorts" pitchFamily="2" charset="2"/>
              </a:rPr>
              <a:t>(</a:t>
            </a:r>
            <a:r>
              <a:rPr lang="de-DE" sz="1600" b="1" dirty="0">
                <a:latin typeface="Century Gothic" panose="020B0502020202020204" pitchFamily="34" charset="0"/>
              </a:rPr>
              <a:t>IDW PS 400 n.F. (10.2021)</a:t>
            </a:r>
            <a:r>
              <a:rPr lang="de-DE" altLang="de-DE" sz="1600" b="1" dirty="0">
                <a:latin typeface="Century Gothic" panose="020B0502020202020204" pitchFamily="34" charset="0"/>
                <a:sym typeface="Monotype Sorts" pitchFamily="2" charset="2"/>
              </a:rPr>
              <a:t>, Tz. 9)</a:t>
            </a:r>
            <a:r>
              <a:rPr lang="de-DE" altLang="de-DE" sz="1600" dirty="0">
                <a:latin typeface="Century Gothic" panose="020B0502020202020204" pitchFamily="34" charset="0"/>
                <a:sym typeface="Monotype Sorts" pitchFamily="2" charset="2"/>
              </a:rPr>
              <a:t> </a:t>
            </a:r>
            <a:endParaRPr lang="de-DE" altLang="de-DE" sz="1600" b="1" dirty="0">
              <a:latin typeface="Century Gothic" panose="020B0502020202020204" pitchFamily="34" charset="0"/>
              <a:sym typeface="Monotype Sorts" pitchFamily="2" charset="2"/>
            </a:endParaRPr>
          </a:p>
          <a:p>
            <a:pPr marL="900113" indent="-900113">
              <a:lnSpc>
                <a:spcPct val="100000"/>
              </a:lnSpc>
              <a:spcBef>
                <a:spcPts val="600"/>
              </a:spcBef>
              <a:spcAft>
                <a:spcPts val="600"/>
              </a:spcAft>
              <a:defRPr/>
            </a:pPr>
            <a:endParaRPr lang="de-DE" altLang="de-DE" dirty="0">
              <a:latin typeface="Century Gothic" panose="020B0502020202020204" pitchFamily="34" charset="0"/>
              <a:sym typeface="Monotype Sorts" pitchFamily="2" charset="2"/>
            </a:endParaRPr>
          </a:p>
        </p:txBody>
      </p:sp>
      <p:sp>
        <p:nvSpPr>
          <p:cNvPr id="837637" name="Rectangle 2">
            <a:extLst>
              <a:ext uri="{FF2B5EF4-FFF2-40B4-BE49-F238E27FC236}">
                <a16:creationId xmlns:a16="http://schemas.microsoft.com/office/drawing/2014/main" id="{78B32E25-8FD0-4E38-81FE-FCE3EAFC2318}"/>
              </a:ext>
            </a:extLst>
          </p:cNvPr>
          <p:cNvSpPr txBox="1">
            <a:spLocks/>
          </p:cNvSpPr>
          <p:nvPr/>
        </p:nvSpPr>
        <p:spPr bwMode="auto">
          <a:xfrm>
            <a:off x="809625" y="1052736"/>
            <a:ext cx="68262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10.2.2 Zielsetzung des Abschlussprüfers</a:t>
            </a:r>
          </a:p>
        </p:txBody>
      </p:sp>
      <p:sp>
        <p:nvSpPr>
          <p:cNvPr id="837638" name="Textfeld 4">
            <a:extLst>
              <a:ext uri="{FF2B5EF4-FFF2-40B4-BE49-F238E27FC236}">
                <a16:creationId xmlns:a16="http://schemas.microsoft.com/office/drawing/2014/main" id="{B3AB5108-8D46-4EA2-9EC9-B6E55A634951}"/>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Inhaltsplatzhalter 2">
            <a:extLst>
              <a:ext uri="{FF2B5EF4-FFF2-40B4-BE49-F238E27FC236}">
                <a16:creationId xmlns:a16="http://schemas.microsoft.com/office/drawing/2014/main" id="{16C30A1B-5ED0-4E0E-B526-01BD7ED6D455}"/>
              </a:ext>
            </a:extLst>
          </p:cNvPr>
          <p:cNvSpPr>
            <a:spLocks noGrp="1"/>
          </p:cNvSpPr>
          <p:nvPr>
            <p:ph idx="4294967295"/>
          </p:nvPr>
        </p:nvSpPr>
        <p:spPr>
          <a:xfrm>
            <a:off x="1079500" y="1680815"/>
            <a:ext cx="10785475" cy="3939540"/>
          </a:xfrm>
        </p:spPr>
        <p:txBody>
          <a:bodyPr>
            <a:spAutoFit/>
          </a:bodyPr>
          <a:lstStyle/>
          <a:p>
            <a:pPr marL="900113" indent="-900113">
              <a:lnSpc>
                <a:spcPct val="100000"/>
              </a:lnSpc>
              <a:spcBef>
                <a:spcPts val="600"/>
              </a:spcBef>
              <a:spcAft>
                <a:spcPts val="600"/>
              </a:spcAft>
              <a:defRPr/>
            </a:pPr>
            <a:r>
              <a:rPr lang="de-DE" altLang="de-DE" sz="1600" dirty="0">
                <a:latin typeface="Century Gothic" panose="020B0502020202020204" pitchFamily="34" charset="0"/>
                <a:sym typeface="Monotype Sorts" pitchFamily="2" charset="2"/>
              </a:rPr>
              <a:t>Im Rahmen der Bildung des Prüfungsurteils ist zu beurteilen </a:t>
            </a:r>
          </a:p>
          <a:p>
            <a:pPr marL="900113" indent="-900113">
              <a:lnSpc>
                <a:spcPct val="100000"/>
              </a:lnSpc>
              <a:spcBef>
                <a:spcPts val="600"/>
              </a:spcBef>
              <a:spcAft>
                <a:spcPts val="600"/>
              </a:spcAft>
              <a:defRPr/>
            </a:pPr>
            <a:r>
              <a:rPr lang="de-DE" altLang="de-DE" sz="1600" dirty="0">
                <a:latin typeface="Century Gothic" panose="020B0502020202020204" pitchFamily="34" charset="0"/>
                <a:sym typeface="Monotype Sorts" pitchFamily="2" charset="2"/>
              </a:rPr>
              <a:t>(</a:t>
            </a:r>
            <a:r>
              <a:rPr lang="de-DE" sz="1600" dirty="0">
                <a:latin typeface="Century Gothic" panose="020B0502020202020204" pitchFamily="34" charset="0"/>
              </a:rPr>
              <a:t>IDW PS 400 n.F. (10.2021)</a:t>
            </a:r>
            <a:r>
              <a:rPr lang="de-DE" altLang="de-DE" sz="1600" dirty="0">
                <a:latin typeface="Century Gothic" panose="020B0502020202020204" pitchFamily="34" charset="0"/>
                <a:sym typeface="Monotype Sorts" pitchFamily="2" charset="2"/>
              </a:rPr>
              <a:t>, Tz. 13 ff.): </a:t>
            </a:r>
          </a:p>
          <a:p>
            <a:pPr>
              <a:lnSpc>
                <a:spcPct val="100000"/>
              </a:lnSpc>
              <a:spcBef>
                <a:spcPts val="600"/>
              </a:spcBef>
              <a:spcAft>
                <a:spcPts val="600"/>
              </a:spcAft>
              <a:defRPr/>
            </a:pPr>
            <a:r>
              <a:rPr lang="de-DE" altLang="de-DE" sz="1600" dirty="0">
                <a:latin typeface="Century Gothic" panose="020B0502020202020204" pitchFamily="34" charset="0"/>
                <a:sym typeface="Monotype Sorts" pitchFamily="2" charset="2"/>
              </a:rPr>
              <a:t>Wurde </a:t>
            </a:r>
            <a:r>
              <a:rPr lang="de-DE" altLang="de-DE" sz="1600" b="1" dirty="0">
                <a:solidFill>
                  <a:srgbClr val="FF0000"/>
                </a:solidFill>
                <a:latin typeface="Century Gothic" panose="020B0502020202020204" pitchFamily="34" charset="0"/>
                <a:sym typeface="Monotype Sorts" pitchFamily="2" charset="2"/>
              </a:rPr>
              <a:t>hinreichende </a:t>
            </a:r>
            <a:r>
              <a:rPr lang="de-DE" altLang="de-DE" sz="1600" dirty="0">
                <a:solidFill>
                  <a:srgbClr val="FF0000"/>
                </a:solidFill>
                <a:latin typeface="Century Gothic" panose="020B0502020202020204" pitchFamily="34" charset="0"/>
                <a:sym typeface="Monotype Sorts" pitchFamily="2" charset="2"/>
              </a:rPr>
              <a:t>Sicherheit</a:t>
            </a:r>
            <a:r>
              <a:rPr lang="de-DE" altLang="de-DE" sz="1600" b="1" dirty="0">
                <a:solidFill>
                  <a:srgbClr val="FF0000"/>
                </a:solidFill>
                <a:latin typeface="Century Gothic" panose="020B0502020202020204" pitchFamily="34" charset="0"/>
                <a:sym typeface="Monotype Sorts" pitchFamily="2" charset="2"/>
              </a:rPr>
              <a:t> </a:t>
            </a:r>
            <a:r>
              <a:rPr lang="de-DE" altLang="de-DE" sz="1600" dirty="0">
                <a:latin typeface="Century Gothic" panose="020B0502020202020204" pitchFamily="34" charset="0"/>
                <a:sym typeface="Monotype Sorts" pitchFamily="2" charset="2"/>
              </a:rPr>
              <a:t>darüber erlangt, ob der </a:t>
            </a:r>
            <a:r>
              <a:rPr lang="de-DE" altLang="de-DE" sz="1600" b="1" dirty="0">
                <a:solidFill>
                  <a:srgbClr val="FF0000"/>
                </a:solidFill>
                <a:latin typeface="Century Gothic" panose="020B0502020202020204" pitchFamily="34" charset="0"/>
                <a:sym typeface="Monotype Sorts" pitchFamily="2" charset="2"/>
              </a:rPr>
              <a:t>Abschluss als Ganzes frei von wesentlichen falschen Angaben</a:t>
            </a:r>
            <a:r>
              <a:rPr lang="de-DE" altLang="de-DE" sz="1600" dirty="0">
                <a:solidFill>
                  <a:srgbClr val="FF0000"/>
                </a:solidFill>
                <a:latin typeface="Century Gothic" panose="020B0502020202020204" pitchFamily="34" charset="0"/>
                <a:sym typeface="Monotype Sorts" pitchFamily="2" charset="2"/>
              </a:rPr>
              <a:t> </a:t>
            </a:r>
            <a:r>
              <a:rPr lang="de-DE" altLang="de-DE" sz="1600" dirty="0">
                <a:latin typeface="Century Gothic" panose="020B0502020202020204" pitchFamily="34" charset="0"/>
                <a:sym typeface="Monotype Sorts" pitchFamily="2" charset="2"/>
              </a:rPr>
              <a:t>(beabsichtigt oder unbeabsichtigt) ist? </a:t>
            </a:r>
          </a:p>
          <a:p>
            <a:pPr marL="744538" indent="-744538">
              <a:lnSpc>
                <a:spcPct val="100000"/>
              </a:lnSpc>
              <a:spcBef>
                <a:spcPts val="600"/>
              </a:spcBef>
              <a:spcAft>
                <a:spcPts val="600"/>
              </a:spcAft>
              <a:tabLst>
                <a:tab pos="895350" algn="l"/>
              </a:tabLst>
              <a:defRPr/>
            </a:pPr>
            <a:r>
              <a:rPr lang="de-DE" altLang="de-DE" sz="1600" b="1" dirty="0">
                <a:latin typeface="Century Gothic" panose="020B0502020202020204" pitchFamily="34" charset="0"/>
                <a:sym typeface="Monotype Sorts" pitchFamily="2" charset="2"/>
              </a:rPr>
              <a:t>Frage 1:</a:t>
            </a:r>
            <a:r>
              <a:rPr lang="de-DE" altLang="de-DE" sz="1600" dirty="0">
                <a:latin typeface="Century Gothic" panose="020B0502020202020204" pitchFamily="34" charset="0"/>
                <a:sym typeface="Monotype Sorts" pitchFamily="2" charset="2"/>
              </a:rPr>
              <a:t> 	Wurden </a:t>
            </a:r>
            <a:r>
              <a:rPr lang="de-DE" altLang="de-DE" sz="1600" b="1" dirty="0">
                <a:latin typeface="Century Gothic" panose="020B0502020202020204" pitchFamily="34" charset="0"/>
                <a:sym typeface="Monotype Sorts" pitchFamily="2" charset="2"/>
              </a:rPr>
              <a:t>ausreichende und angemessene Prüfungsnachweise </a:t>
            </a:r>
            <a:r>
              <a:rPr lang="de-DE" altLang="de-DE" sz="1600" dirty="0">
                <a:latin typeface="Century Gothic" panose="020B0502020202020204" pitchFamily="34" charset="0"/>
                <a:sym typeface="Monotype Sorts" pitchFamily="2" charset="2"/>
              </a:rPr>
              <a:t>erlangt (</a:t>
            </a:r>
            <a:r>
              <a:rPr lang="de-DE" sz="1600" dirty="0">
                <a:latin typeface="Century Gothic" panose="020B0502020202020204" pitchFamily="34" charset="0"/>
              </a:rPr>
              <a:t>ISA [DE] 500/501</a:t>
            </a:r>
            <a:r>
              <a:rPr lang="de-DE" altLang="de-DE" sz="1600" dirty="0">
                <a:latin typeface="Century Gothic" panose="020B0502020202020204" pitchFamily="34" charset="0"/>
                <a:sym typeface="Monotype Sorts" pitchFamily="2" charset="2"/>
              </a:rPr>
              <a:t>)? </a:t>
            </a:r>
          </a:p>
          <a:p>
            <a:pPr marL="744538" indent="-744538">
              <a:lnSpc>
                <a:spcPct val="100000"/>
              </a:lnSpc>
              <a:spcBef>
                <a:spcPts val="600"/>
              </a:spcBef>
              <a:spcAft>
                <a:spcPts val="600"/>
              </a:spcAft>
              <a:tabLst>
                <a:tab pos="895350" algn="l"/>
              </a:tabLst>
              <a:defRPr/>
            </a:pPr>
            <a:r>
              <a:rPr lang="de-DE" altLang="de-DE" sz="1600" b="1" dirty="0">
                <a:latin typeface="Century Gothic" panose="020B0502020202020204" pitchFamily="34" charset="0"/>
                <a:sym typeface="Monotype Sorts" pitchFamily="2" charset="2"/>
              </a:rPr>
              <a:t>Frage 2:</a:t>
            </a:r>
            <a:r>
              <a:rPr lang="de-DE" altLang="de-DE" sz="1600" dirty="0">
                <a:latin typeface="Century Gothic" panose="020B0502020202020204" pitchFamily="34" charset="0"/>
                <a:sym typeface="Monotype Sorts" pitchFamily="2" charset="2"/>
              </a:rPr>
              <a:t> 	Sind </a:t>
            </a:r>
            <a:r>
              <a:rPr lang="de-DE" altLang="de-DE" sz="1600" b="1" dirty="0">
                <a:latin typeface="Century Gothic" panose="020B0502020202020204" pitchFamily="34" charset="0"/>
                <a:sym typeface="Monotype Sorts" pitchFamily="2" charset="2"/>
              </a:rPr>
              <a:t>nicht korrigierte falsche Angaben </a:t>
            </a:r>
            <a:r>
              <a:rPr lang="de-DE" altLang="de-DE" sz="1600" dirty="0">
                <a:latin typeface="Century Gothic" panose="020B0502020202020204" pitchFamily="34" charset="0"/>
                <a:sym typeface="Monotype Sorts" pitchFamily="2" charset="2"/>
              </a:rPr>
              <a:t>einzeln und insgesamt wesentlich (</a:t>
            </a:r>
            <a:r>
              <a:rPr lang="de-DE" sz="1600" dirty="0">
                <a:latin typeface="Century Gothic" panose="020B0502020202020204" pitchFamily="34" charset="0"/>
              </a:rPr>
              <a:t>ISA [DE] 320</a:t>
            </a:r>
            <a:r>
              <a:rPr lang="de-DE" altLang="de-DE" sz="1600" dirty="0">
                <a:latin typeface="Century Gothic" panose="020B0502020202020204" pitchFamily="34" charset="0"/>
                <a:sym typeface="Monotype Sorts" pitchFamily="2" charset="2"/>
              </a:rPr>
              <a:t>)?</a:t>
            </a:r>
          </a:p>
          <a:p>
            <a:pPr marL="741363" indent="-741363">
              <a:lnSpc>
                <a:spcPct val="100000"/>
              </a:lnSpc>
              <a:spcBef>
                <a:spcPts val="600"/>
              </a:spcBef>
              <a:spcAft>
                <a:spcPts val="600"/>
              </a:spcAft>
              <a:tabLst>
                <a:tab pos="895350" algn="l"/>
              </a:tabLst>
              <a:defRPr/>
            </a:pPr>
            <a:r>
              <a:rPr lang="de-DE" altLang="de-DE" sz="1600" b="1" dirty="0">
                <a:latin typeface="Century Gothic" panose="020B0502020202020204" pitchFamily="34" charset="0"/>
                <a:sym typeface="Monotype Sorts" pitchFamily="2" charset="2"/>
              </a:rPr>
              <a:t>Frage 3:</a:t>
            </a:r>
            <a:r>
              <a:rPr lang="de-DE" altLang="de-DE" sz="1600" dirty="0">
                <a:latin typeface="Century Gothic" panose="020B0502020202020204" pitchFamily="34" charset="0"/>
                <a:sym typeface="Monotype Sorts" pitchFamily="2" charset="2"/>
              </a:rPr>
              <a:t> 	Wurde der Abschluss in allen wesentlichen Belangen </a:t>
            </a:r>
            <a:r>
              <a:rPr lang="de-DE" altLang="de-DE" sz="1600" b="1" dirty="0">
                <a:latin typeface="Century Gothic" panose="020B0502020202020204" pitchFamily="34" charset="0"/>
                <a:sym typeface="Monotype Sorts" pitchFamily="2" charset="2"/>
              </a:rPr>
              <a:t>in Übereistimmung mit </a:t>
            </a:r>
            <a:r>
              <a:rPr lang="de-DE" altLang="de-DE" sz="1600" dirty="0">
                <a:latin typeface="Century Gothic" panose="020B0502020202020204" pitchFamily="34" charset="0"/>
                <a:sym typeface="Monotype Sorts" pitchFamily="2" charset="2"/>
              </a:rPr>
              <a:t>den Anforderungen der 	</a:t>
            </a:r>
            <a:r>
              <a:rPr lang="de-DE" altLang="de-DE" sz="1600" b="1" dirty="0">
                <a:latin typeface="Century Gothic" panose="020B0502020202020204" pitchFamily="34" charset="0"/>
                <a:sym typeface="Monotype Sorts" pitchFamily="2" charset="2"/>
              </a:rPr>
              <a:t>maßgebenden Rechnungslegungsgrundsätze</a:t>
            </a:r>
            <a:r>
              <a:rPr lang="de-DE" altLang="de-DE" sz="1600" dirty="0">
                <a:latin typeface="Century Gothic" panose="020B0502020202020204" pitchFamily="34" charset="0"/>
                <a:sym typeface="Monotype Sorts" pitchFamily="2" charset="2"/>
              </a:rPr>
              <a:t> aufgestellt (vgl. Folgefolie)? </a:t>
            </a:r>
          </a:p>
          <a:p>
            <a:pPr>
              <a:lnSpc>
                <a:spcPct val="100000"/>
              </a:lnSpc>
              <a:spcBef>
                <a:spcPts val="600"/>
              </a:spcBef>
              <a:spcAft>
                <a:spcPts val="600"/>
              </a:spcAft>
              <a:tabLst>
                <a:tab pos="895350" algn="l"/>
              </a:tabLst>
              <a:defRPr/>
            </a:pPr>
            <a:r>
              <a:rPr lang="de-DE" altLang="de-DE" sz="1600" b="1" dirty="0">
                <a:latin typeface="Century Gothic" panose="020B0502020202020204" pitchFamily="34" charset="0"/>
                <a:sym typeface="Monotype Sorts" pitchFamily="2" charset="2"/>
              </a:rPr>
              <a:t>Frage 4:</a:t>
            </a:r>
            <a:r>
              <a:rPr lang="de-DE" altLang="de-DE" sz="1600" dirty="0">
                <a:latin typeface="Century Gothic" panose="020B0502020202020204" pitchFamily="34" charset="0"/>
                <a:sym typeface="Monotype Sorts" pitchFamily="2" charset="2"/>
              </a:rPr>
              <a:t> 	Erreicht der Abschluss eine </a:t>
            </a:r>
            <a:r>
              <a:rPr lang="de-DE" altLang="de-DE" sz="1600" b="1" dirty="0">
                <a:latin typeface="Century Gothic" panose="020B0502020202020204" pitchFamily="34" charset="0"/>
                <a:sym typeface="Monotype Sorts" pitchFamily="2" charset="2"/>
              </a:rPr>
              <a:t>sachgerechte Gesamtdarstellung</a:t>
            </a:r>
            <a:r>
              <a:rPr lang="de-DE" altLang="de-DE" sz="1600" dirty="0">
                <a:latin typeface="Century Gothic" panose="020B0502020202020204" pitchFamily="34" charset="0"/>
                <a:sym typeface="Monotype Sorts" pitchFamily="2" charset="2"/>
              </a:rPr>
              <a:t>? </a:t>
            </a:r>
          </a:p>
          <a:p>
            <a:pPr marL="1163638" lvl="2" indent="-268288">
              <a:lnSpc>
                <a:spcPct val="100000"/>
              </a:lnSpc>
              <a:spcBef>
                <a:spcPts val="600"/>
              </a:spcBef>
              <a:spcAft>
                <a:spcPts val="600"/>
              </a:spcAft>
              <a:buFont typeface="Arial" charset="0"/>
              <a:buChar char="•"/>
              <a:defRPr/>
            </a:pPr>
            <a:r>
              <a:rPr lang="de-DE" altLang="de-DE" sz="1600" dirty="0">
                <a:latin typeface="Century Gothic" panose="020B0502020202020204" pitchFamily="34" charset="0"/>
                <a:sym typeface="Monotype Sorts" pitchFamily="2" charset="2"/>
              </a:rPr>
              <a:t>Darstellung insgesamt, Inhalt und Aufbau des Abschlusses,</a:t>
            </a:r>
          </a:p>
          <a:p>
            <a:pPr marL="1163638" lvl="2" indent="-268288">
              <a:lnSpc>
                <a:spcPct val="100000"/>
              </a:lnSpc>
              <a:spcBef>
                <a:spcPts val="600"/>
              </a:spcBef>
              <a:spcAft>
                <a:spcPts val="600"/>
              </a:spcAft>
              <a:buFont typeface="Arial" charset="0"/>
              <a:buChar char="•"/>
              <a:defRPr/>
            </a:pPr>
            <a:r>
              <a:rPr lang="de-DE" altLang="de-DE" sz="1600" dirty="0">
                <a:latin typeface="Century Gothic" panose="020B0502020202020204" pitchFamily="34" charset="0"/>
                <a:sym typeface="Monotype Sorts" pitchFamily="2" charset="2"/>
              </a:rPr>
              <a:t>Sachgerechte Gesamtdarstellung der zugrunde liegenden Geschäftsvorfälle und Ereignisse</a:t>
            </a:r>
          </a:p>
        </p:txBody>
      </p:sp>
      <p:sp>
        <p:nvSpPr>
          <p:cNvPr id="7" name="Rectangle 2">
            <a:extLst>
              <a:ext uri="{FF2B5EF4-FFF2-40B4-BE49-F238E27FC236}">
                <a16:creationId xmlns:a16="http://schemas.microsoft.com/office/drawing/2014/main" id="{703C0B17-252C-4820-8AB6-9978889EC63B}"/>
              </a:ext>
            </a:extLst>
          </p:cNvPr>
          <p:cNvSpPr txBox="1">
            <a:spLocks/>
          </p:cNvSpPr>
          <p:nvPr/>
        </p:nvSpPr>
        <p:spPr bwMode="auto">
          <a:xfrm>
            <a:off x="804863" y="1160934"/>
            <a:ext cx="71866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10.2.3 </a:t>
            </a:r>
            <a:r>
              <a:rPr lang="de-DE" altLang="de-DE" sz="1600" b="1" dirty="0">
                <a:solidFill>
                  <a:srgbClr val="00B0F0"/>
                </a:solidFill>
                <a:latin typeface="Century Gothic" panose="020B0502020202020204" pitchFamily="34" charset="0"/>
              </a:rPr>
              <a:t>Bildung eines Prüfungsurteils zum Abschluss</a:t>
            </a:r>
            <a:endParaRPr lang="de-DE" altLang="de-DE" sz="1600" b="1" kern="0" dirty="0">
              <a:solidFill>
                <a:srgbClr val="00B0F0"/>
              </a:solidFill>
              <a:latin typeface="Century Gothic" pitchFamily="34" charset="0"/>
            </a:endParaRPr>
          </a:p>
        </p:txBody>
      </p:sp>
      <p:sp>
        <p:nvSpPr>
          <p:cNvPr id="839685" name="Textfeld 4">
            <a:extLst>
              <a:ext uri="{FF2B5EF4-FFF2-40B4-BE49-F238E27FC236}">
                <a16:creationId xmlns:a16="http://schemas.microsoft.com/office/drawing/2014/main" id="{74FBD1AE-F12D-4FBD-A983-7A4D74C4ECA5}"/>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Inhaltsplatzhalter 2">
            <a:extLst>
              <a:ext uri="{FF2B5EF4-FFF2-40B4-BE49-F238E27FC236}">
                <a16:creationId xmlns:a16="http://schemas.microsoft.com/office/drawing/2014/main" id="{8637869A-3D9C-4849-80DB-4B81EAD43B6C}"/>
              </a:ext>
            </a:extLst>
          </p:cNvPr>
          <p:cNvSpPr>
            <a:spLocks noGrp="1"/>
          </p:cNvSpPr>
          <p:nvPr>
            <p:ph idx="4294967295"/>
          </p:nvPr>
        </p:nvSpPr>
        <p:spPr>
          <a:xfrm>
            <a:off x="1079500" y="1539400"/>
            <a:ext cx="10801350" cy="3293209"/>
          </a:xfrm>
        </p:spPr>
        <p:txBody>
          <a:bodyPr>
            <a:spAutoFit/>
          </a:bodyPr>
          <a:lstStyle/>
          <a:p>
            <a:pPr marL="540000" indent="-536575">
              <a:lnSpc>
                <a:spcPct val="100000"/>
              </a:lnSpc>
              <a:spcBef>
                <a:spcPts val="600"/>
              </a:spcBef>
              <a:spcAft>
                <a:spcPts val="600"/>
              </a:spcAft>
              <a:tabLst>
                <a:tab pos="447675" algn="l"/>
              </a:tabLst>
              <a:defRPr/>
            </a:pPr>
            <a:r>
              <a:rPr lang="de-DE" altLang="de-DE" sz="1600" b="1" dirty="0">
                <a:latin typeface="Century Gothic" pitchFamily="34" charset="0"/>
                <a:sym typeface="Monotype Sorts" pitchFamily="2" charset="2"/>
              </a:rPr>
              <a:t>Zu Frage 1: Bildung eines Prüfungsurteils</a:t>
            </a:r>
          </a:p>
          <a:p>
            <a:pPr marL="263525" indent="-263525">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Ein Bestätigungsvermerk beinhaltet das Prüfungsurteil des Abschlussprüfers. </a:t>
            </a:r>
          </a:p>
          <a:p>
            <a:pPr marL="263525" indent="-263525">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Prüfungsurteile sind </a:t>
            </a:r>
            <a:r>
              <a:rPr lang="de-DE" sz="1600" b="1" dirty="0">
                <a:latin typeface="Century Gothic" panose="020B0502020202020204" pitchFamily="34" charset="0"/>
              </a:rPr>
              <a:t>Schlussfolgerungen aus den Prüfungsnachweisen</a:t>
            </a:r>
            <a:r>
              <a:rPr lang="de-DE" sz="1600" dirty="0">
                <a:latin typeface="Century Gothic" panose="020B0502020202020204" pitchFamily="34" charset="0"/>
              </a:rPr>
              <a:t>. </a:t>
            </a:r>
          </a:p>
          <a:p>
            <a:pPr marL="263525" indent="-263525">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Prüfungsurteile beziehen sich auf:</a:t>
            </a:r>
          </a:p>
          <a:p>
            <a:pPr marL="536575" lvl="0" indent="-273050">
              <a:lnSpc>
                <a:spcPct val="100000"/>
              </a:lnSpc>
              <a:spcBef>
                <a:spcPts val="600"/>
              </a:spcBef>
              <a:spcAft>
                <a:spcPts val="600"/>
              </a:spcAft>
              <a:buFont typeface="+mj-lt"/>
              <a:buAutoNum type="alphaLcPeriod"/>
            </a:pPr>
            <a:r>
              <a:rPr lang="de-DE" sz="1600" dirty="0">
                <a:latin typeface="Century Gothic" panose="020B0502020202020204" pitchFamily="34" charset="0"/>
              </a:rPr>
              <a:t>Abschluss</a:t>
            </a:r>
          </a:p>
          <a:p>
            <a:pPr marL="536575" lvl="0" indent="-273050">
              <a:lnSpc>
                <a:spcPct val="100000"/>
              </a:lnSpc>
              <a:spcBef>
                <a:spcPts val="600"/>
              </a:spcBef>
              <a:spcAft>
                <a:spcPts val="600"/>
              </a:spcAft>
              <a:buFont typeface="+mj-lt"/>
              <a:buAutoNum type="alphaLcPeriod"/>
            </a:pPr>
            <a:r>
              <a:rPr lang="de-DE" sz="1600" dirty="0">
                <a:latin typeface="Century Gothic" panose="020B0502020202020204" pitchFamily="34" charset="0"/>
              </a:rPr>
              <a:t>Lagebericht</a:t>
            </a:r>
          </a:p>
          <a:p>
            <a:pPr marL="536575" lvl="0" indent="-273050">
              <a:lnSpc>
                <a:spcPct val="100000"/>
              </a:lnSpc>
              <a:spcBef>
                <a:spcPts val="600"/>
              </a:spcBef>
              <a:spcAft>
                <a:spcPts val="600"/>
              </a:spcAft>
              <a:buFont typeface="+mj-lt"/>
              <a:buAutoNum type="alphaLcPeriod"/>
            </a:pPr>
            <a:r>
              <a:rPr lang="de-DE" sz="1600" dirty="0">
                <a:latin typeface="Century Gothic" panose="020B0502020202020204" pitchFamily="34" charset="0"/>
              </a:rPr>
              <a:t>sonstige Prüfungsgegenstände.</a:t>
            </a:r>
          </a:p>
          <a:p>
            <a:pPr marL="263525">
              <a:lnSpc>
                <a:spcPct val="100000"/>
              </a:lnSpc>
              <a:spcBef>
                <a:spcPts val="600"/>
              </a:spcBef>
              <a:spcAft>
                <a:spcPts val="600"/>
              </a:spcAft>
            </a:pPr>
            <a:r>
              <a:rPr lang="de-DE" sz="1600" dirty="0">
                <a:latin typeface="Century Gothic" panose="020B0502020202020204" pitchFamily="34" charset="0"/>
              </a:rPr>
              <a:t>Wenn diese  Prüfungsgegenstände in allen </a:t>
            </a:r>
            <a:r>
              <a:rPr lang="de-DE" sz="1600" b="1" dirty="0">
                <a:latin typeface="Century Gothic" panose="020B0502020202020204" pitchFamily="34" charset="0"/>
              </a:rPr>
              <a:t>wesentlichen Belangen </a:t>
            </a:r>
            <a:r>
              <a:rPr lang="de-DE" sz="1600" dirty="0">
                <a:latin typeface="Century Gothic" panose="020B0502020202020204" pitchFamily="34" charset="0"/>
              </a:rPr>
              <a:t>mit den maßgebenden Rechnungslegungsgrundsätzen übereinstimmen, ist das Prüfungsurteil </a:t>
            </a:r>
            <a:r>
              <a:rPr lang="de-DE" sz="1600" b="1" dirty="0">
                <a:latin typeface="Century Gothic" panose="020B0502020202020204" pitchFamily="34" charset="0"/>
              </a:rPr>
              <a:t>nicht modifiziert.</a:t>
            </a:r>
            <a:endParaRPr lang="de-DE" sz="1600" dirty="0">
              <a:latin typeface="Century Gothic" panose="020B0502020202020204" pitchFamily="34" charset="0"/>
            </a:endParaRPr>
          </a:p>
        </p:txBody>
      </p:sp>
      <p:sp>
        <p:nvSpPr>
          <p:cNvPr id="7" name="Rectangle 2">
            <a:extLst>
              <a:ext uri="{FF2B5EF4-FFF2-40B4-BE49-F238E27FC236}">
                <a16:creationId xmlns:a16="http://schemas.microsoft.com/office/drawing/2014/main" id="{F0A87E2B-CDF2-4020-A71B-FDFFA777109A}"/>
              </a:ext>
            </a:extLst>
          </p:cNvPr>
          <p:cNvSpPr txBox="1">
            <a:spLocks/>
          </p:cNvSpPr>
          <p:nvPr/>
        </p:nvSpPr>
        <p:spPr bwMode="auto">
          <a:xfrm>
            <a:off x="812800" y="1079348"/>
            <a:ext cx="718661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10.2.3 </a:t>
            </a:r>
            <a:r>
              <a:rPr lang="de-DE" altLang="de-DE" sz="1600" b="1" dirty="0">
                <a:solidFill>
                  <a:srgbClr val="00B0F0"/>
                </a:solidFill>
                <a:latin typeface="Century Gothic" panose="020B0502020202020204" pitchFamily="34" charset="0"/>
              </a:rPr>
              <a:t>Bildung eines Prüfungsurteils zum Abschluss; Forts.</a:t>
            </a:r>
            <a:endParaRPr lang="de-DE" altLang="de-DE" sz="1600" b="1" kern="0" dirty="0">
              <a:solidFill>
                <a:srgbClr val="00B0F0"/>
              </a:solidFill>
              <a:latin typeface="Century Gothic" pitchFamily="34" charset="0"/>
            </a:endParaRPr>
          </a:p>
        </p:txBody>
      </p:sp>
      <p:sp>
        <p:nvSpPr>
          <p:cNvPr id="841733" name="Textfeld 4">
            <a:extLst>
              <a:ext uri="{FF2B5EF4-FFF2-40B4-BE49-F238E27FC236}">
                <a16:creationId xmlns:a16="http://schemas.microsoft.com/office/drawing/2014/main" id="{F7FAA7D2-18B0-4C01-8A5D-C59BC3869CFF}"/>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extLst>
      <p:ext uri="{BB962C8B-B14F-4D97-AF65-F5344CB8AC3E}">
        <p14:creationId xmlns:p14="http://schemas.microsoft.com/office/powerpoint/2010/main" val="475684676"/>
      </p:ext>
    </p:extLst>
  </p:cSld>
  <p:clrMapOvr>
    <a:masterClrMapping/>
  </p:clrMapOvr>
  <p:transition/>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Inhaltsplatzhalter 2">
            <a:extLst>
              <a:ext uri="{FF2B5EF4-FFF2-40B4-BE49-F238E27FC236}">
                <a16:creationId xmlns:a16="http://schemas.microsoft.com/office/drawing/2014/main" id="{8637869A-3D9C-4849-80DB-4B81EAD43B6C}"/>
              </a:ext>
            </a:extLst>
          </p:cNvPr>
          <p:cNvSpPr>
            <a:spLocks noGrp="1"/>
          </p:cNvSpPr>
          <p:nvPr>
            <p:ph idx="4294967295"/>
          </p:nvPr>
        </p:nvSpPr>
        <p:spPr>
          <a:xfrm>
            <a:off x="1079500" y="1425545"/>
            <a:ext cx="10801350" cy="4493538"/>
          </a:xfrm>
        </p:spPr>
        <p:txBody>
          <a:bodyPr>
            <a:spAutoFit/>
          </a:bodyPr>
          <a:lstStyle/>
          <a:p>
            <a:pPr marL="540000" indent="-536575">
              <a:lnSpc>
                <a:spcPct val="100000"/>
              </a:lnSpc>
              <a:spcBef>
                <a:spcPts val="600"/>
              </a:spcBef>
              <a:spcAft>
                <a:spcPts val="600"/>
              </a:spcAft>
              <a:tabLst>
                <a:tab pos="447675" algn="l"/>
              </a:tabLst>
              <a:defRPr/>
            </a:pPr>
            <a:r>
              <a:rPr lang="de-DE" altLang="de-DE" sz="1600" b="1" dirty="0">
                <a:latin typeface="Century Gothic" pitchFamily="34" charset="0"/>
                <a:sym typeface="Monotype Sorts" pitchFamily="2" charset="2"/>
              </a:rPr>
              <a:t>Zu Frage 1: Bildung eines Prüfungsurteils; Forts.</a:t>
            </a:r>
          </a:p>
          <a:p>
            <a:pPr>
              <a:lnSpc>
                <a:spcPct val="100000"/>
              </a:lnSpc>
              <a:spcBef>
                <a:spcPts val="600"/>
              </a:spcBef>
              <a:spcAft>
                <a:spcPts val="600"/>
              </a:spcAft>
            </a:pPr>
            <a:r>
              <a:rPr lang="de-DE" sz="1600" dirty="0">
                <a:latin typeface="Century Gothic" panose="020B0502020202020204" pitchFamily="34" charset="0"/>
              </a:rPr>
              <a:t>Hierzu muss der Abschlussprüfer:</a:t>
            </a:r>
          </a:p>
          <a:p>
            <a:pPr marL="263525" lvl="0" indent="-263525">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Eine </a:t>
            </a:r>
            <a:r>
              <a:rPr lang="de-DE" sz="1600" b="1" dirty="0">
                <a:latin typeface="Century Gothic" panose="020B0502020202020204" pitchFamily="34" charset="0"/>
              </a:rPr>
              <a:t>hinreichende Sicherheit </a:t>
            </a:r>
            <a:r>
              <a:rPr lang="de-DE" sz="1600" dirty="0">
                <a:latin typeface="Century Gothic" panose="020B0502020202020204" pitchFamily="34" charset="0"/>
              </a:rPr>
              <a:t>darüber erlangen, ob der </a:t>
            </a:r>
            <a:r>
              <a:rPr lang="de-DE" sz="1600" b="1" dirty="0">
                <a:latin typeface="Century Gothic" panose="020B0502020202020204" pitchFamily="34" charset="0"/>
              </a:rPr>
              <a:t>Abschluss als Ganzes </a:t>
            </a:r>
            <a:r>
              <a:rPr lang="de-DE" sz="1600" dirty="0">
                <a:latin typeface="Century Gothic" panose="020B0502020202020204" pitchFamily="34" charset="0"/>
              </a:rPr>
              <a:t>frei von </a:t>
            </a:r>
            <a:r>
              <a:rPr lang="de-DE" sz="1600" b="1" dirty="0">
                <a:latin typeface="Century Gothic" panose="020B0502020202020204" pitchFamily="34" charset="0"/>
              </a:rPr>
              <a:t>wesentlichen falschen Darstellungen</a:t>
            </a:r>
            <a:r>
              <a:rPr lang="de-DE" sz="1600" dirty="0">
                <a:latin typeface="Century Gothic" panose="020B0502020202020204" pitchFamily="34" charset="0"/>
              </a:rPr>
              <a:t> aufgrund von dolosen Handlungen oder Irrtümern ist.</a:t>
            </a:r>
          </a:p>
          <a:p>
            <a:pPr marL="263525" lvl="0" indent="-263525">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Ausreichend </a:t>
            </a:r>
            <a:r>
              <a:rPr lang="de-DE" sz="1600" b="1" dirty="0">
                <a:latin typeface="Century Gothic" panose="020B0502020202020204" pitchFamily="34" charset="0"/>
              </a:rPr>
              <a:t>geeignete Prüfungsnachweise </a:t>
            </a:r>
            <a:r>
              <a:rPr lang="de-DE" sz="1600" dirty="0">
                <a:latin typeface="Century Gothic" panose="020B0502020202020204" pitchFamily="34" charset="0"/>
              </a:rPr>
              <a:t>erlangen.</a:t>
            </a:r>
          </a:p>
          <a:p>
            <a:pPr marL="263525" lvl="0" indent="-263525">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Der </a:t>
            </a:r>
            <a:r>
              <a:rPr lang="de-DE" sz="1600" b="1" dirty="0">
                <a:latin typeface="Century Gothic" panose="020B0502020202020204" pitchFamily="34" charset="0"/>
              </a:rPr>
              <a:t>Lagebericht </a:t>
            </a:r>
            <a:r>
              <a:rPr lang="de-DE" sz="1600" dirty="0">
                <a:latin typeface="Century Gothic" panose="020B0502020202020204" pitchFamily="34" charset="0"/>
              </a:rPr>
              <a:t>muss insgesamt ein zutreffendes Bild von der Lage des Unternehmens vermitteln.</a:t>
            </a:r>
          </a:p>
          <a:p>
            <a:pPr>
              <a:lnSpc>
                <a:spcPct val="100000"/>
              </a:lnSpc>
              <a:spcBef>
                <a:spcPts val="600"/>
              </a:spcBef>
              <a:spcAft>
                <a:spcPts val="600"/>
              </a:spcAft>
            </a:pPr>
            <a:r>
              <a:rPr lang="de-DE" sz="1600" dirty="0">
                <a:latin typeface="Century Gothic" panose="020B0502020202020204" pitchFamily="34" charset="0"/>
              </a:rPr>
              <a:t>Der </a:t>
            </a:r>
            <a:r>
              <a:rPr lang="de-DE" sz="1600" b="1" dirty="0">
                <a:latin typeface="Century Gothic" panose="020B0502020202020204" pitchFamily="34" charset="0"/>
              </a:rPr>
              <a:t>Lagebericht</a:t>
            </a:r>
            <a:r>
              <a:rPr lang="de-DE" sz="1600" dirty="0">
                <a:latin typeface="Century Gothic" panose="020B0502020202020204" pitchFamily="34" charset="0"/>
              </a:rPr>
              <a:t> muss in allen wesentlichen Belangen</a:t>
            </a:r>
          </a:p>
          <a:p>
            <a:pPr marL="263525" lvl="0" indent="-263525">
              <a:lnSpc>
                <a:spcPct val="100000"/>
              </a:lnSpc>
              <a:spcBef>
                <a:spcPts val="600"/>
              </a:spcBef>
              <a:spcAft>
                <a:spcPts val="600"/>
              </a:spcAft>
              <a:buFont typeface="Arial" panose="020B0604020202020204" pitchFamily="34" charset="0"/>
              <a:buChar char="•"/>
            </a:pPr>
            <a:r>
              <a:rPr lang="de-DE" sz="1600" b="1" dirty="0">
                <a:latin typeface="Century Gothic" panose="020B0502020202020204" pitchFamily="34" charset="0"/>
              </a:rPr>
              <a:t>mit dem Abschluss in Einklang </a:t>
            </a:r>
            <a:r>
              <a:rPr lang="de-DE" sz="1600" dirty="0">
                <a:latin typeface="Century Gothic" panose="020B0502020202020204" pitchFamily="34" charset="0"/>
              </a:rPr>
              <a:t>stehen.</a:t>
            </a:r>
          </a:p>
          <a:p>
            <a:pPr marL="263525" lvl="0" indent="-263525">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den </a:t>
            </a:r>
            <a:r>
              <a:rPr lang="de-DE" sz="1600" b="1" dirty="0">
                <a:latin typeface="Century Gothic" panose="020B0502020202020204" pitchFamily="34" charset="0"/>
              </a:rPr>
              <a:t>gesetzlichen Vorschriften </a:t>
            </a:r>
            <a:r>
              <a:rPr lang="de-DE" sz="1600" dirty="0">
                <a:latin typeface="Century Gothic" panose="020B0502020202020204" pitchFamily="34" charset="0"/>
              </a:rPr>
              <a:t>entsprechen.</a:t>
            </a:r>
          </a:p>
          <a:p>
            <a:pPr marL="263525" lvl="0" indent="-263525">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die </a:t>
            </a:r>
            <a:r>
              <a:rPr lang="de-DE" sz="1600" b="1" dirty="0">
                <a:latin typeface="Century Gothic" panose="020B0502020202020204" pitchFamily="34" charset="0"/>
              </a:rPr>
              <a:t>Chancen und Risiken </a:t>
            </a:r>
            <a:r>
              <a:rPr lang="de-DE" sz="1600" dirty="0">
                <a:latin typeface="Century Gothic" panose="020B0502020202020204" pitchFamily="34" charset="0"/>
              </a:rPr>
              <a:t>der zukünftigen Entwicklung zutreffend darstellen.</a:t>
            </a:r>
          </a:p>
          <a:p>
            <a:pPr marL="1120775">
              <a:lnSpc>
                <a:spcPct val="100000"/>
              </a:lnSpc>
              <a:spcBef>
                <a:spcPts val="600"/>
              </a:spcBef>
              <a:spcAft>
                <a:spcPts val="600"/>
              </a:spcAft>
            </a:pPr>
            <a:endParaRPr lang="de-DE" sz="1600" dirty="0">
              <a:latin typeface="Century Gothic" panose="020B0502020202020204" pitchFamily="34" charset="0"/>
            </a:endParaRPr>
          </a:p>
          <a:p>
            <a:pPr marL="982663">
              <a:lnSpc>
                <a:spcPct val="100000"/>
              </a:lnSpc>
              <a:spcBef>
                <a:spcPts val="600"/>
              </a:spcBef>
              <a:spcAft>
                <a:spcPts val="600"/>
              </a:spcAft>
              <a:defRPr/>
            </a:pPr>
            <a:endParaRPr lang="de-DE" altLang="de-DE" sz="1600" dirty="0">
              <a:latin typeface="Century Gothic" panose="020B0502020202020204" pitchFamily="34" charset="0"/>
              <a:sym typeface="Monotype Sorts" pitchFamily="2" charset="2"/>
            </a:endParaRPr>
          </a:p>
        </p:txBody>
      </p:sp>
      <p:sp>
        <p:nvSpPr>
          <p:cNvPr id="7" name="Rectangle 2">
            <a:extLst>
              <a:ext uri="{FF2B5EF4-FFF2-40B4-BE49-F238E27FC236}">
                <a16:creationId xmlns:a16="http://schemas.microsoft.com/office/drawing/2014/main" id="{F0A87E2B-CDF2-4020-A71B-FDFFA777109A}"/>
              </a:ext>
            </a:extLst>
          </p:cNvPr>
          <p:cNvSpPr txBox="1">
            <a:spLocks/>
          </p:cNvSpPr>
          <p:nvPr/>
        </p:nvSpPr>
        <p:spPr bwMode="auto">
          <a:xfrm>
            <a:off x="812800" y="965493"/>
            <a:ext cx="718661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10.2.3 </a:t>
            </a:r>
            <a:r>
              <a:rPr lang="de-DE" altLang="de-DE" sz="1600" b="1" dirty="0">
                <a:solidFill>
                  <a:srgbClr val="00B0F0"/>
                </a:solidFill>
                <a:latin typeface="Century Gothic" panose="020B0502020202020204" pitchFamily="34" charset="0"/>
              </a:rPr>
              <a:t>Bildung eines Prüfungsurteils zum Abschluss; Forts.</a:t>
            </a:r>
            <a:endParaRPr lang="de-DE" altLang="de-DE" sz="1600" b="1" kern="0" dirty="0">
              <a:solidFill>
                <a:srgbClr val="00B0F0"/>
              </a:solidFill>
              <a:latin typeface="Century Gothic" pitchFamily="34" charset="0"/>
            </a:endParaRPr>
          </a:p>
        </p:txBody>
      </p:sp>
      <p:sp>
        <p:nvSpPr>
          <p:cNvPr id="841733" name="Textfeld 4">
            <a:extLst>
              <a:ext uri="{FF2B5EF4-FFF2-40B4-BE49-F238E27FC236}">
                <a16:creationId xmlns:a16="http://schemas.microsoft.com/office/drawing/2014/main" id="{F7FAA7D2-18B0-4C01-8A5D-C59BC3869CFF}"/>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extLst>
      <p:ext uri="{BB962C8B-B14F-4D97-AF65-F5344CB8AC3E}">
        <p14:creationId xmlns:p14="http://schemas.microsoft.com/office/powerpoint/2010/main" val="4060890352"/>
      </p:ext>
    </p:extLst>
  </p:cSld>
  <p:clrMapOvr>
    <a:masterClrMapping/>
  </p:clrMapOvr>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Inhaltsplatzhalter 2">
            <a:extLst>
              <a:ext uri="{FF2B5EF4-FFF2-40B4-BE49-F238E27FC236}">
                <a16:creationId xmlns:a16="http://schemas.microsoft.com/office/drawing/2014/main" id="{8637869A-3D9C-4849-80DB-4B81EAD43B6C}"/>
              </a:ext>
            </a:extLst>
          </p:cNvPr>
          <p:cNvSpPr>
            <a:spLocks noGrp="1"/>
          </p:cNvSpPr>
          <p:nvPr>
            <p:ph idx="4294967295"/>
          </p:nvPr>
        </p:nvSpPr>
        <p:spPr>
          <a:xfrm>
            <a:off x="1079500" y="1548978"/>
            <a:ext cx="10801350" cy="4339650"/>
          </a:xfrm>
        </p:spPr>
        <p:txBody>
          <a:bodyPr>
            <a:spAutoFit/>
          </a:bodyPr>
          <a:lstStyle/>
          <a:p>
            <a:pPr marL="540000" indent="-536575">
              <a:lnSpc>
                <a:spcPct val="100000"/>
              </a:lnSpc>
              <a:spcBef>
                <a:spcPts val="600"/>
              </a:spcBef>
              <a:spcAft>
                <a:spcPts val="600"/>
              </a:spcAft>
              <a:tabLst>
                <a:tab pos="447675" algn="l"/>
              </a:tabLst>
              <a:defRPr/>
            </a:pPr>
            <a:r>
              <a:rPr lang="de-DE" altLang="de-DE" sz="1600" b="1" dirty="0">
                <a:latin typeface="Century Gothic" pitchFamily="34" charset="0"/>
                <a:sym typeface="Monotype Sorts" pitchFamily="2" charset="2"/>
              </a:rPr>
              <a:t>Zu Frage 3: Einhaltung der Anforderungen der maßgebenden Rechnungslegungsgrundsätze </a:t>
            </a:r>
          </a:p>
          <a:p>
            <a:pPr>
              <a:lnSpc>
                <a:spcPct val="100000"/>
              </a:lnSpc>
              <a:spcBef>
                <a:spcPts val="600"/>
              </a:spcBef>
              <a:spcAft>
                <a:spcPts val="600"/>
              </a:spcAft>
              <a:tabLst>
                <a:tab pos="447675" algn="l"/>
              </a:tabLst>
              <a:defRPr/>
            </a:pPr>
            <a:r>
              <a:rPr lang="de-DE" altLang="de-DE" sz="1600" b="1" dirty="0">
                <a:latin typeface="Century Gothic" pitchFamily="34" charset="0"/>
                <a:sym typeface="Monotype Sorts" pitchFamily="2" charset="2"/>
              </a:rPr>
              <a:t>(</a:t>
            </a:r>
            <a:r>
              <a:rPr lang="de-DE" sz="1600" b="1" dirty="0">
                <a:latin typeface="Century Gothic" panose="020B0502020202020204" pitchFamily="34" charset="0"/>
              </a:rPr>
              <a:t>IDW PS 400 n.F. (10.2021)</a:t>
            </a:r>
            <a:r>
              <a:rPr lang="de-DE" altLang="de-DE" sz="1600" b="1" dirty="0">
                <a:latin typeface="Century Gothic" pitchFamily="34" charset="0"/>
                <a:sym typeface="Monotype Sorts" pitchFamily="2" charset="2"/>
              </a:rPr>
              <a:t>, Tz. 15 ff.)</a:t>
            </a:r>
          </a:p>
          <a:p>
            <a:pPr marL="263525" indent="-263525">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sym typeface="Monotype Sorts" pitchFamily="2" charset="2"/>
              </a:rPr>
              <a:t>Beurteilung der </a:t>
            </a:r>
            <a:r>
              <a:rPr lang="de-DE" altLang="de-DE" sz="1600" b="1" dirty="0">
                <a:latin typeface="Century Gothic" panose="020B0502020202020204" pitchFamily="34" charset="0"/>
                <a:sym typeface="Monotype Sorts" pitchFamily="2" charset="2"/>
              </a:rPr>
              <a:t>qualitativen Aspekte </a:t>
            </a:r>
            <a:r>
              <a:rPr lang="de-DE" altLang="de-DE" sz="1600" dirty="0">
                <a:latin typeface="Century Gothic" panose="020B0502020202020204" pitchFamily="34" charset="0"/>
                <a:sym typeface="Monotype Sorts" pitchFamily="2" charset="2"/>
              </a:rPr>
              <a:t>der Anwendung der Rechnungslegungsmethoden, wie z. B. Ermessensausübung</a:t>
            </a:r>
          </a:p>
          <a:p>
            <a:pPr marL="263525" indent="-263525">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sym typeface="Monotype Sorts" pitchFamily="2" charset="2"/>
              </a:rPr>
              <a:t>Werden die </a:t>
            </a:r>
            <a:r>
              <a:rPr lang="de-DE" altLang="de-DE" sz="1600" b="1" dirty="0">
                <a:latin typeface="Century Gothic" panose="020B0502020202020204" pitchFamily="34" charset="0"/>
                <a:sym typeface="Monotype Sorts" pitchFamily="2" charset="2"/>
              </a:rPr>
              <a:t>angewandten Rechnungslegungsgrundsätze</a:t>
            </a:r>
            <a:r>
              <a:rPr lang="de-DE" altLang="de-DE" sz="1600" dirty="0">
                <a:latin typeface="Century Gothic" panose="020B0502020202020204" pitchFamily="34" charset="0"/>
                <a:sym typeface="Monotype Sorts" pitchFamily="2" charset="2"/>
              </a:rPr>
              <a:t> im Abschluss angemessen angegeben?</a:t>
            </a:r>
          </a:p>
          <a:p>
            <a:pPr marL="263525" indent="-263525">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sym typeface="Monotype Sorts" pitchFamily="2" charset="2"/>
              </a:rPr>
              <a:t>Stehen die angewandten Rechnungslegungsmethoden in Einklang mit Rechnungslegungsgrundsätzen?</a:t>
            </a:r>
          </a:p>
          <a:p>
            <a:pPr marL="263525" indent="-263525">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sym typeface="Monotype Sorts" pitchFamily="2" charset="2"/>
              </a:rPr>
              <a:t>Sind </a:t>
            </a:r>
            <a:r>
              <a:rPr lang="de-DE" altLang="de-DE" sz="1600" b="1" dirty="0">
                <a:latin typeface="Century Gothic" panose="020B0502020202020204" pitchFamily="34" charset="0"/>
                <a:sym typeface="Monotype Sorts" pitchFamily="2" charset="2"/>
              </a:rPr>
              <a:t>geschätzte Werte </a:t>
            </a:r>
            <a:r>
              <a:rPr lang="de-DE" altLang="de-DE" sz="1600" dirty="0">
                <a:latin typeface="Century Gothic" panose="020B0502020202020204" pitchFamily="34" charset="0"/>
                <a:sym typeface="Monotype Sorts" pitchFamily="2" charset="2"/>
              </a:rPr>
              <a:t>vertretbar? </a:t>
            </a:r>
          </a:p>
          <a:p>
            <a:pPr marL="263525" indent="-263525">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sym typeface="Monotype Sorts" pitchFamily="2" charset="2"/>
              </a:rPr>
              <a:t>Sind die Angaben im Abschluss relevant, verlässlich, vergleichbar und verständlich?</a:t>
            </a:r>
          </a:p>
          <a:p>
            <a:pPr marL="263525" indent="-263525">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sym typeface="Monotype Sorts" pitchFamily="2" charset="2"/>
              </a:rPr>
              <a:t>Können Abschlussadressaten anhand der Angaben die Auswirkungen von wesentlichen Geschäftsvorfällen und Ereignissen auf die im Abschluss vermittelten Informationen verstehen?</a:t>
            </a:r>
          </a:p>
          <a:p>
            <a:pPr marL="263525" indent="-263525">
              <a:lnSpc>
                <a:spcPct val="100000"/>
              </a:lnSpc>
              <a:spcBef>
                <a:spcPts val="600"/>
              </a:spcBef>
              <a:spcAft>
                <a:spcPts val="600"/>
              </a:spcAft>
              <a:buFont typeface="+mj-lt"/>
              <a:buAutoNum type="arabicPeriod"/>
              <a:defRPr/>
            </a:pPr>
            <a:r>
              <a:rPr lang="de-DE" altLang="de-DE" sz="1600" dirty="0">
                <a:latin typeface="Century Gothic" panose="020B0502020202020204" pitchFamily="34" charset="0"/>
                <a:sym typeface="Monotype Sorts" pitchFamily="2" charset="2"/>
              </a:rPr>
              <a:t>Ist die im Abschluss verwendete Terminologie angemessen?</a:t>
            </a:r>
          </a:p>
          <a:p>
            <a:pPr marL="982663">
              <a:lnSpc>
                <a:spcPct val="100000"/>
              </a:lnSpc>
              <a:spcBef>
                <a:spcPts val="600"/>
              </a:spcBef>
              <a:spcAft>
                <a:spcPts val="600"/>
              </a:spcAft>
              <a:defRPr/>
            </a:pPr>
            <a:endParaRPr lang="de-DE" altLang="de-DE" sz="1600" dirty="0">
              <a:latin typeface="Century Gothic" panose="020B0502020202020204" pitchFamily="34" charset="0"/>
              <a:sym typeface="Monotype Sorts" pitchFamily="2" charset="2"/>
            </a:endParaRPr>
          </a:p>
        </p:txBody>
      </p:sp>
      <p:sp>
        <p:nvSpPr>
          <p:cNvPr id="7" name="Rectangle 2">
            <a:extLst>
              <a:ext uri="{FF2B5EF4-FFF2-40B4-BE49-F238E27FC236}">
                <a16:creationId xmlns:a16="http://schemas.microsoft.com/office/drawing/2014/main" id="{F0A87E2B-CDF2-4020-A71B-FDFFA777109A}"/>
              </a:ext>
            </a:extLst>
          </p:cNvPr>
          <p:cNvSpPr txBox="1">
            <a:spLocks/>
          </p:cNvSpPr>
          <p:nvPr/>
        </p:nvSpPr>
        <p:spPr bwMode="auto">
          <a:xfrm>
            <a:off x="812800" y="1088926"/>
            <a:ext cx="718661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10.2.3 </a:t>
            </a:r>
            <a:r>
              <a:rPr lang="de-DE" altLang="de-DE" sz="1600" b="1" dirty="0">
                <a:solidFill>
                  <a:srgbClr val="00B0F0"/>
                </a:solidFill>
                <a:latin typeface="Century Gothic" panose="020B0502020202020204" pitchFamily="34" charset="0"/>
              </a:rPr>
              <a:t>Bildung eines Prüfungsurteils zum Abschluss; Forts.</a:t>
            </a:r>
            <a:endParaRPr lang="de-DE" altLang="de-DE" sz="1600" b="1" kern="0" dirty="0">
              <a:solidFill>
                <a:srgbClr val="00B0F0"/>
              </a:solidFill>
              <a:latin typeface="Century Gothic" pitchFamily="34" charset="0"/>
            </a:endParaRPr>
          </a:p>
        </p:txBody>
      </p:sp>
      <p:sp>
        <p:nvSpPr>
          <p:cNvPr id="841733" name="Textfeld 4">
            <a:extLst>
              <a:ext uri="{FF2B5EF4-FFF2-40B4-BE49-F238E27FC236}">
                <a16:creationId xmlns:a16="http://schemas.microsoft.com/office/drawing/2014/main" id="{F7FAA7D2-18B0-4C01-8A5D-C59BC3869CFF}"/>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954" name="Inhaltsplatzhalter 2">
            <a:extLst>
              <a:ext uri="{FF2B5EF4-FFF2-40B4-BE49-F238E27FC236}">
                <a16:creationId xmlns:a16="http://schemas.microsoft.com/office/drawing/2014/main" id="{29039678-E29F-4118-BDA1-35E6E2674635}"/>
              </a:ext>
            </a:extLst>
          </p:cNvPr>
          <p:cNvSpPr>
            <a:spLocks noGrp="1"/>
          </p:cNvSpPr>
          <p:nvPr>
            <p:ph idx="4294967295"/>
          </p:nvPr>
        </p:nvSpPr>
        <p:spPr>
          <a:xfrm>
            <a:off x="1079500" y="1512689"/>
            <a:ext cx="10801350" cy="2492375"/>
          </a:xfrm>
        </p:spPr>
        <p:txBody>
          <a:bodyPr>
            <a:spAutoFit/>
          </a:bodyPr>
          <a:lstStyle/>
          <a:p>
            <a:pPr>
              <a:lnSpc>
                <a:spcPct val="100000"/>
              </a:lnSpc>
              <a:spcBef>
                <a:spcPts val="600"/>
              </a:spcBef>
              <a:spcAft>
                <a:spcPts val="600"/>
              </a:spcAft>
              <a:defRPr/>
            </a:pPr>
            <a:r>
              <a:rPr lang="de-DE" altLang="de-DE" sz="1600" b="1" dirty="0">
                <a:solidFill>
                  <a:srgbClr val="FF0000"/>
                </a:solidFill>
                <a:latin typeface="Century Gothic" panose="020B0502020202020204" pitchFamily="34" charset="0"/>
              </a:rPr>
              <a:t>Das Prüfungsurteil bezieht sich ausschließlich auf die Rechnungslegung</a:t>
            </a:r>
          </a:p>
          <a:p>
            <a:pPr marL="266700" lvl="1"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Beurteilung, ob Buchführung, Jahres-/Konzernabschluss und (Konzern-)Lagebericht den anzuwendenden Rechnungslegungsgrundsätzen entsprechen</a:t>
            </a:r>
            <a:endParaRPr lang="de-DE" altLang="de-DE" sz="1600" dirty="0">
              <a:latin typeface="Century Gothic" panose="020B0502020202020204" pitchFamily="34" charset="0"/>
              <a:sym typeface="Monotype Sorts"/>
            </a:endParaRPr>
          </a:p>
          <a:p>
            <a:pPr marL="266700" lvl="1" indent="-266700">
              <a:lnSpc>
                <a:spcPct val="100000"/>
              </a:lnSpc>
              <a:spcBef>
                <a:spcPts val="600"/>
              </a:spcBef>
              <a:spcAft>
                <a:spcPts val="600"/>
              </a:spcAft>
              <a:buClr>
                <a:schemeClr val="tx1"/>
              </a:buClr>
              <a:buFont typeface="Arial" panose="020B0604020202020204" pitchFamily="34" charset="0"/>
              <a:buChar char="•"/>
              <a:defRPr/>
            </a:pPr>
            <a:r>
              <a:rPr lang="de-DE" altLang="de-DE" sz="1600" b="1" dirty="0">
                <a:solidFill>
                  <a:srgbClr val="FF0000"/>
                </a:solidFill>
                <a:latin typeface="Century Gothic" panose="020B0502020202020204" pitchFamily="34" charset="0"/>
                <a:sym typeface="Monotype Sorts"/>
              </a:rPr>
              <a:t>Nicht:</a:t>
            </a:r>
            <a:r>
              <a:rPr lang="de-DE" altLang="de-DE" sz="1600" dirty="0">
                <a:solidFill>
                  <a:srgbClr val="FF0000"/>
                </a:solidFill>
                <a:latin typeface="Century Gothic" panose="020B0502020202020204" pitchFamily="34" charset="0"/>
                <a:sym typeface="Monotype Sorts"/>
              </a:rPr>
              <a:t> </a:t>
            </a:r>
            <a:r>
              <a:rPr lang="de-DE" altLang="de-DE" sz="1600" dirty="0">
                <a:latin typeface="Century Gothic" panose="020B0502020202020204" pitchFamily="34" charset="0"/>
                <a:sym typeface="Monotype Sorts"/>
              </a:rPr>
              <a:t>unmittelbare </a:t>
            </a:r>
            <a:r>
              <a:rPr lang="de-DE" altLang="de-DE" sz="1600" b="1" dirty="0">
                <a:solidFill>
                  <a:srgbClr val="00B0F0"/>
                </a:solidFill>
                <a:latin typeface="Century Gothic" panose="020B0502020202020204" pitchFamily="34" charset="0"/>
                <a:sym typeface="Monotype Sorts"/>
              </a:rPr>
              <a:t>Beurteilung</a:t>
            </a:r>
            <a:r>
              <a:rPr lang="de-DE" altLang="de-DE" sz="1600" dirty="0">
                <a:latin typeface="Century Gothic" panose="020B0502020202020204" pitchFamily="34" charset="0"/>
                <a:sym typeface="Monotype Sorts"/>
              </a:rPr>
              <a:t> </a:t>
            </a:r>
            <a:r>
              <a:rPr lang="de-DE" altLang="de-DE" sz="1600" b="1" dirty="0">
                <a:solidFill>
                  <a:srgbClr val="00B0F0"/>
                </a:solidFill>
                <a:latin typeface="Century Gothic" panose="020B0502020202020204" pitchFamily="34" charset="0"/>
                <a:sym typeface="Monotype Sorts"/>
              </a:rPr>
              <a:t>der</a:t>
            </a:r>
            <a:r>
              <a:rPr lang="de-DE" altLang="de-DE" sz="1600" dirty="0">
                <a:latin typeface="Century Gothic" panose="020B0502020202020204" pitchFamily="34" charset="0"/>
                <a:sym typeface="Monotype Sorts"/>
              </a:rPr>
              <a:t> </a:t>
            </a:r>
            <a:r>
              <a:rPr lang="de-DE" altLang="de-DE" sz="1600" b="1" dirty="0">
                <a:solidFill>
                  <a:srgbClr val="00B0F0"/>
                </a:solidFill>
                <a:latin typeface="Century Gothic" panose="020B0502020202020204" pitchFamily="34" charset="0"/>
                <a:sym typeface="Monotype Sorts"/>
              </a:rPr>
              <a:t>wirtschaftlichen</a:t>
            </a:r>
            <a:r>
              <a:rPr lang="de-DE" altLang="de-DE" sz="1600" dirty="0">
                <a:latin typeface="Century Gothic" panose="020B0502020202020204" pitchFamily="34" charset="0"/>
                <a:sym typeface="Monotype Sorts"/>
              </a:rPr>
              <a:t> </a:t>
            </a:r>
            <a:r>
              <a:rPr lang="de-DE" altLang="de-DE" sz="1600" b="1" dirty="0">
                <a:solidFill>
                  <a:srgbClr val="00B0F0"/>
                </a:solidFill>
                <a:latin typeface="Century Gothic" panose="020B0502020202020204" pitchFamily="34" charset="0"/>
                <a:sym typeface="Monotype Sorts"/>
              </a:rPr>
              <a:t>Lage</a:t>
            </a:r>
            <a:r>
              <a:rPr lang="de-DE" altLang="de-DE" sz="1600" dirty="0">
                <a:latin typeface="Century Gothic" panose="020B0502020202020204" pitchFamily="34" charset="0"/>
                <a:sym typeface="Monotype Sorts"/>
              </a:rPr>
              <a:t> des Unternehmens</a:t>
            </a:r>
            <a:endParaRPr lang="de-DE" altLang="de-DE" sz="1600" dirty="0">
              <a:latin typeface="Century Gothic" panose="020B0502020202020204" pitchFamily="34" charset="0"/>
            </a:endParaRPr>
          </a:p>
          <a:p>
            <a:pPr marL="266700" lvl="1" indent="-266700">
              <a:lnSpc>
                <a:spcPct val="100000"/>
              </a:lnSpc>
              <a:spcBef>
                <a:spcPts val="600"/>
              </a:spcBef>
              <a:spcAft>
                <a:spcPts val="600"/>
              </a:spcAft>
              <a:buClr>
                <a:schemeClr val="tx1"/>
              </a:buClr>
              <a:buFont typeface="Arial" panose="020B0604020202020204" pitchFamily="34" charset="0"/>
              <a:buChar char="•"/>
              <a:defRPr/>
            </a:pPr>
            <a:r>
              <a:rPr lang="de-DE" altLang="de-DE" sz="1600" b="1" dirty="0">
                <a:solidFill>
                  <a:srgbClr val="FF0000"/>
                </a:solidFill>
                <a:latin typeface="Century Gothic" panose="020B0502020202020204" pitchFamily="34" charset="0"/>
                <a:sym typeface="Monotype Sorts"/>
              </a:rPr>
              <a:t>Nicht:</a:t>
            </a:r>
            <a:r>
              <a:rPr lang="de-DE" altLang="de-DE" sz="1600" dirty="0">
                <a:solidFill>
                  <a:srgbClr val="FF0000"/>
                </a:solidFill>
                <a:latin typeface="Century Gothic" panose="020B0502020202020204" pitchFamily="34" charset="0"/>
                <a:sym typeface="Monotype Sorts"/>
              </a:rPr>
              <a:t> </a:t>
            </a:r>
            <a:r>
              <a:rPr lang="de-DE" altLang="de-DE" sz="1600" dirty="0">
                <a:latin typeface="Century Gothic" panose="020B0502020202020204" pitchFamily="34" charset="0"/>
                <a:sym typeface="Monotype Sorts"/>
              </a:rPr>
              <a:t>unmittelbare </a:t>
            </a:r>
            <a:r>
              <a:rPr lang="de-DE" altLang="de-DE" sz="1600" b="1" dirty="0">
                <a:solidFill>
                  <a:srgbClr val="00B0F0"/>
                </a:solidFill>
                <a:latin typeface="Century Gothic" panose="020B0502020202020204" pitchFamily="34" charset="0"/>
                <a:sym typeface="Monotype Sorts"/>
              </a:rPr>
              <a:t>Beurteilung</a:t>
            </a:r>
            <a:r>
              <a:rPr lang="de-DE" altLang="de-DE" sz="1600" dirty="0">
                <a:latin typeface="Century Gothic" panose="020B0502020202020204" pitchFamily="34" charset="0"/>
                <a:sym typeface="Monotype Sorts"/>
              </a:rPr>
              <a:t> </a:t>
            </a:r>
            <a:r>
              <a:rPr lang="de-DE" altLang="de-DE" sz="1600" b="1" dirty="0">
                <a:solidFill>
                  <a:srgbClr val="00B0F0"/>
                </a:solidFill>
                <a:latin typeface="Century Gothic" panose="020B0502020202020204" pitchFamily="34" charset="0"/>
                <a:sym typeface="Monotype Sorts"/>
              </a:rPr>
              <a:t>der</a:t>
            </a:r>
            <a:r>
              <a:rPr lang="de-DE" altLang="de-DE" sz="1600" dirty="0">
                <a:latin typeface="Century Gothic" panose="020B0502020202020204" pitchFamily="34" charset="0"/>
                <a:sym typeface="Monotype Sorts"/>
              </a:rPr>
              <a:t> </a:t>
            </a:r>
            <a:r>
              <a:rPr lang="de-DE" altLang="de-DE" sz="1600" b="1" dirty="0">
                <a:solidFill>
                  <a:srgbClr val="00B0F0"/>
                </a:solidFill>
                <a:latin typeface="Century Gothic" panose="020B0502020202020204" pitchFamily="34" charset="0"/>
                <a:sym typeface="Monotype Sorts"/>
              </a:rPr>
              <a:t>Geschäftsführung</a:t>
            </a:r>
            <a:r>
              <a:rPr lang="de-DE" altLang="de-DE" sz="1600" dirty="0">
                <a:latin typeface="Century Gothic" panose="020B0502020202020204" pitchFamily="34" charset="0"/>
                <a:sym typeface="Monotype Sorts"/>
              </a:rPr>
              <a:t> des Unternehmens</a:t>
            </a:r>
          </a:p>
          <a:p>
            <a:pPr marL="266700" lvl="1"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a:rPr>
              <a:t>Das Prüfungsurteil kann erst getroffen werden, nachdem die materielle Prüfung abgeschlossen ist!!</a:t>
            </a:r>
          </a:p>
          <a:p>
            <a:pPr marL="0" lvl="1" indent="0">
              <a:lnSpc>
                <a:spcPct val="100000"/>
              </a:lnSpc>
              <a:spcBef>
                <a:spcPts val="600"/>
              </a:spcBef>
              <a:spcAft>
                <a:spcPts val="600"/>
              </a:spcAft>
              <a:buFont typeface="Arial" panose="020B0604020202020204" pitchFamily="34" charset="0"/>
              <a:buNone/>
              <a:defRPr/>
            </a:pPr>
            <a:endParaRPr lang="de-DE" altLang="de-DE" sz="1600" dirty="0">
              <a:latin typeface="Century Gothic" panose="020B0502020202020204" pitchFamily="34" charset="0"/>
              <a:sym typeface="Monotype Sorts"/>
            </a:endParaRPr>
          </a:p>
        </p:txBody>
      </p:sp>
      <p:sp>
        <p:nvSpPr>
          <p:cNvPr id="7" name="Rectangle 2">
            <a:extLst>
              <a:ext uri="{FF2B5EF4-FFF2-40B4-BE49-F238E27FC236}">
                <a16:creationId xmlns:a16="http://schemas.microsoft.com/office/drawing/2014/main" id="{28AD43D2-6C85-44D6-A1FA-DF71CFF3AE7E}"/>
              </a:ext>
            </a:extLst>
          </p:cNvPr>
          <p:cNvSpPr txBox="1">
            <a:spLocks/>
          </p:cNvSpPr>
          <p:nvPr/>
        </p:nvSpPr>
        <p:spPr bwMode="auto">
          <a:xfrm>
            <a:off x="823913" y="1087239"/>
            <a:ext cx="71866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10.2.3 </a:t>
            </a:r>
            <a:r>
              <a:rPr lang="de-DE" altLang="de-DE" sz="1600" b="1" dirty="0">
                <a:solidFill>
                  <a:srgbClr val="00B0F0"/>
                </a:solidFill>
                <a:latin typeface="Century Gothic" panose="020B0502020202020204" pitchFamily="34" charset="0"/>
              </a:rPr>
              <a:t>Bildung eines Prüfungsurteils zum Abschluss; Forts.</a:t>
            </a:r>
            <a:endParaRPr lang="de-DE" altLang="de-DE" sz="1600" b="1" kern="0" dirty="0">
              <a:solidFill>
                <a:srgbClr val="00B0F0"/>
              </a:solidFill>
              <a:latin typeface="Century Gothic" pitchFamily="34" charset="0"/>
            </a:endParaRPr>
          </a:p>
        </p:txBody>
      </p:sp>
      <p:sp>
        <p:nvSpPr>
          <p:cNvPr id="843781" name="Textfeld 4">
            <a:extLst>
              <a:ext uri="{FF2B5EF4-FFF2-40B4-BE49-F238E27FC236}">
                <a16:creationId xmlns:a16="http://schemas.microsoft.com/office/drawing/2014/main" id="{08A1E8A8-9F92-4056-9652-037613959D14}"/>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ransition/>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8" name="Rectangle 6">
            <a:extLst>
              <a:ext uri="{FF2B5EF4-FFF2-40B4-BE49-F238E27FC236}">
                <a16:creationId xmlns:a16="http://schemas.microsoft.com/office/drawing/2014/main" id="{1963DE58-4644-4C19-85F4-F81977B70426}"/>
              </a:ext>
            </a:extLst>
          </p:cNvPr>
          <p:cNvSpPr>
            <a:spLocks noChangeArrowheads="1"/>
          </p:cNvSpPr>
          <p:nvPr/>
        </p:nvSpPr>
        <p:spPr bwMode="auto">
          <a:xfrm>
            <a:off x="2444661" y="1988840"/>
            <a:ext cx="6623126" cy="562273"/>
          </a:xfrm>
          <a:prstGeom prst="roundRect">
            <a:avLst>
              <a:gd name="adj" fmla="val 16667"/>
            </a:avLst>
          </a:prstGeom>
          <a:solidFill>
            <a:schemeClr val="bg1">
              <a:lumMod val="50000"/>
            </a:schemeClr>
          </a:solidFill>
          <a:ln w="9525">
            <a:noFill/>
            <a:miter lim="800000"/>
            <a:headEnd/>
            <a:tailEnd/>
          </a:ln>
        </p:spPr>
        <p:txBody>
          <a:bodyPr anchor="ctr">
            <a:no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defRPr/>
            </a:pPr>
            <a:r>
              <a:rPr lang="de-DE" altLang="de-DE" sz="1600" b="1" dirty="0">
                <a:solidFill>
                  <a:schemeClr val="bg1"/>
                </a:solidFill>
                <a:latin typeface="Century Gothic" panose="020B0502020202020204" pitchFamily="34" charset="0"/>
              </a:rPr>
              <a:t>Rechnungslegungsgrundsätze</a:t>
            </a:r>
          </a:p>
        </p:txBody>
      </p:sp>
      <p:sp>
        <p:nvSpPr>
          <p:cNvPr id="642059" name="Rectangle 7">
            <a:extLst>
              <a:ext uri="{FF2B5EF4-FFF2-40B4-BE49-F238E27FC236}">
                <a16:creationId xmlns:a16="http://schemas.microsoft.com/office/drawing/2014/main" id="{F359F739-AD59-4228-BCE0-CD94BC259AAB}"/>
              </a:ext>
            </a:extLst>
          </p:cNvPr>
          <p:cNvSpPr>
            <a:spLocks noChangeArrowheads="1"/>
          </p:cNvSpPr>
          <p:nvPr/>
        </p:nvSpPr>
        <p:spPr bwMode="auto">
          <a:xfrm>
            <a:off x="2135188" y="3152776"/>
            <a:ext cx="2548721" cy="1439863"/>
          </a:xfrm>
          <a:prstGeom prst="roundRect">
            <a:avLst>
              <a:gd name="adj" fmla="val 16667"/>
            </a:avLst>
          </a:prstGeom>
          <a:noFill/>
          <a:ln w="19050">
            <a:solidFill>
              <a:schemeClr val="bg1">
                <a:lumMod val="50000"/>
              </a:schemeClr>
            </a:solidFill>
            <a:miter lim="800000"/>
            <a:headEnd/>
            <a:tailEnd/>
          </a:ln>
        </p:spPr>
        <p:txBody>
          <a:bodyPr anchor="ctr" anchorCtr="1"/>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defRPr/>
            </a:pPr>
            <a:r>
              <a:rPr lang="de-DE" altLang="de-DE" b="1" dirty="0">
                <a:latin typeface="Century Gothic" panose="020B0502020202020204" pitchFamily="34" charset="0"/>
              </a:rPr>
              <a:t>Deutsche</a:t>
            </a:r>
          </a:p>
          <a:p>
            <a:pPr algn="ctr">
              <a:lnSpc>
                <a:spcPct val="100000"/>
              </a:lnSpc>
              <a:spcBef>
                <a:spcPct val="0"/>
              </a:spcBef>
              <a:buFontTx/>
              <a:buNone/>
              <a:defRPr/>
            </a:pPr>
            <a:r>
              <a:rPr lang="de-DE" altLang="de-DE" b="1" dirty="0">
                <a:latin typeface="Century Gothic" panose="020B0502020202020204" pitchFamily="34" charset="0"/>
              </a:rPr>
              <a:t>Rechnungslegungs-grundsätze</a:t>
            </a:r>
          </a:p>
        </p:txBody>
      </p:sp>
      <p:sp>
        <p:nvSpPr>
          <p:cNvPr id="642060" name="Rectangle 8">
            <a:extLst>
              <a:ext uri="{FF2B5EF4-FFF2-40B4-BE49-F238E27FC236}">
                <a16:creationId xmlns:a16="http://schemas.microsoft.com/office/drawing/2014/main" id="{01D102A1-E30C-49DA-9A13-1F93FDB1F6C7}"/>
              </a:ext>
            </a:extLst>
          </p:cNvPr>
          <p:cNvSpPr>
            <a:spLocks noChangeArrowheads="1"/>
          </p:cNvSpPr>
          <p:nvPr/>
        </p:nvSpPr>
        <p:spPr bwMode="auto">
          <a:xfrm>
            <a:off x="6952723" y="3152776"/>
            <a:ext cx="2505355" cy="1439863"/>
          </a:xfrm>
          <a:prstGeom prst="roundRect">
            <a:avLst>
              <a:gd name="adj" fmla="val 16667"/>
            </a:avLst>
          </a:prstGeom>
          <a:noFill/>
          <a:ln w="19050">
            <a:solidFill>
              <a:schemeClr val="bg1">
                <a:lumMod val="50000"/>
              </a:schemeClr>
            </a:solidFill>
            <a:miter lim="800000"/>
            <a:headEnd/>
            <a:tailEnd/>
          </a:ln>
        </p:spPr>
        <p:txBody>
          <a:bodyPr anchor="ctr" anchorCtr="1"/>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defRPr/>
            </a:pPr>
            <a:r>
              <a:rPr lang="de-DE" altLang="de-DE" b="1" dirty="0">
                <a:latin typeface="Century Gothic" panose="020B0502020202020204" pitchFamily="34" charset="0"/>
              </a:rPr>
              <a:t>Internationale</a:t>
            </a:r>
          </a:p>
          <a:p>
            <a:pPr algn="ctr">
              <a:lnSpc>
                <a:spcPct val="100000"/>
              </a:lnSpc>
              <a:spcBef>
                <a:spcPct val="0"/>
              </a:spcBef>
              <a:buFontTx/>
              <a:buNone/>
              <a:defRPr/>
            </a:pPr>
            <a:r>
              <a:rPr lang="de-DE" altLang="de-DE" b="1" dirty="0">
                <a:latin typeface="Century Gothic" panose="020B0502020202020204" pitchFamily="34" charset="0"/>
              </a:rPr>
              <a:t>Rechnungslegungs-grundsätze</a:t>
            </a:r>
          </a:p>
        </p:txBody>
      </p:sp>
      <p:cxnSp>
        <p:nvCxnSpPr>
          <p:cNvPr id="845834" name="AutoShape 9">
            <a:extLst>
              <a:ext uri="{FF2B5EF4-FFF2-40B4-BE49-F238E27FC236}">
                <a16:creationId xmlns:a16="http://schemas.microsoft.com/office/drawing/2014/main" id="{F5B789B4-09DB-4234-AC64-E1BB71B209D9}"/>
              </a:ext>
            </a:extLst>
          </p:cNvPr>
          <p:cNvCxnSpPr>
            <a:cxnSpLocks noChangeShapeType="1"/>
          </p:cNvCxnSpPr>
          <p:nvPr/>
        </p:nvCxnSpPr>
        <p:spPr bwMode="auto">
          <a:xfrm flipH="1">
            <a:off x="3621449" y="2566988"/>
            <a:ext cx="2126891" cy="585788"/>
          </a:xfrm>
          <a:prstGeom prst="straightConnector1">
            <a:avLst/>
          </a:prstGeom>
          <a:noFill/>
          <a:ln w="190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45835" name="AutoShape 10">
            <a:extLst>
              <a:ext uri="{FF2B5EF4-FFF2-40B4-BE49-F238E27FC236}">
                <a16:creationId xmlns:a16="http://schemas.microsoft.com/office/drawing/2014/main" id="{25B4B14B-141C-4E90-A2F5-C6CA2353B0A3}"/>
              </a:ext>
            </a:extLst>
          </p:cNvPr>
          <p:cNvCxnSpPr>
            <a:cxnSpLocks noChangeShapeType="1"/>
          </p:cNvCxnSpPr>
          <p:nvPr/>
        </p:nvCxnSpPr>
        <p:spPr bwMode="auto">
          <a:xfrm>
            <a:off x="5748340" y="2566988"/>
            <a:ext cx="2164343" cy="585788"/>
          </a:xfrm>
          <a:prstGeom prst="straightConnector1">
            <a:avLst/>
          </a:prstGeom>
          <a:noFill/>
          <a:ln w="190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68" name="Rectangle 11">
            <a:extLst>
              <a:ext uri="{FF2B5EF4-FFF2-40B4-BE49-F238E27FC236}">
                <a16:creationId xmlns:a16="http://schemas.microsoft.com/office/drawing/2014/main" id="{A1115598-EE63-46E3-8332-22433686A85B}"/>
              </a:ext>
            </a:extLst>
          </p:cNvPr>
          <p:cNvSpPr>
            <a:spLocks noChangeArrowheads="1"/>
          </p:cNvSpPr>
          <p:nvPr/>
        </p:nvSpPr>
        <p:spPr bwMode="auto">
          <a:xfrm>
            <a:off x="2174611" y="4794251"/>
            <a:ext cx="3216947" cy="136842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18900000" algn="ctr" rotWithShape="0">
                    <a:srgbClr val="808080"/>
                  </a:outerShdw>
                </a:effectLst>
              </a14:hiddenEffects>
            </a:ext>
          </a:extLst>
        </p:spPr>
        <p:txBody>
          <a:bodyPr/>
          <a:lstStyle>
            <a:lvl1pPr eaLnBrk="0" hangingPunct="0">
              <a:lnSpc>
                <a:spcPct val="110000"/>
              </a:lnSpc>
              <a:spcBef>
                <a:spcPts val="800"/>
              </a:spcBef>
              <a:buFont typeface="Arial" charset="0"/>
              <a:tabLst>
                <a:tab pos="288925" algn="l"/>
              </a:tabLst>
              <a:defRPr sz="1400">
                <a:solidFill>
                  <a:schemeClr val="tx1"/>
                </a:solidFill>
                <a:latin typeface="Verdana" pitchFamily="34" charset="0"/>
              </a:defRPr>
            </a:lvl1pPr>
            <a:lvl2pPr marL="180975" indent="-179388" eaLnBrk="0" hangingPunct="0">
              <a:lnSpc>
                <a:spcPct val="110000"/>
              </a:lnSpc>
              <a:spcBef>
                <a:spcPts val="800"/>
              </a:spcBef>
              <a:buFont typeface="Arial" charset="0"/>
              <a:buChar char="»"/>
              <a:tabLst>
                <a:tab pos="288925" algn="l"/>
              </a:tabLst>
              <a:defRPr sz="1400">
                <a:solidFill>
                  <a:schemeClr val="tx1"/>
                </a:solidFill>
                <a:latin typeface="Verdana" pitchFamily="34" charset="0"/>
              </a:defRPr>
            </a:lvl2pPr>
            <a:lvl3pPr marL="541338" indent="-180975" eaLnBrk="0" hangingPunct="0">
              <a:lnSpc>
                <a:spcPct val="110000"/>
              </a:lnSpc>
              <a:spcBef>
                <a:spcPts val="800"/>
              </a:spcBef>
              <a:buFont typeface="Arial" charset="0"/>
              <a:buChar char="•"/>
              <a:tabLst>
                <a:tab pos="288925" algn="l"/>
              </a:tabLst>
              <a:defRPr sz="1400">
                <a:solidFill>
                  <a:schemeClr val="tx1"/>
                </a:solidFill>
                <a:latin typeface="Verdana" pitchFamily="34" charset="0"/>
              </a:defRPr>
            </a:lvl3pPr>
            <a:lvl4pPr marL="895350" indent="-174625" eaLnBrk="0" hangingPunct="0">
              <a:lnSpc>
                <a:spcPct val="110000"/>
              </a:lnSpc>
              <a:spcBef>
                <a:spcPts val="800"/>
              </a:spcBef>
              <a:buFont typeface="Arial" charset="0"/>
              <a:buChar char="»"/>
              <a:tabLst>
                <a:tab pos="288925" algn="l"/>
              </a:tabLst>
              <a:defRPr sz="1400">
                <a:solidFill>
                  <a:schemeClr val="tx1"/>
                </a:solidFill>
                <a:latin typeface="Verdana" pitchFamily="34" charset="0"/>
              </a:defRPr>
            </a:lvl4pPr>
            <a:lvl5pPr marL="1257300" indent="-180975" eaLnBrk="0" hangingPunct="0">
              <a:lnSpc>
                <a:spcPct val="110000"/>
              </a:lnSpc>
              <a:spcBef>
                <a:spcPts val="800"/>
              </a:spcBef>
              <a:buFont typeface="Arial" charset="0"/>
              <a:buChar char="•"/>
              <a:tabLst>
                <a:tab pos="288925" algn="l"/>
              </a:tabLst>
              <a:defRPr sz="1400">
                <a:solidFill>
                  <a:schemeClr val="tx1"/>
                </a:solidFill>
                <a:latin typeface="Verdana" pitchFamily="34" charset="0"/>
              </a:defRPr>
            </a:lvl5pPr>
            <a:lvl6pPr marL="1714500" indent="-180975" eaLnBrk="0" fontAlgn="base" hangingPunct="0">
              <a:lnSpc>
                <a:spcPct val="110000"/>
              </a:lnSpc>
              <a:spcBef>
                <a:spcPts val="800"/>
              </a:spcBef>
              <a:spcAft>
                <a:spcPct val="0"/>
              </a:spcAft>
              <a:buFont typeface="Arial" charset="0"/>
              <a:buChar char="•"/>
              <a:tabLst>
                <a:tab pos="288925" algn="l"/>
              </a:tabLst>
              <a:defRPr sz="1400">
                <a:solidFill>
                  <a:schemeClr val="tx1"/>
                </a:solidFill>
                <a:latin typeface="Verdana" pitchFamily="34" charset="0"/>
              </a:defRPr>
            </a:lvl6pPr>
            <a:lvl7pPr marL="2171700" indent="-180975" eaLnBrk="0" fontAlgn="base" hangingPunct="0">
              <a:lnSpc>
                <a:spcPct val="110000"/>
              </a:lnSpc>
              <a:spcBef>
                <a:spcPts val="800"/>
              </a:spcBef>
              <a:spcAft>
                <a:spcPct val="0"/>
              </a:spcAft>
              <a:buFont typeface="Arial" charset="0"/>
              <a:buChar char="•"/>
              <a:tabLst>
                <a:tab pos="288925" algn="l"/>
              </a:tabLst>
              <a:defRPr sz="1400">
                <a:solidFill>
                  <a:schemeClr val="tx1"/>
                </a:solidFill>
                <a:latin typeface="Verdana" pitchFamily="34" charset="0"/>
              </a:defRPr>
            </a:lvl7pPr>
            <a:lvl8pPr marL="2628900" indent="-180975" eaLnBrk="0" fontAlgn="base" hangingPunct="0">
              <a:lnSpc>
                <a:spcPct val="110000"/>
              </a:lnSpc>
              <a:spcBef>
                <a:spcPts val="800"/>
              </a:spcBef>
              <a:spcAft>
                <a:spcPct val="0"/>
              </a:spcAft>
              <a:buFont typeface="Arial" charset="0"/>
              <a:buChar char="•"/>
              <a:tabLst>
                <a:tab pos="288925" algn="l"/>
              </a:tabLst>
              <a:defRPr sz="1400">
                <a:solidFill>
                  <a:schemeClr val="tx1"/>
                </a:solidFill>
                <a:latin typeface="Verdana" pitchFamily="34" charset="0"/>
              </a:defRPr>
            </a:lvl8pPr>
            <a:lvl9pPr marL="3086100" indent="-180975" eaLnBrk="0" fontAlgn="base" hangingPunct="0">
              <a:lnSpc>
                <a:spcPct val="110000"/>
              </a:lnSpc>
              <a:spcBef>
                <a:spcPts val="800"/>
              </a:spcBef>
              <a:spcAft>
                <a:spcPct val="0"/>
              </a:spcAft>
              <a:buFont typeface="Arial" charset="0"/>
              <a:buChar char="•"/>
              <a:tabLst>
                <a:tab pos="288925" algn="l"/>
              </a:tabLst>
              <a:defRPr sz="1400">
                <a:solidFill>
                  <a:schemeClr val="tx1"/>
                </a:solidFill>
                <a:latin typeface="Verdana" pitchFamily="34" charset="0"/>
              </a:defRPr>
            </a:lvl9pPr>
          </a:lstStyle>
          <a:p>
            <a:pPr marL="285750" indent="-285750">
              <a:lnSpc>
                <a:spcPct val="100000"/>
              </a:lnSpc>
              <a:spcBef>
                <a:spcPct val="0"/>
              </a:spcBef>
              <a:buFont typeface="Wingdings" panose="05000000000000000000" pitchFamily="2" charset="2"/>
              <a:buChar char="à"/>
              <a:defRPr/>
            </a:pPr>
            <a:r>
              <a:rPr lang="de-DE" altLang="de-DE" dirty="0">
                <a:latin typeface="Century Gothic" pitchFamily="34" charset="0"/>
                <a:cs typeface="Arial" charset="0"/>
              </a:rPr>
              <a:t>insbes.:</a:t>
            </a:r>
            <a:r>
              <a:rPr lang="de-DE" altLang="de-DE" sz="1600" dirty="0">
                <a:latin typeface="Century Gothic" pitchFamily="34" charset="0"/>
                <a:cs typeface="Arial" charset="0"/>
              </a:rPr>
              <a:t> </a:t>
            </a:r>
          </a:p>
          <a:p>
            <a:pPr marL="447675" indent="-180975">
              <a:lnSpc>
                <a:spcPct val="100000"/>
              </a:lnSpc>
              <a:spcBef>
                <a:spcPct val="0"/>
              </a:spcBef>
              <a:buFont typeface="Arial" panose="020B0604020202020204" pitchFamily="34" charset="0"/>
              <a:buChar char="•"/>
              <a:tabLst>
                <a:tab pos="447675" algn="l"/>
              </a:tabLst>
              <a:defRPr/>
            </a:pPr>
            <a:r>
              <a:rPr lang="de-DE" altLang="de-DE" dirty="0">
                <a:latin typeface="Century Gothic" pitchFamily="34" charset="0"/>
                <a:cs typeface="Arial" charset="0"/>
              </a:rPr>
              <a:t>Gesetze, </a:t>
            </a:r>
          </a:p>
          <a:p>
            <a:pPr marL="447675" indent="-180975">
              <a:lnSpc>
                <a:spcPct val="100000"/>
              </a:lnSpc>
              <a:spcBef>
                <a:spcPct val="0"/>
              </a:spcBef>
              <a:buFont typeface="Arial" panose="020B0604020202020204" pitchFamily="34" charset="0"/>
              <a:buChar char="•"/>
              <a:tabLst>
                <a:tab pos="447675" algn="l"/>
              </a:tabLst>
              <a:defRPr/>
            </a:pPr>
            <a:r>
              <a:rPr lang="de-DE" altLang="de-DE" dirty="0" err="1">
                <a:latin typeface="Century Gothic" pitchFamily="34" charset="0"/>
                <a:cs typeface="Arial" charset="0"/>
              </a:rPr>
              <a:t>GoB</a:t>
            </a:r>
            <a:r>
              <a:rPr lang="de-DE" altLang="de-DE" dirty="0">
                <a:latin typeface="Century Gothic" pitchFamily="34" charset="0"/>
                <a:cs typeface="Arial" charset="0"/>
              </a:rPr>
              <a:t>, </a:t>
            </a:r>
          </a:p>
          <a:p>
            <a:pPr marL="447675" indent="-180975">
              <a:lnSpc>
                <a:spcPct val="100000"/>
              </a:lnSpc>
              <a:spcBef>
                <a:spcPct val="0"/>
              </a:spcBef>
              <a:buFont typeface="Arial" panose="020B0604020202020204" pitchFamily="34" charset="0"/>
              <a:buChar char="•"/>
              <a:tabLst>
                <a:tab pos="447675" algn="l"/>
              </a:tabLst>
              <a:defRPr/>
            </a:pPr>
            <a:r>
              <a:rPr lang="de-DE" altLang="de-DE" dirty="0" err="1">
                <a:latin typeface="Century Gothic" pitchFamily="34" charset="0"/>
                <a:cs typeface="Arial" charset="0"/>
              </a:rPr>
              <a:t>Rspr</a:t>
            </a:r>
            <a:r>
              <a:rPr lang="de-DE" altLang="de-DE" dirty="0">
                <a:latin typeface="Century Gothic" pitchFamily="34" charset="0"/>
                <a:cs typeface="Arial" charset="0"/>
              </a:rPr>
              <a:t>., </a:t>
            </a:r>
          </a:p>
          <a:p>
            <a:pPr marL="447675" indent="-180975">
              <a:lnSpc>
                <a:spcPct val="100000"/>
              </a:lnSpc>
              <a:spcBef>
                <a:spcPct val="0"/>
              </a:spcBef>
              <a:buFont typeface="Arial" panose="020B0604020202020204" pitchFamily="34" charset="0"/>
              <a:buChar char="•"/>
              <a:tabLst>
                <a:tab pos="447675" algn="l"/>
              </a:tabLst>
              <a:defRPr/>
            </a:pPr>
            <a:r>
              <a:rPr lang="de-DE" altLang="de-DE" dirty="0">
                <a:latin typeface="Century Gothic" pitchFamily="34" charset="0"/>
                <a:cs typeface="Arial" charset="0"/>
              </a:rPr>
              <a:t>DRS, </a:t>
            </a:r>
          </a:p>
          <a:p>
            <a:pPr marL="447675" indent="-180975">
              <a:lnSpc>
                <a:spcPct val="100000"/>
              </a:lnSpc>
              <a:spcBef>
                <a:spcPct val="0"/>
              </a:spcBef>
              <a:buFont typeface="Arial" panose="020B0604020202020204" pitchFamily="34" charset="0"/>
              <a:buChar char="•"/>
              <a:tabLst>
                <a:tab pos="447675" algn="l"/>
              </a:tabLst>
              <a:defRPr/>
            </a:pPr>
            <a:r>
              <a:rPr lang="de-DE" altLang="de-DE" dirty="0">
                <a:latin typeface="Century Gothic" pitchFamily="34" charset="0"/>
                <a:cs typeface="Arial" charset="0"/>
              </a:rPr>
              <a:t>IDW RS</a:t>
            </a:r>
          </a:p>
        </p:txBody>
      </p:sp>
      <p:sp>
        <p:nvSpPr>
          <p:cNvPr id="642064" name="Rectangle 12">
            <a:extLst>
              <a:ext uri="{FF2B5EF4-FFF2-40B4-BE49-F238E27FC236}">
                <a16:creationId xmlns:a16="http://schemas.microsoft.com/office/drawing/2014/main" id="{C2100E5B-496A-4B3C-800E-8CB021358F3F}"/>
              </a:ext>
            </a:extLst>
          </p:cNvPr>
          <p:cNvSpPr>
            <a:spLocks noChangeArrowheads="1"/>
          </p:cNvSpPr>
          <p:nvPr/>
        </p:nvSpPr>
        <p:spPr bwMode="auto">
          <a:xfrm>
            <a:off x="7031570" y="4813301"/>
            <a:ext cx="3218918" cy="43180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18900000" algn="ctr" rotWithShape="0">
                    <a:srgbClr val="808080"/>
                  </a:outerShdw>
                </a:effectLst>
              </a14:hiddenEffects>
            </a:ext>
          </a:extLst>
        </p:spPr>
        <p:txBody>
          <a:bodyPr/>
          <a:lstStyle>
            <a:lvl1pPr>
              <a:lnSpc>
                <a:spcPct val="110000"/>
              </a:lnSpc>
              <a:spcBef>
                <a:spcPts val="800"/>
              </a:spcBef>
              <a:buFont typeface="Arial" panose="020B0604020202020204" pitchFamily="34" charset="0"/>
              <a:tabLst>
                <a:tab pos="288925" algn="l"/>
              </a:tabLst>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tabLst>
                <a:tab pos="288925" algn="l"/>
              </a:tabLst>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tabLst>
                <a:tab pos="288925" algn="l"/>
              </a:tabLst>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tabLst>
                <a:tab pos="288925" algn="l"/>
              </a:tabLst>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tabLst>
                <a:tab pos="288925" algn="l"/>
              </a:tabLst>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tabLst>
                <a:tab pos="288925" algn="l"/>
              </a:tabLst>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tabLst>
                <a:tab pos="288925" algn="l"/>
              </a:tabLst>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tabLst>
                <a:tab pos="288925" algn="l"/>
              </a:tabLst>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tabLst>
                <a:tab pos="288925" algn="l"/>
              </a:tabLst>
              <a:defRPr sz="1400">
                <a:solidFill>
                  <a:schemeClr val="tx1"/>
                </a:solidFill>
                <a:latin typeface="Verdana" panose="020B0604030504040204" pitchFamily="34" charset="0"/>
              </a:defRPr>
            </a:lvl9pPr>
          </a:lstStyle>
          <a:p>
            <a:pPr marL="285750" indent="-285750">
              <a:lnSpc>
                <a:spcPct val="100000"/>
              </a:lnSpc>
              <a:spcBef>
                <a:spcPct val="0"/>
              </a:spcBef>
              <a:buFont typeface="Wingdings" panose="05000000000000000000" pitchFamily="2" charset="2"/>
              <a:buChar char="à"/>
              <a:defRPr/>
            </a:pPr>
            <a:r>
              <a:rPr lang="de-DE" altLang="de-DE" dirty="0">
                <a:latin typeface="Century Gothic" panose="020B0502020202020204" pitchFamily="34" charset="0"/>
              </a:rPr>
              <a:t>IFRS</a:t>
            </a:r>
          </a:p>
          <a:p>
            <a:pPr>
              <a:lnSpc>
                <a:spcPct val="100000"/>
              </a:lnSpc>
              <a:spcBef>
                <a:spcPct val="0"/>
              </a:spcBef>
              <a:buFontTx/>
              <a:buNone/>
              <a:defRPr/>
            </a:pPr>
            <a:r>
              <a:rPr lang="de-DE" altLang="de-DE" dirty="0">
                <a:latin typeface="Century Gothic" panose="020B0502020202020204" pitchFamily="34" charset="0"/>
              </a:rPr>
              <a:t>	aufgrund § 315a HGB</a:t>
            </a:r>
          </a:p>
        </p:txBody>
      </p:sp>
      <p:sp>
        <p:nvSpPr>
          <p:cNvPr id="845827" name="Titel 1">
            <a:extLst>
              <a:ext uri="{FF2B5EF4-FFF2-40B4-BE49-F238E27FC236}">
                <a16:creationId xmlns:a16="http://schemas.microsoft.com/office/drawing/2014/main" id="{F5B0568E-DCAC-4818-B075-E11131F94BEE}"/>
              </a:ext>
            </a:extLst>
          </p:cNvPr>
          <p:cNvSpPr txBox="1">
            <a:spLocks/>
          </p:cNvSpPr>
          <p:nvPr/>
        </p:nvSpPr>
        <p:spPr bwMode="auto">
          <a:xfrm>
            <a:off x="1079500" y="1368425"/>
            <a:ext cx="3708400"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 typeface="Arial Narrow" panose="020B0606020202030204" pitchFamily="34" charset="0"/>
              <a:buAutoNum type="alphaLcPeriod"/>
            </a:pPr>
            <a:r>
              <a:rPr lang="de-DE" altLang="de-DE" sz="1600" b="1">
                <a:solidFill>
                  <a:srgbClr val="00B0F0"/>
                </a:solidFill>
                <a:latin typeface="Century Gothic" panose="020B0502020202020204" pitchFamily="34" charset="0"/>
              </a:rPr>
              <a:t>Übersicht</a:t>
            </a:r>
          </a:p>
        </p:txBody>
      </p:sp>
      <p:sp>
        <p:nvSpPr>
          <p:cNvPr id="15" name="Rectangle 2">
            <a:extLst>
              <a:ext uri="{FF2B5EF4-FFF2-40B4-BE49-F238E27FC236}">
                <a16:creationId xmlns:a16="http://schemas.microsoft.com/office/drawing/2014/main" id="{1EBB1518-E0E3-4117-873E-B62314ED0DC9}"/>
              </a:ext>
            </a:extLst>
          </p:cNvPr>
          <p:cNvSpPr txBox="1">
            <a:spLocks/>
          </p:cNvSpPr>
          <p:nvPr/>
        </p:nvSpPr>
        <p:spPr bwMode="auto">
          <a:xfrm>
            <a:off x="814388" y="969963"/>
            <a:ext cx="960209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10.2.4 </a:t>
            </a:r>
            <a:r>
              <a:rPr lang="de-DE" altLang="de-DE" sz="1600" b="1" dirty="0">
                <a:solidFill>
                  <a:srgbClr val="00B0F0"/>
                </a:solidFill>
                <a:latin typeface="Century Gothic" panose="020B0502020202020204" pitchFamily="34" charset="0"/>
              </a:rPr>
              <a:t>Exkurs: „Rechnungslegungsgrundsätze" (vgl. </a:t>
            </a:r>
            <a:r>
              <a:rPr lang="de-DE" sz="1600" b="1" dirty="0">
                <a:solidFill>
                  <a:srgbClr val="00B0F0"/>
                </a:solidFill>
                <a:latin typeface="Century Gothic" panose="020B0502020202020204" pitchFamily="34" charset="0"/>
              </a:rPr>
              <a:t>IDW PS 201 n.F. (09.2022)</a:t>
            </a:r>
            <a:r>
              <a:rPr lang="de-DE" altLang="de-DE" sz="1600" b="1" dirty="0">
                <a:solidFill>
                  <a:srgbClr val="00B0F0"/>
                </a:solidFill>
                <a:latin typeface="Century Gothic" panose="020B0502020202020204" pitchFamily="34" charset="0"/>
              </a:rPr>
              <a:t>)</a:t>
            </a:r>
            <a:endParaRPr lang="de-DE" altLang="de-DE" sz="1600" b="1" kern="0" dirty="0">
              <a:solidFill>
                <a:srgbClr val="00B0F0"/>
              </a:solidFill>
              <a:latin typeface="Century Gothic" pitchFamily="34" charset="0"/>
            </a:endParaRPr>
          </a:p>
        </p:txBody>
      </p:sp>
      <p:sp>
        <p:nvSpPr>
          <p:cNvPr id="845830" name="Textfeld 4">
            <a:extLst>
              <a:ext uri="{FF2B5EF4-FFF2-40B4-BE49-F238E27FC236}">
                <a16:creationId xmlns:a16="http://schemas.microsoft.com/office/drawing/2014/main" id="{64AC57FB-E23C-4EC4-B921-BA602C6CB29E}"/>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ransition/>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Inhaltsplatzhalter 2">
            <a:extLst>
              <a:ext uri="{FF2B5EF4-FFF2-40B4-BE49-F238E27FC236}">
                <a16:creationId xmlns:a16="http://schemas.microsoft.com/office/drawing/2014/main" id="{1E180BF4-C853-406B-BFA4-82CB56012691}"/>
              </a:ext>
            </a:extLst>
          </p:cNvPr>
          <p:cNvSpPr>
            <a:spLocks noGrp="1"/>
          </p:cNvSpPr>
          <p:nvPr>
            <p:ph idx="4294967295"/>
          </p:nvPr>
        </p:nvSpPr>
        <p:spPr>
          <a:xfrm>
            <a:off x="1079500" y="1851025"/>
            <a:ext cx="10766425" cy="3631763"/>
          </a:xfrm>
        </p:spPr>
        <p:txBody>
          <a:bodyPr>
            <a:spAutoFit/>
          </a:bodyPr>
          <a:lstStyle/>
          <a:p>
            <a:pPr marL="266700" lvl="1" indent="-266700">
              <a:lnSpc>
                <a:spcPct val="100000"/>
              </a:lnSpc>
              <a:spcBef>
                <a:spcPts val="600"/>
              </a:spcBef>
              <a:spcAft>
                <a:spcPts val="600"/>
              </a:spcAft>
              <a:buFont typeface="Arial" panose="020B0604020202020204" pitchFamily="34" charset="0"/>
              <a:buChar char="•"/>
              <a:defRPr/>
            </a:pPr>
            <a:r>
              <a:rPr lang="de-DE" altLang="de-DE" sz="1600" b="1" dirty="0">
                <a:latin typeface="Century Gothic" panose="020B0502020202020204" pitchFamily="34" charset="0"/>
              </a:rPr>
              <a:t>Gesetze</a:t>
            </a:r>
            <a:r>
              <a:rPr lang="de-DE" altLang="de-DE" sz="1600" dirty="0">
                <a:latin typeface="Century Gothic" panose="020B0502020202020204" pitchFamily="34" charset="0"/>
              </a:rPr>
              <a:t> (</a:t>
            </a:r>
            <a:r>
              <a:rPr lang="de-DE" sz="1600" dirty="0">
                <a:latin typeface="Century Gothic" panose="020B0502020202020204" pitchFamily="34" charset="0"/>
              </a:rPr>
              <a:t>IDW PS 201 n.F. (09.2022)</a:t>
            </a:r>
            <a:r>
              <a:rPr lang="de-DE" altLang="de-DE" sz="1600" dirty="0">
                <a:latin typeface="Century Gothic" panose="020B0502020202020204" pitchFamily="34" charset="0"/>
              </a:rPr>
              <a:t>, Tz. 5 ff)</a:t>
            </a:r>
          </a:p>
          <a:p>
            <a:pPr marL="0" lvl="1" indent="0">
              <a:lnSpc>
                <a:spcPct val="100000"/>
              </a:lnSpc>
              <a:spcBef>
                <a:spcPts val="600"/>
              </a:spcBef>
              <a:spcAft>
                <a:spcPts val="600"/>
              </a:spcAft>
              <a:buFont typeface="Arial" panose="020B0604020202020204" pitchFamily="34" charset="0"/>
              <a:buNone/>
              <a:defRPr/>
            </a:pPr>
            <a:endParaRPr lang="de-DE" altLang="de-DE" sz="1600" dirty="0">
              <a:latin typeface="Century Gothic" panose="020B0502020202020204" pitchFamily="34" charset="0"/>
            </a:endParaRPr>
          </a:p>
          <a:p>
            <a:pPr marL="361950" lvl="1" indent="-276225">
              <a:lnSpc>
                <a:spcPct val="100000"/>
              </a:lnSpc>
              <a:spcBef>
                <a:spcPts val="600"/>
              </a:spcBef>
              <a:spcAft>
                <a:spcPts val="600"/>
              </a:spcAft>
              <a:buFont typeface="Arial" panose="020B0604020202020204" pitchFamily="34" charset="0"/>
              <a:buChar char="•"/>
              <a:defRPr/>
            </a:pPr>
            <a:endParaRPr lang="de-DE" altLang="de-DE" dirty="0">
              <a:latin typeface="Century Gothic" panose="020B0502020202020204" pitchFamily="34" charset="0"/>
            </a:endParaRPr>
          </a:p>
          <a:p>
            <a:pPr marL="361950" lvl="1" indent="-276225">
              <a:lnSpc>
                <a:spcPct val="100000"/>
              </a:lnSpc>
              <a:spcBef>
                <a:spcPts val="600"/>
              </a:spcBef>
              <a:spcAft>
                <a:spcPts val="600"/>
              </a:spcAft>
              <a:buFont typeface="Arial" panose="020B0604020202020204" pitchFamily="34" charset="0"/>
              <a:buChar char="•"/>
              <a:defRPr/>
            </a:pPr>
            <a:endParaRPr lang="de-DE" altLang="de-DE" dirty="0">
              <a:latin typeface="Century Gothic" panose="020B0502020202020204" pitchFamily="34" charset="0"/>
              <a:sym typeface="Monotype Sorts" pitchFamily="2" charset="2"/>
            </a:endParaRPr>
          </a:p>
          <a:p>
            <a:pPr marL="361950" lvl="1" indent="-276225">
              <a:lnSpc>
                <a:spcPct val="100000"/>
              </a:lnSpc>
              <a:spcBef>
                <a:spcPts val="600"/>
              </a:spcBef>
              <a:spcAft>
                <a:spcPts val="600"/>
              </a:spcAft>
              <a:buFont typeface="Arial" panose="020B0604020202020204" pitchFamily="34" charset="0"/>
              <a:buChar char="•"/>
              <a:defRPr/>
            </a:pPr>
            <a:endParaRPr lang="de-DE" altLang="de-DE" dirty="0">
              <a:latin typeface="Century Gothic" panose="020B0502020202020204" pitchFamily="34" charset="0"/>
              <a:sym typeface="Monotype Sorts" pitchFamily="2" charset="2"/>
            </a:endParaRPr>
          </a:p>
          <a:p>
            <a:pPr marL="361950" lvl="1" indent="-276225">
              <a:lnSpc>
                <a:spcPct val="100000"/>
              </a:lnSpc>
              <a:spcBef>
                <a:spcPts val="600"/>
              </a:spcBef>
              <a:spcAft>
                <a:spcPts val="600"/>
              </a:spcAft>
              <a:buFont typeface="Arial" panose="020B0604020202020204" pitchFamily="34" charset="0"/>
              <a:buChar char="•"/>
              <a:defRPr/>
            </a:pPr>
            <a:endParaRPr lang="de-DE" altLang="de-DE" dirty="0">
              <a:latin typeface="Century Gothic" panose="020B0502020202020204" pitchFamily="34" charset="0"/>
              <a:sym typeface="Monotype Sorts" pitchFamily="2" charset="2"/>
            </a:endParaRPr>
          </a:p>
          <a:p>
            <a:pPr marL="361950" lvl="1" indent="-276225">
              <a:lnSpc>
                <a:spcPct val="100000"/>
              </a:lnSpc>
              <a:spcBef>
                <a:spcPts val="600"/>
              </a:spcBef>
              <a:spcAft>
                <a:spcPts val="600"/>
              </a:spcAft>
              <a:buFont typeface="Arial" panose="020B0604020202020204" pitchFamily="34" charset="0"/>
              <a:buChar char="•"/>
              <a:defRPr/>
            </a:pPr>
            <a:endParaRPr lang="de-DE" altLang="de-DE" dirty="0">
              <a:latin typeface="Century Gothic" panose="020B0502020202020204" pitchFamily="34" charset="0"/>
              <a:sym typeface="Monotype Sorts" pitchFamily="2" charset="2"/>
            </a:endParaRPr>
          </a:p>
          <a:p>
            <a:pPr marL="85725" lvl="1" indent="0">
              <a:lnSpc>
                <a:spcPct val="100000"/>
              </a:lnSpc>
              <a:spcBef>
                <a:spcPts val="600"/>
              </a:spcBef>
              <a:spcAft>
                <a:spcPts val="600"/>
              </a:spcAft>
              <a:buFont typeface="Arial" panose="020B0604020202020204" pitchFamily="34" charset="0"/>
              <a:buNone/>
              <a:defRPr/>
            </a:pPr>
            <a:endParaRPr lang="de-DE" altLang="de-DE" dirty="0">
              <a:latin typeface="Century Gothic" panose="020B0502020202020204" pitchFamily="34" charset="0"/>
              <a:sym typeface="Monotype Sorts" pitchFamily="2" charset="2"/>
            </a:endParaRPr>
          </a:p>
          <a:p>
            <a:pPr marL="85725" lvl="1" indent="0">
              <a:lnSpc>
                <a:spcPct val="100000"/>
              </a:lnSpc>
              <a:spcBef>
                <a:spcPts val="600"/>
              </a:spcBef>
              <a:spcAft>
                <a:spcPts val="600"/>
              </a:spcAft>
              <a:buFont typeface="Arial" panose="020B0604020202020204" pitchFamily="34" charset="0"/>
              <a:buNone/>
              <a:defRPr/>
            </a:pPr>
            <a:endParaRPr lang="de-DE" altLang="de-DE" dirty="0">
              <a:latin typeface="Century Gothic" panose="020B0502020202020204" pitchFamily="34" charset="0"/>
              <a:sym typeface="Monotype Sorts" pitchFamily="2" charset="2"/>
            </a:endParaRPr>
          </a:p>
          <a:p>
            <a:pPr marL="266700" lvl="1"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Das HGB beinhaltet gesetzlich </a:t>
            </a:r>
            <a:r>
              <a:rPr lang="de-DE" altLang="de-DE" sz="1600" b="1" dirty="0">
                <a:latin typeface="Century Gothic" panose="020B0502020202020204" pitchFamily="34" charset="0"/>
              </a:rPr>
              <a:t>normierte GoB </a:t>
            </a:r>
            <a:r>
              <a:rPr lang="de-DE" altLang="de-DE" sz="1600" dirty="0">
                <a:latin typeface="Century Gothic" panose="020B0502020202020204" pitchFamily="34" charset="0"/>
              </a:rPr>
              <a:t>(z. B. § 246 HGB: Vollständigkeit, Verrechnungsverbot)</a:t>
            </a:r>
          </a:p>
        </p:txBody>
      </p:sp>
      <p:graphicFrame>
        <p:nvGraphicFramePr>
          <p:cNvPr id="2" name="Tabelle 1">
            <a:extLst>
              <a:ext uri="{FF2B5EF4-FFF2-40B4-BE49-F238E27FC236}">
                <a16:creationId xmlns:a16="http://schemas.microsoft.com/office/drawing/2014/main" id="{3AF8E2BA-4AA6-4616-AD9A-8DE90B0F006D}"/>
              </a:ext>
            </a:extLst>
          </p:cNvPr>
          <p:cNvGraphicFramePr>
            <a:graphicFrameLocks noGrp="1"/>
          </p:cNvGraphicFramePr>
          <p:nvPr>
            <p:extLst>
              <p:ext uri="{D42A27DB-BD31-4B8C-83A1-F6EECF244321}">
                <p14:modId xmlns:p14="http://schemas.microsoft.com/office/powerpoint/2010/main" val="4173864431"/>
              </p:ext>
            </p:extLst>
          </p:nvPr>
        </p:nvGraphicFramePr>
        <p:xfrm>
          <a:off x="1298574" y="2205038"/>
          <a:ext cx="8469834" cy="2498725"/>
        </p:xfrm>
        <a:graphic>
          <a:graphicData uri="http://schemas.openxmlformats.org/drawingml/2006/table">
            <a:tbl>
              <a:tblPr firstRow="1" bandRow="1">
                <a:tableStyleId>{5C22544A-7EE6-4342-B048-85BDC9FD1C3A}</a:tableStyleId>
              </a:tblPr>
              <a:tblGrid>
                <a:gridCol w="4715166">
                  <a:extLst>
                    <a:ext uri="{9D8B030D-6E8A-4147-A177-3AD203B41FA5}">
                      <a16:colId xmlns:a16="http://schemas.microsoft.com/office/drawing/2014/main" val="20000"/>
                    </a:ext>
                  </a:extLst>
                </a:gridCol>
                <a:gridCol w="3754668">
                  <a:extLst>
                    <a:ext uri="{9D8B030D-6E8A-4147-A177-3AD203B41FA5}">
                      <a16:colId xmlns:a16="http://schemas.microsoft.com/office/drawing/2014/main" val="20001"/>
                    </a:ext>
                  </a:extLst>
                </a:gridCol>
              </a:tblGrid>
              <a:tr h="2498725">
                <a:tc>
                  <a:txBody>
                    <a:bodyPr/>
                    <a:lstStyle/>
                    <a:p>
                      <a:pPr marL="285750" indent="-285750">
                        <a:spcBef>
                          <a:spcPts val="300"/>
                        </a:spcBef>
                        <a:spcAft>
                          <a:spcPts val="300"/>
                        </a:spcAft>
                        <a:buFont typeface="Arial" panose="020B0604020202020204" pitchFamily="34" charset="0"/>
                        <a:buChar char="•"/>
                      </a:pPr>
                      <a:r>
                        <a:rPr lang="de-DE" sz="1600" b="0" dirty="0">
                          <a:solidFill>
                            <a:schemeClr val="tx1"/>
                          </a:solidFill>
                          <a:latin typeface="Century Gothic" panose="020B0502020202020204" pitchFamily="34" charset="0"/>
                        </a:rPr>
                        <a:t>Buchführung/Inventar</a:t>
                      </a:r>
                    </a:p>
                    <a:p>
                      <a:pPr marL="285750" indent="-285750">
                        <a:spcBef>
                          <a:spcPts val="300"/>
                        </a:spcBef>
                        <a:spcAft>
                          <a:spcPts val="300"/>
                        </a:spcAft>
                        <a:buFont typeface="Arial" panose="020B0604020202020204" pitchFamily="34" charset="0"/>
                        <a:buChar char="•"/>
                      </a:pPr>
                      <a:r>
                        <a:rPr lang="de-DE" sz="1600" b="0" dirty="0">
                          <a:solidFill>
                            <a:schemeClr val="tx1"/>
                          </a:solidFill>
                          <a:latin typeface="Century Gothic" panose="020B0502020202020204" pitchFamily="34" charset="0"/>
                        </a:rPr>
                        <a:t>Ansatz/Bewertung/Gliederung</a:t>
                      </a:r>
                    </a:p>
                    <a:p>
                      <a:pPr marL="285750" indent="-285750">
                        <a:spcBef>
                          <a:spcPts val="300"/>
                        </a:spcBef>
                        <a:spcAft>
                          <a:spcPts val="300"/>
                        </a:spcAft>
                        <a:buFont typeface="Arial" panose="020B0604020202020204" pitchFamily="34" charset="0"/>
                        <a:buChar char="•"/>
                      </a:pPr>
                      <a:r>
                        <a:rPr lang="de-DE" altLang="de-DE" sz="1600" b="0" dirty="0">
                          <a:solidFill>
                            <a:schemeClr val="tx1"/>
                          </a:solidFill>
                          <a:latin typeface="Century Gothic" panose="020B0502020202020204" pitchFamily="34" charset="0"/>
                          <a:sym typeface="Monotype Sorts" pitchFamily="2" charset="2"/>
                        </a:rPr>
                        <a:t>Anhang/Lagebericht </a:t>
                      </a:r>
                    </a:p>
                    <a:p>
                      <a:pPr marL="285750" indent="-285750">
                        <a:spcBef>
                          <a:spcPts val="300"/>
                        </a:spcBef>
                        <a:spcAft>
                          <a:spcPts val="300"/>
                        </a:spcAft>
                        <a:buFont typeface="Arial" panose="020B0604020202020204" pitchFamily="34" charset="0"/>
                        <a:buChar char="•"/>
                      </a:pPr>
                      <a:r>
                        <a:rPr lang="de-DE" altLang="de-DE" sz="1600" b="0" dirty="0">
                          <a:solidFill>
                            <a:schemeClr val="tx1"/>
                          </a:solidFill>
                          <a:latin typeface="Century Gothic" panose="020B0502020202020204" pitchFamily="34" charset="0"/>
                          <a:sym typeface="Monotype Sorts" pitchFamily="2" charset="2"/>
                        </a:rPr>
                        <a:t>Konzernrechnungslegung</a:t>
                      </a:r>
                      <a:endParaRPr lang="de-DE" sz="1600" b="0" dirty="0">
                        <a:solidFill>
                          <a:schemeClr val="tx1"/>
                        </a:solidFill>
                        <a:latin typeface="Century Gothic" panose="020B0502020202020204" pitchFamily="34" charset="0"/>
                      </a:endParaRPr>
                    </a:p>
                    <a:p>
                      <a:pPr marL="285750" indent="-285750">
                        <a:spcBef>
                          <a:spcPts val="300"/>
                        </a:spcBef>
                        <a:spcAft>
                          <a:spcPts val="300"/>
                        </a:spcAft>
                        <a:buFont typeface="Arial" panose="020B0604020202020204" pitchFamily="34" charset="0"/>
                        <a:buChar char="•"/>
                      </a:pPr>
                      <a:r>
                        <a:rPr lang="de-DE" altLang="de-DE" sz="1600" b="0" dirty="0">
                          <a:solidFill>
                            <a:schemeClr val="tx1"/>
                          </a:solidFill>
                          <a:latin typeface="Century Gothic" panose="020B0502020202020204" pitchFamily="34" charset="0"/>
                          <a:sym typeface="Monotype Sorts" pitchFamily="2" charset="2"/>
                        </a:rPr>
                        <a:t>wirtschaftszweigspezifische Vorschriften </a:t>
                      </a:r>
                    </a:p>
                    <a:p>
                      <a:pPr marL="285750" indent="-285750">
                        <a:spcBef>
                          <a:spcPts val="300"/>
                        </a:spcBef>
                        <a:spcAft>
                          <a:spcPts val="300"/>
                        </a:spcAft>
                        <a:buFont typeface="Arial" panose="020B0604020202020204" pitchFamily="34" charset="0"/>
                        <a:buChar char="•"/>
                      </a:pPr>
                      <a:r>
                        <a:rPr lang="de-DE" altLang="de-DE" sz="1600" b="0" dirty="0">
                          <a:solidFill>
                            <a:schemeClr val="tx1"/>
                          </a:solidFill>
                          <a:latin typeface="Century Gothic" panose="020B0502020202020204" pitchFamily="34" charset="0"/>
                          <a:sym typeface="Monotype Sorts" pitchFamily="2" charset="2"/>
                        </a:rPr>
                        <a:t>rechtsformbezogene Vorschriften </a:t>
                      </a:r>
                    </a:p>
                    <a:p>
                      <a:pPr marL="285750" indent="-285750">
                        <a:spcBef>
                          <a:spcPts val="300"/>
                        </a:spcBef>
                        <a:spcAft>
                          <a:spcPts val="300"/>
                        </a:spcAft>
                        <a:buFont typeface="Arial" panose="020B0604020202020204" pitchFamily="34" charset="0"/>
                        <a:buChar char="•"/>
                      </a:pPr>
                      <a:r>
                        <a:rPr lang="de-DE" altLang="de-DE" sz="1600" b="0" dirty="0">
                          <a:solidFill>
                            <a:schemeClr val="tx1"/>
                          </a:solidFill>
                          <a:latin typeface="Century Gothic" panose="020B0502020202020204" pitchFamily="34" charset="0"/>
                          <a:sym typeface="Monotype Sorts" pitchFamily="2" charset="2"/>
                        </a:rPr>
                        <a:t>Gesellschafterbezogene Vorschriften </a:t>
                      </a:r>
                      <a:endParaRPr lang="de-DE" sz="1600" b="0" dirty="0">
                        <a:solidFill>
                          <a:schemeClr val="tx1"/>
                        </a:solidFill>
                        <a:latin typeface="Century Gothic" panose="020B0502020202020204" pitchFamily="34" charset="0"/>
                      </a:endParaRPr>
                    </a:p>
                  </a:txBody>
                  <a:tcPr marL="91446" marR="91446" marT="45570" marB="45570">
                    <a:noFill/>
                  </a:tcPr>
                </a:tc>
                <a:tc>
                  <a:txBody>
                    <a:bodyPr/>
                    <a:lstStyle/>
                    <a:p>
                      <a:pPr marL="285750" indent="-285750">
                        <a:spcBef>
                          <a:spcPts val="300"/>
                        </a:spcBef>
                        <a:spcAft>
                          <a:spcPts val="300"/>
                        </a:spcAft>
                        <a:buFont typeface="Arial" panose="020B0604020202020204" pitchFamily="34" charset="0"/>
                        <a:buChar char="•"/>
                      </a:pPr>
                      <a:r>
                        <a:rPr lang="de-DE" sz="1600" b="0" dirty="0">
                          <a:solidFill>
                            <a:schemeClr val="tx1"/>
                          </a:solidFill>
                          <a:latin typeface="Century Gothic" panose="020B0502020202020204" pitchFamily="34" charset="0"/>
                        </a:rPr>
                        <a:t>§§ 238-241a HGB</a:t>
                      </a:r>
                    </a:p>
                    <a:p>
                      <a:pPr marL="285750" indent="-285750">
                        <a:spcBef>
                          <a:spcPts val="300"/>
                        </a:spcBef>
                        <a:spcAft>
                          <a:spcPts val="300"/>
                        </a:spcAft>
                        <a:buFont typeface="Arial" panose="020B0604020202020204" pitchFamily="34" charset="0"/>
                        <a:buChar char="•"/>
                      </a:pPr>
                      <a:r>
                        <a:rPr lang="de-DE" sz="1600" b="0" dirty="0">
                          <a:solidFill>
                            <a:schemeClr val="tx1"/>
                          </a:solidFill>
                          <a:latin typeface="Century Gothic" panose="020B0502020202020204" pitchFamily="34" charset="0"/>
                        </a:rPr>
                        <a:t>§§ 242-278 HGB</a:t>
                      </a:r>
                    </a:p>
                    <a:p>
                      <a:pPr marL="285750" indent="-285750">
                        <a:spcBef>
                          <a:spcPts val="300"/>
                        </a:spcBef>
                        <a:spcAft>
                          <a:spcPts val="300"/>
                        </a:spcAft>
                        <a:buFont typeface="Arial" panose="020B0604020202020204" pitchFamily="34" charset="0"/>
                        <a:buChar char="•"/>
                      </a:pPr>
                      <a:r>
                        <a:rPr lang="de-DE" altLang="de-DE" sz="1600" b="0" dirty="0">
                          <a:solidFill>
                            <a:schemeClr val="tx1"/>
                          </a:solidFill>
                          <a:latin typeface="Century Gothic" panose="020B0502020202020204" pitchFamily="34" charset="0"/>
                          <a:sym typeface="Monotype Sorts" pitchFamily="2" charset="2"/>
                        </a:rPr>
                        <a:t>§§ 284-289a HGB</a:t>
                      </a:r>
                    </a:p>
                    <a:p>
                      <a:pPr marL="28575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de-DE" altLang="de-DE" sz="1600" b="0" dirty="0">
                          <a:solidFill>
                            <a:schemeClr val="tx1"/>
                          </a:solidFill>
                          <a:latin typeface="Century Gothic" panose="020B0502020202020204" pitchFamily="34" charset="0"/>
                          <a:sym typeface="Monotype Sorts" pitchFamily="2" charset="2"/>
                        </a:rPr>
                        <a:t>§§ 290-315a HGB</a:t>
                      </a:r>
                    </a:p>
                    <a:p>
                      <a:pPr marL="28575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de-DE" altLang="de-DE" sz="1600" b="0" dirty="0">
                          <a:solidFill>
                            <a:schemeClr val="tx1"/>
                          </a:solidFill>
                          <a:latin typeface="Century Gothic" panose="020B0502020202020204" pitchFamily="34" charset="0"/>
                          <a:sym typeface="Monotype Sorts" pitchFamily="2" charset="2"/>
                        </a:rPr>
                        <a:t>z. B. §§ 340a ff. und 341a ff. HGB</a:t>
                      </a:r>
                      <a:endParaRPr lang="de-DE" altLang="de-DE" sz="1600" b="1" dirty="0">
                        <a:solidFill>
                          <a:schemeClr val="lt1"/>
                        </a:solidFill>
                        <a:latin typeface="Century Gothic" panose="020B0502020202020204" pitchFamily="34" charset="0"/>
                        <a:sym typeface="Monotype Sorts" pitchFamily="2" charset="2"/>
                      </a:endParaRPr>
                    </a:p>
                    <a:p>
                      <a:pPr marL="28575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de-DE" altLang="de-DE" sz="1600" b="0" dirty="0">
                          <a:solidFill>
                            <a:schemeClr val="tx1"/>
                          </a:solidFill>
                          <a:latin typeface="Century Gothic" panose="020B0502020202020204" pitchFamily="34" charset="0"/>
                          <a:sym typeface="Monotype Sorts" pitchFamily="2" charset="2"/>
                        </a:rPr>
                        <a:t>z. B. §§ 150-161 AktG</a:t>
                      </a:r>
                    </a:p>
                    <a:p>
                      <a:pPr marL="28575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de-DE" altLang="de-DE" sz="1600" b="0" dirty="0">
                          <a:solidFill>
                            <a:schemeClr val="tx1"/>
                          </a:solidFill>
                          <a:latin typeface="Century Gothic" panose="020B0502020202020204" pitchFamily="34" charset="0"/>
                          <a:sym typeface="Monotype Sorts" pitchFamily="2" charset="2"/>
                        </a:rPr>
                        <a:t>z. B. § 42 Abs. 3 GmbHG</a:t>
                      </a:r>
                      <a:endParaRPr lang="de-DE" sz="1600" b="0" dirty="0">
                        <a:solidFill>
                          <a:schemeClr val="tx1"/>
                        </a:solidFill>
                        <a:latin typeface="Century Gothic" panose="020B0502020202020204" pitchFamily="34" charset="0"/>
                      </a:endParaRPr>
                    </a:p>
                  </a:txBody>
                  <a:tcPr marL="91446" marR="91446" marT="45570" marB="45570">
                    <a:noFill/>
                  </a:tcPr>
                </a:tc>
                <a:extLst>
                  <a:ext uri="{0D108BD9-81ED-4DB2-BD59-A6C34878D82A}">
                    <a16:rowId xmlns:a16="http://schemas.microsoft.com/office/drawing/2014/main" val="10000"/>
                  </a:ext>
                </a:extLst>
              </a:tr>
            </a:tbl>
          </a:graphicData>
        </a:graphic>
      </p:graphicFrame>
      <p:sp>
        <p:nvSpPr>
          <p:cNvPr id="847883" name="Titel 1">
            <a:extLst>
              <a:ext uri="{FF2B5EF4-FFF2-40B4-BE49-F238E27FC236}">
                <a16:creationId xmlns:a16="http://schemas.microsoft.com/office/drawing/2014/main" id="{EC87B8B2-873A-437A-9E34-EC1E3EECA5EA}"/>
              </a:ext>
            </a:extLst>
          </p:cNvPr>
          <p:cNvSpPr txBox="1">
            <a:spLocks/>
          </p:cNvSpPr>
          <p:nvPr/>
        </p:nvSpPr>
        <p:spPr bwMode="auto">
          <a:xfrm>
            <a:off x="1079500" y="1368425"/>
            <a:ext cx="47561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spcAft>
                <a:spcPts val="600"/>
              </a:spcAft>
              <a:buFont typeface="Arial Narrow" panose="020B0606020202030204" pitchFamily="34" charset="0"/>
              <a:buAutoNum type="alphaLcPeriod" startAt="2"/>
            </a:pPr>
            <a:r>
              <a:rPr lang="de-DE" altLang="de-DE" sz="1600" b="1">
                <a:solidFill>
                  <a:srgbClr val="00B0F0"/>
                </a:solidFill>
                <a:latin typeface="Century Gothic" panose="020B0502020202020204" pitchFamily="34" charset="0"/>
              </a:rPr>
              <a:t>Deutsche Rechnungslegungsgrundsätze</a:t>
            </a:r>
          </a:p>
        </p:txBody>
      </p:sp>
      <p:sp>
        <p:nvSpPr>
          <p:cNvPr id="9" name="Rectangle 2">
            <a:extLst>
              <a:ext uri="{FF2B5EF4-FFF2-40B4-BE49-F238E27FC236}">
                <a16:creationId xmlns:a16="http://schemas.microsoft.com/office/drawing/2014/main" id="{A6379C77-F859-476D-916B-9306DFB0A810}"/>
              </a:ext>
            </a:extLst>
          </p:cNvPr>
          <p:cNvSpPr txBox="1">
            <a:spLocks/>
          </p:cNvSpPr>
          <p:nvPr/>
        </p:nvSpPr>
        <p:spPr bwMode="auto">
          <a:xfrm>
            <a:off x="796925" y="942975"/>
            <a:ext cx="997959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10.2.4 </a:t>
            </a:r>
            <a:r>
              <a:rPr lang="de-DE" altLang="de-DE" sz="1600" b="1" dirty="0">
                <a:solidFill>
                  <a:srgbClr val="00B0F0"/>
                </a:solidFill>
                <a:latin typeface="Century Gothic" panose="020B0502020202020204" pitchFamily="34" charset="0"/>
              </a:rPr>
              <a:t>Exkurs: „Rechnungslegungsgrundsätze" (vgl. </a:t>
            </a:r>
            <a:r>
              <a:rPr lang="de-DE" sz="1600" b="1" dirty="0">
                <a:solidFill>
                  <a:srgbClr val="00B0F0"/>
                </a:solidFill>
                <a:latin typeface="Century Gothic" panose="020B0502020202020204" pitchFamily="34" charset="0"/>
              </a:rPr>
              <a:t>IDW PS 201 n.F. (09.2022)</a:t>
            </a:r>
            <a:r>
              <a:rPr lang="de-DE" altLang="de-DE" sz="1600" b="1" dirty="0">
                <a:solidFill>
                  <a:srgbClr val="00B0F0"/>
                </a:solidFill>
                <a:latin typeface="Century Gothic" panose="020B0502020202020204" pitchFamily="34" charset="0"/>
              </a:rPr>
              <a:t>); Forts.</a:t>
            </a:r>
            <a:endParaRPr lang="de-DE" altLang="de-DE" sz="1600" b="1" kern="0" dirty="0">
              <a:solidFill>
                <a:srgbClr val="00B0F0"/>
              </a:solidFill>
              <a:latin typeface="Century Gothic" pitchFamily="34" charset="0"/>
            </a:endParaRPr>
          </a:p>
        </p:txBody>
      </p:sp>
      <p:sp>
        <p:nvSpPr>
          <p:cNvPr id="847886" name="Textfeld 4">
            <a:extLst>
              <a:ext uri="{FF2B5EF4-FFF2-40B4-BE49-F238E27FC236}">
                <a16:creationId xmlns:a16="http://schemas.microsoft.com/office/drawing/2014/main" id="{632F4C79-7833-470C-A0A0-3C72C8B83888}"/>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6" name="Inhaltsplatzhalter 2">
            <a:extLst>
              <a:ext uri="{FF2B5EF4-FFF2-40B4-BE49-F238E27FC236}">
                <a16:creationId xmlns:a16="http://schemas.microsoft.com/office/drawing/2014/main" id="{18350D5D-5338-4BF6-BAE8-2C48441666DA}"/>
              </a:ext>
            </a:extLst>
          </p:cNvPr>
          <p:cNvSpPr>
            <a:spLocks noGrp="1"/>
          </p:cNvSpPr>
          <p:nvPr>
            <p:ph idx="4294967295"/>
          </p:nvPr>
        </p:nvSpPr>
        <p:spPr>
          <a:xfrm>
            <a:off x="1079500" y="1902768"/>
            <a:ext cx="10777538" cy="2246312"/>
          </a:xfrm>
        </p:spPr>
        <p:txBody>
          <a:bodyPr>
            <a:spAutoFit/>
          </a:bodyPr>
          <a:lstStyle/>
          <a:p>
            <a:pPr marL="273050" indent="-273050">
              <a:lnSpc>
                <a:spcPct val="100000"/>
              </a:lnSpc>
              <a:spcBef>
                <a:spcPts val="600"/>
              </a:spcBef>
              <a:spcAft>
                <a:spcPts val="600"/>
              </a:spcAft>
              <a:buFont typeface="Arial" panose="020B0604020202020204" pitchFamily="34" charset="0"/>
              <a:buChar char="•"/>
              <a:tabLst>
                <a:tab pos="273050" algn="l"/>
              </a:tabLst>
              <a:defRPr/>
            </a:pPr>
            <a:r>
              <a:rPr lang="de-DE" altLang="de-DE" sz="1600" dirty="0" err="1">
                <a:latin typeface="Century Gothic" panose="020B0502020202020204" pitchFamily="34" charset="0"/>
              </a:rPr>
              <a:t>GoB</a:t>
            </a:r>
            <a:r>
              <a:rPr lang="de-DE" altLang="de-DE" sz="1600" dirty="0">
                <a:latin typeface="Century Gothic" panose="020B0502020202020204" pitchFamily="34" charset="0"/>
              </a:rPr>
              <a:t>, die </a:t>
            </a:r>
            <a:r>
              <a:rPr lang="de-DE" altLang="de-DE" sz="1600" b="1" dirty="0">
                <a:latin typeface="Century Gothic" panose="020B0502020202020204" pitchFamily="34" charset="0"/>
              </a:rPr>
              <a:t>nicht gesetzlich </a:t>
            </a:r>
            <a:r>
              <a:rPr lang="de-DE" altLang="de-DE" sz="1600" dirty="0">
                <a:latin typeface="Century Gothic" panose="020B0502020202020204" pitchFamily="34" charset="0"/>
              </a:rPr>
              <a:t>normiert sind (vgl. Verweise in §§ 238, 243 Abs. 1, 264 Abs. 2 und 297 Abs. 2 HGB)</a:t>
            </a:r>
          </a:p>
          <a:p>
            <a:pPr marL="273050" indent="-273050">
              <a:lnSpc>
                <a:spcPct val="100000"/>
              </a:lnSpc>
              <a:spcBef>
                <a:spcPts val="600"/>
              </a:spcBef>
              <a:spcAft>
                <a:spcPts val="600"/>
              </a:spcAft>
              <a:buFont typeface="Arial" panose="020B0604020202020204" pitchFamily="34" charset="0"/>
              <a:buChar char="•"/>
              <a:tabLst>
                <a:tab pos="273050" algn="l"/>
              </a:tabLst>
              <a:defRPr/>
            </a:pPr>
            <a:r>
              <a:rPr lang="de-DE" altLang="de-DE" sz="1600" dirty="0">
                <a:latin typeface="Century Gothic" panose="020B0502020202020204" pitchFamily="34" charset="0"/>
              </a:rPr>
              <a:t>Höchstrichterliche (handelsrechtliche)</a:t>
            </a:r>
            <a:r>
              <a:rPr lang="de-DE" altLang="de-DE" sz="1600" b="1" dirty="0">
                <a:latin typeface="Century Gothic" panose="020B0502020202020204" pitchFamily="34" charset="0"/>
              </a:rPr>
              <a:t> Rechtsprechung </a:t>
            </a:r>
            <a:r>
              <a:rPr lang="de-DE" altLang="de-DE" sz="1600" dirty="0">
                <a:latin typeface="Century Gothic" panose="020B0502020202020204" pitchFamily="34" charset="0"/>
              </a:rPr>
              <a:t>(BGH, EUGH)</a:t>
            </a:r>
          </a:p>
          <a:p>
            <a:pPr marL="273050" indent="-273050">
              <a:lnSpc>
                <a:spcPct val="100000"/>
              </a:lnSpc>
              <a:spcBef>
                <a:spcPts val="600"/>
              </a:spcBef>
              <a:spcAft>
                <a:spcPts val="600"/>
              </a:spcAft>
              <a:buFont typeface="Arial" panose="020B0604020202020204" pitchFamily="34" charset="0"/>
              <a:buChar char="•"/>
              <a:tabLst>
                <a:tab pos="273050" algn="l"/>
              </a:tabLst>
              <a:defRPr/>
            </a:pPr>
            <a:r>
              <a:rPr lang="de-DE" altLang="de-DE" sz="1600" dirty="0">
                <a:latin typeface="Century Gothic" panose="020B0502020202020204" pitchFamily="34" charset="0"/>
              </a:rPr>
              <a:t>Vom BMJ bekannt gemachte </a:t>
            </a:r>
            <a:r>
              <a:rPr lang="de-DE" altLang="de-DE" sz="1600" b="1" dirty="0">
                <a:latin typeface="Century Gothic" panose="020B0502020202020204" pitchFamily="34" charset="0"/>
              </a:rPr>
              <a:t>Empfehlungen des DRSC </a:t>
            </a:r>
            <a:r>
              <a:rPr lang="de-DE" altLang="de-DE" sz="1600" dirty="0">
                <a:latin typeface="Century Gothic" panose="020B0502020202020204" pitchFamily="34" charset="0"/>
              </a:rPr>
              <a:t>(vgl. § 342 Abs. 2 HGB)</a:t>
            </a:r>
          </a:p>
          <a:p>
            <a:pPr marL="273050" indent="-273050">
              <a:lnSpc>
                <a:spcPct val="100000"/>
              </a:lnSpc>
              <a:spcBef>
                <a:spcPts val="600"/>
              </a:spcBef>
              <a:spcAft>
                <a:spcPts val="600"/>
              </a:spcAft>
              <a:buFont typeface="Arial" panose="020B0604020202020204" pitchFamily="34" charset="0"/>
              <a:buChar char="•"/>
              <a:tabLst>
                <a:tab pos="273050" algn="l"/>
              </a:tabLst>
              <a:defRPr/>
            </a:pPr>
            <a:r>
              <a:rPr lang="de-DE" altLang="de-DE" sz="1600" b="1" dirty="0">
                <a:latin typeface="Century Gothic" panose="020B0502020202020204" pitchFamily="34" charset="0"/>
              </a:rPr>
              <a:t>IDW Stellungnahmen </a:t>
            </a:r>
            <a:r>
              <a:rPr lang="de-DE" altLang="de-DE" sz="1600" dirty="0">
                <a:latin typeface="Century Gothic" panose="020B0502020202020204" pitchFamily="34" charset="0"/>
              </a:rPr>
              <a:t>zur Rechnungslegung, und Rechnungslegungshinweise</a:t>
            </a:r>
          </a:p>
          <a:p>
            <a:pPr marL="273050" indent="-273050">
              <a:lnSpc>
                <a:spcPct val="100000"/>
              </a:lnSpc>
              <a:spcBef>
                <a:spcPts val="600"/>
              </a:spcBef>
              <a:spcAft>
                <a:spcPts val="600"/>
              </a:spcAft>
              <a:buFont typeface="Arial" panose="020B0604020202020204" pitchFamily="34" charset="0"/>
              <a:buChar char="•"/>
              <a:tabLst>
                <a:tab pos="273050" algn="l"/>
              </a:tabLst>
              <a:defRPr/>
            </a:pPr>
            <a:r>
              <a:rPr lang="de-DE" altLang="de-DE" sz="1600" dirty="0">
                <a:latin typeface="Century Gothic" panose="020B0502020202020204" pitchFamily="34" charset="0"/>
              </a:rPr>
              <a:t>Sonstige </a:t>
            </a:r>
            <a:r>
              <a:rPr lang="de-DE" altLang="de-DE" sz="1600" b="1" dirty="0">
                <a:latin typeface="Century Gothic" panose="020B0502020202020204" pitchFamily="34" charset="0"/>
              </a:rPr>
              <a:t>Rechtsprechung</a:t>
            </a:r>
            <a:r>
              <a:rPr lang="de-DE" altLang="de-DE" sz="1600" dirty="0">
                <a:latin typeface="Century Gothic" panose="020B0502020202020204" pitchFamily="34" charset="0"/>
              </a:rPr>
              <a:t>, </a:t>
            </a:r>
            <a:r>
              <a:rPr lang="de-DE" altLang="de-DE" sz="1600" b="1" dirty="0">
                <a:latin typeface="Century Gothic" panose="020B0502020202020204" pitchFamily="34" charset="0"/>
              </a:rPr>
              <a:t>Kommentierung</a:t>
            </a:r>
            <a:r>
              <a:rPr lang="de-DE" altLang="de-DE" sz="1600" dirty="0">
                <a:latin typeface="Century Gothic" panose="020B0502020202020204" pitchFamily="34" charset="0"/>
              </a:rPr>
              <a:t>, Literatur, Verlautbarungen des IDW, Sitzungsprotokolle des HFA</a:t>
            </a:r>
          </a:p>
          <a:p>
            <a:pPr>
              <a:lnSpc>
                <a:spcPct val="100000"/>
              </a:lnSpc>
              <a:spcBef>
                <a:spcPts val="600"/>
              </a:spcBef>
              <a:spcAft>
                <a:spcPts val="600"/>
              </a:spcAft>
              <a:defRPr/>
            </a:pPr>
            <a:r>
              <a:rPr lang="de-DE" altLang="de-DE" sz="1600" dirty="0">
                <a:latin typeface="Century Gothic" panose="020B0502020202020204" pitchFamily="34" charset="0"/>
              </a:rPr>
              <a:t>(</a:t>
            </a:r>
            <a:r>
              <a:rPr lang="de-DE" sz="1600" dirty="0">
                <a:latin typeface="Century Gothic" panose="020B0502020202020204" pitchFamily="34" charset="0"/>
              </a:rPr>
              <a:t>IDW PS 201 n.F. (09.2022)</a:t>
            </a:r>
            <a:r>
              <a:rPr lang="de-DE" altLang="de-DE" sz="1600" dirty="0">
                <a:latin typeface="Century Gothic" panose="020B0502020202020204" pitchFamily="34" charset="0"/>
              </a:rPr>
              <a:t>, Tz. 7, 9)</a:t>
            </a:r>
          </a:p>
        </p:txBody>
      </p:sp>
      <p:sp>
        <p:nvSpPr>
          <p:cNvPr id="8" name="Rectangle 2">
            <a:extLst>
              <a:ext uri="{FF2B5EF4-FFF2-40B4-BE49-F238E27FC236}">
                <a16:creationId xmlns:a16="http://schemas.microsoft.com/office/drawing/2014/main" id="{9EB62BEF-306A-4ACC-B255-5A2881CE3D6E}"/>
              </a:ext>
            </a:extLst>
          </p:cNvPr>
          <p:cNvSpPr txBox="1">
            <a:spLocks/>
          </p:cNvSpPr>
          <p:nvPr/>
        </p:nvSpPr>
        <p:spPr bwMode="auto">
          <a:xfrm>
            <a:off x="804862" y="1088926"/>
            <a:ext cx="997165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10.2.4 </a:t>
            </a:r>
            <a:r>
              <a:rPr lang="de-DE" altLang="de-DE" sz="1600" b="1" dirty="0">
                <a:solidFill>
                  <a:srgbClr val="00B0F0"/>
                </a:solidFill>
                <a:latin typeface="Century Gothic" panose="020B0502020202020204" pitchFamily="34" charset="0"/>
              </a:rPr>
              <a:t>Exkurs: „Rechnungslegungsgrundsätze" (vgl. </a:t>
            </a:r>
            <a:r>
              <a:rPr lang="de-DE" sz="1600" b="1" dirty="0">
                <a:solidFill>
                  <a:srgbClr val="00B0F0"/>
                </a:solidFill>
                <a:latin typeface="Century Gothic" panose="020B0502020202020204" pitchFamily="34" charset="0"/>
              </a:rPr>
              <a:t>IDW PS 201 n.F.(09.2022)</a:t>
            </a:r>
            <a:r>
              <a:rPr lang="de-DE" altLang="de-DE" sz="1600" b="1" dirty="0">
                <a:solidFill>
                  <a:srgbClr val="00B0F0"/>
                </a:solidFill>
                <a:latin typeface="Century Gothic" panose="020B0502020202020204" pitchFamily="34" charset="0"/>
              </a:rPr>
              <a:t>); Forts.</a:t>
            </a:r>
            <a:endParaRPr lang="de-DE" altLang="de-DE" sz="1600" b="1" kern="0" dirty="0">
              <a:solidFill>
                <a:srgbClr val="00B0F0"/>
              </a:solidFill>
              <a:latin typeface="Century Gothic" pitchFamily="34" charset="0"/>
            </a:endParaRPr>
          </a:p>
        </p:txBody>
      </p:sp>
      <p:sp>
        <p:nvSpPr>
          <p:cNvPr id="849925" name="Titel 1">
            <a:extLst>
              <a:ext uri="{FF2B5EF4-FFF2-40B4-BE49-F238E27FC236}">
                <a16:creationId xmlns:a16="http://schemas.microsoft.com/office/drawing/2014/main" id="{6C7AA1CA-A1E7-4C1A-A338-BC122BBC8A0E}"/>
              </a:ext>
            </a:extLst>
          </p:cNvPr>
          <p:cNvSpPr txBox="1">
            <a:spLocks/>
          </p:cNvSpPr>
          <p:nvPr/>
        </p:nvSpPr>
        <p:spPr bwMode="auto">
          <a:xfrm>
            <a:off x="1079500" y="1570980"/>
            <a:ext cx="57372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spcAft>
                <a:spcPts val="600"/>
              </a:spcAft>
              <a:buFont typeface="Arial Narrow" panose="020B0606020202030204" pitchFamily="34" charset="0"/>
              <a:buAutoNum type="alphaLcPeriod" startAt="2"/>
            </a:pPr>
            <a:r>
              <a:rPr lang="de-DE" altLang="de-DE" sz="1600" b="1">
                <a:solidFill>
                  <a:srgbClr val="00B0F0"/>
                </a:solidFill>
                <a:latin typeface="Century Gothic" panose="020B0502020202020204" pitchFamily="34" charset="0"/>
              </a:rPr>
              <a:t>Deutsche Rechnungslegungsgrundsätze; Forts.</a:t>
            </a:r>
          </a:p>
        </p:txBody>
      </p:sp>
      <p:sp>
        <p:nvSpPr>
          <p:cNvPr id="849926" name="Textfeld 4">
            <a:extLst>
              <a:ext uri="{FF2B5EF4-FFF2-40B4-BE49-F238E27FC236}">
                <a16:creationId xmlns:a16="http://schemas.microsoft.com/office/drawing/2014/main" id="{003A14B1-B87C-446F-B25F-4773B756B1EF}"/>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970" name="Inhaltsplatzhalter 2">
            <a:extLst>
              <a:ext uri="{FF2B5EF4-FFF2-40B4-BE49-F238E27FC236}">
                <a16:creationId xmlns:a16="http://schemas.microsoft.com/office/drawing/2014/main" id="{0047965D-4622-4412-BEE2-BE306BBDA670}"/>
              </a:ext>
            </a:extLst>
          </p:cNvPr>
          <p:cNvSpPr>
            <a:spLocks noGrp="1"/>
          </p:cNvSpPr>
          <p:nvPr>
            <p:ph idx="4294967295"/>
          </p:nvPr>
        </p:nvSpPr>
        <p:spPr>
          <a:xfrm>
            <a:off x="1079500" y="1473200"/>
            <a:ext cx="10777538" cy="2893100"/>
          </a:xfrm>
        </p:spPr>
        <p:txBody>
          <a:bodyPr>
            <a:spAutoFit/>
          </a:bodyPr>
          <a:lstStyle/>
          <a:p>
            <a:pPr marL="285750" indent="-28575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Prüfung erfolgt unter Beachtung der </a:t>
            </a:r>
            <a:r>
              <a:rPr lang="de-DE" altLang="de-DE" sz="1600" b="1" dirty="0">
                <a:latin typeface="Century Gothic" panose="020B0502020202020204" pitchFamily="34" charset="0"/>
              </a:rPr>
              <a:t>Grundätze des IDW PS 350 n.F. (10.2021)</a:t>
            </a:r>
          </a:p>
          <a:p>
            <a:pPr marL="285750" indent="-285750">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rPr>
              <a:t>Prüfungsurteil bezieht sich darauf, ob der Lagebericht in allen wesentlichen Belangen in Übereinstimmung mit den maßgebenden Rechnungslegungsgrundsätzen aufgestellt ist (</a:t>
            </a:r>
            <a:r>
              <a:rPr lang="de-DE" sz="1600" dirty="0">
                <a:latin typeface="Century Gothic" panose="020B0502020202020204" pitchFamily="34" charset="0"/>
              </a:rPr>
              <a:t>IDW PS 400 n.F. (10.2021)</a:t>
            </a:r>
            <a:r>
              <a:rPr lang="de-DE" altLang="de-DE" sz="1600" dirty="0">
                <a:latin typeface="Century Gothic" panose="020B0502020202020204" pitchFamily="34" charset="0"/>
              </a:rPr>
              <a:t>, Tz. 19): </a:t>
            </a:r>
          </a:p>
          <a:p>
            <a:pPr marL="630238" lvl="1" indent="-268288">
              <a:lnSpc>
                <a:spcPct val="100000"/>
              </a:lnSpc>
              <a:spcBef>
                <a:spcPts val="600"/>
              </a:spcBef>
              <a:spcAft>
                <a:spcPts val="600"/>
              </a:spcAft>
              <a:buFont typeface="Verdana" panose="020B0604030504040204" pitchFamily="34" charset="0"/>
              <a:buAutoNum type="alphaLcPeriod"/>
            </a:pPr>
            <a:r>
              <a:rPr lang="de-DE" altLang="de-DE" sz="1600" dirty="0">
                <a:latin typeface="Century Gothic" panose="020B0502020202020204" pitchFamily="34" charset="0"/>
              </a:rPr>
              <a:t>Vermittlung eines </a:t>
            </a:r>
            <a:r>
              <a:rPr lang="de-DE" altLang="de-DE" sz="1600" b="1" dirty="0">
                <a:solidFill>
                  <a:srgbClr val="FF0000"/>
                </a:solidFill>
                <a:latin typeface="Century Gothic" panose="020B0502020202020204" pitchFamily="34" charset="0"/>
              </a:rPr>
              <a:t>zutreffenden Bildes von der Lage des Unternehmens</a:t>
            </a:r>
          </a:p>
          <a:p>
            <a:pPr marL="630238" lvl="1" indent="-268288">
              <a:lnSpc>
                <a:spcPct val="100000"/>
              </a:lnSpc>
              <a:spcBef>
                <a:spcPts val="600"/>
              </a:spcBef>
              <a:spcAft>
                <a:spcPts val="600"/>
              </a:spcAft>
              <a:buFont typeface="Verdana" panose="020B0604030504040204" pitchFamily="34" charset="0"/>
              <a:buAutoNum type="alphaLcPeriod"/>
            </a:pPr>
            <a:r>
              <a:rPr lang="de-DE" altLang="de-DE" sz="1600" dirty="0">
                <a:latin typeface="Century Gothic" panose="020B0502020202020204" pitchFamily="34" charset="0"/>
              </a:rPr>
              <a:t>Lagebericht </a:t>
            </a:r>
          </a:p>
          <a:p>
            <a:pPr marL="914400" lvl="2" indent="-285750">
              <a:lnSpc>
                <a:spcPct val="100000"/>
              </a:lnSpc>
              <a:spcBef>
                <a:spcPts val="600"/>
              </a:spcBef>
              <a:spcAft>
                <a:spcPts val="600"/>
              </a:spcAft>
            </a:pPr>
            <a:r>
              <a:rPr lang="de-DE" altLang="de-DE" sz="1600" dirty="0">
                <a:latin typeface="Century Gothic" panose="020B0502020202020204" pitchFamily="34" charset="0"/>
              </a:rPr>
              <a:t>steht in </a:t>
            </a:r>
            <a:r>
              <a:rPr lang="de-DE" altLang="de-DE" sz="1600" b="1" dirty="0">
                <a:solidFill>
                  <a:srgbClr val="FF0000"/>
                </a:solidFill>
                <a:latin typeface="Century Gothic" panose="020B0502020202020204" pitchFamily="34" charset="0"/>
              </a:rPr>
              <a:t>Einklang mit dem Abschluss</a:t>
            </a:r>
          </a:p>
          <a:p>
            <a:pPr marL="914400" lvl="2" indent="-285750">
              <a:lnSpc>
                <a:spcPct val="100000"/>
              </a:lnSpc>
              <a:spcBef>
                <a:spcPts val="600"/>
              </a:spcBef>
              <a:spcAft>
                <a:spcPts val="600"/>
              </a:spcAft>
              <a:buClr>
                <a:schemeClr val="tx1"/>
              </a:buClr>
            </a:pPr>
            <a:r>
              <a:rPr lang="de-DE" altLang="de-DE" sz="1600" b="1" dirty="0">
                <a:solidFill>
                  <a:srgbClr val="FF0000"/>
                </a:solidFill>
                <a:latin typeface="Century Gothic" panose="020B0502020202020204" pitchFamily="34" charset="0"/>
              </a:rPr>
              <a:t>entspricht den gesetzlichen Vorschriften</a:t>
            </a:r>
          </a:p>
          <a:p>
            <a:pPr marL="914400" lvl="2" indent="-285750">
              <a:lnSpc>
                <a:spcPct val="100000"/>
              </a:lnSpc>
              <a:spcBef>
                <a:spcPts val="600"/>
              </a:spcBef>
              <a:spcAft>
                <a:spcPts val="600"/>
              </a:spcAft>
            </a:pPr>
            <a:r>
              <a:rPr lang="de-DE" altLang="de-DE" sz="1600" dirty="0">
                <a:latin typeface="Century Gothic" panose="020B0502020202020204" pitchFamily="34" charset="0"/>
              </a:rPr>
              <a:t>stellt </a:t>
            </a:r>
            <a:r>
              <a:rPr lang="de-DE" altLang="de-DE" sz="1600" b="1" dirty="0">
                <a:solidFill>
                  <a:srgbClr val="FF0000"/>
                </a:solidFill>
                <a:latin typeface="Century Gothic" panose="020B0502020202020204" pitchFamily="34" charset="0"/>
              </a:rPr>
              <a:t>Chancen und Risiken der zukünftigen Entwicklung </a:t>
            </a:r>
            <a:r>
              <a:rPr lang="de-DE" altLang="de-DE" sz="1600" dirty="0">
                <a:latin typeface="Century Gothic" panose="020B0502020202020204" pitchFamily="34" charset="0"/>
              </a:rPr>
              <a:t>zutreffend dar</a:t>
            </a:r>
          </a:p>
        </p:txBody>
      </p:sp>
      <p:sp>
        <p:nvSpPr>
          <p:cNvPr id="7" name="Rectangle 2">
            <a:extLst>
              <a:ext uri="{FF2B5EF4-FFF2-40B4-BE49-F238E27FC236}">
                <a16:creationId xmlns:a16="http://schemas.microsoft.com/office/drawing/2014/main" id="{E1C8EAC9-98F5-42AC-A810-FFAF9FB77D79}"/>
              </a:ext>
            </a:extLst>
          </p:cNvPr>
          <p:cNvSpPr txBox="1">
            <a:spLocks/>
          </p:cNvSpPr>
          <p:nvPr/>
        </p:nvSpPr>
        <p:spPr bwMode="auto">
          <a:xfrm>
            <a:off x="833438" y="1052736"/>
            <a:ext cx="54578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10.2.5 </a:t>
            </a:r>
            <a:r>
              <a:rPr lang="de-DE" altLang="de-DE" sz="1600" b="1" dirty="0">
                <a:solidFill>
                  <a:srgbClr val="00B0F0"/>
                </a:solidFill>
                <a:latin typeface="Century Gothic" panose="020B0502020202020204" pitchFamily="34" charset="0"/>
              </a:rPr>
              <a:t>Bildung eines Prüfungsurteils zum Lagebericht</a:t>
            </a:r>
            <a:endParaRPr lang="de-DE" altLang="de-DE" sz="1600" b="1" kern="0" dirty="0">
              <a:solidFill>
                <a:srgbClr val="00B0F0"/>
              </a:solidFill>
              <a:latin typeface="Century Gothic" pitchFamily="34" charset="0"/>
            </a:endParaRPr>
          </a:p>
        </p:txBody>
      </p:sp>
      <p:sp>
        <p:nvSpPr>
          <p:cNvPr id="851973" name="Textfeld 4">
            <a:extLst>
              <a:ext uri="{FF2B5EF4-FFF2-40B4-BE49-F238E27FC236}">
                <a16:creationId xmlns:a16="http://schemas.microsoft.com/office/drawing/2014/main" id="{1246FA10-8BAF-42F0-990E-26110673F17C}"/>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ransition spd="slow"/>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018" name="Inhaltsplatzhalter 2">
            <a:extLst>
              <a:ext uri="{FF2B5EF4-FFF2-40B4-BE49-F238E27FC236}">
                <a16:creationId xmlns:a16="http://schemas.microsoft.com/office/drawing/2014/main" id="{84F58BD7-8AD2-4B42-A8E3-AFF9E603BDF2}"/>
              </a:ext>
            </a:extLst>
          </p:cNvPr>
          <p:cNvSpPr>
            <a:spLocks noGrp="1"/>
          </p:cNvSpPr>
          <p:nvPr>
            <p:ph idx="4294967295"/>
          </p:nvPr>
        </p:nvSpPr>
        <p:spPr>
          <a:xfrm>
            <a:off x="1079500" y="1630363"/>
            <a:ext cx="10777538" cy="1631216"/>
          </a:xfrm>
        </p:spPr>
        <p:txBody>
          <a:bodyPr>
            <a:spAutoFit/>
          </a:bodyPr>
          <a:lstStyle/>
          <a:p>
            <a:pPr marL="284163" lvl="2" indent="-285750">
              <a:lnSpc>
                <a:spcPct val="100000"/>
              </a:lnSpc>
              <a:spcBef>
                <a:spcPts val="600"/>
              </a:spcBef>
              <a:spcAft>
                <a:spcPts val="600"/>
              </a:spcAft>
            </a:pPr>
            <a:r>
              <a:rPr lang="de-DE" altLang="de-DE" sz="1600" dirty="0">
                <a:latin typeface="Century Gothic" panose="020B0502020202020204" pitchFamily="34" charset="0"/>
              </a:rPr>
              <a:t>Wird ein </a:t>
            </a:r>
            <a:r>
              <a:rPr lang="de-DE" altLang="de-DE" sz="1600" b="1" dirty="0">
                <a:latin typeface="Century Gothic" panose="020B0502020202020204" pitchFamily="34" charset="0"/>
              </a:rPr>
              <a:t>Lagebericht freiwillig </a:t>
            </a:r>
            <a:r>
              <a:rPr lang="de-DE" altLang="de-DE" sz="1600" dirty="0">
                <a:latin typeface="Century Gothic" panose="020B0502020202020204" pitchFamily="34" charset="0"/>
              </a:rPr>
              <a:t>aufgestellt, so hat sich der Bestätigungsvermerk auch auf dem Lagebericht zu erstrecken, sofern der Prüfer dazu beauftragt wird</a:t>
            </a:r>
          </a:p>
          <a:p>
            <a:pPr marL="284163" lvl="2" indent="-285750">
              <a:lnSpc>
                <a:spcPct val="100000"/>
              </a:lnSpc>
              <a:spcBef>
                <a:spcPts val="600"/>
              </a:spcBef>
              <a:spcAft>
                <a:spcPts val="600"/>
              </a:spcAft>
            </a:pPr>
            <a:r>
              <a:rPr lang="de-DE" altLang="de-DE" sz="1600" dirty="0">
                <a:latin typeface="Century Gothic" panose="020B0502020202020204" pitchFamily="34" charset="0"/>
              </a:rPr>
              <a:t>Liegt </a:t>
            </a:r>
            <a:r>
              <a:rPr lang="de-DE" altLang="de-DE" sz="1600" b="1" dirty="0">
                <a:latin typeface="Century Gothic" panose="020B0502020202020204" pitchFamily="34" charset="0"/>
              </a:rPr>
              <a:t>keine Beauftragung </a:t>
            </a:r>
            <a:r>
              <a:rPr lang="de-DE" altLang="de-DE" sz="1600" dirty="0">
                <a:latin typeface="Century Gothic" panose="020B0502020202020204" pitchFamily="34" charset="0"/>
              </a:rPr>
              <a:t>vor und wird der Lagebericht zusammen mit dem Abschluss dargestellt und nicht als ungeprüft gekennzeichnet, muss im Bestätigungsvermerk erläutert werden, dass der Lagebericht nicht Gegenstand der Abschlussprüfung war und deshalb kein Prüfungsurteil dazu abgegeben wird </a:t>
            </a:r>
            <a:br>
              <a:rPr lang="de-DE" altLang="de-DE" sz="1600" dirty="0">
                <a:latin typeface="Century Gothic" panose="020B0502020202020204" pitchFamily="34" charset="0"/>
              </a:rPr>
            </a:br>
            <a:r>
              <a:rPr lang="de-DE" altLang="de-DE" sz="1600" dirty="0">
                <a:latin typeface="Century Gothic" panose="020B0502020202020204" pitchFamily="34" charset="0"/>
              </a:rPr>
              <a:t>(</a:t>
            </a:r>
            <a:r>
              <a:rPr lang="de-DE" sz="1600" dirty="0">
                <a:latin typeface="Century Gothic" panose="020B0502020202020204" pitchFamily="34" charset="0"/>
              </a:rPr>
              <a:t>IDW PS 400 n.F. (10.2021)</a:t>
            </a:r>
            <a:r>
              <a:rPr lang="de-DE" altLang="de-DE" sz="1600" dirty="0">
                <a:latin typeface="Century Gothic" panose="020B0502020202020204" pitchFamily="34" charset="0"/>
              </a:rPr>
              <a:t>, Tz. 20)</a:t>
            </a:r>
          </a:p>
        </p:txBody>
      </p:sp>
      <p:sp>
        <p:nvSpPr>
          <p:cNvPr id="7" name="Rectangle 2">
            <a:extLst>
              <a:ext uri="{FF2B5EF4-FFF2-40B4-BE49-F238E27FC236}">
                <a16:creationId xmlns:a16="http://schemas.microsoft.com/office/drawing/2014/main" id="{E1C8EAC9-98F5-42AC-A810-FFAF9FB77D79}"/>
              </a:ext>
            </a:extLst>
          </p:cNvPr>
          <p:cNvSpPr txBox="1">
            <a:spLocks/>
          </p:cNvSpPr>
          <p:nvPr/>
        </p:nvSpPr>
        <p:spPr bwMode="auto">
          <a:xfrm>
            <a:off x="833438" y="1233488"/>
            <a:ext cx="63420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10.2.5 </a:t>
            </a:r>
            <a:r>
              <a:rPr lang="de-DE" altLang="de-DE" sz="1600" b="1" dirty="0">
                <a:solidFill>
                  <a:srgbClr val="00B0F0"/>
                </a:solidFill>
                <a:latin typeface="Century Gothic" panose="020B0502020202020204" pitchFamily="34" charset="0"/>
              </a:rPr>
              <a:t>Bildung eines Prüfungsurteils zum Lagebericht; Forts.</a:t>
            </a:r>
            <a:endParaRPr lang="de-DE" altLang="de-DE" sz="1600" b="1" kern="0" dirty="0">
              <a:solidFill>
                <a:srgbClr val="00B0F0"/>
              </a:solidFill>
              <a:latin typeface="Century Gothic" pitchFamily="34" charset="0"/>
            </a:endParaRPr>
          </a:p>
        </p:txBody>
      </p:sp>
      <p:sp>
        <p:nvSpPr>
          <p:cNvPr id="854021" name="Textfeld 4">
            <a:extLst>
              <a:ext uri="{FF2B5EF4-FFF2-40B4-BE49-F238E27FC236}">
                <a16:creationId xmlns:a16="http://schemas.microsoft.com/office/drawing/2014/main" id="{C67B7EA9-FDA6-4445-8132-006A1E1E5502}"/>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9" name="Inhaltsplatzhalter 2">
            <a:extLst>
              <a:ext uri="{FF2B5EF4-FFF2-40B4-BE49-F238E27FC236}">
                <a16:creationId xmlns:a16="http://schemas.microsoft.com/office/drawing/2014/main" id="{E2A6DB2F-85E7-4B88-85B1-E8F06457D044}"/>
              </a:ext>
            </a:extLst>
          </p:cNvPr>
          <p:cNvSpPr txBox="1">
            <a:spLocks/>
          </p:cNvSpPr>
          <p:nvPr/>
        </p:nvSpPr>
        <p:spPr bwMode="auto">
          <a:xfrm>
            <a:off x="1065213" y="4221460"/>
            <a:ext cx="10795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marL="268288" indent="-268288">
              <a:lnSpc>
                <a:spcPct val="100000"/>
              </a:lnSpc>
              <a:spcBef>
                <a:spcPts val="600"/>
              </a:spcBef>
              <a:spcAft>
                <a:spcPts val="600"/>
              </a:spcAft>
              <a:buFont typeface="Arial" panose="020B0604020202020204" pitchFamily="34" charset="0"/>
              <a:buChar char="•"/>
              <a:defRPr/>
            </a:pPr>
            <a:r>
              <a:rPr lang="de-DE" altLang="de-DE" sz="1600" kern="0" dirty="0">
                <a:latin typeface="Century Gothic" panose="020B0502020202020204" pitchFamily="34" charset="0"/>
                <a:sym typeface="Monotype Sorts"/>
              </a:rPr>
              <a:t>Aufnahme des Urteils in den Bestätigungsvermerk setzt voraus, dass eine Rechtsnorm dies vorsieht</a:t>
            </a:r>
          </a:p>
          <a:p>
            <a:pPr marL="268288" indent="-268288">
              <a:lnSpc>
                <a:spcPct val="100000"/>
              </a:lnSpc>
              <a:spcBef>
                <a:spcPts val="600"/>
              </a:spcBef>
              <a:spcAft>
                <a:spcPts val="600"/>
              </a:spcAft>
              <a:buFont typeface="Arial" panose="020B0604020202020204" pitchFamily="34" charset="0"/>
              <a:buChar char="•"/>
              <a:defRPr/>
            </a:pPr>
            <a:r>
              <a:rPr lang="de-DE" altLang="de-DE" sz="1600" kern="0" dirty="0">
                <a:latin typeface="Century Gothic" panose="020B0502020202020204" pitchFamily="34" charset="0"/>
                <a:sym typeface="Monotype Sorts"/>
              </a:rPr>
              <a:t>Ansonsten ist eine Berichterstattung ausschließlich im Prüfungsbericht (</a:t>
            </a:r>
            <a:r>
              <a:rPr lang="de-DE" sz="1600" dirty="0">
                <a:latin typeface="Century Gothic" panose="020B0502020202020204" pitchFamily="34" charset="0"/>
              </a:rPr>
              <a:t>IDW PS 400 n.F. (10.2021)</a:t>
            </a:r>
            <a:r>
              <a:rPr lang="de-DE" altLang="de-DE" sz="1600" kern="0" dirty="0">
                <a:latin typeface="Century Gothic" panose="020B0502020202020204" pitchFamily="34" charset="0"/>
                <a:sym typeface="Monotype Sorts"/>
              </a:rPr>
              <a:t>) möglich</a:t>
            </a:r>
          </a:p>
        </p:txBody>
      </p:sp>
      <p:sp>
        <p:nvSpPr>
          <p:cNvPr id="10" name="Rectangle 2">
            <a:extLst>
              <a:ext uri="{FF2B5EF4-FFF2-40B4-BE49-F238E27FC236}">
                <a16:creationId xmlns:a16="http://schemas.microsoft.com/office/drawing/2014/main" id="{89749F28-ADB1-48E1-A8F7-8FE2FBC09365}"/>
              </a:ext>
            </a:extLst>
          </p:cNvPr>
          <p:cNvSpPr txBox="1">
            <a:spLocks/>
          </p:cNvSpPr>
          <p:nvPr/>
        </p:nvSpPr>
        <p:spPr bwMode="auto">
          <a:xfrm>
            <a:off x="846138" y="3805238"/>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10.2.6 </a:t>
            </a:r>
            <a:r>
              <a:rPr lang="de-DE" altLang="de-DE" sz="1600" b="1" dirty="0">
                <a:solidFill>
                  <a:srgbClr val="00B0F0"/>
                </a:solidFill>
                <a:latin typeface="Century Gothic" panose="020B0502020202020204" pitchFamily="34" charset="0"/>
              </a:rPr>
              <a:t>Bildung eines Prüfungsurteils zu sonstigen Prüfungsgegenständen</a:t>
            </a:r>
            <a:endParaRPr lang="de-DE" altLang="de-DE" sz="1600" b="1" kern="0" dirty="0">
              <a:solidFill>
                <a:srgbClr val="00B0F0"/>
              </a:solidFill>
              <a:latin typeface="Century Gothic" pitchFamily="34" charset="0"/>
            </a:endParaRPr>
          </a:p>
        </p:txBody>
      </p:sp>
    </p:spTree>
  </p:cSld>
  <p:clrMapOvr>
    <a:masterClrMapping/>
  </p:clrMapOvr>
  <p:transition spd="slow"/>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Inhaltsplatzhalter 2">
            <a:extLst>
              <a:ext uri="{FF2B5EF4-FFF2-40B4-BE49-F238E27FC236}">
                <a16:creationId xmlns:a16="http://schemas.microsoft.com/office/drawing/2014/main" id="{1F12D707-ECE4-4F06-8A48-4B04B96D339A}"/>
              </a:ext>
            </a:extLst>
          </p:cNvPr>
          <p:cNvSpPr>
            <a:spLocks noGrp="1"/>
          </p:cNvSpPr>
          <p:nvPr>
            <p:ph idx="4294967295"/>
          </p:nvPr>
        </p:nvSpPr>
        <p:spPr>
          <a:xfrm>
            <a:off x="1079500" y="1368425"/>
            <a:ext cx="10795000" cy="4432300"/>
          </a:xfrm>
        </p:spPr>
        <p:txBody>
          <a:bodyPr>
            <a:spAutoFit/>
          </a:bodyPr>
          <a:lstStyle/>
          <a:p>
            <a:pPr marL="268288" indent="-268288">
              <a:lnSpc>
                <a:spcPct val="100000"/>
              </a:lnSpc>
              <a:spcBef>
                <a:spcPts val="600"/>
              </a:spcBef>
              <a:spcAft>
                <a:spcPts val="600"/>
              </a:spcAft>
              <a:buFont typeface="+mj-lt"/>
              <a:buAutoNum type="alphaLcPeriod"/>
              <a:defRPr/>
            </a:pPr>
            <a:r>
              <a:rPr lang="de-DE" altLang="de-DE" sz="1600" b="1" dirty="0">
                <a:solidFill>
                  <a:srgbClr val="00B0F0"/>
                </a:solidFill>
                <a:latin typeface="Century Gothic" panose="020B0502020202020204" pitchFamily="34" charset="0"/>
                <a:sym typeface="Monotype Sorts" pitchFamily="2" charset="2"/>
              </a:rPr>
              <a:t>Nicht modifiziertes Prüfungsurteil</a:t>
            </a:r>
          </a:p>
          <a:p>
            <a:pPr marL="533400" indent="-261938">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IDW PS 400 n.F. (10.2021)</a:t>
            </a:r>
            <a:endParaRPr lang="de-DE" altLang="de-DE" sz="1600" dirty="0">
              <a:latin typeface="Century Gothic" panose="020B0502020202020204" pitchFamily="34" charset="0"/>
              <a:sym typeface="Monotype Sorts" pitchFamily="2" charset="2"/>
            </a:endParaRPr>
          </a:p>
          <a:p>
            <a:pPr marL="533400" indent="-26193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Abschluss ist in allen wesentlichen Belangen in Übereistimmung mit den maßgebenden Rechnungslegungs-grundsätzen aufgestellt </a:t>
            </a:r>
            <a:br>
              <a:rPr lang="de-DE" altLang="de-DE" sz="1600" dirty="0">
                <a:latin typeface="Century Gothic" panose="020B0502020202020204" pitchFamily="34" charset="0"/>
                <a:sym typeface="Monotype Sorts" pitchFamily="2" charset="2"/>
              </a:rPr>
            </a:br>
            <a:endParaRPr lang="de-DE" altLang="de-DE" sz="1600" dirty="0">
              <a:latin typeface="Century Gothic" panose="020B0502020202020204" pitchFamily="34" charset="0"/>
              <a:sym typeface="Monotype Sorts" pitchFamily="2" charset="2"/>
            </a:endParaRPr>
          </a:p>
          <a:p>
            <a:pPr marL="268288" indent="-268288">
              <a:lnSpc>
                <a:spcPct val="100000"/>
              </a:lnSpc>
              <a:spcBef>
                <a:spcPts val="600"/>
              </a:spcBef>
              <a:spcAft>
                <a:spcPts val="600"/>
              </a:spcAft>
              <a:buFont typeface="+mj-lt"/>
              <a:buAutoNum type="alphaLcPeriod" startAt="2"/>
              <a:defRPr/>
            </a:pPr>
            <a:r>
              <a:rPr lang="de-DE" altLang="de-DE" sz="1600" b="1" dirty="0">
                <a:solidFill>
                  <a:srgbClr val="00B0F0"/>
                </a:solidFill>
                <a:latin typeface="Century Gothic" panose="020B0502020202020204" pitchFamily="34" charset="0"/>
                <a:sym typeface="Monotype Sorts" pitchFamily="2" charset="2"/>
              </a:rPr>
              <a:t>Modifiziertes Prüfungsurteil</a:t>
            </a:r>
          </a:p>
          <a:p>
            <a:pPr marL="533400" indent="-261938">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IDW PS 405 n.F. (10.2021)</a:t>
            </a:r>
            <a:endParaRPr lang="de-DE" altLang="de-DE" sz="1600" dirty="0">
              <a:latin typeface="Century Gothic" panose="020B0502020202020204" pitchFamily="34" charset="0"/>
              <a:sym typeface="Monotype Sorts" pitchFamily="2" charset="2"/>
            </a:endParaRPr>
          </a:p>
          <a:p>
            <a:pPr marL="533400" indent="-26193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Abschluss ist als Ganzes nicht frei von wesentlichen falschen Angaben oder</a:t>
            </a:r>
          </a:p>
          <a:p>
            <a:pPr marL="533400" indent="-26193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Es konnten keine ausreichenden und angemessenen Prüfungsnachweise gewonnen werden und der Abschluss als Ganzes </a:t>
            </a:r>
            <a:r>
              <a:rPr lang="de-DE" altLang="de-DE" sz="1600" b="1" dirty="0">
                <a:solidFill>
                  <a:srgbClr val="FF0000"/>
                </a:solidFill>
                <a:latin typeface="Century Gothic" panose="020B0502020202020204" pitchFamily="34" charset="0"/>
                <a:sym typeface="Monotype Sorts" pitchFamily="2" charset="2"/>
              </a:rPr>
              <a:t>kann</a:t>
            </a:r>
            <a:r>
              <a:rPr lang="de-DE" altLang="de-DE" sz="1600" dirty="0">
                <a:latin typeface="Century Gothic" panose="020B0502020202020204" pitchFamily="34" charset="0"/>
                <a:sym typeface="Monotype Sorts" pitchFamily="2" charset="2"/>
              </a:rPr>
              <a:t> wesentliche falsche Angaben enthalten</a:t>
            </a:r>
            <a:br>
              <a:rPr lang="de-DE" altLang="de-DE" sz="1600" dirty="0">
                <a:latin typeface="Century Gothic" panose="020B0502020202020204" pitchFamily="34" charset="0"/>
                <a:sym typeface="Monotype Sorts" pitchFamily="2" charset="2"/>
              </a:rPr>
            </a:br>
            <a:endParaRPr lang="de-DE" altLang="de-DE" sz="1600" dirty="0">
              <a:latin typeface="Century Gothic" panose="020B0502020202020204" pitchFamily="34" charset="0"/>
              <a:sym typeface="Monotype Sorts" pitchFamily="2" charset="2"/>
            </a:endParaRPr>
          </a:p>
          <a:p>
            <a:pPr marL="268288" indent="-268288">
              <a:lnSpc>
                <a:spcPct val="100000"/>
              </a:lnSpc>
              <a:spcBef>
                <a:spcPts val="600"/>
              </a:spcBef>
              <a:spcAft>
                <a:spcPts val="600"/>
              </a:spcAft>
              <a:buFont typeface="+mj-lt"/>
              <a:buAutoNum type="alphaLcPeriod" startAt="3"/>
              <a:defRPr/>
            </a:pPr>
            <a:r>
              <a:rPr lang="de-DE" altLang="de-DE" sz="1600" b="1" dirty="0">
                <a:solidFill>
                  <a:srgbClr val="00B0F0"/>
                </a:solidFill>
                <a:latin typeface="Century Gothic" panose="020B0502020202020204" pitchFamily="34" charset="0"/>
                <a:sym typeface="Monotype Sorts" pitchFamily="2" charset="2"/>
              </a:rPr>
              <a:t>Hinweise im Bestätigungsvermerk</a:t>
            </a:r>
          </a:p>
          <a:p>
            <a:pPr marL="533400" indent="-261938">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IDW PS 406 n.F. (10.2021)</a:t>
            </a:r>
            <a:endParaRPr lang="de-DE" altLang="de-DE" sz="1600" dirty="0">
              <a:latin typeface="Century Gothic" panose="020B0502020202020204" pitchFamily="34" charset="0"/>
              <a:sym typeface="Monotype Sorts" pitchFamily="2" charset="2"/>
            </a:endParaRPr>
          </a:p>
        </p:txBody>
      </p:sp>
      <p:sp>
        <p:nvSpPr>
          <p:cNvPr id="7" name="Rectangle 2">
            <a:extLst>
              <a:ext uri="{FF2B5EF4-FFF2-40B4-BE49-F238E27FC236}">
                <a16:creationId xmlns:a16="http://schemas.microsoft.com/office/drawing/2014/main" id="{0F59540B-BC78-4691-888A-A96EC0707584}"/>
              </a:ext>
            </a:extLst>
          </p:cNvPr>
          <p:cNvSpPr txBox="1">
            <a:spLocks/>
          </p:cNvSpPr>
          <p:nvPr/>
        </p:nvSpPr>
        <p:spPr bwMode="auto">
          <a:xfrm>
            <a:off x="800100" y="962025"/>
            <a:ext cx="10120436"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10.2.7 </a:t>
            </a:r>
            <a:r>
              <a:rPr lang="de-DE" altLang="de-DE" sz="1600" b="1" dirty="0">
                <a:solidFill>
                  <a:srgbClr val="00B0F0"/>
                </a:solidFill>
                <a:latin typeface="Century Gothic" panose="020B0502020202020204" pitchFamily="34" charset="0"/>
              </a:rPr>
              <a:t>Varianten für Prüfungsurteile zum Abschluss (</a:t>
            </a:r>
            <a:r>
              <a:rPr lang="de-DE" sz="1600" b="1" dirty="0">
                <a:solidFill>
                  <a:srgbClr val="00B0F0"/>
                </a:solidFill>
                <a:latin typeface="Century Gothic" panose="020B0502020202020204" pitchFamily="34" charset="0"/>
              </a:rPr>
              <a:t>IDW PS 400 n.F. (10.2021)</a:t>
            </a:r>
            <a:r>
              <a:rPr lang="de-DE" altLang="de-DE" sz="1600" b="1" dirty="0">
                <a:solidFill>
                  <a:srgbClr val="00B0F0"/>
                </a:solidFill>
                <a:latin typeface="Century Gothic" panose="020B0502020202020204" pitchFamily="34" charset="0"/>
              </a:rPr>
              <a:t>, Tz. 23 ff.) </a:t>
            </a:r>
            <a:endParaRPr lang="de-DE" altLang="de-DE" sz="1600" b="1" kern="0" dirty="0">
              <a:solidFill>
                <a:srgbClr val="00B0F0"/>
              </a:solidFill>
              <a:latin typeface="Century Gothic" pitchFamily="34" charset="0"/>
            </a:endParaRPr>
          </a:p>
        </p:txBody>
      </p:sp>
      <p:sp>
        <p:nvSpPr>
          <p:cNvPr id="856069" name="Textfeld 4">
            <a:extLst>
              <a:ext uri="{FF2B5EF4-FFF2-40B4-BE49-F238E27FC236}">
                <a16:creationId xmlns:a16="http://schemas.microsoft.com/office/drawing/2014/main" id="{675FDD26-68C2-4679-88BA-0539991F9DDA}"/>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Inhaltsplatzhalter 2">
            <a:extLst>
              <a:ext uri="{FF2B5EF4-FFF2-40B4-BE49-F238E27FC236}">
                <a16:creationId xmlns:a16="http://schemas.microsoft.com/office/drawing/2014/main" id="{1F12D707-ECE4-4F06-8A48-4B04B96D339A}"/>
              </a:ext>
            </a:extLst>
          </p:cNvPr>
          <p:cNvSpPr>
            <a:spLocks noGrp="1"/>
          </p:cNvSpPr>
          <p:nvPr>
            <p:ph idx="4294967295"/>
          </p:nvPr>
        </p:nvSpPr>
        <p:spPr>
          <a:xfrm>
            <a:off x="1065068" y="1699779"/>
            <a:ext cx="10795000" cy="3961469"/>
          </a:xfrm>
        </p:spPr>
        <p:txBody>
          <a:bodyPr>
            <a:spAutoFit/>
          </a:bodyPr>
          <a:lstStyle/>
          <a:p>
            <a:pPr marL="263525" indent="-263525">
              <a:lnSpc>
                <a:spcPct val="100000"/>
              </a:lnSpc>
              <a:spcBef>
                <a:spcPts val="600"/>
              </a:spcBef>
              <a:spcAft>
                <a:spcPts val="600"/>
              </a:spcAft>
              <a:buFont typeface="+mj-lt"/>
              <a:buAutoNum type="alphaLcPeriod" startAt="4"/>
              <a:defRPr/>
            </a:pPr>
            <a:r>
              <a:rPr lang="de-DE" altLang="de-DE" sz="1600" b="1" dirty="0">
                <a:solidFill>
                  <a:srgbClr val="00B0F0"/>
                </a:solidFill>
                <a:latin typeface="Century Gothic" panose="020B0502020202020204" pitchFamily="34" charset="0"/>
                <a:sym typeface="Monotype Sorts" pitchFamily="2" charset="2"/>
              </a:rPr>
              <a:t>Beispiel zu nicht modifiziertes Prüfungsurteil zu einer Prüfung des Jahresabschlusses und Lageberichts</a:t>
            </a:r>
          </a:p>
          <a:p>
            <a:pPr marL="263525">
              <a:lnSpc>
                <a:spcPct val="100000"/>
              </a:lnSpc>
              <a:spcBef>
                <a:spcPts val="600"/>
              </a:spcBef>
              <a:spcAft>
                <a:spcPts val="600"/>
              </a:spcAft>
            </a:pPr>
            <a:r>
              <a:rPr lang="de-DE" sz="1600" i="1" dirty="0">
                <a:latin typeface="Century Gothic" panose="020B0502020202020204" pitchFamily="34" charset="0"/>
              </a:rPr>
              <a:t>„Nach unserer Beurteilung aufgrund der bei der Prüfung gewonnen Erkenntnisse</a:t>
            </a:r>
          </a:p>
          <a:p>
            <a:pPr marL="549275" lvl="0" indent="-285750">
              <a:lnSpc>
                <a:spcPct val="100000"/>
              </a:lnSpc>
              <a:spcBef>
                <a:spcPts val="600"/>
              </a:spcBef>
              <a:spcAft>
                <a:spcPts val="600"/>
              </a:spcAft>
              <a:buFont typeface="Arial" panose="020B0604020202020204" pitchFamily="34" charset="0"/>
              <a:buChar char="•"/>
            </a:pPr>
            <a:r>
              <a:rPr lang="de-DE" sz="1600" i="1" dirty="0">
                <a:latin typeface="Century Gothic" panose="020B0502020202020204" pitchFamily="34" charset="0"/>
              </a:rPr>
              <a:t>entspricht der beigefügte Jahresabschluss in allen wesentlichen Belangen den deutschen handelsrechtlichen Vorschriften und vermittelt unter Beachtung der deutschen Grundsätze ordnungsmäßiger Buchführung ein den tatsächlichen Verhältnissen entsprechendes Bild der Vermögens- und Finanzlage der Gesellschaft zum 31.12.2021 sowie ihrer Ertragslage für das Geschäftsjahr vom 01.01.2021 bis zum 31.12.2021 und</a:t>
            </a:r>
          </a:p>
          <a:p>
            <a:pPr marL="549275" lvl="0" indent="-285750">
              <a:lnSpc>
                <a:spcPct val="100000"/>
              </a:lnSpc>
              <a:spcBef>
                <a:spcPts val="600"/>
              </a:spcBef>
              <a:spcAft>
                <a:spcPts val="600"/>
              </a:spcAft>
              <a:buFont typeface="Arial" panose="020B0604020202020204" pitchFamily="34" charset="0"/>
              <a:buChar char="•"/>
            </a:pPr>
            <a:r>
              <a:rPr lang="de-DE" sz="1600" i="1" dirty="0">
                <a:latin typeface="Century Gothic" panose="020B0502020202020204" pitchFamily="34" charset="0"/>
              </a:rPr>
              <a:t>vermittelt der beigefügte Lagebericht insgesamt ein zutreffendes Bild von der Lage der Gesellschaft. In allen wesentlichen Belangen steht dieser Lagebericht in Einklang mit dem Jahresabschluss, entspricht den deutschen gesetzlichen Vorschriften und stellt die Chancen und Risiken der zukünftigen Entwicklung zutreffend dar.</a:t>
            </a:r>
          </a:p>
          <a:p>
            <a:pPr marL="263525">
              <a:lnSpc>
                <a:spcPct val="100000"/>
              </a:lnSpc>
              <a:spcBef>
                <a:spcPts val="600"/>
              </a:spcBef>
              <a:spcAft>
                <a:spcPts val="600"/>
              </a:spcAft>
            </a:pPr>
            <a:r>
              <a:rPr lang="de-DE" sz="1600" i="1" dirty="0">
                <a:latin typeface="Century Gothic" panose="020B0502020202020204" pitchFamily="34" charset="0"/>
              </a:rPr>
              <a:t>Gemäß § 322 Abs. 3 Satz 1 HGB erklären wir, dass unsere Prüfung zu keinen Einwendungen gegen die Ordnungsmäßigkeit des Jahresabschlusses und des Lageberichts geführt hat.“</a:t>
            </a:r>
            <a:endParaRPr lang="de-DE" altLang="de-DE" sz="1600" i="1" dirty="0">
              <a:latin typeface="Century Gothic" panose="020B0502020202020204" pitchFamily="34" charset="0"/>
              <a:sym typeface="Monotype Sorts" pitchFamily="2" charset="2"/>
            </a:endParaRPr>
          </a:p>
        </p:txBody>
      </p:sp>
      <p:sp>
        <p:nvSpPr>
          <p:cNvPr id="7" name="Rectangle 2">
            <a:extLst>
              <a:ext uri="{FF2B5EF4-FFF2-40B4-BE49-F238E27FC236}">
                <a16:creationId xmlns:a16="http://schemas.microsoft.com/office/drawing/2014/main" id="{0F59540B-BC78-4691-888A-A96EC0707584}"/>
              </a:ext>
            </a:extLst>
          </p:cNvPr>
          <p:cNvSpPr txBox="1">
            <a:spLocks/>
          </p:cNvSpPr>
          <p:nvPr/>
        </p:nvSpPr>
        <p:spPr bwMode="auto">
          <a:xfrm>
            <a:off x="800100" y="1124744"/>
            <a:ext cx="1062449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10.2.7 </a:t>
            </a:r>
            <a:r>
              <a:rPr lang="de-DE" altLang="de-DE" sz="1600" b="1" dirty="0">
                <a:solidFill>
                  <a:srgbClr val="00B0F0"/>
                </a:solidFill>
                <a:latin typeface="Century Gothic" panose="020B0502020202020204" pitchFamily="34" charset="0"/>
              </a:rPr>
              <a:t>Varianten für Prüfungsurteile zum Abschluss (</a:t>
            </a:r>
            <a:r>
              <a:rPr lang="de-DE" sz="1600" b="1" dirty="0">
                <a:solidFill>
                  <a:srgbClr val="00B0F0"/>
                </a:solidFill>
                <a:latin typeface="Century Gothic" panose="020B0502020202020204" pitchFamily="34" charset="0"/>
              </a:rPr>
              <a:t>IDW PS 400 n.F. (10.2021)</a:t>
            </a:r>
            <a:r>
              <a:rPr lang="de-DE" altLang="de-DE" sz="1600" b="1" dirty="0">
                <a:solidFill>
                  <a:srgbClr val="00B0F0"/>
                </a:solidFill>
                <a:latin typeface="Century Gothic" panose="020B0502020202020204" pitchFamily="34" charset="0"/>
              </a:rPr>
              <a:t>, Tz. 23 ff.); Forts.</a:t>
            </a:r>
            <a:endParaRPr lang="de-DE" altLang="de-DE" sz="1600" b="1" kern="0" dirty="0">
              <a:solidFill>
                <a:srgbClr val="00B0F0"/>
              </a:solidFill>
              <a:latin typeface="Century Gothic" pitchFamily="34" charset="0"/>
            </a:endParaRPr>
          </a:p>
        </p:txBody>
      </p:sp>
      <p:sp>
        <p:nvSpPr>
          <p:cNvPr id="856069" name="Textfeld 4">
            <a:extLst>
              <a:ext uri="{FF2B5EF4-FFF2-40B4-BE49-F238E27FC236}">
                <a16:creationId xmlns:a16="http://schemas.microsoft.com/office/drawing/2014/main" id="{675FDD26-68C2-4679-88BA-0539991F9DDA}"/>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extLst>
      <p:ext uri="{BB962C8B-B14F-4D97-AF65-F5344CB8AC3E}">
        <p14:creationId xmlns:p14="http://schemas.microsoft.com/office/powerpoint/2010/main" val="662033466"/>
      </p:ext>
    </p:extLst>
  </p:cSld>
  <p:clrMapOvr>
    <a:masterClrMapping/>
  </p:clrMapOvr>
  <p:transition/>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Inhaltsplatzhalter 2">
            <a:extLst>
              <a:ext uri="{FF2B5EF4-FFF2-40B4-BE49-F238E27FC236}">
                <a16:creationId xmlns:a16="http://schemas.microsoft.com/office/drawing/2014/main" id="{9DECB836-B06C-46DD-AF21-AC0CBC21A902}"/>
              </a:ext>
            </a:extLst>
          </p:cNvPr>
          <p:cNvSpPr>
            <a:spLocks noGrp="1"/>
          </p:cNvSpPr>
          <p:nvPr>
            <p:ph idx="4294967295"/>
          </p:nvPr>
        </p:nvSpPr>
        <p:spPr>
          <a:xfrm>
            <a:off x="1079500" y="1630363"/>
            <a:ext cx="10801350" cy="4678204"/>
          </a:xfrm>
        </p:spPr>
        <p:txBody>
          <a:bodyPr>
            <a:spAutoFit/>
          </a:bodyPr>
          <a:lstStyle/>
          <a:p>
            <a:pPr marL="268288" indent="-268288">
              <a:lnSpc>
                <a:spcPct val="100000"/>
              </a:lnSpc>
              <a:spcBef>
                <a:spcPts val="600"/>
              </a:spcBef>
              <a:spcAft>
                <a:spcPts val="600"/>
              </a:spcAft>
              <a:buFont typeface="+mj-lt"/>
              <a:buAutoNum type="alphaLcPeriod"/>
              <a:defRPr/>
            </a:pPr>
            <a:r>
              <a:rPr lang="de-DE" altLang="de-DE" sz="1600" b="1" dirty="0">
                <a:solidFill>
                  <a:srgbClr val="00B0F0"/>
                </a:solidFill>
                <a:latin typeface="Century Gothic" panose="020B0502020202020204" pitchFamily="34" charset="0"/>
                <a:sym typeface="Monotype Sorts" pitchFamily="2" charset="2"/>
              </a:rPr>
              <a:t>Nicht modifiziertes Prüfungsurteil </a:t>
            </a:r>
          </a:p>
          <a:p>
            <a:pPr marL="533400" indent="-261938">
              <a:lnSpc>
                <a:spcPct val="100000"/>
              </a:lnSpc>
              <a:spcBef>
                <a:spcPts val="600"/>
              </a:spcBef>
              <a:spcAft>
                <a:spcPts val="600"/>
              </a:spcAft>
              <a:buFont typeface="Arial" panose="020B0604020202020204" pitchFamily="34" charset="0"/>
              <a:buChar char="•"/>
              <a:tabLst>
                <a:tab pos="360363" algn="l"/>
              </a:tabLst>
              <a:defRPr/>
            </a:pPr>
            <a:r>
              <a:rPr lang="de-DE" sz="1600" dirty="0">
                <a:latin typeface="Century Gothic" panose="020B0502020202020204" pitchFamily="34" charset="0"/>
              </a:rPr>
              <a:t>IDW PS 400 n.F. (10.2021)</a:t>
            </a:r>
            <a:endParaRPr lang="de-DE" altLang="de-DE" sz="1600" dirty="0">
              <a:latin typeface="Century Gothic" panose="020B0502020202020204" pitchFamily="34" charset="0"/>
              <a:sym typeface="Monotype Sorts" pitchFamily="2" charset="2"/>
            </a:endParaRPr>
          </a:p>
          <a:p>
            <a:pPr marL="533400" indent="-26193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Lagebericht/sonst. Prüfungsgegenstände ist in allen wesentlichen Belangen in Übereistimmung mit den maßgebenden Rechnungslegungsgrundsätzen aufgestellt </a:t>
            </a:r>
            <a:br>
              <a:rPr lang="de-DE" altLang="de-DE" sz="1600" dirty="0">
                <a:latin typeface="Century Gothic" panose="020B0502020202020204" pitchFamily="34" charset="0"/>
                <a:sym typeface="Monotype Sorts" pitchFamily="2" charset="2"/>
              </a:rPr>
            </a:br>
            <a:endParaRPr lang="de-DE" altLang="de-DE" sz="1600" dirty="0">
              <a:latin typeface="Century Gothic" panose="020B0502020202020204" pitchFamily="34" charset="0"/>
              <a:sym typeface="Monotype Sorts" pitchFamily="2" charset="2"/>
            </a:endParaRPr>
          </a:p>
          <a:p>
            <a:pPr marL="268288" indent="-268288">
              <a:lnSpc>
                <a:spcPct val="100000"/>
              </a:lnSpc>
              <a:spcBef>
                <a:spcPts val="600"/>
              </a:spcBef>
              <a:spcAft>
                <a:spcPts val="600"/>
              </a:spcAft>
              <a:buFont typeface="+mj-lt"/>
              <a:buAutoNum type="alphaLcPeriod" startAt="2"/>
              <a:defRPr/>
            </a:pPr>
            <a:r>
              <a:rPr lang="de-DE" altLang="de-DE" sz="1600" b="1" dirty="0">
                <a:solidFill>
                  <a:srgbClr val="00B0F0"/>
                </a:solidFill>
                <a:latin typeface="Century Gothic" panose="020B0502020202020204" pitchFamily="34" charset="0"/>
                <a:sym typeface="Monotype Sorts" pitchFamily="2" charset="2"/>
              </a:rPr>
              <a:t>Modifiziertes Prüfungsurteil</a:t>
            </a:r>
          </a:p>
          <a:p>
            <a:pPr marL="533400" indent="-261938">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IDW PS 405 n.F. (10.2021)</a:t>
            </a:r>
            <a:endParaRPr lang="de-DE" altLang="de-DE" sz="1600" dirty="0">
              <a:latin typeface="Century Gothic" panose="020B0502020202020204" pitchFamily="34" charset="0"/>
              <a:sym typeface="Monotype Sorts" pitchFamily="2" charset="2"/>
            </a:endParaRPr>
          </a:p>
          <a:p>
            <a:pPr marL="533400" indent="-26193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Lagebericht/sonst. Prüfungsgegenstände ist als Ganzes nicht frei von wesentlichen falschen Angaben oder</a:t>
            </a:r>
          </a:p>
          <a:p>
            <a:pPr marL="533400" indent="-26193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Es konnten keine ausreichenden und angemessenen Prüfungsnachweise gewonnen werden und der Lagebericht / sonst. Prüfungsgegenstände als Ganzes </a:t>
            </a:r>
            <a:r>
              <a:rPr lang="de-DE" altLang="de-DE" sz="1600" b="1" dirty="0">
                <a:solidFill>
                  <a:srgbClr val="FF0000"/>
                </a:solidFill>
                <a:latin typeface="Century Gothic" panose="020B0502020202020204" pitchFamily="34" charset="0"/>
                <a:sym typeface="Monotype Sorts" pitchFamily="2" charset="2"/>
              </a:rPr>
              <a:t>kann</a:t>
            </a:r>
            <a:r>
              <a:rPr lang="de-DE" altLang="de-DE" sz="1600" dirty="0">
                <a:latin typeface="Century Gothic" panose="020B0502020202020204" pitchFamily="34" charset="0"/>
                <a:sym typeface="Monotype Sorts" pitchFamily="2" charset="2"/>
              </a:rPr>
              <a:t> wesentliche falsche Angaben enthalten</a:t>
            </a:r>
            <a:br>
              <a:rPr lang="de-DE" altLang="de-DE" sz="1600" dirty="0">
                <a:latin typeface="Century Gothic" panose="020B0502020202020204" pitchFamily="34" charset="0"/>
                <a:sym typeface="Monotype Sorts" pitchFamily="2" charset="2"/>
              </a:rPr>
            </a:br>
            <a:endParaRPr lang="de-DE" altLang="de-DE" sz="1600" dirty="0">
              <a:latin typeface="Century Gothic" panose="020B0502020202020204" pitchFamily="34" charset="0"/>
              <a:sym typeface="Monotype Sorts" pitchFamily="2" charset="2"/>
            </a:endParaRPr>
          </a:p>
          <a:p>
            <a:pPr marL="268288" indent="-268288">
              <a:lnSpc>
                <a:spcPct val="100000"/>
              </a:lnSpc>
              <a:spcBef>
                <a:spcPts val="600"/>
              </a:spcBef>
              <a:spcAft>
                <a:spcPts val="600"/>
              </a:spcAft>
              <a:buFont typeface="+mj-lt"/>
              <a:buAutoNum type="alphaLcPeriod" startAt="3"/>
              <a:defRPr/>
            </a:pPr>
            <a:r>
              <a:rPr lang="de-DE" altLang="de-DE" sz="1600" b="1" dirty="0">
                <a:solidFill>
                  <a:srgbClr val="00B0F0"/>
                </a:solidFill>
                <a:latin typeface="Century Gothic" panose="020B0502020202020204" pitchFamily="34" charset="0"/>
                <a:sym typeface="Monotype Sorts" pitchFamily="2" charset="2"/>
              </a:rPr>
              <a:t>Hinweise im Bestätigungsvermerk</a:t>
            </a:r>
          </a:p>
          <a:p>
            <a:pPr marL="533400" indent="-261938">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IDW PS 406 n.F. (10.2021)</a:t>
            </a:r>
            <a:endParaRPr lang="de-DE" altLang="de-DE" sz="1600" dirty="0">
              <a:latin typeface="Century Gothic" panose="020B0502020202020204" pitchFamily="34" charset="0"/>
              <a:sym typeface="Monotype Sorts" pitchFamily="2" charset="2"/>
            </a:endParaRPr>
          </a:p>
        </p:txBody>
      </p:sp>
      <p:sp>
        <p:nvSpPr>
          <p:cNvPr id="7" name="Rectangle 2">
            <a:extLst>
              <a:ext uri="{FF2B5EF4-FFF2-40B4-BE49-F238E27FC236}">
                <a16:creationId xmlns:a16="http://schemas.microsoft.com/office/drawing/2014/main" id="{4907C823-7756-4CD7-AA6E-FECA54D08CB4}"/>
              </a:ext>
            </a:extLst>
          </p:cNvPr>
          <p:cNvSpPr txBox="1">
            <a:spLocks/>
          </p:cNvSpPr>
          <p:nvPr/>
        </p:nvSpPr>
        <p:spPr bwMode="auto">
          <a:xfrm>
            <a:off x="814388" y="942975"/>
            <a:ext cx="1093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628650" algn="l"/>
              </a:tabLst>
              <a:defRPr/>
            </a:pPr>
            <a:r>
              <a:rPr lang="de-DE" altLang="de-DE" sz="1600" b="1" kern="0" dirty="0">
                <a:solidFill>
                  <a:srgbClr val="00B0F0"/>
                </a:solidFill>
                <a:latin typeface="Century Gothic" pitchFamily="34" charset="0"/>
              </a:rPr>
              <a:t>10.2.8 </a:t>
            </a:r>
            <a:r>
              <a:rPr lang="de-DE" altLang="de-DE" sz="1600" b="1" dirty="0">
                <a:solidFill>
                  <a:srgbClr val="00B0F0"/>
                </a:solidFill>
                <a:latin typeface="Century Gothic" panose="020B0502020202020204" pitchFamily="34" charset="0"/>
              </a:rPr>
              <a:t>Varianten für Prüfungsurteile zum Lagebericht bzw. zu sonstigen Prüfungsgegenständen </a:t>
            </a:r>
            <a:br>
              <a:rPr lang="de-DE" altLang="de-DE" sz="1600" b="1" dirty="0">
                <a:solidFill>
                  <a:srgbClr val="00B0F0"/>
                </a:solidFill>
                <a:latin typeface="Century Gothic" panose="020B0502020202020204" pitchFamily="34" charset="0"/>
              </a:rPr>
            </a:br>
            <a:r>
              <a:rPr lang="de-DE" altLang="de-DE" sz="1600" b="1" dirty="0">
                <a:solidFill>
                  <a:srgbClr val="00B0F0"/>
                </a:solidFill>
                <a:latin typeface="Century Gothic" panose="020B0502020202020204" pitchFamily="34" charset="0"/>
              </a:rPr>
              <a:t>	(</a:t>
            </a:r>
            <a:r>
              <a:rPr lang="de-DE" sz="1600" b="1" dirty="0">
                <a:solidFill>
                  <a:srgbClr val="00B0F0"/>
                </a:solidFill>
                <a:latin typeface="Century Gothic" panose="020B0502020202020204" pitchFamily="34" charset="0"/>
              </a:rPr>
              <a:t>IDW PS 400 n.F. (10.2021)</a:t>
            </a:r>
            <a:r>
              <a:rPr lang="de-DE" altLang="de-DE" sz="1600" b="1" dirty="0">
                <a:solidFill>
                  <a:srgbClr val="00B0F0"/>
                </a:solidFill>
                <a:latin typeface="Century Gothic" panose="020B0502020202020204" pitchFamily="34" charset="0"/>
              </a:rPr>
              <a:t>, Tz. 27 ff.)</a:t>
            </a:r>
            <a:endParaRPr lang="de-DE" altLang="de-DE" sz="1600" b="1" kern="0" dirty="0">
              <a:solidFill>
                <a:srgbClr val="00B0F0"/>
              </a:solidFill>
              <a:latin typeface="Century Gothic" pitchFamily="34" charset="0"/>
            </a:endParaRPr>
          </a:p>
        </p:txBody>
      </p:sp>
      <p:sp>
        <p:nvSpPr>
          <p:cNvPr id="858117" name="Textfeld 4">
            <a:extLst>
              <a:ext uri="{FF2B5EF4-FFF2-40B4-BE49-F238E27FC236}">
                <a16:creationId xmlns:a16="http://schemas.microsoft.com/office/drawing/2014/main" id="{781DE2AC-7999-4338-A916-18A991500D57}"/>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ransition/>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4" name="Textfeld 4">
            <a:extLst>
              <a:ext uri="{FF2B5EF4-FFF2-40B4-BE49-F238E27FC236}">
                <a16:creationId xmlns:a16="http://schemas.microsoft.com/office/drawing/2014/main" id="{97BBD7AC-F38F-4506-92E1-3A4A8F80135D}"/>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6" name="Rectangle 2">
            <a:extLst>
              <a:ext uri="{FF2B5EF4-FFF2-40B4-BE49-F238E27FC236}">
                <a16:creationId xmlns:a16="http://schemas.microsoft.com/office/drawing/2014/main" id="{0C31317E-5743-43B5-A898-6A636B8590C1}"/>
              </a:ext>
            </a:extLst>
          </p:cNvPr>
          <p:cNvSpPr txBox="1">
            <a:spLocks/>
          </p:cNvSpPr>
          <p:nvPr/>
        </p:nvSpPr>
        <p:spPr bwMode="auto">
          <a:xfrm>
            <a:off x="1019436" y="729793"/>
            <a:ext cx="9757084"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10.3	</a:t>
            </a:r>
            <a:r>
              <a:rPr lang="de-DE" sz="2800" b="1" dirty="0">
                <a:latin typeface="Century Gothic" panose="020B0502020202020204" pitchFamily="34" charset="0"/>
              </a:rPr>
              <a:t>Aufbau und Bestandteile des Bestätigungsvermerks</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10.3.1</a:t>
            </a:r>
            <a:r>
              <a:rPr lang="de-DE" dirty="0">
                <a:latin typeface="Century Gothic" panose="020B0502020202020204" pitchFamily="34" charset="0"/>
              </a:rPr>
              <a:t>	Überschrift</a:t>
            </a:r>
          </a:p>
          <a:p>
            <a:pPr marL="2724150" lvl="4" indent="-895350">
              <a:spcBef>
                <a:spcPts val="600"/>
              </a:spcBef>
              <a:spcAft>
                <a:spcPts val="600"/>
              </a:spcAft>
              <a:tabLst>
                <a:tab pos="444500" algn="l"/>
              </a:tabLst>
            </a:pPr>
            <a:r>
              <a:rPr lang="de-DE" b="1" dirty="0">
                <a:latin typeface="Century Gothic" panose="020B0502020202020204" pitchFamily="34" charset="0"/>
              </a:rPr>
              <a:t>10.3.2</a:t>
            </a:r>
            <a:r>
              <a:rPr lang="de-DE" dirty="0">
                <a:latin typeface="Century Gothic" panose="020B0502020202020204" pitchFamily="34" charset="0"/>
              </a:rPr>
              <a:t>	Empfänger</a:t>
            </a:r>
          </a:p>
          <a:p>
            <a:pPr marL="2724150" lvl="4" indent="-895350">
              <a:spcBef>
                <a:spcPts val="600"/>
              </a:spcBef>
              <a:spcAft>
                <a:spcPts val="600"/>
              </a:spcAft>
              <a:tabLst>
                <a:tab pos="444500" algn="l"/>
              </a:tabLst>
            </a:pPr>
            <a:r>
              <a:rPr lang="de-DE" b="1" dirty="0">
                <a:latin typeface="Century Gothic" panose="020B0502020202020204" pitchFamily="34" charset="0"/>
              </a:rPr>
              <a:t>10.3.3</a:t>
            </a:r>
            <a:r>
              <a:rPr lang="de-DE" dirty="0">
                <a:latin typeface="Century Gothic" panose="020B0502020202020204" pitchFamily="34" charset="0"/>
              </a:rPr>
              <a:t>	Vermerk über die Prüfung des Abschlusses und ggf. des Lageberichtes</a:t>
            </a:r>
          </a:p>
          <a:p>
            <a:pPr marL="2724150" lvl="4" indent="-895350">
              <a:spcBef>
                <a:spcPts val="600"/>
              </a:spcBef>
              <a:spcAft>
                <a:spcPts val="600"/>
              </a:spcAft>
              <a:tabLst>
                <a:tab pos="444500" algn="l"/>
              </a:tabLst>
            </a:pPr>
            <a:r>
              <a:rPr lang="de-DE" b="1" dirty="0">
                <a:latin typeface="Century Gothic" panose="020B0502020202020204" pitchFamily="34" charset="0"/>
              </a:rPr>
              <a:t>10.3.4</a:t>
            </a:r>
            <a:r>
              <a:rPr lang="de-DE" dirty="0">
                <a:latin typeface="Century Gothic" panose="020B0502020202020204" pitchFamily="34" charset="0"/>
              </a:rPr>
              <a:t>	Sonstige gesetzliche und andere rechtliche Anforderungen</a:t>
            </a:r>
          </a:p>
          <a:p>
            <a:pPr marL="2724150" lvl="4" indent="-895350">
              <a:spcBef>
                <a:spcPts val="600"/>
              </a:spcBef>
              <a:spcAft>
                <a:spcPts val="600"/>
              </a:spcAft>
              <a:tabLst>
                <a:tab pos="444500" algn="l"/>
              </a:tabLst>
            </a:pPr>
            <a:r>
              <a:rPr lang="de-DE" b="1" dirty="0">
                <a:latin typeface="Century Gothic" panose="020B0502020202020204" pitchFamily="34" charset="0"/>
              </a:rPr>
              <a:t>10.3.5	</a:t>
            </a:r>
            <a:r>
              <a:rPr lang="de-DE" dirty="0">
                <a:latin typeface="Century Gothic" panose="020B0502020202020204" pitchFamily="34" charset="0"/>
              </a:rPr>
              <a:t>Name des verantwortlichen Wirtschaftsprüfers</a:t>
            </a:r>
          </a:p>
          <a:p>
            <a:pPr marL="2724150" lvl="4" indent="-895350">
              <a:spcBef>
                <a:spcPts val="600"/>
              </a:spcBef>
              <a:spcAft>
                <a:spcPts val="600"/>
              </a:spcAft>
              <a:tabLst>
                <a:tab pos="444500" algn="l"/>
              </a:tabLst>
            </a:pPr>
            <a:r>
              <a:rPr lang="de-DE" b="1" dirty="0">
                <a:latin typeface="Century Gothic" panose="020B0502020202020204" pitchFamily="34" charset="0"/>
              </a:rPr>
              <a:t>10.3.6	</a:t>
            </a:r>
            <a:r>
              <a:rPr lang="de-DE" dirty="0">
                <a:latin typeface="Century Gothic" panose="020B0502020202020204" pitchFamily="34" charset="0"/>
              </a:rPr>
              <a:t>Ort der Niederlassung des Abschlussprüfers </a:t>
            </a:r>
            <a:br>
              <a:rPr lang="de-DE" dirty="0">
                <a:latin typeface="Century Gothic" panose="020B0502020202020204" pitchFamily="34" charset="0"/>
              </a:rPr>
            </a:br>
            <a:r>
              <a:rPr lang="de-DE" dirty="0">
                <a:latin typeface="Century Gothic" panose="020B0502020202020204" pitchFamily="34" charset="0"/>
              </a:rPr>
              <a:t>(IDW PS 400 n.F. (10.2021), Tz. 71)</a:t>
            </a:r>
            <a:endParaRPr lang="de-DE" b="1" dirty="0">
              <a:latin typeface="Century Gothic" panose="020B0502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10.3.7</a:t>
            </a:r>
            <a:r>
              <a:rPr lang="de-DE" dirty="0">
                <a:latin typeface="Century Gothic" panose="020B0502020202020204" pitchFamily="34" charset="0"/>
              </a:rPr>
              <a:t>	Datum, Unterschrift und Erteilung des Bestätigungsvermerks (IDW PS 400 n.F. (10.2021), Tz. 72 ff.)</a:t>
            </a:r>
          </a:p>
        </p:txBody>
      </p:sp>
    </p:spTree>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210" name="Inhaltsplatzhalter 2">
            <a:extLst>
              <a:ext uri="{FF2B5EF4-FFF2-40B4-BE49-F238E27FC236}">
                <a16:creationId xmlns:a16="http://schemas.microsoft.com/office/drawing/2014/main" id="{E9B36D24-70EF-4013-A072-6516E524AC9D}"/>
              </a:ext>
            </a:extLst>
          </p:cNvPr>
          <p:cNvSpPr txBox="1">
            <a:spLocks/>
          </p:cNvSpPr>
          <p:nvPr/>
        </p:nvSpPr>
        <p:spPr bwMode="auto">
          <a:xfrm>
            <a:off x="825500" y="2081213"/>
            <a:ext cx="11031538"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marL="342900" indent="-3429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534988" indent="-2667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69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pPr>
            <a:r>
              <a:rPr lang="de-DE" altLang="de-DE" sz="1600" b="1" dirty="0">
                <a:solidFill>
                  <a:srgbClr val="00B0F0"/>
                </a:solidFill>
                <a:latin typeface="Century Gothic" panose="020B0502020202020204" pitchFamily="34" charset="0"/>
              </a:rPr>
              <a:t>10.3.3 Vermerk über die Prüfung des Abschlusses und ggf. des Lageberichtes</a:t>
            </a:r>
          </a:p>
          <a:p>
            <a:pPr marL="892175" lvl="1" indent="-260350">
              <a:lnSpc>
                <a:spcPct val="100000"/>
              </a:lnSpc>
              <a:spcBef>
                <a:spcPts val="600"/>
              </a:spcBef>
              <a:spcAft>
                <a:spcPts val="600"/>
              </a:spcAft>
              <a:buFont typeface="Arial Narrow" panose="020B0606020202030204" pitchFamily="34" charset="0"/>
              <a:buAutoNum type="alphaLcPeriod"/>
            </a:pPr>
            <a:r>
              <a:rPr lang="de-DE" altLang="de-DE" sz="1600" dirty="0">
                <a:latin typeface="Century Gothic" panose="020B0502020202020204" pitchFamily="34" charset="0"/>
              </a:rPr>
              <a:t>Prüfungsurteil zum Abschluss ohne Lagebericht bzw. Prüfungsurteile zum Abschluss und Lagebericht</a:t>
            </a:r>
          </a:p>
          <a:p>
            <a:pPr marL="892175" lvl="1" indent="-260350">
              <a:lnSpc>
                <a:spcPct val="100000"/>
              </a:lnSpc>
              <a:spcBef>
                <a:spcPts val="600"/>
              </a:spcBef>
              <a:spcAft>
                <a:spcPts val="600"/>
              </a:spcAft>
              <a:buFont typeface="Arial Narrow" panose="020B0606020202030204" pitchFamily="34" charset="0"/>
              <a:buAutoNum type="alphaLcPeriod"/>
            </a:pPr>
            <a:r>
              <a:rPr lang="de-DE" altLang="de-DE" sz="1600" dirty="0">
                <a:latin typeface="Century Gothic" panose="020B0502020202020204" pitchFamily="34" charset="0"/>
              </a:rPr>
              <a:t>Grundlagen für das Prüfungsurteil zum Abschluss ohne Lagebericht bzw. für die Prüfungsurteile zum Abschluss und Lagebericht</a:t>
            </a:r>
          </a:p>
          <a:p>
            <a:pPr marL="892175" lvl="1" indent="-260350">
              <a:lnSpc>
                <a:spcPct val="100000"/>
              </a:lnSpc>
              <a:spcBef>
                <a:spcPts val="600"/>
              </a:spcBef>
              <a:spcAft>
                <a:spcPts val="600"/>
              </a:spcAft>
              <a:buFont typeface="Arial Narrow" panose="020B0606020202030204" pitchFamily="34" charset="0"/>
              <a:buAutoNum type="alphaLcPeriod"/>
            </a:pPr>
            <a:r>
              <a:rPr lang="de-DE" altLang="de-DE" sz="1600" dirty="0">
                <a:latin typeface="Century Gothic" panose="020B0502020202020204" pitchFamily="34" charset="0"/>
              </a:rPr>
              <a:t>Wesentliche Unsicherheiten in Zusammenhang mit der Fortführung der Unternehmenstätigkeit</a:t>
            </a:r>
          </a:p>
          <a:p>
            <a:pPr marL="892175" lvl="1" indent="-260350">
              <a:lnSpc>
                <a:spcPct val="100000"/>
              </a:lnSpc>
              <a:spcBef>
                <a:spcPts val="600"/>
              </a:spcBef>
              <a:spcAft>
                <a:spcPts val="600"/>
              </a:spcAft>
              <a:buFont typeface="Arial Narrow" panose="020B0606020202030204" pitchFamily="34" charset="0"/>
              <a:buAutoNum type="alphaLcPeriod"/>
            </a:pPr>
            <a:r>
              <a:rPr lang="de-DE" altLang="de-DE" sz="1600" dirty="0">
                <a:latin typeface="Century Gothic" panose="020B0502020202020204" pitchFamily="34" charset="0"/>
              </a:rPr>
              <a:t>Besonders wichtige Prüfungssachverhalte in der Prüfung des Abschlusses</a:t>
            </a:r>
          </a:p>
          <a:p>
            <a:pPr marL="892175" lvl="1" indent="-260350">
              <a:lnSpc>
                <a:spcPct val="100000"/>
              </a:lnSpc>
              <a:spcBef>
                <a:spcPts val="600"/>
              </a:spcBef>
              <a:spcAft>
                <a:spcPts val="600"/>
              </a:spcAft>
              <a:buFont typeface="Arial Narrow" panose="020B0606020202030204" pitchFamily="34" charset="0"/>
              <a:buAutoNum type="alphaLcPeriod"/>
            </a:pPr>
            <a:r>
              <a:rPr lang="de-DE" altLang="de-DE" sz="1600" dirty="0">
                <a:latin typeface="Century Gothic" panose="020B0502020202020204" pitchFamily="34" charset="0"/>
              </a:rPr>
              <a:t>Sonstige Informationen</a:t>
            </a:r>
          </a:p>
          <a:p>
            <a:pPr marL="892175" lvl="1" indent="-260350">
              <a:lnSpc>
                <a:spcPct val="100000"/>
              </a:lnSpc>
              <a:spcBef>
                <a:spcPts val="600"/>
              </a:spcBef>
              <a:spcAft>
                <a:spcPts val="600"/>
              </a:spcAft>
              <a:buFont typeface="Arial Narrow" panose="020B0606020202030204" pitchFamily="34" charset="0"/>
              <a:buAutoNum type="alphaLcPeriod"/>
            </a:pPr>
            <a:r>
              <a:rPr lang="de-DE" altLang="de-DE" sz="1600" dirty="0">
                <a:latin typeface="Century Gothic" panose="020B0502020202020204" pitchFamily="34" charset="0"/>
              </a:rPr>
              <a:t>Verantwortung für den Abschluss und ggf. für den Lagebericht</a:t>
            </a:r>
          </a:p>
          <a:p>
            <a:pPr marL="892175" lvl="1" indent="-260350">
              <a:lnSpc>
                <a:spcPct val="100000"/>
              </a:lnSpc>
              <a:spcBef>
                <a:spcPts val="600"/>
              </a:spcBef>
              <a:spcAft>
                <a:spcPts val="600"/>
              </a:spcAft>
              <a:buFont typeface="Arial Narrow" panose="020B0606020202030204" pitchFamily="34" charset="0"/>
              <a:buAutoNum type="alphaLcPeriod"/>
            </a:pPr>
            <a:r>
              <a:rPr lang="de-DE" altLang="de-DE" sz="1600" dirty="0">
                <a:latin typeface="Century Gothic" panose="020B0502020202020204" pitchFamily="34" charset="0"/>
              </a:rPr>
              <a:t>Verantwortung des Abschlussprüfers für die Prüfung des Abschlusses und ggf. des Lageberichts</a:t>
            </a:r>
          </a:p>
          <a:p>
            <a:pPr marL="892175" lvl="1" indent="-260350">
              <a:lnSpc>
                <a:spcPct val="100000"/>
              </a:lnSpc>
              <a:spcBef>
                <a:spcPts val="600"/>
              </a:spcBef>
              <a:spcAft>
                <a:spcPts val="600"/>
              </a:spcAft>
              <a:buFont typeface="Arial" panose="020B0604020202020204" pitchFamily="34" charset="0"/>
              <a:buNone/>
            </a:pPr>
            <a:r>
              <a:rPr lang="de-DE" altLang="de-DE" sz="1600" dirty="0">
                <a:latin typeface="Century Gothic" panose="020B0502020202020204" pitchFamily="34" charset="0"/>
              </a:rPr>
              <a:t>h.	Ort der Beschreibung der Verantwortung  des Abschlussprüfers für die Prüfung  des Abschlusses und ggf. des Lageberichts</a:t>
            </a:r>
          </a:p>
        </p:txBody>
      </p:sp>
      <p:sp>
        <p:nvSpPr>
          <p:cNvPr id="7" name="Text Box 6">
            <a:extLst>
              <a:ext uri="{FF2B5EF4-FFF2-40B4-BE49-F238E27FC236}">
                <a16:creationId xmlns:a16="http://schemas.microsoft.com/office/drawing/2014/main" id="{8BF6084B-EC76-42B1-9DF4-FF209467AB3E}"/>
              </a:ext>
            </a:extLst>
          </p:cNvPr>
          <p:cNvSpPr txBox="1">
            <a:spLocks noChangeArrowheads="1"/>
          </p:cNvSpPr>
          <p:nvPr/>
        </p:nvSpPr>
        <p:spPr bwMode="auto">
          <a:xfrm>
            <a:off x="569913" y="1017588"/>
            <a:ext cx="792003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10.3 Aufbau und Bestandteile des Bestätigungsvermerks </a:t>
            </a:r>
          </a:p>
        </p:txBody>
      </p:sp>
      <p:sp>
        <p:nvSpPr>
          <p:cNvPr id="862213" name="Rectangle 2">
            <a:extLst>
              <a:ext uri="{FF2B5EF4-FFF2-40B4-BE49-F238E27FC236}">
                <a16:creationId xmlns:a16="http://schemas.microsoft.com/office/drawing/2014/main" id="{AACC8480-5F02-4D7B-B98F-099C692A73AE}"/>
              </a:ext>
            </a:extLst>
          </p:cNvPr>
          <p:cNvSpPr txBox="1">
            <a:spLocks/>
          </p:cNvSpPr>
          <p:nvPr/>
        </p:nvSpPr>
        <p:spPr bwMode="auto">
          <a:xfrm>
            <a:off x="825500" y="1414463"/>
            <a:ext cx="19304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a:solidFill>
                  <a:srgbClr val="00B0F0"/>
                </a:solidFill>
                <a:latin typeface="Century Gothic" panose="020B0502020202020204" pitchFamily="34" charset="0"/>
              </a:rPr>
              <a:t>10.3.1 Überschrift</a:t>
            </a:r>
          </a:p>
        </p:txBody>
      </p:sp>
      <p:sp>
        <p:nvSpPr>
          <p:cNvPr id="862214" name="Rectangle 2">
            <a:extLst>
              <a:ext uri="{FF2B5EF4-FFF2-40B4-BE49-F238E27FC236}">
                <a16:creationId xmlns:a16="http://schemas.microsoft.com/office/drawing/2014/main" id="{B21528A2-0CD3-41B6-9552-F06577B32A21}"/>
              </a:ext>
            </a:extLst>
          </p:cNvPr>
          <p:cNvSpPr txBox="1">
            <a:spLocks/>
          </p:cNvSpPr>
          <p:nvPr/>
        </p:nvSpPr>
        <p:spPr bwMode="auto">
          <a:xfrm>
            <a:off x="825500" y="1744663"/>
            <a:ext cx="19304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a:solidFill>
                  <a:srgbClr val="00B0F0"/>
                </a:solidFill>
                <a:latin typeface="Century Gothic" panose="020B0502020202020204" pitchFamily="34" charset="0"/>
              </a:rPr>
              <a:t>10.3.2 Empfänger</a:t>
            </a:r>
          </a:p>
        </p:txBody>
      </p:sp>
      <p:sp>
        <p:nvSpPr>
          <p:cNvPr id="862215" name="Textfeld 4">
            <a:extLst>
              <a:ext uri="{FF2B5EF4-FFF2-40B4-BE49-F238E27FC236}">
                <a16:creationId xmlns:a16="http://schemas.microsoft.com/office/drawing/2014/main" id="{0CE91A2B-B04A-4426-8D5B-9CF1C0DE4A5D}"/>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Inhaltsplatzhalter 2">
            <a:extLst>
              <a:ext uri="{FF2B5EF4-FFF2-40B4-BE49-F238E27FC236}">
                <a16:creationId xmlns:a16="http://schemas.microsoft.com/office/drawing/2014/main" id="{CACCC4F5-85DF-4A68-A641-9516E93C7C86}"/>
              </a:ext>
            </a:extLst>
          </p:cNvPr>
          <p:cNvSpPr>
            <a:spLocks noGrp="1"/>
          </p:cNvSpPr>
          <p:nvPr>
            <p:ph idx="4294967295"/>
          </p:nvPr>
        </p:nvSpPr>
        <p:spPr>
          <a:xfrm>
            <a:off x="823912" y="1025297"/>
            <a:ext cx="10528671" cy="2246769"/>
          </a:xfrm>
        </p:spPr>
        <p:txBody>
          <a:bodyPr wrap="square" anchor="ctr">
            <a:spAutoFit/>
          </a:bodyPr>
          <a:lstStyle/>
          <a:p>
            <a:pPr>
              <a:lnSpc>
                <a:spcPct val="100000"/>
              </a:lnSpc>
              <a:spcBef>
                <a:spcPts val="600"/>
              </a:spcBef>
              <a:spcAft>
                <a:spcPts val="600"/>
              </a:spcAft>
              <a:defRPr/>
            </a:pPr>
            <a:r>
              <a:rPr lang="de-DE" altLang="de-DE" sz="1600" b="1" dirty="0">
                <a:solidFill>
                  <a:srgbClr val="00B0F0"/>
                </a:solidFill>
                <a:latin typeface="Century Gothic" pitchFamily="34" charset="0"/>
              </a:rPr>
              <a:t>10.3.4  Sonstige gesetzliche und andere rechtliche Anforderungen</a:t>
            </a:r>
          </a:p>
          <a:p>
            <a:pPr marL="1009650" indent="-293688">
              <a:lnSpc>
                <a:spcPct val="100000"/>
              </a:lnSpc>
              <a:spcBef>
                <a:spcPts val="600"/>
              </a:spcBef>
              <a:spcAft>
                <a:spcPts val="600"/>
              </a:spcAft>
              <a:buFont typeface="+mj-lt"/>
              <a:buAutoNum type="alphaLcPeriod"/>
              <a:tabLst>
                <a:tab pos="447675" algn="l"/>
                <a:tab pos="542925" algn="l"/>
              </a:tabLst>
              <a:defRPr/>
            </a:pPr>
            <a:r>
              <a:rPr lang="de-DE" altLang="de-DE" sz="1600" dirty="0">
                <a:latin typeface="Century Gothic" pitchFamily="34" charset="0"/>
              </a:rPr>
              <a:t>Allgemeine Grundsätze </a:t>
            </a:r>
          </a:p>
          <a:p>
            <a:pPr marL="1009650" lvl="3" indent="-293688">
              <a:lnSpc>
                <a:spcPct val="100000"/>
              </a:lnSpc>
              <a:spcBef>
                <a:spcPts val="600"/>
              </a:spcBef>
              <a:spcAft>
                <a:spcPts val="600"/>
              </a:spcAft>
              <a:buFont typeface="+mj-lt"/>
              <a:buAutoNum type="alphaLcPeriod" startAt="2"/>
              <a:tabLst>
                <a:tab pos="447675" algn="l"/>
                <a:tab pos="542925" algn="l"/>
              </a:tabLst>
              <a:defRPr/>
            </a:pPr>
            <a:r>
              <a:rPr lang="de-DE" altLang="de-DE" sz="1600" dirty="0">
                <a:latin typeface="Century Gothic" pitchFamily="34" charset="0"/>
              </a:rPr>
              <a:t>Übrige Angaben gemäß Artikel 10 EU-</a:t>
            </a:r>
            <a:r>
              <a:rPr lang="de-DE" altLang="de-DE" sz="1600" dirty="0" err="1">
                <a:latin typeface="Century Gothic" pitchFamily="34" charset="0"/>
              </a:rPr>
              <a:t>APrVO</a:t>
            </a:r>
            <a:endParaRPr lang="de-DE" altLang="de-DE" sz="1600" dirty="0">
              <a:latin typeface="Century Gothic" pitchFamily="34" charset="0"/>
            </a:endParaRPr>
          </a:p>
          <a:p>
            <a:pPr>
              <a:lnSpc>
                <a:spcPct val="100000"/>
              </a:lnSpc>
              <a:spcBef>
                <a:spcPts val="600"/>
              </a:spcBef>
              <a:spcAft>
                <a:spcPts val="600"/>
              </a:spcAft>
              <a:defRPr/>
            </a:pPr>
            <a:r>
              <a:rPr lang="de-DE" altLang="de-DE" sz="1600" b="1" dirty="0">
                <a:solidFill>
                  <a:srgbClr val="00B0F0"/>
                </a:solidFill>
                <a:latin typeface="Century Gothic" pitchFamily="34" charset="0"/>
              </a:rPr>
              <a:t>10.3.5  Name des verantwortlichen Wirtschaftsprüfers </a:t>
            </a:r>
          </a:p>
          <a:p>
            <a:pPr>
              <a:lnSpc>
                <a:spcPct val="100000"/>
              </a:lnSpc>
              <a:spcBef>
                <a:spcPts val="600"/>
              </a:spcBef>
              <a:spcAft>
                <a:spcPts val="600"/>
              </a:spcAft>
              <a:defRPr/>
            </a:pPr>
            <a:r>
              <a:rPr lang="de-DE" altLang="de-DE" sz="1600" b="1" dirty="0">
                <a:solidFill>
                  <a:srgbClr val="00B0F0"/>
                </a:solidFill>
                <a:latin typeface="Century Gothic" pitchFamily="34" charset="0"/>
              </a:rPr>
              <a:t>10.3.6  Ort der Niederlassung des Abschlussprüfers (IDW PS 400 n.F. (10.2021), Tz. 71)</a:t>
            </a:r>
          </a:p>
          <a:p>
            <a:pPr>
              <a:lnSpc>
                <a:spcPct val="100000"/>
              </a:lnSpc>
              <a:spcBef>
                <a:spcPts val="600"/>
              </a:spcBef>
              <a:spcAft>
                <a:spcPts val="600"/>
              </a:spcAft>
              <a:defRPr/>
            </a:pPr>
            <a:r>
              <a:rPr lang="de-DE" altLang="de-DE" sz="1600" b="1" dirty="0">
                <a:solidFill>
                  <a:srgbClr val="00B0F0"/>
                </a:solidFill>
                <a:latin typeface="Century Gothic" pitchFamily="34" charset="0"/>
              </a:rPr>
              <a:t>10.3.7  Datum, Unterschrift und Erteilung des Bestätigungsvermerks (IDW PS 400 n.F. (10.2021), Tz. 72 ff.)</a:t>
            </a:r>
          </a:p>
        </p:txBody>
      </p:sp>
      <p:sp>
        <p:nvSpPr>
          <p:cNvPr id="864260" name="Textfeld 4">
            <a:extLst>
              <a:ext uri="{FF2B5EF4-FFF2-40B4-BE49-F238E27FC236}">
                <a16:creationId xmlns:a16="http://schemas.microsoft.com/office/drawing/2014/main" id="{2E2921C7-F183-477C-9433-D61C48243960}"/>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Inhaltsplatzhalter 2">
            <a:extLst>
              <a:ext uri="{FF2B5EF4-FFF2-40B4-BE49-F238E27FC236}">
                <a16:creationId xmlns:a16="http://schemas.microsoft.com/office/drawing/2014/main" id="{47C472B2-78E3-47C1-8B86-70BC3B286015}"/>
              </a:ext>
            </a:extLst>
          </p:cNvPr>
          <p:cNvSpPr>
            <a:spLocks noGrp="1"/>
          </p:cNvSpPr>
          <p:nvPr>
            <p:ph idx="4294967295"/>
          </p:nvPr>
        </p:nvSpPr>
        <p:spPr>
          <a:xfrm>
            <a:off x="804862" y="1495058"/>
            <a:ext cx="10979769" cy="3293209"/>
          </a:xfrm>
        </p:spPr>
        <p:txBody>
          <a:bodyPr wrap="square" anchor="ctr">
            <a:spAutoFit/>
          </a:bodyPr>
          <a:lstStyle/>
          <a:p>
            <a:pPr marL="900113" indent="-900113">
              <a:lnSpc>
                <a:spcPct val="100000"/>
              </a:lnSpc>
              <a:spcBef>
                <a:spcPts val="600"/>
              </a:spcBef>
              <a:spcAft>
                <a:spcPts val="600"/>
              </a:spcAft>
              <a:defRPr/>
            </a:pPr>
            <a:r>
              <a:rPr lang="de-DE" altLang="de-DE" sz="1600" b="1" dirty="0">
                <a:solidFill>
                  <a:srgbClr val="00B0F0"/>
                </a:solidFill>
                <a:latin typeface="Century Gothic" panose="020B0502020202020204" pitchFamily="34" charset="0"/>
              </a:rPr>
              <a:t>10.3.1 Überschrift </a:t>
            </a:r>
          </a:p>
          <a:p>
            <a:pPr marL="263525" indent="-263525">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IDW PS 400 n.F. (10.2021)</a:t>
            </a:r>
            <a:r>
              <a:rPr lang="de-DE" altLang="de-DE" sz="1600" dirty="0">
                <a:latin typeface="Century Gothic" panose="020B0502020202020204" pitchFamily="34" charset="0"/>
              </a:rPr>
              <a:t>, Tz. 31</a:t>
            </a:r>
          </a:p>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„Bestätigungsvermerk des unabhängigen Abschlussprüfers“</a:t>
            </a:r>
          </a:p>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Dient der Unterscheidung vom Prüfvermerk (IDW PS 480 / 490), </a:t>
            </a:r>
            <a:r>
              <a:rPr lang="de-DE" sz="1600" dirty="0">
                <a:latin typeface="Century Gothic" panose="020B0502020202020204" pitchFamily="34" charset="0"/>
              </a:rPr>
              <a:t>IDW PS 400 n.F. (10.2021)</a:t>
            </a:r>
            <a:r>
              <a:rPr lang="de-DE" altLang="de-DE" sz="1600" dirty="0">
                <a:latin typeface="Century Gothic" panose="020B0502020202020204" pitchFamily="34" charset="0"/>
              </a:rPr>
              <a:t>, A24</a:t>
            </a:r>
          </a:p>
          <a:p>
            <a:pPr marL="442913" indent="-442913">
              <a:lnSpc>
                <a:spcPct val="100000"/>
              </a:lnSpc>
              <a:spcBef>
                <a:spcPts val="600"/>
              </a:spcBef>
              <a:spcAft>
                <a:spcPts val="600"/>
              </a:spcAft>
              <a:defRPr/>
            </a:pPr>
            <a:r>
              <a:rPr lang="de-DE" altLang="de-DE" sz="1600" b="1" dirty="0">
                <a:solidFill>
                  <a:srgbClr val="00B0F0"/>
                </a:solidFill>
                <a:latin typeface="Century Gothic" panose="020B0502020202020204" pitchFamily="34" charset="0"/>
              </a:rPr>
              <a:t>10.3.2 Empfänger </a:t>
            </a:r>
          </a:p>
          <a:p>
            <a:pPr marL="263525" indent="-263525">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IDW PS 400 n.F. (10.2021)</a:t>
            </a:r>
            <a:r>
              <a:rPr lang="de-DE" altLang="de-DE" sz="1600" dirty="0">
                <a:latin typeface="Century Gothic" panose="020B0502020202020204" pitchFamily="34" charset="0"/>
              </a:rPr>
              <a:t>, Tz. 32, A32</a:t>
            </a:r>
          </a:p>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Bei gesetzlichen Abschlussprüfungen: An das geprüfte Unternehmen; keine Adressierung an Organe / Anteilseigner</a:t>
            </a:r>
          </a:p>
          <a:p>
            <a:pPr marL="263525" indent="-2635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rPr>
              <a:t>Ansonsten kann sich Adressat aus Auftragsbedingungen, Gesetzen oder Rechtsvorschriften ergeben</a:t>
            </a:r>
          </a:p>
        </p:txBody>
      </p:sp>
      <p:sp>
        <p:nvSpPr>
          <p:cNvPr id="7" name="Text Box 6">
            <a:extLst>
              <a:ext uri="{FF2B5EF4-FFF2-40B4-BE49-F238E27FC236}">
                <a16:creationId xmlns:a16="http://schemas.microsoft.com/office/drawing/2014/main" id="{63FBD50A-0E4F-4BD6-B6DD-13FE69549D78}"/>
              </a:ext>
            </a:extLst>
          </p:cNvPr>
          <p:cNvSpPr txBox="1">
            <a:spLocks noChangeArrowheads="1"/>
          </p:cNvSpPr>
          <p:nvPr/>
        </p:nvSpPr>
        <p:spPr bwMode="auto">
          <a:xfrm>
            <a:off x="587375" y="1003300"/>
            <a:ext cx="7920038"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10.3 Aufbau und Bestandteile des Bestätigungsvermerks, Forts. </a:t>
            </a:r>
          </a:p>
        </p:txBody>
      </p:sp>
      <p:sp>
        <p:nvSpPr>
          <p:cNvPr id="866309" name="Textfeld 4">
            <a:extLst>
              <a:ext uri="{FF2B5EF4-FFF2-40B4-BE49-F238E27FC236}">
                <a16:creationId xmlns:a16="http://schemas.microsoft.com/office/drawing/2014/main" id="{9B9F06ED-7E52-4DC8-B9AB-11394D9CD7F3}"/>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Inhaltsplatzhalter 2">
            <a:extLst>
              <a:ext uri="{FF2B5EF4-FFF2-40B4-BE49-F238E27FC236}">
                <a16:creationId xmlns:a16="http://schemas.microsoft.com/office/drawing/2014/main" id="{179463D4-2452-4C67-AC16-467F1056E5EB}"/>
              </a:ext>
            </a:extLst>
          </p:cNvPr>
          <p:cNvSpPr>
            <a:spLocks noGrp="1"/>
          </p:cNvSpPr>
          <p:nvPr>
            <p:ph idx="4294967295"/>
          </p:nvPr>
        </p:nvSpPr>
        <p:spPr>
          <a:xfrm>
            <a:off x="1079500" y="1773238"/>
            <a:ext cx="10795000" cy="3693319"/>
          </a:xfrm>
        </p:spPr>
        <p:txBody>
          <a:bodyPr>
            <a:spAutoFit/>
          </a:bodyPr>
          <a:lstStyle/>
          <a:p>
            <a:pPr marL="0" lvl="1" indent="0">
              <a:lnSpc>
                <a:spcPct val="100000"/>
              </a:lnSpc>
              <a:spcBef>
                <a:spcPts val="600"/>
              </a:spcBef>
              <a:spcAft>
                <a:spcPts val="600"/>
              </a:spcAft>
              <a:buFont typeface="Arial" panose="020B0604020202020204" pitchFamily="34" charset="0"/>
              <a:buNone/>
              <a:defRPr/>
            </a:pPr>
            <a:r>
              <a:rPr lang="de-DE" altLang="de-DE" sz="1600" b="1" dirty="0">
                <a:latin typeface="Century Gothic" pitchFamily="34" charset="0"/>
                <a:sym typeface="Monotype Sorts"/>
              </a:rPr>
              <a:t>Alternative 1: Abschluss ohne Lagebericht</a:t>
            </a:r>
          </a:p>
          <a:p>
            <a:pPr marL="268288" lvl="1" indent="-268288">
              <a:lnSpc>
                <a:spcPct val="100000"/>
              </a:lnSpc>
              <a:spcBef>
                <a:spcPts val="600"/>
              </a:spcBef>
              <a:spcAft>
                <a:spcPts val="600"/>
              </a:spcAft>
              <a:buFont typeface="+mj-lt"/>
              <a:buAutoNum type="arabicPeriod"/>
              <a:defRPr/>
            </a:pPr>
            <a:r>
              <a:rPr lang="de-DE" altLang="de-DE" sz="1600" dirty="0">
                <a:latin typeface="Century Gothic" pitchFamily="34" charset="0"/>
                <a:sym typeface="Monotype Sorts"/>
              </a:rPr>
              <a:t>Nennung des Unternehmens</a:t>
            </a:r>
          </a:p>
          <a:p>
            <a:pPr marL="268288" lvl="1" indent="-268288">
              <a:lnSpc>
                <a:spcPct val="100000"/>
              </a:lnSpc>
              <a:spcBef>
                <a:spcPts val="600"/>
              </a:spcBef>
              <a:spcAft>
                <a:spcPts val="600"/>
              </a:spcAft>
              <a:buFont typeface="+mj-lt"/>
              <a:buAutoNum type="arabicPeriod"/>
              <a:defRPr/>
            </a:pPr>
            <a:r>
              <a:rPr lang="de-DE" altLang="de-DE" sz="1600" dirty="0">
                <a:latin typeface="Century Gothic" pitchFamily="34" charset="0"/>
                <a:sym typeface="Monotype Sorts"/>
              </a:rPr>
              <a:t>Erklärung, dass der Abschluss geprüft wurde</a:t>
            </a:r>
          </a:p>
          <a:p>
            <a:pPr marL="268288" lvl="1" indent="-268288">
              <a:lnSpc>
                <a:spcPct val="100000"/>
              </a:lnSpc>
              <a:spcBef>
                <a:spcPts val="600"/>
              </a:spcBef>
              <a:spcAft>
                <a:spcPts val="600"/>
              </a:spcAft>
              <a:buFont typeface="+mj-lt"/>
              <a:buAutoNum type="arabicPeriod"/>
              <a:defRPr/>
            </a:pPr>
            <a:r>
              <a:rPr lang="de-DE" altLang="de-DE" sz="1600" dirty="0">
                <a:latin typeface="Century Gothic" pitchFamily="34" charset="0"/>
                <a:sym typeface="Monotype Sorts"/>
              </a:rPr>
              <a:t>Bezeichnung der einzelnen Finanzaufstellungen, aus denen der Abschluss besteht</a:t>
            </a:r>
          </a:p>
          <a:p>
            <a:pPr marL="268288" lvl="1" indent="-268288">
              <a:lnSpc>
                <a:spcPct val="100000"/>
              </a:lnSpc>
              <a:spcBef>
                <a:spcPts val="600"/>
              </a:spcBef>
              <a:spcAft>
                <a:spcPts val="600"/>
              </a:spcAft>
              <a:buFont typeface="+mj-lt"/>
              <a:buAutoNum type="arabicPeriod"/>
              <a:defRPr/>
            </a:pPr>
            <a:r>
              <a:rPr lang="de-DE" altLang="de-DE" sz="1600" dirty="0">
                <a:latin typeface="Century Gothic" pitchFamily="34" charset="0"/>
                <a:sym typeface="Monotype Sorts"/>
              </a:rPr>
              <a:t>Hinweis auf die Angaben zu den Finanzaufstellungen einschl.</a:t>
            </a:r>
          </a:p>
          <a:p>
            <a:pPr marL="534988" lvl="2" indent="-268288">
              <a:lnSpc>
                <a:spcPct val="100000"/>
              </a:lnSpc>
              <a:spcBef>
                <a:spcPts val="600"/>
              </a:spcBef>
              <a:spcAft>
                <a:spcPts val="600"/>
              </a:spcAft>
              <a:buFont typeface="Symbol" pitchFamily="18" charset="2"/>
              <a:buChar char="-"/>
              <a:defRPr/>
            </a:pPr>
            <a:r>
              <a:rPr lang="de-DE" altLang="de-DE" sz="1600" dirty="0">
                <a:latin typeface="Century Gothic" pitchFamily="34" charset="0"/>
                <a:sym typeface="Monotype Sorts"/>
              </a:rPr>
              <a:t>der dort dargestellten‚ Bilanzierungs- und Bewertungsmethoden (HGB-Abschlüsse) bzw. </a:t>
            </a:r>
          </a:p>
          <a:p>
            <a:pPr marL="534988" lvl="2" indent="-268288">
              <a:lnSpc>
                <a:spcPct val="100000"/>
              </a:lnSpc>
              <a:spcBef>
                <a:spcPts val="600"/>
              </a:spcBef>
              <a:spcAft>
                <a:spcPts val="600"/>
              </a:spcAft>
              <a:buFont typeface="Symbol" pitchFamily="18" charset="2"/>
              <a:buChar char="-"/>
              <a:defRPr/>
            </a:pPr>
            <a:r>
              <a:rPr lang="de-DE" altLang="de-DE" sz="1600" dirty="0">
                <a:latin typeface="Century Gothic" pitchFamily="34" charset="0"/>
                <a:sym typeface="Monotype Sorts"/>
              </a:rPr>
              <a:t>der Zusammenfassung der bedeutsamen Rechnungslegungsmethoden (IFRS-Abschlüsse)</a:t>
            </a:r>
          </a:p>
          <a:p>
            <a:pPr marL="268288" lvl="1" indent="-268288">
              <a:lnSpc>
                <a:spcPct val="100000"/>
              </a:lnSpc>
              <a:spcBef>
                <a:spcPts val="600"/>
              </a:spcBef>
              <a:spcAft>
                <a:spcPts val="600"/>
              </a:spcAft>
              <a:buFont typeface="+mj-lt"/>
              <a:buAutoNum type="arabicPeriod"/>
              <a:defRPr/>
            </a:pPr>
            <a:r>
              <a:rPr lang="de-DE" altLang="de-DE" sz="1600" dirty="0">
                <a:latin typeface="Century Gothic" pitchFamily="34" charset="0"/>
                <a:sym typeface="Monotype Sorts"/>
              </a:rPr>
              <a:t>Stichtag, Berichtszeitraum der einzelnen Finanzaufstellungen</a:t>
            </a:r>
          </a:p>
          <a:p>
            <a:pPr marL="268288" lvl="1" indent="-268288">
              <a:lnSpc>
                <a:spcPct val="100000"/>
              </a:lnSpc>
              <a:spcBef>
                <a:spcPts val="600"/>
              </a:spcBef>
              <a:spcAft>
                <a:spcPts val="600"/>
              </a:spcAft>
              <a:buFont typeface="+mj-lt"/>
              <a:buAutoNum type="arabicPeriod"/>
              <a:defRPr/>
            </a:pPr>
            <a:r>
              <a:rPr lang="de-DE" altLang="de-DE" sz="1600" dirty="0">
                <a:latin typeface="Century Gothic" pitchFamily="34" charset="0"/>
                <a:sym typeface="Monotype Sorts"/>
              </a:rPr>
              <a:t>Pflichttext für nicht modifiziertes bzw. modifiziertes Prüfungsurteil gemäß </a:t>
            </a:r>
            <a:r>
              <a:rPr lang="de-DE" sz="1600" dirty="0">
                <a:latin typeface="Century Gothic" panose="020B0502020202020204" pitchFamily="34" charset="0"/>
              </a:rPr>
              <a:t>IDW PS 400 n.F. (10.2021)</a:t>
            </a:r>
            <a:r>
              <a:rPr lang="de-DE" altLang="de-DE" sz="1600" dirty="0">
                <a:latin typeface="Century Gothic" pitchFamily="34" charset="0"/>
                <a:sym typeface="Monotype Sorts"/>
              </a:rPr>
              <a:t>, Tz. 37, 38 bzw. 40</a:t>
            </a:r>
            <a:endParaRPr lang="de-DE" altLang="de-DE" sz="1600" b="1" dirty="0">
              <a:latin typeface="Century Gothic" pitchFamily="34" charset="0"/>
            </a:endParaRPr>
          </a:p>
        </p:txBody>
      </p:sp>
      <p:sp>
        <p:nvSpPr>
          <p:cNvPr id="868355" name="Titel 1">
            <a:extLst>
              <a:ext uri="{FF2B5EF4-FFF2-40B4-BE49-F238E27FC236}">
                <a16:creationId xmlns:a16="http://schemas.microsoft.com/office/drawing/2014/main" id="{278A0904-97EE-42AE-BBA0-C0A5EF928416}"/>
              </a:ext>
            </a:extLst>
          </p:cNvPr>
          <p:cNvSpPr txBox="1">
            <a:spLocks/>
          </p:cNvSpPr>
          <p:nvPr/>
        </p:nvSpPr>
        <p:spPr bwMode="auto">
          <a:xfrm>
            <a:off x="1079500" y="1414463"/>
            <a:ext cx="7631113"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 typeface="Arial Narrow" panose="020B0606020202030204" pitchFamily="34" charset="0"/>
              <a:buAutoNum type="alphaLcPeriod"/>
            </a:pPr>
            <a:r>
              <a:rPr lang="de-DE" altLang="de-DE" sz="1600" b="1">
                <a:solidFill>
                  <a:srgbClr val="00B0F0"/>
                </a:solidFill>
                <a:latin typeface="Century Gothic" panose="020B0502020202020204" pitchFamily="34" charset="0"/>
              </a:rPr>
              <a:t>Prüfungsurteil</a:t>
            </a:r>
          </a:p>
        </p:txBody>
      </p:sp>
      <p:sp>
        <p:nvSpPr>
          <p:cNvPr id="8" name="Rectangle 2">
            <a:extLst>
              <a:ext uri="{FF2B5EF4-FFF2-40B4-BE49-F238E27FC236}">
                <a16:creationId xmlns:a16="http://schemas.microsoft.com/office/drawing/2014/main" id="{61FC25FD-72AB-4684-AFC0-2AF2E7559137}"/>
              </a:ext>
            </a:extLst>
          </p:cNvPr>
          <p:cNvSpPr txBox="1">
            <a:spLocks/>
          </p:cNvSpPr>
          <p:nvPr/>
        </p:nvSpPr>
        <p:spPr bwMode="auto">
          <a:xfrm>
            <a:off x="815975"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10.3.3 </a:t>
            </a:r>
            <a:r>
              <a:rPr lang="de-DE" altLang="de-DE" sz="1600" b="1" dirty="0">
                <a:solidFill>
                  <a:srgbClr val="00B0F0"/>
                </a:solidFill>
                <a:latin typeface="Century Gothic" panose="020B0502020202020204" pitchFamily="34" charset="0"/>
              </a:rPr>
              <a:t>Vermerk über die Prüfung des Abschlusses und ggf. des Lageberichtes </a:t>
            </a:r>
            <a:endParaRPr lang="de-DE" altLang="de-DE" sz="1600" b="1" kern="0" dirty="0">
              <a:solidFill>
                <a:srgbClr val="00B0F0"/>
              </a:solidFill>
              <a:latin typeface="Century Gothic" pitchFamily="34" charset="0"/>
            </a:endParaRPr>
          </a:p>
        </p:txBody>
      </p:sp>
      <p:sp>
        <p:nvSpPr>
          <p:cNvPr id="868358" name="Textfeld 4">
            <a:extLst>
              <a:ext uri="{FF2B5EF4-FFF2-40B4-BE49-F238E27FC236}">
                <a16:creationId xmlns:a16="http://schemas.microsoft.com/office/drawing/2014/main" id="{76908BAF-78DB-4D24-838B-05197AC22B5C}"/>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ransition/>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1E75ABF-0202-42A9-9E3F-5474D2DF325F}"/>
              </a:ext>
            </a:extLst>
          </p:cNvPr>
          <p:cNvSpPr txBox="1">
            <a:spLocks/>
          </p:cNvSpPr>
          <p:nvPr/>
        </p:nvSpPr>
        <p:spPr bwMode="auto">
          <a:xfrm>
            <a:off x="1079500" y="1701800"/>
            <a:ext cx="10795000" cy="44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algn="l" rtl="0" eaLnBrk="0" fontAlgn="base" hangingPunct="0">
              <a:lnSpc>
                <a:spcPct val="110000"/>
              </a:lnSpc>
              <a:spcBef>
                <a:spcPts val="800"/>
              </a:spcBef>
              <a:spcAft>
                <a:spcPct val="0"/>
              </a:spcAft>
              <a:buFont typeface="Arial" pitchFamily="34" charset="0"/>
              <a:defRPr sz="1400">
                <a:solidFill>
                  <a:schemeClr val="tx1"/>
                </a:solidFill>
                <a:latin typeface="+mn-lt"/>
                <a:ea typeface="+mn-ea"/>
                <a:cs typeface="+mn-cs"/>
              </a:defRPr>
            </a:lvl1pPr>
            <a:lvl2pPr marL="180975" indent="-180975" algn="l" rtl="0" eaLnBrk="0" fontAlgn="base" hangingPunct="0">
              <a:lnSpc>
                <a:spcPct val="110000"/>
              </a:lnSpc>
              <a:spcBef>
                <a:spcPts val="800"/>
              </a:spcBef>
              <a:spcAft>
                <a:spcPct val="0"/>
              </a:spcAft>
              <a:buFont typeface="Arial" pitchFamily="34" charset="0"/>
              <a:buChar char="»"/>
              <a:defRPr sz="1400">
                <a:solidFill>
                  <a:schemeClr val="tx1"/>
                </a:solidFill>
                <a:latin typeface="+mn-lt"/>
                <a:cs typeface="+mn-cs"/>
              </a:defRPr>
            </a:lvl2pPr>
            <a:lvl3pPr marL="536575" indent="-176213" algn="l" rtl="0" eaLnBrk="0" fontAlgn="base" hangingPunct="0">
              <a:lnSpc>
                <a:spcPct val="110000"/>
              </a:lnSpc>
              <a:spcBef>
                <a:spcPts val="800"/>
              </a:spcBef>
              <a:spcAft>
                <a:spcPct val="0"/>
              </a:spcAft>
              <a:buFont typeface="Arial" pitchFamily="34" charset="0"/>
              <a:buChar char="•"/>
              <a:defRPr sz="1400">
                <a:solidFill>
                  <a:schemeClr val="tx1"/>
                </a:solidFill>
                <a:latin typeface="+mn-lt"/>
                <a:cs typeface="+mn-cs"/>
              </a:defRPr>
            </a:lvl3pPr>
            <a:lvl4pPr marL="896938" indent="-180975" algn="l" rtl="0" eaLnBrk="0" fontAlgn="base" hangingPunct="0">
              <a:lnSpc>
                <a:spcPct val="110000"/>
              </a:lnSpc>
              <a:spcBef>
                <a:spcPts val="800"/>
              </a:spcBef>
              <a:spcAft>
                <a:spcPct val="0"/>
              </a:spcAft>
              <a:buFont typeface="Arial" pitchFamily="34" charset="0"/>
              <a:buChar char="»"/>
              <a:defRPr sz="1400">
                <a:solidFill>
                  <a:schemeClr val="tx1"/>
                </a:solidFill>
                <a:latin typeface="+mn-lt"/>
                <a:cs typeface="+mn-cs"/>
              </a:defRPr>
            </a:lvl4pPr>
            <a:lvl5pPr marL="1257300" indent="-179388" algn="l" rtl="0" eaLnBrk="0" fontAlgn="base" hangingPunct="0">
              <a:lnSpc>
                <a:spcPct val="110000"/>
              </a:lnSpc>
              <a:spcBef>
                <a:spcPts val="800"/>
              </a:spcBef>
              <a:spcAft>
                <a:spcPct val="0"/>
              </a:spcAft>
              <a:buFont typeface="Arial" pitchFamily="34" charset="0"/>
              <a:buChar char="•"/>
              <a:defRPr sz="1400">
                <a:solidFill>
                  <a:schemeClr val="tx1"/>
                </a:solidFill>
                <a:latin typeface="+mn-lt"/>
                <a:cs typeface="+mn-cs"/>
              </a:defRPr>
            </a:lvl5pPr>
            <a:lvl6pPr marL="1714500" indent="-179388" algn="l" rtl="0" fontAlgn="base">
              <a:lnSpc>
                <a:spcPct val="110000"/>
              </a:lnSpc>
              <a:spcBef>
                <a:spcPts val="800"/>
              </a:spcBef>
              <a:spcAft>
                <a:spcPct val="0"/>
              </a:spcAft>
              <a:buFont typeface="Arial" pitchFamily="34" charset="0"/>
              <a:buChar char="•"/>
              <a:defRPr sz="1400">
                <a:solidFill>
                  <a:schemeClr val="tx1"/>
                </a:solidFill>
                <a:latin typeface="+mn-lt"/>
                <a:cs typeface="+mn-cs"/>
              </a:defRPr>
            </a:lvl6pPr>
            <a:lvl7pPr marL="2171700" indent="-179388" algn="l" rtl="0" fontAlgn="base">
              <a:lnSpc>
                <a:spcPct val="110000"/>
              </a:lnSpc>
              <a:spcBef>
                <a:spcPts val="800"/>
              </a:spcBef>
              <a:spcAft>
                <a:spcPct val="0"/>
              </a:spcAft>
              <a:buFont typeface="Arial" pitchFamily="34" charset="0"/>
              <a:buChar char="•"/>
              <a:defRPr sz="1400">
                <a:solidFill>
                  <a:schemeClr val="tx1"/>
                </a:solidFill>
                <a:latin typeface="+mn-lt"/>
                <a:cs typeface="+mn-cs"/>
              </a:defRPr>
            </a:lvl7pPr>
            <a:lvl8pPr marL="2628900" indent="-179388" algn="l" rtl="0" fontAlgn="base">
              <a:lnSpc>
                <a:spcPct val="110000"/>
              </a:lnSpc>
              <a:spcBef>
                <a:spcPts val="800"/>
              </a:spcBef>
              <a:spcAft>
                <a:spcPct val="0"/>
              </a:spcAft>
              <a:buFont typeface="Arial" pitchFamily="34" charset="0"/>
              <a:buChar char="•"/>
              <a:defRPr sz="1400">
                <a:solidFill>
                  <a:schemeClr val="tx1"/>
                </a:solidFill>
                <a:latin typeface="+mn-lt"/>
                <a:cs typeface="+mn-cs"/>
              </a:defRPr>
            </a:lvl8pPr>
            <a:lvl9pPr marL="3086100" indent="-179388" algn="l" rtl="0" fontAlgn="base">
              <a:lnSpc>
                <a:spcPct val="110000"/>
              </a:lnSpc>
              <a:spcBef>
                <a:spcPts val="800"/>
              </a:spcBef>
              <a:spcAft>
                <a:spcPct val="0"/>
              </a:spcAft>
              <a:buFont typeface="Arial" pitchFamily="34" charset="0"/>
              <a:buChar char="•"/>
              <a:defRPr sz="1400">
                <a:solidFill>
                  <a:schemeClr val="tx1"/>
                </a:solidFill>
                <a:latin typeface="+mn-lt"/>
                <a:cs typeface="+mn-cs"/>
              </a:defRPr>
            </a:lvl9pPr>
          </a:lstStyle>
          <a:p>
            <a:pPr marL="0" lvl="1" indent="0">
              <a:lnSpc>
                <a:spcPct val="100000"/>
              </a:lnSpc>
              <a:spcBef>
                <a:spcPts val="600"/>
              </a:spcBef>
              <a:spcAft>
                <a:spcPts val="600"/>
              </a:spcAft>
              <a:buFont typeface="Arial" pitchFamily="34" charset="0"/>
              <a:buNone/>
              <a:defRPr/>
            </a:pPr>
            <a:r>
              <a:rPr lang="de-DE" altLang="de-DE" sz="1600" b="1" kern="0" dirty="0">
                <a:latin typeface="Century Gothic" pitchFamily="34" charset="0"/>
              </a:rPr>
              <a:t>Alternative 2: Prüfungsurteile zum Abschluss und zum Lagebericht</a:t>
            </a:r>
          </a:p>
          <a:p>
            <a:pPr marL="266700" lvl="1" indent="-266700">
              <a:lnSpc>
                <a:spcPct val="100000"/>
              </a:lnSpc>
              <a:spcBef>
                <a:spcPts val="600"/>
              </a:spcBef>
              <a:spcAft>
                <a:spcPts val="600"/>
              </a:spcAft>
              <a:buFont typeface="+mj-lt"/>
              <a:buAutoNum type="arabicPeriod"/>
              <a:defRPr/>
            </a:pPr>
            <a:r>
              <a:rPr lang="de-DE" altLang="de-DE" sz="1600" kern="0" dirty="0">
                <a:latin typeface="Century Gothic" pitchFamily="34" charset="0"/>
              </a:rPr>
              <a:t>Es gelten die zuvor geschilderten Anforderungen unter Berücksichtigung der folgenden </a:t>
            </a:r>
            <a:r>
              <a:rPr lang="de-DE" altLang="de-DE" sz="1600" b="1" kern="0" dirty="0">
                <a:latin typeface="Century Gothic" pitchFamily="34" charset="0"/>
              </a:rPr>
              <a:t>zusätzlichen </a:t>
            </a:r>
            <a:r>
              <a:rPr lang="de-DE" altLang="de-DE" sz="1600" kern="0" dirty="0">
                <a:latin typeface="Century Gothic" pitchFamily="34" charset="0"/>
              </a:rPr>
              <a:t>Anforderungen </a:t>
            </a:r>
          </a:p>
          <a:p>
            <a:pPr marL="552450" lvl="1" indent="-285750">
              <a:lnSpc>
                <a:spcPct val="100000"/>
              </a:lnSpc>
              <a:spcBef>
                <a:spcPts val="600"/>
              </a:spcBef>
              <a:spcAft>
                <a:spcPts val="600"/>
              </a:spcAft>
              <a:buFont typeface="Arial" panose="020B0604020202020204" pitchFamily="34" charset="0"/>
              <a:buChar char="•"/>
              <a:defRPr/>
            </a:pPr>
            <a:r>
              <a:rPr lang="de-DE" altLang="de-DE" sz="1600" kern="0" dirty="0">
                <a:latin typeface="Century Gothic" pitchFamily="34" charset="0"/>
              </a:rPr>
              <a:t>Die Überschrift lautet „Prüfungsurteil</a:t>
            </a:r>
            <a:r>
              <a:rPr lang="de-DE" altLang="de-DE" sz="1600" u="sng" kern="0" dirty="0">
                <a:latin typeface="Century Gothic" pitchFamily="34" charset="0"/>
              </a:rPr>
              <a:t>e</a:t>
            </a:r>
            <a:r>
              <a:rPr lang="de-DE" altLang="de-DE" sz="1600" kern="0" dirty="0">
                <a:latin typeface="Century Gothic" pitchFamily="34" charset="0"/>
              </a:rPr>
              <a:t>“</a:t>
            </a:r>
          </a:p>
          <a:p>
            <a:pPr marL="552450" lvl="1" indent="-285750">
              <a:lnSpc>
                <a:spcPct val="100000"/>
              </a:lnSpc>
              <a:spcBef>
                <a:spcPts val="600"/>
              </a:spcBef>
              <a:spcAft>
                <a:spcPts val="600"/>
              </a:spcAft>
              <a:buFont typeface="Arial" panose="020B0604020202020204" pitchFamily="34" charset="0"/>
              <a:buChar char="•"/>
              <a:defRPr/>
            </a:pPr>
            <a:r>
              <a:rPr lang="de-DE" altLang="de-DE" sz="1600" kern="0" dirty="0">
                <a:latin typeface="Century Gothic" pitchFamily="34" charset="0"/>
              </a:rPr>
              <a:t>Der erste Abschnitt des Bestätigungsvermerks muss auch das Prüfungsurteil zum Lagebericht enthalten</a:t>
            </a:r>
          </a:p>
          <a:p>
            <a:pPr marL="552450" lvl="1" indent="-285750">
              <a:lnSpc>
                <a:spcPct val="100000"/>
              </a:lnSpc>
              <a:spcBef>
                <a:spcPts val="600"/>
              </a:spcBef>
              <a:spcAft>
                <a:spcPts val="600"/>
              </a:spcAft>
              <a:buFont typeface="Arial" panose="020B0604020202020204" pitchFamily="34" charset="0"/>
              <a:buChar char="•"/>
              <a:defRPr/>
            </a:pPr>
            <a:r>
              <a:rPr lang="de-DE" altLang="de-DE" sz="1600" kern="0" dirty="0">
                <a:latin typeface="Century Gothic" pitchFamily="34" charset="0"/>
              </a:rPr>
              <a:t>Nennung des Unternehmens, dessen Lagebericht geprüft wurde</a:t>
            </a:r>
          </a:p>
          <a:p>
            <a:pPr marL="552450" lvl="1" indent="-285750">
              <a:lnSpc>
                <a:spcPct val="100000"/>
              </a:lnSpc>
              <a:spcBef>
                <a:spcPts val="600"/>
              </a:spcBef>
              <a:spcAft>
                <a:spcPts val="600"/>
              </a:spcAft>
              <a:buFont typeface="Arial" panose="020B0604020202020204" pitchFamily="34" charset="0"/>
              <a:buChar char="•"/>
              <a:defRPr/>
            </a:pPr>
            <a:r>
              <a:rPr lang="de-DE" altLang="de-DE" sz="1600" kern="0" dirty="0">
                <a:latin typeface="Century Gothic" pitchFamily="34" charset="0"/>
              </a:rPr>
              <a:t>Erklärung, dass der Lagebericht geprüft wurde</a:t>
            </a:r>
          </a:p>
          <a:p>
            <a:pPr marL="552450" lvl="1" indent="-285750">
              <a:lnSpc>
                <a:spcPct val="100000"/>
              </a:lnSpc>
              <a:spcBef>
                <a:spcPts val="600"/>
              </a:spcBef>
              <a:spcAft>
                <a:spcPts val="600"/>
              </a:spcAft>
              <a:buFont typeface="Arial" panose="020B0604020202020204" pitchFamily="34" charset="0"/>
              <a:buChar char="•"/>
              <a:defRPr/>
            </a:pPr>
            <a:r>
              <a:rPr lang="de-DE" altLang="de-DE" sz="1600" kern="0" dirty="0">
                <a:latin typeface="Century Gothic" pitchFamily="34" charset="0"/>
              </a:rPr>
              <a:t>Angabe des Berichtszeitraums des Lageberichtes</a:t>
            </a:r>
          </a:p>
          <a:p>
            <a:pPr marL="266700" lvl="1" indent="-266700">
              <a:lnSpc>
                <a:spcPct val="100000"/>
              </a:lnSpc>
              <a:spcBef>
                <a:spcPts val="600"/>
              </a:spcBef>
              <a:spcAft>
                <a:spcPts val="600"/>
              </a:spcAft>
              <a:buFont typeface="+mj-lt"/>
              <a:buAutoNum type="arabicPeriod" startAt="2"/>
              <a:defRPr/>
            </a:pPr>
            <a:r>
              <a:rPr lang="de-DE" altLang="de-DE" sz="1600" kern="0" dirty="0">
                <a:latin typeface="Century Gothic" pitchFamily="34" charset="0"/>
              </a:rPr>
              <a:t>Pflichttext, für ein nicht modifiziertes Prüfungsurteil zu einem Abschluss und ein nicht modifiziertes Prüfungsurteil zum Lagebericht – vgl. </a:t>
            </a:r>
            <a:r>
              <a:rPr lang="de-DE" sz="1600" dirty="0">
                <a:latin typeface="Century Gothic" panose="020B0502020202020204" pitchFamily="34" charset="0"/>
              </a:rPr>
              <a:t>IDW PS 400 n.F. (10.2021)</a:t>
            </a:r>
            <a:r>
              <a:rPr lang="de-DE" altLang="de-DE" sz="1600" kern="0" dirty="0">
                <a:latin typeface="Century Gothic" pitchFamily="34" charset="0"/>
              </a:rPr>
              <a:t>, Tz. 43 bzw. 44</a:t>
            </a:r>
          </a:p>
          <a:p>
            <a:pPr marL="266700" lvl="1" indent="-266700">
              <a:lnSpc>
                <a:spcPct val="100000"/>
              </a:lnSpc>
              <a:spcBef>
                <a:spcPts val="600"/>
              </a:spcBef>
              <a:spcAft>
                <a:spcPts val="600"/>
              </a:spcAft>
              <a:buFont typeface="+mj-lt"/>
              <a:buAutoNum type="arabicPeriod" startAt="2"/>
              <a:defRPr/>
            </a:pPr>
            <a:r>
              <a:rPr lang="de-DE" altLang="de-DE" sz="1600" kern="0" dirty="0">
                <a:latin typeface="Century Gothic" pitchFamily="34" charset="0"/>
              </a:rPr>
              <a:t>Sofern anwendbar, Beachtung IDW PS 350 n.F. zu lageberichtsfremden bzw. typischen Angaben, für die keine gesetzliche Pflicht zur inhaltlichen Prüfung besteht, sowie über Querverweise und nicht prüfbare Angaben</a:t>
            </a:r>
          </a:p>
        </p:txBody>
      </p:sp>
      <p:sp>
        <p:nvSpPr>
          <p:cNvPr id="8" name="Rectangle 2">
            <a:extLst>
              <a:ext uri="{FF2B5EF4-FFF2-40B4-BE49-F238E27FC236}">
                <a16:creationId xmlns:a16="http://schemas.microsoft.com/office/drawing/2014/main" id="{74D29563-35C8-4ED9-8C09-0F5CD7B43942}"/>
              </a:ext>
            </a:extLst>
          </p:cNvPr>
          <p:cNvSpPr txBox="1">
            <a:spLocks/>
          </p:cNvSpPr>
          <p:nvPr/>
        </p:nvSpPr>
        <p:spPr bwMode="auto">
          <a:xfrm>
            <a:off x="808038" y="908720"/>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10.3.3 </a:t>
            </a:r>
            <a:r>
              <a:rPr lang="de-DE" altLang="de-DE" sz="1600" b="1" dirty="0">
                <a:solidFill>
                  <a:srgbClr val="00B0F0"/>
                </a:solidFill>
                <a:latin typeface="Century Gothic" panose="020B0502020202020204" pitchFamily="34" charset="0"/>
              </a:rPr>
              <a:t>Vermerk über die Prüfung des Abschlusses und ggf. des Lageberichtes; Forts. </a:t>
            </a:r>
            <a:endParaRPr lang="de-DE" altLang="de-DE" sz="1600" b="1" kern="0" dirty="0">
              <a:solidFill>
                <a:srgbClr val="00B0F0"/>
              </a:solidFill>
              <a:latin typeface="Century Gothic" pitchFamily="34" charset="0"/>
            </a:endParaRPr>
          </a:p>
        </p:txBody>
      </p:sp>
      <p:sp>
        <p:nvSpPr>
          <p:cNvPr id="870405" name="Titel 1">
            <a:extLst>
              <a:ext uri="{FF2B5EF4-FFF2-40B4-BE49-F238E27FC236}">
                <a16:creationId xmlns:a16="http://schemas.microsoft.com/office/drawing/2014/main" id="{5EBD7D23-BFE7-4C90-909A-E5AE29D8D562}"/>
              </a:ext>
            </a:extLst>
          </p:cNvPr>
          <p:cNvSpPr txBox="1">
            <a:spLocks/>
          </p:cNvSpPr>
          <p:nvPr/>
        </p:nvSpPr>
        <p:spPr bwMode="auto">
          <a:xfrm>
            <a:off x="1079500" y="1340768"/>
            <a:ext cx="7631113"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 typeface="Arial Narrow" panose="020B0606020202030204" pitchFamily="34" charset="0"/>
              <a:buAutoNum type="alphaLcPeriod"/>
            </a:pPr>
            <a:r>
              <a:rPr lang="de-DE" altLang="de-DE" sz="1600" b="1">
                <a:solidFill>
                  <a:srgbClr val="00B0F0"/>
                </a:solidFill>
                <a:latin typeface="Century Gothic" panose="020B0502020202020204" pitchFamily="34" charset="0"/>
              </a:rPr>
              <a:t>Prüfungsurteil; Forts.</a:t>
            </a:r>
          </a:p>
        </p:txBody>
      </p:sp>
      <p:sp>
        <p:nvSpPr>
          <p:cNvPr id="870406" name="Textfeld 4">
            <a:extLst>
              <a:ext uri="{FF2B5EF4-FFF2-40B4-BE49-F238E27FC236}">
                <a16:creationId xmlns:a16="http://schemas.microsoft.com/office/drawing/2014/main" id="{53E9214E-491C-490C-A35A-6D26E281A380}"/>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Inhaltsplatzhalter 2">
            <a:extLst>
              <a:ext uri="{FF2B5EF4-FFF2-40B4-BE49-F238E27FC236}">
                <a16:creationId xmlns:a16="http://schemas.microsoft.com/office/drawing/2014/main" id="{53DBE049-B806-4A40-AFC6-82A1310B5498}"/>
              </a:ext>
            </a:extLst>
          </p:cNvPr>
          <p:cNvSpPr>
            <a:spLocks noGrp="1"/>
          </p:cNvSpPr>
          <p:nvPr>
            <p:ph idx="4294967295"/>
          </p:nvPr>
        </p:nvSpPr>
        <p:spPr>
          <a:xfrm>
            <a:off x="1079500" y="1995155"/>
            <a:ext cx="10723563" cy="2985433"/>
          </a:xfrm>
        </p:spPr>
        <p:txBody>
          <a:bodyPr>
            <a:spAutoFit/>
          </a:bodyPr>
          <a:lstStyle/>
          <a:p>
            <a:pPr>
              <a:lnSpc>
                <a:spcPct val="100000"/>
              </a:lnSpc>
              <a:spcBef>
                <a:spcPts val="600"/>
              </a:spcBef>
              <a:spcAft>
                <a:spcPts val="600"/>
              </a:spcAft>
            </a:pPr>
            <a:r>
              <a:rPr lang="de-DE" sz="1600" dirty="0">
                <a:latin typeface="Century Gothic" panose="020B0502020202020204" pitchFamily="34" charset="0"/>
              </a:rPr>
              <a:t>In </a:t>
            </a:r>
            <a:r>
              <a:rPr lang="de-DE" sz="1600" b="1" dirty="0">
                <a:latin typeface="Century Gothic" panose="020B0502020202020204" pitchFamily="34" charset="0"/>
              </a:rPr>
              <a:t>„Grundlage für die Prüfungsurteile“</a:t>
            </a:r>
            <a:r>
              <a:rPr lang="de-DE" sz="1600" dirty="0">
                <a:latin typeface="Century Gothic" panose="020B0502020202020204" pitchFamily="34" charset="0"/>
              </a:rPr>
              <a:t> erklärt der Abschlussprüfer:</a:t>
            </a:r>
          </a:p>
          <a:p>
            <a:pPr marL="285750"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Die Prüfung des Abschlusses und des Lageberichts wurde in Übereinstimmung mit § 317 HGB unter Beachtung der vom Institut der Wirtschaftsprüfer (IDW) festgestellten deutschen Grundsätze ordnungsmäßiger Abschlussprüfung durchgeführt</a:t>
            </a:r>
          </a:p>
          <a:p>
            <a:pPr marL="285750"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Er ist unabhängig und erfüllt die sonstigen deutschen Berufspflichten </a:t>
            </a:r>
          </a:p>
          <a:p>
            <a:pPr marL="285750"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Er ist der Auffassung, dass die von ihm erlangten Prüfungsnachweise ausreichend und geeignet sind, um als Grundlage für das Prüfungsurteil zum Abschluss und zum Lagebericht zu dienen.</a:t>
            </a:r>
          </a:p>
          <a:p>
            <a:pPr marL="0" lvl="1" indent="0">
              <a:lnSpc>
                <a:spcPct val="100000"/>
              </a:lnSpc>
              <a:spcBef>
                <a:spcPts val="600"/>
              </a:spcBef>
              <a:spcAft>
                <a:spcPts val="600"/>
              </a:spcAft>
              <a:buFont typeface="Arial" panose="020B0604020202020204" pitchFamily="34" charset="0"/>
              <a:buNone/>
              <a:defRPr/>
            </a:pPr>
            <a:endParaRPr lang="de-DE" altLang="de-DE" sz="1600" b="1" dirty="0">
              <a:latin typeface="Century Gothic" pitchFamily="34" charset="0"/>
              <a:sym typeface="Monotype Sorts"/>
            </a:endParaRPr>
          </a:p>
          <a:p>
            <a:pPr marL="0" lvl="1" indent="0">
              <a:lnSpc>
                <a:spcPct val="100000"/>
              </a:lnSpc>
              <a:spcBef>
                <a:spcPts val="600"/>
              </a:spcBef>
              <a:spcAft>
                <a:spcPts val="600"/>
              </a:spcAft>
              <a:buFont typeface="Arial" panose="020B0604020202020204" pitchFamily="34" charset="0"/>
              <a:buNone/>
              <a:defRPr/>
            </a:pPr>
            <a:endParaRPr lang="de-DE" altLang="de-DE" sz="1600" dirty="0">
              <a:latin typeface="Century Gothic" pitchFamily="34" charset="0"/>
              <a:sym typeface="Monotype Sorts"/>
            </a:endParaRPr>
          </a:p>
        </p:txBody>
      </p:sp>
      <p:sp>
        <p:nvSpPr>
          <p:cNvPr id="8" name="Rectangle 2">
            <a:extLst>
              <a:ext uri="{FF2B5EF4-FFF2-40B4-BE49-F238E27FC236}">
                <a16:creationId xmlns:a16="http://schemas.microsoft.com/office/drawing/2014/main" id="{5BD20522-9596-49ED-8BE1-940B3CD73DF4}"/>
              </a:ext>
            </a:extLst>
          </p:cNvPr>
          <p:cNvSpPr txBox="1">
            <a:spLocks/>
          </p:cNvSpPr>
          <p:nvPr/>
        </p:nvSpPr>
        <p:spPr bwMode="auto">
          <a:xfrm>
            <a:off x="809625" y="1160934"/>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10.3.3 </a:t>
            </a:r>
            <a:r>
              <a:rPr lang="de-DE" altLang="de-DE" sz="1600" b="1" dirty="0">
                <a:solidFill>
                  <a:srgbClr val="00B0F0"/>
                </a:solidFill>
                <a:latin typeface="Century Gothic" panose="020B0502020202020204" pitchFamily="34" charset="0"/>
              </a:rPr>
              <a:t>Vermerk über die Prüfung des Abschlusses und ggf. des Lageberichtes; Forts. </a:t>
            </a:r>
            <a:endParaRPr lang="de-DE" altLang="de-DE" sz="1600" b="1" kern="0" dirty="0">
              <a:solidFill>
                <a:srgbClr val="00B0F0"/>
              </a:solidFill>
              <a:latin typeface="Century Gothic" pitchFamily="34" charset="0"/>
            </a:endParaRPr>
          </a:p>
        </p:txBody>
      </p:sp>
      <p:sp>
        <p:nvSpPr>
          <p:cNvPr id="872453" name="Titel 1">
            <a:extLst>
              <a:ext uri="{FF2B5EF4-FFF2-40B4-BE49-F238E27FC236}">
                <a16:creationId xmlns:a16="http://schemas.microsoft.com/office/drawing/2014/main" id="{F7E69F8E-FCAC-499A-9712-D5ADC8018E0C}"/>
              </a:ext>
            </a:extLst>
          </p:cNvPr>
          <p:cNvSpPr txBox="1">
            <a:spLocks/>
          </p:cNvSpPr>
          <p:nvPr/>
        </p:nvSpPr>
        <p:spPr bwMode="auto">
          <a:xfrm>
            <a:off x="1079500" y="1628800"/>
            <a:ext cx="7631113"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pPr>
            <a:r>
              <a:rPr lang="de-DE" altLang="de-DE" sz="1600" b="1" dirty="0">
                <a:solidFill>
                  <a:srgbClr val="00B0F0"/>
                </a:solidFill>
                <a:latin typeface="Century Gothic" panose="020B0502020202020204" pitchFamily="34" charset="0"/>
              </a:rPr>
              <a:t>b. Grundlage für das Prüfungsurteil zum Abschluss</a:t>
            </a:r>
          </a:p>
        </p:txBody>
      </p:sp>
      <p:sp>
        <p:nvSpPr>
          <p:cNvPr id="872454" name="Textfeld 4">
            <a:extLst>
              <a:ext uri="{FF2B5EF4-FFF2-40B4-BE49-F238E27FC236}">
                <a16:creationId xmlns:a16="http://schemas.microsoft.com/office/drawing/2014/main" id="{568E90A0-F2F3-45CB-B3F2-B6374310E8D4}"/>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ransition/>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Inhaltsplatzhalter 2">
            <a:extLst>
              <a:ext uri="{FF2B5EF4-FFF2-40B4-BE49-F238E27FC236}">
                <a16:creationId xmlns:a16="http://schemas.microsoft.com/office/drawing/2014/main" id="{53DBE049-B806-4A40-AFC6-82A1310B5498}"/>
              </a:ext>
            </a:extLst>
          </p:cNvPr>
          <p:cNvSpPr>
            <a:spLocks noGrp="1"/>
          </p:cNvSpPr>
          <p:nvPr>
            <p:ph idx="4294967295"/>
          </p:nvPr>
        </p:nvSpPr>
        <p:spPr>
          <a:xfrm>
            <a:off x="1079500" y="1797635"/>
            <a:ext cx="10723563" cy="4439677"/>
          </a:xfrm>
        </p:spPr>
        <p:txBody>
          <a:bodyPr>
            <a:spAutoFit/>
          </a:bodyPr>
          <a:lstStyle/>
          <a:p>
            <a:pPr marL="0" lvl="1" indent="0">
              <a:lnSpc>
                <a:spcPct val="100000"/>
              </a:lnSpc>
              <a:spcBef>
                <a:spcPts val="600"/>
              </a:spcBef>
              <a:spcAft>
                <a:spcPts val="600"/>
              </a:spcAft>
              <a:buNone/>
              <a:defRPr/>
            </a:pPr>
            <a:r>
              <a:rPr lang="de-DE" altLang="de-DE" b="1" dirty="0">
                <a:latin typeface="Century Gothic" pitchFamily="34" charset="0"/>
                <a:sym typeface="Monotype Sorts"/>
              </a:rPr>
              <a:t>Alternative 1: Abschluss ohne Lagebericht</a:t>
            </a:r>
          </a:p>
          <a:p>
            <a:pPr marL="266700" lvl="1"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sym typeface="Monotype Sorts"/>
              </a:rPr>
              <a:t>Erklärung, dass Prüfung </a:t>
            </a:r>
            <a:r>
              <a:rPr lang="de-DE" altLang="de-DE" b="1" dirty="0">
                <a:latin typeface="Century Gothic" pitchFamily="34" charset="0"/>
                <a:sym typeface="Monotype Sorts"/>
              </a:rPr>
              <a:t>in Übereinstimmung mit § 317 HGB </a:t>
            </a:r>
            <a:r>
              <a:rPr lang="de-DE" altLang="de-DE" dirty="0">
                <a:latin typeface="Century Gothic" pitchFamily="34" charset="0"/>
                <a:sym typeface="Monotype Sorts"/>
              </a:rPr>
              <a:t>unter Beachtung der vom IDW festgestellten deutschen Grundsätze ordnungsmäßiger Abschlussprüfung </a:t>
            </a:r>
            <a:r>
              <a:rPr lang="de-DE" altLang="de-DE" b="1" dirty="0">
                <a:latin typeface="Century Gothic" pitchFamily="34" charset="0"/>
                <a:sym typeface="Monotype Sorts"/>
              </a:rPr>
              <a:t>(GoA)</a:t>
            </a:r>
            <a:r>
              <a:rPr lang="de-DE" altLang="de-DE" dirty="0">
                <a:latin typeface="Century Gothic" pitchFamily="34" charset="0"/>
                <a:sym typeface="Monotype Sorts"/>
              </a:rPr>
              <a:t>  (ggf. auch ISA) durchgeführt wurde</a:t>
            </a:r>
          </a:p>
          <a:p>
            <a:pPr marL="266700" lvl="1"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sym typeface="Monotype Sorts"/>
              </a:rPr>
              <a:t>Hinweis auf Abschnitt des BV zur Verantwortung des Abschlussprüfers</a:t>
            </a:r>
          </a:p>
          <a:p>
            <a:pPr marL="266700" lvl="1"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sym typeface="Monotype Sorts"/>
              </a:rPr>
              <a:t>Unabhängigkeit </a:t>
            </a:r>
          </a:p>
          <a:p>
            <a:pPr marL="266700" lvl="1"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sym typeface="Monotype Sorts"/>
              </a:rPr>
              <a:t>Erklärung, dass erlangte Prüfungsnachweise ausreichend und angemessen sind</a:t>
            </a:r>
          </a:p>
          <a:p>
            <a:pPr marL="266700" lvl="1" indent="-266700">
              <a:lnSpc>
                <a:spcPct val="100000"/>
              </a:lnSpc>
              <a:spcBef>
                <a:spcPts val="600"/>
              </a:spcBef>
              <a:spcAft>
                <a:spcPts val="600"/>
              </a:spcAft>
              <a:buFont typeface="Arial" panose="020B0604020202020204" pitchFamily="34" charset="0"/>
              <a:buChar char="•"/>
              <a:defRPr/>
            </a:pPr>
            <a:r>
              <a:rPr lang="de-DE" altLang="de-DE" dirty="0">
                <a:latin typeface="Century Gothic" pitchFamily="34" charset="0"/>
                <a:sym typeface="Monotype Sorts"/>
              </a:rPr>
              <a:t>Bei Prüfung von PIE-Abschluss: </a:t>
            </a:r>
          </a:p>
          <a:p>
            <a:pPr marL="534988" lvl="2" indent="-268288">
              <a:lnSpc>
                <a:spcPct val="100000"/>
              </a:lnSpc>
              <a:spcBef>
                <a:spcPts val="600"/>
              </a:spcBef>
              <a:spcAft>
                <a:spcPts val="600"/>
              </a:spcAft>
              <a:buFont typeface="Symbol" pitchFamily="18" charset="2"/>
              <a:buChar char="-"/>
              <a:defRPr/>
            </a:pPr>
            <a:r>
              <a:rPr lang="de-DE" altLang="de-DE" dirty="0">
                <a:latin typeface="Century Gothic" pitchFamily="34" charset="0"/>
                <a:sym typeface="Monotype Sorts"/>
              </a:rPr>
              <a:t>EU-</a:t>
            </a:r>
            <a:r>
              <a:rPr lang="de-DE" altLang="de-DE" dirty="0" err="1">
                <a:latin typeface="Century Gothic" pitchFamily="34" charset="0"/>
                <a:sym typeface="Monotype Sorts"/>
              </a:rPr>
              <a:t>APrVO</a:t>
            </a:r>
            <a:r>
              <a:rPr lang="de-DE" altLang="de-DE" dirty="0">
                <a:latin typeface="Century Gothic" pitchFamily="34" charset="0"/>
                <a:sym typeface="Monotype Sorts"/>
              </a:rPr>
              <a:t> ist zu nennen</a:t>
            </a:r>
          </a:p>
          <a:p>
            <a:pPr marL="534988" lvl="2" indent="-268288">
              <a:lnSpc>
                <a:spcPct val="100000"/>
              </a:lnSpc>
              <a:spcBef>
                <a:spcPts val="600"/>
              </a:spcBef>
              <a:spcAft>
                <a:spcPts val="600"/>
              </a:spcAft>
              <a:buFont typeface="Symbol" pitchFamily="18" charset="2"/>
              <a:buChar char="-"/>
              <a:defRPr/>
            </a:pPr>
            <a:r>
              <a:rPr lang="de-DE" altLang="de-DE" dirty="0">
                <a:latin typeface="Century Gothic" pitchFamily="34" charset="0"/>
                <a:sym typeface="Monotype Sorts"/>
              </a:rPr>
              <a:t>Angaben zu Nichtprüfungsleistungen (Art. 5 Abs. 1 EU-</a:t>
            </a:r>
            <a:r>
              <a:rPr lang="de-DE" altLang="de-DE" dirty="0" err="1">
                <a:latin typeface="Century Gothic" pitchFamily="34" charset="0"/>
                <a:sym typeface="Monotype Sorts"/>
              </a:rPr>
              <a:t>APrVO</a:t>
            </a:r>
            <a:r>
              <a:rPr lang="de-DE" altLang="de-DE" dirty="0">
                <a:latin typeface="Century Gothic" pitchFamily="34" charset="0"/>
                <a:sym typeface="Monotype Sorts"/>
              </a:rPr>
              <a:t>)</a:t>
            </a:r>
            <a:endParaRPr lang="de-DE" altLang="de-DE" b="1" dirty="0">
              <a:latin typeface="Century Gothic" pitchFamily="34" charset="0"/>
              <a:sym typeface="Monotype Sorts"/>
            </a:endParaRPr>
          </a:p>
          <a:p>
            <a:pPr marL="0" lvl="1" indent="0">
              <a:lnSpc>
                <a:spcPct val="100000"/>
              </a:lnSpc>
              <a:spcBef>
                <a:spcPts val="300"/>
              </a:spcBef>
              <a:spcAft>
                <a:spcPts val="300"/>
              </a:spcAft>
              <a:buFont typeface="Arial" panose="020B0604020202020204" pitchFamily="34" charset="0"/>
              <a:buNone/>
              <a:defRPr/>
            </a:pPr>
            <a:r>
              <a:rPr lang="de-DE" altLang="de-DE" b="1" dirty="0">
                <a:latin typeface="Century Gothic" pitchFamily="34" charset="0"/>
                <a:sym typeface="Monotype Sorts"/>
              </a:rPr>
              <a:t>Alternative 2: Abschluss und Lagebericht</a:t>
            </a:r>
          </a:p>
          <a:p>
            <a:pPr marL="266700" lvl="1" indent="-266700">
              <a:lnSpc>
                <a:spcPct val="100000"/>
              </a:lnSpc>
              <a:spcBef>
                <a:spcPts val="300"/>
              </a:spcBef>
              <a:spcAft>
                <a:spcPts val="300"/>
              </a:spcAft>
              <a:buFont typeface="Arial" panose="020B0604020202020204" pitchFamily="34" charset="0"/>
              <a:buChar char="•"/>
              <a:defRPr/>
            </a:pPr>
            <a:r>
              <a:rPr lang="de-DE" altLang="de-DE" dirty="0">
                <a:latin typeface="Century Gothic" pitchFamily="34" charset="0"/>
                <a:sym typeface="Monotype Sorts"/>
              </a:rPr>
              <a:t>Es gelten die zuvor genannten Anforderungen unter Berücksichtigung der folgenden zusätzlichen Anforderungen die</a:t>
            </a:r>
          </a:p>
          <a:p>
            <a:pPr marL="534988" lvl="1" indent="-268288">
              <a:lnSpc>
                <a:spcPct val="100000"/>
              </a:lnSpc>
              <a:spcBef>
                <a:spcPts val="300"/>
              </a:spcBef>
              <a:spcAft>
                <a:spcPts val="300"/>
              </a:spcAft>
              <a:buFont typeface="Century Gothic" panose="020B0502020202020204" pitchFamily="34" charset="0"/>
              <a:buChar char="◦"/>
              <a:defRPr/>
            </a:pPr>
            <a:r>
              <a:rPr lang="de-DE" altLang="de-DE" dirty="0">
                <a:latin typeface="Century Gothic" pitchFamily="34" charset="0"/>
                <a:sym typeface="Monotype Sorts"/>
              </a:rPr>
              <a:t>Überschrift lautet „Grundlage für die Prüfungsurteile“</a:t>
            </a:r>
          </a:p>
          <a:p>
            <a:pPr marL="534988" lvl="1" indent="-268288">
              <a:lnSpc>
                <a:spcPct val="100000"/>
              </a:lnSpc>
              <a:spcBef>
                <a:spcPts val="300"/>
              </a:spcBef>
              <a:spcAft>
                <a:spcPts val="300"/>
              </a:spcAft>
              <a:buFont typeface="Century Gothic" panose="020B0502020202020204" pitchFamily="34" charset="0"/>
              <a:buChar char="◦"/>
              <a:defRPr/>
            </a:pPr>
            <a:r>
              <a:rPr lang="de-DE" altLang="de-DE" dirty="0">
                <a:latin typeface="Century Gothic" pitchFamily="34" charset="0"/>
                <a:sym typeface="Monotype Sorts"/>
              </a:rPr>
              <a:t>geforderten Erklärungen sind um die Bezugnahme auf die Prüfung  des Lageberichtes bzw. des Prüfungsurteils zum Lagebericht zu ergänzen</a:t>
            </a:r>
            <a:endParaRPr lang="de-DE" altLang="de-DE" dirty="0">
              <a:latin typeface="Century Gothic" pitchFamily="34" charset="0"/>
            </a:endParaRPr>
          </a:p>
        </p:txBody>
      </p:sp>
      <p:sp>
        <p:nvSpPr>
          <p:cNvPr id="8" name="Rectangle 2">
            <a:extLst>
              <a:ext uri="{FF2B5EF4-FFF2-40B4-BE49-F238E27FC236}">
                <a16:creationId xmlns:a16="http://schemas.microsoft.com/office/drawing/2014/main" id="{5BD20522-9596-49ED-8BE1-940B3CD73DF4}"/>
              </a:ext>
            </a:extLst>
          </p:cNvPr>
          <p:cNvSpPr txBox="1">
            <a:spLocks/>
          </p:cNvSpPr>
          <p:nvPr/>
        </p:nvSpPr>
        <p:spPr bwMode="auto">
          <a:xfrm>
            <a:off x="809625" y="1016918"/>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10.3.3 </a:t>
            </a:r>
            <a:r>
              <a:rPr lang="de-DE" altLang="de-DE" sz="1600" b="1" dirty="0">
                <a:solidFill>
                  <a:srgbClr val="00B0F0"/>
                </a:solidFill>
                <a:latin typeface="Century Gothic" panose="020B0502020202020204" pitchFamily="34" charset="0"/>
              </a:rPr>
              <a:t>Vermerk über die Prüfung des Abschlusses und ggf. des Lageberichtes; Forts. </a:t>
            </a:r>
            <a:endParaRPr lang="de-DE" altLang="de-DE" sz="1600" b="1" kern="0" dirty="0">
              <a:solidFill>
                <a:srgbClr val="00B0F0"/>
              </a:solidFill>
              <a:latin typeface="Century Gothic" pitchFamily="34" charset="0"/>
            </a:endParaRPr>
          </a:p>
        </p:txBody>
      </p:sp>
      <p:sp>
        <p:nvSpPr>
          <p:cNvPr id="872453" name="Titel 1">
            <a:extLst>
              <a:ext uri="{FF2B5EF4-FFF2-40B4-BE49-F238E27FC236}">
                <a16:creationId xmlns:a16="http://schemas.microsoft.com/office/drawing/2014/main" id="{F7E69F8E-FCAC-499A-9712-D5ADC8018E0C}"/>
              </a:ext>
            </a:extLst>
          </p:cNvPr>
          <p:cNvSpPr txBox="1">
            <a:spLocks/>
          </p:cNvSpPr>
          <p:nvPr/>
        </p:nvSpPr>
        <p:spPr bwMode="auto">
          <a:xfrm>
            <a:off x="1079500" y="1437595"/>
            <a:ext cx="7631113"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pPr>
            <a:r>
              <a:rPr lang="de-DE" altLang="de-DE" b="1" dirty="0">
                <a:solidFill>
                  <a:srgbClr val="00B0F0"/>
                </a:solidFill>
                <a:latin typeface="Century Gothic" panose="020B0502020202020204" pitchFamily="34" charset="0"/>
              </a:rPr>
              <a:t>b. Grundlage für das Prüfungsurteil zum Abschluss; Forts.</a:t>
            </a:r>
          </a:p>
        </p:txBody>
      </p:sp>
      <p:sp>
        <p:nvSpPr>
          <p:cNvPr id="872454" name="Textfeld 4">
            <a:extLst>
              <a:ext uri="{FF2B5EF4-FFF2-40B4-BE49-F238E27FC236}">
                <a16:creationId xmlns:a16="http://schemas.microsoft.com/office/drawing/2014/main" id="{568E90A0-F2F3-45CB-B3F2-B6374310E8D4}"/>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extLst>
      <p:ext uri="{BB962C8B-B14F-4D97-AF65-F5344CB8AC3E}">
        <p14:creationId xmlns:p14="http://schemas.microsoft.com/office/powerpoint/2010/main" val="1222564949"/>
      </p:ext>
    </p:extLst>
  </p:cSld>
  <p:clrMapOvr>
    <a:masterClrMapping/>
  </p:clrMapOvr>
  <p:transition/>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Inhaltsplatzhalter 2">
            <a:extLst>
              <a:ext uri="{FF2B5EF4-FFF2-40B4-BE49-F238E27FC236}">
                <a16:creationId xmlns:a16="http://schemas.microsoft.com/office/drawing/2014/main" id="{753DCA52-A9A2-438A-9B39-87C2E25FD3F4}"/>
              </a:ext>
            </a:extLst>
          </p:cNvPr>
          <p:cNvSpPr>
            <a:spLocks noGrp="1"/>
          </p:cNvSpPr>
          <p:nvPr>
            <p:ph idx="4294967295"/>
          </p:nvPr>
        </p:nvSpPr>
        <p:spPr>
          <a:xfrm>
            <a:off x="1079500" y="1593954"/>
            <a:ext cx="10795000" cy="2585323"/>
          </a:xfrm>
        </p:spPr>
        <p:txBody>
          <a:bodyPr>
            <a:spAutoFit/>
          </a:bodyPr>
          <a:lstStyle/>
          <a:p>
            <a:pPr marL="273050" indent="-273050">
              <a:lnSpc>
                <a:spcPct val="100000"/>
              </a:lnSpc>
              <a:spcBef>
                <a:spcPts val="600"/>
              </a:spcBef>
              <a:spcAft>
                <a:spcPts val="600"/>
              </a:spcAft>
              <a:buFont typeface="+mj-lt"/>
              <a:buAutoNum type="alphaLcPeriod" startAt="3"/>
              <a:tabLst>
                <a:tab pos="447675" algn="l"/>
              </a:tabLst>
              <a:defRPr/>
            </a:pPr>
            <a:r>
              <a:rPr lang="de-DE" altLang="de-DE" sz="1600" b="1" dirty="0">
                <a:solidFill>
                  <a:srgbClr val="00B0F0"/>
                </a:solidFill>
                <a:latin typeface="Century Gothic" panose="020B0502020202020204" pitchFamily="34" charset="0"/>
              </a:rPr>
              <a:t>Wesentliche Unsicherheit im Zusammenhang mit der Fortführung der Unternehmenstätigkeit</a:t>
            </a:r>
          </a:p>
          <a:p>
            <a:pPr marL="534988" indent="-268288">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IDW PS 400 n.F. (10.2021)</a:t>
            </a:r>
            <a:r>
              <a:rPr lang="de-DE" altLang="de-DE" sz="1600" dirty="0">
                <a:latin typeface="Century Gothic" panose="020B0502020202020204" pitchFamily="34" charset="0"/>
                <a:sym typeface="Monotype Sorts" pitchFamily="2" charset="2"/>
              </a:rPr>
              <a:t>, Tz. 49</a:t>
            </a:r>
          </a:p>
          <a:p>
            <a:pPr marL="534988" indent="-26828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 322 Abs. 2 Satz 3 HGB: </a:t>
            </a:r>
            <a:br>
              <a:rPr lang="de-DE" altLang="de-DE" sz="1600" dirty="0">
                <a:latin typeface="Century Gothic" panose="020B0502020202020204" pitchFamily="34" charset="0"/>
                <a:sym typeface="Monotype Sorts" pitchFamily="2" charset="2"/>
              </a:rPr>
            </a:br>
            <a:r>
              <a:rPr lang="de-DE" altLang="de-DE" sz="1600" dirty="0">
                <a:latin typeface="Century Gothic" panose="020B0502020202020204" pitchFamily="34" charset="0"/>
                <a:sym typeface="Monotype Sorts" pitchFamily="2" charset="2"/>
              </a:rPr>
              <a:t>„ </a:t>
            </a:r>
            <a:r>
              <a:rPr lang="de-DE" altLang="de-DE" sz="1600" dirty="0">
                <a:latin typeface="Century Gothic" panose="020B0502020202020204" pitchFamily="34" charset="0"/>
              </a:rPr>
              <a:t>Auf Risiken, die den Fortbestand des Unternehmens oder eines Konzernunternehmens gefährden, ist gesondert einzugehen. </a:t>
            </a:r>
          </a:p>
          <a:p>
            <a:pPr marL="534988" indent="-26828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Entsprechende Berichterstattung im Bestätigungsvermerk nach den Grundsätzen des </a:t>
            </a:r>
            <a:r>
              <a:rPr lang="de-DE" sz="1600" dirty="0">
                <a:latin typeface="Century Gothic" panose="020B0502020202020204" pitchFamily="34" charset="0"/>
              </a:rPr>
              <a:t>IDW PS 270 n.F. (10.2021)</a:t>
            </a:r>
            <a:r>
              <a:rPr lang="de-DE" altLang="de-DE" sz="1600" dirty="0">
                <a:latin typeface="Century Gothic" panose="020B0502020202020204" pitchFamily="34" charset="0"/>
                <a:sym typeface="Monotype Sorts" pitchFamily="2" charset="2"/>
              </a:rPr>
              <a:t> </a:t>
            </a:r>
          </a:p>
          <a:p>
            <a:pPr marL="900113" indent="-900113">
              <a:lnSpc>
                <a:spcPct val="100000"/>
              </a:lnSpc>
              <a:spcBef>
                <a:spcPts val="600"/>
              </a:spcBef>
              <a:spcAft>
                <a:spcPts val="600"/>
              </a:spcAft>
              <a:defRPr/>
            </a:pPr>
            <a:endParaRPr lang="de-DE" altLang="de-DE" sz="1600" dirty="0">
              <a:latin typeface="Century Gothic" panose="020B0502020202020204" pitchFamily="34" charset="0"/>
              <a:sym typeface="Monotype Sorts" pitchFamily="2" charset="2"/>
            </a:endParaRPr>
          </a:p>
        </p:txBody>
      </p:sp>
      <p:sp>
        <p:nvSpPr>
          <p:cNvPr id="7" name="Rectangle 2">
            <a:extLst>
              <a:ext uri="{FF2B5EF4-FFF2-40B4-BE49-F238E27FC236}">
                <a16:creationId xmlns:a16="http://schemas.microsoft.com/office/drawing/2014/main" id="{4CB541AA-7928-4F3A-BE50-14BCEFA2F0CE}"/>
              </a:ext>
            </a:extLst>
          </p:cNvPr>
          <p:cNvSpPr txBox="1">
            <a:spLocks/>
          </p:cNvSpPr>
          <p:nvPr/>
        </p:nvSpPr>
        <p:spPr bwMode="auto">
          <a:xfrm>
            <a:off x="811213" y="1160566"/>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10.3.3 </a:t>
            </a:r>
            <a:r>
              <a:rPr lang="de-DE" altLang="de-DE" sz="1600" b="1" dirty="0">
                <a:solidFill>
                  <a:srgbClr val="00B0F0"/>
                </a:solidFill>
                <a:latin typeface="Century Gothic" panose="020B0502020202020204" pitchFamily="34" charset="0"/>
              </a:rPr>
              <a:t>Vermerk über die Prüfung des Abschlusses und ggf. des Lageberichtes; Forts. </a:t>
            </a:r>
            <a:endParaRPr lang="de-DE" altLang="de-DE" sz="1600" b="1" kern="0" dirty="0">
              <a:solidFill>
                <a:srgbClr val="00B0F0"/>
              </a:solidFill>
              <a:latin typeface="Century Gothic" pitchFamily="34" charset="0"/>
            </a:endParaRPr>
          </a:p>
        </p:txBody>
      </p:sp>
      <p:sp>
        <p:nvSpPr>
          <p:cNvPr id="874501" name="Textfeld 4">
            <a:extLst>
              <a:ext uri="{FF2B5EF4-FFF2-40B4-BE49-F238E27FC236}">
                <a16:creationId xmlns:a16="http://schemas.microsoft.com/office/drawing/2014/main" id="{BB6F66B3-CBC4-4357-8BBB-589BFE8EF23C}"/>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ransition/>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Inhaltsplatzhalter 2">
            <a:extLst>
              <a:ext uri="{FF2B5EF4-FFF2-40B4-BE49-F238E27FC236}">
                <a16:creationId xmlns:a16="http://schemas.microsoft.com/office/drawing/2014/main" id="{753DCA52-A9A2-438A-9B39-87C2E25FD3F4}"/>
              </a:ext>
            </a:extLst>
          </p:cNvPr>
          <p:cNvSpPr>
            <a:spLocks noGrp="1"/>
          </p:cNvSpPr>
          <p:nvPr>
            <p:ph idx="4294967295"/>
          </p:nvPr>
        </p:nvSpPr>
        <p:spPr>
          <a:xfrm>
            <a:off x="1079500" y="1414463"/>
            <a:ext cx="10795000" cy="4832092"/>
          </a:xfrm>
        </p:spPr>
        <p:txBody>
          <a:bodyPr>
            <a:spAutoFit/>
          </a:bodyPr>
          <a:lstStyle/>
          <a:p>
            <a:pPr marL="273050" indent="-273050">
              <a:lnSpc>
                <a:spcPct val="100000"/>
              </a:lnSpc>
              <a:spcBef>
                <a:spcPts val="600"/>
              </a:spcBef>
              <a:spcAft>
                <a:spcPts val="600"/>
              </a:spcAft>
              <a:buFont typeface="+mj-lt"/>
              <a:buAutoNum type="alphaLcPeriod" startAt="4"/>
              <a:defRPr/>
            </a:pPr>
            <a:r>
              <a:rPr lang="de-DE" altLang="de-DE" sz="1600" b="1" dirty="0">
                <a:solidFill>
                  <a:srgbClr val="00B0F0"/>
                </a:solidFill>
                <a:latin typeface="Century Gothic" panose="020B0502020202020204" pitchFamily="34" charset="0"/>
              </a:rPr>
              <a:t>Besonders wichtige Prüfungssachverhalte </a:t>
            </a:r>
          </a:p>
          <a:p>
            <a:pPr marL="534988" indent="-268288">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IDW PS 400 n.F. (10.2021)</a:t>
            </a:r>
            <a:r>
              <a:rPr lang="de-DE" altLang="de-DE" sz="1600" dirty="0">
                <a:latin typeface="Century Gothic" panose="020B0502020202020204" pitchFamily="34" charset="0"/>
                <a:sym typeface="Monotype Sorts" pitchFamily="2" charset="2"/>
              </a:rPr>
              <a:t>, Tz. 50 f.</a:t>
            </a:r>
          </a:p>
          <a:p>
            <a:pPr marL="534988" indent="-26828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Art. 10 Abs. 2 Buchst. c) EU-</a:t>
            </a:r>
            <a:r>
              <a:rPr lang="de-DE" altLang="de-DE" sz="1600" dirty="0" err="1">
                <a:latin typeface="Century Gothic" panose="020B0502020202020204" pitchFamily="34" charset="0"/>
                <a:sym typeface="Monotype Sorts" pitchFamily="2" charset="2"/>
              </a:rPr>
              <a:t>APrVO</a:t>
            </a:r>
            <a:r>
              <a:rPr lang="de-DE" altLang="de-DE" sz="1600" dirty="0">
                <a:latin typeface="Century Gothic" panose="020B0502020202020204" pitchFamily="34" charset="0"/>
                <a:sym typeface="Monotype Sorts" pitchFamily="2" charset="2"/>
              </a:rPr>
              <a:t>: Abschlussprüfer von PIE hat die bedeutsamsten beurteilten Risiken wesentlicher falscher Darstellungen im Bestätigungsvermerk darzulegen</a:t>
            </a:r>
            <a:endParaRPr lang="de-DE" altLang="de-DE" sz="1600" dirty="0">
              <a:latin typeface="Century Gothic" panose="020B0502020202020204" pitchFamily="34" charset="0"/>
            </a:endParaRPr>
          </a:p>
          <a:p>
            <a:pPr marL="534988" indent="-26828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Details ergeben sich aus </a:t>
            </a:r>
            <a:r>
              <a:rPr lang="de-DE" sz="1600" dirty="0">
                <a:latin typeface="Century Gothic" panose="020B0502020202020204" pitchFamily="34" charset="0"/>
              </a:rPr>
              <a:t>IDW PS 401 n.F. (10.2021)</a:t>
            </a:r>
            <a:r>
              <a:rPr lang="de-DE" altLang="de-DE" sz="1600" dirty="0">
                <a:latin typeface="Century Gothic" panose="020B0502020202020204" pitchFamily="34" charset="0"/>
                <a:sym typeface="Monotype Sorts" pitchFamily="2" charset="2"/>
              </a:rPr>
              <a:t> „Mitteilung besonders wichtiger Prüfungssachverhalte im Bestätigungsvermerk“</a:t>
            </a:r>
          </a:p>
          <a:p>
            <a:pPr marL="263525">
              <a:lnSpc>
                <a:spcPct val="100000"/>
              </a:lnSpc>
              <a:spcBef>
                <a:spcPts val="600"/>
              </a:spcBef>
              <a:spcAft>
                <a:spcPts val="600"/>
              </a:spcAft>
            </a:pPr>
            <a:r>
              <a:rPr lang="de-DE" sz="1600" b="1" dirty="0">
                <a:latin typeface="Century Gothic" panose="020B0502020202020204" pitchFamily="34" charset="0"/>
              </a:rPr>
              <a:t>Beispiele für Mitteilungspflicht:</a:t>
            </a:r>
          </a:p>
          <a:p>
            <a:pPr marL="549275"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Bedeutsamste Risiken wesentlicher Falschdarstellungen</a:t>
            </a:r>
          </a:p>
          <a:p>
            <a:pPr marL="549275"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Sachverhalte mit sehr intensivem Dialog zwischen Abschlussprüfer und Verantwortlichen des Unternehmens</a:t>
            </a:r>
          </a:p>
          <a:p>
            <a:pPr marL="549275"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Kein Erlangen von Prüfungsnachweisen bei Illiquiden Märkten für bestimmte Finanzinstrumente</a:t>
            </a:r>
          </a:p>
          <a:p>
            <a:pPr marL="549275"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Neue Rechnungslegungsmethoden wurden angewandt</a:t>
            </a:r>
          </a:p>
          <a:p>
            <a:pPr marL="549275"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Änderungen in der Strategie oder dem Geschäftsmodell des Unternehmens mit wesentlicher Auswirkung auf den Abschluss.</a:t>
            </a:r>
            <a:endParaRPr lang="de-DE" altLang="de-DE" sz="1600" dirty="0">
              <a:latin typeface="Century Gothic" panose="020B0502020202020204" pitchFamily="34" charset="0"/>
              <a:sym typeface="Monotype Sorts" pitchFamily="2" charset="2"/>
            </a:endParaRPr>
          </a:p>
        </p:txBody>
      </p:sp>
      <p:sp>
        <p:nvSpPr>
          <p:cNvPr id="7" name="Rectangle 2">
            <a:extLst>
              <a:ext uri="{FF2B5EF4-FFF2-40B4-BE49-F238E27FC236}">
                <a16:creationId xmlns:a16="http://schemas.microsoft.com/office/drawing/2014/main" id="{4CB541AA-7928-4F3A-BE50-14BCEFA2F0CE}"/>
              </a:ext>
            </a:extLst>
          </p:cNvPr>
          <p:cNvSpPr txBox="1">
            <a:spLocks/>
          </p:cNvSpPr>
          <p:nvPr/>
        </p:nvSpPr>
        <p:spPr bwMode="auto">
          <a:xfrm>
            <a:off x="811213" y="981075"/>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10.3.3 </a:t>
            </a:r>
            <a:r>
              <a:rPr lang="de-DE" altLang="de-DE" sz="1600" b="1" dirty="0">
                <a:solidFill>
                  <a:srgbClr val="00B0F0"/>
                </a:solidFill>
                <a:latin typeface="Century Gothic" panose="020B0502020202020204" pitchFamily="34" charset="0"/>
              </a:rPr>
              <a:t>Vermerk über die Prüfung des Abschlusses und ggf. des Lageberichtes; Forts. </a:t>
            </a:r>
            <a:endParaRPr lang="de-DE" altLang="de-DE" sz="1600" b="1" kern="0" dirty="0">
              <a:solidFill>
                <a:srgbClr val="00B0F0"/>
              </a:solidFill>
              <a:latin typeface="Century Gothic" pitchFamily="34" charset="0"/>
            </a:endParaRPr>
          </a:p>
        </p:txBody>
      </p:sp>
      <p:sp>
        <p:nvSpPr>
          <p:cNvPr id="874501" name="Textfeld 4">
            <a:extLst>
              <a:ext uri="{FF2B5EF4-FFF2-40B4-BE49-F238E27FC236}">
                <a16:creationId xmlns:a16="http://schemas.microsoft.com/office/drawing/2014/main" id="{BB6F66B3-CBC4-4357-8BBB-589BFE8EF23C}"/>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extLst>
      <p:ext uri="{BB962C8B-B14F-4D97-AF65-F5344CB8AC3E}">
        <p14:creationId xmlns:p14="http://schemas.microsoft.com/office/powerpoint/2010/main" val="2848878685"/>
      </p:ext>
    </p:extLst>
  </p:cSld>
  <p:clrMapOvr>
    <a:masterClrMapping/>
  </p:clrMapOvr>
  <p:transition/>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4" name="Inhaltsplatzhalter 2">
            <a:extLst>
              <a:ext uri="{FF2B5EF4-FFF2-40B4-BE49-F238E27FC236}">
                <a16:creationId xmlns:a16="http://schemas.microsoft.com/office/drawing/2014/main" id="{3C5B6E8F-17A0-4B37-8870-821199AF72B3}"/>
              </a:ext>
            </a:extLst>
          </p:cNvPr>
          <p:cNvSpPr>
            <a:spLocks noGrp="1"/>
          </p:cNvSpPr>
          <p:nvPr>
            <p:ph idx="4294967295"/>
          </p:nvPr>
        </p:nvSpPr>
        <p:spPr>
          <a:xfrm>
            <a:off x="1079500" y="1341438"/>
            <a:ext cx="10777538" cy="4832092"/>
          </a:xfrm>
        </p:spPr>
        <p:txBody>
          <a:bodyPr>
            <a:spAutoFit/>
          </a:bodyPr>
          <a:lstStyle/>
          <a:p>
            <a:pPr marL="273050" indent="-273050">
              <a:lnSpc>
                <a:spcPct val="100000"/>
              </a:lnSpc>
              <a:spcBef>
                <a:spcPts val="600"/>
              </a:spcBef>
              <a:spcAft>
                <a:spcPts val="600"/>
              </a:spcAft>
              <a:buFont typeface="+mj-lt"/>
              <a:buAutoNum type="alphaLcPeriod" startAt="5"/>
              <a:defRPr/>
            </a:pPr>
            <a:r>
              <a:rPr lang="de-DE" altLang="de-DE" sz="1600" b="1" dirty="0">
                <a:solidFill>
                  <a:srgbClr val="00B0F0"/>
                </a:solidFill>
                <a:latin typeface="Century Gothic" panose="020B0502020202020204" pitchFamily="34" charset="0"/>
              </a:rPr>
              <a:t>Sonstige Informationen </a:t>
            </a:r>
          </a:p>
          <a:p>
            <a:pPr marL="542925" indent="-276225">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IDW PS 400 n.F. (10.2021)</a:t>
            </a:r>
            <a:r>
              <a:rPr lang="de-DE" altLang="de-DE" sz="1600" dirty="0">
                <a:latin typeface="Century Gothic" panose="020B0502020202020204" pitchFamily="34" charset="0"/>
                <a:sym typeface="Monotype Sorts" pitchFamily="2" charset="2"/>
              </a:rPr>
              <a:t>, Tz. 52</a:t>
            </a:r>
          </a:p>
          <a:p>
            <a:pPr marL="542925" indent="-2762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Eingehen auf zusätzliche Infos, die in Zusammenhang mit Abschluss und Lagebericht weitergegen werden entsprechen ISA [DE] 720 (</a:t>
            </a:r>
            <a:r>
              <a:rPr lang="de-DE" altLang="de-DE" sz="1600" dirty="0" err="1">
                <a:latin typeface="Century Gothic" panose="020B0502020202020204" pitchFamily="34" charset="0"/>
                <a:sym typeface="Monotype Sorts" pitchFamily="2" charset="2"/>
              </a:rPr>
              <a:t>Revised</a:t>
            </a:r>
            <a:r>
              <a:rPr lang="de-DE" altLang="de-DE" sz="1600" dirty="0">
                <a:latin typeface="Century Gothic" panose="020B0502020202020204" pitchFamily="34" charset="0"/>
                <a:sym typeface="Monotype Sorts" pitchFamily="2" charset="2"/>
              </a:rPr>
              <a:t>) und </a:t>
            </a:r>
            <a:r>
              <a:rPr lang="de-DE" sz="1600" dirty="0">
                <a:latin typeface="Century Gothic" panose="020B0502020202020204" pitchFamily="34" charset="0"/>
              </a:rPr>
              <a:t>IDW PS 406 n.F. (10.2021)</a:t>
            </a:r>
            <a:endParaRPr lang="de-DE" altLang="de-DE" sz="1600" dirty="0">
              <a:latin typeface="Century Gothic" panose="020B0502020202020204" pitchFamily="34" charset="0"/>
              <a:sym typeface="Monotype Sorts" pitchFamily="2" charset="2"/>
            </a:endParaRPr>
          </a:p>
          <a:p>
            <a:pPr marL="273050" indent="-273050">
              <a:lnSpc>
                <a:spcPct val="100000"/>
              </a:lnSpc>
              <a:spcBef>
                <a:spcPts val="600"/>
              </a:spcBef>
              <a:spcAft>
                <a:spcPts val="600"/>
              </a:spcAft>
              <a:buFont typeface="+mj-lt"/>
              <a:buAutoNum type="alphaLcPeriod" startAt="6"/>
              <a:defRPr/>
            </a:pPr>
            <a:r>
              <a:rPr lang="de-DE" altLang="de-DE" sz="1600" b="1" dirty="0">
                <a:solidFill>
                  <a:srgbClr val="00B0F0"/>
                </a:solidFill>
                <a:latin typeface="Century Gothic" panose="020B0502020202020204" pitchFamily="34" charset="0"/>
              </a:rPr>
              <a:t>Verantwortung für den Abschluss </a:t>
            </a:r>
          </a:p>
          <a:p>
            <a:pPr marL="266700">
              <a:lnSpc>
                <a:spcPct val="100000"/>
              </a:lnSpc>
              <a:spcBef>
                <a:spcPts val="600"/>
              </a:spcBef>
              <a:spcAft>
                <a:spcPts val="600"/>
              </a:spcAft>
              <a:defRPr/>
            </a:pPr>
            <a:r>
              <a:rPr lang="de-DE" altLang="de-DE" sz="1600" b="1" dirty="0">
                <a:latin typeface="Century Gothic" panose="020B0502020202020204" pitchFamily="34" charset="0"/>
                <a:sym typeface="Monotype Sorts" pitchFamily="2" charset="2"/>
              </a:rPr>
              <a:t>Alternative 1: Abschluss ohne Lagebericht</a:t>
            </a:r>
          </a:p>
          <a:p>
            <a:pPr marL="542925" indent="-276225">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IDW PS 400 n.F. (10.2021)</a:t>
            </a:r>
            <a:r>
              <a:rPr lang="de-DE" altLang="de-DE" sz="1600" dirty="0">
                <a:latin typeface="Century Gothic" panose="020B0502020202020204" pitchFamily="34" charset="0"/>
                <a:sym typeface="Monotype Sorts" pitchFamily="2" charset="2"/>
              </a:rPr>
              <a:t>, Tz. 53 ff.</a:t>
            </a:r>
          </a:p>
          <a:p>
            <a:pPr marL="542925" indent="-2762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Beschreibung der Verantwortung der gesetzlichen Vertreter für die</a:t>
            </a:r>
          </a:p>
          <a:p>
            <a:pPr marL="801688" lvl="1" indent="-266700">
              <a:lnSpc>
                <a:spcPct val="100000"/>
              </a:lnSpc>
              <a:spcBef>
                <a:spcPts val="600"/>
              </a:spcBef>
              <a:spcAft>
                <a:spcPts val="600"/>
              </a:spcAft>
              <a:buFont typeface="Symbol" pitchFamily="18" charset="2"/>
              <a:buChar char="-"/>
              <a:defRPr/>
            </a:pPr>
            <a:r>
              <a:rPr lang="de-DE" altLang="de-DE" sz="1600" dirty="0">
                <a:latin typeface="Century Gothic" panose="020B0502020202020204" pitchFamily="34" charset="0"/>
                <a:sym typeface="Monotype Sorts" pitchFamily="2" charset="2"/>
              </a:rPr>
              <a:t>Aufstellung des Abschlusses und für die internen Kontrollen zur Aufstellung eines Abschlusses, der frei von falschen Angaben ist</a:t>
            </a:r>
          </a:p>
          <a:p>
            <a:pPr marL="801688" lvl="1" indent="-266700">
              <a:lnSpc>
                <a:spcPct val="100000"/>
              </a:lnSpc>
              <a:spcBef>
                <a:spcPts val="600"/>
              </a:spcBef>
              <a:spcAft>
                <a:spcPts val="600"/>
              </a:spcAft>
              <a:buFont typeface="Symbol" pitchFamily="18" charset="2"/>
              <a:buChar char="-"/>
              <a:defRPr/>
            </a:pPr>
            <a:r>
              <a:rPr lang="de-DE" altLang="de-DE" sz="1600" dirty="0">
                <a:latin typeface="Century Gothic" panose="020B0502020202020204" pitchFamily="34" charset="0"/>
                <a:sym typeface="Monotype Sorts" pitchFamily="2" charset="2"/>
              </a:rPr>
              <a:t>Beurteilung der Fähigkeit zur Fortführung der Unternehmenstätigkeit</a:t>
            </a:r>
            <a:endParaRPr lang="de-DE" altLang="de-DE" sz="1600" dirty="0">
              <a:latin typeface="Century Gothic" panose="020B0502020202020204" pitchFamily="34" charset="0"/>
            </a:endParaRPr>
          </a:p>
          <a:p>
            <a:pPr marL="542925" indent="-276225">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Nennung des für die Überwachung des Rechnungslegungsprozesses Verantwortlichen,  sofern es sich dabei um ein gesetzliches oder um ein diesem nachgebildeten Aufsichtsgremium handelt. Diese müssen in der Überschrift ebenfalls genannt werden.</a:t>
            </a:r>
          </a:p>
        </p:txBody>
      </p:sp>
      <p:sp>
        <p:nvSpPr>
          <p:cNvPr id="7" name="Rectangle 2">
            <a:extLst>
              <a:ext uri="{FF2B5EF4-FFF2-40B4-BE49-F238E27FC236}">
                <a16:creationId xmlns:a16="http://schemas.microsoft.com/office/drawing/2014/main" id="{EEAEA6DC-B71B-48C4-BF45-0A7B402266C1}"/>
              </a:ext>
            </a:extLst>
          </p:cNvPr>
          <p:cNvSpPr txBox="1">
            <a:spLocks/>
          </p:cNvSpPr>
          <p:nvPr/>
        </p:nvSpPr>
        <p:spPr bwMode="auto">
          <a:xfrm>
            <a:off x="812800" y="96361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10.3.3 </a:t>
            </a:r>
            <a:r>
              <a:rPr lang="de-DE" altLang="de-DE" sz="1600" b="1" dirty="0">
                <a:solidFill>
                  <a:srgbClr val="00B0F0"/>
                </a:solidFill>
                <a:latin typeface="Century Gothic" panose="020B0502020202020204" pitchFamily="34" charset="0"/>
              </a:rPr>
              <a:t>Vermerk über die Prüfung des Abschlusses und ggf. des Lageberichtes; Forts. </a:t>
            </a:r>
            <a:endParaRPr lang="de-DE" altLang="de-DE" sz="1600" b="1" kern="0" dirty="0">
              <a:solidFill>
                <a:srgbClr val="00B0F0"/>
              </a:solidFill>
              <a:latin typeface="Century Gothic" pitchFamily="34" charset="0"/>
            </a:endParaRPr>
          </a:p>
        </p:txBody>
      </p:sp>
      <p:sp>
        <p:nvSpPr>
          <p:cNvPr id="876549" name="Textfeld 4">
            <a:extLst>
              <a:ext uri="{FF2B5EF4-FFF2-40B4-BE49-F238E27FC236}">
                <a16:creationId xmlns:a16="http://schemas.microsoft.com/office/drawing/2014/main" id="{CE09A805-A2F1-4CB3-8100-032BEA71AA29}"/>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ransition/>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Inhaltsplatzhalter 2">
            <a:extLst>
              <a:ext uri="{FF2B5EF4-FFF2-40B4-BE49-F238E27FC236}">
                <a16:creationId xmlns:a16="http://schemas.microsoft.com/office/drawing/2014/main" id="{E0E91636-2094-4581-8E7C-D26B6A0806F7}"/>
              </a:ext>
            </a:extLst>
          </p:cNvPr>
          <p:cNvSpPr txBox="1">
            <a:spLocks/>
          </p:cNvSpPr>
          <p:nvPr/>
        </p:nvSpPr>
        <p:spPr bwMode="auto">
          <a:xfrm>
            <a:off x="1079500" y="1414463"/>
            <a:ext cx="10777538" cy="427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73050" indent="-27305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36575" indent="-17621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09625" indent="-2667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79388"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Verdana" panose="020B0604030504040204" pitchFamily="34" charset="0"/>
              <a:buAutoNum type="alphaLcPeriod" startAt="6"/>
              <a:defRPr/>
            </a:pPr>
            <a:r>
              <a:rPr lang="de-DE" altLang="de-DE" sz="1600" b="1" dirty="0">
                <a:solidFill>
                  <a:srgbClr val="00B0F0"/>
                </a:solidFill>
                <a:latin typeface="Century Gothic" panose="020B0502020202020204" pitchFamily="34" charset="0"/>
              </a:rPr>
              <a:t>Verantwortung für den Abschluss; Forts.</a:t>
            </a:r>
          </a:p>
          <a:p>
            <a:pPr marL="266700" indent="0">
              <a:lnSpc>
                <a:spcPct val="100000"/>
              </a:lnSpc>
              <a:spcBef>
                <a:spcPts val="600"/>
              </a:spcBef>
              <a:spcAft>
                <a:spcPts val="600"/>
              </a:spcAft>
              <a:defRPr/>
            </a:pPr>
            <a:r>
              <a:rPr lang="de-DE" altLang="de-DE" sz="1600" b="1" dirty="0">
                <a:latin typeface="Century Gothic" panose="020B0502020202020204" pitchFamily="34" charset="0"/>
                <a:sym typeface="Monotype Sorts"/>
              </a:rPr>
              <a:t>Alternative 2: Abschluss und Lagebericht</a:t>
            </a:r>
          </a:p>
          <a:p>
            <a:pPr marL="266700" indent="0">
              <a:lnSpc>
                <a:spcPct val="100000"/>
              </a:lnSpc>
              <a:spcBef>
                <a:spcPts val="600"/>
              </a:spcBef>
              <a:spcAft>
                <a:spcPts val="600"/>
              </a:spcAft>
              <a:defRPr/>
            </a:pPr>
            <a:r>
              <a:rPr lang="de-DE" altLang="de-DE" sz="1600" dirty="0">
                <a:latin typeface="Century Gothic" panose="020B0502020202020204" pitchFamily="34" charset="0"/>
                <a:sym typeface="Monotype Sorts"/>
              </a:rPr>
              <a:t>Neben den genannten Anforderungen gelten die folgenden zusätzlichen Anforderungen:</a:t>
            </a:r>
          </a:p>
          <a:p>
            <a:pPr marL="534988" indent="-26828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a:rPr>
              <a:t>Anpassung der Überschrift um den „Lagebericht“ </a:t>
            </a:r>
          </a:p>
          <a:p>
            <a:pPr marL="534988" indent="-26828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a:rPr>
              <a:t>im beschreibenden Abschnitt zusätzliche Beschreibung der Verantwortung der gesetzlichen Vertreter für</a:t>
            </a:r>
          </a:p>
          <a:p>
            <a:pPr lvl="3">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sym typeface="Monotype Sorts"/>
              </a:rPr>
              <a:t>Aufstellung des Lageberichts, der insgesamt ein zutreffendes Bild von der Lage des Unternehmens vermittelt sowie in allen wesentlichen Belangen mit dem Abschluss in Einklang steht, den deutschen gesetzlichen Vorschriften entspricht und die Chancen und Risiken der zukünftigen Entwicklung darstellt</a:t>
            </a:r>
          </a:p>
          <a:p>
            <a:pPr lvl="3">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sym typeface="Monotype Sorts"/>
              </a:rPr>
              <a:t>für Vorkehrungen und Maßnahmen, die sie für notwendig erachten, um die Aufstellung eines Lageberichts in Übereinstimmung mit den anzuwendenden deutschen gesetzlichen Vorschriften zu ermöglichen.</a:t>
            </a:r>
          </a:p>
          <a:p>
            <a:pPr lvl="3">
              <a:lnSpc>
                <a:spcPct val="100000"/>
              </a:lnSpc>
              <a:spcBef>
                <a:spcPts val="600"/>
              </a:spcBef>
              <a:spcAft>
                <a:spcPts val="600"/>
              </a:spcAft>
              <a:buFont typeface="Symbol" panose="05050102010706020507" pitchFamily="18" charset="2"/>
              <a:buChar char="-"/>
              <a:defRPr/>
            </a:pPr>
            <a:r>
              <a:rPr lang="de-DE" altLang="de-DE" sz="1600" dirty="0">
                <a:latin typeface="Century Gothic" panose="020B0502020202020204" pitchFamily="34" charset="0"/>
                <a:sym typeface="Monotype Sorts"/>
              </a:rPr>
              <a:t>Die Überwachungsfunktion des Gremiums umfasst auch die Aufstellung des Lageberichts.</a:t>
            </a:r>
          </a:p>
        </p:txBody>
      </p:sp>
      <p:sp>
        <p:nvSpPr>
          <p:cNvPr id="7" name="Rectangle 2">
            <a:extLst>
              <a:ext uri="{FF2B5EF4-FFF2-40B4-BE49-F238E27FC236}">
                <a16:creationId xmlns:a16="http://schemas.microsoft.com/office/drawing/2014/main" id="{0DA6A61B-C18E-453B-98B8-2616986E1852}"/>
              </a:ext>
            </a:extLst>
          </p:cNvPr>
          <p:cNvSpPr txBox="1">
            <a:spLocks/>
          </p:cNvSpPr>
          <p:nvPr/>
        </p:nvSpPr>
        <p:spPr bwMode="auto">
          <a:xfrm>
            <a:off x="804863" y="971550"/>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10.3.3 </a:t>
            </a:r>
            <a:r>
              <a:rPr lang="de-DE" altLang="de-DE" sz="1600" b="1" dirty="0">
                <a:solidFill>
                  <a:srgbClr val="00B0F0"/>
                </a:solidFill>
                <a:latin typeface="Century Gothic" panose="020B0502020202020204" pitchFamily="34" charset="0"/>
              </a:rPr>
              <a:t>Vermerk über die Prüfung des Abschlusses und ggf. des Lageberichtes; Forts. </a:t>
            </a:r>
            <a:endParaRPr lang="de-DE" altLang="de-DE" sz="1600" b="1" kern="0" dirty="0">
              <a:solidFill>
                <a:srgbClr val="00B0F0"/>
              </a:solidFill>
              <a:latin typeface="Century Gothic" pitchFamily="34" charset="0"/>
            </a:endParaRPr>
          </a:p>
        </p:txBody>
      </p:sp>
      <p:sp>
        <p:nvSpPr>
          <p:cNvPr id="878597" name="Textfeld 4">
            <a:extLst>
              <a:ext uri="{FF2B5EF4-FFF2-40B4-BE49-F238E27FC236}">
                <a16:creationId xmlns:a16="http://schemas.microsoft.com/office/drawing/2014/main" id="{C178AF83-E4F1-4A3E-A38C-43E29B8AF2ED}"/>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4867" name="Titel 1">
            <a:extLst>
              <a:ext uri="{FF2B5EF4-FFF2-40B4-BE49-F238E27FC236}">
                <a16:creationId xmlns:a16="http://schemas.microsoft.com/office/drawing/2014/main" id="{DE8B7EA7-3BB2-47F6-B9FA-A170E3C02D9C}"/>
              </a:ext>
            </a:extLst>
          </p:cNvPr>
          <p:cNvSpPr txBox="1">
            <a:spLocks/>
          </p:cNvSpPr>
          <p:nvPr/>
        </p:nvSpPr>
        <p:spPr bwMode="auto">
          <a:xfrm>
            <a:off x="1079500" y="1425575"/>
            <a:ext cx="10777538" cy="4883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70000" indent="-270000">
              <a:lnSpc>
                <a:spcPct val="100000"/>
              </a:lnSpc>
              <a:spcBef>
                <a:spcPts val="600"/>
              </a:spcBef>
              <a:spcAft>
                <a:spcPts val="600"/>
              </a:spcAft>
              <a:buFont typeface="Arial Narrow" panose="020B0606020202030204" pitchFamily="34" charset="0"/>
              <a:buAutoNum type="alphaLcPeriod" startAt="7"/>
              <a:defRPr/>
            </a:pPr>
            <a:r>
              <a:rPr lang="de-DE" altLang="de-DE" sz="1600" b="1" dirty="0">
                <a:solidFill>
                  <a:srgbClr val="00B0F0"/>
                </a:solidFill>
                <a:latin typeface="Century Gothic" panose="020B0502020202020204" pitchFamily="34" charset="0"/>
              </a:rPr>
              <a:t>Verantwortung des Abschlussprüfers für die Prüfung des Abschlusses und ggf. des Lageberichtes </a:t>
            </a:r>
          </a:p>
          <a:p>
            <a:pPr indent="1588">
              <a:lnSpc>
                <a:spcPct val="100000"/>
              </a:lnSpc>
              <a:spcBef>
                <a:spcPts val="600"/>
              </a:spcBef>
              <a:spcAft>
                <a:spcPts val="600"/>
              </a:spcAft>
              <a:defRPr/>
            </a:pPr>
            <a:r>
              <a:rPr lang="de-DE" altLang="de-DE" sz="1600" b="1" dirty="0">
                <a:latin typeface="Century Gothic" pitchFamily="34" charset="0"/>
                <a:sym typeface="Monotype Sorts"/>
              </a:rPr>
              <a:t>Alternative 1: Abschluss ohne Lagebericht</a:t>
            </a:r>
          </a:p>
          <a:p>
            <a:pPr marL="542925" indent="-276225">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IDW PS 400 n.F. (10.2021)</a:t>
            </a:r>
            <a:r>
              <a:rPr lang="de-DE" altLang="de-DE" sz="1600" dirty="0">
                <a:latin typeface="Century Gothic" pitchFamily="34" charset="0"/>
                <a:sym typeface="Monotype Sorts"/>
              </a:rPr>
              <a:t>, Tz. 58 ff.</a:t>
            </a:r>
          </a:p>
          <a:p>
            <a:pPr marL="542925" indent="-276225">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sym typeface="Monotype Sorts"/>
              </a:rPr>
              <a:t>Überschrift „Verantwortung des Abschlussprüfers für die Prüfung des Abschlusses“</a:t>
            </a:r>
          </a:p>
          <a:p>
            <a:pPr marL="542925" indent="-276225">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sym typeface="Monotype Sorts"/>
              </a:rPr>
              <a:t>Erläuterung, dass das Prüfungsurteil mit hinreichender Sicherheit getroffen wird</a:t>
            </a:r>
          </a:p>
          <a:p>
            <a:pPr marL="542925" indent="-276225">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sym typeface="Monotype Sorts"/>
              </a:rPr>
              <a:t>Erläuterung der Begriffe falsche Angabe, Verstöße, Unrichtigkeiten und Wesentlichkeit</a:t>
            </a:r>
          </a:p>
          <a:p>
            <a:pPr marL="542925" indent="-276225">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sym typeface="Monotype Sorts"/>
              </a:rPr>
              <a:t>Durchführung der Abschlussprüfung nach pflichtgemäßem Ermessen</a:t>
            </a:r>
          </a:p>
          <a:p>
            <a:pPr marL="542925" indent="-276225">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sym typeface="Monotype Sorts"/>
              </a:rPr>
              <a:t>Beschreibung der Abschlussprüfung (risikoorientiertes Prüfungsvorgehen, Verständnis vom relevanten Teil des IKS, Angemessenheit der angewandten Methoden, Unternehmens-fortführung, Beurteilung der angemessenen Gesamtdarstellung etc.)</a:t>
            </a:r>
          </a:p>
          <a:p>
            <a:pPr marL="542925" indent="-276225">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sym typeface="Monotype Sorts"/>
              </a:rPr>
              <a:t>Angabe, dass Prüfungsumfang und zeitlicher Planung, bedeutsamer Feststellungen mit Aufsichtsorgan erörtert wurden</a:t>
            </a:r>
          </a:p>
          <a:p>
            <a:pPr marL="542925" indent="-276225">
              <a:lnSpc>
                <a:spcPct val="100000"/>
              </a:lnSpc>
              <a:spcBef>
                <a:spcPts val="600"/>
              </a:spcBef>
              <a:spcAft>
                <a:spcPts val="600"/>
              </a:spcAft>
              <a:buFont typeface="Arial" panose="020B0604020202020204" pitchFamily="34" charset="0"/>
              <a:buChar char="•"/>
              <a:defRPr/>
            </a:pPr>
            <a:r>
              <a:rPr lang="de-DE" altLang="de-DE" sz="1600" dirty="0">
                <a:latin typeface="Century Gothic" pitchFamily="34" charset="0"/>
                <a:sym typeface="Monotype Sorts"/>
              </a:rPr>
              <a:t>Weitere </a:t>
            </a:r>
            <a:r>
              <a:rPr lang="de-DE" altLang="de-DE" sz="1600" dirty="0" err="1">
                <a:latin typeface="Century Gothic" pitchFamily="34" charset="0"/>
                <a:sym typeface="Monotype Sorts"/>
              </a:rPr>
              <a:t>Angabepflichten</a:t>
            </a:r>
            <a:r>
              <a:rPr lang="de-DE" altLang="de-DE" sz="1600" dirty="0">
                <a:latin typeface="Century Gothic" pitchFamily="34" charset="0"/>
                <a:sym typeface="Monotype Sorts"/>
              </a:rPr>
              <a:t> bei Prüfung von PIE (</a:t>
            </a:r>
            <a:r>
              <a:rPr lang="de-DE" sz="1600" dirty="0">
                <a:latin typeface="Century Gothic" panose="020B0502020202020204" pitchFamily="34" charset="0"/>
              </a:rPr>
              <a:t>IDW PS 400 n.F. (10.2021)</a:t>
            </a:r>
            <a:r>
              <a:rPr lang="de-DE" altLang="de-DE" sz="1600" dirty="0">
                <a:latin typeface="Century Gothic" pitchFamily="34" charset="0"/>
                <a:sym typeface="Monotype Sorts"/>
              </a:rPr>
              <a:t>, Tz. 61)</a:t>
            </a:r>
            <a:endParaRPr lang="de-DE" altLang="de-DE" sz="1600" b="1" dirty="0">
              <a:solidFill>
                <a:srgbClr val="00B0F0"/>
              </a:solidFill>
              <a:latin typeface="Century Gothic" panose="020B0502020202020204" pitchFamily="34" charset="0"/>
            </a:endParaRPr>
          </a:p>
        </p:txBody>
      </p:sp>
      <p:sp>
        <p:nvSpPr>
          <p:cNvPr id="8" name="Rectangle 2">
            <a:extLst>
              <a:ext uri="{FF2B5EF4-FFF2-40B4-BE49-F238E27FC236}">
                <a16:creationId xmlns:a16="http://schemas.microsoft.com/office/drawing/2014/main" id="{22EDD2FD-32B1-4B1D-BEC8-1E27FA0CFD7A}"/>
              </a:ext>
            </a:extLst>
          </p:cNvPr>
          <p:cNvSpPr txBox="1">
            <a:spLocks/>
          </p:cNvSpPr>
          <p:nvPr/>
        </p:nvSpPr>
        <p:spPr bwMode="auto">
          <a:xfrm>
            <a:off x="804863" y="962025"/>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10.3.3 </a:t>
            </a:r>
            <a:r>
              <a:rPr lang="de-DE" altLang="de-DE" sz="1600" b="1" dirty="0">
                <a:solidFill>
                  <a:srgbClr val="00B0F0"/>
                </a:solidFill>
                <a:latin typeface="Century Gothic" panose="020B0502020202020204" pitchFamily="34" charset="0"/>
              </a:rPr>
              <a:t>Vermerk über die Prüfung des Abschlusses und ggf. des Lageberichtes; Forts. </a:t>
            </a:r>
            <a:endParaRPr lang="de-DE" altLang="de-DE" sz="1600" b="1" kern="0" dirty="0">
              <a:solidFill>
                <a:srgbClr val="00B0F0"/>
              </a:solidFill>
              <a:latin typeface="Century Gothic" pitchFamily="34" charset="0"/>
            </a:endParaRPr>
          </a:p>
        </p:txBody>
      </p:sp>
      <p:sp>
        <p:nvSpPr>
          <p:cNvPr id="880645" name="Textfeld 4">
            <a:extLst>
              <a:ext uri="{FF2B5EF4-FFF2-40B4-BE49-F238E27FC236}">
                <a16:creationId xmlns:a16="http://schemas.microsoft.com/office/drawing/2014/main" id="{E467680F-25B0-43E1-B8AF-EEB35ED64D54}"/>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ransition/>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915" name="Titel 1">
            <a:extLst>
              <a:ext uri="{FF2B5EF4-FFF2-40B4-BE49-F238E27FC236}">
                <a16:creationId xmlns:a16="http://schemas.microsoft.com/office/drawing/2014/main" id="{CE485A49-0F15-42B8-92F1-8DFD35E9AB5B}"/>
              </a:ext>
            </a:extLst>
          </p:cNvPr>
          <p:cNvSpPr txBox="1">
            <a:spLocks/>
          </p:cNvSpPr>
          <p:nvPr/>
        </p:nvSpPr>
        <p:spPr bwMode="auto">
          <a:xfrm>
            <a:off x="1079500" y="1414463"/>
            <a:ext cx="10777538" cy="474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Arial Narrow" panose="020B0606020202030204" pitchFamily="34" charset="0"/>
              <a:buAutoNum type="alphaLcPeriod" startAt="7"/>
              <a:defRPr/>
            </a:pPr>
            <a:r>
              <a:rPr lang="de-DE" altLang="de-DE" b="1" dirty="0">
                <a:solidFill>
                  <a:srgbClr val="00B0F0"/>
                </a:solidFill>
                <a:latin typeface="Century Gothic" panose="020B0502020202020204" pitchFamily="34" charset="0"/>
              </a:rPr>
              <a:t>Verantwortung des Abschlussprüfers für die Prüfung des Abschlusses und ggf. des Lageberichtes, Forts.</a:t>
            </a:r>
          </a:p>
          <a:p>
            <a:pPr indent="0">
              <a:lnSpc>
                <a:spcPct val="100000"/>
              </a:lnSpc>
              <a:spcBef>
                <a:spcPts val="600"/>
              </a:spcBef>
              <a:spcAft>
                <a:spcPts val="600"/>
              </a:spcAft>
              <a:defRPr/>
            </a:pPr>
            <a:r>
              <a:rPr lang="de-DE" altLang="de-DE" b="1" kern="0" dirty="0">
                <a:latin typeface="Century Gothic" pitchFamily="34" charset="0"/>
                <a:sym typeface="Monotype Sorts"/>
              </a:rPr>
              <a:t>Alternative 2: Abschluss und Lagebericht</a:t>
            </a:r>
          </a:p>
          <a:p>
            <a:pPr marL="542925" indent="-276225">
              <a:lnSpc>
                <a:spcPct val="100000"/>
              </a:lnSpc>
              <a:spcBef>
                <a:spcPts val="600"/>
              </a:spcBef>
              <a:spcAft>
                <a:spcPts val="600"/>
              </a:spcAft>
              <a:buFont typeface="Arial" panose="020B0604020202020204" pitchFamily="34" charset="0"/>
              <a:buChar char="•"/>
              <a:defRPr/>
            </a:pPr>
            <a:r>
              <a:rPr lang="de-DE" dirty="0">
                <a:latin typeface="Century Gothic" panose="020B0502020202020204" pitchFamily="34" charset="0"/>
              </a:rPr>
              <a:t>IDW PS 400 n.F. (10.2021)</a:t>
            </a:r>
            <a:r>
              <a:rPr lang="de-DE" altLang="de-DE" kern="0" dirty="0">
                <a:latin typeface="Century Gothic" pitchFamily="34" charset="0"/>
                <a:sym typeface="Monotype Sorts"/>
              </a:rPr>
              <a:t>, Tz. 63</a:t>
            </a:r>
          </a:p>
          <a:p>
            <a:pPr marL="542925" indent="-276225">
              <a:lnSpc>
                <a:spcPct val="100000"/>
              </a:lnSpc>
              <a:spcBef>
                <a:spcPts val="600"/>
              </a:spcBef>
              <a:spcAft>
                <a:spcPts val="600"/>
              </a:spcAft>
              <a:buFont typeface="Arial" panose="020B0604020202020204" pitchFamily="34" charset="0"/>
              <a:buChar char="•"/>
              <a:defRPr/>
            </a:pPr>
            <a:r>
              <a:rPr lang="de-DE" altLang="de-DE" kern="0" dirty="0">
                <a:latin typeface="Century Gothic" pitchFamily="34" charset="0"/>
                <a:sym typeface="Monotype Sorts"/>
              </a:rPr>
              <a:t>Anforderungen werden ergänzt um die folgenden zusätzlichen Anforderungen:</a:t>
            </a:r>
          </a:p>
          <a:p>
            <a:pPr marL="858838" indent="-304800">
              <a:lnSpc>
                <a:spcPct val="100000"/>
              </a:lnSpc>
              <a:spcBef>
                <a:spcPts val="600"/>
              </a:spcBef>
              <a:spcAft>
                <a:spcPts val="600"/>
              </a:spcAft>
              <a:buFont typeface="Arial" panose="020B0604020202020204" pitchFamily="34" charset="0"/>
              <a:buChar char="•"/>
              <a:defRPr/>
            </a:pPr>
            <a:r>
              <a:rPr lang="de-DE" altLang="de-DE" kern="0" dirty="0">
                <a:latin typeface="Century Gothic" pitchFamily="34" charset="0"/>
                <a:sym typeface="Monotype Sorts"/>
              </a:rPr>
              <a:t>Anpassung der Überschrift des Abschnitts um das Wort „Lagebericht“</a:t>
            </a:r>
          </a:p>
          <a:p>
            <a:pPr marL="860400" indent="-306000">
              <a:lnSpc>
                <a:spcPct val="100000"/>
              </a:lnSpc>
              <a:spcBef>
                <a:spcPts val="600"/>
              </a:spcBef>
              <a:spcAft>
                <a:spcPts val="600"/>
              </a:spcAft>
              <a:buFont typeface="Arial" panose="020B0604020202020204" pitchFamily="34" charset="0"/>
              <a:buChar char="•"/>
              <a:defRPr/>
            </a:pPr>
            <a:r>
              <a:rPr lang="de-DE" altLang="de-DE" kern="0" dirty="0">
                <a:latin typeface="Century Gothic" pitchFamily="34" charset="0"/>
                <a:sym typeface="Monotype Sorts"/>
              </a:rPr>
              <a:t>Erlangung hinreichender Sicherheit darüber, dass der Lagebericht</a:t>
            </a:r>
          </a:p>
          <a:p>
            <a:pPr marL="1162050" lvl="3" indent="-265113">
              <a:lnSpc>
                <a:spcPct val="100000"/>
              </a:lnSpc>
              <a:spcBef>
                <a:spcPts val="600"/>
              </a:spcBef>
              <a:spcAft>
                <a:spcPts val="600"/>
              </a:spcAft>
              <a:buFont typeface="Symbol" panose="05050102010706020507" pitchFamily="18" charset="2"/>
              <a:buChar char="-"/>
              <a:defRPr/>
            </a:pPr>
            <a:r>
              <a:rPr lang="de-DE" altLang="de-DE" kern="0" dirty="0">
                <a:latin typeface="Century Gothic" pitchFamily="34" charset="0"/>
                <a:sym typeface="Monotype Sorts"/>
              </a:rPr>
              <a:t>insgesamt ein zutreffendes Bild von der Lage des Unternehmens vermittelt</a:t>
            </a:r>
          </a:p>
          <a:p>
            <a:pPr marL="1162050" lvl="3" indent="-265113">
              <a:lnSpc>
                <a:spcPct val="100000"/>
              </a:lnSpc>
              <a:spcBef>
                <a:spcPts val="600"/>
              </a:spcBef>
              <a:spcAft>
                <a:spcPts val="600"/>
              </a:spcAft>
              <a:buFont typeface="Symbol" panose="05050102010706020507" pitchFamily="18" charset="2"/>
              <a:buChar char="-"/>
              <a:defRPr/>
            </a:pPr>
            <a:r>
              <a:rPr lang="de-DE" altLang="de-DE" kern="0" dirty="0">
                <a:latin typeface="Century Gothic" pitchFamily="34" charset="0"/>
                <a:sym typeface="Monotype Sorts"/>
              </a:rPr>
              <a:t>sowie in allen wesentlichen Belangen mit dem Abschluss sowie mit den bei der Prüfung gewonnenen Erkenntnissen in Einklang steht und</a:t>
            </a:r>
          </a:p>
          <a:p>
            <a:pPr marL="1162050" lvl="3" indent="-265113">
              <a:lnSpc>
                <a:spcPct val="100000"/>
              </a:lnSpc>
              <a:spcBef>
                <a:spcPts val="600"/>
              </a:spcBef>
              <a:spcAft>
                <a:spcPts val="600"/>
              </a:spcAft>
              <a:buFont typeface="Symbol" panose="05050102010706020507" pitchFamily="18" charset="2"/>
              <a:buChar char="-"/>
              <a:defRPr/>
            </a:pPr>
            <a:r>
              <a:rPr lang="de-DE" altLang="de-DE" kern="0" dirty="0">
                <a:latin typeface="Century Gothic" pitchFamily="34" charset="0"/>
                <a:sym typeface="Monotype Sorts"/>
              </a:rPr>
              <a:t>den gesetzlichen Vorschriften entspricht</a:t>
            </a:r>
          </a:p>
          <a:p>
            <a:pPr marL="1162050" lvl="3" indent="-265113">
              <a:lnSpc>
                <a:spcPct val="100000"/>
              </a:lnSpc>
              <a:spcBef>
                <a:spcPts val="600"/>
              </a:spcBef>
              <a:spcAft>
                <a:spcPts val="600"/>
              </a:spcAft>
              <a:buFont typeface="Symbol" panose="05050102010706020507" pitchFamily="18" charset="2"/>
              <a:buChar char="-"/>
              <a:defRPr/>
            </a:pPr>
            <a:r>
              <a:rPr lang="de-DE" altLang="de-DE" kern="0" dirty="0">
                <a:latin typeface="Century Gothic" pitchFamily="34" charset="0"/>
                <a:sym typeface="Monotype Sorts"/>
              </a:rPr>
              <a:t>und die Chancen und Risiken der zukünftigen Entwicklung zutreffend darstellt</a:t>
            </a:r>
          </a:p>
          <a:p>
            <a:pPr marL="542925" lvl="3" indent="-276225">
              <a:lnSpc>
                <a:spcPct val="100000"/>
              </a:lnSpc>
              <a:spcBef>
                <a:spcPts val="600"/>
              </a:spcBef>
              <a:spcAft>
                <a:spcPts val="600"/>
              </a:spcAft>
              <a:buFont typeface="Arial" panose="020B0604020202020204" pitchFamily="34" charset="0"/>
              <a:buChar char="•"/>
              <a:defRPr/>
            </a:pPr>
            <a:r>
              <a:rPr lang="de-DE" altLang="de-DE" kern="0" dirty="0">
                <a:latin typeface="Century Gothic" pitchFamily="34" charset="0"/>
                <a:sym typeface="Monotype Sorts"/>
              </a:rPr>
              <a:t>Prüfung nach § 317 Abs. 2 HGB und IDW PS 350 n.F.</a:t>
            </a:r>
          </a:p>
          <a:p>
            <a:pPr marL="542925" lvl="3" indent="-276225">
              <a:lnSpc>
                <a:spcPct val="100000"/>
              </a:lnSpc>
              <a:spcBef>
                <a:spcPts val="600"/>
              </a:spcBef>
              <a:spcAft>
                <a:spcPts val="600"/>
              </a:spcAft>
              <a:buFont typeface="Arial" panose="020B0604020202020204" pitchFamily="34" charset="0"/>
              <a:buChar char="•"/>
              <a:defRPr/>
            </a:pPr>
            <a:r>
              <a:rPr lang="de-DE" altLang="de-DE" kern="0" dirty="0">
                <a:latin typeface="Century Gothic" pitchFamily="34" charset="0"/>
                <a:sym typeface="Monotype Sorts"/>
              </a:rPr>
              <a:t>Weitere Angaben zur Prüfung von den Maßnahmen und Vorkehrungen zur Aufstellung des Lageberichts, der Prüfung zukunftsorientierten Angaben etc.</a:t>
            </a:r>
          </a:p>
          <a:p>
            <a:pPr marL="0" indent="0">
              <a:lnSpc>
                <a:spcPct val="100000"/>
              </a:lnSpc>
              <a:spcBef>
                <a:spcPts val="600"/>
              </a:spcBef>
              <a:spcAft>
                <a:spcPts val="600"/>
              </a:spcAft>
              <a:defRPr/>
            </a:pPr>
            <a:r>
              <a:rPr lang="de-DE" altLang="de-DE" b="1" dirty="0">
                <a:solidFill>
                  <a:srgbClr val="00B0F0"/>
                </a:solidFill>
                <a:latin typeface="Century Gothic" panose="020B0502020202020204" pitchFamily="34" charset="0"/>
              </a:rPr>
              <a:t> </a:t>
            </a:r>
          </a:p>
        </p:txBody>
      </p:sp>
      <p:sp>
        <p:nvSpPr>
          <p:cNvPr id="882692" name="Textfeld 4">
            <a:extLst>
              <a:ext uri="{FF2B5EF4-FFF2-40B4-BE49-F238E27FC236}">
                <a16:creationId xmlns:a16="http://schemas.microsoft.com/office/drawing/2014/main" id="{56FE0B35-06F3-4337-A2E3-A14BC5E8AF7B}"/>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9" name="Rectangle 2">
            <a:extLst>
              <a:ext uri="{FF2B5EF4-FFF2-40B4-BE49-F238E27FC236}">
                <a16:creationId xmlns:a16="http://schemas.microsoft.com/office/drawing/2014/main" id="{B9575A31-8FF2-497A-A0AC-73B65FFCA9F3}"/>
              </a:ext>
            </a:extLst>
          </p:cNvPr>
          <p:cNvSpPr txBox="1">
            <a:spLocks/>
          </p:cNvSpPr>
          <p:nvPr/>
        </p:nvSpPr>
        <p:spPr bwMode="auto">
          <a:xfrm>
            <a:off x="804863" y="962025"/>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10.3.3 </a:t>
            </a:r>
            <a:r>
              <a:rPr lang="de-DE" altLang="de-DE" sz="1600" b="1" dirty="0">
                <a:solidFill>
                  <a:srgbClr val="00B0F0"/>
                </a:solidFill>
                <a:latin typeface="Century Gothic" panose="020B0502020202020204" pitchFamily="34" charset="0"/>
              </a:rPr>
              <a:t>Vermerk über die Prüfung des Abschlusses und ggf. des Lageberichtes; Forts. </a:t>
            </a:r>
            <a:endParaRPr lang="de-DE" altLang="de-DE" sz="1600" b="1" kern="0" dirty="0">
              <a:solidFill>
                <a:srgbClr val="00B0F0"/>
              </a:solidFill>
              <a:latin typeface="Century Gothic" pitchFamily="34" charset="0"/>
            </a:endParaRPr>
          </a:p>
        </p:txBody>
      </p:sp>
    </p:spTree>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90" name="Inhaltsplatzhalter 2">
            <a:extLst>
              <a:ext uri="{FF2B5EF4-FFF2-40B4-BE49-F238E27FC236}">
                <a16:creationId xmlns:a16="http://schemas.microsoft.com/office/drawing/2014/main" id="{1A300238-809C-4529-9AE6-B9875D67CF91}"/>
              </a:ext>
            </a:extLst>
          </p:cNvPr>
          <p:cNvSpPr txBox="1">
            <a:spLocks/>
          </p:cNvSpPr>
          <p:nvPr/>
        </p:nvSpPr>
        <p:spPr bwMode="auto">
          <a:xfrm>
            <a:off x="1079500" y="1414463"/>
            <a:ext cx="10777538"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712788" indent="-363538" eaLnBrk="0" hangingPunct="0">
              <a:lnSpc>
                <a:spcPct val="110000"/>
              </a:lnSpc>
              <a:spcBef>
                <a:spcPts val="800"/>
              </a:spcBef>
              <a:buFont typeface="Arial" pitchFamily="34" charset="0"/>
              <a:defRPr sz="1400">
                <a:solidFill>
                  <a:schemeClr val="tx1"/>
                </a:solidFill>
                <a:latin typeface="Verdana" pitchFamily="34" charset="0"/>
                <a:cs typeface="Arial" pitchFamily="34" charset="0"/>
              </a:defRPr>
            </a:lvl1pPr>
            <a:lvl2pPr marL="1617663" indent="-1617663"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2pPr>
            <a:lvl3pPr marL="541338"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3pPr>
            <a:lvl4pPr marL="895350" indent="-17462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4pPr>
            <a:lvl5pPr marL="542925" indent="-361950"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5pPr>
            <a:lvl6pPr marL="1000125" indent="-361950"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6pPr>
            <a:lvl7pPr marL="1457325" indent="-361950"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7pPr>
            <a:lvl8pPr marL="1914525" indent="-361950"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8pPr>
            <a:lvl9pPr marL="2371725" indent="-361950"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9pPr>
          </a:lstStyle>
          <a:p>
            <a:pPr marL="266700" indent="-266700">
              <a:lnSpc>
                <a:spcPct val="100000"/>
              </a:lnSpc>
              <a:spcBef>
                <a:spcPts val="600"/>
              </a:spcBef>
              <a:spcAft>
                <a:spcPts val="600"/>
              </a:spcAft>
              <a:buFont typeface="Arial" pitchFamily="34" charset="0"/>
              <a:buAutoNum type="alphaLcPeriod"/>
              <a:defRPr/>
            </a:pPr>
            <a:r>
              <a:rPr lang="de-DE" altLang="de-DE" sz="1600" b="1" dirty="0">
                <a:solidFill>
                  <a:srgbClr val="00B0F0"/>
                </a:solidFill>
                <a:latin typeface="Century Gothic" pitchFamily="34" charset="0"/>
              </a:rPr>
              <a:t>Allgemeine Grundsätze</a:t>
            </a:r>
          </a:p>
          <a:p>
            <a:pPr marL="534988" indent="-268288">
              <a:lnSpc>
                <a:spcPct val="100000"/>
              </a:lnSpc>
              <a:spcBef>
                <a:spcPts val="600"/>
              </a:spcBef>
              <a:spcAft>
                <a:spcPts val="600"/>
              </a:spcAft>
              <a:buFont typeface="Arial" pitchFamily="34" charset="0"/>
              <a:buChar char="•"/>
              <a:defRPr/>
            </a:pPr>
            <a:r>
              <a:rPr lang="de-DE" altLang="de-DE" sz="1600" dirty="0">
                <a:latin typeface="Century Gothic" pitchFamily="34" charset="0"/>
              </a:rPr>
              <a:t>Erweiterung des Bestätigungsvermerks über die geforderten Angaben hinaus möglich, wenn gesetzliche Vorschriften eine solche Erweiterung ausdrücklich verlangen</a:t>
            </a:r>
          </a:p>
          <a:p>
            <a:pPr marL="534988" indent="-268288">
              <a:lnSpc>
                <a:spcPct val="100000"/>
              </a:lnSpc>
              <a:spcBef>
                <a:spcPts val="600"/>
              </a:spcBef>
              <a:spcAft>
                <a:spcPts val="600"/>
              </a:spcAft>
              <a:buFont typeface="Arial" pitchFamily="34" charset="0"/>
              <a:buChar char="•"/>
              <a:defRPr/>
            </a:pPr>
            <a:r>
              <a:rPr lang="de-DE" altLang="de-DE" sz="1600" dirty="0">
                <a:latin typeface="Century Gothic" pitchFamily="34" charset="0"/>
              </a:rPr>
              <a:t>Der Vermerk muss dem Abschnitt „Vermerk über die Prüfung des Abschlusses und ggf. des Lageberichtes“ folgen</a:t>
            </a:r>
          </a:p>
          <a:p>
            <a:pPr marL="268288" indent="-268288">
              <a:lnSpc>
                <a:spcPct val="100000"/>
              </a:lnSpc>
              <a:spcBef>
                <a:spcPts val="600"/>
              </a:spcBef>
              <a:spcAft>
                <a:spcPts val="600"/>
              </a:spcAft>
              <a:buFont typeface="Arial Narrow" pitchFamily="34" charset="0"/>
              <a:buAutoNum type="alphaLcPeriod" startAt="2"/>
              <a:defRPr/>
            </a:pPr>
            <a:r>
              <a:rPr lang="de-DE" altLang="de-DE" sz="1600" b="1" dirty="0">
                <a:solidFill>
                  <a:srgbClr val="00B0F0"/>
                </a:solidFill>
                <a:latin typeface="Century Gothic" pitchFamily="34" charset="0"/>
                <a:cs typeface="Arial" charset="0"/>
              </a:rPr>
              <a:t>Übrige Angaben gemäß Artikel 10 EU-</a:t>
            </a:r>
            <a:r>
              <a:rPr lang="de-DE" altLang="de-DE" sz="1600" b="1" dirty="0" err="1">
                <a:solidFill>
                  <a:srgbClr val="00B0F0"/>
                </a:solidFill>
                <a:latin typeface="Century Gothic" pitchFamily="34" charset="0"/>
                <a:cs typeface="Arial" charset="0"/>
              </a:rPr>
              <a:t>APrVO</a:t>
            </a:r>
            <a:r>
              <a:rPr lang="de-DE" altLang="de-DE" sz="1600" b="1" dirty="0">
                <a:solidFill>
                  <a:srgbClr val="00B0F0"/>
                </a:solidFill>
                <a:latin typeface="Century Gothic" pitchFamily="34" charset="0"/>
                <a:cs typeface="Arial" charset="0"/>
              </a:rPr>
              <a:t> (</a:t>
            </a:r>
            <a:r>
              <a:rPr lang="de-DE" sz="1600" b="1" dirty="0">
                <a:solidFill>
                  <a:srgbClr val="00B0F0"/>
                </a:solidFill>
                <a:latin typeface="Century Gothic" panose="020B0502020202020204" pitchFamily="34" charset="0"/>
              </a:rPr>
              <a:t>IDW PS 400 n.F. (10.2021)</a:t>
            </a:r>
            <a:r>
              <a:rPr lang="de-DE" altLang="de-DE" sz="1600" b="1" dirty="0">
                <a:solidFill>
                  <a:srgbClr val="00B0F0"/>
                </a:solidFill>
                <a:latin typeface="Century Gothic" pitchFamily="34" charset="0"/>
                <a:cs typeface="Arial" charset="0"/>
              </a:rPr>
              <a:t>, Tz. 69)</a:t>
            </a:r>
          </a:p>
          <a:p>
            <a:pPr marL="268288" indent="0">
              <a:lnSpc>
                <a:spcPct val="100000"/>
              </a:lnSpc>
              <a:spcBef>
                <a:spcPts val="600"/>
              </a:spcBef>
              <a:spcAft>
                <a:spcPts val="600"/>
              </a:spcAft>
              <a:defRPr/>
            </a:pPr>
            <a:r>
              <a:rPr lang="de-DE" altLang="de-DE" sz="1600" dirty="0">
                <a:latin typeface="Century Gothic" pitchFamily="34" charset="0"/>
                <a:cs typeface="Arial" charset="0"/>
                <a:sym typeface="Monotype Sorts" pitchFamily="2" charset="2"/>
              </a:rPr>
              <a:t>Zusätzliche </a:t>
            </a:r>
            <a:r>
              <a:rPr lang="de-DE" altLang="de-DE" sz="1600" dirty="0" err="1">
                <a:latin typeface="Century Gothic" pitchFamily="34" charset="0"/>
                <a:cs typeface="Arial" charset="0"/>
                <a:sym typeface="Monotype Sorts" pitchFamily="2" charset="2"/>
              </a:rPr>
              <a:t>Angabepflichten</a:t>
            </a:r>
            <a:r>
              <a:rPr lang="de-DE" altLang="de-DE" sz="1600" dirty="0">
                <a:latin typeface="Century Gothic" pitchFamily="34" charset="0"/>
                <a:cs typeface="Arial" charset="0"/>
                <a:sym typeface="Monotype Sorts" pitchFamily="2" charset="2"/>
              </a:rPr>
              <a:t> über die gesetzliche Prüfung von Abschlüssen von PIE: </a:t>
            </a:r>
          </a:p>
          <a:p>
            <a:pPr marL="534988" lvl="5" indent="-266700">
              <a:lnSpc>
                <a:spcPct val="100000"/>
              </a:lnSpc>
              <a:spcBef>
                <a:spcPts val="600"/>
              </a:spcBef>
              <a:spcAft>
                <a:spcPts val="600"/>
              </a:spcAft>
              <a:defRPr/>
            </a:pPr>
            <a:r>
              <a:rPr lang="de-DE" altLang="de-DE" sz="1600" dirty="0">
                <a:latin typeface="Century Gothic" pitchFamily="34" charset="0"/>
                <a:cs typeface="Arial" charset="0"/>
                <a:sym typeface="Monotype Sorts" pitchFamily="2" charset="2"/>
              </a:rPr>
              <a:t>Angabe des Organs, von dem der Abschlussprüfer bestellt wurde</a:t>
            </a:r>
          </a:p>
          <a:p>
            <a:pPr marL="534988" lvl="5" indent="-266700">
              <a:lnSpc>
                <a:spcPct val="100000"/>
              </a:lnSpc>
              <a:spcBef>
                <a:spcPts val="600"/>
              </a:spcBef>
              <a:spcAft>
                <a:spcPts val="600"/>
              </a:spcAft>
              <a:defRPr/>
            </a:pPr>
            <a:r>
              <a:rPr lang="de-DE" altLang="de-DE" sz="1600" dirty="0">
                <a:latin typeface="Century Gothic" pitchFamily="34" charset="0"/>
                <a:cs typeface="Arial" charset="0"/>
                <a:sym typeface="Monotype Sorts" pitchFamily="2" charset="2"/>
              </a:rPr>
              <a:t>Datum der Bestellung, ununterbrochene Mandatsdauer, einschl. Verlängerungen und erneuter Bestellungen</a:t>
            </a:r>
          </a:p>
          <a:p>
            <a:pPr marL="534988" lvl="5" indent="-266700">
              <a:lnSpc>
                <a:spcPct val="100000"/>
              </a:lnSpc>
              <a:spcBef>
                <a:spcPts val="600"/>
              </a:spcBef>
              <a:spcAft>
                <a:spcPts val="600"/>
              </a:spcAft>
              <a:defRPr/>
            </a:pPr>
            <a:r>
              <a:rPr lang="de-DE" altLang="de-DE" sz="1600" dirty="0">
                <a:latin typeface="Century Gothic" pitchFamily="34" charset="0"/>
                <a:cs typeface="Arial" charset="0"/>
                <a:sym typeface="Monotype Sorts" pitchFamily="2" charset="2"/>
              </a:rPr>
              <a:t>Übereinstimmung des Prüfungsurteils mit dem zusätzlichen Bericht nach Art. 11 EU-</a:t>
            </a:r>
            <a:r>
              <a:rPr lang="de-DE" altLang="de-DE" sz="1600" dirty="0" err="1">
                <a:latin typeface="Century Gothic" pitchFamily="34" charset="0"/>
                <a:cs typeface="Arial" charset="0"/>
                <a:sym typeface="Monotype Sorts" pitchFamily="2" charset="2"/>
              </a:rPr>
              <a:t>APrVO</a:t>
            </a:r>
            <a:endParaRPr lang="de-DE" altLang="de-DE" sz="1600" dirty="0">
              <a:latin typeface="Century Gothic" pitchFamily="34" charset="0"/>
              <a:cs typeface="Arial" charset="0"/>
              <a:sym typeface="Monotype Sorts" pitchFamily="2" charset="2"/>
            </a:endParaRPr>
          </a:p>
          <a:p>
            <a:pPr marL="534988" lvl="5" indent="-266700">
              <a:lnSpc>
                <a:spcPct val="100000"/>
              </a:lnSpc>
              <a:spcBef>
                <a:spcPts val="600"/>
              </a:spcBef>
              <a:spcAft>
                <a:spcPts val="600"/>
              </a:spcAft>
              <a:defRPr/>
            </a:pPr>
            <a:r>
              <a:rPr lang="de-DE" altLang="de-DE" sz="1600" dirty="0">
                <a:latin typeface="Century Gothic" pitchFamily="34" charset="0"/>
                <a:cs typeface="Arial" charset="0"/>
                <a:sym typeface="Monotype Sorts" pitchFamily="2" charset="2"/>
              </a:rPr>
              <a:t>Angaben von zusätzlich zur Abschlussprüfung erbrachten Leistungen an das Unternehmen oder von diesem beherrschte Unternehmen, die im LB und Abschluss nicht genannt werden. </a:t>
            </a:r>
          </a:p>
          <a:p>
            <a:pPr marL="534988" indent="-268288">
              <a:lnSpc>
                <a:spcPct val="100000"/>
              </a:lnSpc>
              <a:spcBef>
                <a:spcPts val="600"/>
              </a:spcBef>
              <a:spcAft>
                <a:spcPts val="600"/>
              </a:spcAft>
              <a:buFont typeface="Arial" pitchFamily="34" charset="0"/>
              <a:buChar char="•"/>
              <a:defRPr/>
            </a:pPr>
            <a:endParaRPr lang="de-DE" altLang="de-DE" sz="1600" dirty="0">
              <a:latin typeface="Century Gothic" pitchFamily="34" charset="0"/>
            </a:endParaRPr>
          </a:p>
        </p:txBody>
      </p:sp>
      <p:sp>
        <p:nvSpPr>
          <p:cNvPr id="7" name="Rectangle 2">
            <a:extLst>
              <a:ext uri="{FF2B5EF4-FFF2-40B4-BE49-F238E27FC236}">
                <a16:creationId xmlns:a16="http://schemas.microsoft.com/office/drawing/2014/main" id="{C2B8A9D1-961F-4D34-9B01-BB6EE7C47E4A}"/>
              </a:ext>
            </a:extLst>
          </p:cNvPr>
          <p:cNvSpPr txBox="1">
            <a:spLocks/>
          </p:cNvSpPr>
          <p:nvPr/>
        </p:nvSpPr>
        <p:spPr bwMode="auto">
          <a:xfrm>
            <a:off x="925513" y="94456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10.3.4 </a:t>
            </a:r>
            <a:r>
              <a:rPr lang="de-DE" altLang="de-DE" sz="1600" b="1" dirty="0">
                <a:solidFill>
                  <a:srgbClr val="00B0F0"/>
                </a:solidFill>
                <a:latin typeface="Century Gothic" panose="020B0502020202020204" pitchFamily="34" charset="0"/>
              </a:rPr>
              <a:t>Sonstige gesetzliche und andere rechtliche Anforderungen </a:t>
            </a:r>
            <a:endParaRPr lang="de-DE" altLang="de-DE" sz="1600" b="1" kern="0" dirty="0">
              <a:solidFill>
                <a:srgbClr val="00B0F0"/>
              </a:solidFill>
              <a:latin typeface="Century Gothic" pitchFamily="34" charset="0"/>
            </a:endParaRPr>
          </a:p>
        </p:txBody>
      </p:sp>
      <p:sp>
        <p:nvSpPr>
          <p:cNvPr id="884741" name="Textfeld 4">
            <a:extLst>
              <a:ext uri="{FF2B5EF4-FFF2-40B4-BE49-F238E27FC236}">
                <a16:creationId xmlns:a16="http://schemas.microsoft.com/office/drawing/2014/main" id="{F7168770-820A-424C-97E2-52C3DBACABD6}"/>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7A7C91A5-1F49-4F0E-8929-ECC3C02E7ABC}"/>
              </a:ext>
            </a:extLst>
          </p:cNvPr>
          <p:cNvSpPr txBox="1">
            <a:spLocks/>
          </p:cNvSpPr>
          <p:nvPr/>
        </p:nvSpPr>
        <p:spPr bwMode="auto">
          <a:xfrm>
            <a:off x="811213" y="981075"/>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10.3.5 </a:t>
            </a:r>
            <a:r>
              <a:rPr lang="de-DE" altLang="de-DE" sz="1600" b="1" dirty="0">
                <a:solidFill>
                  <a:srgbClr val="00B0F0"/>
                </a:solidFill>
                <a:latin typeface="Century Gothic" panose="020B0502020202020204" pitchFamily="34" charset="0"/>
              </a:rPr>
              <a:t>Name des verantwortlichen Wirtschaftsprüfers </a:t>
            </a:r>
            <a:endParaRPr lang="de-DE" altLang="de-DE" sz="1600" b="1" kern="0" dirty="0">
              <a:solidFill>
                <a:srgbClr val="00B0F0"/>
              </a:solidFill>
              <a:latin typeface="Century Gothic" pitchFamily="34" charset="0"/>
            </a:endParaRPr>
          </a:p>
        </p:txBody>
      </p:sp>
      <p:sp>
        <p:nvSpPr>
          <p:cNvPr id="886788" name="Inhaltsplatzhalter 2">
            <a:extLst>
              <a:ext uri="{FF2B5EF4-FFF2-40B4-BE49-F238E27FC236}">
                <a16:creationId xmlns:a16="http://schemas.microsoft.com/office/drawing/2014/main" id="{F4722CF1-B81B-409A-A163-88AA440AB17D}"/>
              </a:ext>
            </a:extLst>
          </p:cNvPr>
          <p:cNvSpPr txBox="1">
            <a:spLocks/>
          </p:cNvSpPr>
          <p:nvPr/>
        </p:nvSpPr>
        <p:spPr bwMode="auto">
          <a:xfrm>
            <a:off x="1079500" y="1352550"/>
            <a:ext cx="107775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617663" indent="-16176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542925" indent="-3619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0001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14573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19145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23717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pPr>
            <a:r>
              <a:rPr lang="de-DE" altLang="de-DE" sz="1600" dirty="0">
                <a:latin typeface="Century Gothic" panose="020B0502020202020204" pitchFamily="34" charset="0"/>
                <a:sym typeface="Monotype Sorts"/>
              </a:rPr>
              <a:t>Nur bei Prüfung von Abschlüssen von PIE erforderlicher Abschnitt, in dem der für die Prüfung verantwortliche Wirtschaftsprüfers i. S. d. IDW QS 1 zu nennen ist (</a:t>
            </a:r>
            <a:r>
              <a:rPr lang="de-DE" sz="1600" dirty="0">
                <a:latin typeface="Century Gothic" panose="020B0502020202020204" pitchFamily="34" charset="0"/>
              </a:rPr>
              <a:t>IDW PS 400 n.F. (10.2021)</a:t>
            </a:r>
            <a:r>
              <a:rPr lang="de-DE" altLang="de-DE" sz="1600" dirty="0">
                <a:latin typeface="Century Gothic" panose="020B0502020202020204" pitchFamily="34" charset="0"/>
                <a:sym typeface="Monotype Sorts"/>
              </a:rPr>
              <a:t>, Tz. 70)</a:t>
            </a:r>
            <a:endParaRPr lang="de-DE" altLang="de-DE" sz="1600" dirty="0">
              <a:latin typeface="Century Gothic" panose="020B0502020202020204" pitchFamily="34" charset="0"/>
            </a:endParaRPr>
          </a:p>
        </p:txBody>
      </p:sp>
      <p:sp>
        <p:nvSpPr>
          <p:cNvPr id="886789" name="Textfeld 4">
            <a:extLst>
              <a:ext uri="{FF2B5EF4-FFF2-40B4-BE49-F238E27FC236}">
                <a16:creationId xmlns:a16="http://schemas.microsoft.com/office/drawing/2014/main" id="{2162C674-EF7D-477B-B3B9-94715AB53551}"/>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886790" name="Inhaltsplatzhalter 2">
            <a:extLst>
              <a:ext uri="{FF2B5EF4-FFF2-40B4-BE49-F238E27FC236}">
                <a16:creationId xmlns:a16="http://schemas.microsoft.com/office/drawing/2014/main" id="{7C791326-4C0B-430F-92CC-F623A21E695B}"/>
              </a:ext>
            </a:extLst>
          </p:cNvPr>
          <p:cNvSpPr txBox="1">
            <a:spLocks/>
          </p:cNvSpPr>
          <p:nvPr/>
        </p:nvSpPr>
        <p:spPr bwMode="auto">
          <a:xfrm>
            <a:off x="1069975" y="2549525"/>
            <a:ext cx="8170863"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777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360363" indent="-2682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pPr>
            <a:r>
              <a:rPr lang="de-DE" altLang="de-DE" sz="1600" dirty="0">
                <a:latin typeface="Century Gothic" panose="020B0502020202020204" pitchFamily="34" charset="0"/>
                <a:sym typeface="Monotype Sorts"/>
              </a:rPr>
              <a:t>§ 322 Abs. 7 Satz 1 HGB </a:t>
            </a:r>
          </a:p>
          <a:p>
            <a:pPr lvl="1">
              <a:lnSpc>
                <a:spcPct val="100000"/>
              </a:lnSpc>
              <a:spcBef>
                <a:spcPts val="600"/>
              </a:spcBef>
              <a:spcAft>
                <a:spcPts val="600"/>
              </a:spcAft>
              <a:buFont typeface="Symbol" panose="05050102010706020507" pitchFamily="18" charset="2"/>
              <a:buChar char="-"/>
            </a:pPr>
            <a:r>
              <a:rPr lang="de-DE" altLang="de-DE" sz="1600" dirty="0">
                <a:latin typeface="Century Gothic" panose="020B0502020202020204" pitchFamily="34" charset="0"/>
                <a:sym typeface="Monotype Sorts"/>
              </a:rPr>
              <a:t>Angabe des Ortes der Niederlassung des Abschlussprüfers bzw. der Prüfungsgesellschaft im Rahmen der Unterzeichnung</a:t>
            </a:r>
          </a:p>
        </p:txBody>
      </p:sp>
      <p:sp>
        <p:nvSpPr>
          <p:cNvPr id="12" name="Rectangle 2">
            <a:extLst>
              <a:ext uri="{FF2B5EF4-FFF2-40B4-BE49-F238E27FC236}">
                <a16:creationId xmlns:a16="http://schemas.microsoft.com/office/drawing/2014/main" id="{B0797B1E-AE06-463D-9AD9-CCE90FD755F0}"/>
              </a:ext>
            </a:extLst>
          </p:cNvPr>
          <p:cNvSpPr txBox="1">
            <a:spLocks/>
          </p:cNvSpPr>
          <p:nvPr/>
        </p:nvSpPr>
        <p:spPr bwMode="auto">
          <a:xfrm>
            <a:off x="811213" y="2127250"/>
            <a:ext cx="1010932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10.3.6 </a:t>
            </a:r>
            <a:r>
              <a:rPr lang="de-DE" altLang="de-DE" sz="1600" b="1" dirty="0">
                <a:solidFill>
                  <a:srgbClr val="00B0F0"/>
                </a:solidFill>
                <a:latin typeface="Century Gothic" panose="020B0502020202020204" pitchFamily="34" charset="0"/>
              </a:rPr>
              <a:t>Ort der Niederlassung des Abschlussprüfers (</a:t>
            </a:r>
            <a:r>
              <a:rPr lang="de-DE" sz="1600" b="1" dirty="0">
                <a:solidFill>
                  <a:srgbClr val="00B0F0"/>
                </a:solidFill>
                <a:latin typeface="Century Gothic" panose="020B0502020202020204" pitchFamily="34" charset="0"/>
              </a:rPr>
              <a:t>IDW PS 400 n.F. (10.2021)</a:t>
            </a:r>
            <a:r>
              <a:rPr lang="de-DE" altLang="de-DE" sz="1600" b="1" dirty="0">
                <a:solidFill>
                  <a:srgbClr val="00B0F0"/>
                </a:solidFill>
                <a:latin typeface="Century Gothic" panose="020B0502020202020204" pitchFamily="34" charset="0"/>
              </a:rPr>
              <a:t>, Tz. 71) </a:t>
            </a:r>
            <a:endParaRPr lang="de-DE" altLang="de-DE" sz="1600" b="1" kern="0" dirty="0">
              <a:solidFill>
                <a:srgbClr val="00B0F0"/>
              </a:solidFill>
              <a:latin typeface="Century Gothic" pitchFamily="34" charset="0"/>
            </a:endParaRPr>
          </a:p>
        </p:txBody>
      </p:sp>
      <p:sp>
        <p:nvSpPr>
          <p:cNvPr id="13" name="Rectangle 2">
            <a:extLst>
              <a:ext uri="{FF2B5EF4-FFF2-40B4-BE49-F238E27FC236}">
                <a16:creationId xmlns:a16="http://schemas.microsoft.com/office/drawing/2014/main" id="{3EBF8F6A-C485-439D-B114-6F774148242F}"/>
              </a:ext>
            </a:extLst>
          </p:cNvPr>
          <p:cNvSpPr txBox="1">
            <a:spLocks/>
          </p:cNvSpPr>
          <p:nvPr/>
        </p:nvSpPr>
        <p:spPr bwMode="auto">
          <a:xfrm>
            <a:off x="811213" y="3748088"/>
            <a:ext cx="107222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10.3.7 </a:t>
            </a:r>
            <a:r>
              <a:rPr lang="de-DE" altLang="de-DE" sz="1600" b="1" dirty="0">
                <a:solidFill>
                  <a:srgbClr val="00B0F0"/>
                </a:solidFill>
                <a:latin typeface="Century Gothic" panose="020B0502020202020204" pitchFamily="34" charset="0"/>
              </a:rPr>
              <a:t>Datum, Unterschrift und Erteilung des Bestätigungsvermerks (</a:t>
            </a:r>
            <a:r>
              <a:rPr lang="de-DE" sz="1600" b="1" dirty="0">
                <a:solidFill>
                  <a:srgbClr val="00B0F0"/>
                </a:solidFill>
                <a:latin typeface="Century Gothic" panose="020B0502020202020204" pitchFamily="34" charset="0"/>
              </a:rPr>
              <a:t>IDW PS 400 n.F. (10.2021)</a:t>
            </a:r>
            <a:r>
              <a:rPr lang="de-DE" altLang="de-DE" sz="1600" b="1" dirty="0">
                <a:solidFill>
                  <a:srgbClr val="00B0F0"/>
                </a:solidFill>
                <a:latin typeface="Century Gothic" panose="020B0502020202020204" pitchFamily="34" charset="0"/>
              </a:rPr>
              <a:t>, Tz. 72 ff.) </a:t>
            </a:r>
            <a:endParaRPr lang="de-DE" altLang="de-DE" sz="1600" b="1" kern="0" dirty="0">
              <a:solidFill>
                <a:srgbClr val="00B0F0"/>
              </a:solidFill>
              <a:latin typeface="Century Gothic" pitchFamily="34" charset="0"/>
            </a:endParaRPr>
          </a:p>
        </p:txBody>
      </p:sp>
      <p:sp>
        <p:nvSpPr>
          <p:cNvPr id="886793" name="Inhaltsplatzhalter 2">
            <a:extLst>
              <a:ext uri="{FF2B5EF4-FFF2-40B4-BE49-F238E27FC236}">
                <a16:creationId xmlns:a16="http://schemas.microsoft.com/office/drawing/2014/main" id="{2E48CB08-9957-4717-85A0-8D4471A05796}"/>
              </a:ext>
            </a:extLst>
          </p:cNvPr>
          <p:cNvSpPr txBox="1">
            <a:spLocks/>
          </p:cNvSpPr>
          <p:nvPr/>
        </p:nvSpPr>
        <p:spPr bwMode="auto">
          <a:xfrm>
            <a:off x="1079500" y="4132263"/>
            <a:ext cx="10777538" cy="178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68288" indent="-268288">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617663" indent="-16176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542925" indent="-3619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0001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14573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19145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23717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BV wird </a:t>
            </a:r>
            <a:r>
              <a:rPr lang="de-DE" altLang="de-DE" sz="1600" dirty="0" err="1">
                <a:latin typeface="Century Gothic" panose="020B0502020202020204" pitchFamily="34" charset="0"/>
                <a:sym typeface="Monotype Sorts"/>
              </a:rPr>
              <a:t>unabh</a:t>
            </a:r>
            <a:r>
              <a:rPr lang="de-DE" altLang="de-DE" sz="1600" dirty="0">
                <a:latin typeface="Century Gothic" panose="020B0502020202020204" pitchFamily="34" charset="0"/>
                <a:sym typeface="Monotype Sorts"/>
              </a:rPr>
              <a:t>. vom Prüfungsbericht erteilt und wird in diesem widergegeben; Prüfungsbericht darf nicht später als BV vorgelegt werden.</a:t>
            </a:r>
          </a:p>
          <a:p>
            <a:pPr>
              <a:lnSpc>
                <a:spcPct val="100000"/>
              </a:lnSpc>
              <a:spcBef>
                <a:spcPts val="600"/>
              </a:spcBef>
              <a:spcAft>
                <a:spcPts val="600"/>
              </a:spcAft>
              <a:buFont typeface="Arial" panose="020B0604020202020204" pitchFamily="34" charset="0"/>
              <a:buChar char="•"/>
            </a:pPr>
            <a:r>
              <a:rPr lang="de-DE" altLang="de-DE" sz="1600" dirty="0" err="1">
                <a:latin typeface="Century Gothic" panose="020B0502020202020204" pitchFamily="34" charset="0"/>
                <a:sym typeface="Monotype Sorts"/>
              </a:rPr>
              <a:t>Testatsexemplar</a:t>
            </a:r>
            <a:r>
              <a:rPr lang="de-DE" altLang="de-DE" sz="1600" dirty="0">
                <a:latin typeface="Century Gothic" panose="020B0502020202020204" pitchFamily="34" charset="0"/>
                <a:sym typeface="Monotype Sorts"/>
              </a:rPr>
              <a:t>: BV ist auf dem JA anzubringen oder mit diesem, ggf. mit dem LB und sonstigen Prüfungsgegenständen fest zu verbinden</a:t>
            </a:r>
          </a:p>
          <a:p>
            <a:pPr>
              <a:lnSpc>
                <a:spcPct val="100000"/>
              </a:lnSpc>
              <a:spcBef>
                <a:spcPts val="600"/>
              </a:spcBef>
              <a:spcAft>
                <a:spcPts val="600"/>
              </a:spcAft>
              <a:buFont typeface="Arial" panose="020B0604020202020204" pitchFamily="34" charset="0"/>
              <a:buChar char="•"/>
            </a:pPr>
            <a:r>
              <a:rPr lang="de-DE" altLang="de-DE" sz="1600" dirty="0">
                <a:latin typeface="Century Gothic" panose="020B0502020202020204" pitchFamily="34" charset="0"/>
                <a:sym typeface="Monotype Sorts"/>
              </a:rPr>
              <a:t>Eigenhändige Unterzeichnung zumindest vom für die Auftragsdurchführung verantwortlichen Wirtschaftsprüfer</a:t>
            </a:r>
          </a:p>
        </p:txBody>
      </p:sp>
    </p:spTree>
  </p:cSld>
  <p:clrMapOvr>
    <a:masterClrMapping/>
  </p:clrMapOvr>
  <p:transition spd="slow"/>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836" name="Textfeld 4">
            <a:extLst>
              <a:ext uri="{FF2B5EF4-FFF2-40B4-BE49-F238E27FC236}">
                <a16:creationId xmlns:a16="http://schemas.microsoft.com/office/drawing/2014/main" id="{1967734A-1B8C-4965-AF30-91AFC128365E}"/>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6" name="Rectangle 2">
            <a:extLst>
              <a:ext uri="{FF2B5EF4-FFF2-40B4-BE49-F238E27FC236}">
                <a16:creationId xmlns:a16="http://schemas.microsoft.com/office/drawing/2014/main" id="{5321B2EC-9C1B-430E-BF6B-6B616763D49C}"/>
              </a:ext>
            </a:extLst>
          </p:cNvPr>
          <p:cNvSpPr txBox="1">
            <a:spLocks/>
          </p:cNvSpPr>
          <p:nvPr/>
        </p:nvSpPr>
        <p:spPr bwMode="auto">
          <a:xfrm>
            <a:off x="1019436" y="729793"/>
            <a:ext cx="9757084"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10.4	</a:t>
            </a:r>
            <a:r>
              <a:rPr lang="de-DE" sz="2800" b="1" dirty="0">
                <a:latin typeface="Century Gothic" panose="020B0502020202020204" pitchFamily="34" charset="0"/>
              </a:rPr>
              <a:t>Modifizierung des Prüfungsurteils im Bestätigungsvermerk (IDW PS 405 n.F. (10.2021))</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10.4.1</a:t>
            </a:r>
            <a:r>
              <a:rPr lang="de-DE" dirty="0">
                <a:latin typeface="Century Gothic" panose="020B0502020202020204" pitchFamily="34" charset="0"/>
              </a:rPr>
              <a:t>	Anlass und Arten der Modifizierung</a:t>
            </a:r>
          </a:p>
          <a:p>
            <a:pPr marL="2724150" lvl="4" indent="-895350">
              <a:spcBef>
                <a:spcPts val="600"/>
              </a:spcBef>
              <a:spcAft>
                <a:spcPts val="600"/>
              </a:spcAft>
              <a:tabLst>
                <a:tab pos="444500" algn="l"/>
              </a:tabLst>
            </a:pPr>
            <a:r>
              <a:rPr lang="de-DE" b="1" dirty="0">
                <a:latin typeface="Century Gothic" panose="020B0502020202020204" pitchFamily="34" charset="0"/>
              </a:rPr>
              <a:t>10.4.2</a:t>
            </a:r>
            <a:r>
              <a:rPr lang="de-DE" dirty="0">
                <a:latin typeface="Century Gothic" panose="020B0502020202020204" pitchFamily="34" charset="0"/>
              </a:rPr>
              <a:t>	Eingeschränktes Prüfungsurteil</a:t>
            </a:r>
          </a:p>
          <a:p>
            <a:pPr marL="2724150" lvl="4" indent="-895350">
              <a:spcBef>
                <a:spcPts val="600"/>
              </a:spcBef>
              <a:spcAft>
                <a:spcPts val="600"/>
              </a:spcAft>
              <a:tabLst>
                <a:tab pos="444500" algn="l"/>
              </a:tabLst>
            </a:pPr>
            <a:r>
              <a:rPr lang="de-DE" b="1" dirty="0">
                <a:latin typeface="Century Gothic" panose="020B0502020202020204" pitchFamily="34" charset="0"/>
              </a:rPr>
              <a:t>10.4.3</a:t>
            </a:r>
            <a:r>
              <a:rPr lang="de-DE" dirty="0">
                <a:latin typeface="Century Gothic" panose="020B0502020202020204" pitchFamily="34" charset="0"/>
              </a:rPr>
              <a:t>	Versagtes Prüfungsurteil</a:t>
            </a:r>
          </a:p>
          <a:p>
            <a:pPr marL="2724150" lvl="4" indent="-895350">
              <a:spcBef>
                <a:spcPts val="600"/>
              </a:spcBef>
              <a:spcAft>
                <a:spcPts val="600"/>
              </a:spcAft>
              <a:tabLst>
                <a:tab pos="444500" algn="l"/>
              </a:tabLst>
            </a:pPr>
            <a:r>
              <a:rPr lang="de-DE" b="1" dirty="0">
                <a:latin typeface="Century Gothic" panose="020B0502020202020204" pitchFamily="34" charset="0"/>
              </a:rPr>
              <a:t>10.4.4</a:t>
            </a:r>
            <a:r>
              <a:rPr lang="de-DE" dirty="0">
                <a:latin typeface="Century Gothic" panose="020B0502020202020204" pitchFamily="34" charset="0"/>
              </a:rPr>
              <a:t>	Erklärung der Nichtabgabe eines Prüfungsurteils</a:t>
            </a:r>
          </a:p>
          <a:p>
            <a:pPr marL="2724150" lvl="4" indent="-895350">
              <a:spcBef>
                <a:spcPts val="600"/>
              </a:spcBef>
              <a:spcAft>
                <a:spcPts val="600"/>
              </a:spcAft>
              <a:tabLst>
                <a:tab pos="444500" algn="l"/>
              </a:tabLst>
            </a:pPr>
            <a:r>
              <a:rPr lang="de-DE" b="1" dirty="0">
                <a:latin typeface="Century Gothic" panose="020B0502020202020204" pitchFamily="34" charset="0"/>
              </a:rPr>
              <a:t>10.4.5	</a:t>
            </a:r>
            <a:r>
              <a:rPr lang="de-DE" dirty="0">
                <a:latin typeface="Century Gothic" panose="020B0502020202020204" pitchFamily="34" charset="0"/>
              </a:rPr>
              <a:t>Auswirkung der Modifizierung auf den Bestätigungsvermerk</a:t>
            </a:r>
          </a:p>
          <a:p>
            <a:pPr marL="2724150" lvl="4" indent="-895350">
              <a:spcBef>
                <a:spcPts val="600"/>
              </a:spcBef>
              <a:spcAft>
                <a:spcPts val="600"/>
              </a:spcAft>
              <a:tabLst>
                <a:tab pos="444500" algn="l"/>
              </a:tabLst>
            </a:pPr>
            <a:r>
              <a:rPr lang="de-DE" b="1" dirty="0">
                <a:latin typeface="Century Gothic" panose="020B0502020202020204" pitchFamily="34" charset="0"/>
              </a:rPr>
              <a:t>10.4.6	</a:t>
            </a:r>
            <a:r>
              <a:rPr lang="de-DE" dirty="0">
                <a:latin typeface="Century Gothic" panose="020B0502020202020204" pitchFamily="34" charset="0"/>
              </a:rPr>
              <a:t>Hinweise im Bestätigungsvermerk (IDW PS 406 n.F. (10.2021))</a:t>
            </a:r>
            <a:endParaRPr lang="de-DE" b="1" dirty="0">
              <a:latin typeface="Century Gothic" panose="020B0502020202020204" pitchFamily="34" charset="0"/>
            </a:endParaRPr>
          </a:p>
        </p:txBody>
      </p:sp>
    </p:spTree>
    <p:extLst>
      <p:ext uri="{BB962C8B-B14F-4D97-AF65-F5344CB8AC3E}">
        <p14:creationId xmlns:p14="http://schemas.microsoft.com/office/powerpoint/2010/main" val="295278219"/>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a:extLst>
              <a:ext uri="{FF2B5EF4-FFF2-40B4-BE49-F238E27FC236}">
                <a16:creationId xmlns:a16="http://schemas.microsoft.com/office/drawing/2014/main" id="{F551F9AB-C898-48DD-9C92-4E093E5D9890}"/>
              </a:ext>
            </a:extLst>
          </p:cNvPr>
          <p:cNvSpPr txBox="1">
            <a:spLocks noChangeArrowheads="1"/>
          </p:cNvSpPr>
          <p:nvPr/>
        </p:nvSpPr>
        <p:spPr bwMode="auto">
          <a:xfrm>
            <a:off x="569912" y="946641"/>
            <a:ext cx="11286727"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10.4 Modifizierung des Prüfungsurteils im Bestätigungsvermerk (IDW PS 405 n.F. (10.2021)) </a:t>
            </a:r>
          </a:p>
        </p:txBody>
      </p:sp>
      <p:sp>
        <p:nvSpPr>
          <p:cNvPr id="890885" name="Textfeld 4">
            <a:extLst>
              <a:ext uri="{FF2B5EF4-FFF2-40B4-BE49-F238E27FC236}">
                <a16:creationId xmlns:a16="http://schemas.microsoft.com/office/drawing/2014/main" id="{6B415A99-DD2C-42E3-8B04-6A541256B5B8}"/>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8" name="Rectangle 2">
            <a:extLst>
              <a:ext uri="{FF2B5EF4-FFF2-40B4-BE49-F238E27FC236}">
                <a16:creationId xmlns:a16="http://schemas.microsoft.com/office/drawing/2014/main" id="{1DC98127-A68C-4A29-A931-5F0E3756E6B4}"/>
              </a:ext>
            </a:extLst>
          </p:cNvPr>
          <p:cNvSpPr txBox="1">
            <a:spLocks/>
          </p:cNvSpPr>
          <p:nvPr/>
        </p:nvSpPr>
        <p:spPr bwMode="auto">
          <a:xfrm>
            <a:off x="811213" y="1412776"/>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10.4.1 </a:t>
            </a:r>
            <a:r>
              <a:rPr lang="de-DE" altLang="de-DE" sz="1600" b="1" dirty="0">
                <a:solidFill>
                  <a:srgbClr val="00B0F0"/>
                </a:solidFill>
                <a:latin typeface="Century Gothic" panose="020B0502020202020204" pitchFamily="34" charset="0"/>
              </a:rPr>
              <a:t>Anlass und Arten der Modifizierung</a:t>
            </a:r>
            <a:endParaRPr lang="de-DE" altLang="de-DE" sz="1600" b="1" kern="0" dirty="0">
              <a:solidFill>
                <a:srgbClr val="00B0F0"/>
              </a:solidFill>
              <a:latin typeface="Century Gothic" pitchFamily="34" charset="0"/>
            </a:endParaRPr>
          </a:p>
        </p:txBody>
      </p:sp>
      <p:sp>
        <p:nvSpPr>
          <p:cNvPr id="9" name="Inhaltsplatzhalter 2">
            <a:extLst>
              <a:ext uri="{FF2B5EF4-FFF2-40B4-BE49-F238E27FC236}">
                <a16:creationId xmlns:a16="http://schemas.microsoft.com/office/drawing/2014/main" id="{F93E9F7E-3B81-4794-A147-2071E84C9D4A}"/>
              </a:ext>
            </a:extLst>
          </p:cNvPr>
          <p:cNvSpPr txBox="1">
            <a:spLocks/>
          </p:cNvSpPr>
          <p:nvPr/>
        </p:nvSpPr>
        <p:spPr bwMode="auto">
          <a:xfrm>
            <a:off x="1079500" y="1784251"/>
            <a:ext cx="10777538"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617663" indent="-16176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542925" indent="-3619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0001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14573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19145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23717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pPr>
            <a:r>
              <a:rPr lang="de-DE" sz="1600" dirty="0">
                <a:latin typeface="Century Gothic" panose="020B0502020202020204" pitchFamily="34" charset="0"/>
              </a:rPr>
              <a:t>Der Abschlussprüfer hat sein Prüfungsurteil im Bestätigungsvermerk zu modifizieren, wenn</a:t>
            </a:r>
          </a:p>
          <a:p>
            <a:pPr marL="285750"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eine Einwendung zu erheben ist oder</a:t>
            </a:r>
          </a:p>
          <a:p>
            <a:pPr marL="285750"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ein Prüfungshemmnis vorliegt. </a:t>
            </a:r>
          </a:p>
          <a:p>
            <a:pPr>
              <a:lnSpc>
                <a:spcPct val="100000"/>
              </a:lnSpc>
              <a:spcBef>
                <a:spcPts val="600"/>
              </a:spcBef>
              <a:spcAft>
                <a:spcPts val="600"/>
              </a:spcAft>
            </a:pPr>
            <a:r>
              <a:rPr lang="de-DE" sz="1600" dirty="0">
                <a:latin typeface="Century Gothic" panose="020B0502020202020204" pitchFamily="34" charset="0"/>
              </a:rPr>
              <a:t>Drei Arten von modifizierten Prüfungsurteilen:</a:t>
            </a:r>
          </a:p>
          <a:p>
            <a:pPr marL="285750"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Einschränkung</a:t>
            </a:r>
          </a:p>
          <a:p>
            <a:pPr marL="285750"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Versagung</a:t>
            </a:r>
          </a:p>
          <a:p>
            <a:pPr marL="285750"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Nichtabgabe</a:t>
            </a:r>
          </a:p>
          <a:p>
            <a:pPr>
              <a:lnSpc>
                <a:spcPct val="100000"/>
              </a:lnSpc>
              <a:spcBef>
                <a:spcPts val="600"/>
              </a:spcBef>
              <a:spcAft>
                <a:spcPts val="600"/>
              </a:spcAft>
            </a:pPr>
            <a:r>
              <a:rPr lang="de-DE" sz="1600" dirty="0">
                <a:latin typeface="Century Gothic" panose="020B0502020202020204" pitchFamily="34" charset="0"/>
              </a:rPr>
              <a:t>jeweils zu einem Abschluss, Lagebericht oder sonstigen Prüfungsgegenstand.</a:t>
            </a:r>
          </a:p>
        </p:txBody>
      </p:sp>
    </p:spTree>
    <p:extLst>
      <p:ext uri="{BB962C8B-B14F-4D97-AF65-F5344CB8AC3E}">
        <p14:creationId xmlns:p14="http://schemas.microsoft.com/office/powerpoint/2010/main" val="2042959555"/>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5" name="Textfeld 4">
            <a:extLst>
              <a:ext uri="{FF2B5EF4-FFF2-40B4-BE49-F238E27FC236}">
                <a16:creationId xmlns:a16="http://schemas.microsoft.com/office/drawing/2014/main" id="{6B415A99-DD2C-42E3-8B04-6A541256B5B8}"/>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8" name="Rectangle 2">
            <a:extLst>
              <a:ext uri="{FF2B5EF4-FFF2-40B4-BE49-F238E27FC236}">
                <a16:creationId xmlns:a16="http://schemas.microsoft.com/office/drawing/2014/main" id="{1DC98127-A68C-4A29-A931-5F0E3756E6B4}"/>
              </a:ext>
            </a:extLst>
          </p:cNvPr>
          <p:cNvSpPr txBox="1">
            <a:spLocks/>
          </p:cNvSpPr>
          <p:nvPr/>
        </p:nvSpPr>
        <p:spPr bwMode="auto">
          <a:xfrm>
            <a:off x="811213" y="1016918"/>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10.4.2 </a:t>
            </a:r>
            <a:r>
              <a:rPr lang="de-DE" altLang="de-DE" sz="1600" b="1" dirty="0">
                <a:solidFill>
                  <a:srgbClr val="00B0F0"/>
                </a:solidFill>
                <a:latin typeface="Century Gothic" panose="020B0502020202020204" pitchFamily="34" charset="0"/>
              </a:rPr>
              <a:t>Eingeschränktes Prüfungsurteil</a:t>
            </a:r>
            <a:endParaRPr lang="de-DE" altLang="de-DE" sz="1600" b="1" kern="0" dirty="0">
              <a:solidFill>
                <a:srgbClr val="00B0F0"/>
              </a:solidFill>
              <a:latin typeface="Century Gothic" pitchFamily="34" charset="0"/>
            </a:endParaRPr>
          </a:p>
        </p:txBody>
      </p:sp>
      <p:sp>
        <p:nvSpPr>
          <p:cNvPr id="9" name="Inhaltsplatzhalter 2">
            <a:extLst>
              <a:ext uri="{FF2B5EF4-FFF2-40B4-BE49-F238E27FC236}">
                <a16:creationId xmlns:a16="http://schemas.microsoft.com/office/drawing/2014/main" id="{F93E9F7E-3B81-4794-A147-2071E84C9D4A}"/>
              </a:ext>
            </a:extLst>
          </p:cNvPr>
          <p:cNvSpPr txBox="1">
            <a:spLocks/>
          </p:cNvSpPr>
          <p:nvPr/>
        </p:nvSpPr>
        <p:spPr bwMode="auto">
          <a:xfrm>
            <a:off x="1079500" y="1556792"/>
            <a:ext cx="10777538" cy="4371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617663" indent="-16176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542925" indent="-3619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0001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14573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19145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23717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3525" indent="-263525">
              <a:lnSpc>
                <a:spcPct val="100000"/>
              </a:lnSpc>
              <a:spcBef>
                <a:spcPts val="600"/>
              </a:spcBef>
              <a:spcAft>
                <a:spcPts val="600"/>
              </a:spcAft>
              <a:buFont typeface="+mj-lt"/>
              <a:buAutoNum type="alphaLcPeriod"/>
            </a:pPr>
            <a:r>
              <a:rPr lang="de-DE" sz="1600" b="1" dirty="0">
                <a:solidFill>
                  <a:srgbClr val="00B0F0"/>
                </a:solidFill>
                <a:latin typeface="Century Gothic" panose="020B0502020202020204" pitchFamily="34" charset="0"/>
              </a:rPr>
              <a:t>Art der Einwendungen</a:t>
            </a:r>
          </a:p>
          <a:p>
            <a:pPr marL="263525"/>
            <a:r>
              <a:rPr lang="de-DE" dirty="0">
                <a:latin typeface="Century Gothic" panose="020B0502020202020204" pitchFamily="34" charset="0"/>
              </a:rPr>
              <a:t>Bei </a:t>
            </a:r>
            <a:r>
              <a:rPr lang="de-DE" b="1" dirty="0">
                <a:latin typeface="Century Gothic" panose="020B0502020202020204" pitchFamily="34" charset="0"/>
              </a:rPr>
              <a:t>wesentlichen</a:t>
            </a:r>
            <a:r>
              <a:rPr lang="de-DE" dirty="0">
                <a:latin typeface="Century Gothic" panose="020B0502020202020204" pitchFamily="34" charset="0"/>
              </a:rPr>
              <a:t> (nicht umfassenden) Einwendungen gegen </a:t>
            </a:r>
          </a:p>
          <a:p>
            <a:pPr marL="549275" lvl="0" indent="-285750">
              <a:buFont typeface="Arial" panose="020B0604020202020204" pitchFamily="34" charset="0"/>
              <a:buChar char="•"/>
            </a:pPr>
            <a:r>
              <a:rPr lang="de-DE" dirty="0">
                <a:latin typeface="Century Gothic" panose="020B0502020202020204" pitchFamily="34" charset="0"/>
              </a:rPr>
              <a:t>Abschluss</a:t>
            </a:r>
          </a:p>
          <a:p>
            <a:pPr marL="549275" lvl="0" indent="-285750">
              <a:buFont typeface="Arial" panose="020B0604020202020204" pitchFamily="34" charset="0"/>
              <a:buChar char="•"/>
            </a:pPr>
            <a:r>
              <a:rPr lang="de-DE" dirty="0">
                <a:latin typeface="Century Gothic" panose="020B0502020202020204" pitchFamily="34" charset="0"/>
              </a:rPr>
              <a:t>Lagebericht</a:t>
            </a:r>
          </a:p>
          <a:p>
            <a:pPr marL="549275" lvl="0" indent="-285750">
              <a:buFont typeface="Arial" panose="020B0604020202020204" pitchFamily="34" charset="0"/>
              <a:buChar char="•"/>
            </a:pPr>
            <a:r>
              <a:rPr lang="de-DE" dirty="0">
                <a:latin typeface="Century Gothic" panose="020B0502020202020204" pitchFamily="34" charset="0"/>
              </a:rPr>
              <a:t>sonstigen Prüfungsgegenstand</a:t>
            </a:r>
          </a:p>
          <a:p>
            <a:pPr marL="263525"/>
            <a:r>
              <a:rPr lang="de-DE" dirty="0">
                <a:latin typeface="Century Gothic" panose="020B0502020202020204" pitchFamily="34" charset="0"/>
              </a:rPr>
              <a:t>Prüfungsurteil ergeht nach Erlangung ausreichender geeigneter Prüfungsnachweise oder im Falle von Prüfungshemmnissen. </a:t>
            </a:r>
          </a:p>
          <a:p>
            <a:pPr marL="263525" indent="-263525">
              <a:lnSpc>
                <a:spcPct val="100000"/>
              </a:lnSpc>
              <a:spcBef>
                <a:spcPts val="600"/>
              </a:spcBef>
              <a:spcAft>
                <a:spcPts val="600"/>
              </a:spcAft>
              <a:buFont typeface="+mj-lt"/>
              <a:buAutoNum type="alphaLcPeriod" startAt="2"/>
            </a:pPr>
            <a:r>
              <a:rPr lang="de-DE" sz="1600" b="1" dirty="0">
                <a:solidFill>
                  <a:srgbClr val="00B0F0"/>
                </a:solidFill>
                <a:latin typeface="Century Gothic" panose="020B0502020202020204" pitchFamily="34" charset="0"/>
              </a:rPr>
              <a:t>Beispiel</a:t>
            </a:r>
          </a:p>
          <a:p>
            <a:pPr marL="263525"/>
            <a:r>
              <a:rPr lang="de-DE" dirty="0">
                <a:latin typeface="Century Gothic" panose="020B0502020202020204" pitchFamily="34" charset="0"/>
              </a:rPr>
              <a:t>Schränkt der Abschlussprüfer sein Prüfungsurteil bei einer Prüfung nach §§ 317 HGB zum Abschluss und zum Lagebericht ein, lautet die Formulierung des eingeschränkten Prüfungsurteils:</a:t>
            </a:r>
          </a:p>
          <a:p>
            <a:pPr marL="263525"/>
            <a:r>
              <a:rPr lang="de-DE" i="1" dirty="0">
                <a:latin typeface="Century Gothic" panose="020B0502020202020204" pitchFamily="34" charset="0"/>
              </a:rPr>
              <a:t>„Gemäß § 322 Abs. 3 Satz 1 HGB erklären wir, dass unsere Prüfung mit Ausnahme der genannten Einschränkungen der Prüfungsurteile zum … Jahresabschluss und zum … Lagebericht zu keinen Einwendungen gegen die Ordnungsmäßigkeit des … Jahresabschlusses und des … Lageberichts geführt hat.“</a:t>
            </a:r>
          </a:p>
          <a:p>
            <a:pPr>
              <a:lnSpc>
                <a:spcPct val="100000"/>
              </a:lnSpc>
              <a:spcBef>
                <a:spcPts val="600"/>
              </a:spcBef>
              <a:spcAft>
                <a:spcPts val="600"/>
              </a:spcAft>
            </a:pPr>
            <a:endParaRPr lang="de-DE" sz="1600" b="1" dirty="0">
              <a:solidFill>
                <a:srgbClr val="00B0F0"/>
              </a:solidFill>
              <a:latin typeface="Century Gothic" panose="020B0502020202020204" pitchFamily="34" charset="0"/>
            </a:endParaRPr>
          </a:p>
        </p:txBody>
      </p:sp>
    </p:spTree>
    <p:extLst>
      <p:ext uri="{BB962C8B-B14F-4D97-AF65-F5344CB8AC3E}">
        <p14:creationId xmlns:p14="http://schemas.microsoft.com/office/powerpoint/2010/main" val="657113080"/>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5" name="Textfeld 4">
            <a:extLst>
              <a:ext uri="{FF2B5EF4-FFF2-40B4-BE49-F238E27FC236}">
                <a16:creationId xmlns:a16="http://schemas.microsoft.com/office/drawing/2014/main" id="{6B415A99-DD2C-42E3-8B04-6A541256B5B8}"/>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8" name="Rectangle 2">
            <a:extLst>
              <a:ext uri="{FF2B5EF4-FFF2-40B4-BE49-F238E27FC236}">
                <a16:creationId xmlns:a16="http://schemas.microsoft.com/office/drawing/2014/main" id="{1DC98127-A68C-4A29-A931-5F0E3756E6B4}"/>
              </a:ext>
            </a:extLst>
          </p:cNvPr>
          <p:cNvSpPr txBox="1">
            <a:spLocks/>
          </p:cNvSpPr>
          <p:nvPr/>
        </p:nvSpPr>
        <p:spPr bwMode="auto">
          <a:xfrm>
            <a:off x="811213" y="1052736"/>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10.4.2 </a:t>
            </a:r>
            <a:r>
              <a:rPr lang="de-DE" altLang="de-DE" sz="1600" b="1" dirty="0">
                <a:solidFill>
                  <a:srgbClr val="00B0F0"/>
                </a:solidFill>
                <a:latin typeface="Century Gothic" panose="020B0502020202020204" pitchFamily="34" charset="0"/>
              </a:rPr>
              <a:t>Eingeschränktes Prüfungsurteil; Forts.</a:t>
            </a:r>
            <a:endParaRPr lang="de-DE" altLang="de-DE" sz="1600" b="1" kern="0" dirty="0">
              <a:solidFill>
                <a:srgbClr val="00B0F0"/>
              </a:solidFill>
              <a:latin typeface="Century Gothic" pitchFamily="34" charset="0"/>
            </a:endParaRPr>
          </a:p>
        </p:txBody>
      </p:sp>
      <p:sp>
        <p:nvSpPr>
          <p:cNvPr id="9" name="Inhaltsplatzhalter 2">
            <a:extLst>
              <a:ext uri="{FF2B5EF4-FFF2-40B4-BE49-F238E27FC236}">
                <a16:creationId xmlns:a16="http://schemas.microsoft.com/office/drawing/2014/main" id="{F93E9F7E-3B81-4794-A147-2071E84C9D4A}"/>
              </a:ext>
            </a:extLst>
          </p:cNvPr>
          <p:cNvSpPr txBox="1">
            <a:spLocks/>
          </p:cNvSpPr>
          <p:nvPr/>
        </p:nvSpPr>
        <p:spPr bwMode="auto">
          <a:xfrm>
            <a:off x="1079500" y="1512074"/>
            <a:ext cx="1077753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617663" indent="-16176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542925" indent="-3619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0001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14573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19145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23717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3525" indent="-263525">
              <a:lnSpc>
                <a:spcPct val="100000"/>
              </a:lnSpc>
              <a:spcBef>
                <a:spcPts val="600"/>
              </a:spcBef>
              <a:spcAft>
                <a:spcPts val="600"/>
              </a:spcAft>
              <a:buFont typeface="+mj-lt"/>
              <a:buAutoNum type="alphaLcPeriod" startAt="3"/>
            </a:pPr>
            <a:r>
              <a:rPr lang="de-DE" sz="1600" b="1" dirty="0">
                <a:solidFill>
                  <a:srgbClr val="00B0F0"/>
                </a:solidFill>
                <a:latin typeface="Century Gothic" panose="020B0502020202020204" pitchFamily="34" charset="0"/>
              </a:rPr>
              <a:t>Beispiele von Mängeln für die Einschränkung eines Bestätigungsvermerks</a:t>
            </a:r>
          </a:p>
          <a:p>
            <a:pPr marL="536575" indent="-273050">
              <a:lnSpc>
                <a:spcPct val="100000"/>
              </a:lnSpc>
              <a:spcBef>
                <a:spcPts val="600"/>
              </a:spcBef>
              <a:spcAft>
                <a:spcPts val="600"/>
              </a:spcAft>
              <a:buClr>
                <a:schemeClr val="tx1"/>
              </a:buClr>
              <a:buFont typeface="Arial" panose="020B0604020202020204" pitchFamily="34" charset="0"/>
              <a:buChar char="•"/>
            </a:pPr>
            <a:r>
              <a:rPr lang="de-DE" sz="1600" dirty="0">
                <a:latin typeface="Century Gothic" panose="020B0502020202020204" pitchFamily="34" charset="0"/>
              </a:rPr>
              <a:t>Angaben zu </a:t>
            </a:r>
            <a:r>
              <a:rPr lang="de-DE" sz="1600" b="1" dirty="0">
                <a:solidFill>
                  <a:srgbClr val="FF0000"/>
                </a:solidFill>
                <a:latin typeface="Century Gothic" panose="020B0502020202020204" pitchFamily="34" charset="0"/>
              </a:rPr>
              <a:t>Organbezügen</a:t>
            </a:r>
            <a:r>
              <a:rPr lang="de-DE" sz="1600" dirty="0">
                <a:solidFill>
                  <a:srgbClr val="FF0000"/>
                </a:solidFill>
                <a:latin typeface="Century Gothic" panose="020B0502020202020204" pitchFamily="34" charset="0"/>
              </a:rPr>
              <a:t> </a:t>
            </a:r>
            <a:r>
              <a:rPr lang="de-DE" sz="1600" dirty="0">
                <a:latin typeface="Century Gothic" panose="020B0502020202020204" pitchFamily="34" charset="0"/>
              </a:rPr>
              <a:t>(§ 285 Nr. 9a und b HGB)</a:t>
            </a:r>
          </a:p>
          <a:p>
            <a:pPr marL="536575" indent="-273050">
              <a:lnSpc>
                <a:spcPct val="100000"/>
              </a:lnSpc>
              <a:spcBef>
                <a:spcPts val="600"/>
              </a:spcBef>
              <a:spcAft>
                <a:spcPts val="600"/>
              </a:spcAft>
              <a:buClr>
                <a:schemeClr val="tx1"/>
              </a:buClr>
              <a:buFont typeface="Arial" panose="020B0604020202020204" pitchFamily="34" charset="0"/>
              <a:buChar char="•"/>
            </a:pPr>
            <a:r>
              <a:rPr lang="de-DE" sz="1600" dirty="0">
                <a:latin typeface="Century Gothic" panose="020B0502020202020204" pitchFamily="34" charset="0"/>
              </a:rPr>
              <a:t>Angaben zum </a:t>
            </a:r>
            <a:r>
              <a:rPr lang="de-DE" sz="1600" b="1" dirty="0">
                <a:solidFill>
                  <a:srgbClr val="FF0000"/>
                </a:solidFill>
                <a:latin typeface="Century Gothic" panose="020B0502020202020204" pitchFamily="34" charset="0"/>
              </a:rPr>
              <a:t>Honorar des Abschlussprüfers </a:t>
            </a:r>
            <a:r>
              <a:rPr lang="de-DE" sz="1600" dirty="0">
                <a:latin typeface="Century Gothic" panose="020B0502020202020204" pitchFamily="34" charset="0"/>
              </a:rPr>
              <a:t>(§ 285 Nr. 17 HGB)</a:t>
            </a:r>
          </a:p>
          <a:p>
            <a:pPr marL="536575" indent="-273050">
              <a:lnSpc>
                <a:spcPct val="100000"/>
              </a:lnSpc>
              <a:spcBef>
                <a:spcPts val="600"/>
              </a:spcBef>
              <a:spcAft>
                <a:spcPts val="600"/>
              </a:spcAft>
              <a:buClr>
                <a:schemeClr val="tx1"/>
              </a:buClr>
              <a:buFont typeface="Arial" panose="020B0604020202020204" pitchFamily="34" charset="0"/>
              <a:buChar char="•"/>
            </a:pPr>
            <a:r>
              <a:rPr lang="de-DE" sz="1600" dirty="0">
                <a:latin typeface="Century Gothic" panose="020B0502020202020204" pitchFamily="34" charset="0"/>
              </a:rPr>
              <a:t>Angaben zu den </a:t>
            </a:r>
            <a:r>
              <a:rPr lang="de-DE" sz="1600" b="1" dirty="0">
                <a:solidFill>
                  <a:srgbClr val="FF0000"/>
                </a:solidFill>
                <a:latin typeface="Century Gothic" panose="020B0502020202020204" pitchFamily="34" charset="0"/>
              </a:rPr>
              <a:t>Finanzinstrumenten</a:t>
            </a:r>
            <a:r>
              <a:rPr lang="de-DE" sz="1600" dirty="0">
                <a:solidFill>
                  <a:srgbClr val="FF0000"/>
                </a:solidFill>
                <a:latin typeface="Century Gothic" panose="020B0502020202020204" pitchFamily="34" charset="0"/>
              </a:rPr>
              <a:t> </a:t>
            </a:r>
            <a:r>
              <a:rPr lang="de-DE" sz="1600" dirty="0">
                <a:latin typeface="Century Gothic" panose="020B0502020202020204" pitchFamily="34" charset="0"/>
              </a:rPr>
              <a:t>(§ 285 Nr. 18 HGB)</a:t>
            </a:r>
          </a:p>
          <a:p>
            <a:pPr marL="536575" indent="-273050">
              <a:lnSpc>
                <a:spcPct val="100000"/>
              </a:lnSpc>
              <a:spcBef>
                <a:spcPts val="600"/>
              </a:spcBef>
              <a:spcAft>
                <a:spcPts val="600"/>
              </a:spcAft>
              <a:buClr>
                <a:schemeClr val="tx1"/>
              </a:buClr>
              <a:buFont typeface="Arial" panose="020B0604020202020204" pitchFamily="34" charset="0"/>
              <a:buChar char="•"/>
            </a:pPr>
            <a:r>
              <a:rPr lang="de-DE" sz="1600" dirty="0">
                <a:latin typeface="Century Gothic" panose="020B0502020202020204" pitchFamily="34" charset="0"/>
              </a:rPr>
              <a:t>Angaben zu den </a:t>
            </a:r>
            <a:r>
              <a:rPr lang="de-DE" sz="1600" b="1" dirty="0">
                <a:solidFill>
                  <a:srgbClr val="FF0000"/>
                </a:solidFill>
                <a:latin typeface="Century Gothic" panose="020B0502020202020204" pitchFamily="34" charset="0"/>
              </a:rPr>
              <a:t>derivativen</a:t>
            </a:r>
            <a:r>
              <a:rPr lang="de-DE" sz="1600" dirty="0">
                <a:solidFill>
                  <a:srgbClr val="FF0000"/>
                </a:solidFill>
                <a:latin typeface="Century Gothic" panose="020B0502020202020204" pitchFamily="34" charset="0"/>
              </a:rPr>
              <a:t> </a:t>
            </a:r>
            <a:r>
              <a:rPr lang="de-DE" sz="1600" b="1" dirty="0">
                <a:solidFill>
                  <a:srgbClr val="FF0000"/>
                </a:solidFill>
                <a:latin typeface="Century Gothic" panose="020B0502020202020204" pitchFamily="34" charset="0"/>
              </a:rPr>
              <a:t>Finanzinstrumenten</a:t>
            </a:r>
            <a:r>
              <a:rPr lang="de-DE" sz="1600" dirty="0">
                <a:solidFill>
                  <a:srgbClr val="FF0000"/>
                </a:solidFill>
                <a:latin typeface="Century Gothic" panose="020B0502020202020204" pitchFamily="34" charset="0"/>
              </a:rPr>
              <a:t> </a:t>
            </a:r>
            <a:r>
              <a:rPr lang="de-DE" sz="1600" dirty="0">
                <a:latin typeface="Century Gothic" panose="020B0502020202020204" pitchFamily="34" charset="0"/>
              </a:rPr>
              <a:t>(§ 285 Nr. 19 HGB)</a:t>
            </a:r>
          </a:p>
          <a:p>
            <a:pPr marL="536575" indent="-273050">
              <a:lnSpc>
                <a:spcPct val="100000"/>
              </a:lnSpc>
              <a:spcBef>
                <a:spcPts val="600"/>
              </a:spcBef>
              <a:spcAft>
                <a:spcPts val="600"/>
              </a:spcAft>
              <a:buClr>
                <a:schemeClr val="tx1"/>
              </a:buClr>
              <a:buFont typeface="Arial" panose="020B0604020202020204" pitchFamily="34" charset="0"/>
              <a:buChar char="•"/>
            </a:pPr>
            <a:r>
              <a:rPr lang="de-DE" sz="1600" dirty="0">
                <a:latin typeface="Century Gothic" panose="020B0502020202020204" pitchFamily="34" charset="0"/>
              </a:rPr>
              <a:t>Angaben zu </a:t>
            </a:r>
            <a:r>
              <a:rPr lang="de-DE" sz="1600" b="1" dirty="0">
                <a:solidFill>
                  <a:srgbClr val="FF0000"/>
                </a:solidFill>
                <a:latin typeface="Century Gothic" panose="020B0502020202020204" pitchFamily="34" charset="0"/>
              </a:rPr>
              <a:t>Vorgängen von besonderer Bedeutung nach dem Schluss des Geschäftsjahres </a:t>
            </a:r>
            <a:br>
              <a:rPr lang="de-DE" sz="1600" b="1" dirty="0">
                <a:solidFill>
                  <a:srgbClr val="FF0000"/>
                </a:solidFill>
                <a:latin typeface="Century Gothic" panose="020B0502020202020204" pitchFamily="34" charset="0"/>
              </a:rPr>
            </a:br>
            <a:r>
              <a:rPr lang="de-DE" sz="1600" dirty="0">
                <a:latin typeface="Century Gothic" panose="020B0502020202020204" pitchFamily="34" charset="0"/>
              </a:rPr>
              <a:t>(§ 285 Nr. 33 HGB)</a:t>
            </a:r>
            <a:endParaRPr lang="de-DE" sz="1600" b="1" dirty="0">
              <a:solidFill>
                <a:srgbClr val="00B0F0"/>
              </a:solidFill>
              <a:latin typeface="Century Gothic" panose="020B0502020202020204" pitchFamily="34" charset="0"/>
            </a:endParaRPr>
          </a:p>
        </p:txBody>
      </p:sp>
    </p:spTree>
    <p:extLst>
      <p:ext uri="{BB962C8B-B14F-4D97-AF65-F5344CB8AC3E}">
        <p14:creationId xmlns:p14="http://schemas.microsoft.com/office/powerpoint/2010/main" val="1318953226"/>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5" name="Textfeld 4">
            <a:extLst>
              <a:ext uri="{FF2B5EF4-FFF2-40B4-BE49-F238E27FC236}">
                <a16:creationId xmlns:a16="http://schemas.microsoft.com/office/drawing/2014/main" id="{6B415A99-DD2C-42E3-8B04-6A541256B5B8}"/>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7" name="Rectangle 2">
            <a:extLst>
              <a:ext uri="{FF2B5EF4-FFF2-40B4-BE49-F238E27FC236}">
                <a16:creationId xmlns:a16="http://schemas.microsoft.com/office/drawing/2014/main" id="{916C71D5-5A43-4B61-AC2D-87B7C006FB7E}"/>
              </a:ext>
            </a:extLst>
          </p:cNvPr>
          <p:cNvSpPr txBox="1">
            <a:spLocks/>
          </p:cNvSpPr>
          <p:nvPr/>
        </p:nvSpPr>
        <p:spPr bwMode="auto">
          <a:xfrm>
            <a:off x="810815" y="764704"/>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10.4.3 Versagtes Prüfungsurteil</a:t>
            </a:r>
          </a:p>
        </p:txBody>
      </p:sp>
      <p:sp>
        <p:nvSpPr>
          <p:cNvPr id="10" name="Inhaltsplatzhalter 2">
            <a:extLst>
              <a:ext uri="{FF2B5EF4-FFF2-40B4-BE49-F238E27FC236}">
                <a16:creationId xmlns:a16="http://schemas.microsoft.com/office/drawing/2014/main" id="{71691BD9-9FA0-4233-BD0A-0C56FC8CB58A}"/>
              </a:ext>
            </a:extLst>
          </p:cNvPr>
          <p:cNvSpPr txBox="1">
            <a:spLocks/>
          </p:cNvSpPr>
          <p:nvPr/>
        </p:nvSpPr>
        <p:spPr bwMode="auto">
          <a:xfrm>
            <a:off x="1079102" y="1124744"/>
            <a:ext cx="9985450" cy="5168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617663" indent="-16176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542925" indent="-3619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0001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14573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19145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23717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r>
              <a:rPr lang="de-DE" sz="1600" dirty="0">
                <a:latin typeface="Century Gothic" panose="020B0502020202020204" pitchFamily="34" charset="0"/>
              </a:rPr>
              <a:t>Bei </a:t>
            </a:r>
            <a:r>
              <a:rPr lang="de-DE" sz="1600" b="1" dirty="0">
                <a:latin typeface="Century Gothic" panose="020B0502020202020204" pitchFamily="34" charset="0"/>
              </a:rPr>
              <a:t>umfassenden</a:t>
            </a:r>
            <a:r>
              <a:rPr lang="de-DE" sz="1600" dirty="0">
                <a:latin typeface="Century Gothic" panose="020B0502020202020204" pitchFamily="34" charset="0"/>
              </a:rPr>
              <a:t> (nicht nur wesentlichen) Einwendungen gegen </a:t>
            </a:r>
          </a:p>
          <a:p>
            <a:pPr marL="285750" lvl="0" indent="-285750">
              <a:buFont typeface="Arial" panose="020B0604020202020204" pitchFamily="34" charset="0"/>
              <a:buChar char="•"/>
            </a:pPr>
            <a:r>
              <a:rPr lang="de-DE" sz="1600" dirty="0">
                <a:latin typeface="Century Gothic" panose="020B0502020202020204" pitchFamily="34" charset="0"/>
              </a:rPr>
              <a:t>Abschluss</a:t>
            </a:r>
          </a:p>
          <a:p>
            <a:pPr marL="285750" lvl="0" indent="-285750">
              <a:buFont typeface="Arial" panose="020B0604020202020204" pitchFamily="34" charset="0"/>
              <a:buChar char="•"/>
            </a:pPr>
            <a:r>
              <a:rPr lang="de-DE" sz="1600" dirty="0">
                <a:latin typeface="Century Gothic" panose="020B0502020202020204" pitchFamily="34" charset="0"/>
              </a:rPr>
              <a:t>Lagebericht</a:t>
            </a:r>
          </a:p>
          <a:p>
            <a:pPr marL="285750" lvl="0" indent="-285750">
              <a:buFont typeface="Arial" panose="020B0604020202020204" pitchFamily="34" charset="0"/>
              <a:buChar char="•"/>
            </a:pPr>
            <a:r>
              <a:rPr lang="de-DE" sz="1600" dirty="0">
                <a:latin typeface="Century Gothic" panose="020B0502020202020204" pitchFamily="34" charset="0"/>
              </a:rPr>
              <a:t>Sonstige Prüfungsgegenstand.</a:t>
            </a:r>
          </a:p>
          <a:p>
            <a:r>
              <a:rPr lang="de-DE" sz="1600" dirty="0">
                <a:latin typeface="Century Gothic" panose="020B0502020202020204" pitchFamily="34" charset="0"/>
              </a:rPr>
              <a:t>Umfassende Einwendungen liegen vor, wenn Angaben</a:t>
            </a:r>
          </a:p>
          <a:p>
            <a:pPr marL="285750" lvl="0" indent="-285750">
              <a:buFont typeface="Arial" panose="020B0604020202020204" pitchFamily="34" charset="0"/>
              <a:buChar char="•"/>
            </a:pPr>
            <a:r>
              <a:rPr lang="de-DE" sz="1600" dirty="0">
                <a:latin typeface="Century Gothic" panose="020B0502020202020204" pitchFamily="34" charset="0"/>
              </a:rPr>
              <a:t>auf bestimmte Teilbereiche, Bestandteile, Konten oder Posten nicht abgrenzbar sind oder</a:t>
            </a:r>
          </a:p>
          <a:p>
            <a:pPr marL="285750" lvl="0" indent="-285750">
              <a:buFont typeface="Arial" panose="020B0604020202020204" pitchFamily="34" charset="0"/>
              <a:buChar char="•"/>
            </a:pPr>
            <a:r>
              <a:rPr lang="de-DE" sz="1600" dirty="0">
                <a:latin typeface="Century Gothic" panose="020B0502020202020204" pitchFamily="34" charset="0"/>
              </a:rPr>
              <a:t>einen erheblichen Teil betreffen</a:t>
            </a:r>
          </a:p>
          <a:p>
            <a:pPr marL="285750" lvl="0" indent="-285750">
              <a:buFont typeface="Arial" panose="020B0604020202020204" pitchFamily="34" charset="0"/>
              <a:buChar char="•"/>
            </a:pPr>
            <a:r>
              <a:rPr lang="de-DE" sz="1600" dirty="0">
                <a:latin typeface="Century Gothic" panose="020B0502020202020204" pitchFamily="34" charset="0"/>
              </a:rPr>
              <a:t>grundlegend für das Verständnis der Nutzer sind.</a:t>
            </a:r>
          </a:p>
          <a:p>
            <a:r>
              <a:rPr lang="de-DE" sz="1600" dirty="0">
                <a:latin typeface="Century Gothic" panose="020B0502020202020204" pitchFamily="34" charset="0"/>
              </a:rPr>
              <a:t>Eine Einschränkung des Prüfungsurteils ist nicht mehr ausreichend.</a:t>
            </a:r>
          </a:p>
          <a:p>
            <a:r>
              <a:rPr lang="de-DE" sz="1600" b="1" dirty="0">
                <a:solidFill>
                  <a:srgbClr val="00B0F0"/>
                </a:solidFill>
                <a:latin typeface="Century Gothic" panose="020B0502020202020204" pitchFamily="34" charset="0"/>
              </a:rPr>
              <a:t>Beispiel:</a:t>
            </a:r>
          </a:p>
          <a:p>
            <a:r>
              <a:rPr lang="de-DE" sz="1600" dirty="0">
                <a:latin typeface="Century Gothic" panose="020B0502020202020204" pitchFamily="34" charset="0"/>
              </a:rPr>
              <a:t>Wird bei einer Prüfung nach §§ 317 ff. HGB das Prüfungsurteil zum Abschluss nicht modifiziert, aber das Prüfungsurteil zum Lagebericht versagt, lautet die Formulierung:</a:t>
            </a:r>
          </a:p>
          <a:p>
            <a:r>
              <a:rPr lang="de-DE" sz="1600" i="1" dirty="0">
                <a:latin typeface="Century Gothic" panose="020B0502020202020204" pitchFamily="34" charset="0"/>
              </a:rPr>
              <a:t>„Gemäß § 322 Abs. 3 Satz 1 HGB erklären wir, dass unsere Prüfung zu keinen Einwendungen gegen die Ordnungsmäßigkeit des … Jahresabschlusses geführt hat. Ferner erklären wir, dass unsere Prüfung zu den genannten Einwendungen gegen die Ordnungsmäßigkeit des … Lageberichts geführt hat.“</a:t>
            </a:r>
          </a:p>
        </p:txBody>
      </p:sp>
    </p:spTree>
    <p:extLst>
      <p:ext uri="{BB962C8B-B14F-4D97-AF65-F5344CB8AC3E}">
        <p14:creationId xmlns:p14="http://schemas.microsoft.com/office/powerpoint/2010/main" val="1903242160"/>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5" name="Textfeld 4">
            <a:extLst>
              <a:ext uri="{FF2B5EF4-FFF2-40B4-BE49-F238E27FC236}">
                <a16:creationId xmlns:a16="http://schemas.microsoft.com/office/drawing/2014/main" id="{6B415A99-DD2C-42E3-8B04-6A541256B5B8}"/>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7" name="Rectangle 2">
            <a:extLst>
              <a:ext uri="{FF2B5EF4-FFF2-40B4-BE49-F238E27FC236}">
                <a16:creationId xmlns:a16="http://schemas.microsoft.com/office/drawing/2014/main" id="{916C71D5-5A43-4B61-AC2D-87B7C006FB7E}"/>
              </a:ext>
            </a:extLst>
          </p:cNvPr>
          <p:cNvSpPr txBox="1">
            <a:spLocks/>
          </p:cNvSpPr>
          <p:nvPr/>
        </p:nvSpPr>
        <p:spPr bwMode="auto">
          <a:xfrm>
            <a:off x="810815" y="764704"/>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10.4.4 Erklärung der Nichtabgabe eines Prüfungsurteils</a:t>
            </a:r>
          </a:p>
        </p:txBody>
      </p:sp>
      <p:sp>
        <p:nvSpPr>
          <p:cNvPr id="10" name="Inhaltsplatzhalter 2">
            <a:extLst>
              <a:ext uri="{FF2B5EF4-FFF2-40B4-BE49-F238E27FC236}">
                <a16:creationId xmlns:a16="http://schemas.microsoft.com/office/drawing/2014/main" id="{71691BD9-9FA0-4233-BD0A-0C56FC8CB58A}"/>
              </a:ext>
            </a:extLst>
          </p:cNvPr>
          <p:cNvSpPr txBox="1">
            <a:spLocks/>
          </p:cNvSpPr>
          <p:nvPr/>
        </p:nvSpPr>
        <p:spPr bwMode="auto">
          <a:xfrm>
            <a:off x="1079102" y="1124744"/>
            <a:ext cx="10777538"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617663" indent="-16176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542925" indent="-3619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0001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14573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19145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23717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pPr>
            <a:r>
              <a:rPr lang="de-DE" sz="1600" dirty="0">
                <a:latin typeface="Century Gothic" panose="020B0502020202020204" pitchFamily="34" charset="0"/>
              </a:rPr>
              <a:t>Wenn die möglichen Auswirkungen von Prüfungshemmnissen nicht nur wesentlich, sondern auch umfassend sein könnten. </a:t>
            </a:r>
          </a:p>
          <a:p>
            <a:pPr>
              <a:lnSpc>
                <a:spcPct val="100000"/>
              </a:lnSpc>
              <a:spcBef>
                <a:spcPts val="600"/>
              </a:spcBef>
              <a:spcAft>
                <a:spcPts val="600"/>
              </a:spcAft>
            </a:pPr>
            <a:r>
              <a:rPr lang="de-DE" sz="1600" dirty="0">
                <a:latin typeface="Century Gothic" panose="020B0502020202020204" pitchFamily="34" charset="0"/>
              </a:rPr>
              <a:t>Ein </a:t>
            </a:r>
            <a:r>
              <a:rPr lang="de-DE" sz="1600" b="1" dirty="0">
                <a:latin typeface="Century Gothic" panose="020B0502020202020204" pitchFamily="34" charset="0"/>
              </a:rPr>
              <a:t>Prüfungshemmnis</a:t>
            </a:r>
            <a:r>
              <a:rPr lang="de-DE" sz="1600" dirty="0">
                <a:latin typeface="Century Gothic" panose="020B0502020202020204" pitchFamily="34" charset="0"/>
              </a:rPr>
              <a:t> liegt vor, wenn der Abschlussprüfer nicht in der Lage ist, ausreichende geeignete Prüfungsnachweise zu erlangen, um festzustellen, ob eine Einwendung zu erheben ist. </a:t>
            </a:r>
          </a:p>
          <a:p>
            <a:pPr>
              <a:lnSpc>
                <a:spcPct val="100000"/>
              </a:lnSpc>
              <a:spcBef>
                <a:spcPts val="600"/>
              </a:spcBef>
              <a:spcAft>
                <a:spcPts val="600"/>
              </a:spcAft>
            </a:pPr>
            <a:r>
              <a:rPr lang="de-DE" sz="1600" dirty="0">
                <a:latin typeface="Century Gothic" panose="020B0502020202020204" pitchFamily="34" charset="0"/>
              </a:rPr>
              <a:t>Wird dem Abschlussprüfer pflichtwidrig kein Abschluss, Lagebericht oder sonstiger Prüfungsgegenstand vorgelegt, ist dies ein Prüfungshemmnis. Die Nichtabgabe eines Prüfungsurteils ist zu erklären.</a:t>
            </a:r>
          </a:p>
          <a:p>
            <a:pPr>
              <a:lnSpc>
                <a:spcPct val="100000"/>
              </a:lnSpc>
              <a:spcBef>
                <a:spcPts val="600"/>
              </a:spcBef>
              <a:spcAft>
                <a:spcPts val="600"/>
              </a:spcAft>
            </a:pPr>
            <a:r>
              <a:rPr lang="de-DE" sz="1600" b="1" dirty="0">
                <a:latin typeface="Century Gothic" panose="020B0502020202020204" pitchFamily="34" charset="0"/>
              </a:rPr>
              <a:t>Weitere Beispiele für Prüfungshemmnisse sind:</a:t>
            </a:r>
          </a:p>
          <a:p>
            <a:pPr marL="263525" lvl="0" indent="-263525">
              <a:lnSpc>
                <a:spcPct val="100000"/>
              </a:lnSpc>
              <a:spcBef>
                <a:spcPts val="600"/>
              </a:spcBef>
              <a:spcAft>
                <a:spcPts val="600"/>
              </a:spcAft>
              <a:buFont typeface="+mj-lt"/>
              <a:buAutoNum type="arabicPeriod"/>
            </a:pPr>
            <a:r>
              <a:rPr lang="de-DE" sz="1600" dirty="0">
                <a:latin typeface="Century Gothic" panose="020B0502020202020204" pitchFamily="34" charset="0"/>
              </a:rPr>
              <a:t>Buchführungsunterlagen sind zerstört</a:t>
            </a:r>
          </a:p>
          <a:p>
            <a:pPr marL="263525" lvl="0" indent="-263525">
              <a:lnSpc>
                <a:spcPct val="100000"/>
              </a:lnSpc>
              <a:spcBef>
                <a:spcPts val="600"/>
              </a:spcBef>
              <a:spcAft>
                <a:spcPts val="600"/>
              </a:spcAft>
              <a:buFont typeface="+mj-lt"/>
              <a:buAutoNum type="arabicPeriod"/>
            </a:pPr>
            <a:r>
              <a:rPr lang="de-DE" sz="1600" dirty="0">
                <a:latin typeface="Century Gothic" panose="020B0502020202020204" pitchFamily="34" charset="0"/>
              </a:rPr>
              <a:t>Buchführungsunterlagen wurden in bedeutsamen Teilbereichen durch staatliche Stellen beschlagnahmt</a:t>
            </a:r>
          </a:p>
          <a:p>
            <a:pPr marL="263525" lvl="0" indent="-263525">
              <a:lnSpc>
                <a:spcPct val="100000"/>
              </a:lnSpc>
              <a:spcBef>
                <a:spcPts val="600"/>
              </a:spcBef>
              <a:spcAft>
                <a:spcPts val="600"/>
              </a:spcAft>
              <a:buFont typeface="+mj-lt"/>
              <a:buAutoNum type="arabicPeriod"/>
            </a:pPr>
            <a:r>
              <a:rPr lang="de-DE" sz="1600" dirty="0">
                <a:latin typeface="Century Gothic" panose="020B0502020202020204" pitchFamily="34" charset="0"/>
              </a:rPr>
              <a:t>Abschlussprüfer ist nicht in der Lage, ausreichende geeignete Prüfungsnachweise zur Equity-Bewertung zu erlangen</a:t>
            </a:r>
          </a:p>
          <a:p>
            <a:pPr marL="263525" lvl="0" indent="-263525">
              <a:lnSpc>
                <a:spcPct val="100000"/>
              </a:lnSpc>
              <a:spcBef>
                <a:spcPts val="600"/>
              </a:spcBef>
              <a:spcAft>
                <a:spcPts val="600"/>
              </a:spcAft>
              <a:buFont typeface="+mj-lt"/>
              <a:buAutoNum type="arabicPeriod"/>
            </a:pPr>
            <a:r>
              <a:rPr lang="de-DE" sz="1600" dirty="0">
                <a:latin typeface="Century Gothic" panose="020B0502020202020204" pitchFamily="34" charset="0"/>
              </a:rPr>
              <a:t>Abschlussprüfer ist nicht in der Lage, die Inventur zu beobachten, weil er zu spät bestellt wurde oder er daran gehindert wird</a:t>
            </a:r>
          </a:p>
          <a:p>
            <a:pPr marL="263525" lvl="0" indent="-263525">
              <a:lnSpc>
                <a:spcPct val="100000"/>
              </a:lnSpc>
              <a:spcBef>
                <a:spcPts val="600"/>
              </a:spcBef>
              <a:spcAft>
                <a:spcPts val="600"/>
              </a:spcAft>
              <a:buFont typeface="+mj-lt"/>
              <a:buAutoNum type="arabicPeriod"/>
            </a:pPr>
            <a:r>
              <a:rPr lang="de-DE" sz="1600" dirty="0">
                <a:latin typeface="Century Gothic" panose="020B0502020202020204" pitchFamily="34" charset="0"/>
              </a:rPr>
              <a:t>Abschlussprüfer wird an der Einholung von Bestätigungen Dritter gehindert</a:t>
            </a:r>
          </a:p>
          <a:p>
            <a:pPr marL="263525" indent="-263525">
              <a:lnSpc>
                <a:spcPct val="100000"/>
              </a:lnSpc>
              <a:spcBef>
                <a:spcPts val="600"/>
              </a:spcBef>
              <a:spcAft>
                <a:spcPts val="600"/>
              </a:spcAft>
              <a:buFont typeface="+mj-lt"/>
              <a:buAutoNum type="arabicPeriod"/>
            </a:pPr>
            <a:r>
              <a:rPr lang="de-DE" sz="1600" dirty="0">
                <a:latin typeface="Century Gothic" panose="020B0502020202020204" pitchFamily="34" charset="0"/>
              </a:rPr>
              <a:t>Kontrollen des Unternehmens sind nicht wirksam und aussagebezogene Prüfungshandlungen sind nicht ausreichend</a:t>
            </a:r>
            <a:endParaRPr lang="de-DE" sz="1800" i="1" dirty="0">
              <a:latin typeface="Century Gothic" panose="020B0502020202020204" pitchFamily="34" charset="0"/>
            </a:endParaRPr>
          </a:p>
        </p:txBody>
      </p:sp>
    </p:spTree>
    <p:extLst>
      <p:ext uri="{BB962C8B-B14F-4D97-AF65-F5344CB8AC3E}">
        <p14:creationId xmlns:p14="http://schemas.microsoft.com/office/powerpoint/2010/main" val="1567390244"/>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5" name="Textfeld 4">
            <a:extLst>
              <a:ext uri="{FF2B5EF4-FFF2-40B4-BE49-F238E27FC236}">
                <a16:creationId xmlns:a16="http://schemas.microsoft.com/office/drawing/2014/main" id="{6B415A99-DD2C-42E3-8B04-6A541256B5B8}"/>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7" name="Rectangle 2">
            <a:extLst>
              <a:ext uri="{FF2B5EF4-FFF2-40B4-BE49-F238E27FC236}">
                <a16:creationId xmlns:a16="http://schemas.microsoft.com/office/drawing/2014/main" id="{916C71D5-5A43-4B61-AC2D-87B7C006FB7E}"/>
              </a:ext>
            </a:extLst>
          </p:cNvPr>
          <p:cNvSpPr txBox="1">
            <a:spLocks/>
          </p:cNvSpPr>
          <p:nvPr/>
        </p:nvSpPr>
        <p:spPr bwMode="auto">
          <a:xfrm>
            <a:off x="810815" y="872902"/>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10.4.5 Auswirkung der Modifizierung auf den Bestätigungsvermerk</a:t>
            </a:r>
          </a:p>
        </p:txBody>
      </p:sp>
      <p:sp>
        <p:nvSpPr>
          <p:cNvPr id="10" name="Inhaltsplatzhalter 2">
            <a:extLst>
              <a:ext uri="{FF2B5EF4-FFF2-40B4-BE49-F238E27FC236}">
                <a16:creationId xmlns:a16="http://schemas.microsoft.com/office/drawing/2014/main" id="{71691BD9-9FA0-4233-BD0A-0C56FC8CB58A}"/>
              </a:ext>
            </a:extLst>
          </p:cNvPr>
          <p:cNvSpPr txBox="1">
            <a:spLocks/>
          </p:cNvSpPr>
          <p:nvPr/>
        </p:nvSpPr>
        <p:spPr bwMode="auto">
          <a:xfrm>
            <a:off x="1079102" y="1334378"/>
            <a:ext cx="10777538"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617663" indent="-16176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542925" indent="-3619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0001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14573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19145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23717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pPr>
            <a:r>
              <a:rPr lang="de-DE" sz="1600" dirty="0">
                <a:latin typeface="Century Gothic" panose="020B0502020202020204" pitchFamily="34" charset="0"/>
              </a:rPr>
              <a:t>Bestätigungsvermerk erhält die Bezeichnung:</a:t>
            </a:r>
          </a:p>
          <a:p>
            <a:pPr>
              <a:lnSpc>
                <a:spcPct val="100000"/>
              </a:lnSpc>
              <a:spcBef>
                <a:spcPts val="600"/>
              </a:spcBef>
              <a:spcAft>
                <a:spcPts val="600"/>
              </a:spcAft>
            </a:pPr>
            <a:r>
              <a:rPr lang="de-DE" sz="1600" dirty="0">
                <a:latin typeface="Century Gothic" panose="020B0502020202020204" pitchFamily="34" charset="0"/>
              </a:rPr>
              <a:t>„</a:t>
            </a:r>
            <a:r>
              <a:rPr lang="de-DE" sz="1600" b="1" dirty="0">
                <a:latin typeface="Century Gothic" panose="020B0502020202020204" pitchFamily="34" charset="0"/>
              </a:rPr>
              <a:t>Versagungsvermerk des unabhängigen Abschlussprüfers“</a:t>
            </a:r>
            <a:r>
              <a:rPr lang="de-DE" sz="1600" dirty="0">
                <a:latin typeface="Century Gothic" panose="020B0502020202020204" pitchFamily="34" charset="0"/>
              </a:rPr>
              <a:t> bei</a:t>
            </a:r>
          </a:p>
          <a:p>
            <a:pPr marL="285750"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Versagtes Prüfungsurteil oder</a:t>
            </a:r>
          </a:p>
          <a:p>
            <a:pPr marL="285750" lvl="0" indent="-285750">
              <a:lnSpc>
                <a:spcPct val="100000"/>
              </a:lnSpc>
              <a:spcBef>
                <a:spcPts val="600"/>
              </a:spcBef>
              <a:spcAft>
                <a:spcPts val="600"/>
              </a:spcAft>
              <a:buFont typeface="Arial" panose="020B0604020202020204" pitchFamily="34" charset="0"/>
              <a:buChar char="•"/>
            </a:pPr>
            <a:r>
              <a:rPr lang="de-DE" sz="1600" dirty="0">
                <a:latin typeface="Century Gothic" panose="020B0502020202020204" pitchFamily="34" charset="0"/>
              </a:rPr>
              <a:t>Erklärung der Nichtabgabe eines Prüfungsurteils.</a:t>
            </a:r>
          </a:p>
        </p:txBody>
      </p:sp>
      <p:sp>
        <p:nvSpPr>
          <p:cNvPr id="8" name="Rechteck: abgerundete Ecken 7">
            <a:extLst>
              <a:ext uri="{FF2B5EF4-FFF2-40B4-BE49-F238E27FC236}">
                <a16:creationId xmlns:a16="http://schemas.microsoft.com/office/drawing/2014/main" id="{32963CE3-35C9-4078-85EC-4722A6D97A47}"/>
              </a:ext>
            </a:extLst>
          </p:cNvPr>
          <p:cNvSpPr/>
          <p:nvPr/>
        </p:nvSpPr>
        <p:spPr>
          <a:xfrm>
            <a:off x="2063552" y="3006014"/>
            <a:ext cx="8360889" cy="720000"/>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cap="all" dirty="0">
                <a:solidFill>
                  <a:schemeClr val="bg1"/>
                </a:solidFill>
                <a:highlight>
                  <a:srgbClr val="FF0000"/>
                </a:highlight>
                <a:latin typeface="Century Gothic" panose="020B0502020202020204" pitchFamily="34" charset="0"/>
              </a:rPr>
              <a:t>Abschluss</a:t>
            </a:r>
          </a:p>
          <a:p>
            <a:pPr algn="ctr"/>
            <a:r>
              <a:rPr lang="de-DE" sz="1400" dirty="0">
                <a:solidFill>
                  <a:schemeClr val="tx1"/>
                </a:solidFill>
                <a:latin typeface="Century Gothic" panose="020B0502020202020204" pitchFamily="34" charset="0"/>
              </a:rPr>
              <a:t>versagt / Nichtabgabe erklärt</a:t>
            </a:r>
          </a:p>
        </p:txBody>
      </p:sp>
      <p:sp>
        <p:nvSpPr>
          <p:cNvPr id="9" name="Rechteck: abgerundete Ecken 8">
            <a:extLst>
              <a:ext uri="{FF2B5EF4-FFF2-40B4-BE49-F238E27FC236}">
                <a16:creationId xmlns:a16="http://schemas.microsoft.com/office/drawing/2014/main" id="{D9E79BBF-8024-4E64-A489-277253EEECE2}"/>
              </a:ext>
            </a:extLst>
          </p:cNvPr>
          <p:cNvSpPr/>
          <p:nvPr/>
        </p:nvSpPr>
        <p:spPr>
          <a:xfrm>
            <a:off x="2063552" y="4261663"/>
            <a:ext cx="8360889" cy="720000"/>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cap="all" dirty="0">
                <a:solidFill>
                  <a:schemeClr val="bg1"/>
                </a:solidFill>
                <a:highlight>
                  <a:srgbClr val="FF0000"/>
                </a:highlight>
                <a:latin typeface="Century Gothic" panose="020B0502020202020204" pitchFamily="34" charset="0"/>
              </a:rPr>
              <a:t>LAGEBERICHT</a:t>
            </a:r>
          </a:p>
          <a:p>
            <a:pPr algn="ctr"/>
            <a:r>
              <a:rPr lang="de-DE" sz="1400" dirty="0">
                <a:solidFill>
                  <a:schemeClr val="tx1"/>
                </a:solidFill>
                <a:latin typeface="Century Gothic" panose="020B0502020202020204" pitchFamily="34" charset="0"/>
              </a:rPr>
              <a:t>uneingeschränkt / eingeschränkt / versagt / Nichtabgabe erklärt</a:t>
            </a:r>
          </a:p>
        </p:txBody>
      </p:sp>
      <p:sp>
        <p:nvSpPr>
          <p:cNvPr id="11" name="Rechteck: abgerundete Ecken 10">
            <a:extLst>
              <a:ext uri="{FF2B5EF4-FFF2-40B4-BE49-F238E27FC236}">
                <a16:creationId xmlns:a16="http://schemas.microsoft.com/office/drawing/2014/main" id="{08F83854-2144-4D7C-B14F-32C8A3E106A0}"/>
              </a:ext>
            </a:extLst>
          </p:cNvPr>
          <p:cNvSpPr/>
          <p:nvPr/>
        </p:nvSpPr>
        <p:spPr>
          <a:xfrm>
            <a:off x="2063551" y="5517312"/>
            <a:ext cx="8360889" cy="720000"/>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cap="all" dirty="0">
                <a:solidFill>
                  <a:schemeClr val="bg1"/>
                </a:solidFill>
                <a:highlight>
                  <a:srgbClr val="FF0000"/>
                </a:highlight>
                <a:latin typeface="Century Gothic" panose="020B0502020202020204" pitchFamily="34" charset="0"/>
              </a:rPr>
              <a:t>Sonstige Prüfungsgegenstände</a:t>
            </a:r>
          </a:p>
          <a:p>
            <a:pPr algn="ctr"/>
            <a:r>
              <a:rPr lang="de-DE" sz="1400" dirty="0">
                <a:solidFill>
                  <a:schemeClr val="tx1"/>
                </a:solidFill>
                <a:latin typeface="Century Gothic" panose="020B0502020202020204" pitchFamily="34" charset="0"/>
              </a:rPr>
              <a:t>u</a:t>
            </a:r>
            <a:r>
              <a:rPr lang="de-DE" sz="1400">
                <a:solidFill>
                  <a:schemeClr val="tx1"/>
                </a:solidFill>
                <a:latin typeface="Century Gothic" panose="020B0502020202020204" pitchFamily="34" charset="0"/>
              </a:rPr>
              <a:t>neingeschränkt </a:t>
            </a:r>
            <a:r>
              <a:rPr lang="de-DE" sz="1400" dirty="0">
                <a:solidFill>
                  <a:schemeClr val="tx1"/>
                </a:solidFill>
                <a:latin typeface="Century Gothic" panose="020B0502020202020204" pitchFamily="34" charset="0"/>
              </a:rPr>
              <a:t>/ eingeschränkt / versagt / Nichtabgabe erklärt</a:t>
            </a:r>
          </a:p>
        </p:txBody>
      </p:sp>
    </p:spTree>
    <p:extLst>
      <p:ext uri="{BB962C8B-B14F-4D97-AF65-F5344CB8AC3E}">
        <p14:creationId xmlns:p14="http://schemas.microsoft.com/office/powerpoint/2010/main" val="3531990284"/>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5" name="Textfeld 4">
            <a:extLst>
              <a:ext uri="{FF2B5EF4-FFF2-40B4-BE49-F238E27FC236}">
                <a16:creationId xmlns:a16="http://schemas.microsoft.com/office/drawing/2014/main" id="{6B415A99-DD2C-42E3-8B04-6A541256B5B8}"/>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7" name="Rectangle 2">
            <a:extLst>
              <a:ext uri="{FF2B5EF4-FFF2-40B4-BE49-F238E27FC236}">
                <a16:creationId xmlns:a16="http://schemas.microsoft.com/office/drawing/2014/main" id="{916C71D5-5A43-4B61-AC2D-87B7C006FB7E}"/>
              </a:ext>
            </a:extLst>
          </p:cNvPr>
          <p:cNvSpPr txBox="1">
            <a:spLocks/>
          </p:cNvSpPr>
          <p:nvPr/>
        </p:nvSpPr>
        <p:spPr bwMode="auto">
          <a:xfrm>
            <a:off x="810815" y="1281143"/>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10.4.5 Auswirkung der Modifizierung auf den Bestätigungsvermerk; Forts.</a:t>
            </a:r>
          </a:p>
        </p:txBody>
      </p:sp>
      <p:sp>
        <p:nvSpPr>
          <p:cNvPr id="10" name="Inhaltsplatzhalter 2">
            <a:extLst>
              <a:ext uri="{FF2B5EF4-FFF2-40B4-BE49-F238E27FC236}">
                <a16:creationId xmlns:a16="http://schemas.microsoft.com/office/drawing/2014/main" id="{71691BD9-9FA0-4233-BD0A-0C56FC8CB58A}"/>
              </a:ext>
            </a:extLst>
          </p:cNvPr>
          <p:cNvSpPr txBox="1">
            <a:spLocks/>
          </p:cNvSpPr>
          <p:nvPr/>
        </p:nvSpPr>
        <p:spPr bwMode="auto">
          <a:xfrm>
            <a:off x="1079102" y="1742619"/>
            <a:ext cx="107775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617663" indent="-16176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542925" indent="-3619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0001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14573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19145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23717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ts val="600"/>
              </a:spcBef>
              <a:spcAft>
                <a:spcPts val="600"/>
              </a:spcAft>
            </a:pPr>
            <a:r>
              <a:rPr lang="de-DE" sz="1600" dirty="0">
                <a:latin typeface="Century Gothic" panose="020B0502020202020204" pitchFamily="34" charset="0"/>
              </a:rPr>
              <a:t>Bei eingeschränktem Prüfungsurteil bleibt es bei: </a:t>
            </a:r>
            <a:r>
              <a:rPr lang="de-DE" sz="1600" b="1" dirty="0">
                <a:latin typeface="Century Gothic" panose="020B0502020202020204" pitchFamily="34" charset="0"/>
              </a:rPr>
              <a:t>„Bestätigungsvermerk des unabhängigen Abschlussprüfers“</a:t>
            </a:r>
            <a:endParaRPr lang="de-DE" sz="1600" dirty="0">
              <a:latin typeface="Century Gothic" panose="020B0502020202020204" pitchFamily="34" charset="0"/>
            </a:endParaRPr>
          </a:p>
        </p:txBody>
      </p:sp>
      <p:sp>
        <p:nvSpPr>
          <p:cNvPr id="8" name="Rechteck: abgerundete Ecken 7">
            <a:extLst>
              <a:ext uri="{FF2B5EF4-FFF2-40B4-BE49-F238E27FC236}">
                <a16:creationId xmlns:a16="http://schemas.microsoft.com/office/drawing/2014/main" id="{32963CE3-35C9-4078-85EC-4722A6D97A47}"/>
              </a:ext>
            </a:extLst>
          </p:cNvPr>
          <p:cNvSpPr/>
          <p:nvPr/>
        </p:nvSpPr>
        <p:spPr>
          <a:xfrm>
            <a:off x="2063552" y="2420888"/>
            <a:ext cx="8360889" cy="720000"/>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cap="all" dirty="0">
                <a:solidFill>
                  <a:schemeClr val="bg1"/>
                </a:solidFill>
                <a:highlight>
                  <a:srgbClr val="FF0000"/>
                </a:highlight>
                <a:latin typeface="Century Gothic" panose="020B0502020202020204" pitchFamily="34" charset="0"/>
              </a:rPr>
              <a:t>Abschluss</a:t>
            </a:r>
          </a:p>
          <a:p>
            <a:pPr algn="ctr"/>
            <a:r>
              <a:rPr lang="de-DE" sz="1400" dirty="0">
                <a:solidFill>
                  <a:schemeClr val="tx1"/>
                </a:solidFill>
                <a:latin typeface="Century Gothic" panose="020B0502020202020204" pitchFamily="34" charset="0"/>
              </a:rPr>
              <a:t>uneingeschränkt / eingeschränkt</a:t>
            </a:r>
          </a:p>
        </p:txBody>
      </p:sp>
      <p:sp>
        <p:nvSpPr>
          <p:cNvPr id="9" name="Rechteck: abgerundete Ecken 8">
            <a:extLst>
              <a:ext uri="{FF2B5EF4-FFF2-40B4-BE49-F238E27FC236}">
                <a16:creationId xmlns:a16="http://schemas.microsoft.com/office/drawing/2014/main" id="{D9E79BBF-8024-4E64-A489-277253EEECE2}"/>
              </a:ext>
            </a:extLst>
          </p:cNvPr>
          <p:cNvSpPr/>
          <p:nvPr/>
        </p:nvSpPr>
        <p:spPr>
          <a:xfrm>
            <a:off x="2063552" y="3676537"/>
            <a:ext cx="8360889" cy="720000"/>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cap="all" dirty="0">
                <a:solidFill>
                  <a:schemeClr val="bg1"/>
                </a:solidFill>
                <a:highlight>
                  <a:srgbClr val="FF0000"/>
                </a:highlight>
                <a:latin typeface="Century Gothic" panose="020B0502020202020204" pitchFamily="34" charset="0"/>
              </a:rPr>
              <a:t>LAGEBERICHT</a:t>
            </a:r>
          </a:p>
          <a:p>
            <a:pPr algn="ctr"/>
            <a:r>
              <a:rPr lang="de-DE" sz="1400" dirty="0">
                <a:solidFill>
                  <a:schemeClr val="tx1"/>
                </a:solidFill>
                <a:latin typeface="Century Gothic" panose="020B0502020202020204" pitchFamily="34" charset="0"/>
              </a:rPr>
              <a:t>uneingeschränkt / eingeschränkt / versagt / Nichtabgabe erklärt</a:t>
            </a:r>
          </a:p>
        </p:txBody>
      </p:sp>
      <p:sp>
        <p:nvSpPr>
          <p:cNvPr id="11" name="Rechteck: abgerundete Ecken 10">
            <a:extLst>
              <a:ext uri="{FF2B5EF4-FFF2-40B4-BE49-F238E27FC236}">
                <a16:creationId xmlns:a16="http://schemas.microsoft.com/office/drawing/2014/main" id="{08F83854-2144-4D7C-B14F-32C8A3E106A0}"/>
              </a:ext>
            </a:extLst>
          </p:cNvPr>
          <p:cNvSpPr/>
          <p:nvPr/>
        </p:nvSpPr>
        <p:spPr>
          <a:xfrm>
            <a:off x="2063551" y="4932186"/>
            <a:ext cx="8360889" cy="720000"/>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cap="all" dirty="0">
                <a:solidFill>
                  <a:schemeClr val="bg1"/>
                </a:solidFill>
                <a:highlight>
                  <a:srgbClr val="FF0000"/>
                </a:highlight>
                <a:latin typeface="Century Gothic" panose="020B0502020202020204" pitchFamily="34" charset="0"/>
              </a:rPr>
              <a:t>Sonstige Prüfungsgegenstände</a:t>
            </a:r>
          </a:p>
          <a:p>
            <a:pPr algn="ctr"/>
            <a:r>
              <a:rPr lang="de-DE" sz="1400" dirty="0">
                <a:solidFill>
                  <a:schemeClr val="tx1"/>
                </a:solidFill>
                <a:latin typeface="Century Gothic" panose="020B0502020202020204" pitchFamily="34" charset="0"/>
              </a:rPr>
              <a:t>uneingeschränkt / eingeschränkt / versagt / Nichtabgabe erklärt</a:t>
            </a:r>
          </a:p>
        </p:txBody>
      </p:sp>
    </p:spTree>
    <p:extLst>
      <p:ext uri="{BB962C8B-B14F-4D97-AF65-F5344CB8AC3E}">
        <p14:creationId xmlns:p14="http://schemas.microsoft.com/office/powerpoint/2010/main" val="1075597703"/>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5" name="Textfeld 4">
            <a:extLst>
              <a:ext uri="{FF2B5EF4-FFF2-40B4-BE49-F238E27FC236}">
                <a16:creationId xmlns:a16="http://schemas.microsoft.com/office/drawing/2014/main" id="{6B415A99-DD2C-42E3-8B04-6A541256B5B8}"/>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7" name="Rectangle 2">
            <a:extLst>
              <a:ext uri="{FF2B5EF4-FFF2-40B4-BE49-F238E27FC236}">
                <a16:creationId xmlns:a16="http://schemas.microsoft.com/office/drawing/2014/main" id="{916C71D5-5A43-4B61-AC2D-87B7C006FB7E}"/>
              </a:ext>
            </a:extLst>
          </p:cNvPr>
          <p:cNvSpPr txBox="1">
            <a:spLocks/>
          </p:cNvSpPr>
          <p:nvPr/>
        </p:nvSpPr>
        <p:spPr bwMode="auto">
          <a:xfrm>
            <a:off x="810815" y="1096280"/>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10.4.6 Hinweise im Bestätigungsvermerk (IDW PS 406 n.F. (10.2021))</a:t>
            </a:r>
          </a:p>
        </p:txBody>
      </p:sp>
      <p:sp>
        <p:nvSpPr>
          <p:cNvPr id="10" name="Inhaltsplatzhalter 2">
            <a:extLst>
              <a:ext uri="{FF2B5EF4-FFF2-40B4-BE49-F238E27FC236}">
                <a16:creationId xmlns:a16="http://schemas.microsoft.com/office/drawing/2014/main" id="{71691BD9-9FA0-4233-BD0A-0C56FC8CB58A}"/>
              </a:ext>
            </a:extLst>
          </p:cNvPr>
          <p:cNvSpPr txBox="1">
            <a:spLocks/>
          </p:cNvSpPr>
          <p:nvPr/>
        </p:nvSpPr>
        <p:spPr bwMode="auto">
          <a:xfrm>
            <a:off x="1079102" y="1557756"/>
            <a:ext cx="10777538" cy="431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617663" indent="-16176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542925" indent="-3619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0001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14573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19145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23717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r>
              <a:rPr lang="de-DE" sz="1600" dirty="0">
                <a:latin typeface="Century Gothic" panose="020B0502020202020204" pitchFamily="34" charset="0"/>
              </a:rPr>
              <a:t>Der Abschlussprüfer hat die Nutzer durch klare Hinweise im Bestätigungsvermerk aufmerksam zu machen auf:</a:t>
            </a:r>
          </a:p>
          <a:p>
            <a:pPr marL="285750" lvl="0" indent="-285750">
              <a:buFont typeface="Arial" panose="020B0604020202020204" pitchFamily="34" charset="0"/>
              <a:buChar char="•"/>
            </a:pPr>
            <a:r>
              <a:rPr lang="de-DE" sz="1600" dirty="0">
                <a:latin typeface="Century Gothic" panose="020B0502020202020204" pitchFamily="34" charset="0"/>
              </a:rPr>
              <a:t>Einen Sachverhalt im Abschluss, Lagebericht oder sonstigen Prüfungsgegenstand, der zugleich von grundlegender Bedeutung für das Verständnis des betroffenen Prüfungsgegenstands durch die Nutzer ist. </a:t>
            </a:r>
          </a:p>
          <a:p>
            <a:pPr marL="285750" lvl="0" indent="-285750">
              <a:buFont typeface="Arial" panose="020B0604020202020204" pitchFamily="34" charset="0"/>
              <a:buChar char="•"/>
            </a:pPr>
            <a:r>
              <a:rPr lang="de-DE" sz="1600" dirty="0">
                <a:latin typeface="Century Gothic" panose="020B0502020202020204" pitchFamily="34" charset="0"/>
              </a:rPr>
              <a:t>Sonstige Sachverhalte, die für das Verständnis der Nutzer von </a:t>
            </a:r>
          </a:p>
          <a:p>
            <a:pPr marL="549275" lvl="2" indent="-285750">
              <a:buFont typeface="Symbol" panose="05050102010706020507" pitchFamily="18" charset="2"/>
              <a:buChar char="-"/>
            </a:pPr>
            <a:r>
              <a:rPr lang="de-DE" sz="1600" dirty="0">
                <a:latin typeface="Century Gothic" panose="020B0502020202020204" pitchFamily="34" charset="0"/>
              </a:rPr>
              <a:t>der Abschlussprüfung</a:t>
            </a:r>
          </a:p>
          <a:p>
            <a:pPr marL="549275" lvl="2" indent="-285750">
              <a:buFont typeface="Symbol" panose="05050102010706020507" pitchFamily="18" charset="2"/>
              <a:buChar char="-"/>
            </a:pPr>
            <a:r>
              <a:rPr lang="de-DE" sz="1600" dirty="0">
                <a:latin typeface="Century Gothic" panose="020B0502020202020204" pitchFamily="34" charset="0"/>
              </a:rPr>
              <a:t>der Verantwortung des Abschlussprüfers</a:t>
            </a:r>
          </a:p>
          <a:p>
            <a:pPr marL="549275" lvl="2" indent="-285750">
              <a:buFont typeface="Symbol" panose="05050102010706020507" pitchFamily="18" charset="2"/>
              <a:buChar char="-"/>
            </a:pPr>
            <a:r>
              <a:rPr lang="de-DE" sz="1600" dirty="0">
                <a:latin typeface="Century Gothic" panose="020B0502020202020204" pitchFamily="34" charset="0"/>
              </a:rPr>
              <a:t>dem Bestätigungsvermerk </a:t>
            </a:r>
          </a:p>
          <a:p>
            <a:pPr indent="266700"/>
            <a:r>
              <a:rPr lang="de-DE" sz="1600" dirty="0">
                <a:latin typeface="Century Gothic" panose="020B0502020202020204" pitchFamily="34" charset="0"/>
              </a:rPr>
              <a:t>relevant sind.</a:t>
            </a:r>
          </a:p>
          <a:p>
            <a:r>
              <a:rPr lang="de-DE" sz="1600" dirty="0">
                <a:latin typeface="Century Gothic" panose="020B0502020202020204" pitchFamily="34" charset="0"/>
              </a:rPr>
              <a:t>Der Hinweis darf nicht erfolgen, wenn stattdessen der Bestätigungsvermerk zu modifizieren ist.</a:t>
            </a:r>
          </a:p>
          <a:p>
            <a:r>
              <a:rPr lang="de-DE" sz="1600" dirty="0">
                <a:latin typeface="Century Gothic" panose="020B0502020202020204" pitchFamily="34" charset="0"/>
              </a:rPr>
              <a:t>Der Hinweis hat gesondert mit der Überschrift „</a:t>
            </a:r>
            <a:r>
              <a:rPr lang="de-DE" sz="1600" b="1" dirty="0">
                <a:latin typeface="Century Gothic" panose="020B0502020202020204" pitchFamily="34" charset="0"/>
              </a:rPr>
              <a:t>Hervorhebung eines Sachverhalts“</a:t>
            </a:r>
            <a:r>
              <a:rPr lang="de-DE" sz="1600" dirty="0">
                <a:latin typeface="Century Gothic" panose="020B0502020202020204" pitchFamily="34" charset="0"/>
              </a:rPr>
              <a:t> im Bestätigungsvermerk zu erfolgen. Der hier beschriebene Sachverhalt hat auf die Stelle im Abschluss, Lagebericht oder im sonstigen Prüfungsgegenstand zu verweisen. Zudem muss er aussagen, dass durch den Sachverhalt das Prüfungsurteil nicht modifiziert ist.</a:t>
            </a:r>
          </a:p>
        </p:txBody>
      </p:sp>
    </p:spTree>
    <p:extLst>
      <p:ext uri="{BB962C8B-B14F-4D97-AF65-F5344CB8AC3E}">
        <p14:creationId xmlns:p14="http://schemas.microsoft.com/office/powerpoint/2010/main" val="4095560995"/>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5" name="Textfeld 4">
            <a:extLst>
              <a:ext uri="{FF2B5EF4-FFF2-40B4-BE49-F238E27FC236}">
                <a16:creationId xmlns:a16="http://schemas.microsoft.com/office/drawing/2014/main" id="{6B415A99-DD2C-42E3-8B04-6A541256B5B8}"/>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7" name="Rectangle 2">
            <a:extLst>
              <a:ext uri="{FF2B5EF4-FFF2-40B4-BE49-F238E27FC236}">
                <a16:creationId xmlns:a16="http://schemas.microsoft.com/office/drawing/2014/main" id="{916C71D5-5A43-4B61-AC2D-87B7C006FB7E}"/>
              </a:ext>
            </a:extLst>
          </p:cNvPr>
          <p:cNvSpPr txBox="1">
            <a:spLocks/>
          </p:cNvSpPr>
          <p:nvPr/>
        </p:nvSpPr>
        <p:spPr bwMode="auto">
          <a:xfrm>
            <a:off x="810815" y="824027"/>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10.4.6 Hinweise im Bestätigungsvermerk (IDW PS 406 n.F. (10.2021)); Forts.</a:t>
            </a:r>
          </a:p>
        </p:txBody>
      </p:sp>
      <p:sp>
        <p:nvSpPr>
          <p:cNvPr id="10" name="Inhaltsplatzhalter 2">
            <a:extLst>
              <a:ext uri="{FF2B5EF4-FFF2-40B4-BE49-F238E27FC236}">
                <a16:creationId xmlns:a16="http://schemas.microsoft.com/office/drawing/2014/main" id="{71691BD9-9FA0-4233-BD0A-0C56FC8CB58A}"/>
              </a:ext>
            </a:extLst>
          </p:cNvPr>
          <p:cNvSpPr txBox="1">
            <a:spLocks/>
          </p:cNvSpPr>
          <p:nvPr/>
        </p:nvSpPr>
        <p:spPr bwMode="auto">
          <a:xfrm>
            <a:off x="1079102" y="1285503"/>
            <a:ext cx="10777538" cy="4663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617663" indent="-1617663">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542925" indent="-3619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0001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14573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19145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2371725" indent="-36195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r>
              <a:rPr lang="de-DE" dirty="0">
                <a:latin typeface="Century Gothic" panose="020B0502020202020204" pitchFamily="34" charset="0"/>
              </a:rPr>
              <a:t>Mehrere Hinweise sind klar voneinander abzugrenzen.</a:t>
            </a:r>
          </a:p>
          <a:p>
            <a:r>
              <a:rPr lang="de-DE" dirty="0">
                <a:latin typeface="Century Gothic" panose="020B0502020202020204" pitchFamily="34" charset="0"/>
              </a:rPr>
              <a:t>Beispiele zu Hinweisen zur </a:t>
            </a:r>
            <a:r>
              <a:rPr lang="de-DE" b="1" dirty="0">
                <a:latin typeface="Century Gothic" panose="020B0502020202020204" pitchFamily="34" charset="0"/>
              </a:rPr>
              <a:t>Hervorhebung eines Sachverhalts</a:t>
            </a:r>
            <a:r>
              <a:rPr lang="de-DE" dirty="0">
                <a:latin typeface="Century Gothic" panose="020B0502020202020204" pitchFamily="34" charset="0"/>
              </a:rPr>
              <a:t>:</a:t>
            </a:r>
          </a:p>
          <a:p>
            <a:pPr marL="263525" lvl="0" indent="-263525">
              <a:buFont typeface="+mj-lt"/>
              <a:buAutoNum type="arabicPeriod"/>
            </a:pPr>
            <a:r>
              <a:rPr lang="de-DE" dirty="0">
                <a:latin typeface="Century Gothic" panose="020B0502020202020204" pitchFamily="34" charset="0"/>
              </a:rPr>
              <a:t>Abschluss wurde in Übereinstimmung mit Rechnungslegungsgrundsätzen für einen speziellen Zweck aufgestellt</a:t>
            </a:r>
          </a:p>
          <a:p>
            <a:pPr marL="263525" lvl="0" indent="-263525">
              <a:buFont typeface="+mj-lt"/>
              <a:buAutoNum type="arabicPeriod"/>
            </a:pPr>
            <a:r>
              <a:rPr lang="de-DE" dirty="0">
                <a:latin typeface="Century Gothic" panose="020B0502020202020204" pitchFamily="34" charset="0"/>
              </a:rPr>
              <a:t>Unsicherheit wegen des Ausgangs außergewöhnlicher Rechtsstreitigkeiten oder aufsichtsrechtlicher Maßnahmen</a:t>
            </a:r>
          </a:p>
          <a:p>
            <a:pPr marL="263525" lvl="0" indent="-263525">
              <a:buFont typeface="+mj-lt"/>
              <a:buAutoNum type="arabicPeriod"/>
            </a:pPr>
            <a:r>
              <a:rPr lang="de-DE" dirty="0">
                <a:latin typeface="Century Gothic" panose="020B0502020202020204" pitchFamily="34" charset="0"/>
              </a:rPr>
              <a:t>Bedeutsames Ereignis, das zwischen Abschlussstichtag und dem Datum des Bestätigungsvermerks eingetreten ist</a:t>
            </a:r>
          </a:p>
          <a:p>
            <a:pPr marL="263525" lvl="0" indent="-263525">
              <a:buFont typeface="+mj-lt"/>
              <a:buAutoNum type="arabicPeriod"/>
            </a:pPr>
            <a:r>
              <a:rPr lang="de-DE" dirty="0">
                <a:latin typeface="Century Gothic" panose="020B0502020202020204" pitchFamily="34" charset="0"/>
              </a:rPr>
              <a:t>Katastrophales Ereignis, das bedeutsame Auswirkungen auf die Vermögens-, Finanz- oder Ertragslage hat.</a:t>
            </a:r>
          </a:p>
          <a:p>
            <a:pPr lvl="0"/>
            <a:endParaRPr lang="de-DE" dirty="0">
              <a:latin typeface="Century Gothic" panose="020B0502020202020204" pitchFamily="34" charset="0"/>
            </a:endParaRPr>
          </a:p>
          <a:p>
            <a:r>
              <a:rPr lang="de-DE" dirty="0">
                <a:latin typeface="Century Gothic" panose="020B0502020202020204" pitchFamily="34" charset="0"/>
              </a:rPr>
              <a:t>Im Bestätigungsvermerk ist unter der Überschrift: </a:t>
            </a:r>
            <a:r>
              <a:rPr lang="de-DE" b="1" dirty="0">
                <a:latin typeface="Century Gothic" panose="020B0502020202020204" pitchFamily="34" charset="0"/>
              </a:rPr>
              <a:t>„Sonstiger Sachverhalt“</a:t>
            </a:r>
            <a:r>
              <a:rPr lang="de-DE" dirty="0">
                <a:latin typeface="Century Gothic" panose="020B0502020202020204" pitchFamily="34" charset="0"/>
              </a:rPr>
              <a:t> auf einen solchen hinzuweisen, der weder im Abschluss, im Lagebericht oder im sonstigen Prüfungsgegenstand dargestellt ist.</a:t>
            </a:r>
          </a:p>
          <a:p>
            <a:r>
              <a:rPr lang="de-DE" dirty="0">
                <a:latin typeface="Century Gothic" panose="020B0502020202020204" pitchFamily="34" charset="0"/>
              </a:rPr>
              <a:t>Beispiele für Hinweise auf </a:t>
            </a:r>
            <a:r>
              <a:rPr lang="de-DE" b="1" dirty="0">
                <a:latin typeface="Century Gothic" panose="020B0502020202020204" pitchFamily="34" charset="0"/>
              </a:rPr>
              <a:t>sonstige Sachverhalte</a:t>
            </a:r>
            <a:r>
              <a:rPr lang="de-DE" dirty="0">
                <a:latin typeface="Century Gothic" panose="020B0502020202020204" pitchFamily="34" charset="0"/>
              </a:rPr>
              <a:t>:</a:t>
            </a:r>
          </a:p>
          <a:p>
            <a:pPr marL="285750" lvl="0" indent="-285750">
              <a:buFont typeface="Arial" panose="020B0604020202020204" pitchFamily="34" charset="0"/>
              <a:buChar char="•"/>
            </a:pPr>
            <a:r>
              <a:rPr lang="de-DE" dirty="0">
                <a:latin typeface="Century Gothic" panose="020B0502020202020204" pitchFamily="34" charset="0"/>
              </a:rPr>
              <a:t>Die Voraussetzungen für die Inanspruchnahme der Aufstellungserleichterungen bei Einbeziehung in einen befreienden Konzernabschluss konnten nicht beurteilt werden. </a:t>
            </a:r>
          </a:p>
          <a:p>
            <a:pPr marL="285750" lvl="0" indent="-285750">
              <a:buFont typeface="Arial" panose="020B0604020202020204" pitchFamily="34" charset="0"/>
              <a:buChar char="•"/>
            </a:pPr>
            <a:r>
              <a:rPr lang="de-DE" dirty="0">
                <a:latin typeface="Century Gothic" panose="020B0502020202020204" pitchFamily="34" charset="0"/>
              </a:rPr>
              <a:t>Der Bestätigungsvermerk darf nicht an Dritte weitergegeben oder von Dritten verwendet werden.</a:t>
            </a:r>
          </a:p>
          <a:p>
            <a:r>
              <a:rPr lang="de-DE" dirty="0">
                <a:latin typeface="Century Gothic" panose="020B0502020202020204" pitchFamily="34" charset="0"/>
              </a:rPr>
              <a:t>Wurde nach § 316 Abs. 3 HGB eine Nachtragsprüfung durchgeführt, so ist im Bestätigungsvermerk unter der Überschrift „</a:t>
            </a:r>
            <a:r>
              <a:rPr lang="de-DE" b="1" dirty="0">
                <a:latin typeface="Century Gothic" panose="020B0502020202020204" pitchFamily="34" charset="0"/>
              </a:rPr>
              <a:t>Hinweis zur Nachtragsprüfung“</a:t>
            </a:r>
            <a:r>
              <a:rPr lang="de-DE" dirty="0">
                <a:latin typeface="Century Gothic" panose="020B0502020202020204" pitchFamily="34" charset="0"/>
              </a:rPr>
              <a:t> gesondert hinzuweisen.</a:t>
            </a:r>
          </a:p>
        </p:txBody>
      </p:sp>
    </p:spTree>
    <p:extLst>
      <p:ext uri="{BB962C8B-B14F-4D97-AF65-F5344CB8AC3E}">
        <p14:creationId xmlns:p14="http://schemas.microsoft.com/office/powerpoint/2010/main" val="368226035"/>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836" name="Textfeld 4">
            <a:extLst>
              <a:ext uri="{FF2B5EF4-FFF2-40B4-BE49-F238E27FC236}">
                <a16:creationId xmlns:a16="http://schemas.microsoft.com/office/drawing/2014/main" id="{1967734A-1B8C-4965-AF30-91AFC128365E}"/>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6" name="Rectangle 2">
            <a:extLst>
              <a:ext uri="{FF2B5EF4-FFF2-40B4-BE49-F238E27FC236}">
                <a16:creationId xmlns:a16="http://schemas.microsoft.com/office/drawing/2014/main" id="{399F7597-4115-4A28-AB76-B9EECC25BEC7}"/>
              </a:ext>
            </a:extLst>
          </p:cNvPr>
          <p:cNvSpPr txBox="1">
            <a:spLocks/>
          </p:cNvSpPr>
          <p:nvPr/>
        </p:nvSpPr>
        <p:spPr bwMode="auto">
          <a:xfrm>
            <a:off x="1019436" y="729793"/>
            <a:ext cx="9757084"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10.5	</a:t>
            </a:r>
            <a:r>
              <a:rPr lang="de-DE" sz="2800" b="1" dirty="0">
                <a:latin typeface="Century Gothic" panose="020B0502020202020204" pitchFamily="34" charset="0"/>
              </a:rPr>
              <a:t>Siegelverwendung</a:t>
            </a:r>
            <a:endParaRPr lang="de-DE" altLang="de-DE" sz="2800" b="1" dirty="0">
              <a:latin typeface="Century Gothic" panose="020B0502020202020204" pitchFamily="34" charset="0"/>
              <a:cs typeface="Arial" panose="020B0604020202020204" pitchFamily="34" charset="0"/>
            </a:endParaRPr>
          </a:p>
        </p:txBody>
      </p:sp>
    </p:spTree>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4" name="Inhaltsplatzhalter 2">
            <a:extLst>
              <a:ext uri="{FF2B5EF4-FFF2-40B4-BE49-F238E27FC236}">
                <a16:creationId xmlns:a16="http://schemas.microsoft.com/office/drawing/2014/main" id="{830FCDE5-ED16-4B0A-B1C2-5CE271B83406}"/>
              </a:ext>
            </a:extLst>
          </p:cNvPr>
          <p:cNvSpPr>
            <a:spLocks noGrp="1"/>
          </p:cNvSpPr>
          <p:nvPr>
            <p:ph idx="4294967295"/>
          </p:nvPr>
        </p:nvSpPr>
        <p:spPr>
          <a:xfrm>
            <a:off x="1079500" y="1414463"/>
            <a:ext cx="10801350" cy="4739759"/>
          </a:xfrm>
        </p:spPr>
        <p:txBody>
          <a:bodyPr>
            <a:spAutoFit/>
          </a:bodyPr>
          <a:lstStyle/>
          <a:p>
            <a:pPr marL="268288" indent="-268288">
              <a:lnSpc>
                <a:spcPct val="100000"/>
              </a:lnSpc>
              <a:spcBef>
                <a:spcPts val="600"/>
              </a:spcBef>
              <a:spcAft>
                <a:spcPts val="600"/>
              </a:spcAft>
              <a:buFont typeface="+mj-lt"/>
              <a:buAutoNum type="alphaLcPeriod"/>
              <a:defRPr/>
            </a:pPr>
            <a:r>
              <a:rPr lang="de-DE" altLang="de-DE" sz="1600" b="1" dirty="0">
                <a:latin typeface="Century Gothic" panose="020B0502020202020204" pitchFamily="34" charset="0"/>
                <a:sym typeface="Monotype Sorts" pitchFamily="2" charset="2"/>
              </a:rPr>
              <a:t>Gesetzliche Abschlussprüfung </a:t>
            </a:r>
          </a:p>
          <a:p>
            <a:pPr marL="628650" indent="-285750">
              <a:lnSpc>
                <a:spcPct val="100000"/>
              </a:lnSpc>
              <a:spcBef>
                <a:spcPts val="600"/>
              </a:spcBef>
              <a:spcAft>
                <a:spcPts val="600"/>
              </a:spcAft>
              <a:buClr>
                <a:schemeClr val="tx1"/>
              </a:buClr>
              <a:buFont typeface="Arial" panose="020B0604020202020204" pitchFamily="34" charset="0"/>
              <a:buChar char="•"/>
              <a:defRPr/>
            </a:pPr>
            <a:r>
              <a:rPr lang="de-DE" altLang="de-DE" sz="1600" b="1" dirty="0">
                <a:solidFill>
                  <a:srgbClr val="FF0000"/>
                </a:solidFill>
                <a:latin typeface="Century Gothic" panose="020B0502020202020204" pitchFamily="34" charset="0"/>
                <a:sym typeface="Monotype Sorts" pitchFamily="2" charset="2"/>
              </a:rPr>
              <a:t>Pflicht </a:t>
            </a:r>
          </a:p>
          <a:p>
            <a:pPr marL="628650" indent="-2857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 48 Abs. 1 WPO</a:t>
            </a:r>
          </a:p>
          <a:p>
            <a:pPr marL="268288" indent="-268288">
              <a:lnSpc>
                <a:spcPct val="100000"/>
              </a:lnSpc>
              <a:spcBef>
                <a:spcPts val="600"/>
              </a:spcBef>
              <a:spcAft>
                <a:spcPts val="600"/>
              </a:spcAft>
              <a:buFont typeface="+mj-lt"/>
              <a:buAutoNum type="alphaLcPeriod" startAt="2"/>
              <a:defRPr/>
            </a:pPr>
            <a:r>
              <a:rPr lang="de-DE" altLang="de-DE" sz="1600" b="1" dirty="0">
                <a:latin typeface="Century Gothic" panose="020B0502020202020204" pitchFamily="34" charset="0"/>
                <a:sym typeface="Monotype Sorts" pitchFamily="2" charset="2"/>
              </a:rPr>
              <a:t>Freiwillige Abschlussprüfung</a:t>
            </a:r>
          </a:p>
          <a:p>
            <a:pPr marL="630238" indent="-268288">
              <a:lnSpc>
                <a:spcPct val="100000"/>
              </a:lnSpc>
              <a:spcBef>
                <a:spcPts val="600"/>
              </a:spcBef>
              <a:spcAft>
                <a:spcPts val="600"/>
              </a:spcAft>
              <a:buClr>
                <a:schemeClr val="tx1"/>
              </a:buClr>
              <a:buFont typeface="Arial" panose="020B0604020202020204" pitchFamily="34" charset="0"/>
              <a:buChar char="•"/>
              <a:defRPr/>
            </a:pPr>
            <a:r>
              <a:rPr lang="de-DE" altLang="de-DE" sz="1600" b="1" dirty="0">
                <a:solidFill>
                  <a:srgbClr val="FF0000"/>
                </a:solidFill>
                <a:latin typeface="Century Gothic" panose="020B0502020202020204" pitchFamily="34" charset="0"/>
                <a:sym typeface="Monotype Sorts" pitchFamily="2" charset="2"/>
              </a:rPr>
              <a:t>Wahlrecht</a:t>
            </a:r>
          </a:p>
          <a:p>
            <a:pPr marL="62865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 19 Abs. 2 BS WP/vBP</a:t>
            </a:r>
          </a:p>
          <a:p>
            <a:pPr marL="268288" indent="-268288">
              <a:lnSpc>
                <a:spcPct val="100000"/>
              </a:lnSpc>
              <a:spcBef>
                <a:spcPts val="600"/>
              </a:spcBef>
              <a:spcAft>
                <a:spcPts val="600"/>
              </a:spcAft>
              <a:buFont typeface="+mj-lt"/>
              <a:buAutoNum type="alphaLcPeriod" startAt="3"/>
              <a:defRPr/>
            </a:pPr>
            <a:r>
              <a:rPr lang="de-DE" altLang="de-DE" sz="1600" b="1" dirty="0">
                <a:latin typeface="Century Gothic" panose="020B0502020202020204" pitchFamily="34" charset="0"/>
                <a:sym typeface="Monotype Sorts" pitchFamily="2" charset="2"/>
              </a:rPr>
              <a:t>Einbeziehung in die Qualitätskontrolle</a:t>
            </a:r>
          </a:p>
          <a:p>
            <a:pPr marL="62865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 57a WPO</a:t>
            </a:r>
          </a:p>
          <a:p>
            <a:pPr marL="628650" indent="-26670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Unabhängig von der Siegelung nur noch gesetzliche Abschlussprüfungen gemäß § 316 HGB und von der BaFin beauftragte betriebswirtschaftliche Prüfungen der externen Qualitätskontrolle (§ 57a Abs. 1 WPO)</a:t>
            </a:r>
          </a:p>
          <a:p>
            <a:pPr marL="360363" indent="-360363">
              <a:lnSpc>
                <a:spcPct val="100000"/>
              </a:lnSpc>
              <a:spcBef>
                <a:spcPts val="600"/>
              </a:spcBef>
              <a:spcAft>
                <a:spcPts val="600"/>
              </a:spcAft>
              <a:buFont typeface="Arial" panose="020B0604020202020204" pitchFamily="34" charset="0"/>
              <a:buChar char="•"/>
              <a:defRPr/>
            </a:pPr>
            <a:endParaRPr lang="de-DE" altLang="de-DE" sz="1600" dirty="0">
              <a:latin typeface="Century Gothic" panose="020B0502020202020204" pitchFamily="34" charset="0"/>
              <a:sym typeface="Monotype Sorts" pitchFamily="2" charset="2"/>
            </a:endParaRPr>
          </a:p>
          <a:p>
            <a:pPr>
              <a:lnSpc>
                <a:spcPct val="100000"/>
              </a:lnSpc>
              <a:spcBef>
                <a:spcPts val="600"/>
              </a:spcBef>
              <a:spcAft>
                <a:spcPts val="600"/>
              </a:spcAft>
              <a:defRPr/>
            </a:pPr>
            <a:endParaRPr lang="de-DE" altLang="de-DE" sz="1600" dirty="0">
              <a:latin typeface="Century Gothic" panose="020B0502020202020204" pitchFamily="34" charset="0"/>
              <a:sym typeface="Monotype Sorts" pitchFamily="2" charset="2"/>
            </a:endParaRPr>
          </a:p>
        </p:txBody>
      </p:sp>
      <p:sp>
        <p:nvSpPr>
          <p:cNvPr id="7" name="Text Box 6">
            <a:extLst>
              <a:ext uri="{FF2B5EF4-FFF2-40B4-BE49-F238E27FC236}">
                <a16:creationId xmlns:a16="http://schemas.microsoft.com/office/drawing/2014/main" id="{F551F9AB-C898-48DD-9C92-4E093E5D9890}"/>
              </a:ext>
            </a:extLst>
          </p:cNvPr>
          <p:cNvSpPr txBox="1">
            <a:spLocks noChangeArrowheads="1"/>
          </p:cNvSpPr>
          <p:nvPr/>
        </p:nvSpPr>
        <p:spPr bwMode="auto">
          <a:xfrm>
            <a:off x="569913" y="1017588"/>
            <a:ext cx="3744912"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10.5 Siegelverwendung </a:t>
            </a:r>
          </a:p>
        </p:txBody>
      </p:sp>
      <p:sp>
        <p:nvSpPr>
          <p:cNvPr id="890885" name="Textfeld 4">
            <a:extLst>
              <a:ext uri="{FF2B5EF4-FFF2-40B4-BE49-F238E27FC236}">
                <a16:creationId xmlns:a16="http://schemas.microsoft.com/office/drawing/2014/main" id="{6B415A99-DD2C-42E3-8B04-6A541256B5B8}"/>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2932" name="Textfeld 4">
            <a:extLst>
              <a:ext uri="{FF2B5EF4-FFF2-40B4-BE49-F238E27FC236}">
                <a16:creationId xmlns:a16="http://schemas.microsoft.com/office/drawing/2014/main" id="{B25E2B9F-B7D1-499C-A8AC-7245A58519BB}"/>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6" name="Rectangle 2">
            <a:extLst>
              <a:ext uri="{FF2B5EF4-FFF2-40B4-BE49-F238E27FC236}">
                <a16:creationId xmlns:a16="http://schemas.microsoft.com/office/drawing/2014/main" id="{D1C526C5-B025-4092-8688-DB45B9D300A3}"/>
              </a:ext>
            </a:extLst>
          </p:cNvPr>
          <p:cNvSpPr txBox="1">
            <a:spLocks/>
          </p:cNvSpPr>
          <p:nvPr/>
        </p:nvSpPr>
        <p:spPr bwMode="auto">
          <a:xfrm>
            <a:off x="1019436" y="729793"/>
            <a:ext cx="9757084" cy="539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marL="895350" indent="-895350">
              <a:spcBef>
                <a:spcPts val="600"/>
              </a:spcBef>
              <a:spcAft>
                <a:spcPts val="1200"/>
              </a:spcAft>
              <a:tabLst>
                <a:tab pos="444500" algn="l"/>
              </a:tabLst>
            </a:pPr>
            <a:r>
              <a:rPr lang="de-DE" altLang="de-DE" sz="2800" b="1" dirty="0">
                <a:latin typeface="Century Gothic" panose="020B0502020202020204" pitchFamily="34" charset="0"/>
              </a:rPr>
              <a:t>10.6	</a:t>
            </a:r>
            <a:r>
              <a:rPr lang="de-DE" sz="2800" b="1" dirty="0">
                <a:latin typeface="Century Gothic" panose="020B0502020202020204" pitchFamily="34" charset="0"/>
              </a:rPr>
              <a:t>Sonderfälle </a:t>
            </a:r>
            <a:endParaRPr lang="de-DE" altLang="de-DE" sz="2800" b="1" dirty="0">
              <a:latin typeface="Century Gothic" panose="020B0502020202020204" pitchFamily="34" charset="0"/>
              <a:cs typeface="Arial" panose="020B0604020202020204" pitchFamily="34" charset="0"/>
            </a:endParaRPr>
          </a:p>
          <a:p>
            <a:pPr marL="2724150" lvl="4" indent="-895350">
              <a:spcBef>
                <a:spcPts val="600"/>
              </a:spcBef>
              <a:spcAft>
                <a:spcPts val="600"/>
              </a:spcAft>
              <a:tabLst>
                <a:tab pos="444500" algn="l"/>
              </a:tabLst>
            </a:pPr>
            <a:r>
              <a:rPr lang="de-DE" b="1" dirty="0">
                <a:latin typeface="Century Gothic" panose="020B0502020202020204" pitchFamily="34" charset="0"/>
              </a:rPr>
              <a:t>10.6.1</a:t>
            </a:r>
            <a:r>
              <a:rPr lang="de-DE" dirty="0">
                <a:latin typeface="Century Gothic" panose="020B0502020202020204" pitchFamily="34" charset="0"/>
              </a:rPr>
              <a:t>	Erteilung des BV unter aufschiebender Bedingung</a:t>
            </a:r>
          </a:p>
          <a:p>
            <a:pPr marL="2724150" lvl="4" indent="-895350">
              <a:spcBef>
                <a:spcPts val="600"/>
              </a:spcBef>
              <a:spcAft>
                <a:spcPts val="600"/>
              </a:spcAft>
              <a:tabLst>
                <a:tab pos="444500" algn="l"/>
              </a:tabLst>
            </a:pPr>
            <a:r>
              <a:rPr lang="de-DE" b="1" dirty="0">
                <a:latin typeface="Century Gothic" panose="020B0502020202020204" pitchFamily="34" charset="0"/>
              </a:rPr>
              <a:t>10.6.2</a:t>
            </a:r>
            <a:r>
              <a:rPr lang="de-DE" dirty="0">
                <a:latin typeface="Century Gothic" panose="020B0502020202020204" pitchFamily="34" charset="0"/>
              </a:rPr>
              <a:t>	Neue Tatsachen nach Erteilung des BVs</a:t>
            </a:r>
          </a:p>
        </p:txBody>
      </p:sp>
    </p:spTree>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2" name="Inhaltsplatzhalter 2">
            <a:extLst>
              <a:ext uri="{FF2B5EF4-FFF2-40B4-BE49-F238E27FC236}">
                <a16:creationId xmlns:a16="http://schemas.microsoft.com/office/drawing/2014/main" id="{E5E0D731-DFFC-49B8-A1B2-9D07F7CED0FE}"/>
              </a:ext>
            </a:extLst>
          </p:cNvPr>
          <p:cNvSpPr>
            <a:spLocks noGrp="1"/>
          </p:cNvSpPr>
          <p:nvPr>
            <p:ph idx="4294967295"/>
          </p:nvPr>
        </p:nvSpPr>
        <p:spPr>
          <a:xfrm>
            <a:off x="1057275" y="1650901"/>
            <a:ext cx="10761663" cy="4708981"/>
          </a:xfrm>
        </p:spPr>
        <p:txBody>
          <a:bodyPr>
            <a:spAutoFit/>
          </a:bodyPr>
          <a:lstStyle/>
          <a:p>
            <a:pPr marL="266700" indent="-266700" defTabSz="361950">
              <a:lnSpc>
                <a:spcPct val="100000"/>
              </a:lnSpc>
              <a:spcBef>
                <a:spcPts val="600"/>
              </a:spcBef>
              <a:spcAft>
                <a:spcPts val="600"/>
              </a:spcAft>
              <a:buFont typeface="+mj-lt"/>
              <a:buAutoNum type="alphaLcPeriod"/>
              <a:defRPr/>
            </a:pPr>
            <a:r>
              <a:rPr lang="de-DE" altLang="de-DE" sz="1600" b="1" dirty="0">
                <a:solidFill>
                  <a:srgbClr val="00B0F0"/>
                </a:solidFill>
                <a:latin typeface="Century Gothic" panose="020B0502020202020204" pitchFamily="34" charset="0"/>
              </a:rPr>
              <a:t>Normative Vorgaben</a:t>
            </a:r>
          </a:p>
          <a:p>
            <a:pPr marL="534988" indent="-268288" defTabSz="361950">
              <a:lnSpc>
                <a:spcPct val="100000"/>
              </a:lnSpc>
              <a:spcBef>
                <a:spcPts val="600"/>
              </a:spcBef>
              <a:spcAft>
                <a:spcPts val="600"/>
              </a:spcAft>
              <a:buFont typeface="Arial" panose="020B0604020202020204" pitchFamily="34" charset="0"/>
              <a:buChar char="•"/>
              <a:defRPr/>
            </a:pPr>
            <a:r>
              <a:rPr lang="de-DE" sz="1600" dirty="0">
                <a:latin typeface="Century Gothic" panose="020B0502020202020204" pitchFamily="34" charset="0"/>
              </a:rPr>
              <a:t>IDW PS 400 n.F. (10.2021)</a:t>
            </a:r>
            <a:r>
              <a:rPr lang="de-DE" altLang="de-DE" sz="1600" dirty="0">
                <a:latin typeface="Century Gothic" panose="020B0502020202020204" pitchFamily="34" charset="0"/>
              </a:rPr>
              <a:t>, Tz. 96 ff., A 97-100</a:t>
            </a:r>
          </a:p>
          <a:p>
            <a:pPr marL="266700" indent="-266700">
              <a:lnSpc>
                <a:spcPct val="100000"/>
              </a:lnSpc>
              <a:spcBef>
                <a:spcPts val="600"/>
              </a:spcBef>
              <a:spcAft>
                <a:spcPts val="600"/>
              </a:spcAft>
              <a:buFont typeface="+mj-lt"/>
              <a:buAutoNum type="alphaLcPeriod" startAt="2"/>
              <a:defRPr/>
            </a:pPr>
            <a:r>
              <a:rPr lang="de-DE" altLang="de-DE" sz="1600" b="1" dirty="0">
                <a:solidFill>
                  <a:srgbClr val="00B0F0"/>
                </a:solidFill>
                <a:latin typeface="Century Gothic" panose="020B0502020202020204" pitchFamily="34" charset="0"/>
              </a:rPr>
              <a:t>Beispiel: Vorjahresabschluss noch nicht festgestellt</a:t>
            </a:r>
          </a:p>
          <a:p>
            <a:pPr marL="534988" indent="-26828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Erteilung unter aufschiebender Bedingung ist nicht erforderlich, wenn mit hinreichender Sicherheit davon ausgegangen werden kann, dass der noch nicht festgestellte VJ-Abschluss ohne Feststellung beibehalten werden soll (</a:t>
            </a:r>
            <a:r>
              <a:rPr lang="de-DE" sz="1600" dirty="0">
                <a:latin typeface="Century Gothic" panose="020B0502020202020204" pitchFamily="34" charset="0"/>
              </a:rPr>
              <a:t>IDW PS 400 </a:t>
            </a:r>
            <a:r>
              <a:rPr lang="de-DE" sz="1600">
                <a:latin typeface="Century Gothic" panose="020B0502020202020204" pitchFamily="34" charset="0"/>
              </a:rPr>
              <a:t>n.F</a:t>
            </a:r>
            <a:r>
              <a:rPr lang="de-DE" sz="1600" dirty="0">
                <a:latin typeface="Century Gothic" panose="020B0502020202020204" pitchFamily="34" charset="0"/>
              </a:rPr>
              <a:t>. (10.2021)</a:t>
            </a:r>
            <a:r>
              <a:rPr lang="de-DE" altLang="de-DE" sz="1600" dirty="0">
                <a:latin typeface="Century Gothic" panose="020B0502020202020204" pitchFamily="34" charset="0"/>
                <a:sym typeface="Monotype Sorts" pitchFamily="2" charset="2"/>
              </a:rPr>
              <a:t>, A100)</a:t>
            </a:r>
          </a:p>
          <a:p>
            <a:pPr marL="534988" indent="-268288">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pitchFamily="2" charset="2"/>
              </a:rPr>
              <a:t>Ansonsten aufschiebend bedingte Erteilung eines BVs</a:t>
            </a:r>
          </a:p>
          <a:p>
            <a:pPr marL="268288" indent="-268288" defTabSz="361950">
              <a:lnSpc>
                <a:spcPct val="100000"/>
              </a:lnSpc>
              <a:spcBef>
                <a:spcPts val="600"/>
              </a:spcBef>
              <a:spcAft>
                <a:spcPts val="600"/>
              </a:spcAft>
              <a:buFont typeface="+mj-lt"/>
              <a:buAutoNum type="alphaLcPeriod" startAt="3"/>
              <a:defRPr/>
            </a:pPr>
            <a:r>
              <a:rPr lang="de-DE" altLang="de-DE" sz="1600" b="1" dirty="0">
                <a:solidFill>
                  <a:srgbClr val="00B0F0"/>
                </a:solidFill>
                <a:latin typeface="Century Gothic" panose="020B0502020202020204" pitchFamily="34" charset="0"/>
              </a:rPr>
              <a:t>Normative Vorgaben</a:t>
            </a:r>
          </a:p>
          <a:p>
            <a:pPr marL="534988" indent="-268288" defTabSz="361950">
              <a:lnSpc>
                <a:spcPct val="100000"/>
              </a:lnSpc>
              <a:spcBef>
                <a:spcPts val="600"/>
              </a:spcBef>
              <a:spcAft>
                <a:spcPts val="600"/>
              </a:spcAft>
              <a:buFont typeface="Arial" panose="020B0604020202020204" pitchFamily="34" charset="0"/>
              <a:buChar char="•"/>
              <a:defRPr/>
            </a:pPr>
            <a:r>
              <a:rPr lang="de-DE" altLang="de-DE" sz="1600" dirty="0">
                <a:latin typeface="Century Gothic" panose="020B0502020202020204" pitchFamily="34" charset="0"/>
                <a:sym typeface="Monotype Sorts"/>
              </a:rPr>
              <a:t>Ein BV unter aufschiebender Bedingung gilt als </a:t>
            </a:r>
            <a:r>
              <a:rPr lang="de-DE" altLang="de-DE" sz="1600" b="1" dirty="0">
                <a:latin typeface="Century Gothic" panose="020B0502020202020204" pitchFamily="34" charset="0"/>
                <a:sym typeface="Monotype Sorts"/>
              </a:rPr>
              <a:t>noch nicht erteilt</a:t>
            </a:r>
            <a:endParaRPr lang="de-DE" altLang="de-DE" sz="1600" dirty="0">
              <a:latin typeface="Century Gothic" panose="020B0502020202020204" pitchFamily="34" charset="0"/>
            </a:endParaRPr>
          </a:p>
          <a:p>
            <a:pPr marL="534988" indent="-268288">
              <a:lnSpc>
                <a:spcPct val="100000"/>
              </a:lnSpc>
              <a:spcBef>
                <a:spcPts val="600"/>
              </a:spcBef>
              <a:spcAft>
                <a:spcPts val="600"/>
              </a:spcAft>
              <a:buFont typeface="Arial" panose="020B0604020202020204" pitchFamily="34" charset="0"/>
              <a:buChar char="•"/>
              <a:tabLst>
                <a:tab pos="534988" algn="l"/>
              </a:tabLst>
              <a:defRPr/>
            </a:pPr>
            <a:r>
              <a:rPr lang="de-DE" altLang="de-DE" sz="1600" b="1" dirty="0">
                <a:latin typeface="Century Gothic" panose="020B0502020202020204" pitchFamily="34" charset="0"/>
                <a:sym typeface="Monotype Sorts"/>
              </a:rPr>
              <a:t>Mit Eintritt der Bedingung wird der BV wirksam</a:t>
            </a:r>
          </a:p>
          <a:p>
            <a:pPr marL="534988" indent="-268288">
              <a:lnSpc>
                <a:spcPct val="100000"/>
              </a:lnSpc>
              <a:spcBef>
                <a:spcPts val="600"/>
              </a:spcBef>
              <a:spcAft>
                <a:spcPts val="600"/>
              </a:spcAft>
              <a:buFont typeface="Arial" panose="020B0604020202020204" pitchFamily="34" charset="0"/>
              <a:buChar char="•"/>
              <a:tabLst>
                <a:tab pos="534988" algn="l"/>
              </a:tabLst>
              <a:defRPr/>
            </a:pPr>
            <a:r>
              <a:rPr lang="de-DE" altLang="de-DE" sz="1600" dirty="0">
                <a:latin typeface="Century Gothic" panose="020B0502020202020204" pitchFamily="34" charset="0"/>
                <a:sym typeface="Monotype Sorts"/>
              </a:rPr>
              <a:t>Der Nachweis des Eintritts der Bedingung ist grundsätzlich durch das geprüfte Unternehmen zu führen</a:t>
            </a:r>
          </a:p>
          <a:p>
            <a:pPr marL="534988" indent="-268288">
              <a:lnSpc>
                <a:spcPct val="100000"/>
              </a:lnSpc>
              <a:spcBef>
                <a:spcPts val="600"/>
              </a:spcBef>
              <a:spcAft>
                <a:spcPts val="600"/>
              </a:spcAft>
              <a:buFont typeface="Arial" panose="020B0604020202020204" pitchFamily="34" charset="0"/>
              <a:buChar char="•"/>
              <a:tabLst>
                <a:tab pos="534988" algn="l"/>
              </a:tabLst>
              <a:defRPr/>
            </a:pPr>
            <a:r>
              <a:rPr lang="de-DE" altLang="de-DE" sz="1600" b="1" dirty="0">
                <a:latin typeface="Century Gothic" panose="020B0502020202020204" pitchFamily="34" charset="0"/>
                <a:sym typeface="Monotype Sorts"/>
              </a:rPr>
              <a:t>Aber</a:t>
            </a:r>
            <a:r>
              <a:rPr lang="de-DE" altLang="de-DE" sz="1600" dirty="0">
                <a:latin typeface="Century Gothic" panose="020B0502020202020204" pitchFamily="34" charset="0"/>
                <a:sym typeface="Monotype Sorts"/>
              </a:rPr>
              <a:t>: Verwendung der BV sollte mit Abschlussprüfer abgestimmt werden</a:t>
            </a:r>
          </a:p>
          <a:p>
            <a:pPr marL="534988" indent="-268288">
              <a:lnSpc>
                <a:spcPct val="100000"/>
              </a:lnSpc>
              <a:spcBef>
                <a:spcPts val="600"/>
              </a:spcBef>
              <a:spcAft>
                <a:spcPts val="600"/>
              </a:spcAft>
              <a:buFont typeface="Arial" panose="020B0604020202020204" pitchFamily="34" charset="0"/>
              <a:buChar char="•"/>
              <a:defRPr/>
            </a:pPr>
            <a:endParaRPr lang="de-DE" altLang="de-DE" sz="1600" dirty="0">
              <a:latin typeface="Century Gothic" panose="020B0502020202020204" pitchFamily="34" charset="0"/>
              <a:sym typeface="Monotype Sorts" pitchFamily="2" charset="2"/>
            </a:endParaRPr>
          </a:p>
        </p:txBody>
      </p:sp>
      <p:sp>
        <p:nvSpPr>
          <p:cNvPr id="8" name="Text Box 6">
            <a:extLst>
              <a:ext uri="{FF2B5EF4-FFF2-40B4-BE49-F238E27FC236}">
                <a16:creationId xmlns:a16="http://schemas.microsoft.com/office/drawing/2014/main" id="{C6DF9F37-F335-42E9-8C46-CA46BC186655}"/>
              </a:ext>
            </a:extLst>
          </p:cNvPr>
          <p:cNvSpPr txBox="1">
            <a:spLocks noChangeArrowheads="1"/>
          </p:cNvSpPr>
          <p:nvPr/>
        </p:nvSpPr>
        <p:spPr bwMode="auto">
          <a:xfrm>
            <a:off x="585788" y="928688"/>
            <a:ext cx="3744912"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269875" indent="-269875" defTabSz="269875" eaLnBrk="1" hangingPunct="1">
              <a:spcBef>
                <a:spcPts val="600"/>
              </a:spcBef>
              <a:spcAft>
                <a:spcPts val="600"/>
              </a:spcAft>
              <a:tabLst>
                <a:tab pos="269875" algn="l"/>
              </a:tabLst>
              <a:defRPr/>
            </a:pPr>
            <a:r>
              <a:rPr lang="de-DE" altLang="de-DE" b="1" kern="0" dirty="0">
                <a:solidFill>
                  <a:srgbClr val="00B0F0"/>
                </a:solidFill>
                <a:latin typeface="Century Gothic" pitchFamily="34" charset="0"/>
              </a:rPr>
              <a:t>10.6 Sonderfälle</a:t>
            </a:r>
          </a:p>
        </p:txBody>
      </p:sp>
      <p:sp>
        <p:nvSpPr>
          <p:cNvPr id="894981" name="Rectangle 2">
            <a:extLst>
              <a:ext uri="{FF2B5EF4-FFF2-40B4-BE49-F238E27FC236}">
                <a16:creationId xmlns:a16="http://schemas.microsoft.com/office/drawing/2014/main" id="{E6C2A80A-A531-4EC5-A852-70765D603938}"/>
              </a:ext>
            </a:extLst>
          </p:cNvPr>
          <p:cNvSpPr txBox="1">
            <a:spLocks/>
          </p:cNvSpPr>
          <p:nvPr/>
        </p:nvSpPr>
        <p:spPr bwMode="auto">
          <a:xfrm>
            <a:off x="817644" y="1268413"/>
            <a:ext cx="72580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447675" indent="-447675" defTabSz="41910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defTabSz="4191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defTabSz="4191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eaLnBrk="1" hangingPunct="1">
              <a:lnSpc>
                <a:spcPct val="100000"/>
              </a:lnSpc>
              <a:spcBef>
                <a:spcPts val="600"/>
              </a:spcBef>
              <a:spcAft>
                <a:spcPts val="600"/>
              </a:spcAft>
            </a:pPr>
            <a:r>
              <a:rPr lang="de-DE" altLang="de-DE" sz="1600" b="1" dirty="0">
                <a:solidFill>
                  <a:srgbClr val="00B0F0"/>
                </a:solidFill>
                <a:latin typeface="Century Gothic" panose="020B0502020202020204" pitchFamily="34" charset="0"/>
              </a:rPr>
              <a:t>10.6.1 Erteilung des BV unter aufschiebender Bedingung</a:t>
            </a:r>
          </a:p>
        </p:txBody>
      </p:sp>
      <p:sp>
        <p:nvSpPr>
          <p:cNvPr id="894982" name="Textfeld 4">
            <a:extLst>
              <a:ext uri="{FF2B5EF4-FFF2-40B4-BE49-F238E27FC236}">
                <a16:creationId xmlns:a16="http://schemas.microsoft.com/office/drawing/2014/main" id="{3F05ED85-237C-4A48-8141-6BAE22C9E943}"/>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4103F872-1BB0-4E06-A0F6-E5F358697369}"/>
              </a:ext>
            </a:extLst>
          </p:cNvPr>
          <p:cNvSpPr txBox="1">
            <a:spLocks/>
          </p:cNvSpPr>
          <p:nvPr/>
        </p:nvSpPr>
        <p:spPr bwMode="auto">
          <a:xfrm>
            <a:off x="781050" y="1017588"/>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b="1" kern="0" dirty="0">
                <a:solidFill>
                  <a:srgbClr val="00B0F0"/>
                </a:solidFill>
                <a:latin typeface="Century Gothic" pitchFamily="34" charset="0"/>
              </a:rPr>
              <a:t>10.6.1 </a:t>
            </a:r>
            <a:r>
              <a:rPr lang="de-DE" altLang="de-DE" b="1" dirty="0">
                <a:solidFill>
                  <a:srgbClr val="00B0F0"/>
                </a:solidFill>
                <a:latin typeface="Century Gothic" panose="020B0502020202020204" pitchFamily="34" charset="0"/>
              </a:rPr>
              <a:t>Erteilung des BV unter aufschiebender Bedingung; Forts. </a:t>
            </a:r>
            <a:endParaRPr lang="de-DE" altLang="de-DE" b="1" kern="0" dirty="0">
              <a:solidFill>
                <a:srgbClr val="00B0F0"/>
              </a:solidFill>
              <a:latin typeface="Century Gothic" pitchFamily="34" charset="0"/>
            </a:endParaRPr>
          </a:p>
        </p:txBody>
      </p:sp>
      <p:sp>
        <p:nvSpPr>
          <p:cNvPr id="9" name="Inhaltsplatzhalter 2">
            <a:extLst>
              <a:ext uri="{FF2B5EF4-FFF2-40B4-BE49-F238E27FC236}">
                <a16:creationId xmlns:a16="http://schemas.microsoft.com/office/drawing/2014/main" id="{0A261CE0-1CF5-41F2-8909-8CD50BC19538}"/>
              </a:ext>
            </a:extLst>
          </p:cNvPr>
          <p:cNvSpPr txBox="1">
            <a:spLocks/>
          </p:cNvSpPr>
          <p:nvPr/>
        </p:nvSpPr>
        <p:spPr bwMode="auto">
          <a:xfrm>
            <a:off x="1055688" y="1414463"/>
            <a:ext cx="10761662"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defTabSz="361950">
              <a:lnSpc>
                <a:spcPct val="100000"/>
              </a:lnSpc>
              <a:spcBef>
                <a:spcPts val="600"/>
              </a:spcBef>
              <a:spcAft>
                <a:spcPts val="600"/>
              </a:spcAft>
              <a:defRPr/>
            </a:pPr>
            <a:r>
              <a:rPr lang="de-DE" altLang="de-DE" b="1" kern="0" dirty="0">
                <a:solidFill>
                  <a:srgbClr val="00B0F0"/>
                </a:solidFill>
                <a:latin typeface="Century Gothic" panose="020B0502020202020204" pitchFamily="34" charset="0"/>
              </a:rPr>
              <a:t>d. Sachverhalt / Voraussetzungen</a:t>
            </a:r>
          </a:p>
          <a:p>
            <a:pPr marL="534988" indent="-268288">
              <a:lnSpc>
                <a:spcPct val="100000"/>
              </a:lnSpc>
              <a:spcBef>
                <a:spcPts val="600"/>
              </a:spcBef>
              <a:spcAft>
                <a:spcPts val="600"/>
              </a:spcAft>
              <a:buFont typeface="Arial" panose="020B0604020202020204" pitchFamily="34" charset="0"/>
              <a:buChar char="•"/>
              <a:defRPr/>
            </a:pPr>
            <a:r>
              <a:rPr lang="de-DE" altLang="de-DE" dirty="0">
                <a:latin typeface="Century Gothic" panose="020B0502020202020204" pitchFamily="34" charset="0"/>
                <a:sym typeface="Monotype Sorts"/>
              </a:rPr>
              <a:t>In dem geprüften Jahresabschluss wurden bereits Sachverhalte berücksichtigt, die erst nach Abschluss der Prüfung wirksam werden, aber auf den Abschluss zurückwirken</a:t>
            </a:r>
          </a:p>
          <a:p>
            <a:pPr marL="534988" indent="-268288">
              <a:lnSpc>
                <a:spcPct val="100000"/>
              </a:lnSpc>
              <a:spcBef>
                <a:spcPts val="600"/>
              </a:spcBef>
              <a:spcAft>
                <a:spcPts val="600"/>
              </a:spcAft>
              <a:buFont typeface="Arial" panose="020B0604020202020204" pitchFamily="34" charset="0"/>
              <a:buChar char="•"/>
              <a:defRPr/>
            </a:pPr>
            <a:r>
              <a:rPr lang="de-DE" altLang="de-DE" dirty="0">
                <a:latin typeface="Century Gothic" panose="020B0502020202020204" pitchFamily="34" charset="0"/>
                <a:sym typeface="Monotype Sorts"/>
              </a:rPr>
              <a:t>Die Wirksamkeit ist vom Eintritt einer Bedingung abhängig </a:t>
            </a:r>
          </a:p>
          <a:p>
            <a:pPr marL="534988" indent="-268288">
              <a:lnSpc>
                <a:spcPct val="100000"/>
              </a:lnSpc>
              <a:spcBef>
                <a:spcPts val="600"/>
              </a:spcBef>
              <a:spcAft>
                <a:spcPts val="600"/>
              </a:spcAft>
              <a:buFont typeface="Arial" panose="020B0604020202020204" pitchFamily="34" charset="0"/>
              <a:buChar char="•"/>
              <a:defRPr/>
            </a:pPr>
            <a:r>
              <a:rPr lang="de-DE" altLang="de-DE" dirty="0">
                <a:latin typeface="Century Gothic" panose="020B0502020202020204" pitchFamily="34" charset="0"/>
                <a:sym typeface="Monotype Sorts"/>
              </a:rPr>
              <a:t>Die Bedingung ist in einem formgebundenen Verfahren inhaltlich bereits festgelegt</a:t>
            </a:r>
          </a:p>
          <a:p>
            <a:pPr marL="534988" indent="-268288">
              <a:lnSpc>
                <a:spcPct val="100000"/>
              </a:lnSpc>
              <a:spcBef>
                <a:spcPts val="600"/>
              </a:spcBef>
              <a:spcAft>
                <a:spcPts val="600"/>
              </a:spcAft>
              <a:buFont typeface="Arial" panose="020B0604020202020204" pitchFamily="34" charset="0"/>
              <a:buChar char="•"/>
              <a:defRPr/>
            </a:pPr>
            <a:r>
              <a:rPr lang="de-DE" altLang="de-DE" dirty="0">
                <a:latin typeface="Century Gothic" panose="020B0502020202020204" pitchFamily="34" charset="0"/>
                <a:sym typeface="Monotype Sorts"/>
              </a:rPr>
              <a:t>Für die rechtliche Verwirklichung sind nur noch die Beschlussfassung von Organen oder formelle Akte erforderlich</a:t>
            </a:r>
          </a:p>
          <a:p>
            <a:pPr marL="534988" indent="-268288">
              <a:lnSpc>
                <a:spcPct val="100000"/>
              </a:lnSpc>
              <a:spcBef>
                <a:spcPts val="600"/>
              </a:spcBef>
              <a:spcAft>
                <a:spcPts val="600"/>
              </a:spcAft>
              <a:buFont typeface="Arial" panose="020B0604020202020204" pitchFamily="34" charset="0"/>
              <a:buChar char="•"/>
              <a:defRPr/>
            </a:pPr>
            <a:r>
              <a:rPr lang="de-DE" altLang="de-DE" dirty="0">
                <a:latin typeface="Century Gothic" panose="020B0502020202020204" pitchFamily="34" charset="0"/>
                <a:sym typeface="Monotype Sorts"/>
              </a:rPr>
              <a:t>Die Erfüllung kann mit an Sicherheit grenzender Wahrscheinlichkeit erwartet werden</a:t>
            </a:r>
          </a:p>
        </p:txBody>
      </p:sp>
      <p:sp>
        <p:nvSpPr>
          <p:cNvPr id="897029" name="Textfeld 4">
            <a:extLst>
              <a:ext uri="{FF2B5EF4-FFF2-40B4-BE49-F238E27FC236}">
                <a16:creationId xmlns:a16="http://schemas.microsoft.com/office/drawing/2014/main" id="{76336435-4A2A-46DF-AE51-161F0285270C}"/>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
        <p:nvSpPr>
          <p:cNvPr id="10" name="Rectangle 2">
            <a:extLst>
              <a:ext uri="{FF2B5EF4-FFF2-40B4-BE49-F238E27FC236}">
                <a16:creationId xmlns:a16="http://schemas.microsoft.com/office/drawing/2014/main" id="{BB3F5CF4-581D-4AAE-A06B-D8531950F843}"/>
              </a:ext>
            </a:extLst>
          </p:cNvPr>
          <p:cNvSpPr txBox="1">
            <a:spLocks/>
          </p:cNvSpPr>
          <p:nvPr/>
        </p:nvSpPr>
        <p:spPr bwMode="auto">
          <a:xfrm>
            <a:off x="854075" y="3968750"/>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b="1" kern="0">
                <a:solidFill>
                  <a:srgbClr val="00B0F0"/>
                </a:solidFill>
                <a:latin typeface="Century Gothic" pitchFamily="34" charset="0"/>
              </a:rPr>
              <a:t>10.6.2 </a:t>
            </a:r>
            <a:r>
              <a:rPr lang="de-DE" altLang="de-DE" b="1" dirty="0">
                <a:solidFill>
                  <a:srgbClr val="00B0F0"/>
                </a:solidFill>
                <a:latin typeface="Century Gothic" panose="020B0502020202020204" pitchFamily="34" charset="0"/>
              </a:rPr>
              <a:t>Neue </a:t>
            </a:r>
            <a:r>
              <a:rPr lang="de-DE" altLang="de-DE" b="1" dirty="0">
                <a:solidFill>
                  <a:srgbClr val="00B0F0"/>
                </a:solidFill>
                <a:latin typeface="Century Gothic" panose="020B0502020202020204" pitchFamily="34" charset="0"/>
                <a:sym typeface="Monotype Sorts"/>
              </a:rPr>
              <a:t>Tatsachen nach Erteilung des BVs</a:t>
            </a:r>
            <a:r>
              <a:rPr lang="de-DE" altLang="de-DE" b="1" dirty="0">
                <a:solidFill>
                  <a:srgbClr val="00B0F0"/>
                </a:solidFill>
                <a:latin typeface="Century Gothic" panose="020B0502020202020204" pitchFamily="34" charset="0"/>
              </a:rPr>
              <a:t>  </a:t>
            </a:r>
            <a:endParaRPr lang="de-DE" altLang="de-DE" b="1" kern="0" dirty="0">
              <a:solidFill>
                <a:srgbClr val="00B0F0"/>
              </a:solidFill>
              <a:latin typeface="Century Gothic" pitchFamily="34" charset="0"/>
            </a:endParaRPr>
          </a:p>
        </p:txBody>
      </p:sp>
      <p:sp>
        <p:nvSpPr>
          <p:cNvPr id="11" name="Inhaltsplatzhalter 2">
            <a:extLst>
              <a:ext uri="{FF2B5EF4-FFF2-40B4-BE49-F238E27FC236}">
                <a16:creationId xmlns:a16="http://schemas.microsoft.com/office/drawing/2014/main" id="{243F60A2-148A-4BD7-BFBB-779C49091458}"/>
              </a:ext>
            </a:extLst>
          </p:cNvPr>
          <p:cNvSpPr txBox="1">
            <a:spLocks/>
          </p:cNvSpPr>
          <p:nvPr/>
        </p:nvSpPr>
        <p:spPr bwMode="auto">
          <a:xfrm>
            <a:off x="1079500" y="4365625"/>
            <a:ext cx="10761663"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defTabSz="361950">
              <a:lnSpc>
                <a:spcPct val="100000"/>
              </a:lnSpc>
              <a:spcBef>
                <a:spcPts val="600"/>
              </a:spcBef>
              <a:spcAft>
                <a:spcPts val="600"/>
              </a:spcAft>
              <a:defRPr/>
            </a:pPr>
            <a:r>
              <a:rPr lang="de-DE" altLang="de-DE" b="1" kern="0" dirty="0">
                <a:solidFill>
                  <a:srgbClr val="00B0F0"/>
                </a:solidFill>
                <a:latin typeface="Century Gothic" panose="020B0502020202020204" pitchFamily="34" charset="0"/>
              </a:rPr>
              <a:t>a. Ausgangssituation</a:t>
            </a:r>
          </a:p>
          <a:p>
            <a:pPr marL="542925" indent="-276225">
              <a:lnSpc>
                <a:spcPct val="100000"/>
              </a:lnSpc>
              <a:spcBef>
                <a:spcPts val="600"/>
              </a:spcBef>
              <a:spcAft>
                <a:spcPts val="600"/>
              </a:spcAft>
              <a:buFont typeface="Arial" panose="020B0604020202020204" pitchFamily="34" charset="0"/>
              <a:buChar char="•"/>
              <a:defRPr/>
            </a:pPr>
            <a:r>
              <a:rPr lang="de-DE" altLang="de-DE" dirty="0">
                <a:latin typeface="Century Gothic" panose="020B0502020202020204" pitchFamily="34" charset="0"/>
                <a:sym typeface="Monotype Sorts"/>
              </a:rPr>
              <a:t>Nach Auslieferung eines uneingeschränkten BVs werden dem Abschlussprüfer Tatsachen bekannt, die bereits bei Auslieferung bestanden haben</a:t>
            </a:r>
          </a:p>
          <a:p>
            <a:pPr marL="542925" indent="-276225">
              <a:lnSpc>
                <a:spcPct val="100000"/>
              </a:lnSpc>
              <a:spcBef>
                <a:spcPts val="600"/>
              </a:spcBef>
              <a:spcAft>
                <a:spcPts val="600"/>
              </a:spcAft>
              <a:buFont typeface="Arial" panose="020B0604020202020204" pitchFamily="34" charset="0"/>
              <a:buChar char="•"/>
              <a:defRPr/>
            </a:pPr>
            <a:r>
              <a:rPr lang="de-DE" altLang="de-DE" dirty="0">
                <a:latin typeface="Century Gothic" panose="020B0502020202020204" pitchFamily="34" charset="0"/>
                <a:sym typeface="Monotype Sorts"/>
              </a:rPr>
              <a:t>Hätte er diese Tatsachen bereits bei der Abschlussprüfung gekannt, hätte er lediglich einen modifizierten Bestätigungsvermerk erteilt</a:t>
            </a:r>
          </a:p>
          <a:p>
            <a:pPr marL="542925" indent="-276225">
              <a:lnSpc>
                <a:spcPct val="100000"/>
              </a:lnSpc>
              <a:spcBef>
                <a:spcPts val="600"/>
              </a:spcBef>
              <a:spcAft>
                <a:spcPts val="600"/>
              </a:spcAft>
              <a:buFont typeface="Arial" panose="020B0604020202020204" pitchFamily="34" charset="0"/>
              <a:buChar char="•"/>
              <a:defRPr/>
            </a:pPr>
            <a:r>
              <a:rPr lang="de-DE" altLang="de-DE" dirty="0">
                <a:latin typeface="Century Gothic" panose="020B0502020202020204" pitchFamily="34" charset="0"/>
                <a:sym typeface="Monotype Sorts"/>
              </a:rPr>
              <a:t>Er veranlasst das betreffende Unternehmen, den Abschluss zu ändern</a:t>
            </a:r>
          </a:p>
        </p:txBody>
      </p:sp>
    </p:spTree>
  </p:cSld>
  <p:clrMapOvr>
    <a:masterClrMapping/>
  </p:clrMapOvr>
  <p:transition/>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074" name="Rectangle 7">
            <a:extLst>
              <a:ext uri="{FF2B5EF4-FFF2-40B4-BE49-F238E27FC236}">
                <a16:creationId xmlns:a16="http://schemas.microsoft.com/office/drawing/2014/main" id="{FFBF3EE2-0AC8-4372-96E6-C1F476100E1E}"/>
              </a:ext>
            </a:extLst>
          </p:cNvPr>
          <p:cNvSpPr>
            <a:spLocks noChangeArrowheads="1"/>
          </p:cNvSpPr>
          <p:nvPr/>
        </p:nvSpPr>
        <p:spPr bwMode="auto">
          <a:xfrm>
            <a:off x="1631950" y="1844824"/>
            <a:ext cx="9378950" cy="792000"/>
          </a:xfrm>
          <a:prstGeom prst="roundRect">
            <a:avLst>
              <a:gd name="adj" fmla="val 16667"/>
            </a:avLst>
          </a:prstGeom>
          <a:solidFill>
            <a:srgbClr val="CCECFF"/>
          </a:solidFill>
          <a:ln w="9525">
            <a:solidFill>
              <a:srgbClr val="CCECFF"/>
            </a:solidFill>
            <a:miter lim="800000"/>
            <a:headEnd/>
            <a:tailEnd/>
          </a:ln>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sz="1600" b="1">
                <a:latin typeface="Century Gothic" panose="020B0502020202020204" pitchFamily="34" charset="0"/>
              </a:rPr>
              <a:t>Aufforderung des Abschlussprüfers an das geprüfte </a:t>
            </a:r>
          </a:p>
          <a:p>
            <a:pPr algn="ctr">
              <a:lnSpc>
                <a:spcPct val="100000"/>
              </a:lnSpc>
              <a:spcBef>
                <a:spcPct val="0"/>
              </a:spcBef>
              <a:buFontTx/>
              <a:buNone/>
            </a:pPr>
            <a:r>
              <a:rPr lang="de-DE" altLang="de-DE" sz="1600" b="1">
                <a:latin typeface="Century Gothic" panose="020B0502020202020204" pitchFamily="34" charset="0"/>
              </a:rPr>
              <a:t>Unternehmen, seinen Abschluss zu ändern</a:t>
            </a:r>
          </a:p>
        </p:txBody>
      </p:sp>
      <p:sp>
        <p:nvSpPr>
          <p:cNvPr id="899075" name="Rectangle 8">
            <a:extLst>
              <a:ext uri="{FF2B5EF4-FFF2-40B4-BE49-F238E27FC236}">
                <a16:creationId xmlns:a16="http://schemas.microsoft.com/office/drawing/2014/main" id="{728C39CC-A1E8-4EEA-B5EA-9C81C4AC844D}"/>
              </a:ext>
            </a:extLst>
          </p:cNvPr>
          <p:cNvSpPr>
            <a:spLocks noChangeArrowheads="1"/>
          </p:cNvSpPr>
          <p:nvPr/>
        </p:nvSpPr>
        <p:spPr bwMode="auto">
          <a:xfrm>
            <a:off x="1631950" y="3111500"/>
            <a:ext cx="4321175" cy="900113"/>
          </a:xfrm>
          <a:prstGeom prst="roundRect">
            <a:avLst>
              <a:gd name="adj" fmla="val 16667"/>
            </a:avLst>
          </a:prstGeom>
          <a:solidFill>
            <a:schemeClr val="bg1">
              <a:lumMod val="85000"/>
            </a:schemeClr>
          </a:solidFill>
          <a:ln w="19050">
            <a:noFill/>
            <a:miter lim="800000"/>
            <a:headEnd/>
            <a:tailEnd/>
          </a:ln>
        </p:spPr>
        <p:txBody>
          <a:bodyPr wrap="none"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sz="1600" b="1">
                <a:latin typeface="Century Gothic" panose="020B0502020202020204" pitchFamily="34" charset="0"/>
              </a:rPr>
              <a:t>Unternehmen ändert </a:t>
            </a:r>
          </a:p>
          <a:p>
            <a:pPr algn="ctr">
              <a:lnSpc>
                <a:spcPct val="100000"/>
              </a:lnSpc>
              <a:spcBef>
                <a:spcPct val="0"/>
              </a:spcBef>
              <a:buFontTx/>
              <a:buNone/>
            </a:pPr>
            <a:r>
              <a:rPr lang="de-DE" altLang="de-DE" sz="1600" b="1">
                <a:latin typeface="Century Gothic" panose="020B0502020202020204" pitchFamily="34" charset="0"/>
              </a:rPr>
              <a:t>seinen Abschluss</a:t>
            </a:r>
            <a:endParaRPr lang="de-DE" altLang="de-DE" b="1">
              <a:latin typeface="Century Gothic" panose="020B0502020202020204" pitchFamily="34" charset="0"/>
            </a:endParaRPr>
          </a:p>
        </p:txBody>
      </p:sp>
      <p:sp>
        <p:nvSpPr>
          <p:cNvPr id="899076" name="Rectangle 9">
            <a:extLst>
              <a:ext uri="{FF2B5EF4-FFF2-40B4-BE49-F238E27FC236}">
                <a16:creationId xmlns:a16="http://schemas.microsoft.com/office/drawing/2014/main" id="{15687500-B5D6-4626-B8BB-9202A395FE17}"/>
              </a:ext>
            </a:extLst>
          </p:cNvPr>
          <p:cNvSpPr>
            <a:spLocks noChangeArrowheads="1"/>
          </p:cNvSpPr>
          <p:nvPr/>
        </p:nvSpPr>
        <p:spPr bwMode="auto">
          <a:xfrm>
            <a:off x="6673850" y="3130550"/>
            <a:ext cx="4319588" cy="900113"/>
          </a:xfrm>
          <a:prstGeom prst="roundRect">
            <a:avLst>
              <a:gd name="adj" fmla="val 16667"/>
            </a:avLst>
          </a:prstGeom>
          <a:solidFill>
            <a:schemeClr val="bg1">
              <a:lumMod val="85000"/>
            </a:schemeClr>
          </a:solidFill>
          <a:ln w="19050">
            <a:noFill/>
            <a:miter lim="800000"/>
            <a:headEnd/>
            <a:tailEnd/>
          </a:ln>
        </p:spPr>
        <p:txBody>
          <a:bodyPr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gn="ctr">
              <a:lnSpc>
                <a:spcPct val="100000"/>
              </a:lnSpc>
              <a:spcBef>
                <a:spcPct val="0"/>
              </a:spcBef>
              <a:buFontTx/>
              <a:buNone/>
            </a:pPr>
            <a:r>
              <a:rPr lang="de-DE" altLang="de-DE" sz="1600" b="1">
                <a:latin typeface="Century Gothic" panose="020B0502020202020204" pitchFamily="34" charset="0"/>
              </a:rPr>
              <a:t>Unternehmen ändert seinen Abschluss trotz Aufforderung nicht</a:t>
            </a:r>
          </a:p>
        </p:txBody>
      </p:sp>
      <p:cxnSp>
        <p:nvCxnSpPr>
          <p:cNvPr id="899077" name="AutoShape 10">
            <a:extLst>
              <a:ext uri="{FF2B5EF4-FFF2-40B4-BE49-F238E27FC236}">
                <a16:creationId xmlns:a16="http://schemas.microsoft.com/office/drawing/2014/main" id="{42B7170A-2FC8-44F3-9D56-FAC2979D2416}"/>
              </a:ext>
            </a:extLst>
          </p:cNvPr>
          <p:cNvCxnSpPr>
            <a:cxnSpLocks noChangeShapeType="1"/>
            <a:stCxn id="899074" idx="2"/>
            <a:endCxn id="899075" idx="0"/>
          </p:cNvCxnSpPr>
          <p:nvPr/>
        </p:nvCxnSpPr>
        <p:spPr bwMode="auto">
          <a:xfrm flipH="1">
            <a:off x="3792538" y="2636824"/>
            <a:ext cx="2528887" cy="474676"/>
          </a:xfrm>
          <a:prstGeom prst="straightConnector1">
            <a:avLst/>
          </a:prstGeom>
          <a:noFill/>
          <a:ln w="190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99078" name="AutoShape 11">
            <a:extLst>
              <a:ext uri="{FF2B5EF4-FFF2-40B4-BE49-F238E27FC236}">
                <a16:creationId xmlns:a16="http://schemas.microsoft.com/office/drawing/2014/main" id="{99EAA257-CD1C-4705-90D0-6D8702B46886}"/>
              </a:ext>
            </a:extLst>
          </p:cNvPr>
          <p:cNvCxnSpPr>
            <a:cxnSpLocks noChangeShapeType="1"/>
            <a:stCxn id="899074" idx="2"/>
            <a:endCxn id="899076" idx="0"/>
          </p:cNvCxnSpPr>
          <p:nvPr/>
        </p:nvCxnSpPr>
        <p:spPr bwMode="auto">
          <a:xfrm>
            <a:off x="6321425" y="2636824"/>
            <a:ext cx="2512219" cy="493726"/>
          </a:xfrm>
          <a:prstGeom prst="straightConnector1">
            <a:avLst/>
          </a:prstGeom>
          <a:noFill/>
          <a:ln w="190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6110" name="Text Box 14">
            <a:extLst>
              <a:ext uri="{FF2B5EF4-FFF2-40B4-BE49-F238E27FC236}">
                <a16:creationId xmlns:a16="http://schemas.microsoft.com/office/drawing/2014/main" id="{1517A34B-9CAC-4514-B22A-E64C02AC3A27}"/>
              </a:ext>
            </a:extLst>
          </p:cNvPr>
          <p:cNvSpPr txBox="1">
            <a:spLocks noChangeArrowheads="1"/>
          </p:cNvSpPr>
          <p:nvPr/>
        </p:nvSpPr>
        <p:spPr bwMode="auto">
          <a:xfrm>
            <a:off x="1200150" y="4125913"/>
            <a:ext cx="4208463" cy="307975"/>
          </a:xfrm>
          <a:prstGeom prst="rect">
            <a:avLst/>
          </a:prstGeom>
          <a:noFill/>
          <a:ln>
            <a:noFill/>
          </a:ln>
          <a:effectLst/>
          <a:extLst>
            <a:ext uri="{909E8E84-426E-40DD-AFC4-6F175D3DCCD1}">
              <a14:hiddenFill xmlns:a14="http://schemas.microsoft.com/office/drawing/2010/main">
                <a:solidFill>
                  <a:srgbClr val="CCFFCC">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374650">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565150"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buFontTx/>
              <a:buNone/>
            </a:pPr>
            <a:r>
              <a:rPr lang="de-DE" altLang="de-DE" b="1">
                <a:latin typeface="Century Gothic" panose="020B0502020202020204" pitchFamily="34" charset="0"/>
              </a:rPr>
              <a:t>Nachtragsprüfung </a:t>
            </a:r>
            <a:r>
              <a:rPr lang="de-DE" altLang="de-DE">
                <a:latin typeface="Century Gothic" panose="020B0502020202020204" pitchFamily="34" charset="0"/>
              </a:rPr>
              <a:t>gem. § 316 Abs. 3 HGB:</a:t>
            </a:r>
            <a:endParaRPr lang="de-DE" altLang="de-DE" sz="2000">
              <a:latin typeface="Century Gothic" panose="020B0502020202020204" pitchFamily="34" charset="0"/>
            </a:endParaRPr>
          </a:p>
        </p:txBody>
      </p:sp>
      <p:sp>
        <p:nvSpPr>
          <p:cNvPr id="516111" name="Text Box 15">
            <a:extLst>
              <a:ext uri="{FF2B5EF4-FFF2-40B4-BE49-F238E27FC236}">
                <a16:creationId xmlns:a16="http://schemas.microsoft.com/office/drawing/2014/main" id="{C8A52ADD-D96A-4D67-8BA1-18F6BD196359}"/>
              </a:ext>
            </a:extLst>
          </p:cNvPr>
          <p:cNvSpPr txBox="1">
            <a:spLocks noChangeArrowheads="1"/>
          </p:cNvSpPr>
          <p:nvPr/>
        </p:nvSpPr>
        <p:spPr bwMode="auto">
          <a:xfrm>
            <a:off x="1577975" y="4524375"/>
            <a:ext cx="4375150" cy="1692275"/>
          </a:xfrm>
          <a:prstGeom prst="rect">
            <a:avLst/>
          </a:prstGeom>
          <a:noFill/>
          <a:ln>
            <a:noFill/>
          </a:ln>
          <a:effectLst/>
          <a:extLst>
            <a:ext uri="{909E8E84-426E-40DD-AFC4-6F175D3DCCD1}">
              <a14:hiddenFill xmlns:a14="http://schemas.microsoft.com/office/drawing/2010/main">
                <a:solidFill>
                  <a:srgbClr val="CCFFCC">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285750" indent="-285750">
              <a:lnSpc>
                <a:spcPct val="110000"/>
              </a:lnSpc>
              <a:spcBef>
                <a:spcPts val="800"/>
              </a:spcBef>
              <a:buFont typeface="Arial" panose="020B0604020202020204" pitchFamily="34" charset="0"/>
              <a:tabLst>
                <a:tab pos="663575" algn="l"/>
              </a:tabLst>
              <a:defRPr sz="1400">
                <a:solidFill>
                  <a:schemeClr val="tx1"/>
                </a:solidFill>
                <a:latin typeface="Verdana" panose="020B0604030504040204" pitchFamily="34" charset="0"/>
              </a:defRPr>
            </a:lvl1pPr>
            <a:lvl2pPr marL="565150" indent="-179388">
              <a:lnSpc>
                <a:spcPct val="110000"/>
              </a:lnSpc>
              <a:spcBef>
                <a:spcPts val="800"/>
              </a:spcBef>
              <a:buFont typeface="Arial" panose="020B0604020202020204" pitchFamily="34" charset="0"/>
              <a:buChar char="»"/>
              <a:tabLst>
                <a:tab pos="663575" algn="l"/>
              </a:tabLst>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tabLst>
                <a:tab pos="663575" algn="l"/>
              </a:tabLst>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tabLst>
                <a:tab pos="663575" algn="l"/>
              </a:tabLst>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tabLst>
                <a:tab pos="663575" algn="l"/>
              </a:tabLst>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tabLst>
                <a:tab pos="663575" algn="l"/>
              </a:tabLst>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tabLst>
                <a:tab pos="663575" algn="l"/>
              </a:tabLst>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tabLst>
                <a:tab pos="663575" algn="l"/>
              </a:tabLst>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tabLst>
                <a:tab pos="663575" algn="l"/>
              </a:tabLst>
              <a:defRPr sz="1400">
                <a:solidFill>
                  <a:schemeClr val="tx1"/>
                </a:solidFill>
                <a:latin typeface="Verdana" panose="020B0604030504040204" pitchFamily="34" charset="0"/>
              </a:defRPr>
            </a:lvl9pPr>
          </a:lstStyle>
          <a:p>
            <a:pPr>
              <a:lnSpc>
                <a:spcPct val="100000"/>
              </a:lnSpc>
              <a:spcBef>
                <a:spcPts val="600"/>
              </a:spcBef>
              <a:spcAft>
                <a:spcPts val="600"/>
              </a:spcAft>
              <a:buFont typeface="Wingdings" panose="05000000000000000000" pitchFamily="2" charset="2"/>
              <a:buChar char="à"/>
            </a:pPr>
            <a:r>
              <a:rPr lang="de-DE" altLang="de-DE" dirty="0">
                <a:latin typeface="Century Gothic" panose="020B0502020202020204" pitchFamily="34" charset="0"/>
              </a:rPr>
              <a:t>Erneute Prüfung, so weit es die Änderung erfordert</a:t>
            </a:r>
          </a:p>
          <a:p>
            <a:pPr>
              <a:lnSpc>
                <a:spcPct val="100000"/>
              </a:lnSpc>
              <a:spcBef>
                <a:spcPts val="600"/>
              </a:spcBef>
              <a:spcAft>
                <a:spcPts val="600"/>
              </a:spcAft>
              <a:buFont typeface="Wingdings" panose="05000000000000000000" pitchFamily="2" charset="2"/>
              <a:buChar char="à"/>
            </a:pPr>
            <a:r>
              <a:rPr lang="de-DE" altLang="de-DE" dirty="0">
                <a:latin typeface="Century Gothic" panose="020B0502020202020204" pitchFamily="34" charset="0"/>
              </a:rPr>
              <a:t>Durch den bestellten Abschlussprüfer</a:t>
            </a:r>
          </a:p>
          <a:p>
            <a:pPr>
              <a:lnSpc>
                <a:spcPct val="100000"/>
              </a:lnSpc>
              <a:spcBef>
                <a:spcPts val="600"/>
              </a:spcBef>
              <a:spcAft>
                <a:spcPts val="600"/>
              </a:spcAft>
              <a:buFont typeface="Wingdings" panose="05000000000000000000" pitchFamily="2" charset="2"/>
              <a:buChar char="à"/>
            </a:pPr>
            <a:r>
              <a:rPr lang="de-DE" altLang="de-DE" dirty="0">
                <a:latin typeface="Century Gothic" panose="020B0502020202020204" pitchFamily="34" charset="0"/>
              </a:rPr>
              <a:t>BV bleibt </a:t>
            </a:r>
            <a:r>
              <a:rPr lang="de-DE" altLang="de-DE" dirty="0" err="1">
                <a:latin typeface="Century Gothic" panose="020B0502020202020204" pitchFamily="34" charset="0"/>
              </a:rPr>
              <a:t>grds</a:t>
            </a:r>
            <a:r>
              <a:rPr lang="de-DE" altLang="de-DE" dirty="0">
                <a:latin typeface="Century Gothic" panose="020B0502020202020204" pitchFamily="34" charset="0"/>
              </a:rPr>
              <a:t>. wirksam und ist entsprechend dem Ergebnis der Nachtragsprüfung zu ergänzen</a:t>
            </a:r>
          </a:p>
        </p:txBody>
      </p:sp>
      <p:sp>
        <p:nvSpPr>
          <p:cNvPr id="516114" name="Text Box 18">
            <a:extLst>
              <a:ext uri="{FF2B5EF4-FFF2-40B4-BE49-F238E27FC236}">
                <a16:creationId xmlns:a16="http://schemas.microsoft.com/office/drawing/2014/main" id="{1C773027-F013-4871-8625-388A463E78F2}"/>
              </a:ext>
            </a:extLst>
          </p:cNvPr>
          <p:cNvSpPr txBox="1">
            <a:spLocks noChangeArrowheads="1"/>
          </p:cNvSpPr>
          <p:nvPr/>
        </p:nvSpPr>
        <p:spPr bwMode="auto">
          <a:xfrm>
            <a:off x="6673850" y="4125913"/>
            <a:ext cx="4392613" cy="815975"/>
          </a:xfrm>
          <a:prstGeom prst="rect">
            <a:avLst/>
          </a:prstGeom>
          <a:noFill/>
          <a:ln>
            <a:noFill/>
          </a:ln>
          <a:effectLst/>
          <a:extLst>
            <a:ext uri="{909E8E84-426E-40DD-AFC4-6F175D3DCCD1}">
              <a14:hiddenFill xmlns:a14="http://schemas.microsoft.com/office/drawing/2010/main">
                <a:solidFill>
                  <a:srgbClr val="CCFFCC">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74650" defTabSz="952500">
              <a:lnSpc>
                <a:spcPct val="110000"/>
              </a:lnSpc>
              <a:spcBef>
                <a:spcPts val="800"/>
              </a:spcBef>
              <a:buFont typeface="Arial" panose="020B0604020202020204" pitchFamily="34" charset="0"/>
              <a:tabLst>
                <a:tab pos="1054100" algn="l"/>
                <a:tab pos="1428750" algn="l"/>
              </a:tabLst>
              <a:defRPr sz="1400">
                <a:solidFill>
                  <a:schemeClr val="tx1"/>
                </a:solidFill>
                <a:latin typeface="Verdana" panose="020B0604030504040204" pitchFamily="34" charset="0"/>
              </a:defRPr>
            </a:lvl1pPr>
            <a:lvl2pPr marL="565150" indent="-179388" defTabSz="952500">
              <a:lnSpc>
                <a:spcPct val="110000"/>
              </a:lnSpc>
              <a:spcBef>
                <a:spcPts val="800"/>
              </a:spcBef>
              <a:buFont typeface="Arial" panose="020B0604020202020204" pitchFamily="34" charset="0"/>
              <a:buChar char="»"/>
              <a:tabLst>
                <a:tab pos="1054100" algn="l"/>
                <a:tab pos="1428750" algn="l"/>
              </a:tabLst>
              <a:defRPr sz="1400">
                <a:solidFill>
                  <a:schemeClr val="tx1"/>
                </a:solidFill>
                <a:latin typeface="Verdana" panose="020B0604030504040204" pitchFamily="34" charset="0"/>
              </a:defRPr>
            </a:lvl2pPr>
            <a:lvl3pPr marL="541338" indent="-180975" defTabSz="952500">
              <a:lnSpc>
                <a:spcPct val="110000"/>
              </a:lnSpc>
              <a:spcBef>
                <a:spcPts val="800"/>
              </a:spcBef>
              <a:buFont typeface="Arial" panose="020B0604020202020204" pitchFamily="34" charset="0"/>
              <a:buChar char="•"/>
              <a:tabLst>
                <a:tab pos="1054100" algn="l"/>
                <a:tab pos="1428750" algn="l"/>
              </a:tabLst>
              <a:defRPr sz="1400">
                <a:solidFill>
                  <a:schemeClr val="tx1"/>
                </a:solidFill>
                <a:latin typeface="Verdana" panose="020B0604030504040204" pitchFamily="34" charset="0"/>
              </a:defRPr>
            </a:lvl3pPr>
            <a:lvl4pPr marL="895350" indent="-174625" defTabSz="952500">
              <a:lnSpc>
                <a:spcPct val="110000"/>
              </a:lnSpc>
              <a:spcBef>
                <a:spcPts val="800"/>
              </a:spcBef>
              <a:buFont typeface="Arial" panose="020B0604020202020204" pitchFamily="34" charset="0"/>
              <a:buChar char="»"/>
              <a:tabLst>
                <a:tab pos="1054100" algn="l"/>
                <a:tab pos="1428750" algn="l"/>
              </a:tabLst>
              <a:defRPr sz="1400">
                <a:solidFill>
                  <a:schemeClr val="tx1"/>
                </a:solidFill>
                <a:latin typeface="Verdana" panose="020B0604030504040204" pitchFamily="34" charset="0"/>
              </a:defRPr>
            </a:lvl4pPr>
            <a:lvl5pPr marL="1257300" indent="-180975" defTabSz="952500">
              <a:lnSpc>
                <a:spcPct val="110000"/>
              </a:lnSpc>
              <a:spcBef>
                <a:spcPts val="800"/>
              </a:spcBef>
              <a:buFont typeface="Arial" panose="020B0604020202020204" pitchFamily="34" charset="0"/>
              <a:buChar char="•"/>
              <a:tabLst>
                <a:tab pos="1054100" algn="l"/>
                <a:tab pos="1428750" algn="l"/>
              </a:tabLst>
              <a:defRPr sz="1400">
                <a:solidFill>
                  <a:schemeClr val="tx1"/>
                </a:solidFill>
                <a:latin typeface="Verdana" panose="020B0604030504040204" pitchFamily="34" charset="0"/>
              </a:defRPr>
            </a:lvl5pPr>
            <a:lvl6pPr marL="1714500" indent="-180975" defTabSz="952500" eaLnBrk="0" fontAlgn="base" hangingPunct="0">
              <a:lnSpc>
                <a:spcPct val="110000"/>
              </a:lnSpc>
              <a:spcBef>
                <a:spcPts val="800"/>
              </a:spcBef>
              <a:spcAft>
                <a:spcPct val="0"/>
              </a:spcAft>
              <a:buFont typeface="Arial" panose="020B0604020202020204" pitchFamily="34" charset="0"/>
              <a:buChar char="•"/>
              <a:tabLst>
                <a:tab pos="1054100" algn="l"/>
                <a:tab pos="1428750" algn="l"/>
              </a:tabLst>
              <a:defRPr sz="1400">
                <a:solidFill>
                  <a:schemeClr val="tx1"/>
                </a:solidFill>
                <a:latin typeface="Verdana" panose="020B0604030504040204" pitchFamily="34" charset="0"/>
              </a:defRPr>
            </a:lvl6pPr>
            <a:lvl7pPr marL="2171700" indent="-180975" defTabSz="952500" eaLnBrk="0" fontAlgn="base" hangingPunct="0">
              <a:lnSpc>
                <a:spcPct val="110000"/>
              </a:lnSpc>
              <a:spcBef>
                <a:spcPts val="800"/>
              </a:spcBef>
              <a:spcAft>
                <a:spcPct val="0"/>
              </a:spcAft>
              <a:buFont typeface="Arial" panose="020B0604020202020204" pitchFamily="34" charset="0"/>
              <a:buChar char="•"/>
              <a:tabLst>
                <a:tab pos="1054100" algn="l"/>
                <a:tab pos="1428750" algn="l"/>
              </a:tabLst>
              <a:defRPr sz="1400">
                <a:solidFill>
                  <a:schemeClr val="tx1"/>
                </a:solidFill>
                <a:latin typeface="Verdana" panose="020B0604030504040204" pitchFamily="34" charset="0"/>
              </a:defRPr>
            </a:lvl7pPr>
            <a:lvl8pPr marL="2628900" indent="-180975" defTabSz="952500" eaLnBrk="0" fontAlgn="base" hangingPunct="0">
              <a:lnSpc>
                <a:spcPct val="110000"/>
              </a:lnSpc>
              <a:spcBef>
                <a:spcPts val="800"/>
              </a:spcBef>
              <a:spcAft>
                <a:spcPct val="0"/>
              </a:spcAft>
              <a:buFont typeface="Arial" panose="020B0604020202020204" pitchFamily="34" charset="0"/>
              <a:buChar char="•"/>
              <a:tabLst>
                <a:tab pos="1054100" algn="l"/>
                <a:tab pos="1428750" algn="l"/>
              </a:tabLst>
              <a:defRPr sz="1400">
                <a:solidFill>
                  <a:schemeClr val="tx1"/>
                </a:solidFill>
                <a:latin typeface="Verdana" panose="020B0604030504040204" pitchFamily="34" charset="0"/>
              </a:defRPr>
            </a:lvl8pPr>
            <a:lvl9pPr marL="3086100" indent="-180975" defTabSz="952500" eaLnBrk="0" fontAlgn="base" hangingPunct="0">
              <a:lnSpc>
                <a:spcPct val="110000"/>
              </a:lnSpc>
              <a:spcBef>
                <a:spcPts val="800"/>
              </a:spcBef>
              <a:spcAft>
                <a:spcPct val="0"/>
              </a:spcAft>
              <a:buFont typeface="Arial" panose="020B0604020202020204" pitchFamily="34" charset="0"/>
              <a:buChar char="•"/>
              <a:tabLst>
                <a:tab pos="1054100" algn="l"/>
                <a:tab pos="1428750" algn="l"/>
              </a:tabLst>
              <a:defRPr sz="1400">
                <a:solidFill>
                  <a:schemeClr val="tx1"/>
                </a:solidFill>
                <a:latin typeface="Verdana" panose="020B0604030504040204" pitchFamily="34" charset="0"/>
              </a:defRPr>
            </a:lvl9pPr>
          </a:lstStyle>
          <a:p>
            <a:pPr marL="0">
              <a:lnSpc>
                <a:spcPct val="100000"/>
              </a:lnSpc>
              <a:spcBef>
                <a:spcPct val="0"/>
              </a:spcBef>
              <a:spcAft>
                <a:spcPts val="600"/>
              </a:spcAft>
              <a:defRPr/>
            </a:pPr>
            <a:r>
              <a:rPr lang="de-DE" altLang="de-DE" dirty="0" err="1">
                <a:latin typeface="Century Gothic" panose="020B0502020202020204" pitchFamily="34" charset="0"/>
                <a:sym typeface="Monotype Sorts"/>
              </a:rPr>
              <a:t>Grds</a:t>
            </a:r>
            <a:r>
              <a:rPr lang="de-DE" altLang="de-DE" dirty="0">
                <a:latin typeface="Century Gothic" panose="020B0502020202020204" pitchFamily="34" charset="0"/>
                <a:sym typeface="Monotype Sorts"/>
              </a:rPr>
              <a:t>.:</a:t>
            </a:r>
          </a:p>
          <a:p>
            <a:pPr marL="361950" indent="-276225">
              <a:lnSpc>
                <a:spcPct val="100000"/>
              </a:lnSpc>
              <a:spcBef>
                <a:spcPct val="0"/>
              </a:spcBef>
              <a:buFont typeface="Wingdings" panose="05000000000000000000" pitchFamily="2" charset="2"/>
              <a:buChar char="à"/>
              <a:tabLst>
                <a:tab pos="85725" algn="l"/>
                <a:tab pos="1054100" algn="l"/>
                <a:tab pos="1428750" algn="l"/>
              </a:tabLst>
              <a:defRPr/>
            </a:pPr>
            <a:r>
              <a:rPr lang="de-DE" altLang="de-DE" b="1" dirty="0">
                <a:latin typeface="Century Gothic" panose="020B0502020202020204" pitchFamily="34" charset="0"/>
                <a:sym typeface="Monotype Sorts"/>
              </a:rPr>
              <a:t>Widerruf des BV</a:t>
            </a:r>
          </a:p>
          <a:p>
            <a:pPr marL="361950" indent="-276225">
              <a:lnSpc>
                <a:spcPct val="100000"/>
              </a:lnSpc>
              <a:spcBef>
                <a:spcPct val="0"/>
              </a:spcBef>
              <a:buFont typeface="Wingdings" panose="05000000000000000000" pitchFamily="2" charset="2"/>
              <a:buChar char="à"/>
              <a:tabLst>
                <a:tab pos="85725" algn="l"/>
                <a:tab pos="1054100" algn="l"/>
                <a:tab pos="1428750" algn="l"/>
              </a:tabLst>
              <a:defRPr/>
            </a:pPr>
            <a:r>
              <a:rPr lang="de-DE" altLang="de-DE" dirty="0">
                <a:latin typeface="Century Gothic" panose="020B0502020202020204" pitchFamily="34" charset="0"/>
                <a:sym typeface="Monotype Sorts"/>
              </a:rPr>
              <a:t>Erteilung eines davon abweichenden BV/VV</a:t>
            </a:r>
          </a:p>
        </p:txBody>
      </p:sp>
      <p:sp>
        <p:nvSpPr>
          <p:cNvPr id="516116" name="Text Box 20">
            <a:extLst>
              <a:ext uri="{FF2B5EF4-FFF2-40B4-BE49-F238E27FC236}">
                <a16:creationId xmlns:a16="http://schemas.microsoft.com/office/drawing/2014/main" id="{C0962516-2A5D-4E4D-8F7E-594C23A8D34E}"/>
              </a:ext>
            </a:extLst>
          </p:cNvPr>
          <p:cNvSpPr txBox="1">
            <a:spLocks noChangeArrowheads="1"/>
          </p:cNvSpPr>
          <p:nvPr/>
        </p:nvSpPr>
        <p:spPr bwMode="auto">
          <a:xfrm>
            <a:off x="6859588" y="4900613"/>
            <a:ext cx="4133850" cy="954087"/>
          </a:xfrm>
          <a:prstGeom prst="rect">
            <a:avLst/>
          </a:prstGeom>
          <a:noFill/>
          <a:ln>
            <a:noFill/>
          </a:ln>
          <a:effectLst/>
          <a:extLst>
            <a:ext uri="{909E8E84-426E-40DD-AFC4-6F175D3DCCD1}">
              <a14:hiddenFill xmlns:a14="http://schemas.microsoft.com/office/drawing/2010/main">
                <a:solidFill>
                  <a:srgbClr val="CCFFCC">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defTabSz="952500">
              <a:lnSpc>
                <a:spcPct val="110000"/>
              </a:lnSpc>
              <a:spcBef>
                <a:spcPts val="800"/>
              </a:spcBef>
              <a:buFont typeface="Arial" panose="020B0604020202020204" pitchFamily="34" charset="0"/>
              <a:tabLst>
                <a:tab pos="1258888" algn="l"/>
              </a:tabLst>
              <a:defRPr sz="1400">
                <a:solidFill>
                  <a:schemeClr val="tx1"/>
                </a:solidFill>
                <a:latin typeface="Verdana" panose="020B0604030504040204" pitchFamily="34" charset="0"/>
              </a:defRPr>
            </a:lvl1pPr>
            <a:lvl2pPr marL="565150" indent="-179388" defTabSz="952500">
              <a:lnSpc>
                <a:spcPct val="110000"/>
              </a:lnSpc>
              <a:spcBef>
                <a:spcPts val="800"/>
              </a:spcBef>
              <a:buFont typeface="Arial" panose="020B0604020202020204" pitchFamily="34" charset="0"/>
              <a:buChar char="»"/>
              <a:tabLst>
                <a:tab pos="1258888" algn="l"/>
              </a:tabLst>
              <a:defRPr sz="1400">
                <a:solidFill>
                  <a:schemeClr val="tx1"/>
                </a:solidFill>
                <a:latin typeface="Verdana" panose="020B0604030504040204" pitchFamily="34" charset="0"/>
              </a:defRPr>
            </a:lvl2pPr>
            <a:lvl3pPr marL="541338" indent="-180975" defTabSz="952500">
              <a:lnSpc>
                <a:spcPct val="110000"/>
              </a:lnSpc>
              <a:spcBef>
                <a:spcPts val="800"/>
              </a:spcBef>
              <a:buFont typeface="Arial" panose="020B0604020202020204" pitchFamily="34" charset="0"/>
              <a:buChar char="•"/>
              <a:tabLst>
                <a:tab pos="1258888" algn="l"/>
              </a:tabLst>
              <a:defRPr sz="1400">
                <a:solidFill>
                  <a:schemeClr val="tx1"/>
                </a:solidFill>
                <a:latin typeface="Verdana" panose="020B0604030504040204" pitchFamily="34" charset="0"/>
              </a:defRPr>
            </a:lvl3pPr>
            <a:lvl4pPr marL="895350" indent="-174625" defTabSz="952500">
              <a:lnSpc>
                <a:spcPct val="110000"/>
              </a:lnSpc>
              <a:spcBef>
                <a:spcPts val="800"/>
              </a:spcBef>
              <a:buFont typeface="Arial" panose="020B0604020202020204" pitchFamily="34" charset="0"/>
              <a:buChar char="»"/>
              <a:tabLst>
                <a:tab pos="1258888" algn="l"/>
              </a:tabLst>
              <a:defRPr sz="1400">
                <a:solidFill>
                  <a:schemeClr val="tx1"/>
                </a:solidFill>
                <a:latin typeface="Verdana" panose="020B0604030504040204" pitchFamily="34" charset="0"/>
              </a:defRPr>
            </a:lvl4pPr>
            <a:lvl5pPr marL="1257300" indent="-180975" defTabSz="952500">
              <a:lnSpc>
                <a:spcPct val="110000"/>
              </a:lnSpc>
              <a:spcBef>
                <a:spcPts val="800"/>
              </a:spcBef>
              <a:buFont typeface="Arial" panose="020B0604020202020204" pitchFamily="34" charset="0"/>
              <a:buChar char="•"/>
              <a:tabLst>
                <a:tab pos="1258888" algn="l"/>
              </a:tabLst>
              <a:defRPr sz="1400">
                <a:solidFill>
                  <a:schemeClr val="tx1"/>
                </a:solidFill>
                <a:latin typeface="Verdana" panose="020B0604030504040204" pitchFamily="34" charset="0"/>
              </a:defRPr>
            </a:lvl5pPr>
            <a:lvl6pPr marL="1714500" indent="-180975" defTabSz="952500" eaLnBrk="0" fontAlgn="base" hangingPunct="0">
              <a:lnSpc>
                <a:spcPct val="110000"/>
              </a:lnSpc>
              <a:spcBef>
                <a:spcPts val="800"/>
              </a:spcBef>
              <a:spcAft>
                <a:spcPct val="0"/>
              </a:spcAft>
              <a:buFont typeface="Arial" panose="020B0604020202020204" pitchFamily="34" charset="0"/>
              <a:buChar char="•"/>
              <a:tabLst>
                <a:tab pos="1258888" algn="l"/>
              </a:tabLst>
              <a:defRPr sz="1400">
                <a:solidFill>
                  <a:schemeClr val="tx1"/>
                </a:solidFill>
                <a:latin typeface="Verdana" panose="020B0604030504040204" pitchFamily="34" charset="0"/>
              </a:defRPr>
            </a:lvl6pPr>
            <a:lvl7pPr marL="2171700" indent="-180975" defTabSz="952500" eaLnBrk="0" fontAlgn="base" hangingPunct="0">
              <a:lnSpc>
                <a:spcPct val="110000"/>
              </a:lnSpc>
              <a:spcBef>
                <a:spcPts val="800"/>
              </a:spcBef>
              <a:spcAft>
                <a:spcPct val="0"/>
              </a:spcAft>
              <a:buFont typeface="Arial" panose="020B0604020202020204" pitchFamily="34" charset="0"/>
              <a:buChar char="•"/>
              <a:tabLst>
                <a:tab pos="1258888" algn="l"/>
              </a:tabLst>
              <a:defRPr sz="1400">
                <a:solidFill>
                  <a:schemeClr val="tx1"/>
                </a:solidFill>
                <a:latin typeface="Verdana" panose="020B0604030504040204" pitchFamily="34" charset="0"/>
              </a:defRPr>
            </a:lvl7pPr>
            <a:lvl8pPr marL="2628900" indent="-180975" defTabSz="952500" eaLnBrk="0" fontAlgn="base" hangingPunct="0">
              <a:lnSpc>
                <a:spcPct val="110000"/>
              </a:lnSpc>
              <a:spcBef>
                <a:spcPts val="800"/>
              </a:spcBef>
              <a:spcAft>
                <a:spcPct val="0"/>
              </a:spcAft>
              <a:buFont typeface="Arial" panose="020B0604020202020204" pitchFamily="34" charset="0"/>
              <a:buChar char="•"/>
              <a:tabLst>
                <a:tab pos="1258888" algn="l"/>
              </a:tabLst>
              <a:defRPr sz="1400">
                <a:solidFill>
                  <a:schemeClr val="tx1"/>
                </a:solidFill>
                <a:latin typeface="Verdana" panose="020B0604030504040204" pitchFamily="34" charset="0"/>
              </a:defRPr>
            </a:lvl8pPr>
            <a:lvl9pPr marL="3086100" indent="-180975" defTabSz="952500" eaLnBrk="0" fontAlgn="base" hangingPunct="0">
              <a:lnSpc>
                <a:spcPct val="110000"/>
              </a:lnSpc>
              <a:spcBef>
                <a:spcPts val="800"/>
              </a:spcBef>
              <a:spcAft>
                <a:spcPct val="0"/>
              </a:spcAft>
              <a:buFont typeface="Arial" panose="020B0604020202020204" pitchFamily="34" charset="0"/>
              <a:buChar char="•"/>
              <a:tabLst>
                <a:tab pos="1258888" algn="l"/>
              </a:tabLst>
              <a:defRPr sz="1400">
                <a:solidFill>
                  <a:schemeClr val="tx1"/>
                </a:solidFill>
                <a:latin typeface="Verdana" panose="020B0604030504040204" pitchFamily="34" charset="0"/>
              </a:defRPr>
            </a:lvl9pPr>
          </a:lstStyle>
          <a:p>
            <a:pPr>
              <a:lnSpc>
                <a:spcPct val="100000"/>
              </a:lnSpc>
              <a:spcBef>
                <a:spcPct val="0"/>
              </a:spcBef>
              <a:buFontTx/>
              <a:buNone/>
            </a:pPr>
            <a:r>
              <a:rPr lang="de-DE" altLang="de-DE">
                <a:latin typeface="Century Gothic" panose="020B0502020202020204" pitchFamily="34" charset="0"/>
              </a:rPr>
              <a:t>Ausnahme:	</a:t>
            </a:r>
          </a:p>
          <a:p>
            <a:pPr>
              <a:lnSpc>
                <a:spcPct val="100000"/>
              </a:lnSpc>
              <a:spcBef>
                <a:spcPct val="0"/>
              </a:spcBef>
              <a:buFontTx/>
              <a:buNone/>
            </a:pPr>
            <a:r>
              <a:rPr lang="de-DE" altLang="de-DE">
                <a:latin typeface="Century Gothic" panose="020B0502020202020204" pitchFamily="34" charset="0"/>
              </a:rPr>
              <a:t>Widerruf nicht erforderlich, wenn Information der Adressaten auf andere Weise sicher-gestellt</a:t>
            </a:r>
            <a:endParaRPr lang="de-DE" altLang="de-DE">
              <a:latin typeface="Century Gothic" panose="020B0502020202020204" pitchFamily="34" charset="0"/>
              <a:sym typeface="Monotype Sorts"/>
            </a:endParaRPr>
          </a:p>
        </p:txBody>
      </p:sp>
      <p:sp>
        <p:nvSpPr>
          <p:cNvPr id="899083" name="Titel 1">
            <a:extLst>
              <a:ext uri="{FF2B5EF4-FFF2-40B4-BE49-F238E27FC236}">
                <a16:creationId xmlns:a16="http://schemas.microsoft.com/office/drawing/2014/main" id="{4A76AD48-3C0F-4D3F-8A81-5AB1304C29E3}"/>
              </a:ext>
            </a:extLst>
          </p:cNvPr>
          <p:cNvSpPr txBox="1">
            <a:spLocks/>
          </p:cNvSpPr>
          <p:nvPr/>
        </p:nvSpPr>
        <p:spPr bwMode="auto">
          <a:xfrm>
            <a:off x="1079500" y="1414463"/>
            <a:ext cx="76327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a:lnSpc>
                <a:spcPct val="100000"/>
              </a:lnSpc>
              <a:spcBef>
                <a:spcPct val="0"/>
              </a:spcBef>
            </a:pPr>
            <a:r>
              <a:rPr lang="de-DE" altLang="de-DE" sz="1600" b="1">
                <a:solidFill>
                  <a:srgbClr val="00B0F0"/>
                </a:solidFill>
                <a:latin typeface="Century Gothic" panose="020B0502020202020204" pitchFamily="34" charset="0"/>
              </a:rPr>
              <a:t>b. Pflichtgemäße Vorgehensweise des Abschlussprüfers</a:t>
            </a:r>
          </a:p>
        </p:txBody>
      </p:sp>
      <p:sp>
        <p:nvSpPr>
          <p:cNvPr id="16" name="Rectangle 2">
            <a:extLst>
              <a:ext uri="{FF2B5EF4-FFF2-40B4-BE49-F238E27FC236}">
                <a16:creationId xmlns:a16="http://schemas.microsoft.com/office/drawing/2014/main" id="{F3D2B793-1B0E-455B-AE66-D3020A60FE7F}"/>
              </a:ext>
            </a:extLst>
          </p:cNvPr>
          <p:cNvSpPr txBox="1">
            <a:spLocks/>
          </p:cNvSpPr>
          <p:nvPr/>
        </p:nvSpPr>
        <p:spPr bwMode="auto">
          <a:xfrm>
            <a:off x="781050" y="981075"/>
            <a:ext cx="8194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110000"/>
              </a:lnSpc>
              <a:spcBef>
                <a:spcPts val="800"/>
              </a:spcBef>
              <a:buFont typeface="Arial" panose="020B0604020202020204" pitchFamily="34" charset="0"/>
              <a:defRPr sz="1400">
                <a:solidFill>
                  <a:schemeClr val="tx1"/>
                </a:solidFill>
                <a:latin typeface="Verdana" panose="020B0604030504040204" pitchFamily="34" charset="0"/>
              </a:defRPr>
            </a:lvl1pPr>
            <a:lvl2pPr marL="180975" indent="-179388">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2pPr>
            <a:lvl3pPr marL="541338"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3pPr>
            <a:lvl4pPr marL="895350" indent="-17462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4pPr>
            <a:lvl5pPr marL="1257300" indent="-180975">
              <a:lnSpc>
                <a:spcPct val="110000"/>
              </a:lnSpc>
              <a:spcBef>
                <a:spcPts val="800"/>
              </a:spcBef>
              <a:buFont typeface="Arial" panose="020B0604020202020204" pitchFamily="34" charset="0"/>
              <a:buChar char="•"/>
              <a:defRPr sz="1400">
                <a:solidFill>
                  <a:schemeClr val="tx1"/>
                </a:solidFill>
                <a:latin typeface="Verdana" panose="020B0604030504040204" pitchFamily="34" charset="0"/>
              </a:defRPr>
            </a:lvl5pPr>
            <a:lvl6pPr marL="17145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6pPr>
            <a:lvl7pPr marL="21717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7pPr>
            <a:lvl8pPr marL="26289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8pPr>
            <a:lvl9pPr marL="3086100" indent="-180975"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Verdana" panose="020B0604030504040204" pitchFamily="34" charset="0"/>
              </a:defRPr>
            </a:lvl9pPr>
          </a:lstStyle>
          <a:p>
            <a:pPr marL="269875" indent="-269875" defTabSz="269875" eaLnBrk="1" hangingPunct="1">
              <a:lnSpc>
                <a:spcPct val="100000"/>
              </a:lnSpc>
              <a:spcBef>
                <a:spcPts val="600"/>
              </a:spcBef>
              <a:spcAft>
                <a:spcPts val="600"/>
              </a:spcAft>
              <a:tabLst>
                <a:tab pos="269875" algn="l"/>
              </a:tabLst>
              <a:defRPr/>
            </a:pPr>
            <a:r>
              <a:rPr lang="de-DE" altLang="de-DE" sz="1600" b="1" kern="0" dirty="0">
                <a:solidFill>
                  <a:srgbClr val="00B0F0"/>
                </a:solidFill>
                <a:latin typeface="Century Gothic" pitchFamily="34" charset="0"/>
              </a:rPr>
              <a:t>10.6.2 </a:t>
            </a:r>
            <a:r>
              <a:rPr lang="de-DE" altLang="de-DE" sz="1600" b="1" dirty="0">
                <a:solidFill>
                  <a:srgbClr val="00B0F0"/>
                </a:solidFill>
                <a:latin typeface="Century Gothic" panose="020B0502020202020204" pitchFamily="34" charset="0"/>
              </a:rPr>
              <a:t>Neue </a:t>
            </a:r>
            <a:r>
              <a:rPr lang="de-DE" altLang="de-DE" sz="1600" b="1" dirty="0">
                <a:solidFill>
                  <a:srgbClr val="00B0F0"/>
                </a:solidFill>
                <a:latin typeface="Century Gothic" panose="020B0502020202020204" pitchFamily="34" charset="0"/>
                <a:sym typeface="Monotype Sorts"/>
              </a:rPr>
              <a:t>Tatsachen nach Erteilung des BVs; Forts.</a:t>
            </a:r>
            <a:r>
              <a:rPr lang="de-DE" altLang="de-DE" sz="1600" b="1" dirty="0">
                <a:solidFill>
                  <a:srgbClr val="00B0F0"/>
                </a:solidFill>
                <a:latin typeface="Century Gothic" panose="020B0502020202020204" pitchFamily="34" charset="0"/>
              </a:rPr>
              <a:t>  </a:t>
            </a:r>
            <a:endParaRPr lang="de-DE" altLang="de-DE" sz="1600" b="1" kern="0" dirty="0">
              <a:solidFill>
                <a:srgbClr val="00B0F0"/>
              </a:solidFill>
              <a:latin typeface="Century Gothic" pitchFamily="34" charset="0"/>
            </a:endParaRPr>
          </a:p>
        </p:txBody>
      </p:sp>
      <p:sp>
        <p:nvSpPr>
          <p:cNvPr id="899086" name="Textfeld 4">
            <a:extLst>
              <a:ext uri="{FF2B5EF4-FFF2-40B4-BE49-F238E27FC236}">
                <a16:creationId xmlns:a16="http://schemas.microsoft.com/office/drawing/2014/main" id="{B31BD942-C031-4488-AC96-C3CA56794683}"/>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6110"/>
                                        </p:tgtEl>
                                        <p:attrNameLst>
                                          <p:attrName>style.visibility</p:attrName>
                                        </p:attrNameLst>
                                      </p:cBhvr>
                                      <p:to>
                                        <p:strVal val="visible"/>
                                      </p:to>
                                    </p:set>
                                    <p:anim calcmode="lin" valueType="num">
                                      <p:cBhvr additive="base">
                                        <p:cTn id="7" dur="500" fill="hold"/>
                                        <p:tgtEl>
                                          <p:spTgt spid="516110"/>
                                        </p:tgtEl>
                                        <p:attrNameLst>
                                          <p:attrName>ppt_x</p:attrName>
                                        </p:attrNameLst>
                                      </p:cBhvr>
                                      <p:tavLst>
                                        <p:tav tm="0">
                                          <p:val>
                                            <p:strVal val="#ppt_x"/>
                                          </p:val>
                                        </p:tav>
                                        <p:tav tm="100000">
                                          <p:val>
                                            <p:strVal val="#ppt_x"/>
                                          </p:val>
                                        </p:tav>
                                      </p:tavLst>
                                    </p:anim>
                                    <p:anim calcmode="lin" valueType="num">
                                      <p:cBhvr additive="base">
                                        <p:cTn id="8" dur="500" fill="hold"/>
                                        <p:tgtEl>
                                          <p:spTgt spid="51611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6111"/>
                                        </p:tgtEl>
                                        <p:attrNameLst>
                                          <p:attrName>style.visibility</p:attrName>
                                        </p:attrNameLst>
                                      </p:cBhvr>
                                      <p:to>
                                        <p:strVal val="visible"/>
                                      </p:to>
                                    </p:set>
                                    <p:anim calcmode="lin" valueType="num">
                                      <p:cBhvr additive="base">
                                        <p:cTn id="13" dur="500" fill="hold"/>
                                        <p:tgtEl>
                                          <p:spTgt spid="516111"/>
                                        </p:tgtEl>
                                        <p:attrNameLst>
                                          <p:attrName>ppt_x</p:attrName>
                                        </p:attrNameLst>
                                      </p:cBhvr>
                                      <p:tavLst>
                                        <p:tav tm="0">
                                          <p:val>
                                            <p:strVal val="#ppt_x"/>
                                          </p:val>
                                        </p:tav>
                                        <p:tav tm="100000">
                                          <p:val>
                                            <p:strVal val="#ppt_x"/>
                                          </p:val>
                                        </p:tav>
                                      </p:tavLst>
                                    </p:anim>
                                    <p:anim calcmode="lin" valueType="num">
                                      <p:cBhvr additive="base">
                                        <p:cTn id="14" dur="500" fill="hold"/>
                                        <p:tgtEl>
                                          <p:spTgt spid="51611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6114"/>
                                        </p:tgtEl>
                                        <p:attrNameLst>
                                          <p:attrName>style.visibility</p:attrName>
                                        </p:attrNameLst>
                                      </p:cBhvr>
                                      <p:to>
                                        <p:strVal val="visible"/>
                                      </p:to>
                                    </p:set>
                                    <p:anim calcmode="lin" valueType="num">
                                      <p:cBhvr additive="base">
                                        <p:cTn id="19" dur="500" fill="hold"/>
                                        <p:tgtEl>
                                          <p:spTgt spid="516114"/>
                                        </p:tgtEl>
                                        <p:attrNameLst>
                                          <p:attrName>ppt_x</p:attrName>
                                        </p:attrNameLst>
                                      </p:cBhvr>
                                      <p:tavLst>
                                        <p:tav tm="0">
                                          <p:val>
                                            <p:strVal val="#ppt_x"/>
                                          </p:val>
                                        </p:tav>
                                        <p:tav tm="100000">
                                          <p:val>
                                            <p:strVal val="#ppt_x"/>
                                          </p:val>
                                        </p:tav>
                                      </p:tavLst>
                                    </p:anim>
                                    <p:anim calcmode="lin" valueType="num">
                                      <p:cBhvr additive="base">
                                        <p:cTn id="20" dur="500" fill="hold"/>
                                        <p:tgtEl>
                                          <p:spTgt spid="51611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6116"/>
                                        </p:tgtEl>
                                        <p:attrNameLst>
                                          <p:attrName>style.visibility</p:attrName>
                                        </p:attrNameLst>
                                      </p:cBhvr>
                                      <p:to>
                                        <p:strVal val="visible"/>
                                      </p:to>
                                    </p:set>
                                    <p:anim calcmode="lin" valueType="num">
                                      <p:cBhvr additive="base">
                                        <p:cTn id="25" dur="500" fill="hold"/>
                                        <p:tgtEl>
                                          <p:spTgt spid="516116"/>
                                        </p:tgtEl>
                                        <p:attrNameLst>
                                          <p:attrName>ppt_x</p:attrName>
                                        </p:attrNameLst>
                                      </p:cBhvr>
                                      <p:tavLst>
                                        <p:tav tm="0">
                                          <p:val>
                                            <p:strVal val="#ppt_x"/>
                                          </p:val>
                                        </p:tav>
                                        <p:tav tm="100000">
                                          <p:val>
                                            <p:strVal val="#ppt_x"/>
                                          </p:val>
                                        </p:tav>
                                      </p:tavLst>
                                    </p:anim>
                                    <p:anim calcmode="lin" valueType="num">
                                      <p:cBhvr additive="base">
                                        <p:cTn id="26" dur="500" fill="hold"/>
                                        <p:tgtEl>
                                          <p:spTgt spid="5161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110" grpId="0"/>
      <p:bldP spid="516111" grpId="0"/>
      <p:bldP spid="516114" grpId="0"/>
      <p:bldP spid="516116" grpId="0"/>
    </p:bld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7D6382AA-F6FD-4B3D-A9ED-5AE7E86EED91}"/>
              </a:ext>
            </a:extLst>
          </p:cNvPr>
          <p:cNvSpPr txBox="1"/>
          <p:nvPr/>
        </p:nvSpPr>
        <p:spPr>
          <a:xfrm>
            <a:off x="11533475" y="5585107"/>
            <a:ext cx="323165" cy="720080"/>
          </a:xfrm>
          <a:prstGeom prst="rect">
            <a:avLst/>
          </a:prstGeom>
          <a:noFill/>
        </p:spPr>
        <p:txBody>
          <a:bodyPr vert="vert270">
            <a:spAutoFit/>
          </a:bodyPr>
          <a:lstStyle/>
          <a:p>
            <a:pPr eaLnBrk="1" hangingPunct="1">
              <a:defRPr/>
            </a:pPr>
            <a:r>
              <a:rPr lang="de-DE" sz="900" dirty="0">
                <a:solidFill>
                  <a:srgbClr val="CCECFF"/>
                </a:solidFill>
                <a:highlight>
                  <a:srgbClr val="CCECFF"/>
                </a:highlight>
                <a:latin typeface="Century Gothic" panose="020B0502020202020204" pitchFamily="34" charset="0"/>
                <a:cs typeface="Arial" charset="0"/>
              </a:rPr>
              <a:t>05/2025</a:t>
            </a:r>
          </a:p>
        </p:txBody>
      </p:sp>
      <p:sp>
        <p:nvSpPr>
          <p:cNvPr id="8" name="Rectangle 2">
            <a:extLst>
              <a:ext uri="{FF2B5EF4-FFF2-40B4-BE49-F238E27FC236}">
                <a16:creationId xmlns:a16="http://schemas.microsoft.com/office/drawing/2014/main" id="{EB13FDAF-99D5-451A-AE8C-60F258DF12C2}"/>
              </a:ext>
            </a:extLst>
          </p:cNvPr>
          <p:cNvSpPr txBox="1">
            <a:spLocks/>
          </p:cNvSpPr>
          <p:nvPr/>
        </p:nvSpPr>
        <p:spPr bwMode="auto">
          <a:xfrm>
            <a:off x="1065213" y="873125"/>
            <a:ext cx="10071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342900" indent="-342900" eaLnBrk="0" hangingPunct="0">
              <a:lnSpc>
                <a:spcPct val="110000"/>
              </a:lnSpc>
              <a:spcBef>
                <a:spcPts val="800"/>
              </a:spcBef>
              <a:buFont typeface="Arial" pitchFamily="34" charset="0"/>
              <a:defRPr sz="1400">
                <a:solidFill>
                  <a:schemeClr val="tx1"/>
                </a:solidFill>
                <a:latin typeface="Verdana" pitchFamily="34" charset="0"/>
                <a:cs typeface="Arial" pitchFamily="34" charset="0"/>
              </a:defRPr>
            </a:lvl1pPr>
            <a:lvl2pPr marL="180975" indent="-179388"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2pPr>
            <a:lvl3pPr marL="541338"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3pPr>
            <a:lvl4pPr marL="895350" indent="-17462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4pPr>
            <a:lvl5pPr marL="1257300" indent="-180975" eaLnBrk="0" hangingPunct="0">
              <a:lnSpc>
                <a:spcPct val="110000"/>
              </a:lnSpc>
              <a:spcBef>
                <a:spcPts val="800"/>
              </a:spcBef>
              <a:buFont typeface="Arial" pitchFamily="34" charset="0"/>
              <a:buChar char="•"/>
              <a:defRPr sz="1400">
                <a:solidFill>
                  <a:schemeClr val="tx1"/>
                </a:solidFill>
                <a:latin typeface="Verdana" pitchFamily="34" charset="0"/>
                <a:cs typeface="Arial" pitchFamily="34" charset="0"/>
              </a:defRPr>
            </a:lvl5pPr>
            <a:lvl6pPr marL="17145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6pPr>
            <a:lvl7pPr marL="21717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7pPr>
            <a:lvl8pPr marL="26289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8pPr>
            <a:lvl9pPr marL="3086100" indent="-180975" eaLnBrk="0" fontAlgn="base" hangingPunct="0">
              <a:lnSpc>
                <a:spcPct val="110000"/>
              </a:lnSpc>
              <a:spcBef>
                <a:spcPts val="800"/>
              </a:spcBef>
              <a:spcAft>
                <a:spcPct val="0"/>
              </a:spcAft>
              <a:buFont typeface="Arial" pitchFamily="34" charset="0"/>
              <a:buChar char="•"/>
              <a:defRPr sz="1400">
                <a:solidFill>
                  <a:schemeClr val="tx1"/>
                </a:solidFill>
                <a:latin typeface="Verdana" pitchFamily="34" charset="0"/>
                <a:cs typeface="Arial" pitchFamily="34" charset="0"/>
              </a:defRPr>
            </a:lvl9pPr>
          </a:lstStyle>
          <a:p>
            <a:pPr>
              <a:defRPr/>
            </a:pPr>
            <a:r>
              <a:rPr lang="de-DE" altLang="de-DE" sz="1800" b="1" kern="0" dirty="0">
                <a:latin typeface="Century Gothic" pitchFamily="34" charset="0"/>
              </a:rPr>
              <a:t>Anlagen zum Themenbereich</a:t>
            </a:r>
          </a:p>
        </p:txBody>
      </p:sp>
      <p:sp>
        <p:nvSpPr>
          <p:cNvPr id="10" name="Rectangle 3">
            <a:extLst>
              <a:ext uri="{FF2B5EF4-FFF2-40B4-BE49-F238E27FC236}">
                <a16:creationId xmlns:a16="http://schemas.microsoft.com/office/drawing/2014/main" id="{01F09249-FE3A-4711-A9F1-C0CB14238E8E}"/>
              </a:ext>
            </a:extLst>
          </p:cNvPr>
          <p:cNvSpPr txBox="1">
            <a:spLocks noChangeArrowheads="1"/>
          </p:cNvSpPr>
          <p:nvPr/>
        </p:nvSpPr>
        <p:spPr bwMode="auto">
          <a:xfrm>
            <a:off x="1065209" y="1340768"/>
            <a:ext cx="10791427" cy="2865363"/>
          </a:xfrm>
          <a:prstGeom prst="rect">
            <a:avLst/>
          </a:prstGeom>
          <a:noFill/>
          <a:ln>
            <a:noFill/>
          </a:ln>
          <a:extLst>
            <a:ext uri="{909E8E84-426E-40DD-AFC4-6F175D3DCCD1}">
              <a14:hiddenFill xmlns:a14="http://schemas.microsoft.com/office/drawing/2010/main">
                <a:solidFill>
                  <a:srgbClr val="BFC7C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4000" rIns="0" bIns="0" numCol="1" anchor="t" anchorCtr="0" compatLnSpc="1">
            <a:prstTxWarp prst="textNoShape">
              <a:avLst/>
            </a:prstTxWarp>
          </a:bodyPr>
          <a:lstStyle>
            <a:lvl1pPr algn="l" rtl="0" eaLnBrk="0" fontAlgn="base" hangingPunct="0">
              <a:lnSpc>
                <a:spcPct val="110000"/>
              </a:lnSpc>
              <a:spcBef>
                <a:spcPts val="800"/>
              </a:spcBef>
              <a:spcAft>
                <a:spcPct val="0"/>
              </a:spcAft>
              <a:buFont typeface="Arial" panose="020B0604020202020204" pitchFamily="34" charset="0"/>
              <a:defRPr sz="1400">
                <a:solidFill>
                  <a:schemeClr val="tx1"/>
                </a:solidFill>
                <a:latin typeface="+mn-lt"/>
                <a:ea typeface="+mn-ea"/>
                <a:cs typeface="+mn-cs"/>
              </a:defRPr>
            </a:lvl1pPr>
            <a:lvl2pPr marL="180975" indent="-179388"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2pPr>
            <a:lvl3pPr marL="541338"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3pPr>
            <a:lvl4pPr marL="895350" indent="-17462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4pPr>
            <a:lvl5pPr marL="1257300" indent="-180975" algn="l" rtl="0" eaLnBrk="0" fontAlgn="base" hangingPunct="0">
              <a:lnSpc>
                <a:spcPct val="110000"/>
              </a:lnSpc>
              <a:spcBef>
                <a:spcPts val="800"/>
              </a:spcBef>
              <a:spcAft>
                <a:spcPct val="0"/>
              </a:spcAft>
              <a:buFont typeface="Arial" panose="020B0604020202020204" pitchFamily="34" charset="0"/>
              <a:buChar char="•"/>
              <a:defRPr sz="1400">
                <a:solidFill>
                  <a:schemeClr val="tx1"/>
                </a:solidFill>
                <a:latin typeface="+mn-lt"/>
              </a:defRPr>
            </a:lvl5pPr>
            <a:lvl6pPr marL="17145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6pPr>
            <a:lvl7pPr marL="21717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7pPr>
            <a:lvl8pPr marL="26289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8pPr>
            <a:lvl9pPr marL="3086100" indent="-180975" algn="l" rtl="0" eaLnBrk="0" fontAlgn="base" hangingPunct="0">
              <a:lnSpc>
                <a:spcPct val="110000"/>
              </a:lnSpc>
              <a:spcBef>
                <a:spcPts val="800"/>
              </a:spcBef>
              <a:spcAft>
                <a:spcPct val="0"/>
              </a:spcAft>
              <a:buFont typeface="Arial" charset="0"/>
              <a:buChar char="•"/>
              <a:defRPr sz="1400">
                <a:solidFill>
                  <a:schemeClr val="tx1"/>
                </a:solidFill>
                <a:latin typeface="+mn-lt"/>
              </a:defRPr>
            </a:lvl9pPr>
          </a:lstStyle>
          <a:p>
            <a:pPr>
              <a:lnSpc>
                <a:spcPct val="100000"/>
              </a:lnSpc>
              <a:spcBef>
                <a:spcPct val="0"/>
              </a:spcBef>
              <a:spcAft>
                <a:spcPts val="1200"/>
              </a:spcAft>
              <a:defRPr/>
            </a:pPr>
            <a:r>
              <a:rPr lang="de-DE" altLang="de-DE" sz="1600" b="1" kern="0">
                <a:solidFill>
                  <a:srgbClr val="00B0F0"/>
                </a:solidFill>
                <a:latin typeface="Century Gothic" pitchFamily="34" charset="0"/>
              </a:rPr>
              <a:t>Praxishilfen </a:t>
            </a:r>
            <a:r>
              <a:rPr lang="de-DE" altLang="de-DE" sz="1600" b="1" kern="0" dirty="0">
                <a:solidFill>
                  <a:srgbClr val="00B0F0"/>
                </a:solidFill>
                <a:latin typeface="Century Gothic" pitchFamily="34" charset="0"/>
              </a:rPr>
              <a:t>zu diesem Themenbereich</a:t>
            </a:r>
          </a:p>
          <a:p>
            <a:pPr marL="266700" indent="-266700">
              <a:lnSpc>
                <a:spcPct val="100000"/>
              </a:lnSpc>
              <a:spcBef>
                <a:spcPts val="600"/>
              </a:spcBef>
              <a:spcAft>
                <a:spcPts val="600"/>
              </a:spcAft>
              <a:buFont typeface="Arial" panose="020B0604020202020204" pitchFamily="34" charset="0"/>
              <a:buChar char="•"/>
              <a:tabLst>
                <a:tab pos="1790700" algn="l"/>
              </a:tabLst>
              <a:defRPr/>
            </a:pPr>
            <a:r>
              <a:rPr lang="de-DE" altLang="de-DE" b="1" kern="0">
                <a:latin typeface="Century Gothic" pitchFamily="34" charset="0"/>
              </a:rPr>
              <a:t>Praxishilfe 10:	</a:t>
            </a:r>
            <a:r>
              <a:rPr lang="de-DE" altLang="de-DE">
                <a:latin typeface="Century Gothic" pitchFamily="34" charset="0"/>
              </a:rPr>
              <a:t>„</a:t>
            </a:r>
            <a:r>
              <a:rPr lang="de-DE" altLang="de-DE" kern="0">
                <a:latin typeface="Century Gothic" pitchFamily="34" charset="0"/>
              </a:rPr>
              <a:t>Der Bestätigungsvermerk 2024 mit formalen Formulierungsanpassungen“</a:t>
            </a:r>
          </a:p>
          <a:p>
            <a:pPr>
              <a:lnSpc>
                <a:spcPct val="100000"/>
              </a:lnSpc>
              <a:spcBef>
                <a:spcPts val="600"/>
              </a:spcBef>
              <a:spcAft>
                <a:spcPts val="600"/>
              </a:spcAft>
              <a:tabLst>
                <a:tab pos="1790700" algn="l"/>
              </a:tabLst>
              <a:defRPr/>
            </a:pPr>
            <a:endParaRPr lang="de-DE" altLang="de-DE" b="1" kern="0">
              <a:latin typeface="Century Gothic" pitchFamily="34" charset="0"/>
            </a:endParaRPr>
          </a:p>
          <a:p>
            <a:pPr>
              <a:lnSpc>
                <a:spcPct val="100000"/>
              </a:lnSpc>
              <a:spcBef>
                <a:spcPts val="600"/>
              </a:spcBef>
              <a:spcAft>
                <a:spcPts val="600"/>
              </a:spcAft>
              <a:tabLst>
                <a:tab pos="1790700" algn="l"/>
              </a:tabLst>
              <a:defRPr/>
            </a:pPr>
            <a:endParaRPr lang="de-DE" altLang="de-DE" sz="1600" b="1" kern="0">
              <a:latin typeface="Century Gothic" pitchFamily="34" charset="0"/>
            </a:endParaRPr>
          </a:p>
          <a:p>
            <a:pPr>
              <a:lnSpc>
                <a:spcPct val="100000"/>
              </a:lnSpc>
              <a:spcBef>
                <a:spcPct val="0"/>
              </a:spcBef>
              <a:spcAft>
                <a:spcPts val="1200"/>
              </a:spcAft>
              <a:defRPr/>
            </a:pPr>
            <a:r>
              <a:rPr lang="de-DE" altLang="de-DE" sz="1600" b="1" kern="0">
                <a:solidFill>
                  <a:srgbClr val="00B0F0"/>
                </a:solidFill>
                <a:latin typeface="Century Gothic" pitchFamily="34" charset="0"/>
              </a:rPr>
              <a:t>Rechtsvorschriften zu diesem Themenbereich</a:t>
            </a:r>
          </a:p>
          <a:p>
            <a:pPr marL="266700" indent="-266700">
              <a:lnSpc>
                <a:spcPct val="100000"/>
              </a:lnSpc>
              <a:spcBef>
                <a:spcPts val="600"/>
              </a:spcBef>
              <a:spcAft>
                <a:spcPts val="600"/>
              </a:spcAft>
              <a:buFont typeface="Arial" panose="020B0604020202020204" pitchFamily="34" charset="0"/>
              <a:buChar char="•"/>
              <a:tabLst>
                <a:tab pos="2152650" algn="l"/>
              </a:tabLst>
              <a:defRPr/>
            </a:pPr>
            <a:r>
              <a:rPr lang="de-DE" altLang="de-DE" b="1" kern="0">
                <a:latin typeface="Century Gothic" pitchFamily="34" charset="0"/>
              </a:rPr>
              <a:t>Rechtsvorschrift 10:	„</a:t>
            </a:r>
            <a:r>
              <a:rPr lang="de-DE" altLang="de-DE" kern="0">
                <a:latin typeface="Century Gothic" pitchFamily="34" charset="0"/>
              </a:rPr>
              <a:t>Bestätigungsvermerk (Auszug aus dem HGB)“</a:t>
            </a:r>
            <a:endParaRPr lang="de-DE" altLang="de-DE" b="1" kern="0">
              <a:latin typeface="Century Gothic" pitchFamily="34" charset="0"/>
            </a:endParaRPr>
          </a:p>
          <a:p>
            <a:pPr>
              <a:lnSpc>
                <a:spcPct val="100000"/>
              </a:lnSpc>
              <a:spcBef>
                <a:spcPts val="600"/>
              </a:spcBef>
              <a:spcAft>
                <a:spcPts val="600"/>
              </a:spcAft>
              <a:tabLst>
                <a:tab pos="1790700" algn="l"/>
              </a:tabLst>
              <a:defRPr/>
            </a:pPr>
            <a:endParaRPr lang="de-DE" altLang="de-DE" b="1" kern="0">
              <a:latin typeface="Century Gothic" pitchFamily="34" charset="0"/>
            </a:endParaRPr>
          </a:p>
          <a:p>
            <a:pPr marL="266700" indent="-266700">
              <a:lnSpc>
                <a:spcPct val="100000"/>
              </a:lnSpc>
              <a:spcBef>
                <a:spcPts val="600"/>
              </a:spcBef>
              <a:spcAft>
                <a:spcPts val="600"/>
              </a:spcAft>
              <a:buFont typeface="Arial" panose="020B0604020202020204" pitchFamily="34" charset="0"/>
              <a:buChar char="•"/>
              <a:tabLst>
                <a:tab pos="1790700" algn="l"/>
              </a:tabLst>
              <a:defRPr/>
            </a:pPr>
            <a:endParaRPr lang="de-DE" altLang="de-DE" kern="0" dirty="0">
              <a:latin typeface="Century Gothic" pitchFamily="34" charset="0"/>
            </a:endParaRPr>
          </a:p>
        </p:txBody>
      </p:sp>
      <p:sp>
        <p:nvSpPr>
          <p:cNvPr id="7" name="Textfeld 4">
            <a:extLst>
              <a:ext uri="{FF2B5EF4-FFF2-40B4-BE49-F238E27FC236}">
                <a16:creationId xmlns:a16="http://schemas.microsoft.com/office/drawing/2014/main" id="{C0D9878C-8A18-42F7-99F6-BAB576347BFD}"/>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extLst>
      <p:ext uri="{BB962C8B-B14F-4D97-AF65-F5344CB8AC3E}">
        <p14:creationId xmlns:p14="http://schemas.microsoft.com/office/powerpoint/2010/main" val="2804113670"/>
      </p:ext>
    </p:extLst>
  </p:cSld>
  <p:clrMapOvr>
    <a:masterClrMapping/>
  </p:clrMapOvr>
  <p:transition spd="slow"/>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a:extLst>
              <a:ext uri="{FF2B5EF4-FFF2-40B4-BE49-F238E27FC236}">
                <a16:creationId xmlns:a16="http://schemas.microsoft.com/office/drawing/2014/main" id="{96F425CD-D9BB-4DD1-BA51-47B7F6CF5C7B}"/>
              </a:ext>
            </a:extLst>
          </p:cNvPr>
          <p:cNvSpPr txBox="1">
            <a:spLocks noChangeArrowheads="1"/>
          </p:cNvSpPr>
          <p:nvPr/>
        </p:nvSpPr>
        <p:spPr bwMode="auto">
          <a:xfrm>
            <a:off x="1055688" y="765175"/>
            <a:ext cx="108013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rtl="0" eaLnBrk="0" fontAlgn="base" hangingPunct="0">
              <a:spcBef>
                <a:spcPct val="0"/>
              </a:spcBef>
              <a:spcAft>
                <a:spcPct val="0"/>
              </a:spcAft>
              <a:defRPr>
                <a:solidFill>
                  <a:schemeClr val="tx1"/>
                </a:solidFill>
                <a:latin typeface="+mj-lt"/>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eaLnBrk="0" fontAlgn="base" hangingPunct="0">
              <a:spcBef>
                <a:spcPct val="0"/>
              </a:spcBef>
              <a:spcAft>
                <a:spcPct val="0"/>
              </a:spcAft>
              <a:defRPr>
                <a:solidFill>
                  <a:schemeClr val="tx1"/>
                </a:solidFill>
                <a:latin typeface="Verdana" pitchFamily="34" charset="0"/>
              </a:defRPr>
            </a:lvl6pPr>
            <a:lvl7pPr marL="914400" algn="l" rtl="0" eaLnBrk="0" fontAlgn="base" hangingPunct="0">
              <a:spcBef>
                <a:spcPct val="0"/>
              </a:spcBef>
              <a:spcAft>
                <a:spcPct val="0"/>
              </a:spcAft>
              <a:defRPr>
                <a:solidFill>
                  <a:schemeClr val="tx1"/>
                </a:solidFill>
                <a:latin typeface="Verdana" pitchFamily="34" charset="0"/>
              </a:defRPr>
            </a:lvl7pPr>
            <a:lvl8pPr marL="1371600" algn="l" rtl="0" eaLnBrk="0" fontAlgn="base" hangingPunct="0">
              <a:spcBef>
                <a:spcPct val="0"/>
              </a:spcBef>
              <a:spcAft>
                <a:spcPct val="0"/>
              </a:spcAft>
              <a:defRPr>
                <a:solidFill>
                  <a:schemeClr val="tx1"/>
                </a:solidFill>
                <a:latin typeface="Verdana" pitchFamily="34" charset="0"/>
              </a:defRPr>
            </a:lvl8pPr>
            <a:lvl9pPr marL="1828800" algn="l" rtl="0" eaLnBrk="0" fontAlgn="base" hangingPunct="0">
              <a:spcBef>
                <a:spcPct val="0"/>
              </a:spcBef>
              <a:spcAft>
                <a:spcPct val="0"/>
              </a:spcAft>
              <a:defRPr>
                <a:solidFill>
                  <a:schemeClr val="tx1"/>
                </a:solidFill>
                <a:latin typeface="Verdana" pitchFamily="34" charset="0"/>
              </a:defRPr>
            </a:lvl9pPr>
          </a:lstStyle>
          <a:p>
            <a:pPr marL="44100" eaLnBrk="1" hangingPunct="1">
              <a:spcBef>
                <a:spcPct val="50000"/>
              </a:spcBef>
              <a:defRPr/>
            </a:pPr>
            <a:r>
              <a:rPr lang="de-DE" altLang="de-DE" sz="1800" b="1" kern="0" dirty="0">
                <a:solidFill>
                  <a:srgbClr val="00B0F0"/>
                </a:solidFill>
                <a:latin typeface="Century Gothic" panose="020B0502020202020204" pitchFamily="34" charset="0"/>
              </a:rPr>
              <a:t>Raum für Notizen</a:t>
            </a:r>
          </a:p>
        </p:txBody>
      </p:sp>
      <p:sp>
        <p:nvSpPr>
          <p:cNvPr id="8" name="Rechteck 1">
            <a:extLst>
              <a:ext uri="{FF2B5EF4-FFF2-40B4-BE49-F238E27FC236}">
                <a16:creationId xmlns:a16="http://schemas.microsoft.com/office/drawing/2014/main" id="{AE5D64CC-7509-4DB0-962E-90F107E31B1B}"/>
              </a:ext>
            </a:extLst>
          </p:cNvPr>
          <p:cNvSpPr>
            <a:spLocks noChangeArrowheads="1"/>
          </p:cNvSpPr>
          <p:nvPr/>
        </p:nvSpPr>
        <p:spPr bwMode="auto">
          <a:xfrm>
            <a:off x="1055689" y="1089025"/>
            <a:ext cx="9000751" cy="5003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1600" b="1">
                <a:solidFill>
                  <a:schemeClr val="tx1"/>
                </a:solidFill>
                <a:latin typeface="Verdana" panose="020B0604030504040204" pitchFamily="34" charset="0"/>
                <a:cs typeface="Arial" panose="020B0604020202020204" pitchFamily="34" charset="0"/>
              </a:defRPr>
            </a:lvl1pPr>
            <a:lvl2pPr marL="742950" indent="-285750">
              <a:defRPr sz="1600" b="1">
                <a:solidFill>
                  <a:schemeClr val="tx1"/>
                </a:solidFill>
                <a:latin typeface="Verdana" panose="020B0604030504040204" pitchFamily="34" charset="0"/>
                <a:cs typeface="Arial" panose="020B0604020202020204" pitchFamily="34" charset="0"/>
              </a:defRPr>
            </a:lvl2pPr>
            <a:lvl3pPr marL="1143000" indent="-228600">
              <a:defRPr sz="1600" b="1">
                <a:solidFill>
                  <a:schemeClr val="tx1"/>
                </a:solidFill>
                <a:latin typeface="Verdana" panose="020B0604030504040204" pitchFamily="34" charset="0"/>
                <a:cs typeface="Arial" panose="020B0604020202020204" pitchFamily="34" charset="0"/>
              </a:defRPr>
            </a:lvl3pPr>
            <a:lvl4pPr marL="1600200" indent="-228600">
              <a:defRPr sz="1600" b="1">
                <a:solidFill>
                  <a:schemeClr val="tx1"/>
                </a:solidFill>
                <a:latin typeface="Verdana" panose="020B0604030504040204" pitchFamily="34" charset="0"/>
                <a:cs typeface="Arial" panose="020B0604020202020204" pitchFamily="34" charset="0"/>
              </a:defRPr>
            </a:lvl4pPr>
            <a:lvl5pPr marL="2057400" indent="-228600">
              <a:defRPr sz="1600" b="1">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b="1">
                <a:solidFill>
                  <a:schemeClr val="tx1"/>
                </a:solidFill>
                <a:latin typeface="Verdana" panose="020B0604030504040204" pitchFamily="34" charset="0"/>
                <a:cs typeface="Arial" panose="020B0604020202020204" pitchFamily="34" charset="0"/>
              </a:defRPr>
            </a:lvl9pPr>
          </a:lstStyle>
          <a:p>
            <a:pPr algn="ctr" eaLnBrk="1" hangingPunct="1"/>
            <a:endParaRPr lang="de-DE" altLang="de-DE" sz="1800">
              <a:solidFill>
                <a:srgbClr val="000000"/>
              </a:solidFill>
              <a:latin typeface="Arial" panose="020B0604020202020204" pitchFamily="34" charset="0"/>
            </a:endParaRPr>
          </a:p>
        </p:txBody>
      </p:sp>
      <p:sp>
        <p:nvSpPr>
          <p:cNvPr id="5" name="Textfeld 4">
            <a:extLst>
              <a:ext uri="{FF2B5EF4-FFF2-40B4-BE49-F238E27FC236}">
                <a16:creationId xmlns:a16="http://schemas.microsoft.com/office/drawing/2014/main" id="{6E805370-E7AE-4490-B158-58D0DCFAD21A}"/>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extLst>
      <p:ext uri="{BB962C8B-B14F-4D97-AF65-F5344CB8AC3E}">
        <p14:creationId xmlns:p14="http://schemas.microsoft.com/office/powerpoint/2010/main" val="4151348822"/>
      </p:ext>
    </p:extLst>
  </p:cSld>
  <p:clrMapOvr>
    <a:masterClrMapping/>
  </p:clrMapOvr>
  <p:transition spd="slow"/>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6CEEC2FC-E1FA-42B7-A92D-666C21768A1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10000"/>
                    </a14:imgEffect>
                  </a14:imgLayer>
                </a14:imgProps>
              </a:ext>
              <a:ext uri="{28A0092B-C50C-407E-A947-70E740481C1C}">
                <a14:useLocalDpi xmlns:a14="http://schemas.microsoft.com/office/drawing/2010/main" val="0"/>
              </a:ext>
            </a:extLst>
          </a:blip>
          <a:srcRect l="17889" r="3826"/>
          <a:stretch/>
        </p:blipFill>
        <p:spPr>
          <a:xfrm>
            <a:off x="479376" y="757348"/>
            <a:ext cx="9577064" cy="5544616"/>
          </a:xfrm>
          <a:prstGeom prst="rect">
            <a:avLst/>
          </a:prstGeom>
          <a:blipFill dpi="0" rotWithShape="1">
            <a:blip r:embed="rId5">
              <a:alphaModFix amt="17000"/>
            </a:blip>
            <a:srcRect/>
            <a:tile tx="0" ty="0" sx="100000" sy="100000" flip="none" algn="tl"/>
          </a:blipFill>
          <a:effectLst>
            <a:outerShdw blurRad="50800" dist="50800" dir="5400000" algn="ctr" rotWithShape="0">
              <a:srgbClr val="000000">
                <a:alpha val="14000"/>
              </a:srgbClr>
            </a:outerShdw>
          </a:effectLst>
        </p:spPr>
      </p:pic>
      <p:sp>
        <p:nvSpPr>
          <p:cNvPr id="10" name="Rectangle 2">
            <a:extLst>
              <a:ext uri="{FF2B5EF4-FFF2-40B4-BE49-F238E27FC236}">
                <a16:creationId xmlns:a16="http://schemas.microsoft.com/office/drawing/2014/main" id="{F2AB3867-6B83-4C0D-8E48-BF808B9AFBBF}"/>
              </a:ext>
            </a:extLst>
          </p:cNvPr>
          <p:cNvSpPr txBox="1">
            <a:spLocks/>
          </p:cNvSpPr>
          <p:nvPr/>
        </p:nvSpPr>
        <p:spPr bwMode="auto">
          <a:xfrm>
            <a:off x="1199456" y="1981484"/>
            <a:ext cx="8136904" cy="3168352"/>
          </a:xfrm>
          <a:prstGeom prst="rect">
            <a:avLst/>
          </a:prstGeom>
          <a:solidFill>
            <a:schemeClr val="bg1">
              <a:alpha val="85000"/>
            </a:schemeClr>
          </a:solidFill>
          <a:ln>
            <a:solidFill>
              <a:schemeClr val="tx1"/>
            </a:solidFill>
          </a:ln>
          <a:extLst/>
        </p:spPr>
        <p:style>
          <a:lnRef idx="1">
            <a:schemeClr val="accent6"/>
          </a:lnRef>
          <a:fillRef idx="2">
            <a:schemeClr val="accent6"/>
          </a:fillRef>
          <a:effectRef idx="1">
            <a:schemeClr val="accent6"/>
          </a:effectRef>
          <a:fontRef idx="minor">
            <a:schemeClr val="dk1"/>
          </a:fontRef>
        </p:style>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kern="1200">
                <a:solidFill>
                  <a:schemeClr val="tx1"/>
                </a:solidFill>
                <a:latin typeface="Verdana" pitchFamily="34" charset="0"/>
                <a:ea typeface="+mj-ea"/>
                <a:cs typeface="+mj-cs"/>
              </a:defRPr>
            </a:lvl1pPr>
            <a:lvl2pPr algn="l" rtl="0" eaLnBrk="0" fontAlgn="base" hangingPunct="0">
              <a:spcBef>
                <a:spcPct val="0"/>
              </a:spcBef>
              <a:spcAft>
                <a:spcPct val="0"/>
              </a:spcAft>
              <a:defRPr>
                <a:solidFill>
                  <a:schemeClr val="tx1"/>
                </a:solidFill>
                <a:latin typeface="Verdana" pitchFamily="34" charset="0"/>
              </a:defRPr>
            </a:lvl2pPr>
            <a:lvl3pPr algn="l" rtl="0" eaLnBrk="0" fontAlgn="base" hangingPunct="0">
              <a:spcBef>
                <a:spcPct val="0"/>
              </a:spcBef>
              <a:spcAft>
                <a:spcPct val="0"/>
              </a:spcAft>
              <a:defRPr>
                <a:solidFill>
                  <a:schemeClr val="tx1"/>
                </a:solidFill>
                <a:latin typeface="Verdana" pitchFamily="34" charset="0"/>
              </a:defRPr>
            </a:lvl3pPr>
            <a:lvl4pPr algn="l" rtl="0" eaLnBrk="0" fontAlgn="base" hangingPunct="0">
              <a:spcBef>
                <a:spcPct val="0"/>
              </a:spcBef>
              <a:spcAft>
                <a:spcPct val="0"/>
              </a:spcAft>
              <a:defRPr>
                <a:solidFill>
                  <a:schemeClr val="tx1"/>
                </a:solidFill>
                <a:latin typeface="Verdana" pitchFamily="34" charset="0"/>
              </a:defRPr>
            </a:lvl4pPr>
            <a:lvl5pPr algn="l" rtl="0" eaLnBrk="0" fontAlgn="base" hangingPunct="0">
              <a:spcBef>
                <a:spcPct val="0"/>
              </a:spcBef>
              <a:spcAft>
                <a:spcPct val="0"/>
              </a:spcAft>
              <a:defRPr>
                <a:solidFill>
                  <a:schemeClr val="tx1"/>
                </a:solidFill>
                <a:latin typeface="Verdana" pitchFamily="34" charset="0"/>
              </a:defRPr>
            </a:lvl5pPr>
            <a:lvl6pPr marL="457200" algn="l" rtl="0" fontAlgn="base">
              <a:spcBef>
                <a:spcPct val="0"/>
              </a:spcBef>
              <a:spcAft>
                <a:spcPct val="0"/>
              </a:spcAft>
              <a:defRPr>
                <a:solidFill>
                  <a:schemeClr val="tx1"/>
                </a:solidFill>
                <a:latin typeface="Arial Narrow" pitchFamily="34" charset="0"/>
              </a:defRPr>
            </a:lvl6pPr>
            <a:lvl7pPr marL="914400" algn="l" rtl="0" fontAlgn="base">
              <a:spcBef>
                <a:spcPct val="0"/>
              </a:spcBef>
              <a:spcAft>
                <a:spcPct val="0"/>
              </a:spcAft>
              <a:defRPr>
                <a:solidFill>
                  <a:schemeClr val="tx1"/>
                </a:solidFill>
                <a:latin typeface="Arial Narrow" pitchFamily="34" charset="0"/>
              </a:defRPr>
            </a:lvl7pPr>
            <a:lvl8pPr marL="1371600" algn="l" rtl="0" fontAlgn="base">
              <a:spcBef>
                <a:spcPct val="0"/>
              </a:spcBef>
              <a:spcAft>
                <a:spcPct val="0"/>
              </a:spcAft>
              <a:defRPr>
                <a:solidFill>
                  <a:schemeClr val="tx1"/>
                </a:solidFill>
                <a:latin typeface="Arial Narrow" pitchFamily="34" charset="0"/>
              </a:defRPr>
            </a:lvl8pPr>
            <a:lvl9pPr marL="1828800" algn="l" rtl="0" fontAlgn="base">
              <a:spcBef>
                <a:spcPct val="0"/>
              </a:spcBef>
              <a:spcAft>
                <a:spcPct val="0"/>
              </a:spcAft>
              <a:defRPr>
                <a:solidFill>
                  <a:schemeClr val="tx1"/>
                </a:solidFill>
                <a:latin typeface="Arial Narrow" pitchFamily="34" charset="0"/>
              </a:defRPr>
            </a:lvl9pPr>
          </a:lstStyle>
          <a:p>
            <a:pPr algn="ctr" defTabSz="900113">
              <a:lnSpc>
                <a:spcPts val="4000"/>
              </a:lnSpc>
              <a:spcBef>
                <a:spcPts val="600"/>
              </a:spcBef>
              <a:spcAft>
                <a:spcPts val="1200"/>
              </a:spcAft>
            </a:pPr>
            <a:r>
              <a:rPr lang="de-DE" altLang="de-DE" sz="2600" b="1" dirty="0">
                <a:latin typeface="Century Gothic" panose="020B0502020202020204" pitchFamily="34" charset="0"/>
              </a:rPr>
              <a:t>Soweit meine Ausführungen, </a:t>
            </a:r>
            <a:br>
              <a:rPr lang="de-DE" altLang="de-DE" sz="2600" b="1" dirty="0">
                <a:latin typeface="Century Gothic" panose="020B0502020202020204" pitchFamily="34" charset="0"/>
              </a:rPr>
            </a:br>
            <a:r>
              <a:rPr lang="de-DE" altLang="de-DE" sz="2600" b="1" dirty="0">
                <a:latin typeface="Century Gothic" panose="020B0502020202020204" pitchFamily="34" charset="0"/>
              </a:rPr>
              <a:t>praktischen Erfahrungen und fachlichen</a:t>
            </a:r>
            <a:br>
              <a:rPr lang="de-DE" altLang="de-DE" sz="2600" b="1" dirty="0">
                <a:latin typeface="Century Gothic" panose="020B0502020202020204" pitchFamily="34" charset="0"/>
              </a:rPr>
            </a:br>
            <a:r>
              <a:rPr lang="de-DE" altLang="de-DE" sz="2600" b="1" dirty="0">
                <a:latin typeface="Century Gothic" panose="020B0502020202020204" pitchFamily="34" charset="0"/>
              </a:rPr>
              <a:t>Hinweise zu diesem Thema.</a:t>
            </a:r>
          </a:p>
          <a:p>
            <a:pPr algn="ctr" defTabSz="900113">
              <a:lnSpc>
                <a:spcPts val="4000"/>
              </a:lnSpc>
              <a:spcBef>
                <a:spcPts val="600"/>
              </a:spcBef>
              <a:spcAft>
                <a:spcPts val="1200"/>
              </a:spcAft>
            </a:pPr>
            <a:r>
              <a:rPr lang="de-DE" altLang="de-DE" sz="2600" b="1" dirty="0">
                <a:latin typeface="Century Gothic" panose="020B0502020202020204" pitchFamily="34" charset="0"/>
              </a:rPr>
              <a:t>Vielen Dank für Ihre Aufmerksamkeit!</a:t>
            </a:r>
          </a:p>
        </p:txBody>
      </p:sp>
      <p:sp>
        <p:nvSpPr>
          <p:cNvPr id="5" name="Textfeld 4">
            <a:extLst>
              <a:ext uri="{FF2B5EF4-FFF2-40B4-BE49-F238E27FC236}">
                <a16:creationId xmlns:a16="http://schemas.microsoft.com/office/drawing/2014/main" id="{4FFC8E13-7EE1-4E87-A0A5-F4B6D8205A9C}"/>
              </a:ext>
            </a:extLst>
          </p:cNvPr>
          <p:cNvSpPr txBox="1">
            <a:spLocks noChangeArrowheads="1"/>
          </p:cNvSpPr>
          <p:nvPr/>
        </p:nvSpPr>
        <p:spPr bwMode="auto">
          <a:xfrm>
            <a:off x="363538" y="180975"/>
            <a:ext cx="9721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27313">
              <a:lnSpc>
                <a:spcPct val="110000"/>
              </a:lnSpc>
              <a:spcBef>
                <a:spcPts val="800"/>
              </a:spcBef>
              <a:buFont typeface="Arial" panose="020B0604020202020204" pitchFamily="34" charset="0"/>
              <a:tabLst>
                <a:tab pos="1976438" algn="l"/>
              </a:tabLst>
              <a:defRPr sz="1400">
                <a:solidFill>
                  <a:schemeClr val="tx1"/>
                </a:solidFill>
                <a:latin typeface="Verdana" panose="020B0604030504040204" pitchFamily="34" charset="0"/>
              </a:defRPr>
            </a:lvl1pPr>
            <a:lvl2pPr marL="742950" indent="-28575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2pPr>
            <a:lvl3pPr marL="11430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3pPr>
            <a:lvl4pPr marL="16002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4pPr>
            <a:lvl5pPr marL="2057400" indent="-228600">
              <a:lnSpc>
                <a:spcPct val="110000"/>
              </a:lnSpc>
              <a:spcBef>
                <a:spcPts val="800"/>
              </a:spcBef>
              <a:buFont typeface="Arial" panose="020B0604020202020204" pitchFamily="34" charset="0"/>
              <a:buChar char="•"/>
              <a:tabLst>
                <a:tab pos="1976438" algn="l"/>
              </a:tabLst>
              <a:defRPr sz="1400">
                <a:solidFill>
                  <a:schemeClr val="tx1"/>
                </a:solidFill>
                <a:latin typeface="Verdana" panose="020B0604030504040204" pitchFamily="34" charset="0"/>
              </a:defRPr>
            </a:lvl5pPr>
            <a:lvl6pPr marL="25146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6pPr>
            <a:lvl7pPr marL="29718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7pPr>
            <a:lvl8pPr marL="34290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8pPr>
            <a:lvl9pPr marL="3886200" indent="-228600" eaLnBrk="0" fontAlgn="base" hangingPunct="0">
              <a:lnSpc>
                <a:spcPct val="110000"/>
              </a:lnSpc>
              <a:spcBef>
                <a:spcPts val="800"/>
              </a:spcBef>
              <a:spcAft>
                <a:spcPct val="0"/>
              </a:spcAft>
              <a:buFont typeface="Arial" panose="020B0604020202020204" pitchFamily="34" charset="0"/>
              <a:buChar char="•"/>
              <a:tabLst>
                <a:tab pos="1976438" algn="l"/>
              </a:tabLst>
              <a:defRPr sz="1400">
                <a:solidFill>
                  <a:schemeClr val="tx1"/>
                </a:solidFill>
                <a:latin typeface="Verdana" panose="020B0604030504040204" pitchFamily="34" charset="0"/>
              </a:defRPr>
            </a:lvl9pPr>
          </a:lstStyle>
          <a:p>
            <a:pPr eaLnBrk="1" hangingPunct="1">
              <a:lnSpc>
                <a:spcPct val="100000"/>
              </a:lnSpc>
              <a:spcBef>
                <a:spcPct val="0"/>
              </a:spcBef>
              <a:buFontTx/>
              <a:buNone/>
            </a:pPr>
            <a:r>
              <a:rPr lang="de-DE" altLang="de-DE" sz="1600" b="1">
                <a:latin typeface="Century Gothic" panose="020B0502020202020204" pitchFamily="34" charset="0"/>
              </a:rPr>
              <a:t>Themenbereich 10: Grundsätze für die ordnungsgemäße Erteilung von Bestätigungsvermerken 	bei Abschlussprüfungen</a:t>
            </a:r>
          </a:p>
        </p:txBody>
      </p:sp>
    </p:spTree>
    <p:extLst>
      <p:ext uri="{BB962C8B-B14F-4D97-AF65-F5344CB8AC3E}">
        <p14:creationId xmlns:p14="http://schemas.microsoft.com/office/powerpoint/2010/main" val="3317163998"/>
      </p:ext>
    </p:extLst>
  </p:cSld>
  <p:clrMapOvr>
    <a:masterClrMapping/>
  </p:clrMapOvr>
  <p:transition spd="slow"/>
</p:sld>
</file>

<file path=ppt/theme/theme1.xml><?xml version="1.0" encoding="utf-8"?>
<a:theme xmlns:a="http://schemas.openxmlformats.org/drawingml/2006/main" name="#HB0">
  <a:themeElements>
    <a:clrScheme name="Titel und Inhalt 1sp 1">
      <a:dk1>
        <a:srgbClr val="000000"/>
      </a:dk1>
      <a:lt1>
        <a:srgbClr val="FFFFFF"/>
      </a:lt1>
      <a:dk2>
        <a:srgbClr val="BFC0C5"/>
      </a:dk2>
      <a:lt2>
        <a:srgbClr val="FFFFFF"/>
      </a:lt2>
      <a:accent1>
        <a:srgbClr val="00ADC6"/>
      </a:accent1>
      <a:accent2>
        <a:srgbClr val="519027"/>
      </a:accent2>
      <a:accent3>
        <a:srgbClr val="FFFFFF"/>
      </a:accent3>
      <a:accent4>
        <a:srgbClr val="000000"/>
      </a:accent4>
      <a:accent5>
        <a:srgbClr val="AAD3DF"/>
      </a:accent5>
      <a:accent6>
        <a:srgbClr val="498222"/>
      </a:accent6>
      <a:hlink>
        <a:srgbClr val="000000"/>
      </a:hlink>
      <a:folHlink>
        <a:srgbClr val="00ADC6"/>
      </a:folHlink>
    </a:clrScheme>
    <a:fontScheme name="Titel und Inhalt 1sp">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none" anchor="ctr"/>
      <a:lstStyle>
        <a:defPPr eaLnBrk="1" hangingPunct="1">
          <a:lnSpc>
            <a:spcPct val="100000"/>
          </a:lnSpc>
          <a:spcBef>
            <a:spcPct val="0"/>
          </a:spcBef>
          <a:buFontTx/>
          <a:buNone/>
          <a:defRPr sz="1800">
            <a:latin typeface="Arial" charset="0"/>
          </a:defRPr>
        </a:defPPr>
      </a:lstStyle>
    </a:spDef>
  </a:objectDefaults>
  <a:extraClrSchemeLst>
    <a:extraClrScheme>
      <a:clrScheme name="Titel und Inhalt 1sp 1">
        <a:dk1>
          <a:srgbClr val="000000"/>
        </a:dk1>
        <a:lt1>
          <a:srgbClr val="FFFFFF"/>
        </a:lt1>
        <a:dk2>
          <a:srgbClr val="BFC0C5"/>
        </a:dk2>
        <a:lt2>
          <a:srgbClr val="FFFFFF"/>
        </a:lt2>
        <a:accent1>
          <a:srgbClr val="00ADC6"/>
        </a:accent1>
        <a:accent2>
          <a:srgbClr val="519027"/>
        </a:accent2>
        <a:accent3>
          <a:srgbClr val="FFFFFF"/>
        </a:accent3>
        <a:accent4>
          <a:srgbClr val="000000"/>
        </a:accent4>
        <a:accent5>
          <a:srgbClr val="AAD3DF"/>
        </a:accent5>
        <a:accent6>
          <a:srgbClr val="498222"/>
        </a:accent6>
        <a:hlink>
          <a:srgbClr val="000000"/>
        </a:hlink>
        <a:folHlink>
          <a:srgbClr val="00ADC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HB00xx">
  <a:themeElements>
    <a:clrScheme name="Bansbach">
      <a:dk1>
        <a:sysClr val="windowText" lastClr="000000"/>
      </a:dk1>
      <a:lt1>
        <a:sysClr val="window" lastClr="FFFFFF"/>
      </a:lt1>
      <a:dk2>
        <a:srgbClr val="BFC0C5"/>
      </a:dk2>
      <a:lt2>
        <a:srgbClr val="FFFFFF"/>
      </a:lt2>
      <a:accent1>
        <a:srgbClr val="00ADC6"/>
      </a:accent1>
      <a:accent2>
        <a:srgbClr val="519027"/>
      </a:accent2>
      <a:accent3>
        <a:srgbClr val="FFDD00"/>
      </a:accent3>
      <a:accent4>
        <a:srgbClr val="F39501"/>
      </a:accent4>
      <a:accent5>
        <a:srgbClr val="D2002D"/>
      </a:accent5>
      <a:accent6>
        <a:srgbClr val="BFC0C5"/>
      </a:accent6>
      <a:hlink>
        <a:srgbClr val="000000"/>
      </a:hlink>
      <a:folHlink>
        <a:srgbClr val="00ADC6"/>
      </a:folHlink>
    </a:clrScheme>
    <a:fontScheme name="Bansbach">
      <a:majorFont>
        <a:latin typeface="Arial Narrow"/>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2">
              <a:lumMod val="50000"/>
            </a:schemeClr>
          </a:solidFill>
          <a:tailEnd type="triangle" w="med"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HB000xx">
  <a:themeElements>
    <a:clrScheme name="Bansbach">
      <a:dk1>
        <a:sysClr val="windowText" lastClr="000000"/>
      </a:dk1>
      <a:lt1>
        <a:sysClr val="window" lastClr="FFFFFF"/>
      </a:lt1>
      <a:dk2>
        <a:srgbClr val="BFC0C5"/>
      </a:dk2>
      <a:lt2>
        <a:srgbClr val="FFFFFF"/>
      </a:lt2>
      <a:accent1>
        <a:srgbClr val="00ADC6"/>
      </a:accent1>
      <a:accent2>
        <a:srgbClr val="519027"/>
      </a:accent2>
      <a:accent3>
        <a:srgbClr val="FFDD00"/>
      </a:accent3>
      <a:accent4>
        <a:srgbClr val="F39501"/>
      </a:accent4>
      <a:accent5>
        <a:srgbClr val="D2002D"/>
      </a:accent5>
      <a:accent6>
        <a:srgbClr val="BFC0C5"/>
      </a:accent6>
      <a:hlink>
        <a:srgbClr val="000000"/>
      </a:hlink>
      <a:folHlink>
        <a:srgbClr val="00ADC6"/>
      </a:folHlink>
    </a:clrScheme>
    <a:fontScheme name="Bansbach">
      <a:majorFont>
        <a:latin typeface="Arial Narrow"/>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2">
              <a:lumMod val="50000"/>
            </a:schemeClr>
          </a:solidFill>
          <a:tailEnd type="triangle" w="med"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Titel und Inhalt 1sp 1">
    <a:dk1>
      <a:srgbClr val="000000"/>
    </a:dk1>
    <a:lt1>
      <a:srgbClr val="FFFFFF"/>
    </a:lt1>
    <a:dk2>
      <a:srgbClr val="BFC0C5"/>
    </a:dk2>
    <a:lt2>
      <a:srgbClr val="FFFFFF"/>
    </a:lt2>
    <a:accent1>
      <a:srgbClr val="00ADC6"/>
    </a:accent1>
    <a:accent2>
      <a:srgbClr val="519027"/>
    </a:accent2>
    <a:accent3>
      <a:srgbClr val="FFFFFF"/>
    </a:accent3>
    <a:accent4>
      <a:srgbClr val="000000"/>
    </a:accent4>
    <a:accent5>
      <a:srgbClr val="AAD3DF"/>
    </a:accent5>
    <a:accent6>
      <a:srgbClr val="498222"/>
    </a:accent6>
    <a:hlink>
      <a:srgbClr val="000000"/>
    </a:hlink>
    <a:folHlink>
      <a:srgbClr val="00ADC6"/>
    </a:folHlink>
  </a:clrScheme>
</a:themeOverride>
</file>

<file path=ppt/theme/themeOverride2.xml><?xml version="1.0" encoding="utf-8"?>
<a:themeOverride xmlns:a="http://schemas.openxmlformats.org/drawingml/2006/main">
  <a:clrScheme name="Titel und Inhalt 1sp 1">
    <a:dk1>
      <a:srgbClr val="000000"/>
    </a:dk1>
    <a:lt1>
      <a:srgbClr val="FFFFFF"/>
    </a:lt1>
    <a:dk2>
      <a:srgbClr val="BFC0C5"/>
    </a:dk2>
    <a:lt2>
      <a:srgbClr val="FFFFFF"/>
    </a:lt2>
    <a:accent1>
      <a:srgbClr val="00ADC6"/>
    </a:accent1>
    <a:accent2>
      <a:srgbClr val="519027"/>
    </a:accent2>
    <a:accent3>
      <a:srgbClr val="FFFFFF"/>
    </a:accent3>
    <a:accent4>
      <a:srgbClr val="000000"/>
    </a:accent4>
    <a:accent5>
      <a:srgbClr val="AAD3DF"/>
    </a:accent5>
    <a:accent6>
      <a:srgbClr val="498222"/>
    </a:accent6>
    <a:hlink>
      <a:srgbClr val="000000"/>
    </a:hlink>
    <a:folHlink>
      <a:srgbClr val="00ADC6"/>
    </a:folHlink>
  </a:clrScheme>
</a:themeOverride>
</file>

<file path=ppt/theme/themeOverride3.xml><?xml version="1.0" encoding="utf-8"?>
<a:themeOverride xmlns:a="http://schemas.openxmlformats.org/drawingml/2006/main">
  <a:clrScheme name="Titel und Inhalt 1sp 1">
    <a:dk1>
      <a:srgbClr val="000000"/>
    </a:dk1>
    <a:lt1>
      <a:srgbClr val="FFFFFF"/>
    </a:lt1>
    <a:dk2>
      <a:srgbClr val="BFC0C5"/>
    </a:dk2>
    <a:lt2>
      <a:srgbClr val="FFFFFF"/>
    </a:lt2>
    <a:accent1>
      <a:srgbClr val="00ADC6"/>
    </a:accent1>
    <a:accent2>
      <a:srgbClr val="519027"/>
    </a:accent2>
    <a:accent3>
      <a:srgbClr val="FFFFFF"/>
    </a:accent3>
    <a:accent4>
      <a:srgbClr val="000000"/>
    </a:accent4>
    <a:accent5>
      <a:srgbClr val="AAD3DF"/>
    </a:accent5>
    <a:accent6>
      <a:srgbClr val="498222"/>
    </a:accent6>
    <a:hlink>
      <a:srgbClr val="000000"/>
    </a:hlink>
    <a:folHlink>
      <a:srgbClr val="00ADC6"/>
    </a:folHlink>
  </a:clrScheme>
</a:themeOverride>
</file>

<file path=ppt/theme/themeOverride4.xml><?xml version="1.0" encoding="utf-8"?>
<a:themeOverride xmlns:a="http://schemas.openxmlformats.org/drawingml/2006/main">
  <a:clrScheme name="Titel und Inhalt 1sp 1">
    <a:dk1>
      <a:srgbClr val="000000"/>
    </a:dk1>
    <a:lt1>
      <a:srgbClr val="FFFFFF"/>
    </a:lt1>
    <a:dk2>
      <a:srgbClr val="BFC0C5"/>
    </a:dk2>
    <a:lt2>
      <a:srgbClr val="FFFFFF"/>
    </a:lt2>
    <a:accent1>
      <a:srgbClr val="00ADC6"/>
    </a:accent1>
    <a:accent2>
      <a:srgbClr val="519027"/>
    </a:accent2>
    <a:accent3>
      <a:srgbClr val="FFFFFF"/>
    </a:accent3>
    <a:accent4>
      <a:srgbClr val="000000"/>
    </a:accent4>
    <a:accent5>
      <a:srgbClr val="AAD3DF"/>
    </a:accent5>
    <a:accent6>
      <a:srgbClr val="498222"/>
    </a:accent6>
    <a:hlink>
      <a:srgbClr val="000000"/>
    </a:hlink>
    <a:folHlink>
      <a:srgbClr val="00ADC6"/>
    </a:folHlink>
  </a:clrScheme>
</a:themeOverride>
</file>

<file path=ppt/theme/themeOverride5.xml><?xml version="1.0" encoding="utf-8"?>
<a:themeOverride xmlns:a="http://schemas.openxmlformats.org/drawingml/2006/main">
  <a:clrScheme name="Titel und Inhalt 1sp 1">
    <a:dk1>
      <a:srgbClr val="000000"/>
    </a:dk1>
    <a:lt1>
      <a:srgbClr val="FFFFFF"/>
    </a:lt1>
    <a:dk2>
      <a:srgbClr val="BFC0C5"/>
    </a:dk2>
    <a:lt2>
      <a:srgbClr val="FFFFFF"/>
    </a:lt2>
    <a:accent1>
      <a:srgbClr val="00ADC6"/>
    </a:accent1>
    <a:accent2>
      <a:srgbClr val="519027"/>
    </a:accent2>
    <a:accent3>
      <a:srgbClr val="FFFFFF"/>
    </a:accent3>
    <a:accent4>
      <a:srgbClr val="000000"/>
    </a:accent4>
    <a:accent5>
      <a:srgbClr val="AAD3DF"/>
    </a:accent5>
    <a:accent6>
      <a:srgbClr val="498222"/>
    </a:accent6>
    <a:hlink>
      <a:srgbClr val="000000"/>
    </a:hlink>
    <a:folHlink>
      <a:srgbClr val="00ADC6"/>
    </a:folHlink>
  </a:clrScheme>
</a:themeOverride>
</file>

<file path=ppt/theme/themeOverride6.xml><?xml version="1.0" encoding="utf-8"?>
<a:themeOverride xmlns:a="http://schemas.openxmlformats.org/drawingml/2006/main">
  <a:clrScheme name="Titel und Inhalt 1sp 1">
    <a:dk1>
      <a:srgbClr val="000000"/>
    </a:dk1>
    <a:lt1>
      <a:srgbClr val="FFFFFF"/>
    </a:lt1>
    <a:dk2>
      <a:srgbClr val="BFC0C5"/>
    </a:dk2>
    <a:lt2>
      <a:srgbClr val="FFFFFF"/>
    </a:lt2>
    <a:accent1>
      <a:srgbClr val="00ADC6"/>
    </a:accent1>
    <a:accent2>
      <a:srgbClr val="519027"/>
    </a:accent2>
    <a:accent3>
      <a:srgbClr val="FFFFFF"/>
    </a:accent3>
    <a:accent4>
      <a:srgbClr val="000000"/>
    </a:accent4>
    <a:accent5>
      <a:srgbClr val="AAD3DF"/>
    </a:accent5>
    <a:accent6>
      <a:srgbClr val="498222"/>
    </a:accent6>
    <a:hlink>
      <a:srgbClr val="000000"/>
    </a:hlink>
    <a:folHlink>
      <a:srgbClr val="00ADC6"/>
    </a:folHlink>
  </a:clrScheme>
</a:themeOverride>
</file>

<file path=ppt/theme/themeOverride7.xml><?xml version="1.0" encoding="utf-8"?>
<a:themeOverride xmlns:a="http://schemas.openxmlformats.org/drawingml/2006/main">
  <a:clrScheme name="Titel und Inhalt 1sp 1">
    <a:dk1>
      <a:srgbClr val="000000"/>
    </a:dk1>
    <a:lt1>
      <a:srgbClr val="FFFFFF"/>
    </a:lt1>
    <a:dk2>
      <a:srgbClr val="BFC0C5"/>
    </a:dk2>
    <a:lt2>
      <a:srgbClr val="FFFFFF"/>
    </a:lt2>
    <a:accent1>
      <a:srgbClr val="00ADC6"/>
    </a:accent1>
    <a:accent2>
      <a:srgbClr val="519027"/>
    </a:accent2>
    <a:accent3>
      <a:srgbClr val="FFFFFF"/>
    </a:accent3>
    <a:accent4>
      <a:srgbClr val="000000"/>
    </a:accent4>
    <a:accent5>
      <a:srgbClr val="AAD3DF"/>
    </a:accent5>
    <a:accent6>
      <a:srgbClr val="498222"/>
    </a:accent6>
    <a:hlink>
      <a:srgbClr val="000000"/>
    </a:hlink>
    <a:folHlink>
      <a:srgbClr val="00ADC6"/>
    </a:folHlink>
  </a:clrScheme>
</a:themeOverride>
</file>

<file path=ppt/theme/themeOverride8.xml><?xml version="1.0" encoding="utf-8"?>
<a:themeOverride xmlns:a="http://schemas.openxmlformats.org/drawingml/2006/main">
  <a:clrScheme name="Titel und Inhalt 1sp 1">
    <a:dk1>
      <a:srgbClr val="000000"/>
    </a:dk1>
    <a:lt1>
      <a:srgbClr val="FFFFFF"/>
    </a:lt1>
    <a:dk2>
      <a:srgbClr val="BFC0C5"/>
    </a:dk2>
    <a:lt2>
      <a:srgbClr val="FFFFFF"/>
    </a:lt2>
    <a:accent1>
      <a:srgbClr val="00ADC6"/>
    </a:accent1>
    <a:accent2>
      <a:srgbClr val="519027"/>
    </a:accent2>
    <a:accent3>
      <a:srgbClr val="FFFFFF"/>
    </a:accent3>
    <a:accent4>
      <a:srgbClr val="000000"/>
    </a:accent4>
    <a:accent5>
      <a:srgbClr val="AAD3DF"/>
    </a:accent5>
    <a:accent6>
      <a:srgbClr val="498222"/>
    </a:accent6>
    <a:hlink>
      <a:srgbClr val="000000"/>
    </a:hlink>
    <a:folHlink>
      <a:srgbClr val="00ADC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BSO999929 xmlns="http://www.datev.de/BSOffice/999929">542af7d0-f354-42e9-a405-35aa696a2e36</BSO999929>
</file>

<file path=customXml/itemProps1.xml><?xml version="1.0" encoding="utf-8"?>
<ds:datastoreItem xmlns:ds="http://schemas.openxmlformats.org/officeDocument/2006/customXml" ds:itemID="{68AC5CE5-2471-42A1-AAD6-F3AB91125618}">
  <ds:schemaRefs>
    <ds:schemaRef ds:uri="http://www.datev.de/BSOffice/999929"/>
  </ds:schemaRefs>
</ds:datastoreItem>
</file>

<file path=docProps/app.xml><?xml version="1.0" encoding="utf-8"?>
<Properties xmlns="http://schemas.openxmlformats.org/officeDocument/2006/extended-properties" xmlns:vt="http://schemas.openxmlformats.org/officeDocument/2006/docPropsVTypes">
  <Template>Bansbach Muster PP</Template>
  <TotalTime>0</TotalTime>
  <Words>44016</Words>
  <Application>Microsoft Office PowerPoint</Application>
  <PresentationFormat>Breitbild</PresentationFormat>
  <Paragraphs>5019</Paragraphs>
  <Slides>426</Slides>
  <Notes>387</Notes>
  <HiddenSlides>0</HiddenSlides>
  <MMClips>0</MMClips>
  <ScaleCrop>false</ScaleCrop>
  <HeadingPairs>
    <vt:vector size="8" baseType="variant">
      <vt:variant>
        <vt:lpstr>Verwendete Schriftarten</vt:lpstr>
      </vt:variant>
      <vt:variant>
        <vt:i4>12</vt:i4>
      </vt:variant>
      <vt:variant>
        <vt:lpstr>Design</vt:lpstr>
      </vt:variant>
      <vt:variant>
        <vt:i4>3</vt:i4>
      </vt:variant>
      <vt:variant>
        <vt:lpstr>Eingebettete OLE-Server</vt:lpstr>
      </vt:variant>
      <vt:variant>
        <vt:i4>1</vt:i4>
      </vt:variant>
      <vt:variant>
        <vt:lpstr>Folientitel</vt:lpstr>
      </vt:variant>
      <vt:variant>
        <vt:i4>426</vt:i4>
      </vt:variant>
    </vt:vector>
  </HeadingPairs>
  <TitlesOfParts>
    <vt:vector size="442" baseType="lpstr">
      <vt:lpstr>Arial</vt:lpstr>
      <vt:lpstr>Arial Narrow</vt:lpstr>
      <vt:lpstr>Calibri</vt:lpstr>
      <vt:lpstr>Century Gothic</vt:lpstr>
      <vt:lpstr>Courier New</vt:lpstr>
      <vt:lpstr>Geneva</vt:lpstr>
      <vt:lpstr>Monotype Sorts</vt:lpstr>
      <vt:lpstr>Symbol</vt:lpstr>
      <vt:lpstr>Times New Roman</vt:lpstr>
      <vt:lpstr>Verdana</vt:lpstr>
      <vt:lpstr>Wingdings</vt:lpstr>
      <vt:lpstr>Wingdings 3</vt:lpstr>
      <vt:lpstr>#HB0</vt:lpstr>
      <vt:lpstr>#HB00xx</vt:lpstr>
      <vt:lpstr>#HB000xx</vt:lpstr>
      <vt:lpstr>Document</vt:lpstr>
      <vt:lpstr>PowerPoint-Präsentation</vt:lpstr>
      <vt:lpstr>Themenbereich 1:  Grundlagen der Facharbeit und der Berufsorganisation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Themenbereich 4:  Prüfung der immateriellen Vermögensgegenstände  und  des Sachanlagevermögens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Themenbereich 5:  Prüfung der Forderungen aus Lieferungen und Leistungen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Themenbereich 6:  Prüfung ausgewählter Finanzposten Teil 1: Wertpapiere des Umlaufvermögens Teil 2: Liquide Mittel Teil 3: Verbindlichkeiten gegenüber Kreditinstituten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Themenbereich 8:  Prüfung ausgewählter weiterer Posten Teil 1: Verbindlichkeiten aus Lieferungen und Leistungen Teil 2: Erhaltene Anzahlungen Teil 3: Prüfung der sonstigen Verbindlichkeiten Teil 4: Prüfung des Rechnungsabgrenzungsposten Teil 5: Ausgewählte Praxisfälle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Themenbereich 9:  Grundlagen und Bedeutung des Prüfungsberichts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Themenbereich 10:  Grundsätze für die ordnungsgemäße Erteilung von Bestätigungsvermerken bei Abschlussprüfungen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Bansbach Schübel Brösztl &amp; Partner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Assistentenschulung</dc:title>
  <dc:creator>Leyhr, Birgit</dc:creator>
  <cp:lastModifiedBy>Hirth, Tina - LÖSLE</cp:lastModifiedBy>
  <cp:revision>2539</cp:revision>
  <cp:lastPrinted>2025-10-15T13:28:18Z</cp:lastPrinted>
  <dcterms:created xsi:type="dcterms:W3CDTF">2011-10-11T08:16:58Z</dcterms:created>
  <dcterms:modified xsi:type="dcterms:W3CDTF">2025-10-20T06:15:37Z</dcterms:modified>
</cp:coreProperties>
</file>